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ppt/embeddings/oleObject51.bin" ContentType="application/vnd.openxmlformats-officedocument.oleObject"/>
  <Override PartName="/ppt/embeddings/oleObject52.bin" ContentType="application/vnd.openxmlformats-officedocument.oleObject"/>
  <Override PartName="/ppt/embeddings/oleObject53.bin" ContentType="application/vnd.openxmlformats-officedocument.oleObject"/>
  <Override PartName="/ppt/embeddings/oleObject54.bin" ContentType="application/vnd.openxmlformats-officedocument.oleObject"/>
  <Override PartName="/ppt/embeddings/oleObject55.bin" ContentType="application/vnd.openxmlformats-officedocument.oleObject"/>
  <Override PartName="/ppt/embeddings/oleObject56.bin" ContentType="application/vnd.openxmlformats-officedocument.oleObject"/>
  <Override PartName="/ppt/embeddings/oleObject57.bin" ContentType="application/vnd.openxmlformats-officedocument.oleObject"/>
  <Override PartName="/ppt/embeddings/oleObject58.bin" ContentType="application/vnd.openxmlformats-officedocument.oleObject"/>
  <Override PartName="/ppt/embeddings/oleObject59.bin" ContentType="application/vnd.openxmlformats-officedocument.oleObject"/>
  <Override PartName="/ppt/embeddings/oleObject60.bin" ContentType="application/vnd.openxmlformats-officedocument.oleObject"/>
  <Override PartName="/ppt/notesSlides/notesSlide1.xml" ContentType="application/vnd.openxmlformats-officedocument.presentationml.notesSlide+xml"/>
  <Override PartName="/ppt/embeddings/oleObject61.bin" ContentType="application/vnd.openxmlformats-officedocument.oleObject"/>
  <Override PartName="/ppt/embeddings/oleObject62.bin" ContentType="application/vnd.openxmlformats-officedocument.oleObject"/>
  <Override PartName="/ppt/embeddings/oleObject6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4"/>
  </p:notesMasterIdLst>
  <p:sldIdLst>
    <p:sldId id="256" r:id="rId2"/>
    <p:sldId id="311" r:id="rId3"/>
    <p:sldId id="312" r:id="rId4"/>
    <p:sldId id="313" r:id="rId5"/>
    <p:sldId id="314" r:id="rId6"/>
    <p:sldId id="257" r:id="rId7"/>
    <p:sldId id="258" r:id="rId8"/>
    <p:sldId id="259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61" r:id="rId17"/>
    <p:sldId id="315" r:id="rId18"/>
    <p:sldId id="262" r:id="rId19"/>
    <p:sldId id="263" r:id="rId20"/>
    <p:sldId id="264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316" r:id="rId40"/>
    <p:sldId id="290" r:id="rId41"/>
    <p:sldId id="295" r:id="rId42"/>
    <p:sldId id="296" r:id="rId43"/>
    <p:sldId id="291" r:id="rId44"/>
    <p:sldId id="292" r:id="rId45"/>
    <p:sldId id="293" r:id="rId46"/>
    <p:sldId id="294" r:id="rId47"/>
    <p:sldId id="297" r:id="rId48"/>
    <p:sldId id="298" r:id="rId49"/>
    <p:sldId id="317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8" r:id="rId63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15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notesMaster" Target="notesMasters/notesMaster1.xml"/><Relationship Id="rId65" Type="http://schemas.openxmlformats.org/officeDocument/2006/relationships/printerSettings" Target="printerSettings/printerSettings1.bin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emf"/><Relationship Id="rId2" Type="http://schemas.openxmlformats.org/officeDocument/2006/relationships/image" Target="../media/image124.emf"/><Relationship Id="rId3" Type="http://schemas.openxmlformats.org/officeDocument/2006/relationships/image" Target="../media/image12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Relationship Id="rId2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Relationship Id="rId2" Type="http://schemas.openxmlformats.org/officeDocument/2006/relationships/image" Target="../media/image6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Relationship Id="rId2" Type="http://schemas.openxmlformats.org/officeDocument/2006/relationships/image" Target="../media/image6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6.vml.rels><?xml version="1.0" encoding="UTF-8" standalone="yes"?>
<Relationships xmlns="http://schemas.openxmlformats.org/package/2006/relationships"><Relationship Id="rId11" Type="http://schemas.openxmlformats.org/officeDocument/2006/relationships/image" Target="../media/image89.emf"/><Relationship Id="rId12" Type="http://schemas.openxmlformats.org/officeDocument/2006/relationships/image" Target="../media/image90.emf"/><Relationship Id="rId13" Type="http://schemas.openxmlformats.org/officeDocument/2006/relationships/image" Target="../media/image91.emf"/><Relationship Id="rId14" Type="http://schemas.openxmlformats.org/officeDocument/2006/relationships/image" Target="../media/image92.emf"/><Relationship Id="rId1" Type="http://schemas.openxmlformats.org/officeDocument/2006/relationships/image" Target="../media/image79.png"/><Relationship Id="rId2" Type="http://schemas.openxmlformats.org/officeDocument/2006/relationships/image" Target="../media/image80.emf"/><Relationship Id="rId3" Type="http://schemas.openxmlformats.org/officeDocument/2006/relationships/image" Target="../media/image81.emf"/><Relationship Id="rId4" Type="http://schemas.openxmlformats.org/officeDocument/2006/relationships/image" Target="../media/image82.emf"/><Relationship Id="rId5" Type="http://schemas.openxmlformats.org/officeDocument/2006/relationships/image" Target="../media/image83.emf"/><Relationship Id="rId6" Type="http://schemas.openxmlformats.org/officeDocument/2006/relationships/image" Target="../media/image84.emf"/><Relationship Id="rId7" Type="http://schemas.openxmlformats.org/officeDocument/2006/relationships/image" Target="../media/image85.emf"/><Relationship Id="rId8" Type="http://schemas.openxmlformats.org/officeDocument/2006/relationships/image" Target="../media/image86.emf"/><Relationship Id="rId9" Type="http://schemas.openxmlformats.org/officeDocument/2006/relationships/image" Target="../media/image87.emf"/><Relationship Id="rId10" Type="http://schemas.openxmlformats.org/officeDocument/2006/relationships/image" Target="../media/image88.emf"/></Relationships>
</file>

<file path=ppt/drawings/_rels/vmlDrawing7.vml.rels><?xml version="1.0" encoding="UTF-8" standalone="yes"?>
<Relationships xmlns="http://schemas.openxmlformats.org/package/2006/relationships"><Relationship Id="rId11" Type="http://schemas.openxmlformats.org/officeDocument/2006/relationships/image" Target="../media/image96.emf"/><Relationship Id="rId12" Type="http://schemas.openxmlformats.org/officeDocument/2006/relationships/image" Target="../media/image90.emf"/><Relationship Id="rId13" Type="http://schemas.openxmlformats.org/officeDocument/2006/relationships/image" Target="../media/image97.emf"/><Relationship Id="rId14" Type="http://schemas.openxmlformats.org/officeDocument/2006/relationships/image" Target="../media/image98.emf"/><Relationship Id="rId1" Type="http://schemas.openxmlformats.org/officeDocument/2006/relationships/image" Target="../media/image79.png"/><Relationship Id="rId2" Type="http://schemas.openxmlformats.org/officeDocument/2006/relationships/image" Target="../media/image80.emf"/><Relationship Id="rId3" Type="http://schemas.openxmlformats.org/officeDocument/2006/relationships/image" Target="../media/image81.emf"/><Relationship Id="rId4" Type="http://schemas.openxmlformats.org/officeDocument/2006/relationships/image" Target="../media/image82.emf"/><Relationship Id="rId5" Type="http://schemas.openxmlformats.org/officeDocument/2006/relationships/image" Target="../media/image83.emf"/><Relationship Id="rId6" Type="http://schemas.openxmlformats.org/officeDocument/2006/relationships/image" Target="../media/image84.emf"/><Relationship Id="rId7" Type="http://schemas.openxmlformats.org/officeDocument/2006/relationships/image" Target="../media/image85.emf"/><Relationship Id="rId8" Type="http://schemas.openxmlformats.org/officeDocument/2006/relationships/image" Target="../media/image86.emf"/><Relationship Id="rId9" Type="http://schemas.openxmlformats.org/officeDocument/2006/relationships/image" Target="../media/image87.emf"/><Relationship Id="rId10" Type="http://schemas.openxmlformats.org/officeDocument/2006/relationships/image" Target="../media/image88.emf"/></Relationships>
</file>

<file path=ppt/drawings/_rels/vmlDrawing8.vml.rels><?xml version="1.0" encoding="UTF-8" standalone="yes"?>
<Relationships xmlns="http://schemas.openxmlformats.org/package/2006/relationships"><Relationship Id="rId11" Type="http://schemas.openxmlformats.org/officeDocument/2006/relationships/image" Target="../media/image96.emf"/><Relationship Id="rId12" Type="http://schemas.openxmlformats.org/officeDocument/2006/relationships/image" Target="../media/image90.emf"/><Relationship Id="rId13" Type="http://schemas.openxmlformats.org/officeDocument/2006/relationships/image" Target="../media/image97.emf"/><Relationship Id="rId14" Type="http://schemas.openxmlformats.org/officeDocument/2006/relationships/image" Target="../media/image98.emf"/><Relationship Id="rId1" Type="http://schemas.openxmlformats.org/officeDocument/2006/relationships/image" Target="../media/image79.png"/><Relationship Id="rId2" Type="http://schemas.openxmlformats.org/officeDocument/2006/relationships/image" Target="../media/image80.emf"/><Relationship Id="rId3" Type="http://schemas.openxmlformats.org/officeDocument/2006/relationships/image" Target="../media/image81.emf"/><Relationship Id="rId4" Type="http://schemas.openxmlformats.org/officeDocument/2006/relationships/image" Target="../media/image82.emf"/><Relationship Id="rId5" Type="http://schemas.openxmlformats.org/officeDocument/2006/relationships/image" Target="../media/image83.emf"/><Relationship Id="rId6" Type="http://schemas.openxmlformats.org/officeDocument/2006/relationships/image" Target="../media/image84.emf"/><Relationship Id="rId7" Type="http://schemas.openxmlformats.org/officeDocument/2006/relationships/image" Target="../media/image85.emf"/><Relationship Id="rId8" Type="http://schemas.openxmlformats.org/officeDocument/2006/relationships/image" Target="../media/image86.emf"/><Relationship Id="rId9" Type="http://schemas.openxmlformats.org/officeDocument/2006/relationships/image" Target="../media/image87.emf"/><Relationship Id="rId10" Type="http://schemas.openxmlformats.org/officeDocument/2006/relationships/image" Target="../media/image88.emf"/></Relationships>
</file>

<file path=ppt/drawings/_rels/vmlDrawing9.vml.rels><?xml version="1.0" encoding="UTF-8" standalone="yes"?>
<Relationships xmlns="http://schemas.openxmlformats.org/package/2006/relationships"><Relationship Id="rId11" Type="http://schemas.openxmlformats.org/officeDocument/2006/relationships/image" Target="../media/image96.emf"/><Relationship Id="rId12" Type="http://schemas.openxmlformats.org/officeDocument/2006/relationships/image" Target="../media/image90.emf"/><Relationship Id="rId13" Type="http://schemas.openxmlformats.org/officeDocument/2006/relationships/image" Target="../media/image97.emf"/><Relationship Id="rId14" Type="http://schemas.openxmlformats.org/officeDocument/2006/relationships/image" Target="../media/image98.emf"/><Relationship Id="rId1" Type="http://schemas.openxmlformats.org/officeDocument/2006/relationships/image" Target="../media/image79.png"/><Relationship Id="rId2" Type="http://schemas.openxmlformats.org/officeDocument/2006/relationships/image" Target="../media/image80.emf"/><Relationship Id="rId3" Type="http://schemas.openxmlformats.org/officeDocument/2006/relationships/image" Target="../media/image81.emf"/><Relationship Id="rId4" Type="http://schemas.openxmlformats.org/officeDocument/2006/relationships/image" Target="../media/image82.emf"/><Relationship Id="rId5" Type="http://schemas.openxmlformats.org/officeDocument/2006/relationships/image" Target="../media/image83.emf"/><Relationship Id="rId6" Type="http://schemas.openxmlformats.org/officeDocument/2006/relationships/image" Target="../media/image84.emf"/><Relationship Id="rId7" Type="http://schemas.openxmlformats.org/officeDocument/2006/relationships/image" Target="../media/image85.emf"/><Relationship Id="rId8" Type="http://schemas.openxmlformats.org/officeDocument/2006/relationships/image" Target="../media/image86.emf"/><Relationship Id="rId9" Type="http://schemas.openxmlformats.org/officeDocument/2006/relationships/image" Target="../media/image87.emf"/><Relationship Id="rId10" Type="http://schemas.openxmlformats.org/officeDocument/2006/relationships/image" Target="../media/image8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41891-84F3-9448-9D33-094809105739}" type="datetimeFigureOut">
              <a:rPr lang="fr-FR" smtClean="0"/>
              <a:t>06/06/2017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E5325D-4FB7-1B45-BEEF-35969DDF39D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0781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HAMILTONIEN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E9B3C-5239-4248-B89E-535BA13BA588}" type="slidenum">
              <a:rPr lang="fr-FR" smtClean="0"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8944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5A1EE-1263-E747-8F0F-A3DB0A1F9ECB}" type="datetimeFigureOut">
              <a:rPr lang="fr-FR" smtClean="0"/>
              <a:t>06/06/2017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2F5E4-A5C1-D14E-B208-94E42164683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5103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5A1EE-1263-E747-8F0F-A3DB0A1F9ECB}" type="datetimeFigureOut">
              <a:rPr lang="fr-FR" smtClean="0"/>
              <a:t>06/06/2017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2F5E4-A5C1-D14E-B208-94E42164683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1315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5A1EE-1263-E747-8F0F-A3DB0A1F9ECB}" type="datetimeFigureOut">
              <a:rPr lang="fr-FR" smtClean="0"/>
              <a:t>06/06/2017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2F5E4-A5C1-D14E-B208-94E42164683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4355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5A1EE-1263-E747-8F0F-A3DB0A1F9ECB}" type="datetimeFigureOut">
              <a:rPr lang="fr-FR" smtClean="0"/>
              <a:t>06/06/2017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2F5E4-A5C1-D14E-B208-94E42164683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9931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5A1EE-1263-E747-8F0F-A3DB0A1F9ECB}" type="datetimeFigureOut">
              <a:rPr lang="fr-FR" smtClean="0"/>
              <a:t>06/06/2017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2F5E4-A5C1-D14E-B208-94E42164683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1516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5A1EE-1263-E747-8F0F-A3DB0A1F9ECB}" type="datetimeFigureOut">
              <a:rPr lang="fr-FR" smtClean="0"/>
              <a:t>06/06/2017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2F5E4-A5C1-D14E-B208-94E42164683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7031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5A1EE-1263-E747-8F0F-A3DB0A1F9ECB}" type="datetimeFigureOut">
              <a:rPr lang="fr-FR" smtClean="0"/>
              <a:t>06/06/2017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2F5E4-A5C1-D14E-B208-94E42164683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2124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5A1EE-1263-E747-8F0F-A3DB0A1F9ECB}" type="datetimeFigureOut">
              <a:rPr lang="fr-FR" smtClean="0"/>
              <a:t>06/06/2017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2F5E4-A5C1-D14E-B208-94E42164683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9860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5A1EE-1263-E747-8F0F-A3DB0A1F9ECB}" type="datetimeFigureOut">
              <a:rPr lang="fr-FR" smtClean="0"/>
              <a:t>06/06/2017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2F5E4-A5C1-D14E-B208-94E42164683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8968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5A1EE-1263-E747-8F0F-A3DB0A1F9ECB}" type="datetimeFigureOut">
              <a:rPr lang="fr-FR" smtClean="0"/>
              <a:t>06/06/2017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2F5E4-A5C1-D14E-B208-94E42164683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3042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5A1EE-1263-E747-8F0F-A3DB0A1F9ECB}" type="datetimeFigureOut">
              <a:rPr lang="fr-FR" smtClean="0"/>
              <a:t>06/06/2017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2F5E4-A5C1-D14E-B208-94E42164683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0982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5A1EE-1263-E747-8F0F-A3DB0A1F9ECB}" type="datetimeFigureOut">
              <a:rPr lang="fr-FR" smtClean="0"/>
              <a:t>06/06/2017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42F5E4-A5C1-D14E-B208-94E42164683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470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png"/><Relationship Id="rId12" Type="http://schemas.openxmlformats.org/officeDocument/2006/relationships/image" Target="../media/image24.png"/><Relationship Id="rId13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29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png"/><Relationship Id="rId12" Type="http://schemas.openxmlformats.org/officeDocument/2006/relationships/image" Target="../media/image24.png"/><Relationship Id="rId13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29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png"/><Relationship Id="rId12" Type="http://schemas.openxmlformats.org/officeDocument/2006/relationships/image" Target="../media/image24.png"/><Relationship Id="rId13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29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png"/><Relationship Id="rId12" Type="http://schemas.openxmlformats.org/officeDocument/2006/relationships/image" Target="../media/image24.png"/><Relationship Id="rId13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png"/><Relationship Id="rId12" Type="http://schemas.openxmlformats.org/officeDocument/2006/relationships/image" Target="../media/image23.png"/><Relationship Id="rId13" Type="http://schemas.openxmlformats.org/officeDocument/2006/relationships/image" Target="../media/image24.png"/><Relationship Id="rId1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30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png"/><Relationship Id="rId12" Type="http://schemas.openxmlformats.org/officeDocument/2006/relationships/image" Target="../media/image23.png"/><Relationship Id="rId13" Type="http://schemas.openxmlformats.org/officeDocument/2006/relationships/image" Target="../media/image24.png"/><Relationship Id="rId1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30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3.png"/><Relationship Id="rId12" Type="http://schemas.openxmlformats.org/officeDocument/2006/relationships/image" Target="../media/image44.png"/><Relationship Id="rId13" Type="http://schemas.openxmlformats.org/officeDocument/2006/relationships/image" Target="../media/image45.png"/><Relationship Id="rId14" Type="http://schemas.openxmlformats.org/officeDocument/2006/relationships/image" Target="../media/image46.png"/><Relationship Id="rId15" Type="http://schemas.openxmlformats.org/officeDocument/2006/relationships/image" Target="../media/image47.png"/><Relationship Id="rId16" Type="http://schemas.openxmlformats.org/officeDocument/2006/relationships/image" Target="../media/image48.png"/><Relationship Id="rId17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image" Target="../media/image41.png"/><Relationship Id="rId10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png"/><Relationship Id="rId12" Type="http://schemas.openxmlformats.org/officeDocument/2006/relationships/image" Target="../media/image44.png"/><Relationship Id="rId13" Type="http://schemas.openxmlformats.org/officeDocument/2006/relationships/image" Target="../media/image45.png"/><Relationship Id="rId14" Type="http://schemas.openxmlformats.org/officeDocument/2006/relationships/image" Target="../media/image46.png"/><Relationship Id="rId15" Type="http://schemas.openxmlformats.org/officeDocument/2006/relationships/image" Target="../media/image47.png"/><Relationship Id="rId16" Type="http://schemas.openxmlformats.org/officeDocument/2006/relationships/image" Target="../media/image48.png"/><Relationship Id="rId17" Type="http://schemas.openxmlformats.org/officeDocument/2006/relationships/image" Target="../media/image49.png"/><Relationship Id="rId18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6.png"/><Relationship Id="rId12" Type="http://schemas.openxmlformats.org/officeDocument/2006/relationships/image" Target="../media/image47.png"/><Relationship Id="rId13" Type="http://schemas.openxmlformats.org/officeDocument/2006/relationships/image" Target="../media/image48.png"/><Relationship Id="rId14" Type="http://schemas.openxmlformats.org/officeDocument/2006/relationships/image" Target="../media/image49.png"/><Relationship Id="rId15" Type="http://schemas.openxmlformats.org/officeDocument/2006/relationships/image" Target="../media/image38.png"/><Relationship Id="rId16" Type="http://schemas.openxmlformats.org/officeDocument/2006/relationships/image" Target="../media/image39.png"/><Relationship Id="rId17" Type="http://schemas.openxmlformats.org/officeDocument/2006/relationships/image" Target="../media/image40.png"/><Relationship Id="rId18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44.png"/><Relationship Id="rId10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8.png"/><Relationship Id="rId12" Type="http://schemas.openxmlformats.org/officeDocument/2006/relationships/image" Target="../media/image49.png"/><Relationship Id="rId13" Type="http://schemas.openxmlformats.org/officeDocument/2006/relationships/image" Target="../media/image38.png"/><Relationship Id="rId14" Type="http://schemas.openxmlformats.org/officeDocument/2006/relationships/image" Target="../media/image39.png"/><Relationship Id="rId15" Type="http://schemas.openxmlformats.org/officeDocument/2006/relationships/image" Target="../media/image40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10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8.png"/><Relationship Id="rId12" Type="http://schemas.openxmlformats.org/officeDocument/2006/relationships/image" Target="../media/image49.png"/><Relationship Id="rId13" Type="http://schemas.openxmlformats.org/officeDocument/2006/relationships/image" Target="../media/image38.png"/><Relationship Id="rId14" Type="http://schemas.openxmlformats.org/officeDocument/2006/relationships/image" Target="../media/image39.png"/><Relationship Id="rId15" Type="http://schemas.openxmlformats.org/officeDocument/2006/relationships/image" Target="../media/image40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10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6.png"/><Relationship Id="rId12" Type="http://schemas.openxmlformats.org/officeDocument/2006/relationships/image" Target="../media/image47.png"/><Relationship Id="rId13" Type="http://schemas.openxmlformats.org/officeDocument/2006/relationships/image" Target="../media/image48.png"/><Relationship Id="rId14" Type="http://schemas.openxmlformats.org/officeDocument/2006/relationships/image" Target="../media/image49.png"/><Relationship Id="rId15" Type="http://schemas.openxmlformats.org/officeDocument/2006/relationships/image" Target="../media/image38.png"/><Relationship Id="rId16" Type="http://schemas.openxmlformats.org/officeDocument/2006/relationships/image" Target="../media/image39.png"/><Relationship Id="rId17" Type="http://schemas.openxmlformats.org/officeDocument/2006/relationships/image" Target="../media/image40.png"/><Relationship Id="rId18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44.png"/><Relationship Id="rId10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png"/><Relationship Id="rId12" Type="http://schemas.openxmlformats.org/officeDocument/2006/relationships/image" Target="../media/image52.png"/><Relationship Id="rId13" Type="http://schemas.openxmlformats.org/officeDocument/2006/relationships/image" Target="../media/image53.png"/><Relationship Id="rId14" Type="http://schemas.openxmlformats.org/officeDocument/2006/relationships/image" Target="../media/image55.png"/><Relationship Id="rId15" Type="http://schemas.openxmlformats.org/officeDocument/2006/relationships/image" Target="../media/image56.png"/><Relationship Id="rId16" Type="http://schemas.openxmlformats.org/officeDocument/2006/relationships/image" Target="../media/image39.png"/><Relationship Id="rId17" Type="http://schemas.openxmlformats.org/officeDocument/2006/relationships/image" Target="../media/image40.png"/><Relationship Id="rId18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0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9.png"/><Relationship Id="rId12" Type="http://schemas.openxmlformats.org/officeDocument/2006/relationships/image" Target="../media/image38.png"/><Relationship Id="rId13" Type="http://schemas.openxmlformats.org/officeDocument/2006/relationships/image" Target="../media/image39.png"/><Relationship Id="rId14" Type="http://schemas.openxmlformats.org/officeDocument/2006/relationships/image" Target="../media/image40.png"/><Relationship Id="rId15" Type="http://schemas.openxmlformats.org/officeDocument/2006/relationships/image" Target="../media/image41.png"/><Relationship Id="rId16" Type="http://schemas.openxmlformats.org/officeDocument/2006/relationships/image" Target="../media/image52.png"/><Relationship Id="rId17" Type="http://schemas.openxmlformats.org/officeDocument/2006/relationships/image" Target="../media/image53.png"/><Relationship Id="rId18" Type="http://schemas.openxmlformats.org/officeDocument/2006/relationships/image" Target="../media/image55.png"/><Relationship Id="rId19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0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png"/><Relationship Id="rId12" Type="http://schemas.openxmlformats.org/officeDocument/2006/relationships/image" Target="../media/image39.png"/><Relationship Id="rId13" Type="http://schemas.openxmlformats.org/officeDocument/2006/relationships/image" Target="../media/image40.png"/><Relationship Id="rId14" Type="http://schemas.openxmlformats.org/officeDocument/2006/relationships/image" Target="../media/image41.png"/><Relationship Id="rId15" Type="http://schemas.openxmlformats.org/officeDocument/2006/relationships/image" Target="../media/image52.png"/><Relationship Id="rId16" Type="http://schemas.openxmlformats.org/officeDocument/2006/relationships/image" Target="../media/image53.png"/><Relationship Id="rId17" Type="http://schemas.openxmlformats.org/officeDocument/2006/relationships/image" Target="../media/image55.png"/><Relationship Id="rId18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0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png"/><Relationship Id="rId12" Type="http://schemas.openxmlformats.org/officeDocument/2006/relationships/image" Target="../media/image39.png"/><Relationship Id="rId13" Type="http://schemas.openxmlformats.org/officeDocument/2006/relationships/image" Target="../media/image40.png"/><Relationship Id="rId14" Type="http://schemas.openxmlformats.org/officeDocument/2006/relationships/image" Target="../media/image41.png"/><Relationship Id="rId15" Type="http://schemas.openxmlformats.org/officeDocument/2006/relationships/image" Target="../media/image52.png"/><Relationship Id="rId16" Type="http://schemas.openxmlformats.org/officeDocument/2006/relationships/image" Target="../media/image53.png"/><Relationship Id="rId17" Type="http://schemas.openxmlformats.org/officeDocument/2006/relationships/image" Target="../media/image55.png"/><Relationship Id="rId18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0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png"/><Relationship Id="rId12" Type="http://schemas.openxmlformats.org/officeDocument/2006/relationships/image" Target="../media/image39.png"/><Relationship Id="rId13" Type="http://schemas.openxmlformats.org/officeDocument/2006/relationships/image" Target="../media/image40.png"/><Relationship Id="rId14" Type="http://schemas.openxmlformats.org/officeDocument/2006/relationships/image" Target="../media/image41.png"/><Relationship Id="rId15" Type="http://schemas.openxmlformats.org/officeDocument/2006/relationships/image" Target="../media/image52.png"/><Relationship Id="rId16" Type="http://schemas.openxmlformats.org/officeDocument/2006/relationships/image" Target="../media/image53.png"/><Relationship Id="rId17" Type="http://schemas.openxmlformats.org/officeDocument/2006/relationships/image" Target="../media/image55.png"/><Relationship Id="rId18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0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png"/><Relationship Id="rId12" Type="http://schemas.openxmlformats.org/officeDocument/2006/relationships/image" Target="../media/image39.png"/><Relationship Id="rId13" Type="http://schemas.openxmlformats.org/officeDocument/2006/relationships/image" Target="../media/image40.png"/><Relationship Id="rId14" Type="http://schemas.openxmlformats.org/officeDocument/2006/relationships/image" Target="../media/image41.png"/><Relationship Id="rId15" Type="http://schemas.openxmlformats.org/officeDocument/2006/relationships/image" Target="../media/image52.png"/><Relationship Id="rId16" Type="http://schemas.openxmlformats.org/officeDocument/2006/relationships/image" Target="../media/image53.png"/><Relationship Id="rId17" Type="http://schemas.openxmlformats.org/officeDocument/2006/relationships/image" Target="../media/image55.png"/><Relationship Id="rId18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0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png"/><Relationship Id="rId12" Type="http://schemas.openxmlformats.org/officeDocument/2006/relationships/image" Target="../media/image39.png"/><Relationship Id="rId13" Type="http://schemas.openxmlformats.org/officeDocument/2006/relationships/image" Target="../media/image40.png"/><Relationship Id="rId14" Type="http://schemas.openxmlformats.org/officeDocument/2006/relationships/image" Target="../media/image41.png"/><Relationship Id="rId15" Type="http://schemas.openxmlformats.org/officeDocument/2006/relationships/image" Target="../media/image52.png"/><Relationship Id="rId16" Type="http://schemas.openxmlformats.org/officeDocument/2006/relationships/image" Target="../media/image53.png"/><Relationship Id="rId17" Type="http://schemas.openxmlformats.org/officeDocument/2006/relationships/image" Target="../media/image55.png"/><Relationship Id="rId18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0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png"/><Relationship Id="rId12" Type="http://schemas.openxmlformats.org/officeDocument/2006/relationships/image" Target="../media/image39.png"/><Relationship Id="rId13" Type="http://schemas.openxmlformats.org/officeDocument/2006/relationships/image" Target="../media/image40.png"/><Relationship Id="rId14" Type="http://schemas.openxmlformats.org/officeDocument/2006/relationships/image" Target="../media/image41.png"/><Relationship Id="rId15" Type="http://schemas.openxmlformats.org/officeDocument/2006/relationships/image" Target="../media/image52.png"/><Relationship Id="rId16" Type="http://schemas.openxmlformats.org/officeDocument/2006/relationships/image" Target="../media/image53.png"/><Relationship Id="rId17" Type="http://schemas.openxmlformats.org/officeDocument/2006/relationships/image" Target="../media/image55.png"/><Relationship Id="rId18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0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png"/><Relationship Id="rId12" Type="http://schemas.openxmlformats.org/officeDocument/2006/relationships/image" Target="../media/image39.png"/><Relationship Id="rId13" Type="http://schemas.openxmlformats.org/officeDocument/2006/relationships/image" Target="../media/image40.png"/><Relationship Id="rId14" Type="http://schemas.openxmlformats.org/officeDocument/2006/relationships/image" Target="../media/image41.png"/><Relationship Id="rId15" Type="http://schemas.openxmlformats.org/officeDocument/2006/relationships/image" Target="../media/image52.png"/><Relationship Id="rId16" Type="http://schemas.openxmlformats.org/officeDocument/2006/relationships/image" Target="../media/image53.png"/><Relationship Id="rId17" Type="http://schemas.openxmlformats.org/officeDocument/2006/relationships/image" Target="../media/image55.png"/><Relationship Id="rId18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0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png"/><Relationship Id="rId12" Type="http://schemas.openxmlformats.org/officeDocument/2006/relationships/image" Target="../media/image39.png"/><Relationship Id="rId13" Type="http://schemas.openxmlformats.org/officeDocument/2006/relationships/image" Target="../media/image40.png"/><Relationship Id="rId14" Type="http://schemas.openxmlformats.org/officeDocument/2006/relationships/image" Target="../media/image41.png"/><Relationship Id="rId15" Type="http://schemas.openxmlformats.org/officeDocument/2006/relationships/image" Target="../media/image52.png"/><Relationship Id="rId16" Type="http://schemas.openxmlformats.org/officeDocument/2006/relationships/image" Target="../media/image53.png"/><Relationship Id="rId17" Type="http://schemas.openxmlformats.org/officeDocument/2006/relationships/image" Target="../media/image55.png"/><Relationship Id="rId18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0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png"/><Relationship Id="rId12" Type="http://schemas.openxmlformats.org/officeDocument/2006/relationships/image" Target="../media/image39.png"/><Relationship Id="rId13" Type="http://schemas.openxmlformats.org/officeDocument/2006/relationships/image" Target="../media/image40.png"/><Relationship Id="rId14" Type="http://schemas.openxmlformats.org/officeDocument/2006/relationships/image" Target="../media/image41.png"/><Relationship Id="rId15" Type="http://schemas.openxmlformats.org/officeDocument/2006/relationships/image" Target="../media/image52.png"/><Relationship Id="rId16" Type="http://schemas.openxmlformats.org/officeDocument/2006/relationships/image" Target="../media/image53.png"/><Relationship Id="rId17" Type="http://schemas.openxmlformats.org/officeDocument/2006/relationships/image" Target="../media/image55.png"/><Relationship Id="rId18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0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4" Type="http://schemas.openxmlformats.org/officeDocument/2006/relationships/image" Target="../media/image63.emf"/><Relationship Id="rId5" Type="http://schemas.openxmlformats.org/officeDocument/2006/relationships/oleObject" Target="../embeddings/oleObject4.bin"/><Relationship Id="rId6" Type="http://schemas.openxmlformats.org/officeDocument/2006/relationships/image" Target="../media/image61.emf"/><Relationship Id="rId7" Type="http://schemas.openxmlformats.org/officeDocument/2006/relationships/oleObject" Target="../embeddings/oleObject5.bin"/><Relationship Id="rId8" Type="http://schemas.openxmlformats.org/officeDocument/2006/relationships/image" Target="../media/image62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4" Type="http://schemas.openxmlformats.org/officeDocument/2006/relationships/image" Target="../media/image65.emf"/><Relationship Id="rId5" Type="http://schemas.openxmlformats.org/officeDocument/2006/relationships/image" Target="../media/image66.emf"/><Relationship Id="rId6" Type="http://schemas.openxmlformats.org/officeDocument/2006/relationships/oleObject" Target="../embeddings/oleObject6.bin"/><Relationship Id="rId7" Type="http://schemas.openxmlformats.org/officeDocument/2006/relationships/image" Target="../media/image64.emf"/><Relationship Id="rId8" Type="http://schemas.openxmlformats.org/officeDocument/2006/relationships/oleObject" Target="../embeddings/oleObject7.bin"/><Relationship Id="rId9" Type="http://schemas.openxmlformats.org/officeDocument/2006/relationships/image" Target="../media/image62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4" Type="http://schemas.openxmlformats.org/officeDocument/2006/relationships/image" Target="../media/image78.emf"/><Relationship Id="rId5" Type="http://schemas.openxmlformats.org/officeDocument/2006/relationships/oleObject" Target="../embeddings/oleObject8.bin"/><Relationship Id="rId6" Type="http://schemas.openxmlformats.org/officeDocument/2006/relationships/image" Target="../media/image76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0" Type="http://schemas.openxmlformats.org/officeDocument/2006/relationships/oleObject" Target="../embeddings/oleObject16.bin"/><Relationship Id="rId21" Type="http://schemas.openxmlformats.org/officeDocument/2006/relationships/image" Target="../media/image87.emf"/><Relationship Id="rId22" Type="http://schemas.openxmlformats.org/officeDocument/2006/relationships/oleObject" Target="../embeddings/oleObject17.bin"/><Relationship Id="rId23" Type="http://schemas.openxmlformats.org/officeDocument/2006/relationships/image" Target="../media/image88.emf"/><Relationship Id="rId24" Type="http://schemas.openxmlformats.org/officeDocument/2006/relationships/oleObject" Target="../embeddings/oleObject18.bin"/><Relationship Id="rId25" Type="http://schemas.openxmlformats.org/officeDocument/2006/relationships/image" Target="../media/image89.emf"/><Relationship Id="rId26" Type="http://schemas.openxmlformats.org/officeDocument/2006/relationships/oleObject" Target="../embeddings/oleObject19.bin"/><Relationship Id="rId27" Type="http://schemas.openxmlformats.org/officeDocument/2006/relationships/image" Target="../media/image90.emf"/><Relationship Id="rId28" Type="http://schemas.openxmlformats.org/officeDocument/2006/relationships/image" Target="../media/image94.emf"/><Relationship Id="rId29" Type="http://schemas.openxmlformats.org/officeDocument/2006/relationships/oleObject" Target="../embeddings/oleObject20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93.emf"/><Relationship Id="rId4" Type="http://schemas.openxmlformats.org/officeDocument/2006/relationships/package" Target="../embeddings/Document_Microsoft_Word1.docx"/><Relationship Id="rId5" Type="http://schemas.openxmlformats.org/officeDocument/2006/relationships/image" Target="../media/image79.png"/><Relationship Id="rId30" Type="http://schemas.openxmlformats.org/officeDocument/2006/relationships/image" Target="../media/image91.emf"/><Relationship Id="rId31" Type="http://schemas.openxmlformats.org/officeDocument/2006/relationships/oleObject" Target="../embeddings/oleObject21.bin"/><Relationship Id="rId32" Type="http://schemas.openxmlformats.org/officeDocument/2006/relationships/image" Target="../media/image92.emf"/><Relationship Id="rId9" Type="http://schemas.openxmlformats.org/officeDocument/2006/relationships/image" Target="../media/image81.emf"/><Relationship Id="rId6" Type="http://schemas.openxmlformats.org/officeDocument/2006/relationships/oleObject" Target="../embeddings/oleObject9.bin"/><Relationship Id="rId7" Type="http://schemas.openxmlformats.org/officeDocument/2006/relationships/image" Target="../media/image80.emf"/><Relationship Id="rId8" Type="http://schemas.openxmlformats.org/officeDocument/2006/relationships/oleObject" Target="../embeddings/oleObject10.bin"/><Relationship Id="rId33" Type="http://schemas.openxmlformats.org/officeDocument/2006/relationships/image" Target="../media/image95.emf"/><Relationship Id="rId10" Type="http://schemas.openxmlformats.org/officeDocument/2006/relationships/oleObject" Target="../embeddings/oleObject11.bin"/><Relationship Id="rId11" Type="http://schemas.openxmlformats.org/officeDocument/2006/relationships/image" Target="../media/image82.emf"/><Relationship Id="rId12" Type="http://schemas.openxmlformats.org/officeDocument/2006/relationships/oleObject" Target="../embeddings/oleObject12.bin"/><Relationship Id="rId13" Type="http://schemas.openxmlformats.org/officeDocument/2006/relationships/image" Target="../media/image83.emf"/><Relationship Id="rId14" Type="http://schemas.openxmlformats.org/officeDocument/2006/relationships/oleObject" Target="../embeddings/oleObject13.bin"/><Relationship Id="rId15" Type="http://schemas.openxmlformats.org/officeDocument/2006/relationships/image" Target="../media/image84.emf"/><Relationship Id="rId16" Type="http://schemas.openxmlformats.org/officeDocument/2006/relationships/oleObject" Target="../embeddings/oleObject14.bin"/><Relationship Id="rId17" Type="http://schemas.openxmlformats.org/officeDocument/2006/relationships/image" Target="../media/image85.emf"/><Relationship Id="rId18" Type="http://schemas.openxmlformats.org/officeDocument/2006/relationships/oleObject" Target="../embeddings/oleObject15.bin"/><Relationship Id="rId19" Type="http://schemas.openxmlformats.org/officeDocument/2006/relationships/image" Target="../media/image86.emf"/></Relationships>
</file>

<file path=ppt/slides/_rels/slide53.xml.rels><?xml version="1.0" encoding="UTF-8" standalone="yes"?>
<Relationships xmlns="http://schemas.openxmlformats.org/package/2006/relationships"><Relationship Id="rId20" Type="http://schemas.openxmlformats.org/officeDocument/2006/relationships/oleObject" Target="../embeddings/oleObject26.bin"/><Relationship Id="rId21" Type="http://schemas.openxmlformats.org/officeDocument/2006/relationships/image" Target="../media/image84.emf"/><Relationship Id="rId22" Type="http://schemas.openxmlformats.org/officeDocument/2006/relationships/oleObject" Target="../embeddings/oleObject27.bin"/><Relationship Id="rId23" Type="http://schemas.openxmlformats.org/officeDocument/2006/relationships/image" Target="../media/image85.emf"/><Relationship Id="rId24" Type="http://schemas.openxmlformats.org/officeDocument/2006/relationships/oleObject" Target="../embeddings/oleObject28.bin"/><Relationship Id="rId25" Type="http://schemas.openxmlformats.org/officeDocument/2006/relationships/image" Target="../media/image86.emf"/><Relationship Id="rId26" Type="http://schemas.openxmlformats.org/officeDocument/2006/relationships/oleObject" Target="../embeddings/oleObject29.bin"/><Relationship Id="rId27" Type="http://schemas.openxmlformats.org/officeDocument/2006/relationships/image" Target="../media/image87.emf"/><Relationship Id="rId28" Type="http://schemas.openxmlformats.org/officeDocument/2006/relationships/oleObject" Target="../embeddings/oleObject30.bin"/><Relationship Id="rId29" Type="http://schemas.openxmlformats.org/officeDocument/2006/relationships/image" Target="../media/image88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93.emf"/><Relationship Id="rId4" Type="http://schemas.openxmlformats.org/officeDocument/2006/relationships/image" Target="../media/image99.emf"/><Relationship Id="rId5" Type="http://schemas.openxmlformats.org/officeDocument/2006/relationships/image" Target="../media/image100.emf"/><Relationship Id="rId30" Type="http://schemas.openxmlformats.org/officeDocument/2006/relationships/oleObject" Target="../embeddings/oleObject31.bin"/><Relationship Id="rId31" Type="http://schemas.openxmlformats.org/officeDocument/2006/relationships/image" Target="../media/image96.emf"/><Relationship Id="rId32" Type="http://schemas.openxmlformats.org/officeDocument/2006/relationships/image" Target="../media/image105.png"/><Relationship Id="rId9" Type="http://schemas.openxmlformats.org/officeDocument/2006/relationships/image" Target="../media/image104.png"/><Relationship Id="rId6" Type="http://schemas.openxmlformats.org/officeDocument/2006/relationships/image" Target="../media/image101.emf"/><Relationship Id="rId7" Type="http://schemas.openxmlformats.org/officeDocument/2006/relationships/image" Target="../media/image102.png"/><Relationship Id="rId8" Type="http://schemas.openxmlformats.org/officeDocument/2006/relationships/image" Target="../media/image103.emf"/><Relationship Id="rId33" Type="http://schemas.openxmlformats.org/officeDocument/2006/relationships/oleObject" Target="../embeddings/oleObject32.bin"/><Relationship Id="rId34" Type="http://schemas.openxmlformats.org/officeDocument/2006/relationships/image" Target="../media/image90.emf"/><Relationship Id="rId35" Type="http://schemas.openxmlformats.org/officeDocument/2006/relationships/oleObject" Target="../embeddings/oleObject33.bin"/><Relationship Id="rId36" Type="http://schemas.openxmlformats.org/officeDocument/2006/relationships/image" Target="../media/image97.emf"/><Relationship Id="rId10" Type="http://schemas.openxmlformats.org/officeDocument/2006/relationships/package" Target="../embeddings/Document_Microsoft_Word2.docx"/><Relationship Id="rId11" Type="http://schemas.openxmlformats.org/officeDocument/2006/relationships/image" Target="../media/image79.png"/><Relationship Id="rId12" Type="http://schemas.openxmlformats.org/officeDocument/2006/relationships/oleObject" Target="../embeddings/oleObject22.bin"/><Relationship Id="rId13" Type="http://schemas.openxmlformats.org/officeDocument/2006/relationships/image" Target="../media/image80.emf"/><Relationship Id="rId14" Type="http://schemas.openxmlformats.org/officeDocument/2006/relationships/oleObject" Target="../embeddings/oleObject23.bin"/><Relationship Id="rId15" Type="http://schemas.openxmlformats.org/officeDocument/2006/relationships/image" Target="../media/image81.emf"/><Relationship Id="rId16" Type="http://schemas.openxmlformats.org/officeDocument/2006/relationships/oleObject" Target="../embeddings/oleObject24.bin"/><Relationship Id="rId17" Type="http://schemas.openxmlformats.org/officeDocument/2006/relationships/image" Target="../media/image82.emf"/><Relationship Id="rId18" Type="http://schemas.openxmlformats.org/officeDocument/2006/relationships/oleObject" Target="../embeddings/oleObject25.bin"/><Relationship Id="rId19" Type="http://schemas.openxmlformats.org/officeDocument/2006/relationships/image" Target="../media/image83.emf"/><Relationship Id="rId37" Type="http://schemas.openxmlformats.org/officeDocument/2006/relationships/oleObject" Target="../embeddings/oleObject34.bin"/><Relationship Id="rId38" Type="http://schemas.openxmlformats.org/officeDocument/2006/relationships/image" Target="../media/image98.emf"/></Relationships>
</file>

<file path=ppt/slides/_rels/slide54.xml.rels><?xml version="1.0" encoding="UTF-8" standalone="yes"?>
<Relationships xmlns="http://schemas.openxmlformats.org/package/2006/relationships"><Relationship Id="rId20" Type="http://schemas.openxmlformats.org/officeDocument/2006/relationships/oleObject" Target="../embeddings/oleObject42.bin"/><Relationship Id="rId21" Type="http://schemas.openxmlformats.org/officeDocument/2006/relationships/image" Target="../media/image87.emf"/><Relationship Id="rId22" Type="http://schemas.openxmlformats.org/officeDocument/2006/relationships/oleObject" Target="../embeddings/oleObject43.bin"/><Relationship Id="rId23" Type="http://schemas.openxmlformats.org/officeDocument/2006/relationships/image" Target="../media/image88.emf"/><Relationship Id="rId24" Type="http://schemas.openxmlformats.org/officeDocument/2006/relationships/oleObject" Target="../embeddings/oleObject44.bin"/><Relationship Id="rId25" Type="http://schemas.openxmlformats.org/officeDocument/2006/relationships/image" Target="../media/image96.emf"/><Relationship Id="rId26" Type="http://schemas.openxmlformats.org/officeDocument/2006/relationships/image" Target="../media/image105.png"/><Relationship Id="rId27" Type="http://schemas.openxmlformats.org/officeDocument/2006/relationships/oleObject" Target="../embeddings/oleObject45.bin"/><Relationship Id="rId28" Type="http://schemas.openxmlformats.org/officeDocument/2006/relationships/image" Target="../media/image90.emf"/><Relationship Id="rId29" Type="http://schemas.openxmlformats.org/officeDocument/2006/relationships/oleObject" Target="../embeddings/oleObject46.bin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04.png"/><Relationship Id="rId4" Type="http://schemas.openxmlformats.org/officeDocument/2006/relationships/package" Target="../embeddings/Document_Microsoft_Word3.docx"/><Relationship Id="rId5" Type="http://schemas.openxmlformats.org/officeDocument/2006/relationships/image" Target="../media/image79.png"/><Relationship Id="rId30" Type="http://schemas.openxmlformats.org/officeDocument/2006/relationships/image" Target="../media/image97.emf"/><Relationship Id="rId31" Type="http://schemas.openxmlformats.org/officeDocument/2006/relationships/oleObject" Target="../embeddings/oleObject47.bin"/><Relationship Id="rId32" Type="http://schemas.openxmlformats.org/officeDocument/2006/relationships/image" Target="../media/image98.emf"/><Relationship Id="rId9" Type="http://schemas.openxmlformats.org/officeDocument/2006/relationships/image" Target="../media/image81.emf"/><Relationship Id="rId6" Type="http://schemas.openxmlformats.org/officeDocument/2006/relationships/oleObject" Target="../embeddings/oleObject35.bin"/><Relationship Id="rId7" Type="http://schemas.openxmlformats.org/officeDocument/2006/relationships/image" Target="../media/image80.emf"/><Relationship Id="rId8" Type="http://schemas.openxmlformats.org/officeDocument/2006/relationships/oleObject" Target="../embeddings/oleObject36.bin"/><Relationship Id="rId33" Type="http://schemas.openxmlformats.org/officeDocument/2006/relationships/image" Target="../media/image106.emf"/><Relationship Id="rId10" Type="http://schemas.openxmlformats.org/officeDocument/2006/relationships/oleObject" Target="../embeddings/oleObject37.bin"/><Relationship Id="rId11" Type="http://schemas.openxmlformats.org/officeDocument/2006/relationships/image" Target="../media/image82.emf"/><Relationship Id="rId12" Type="http://schemas.openxmlformats.org/officeDocument/2006/relationships/oleObject" Target="../embeddings/oleObject38.bin"/><Relationship Id="rId13" Type="http://schemas.openxmlformats.org/officeDocument/2006/relationships/image" Target="../media/image83.emf"/><Relationship Id="rId14" Type="http://schemas.openxmlformats.org/officeDocument/2006/relationships/oleObject" Target="../embeddings/oleObject39.bin"/><Relationship Id="rId15" Type="http://schemas.openxmlformats.org/officeDocument/2006/relationships/image" Target="../media/image84.emf"/><Relationship Id="rId16" Type="http://schemas.openxmlformats.org/officeDocument/2006/relationships/oleObject" Target="../embeddings/oleObject40.bin"/><Relationship Id="rId17" Type="http://schemas.openxmlformats.org/officeDocument/2006/relationships/image" Target="../media/image85.emf"/><Relationship Id="rId18" Type="http://schemas.openxmlformats.org/officeDocument/2006/relationships/oleObject" Target="../embeddings/oleObject41.bin"/><Relationship Id="rId19" Type="http://schemas.openxmlformats.org/officeDocument/2006/relationships/image" Target="../media/image86.emf"/></Relationships>
</file>

<file path=ppt/slides/_rels/slide55.xml.rels><?xml version="1.0" encoding="UTF-8" standalone="yes"?>
<Relationships xmlns="http://schemas.openxmlformats.org/package/2006/relationships"><Relationship Id="rId20" Type="http://schemas.openxmlformats.org/officeDocument/2006/relationships/oleObject" Target="../embeddings/oleObject54.bin"/><Relationship Id="rId21" Type="http://schemas.openxmlformats.org/officeDocument/2006/relationships/image" Target="../media/image86.emf"/><Relationship Id="rId22" Type="http://schemas.openxmlformats.org/officeDocument/2006/relationships/oleObject" Target="../embeddings/oleObject55.bin"/><Relationship Id="rId23" Type="http://schemas.openxmlformats.org/officeDocument/2006/relationships/image" Target="../media/image87.emf"/><Relationship Id="rId24" Type="http://schemas.openxmlformats.org/officeDocument/2006/relationships/oleObject" Target="../embeddings/oleObject56.bin"/><Relationship Id="rId25" Type="http://schemas.openxmlformats.org/officeDocument/2006/relationships/image" Target="../media/image88.emf"/><Relationship Id="rId26" Type="http://schemas.openxmlformats.org/officeDocument/2006/relationships/oleObject" Target="../embeddings/oleObject57.bin"/><Relationship Id="rId27" Type="http://schemas.openxmlformats.org/officeDocument/2006/relationships/image" Target="../media/image96.emf"/><Relationship Id="rId28" Type="http://schemas.openxmlformats.org/officeDocument/2006/relationships/image" Target="../media/image105.png"/><Relationship Id="rId29" Type="http://schemas.openxmlformats.org/officeDocument/2006/relationships/oleObject" Target="../embeddings/oleObject58.bin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77.emf"/><Relationship Id="rId4" Type="http://schemas.openxmlformats.org/officeDocument/2006/relationships/image" Target="../media/image107.emf"/><Relationship Id="rId5" Type="http://schemas.openxmlformats.org/officeDocument/2006/relationships/image" Target="../media/image104.png"/><Relationship Id="rId30" Type="http://schemas.openxmlformats.org/officeDocument/2006/relationships/image" Target="../media/image90.emf"/><Relationship Id="rId31" Type="http://schemas.openxmlformats.org/officeDocument/2006/relationships/oleObject" Target="../embeddings/oleObject59.bin"/><Relationship Id="rId32" Type="http://schemas.openxmlformats.org/officeDocument/2006/relationships/image" Target="../media/image97.emf"/><Relationship Id="rId9" Type="http://schemas.openxmlformats.org/officeDocument/2006/relationships/image" Target="../media/image80.emf"/><Relationship Id="rId6" Type="http://schemas.openxmlformats.org/officeDocument/2006/relationships/package" Target="../embeddings/Document_Microsoft_Word4.docx"/><Relationship Id="rId7" Type="http://schemas.openxmlformats.org/officeDocument/2006/relationships/image" Target="../media/image79.png"/><Relationship Id="rId8" Type="http://schemas.openxmlformats.org/officeDocument/2006/relationships/oleObject" Target="../embeddings/oleObject48.bin"/><Relationship Id="rId33" Type="http://schemas.openxmlformats.org/officeDocument/2006/relationships/oleObject" Target="../embeddings/oleObject60.bin"/><Relationship Id="rId34" Type="http://schemas.openxmlformats.org/officeDocument/2006/relationships/image" Target="../media/image98.emf"/><Relationship Id="rId10" Type="http://schemas.openxmlformats.org/officeDocument/2006/relationships/oleObject" Target="../embeddings/oleObject49.bin"/><Relationship Id="rId11" Type="http://schemas.openxmlformats.org/officeDocument/2006/relationships/image" Target="../media/image81.emf"/><Relationship Id="rId12" Type="http://schemas.openxmlformats.org/officeDocument/2006/relationships/oleObject" Target="../embeddings/oleObject50.bin"/><Relationship Id="rId13" Type="http://schemas.openxmlformats.org/officeDocument/2006/relationships/image" Target="../media/image82.emf"/><Relationship Id="rId14" Type="http://schemas.openxmlformats.org/officeDocument/2006/relationships/oleObject" Target="../embeddings/oleObject51.bin"/><Relationship Id="rId15" Type="http://schemas.openxmlformats.org/officeDocument/2006/relationships/image" Target="../media/image83.emf"/><Relationship Id="rId16" Type="http://schemas.openxmlformats.org/officeDocument/2006/relationships/oleObject" Target="../embeddings/oleObject52.bin"/><Relationship Id="rId17" Type="http://schemas.openxmlformats.org/officeDocument/2006/relationships/image" Target="../media/image84.emf"/><Relationship Id="rId18" Type="http://schemas.openxmlformats.org/officeDocument/2006/relationships/oleObject" Target="../embeddings/oleObject53.bin"/><Relationship Id="rId19" Type="http://schemas.openxmlformats.org/officeDocument/2006/relationships/image" Target="../media/image85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4" Type="http://schemas.openxmlformats.org/officeDocument/2006/relationships/image" Target="../media/image110.png"/><Relationship Id="rId5" Type="http://schemas.openxmlformats.org/officeDocument/2006/relationships/image" Target="../media/image111.png"/><Relationship Id="rId6" Type="http://schemas.openxmlformats.org/officeDocument/2006/relationships/image" Target="../media/image10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13.emf"/><Relationship Id="rId5" Type="http://schemas.openxmlformats.org/officeDocument/2006/relationships/image" Target="../media/image114.png"/><Relationship Id="rId6" Type="http://schemas.openxmlformats.org/officeDocument/2006/relationships/image" Target="../media/image115.png"/><Relationship Id="rId7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4.emf"/><Relationship Id="rId5" Type="http://schemas.openxmlformats.org/officeDocument/2006/relationships/image" Target="../media/image5.emf"/><Relationship Id="rId6" Type="http://schemas.openxmlformats.org/officeDocument/2006/relationships/image" Target="../media/image6.emf"/><Relationship Id="rId7" Type="http://schemas.openxmlformats.org/officeDocument/2006/relationships/image" Target="../media/image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4" Type="http://schemas.openxmlformats.org/officeDocument/2006/relationships/image" Target="../media/image1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4" Type="http://schemas.openxmlformats.org/officeDocument/2006/relationships/oleObject" Target="../embeddings/oleObject61.bin"/><Relationship Id="rId5" Type="http://schemas.openxmlformats.org/officeDocument/2006/relationships/image" Target="../media/image123.emf"/><Relationship Id="rId6" Type="http://schemas.openxmlformats.org/officeDocument/2006/relationships/oleObject" Target="../embeddings/oleObject62.bin"/><Relationship Id="rId7" Type="http://schemas.openxmlformats.org/officeDocument/2006/relationships/image" Target="../media/image124.emf"/><Relationship Id="rId8" Type="http://schemas.openxmlformats.org/officeDocument/2006/relationships/oleObject" Target="../embeddings/oleObject63.bin"/><Relationship Id="rId9" Type="http://schemas.openxmlformats.org/officeDocument/2006/relationships/image" Target="../media/image125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8.e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9.emf"/><Relationship Id="rId7" Type="http://schemas.openxmlformats.org/officeDocument/2006/relationships/image" Target="../media/image10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png"/><Relationship Id="rId12" Type="http://schemas.openxmlformats.org/officeDocument/2006/relationships/image" Target="../media/image24.png"/><Relationship Id="rId13" Type="http://schemas.openxmlformats.org/officeDocument/2006/relationships/image" Target="../media/image25.png"/><Relationship Id="rId14" Type="http://schemas.openxmlformats.org/officeDocument/2006/relationships/image" Target="../media/image26.png"/><Relationship Id="rId15" Type="http://schemas.openxmlformats.org/officeDocument/2006/relationships/image" Target="../media/image27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3056" y="1943994"/>
            <a:ext cx="8153400" cy="116522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Dissipation as a resource for stabilizing quantum states with superconducting qubits</a:t>
            </a:r>
            <a:endParaRPr lang="fr-FR" sz="3200" dirty="0">
              <a:solidFill>
                <a:srgbClr val="0000FF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99256" y="3299199"/>
            <a:ext cx="8077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latin typeface="Calibri"/>
                <a:cs typeface="Calibri"/>
              </a:rPr>
              <a:t>Mazyar </a:t>
            </a:r>
            <a:r>
              <a:rPr lang="en-US" sz="2600" dirty="0" err="1" smtClean="0">
                <a:latin typeface="Calibri"/>
                <a:cs typeface="Calibri"/>
              </a:rPr>
              <a:t>Mirrahimi</a:t>
            </a:r>
            <a:endParaRPr lang="en-US" sz="2600" dirty="0" smtClean="0">
              <a:latin typeface="Calibri"/>
              <a:cs typeface="Calibri"/>
            </a:endParaRPr>
          </a:p>
          <a:p>
            <a:pPr algn="ctr"/>
            <a:r>
              <a:rPr lang="en-US" sz="2000" dirty="0" smtClean="0">
                <a:latin typeface="Calibri"/>
                <a:cs typeface="Calibri"/>
              </a:rPr>
              <a:t>INRIA Paris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smtClean="0">
                <a:latin typeface="Calibri"/>
                <a:cs typeface="Calibri"/>
              </a:rPr>
              <a:t>(QUANTIC team)</a:t>
            </a:r>
            <a:endParaRPr lang="en-US" sz="2000" dirty="0">
              <a:latin typeface="Times"/>
              <a:cs typeface="Times"/>
            </a:endParaRPr>
          </a:p>
        </p:txBody>
      </p:sp>
      <p:pic>
        <p:nvPicPr>
          <p:cNvPr id="5" name="Image 4" descr="nouveau-logo-INRIA-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115" y="505143"/>
            <a:ext cx="1984248" cy="807842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167983" y="4604131"/>
            <a:ext cx="650584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Joint </a:t>
            </a:r>
            <a:r>
              <a:rPr lang="fr-FR" dirty="0" err="1" smtClean="0"/>
              <a:t>work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endParaRPr lang="fr-FR" dirty="0" smtClean="0"/>
          </a:p>
          <a:p>
            <a:endParaRPr lang="fr-FR" dirty="0"/>
          </a:p>
          <a:p>
            <a:r>
              <a:rPr lang="fr-FR" dirty="0" smtClean="0"/>
              <a:t>Paris: </a:t>
            </a:r>
            <a:r>
              <a:rPr lang="fr-FR" dirty="0" err="1" smtClean="0"/>
              <a:t>Zaki</a:t>
            </a:r>
            <a:r>
              <a:rPr lang="fr-FR" dirty="0" smtClean="0"/>
              <a:t> </a:t>
            </a:r>
            <a:r>
              <a:rPr lang="fr-FR" dirty="0" err="1" smtClean="0"/>
              <a:t>Leghtas</a:t>
            </a:r>
            <a:r>
              <a:rPr lang="fr-FR" dirty="0" smtClean="0"/>
              <a:t>, Joachim Cohen, Nicolas Didier, Jérémie Guillaud.</a:t>
            </a:r>
          </a:p>
          <a:p>
            <a:endParaRPr lang="fr-FR" dirty="0" smtClean="0"/>
          </a:p>
          <a:p>
            <a:r>
              <a:rPr lang="fr-FR" dirty="0" smtClean="0"/>
              <a:t>Yale: Uri </a:t>
            </a:r>
            <a:r>
              <a:rPr lang="fr-FR" dirty="0" err="1" smtClean="0"/>
              <a:t>Vool</a:t>
            </a:r>
            <a:r>
              <a:rPr lang="fr-FR" dirty="0" smtClean="0"/>
              <a:t>, </a:t>
            </a:r>
            <a:r>
              <a:rPr lang="fr-FR" dirty="0" err="1" smtClean="0"/>
              <a:t>Kurtis</a:t>
            </a:r>
            <a:r>
              <a:rPr lang="fr-FR" dirty="0" smtClean="0"/>
              <a:t> </a:t>
            </a:r>
            <a:r>
              <a:rPr lang="fr-FR" dirty="0" err="1" smtClean="0"/>
              <a:t>Geerlings</a:t>
            </a:r>
            <a:r>
              <a:rPr lang="fr-FR" dirty="0" smtClean="0"/>
              <a:t>, </a:t>
            </a:r>
            <a:r>
              <a:rPr lang="fr-FR" dirty="0" err="1" smtClean="0"/>
              <a:t>Shyam</a:t>
            </a:r>
            <a:r>
              <a:rPr lang="fr-FR" dirty="0" smtClean="0"/>
              <a:t> Shankar, Michel Devoret.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90255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976438" y="4510088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76438" y="3348038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502400" y="2557463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502400" y="1393825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2" name="TextBox 308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037464" y="4524366"/>
            <a:ext cx="754117" cy="369332"/>
          </a:xfrm>
          <a:prstGeom prst="rect">
            <a:avLst/>
          </a:prstGeom>
          <a:blipFill rotWithShape="1">
            <a:blip r:embed="rId2"/>
            <a:stretch>
              <a:fillRect t="-119672" r="-62097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65" name="TextBox 16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88193" y="2926729"/>
            <a:ext cx="727955" cy="369332"/>
          </a:xfrm>
          <a:prstGeom prst="rect">
            <a:avLst/>
          </a:prstGeom>
          <a:blipFill rotWithShape="1">
            <a:blip r:embed="rId3"/>
            <a:stretch>
              <a:fillRect t="-119672" r="-64167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7176" name="Line 75"/>
          <p:cNvSpPr>
            <a:spLocks noChangeShapeType="1"/>
          </p:cNvSpPr>
          <p:nvPr/>
        </p:nvSpPr>
        <p:spPr bwMode="auto">
          <a:xfrm flipV="1">
            <a:off x="388938" y="1195388"/>
            <a:ext cx="0" cy="12017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177" name="Line 77"/>
          <p:cNvSpPr>
            <a:spLocks noChangeShapeType="1"/>
          </p:cNvSpPr>
          <p:nvPr/>
        </p:nvSpPr>
        <p:spPr bwMode="auto">
          <a:xfrm>
            <a:off x="400050" y="2389188"/>
            <a:ext cx="32194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7" name="Freeform 76"/>
          <p:cNvSpPr/>
          <p:nvPr/>
        </p:nvSpPr>
        <p:spPr>
          <a:xfrm>
            <a:off x="2244725" y="1566863"/>
            <a:ext cx="1214438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79" name="TextBox 80"/>
          <p:cNvSpPr txBox="1">
            <a:spLocks noChangeArrowheads="1"/>
          </p:cNvSpPr>
          <p:nvPr/>
        </p:nvSpPr>
        <p:spPr bwMode="auto">
          <a:xfrm>
            <a:off x="1065213" y="762000"/>
            <a:ext cx="172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cavity spectrum</a:t>
            </a:r>
          </a:p>
        </p:txBody>
      </p:sp>
      <p:sp>
        <p:nvSpPr>
          <p:cNvPr id="7180" name="Line 91"/>
          <p:cNvSpPr>
            <a:spLocks noChangeShapeType="1"/>
          </p:cNvSpPr>
          <p:nvPr/>
        </p:nvSpPr>
        <p:spPr bwMode="auto">
          <a:xfrm>
            <a:off x="6611938" y="4989513"/>
            <a:ext cx="4445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181" name="Line 75"/>
          <p:cNvSpPr>
            <a:spLocks noChangeShapeType="1"/>
          </p:cNvSpPr>
          <p:nvPr/>
        </p:nvSpPr>
        <p:spPr bwMode="auto">
          <a:xfrm flipV="1">
            <a:off x="5526088" y="4770438"/>
            <a:ext cx="0" cy="12001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182" name="Line 77"/>
          <p:cNvSpPr>
            <a:spLocks noChangeShapeType="1"/>
          </p:cNvSpPr>
          <p:nvPr/>
        </p:nvSpPr>
        <p:spPr bwMode="auto">
          <a:xfrm>
            <a:off x="5526088" y="5964238"/>
            <a:ext cx="22748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2" name="Freeform 91"/>
          <p:cNvSpPr/>
          <p:nvPr/>
        </p:nvSpPr>
        <p:spPr>
          <a:xfrm>
            <a:off x="6858000" y="5141913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1" name="TextBox 10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668517" y="4544434"/>
            <a:ext cx="436145" cy="461665"/>
          </a:xfrm>
          <a:prstGeom prst="rect">
            <a:avLst/>
          </a:prstGeom>
          <a:blipFill rotWithShape="1">
            <a:blip r:embed="rId4"/>
            <a:stretch>
              <a:fillRect b="-789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7185" name="TextBox 102"/>
          <p:cNvSpPr txBox="1">
            <a:spLocks noChangeArrowheads="1"/>
          </p:cNvSpPr>
          <p:nvPr/>
        </p:nvSpPr>
        <p:spPr bwMode="auto">
          <a:xfrm>
            <a:off x="5969000" y="4224338"/>
            <a:ext cx="1620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qubit spectrum</a:t>
            </a:r>
          </a:p>
        </p:txBody>
      </p:sp>
      <p:sp>
        <p:nvSpPr>
          <p:cNvPr id="104" name="Freeform 103"/>
          <p:cNvSpPr/>
          <p:nvPr/>
        </p:nvSpPr>
        <p:spPr>
          <a:xfrm>
            <a:off x="5716588" y="5132388"/>
            <a:ext cx="271462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87" name="TextBox 105"/>
          <p:cNvSpPr txBox="1">
            <a:spLocks noChangeArrowheads="1"/>
          </p:cNvSpPr>
          <p:nvPr/>
        </p:nvSpPr>
        <p:spPr bwMode="auto">
          <a:xfrm>
            <a:off x="5427663" y="5254625"/>
            <a:ext cx="4683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…</a:t>
            </a:r>
          </a:p>
        </p:txBody>
      </p:sp>
      <p:sp>
        <p:nvSpPr>
          <p:cNvPr id="7188" name="TextBox 108"/>
          <p:cNvSpPr txBox="1">
            <a:spLocks noChangeArrowheads="1"/>
          </p:cNvSpPr>
          <p:nvPr/>
        </p:nvSpPr>
        <p:spPr bwMode="auto">
          <a:xfrm rot="-1423765">
            <a:off x="4167188" y="2746375"/>
            <a:ext cx="10636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……...</a:t>
            </a:r>
          </a:p>
        </p:txBody>
      </p:sp>
      <p:sp>
        <p:nvSpPr>
          <p:cNvPr id="112" name="TextBox 11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738606" y="1102951"/>
            <a:ext cx="543674" cy="420436"/>
          </a:xfrm>
          <a:prstGeom prst="rect">
            <a:avLst/>
          </a:prstGeom>
          <a:blipFill rotWithShape="1">
            <a:blip r:embed="rId5"/>
            <a:stretch>
              <a:fillRect b="-1304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14" name="TextBox 11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050149" y="1102951"/>
            <a:ext cx="516360" cy="400110"/>
          </a:xfrm>
          <a:prstGeom prst="rect">
            <a:avLst/>
          </a:prstGeom>
          <a:blipFill rotWithShape="1">
            <a:blip r:embed="rId6"/>
            <a:stretch>
              <a:fillRect b="-13636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16" name="TextBox 11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000408" y="5288494"/>
            <a:ext cx="518732" cy="433645"/>
          </a:xfrm>
          <a:prstGeom prst="rect">
            <a:avLst/>
          </a:prstGeom>
          <a:blipFill rotWithShape="1">
            <a:blip r:embed="rId7"/>
            <a:stretch>
              <a:fillRect b="-8451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18" name="Freeform 117"/>
          <p:cNvSpPr/>
          <p:nvPr/>
        </p:nvSpPr>
        <p:spPr>
          <a:xfrm>
            <a:off x="6088063" y="5138738"/>
            <a:ext cx="271462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9" name="Freeform 118"/>
          <p:cNvSpPr/>
          <p:nvPr/>
        </p:nvSpPr>
        <p:spPr>
          <a:xfrm>
            <a:off x="6477000" y="5149850"/>
            <a:ext cx="273050" cy="817563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9" name="Freeform 27"/>
          <p:cNvSpPr>
            <a:spLocks/>
          </p:cNvSpPr>
          <p:nvPr/>
        </p:nvSpPr>
        <p:spPr bwMode="auto">
          <a:xfrm>
            <a:off x="2025650" y="4305300"/>
            <a:ext cx="704850" cy="206375"/>
          </a:xfrm>
          <a:custGeom>
            <a:avLst/>
            <a:gdLst>
              <a:gd name="T0" fmla="*/ 26 w 2633"/>
              <a:gd name="T1" fmla="*/ 567 h 575"/>
              <a:gd name="T2" fmla="*/ 79 w 2633"/>
              <a:gd name="T3" fmla="*/ 551 h 575"/>
              <a:gd name="T4" fmla="*/ 132 w 2633"/>
              <a:gd name="T5" fmla="*/ 533 h 575"/>
              <a:gd name="T6" fmla="*/ 184 w 2633"/>
              <a:gd name="T7" fmla="*/ 513 h 575"/>
              <a:gd name="T8" fmla="*/ 237 w 2633"/>
              <a:gd name="T9" fmla="*/ 491 h 575"/>
              <a:gd name="T10" fmla="*/ 290 w 2633"/>
              <a:gd name="T11" fmla="*/ 468 h 575"/>
              <a:gd name="T12" fmla="*/ 342 w 2633"/>
              <a:gd name="T13" fmla="*/ 442 h 575"/>
              <a:gd name="T14" fmla="*/ 395 w 2633"/>
              <a:gd name="T15" fmla="*/ 415 h 575"/>
              <a:gd name="T16" fmla="*/ 448 w 2633"/>
              <a:gd name="T17" fmla="*/ 386 h 575"/>
              <a:gd name="T18" fmla="*/ 500 w 2633"/>
              <a:gd name="T19" fmla="*/ 356 h 575"/>
              <a:gd name="T20" fmla="*/ 553 w 2633"/>
              <a:gd name="T21" fmla="*/ 325 h 575"/>
              <a:gd name="T22" fmla="*/ 606 w 2633"/>
              <a:gd name="T23" fmla="*/ 294 h 575"/>
              <a:gd name="T24" fmla="*/ 658 w 2633"/>
              <a:gd name="T25" fmla="*/ 261 h 575"/>
              <a:gd name="T26" fmla="*/ 711 w 2633"/>
              <a:gd name="T27" fmla="*/ 229 h 575"/>
              <a:gd name="T28" fmla="*/ 764 w 2633"/>
              <a:gd name="T29" fmla="*/ 197 h 575"/>
              <a:gd name="T30" fmla="*/ 816 w 2633"/>
              <a:gd name="T31" fmla="*/ 167 h 575"/>
              <a:gd name="T32" fmla="*/ 869 w 2633"/>
              <a:gd name="T33" fmla="*/ 137 h 575"/>
              <a:gd name="T34" fmla="*/ 922 w 2633"/>
              <a:gd name="T35" fmla="*/ 109 h 575"/>
              <a:gd name="T36" fmla="*/ 974 w 2633"/>
              <a:gd name="T37" fmla="*/ 84 h 575"/>
              <a:gd name="T38" fmla="*/ 1027 w 2633"/>
              <a:gd name="T39" fmla="*/ 61 h 575"/>
              <a:gd name="T40" fmla="*/ 1080 w 2633"/>
              <a:gd name="T41" fmla="*/ 41 h 575"/>
              <a:gd name="T42" fmla="*/ 1132 w 2633"/>
              <a:gd name="T43" fmla="*/ 25 h 575"/>
              <a:gd name="T44" fmla="*/ 1185 w 2633"/>
              <a:gd name="T45" fmla="*/ 13 h 575"/>
              <a:gd name="T46" fmla="*/ 1238 w 2633"/>
              <a:gd name="T47" fmla="*/ 5 h 575"/>
              <a:gd name="T48" fmla="*/ 1290 w 2633"/>
              <a:gd name="T49" fmla="*/ 0 h 575"/>
              <a:gd name="T50" fmla="*/ 1343 w 2633"/>
              <a:gd name="T51" fmla="*/ 0 h 575"/>
              <a:gd name="T52" fmla="*/ 1395 w 2633"/>
              <a:gd name="T53" fmla="*/ 5 h 575"/>
              <a:gd name="T54" fmla="*/ 1448 w 2633"/>
              <a:gd name="T55" fmla="*/ 13 h 575"/>
              <a:gd name="T56" fmla="*/ 1501 w 2633"/>
              <a:gd name="T57" fmla="*/ 25 h 575"/>
              <a:gd name="T58" fmla="*/ 1553 w 2633"/>
              <a:gd name="T59" fmla="*/ 41 h 575"/>
              <a:gd name="T60" fmla="*/ 1606 w 2633"/>
              <a:gd name="T61" fmla="*/ 61 h 575"/>
              <a:gd name="T62" fmla="*/ 1659 w 2633"/>
              <a:gd name="T63" fmla="*/ 84 h 575"/>
              <a:gd name="T64" fmla="*/ 1711 w 2633"/>
              <a:gd name="T65" fmla="*/ 109 h 575"/>
              <a:gd name="T66" fmla="*/ 1764 w 2633"/>
              <a:gd name="T67" fmla="*/ 137 h 575"/>
              <a:gd name="T68" fmla="*/ 1817 w 2633"/>
              <a:gd name="T69" fmla="*/ 167 h 575"/>
              <a:gd name="T70" fmla="*/ 1869 w 2633"/>
              <a:gd name="T71" fmla="*/ 197 h 575"/>
              <a:gd name="T72" fmla="*/ 1922 w 2633"/>
              <a:gd name="T73" fmla="*/ 229 h 575"/>
              <a:gd name="T74" fmla="*/ 1975 w 2633"/>
              <a:gd name="T75" fmla="*/ 261 h 575"/>
              <a:gd name="T76" fmla="*/ 2027 w 2633"/>
              <a:gd name="T77" fmla="*/ 294 h 575"/>
              <a:gd name="T78" fmla="*/ 2080 w 2633"/>
              <a:gd name="T79" fmla="*/ 325 h 575"/>
              <a:gd name="T80" fmla="*/ 2133 w 2633"/>
              <a:gd name="T81" fmla="*/ 356 h 575"/>
              <a:gd name="T82" fmla="*/ 2185 w 2633"/>
              <a:gd name="T83" fmla="*/ 386 h 575"/>
              <a:gd name="T84" fmla="*/ 2238 w 2633"/>
              <a:gd name="T85" fmla="*/ 415 h 575"/>
              <a:gd name="T86" fmla="*/ 2291 w 2633"/>
              <a:gd name="T87" fmla="*/ 442 h 575"/>
              <a:gd name="T88" fmla="*/ 2343 w 2633"/>
              <a:gd name="T89" fmla="*/ 468 h 575"/>
              <a:gd name="T90" fmla="*/ 2396 w 2633"/>
              <a:gd name="T91" fmla="*/ 491 h 575"/>
              <a:gd name="T92" fmla="*/ 2449 w 2633"/>
              <a:gd name="T93" fmla="*/ 513 h 575"/>
              <a:gd name="T94" fmla="*/ 2501 w 2633"/>
              <a:gd name="T95" fmla="*/ 533 h 575"/>
              <a:gd name="T96" fmla="*/ 2554 w 2633"/>
              <a:gd name="T97" fmla="*/ 551 h 575"/>
              <a:gd name="T98" fmla="*/ 2607 w 2633"/>
              <a:gd name="T99" fmla="*/ 56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33" h="575">
                <a:moveTo>
                  <a:pt x="0" y="575"/>
                </a:moveTo>
                <a:lnTo>
                  <a:pt x="26" y="567"/>
                </a:lnTo>
                <a:lnTo>
                  <a:pt x="53" y="559"/>
                </a:lnTo>
                <a:lnTo>
                  <a:pt x="79" y="551"/>
                </a:lnTo>
                <a:lnTo>
                  <a:pt x="105" y="542"/>
                </a:lnTo>
                <a:lnTo>
                  <a:pt x="132" y="533"/>
                </a:lnTo>
                <a:lnTo>
                  <a:pt x="158" y="523"/>
                </a:lnTo>
                <a:lnTo>
                  <a:pt x="184" y="513"/>
                </a:lnTo>
                <a:lnTo>
                  <a:pt x="211" y="502"/>
                </a:lnTo>
                <a:lnTo>
                  <a:pt x="237" y="491"/>
                </a:lnTo>
                <a:lnTo>
                  <a:pt x="263" y="480"/>
                </a:lnTo>
                <a:lnTo>
                  <a:pt x="290" y="468"/>
                </a:lnTo>
                <a:lnTo>
                  <a:pt x="316" y="455"/>
                </a:lnTo>
                <a:lnTo>
                  <a:pt x="342" y="442"/>
                </a:lnTo>
                <a:lnTo>
                  <a:pt x="369" y="429"/>
                </a:lnTo>
                <a:lnTo>
                  <a:pt x="395" y="415"/>
                </a:lnTo>
                <a:lnTo>
                  <a:pt x="421" y="401"/>
                </a:lnTo>
                <a:lnTo>
                  <a:pt x="448" y="386"/>
                </a:lnTo>
                <a:lnTo>
                  <a:pt x="474" y="371"/>
                </a:lnTo>
                <a:lnTo>
                  <a:pt x="500" y="356"/>
                </a:lnTo>
                <a:lnTo>
                  <a:pt x="527" y="341"/>
                </a:lnTo>
                <a:lnTo>
                  <a:pt x="553" y="325"/>
                </a:lnTo>
                <a:lnTo>
                  <a:pt x="579" y="309"/>
                </a:lnTo>
                <a:lnTo>
                  <a:pt x="606" y="294"/>
                </a:lnTo>
                <a:lnTo>
                  <a:pt x="632" y="277"/>
                </a:lnTo>
                <a:lnTo>
                  <a:pt x="658" y="261"/>
                </a:lnTo>
                <a:lnTo>
                  <a:pt x="685" y="245"/>
                </a:lnTo>
                <a:lnTo>
                  <a:pt x="711" y="229"/>
                </a:lnTo>
                <a:lnTo>
                  <a:pt x="737" y="213"/>
                </a:lnTo>
                <a:lnTo>
                  <a:pt x="764" y="197"/>
                </a:lnTo>
                <a:lnTo>
                  <a:pt x="790" y="182"/>
                </a:lnTo>
                <a:lnTo>
                  <a:pt x="816" y="167"/>
                </a:lnTo>
                <a:lnTo>
                  <a:pt x="843" y="152"/>
                </a:lnTo>
                <a:lnTo>
                  <a:pt x="869" y="137"/>
                </a:lnTo>
                <a:lnTo>
                  <a:pt x="895" y="123"/>
                </a:lnTo>
                <a:lnTo>
                  <a:pt x="922" y="109"/>
                </a:lnTo>
                <a:lnTo>
                  <a:pt x="948" y="96"/>
                </a:lnTo>
                <a:lnTo>
                  <a:pt x="974" y="84"/>
                </a:lnTo>
                <a:lnTo>
                  <a:pt x="1001" y="72"/>
                </a:lnTo>
                <a:lnTo>
                  <a:pt x="1027" y="61"/>
                </a:lnTo>
                <a:lnTo>
                  <a:pt x="1053" y="51"/>
                </a:lnTo>
                <a:lnTo>
                  <a:pt x="1080" y="41"/>
                </a:lnTo>
                <a:lnTo>
                  <a:pt x="1106" y="33"/>
                </a:lnTo>
                <a:lnTo>
                  <a:pt x="1132" y="25"/>
                </a:lnTo>
                <a:lnTo>
                  <a:pt x="1159" y="19"/>
                </a:lnTo>
                <a:lnTo>
                  <a:pt x="1185" y="13"/>
                </a:lnTo>
                <a:lnTo>
                  <a:pt x="1211" y="8"/>
                </a:lnTo>
                <a:lnTo>
                  <a:pt x="1238" y="5"/>
                </a:lnTo>
                <a:lnTo>
                  <a:pt x="1264" y="2"/>
                </a:lnTo>
                <a:lnTo>
                  <a:pt x="1290" y="0"/>
                </a:lnTo>
                <a:lnTo>
                  <a:pt x="1317" y="0"/>
                </a:lnTo>
                <a:lnTo>
                  <a:pt x="1343" y="0"/>
                </a:lnTo>
                <a:lnTo>
                  <a:pt x="1369" y="2"/>
                </a:lnTo>
                <a:lnTo>
                  <a:pt x="1395" y="5"/>
                </a:lnTo>
                <a:lnTo>
                  <a:pt x="1422" y="8"/>
                </a:lnTo>
                <a:lnTo>
                  <a:pt x="1448" y="13"/>
                </a:lnTo>
                <a:lnTo>
                  <a:pt x="1474" y="19"/>
                </a:lnTo>
                <a:lnTo>
                  <a:pt x="1501" y="25"/>
                </a:lnTo>
                <a:lnTo>
                  <a:pt x="1527" y="33"/>
                </a:lnTo>
                <a:lnTo>
                  <a:pt x="1553" y="41"/>
                </a:lnTo>
                <a:lnTo>
                  <a:pt x="1580" y="51"/>
                </a:lnTo>
                <a:lnTo>
                  <a:pt x="1606" y="61"/>
                </a:lnTo>
                <a:lnTo>
                  <a:pt x="1632" y="72"/>
                </a:lnTo>
                <a:lnTo>
                  <a:pt x="1659" y="84"/>
                </a:lnTo>
                <a:lnTo>
                  <a:pt x="1685" y="96"/>
                </a:lnTo>
                <a:lnTo>
                  <a:pt x="1711" y="109"/>
                </a:lnTo>
                <a:lnTo>
                  <a:pt x="1738" y="123"/>
                </a:lnTo>
                <a:lnTo>
                  <a:pt x="1764" y="137"/>
                </a:lnTo>
                <a:lnTo>
                  <a:pt x="1790" y="152"/>
                </a:lnTo>
                <a:lnTo>
                  <a:pt x="1817" y="167"/>
                </a:lnTo>
                <a:lnTo>
                  <a:pt x="1843" y="182"/>
                </a:lnTo>
                <a:lnTo>
                  <a:pt x="1869" y="197"/>
                </a:lnTo>
                <a:lnTo>
                  <a:pt x="1896" y="213"/>
                </a:lnTo>
                <a:lnTo>
                  <a:pt x="1922" y="229"/>
                </a:lnTo>
                <a:lnTo>
                  <a:pt x="1948" y="245"/>
                </a:lnTo>
                <a:lnTo>
                  <a:pt x="1975" y="261"/>
                </a:lnTo>
                <a:lnTo>
                  <a:pt x="2001" y="277"/>
                </a:lnTo>
                <a:lnTo>
                  <a:pt x="2027" y="294"/>
                </a:lnTo>
                <a:lnTo>
                  <a:pt x="2054" y="309"/>
                </a:lnTo>
                <a:lnTo>
                  <a:pt x="2080" y="325"/>
                </a:lnTo>
                <a:lnTo>
                  <a:pt x="2106" y="341"/>
                </a:lnTo>
                <a:lnTo>
                  <a:pt x="2133" y="356"/>
                </a:lnTo>
                <a:lnTo>
                  <a:pt x="2159" y="371"/>
                </a:lnTo>
                <a:lnTo>
                  <a:pt x="2185" y="386"/>
                </a:lnTo>
                <a:lnTo>
                  <a:pt x="2212" y="401"/>
                </a:lnTo>
                <a:lnTo>
                  <a:pt x="2238" y="415"/>
                </a:lnTo>
                <a:lnTo>
                  <a:pt x="2264" y="429"/>
                </a:lnTo>
                <a:lnTo>
                  <a:pt x="2291" y="442"/>
                </a:lnTo>
                <a:lnTo>
                  <a:pt x="2317" y="455"/>
                </a:lnTo>
                <a:lnTo>
                  <a:pt x="2343" y="468"/>
                </a:lnTo>
                <a:lnTo>
                  <a:pt x="2370" y="480"/>
                </a:lnTo>
                <a:lnTo>
                  <a:pt x="2396" y="491"/>
                </a:lnTo>
                <a:lnTo>
                  <a:pt x="2422" y="502"/>
                </a:lnTo>
                <a:lnTo>
                  <a:pt x="2449" y="513"/>
                </a:lnTo>
                <a:lnTo>
                  <a:pt x="2475" y="523"/>
                </a:lnTo>
                <a:lnTo>
                  <a:pt x="2501" y="533"/>
                </a:lnTo>
                <a:lnTo>
                  <a:pt x="2528" y="542"/>
                </a:lnTo>
                <a:lnTo>
                  <a:pt x="2554" y="551"/>
                </a:lnTo>
                <a:lnTo>
                  <a:pt x="2580" y="559"/>
                </a:lnTo>
                <a:lnTo>
                  <a:pt x="2607" y="567"/>
                </a:lnTo>
                <a:lnTo>
                  <a:pt x="2633" y="575"/>
                </a:lnTo>
              </a:path>
            </a:pathLst>
          </a:custGeom>
          <a:solidFill>
            <a:srgbClr val="0070C0">
              <a:alpha val="80000"/>
            </a:srgbClr>
          </a:solidFill>
          <a:ln w="38100" cap="flat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>
              <a:latin typeface="+mn-lt"/>
              <a:ea typeface="+mn-ea"/>
              <a:cs typeface="+mn-cs"/>
            </a:endParaRPr>
          </a:p>
        </p:txBody>
      </p:sp>
      <p:sp>
        <p:nvSpPr>
          <p:cNvPr id="61" name="Freeform 27"/>
          <p:cNvSpPr>
            <a:spLocks/>
          </p:cNvSpPr>
          <p:nvPr/>
        </p:nvSpPr>
        <p:spPr bwMode="auto">
          <a:xfrm>
            <a:off x="2025650" y="3244850"/>
            <a:ext cx="704850" cy="103188"/>
          </a:xfrm>
          <a:custGeom>
            <a:avLst/>
            <a:gdLst>
              <a:gd name="T0" fmla="*/ 26 w 2633"/>
              <a:gd name="T1" fmla="*/ 567 h 575"/>
              <a:gd name="T2" fmla="*/ 79 w 2633"/>
              <a:gd name="T3" fmla="*/ 551 h 575"/>
              <a:gd name="T4" fmla="*/ 132 w 2633"/>
              <a:gd name="T5" fmla="*/ 533 h 575"/>
              <a:gd name="T6" fmla="*/ 184 w 2633"/>
              <a:gd name="T7" fmla="*/ 513 h 575"/>
              <a:gd name="T8" fmla="*/ 237 w 2633"/>
              <a:gd name="T9" fmla="*/ 491 h 575"/>
              <a:gd name="T10" fmla="*/ 290 w 2633"/>
              <a:gd name="T11" fmla="*/ 468 h 575"/>
              <a:gd name="T12" fmla="*/ 342 w 2633"/>
              <a:gd name="T13" fmla="*/ 442 h 575"/>
              <a:gd name="T14" fmla="*/ 395 w 2633"/>
              <a:gd name="T15" fmla="*/ 415 h 575"/>
              <a:gd name="T16" fmla="*/ 448 w 2633"/>
              <a:gd name="T17" fmla="*/ 386 h 575"/>
              <a:gd name="T18" fmla="*/ 500 w 2633"/>
              <a:gd name="T19" fmla="*/ 356 h 575"/>
              <a:gd name="T20" fmla="*/ 553 w 2633"/>
              <a:gd name="T21" fmla="*/ 325 h 575"/>
              <a:gd name="T22" fmla="*/ 606 w 2633"/>
              <a:gd name="T23" fmla="*/ 294 h 575"/>
              <a:gd name="T24" fmla="*/ 658 w 2633"/>
              <a:gd name="T25" fmla="*/ 261 h 575"/>
              <a:gd name="T26" fmla="*/ 711 w 2633"/>
              <a:gd name="T27" fmla="*/ 229 h 575"/>
              <a:gd name="T28" fmla="*/ 764 w 2633"/>
              <a:gd name="T29" fmla="*/ 197 h 575"/>
              <a:gd name="T30" fmla="*/ 816 w 2633"/>
              <a:gd name="T31" fmla="*/ 167 h 575"/>
              <a:gd name="T32" fmla="*/ 869 w 2633"/>
              <a:gd name="T33" fmla="*/ 137 h 575"/>
              <a:gd name="T34" fmla="*/ 922 w 2633"/>
              <a:gd name="T35" fmla="*/ 109 h 575"/>
              <a:gd name="T36" fmla="*/ 974 w 2633"/>
              <a:gd name="T37" fmla="*/ 84 h 575"/>
              <a:gd name="T38" fmla="*/ 1027 w 2633"/>
              <a:gd name="T39" fmla="*/ 61 h 575"/>
              <a:gd name="T40" fmla="*/ 1080 w 2633"/>
              <a:gd name="T41" fmla="*/ 41 h 575"/>
              <a:gd name="T42" fmla="*/ 1132 w 2633"/>
              <a:gd name="T43" fmla="*/ 25 h 575"/>
              <a:gd name="T44" fmla="*/ 1185 w 2633"/>
              <a:gd name="T45" fmla="*/ 13 h 575"/>
              <a:gd name="T46" fmla="*/ 1238 w 2633"/>
              <a:gd name="T47" fmla="*/ 5 h 575"/>
              <a:gd name="T48" fmla="*/ 1290 w 2633"/>
              <a:gd name="T49" fmla="*/ 0 h 575"/>
              <a:gd name="T50" fmla="*/ 1343 w 2633"/>
              <a:gd name="T51" fmla="*/ 0 h 575"/>
              <a:gd name="T52" fmla="*/ 1395 w 2633"/>
              <a:gd name="T53" fmla="*/ 5 h 575"/>
              <a:gd name="T54" fmla="*/ 1448 w 2633"/>
              <a:gd name="T55" fmla="*/ 13 h 575"/>
              <a:gd name="T56" fmla="*/ 1501 w 2633"/>
              <a:gd name="T57" fmla="*/ 25 h 575"/>
              <a:gd name="T58" fmla="*/ 1553 w 2633"/>
              <a:gd name="T59" fmla="*/ 41 h 575"/>
              <a:gd name="T60" fmla="*/ 1606 w 2633"/>
              <a:gd name="T61" fmla="*/ 61 h 575"/>
              <a:gd name="T62" fmla="*/ 1659 w 2633"/>
              <a:gd name="T63" fmla="*/ 84 h 575"/>
              <a:gd name="T64" fmla="*/ 1711 w 2633"/>
              <a:gd name="T65" fmla="*/ 109 h 575"/>
              <a:gd name="T66" fmla="*/ 1764 w 2633"/>
              <a:gd name="T67" fmla="*/ 137 h 575"/>
              <a:gd name="T68" fmla="*/ 1817 w 2633"/>
              <a:gd name="T69" fmla="*/ 167 h 575"/>
              <a:gd name="T70" fmla="*/ 1869 w 2633"/>
              <a:gd name="T71" fmla="*/ 197 h 575"/>
              <a:gd name="T72" fmla="*/ 1922 w 2633"/>
              <a:gd name="T73" fmla="*/ 229 h 575"/>
              <a:gd name="T74" fmla="*/ 1975 w 2633"/>
              <a:gd name="T75" fmla="*/ 261 h 575"/>
              <a:gd name="T76" fmla="*/ 2027 w 2633"/>
              <a:gd name="T77" fmla="*/ 294 h 575"/>
              <a:gd name="T78" fmla="*/ 2080 w 2633"/>
              <a:gd name="T79" fmla="*/ 325 h 575"/>
              <a:gd name="T80" fmla="*/ 2133 w 2633"/>
              <a:gd name="T81" fmla="*/ 356 h 575"/>
              <a:gd name="T82" fmla="*/ 2185 w 2633"/>
              <a:gd name="T83" fmla="*/ 386 h 575"/>
              <a:gd name="T84" fmla="*/ 2238 w 2633"/>
              <a:gd name="T85" fmla="*/ 415 h 575"/>
              <a:gd name="T86" fmla="*/ 2291 w 2633"/>
              <a:gd name="T87" fmla="*/ 442 h 575"/>
              <a:gd name="T88" fmla="*/ 2343 w 2633"/>
              <a:gd name="T89" fmla="*/ 468 h 575"/>
              <a:gd name="T90" fmla="*/ 2396 w 2633"/>
              <a:gd name="T91" fmla="*/ 491 h 575"/>
              <a:gd name="T92" fmla="*/ 2449 w 2633"/>
              <a:gd name="T93" fmla="*/ 513 h 575"/>
              <a:gd name="T94" fmla="*/ 2501 w 2633"/>
              <a:gd name="T95" fmla="*/ 533 h 575"/>
              <a:gd name="T96" fmla="*/ 2554 w 2633"/>
              <a:gd name="T97" fmla="*/ 551 h 575"/>
              <a:gd name="T98" fmla="*/ 2607 w 2633"/>
              <a:gd name="T99" fmla="*/ 56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33" h="575">
                <a:moveTo>
                  <a:pt x="0" y="575"/>
                </a:moveTo>
                <a:lnTo>
                  <a:pt x="26" y="567"/>
                </a:lnTo>
                <a:lnTo>
                  <a:pt x="53" y="559"/>
                </a:lnTo>
                <a:lnTo>
                  <a:pt x="79" y="551"/>
                </a:lnTo>
                <a:lnTo>
                  <a:pt x="105" y="542"/>
                </a:lnTo>
                <a:lnTo>
                  <a:pt x="132" y="533"/>
                </a:lnTo>
                <a:lnTo>
                  <a:pt x="158" y="523"/>
                </a:lnTo>
                <a:lnTo>
                  <a:pt x="184" y="513"/>
                </a:lnTo>
                <a:lnTo>
                  <a:pt x="211" y="502"/>
                </a:lnTo>
                <a:lnTo>
                  <a:pt x="237" y="491"/>
                </a:lnTo>
                <a:lnTo>
                  <a:pt x="263" y="480"/>
                </a:lnTo>
                <a:lnTo>
                  <a:pt x="290" y="468"/>
                </a:lnTo>
                <a:lnTo>
                  <a:pt x="316" y="455"/>
                </a:lnTo>
                <a:lnTo>
                  <a:pt x="342" y="442"/>
                </a:lnTo>
                <a:lnTo>
                  <a:pt x="369" y="429"/>
                </a:lnTo>
                <a:lnTo>
                  <a:pt x="395" y="415"/>
                </a:lnTo>
                <a:lnTo>
                  <a:pt x="421" y="401"/>
                </a:lnTo>
                <a:lnTo>
                  <a:pt x="448" y="386"/>
                </a:lnTo>
                <a:lnTo>
                  <a:pt x="474" y="371"/>
                </a:lnTo>
                <a:lnTo>
                  <a:pt x="500" y="356"/>
                </a:lnTo>
                <a:lnTo>
                  <a:pt x="527" y="341"/>
                </a:lnTo>
                <a:lnTo>
                  <a:pt x="553" y="325"/>
                </a:lnTo>
                <a:lnTo>
                  <a:pt x="579" y="309"/>
                </a:lnTo>
                <a:lnTo>
                  <a:pt x="606" y="294"/>
                </a:lnTo>
                <a:lnTo>
                  <a:pt x="632" y="277"/>
                </a:lnTo>
                <a:lnTo>
                  <a:pt x="658" y="261"/>
                </a:lnTo>
                <a:lnTo>
                  <a:pt x="685" y="245"/>
                </a:lnTo>
                <a:lnTo>
                  <a:pt x="711" y="229"/>
                </a:lnTo>
                <a:lnTo>
                  <a:pt x="737" y="213"/>
                </a:lnTo>
                <a:lnTo>
                  <a:pt x="764" y="197"/>
                </a:lnTo>
                <a:lnTo>
                  <a:pt x="790" y="182"/>
                </a:lnTo>
                <a:lnTo>
                  <a:pt x="816" y="167"/>
                </a:lnTo>
                <a:lnTo>
                  <a:pt x="843" y="152"/>
                </a:lnTo>
                <a:lnTo>
                  <a:pt x="869" y="137"/>
                </a:lnTo>
                <a:lnTo>
                  <a:pt x="895" y="123"/>
                </a:lnTo>
                <a:lnTo>
                  <a:pt x="922" y="109"/>
                </a:lnTo>
                <a:lnTo>
                  <a:pt x="948" y="96"/>
                </a:lnTo>
                <a:lnTo>
                  <a:pt x="974" y="84"/>
                </a:lnTo>
                <a:lnTo>
                  <a:pt x="1001" y="72"/>
                </a:lnTo>
                <a:lnTo>
                  <a:pt x="1027" y="61"/>
                </a:lnTo>
                <a:lnTo>
                  <a:pt x="1053" y="51"/>
                </a:lnTo>
                <a:lnTo>
                  <a:pt x="1080" y="41"/>
                </a:lnTo>
                <a:lnTo>
                  <a:pt x="1106" y="33"/>
                </a:lnTo>
                <a:lnTo>
                  <a:pt x="1132" y="25"/>
                </a:lnTo>
                <a:lnTo>
                  <a:pt x="1159" y="19"/>
                </a:lnTo>
                <a:lnTo>
                  <a:pt x="1185" y="13"/>
                </a:lnTo>
                <a:lnTo>
                  <a:pt x="1211" y="8"/>
                </a:lnTo>
                <a:lnTo>
                  <a:pt x="1238" y="5"/>
                </a:lnTo>
                <a:lnTo>
                  <a:pt x="1264" y="2"/>
                </a:lnTo>
                <a:lnTo>
                  <a:pt x="1290" y="0"/>
                </a:lnTo>
                <a:lnTo>
                  <a:pt x="1317" y="0"/>
                </a:lnTo>
                <a:lnTo>
                  <a:pt x="1343" y="0"/>
                </a:lnTo>
                <a:lnTo>
                  <a:pt x="1369" y="2"/>
                </a:lnTo>
                <a:lnTo>
                  <a:pt x="1395" y="5"/>
                </a:lnTo>
                <a:lnTo>
                  <a:pt x="1422" y="8"/>
                </a:lnTo>
                <a:lnTo>
                  <a:pt x="1448" y="13"/>
                </a:lnTo>
                <a:lnTo>
                  <a:pt x="1474" y="19"/>
                </a:lnTo>
                <a:lnTo>
                  <a:pt x="1501" y="25"/>
                </a:lnTo>
                <a:lnTo>
                  <a:pt x="1527" y="33"/>
                </a:lnTo>
                <a:lnTo>
                  <a:pt x="1553" y="41"/>
                </a:lnTo>
                <a:lnTo>
                  <a:pt x="1580" y="51"/>
                </a:lnTo>
                <a:lnTo>
                  <a:pt x="1606" y="61"/>
                </a:lnTo>
                <a:lnTo>
                  <a:pt x="1632" y="72"/>
                </a:lnTo>
                <a:lnTo>
                  <a:pt x="1659" y="84"/>
                </a:lnTo>
                <a:lnTo>
                  <a:pt x="1685" y="96"/>
                </a:lnTo>
                <a:lnTo>
                  <a:pt x="1711" y="109"/>
                </a:lnTo>
                <a:lnTo>
                  <a:pt x="1738" y="123"/>
                </a:lnTo>
                <a:lnTo>
                  <a:pt x="1764" y="137"/>
                </a:lnTo>
                <a:lnTo>
                  <a:pt x="1790" y="152"/>
                </a:lnTo>
                <a:lnTo>
                  <a:pt x="1817" y="167"/>
                </a:lnTo>
                <a:lnTo>
                  <a:pt x="1843" y="182"/>
                </a:lnTo>
                <a:lnTo>
                  <a:pt x="1869" y="197"/>
                </a:lnTo>
                <a:lnTo>
                  <a:pt x="1896" y="213"/>
                </a:lnTo>
                <a:lnTo>
                  <a:pt x="1922" y="229"/>
                </a:lnTo>
                <a:lnTo>
                  <a:pt x="1948" y="245"/>
                </a:lnTo>
                <a:lnTo>
                  <a:pt x="1975" y="261"/>
                </a:lnTo>
                <a:lnTo>
                  <a:pt x="2001" y="277"/>
                </a:lnTo>
                <a:lnTo>
                  <a:pt x="2027" y="294"/>
                </a:lnTo>
                <a:lnTo>
                  <a:pt x="2054" y="309"/>
                </a:lnTo>
                <a:lnTo>
                  <a:pt x="2080" y="325"/>
                </a:lnTo>
                <a:lnTo>
                  <a:pt x="2106" y="341"/>
                </a:lnTo>
                <a:lnTo>
                  <a:pt x="2133" y="356"/>
                </a:lnTo>
                <a:lnTo>
                  <a:pt x="2159" y="371"/>
                </a:lnTo>
                <a:lnTo>
                  <a:pt x="2185" y="386"/>
                </a:lnTo>
                <a:lnTo>
                  <a:pt x="2212" y="401"/>
                </a:lnTo>
                <a:lnTo>
                  <a:pt x="2238" y="415"/>
                </a:lnTo>
                <a:lnTo>
                  <a:pt x="2264" y="429"/>
                </a:lnTo>
                <a:lnTo>
                  <a:pt x="2291" y="442"/>
                </a:lnTo>
                <a:lnTo>
                  <a:pt x="2317" y="455"/>
                </a:lnTo>
                <a:lnTo>
                  <a:pt x="2343" y="468"/>
                </a:lnTo>
                <a:lnTo>
                  <a:pt x="2370" y="480"/>
                </a:lnTo>
                <a:lnTo>
                  <a:pt x="2396" y="491"/>
                </a:lnTo>
                <a:lnTo>
                  <a:pt x="2422" y="502"/>
                </a:lnTo>
                <a:lnTo>
                  <a:pt x="2449" y="513"/>
                </a:lnTo>
                <a:lnTo>
                  <a:pt x="2475" y="523"/>
                </a:lnTo>
                <a:lnTo>
                  <a:pt x="2501" y="533"/>
                </a:lnTo>
                <a:lnTo>
                  <a:pt x="2528" y="542"/>
                </a:lnTo>
                <a:lnTo>
                  <a:pt x="2554" y="551"/>
                </a:lnTo>
                <a:lnTo>
                  <a:pt x="2580" y="559"/>
                </a:lnTo>
                <a:lnTo>
                  <a:pt x="2607" y="567"/>
                </a:lnTo>
                <a:lnTo>
                  <a:pt x="2633" y="575"/>
                </a:lnTo>
              </a:path>
            </a:pathLst>
          </a:custGeom>
          <a:solidFill>
            <a:srgbClr val="0070C0">
              <a:alpha val="80000"/>
            </a:srgbClr>
          </a:solidFill>
          <a:ln w="38100" cap="flat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>
              <a:latin typeface="+mn-lt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808163" y="4084638"/>
            <a:ext cx="1201737" cy="85090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3" name="TextBox 6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482844" y="791715"/>
            <a:ext cx="736740" cy="369332"/>
          </a:xfrm>
          <a:prstGeom prst="rect">
            <a:avLst/>
          </a:prstGeom>
          <a:blipFill rotWithShape="1">
            <a:blip r:embed="rId8"/>
            <a:stretch>
              <a:fillRect t="-121667" r="-64463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64" name="TextBox 6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456139" y="2570721"/>
            <a:ext cx="762901" cy="369332"/>
          </a:xfrm>
          <a:prstGeom prst="rect">
            <a:avLst/>
          </a:prstGeom>
          <a:blipFill rotWithShape="1">
            <a:blip r:embed="rId9"/>
            <a:stretch>
              <a:fillRect t="-121667" r="-62400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2509838" y="1381125"/>
            <a:ext cx="4191000" cy="1938338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reeform 33"/>
          <p:cNvSpPr/>
          <p:nvPr/>
        </p:nvSpPr>
        <p:spPr>
          <a:xfrm>
            <a:off x="552450" y="1566863"/>
            <a:ext cx="1216025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>
            <a:off x="5473700" y="2889250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473700" y="1727200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021166" y="1154055"/>
            <a:ext cx="1140697" cy="369332"/>
          </a:xfrm>
          <a:prstGeom prst="rect">
            <a:avLst/>
          </a:prstGeom>
          <a:blipFill rotWithShape="1">
            <a:blip r:embed="rId10"/>
            <a:stretch>
              <a:fillRect t="-119672" r="-41176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39" name="TextBox 3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148217" y="2894053"/>
            <a:ext cx="1166858" cy="369332"/>
          </a:xfrm>
          <a:prstGeom prst="rect">
            <a:avLst/>
          </a:prstGeom>
          <a:blipFill rotWithShape="1">
            <a:blip r:embed="rId11"/>
            <a:stretch>
              <a:fillRect t="-121667" r="-40314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7502525" y="2327275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502525" y="1163638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482952" y="561459"/>
            <a:ext cx="1140697" cy="369332"/>
          </a:xfrm>
          <a:prstGeom prst="rect">
            <a:avLst/>
          </a:prstGeom>
          <a:blipFill rotWithShape="1">
            <a:blip r:embed="rId12"/>
            <a:stretch>
              <a:fillRect t="-119672" r="-41176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43" name="TextBox 4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456247" y="2340465"/>
            <a:ext cx="1166858" cy="369332"/>
          </a:xfrm>
          <a:prstGeom prst="rect">
            <a:avLst/>
          </a:prstGeom>
          <a:blipFill rotWithShape="1">
            <a:blip r:embed="rId13"/>
            <a:stretch>
              <a:fillRect t="-119672" r="-40104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44" name="TextBox 8"/>
          <p:cNvSpPr txBox="1"/>
          <p:nvPr/>
        </p:nvSpPr>
        <p:spPr>
          <a:xfrm>
            <a:off x="152400" y="70199"/>
            <a:ext cx="2486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</a:rPr>
              <a:t>COOLING SCHEME</a:t>
            </a:r>
            <a:endParaRPr lang="fr-FR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347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976438" y="4510088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76438" y="3348038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502400" y="2557463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502400" y="1393825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2" name="TextBox 308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037464" y="4524366"/>
            <a:ext cx="754117" cy="369332"/>
          </a:xfrm>
          <a:prstGeom prst="rect">
            <a:avLst/>
          </a:prstGeom>
          <a:blipFill rotWithShape="1">
            <a:blip r:embed="rId2"/>
            <a:stretch>
              <a:fillRect t="-119672" r="-62097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65" name="TextBox 16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88193" y="2926729"/>
            <a:ext cx="727955" cy="369332"/>
          </a:xfrm>
          <a:prstGeom prst="rect">
            <a:avLst/>
          </a:prstGeom>
          <a:blipFill rotWithShape="1">
            <a:blip r:embed="rId3"/>
            <a:stretch>
              <a:fillRect t="-119672" r="-64167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8200" name="Line 75"/>
          <p:cNvSpPr>
            <a:spLocks noChangeShapeType="1"/>
          </p:cNvSpPr>
          <p:nvPr/>
        </p:nvSpPr>
        <p:spPr bwMode="auto">
          <a:xfrm flipV="1">
            <a:off x="388938" y="1195388"/>
            <a:ext cx="0" cy="12017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201" name="Line 77"/>
          <p:cNvSpPr>
            <a:spLocks noChangeShapeType="1"/>
          </p:cNvSpPr>
          <p:nvPr/>
        </p:nvSpPr>
        <p:spPr bwMode="auto">
          <a:xfrm>
            <a:off x="400050" y="2389188"/>
            <a:ext cx="32194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7" name="Freeform 76"/>
          <p:cNvSpPr/>
          <p:nvPr/>
        </p:nvSpPr>
        <p:spPr>
          <a:xfrm>
            <a:off x="2244725" y="1566863"/>
            <a:ext cx="1214438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203" name="TextBox 80"/>
          <p:cNvSpPr txBox="1">
            <a:spLocks noChangeArrowheads="1"/>
          </p:cNvSpPr>
          <p:nvPr/>
        </p:nvSpPr>
        <p:spPr bwMode="auto">
          <a:xfrm>
            <a:off x="1065213" y="762000"/>
            <a:ext cx="172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cavity spectrum</a:t>
            </a:r>
          </a:p>
        </p:txBody>
      </p:sp>
      <p:sp>
        <p:nvSpPr>
          <p:cNvPr id="8204" name="Line 91"/>
          <p:cNvSpPr>
            <a:spLocks noChangeShapeType="1"/>
          </p:cNvSpPr>
          <p:nvPr/>
        </p:nvSpPr>
        <p:spPr bwMode="auto">
          <a:xfrm>
            <a:off x="6611938" y="4989513"/>
            <a:ext cx="4445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205" name="Line 75"/>
          <p:cNvSpPr>
            <a:spLocks noChangeShapeType="1"/>
          </p:cNvSpPr>
          <p:nvPr/>
        </p:nvSpPr>
        <p:spPr bwMode="auto">
          <a:xfrm flipV="1">
            <a:off x="5526088" y="4770438"/>
            <a:ext cx="0" cy="12001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206" name="Line 77"/>
          <p:cNvSpPr>
            <a:spLocks noChangeShapeType="1"/>
          </p:cNvSpPr>
          <p:nvPr/>
        </p:nvSpPr>
        <p:spPr bwMode="auto">
          <a:xfrm>
            <a:off x="5526088" y="5964238"/>
            <a:ext cx="22748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2" name="Freeform 91"/>
          <p:cNvSpPr/>
          <p:nvPr/>
        </p:nvSpPr>
        <p:spPr>
          <a:xfrm>
            <a:off x="6858000" y="5141913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1" name="TextBox 10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668517" y="4544434"/>
            <a:ext cx="436145" cy="461665"/>
          </a:xfrm>
          <a:prstGeom prst="rect">
            <a:avLst/>
          </a:prstGeom>
          <a:blipFill rotWithShape="1">
            <a:blip r:embed="rId4"/>
            <a:stretch>
              <a:fillRect b="-789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8209" name="TextBox 102"/>
          <p:cNvSpPr txBox="1">
            <a:spLocks noChangeArrowheads="1"/>
          </p:cNvSpPr>
          <p:nvPr/>
        </p:nvSpPr>
        <p:spPr bwMode="auto">
          <a:xfrm>
            <a:off x="5969000" y="4224338"/>
            <a:ext cx="1620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qubit spectrum</a:t>
            </a:r>
          </a:p>
        </p:txBody>
      </p:sp>
      <p:sp>
        <p:nvSpPr>
          <p:cNvPr id="104" name="Freeform 103"/>
          <p:cNvSpPr/>
          <p:nvPr/>
        </p:nvSpPr>
        <p:spPr>
          <a:xfrm>
            <a:off x="5716588" y="5132388"/>
            <a:ext cx="271462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211" name="TextBox 105"/>
          <p:cNvSpPr txBox="1">
            <a:spLocks noChangeArrowheads="1"/>
          </p:cNvSpPr>
          <p:nvPr/>
        </p:nvSpPr>
        <p:spPr bwMode="auto">
          <a:xfrm>
            <a:off x="5427663" y="5254625"/>
            <a:ext cx="4683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…</a:t>
            </a:r>
          </a:p>
        </p:txBody>
      </p:sp>
      <p:sp>
        <p:nvSpPr>
          <p:cNvPr id="8212" name="TextBox 108"/>
          <p:cNvSpPr txBox="1">
            <a:spLocks noChangeArrowheads="1"/>
          </p:cNvSpPr>
          <p:nvPr/>
        </p:nvSpPr>
        <p:spPr bwMode="auto">
          <a:xfrm rot="-1423765">
            <a:off x="4167188" y="2746375"/>
            <a:ext cx="10636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……...</a:t>
            </a:r>
          </a:p>
        </p:txBody>
      </p:sp>
      <p:sp>
        <p:nvSpPr>
          <p:cNvPr id="112" name="TextBox 11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738606" y="1102951"/>
            <a:ext cx="543674" cy="420436"/>
          </a:xfrm>
          <a:prstGeom prst="rect">
            <a:avLst/>
          </a:prstGeom>
          <a:blipFill rotWithShape="1">
            <a:blip r:embed="rId5"/>
            <a:stretch>
              <a:fillRect b="-1304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14" name="TextBox 11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050149" y="1102951"/>
            <a:ext cx="516360" cy="400110"/>
          </a:xfrm>
          <a:prstGeom prst="rect">
            <a:avLst/>
          </a:prstGeom>
          <a:blipFill rotWithShape="1">
            <a:blip r:embed="rId6"/>
            <a:stretch>
              <a:fillRect b="-13636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16" name="TextBox 11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000408" y="5288494"/>
            <a:ext cx="518732" cy="433645"/>
          </a:xfrm>
          <a:prstGeom prst="rect">
            <a:avLst/>
          </a:prstGeom>
          <a:blipFill rotWithShape="1">
            <a:blip r:embed="rId7"/>
            <a:stretch>
              <a:fillRect b="-8451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18" name="Freeform 117"/>
          <p:cNvSpPr/>
          <p:nvPr/>
        </p:nvSpPr>
        <p:spPr>
          <a:xfrm>
            <a:off x="6088063" y="5138738"/>
            <a:ext cx="271462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9" name="Freeform 118"/>
          <p:cNvSpPr/>
          <p:nvPr/>
        </p:nvSpPr>
        <p:spPr>
          <a:xfrm>
            <a:off x="6477000" y="5149850"/>
            <a:ext cx="273050" cy="817563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9" name="Freeform 27"/>
          <p:cNvSpPr>
            <a:spLocks/>
          </p:cNvSpPr>
          <p:nvPr/>
        </p:nvSpPr>
        <p:spPr bwMode="auto">
          <a:xfrm>
            <a:off x="2025650" y="4305300"/>
            <a:ext cx="704850" cy="206375"/>
          </a:xfrm>
          <a:custGeom>
            <a:avLst/>
            <a:gdLst>
              <a:gd name="T0" fmla="*/ 26 w 2633"/>
              <a:gd name="T1" fmla="*/ 567 h 575"/>
              <a:gd name="T2" fmla="*/ 79 w 2633"/>
              <a:gd name="T3" fmla="*/ 551 h 575"/>
              <a:gd name="T4" fmla="*/ 132 w 2633"/>
              <a:gd name="T5" fmla="*/ 533 h 575"/>
              <a:gd name="T6" fmla="*/ 184 w 2633"/>
              <a:gd name="T7" fmla="*/ 513 h 575"/>
              <a:gd name="T8" fmla="*/ 237 w 2633"/>
              <a:gd name="T9" fmla="*/ 491 h 575"/>
              <a:gd name="T10" fmla="*/ 290 w 2633"/>
              <a:gd name="T11" fmla="*/ 468 h 575"/>
              <a:gd name="T12" fmla="*/ 342 w 2633"/>
              <a:gd name="T13" fmla="*/ 442 h 575"/>
              <a:gd name="T14" fmla="*/ 395 w 2633"/>
              <a:gd name="T15" fmla="*/ 415 h 575"/>
              <a:gd name="T16" fmla="*/ 448 w 2633"/>
              <a:gd name="T17" fmla="*/ 386 h 575"/>
              <a:gd name="T18" fmla="*/ 500 w 2633"/>
              <a:gd name="T19" fmla="*/ 356 h 575"/>
              <a:gd name="T20" fmla="*/ 553 w 2633"/>
              <a:gd name="T21" fmla="*/ 325 h 575"/>
              <a:gd name="T22" fmla="*/ 606 w 2633"/>
              <a:gd name="T23" fmla="*/ 294 h 575"/>
              <a:gd name="T24" fmla="*/ 658 w 2633"/>
              <a:gd name="T25" fmla="*/ 261 h 575"/>
              <a:gd name="T26" fmla="*/ 711 w 2633"/>
              <a:gd name="T27" fmla="*/ 229 h 575"/>
              <a:gd name="T28" fmla="*/ 764 w 2633"/>
              <a:gd name="T29" fmla="*/ 197 h 575"/>
              <a:gd name="T30" fmla="*/ 816 w 2633"/>
              <a:gd name="T31" fmla="*/ 167 h 575"/>
              <a:gd name="T32" fmla="*/ 869 w 2633"/>
              <a:gd name="T33" fmla="*/ 137 h 575"/>
              <a:gd name="T34" fmla="*/ 922 w 2633"/>
              <a:gd name="T35" fmla="*/ 109 h 575"/>
              <a:gd name="T36" fmla="*/ 974 w 2633"/>
              <a:gd name="T37" fmla="*/ 84 h 575"/>
              <a:gd name="T38" fmla="*/ 1027 w 2633"/>
              <a:gd name="T39" fmla="*/ 61 h 575"/>
              <a:gd name="T40" fmla="*/ 1080 w 2633"/>
              <a:gd name="T41" fmla="*/ 41 h 575"/>
              <a:gd name="T42" fmla="*/ 1132 w 2633"/>
              <a:gd name="T43" fmla="*/ 25 h 575"/>
              <a:gd name="T44" fmla="*/ 1185 w 2633"/>
              <a:gd name="T45" fmla="*/ 13 h 575"/>
              <a:gd name="T46" fmla="*/ 1238 w 2633"/>
              <a:gd name="T47" fmla="*/ 5 h 575"/>
              <a:gd name="T48" fmla="*/ 1290 w 2633"/>
              <a:gd name="T49" fmla="*/ 0 h 575"/>
              <a:gd name="T50" fmla="*/ 1343 w 2633"/>
              <a:gd name="T51" fmla="*/ 0 h 575"/>
              <a:gd name="T52" fmla="*/ 1395 w 2633"/>
              <a:gd name="T53" fmla="*/ 5 h 575"/>
              <a:gd name="T54" fmla="*/ 1448 w 2633"/>
              <a:gd name="T55" fmla="*/ 13 h 575"/>
              <a:gd name="T56" fmla="*/ 1501 w 2633"/>
              <a:gd name="T57" fmla="*/ 25 h 575"/>
              <a:gd name="T58" fmla="*/ 1553 w 2633"/>
              <a:gd name="T59" fmla="*/ 41 h 575"/>
              <a:gd name="T60" fmla="*/ 1606 w 2633"/>
              <a:gd name="T61" fmla="*/ 61 h 575"/>
              <a:gd name="T62" fmla="*/ 1659 w 2633"/>
              <a:gd name="T63" fmla="*/ 84 h 575"/>
              <a:gd name="T64" fmla="*/ 1711 w 2633"/>
              <a:gd name="T65" fmla="*/ 109 h 575"/>
              <a:gd name="T66" fmla="*/ 1764 w 2633"/>
              <a:gd name="T67" fmla="*/ 137 h 575"/>
              <a:gd name="T68" fmla="*/ 1817 w 2633"/>
              <a:gd name="T69" fmla="*/ 167 h 575"/>
              <a:gd name="T70" fmla="*/ 1869 w 2633"/>
              <a:gd name="T71" fmla="*/ 197 h 575"/>
              <a:gd name="T72" fmla="*/ 1922 w 2633"/>
              <a:gd name="T73" fmla="*/ 229 h 575"/>
              <a:gd name="T74" fmla="*/ 1975 w 2633"/>
              <a:gd name="T75" fmla="*/ 261 h 575"/>
              <a:gd name="T76" fmla="*/ 2027 w 2633"/>
              <a:gd name="T77" fmla="*/ 294 h 575"/>
              <a:gd name="T78" fmla="*/ 2080 w 2633"/>
              <a:gd name="T79" fmla="*/ 325 h 575"/>
              <a:gd name="T80" fmla="*/ 2133 w 2633"/>
              <a:gd name="T81" fmla="*/ 356 h 575"/>
              <a:gd name="T82" fmla="*/ 2185 w 2633"/>
              <a:gd name="T83" fmla="*/ 386 h 575"/>
              <a:gd name="T84" fmla="*/ 2238 w 2633"/>
              <a:gd name="T85" fmla="*/ 415 h 575"/>
              <a:gd name="T86" fmla="*/ 2291 w 2633"/>
              <a:gd name="T87" fmla="*/ 442 h 575"/>
              <a:gd name="T88" fmla="*/ 2343 w 2633"/>
              <a:gd name="T89" fmla="*/ 468 h 575"/>
              <a:gd name="T90" fmla="*/ 2396 w 2633"/>
              <a:gd name="T91" fmla="*/ 491 h 575"/>
              <a:gd name="T92" fmla="*/ 2449 w 2633"/>
              <a:gd name="T93" fmla="*/ 513 h 575"/>
              <a:gd name="T94" fmla="*/ 2501 w 2633"/>
              <a:gd name="T95" fmla="*/ 533 h 575"/>
              <a:gd name="T96" fmla="*/ 2554 w 2633"/>
              <a:gd name="T97" fmla="*/ 551 h 575"/>
              <a:gd name="T98" fmla="*/ 2607 w 2633"/>
              <a:gd name="T99" fmla="*/ 56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33" h="575">
                <a:moveTo>
                  <a:pt x="0" y="575"/>
                </a:moveTo>
                <a:lnTo>
                  <a:pt x="26" y="567"/>
                </a:lnTo>
                <a:lnTo>
                  <a:pt x="53" y="559"/>
                </a:lnTo>
                <a:lnTo>
                  <a:pt x="79" y="551"/>
                </a:lnTo>
                <a:lnTo>
                  <a:pt x="105" y="542"/>
                </a:lnTo>
                <a:lnTo>
                  <a:pt x="132" y="533"/>
                </a:lnTo>
                <a:lnTo>
                  <a:pt x="158" y="523"/>
                </a:lnTo>
                <a:lnTo>
                  <a:pt x="184" y="513"/>
                </a:lnTo>
                <a:lnTo>
                  <a:pt x="211" y="502"/>
                </a:lnTo>
                <a:lnTo>
                  <a:pt x="237" y="491"/>
                </a:lnTo>
                <a:lnTo>
                  <a:pt x="263" y="480"/>
                </a:lnTo>
                <a:lnTo>
                  <a:pt x="290" y="468"/>
                </a:lnTo>
                <a:lnTo>
                  <a:pt x="316" y="455"/>
                </a:lnTo>
                <a:lnTo>
                  <a:pt x="342" y="442"/>
                </a:lnTo>
                <a:lnTo>
                  <a:pt x="369" y="429"/>
                </a:lnTo>
                <a:lnTo>
                  <a:pt x="395" y="415"/>
                </a:lnTo>
                <a:lnTo>
                  <a:pt x="421" y="401"/>
                </a:lnTo>
                <a:lnTo>
                  <a:pt x="448" y="386"/>
                </a:lnTo>
                <a:lnTo>
                  <a:pt x="474" y="371"/>
                </a:lnTo>
                <a:lnTo>
                  <a:pt x="500" y="356"/>
                </a:lnTo>
                <a:lnTo>
                  <a:pt x="527" y="341"/>
                </a:lnTo>
                <a:lnTo>
                  <a:pt x="553" y="325"/>
                </a:lnTo>
                <a:lnTo>
                  <a:pt x="579" y="309"/>
                </a:lnTo>
                <a:lnTo>
                  <a:pt x="606" y="294"/>
                </a:lnTo>
                <a:lnTo>
                  <a:pt x="632" y="277"/>
                </a:lnTo>
                <a:lnTo>
                  <a:pt x="658" y="261"/>
                </a:lnTo>
                <a:lnTo>
                  <a:pt x="685" y="245"/>
                </a:lnTo>
                <a:lnTo>
                  <a:pt x="711" y="229"/>
                </a:lnTo>
                <a:lnTo>
                  <a:pt x="737" y="213"/>
                </a:lnTo>
                <a:lnTo>
                  <a:pt x="764" y="197"/>
                </a:lnTo>
                <a:lnTo>
                  <a:pt x="790" y="182"/>
                </a:lnTo>
                <a:lnTo>
                  <a:pt x="816" y="167"/>
                </a:lnTo>
                <a:lnTo>
                  <a:pt x="843" y="152"/>
                </a:lnTo>
                <a:lnTo>
                  <a:pt x="869" y="137"/>
                </a:lnTo>
                <a:lnTo>
                  <a:pt x="895" y="123"/>
                </a:lnTo>
                <a:lnTo>
                  <a:pt x="922" y="109"/>
                </a:lnTo>
                <a:lnTo>
                  <a:pt x="948" y="96"/>
                </a:lnTo>
                <a:lnTo>
                  <a:pt x="974" y="84"/>
                </a:lnTo>
                <a:lnTo>
                  <a:pt x="1001" y="72"/>
                </a:lnTo>
                <a:lnTo>
                  <a:pt x="1027" y="61"/>
                </a:lnTo>
                <a:lnTo>
                  <a:pt x="1053" y="51"/>
                </a:lnTo>
                <a:lnTo>
                  <a:pt x="1080" y="41"/>
                </a:lnTo>
                <a:lnTo>
                  <a:pt x="1106" y="33"/>
                </a:lnTo>
                <a:lnTo>
                  <a:pt x="1132" y="25"/>
                </a:lnTo>
                <a:lnTo>
                  <a:pt x="1159" y="19"/>
                </a:lnTo>
                <a:lnTo>
                  <a:pt x="1185" y="13"/>
                </a:lnTo>
                <a:lnTo>
                  <a:pt x="1211" y="8"/>
                </a:lnTo>
                <a:lnTo>
                  <a:pt x="1238" y="5"/>
                </a:lnTo>
                <a:lnTo>
                  <a:pt x="1264" y="2"/>
                </a:lnTo>
                <a:lnTo>
                  <a:pt x="1290" y="0"/>
                </a:lnTo>
                <a:lnTo>
                  <a:pt x="1317" y="0"/>
                </a:lnTo>
                <a:lnTo>
                  <a:pt x="1343" y="0"/>
                </a:lnTo>
                <a:lnTo>
                  <a:pt x="1369" y="2"/>
                </a:lnTo>
                <a:lnTo>
                  <a:pt x="1395" y="5"/>
                </a:lnTo>
                <a:lnTo>
                  <a:pt x="1422" y="8"/>
                </a:lnTo>
                <a:lnTo>
                  <a:pt x="1448" y="13"/>
                </a:lnTo>
                <a:lnTo>
                  <a:pt x="1474" y="19"/>
                </a:lnTo>
                <a:lnTo>
                  <a:pt x="1501" y="25"/>
                </a:lnTo>
                <a:lnTo>
                  <a:pt x="1527" y="33"/>
                </a:lnTo>
                <a:lnTo>
                  <a:pt x="1553" y="41"/>
                </a:lnTo>
                <a:lnTo>
                  <a:pt x="1580" y="51"/>
                </a:lnTo>
                <a:lnTo>
                  <a:pt x="1606" y="61"/>
                </a:lnTo>
                <a:lnTo>
                  <a:pt x="1632" y="72"/>
                </a:lnTo>
                <a:lnTo>
                  <a:pt x="1659" y="84"/>
                </a:lnTo>
                <a:lnTo>
                  <a:pt x="1685" y="96"/>
                </a:lnTo>
                <a:lnTo>
                  <a:pt x="1711" y="109"/>
                </a:lnTo>
                <a:lnTo>
                  <a:pt x="1738" y="123"/>
                </a:lnTo>
                <a:lnTo>
                  <a:pt x="1764" y="137"/>
                </a:lnTo>
                <a:lnTo>
                  <a:pt x="1790" y="152"/>
                </a:lnTo>
                <a:lnTo>
                  <a:pt x="1817" y="167"/>
                </a:lnTo>
                <a:lnTo>
                  <a:pt x="1843" y="182"/>
                </a:lnTo>
                <a:lnTo>
                  <a:pt x="1869" y="197"/>
                </a:lnTo>
                <a:lnTo>
                  <a:pt x="1896" y="213"/>
                </a:lnTo>
                <a:lnTo>
                  <a:pt x="1922" y="229"/>
                </a:lnTo>
                <a:lnTo>
                  <a:pt x="1948" y="245"/>
                </a:lnTo>
                <a:lnTo>
                  <a:pt x="1975" y="261"/>
                </a:lnTo>
                <a:lnTo>
                  <a:pt x="2001" y="277"/>
                </a:lnTo>
                <a:lnTo>
                  <a:pt x="2027" y="294"/>
                </a:lnTo>
                <a:lnTo>
                  <a:pt x="2054" y="309"/>
                </a:lnTo>
                <a:lnTo>
                  <a:pt x="2080" y="325"/>
                </a:lnTo>
                <a:lnTo>
                  <a:pt x="2106" y="341"/>
                </a:lnTo>
                <a:lnTo>
                  <a:pt x="2133" y="356"/>
                </a:lnTo>
                <a:lnTo>
                  <a:pt x="2159" y="371"/>
                </a:lnTo>
                <a:lnTo>
                  <a:pt x="2185" y="386"/>
                </a:lnTo>
                <a:lnTo>
                  <a:pt x="2212" y="401"/>
                </a:lnTo>
                <a:lnTo>
                  <a:pt x="2238" y="415"/>
                </a:lnTo>
                <a:lnTo>
                  <a:pt x="2264" y="429"/>
                </a:lnTo>
                <a:lnTo>
                  <a:pt x="2291" y="442"/>
                </a:lnTo>
                <a:lnTo>
                  <a:pt x="2317" y="455"/>
                </a:lnTo>
                <a:lnTo>
                  <a:pt x="2343" y="468"/>
                </a:lnTo>
                <a:lnTo>
                  <a:pt x="2370" y="480"/>
                </a:lnTo>
                <a:lnTo>
                  <a:pt x="2396" y="491"/>
                </a:lnTo>
                <a:lnTo>
                  <a:pt x="2422" y="502"/>
                </a:lnTo>
                <a:lnTo>
                  <a:pt x="2449" y="513"/>
                </a:lnTo>
                <a:lnTo>
                  <a:pt x="2475" y="523"/>
                </a:lnTo>
                <a:lnTo>
                  <a:pt x="2501" y="533"/>
                </a:lnTo>
                <a:lnTo>
                  <a:pt x="2528" y="542"/>
                </a:lnTo>
                <a:lnTo>
                  <a:pt x="2554" y="551"/>
                </a:lnTo>
                <a:lnTo>
                  <a:pt x="2580" y="559"/>
                </a:lnTo>
                <a:lnTo>
                  <a:pt x="2607" y="567"/>
                </a:lnTo>
                <a:lnTo>
                  <a:pt x="2633" y="575"/>
                </a:lnTo>
              </a:path>
            </a:pathLst>
          </a:custGeom>
          <a:solidFill>
            <a:srgbClr val="0070C0">
              <a:alpha val="80000"/>
            </a:srgbClr>
          </a:solidFill>
          <a:ln w="38100" cap="flat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>
              <a:latin typeface="+mn-lt"/>
              <a:ea typeface="+mn-ea"/>
              <a:cs typeface="+mn-cs"/>
            </a:endParaRPr>
          </a:p>
        </p:txBody>
      </p:sp>
      <p:sp>
        <p:nvSpPr>
          <p:cNvPr id="61" name="Freeform 27"/>
          <p:cNvSpPr>
            <a:spLocks/>
          </p:cNvSpPr>
          <p:nvPr/>
        </p:nvSpPr>
        <p:spPr bwMode="auto">
          <a:xfrm>
            <a:off x="6556375" y="1343025"/>
            <a:ext cx="703263" cy="50800"/>
          </a:xfrm>
          <a:custGeom>
            <a:avLst/>
            <a:gdLst>
              <a:gd name="T0" fmla="*/ 26 w 2633"/>
              <a:gd name="T1" fmla="*/ 567 h 575"/>
              <a:gd name="T2" fmla="*/ 79 w 2633"/>
              <a:gd name="T3" fmla="*/ 551 h 575"/>
              <a:gd name="T4" fmla="*/ 132 w 2633"/>
              <a:gd name="T5" fmla="*/ 533 h 575"/>
              <a:gd name="T6" fmla="*/ 184 w 2633"/>
              <a:gd name="T7" fmla="*/ 513 h 575"/>
              <a:gd name="T8" fmla="*/ 237 w 2633"/>
              <a:gd name="T9" fmla="*/ 491 h 575"/>
              <a:gd name="T10" fmla="*/ 290 w 2633"/>
              <a:gd name="T11" fmla="*/ 468 h 575"/>
              <a:gd name="T12" fmla="*/ 342 w 2633"/>
              <a:gd name="T13" fmla="*/ 442 h 575"/>
              <a:gd name="T14" fmla="*/ 395 w 2633"/>
              <a:gd name="T15" fmla="*/ 415 h 575"/>
              <a:gd name="T16" fmla="*/ 448 w 2633"/>
              <a:gd name="T17" fmla="*/ 386 h 575"/>
              <a:gd name="T18" fmla="*/ 500 w 2633"/>
              <a:gd name="T19" fmla="*/ 356 h 575"/>
              <a:gd name="T20" fmla="*/ 553 w 2633"/>
              <a:gd name="T21" fmla="*/ 325 h 575"/>
              <a:gd name="T22" fmla="*/ 606 w 2633"/>
              <a:gd name="T23" fmla="*/ 294 h 575"/>
              <a:gd name="T24" fmla="*/ 658 w 2633"/>
              <a:gd name="T25" fmla="*/ 261 h 575"/>
              <a:gd name="T26" fmla="*/ 711 w 2633"/>
              <a:gd name="T27" fmla="*/ 229 h 575"/>
              <a:gd name="T28" fmla="*/ 764 w 2633"/>
              <a:gd name="T29" fmla="*/ 197 h 575"/>
              <a:gd name="T30" fmla="*/ 816 w 2633"/>
              <a:gd name="T31" fmla="*/ 167 h 575"/>
              <a:gd name="T32" fmla="*/ 869 w 2633"/>
              <a:gd name="T33" fmla="*/ 137 h 575"/>
              <a:gd name="T34" fmla="*/ 922 w 2633"/>
              <a:gd name="T35" fmla="*/ 109 h 575"/>
              <a:gd name="T36" fmla="*/ 974 w 2633"/>
              <a:gd name="T37" fmla="*/ 84 h 575"/>
              <a:gd name="T38" fmla="*/ 1027 w 2633"/>
              <a:gd name="T39" fmla="*/ 61 h 575"/>
              <a:gd name="T40" fmla="*/ 1080 w 2633"/>
              <a:gd name="T41" fmla="*/ 41 h 575"/>
              <a:gd name="T42" fmla="*/ 1132 w 2633"/>
              <a:gd name="T43" fmla="*/ 25 h 575"/>
              <a:gd name="T44" fmla="*/ 1185 w 2633"/>
              <a:gd name="T45" fmla="*/ 13 h 575"/>
              <a:gd name="T46" fmla="*/ 1238 w 2633"/>
              <a:gd name="T47" fmla="*/ 5 h 575"/>
              <a:gd name="T48" fmla="*/ 1290 w 2633"/>
              <a:gd name="T49" fmla="*/ 0 h 575"/>
              <a:gd name="T50" fmla="*/ 1343 w 2633"/>
              <a:gd name="T51" fmla="*/ 0 h 575"/>
              <a:gd name="T52" fmla="*/ 1395 w 2633"/>
              <a:gd name="T53" fmla="*/ 5 h 575"/>
              <a:gd name="T54" fmla="*/ 1448 w 2633"/>
              <a:gd name="T55" fmla="*/ 13 h 575"/>
              <a:gd name="T56" fmla="*/ 1501 w 2633"/>
              <a:gd name="T57" fmla="*/ 25 h 575"/>
              <a:gd name="T58" fmla="*/ 1553 w 2633"/>
              <a:gd name="T59" fmla="*/ 41 h 575"/>
              <a:gd name="T60" fmla="*/ 1606 w 2633"/>
              <a:gd name="T61" fmla="*/ 61 h 575"/>
              <a:gd name="T62" fmla="*/ 1659 w 2633"/>
              <a:gd name="T63" fmla="*/ 84 h 575"/>
              <a:gd name="T64" fmla="*/ 1711 w 2633"/>
              <a:gd name="T65" fmla="*/ 109 h 575"/>
              <a:gd name="T66" fmla="*/ 1764 w 2633"/>
              <a:gd name="T67" fmla="*/ 137 h 575"/>
              <a:gd name="T68" fmla="*/ 1817 w 2633"/>
              <a:gd name="T69" fmla="*/ 167 h 575"/>
              <a:gd name="T70" fmla="*/ 1869 w 2633"/>
              <a:gd name="T71" fmla="*/ 197 h 575"/>
              <a:gd name="T72" fmla="*/ 1922 w 2633"/>
              <a:gd name="T73" fmla="*/ 229 h 575"/>
              <a:gd name="T74" fmla="*/ 1975 w 2633"/>
              <a:gd name="T75" fmla="*/ 261 h 575"/>
              <a:gd name="T76" fmla="*/ 2027 w 2633"/>
              <a:gd name="T77" fmla="*/ 294 h 575"/>
              <a:gd name="T78" fmla="*/ 2080 w 2633"/>
              <a:gd name="T79" fmla="*/ 325 h 575"/>
              <a:gd name="T80" fmla="*/ 2133 w 2633"/>
              <a:gd name="T81" fmla="*/ 356 h 575"/>
              <a:gd name="T82" fmla="*/ 2185 w 2633"/>
              <a:gd name="T83" fmla="*/ 386 h 575"/>
              <a:gd name="T84" fmla="*/ 2238 w 2633"/>
              <a:gd name="T85" fmla="*/ 415 h 575"/>
              <a:gd name="T86" fmla="*/ 2291 w 2633"/>
              <a:gd name="T87" fmla="*/ 442 h 575"/>
              <a:gd name="T88" fmla="*/ 2343 w 2633"/>
              <a:gd name="T89" fmla="*/ 468 h 575"/>
              <a:gd name="T90" fmla="*/ 2396 w 2633"/>
              <a:gd name="T91" fmla="*/ 491 h 575"/>
              <a:gd name="T92" fmla="*/ 2449 w 2633"/>
              <a:gd name="T93" fmla="*/ 513 h 575"/>
              <a:gd name="T94" fmla="*/ 2501 w 2633"/>
              <a:gd name="T95" fmla="*/ 533 h 575"/>
              <a:gd name="T96" fmla="*/ 2554 w 2633"/>
              <a:gd name="T97" fmla="*/ 551 h 575"/>
              <a:gd name="T98" fmla="*/ 2607 w 2633"/>
              <a:gd name="T99" fmla="*/ 56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33" h="575">
                <a:moveTo>
                  <a:pt x="0" y="575"/>
                </a:moveTo>
                <a:lnTo>
                  <a:pt x="26" y="567"/>
                </a:lnTo>
                <a:lnTo>
                  <a:pt x="53" y="559"/>
                </a:lnTo>
                <a:lnTo>
                  <a:pt x="79" y="551"/>
                </a:lnTo>
                <a:lnTo>
                  <a:pt x="105" y="542"/>
                </a:lnTo>
                <a:lnTo>
                  <a:pt x="132" y="533"/>
                </a:lnTo>
                <a:lnTo>
                  <a:pt x="158" y="523"/>
                </a:lnTo>
                <a:lnTo>
                  <a:pt x="184" y="513"/>
                </a:lnTo>
                <a:lnTo>
                  <a:pt x="211" y="502"/>
                </a:lnTo>
                <a:lnTo>
                  <a:pt x="237" y="491"/>
                </a:lnTo>
                <a:lnTo>
                  <a:pt x="263" y="480"/>
                </a:lnTo>
                <a:lnTo>
                  <a:pt x="290" y="468"/>
                </a:lnTo>
                <a:lnTo>
                  <a:pt x="316" y="455"/>
                </a:lnTo>
                <a:lnTo>
                  <a:pt x="342" y="442"/>
                </a:lnTo>
                <a:lnTo>
                  <a:pt x="369" y="429"/>
                </a:lnTo>
                <a:lnTo>
                  <a:pt x="395" y="415"/>
                </a:lnTo>
                <a:lnTo>
                  <a:pt x="421" y="401"/>
                </a:lnTo>
                <a:lnTo>
                  <a:pt x="448" y="386"/>
                </a:lnTo>
                <a:lnTo>
                  <a:pt x="474" y="371"/>
                </a:lnTo>
                <a:lnTo>
                  <a:pt x="500" y="356"/>
                </a:lnTo>
                <a:lnTo>
                  <a:pt x="527" y="341"/>
                </a:lnTo>
                <a:lnTo>
                  <a:pt x="553" y="325"/>
                </a:lnTo>
                <a:lnTo>
                  <a:pt x="579" y="309"/>
                </a:lnTo>
                <a:lnTo>
                  <a:pt x="606" y="294"/>
                </a:lnTo>
                <a:lnTo>
                  <a:pt x="632" y="277"/>
                </a:lnTo>
                <a:lnTo>
                  <a:pt x="658" y="261"/>
                </a:lnTo>
                <a:lnTo>
                  <a:pt x="685" y="245"/>
                </a:lnTo>
                <a:lnTo>
                  <a:pt x="711" y="229"/>
                </a:lnTo>
                <a:lnTo>
                  <a:pt x="737" y="213"/>
                </a:lnTo>
                <a:lnTo>
                  <a:pt x="764" y="197"/>
                </a:lnTo>
                <a:lnTo>
                  <a:pt x="790" y="182"/>
                </a:lnTo>
                <a:lnTo>
                  <a:pt x="816" y="167"/>
                </a:lnTo>
                <a:lnTo>
                  <a:pt x="843" y="152"/>
                </a:lnTo>
                <a:lnTo>
                  <a:pt x="869" y="137"/>
                </a:lnTo>
                <a:lnTo>
                  <a:pt x="895" y="123"/>
                </a:lnTo>
                <a:lnTo>
                  <a:pt x="922" y="109"/>
                </a:lnTo>
                <a:lnTo>
                  <a:pt x="948" y="96"/>
                </a:lnTo>
                <a:lnTo>
                  <a:pt x="974" y="84"/>
                </a:lnTo>
                <a:lnTo>
                  <a:pt x="1001" y="72"/>
                </a:lnTo>
                <a:lnTo>
                  <a:pt x="1027" y="61"/>
                </a:lnTo>
                <a:lnTo>
                  <a:pt x="1053" y="51"/>
                </a:lnTo>
                <a:lnTo>
                  <a:pt x="1080" y="41"/>
                </a:lnTo>
                <a:lnTo>
                  <a:pt x="1106" y="33"/>
                </a:lnTo>
                <a:lnTo>
                  <a:pt x="1132" y="25"/>
                </a:lnTo>
                <a:lnTo>
                  <a:pt x="1159" y="19"/>
                </a:lnTo>
                <a:lnTo>
                  <a:pt x="1185" y="13"/>
                </a:lnTo>
                <a:lnTo>
                  <a:pt x="1211" y="8"/>
                </a:lnTo>
                <a:lnTo>
                  <a:pt x="1238" y="5"/>
                </a:lnTo>
                <a:lnTo>
                  <a:pt x="1264" y="2"/>
                </a:lnTo>
                <a:lnTo>
                  <a:pt x="1290" y="0"/>
                </a:lnTo>
                <a:lnTo>
                  <a:pt x="1317" y="0"/>
                </a:lnTo>
                <a:lnTo>
                  <a:pt x="1343" y="0"/>
                </a:lnTo>
                <a:lnTo>
                  <a:pt x="1369" y="2"/>
                </a:lnTo>
                <a:lnTo>
                  <a:pt x="1395" y="5"/>
                </a:lnTo>
                <a:lnTo>
                  <a:pt x="1422" y="8"/>
                </a:lnTo>
                <a:lnTo>
                  <a:pt x="1448" y="13"/>
                </a:lnTo>
                <a:lnTo>
                  <a:pt x="1474" y="19"/>
                </a:lnTo>
                <a:lnTo>
                  <a:pt x="1501" y="25"/>
                </a:lnTo>
                <a:lnTo>
                  <a:pt x="1527" y="33"/>
                </a:lnTo>
                <a:lnTo>
                  <a:pt x="1553" y="41"/>
                </a:lnTo>
                <a:lnTo>
                  <a:pt x="1580" y="51"/>
                </a:lnTo>
                <a:lnTo>
                  <a:pt x="1606" y="61"/>
                </a:lnTo>
                <a:lnTo>
                  <a:pt x="1632" y="72"/>
                </a:lnTo>
                <a:lnTo>
                  <a:pt x="1659" y="84"/>
                </a:lnTo>
                <a:lnTo>
                  <a:pt x="1685" y="96"/>
                </a:lnTo>
                <a:lnTo>
                  <a:pt x="1711" y="109"/>
                </a:lnTo>
                <a:lnTo>
                  <a:pt x="1738" y="123"/>
                </a:lnTo>
                <a:lnTo>
                  <a:pt x="1764" y="137"/>
                </a:lnTo>
                <a:lnTo>
                  <a:pt x="1790" y="152"/>
                </a:lnTo>
                <a:lnTo>
                  <a:pt x="1817" y="167"/>
                </a:lnTo>
                <a:lnTo>
                  <a:pt x="1843" y="182"/>
                </a:lnTo>
                <a:lnTo>
                  <a:pt x="1869" y="197"/>
                </a:lnTo>
                <a:lnTo>
                  <a:pt x="1896" y="213"/>
                </a:lnTo>
                <a:lnTo>
                  <a:pt x="1922" y="229"/>
                </a:lnTo>
                <a:lnTo>
                  <a:pt x="1948" y="245"/>
                </a:lnTo>
                <a:lnTo>
                  <a:pt x="1975" y="261"/>
                </a:lnTo>
                <a:lnTo>
                  <a:pt x="2001" y="277"/>
                </a:lnTo>
                <a:lnTo>
                  <a:pt x="2027" y="294"/>
                </a:lnTo>
                <a:lnTo>
                  <a:pt x="2054" y="309"/>
                </a:lnTo>
                <a:lnTo>
                  <a:pt x="2080" y="325"/>
                </a:lnTo>
                <a:lnTo>
                  <a:pt x="2106" y="341"/>
                </a:lnTo>
                <a:lnTo>
                  <a:pt x="2133" y="356"/>
                </a:lnTo>
                <a:lnTo>
                  <a:pt x="2159" y="371"/>
                </a:lnTo>
                <a:lnTo>
                  <a:pt x="2185" y="386"/>
                </a:lnTo>
                <a:lnTo>
                  <a:pt x="2212" y="401"/>
                </a:lnTo>
                <a:lnTo>
                  <a:pt x="2238" y="415"/>
                </a:lnTo>
                <a:lnTo>
                  <a:pt x="2264" y="429"/>
                </a:lnTo>
                <a:lnTo>
                  <a:pt x="2291" y="442"/>
                </a:lnTo>
                <a:lnTo>
                  <a:pt x="2317" y="455"/>
                </a:lnTo>
                <a:lnTo>
                  <a:pt x="2343" y="468"/>
                </a:lnTo>
                <a:lnTo>
                  <a:pt x="2370" y="480"/>
                </a:lnTo>
                <a:lnTo>
                  <a:pt x="2396" y="491"/>
                </a:lnTo>
                <a:lnTo>
                  <a:pt x="2422" y="502"/>
                </a:lnTo>
                <a:lnTo>
                  <a:pt x="2449" y="513"/>
                </a:lnTo>
                <a:lnTo>
                  <a:pt x="2475" y="523"/>
                </a:lnTo>
                <a:lnTo>
                  <a:pt x="2501" y="533"/>
                </a:lnTo>
                <a:lnTo>
                  <a:pt x="2528" y="542"/>
                </a:lnTo>
                <a:lnTo>
                  <a:pt x="2554" y="551"/>
                </a:lnTo>
                <a:lnTo>
                  <a:pt x="2580" y="559"/>
                </a:lnTo>
                <a:lnTo>
                  <a:pt x="2607" y="567"/>
                </a:lnTo>
                <a:lnTo>
                  <a:pt x="2633" y="575"/>
                </a:lnTo>
              </a:path>
            </a:pathLst>
          </a:custGeom>
          <a:solidFill>
            <a:srgbClr val="0070C0">
              <a:alpha val="80000"/>
            </a:srgbClr>
          </a:solidFill>
          <a:ln w="38100" cap="flat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>
              <a:latin typeface="+mn-lt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808163" y="4084638"/>
            <a:ext cx="1201737" cy="85090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3" name="TextBox 6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482844" y="791715"/>
            <a:ext cx="736740" cy="369332"/>
          </a:xfrm>
          <a:prstGeom prst="rect">
            <a:avLst/>
          </a:prstGeom>
          <a:blipFill rotWithShape="1">
            <a:blip r:embed="rId8"/>
            <a:stretch>
              <a:fillRect t="-121667" r="-64463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64" name="TextBox 6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456139" y="2570721"/>
            <a:ext cx="762901" cy="369332"/>
          </a:xfrm>
          <a:prstGeom prst="rect">
            <a:avLst/>
          </a:prstGeom>
          <a:blipFill rotWithShape="1">
            <a:blip r:embed="rId9"/>
            <a:stretch>
              <a:fillRect t="-121667" r="-62400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2509838" y="1381125"/>
            <a:ext cx="4191000" cy="1938338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reeform 33"/>
          <p:cNvSpPr/>
          <p:nvPr/>
        </p:nvSpPr>
        <p:spPr>
          <a:xfrm>
            <a:off x="552450" y="1566863"/>
            <a:ext cx="1216025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>
            <a:off x="5473700" y="2889250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473700" y="1727200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021166" y="1154055"/>
            <a:ext cx="1140697" cy="369332"/>
          </a:xfrm>
          <a:prstGeom prst="rect">
            <a:avLst/>
          </a:prstGeom>
          <a:blipFill rotWithShape="1">
            <a:blip r:embed="rId10"/>
            <a:stretch>
              <a:fillRect t="-119672" r="-41176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39" name="TextBox 3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148217" y="2894053"/>
            <a:ext cx="1166858" cy="369332"/>
          </a:xfrm>
          <a:prstGeom prst="rect">
            <a:avLst/>
          </a:prstGeom>
          <a:blipFill rotWithShape="1">
            <a:blip r:embed="rId11"/>
            <a:stretch>
              <a:fillRect t="-121667" r="-40314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7502525" y="2327275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502525" y="1163638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482952" y="561459"/>
            <a:ext cx="1140697" cy="369332"/>
          </a:xfrm>
          <a:prstGeom prst="rect">
            <a:avLst/>
          </a:prstGeom>
          <a:blipFill rotWithShape="1">
            <a:blip r:embed="rId12"/>
            <a:stretch>
              <a:fillRect t="-119672" r="-41176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43" name="TextBox 4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456247" y="2340465"/>
            <a:ext cx="1166858" cy="369332"/>
          </a:xfrm>
          <a:prstGeom prst="rect">
            <a:avLst/>
          </a:prstGeom>
          <a:blipFill rotWithShape="1">
            <a:blip r:embed="rId13"/>
            <a:stretch>
              <a:fillRect t="-119672" r="-40104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44" name="Freeform 27"/>
          <p:cNvSpPr>
            <a:spLocks/>
          </p:cNvSpPr>
          <p:nvPr/>
        </p:nvSpPr>
        <p:spPr bwMode="auto">
          <a:xfrm>
            <a:off x="5519738" y="1676400"/>
            <a:ext cx="704850" cy="50800"/>
          </a:xfrm>
          <a:custGeom>
            <a:avLst/>
            <a:gdLst>
              <a:gd name="T0" fmla="*/ 26 w 2633"/>
              <a:gd name="T1" fmla="*/ 567 h 575"/>
              <a:gd name="T2" fmla="*/ 79 w 2633"/>
              <a:gd name="T3" fmla="*/ 551 h 575"/>
              <a:gd name="T4" fmla="*/ 132 w 2633"/>
              <a:gd name="T5" fmla="*/ 533 h 575"/>
              <a:gd name="T6" fmla="*/ 184 w 2633"/>
              <a:gd name="T7" fmla="*/ 513 h 575"/>
              <a:gd name="T8" fmla="*/ 237 w 2633"/>
              <a:gd name="T9" fmla="*/ 491 h 575"/>
              <a:gd name="T10" fmla="*/ 290 w 2633"/>
              <a:gd name="T11" fmla="*/ 468 h 575"/>
              <a:gd name="T12" fmla="*/ 342 w 2633"/>
              <a:gd name="T13" fmla="*/ 442 h 575"/>
              <a:gd name="T14" fmla="*/ 395 w 2633"/>
              <a:gd name="T15" fmla="*/ 415 h 575"/>
              <a:gd name="T16" fmla="*/ 448 w 2633"/>
              <a:gd name="T17" fmla="*/ 386 h 575"/>
              <a:gd name="T18" fmla="*/ 500 w 2633"/>
              <a:gd name="T19" fmla="*/ 356 h 575"/>
              <a:gd name="T20" fmla="*/ 553 w 2633"/>
              <a:gd name="T21" fmla="*/ 325 h 575"/>
              <a:gd name="T22" fmla="*/ 606 w 2633"/>
              <a:gd name="T23" fmla="*/ 294 h 575"/>
              <a:gd name="T24" fmla="*/ 658 w 2633"/>
              <a:gd name="T25" fmla="*/ 261 h 575"/>
              <a:gd name="T26" fmla="*/ 711 w 2633"/>
              <a:gd name="T27" fmla="*/ 229 h 575"/>
              <a:gd name="T28" fmla="*/ 764 w 2633"/>
              <a:gd name="T29" fmla="*/ 197 h 575"/>
              <a:gd name="T30" fmla="*/ 816 w 2633"/>
              <a:gd name="T31" fmla="*/ 167 h 575"/>
              <a:gd name="T32" fmla="*/ 869 w 2633"/>
              <a:gd name="T33" fmla="*/ 137 h 575"/>
              <a:gd name="T34" fmla="*/ 922 w 2633"/>
              <a:gd name="T35" fmla="*/ 109 h 575"/>
              <a:gd name="T36" fmla="*/ 974 w 2633"/>
              <a:gd name="T37" fmla="*/ 84 h 575"/>
              <a:gd name="T38" fmla="*/ 1027 w 2633"/>
              <a:gd name="T39" fmla="*/ 61 h 575"/>
              <a:gd name="T40" fmla="*/ 1080 w 2633"/>
              <a:gd name="T41" fmla="*/ 41 h 575"/>
              <a:gd name="T42" fmla="*/ 1132 w 2633"/>
              <a:gd name="T43" fmla="*/ 25 h 575"/>
              <a:gd name="T44" fmla="*/ 1185 w 2633"/>
              <a:gd name="T45" fmla="*/ 13 h 575"/>
              <a:gd name="T46" fmla="*/ 1238 w 2633"/>
              <a:gd name="T47" fmla="*/ 5 h 575"/>
              <a:gd name="T48" fmla="*/ 1290 w 2633"/>
              <a:gd name="T49" fmla="*/ 0 h 575"/>
              <a:gd name="T50" fmla="*/ 1343 w 2633"/>
              <a:gd name="T51" fmla="*/ 0 h 575"/>
              <a:gd name="T52" fmla="*/ 1395 w 2633"/>
              <a:gd name="T53" fmla="*/ 5 h 575"/>
              <a:gd name="T54" fmla="*/ 1448 w 2633"/>
              <a:gd name="T55" fmla="*/ 13 h 575"/>
              <a:gd name="T56" fmla="*/ 1501 w 2633"/>
              <a:gd name="T57" fmla="*/ 25 h 575"/>
              <a:gd name="T58" fmla="*/ 1553 w 2633"/>
              <a:gd name="T59" fmla="*/ 41 h 575"/>
              <a:gd name="T60" fmla="*/ 1606 w 2633"/>
              <a:gd name="T61" fmla="*/ 61 h 575"/>
              <a:gd name="T62" fmla="*/ 1659 w 2633"/>
              <a:gd name="T63" fmla="*/ 84 h 575"/>
              <a:gd name="T64" fmla="*/ 1711 w 2633"/>
              <a:gd name="T65" fmla="*/ 109 h 575"/>
              <a:gd name="T66" fmla="*/ 1764 w 2633"/>
              <a:gd name="T67" fmla="*/ 137 h 575"/>
              <a:gd name="T68" fmla="*/ 1817 w 2633"/>
              <a:gd name="T69" fmla="*/ 167 h 575"/>
              <a:gd name="T70" fmla="*/ 1869 w 2633"/>
              <a:gd name="T71" fmla="*/ 197 h 575"/>
              <a:gd name="T72" fmla="*/ 1922 w 2633"/>
              <a:gd name="T73" fmla="*/ 229 h 575"/>
              <a:gd name="T74" fmla="*/ 1975 w 2633"/>
              <a:gd name="T75" fmla="*/ 261 h 575"/>
              <a:gd name="T76" fmla="*/ 2027 w 2633"/>
              <a:gd name="T77" fmla="*/ 294 h 575"/>
              <a:gd name="T78" fmla="*/ 2080 w 2633"/>
              <a:gd name="T79" fmla="*/ 325 h 575"/>
              <a:gd name="T80" fmla="*/ 2133 w 2633"/>
              <a:gd name="T81" fmla="*/ 356 h 575"/>
              <a:gd name="T82" fmla="*/ 2185 w 2633"/>
              <a:gd name="T83" fmla="*/ 386 h 575"/>
              <a:gd name="T84" fmla="*/ 2238 w 2633"/>
              <a:gd name="T85" fmla="*/ 415 h 575"/>
              <a:gd name="T86" fmla="*/ 2291 w 2633"/>
              <a:gd name="T87" fmla="*/ 442 h 575"/>
              <a:gd name="T88" fmla="*/ 2343 w 2633"/>
              <a:gd name="T89" fmla="*/ 468 h 575"/>
              <a:gd name="T90" fmla="*/ 2396 w 2633"/>
              <a:gd name="T91" fmla="*/ 491 h 575"/>
              <a:gd name="T92" fmla="*/ 2449 w 2633"/>
              <a:gd name="T93" fmla="*/ 513 h 575"/>
              <a:gd name="T94" fmla="*/ 2501 w 2633"/>
              <a:gd name="T95" fmla="*/ 533 h 575"/>
              <a:gd name="T96" fmla="*/ 2554 w 2633"/>
              <a:gd name="T97" fmla="*/ 551 h 575"/>
              <a:gd name="T98" fmla="*/ 2607 w 2633"/>
              <a:gd name="T99" fmla="*/ 56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33" h="575">
                <a:moveTo>
                  <a:pt x="0" y="575"/>
                </a:moveTo>
                <a:lnTo>
                  <a:pt x="26" y="567"/>
                </a:lnTo>
                <a:lnTo>
                  <a:pt x="53" y="559"/>
                </a:lnTo>
                <a:lnTo>
                  <a:pt x="79" y="551"/>
                </a:lnTo>
                <a:lnTo>
                  <a:pt x="105" y="542"/>
                </a:lnTo>
                <a:lnTo>
                  <a:pt x="132" y="533"/>
                </a:lnTo>
                <a:lnTo>
                  <a:pt x="158" y="523"/>
                </a:lnTo>
                <a:lnTo>
                  <a:pt x="184" y="513"/>
                </a:lnTo>
                <a:lnTo>
                  <a:pt x="211" y="502"/>
                </a:lnTo>
                <a:lnTo>
                  <a:pt x="237" y="491"/>
                </a:lnTo>
                <a:lnTo>
                  <a:pt x="263" y="480"/>
                </a:lnTo>
                <a:lnTo>
                  <a:pt x="290" y="468"/>
                </a:lnTo>
                <a:lnTo>
                  <a:pt x="316" y="455"/>
                </a:lnTo>
                <a:lnTo>
                  <a:pt x="342" y="442"/>
                </a:lnTo>
                <a:lnTo>
                  <a:pt x="369" y="429"/>
                </a:lnTo>
                <a:lnTo>
                  <a:pt x="395" y="415"/>
                </a:lnTo>
                <a:lnTo>
                  <a:pt x="421" y="401"/>
                </a:lnTo>
                <a:lnTo>
                  <a:pt x="448" y="386"/>
                </a:lnTo>
                <a:lnTo>
                  <a:pt x="474" y="371"/>
                </a:lnTo>
                <a:lnTo>
                  <a:pt x="500" y="356"/>
                </a:lnTo>
                <a:lnTo>
                  <a:pt x="527" y="341"/>
                </a:lnTo>
                <a:lnTo>
                  <a:pt x="553" y="325"/>
                </a:lnTo>
                <a:lnTo>
                  <a:pt x="579" y="309"/>
                </a:lnTo>
                <a:lnTo>
                  <a:pt x="606" y="294"/>
                </a:lnTo>
                <a:lnTo>
                  <a:pt x="632" y="277"/>
                </a:lnTo>
                <a:lnTo>
                  <a:pt x="658" y="261"/>
                </a:lnTo>
                <a:lnTo>
                  <a:pt x="685" y="245"/>
                </a:lnTo>
                <a:lnTo>
                  <a:pt x="711" y="229"/>
                </a:lnTo>
                <a:lnTo>
                  <a:pt x="737" y="213"/>
                </a:lnTo>
                <a:lnTo>
                  <a:pt x="764" y="197"/>
                </a:lnTo>
                <a:lnTo>
                  <a:pt x="790" y="182"/>
                </a:lnTo>
                <a:lnTo>
                  <a:pt x="816" y="167"/>
                </a:lnTo>
                <a:lnTo>
                  <a:pt x="843" y="152"/>
                </a:lnTo>
                <a:lnTo>
                  <a:pt x="869" y="137"/>
                </a:lnTo>
                <a:lnTo>
                  <a:pt x="895" y="123"/>
                </a:lnTo>
                <a:lnTo>
                  <a:pt x="922" y="109"/>
                </a:lnTo>
                <a:lnTo>
                  <a:pt x="948" y="96"/>
                </a:lnTo>
                <a:lnTo>
                  <a:pt x="974" y="84"/>
                </a:lnTo>
                <a:lnTo>
                  <a:pt x="1001" y="72"/>
                </a:lnTo>
                <a:lnTo>
                  <a:pt x="1027" y="61"/>
                </a:lnTo>
                <a:lnTo>
                  <a:pt x="1053" y="51"/>
                </a:lnTo>
                <a:lnTo>
                  <a:pt x="1080" y="41"/>
                </a:lnTo>
                <a:lnTo>
                  <a:pt x="1106" y="33"/>
                </a:lnTo>
                <a:lnTo>
                  <a:pt x="1132" y="25"/>
                </a:lnTo>
                <a:lnTo>
                  <a:pt x="1159" y="19"/>
                </a:lnTo>
                <a:lnTo>
                  <a:pt x="1185" y="13"/>
                </a:lnTo>
                <a:lnTo>
                  <a:pt x="1211" y="8"/>
                </a:lnTo>
                <a:lnTo>
                  <a:pt x="1238" y="5"/>
                </a:lnTo>
                <a:lnTo>
                  <a:pt x="1264" y="2"/>
                </a:lnTo>
                <a:lnTo>
                  <a:pt x="1290" y="0"/>
                </a:lnTo>
                <a:lnTo>
                  <a:pt x="1317" y="0"/>
                </a:lnTo>
                <a:lnTo>
                  <a:pt x="1343" y="0"/>
                </a:lnTo>
                <a:lnTo>
                  <a:pt x="1369" y="2"/>
                </a:lnTo>
                <a:lnTo>
                  <a:pt x="1395" y="5"/>
                </a:lnTo>
                <a:lnTo>
                  <a:pt x="1422" y="8"/>
                </a:lnTo>
                <a:lnTo>
                  <a:pt x="1448" y="13"/>
                </a:lnTo>
                <a:lnTo>
                  <a:pt x="1474" y="19"/>
                </a:lnTo>
                <a:lnTo>
                  <a:pt x="1501" y="25"/>
                </a:lnTo>
                <a:lnTo>
                  <a:pt x="1527" y="33"/>
                </a:lnTo>
                <a:lnTo>
                  <a:pt x="1553" y="41"/>
                </a:lnTo>
                <a:lnTo>
                  <a:pt x="1580" y="51"/>
                </a:lnTo>
                <a:lnTo>
                  <a:pt x="1606" y="61"/>
                </a:lnTo>
                <a:lnTo>
                  <a:pt x="1632" y="72"/>
                </a:lnTo>
                <a:lnTo>
                  <a:pt x="1659" y="84"/>
                </a:lnTo>
                <a:lnTo>
                  <a:pt x="1685" y="96"/>
                </a:lnTo>
                <a:lnTo>
                  <a:pt x="1711" y="109"/>
                </a:lnTo>
                <a:lnTo>
                  <a:pt x="1738" y="123"/>
                </a:lnTo>
                <a:lnTo>
                  <a:pt x="1764" y="137"/>
                </a:lnTo>
                <a:lnTo>
                  <a:pt x="1790" y="152"/>
                </a:lnTo>
                <a:lnTo>
                  <a:pt x="1817" y="167"/>
                </a:lnTo>
                <a:lnTo>
                  <a:pt x="1843" y="182"/>
                </a:lnTo>
                <a:lnTo>
                  <a:pt x="1869" y="197"/>
                </a:lnTo>
                <a:lnTo>
                  <a:pt x="1896" y="213"/>
                </a:lnTo>
                <a:lnTo>
                  <a:pt x="1922" y="229"/>
                </a:lnTo>
                <a:lnTo>
                  <a:pt x="1948" y="245"/>
                </a:lnTo>
                <a:lnTo>
                  <a:pt x="1975" y="261"/>
                </a:lnTo>
                <a:lnTo>
                  <a:pt x="2001" y="277"/>
                </a:lnTo>
                <a:lnTo>
                  <a:pt x="2027" y="294"/>
                </a:lnTo>
                <a:lnTo>
                  <a:pt x="2054" y="309"/>
                </a:lnTo>
                <a:lnTo>
                  <a:pt x="2080" y="325"/>
                </a:lnTo>
                <a:lnTo>
                  <a:pt x="2106" y="341"/>
                </a:lnTo>
                <a:lnTo>
                  <a:pt x="2133" y="356"/>
                </a:lnTo>
                <a:lnTo>
                  <a:pt x="2159" y="371"/>
                </a:lnTo>
                <a:lnTo>
                  <a:pt x="2185" y="386"/>
                </a:lnTo>
                <a:lnTo>
                  <a:pt x="2212" y="401"/>
                </a:lnTo>
                <a:lnTo>
                  <a:pt x="2238" y="415"/>
                </a:lnTo>
                <a:lnTo>
                  <a:pt x="2264" y="429"/>
                </a:lnTo>
                <a:lnTo>
                  <a:pt x="2291" y="442"/>
                </a:lnTo>
                <a:lnTo>
                  <a:pt x="2317" y="455"/>
                </a:lnTo>
                <a:lnTo>
                  <a:pt x="2343" y="468"/>
                </a:lnTo>
                <a:lnTo>
                  <a:pt x="2370" y="480"/>
                </a:lnTo>
                <a:lnTo>
                  <a:pt x="2396" y="491"/>
                </a:lnTo>
                <a:lnTo>
                  <a:pt x="2422" y="502"/>
                </a:lnTo>
                <a:lnTo>
                  <a:pt x="2449" y="513"/>
                </a:lnTo>
                <a:lnTo>
                  <a:pt x="2475" y="523"/>
                </a:lnTo>
                <a:lnTo>
                  <a:pt x="2501" y="533"/>
                </a:lnTo>
                <a:lnTo>
                  <a:pt x="2528" y="542"/>
                </a:lnTo>
                <a:lnTo>
                  <a:pt x="2554" y="551"/>
                </a:lnTo>
                <a:lnTo>
                  <a:pt x="2580" y="559"/>
                </a:lnTo>
                <a:lnTo>
                  <a:pt x="2607" y="567"/>
                </a:lnTo>
                <a:lnTo>
                  <a:pt x="2633" y="575"/>
                </a:lnTo>
              </a:path>
            </a:pathLst>
          </a:custGeom>
          <a:solidFill>
            <a:srgbClr val="0070C0">
              <a:alpha val="80000"/>
            </a:srgbClr>
          </a:solidFill>
          <a:ln w="38100" cap="flat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>
              <a:latin typeface="+mn-lt"/>
              <a:ea typeface="+mn-ea"/>
              <a:cs typeface="+mn-cs"/>
            </a:endParaRPr>
          </a:p>
        </p:txBody>
      </p:sp>
      <p:sp>
        <p:nvSpPr>
          <p:cNvPr id="45" name="Freeform 27"/>
          <p:cNvSpPr>
            <a:spLocks/>
          </p:cNvSpPr>
          <p:nvPr/>
        </p:nvSpPr>
        <p:spPr bwMode="auto">
          <a:xfrm>
            <a:off x="7551738" y="1103313"/>
            <a:ext cx="704850" cy="50800"/>
          </a:xfrm>
          <a:custGeom>
            <a:avLst/>
            <a:gdLst>
              <a:gd name="T0" fmla="*/ 26 w 2633"/>
              <a:gd name="T1" fmla="*/ 567 h 575"/>
              <a:gd name="T2" fmla="*/ 79 w 2633"/>
              <a:gd name="T3" fmla="*/ 551 h 575"/>
              <a:gd name="T4" fmla="*/ 132 w 2633"/>
              <a:gd name="T5" fmla="*/ 533 h 575"/>
              <a:gd name="T6" fmla="*/ 184 w 2633"/>
              <a:gd name="T7" fmla="*/ 513 h 575"/>
              <a:gd name="T8" fmla="*/ 237 w 2633"/>
              <a:gd name="T9" fmla="*/ 491 h 575"/>
              <a:gd name="T10" fmla="*/ 290 w 2633"/>
              <a:gd name="T11" fmla="*/ 468 h 575"/>
              <a:gd name="T12" fmla="*/ 342 w 2633"/>
              <a:gd name="T13" fmla="*/ 442 h 575"/>
              <a:gd name="T14" fmla="*/ 395 w 2633"/>
              <a:gd name="T15" fmla="*/ 415 h 575"/>
              <a:gd name="T16" fmla="*/ 448 w 2633"/>
              <a:gd name="T17" fmla="*/ 386 h 575"/>
              <a:gd name="T18" fmla="*/ 500 w 2633"/>
              <a:gd name="T19" fmla="*/ 356 h 575"/>
              <a:gd name="T20" fmla="*/ 553 w 2633"/>
              <a:gd name="T21" fmla="*/ 325 h 575"/>
              <a:gd name="T22" fmla="*/ 606 w 2633"/>
              <a:gd name="T23" fmla="*/ 294 h 575"/>
              <a:gd name="T24" fmla="*/ 658 w 2633"/>
              <a:gd name="T25" fmla="*/ 261 h 575"/>
              <a:gd name="T26" fmla="*/ 711 w 2633"/>
              <a:gd name="T27" fmla="*/ 229 h 575"/>
              <a:gd name="T28" fmla="*/ 764 w 2633"/>
              <a:gd name="T29" fmla="*/ 197 h 575"/>
              <a:gd name="T30" fmla="*/ 816 w 2633"/>
              <a:gd name="T31" fmla="*/ 167 h 575"/>
              <a:gd name="T32" fmla="*/ 869 w 2633"/>
              <a:gd name="T33" fmla="*/ 137 h 575"/>
              <a:gd name="T34" fmla="*/ 922 w 2633"/>
              <a:gd name="T35" fmla="*/ 109 h 575"/>
              <a:gd name="T36" fmla="*/ 974 w 2633"/>
              <a:gd name="T37" fmla="*/ 84 h 575"/>
              <a:gd name="T38" fmla="*/ 1027 w 2633"/>
              <a:gd name="T39" fmla="*/ 61 h 575"/>
              <a:gd name="T40" fmla="*/ 1080 w 2633"/>
              <a:gd name="T41" fmla="*/ 41 h 575"/>
              <a:gd name="T42" fmla="*/ 1132 w 2633"/>
              <a:gd name="T43" fmla="*/ 25 h 575"/>
              <a:gd name="T44" fmla="*/ 1185 w 2633"/>
              <a:gd name="T45" fmla="*/ 13 h 575"/>
              <a:gd name="T46" fmla="*/ 1238 w 2633"/>
              <a:gd name="T47" fmla="*/ 5 h 575"/>
              <a:gd name="T48" fmla="*/ 1290 w 2633"/>
              <a:gd name="T49" fmla="*/ 0 h 575"/>
              <a:gd name="T50" fmla="*/ 1343 w 2633"/>
              <a:gd name="T51" fmla="*/ 0 h 575"/>
              <a:gd name="T52" fmla="*/ 1395 w 2633"/>
              <a:gd name="T53" fmla="*/ 5 h 575"/>
              <a:gd name="T54" fmla="*/ 1448 w 2633"/>
              <a:gd name="T55" fmla="*/ 13 h 575"/>
              <a:gd name="T56" fmla="*/ 1501 w 2633"/>
              <a:gd name="T57" fmla="*/ 25 h 575"/>
              <a:gd name="T58" fmla="*/ 1553 w 2633"/>
              <a:gd name="T59" fmla="*/ 41 h 575"/>
              <a:gd name="T60" fmla="*/ 1606 w 2633"/>
              <a:gd name="T61" fmla="*/ 61 h 575"/>
              <a:gd name="T62" fmla="*/ 1659 w 2633"/>
              <a:gd name="T63" fmla="*/ 84 h 575"/>
              <a:gd name="T64" fmla="*/ 1711 w 2633"/>
              <a:gd name="T65" fmla="*/ 109 h 575"/>
              <a:gd name="T66" fmla="*/ 1764 w 2633"/>
              <a:gd name="T67" fmla="*/ 137 h 575"/>
              <a:gd name="T68" fmla="*/ 1817 w 2633"/>
              <a:gd name="T69" fmla="*/ 167 h 575"/>
              <a:gd name="T70" fmla="*/ 1869 w 2633"/>
              <a:gd name="T71" fmla="*/ 197 h 575"/>
              <a:gd name="T72" fmla="*/ 1922 w 2633"/>
              <a:gd name="T73" fmla="*/ 229 h 575"/>
              <a:gd name="T74" fmla="*/ 1975 w 2633"/>
              <a:gd name="T75" fmla="*/ 261 h 575"/>
              <a:gd name="T76" fmla="*/ 2027 w 2633"/>
              <a:gd name="T77" fmla="*/ 294 h 575"/>
              <a:gd name="T78" fmla="*/ 2080 w 2633"/>
              <a:gd name="T79" fmla="*/ 325 h 575"/>
              <a:gd name="T80" fmla="*/ 2133 w 2633"/>
              <a:gd name="T81" fmla="*/ 356 h 575"/>
              <a:gd name="T82" fmla="*/ 2185 w 2633"/>
              <a:gd name="T83" fmla="*/ 386 h 575"/>
              <a:gd name="T84" fmla="*/ 2238 w 2633"/>
              <a:gd name="T85" fmla="*/ 415 h 575"/>
              <a:gd name="T86" fmla="*/ 2291 w 2633"/>
              <a:gd name="T87" fmla="*/ 442 h 575"/>
              <a:gd name="T88" fmla="*/ 2343 w 2633"/>
              <a:gd name="T89" fmla="*/ 468 h 575"/>
              <a:gd name="T90" fmla="*/ 2396 w 2633"/>
              <a:gd name="T91" fmla="*/ 491 h 575"/>
              <a:gd name="T92" fmla="*/ 2449 w 2633"/>
              <a:gd name="T93" fmla="*/ 513 h 575"/>
              <a:gd name="T94" fmla="*/ 2501 w 2633"/>
              <a:gd name="T95" fmla="*/ 533 h 575"/>
              <a:gd name="T96" fmla="*/ 2554 w 2633"/>
              <a:gd name="T97" fmla="*/ 551 h 575"/>
              <a:gd name="T98" fmla="*/ 2607 w 2633"/>
              <a:gd name="T99" fmla="*/ 56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33" h="575">
                <a:moveTo>
                  <a:pt x="0" y="575"/>
                </a:moveTo>
                <a:lnTo>
                  <a:pt x="26" y="567"/>
                </a:lnTo>
                <a:lnTo>
                  <a:pt x="53" y="559"/>
                </a:lnTo>
                <a:lnTo>
                  <a:pt x="79" y="551"/>
                </a:lnTo>
                <a:lnTo>
                  <a:pt x="105" y="542"/>
                </a:lnTo>
                <a:lnTo>
                  <a:pt x="132" y="533"/>
                </a:lnTo>
                <a:lnTo>
                  <a:pt x="158" y="523"/>
                </a:lnTo>
                <a:lnTo>
                  <a:pt x="184" y="513"/>
                </a:lnTo>
                <a:lnTo>
                  <a:pt x="211" y="502"/>
                </a:lnTo>
                <a:lnTo>
                  <a:pt x="237" y="491"/>
                </a:lnTo>
                <a:lnTo>
                  <a:pt x="263" y="480"/>
                </a:lnTo>
                <a:lnTo>
                  <a:pt x="290" y="468"/>
                </a:lnTo>
                <a:lnTo>
                  <a:pt x="316" y="455"/>
                </a:lnTo>
                <a:lnTo>
                  <a:pt x="342" y="442"/>
                </a:lnTo>
                <a:lnTo>
                  <a:pt x="369" y="429"/>
                </a:lnTo>
                <a:lnTo>
                  <a:pt x="395" y="415"/>
                </a:lnTo>
                <a:lnTo>
                  <a:pt x="421" y="401"/>
                </a:lnTo>
                <a:lnTo>
                  <a:pt x="448" y="386"/>
                </a:lnTo>
                <a:lnTo>
                  <a:pt x="474" y="371"/>
                </a:lnTo>
                <a:lnTo>
                  <a:pt x="500" y="356"/>
                </a:lnTo>
                <a:lnTo>
                  <a:pt x="527" y="341"/>
                </a:lnTo>
                <a:lnTo>
                  <a:pt x="553" y="325"/>
                </a:lnTo>
                <a:lnTo>
                  <a:pt x="579" y="309"/>
                </a:lnTo>
                <a:lnTo>
                  <a:pt x="606" y="294"/>
                </a:lnTo>
                <a:lnTo>
                  <a:pt x="632" y="277"/>
                </a:lnTo>
                <a:lnTo>
                  <a:pt x="658" y="261"/>
                </a:lnTo>
                <a:lnTo>
                  <a:pt x="685" y="245"/>
                </a:lnTo>
                <a:lnTo>
                  <a:pt x="711" y="229"/>
                </a:lnTo>
                <a:lnTo>
                  <a:pt x="737" y="213"/>
                </a:lnTo>
                <a:lnTo>
                  <a:pt x="764" y="197"/>
                </a:lnTo>
                <a:lnTo>
                  <a:pt x="790" y="182"/>
                </a:lnTo>
                <a:lnTo>
                  <a:pt x="816" y="167"/>
                </a:lnTo>
                <a:lnTo>
                  <a:pt x="843" y="152"/>
                </a:lnTo>
                <a:lnTo>
                  <a:pt x="869" y="137"/>
                </a:lnTo>
                <a:lnTo>
                  <a:pt x="895" y="123"/>
                </a:lnTo>
                <a:lnTo>
                  <a:pt x="922" y="109"/>
                </a:lnTo>
                <a:lnTo>
                  <a:pt x="948" y="96"/>
                </a:lnTo>
                <a:lnTo>
                  <a:pt x="974" y="84"/>
                </a:lnTo>
                <a:lnTo>
                  <a:pt x="1001" y="72"/>
                </a:lnTo>
                <a:lnTo>
                  <a:pt x="1027" y="61"/>
                </a:lnTo>
                <a:lnTo>
                  <a:pt x="1053" y="51"/>
                </a:lnTo>
                <a:lnTo>
                  <a:pt x="1080" y="41"/>
                </a:lnTo>
                <a:lnTo>
                  <a:pt x="1106" y="33"/>
                </a:lnTo>
                <a:lnTo>
                  <a:pt x="1132" y="25"/>
                </a:lnTo>
                <a:lnTo>
                  <a:pt x="1159" y="19"/>
                </a:lnTo>
                <a:lnTo>
                  <a:pt x="1185" y="13"/>
                </a:lnTo>
                <a:lnTo>
                  <a:pt x="1211" y="8"/>
                </a:lnTo>
                <a:lnTo>
                  <a:pt x="1238" y="5"/>
                </a:lnTo>
                <a:lnTo>
                  <a:pt x="1264" y="2"/>
                </a:lnTo>
                <a:lnTo>
                  <a:pt x="1290" y="0"/>
                </a:lnTo>
                <a:lnTo>
                  <a:pt x="1317" y="0"/>
                </a:lnTo>
                <a:lnTo>
                  <a:pt x="1343" y="0"/>
                </a:lnTo>
                <a:lnTo>
                  <a:pt x="1369" y="2"/>
                </a:lnTo>
                <a:lnTo>
                  <a:pt x="1395" y="5"/>
                </a:lnTo>
                <a:lnTo>
                  <a:pt x="1422" y="8"/>
                </a:lnTo>
                <a:lnTo>
                  <a:pt x="1448" y="13"/>
                </a:lnTo>
                <a:lnTo>
                  <a:pt x="1474" y="19"/>
                </a:lnTo>
                <a:lnTo>
                  <a:pt x="1501" y="25"/>
                </a:lnTo>
                <a:lnTo>
                  <a:pt x="1527" y="33"/>
                </a:lnTo>
                <a:lnTo>
                  <a:pt x="1553" y="41"/>
                </a:lnTo>
                <a:lnTo>
                  <a:pt x="1580" y="51"/>
                </a:lnTo>
                <a:lnTo>
                  <a:pt x="1606" y="61"/>
                </a:lnTo>
                <a:lnTo>
                  <a:pt x="1632" y="72"/>
                </a:lnTo>
                <a:lnTo>
                  <a:pt x="1659" y="84"/>
                </a:lnTo>
                <a:lnTo>
                  <a:pt x="1685" y="96"/>
                </a:lnTo>
                <a:lnTo>
                  <a:pt x="1711" y="109"/>
                </a:lnTo>
                <a:lnTo>
                  <a:pt x="1738" y="123"/>
                </a:lnTo>
                <a:lnTo>
                  <a:pt x="1764" y="137"/>
                </a:lnTo>
                <a:lnTo>
                  <a:pt x="1790" y="152"/>
                </a:lnTo>
                <a:lnTo>
                  <a:pt x="1817" y="167"/>
                </a:lnTo>
                <a:lnTo>
                  <a:pt x="1843" y="182"/>
                </a:lnTo>
                <a:lnTo>
                  <a:pt x="1869" y="197"/>
                </a:lnTo>
                <a:lnTo>
                  <a:pt x="1896" y="213"/>
                </a:lnTo>
                <a:lnTo>
                  <a:pt x="1922" y="229"/>
                </a:lnTo>
                <a:lnTo>
                  <a:pt x="1948" y="245"/>
                </a:lnTo>
                <a:lnTo>
                  <a:pt x="1975" y="261"/>
                </a:lnTo>
                <a:lnTo>
                  <a:pt x="2001" y="277"/>
                </a:lnTo>
                <a:lnTo>
                  <a:pt x="2027" y="294"/>
                </a:lnTo>
                <a:lnTo>
                  <a:pt x="2054" y="309"/>
                </a:lnTo>
                <a:lnTo>
                  <a:pt x="2080" y="325"/>
                </a:lnTo>
                <a:lnTo>
                  <a:pt x="2106" y="341"/>
                </a:lnTo>
                <a:lnTo>
                  <a:pt x="2133" y="356"/>
                </a:lnTo>
                <a:lnTo>
                  <a:pt x="2159" y="371"/>
                </a:lnTo>
                <a:lnTo>
                  <a:pt x="2185" y="386"/>
                </a:lnTo>
                <a:lnTo>
                  <a:pt x="2212" y="401"/>
                </a:lnTo>
                <a:lnTo>
                  <a:pt x="2238" y="415"/>
                </a:lnTo>
                <a:lnTo>
                  <a:pt x="2264" y="429"/>
                </a:lnTo>
                <a:lnTo>
                  <a:pt x="2291" y="442"/>
                </a:lnTo>
                <a:lnTo>
                  <a:pt x="2317" y="455"/>
                </a:lnTo>
                <a:lnTo>
                  <a:pt x="2343" y="468"/>
                </a:lnTo>
                <a:lnTo>
                  <a:pt x="2370" y="480"/>
                </a:lnTo>
                <a:lnTo>
                  <a:pt x="2396" y="491"/>
                </a:lnTo>
                <a:lnTo>
                  <a:pt x="2422" y="502"/>
                </a:lnTo>
                <a:lnTo>
                  <a:pt x="2449" y="513"/>
                </a:lnTo>
                <a:lnTo>
                  <a:pt x="2475" y="523"/>
                </a:lnTo>
                <a:lnTo>
                  <a:pt x="2501" y="533"/>
                </a:lnTo>
                <a:lnTo>
                  <a:pt x="2528" y="542"/>
                </a:lnTo>
                <a:lnTo>
                  <a:pt x="2554" y="551"/>
                </a:lnTo>
                <a:lnTo>
                  <a:pt x="2580" y="559"/>
                </a:lnTo>
                <a:lnTo>
                  <a:pt x="2607" y="567"/>
                </a:lnTo>
                <a:lnTo>
                  <a:pt x="2633" y="575"/>
                </a:lnTo>
              </a:path>
            </a:pathLst>
          </a:custGeom>
          <a:solidFill>
            <a:srgbClr val="0070C0">
              <a:alpha val="80000"/>
            </a:srgbClr>
          </a:solidFill>
          <a:ln w="38100" cap="flat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>
              <a:latin typeface="+mn-lt"/>
              <a:ea typeface="+mn-ea"/>
              <a:cs typeface="+mn-cs"/>
            </a:endParaRPr>
          </a:p>
        </p:txBody>
      </p:sp>
      <p:sp>
        <p:nvSpPr>
          <p:cNvPr id="46" name="TextBox 8"/>
          <p:cNvSpPr txBox="1"/>
          <p:nvPr/>
        </p:nvSpPr>
        <p:spPr>
          <a:xfrm>
            <a:off x="152400" y="70199"/>
            <a:ext cx="2486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</a:rPr>
              <a:t>COOLING SCHEME</a:t>
            </a:r>
            <a:endParaRPr lang="fr-FR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391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976438" y="4510088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76438" y="3348038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502400" y="2557463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502400" y="1393825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2" name="TextBox 308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037464" y="4524366"/>
            <a:ext cx="754117" cy="369332"/>
          </a:xfrm>
          <a:prstGeom prst="rect">
            <a:avLst/>
          </a:prstGeom>
          <a:blipFill rotWithShape="1">
            <a:blip r:embed="rId2"/>
            <a:stretch>
              <a:fillRect t="-119672" r="-62097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65" name="TextBox 16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88193" y="2926729"/>
            <a:ext cx="727955" cy="369332"/>
          </a:xfrm>
          <a:prstGeom prst="rect">
            <a:avLst/>
          </a:prstGeom>
          <a:blipFill rotWithShape="1">
            <a:blip r:embed="rId3"/>
            <a:stretch>
              <a:fillRect t="-119672" r="-64167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9224" name="Line 75"/>
          <p:cNvSpPr>
            <a:spLocks noChangeShapeType="1"/>
          </p:cNvSpPr>
          <p:nvPr/>
        </p:nvSpPr>
        <p:spPr bwMode="auto">
          <a:xfrm flipV="1">
            <a:off x="388938" y="1195388"/>
            <a:ext cx="0" cy="12017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225" name="Line 77"/>
          <p:cNvSpPr>
            <a:spLocks noChangeShapeType="1"/>
          </p:cNvSpPr>
          <p:nvPr/>
        </p:nvSpPr>
        <p:spPr bwMode="auto">
          <a:xfrm>
            <a:off x="400050" y="2389188"/>
            <a:ext cx="32194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7" name="Freeform 76"/>
          <p:cNvSpPr/>
          <p:nvPr/>
        </p:nvSpPr>
        <p:spPr>
          <a:xfrm>
            <a:off x="2244725" y="1566863"/>
            <a:ext cx="1214438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227" name="TextBox 80"/>
          <p:cNvSpPr txBox="1">
            <a:spLocks noChangeArrowheads="1"/>
          </p:cNvSpPr>
          <p:nvPr/>
        </p:nvSpPr>
        <p:spPr bwMode="auto">
          <a:xfrm>
            <a:off x="1065213" y="762000"/>
            <a:ext cx="172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cavity spectrum</a:t>
            </a:r>
          </a:p>
        </p:txBody>
      </p:sp>
      <p:sp>
        <p:nvSpPr>
          <p:cNvPr id="9228" name="Line 91"/>
          <p:cNvSpPr>
            <a:spLocks noChangeShapeType="1"/>
          </p:cNvSpPr>
          <p:nvPr/>
        </p:nvSpPr>
        <p:spPr bwMode="auto">
          <a:xfrm>
            <a:off x="6611938" y="4989513"/>
            <a:ext cx="4445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229" name="Line 75"/>
          <p:cNvSpPr>
            <a:spLocks noChangeShapeType="1"/>
          </p:cNvSpPr>
          <p:nvPr/>
        </p:nvSpPr>
        <p:spPr bwMode="auto">
          <a:xfrm flipV="1">
            <a:off x="5526088" y="4770438"/>
            <a:ext cx="0" cy="12001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230" name="Line 77"/>
          <p:cNvSpPr>
            <a:spLocks noChangeShapeType="1"/>
          </p:cNvSpPr>
          <p:nvPr/>
        </p:nvSpPr>
        <p:spPr bwMode="auto">
          <a:xfrm>
            <a:off x="5526088" y="5964238"/>
            <a:ext cx="22748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2" name="Freeform 91"/>
          <p:cNvSpPr/>
          <p:nvPr/>
        </p:nvSpPr>
        <p:spPr>
          <a:xfrm>
            <a:off x="6858000" y="5141913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1" name="TextBox 10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668517" y="4544434"/>
            <a:ext cx="436145" cy="461665"/>
          </a:xfrm>
          <a:prstGeom prst="rect">
            <a:avLst/>
          </a:prstGeom>
          <a:blipFill rotWithShape="1">
            <a:blip r:embed="rId4"/>
            <a:stretch>
              <a:fillRect b="-789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9233" name="TextBox 102"/>
          <p:cNvSpPr txBox="1">
            <a:spLocks noChangeArrowheads="1"/>
          </p:cNvSpPr>
          <p:nvPr/>
        </p:nvSpPr>
        <p:spPr bwMode="auto">
          <a:xfrm>
            <a:off x="5969000" y="4224338"/>
            <a:ext cx="1620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qubit spectrum</a:t>
            </a:r>
          </a:p>
        </p:txBody>
      </p:sp>
      <p:sp>
        <p:nvSpPr>
          <p:cNvPr id="9234" name="TextBox 105"/>
          <p:cNvSpPr txBox="1">
            <a:spLocks noChangeArrowheads="1"/>
          </p:cNvSpPr>
          <p:nvPr/>
        </p:nvSpPr>
        <p:spPr bwMode="auto">
          <a:xfrm>
            <a:off x="5427663" y="5254625"/>
            <a:ext cx="4683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…</a:t>
            </a:r>
          </a:p>
        </p:txBody>
      </p:sp>
      <p:sp>
        <p:nvSpPr>
          <p:cNvPr id="9235" name="TextBox 108"/>
          <p:cNvSpPr txBox="1">
            <a:spLocks noChangeArrowheads="1"/>
          </p:cNvSpPr>
          <p:nvPr/>
        </p:nvSpPr>
        <p:spPr bwMode="auto">
          <a:xfrm rot="-1423765">
            <a:off x="4167188" y="2746375"/>
            <a:ext cx="10636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……...</a:t>
            </a:r>
          </a:p>
        </p:txBody>
      </p:sp>
      <p:sp>
        <p:nvSpPr>
          <p:cNvPr id="112" name="TextBox 11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738606" y="1102951"/>
            <a:ext cx="543674" cy="420436"/>
          </a:xfrm>
          <a:prstGeom prst="rect">
            <a:avLst/>
          </a:prstGeom>
          <a:blipFill rotWithShape="1">
            <a:blip r:embed="rId5"/>
            <a:stretch>
              <a:fillRect b="-1304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14" name="TextBox 11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050149" y="1102951"/>
            <a:ext cx="516360" cy="400110"/>
          </a:xfrm>
          <a:prstGeom prst="rect">
            <a:avLst/>
          </a:prstGeom>
          <a:blipFill rotWithShape="1">
            <a:blip r:embed="rId6"/>
            <a:stretch>
              <a:fillRect b="-13636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16" name="TextBox 11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000408" y="5288494"/>
            <a:ext cx="518732" cy="433645"/>
          </a:xfrm>
          <a:prstGeom prst="rect">
            <a:avLst/>
          </a:prstGeom>
          <a:blipFill rotWithShape="1">
            <a:blip r:embed="rId7"/>
            <a:stretch>
              <a:fillRect b="-8451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18" name="Freeform 117"/>
          <p:cNvSpPr/>
          <p:nvPr/>
        </p:nvSpPr>
        <p:spPr>
          <a:xfrm>
            <a:off x="6088063" y="5138738"/>
            <a:ext cx="271462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9" name="Freeform 118"/>
          <p:cNvSpPr/>
          <p:nvPr/>
        </p:nvSpPr>
        <p:spPr>
          <a:xfrm>
            <a:off x="6477000" y="5149850"/>
            <a:ext cx="273050" cy="817563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9" name="Freeform 27"/>
          <p:cNvSpPr>
            <a:spLocks/>
          </p:cNvSpPr>
          <p:nvPr/>
        </p:nvSpPr>
        <p:spPr bwMode="auto">
          <a:xfrm>
            <a:off x="2025650" y="4305300"/>
            <a:ext cx="704850" cy="206375"/>
          </a:xfrm>
          <a:custGeom>
            <a:avLst/>
            <a:gdLst>
              <a:gd name="T0" fmla="*/ 26 w 2633"/>
              <a:gd name="T1" fmla="*/ 567 h 575"/>
              <a:gd name="T2" fmla="*/ 79 w 2633"/>
              <a:gd name="T3" fmla="*/ 551 h 575"/>
              <a:gd name="T4" fmla="*/ 132 w 2633"/>
              <a:gd name="T5" fmla="*/ 533 h 575"/>
              <a:gd name="T6" fmla="*/ 184 w 2633"/>
              <a:gd name="T7" fmla="*/ 513 h 575"/>
              <a:gd name="T8" fmla="*/ 237 w 2633"/>
              <a:gd name="T9" fmla="*/ 491 h 575"/>
              <a:gd name="T10" fmla="*/ 290 w 2633"/>
              <a:gd name="T11" fmla="*/ 468 h 575"/>
              <a:gd name="T12" fmla="*/ 342 w 2633"/>
              <a:gd name="T13" fmla="*/ 442 h 575"/>
              <a:gd name="T14" fmla="*/ 395 w 2633"/>
              <a:gd name="T15" fmla="*/ 415 h 575"/>
              <a:gd name="T16" fmla="*/ 448 w 2633"/>
              <a:gd name="T17" fmla="*/ 386 h 575"/>
              <a:gd name="T18" fmla="*/ 500 w 2633"/>
              <a:gd name="T19" fmla="*/ 356 h 575"/>
              <a:gd name="T20" fmla="*/ 553 w 2633"/>
              <a:gd name="T21" fmla="*/ 325 h 575"/>
              <a:gd name="T22" fmla="*/ 606 w 2633"/>
              <a:gd name="T23" fmla="*/ 294 h 575"/>
              <a:gd name="T24" fmla="*/ 658 w 2633"/>
              <a:gd name="T25" fmla="*/ 261 h 575"/>
              <a:gd name="T26" fmla="*/ 711 w 2633"/>
              <a:gd name="T27" fmla="*/ 229 h 575"/>
              <a:gd name="T28" fmla="*/ 764 w 2633"/>
              <a:gd name="T29" fmla="*/ 197 h 575"/>
              <a:gd name="T30" fmla="*/ 816 w 2633"/>
              <a:gd name="T31" fmla="*/ 167 h 575"/>
              <a:gd name="T32" fmla="*/ 869 w 2633"/>
              <a:gd name="T33" fmla="*/ 137 h 575"/>
              <a:gd name="T34" fmla="*/ 922 w 2633"/>
              <a:gd name="T35" fmla="*/ 109 h 575"/>
              <a:gd name="T36" fmla="*/ 974 w 2633"/>
              <a:gd name="T37" fmla="*/ 84 h 575"/>
              <a:gd name="T38" fmla="*/ 1027 w 2633"/>
              <a:gd name="T39" fmla="*/ 61 h 575"/>
              <a:gd name="T40" fmla="*/ 1080 w 2633"/>
              <a:gd name="T41" fmla="*/ 41 h 575"/>
              <a:gd name="T42" fmla="*/ 1132 w 2633"/>
              <a:gd name="T43" fmla="*/ 25 h 575"/>
              <a:gd name="T44" fmla="*/ 1185 w 2633"/>
              <a:gd name="T45" fmla="*/ 13 h 575"/>
              <a:gd name="T46" fmla="*/ 1238 w 2633"/>
              <a:gd name="T47" fmla="*/ 5 h 575"/>
              <a:gd name="T48" fmla="*/ 1290 w 2633"/>
              <a:gd name="T49" fmla="*/ 0 h 575"/>
              <a:gd name="T50" fmla="*/ 1343 w 2633"/>
              <a:gd name="T51" fmla="*/ 0 h 575"/>
              <a:gd name="T52" fmla="*/ 1395 w 2633"/>
              <a:gd name="T53" fmla="*/ 5 h 575"/>
              <a:gd name="T54" fmla="*/ 1448 w 2633"/>
              <a:gd name="T55" fmla="*/ 13 h 575"/>
              <a:gd name="T56" fmla="*/ 1501 w 2633"/>
              <a:gd name="T57" fmla="*/ 25 h 575"/>
              <a:gd name="T58" fmla="*/ 1553 w 2633"/>
              <a:gd name="T59" fmla="*/ 41 h 575"/>
              <a:gd name="T60" fmla="*/ 1606 w 2633"/>
              <a:gd name="T61" fmla="*/ 61 h 575"/>
              <a:gd name="T62" fmla="*/ 1659 w 2633"/>
              <a:gd name="T63" fmla="*/ 84 h 575"/>
              <a:gd name="T64" fmla="*/ 1711 w 2633"/>
              <a:gd name="T65" fmla="*/ 109 h 575"/>
              <a:gd name="T66" fmla="*/ 1764 w 2633"/>
              <a:gd name="T67" fmla="*/ 137 h 575"/>
              <a:gd name="T68" fmla="*/ 1817 w 2633"/>
              <a:gd name="T69" fmla="*/ 167 h 575"/>
              <a:gd name="T70" fmla="*/ 1869 w 2633"/>
              <a:gd name="T71" fmla="*/ 197 h 575"/>
              <a:gd name="T72" fmla="*/ 1922 w 2633"/>
              <a:gd name="T73" fmla="*/ 229 h 575"/>
              <a:gd name="T74" fmla="*/ 1975 w 2633"/>
              <a:gd name="T75" fmla="*/ 261 h 575"/>
              <a:gd name="T76" fmla="*/ 2027 w 2633"/>
              <a:gd name="T77" fmla="*/ 294 h 575"/>
              <a:gd name="T78" fmla="*/ 2080 w 2633"/>
              <a:gd name="T79" fmla="*/ 325 h 575"/>
              <a:gd name="T80" fmla="*/ 2133 w 2633"/>
              <a:gd name="T81" fmla="*/ 356 h 575"/>
              <a:gd name="T82" fmla="*/ 2185 w 2633"/>
              <a:gd name="T83" fmla="*/ 386 h 575"/>
              <a:gd name="T84" fmla="*/ 2238 w 2633"/>
              <a:gd name="T85" fmla="*/ 415 h 575"/>
              <a:gd name="T86" fmla="*/ 2291 w 2633"/>
              <a:gd name="T87" fmla="*/ 442 h 575"/>
              <a:gd name="T88" fmla="*/ 2343 w 2633"/>
              <a:gd name="T89" fmla="*/ 468 h 575"/>
              <a:gd name="T90" fmla="*/ 2396 w 2633"/>
              <a:gd name="T91" fmla="*/ 491 h 575"/>
              <a:gd name="T92" fmla="*/ 2449 w 2633"/>
              <a:gd name="T93" fmla="*/ 513 h 575"/>
              <a:gd name="T94" fmla="*/ 2501 w 2633"/>
              <a:gd name="T95" fmla="*/ 533 h 575"/>
              <a:gd name="T96" fmla="*/ 2554 w 2633"/>
              <a:gd name="T97" fmla="*/ 551 h 575"/>
              <a:gd name="T98" fmla="*/ 2607 w 2633"/>
              <a:gd name="T99" fmla="*/ 56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33" h="575">
                <a:moveTo>
                  <a:pt x="0" y="575"/>
                </a:moveTo>
                <a:lnTo>
                  <a:pt x="26" y="567"/>
                </a:lnTo>
                <a:lnTo>
                  <a:pt x="53" y="559"/>
                </a:lnTo>
                <a:lnTo>
                  <a:pt x="79" y="551"/>
                </a:lnTo>
                <a:lnTo>
                  <a:pt x="105" y="542"/>
                </a:lnTo>
                <a:lnTo>
                  <a:pt x="132" y="533"/>
                </a:lnTo>
                <a:lnTo>
                  <a:pt x="158" y="523"/>
                </a:lnTo>
                <a:lnTo>
                  <a:pt x="184" y="513"/>
                </a:lnTo>
                <a:lnTo>
                  <a:pt x="211" y="502"/>
                </a:lnTo>
                <a:lnTo>
                  <a:pt x="237" y="491"/>
                </a:lnTo>
                <a:lnTo>
                  <a:pt x="263" y="480"/>
                </a:lnTo>
                <a:lnTo>
                  <a:pt x="290" y="468"/>
                </a:lnTo>
                <a:lnTo>
                  <a:pt x="316" y="455"/>
                </a:lnTo>
                <a:lnTo>
                  <a:pt x="342" y="442"/>
                </a:lnTo>
                <a:lnTo>
                  <a:pt x="369" y="429"/>
                </a:lnTo>
                <a:lnTo>
                  <a:pt x="395" y="415"/>
                </a:lnTo>
                <a:lnTo>
                  <a:pt x="421" y="401"/>
                </a:lnTo>
                <a:lnTo>
                  <a:pt x="448" y="386"/>
                </a:lnTo>
                <a:lnTo>
                  <a:pt x="474" y="371"/>
                </a:lnTo>
                <a:lnTo>
                  <a:pt x="500" y="356"/>
                </a:lnTo>
                <a:lnTo>
                  <a:pt x="527" y="341"/>
                </a:lnTo>
                <a:lnTo>
                  <a:pt x="553" y="325"/>
                </a:lnTo>
                <a:lnTo>
                  <a:pt x="579" y="309"/>
                </a:lnTo>
                <a:lnTo>
                  <a:pt x="606" y="294"/>
                </a:lnTo>
                <a:lnTo>
                  <a:pt x="632" y="277"/>
                </a:lnTo>
                <a:lnTo>
                  <a:pt x="658" y="261"/>
                </a:lnTo>
                <a:lnTo>
                  <a:pt x="685" y="245"/>
                </a:lnTo>
                <a:lnTo>
                  <a:pt x="711" y="229"/>
                </a:lnTo>
                <a:lnTo>
                  <a:pt x="737" y="213"/>
                </a:lnTo>
                <a:lnTo>
                  <a:pt x="764" y="197"/>
                </a:lnTo>
                <a:lnTo>
                  <a:pt x="790" y="182"/>
                </a:lnTo>
                <a:lnTo>
                  <a:pt x="816" y="167"/>
                </a:lnTo>
                <a:lnTo>
                  <a:pt x="843" y="152"/>
                </a:lnTo>
                <a:lnTo>
                  <a:pt x="869" y="137"/>
                </a:lnTo>
                <a:lnTo>
                  <a:pt x="895" y="123"/>
                </a:lnTo>
                <a:lnTo>
                  <a:pt x="922" y="109"/>
                </a:lnTo>
                <a:lnTo>
                  <a:pt x="948" y="96"/>
                </a:lnTo>
                <a:lnTo>
                  <a:pt x="974" y="84"/>
                </a:lnTo>
                <a:lnTo>
                  <a:pt x="1001" y="72"/>
                </a:lnTo>
                <a:lnTo>
                  <a:pt x="1027" y="61"/>
                </a:lnTo>
                <a:lnTo>
                  <a:pt x="1053" y="51"/>
                </a:lnTo>
                <a:lnTo>
                  <a:pt x="1080" y="41"/>
                </a:lnTo>
                <a:lnTo>
                  <a:pt x="1106" y="33"/>
                </a:lnTo>
                <a:lnTo>
                  <a:pt x="1132" y="25"/>
                </a:lnTo>
                <a:lnTo>
                  <a:pt x="1159" y="19"/>
                </a:lnTo>
                <a:lnTo>
                  <a:pt x="1185" y="13"/>
                </a:lnTo>
                <a:lnTo>
                  <a:pt x="1211" y="8"/>
                </a:lnTo>
                <a:lnTo>
                  <a:pt x="1238" y="5"/>
                </a:lnTo>
                <a:lnTo>
                  <a:pt x="1264" y="2"/>
                </a:lnTo>
                <a:lnTo>
                  <a:pt x="1290" y="0"/>
                </a:lnTo>
                <a:lnTo>
                  <a:pt x="1317" y="0"/>
                </a:lnTo>
                <a:lnTo>
                  <a:pt x="1343" y="0"/>
                </a:lnTo>
                <a:lnTo>
                  <a:pt x="1369" y="2"/>
                </a:lnTo>
                <a:lnTo>
                  <a:pt x="1395" y="5"/>
                </a:lnTo>
                <a:lnTo>
                  <a:pt x="1422" y="8"/>
                </a:lnTo>
                <a:lnTo>
                  <a:pt x="1448" y="13"/>
                </a:lnTo>
                <a:lnTo>
                  <a:pt x="1474" y="19"/>
                </a:lnTo>
                <a:lnTo>
                  <a:pt x="1501" y="25"/>
                </a:lnTo>
                <a:lnTo>
                  <a:pt x="1527" y="33"/>
                </a:lnTo>
                <a:lnTo>
                  <a:pt x="1553" y="41"/>
                </a:lnTo>
                <a:lnTo>
                  <a:pt x="1580" y="51"/>
                </a:lnTo>
                <a:lnTo>
                  <a:pt x="1606" y="61"/>
                </a:lnTo>
                <a:lnTo>
                  <a:pt x="1632" y="72"/>
                </a:lnTo>
                <a:lnTo>
                  <a:pt x="1659" y="84"/>
                </a:lnTo>
                <a:lnTo>
                  <a:pt x="1685" y="96"/>
                </a:lnTo>
                <a:lnTo>
                  <a:pt x="1711" y="109"/>
                </a:lnTo>
                <a:lnTo>
                  <a:pt x="1738" y="123"/>
                </a:lnTo>
                <a:lnTo>
                  <a:pt x="1764" y="137"/>
                </a:lnTo>
                <a:lnTo>
                  <a:pt x="1790" y="152"/>
                </a:lnTo>
                <a:lnTo>
                  <a:pt x="1817" y="167"/>
                </a:lnTo>
                <a:lnTo>
                  <a:pt x="1843" y="182"/>
                </a:lnTo>
                <a:lnTo>
                  <a:pt x="1869" y="197"/>
                </a:lnTo>
                <a:lnTo>
                  <a:pt x="1896" y="213"/>
                </a:lnTo>
                <a:lnTo>
                  <a:pt x="1922" y="229"/>
                </a:lnTo>
                <a:lnTo>
                  <a:pt x="1948" y="245"/>
                </a:lnTo>
                <a:lnTo>
                  <a:pt x="1975" y="261"/>
                </a:lnTo>
                <a:lnTo>
                  <a:pt x="2001" y="277"/>
                </a:lnTo>
                <a:lnTo>
                  <a:pt x="2027" y="294"/>
                </a:lnTo>
                <a:lnTo>
                  <a:pt x="2054" y="309"/>
                </a:lnTo>
                <a:lnTo>
                  <a:pt x="2080" y="325"/>
                </a:lnTo>
                <a:lnTo>
                  <a:pt x="2106" y="341"/>
                </a:lnTo>
                <a:lnTo>
                  <a:pt x="2133" y="356"/>
                </a:lnTo>
                <a:lnTo>
                  <a:pt x="2159" y="371"/>
                </a:lnTo>
                <a:lnTo>
                  <a:pt x="2185" y="386"/>
                </a:lnTo>
                <a:lnTo>
                  <a:pt x="2212" y="401"/>
                </a:lnTo>
                <a:lnTo>
                  <a:pt x="2238" y="415"/>
                </a:lnTo>
                <a:lnTo>
                  <a:pt x="2264" y="429"/>
                </a:lnTo>
                <a:lnTo>
                  <a:pt x="2291" y="442"/>
                </a:lnTo>
                <a:lnTo>
                  <a:pt x="2317" y="455"/>
                </a:lnTo>
                <a:lnTo>
                  <a:pt x="2343" y="468"/>
                </a:lnTo>
                <a:lnTo>
                  <a:pt x="2370" y="480"/>
                </a:lnTo>
                <a:lnTo>
                  <a:pt x="2396" y="491"/>
                </a:lnTo>
                <a:lnTo>
                  <a:pt x="2422" y="502"/>
                </a:lnTo>
                <a:lnTo>
                  <a:pt x="2449" y="513"/>
                </a:lnTo>
                <a:lnTo>
                  <a:pt x="2475" y="523"/>
                </a:lnTo>
                <a:lnTo>
                  <a:pt x="2501" y="533"/>
                </a:lnTo>
                <a:lnTo>
                  <a:pt x="2528" y="542"/>
                </a:lnTo>
                <a:lnTo>
                  <a:pt x="2554" y="551"/>
                </a:lnTo>
                <a:lnTo>
                  <a:pt x="2580" y="559"/>
                </a:lnTo>
                <a:lnTo>
                  <a:pt x="2607" y="567"/>
                </a:lnTo>
                <a:lnTo>
                  <a:pt x="2633" y="575"/>
                </a:lnTo>
              </a:path>
            </a:pathLst>
          </a:custGeom>
          <a:solidFill>
            <a:srgbClr val="0070C0">
              <a:alpha val="80000"/>
            </a:srgbClr>
          </a:solidFill>
          <a:ln w="38100" cap="flat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>
              <a:latin typeface="+mn-lt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808163" y="4084638"/>
            <a:ext cx="1201737" cy="85090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3" name="TextBox 6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482844" y="791715"/>
            <a:ext cx="736740" cy="369332"/>
          </a:xfrm>
          <a:prstGeom prst="rect">
            <a:avLst/>
          </a:prstGeom>
          <a:blipFill rotWithShape="1">
            <a:blip r:embed="rId8"/>
            <a:stretch>
              <a:fillRect t="-121667" r="-64463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64" name="TextBox 6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456139" y="2570721"/>
            <a:ext cx="762901" cy="369332"/>
          </a:xfrm>
          <a:prstGeom prst="rect">
            <a:avLst/>
          </a:prstGeom>
          <a:blipFill rotWithShape="1">
            <a:blip r:embed="rId9"/>
            <a:stretch>
              <a:fillRect t="-121667" r="-62400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2509838" y="1381125"/>
            <a:ext cx="4191000" cy="1938338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reeform 33"/>
          <p:cNvSpPr/>
          <p:nvPr/>
        </p:nvSpPr>
        <p:spPr>
          <a:xfrm>
            <a:off x="552450" y="1566863"/>
            <a:ext cx="1216025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6938963" y="1401763"/>
            <a:ext cx="0" cy="1155700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reeform 35"/>
          <p:cNvSpPr/>
          <p:nvPr/>
        </p:nvSpPr>
        <p:spPr>
          <a:xfrm>
            <a:off x="5697538" y="5149850"/>
            <a:ext cx="271462" cy="817563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>
            <a:off x="5473700" y="2889250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473700" y="1727200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021166" y="1154055"/>
            <a:ext cx="1140697" cy="369332"/>
          </a:xfrm>
          <a:prstGeom prst="rect">
            <a:avLst/>
          </a:prstGeom>
          <a:blipFill rotWithShape="1">
            <a:blip r:embed="rId10"/>
            <a:stretch>
              <a:fillRect t="-119672" r="-41176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41" name="TextBox 4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148217" y="2894053"/>
            <a:ext cx="1166858" cy="369332"/>
          </a:xfrm>
          <a:prstGeom prst="rect">
            <a:avLst/>
          </a:prstGeom>
          <a:blipFill rotWithShape="1">
            <a:blip r:embed="rId11"/>
            <a:stretch>
              <a:fillRect t="-121667" r="-40314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7502525" y="2327275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7502525" y="1163638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482952" y="561459"/>
            <a:ext cx="1140697" cy="369332"/>
          </a:xfrm>
          <a:prstGeom prst="rect">
            <a:avLst/>
          </a:prstGeom>
          <a:blipFill rotWithShape="1">
            <a:blip r:embed="rId12"/>
            <a:stretch>
              <a:fillRect t="-119672" r="-41176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45" name="TextBox 4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456247" y="2340465"/>
            <a:ext cx="1166858" cy="369332"/>
          </a:xfrm>
          <a:prstGeom prst="rect">
            <a:avLst/>
          </a:prstGeom>
          <a:blipFill rotWithShape="1">
            <a:blip r:embed="rId13"/>
            <a:stretch>
              <a:fillRect t="-119672" r="-40104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46" name="Freeform 27"/>
          <p:cNvSpPr>
            <a:spLocks/>
          </p:cNvSpPr>
          <p:nvPr/>
        </p:nvSpPr>
        <p:spPr bwMode="auto">
          <a:xfrm>
            <a:off x="6556375" y="1343025"/>
            <a:ext cx="703263" cy="50800"/>
          </a:xfrm>
          <a:custGeom>
            <a:avLst/>
            <a:gdLst>
              <a:gd name="T0" fmla="*/ 26 w 2633"/>
              <a:gd name="T1" fmla="*/ 567 h 575"/>
              <a:gd name="T2" fmla="*/ 79 w 2633"/>
              <a:gd name="T3" fmla="*/ 551 h 575"/>
              <a:gd name="T4" fmla="*/ 132 w 2633"/>
              <a:gd name="T5" fmla="*/ 533 h 575"/>
              <a:gd name="T6" fmla="*/ 184 w 2633"/>
              <a:gd name="T7" fmla="*/ 513 h 575"/>
              <a:gd name="T8" fmla="*/ 237 w 2633"/>
              <a:gd name="T9" fmla="*/ 491 h 575"/>
              <a:gd name="T10" fmla="*/ 290 w 2633"/>
              <a:gd name="T11" fmla="*/ 468 h 575"/>
              <a:gd name="T12" fmla="*/ 342 w 2633"/>
              <a:gd name="T13" fmla="*/ 442 h 575"/>
              <a:gd name="T14" fmla="*/ 395 w 2633"/>
              <a:gd name="T15" fmla="*/ 415 h 575"/>
              <a:gd name="T16" fmla="*/ 448 w 2633"/>
              <a:gd name="T17" fmla="*/ 386 h 575"/>
              <a:gd name="T18" fmla="*/ 500 w 2633"/>
              <a:gd name="T19" fmla="*/ 356 h 575"/>
              <a:gd name="T20" fmla="*/ 553 w 2633"/>
              <a:gd name="T21" fmla="*/ 325 h 575"/>
              <a:gd name="T22" fmla="*/ 606 w 2633"/>
              <a:gd name="T23" fmla="*/ 294 h 575"/>
              <a:gd name="T24" fmla="*/ 658 w 2633"/>
              <a:gd name="T25" fmla="*/ 261 h 575"/>
              <a:gd name="T26" fmla="*/ 711 w 2633"/>
              <a:gd name="T27" fmla="*/ 229 h 575"/>
              <a:gd name="T28" fmla="*/ 764 w 2633"/>
              <a:gd name="T29" fmla="*/ 197 h 575"/>
              <a:gd name="T30" fmla="*/ 816 w 2633"/>
              <a:gd name="T31" fmla="*/ 167 h 575"/>
              <a:gd name="T32" fmla="*/ 869 w 2633"/>
              <a:gd name="T33" fmla="*/ 137 h 575"/>
              <a:gd name="T34" fmla="*/ 922 w 2633"/>
              <a:gd name="T35" fmla="*/ 109 h 575"/>
              <a:gd name="T36" fmla="*/ 974 w 2633"/>
              <a:gd name="T37" fmla="*/ 84 h 575"/>
              <a:gd name="T38" fmla="*/ 1027 w 2633"/>
              <a:gd name="T39" fmla="*/ 61 h 575"/>
              <a:gd name="T40" fmla="*/ 1080 w 2633"/>
              <a:gd name="T41" fmla="*/ 41 h 575"/>
              <a:gd name="T42" fmla="*/ 1132 w 2633"/>
              <a:gd name="T43" fmla="*/ 25 h 575"/>
              <a:gd name="T44" fmla="*/ 1185 w 2633"/>
              <a:gd name="T45" fmla="*/ 13 h 575"/>
              <a:gd name="T46" fmla="*/ 1238 w 2633"/>
              <a:gd name="T47" fmla="*/ 5 h 575"/>
              <a:gd name="T48" fmla="*/ 1290 w 2633"/>
              <a:gd name="T49" fmla="*/ 0 h 575"/>
              <a:gd name="T50" fmla="*/ 1343 w 2633"/>
              <a:gd name="T51" fmla="*/ 0 h 575"/>
              <a:gd name="T52" fmla="*/ 1395 w 2633"/>
              <a:gd name="T53" fmla="*/ 5 h 575"/>
              <a:gd name="T54" fmla="*/ 1448 w 2633"/>
              <a:gd name="T55" fmla="*/ 13 h 575"/>
              <a:gd name="T56" fmla="*/ 1501 w 2633"/>
              <a:gd name="T57" fmla="*/ 25 h 575"/>
              <a:gd name="T58" fmla="*/ 1553 w 2633"/>
              <a:gd name="T59" fmla="*/ 41 h 575"/>
              <a:gd name="T60" fmla="*/ 1606 w 2633"/>
              <a:gd name="T61" fmla="*/ 61 h 575"/>
              <a:gd name="T62" fmla="*/ 1659 w 2633"/>
              <a:gd name="T63" fmla="*/ 84 h 575"/>
              <a:gd name="T64" fmla="*/ 1711 w 2633"/>
              <a:gd name="T65" fmla="*/ 109 h 575"/>
              <a:gd name="T66" fmla="*/ 1764 w 2633"/>
              <a:gd name="T67" fmla="*/ 137 h 575"/>
              <a:gd name="T68" fmla="*/ 1817 w 2633"/>
              <a:gd name="T69" fmla="*/ 167 h 575"/>
              <a:gd name="T70" fmla="*/ 1869 w 2633"/>
              <a:gd name="T71" fmla="*/ 197 h 575"/>
              <a:gd name="T72" fmla="*/ 1922 w 2633"/>
              <a:gd name="T73" fmla="*/ 229 h 575"/>
              <a:gd name="T74" fmla="*/ 1975 w 2633"/>
              <a:gd name="T75" fmla="*/ 261 h 575"/>
              <a:gd name="T76" fmla="*/ 2027 w 2633"/>
              <a:gd name="T77" fmla="*/ 294 h 575"/>
              <a:gd name="T78" fmla="*/ 2080 w 2633"/>
              <a:gd name="T79" fmla="*/ 325 h 575"/>
              <a:gd name="T80" fmla="*/ 2133 w 2633"/>
              <a:gd name="T81" fmla="*/ 356 h 575"/>
              <a:gd name="T82" fmla="*/ 2185 w 2633"/>
              <a:gd name="T83" fmla="*/ 386 h 575"/>
              <a:gd name="T84" fmla="*/ 2238 w 2633"/>
              <a:gd name="T85" fmla="*/ 415 h 575"/>
              <a:gd name="T86" fmla="*/ 2291 w 2633"/>
              <a:gd name="T87" fmla="*/ 442 h 575"/>
              <a:gd name="T88" fmla="*/ 2343 w 2633"/>
              <a:gd name="T89" fmla="*/ 468 h 575"/>
              <a:gd name="T90" fmla="*/ 2396 w 2633"/>
              <a:gd name="T91" fmla="*/ 491 h 575"/>
              <a:gd name="T92" fmla="*/ 2449 w 2633"/>
              <a:gd name="T93" fmla="*/ 513 h 575"/>
              <a:gd name="T94" fmla="*/ 2501 w 2633"/>
              <a:gd name="T95" fmla="*/ 533 h 575"/>
              <a:gd name="T96" fmla="*/ 2554 w 2633"/>
              <a:gd name="T97" fmla="*/ 551 h 575"/>
              <a:gd name="T98" fmla="*/ 2607 w 2633"/>
              <a:gd name="T99" fmla="*/ 56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33" h="575">
                <a:moveTo>
                  <a:pt x="0" y="575"/>
                </a:moveTo>
                <a:lnTo>
                  <a:pt x="26" y="567"/>
                </a:lnTo>
                <a:lnTo>
                  <a:pt x="53" y="559"/>
                </a:lnTo>
                <a:lnTo>
                  <a:pt x="79" y="551"/>
                </a:lnTo>
                <a:lnTo>
                  <a:pt x="105" y="542"/>
                </a:lnTo>
                <a:lnTo>
                  <a:pt x="132" y="533"/>
                </a:lnTo>
                <a:lnTo>
                  <a:pt x="158" y="523"/>
                </a:lnTo>
                <a:lnTo>
                  <a:pt x="184" y="513"/>
                </a:lnTo>
                <a:lnTo>
                  <a:pt x="211" y="502"/>
                </a:lnTo>
                <a:lnTo>
                  <a:pt x="237" y="491"/>
                </a:lnTo>
                <a:lnTo>
                  <a:pt x="263" y="480"/>
                </a:lnTo>
                <a:lnTo>
                  <a:pt x="290" y="468"/>
                </a:lnTo>
                <a:lnTo>
                  <a:pt x="316" y="455"/>
                </a:lnTo>
                <a:lnTo>
                  <a:pt x="342" y="442"/>
                </a:lnTo>
                <a:lnTo>
                  <a:pt x="369" y="429"/>
                </a:lnTo>
                <a:lnTo>
                  <a:pt x="395" y="415"/>
                </a:lnTo>
                <a:lnTo>
                  <a:pt x="421" y="401"/>
                </a:lnTo>
                <a:lnTo>
                  <a:pt x="448" y="386"/>
                </a:lnTo>
                <a:lnTo>
                  <a:pt x="474" y="371"/>
                </a:lnTo>
                <a:lnTo>
                  <a:pt x="500" y="356"/>
                </a:lnTo>
                <a:lnTo>
                  <a:pt x="527" y="341"/>
                </a:lnTo>
                <a:lnTo>
                  <a:pt x="553" y="325"/>
                </a:lnTo>
                <a:lnTo>
                  <a:pt x="579" y="309"/>
                </a:lnTo>
                <a:lnTo>
                  <a:pt x="606" y="294"/>
                </a:lnTo>
                <a:lnTo>
                  <a:pt x="632" y="277"/>
                </a:lnTo>
                <a:lnTo>
                  <a:pt x="658" y="261"/>
                </a:lnTo>
                <a:lnTo>
                  <a:pt x="685" y="245"/>
                </a:lnTo>
                <a:lnTo>
                  <a:pt x="711" y="229"/>
                </a:lnTo>
                <a:lnTo>
                  <a:pt x="737" y="213"/>
                </a:lnTo>
                <a:lnTo>
                  <a:pt x="764" y="197"/>
                </a:lnTo>
                <a:lnTo>
                  <a:pt x="790" y="182"/>
                </a:lnTo>
                <a:lnTo>
                  <a:pt x="816" y="167"/>
                </a:lnTo>
                <a:lnTo>
                  <a:pt x="843" y="152"/>
                </a:lnTo>
                <a:lnTo>
                  <a:pt x="869" y="137"/>
                </a:lnTo>
                <a:lnTo>
                  <a:pt x="895" y="123"/>
                </a:lnTo>
                <a:lnTo>
                  <a:pt x="922" y="109"/>
                </a:lnTo>
                <a:lnTo>
                  <a:pt x="948" y="96"/>
                </a:lnTo>
                <a:lnTo>
                  <a:pt x="974" y="84"/>
                </a:lnTo>
                <a:lnTo>
                  <a:pt x="1001" y="72"/>
                </a:lnTo>
                <a:lnTo>
                  <a:pt x="1027" y="61"/>
                </a:lnTo>
                <a:lnTo>
                  <a:pt x="1053" y="51"/>
                </a:lnTo>
                <a:lnTo>
                  <a:pt x="1080" y="41"/>
                </a:lnTo>
                <a:lnTo>
                  <a:pt x="1106" y="33"/>
                </a:lnTo>
                <a:lnTo>
                  <a:pt x="1132" y="25"/>
                </a:lnTo>
                <a:lnTo>
                  <a:pt x="1159" y="19"/>
                </a:lnTo>
                <a:lnTo>
                  <a:pt x="1185" y="13"/>
                </a:lnTo>
                <a:lnTo>
                  <a:pt x="1211" y="8"/>
                </a:lnTo>
                <a:lnTo>
                  <a:pt x="1238" y="5"/>
                </a:lnTo>
                <a:lnTo>
                  <a:pt x="1264" y="2"/>
                </a:lnTo>
                <a:lnTo>
                  <a:pt x="1290" y="0"/>
                </a:lnTo>
                <a:lnTo>
                  <a:pt x="1317" y="0"/>
                </a:lnTo>
                <a:lnTo>
                  <a:pt x="1343" y="0"/>
                </a:lnTo>
                <a:lnTo>
                  <a:pt x="1369" y="2"/>
                </a:lnTo>
                <a:lnTo>
                  <a:pt x="1395" y="5"/>
                </a:lnTo>
                <a:lnTo>
                  <a:pt x="1422" y="8"/>
                </a:lnTo>
                <a:lnTo>
                  <a:pt x="1448" y="13"/>
                </a:lnTo>
                <a:lnTo>
                  <a:pt x="1474" y="19"/>
                </a:lnTo>
                <a:lnTo>
                  <a:pt x="1501" y="25"/>
                </a:lnTo>
                <a:lnTo>
                  <a:pt x="1527" y="33"/>
                </a:lnTo>
                <a:lnTo>
                  <a:pt x="1553" y="41"/>
                </a:lnTo>
                <a:lnTo>
                  <a:pt x="1580" y="51"/>
                </a:lnTo>
                <a:lnTo>
                  <a:pt x="1606" y="61"/>
                </a:lnTo>
                <a:lnTo>
                  <a:pt x="1632" y="72"/>
                </a:lnTo>
                <a:lnTo>
                  <a:pt x="1659" y="84"/>
                </a:lnTo>
                <a:lnTo>
                  <a:pt x="1685" y="96"/>
                </a:lnTo>
                <a:lnTo>
                  <a:pt x="1711" y="109"/>
                </a:lnTo>
                <a:lnTo>
                  <a:pt x="1738" y="123"/>
                </a:lnTo>
                <a:lnTo>
                  <a:pt x="1764" y="137"/>
                </a:lnTo>
                <a:lnTo>
                  <a:pt x="1790" y="152"/>
                </a:lnTo>
                <a:lnTo>
                  <a:pt x="1817" y="167"/>
                </a:lnTo>
                <a:lnTo>
                  <a:pt x="1843" y="182"/>
                </a:lnTo>
                <a:lnTo>
                  <a:pt x="1869" y="197"/>
                </a:lnTo>
                <a:lnTo>
                  <a:pt x="1896" y="213"/>
                </a:lnTo>
                <a:lnTo>
                  <a:pt x="1922" y="229"/>
                </a:lnTo>
                <a:lnTo>
                  <a:pt x="1948" y="245"/>
                </a:lnTo>
                <a:lnTo>
                  <a:pt x="1975" y="261"/>
                </a:lnTo>
                <a:lnTo>
                  <a:pt x="2001" y="277"/>
                </a:lnTo>
                <a:lnTo>
                  <a:pt x="2027" y="294"/>
                </a:lnTo>
                <a:lnTo>
                  <a:pt x="2054" y="309"/>
                </a:lnTo>
                <a:lnTo>
                  <a:pt x="2080" y="325"/>
                </a:lnTo>
                <a:lnTo>
                  <a:pt x="2106" y="341"/>
                </a:lnTo>
                <a:lnTo>
                  <a:pt x="2133" y="356"/>
                </a:lnTo>
                <a:lnTo>
                  <a:pt x="2159" y="371"/>
                </a:lnTo>
                <a:lnTo>
                  <a:pt x="2185" y="386"/>
                </a:lnTo>
                <a:lnTo>
                  <a:pt x="2212" y="401"/>
                </a:lnTo>
                <a:lnTo>
                  <a:pt x="2238" y="415"/>
                </a:lnTo>
                <a:lnTo>
                  <a:pt x="2264" y="429"/>
                </a:lnTo>
                <a:lnTo>
                  <a:pt x="2291" y="442"/>
                </a:lnTo>
                <a:lnTo>
                  <a:pt x="2317" y="455"/>
                </a:lnTo>
                <a:lnTo>
                  <a:pt x="2343" y="468"/>
                </a:lnTo>
                <a:lnTo>
                  <a:pt x="2370" y="480"/>
                </a:lnTo>
                <a:lnTo>
                  <a:pt x="2396" y="491"/>
                </a:lnTo>
                <a:lnTo>
                  <a:pt x="2422" y="502"/>
                </a:lnTo>
                <a:lnTo>
                  <a:pt x="2449" y="513"/>
                </a:lnTo>
                <a:lnTo>
                  <a:pt x="2475" y="523"/>
                </a:lnTo>
                <a:lnTo>
                  <a:pt x="2501" y="533"/>
                </a:lnTo>
                <a:lnTo>
                  <a:pt x="2528" y="542"/>
                </a:lnTo>
                <a:lnTo>
                  <a:pt x="2554" y="551"/>
                </a:lnTo>
                <a:lnTo>
                  <a:pt x="2580" y="559"/>
                </a:lnTo>
                <a:lnTo>
                  <a:pt x="2607" y="567"/>
                </a:lnTo>
                <a:lnTo>
                  <a:pt x="2633" y="575"/>
                </a:lnTo>
              </a:path>
            </a:pathLst>
          </a:custGeom>
          <a:solidFill>
            <a:srgbClr val="0070C0">
              <a:alpha val="80000"/>
            </a:srgbClr>
          </a:solidFill>
          <a:ln w="38100" cap="flat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>
              <a:latin typeface="+mn-lt"/>
              <a:ea typeface="+mn-ea"/>
              <a:cs typeface="+mn-cs"/>
            </a:endParaRPr>
          </a:p>
        </p:txBody>
      </p:sp>
      <p:sp>
        <p:nvSpPr>
          <p:cNvPr id="47" name="Freeform 27"/>
          <p:cNvSpPr>
            <a:spLocks/>
          </p:cNvSpPr>
          <p:nvPr/>
        </p:nvSpPr>
        <p:spPr bwMode="auto">
          <a:xfrm>
            <a:off x="5519738" y="1676400"/>
            <a:ext cx="704850" cy="50800"/>
          </a:xfrm>
          <a:custGeom>
            <a:avLst/>
            <a:gdLst>
              <a:gd name="T0" fmla="*/ 26 w 2633"/>
              <a:gd name="T1" fmla="*/ 567 h 575"/>
              <a:gd name="T2" fmla="*/ 79 w 2633"/>
              <a:gd name="T3" fmla="*/ 551 h 575"/>
              <a:gd name="T4" fmla="*/ 132 w 2633"/>
              <a:gd name="T5" fmla="*/ 533 h 575"/>
              <a:gd name="T6" fmla="*/ 184 w 2633"/>
              <a:gd name="T7" fmla="*/ 513 h 575"/>
              <a:gd name="T8" fmla="*/ 237 w 2633"/>
              <a:gd name="T9" fmla="*/ 491 h 575"/>
              <a:gd name="T10" fmla="*/ 290 w 2633"/>
              <a:gd name="T11" fmla="*/ 468 h 575"/>
              <a:gd name="T12" fmla="*/ 342 w 2633"/>
              <a:gd name="T13" fmla="*/ 442 h 575"/>
              <a:gd name="T14" fmla="*/ 395 w 2633"/>
              <a:gd name="T15" fmla="*/ 415 h 575"/>
              <a:gd name="T16" fmla="*/ 448 w 2633"/>
              <a:gd name="T17" fmla="*/ 386 h 575"/>
              <a:gd name="T18" fmla="*/ 500 w 2633"/>
              <a:gd name="T19" fmla="*/ 356 h 575"/>
              <a:gd name="T20" fmla="*/ 553 w 2633"/>
              <a:gd name="T21" fmla="*/ 325 h 575"/>
              <a:gd name="T22" fmla="*/ 606 w 2633"/>
              <a:gd name="T23" fmla="*/ 294 h 575"/>
              <a:gd name="T24" fmla="*/ 658 w 2633"/>
              <a:gd name="T25" fmla="*/ 261 h 575"/>
              <a:gd name="T26" fmla="*/ 711 w 2633"/>
              <a:gd name="T27" fmla="*/ 229 h 575"/>
              <a:gd name="T28" fmla="*/ 764 w 2633"/>
              <a:gd name="T29" fmla="*/ 197 h 575"/>
              <a:gd name="T30" fmla="*/ 816 w 2633"/>
              <a:gd name="T31" fmla="*/ 167 h 575"/>
              <a:gd name="T32" fmla="*/ 869 w 2633"/>
              <a:gd name="T33" fmla="*/ 137 h 575"/>
              <a:gd name="T34" fmla="*/ 922 w 2633"/>
              <a:gd name="T35" fmla="*/ 109 h 575"/>
              <a:gd name="T36" fmla="*/ 974 w 2633"/>
              <a:gd name="T37" fmla="*/ 84 h 575"/>
              <a:gd name="T38" fmla="*/ 1027 w 2633"/>
              <a:gd name="T39" fmla="*/ 61 h 575"/>
              <a:gd name="T40" fmla="*/ 1080 w 2633"/>
              <a:gd name="T41" fmla="*/ 41 h 575"/>
              <a:gd name="T42" fmla="*/ 1132 w 2633"/>
              <a:gd name="T43" fmla="*/ 25 h 575"/>
              <a:gd name="T44" fmla="*/ 1185 w 2633"/>
              <a:gd name="T45" fmla="*/ 13 h 575"/>
              <a:gd name="T46" fmla="*/ 1238 w 2633"/>
              <a:gd name="T47" fmla="*/ 5 h 575"/>
              <a:gd name="T48" fmla="*/ 1290 w 2633"/>
              <a:gd name="T49" fmla="*/ 0 h 575"/>
              <a:gd name="T50" fmla="*/ 1343 w 2633"/>
              <a:gd name="T51" fmla="*/ 0 h 575"/>
              <a:gd name="T52" fmla="*/ 1395 w 2633"/>
              <a:gd name="T53" fmla="*/ 5 h 575"/>
              <a:gd name="T54" fmla="*/ 1448 w 2633"/>
              <a:gd name="T55" fmla="*/ 13 h 575"/>
              <a:gd name="T56" fmla="*/ 1501 w 2633"/>
              <a:gd name="T57" fmla="*/ 25 h 575"/>
              <a:gd name="T58" fmla="*/ 1553 w 2633"/>
              <a:gd name="T59" fmla="*/ 41 h 575"/>
              <a:gd name="T60" fmla="*/ 1606 w 2633"/>
              <a:gd name="T61" fmla="*/ 61 h 575"/>
              <a:gd name="T62" fmla="*/ 1659 w 2633"/>
              <a:gd name="T63" fmla="*/ 84 h 575"/>
              <a:gd name="T64" fmla="*/ 1711 w 2633"/>
              <a:gd name="T65" fmla="*/ 109 h 575"/>
              <a:gd name="T66" fmla="*/ 1764 w 2633"/>
              <a:gd name="T67" fmla="*/ 137 h 575"/>
              <a:gd name="T68" fmla="*/ 1817 w 2633"/>
              <a:gd name="T69" fmla="*/ 167 h 575"/>
              <a:gd name="T70" fmla="*/ 1869 w 2633"/>
              <a:gd name="T71" fmla="*/ 197 h 575"/>
              <a:gd name="T72" fmla="*/ 1922 w 2633"/>
              <a:gd name="T73" fmla="*/ 229 h 575"/>
              <a:gd name="T74" fmla="*/ 1975 w 2633"/>
              <a:gd name="T75" fmla="*/ 261 h 575"/>
              <a:gd name="T76" fmla="*/ 2027 w 2633"/>
              <a:gd name="T77" fmla="*/ 294 h 575"/>
              <a:gd name="T78" fmla="*/ 2080 w 2633"/>
              <a:gd name="T79" fmla="*/ 325 h 575"/>
              <a:gd name="T80" fmla="*/ 2133 w 2633"/>
              <a:gd name="T81" fmla="*/ 356 h 575"/>
              <a:gd name="T82" fmla="*/ 2185 w 2633"/>
              <a:gd name="T83" fmla="*/ 386 h 575"/>
              <a:gd name="T84" fmla="*/ 2238 w 2633"/>
              <a:gd name="T85" fmla="*/ 415 h 575"/>
              <a:gd name="T86" fmla="*/ 2291 w 2633"/>
              <a:gd name="T87" fmla="*/ 442 h 575"/>
              <a:gd name="T88" fmla="*/ 2343 w 2633"/>
              <a:gd name="T89" fmla="*/ 468 h 575"/>
              <a:gd name="T90" fmla="*/ 2396 w 2633"/>
              <a:gd name="T91" fmla="*/ 491 h 575"/>
              <a:gd name="T92" fmla="*/ 2449 w 2633"/>
              <a:gd name="T93" fmla="*/ 513 h 575"/>
              <a:gd name="T94" fmla="*/ 2501 w 2633"/>
              <a:gd name="T95" fmla="*/ 533 h 575"/>
              <a:gd name="T96" fmla="*/ 2554 w 2633"/>
              <a:gd name="T97" fmla="*/ 551 h 575"/>
              <a:gd name="T98" fmla="*/ 2607 w 2633"/>
              <a:gd name="T99" fmla="*/ 56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33" h="575">
                <a:moveTo>
                  <a:pt x="0" y="575"/>
                </a:moveTo>
                <a:lnTo>
                  <a:pt x="26" y="567"/>
                </a:lnTo>
                <a:lnTo>
                  <a:pt x="53" y="559"/>
                </a:lnTo>
                <a:lnTo>
                  <a:pt x="79" y="551"/>
                </a:lnTo>
                <a:lnTo>
                  <a:pt x="105" y="542"/>
                </a:lnTo>
                <a:lnTo>
                  <a:pt x="132" y="533"/>
                </a:lnTo>
                <a:lnTo>
                  <a:pt x="158" y="523"/>
                </a:lnTo>
                <a:lnTo>
                  <a:pt x="184" y="513"/>
                </a:lnTo>
                <a:lnTo>
                  <a:pt x="211" y="502"/>
                </a:lnTo>
                <a:lnTo>
                  <a:pt x="237" y="491"/>
                </a:lnTo>
                <a:lnTo>
                  <a:pt x="263" y="480"/>
                </a:lnTo>
                <a:lnTo>
                  <a:pt x="290" y="468"/>
                </a:lnTo>
                <a:lnTo>
                  <a:pt x="316" y="455"/>
                </a:lnTo>
                <a:lnTo>
                  <a:pt x="342" y="442"/>
                </a:lnTo>
                <a:lnTo>
                  <a:pt x="369" y="429"/>
                </a:lnTo>
                <a:lnTo>
                  <a:pt x="395" y="415"/>
                </a:lnTo>
                <a:lnTo>
                  <a:pt x="421" y="401"/>
                </a:lnTo>
                <a:lnTo>
                  <a:pt x="448" y="386"/>
                </a:lnTo>
                <a:lnTo>
                  <a:pt x="474" y="371"/>
                </a:lnTo>
                <a:lnTo>
                  <a:pt x="500" y="356"/>
                </a:lnTo>
                <a:lnTo>
                  <a:pt x="527" y="341"/>
                </a:lnTo>
                <a:lnTo>
                  <a:pt x="553" y="325"/>
                </a:lnTo>
                <a:lnTo>
                  <a:pt x="579" y="309"/>
                </a:lnTo>
                <a:lnTo>
                  <a:pt x="606" y="294"/>
                </a:lnTo>
                <a:lnTo>
                  <a:pt x="632" y="277"/>
                </a:lnTo>
                <a:lnTo>
                  <a:pt x="658" y="261"/>
                </a:lnTo>
                <a:lnTo>
                  <a:pt x="685" y="245"/>
                </a:lnTo>
                <a:lnTo>
                  <a:pt x="711" y="229"/>
                </a:lnTo>
                <a:lnTo>
                  <a:pt x="737" y="213"/>
                </a:lnTo>
                <a:lnTo>
                  <a:pt x="764" y="197"/>
                </a:lnTo>
                <a:lnTo>
                  <a:pt x="790" y="182"/>
                </a:lnTo>
                <a:lnTo>
                  <a:pt x="816" y="167"/>
                </a:lnTo>
                <a:lnTo>
                  <a:pt x="843" y="152"/>
                </a:lnTo>
                <a:lnTo>
                  <a:pt x="869" y="137"/>
                </a:lnTo>
                <a:lnTo>
                  <a:pt x="895" y="123"/>
                </a:lnTo>
                <a:lnTo>
                  <a:pt x="922" y="109"/>
                </a:lnTo>
                <a:lnTo>
                  <a:pt x="948" y="96"/>
                </a:lnTo>
                <a:lnTo>
                  <a:pt x="974" y="84"/>
                </a:lnTo>
                <a:lnTo>
                  <a:pt x="1001" y="72"/>
                </a:lnTo>
                <a:lnTo>
                  <a:pt x="1027" y="61"/>
                </a:lnTo>
                <a:lnTo>
                  <a:pt x="1053" y="51"/>
                </a:lnTo>
                <a:lnTo>
                  <a:pt x="1080" y="41"/>
                </a:lnTo>
                <a:lnTo>
                  <a:pt x="1106" y="33"/>
                </a:lnTo>
                <a:lnTo>
                  <a:pt x="1132" y="25"/>
                </a:lnTo>
                <a:lnTo>
                  <a:pt x="1159" y="19"/>
                </a:lnTo>
                <a:lnTo>
                  <a:pt x="1185" y="13"/>
                </a:lnTo>
                <a:lnTo>
                  <a:pt x="1211" y="8"/>
                </a:lnTo>
                <a:lnTo>
                  <a:pt x="1238" y="5"/>
                </a:lnTo>
                <a:lnTo>
                  <a:pt x="1264" y="2"/>
                </a:lnTo>
                <a:lnTo>
                  <a:pt x="1290" y="0"/>
                </a:lnTo>
                <a:lnTo>
                  <a:pt x="1317" y="0"/>
                </a:lnTo>
                <a:lnTo>
                  <a:pt x="1343" y="0"/>
                </a:lnTo>
                <a:lnTo>
                  <a:pt x="1369" y="2"/>
                </a:lnTo>
                <a:lnTo>
                  <a:pt x="1395" y="5"/>
                </a:lnTo>
                <a:lnTo>
                  <a:pt x="1422" y="8"/>
                </a:lnTo>
                <a:lnTo>
                  <a:pt x="1448" y="13"/>
                </a:lnTo>
                <a:lnTo>
                  <a:pt x="1474" y="19"/>
                </a:lnTo>
                <a:lnTo>
                  <a:pt x="1501" y="25"/>
                </a:lnTo>
                <a:lnTo>
                  <a:pt x="1527" y="33"/>
                </a:lnTo>
                <a:lnTo>
                  <a:pt x="1553" y="41"/>
                </a:lnTo>
                <a:lnTo>
                  <a:pt x="1580" y="51"/>
                </a:lnTo>
                <a:lnTo>
                  <a:pt x="1606" y="61"/>
                </a:lnTo>
                <a:lnTo>
                  <a:pt x="1632" y="72"/>
                </a:lnTo>
                <a:lnTo>
                  <a:pt x="1659" y="84"/>
                </a:lnTo>
                <a:lnTo>
                  <a:pt x="1685" y="96"/>
                </a:lnTo>
                <a:lnTo>
                  <a:pt x="1711" y="109"/>
                </a:lnTo>
                <a:lnTo>
                  <a:pt x="1738" y="123"/>
                </a:lnTo>
                <a:lnTo>
                  <a:pt x="1764" y="137"/>
                </a:lnTo>
                <a:lnTo>
                  <a:pt x="1790" y="152"/>
                </a:lnTo>
                <a:lnTo>
                  <a:pt x="1817" y="167"/>
                </a:lnTo>
                <a:lnTo>
                  <a:pt x="1843" y="182"/>
                </a:lnTo>
                <a:lnTo>
                  <a:pt x="1869" y="197"/>
                </a:lnTo>
                <a:lnTo>
                  <a:pt x="1896" y="213"/>
                </a:lnTo>
                <a:lnTo>
                  <a:pt x="1922" y="229"/>
                </a:lnTo>
                <a:lnTo>
                  <a:pt x="1948" y="245"/>
                </a:lnTo>
                <a:lnTo>
                  <a:pt x="1975" y="261"/>
                </a:lnTo>
                <a:lnTo>
                  <a:pt x="2001" y="277"/>
                </a:lnTo>
                <a:lnTo>
                  <a:pt x="2027" y="294"/>
                </a:lnTo>
                <a:lnTo>
                  <a:pt x="2054" y="309"/>
                </a:lnTo>
                <a:lnTo>
                  <a:pt x="2080" y="325"/>
                </a:lnTo>
                <a:lnTo>
                  <a:pt x="2106" y="341"/>
                </a:lnTo>
                <a:lnTo>
                  <a:pt x="2133" y="356"/>
                </a:lnTo>
                <a:lnTo>
                  <a:pt x="2159" y="371"/>
                </a:lnTo>
                <a:lnTo>
                  <a:pt x="2185" y="386"/>
                </a:lnTo>
                <a:lnTo>
                  <a:pt x="2212" y="401"/>
                </a:lnTo>
                <a:lnTo>
                  <a:pt x="2238" y="415"/>
                </a:lnTo>
                <a:lnTo>
                  <a:pt x="2264" y="429"/>
                </a:lnTo>
                <a:lnTo>
                  <a:pt x="2291" y="442"/>
                </a:lnTo>
                <a:lnTo>
                  <a:pt x="2317" y="455"/>
                </a:lnTo>
                <a:lnTo>
                  <a:pt x="2343" y="468"/>
                </a:lnTo>
                <a:lnTo>
                  <a:pt x="2370" y="480"/>
                </a:lnTo>
                <a:lnTo>
                  <a:pt x="2396" y="491"/>
                </a:lnTo>
                <a:lnTo>
                  <a:pt x="2422" y="502"/>
                </a:lnTo>
                <a:lnTo>
                  <a:pt x="2449" y="513"/>
                </a:lnTo>
                <a:lnTo>
                  <a:pt x="2475" y="523"/>
                </a:lnTo>
                <a:lnTo>
                  <a:pt x="2501" y="533"/>
                </a:lnTo>
                <a:lnTo>
                  <a:pt x="2528" y="542"/>
                </a:lnTo>
                <a:lnTo>
                  <a:pt x="2554" y="551"/>
                </a:lnTo>
                <a:lnTo>
                  <a:pt x="2580" y="559"/>
                </a:lnTo>
                <a:lnTo>
                  <a:pt x="2607" y="567"/>
                </a:lnTo>
                <a:lnTo>
                  <a:pt x="2633" y="575"/>
                </a:lnTo>
              </a:path>
            </a:pathLst>
          </a:custGeom>
          <a:solidFill>
            <a:srgbClr val="0070C0">
              <a:alpha val="80000"/>
            </a:srgbClr>
          </a:solidFill>
          <a:ln w="38100" cap="flat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>
              <a:latin typeface="+mn-lt"/>
              <a:ea typeface="+mn-ea"/>
              <a:cs typeface="+mn-cs"/>
            </a:endParaRPr>
          </a:p>
        </p:txBody>
      </p:sp>
      <p:sp>
        <p:nvSpPr>
          <p:cNvPr id="48" name="Freeform 27"/>
          <p:cNvSpPr>
            <a:spLocks/>
          </p:cNvSpPr>
          <p:nvPr/>
        </p:nvSpPr>
        <p:spPr bwMode="auto">
          <a:xfrm>
            <a:off x="7551738" y="1103313"/>
            <a:ext cx="704850" cy="50800"/>
          </a:xfrm>
          <a:custGeom>
            <a:avLst/>
            <a:gdLst>
              <a:gd name="T0" fmla="*/ 26 w 2633"/>
              <a:gd name="T1" fmla="*/ 567 h 575"/>
              <a:gd name="T2" fmla="*/ 79 w 2633"/>
              <a:gd name="T3" fmla="*/ 551 h 575"/>
              <a:gd name="T4" fmla="*/ 132 w 2633"/>
              <a:gd name="T5" fmla="*/ 533 h 575"/>
              <a:gd name="T6" fmla="*/ 184 w 2633"/>
              <a:gd name="T7" fmla="*/ 513 h 575"/>
              <a:gd name="T8" fmla="*/ 237 w 2633"/>
              <a:gd name="T9" fmla="*/ 491 h 575"/>
              <a:gd name="T10" fmla="*/ 290 w 2633"/>
              <a:gd name="T11" fmla="*/ 468 h 575"/>
              <a:gd name="T12" fmla="*/ 342 w 2633"/>
              <a:gd name="T13" fmla="*/ 442 h 575"/>
              <a:gd name="T14" fmla="*/ 395 w 2633"/>
              <a:gd name="T15" fmla="*/ 415 h 575"/>
              <a:gd name="T16" fmla="*/ 448 w 2633"/>
              <a:gd name="T17" fmla="*/ 386 h 575"/>
              <a:gd name="T18" fmla="*/ 500 w 2633"/>
              <a:gd name="T19" fmla="*/ 356 h 575"/>
              <a:gd name="T20" fmla="*/ 553 w 2633"/>
              <a:gd name="T21" fmla="*/ 325 h 575"/>
              <a:gd name="T22" fmla="*/ 606 w 2633"/>
              <a:gd name="T23" fmla="*/ 294 h 575"/>
              <a:gd name="T24" fmla="*/ 658 w 2633"/>
              <a:gd name="T25" fmla="*/ 261 h 575"/>
              <a:gd name="T26" fmla="*/ 711 w 2633"/>
              <a:gd name="T27" fmla="*/ 229 h 575"/>
              <a:gd name="T28" fmla="*/ 764 w 2633"/>
              <a:gd name="T29" fmla="*/ 197 h 575"/>
              <a:gd name="T30" fmla="*/ 816 w 2633"/>
              <a:gd name="T31" fmla="*/ 167 h 575"/>
              <a:gd name="T32" fmla="*/ 869 w 2633"/>
              <a:gd name="T33" fmla="*/ 137 h 575"/>
              <a:gd name="T34" fmla="*/ 922 w 2633"/>
              <a:gd name="T35" fmla="*/ 109 h 575"/>
              <a:gd name="T36" fmla="*/ 974 w 2633"/>
              <a:gd name="T37" fmla="*/ 84 h 575"/>
              <a:gd name="T38" fmla="*/ 1027 w 2633"/>
              <a:gd name="T39" fmla="*/ 61 h 575"/>
              <a:gd name="T40" fmla="*/ 1080 w 2633"/>
              <a:gd name="T41" fmla="*/ 41 h 575"/>
              <a:gd name="T42" fmla="*/ 1132 w 2633"/>
              <a:gd name="T43" fmla="*/ 25 h 575"/>
              <a:gd name="T44" fmla="*/ 1185 w 2633"/>
              <a:gd name="T45" fmla="*/ 13 h 575"/>
              <a:gd name="T46" fmla="*/ 1238 w 2633"/>
              <a:gd name="T47" fmla="*/ 5 h 575"/>
              <a:gd name="T48" fmla="*/ 1290 w 2633"/>
              <a:gd name="T49" fmla="*/ 0 h 575"/>
              <a:gd name="T50" fmla="*/ 1343 w 2633"/>
              <a:gd name="T51" fmla="*/ 0 h 575"/>
              <a:gd name="T52" fmla="*/ 1395 w 2633"/>
              <a:gd name="T53" fmla="*/ 5 h 575"/>
              <a:gd name="T54" fmla="*/ 1448 w 2633"/>
              <a:gd name="T55" fmla="*/ 13 h 575"/>
              <a:gd name="T56" fmla="*/ 1501 w 2633"/>
              <a:gd name="T57" fmla="*/ 25 h 575"/>
              <a:gd name="T58" fmla="*/ 1553 w 2633"/>
              <a:gd name="T59" fmla="*/ 41 h 575"/>
              <a:gd name="T60" fmla="*/ 1606 w 2633"/>
              <a:gd name="T61" fmla="*/ 61 h 575"/>
              <a:gd name="T62" fmla="*/ 1659 w 2633"/>
              <a:gd name="T63" fmla="*/ 84 h 575"/>
              <a:gd name="T64" fmla="*/ 1711 w 2633"/>
              <a:gd name="T65" fmla="*/ 109 h 575"/>
              <a:gd name="T66" fmla="*/ 1764 w 2633"/>
              <a:gd name="T67" fmla="*/ 137 h 575"/>
              <a:gd name="T68" fmla="*/ 1817 w 2633"/>
              <a:gd name="T69" fmla="*/ 167 h 575"/>
              <a:gd name="T70" fmla="*/ 1869 w 2633"/>
              <a:gd name="T71" fmla="*/ 197 h 575"/>
              <a:gd name="T72" fmla="*/ 1922 w 2633"/>
              <a:gd name="T73" fmla="*/ 229 h 575"/>
              <a:gd name="T74" fmla="*/ 1975 w 2633"/>
              <a:gd name="T75" fmla="*/ 261 h 575"/>
              <a:gd name="T76" fmla="*/ 2027 w 2633"/>
              <a:gd name="T77" fmla="*/ 294 h 575"/>
              <a:gd name="T78" fmla="*/ 2080 w 2633"/>
              <a:gd name="T79" fmla="*/ 325 h 575"/>
              <a:gd name="T80" fmla="*/ 2133 w 2633"/>
              <a:gd name="T81" fmla="*/ 356 h 575"/>
              <a:gd name="T82" fmla="*/ 2185 w 2633"/>
              <a:gd name="T83" fmla="*/ 386 h 575"/>
              <a:gd name="T84" fmla="*/ 2238 w 2633"/>
              <a:gd name="T85" fmla="*/ 415 h 575"/>
              <a:gd name="T86" fmla="*/ 2291 w 2633"/>
              <a:gd name="T87" fmla="*/ 442 h 575"/>
              <a:gd name="T88" fmla="*/ 2343 w 2633"/>
              <a:gd name="T89" fmla="*/ 468 h 575"/>
              <a:gd name="T90" fmla="*/ 2396 w 2633"/>
              <a:gd name="T91" fmla="*/ 491 h 575"/>
              <a:gd name="T92" fmla="*/ 2449 w 2633"/>
              <a:gd name="T93" fmla="*/ 513 h 575"/>
              <a:gd name="T94" fmla="*/ 2501 w 2633"/>
              <a:gd name="T95" fmla="*/ 533 h 575"/>
              <a:gd name="T96" fmla="*/ 2554 w 2633"/>
              <a:gd name="T97" fmla="*/ 551 h 575"/>
              <a:gd name="T98" fmla="*/ 2607 w 2633"/>
              <a:gd name="T99" fmla="*/ 56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33" h="575">
                <a:moveTo>
                  <a:pt x="0" y="575"/>
                </a:moveTo>
                <a:lnTo>
                  <a:pt x="26" y="567"/>
                </a:lnTo>
                <a:lnTo>
                  <a:pt x="53" y="559"/>
                </a:lnTo>
                <a:lnTo>
                  <a:pt x="79" y="551"/>
                </a:lnTo>
                <a:lnTo>
                  <a:pt x="105" y="542"/>
                </a:lnTo>
                <a:lnTo>
                  <a:pt x="132" y="533"/>
                </a:lnTo>
                <a:lnTo>
                  <a:pt x="158" y="523"/>
                </a:lnTo>
                <a:lnTo>
                  <a:pt x="184" y="513"/>
                </a:lnTo>
                <a:lnTo>
                  <a:pt x="211" y="502"/>
                </a:lnTo>
                <a:lnTo>
                  <a:pt x="237" y="491"/>
                </a:lnTo>
                <a:lnTo>
                  <a:pt x="263" y="480"/>
                </a:lnTo>
                <a:lnTo>
                  <a:pt x="290" y="468"/>
                </a:lnTo>
                <a:lnTo>
                  <a:pt x="316" y="455"/>
                </a:lnTo>
                <a:lnTo>
                  <a:pt x="342" y="442"/>
                </a:lnTo>
                <a:lnTo>
                  <a:pt x="369" y="429"/>
                </a:lnTo>
                <a:lnTo>
                  <a:pt x="395" y="415"/>
                </a:lnTo>
                <a:lnTo>
                  <a:pt x="421" y="401"/>
                </a:lnTo>
                <a:lnTo>
                  <a:pt x="448" y="386"/>
                </a:lnTo>
                <a:lnTo>
                  <a:pt x="474" y="371"/>
                </a:lnTo>
                <a:lnTo>
                  <a:pt x="500" y="356"/>
                </a:lnTo>
                <a:lnTo>
                  <a:pt x="527" y="341"/>
                </a:lnTo>
                <a:lnTo>
                  <a:pt x="553" y="325"/>
                </a:lnTo>
                <a:lnTo>
                  <a:pt x="579" y="309"/>
                </a:lnTo>
                <a:lnTo>
                  <a:pt x="606" y="294"/>
                </a:lnTo>
                <a:lnTo>
                  <a:pt x="632" y="277"/>
                </a:lnTo>
                <a:lnTo>
                  <a:pt x="658" y="261"/>
                </a:lnTo>
                <a:lnTo>
                  <a:pt x="685" y="245"/>
                </a:lnTo>
                <a:lnTo>
                  <a:pt x="711" y="229"/>
                </a:lnTo>
                <a:lnTo>
                  <a:pt x="737" y="213"/>
                </a:lnTo>
                <a:lnTo>
                  <a:pt x="764" y="197"/>
                </a:lnTo>
                <a:lnTo>
                  <a:pt x="790" y="182"/>
                </a:lnTo>
                <a:lnTo>
                  <a:pt x="816" y="167"/>
                </a:lnTo>
                <a:lnTo>
                  <a:pt x="843" y="152"/>
                </a:lnTo>
                <a:lnTo>
                  <a:pt x="869" y="137"/>
                </a:lnTo>
                <a:lnTo>
                  <a:pt x="895" y="123"/>
                </a:lnTo>
                <a:lnTo>
                  <a:pt x="922" y="109"/>
                </a:lnTo>
                <a:lnTo>
                  <a:pt x="948" y="96"/>
                </a:lnTo>
                <a:lnTo>
                  <a:pt x="974" y="84"/>
                </a:lnTo>
                <a:lnTo>
                  <a:pt x="1001" y="72"/>
                </a:lnTo>
                <a:lnTo>
                  <a:pt x="1027" y="61"/>
                </a:lnTo>
                <a:lnTo>
                  <a:pt x="1053" y="51"/>
                </a:lnTo>
                <a:lnTo>
                  <a:pt x="1080" y="41"/>
                </a:lnTo>
                <a:lnTo>
                  <a:pt x="1106" y="33"/>
                </a:lnTo>
                <a:lnTo>
                  <a:pt x="1132" y="25"/>
                </a:lnTo>
                <a:lnTo>
                  <a:pt x="1159" y="19"/>
                </a:lnTo>
                <a:lnTo>
                  <a:pt x="1185" y="13"/>
                </a:lnTo>
                <a:lnTo>
                  <a:pt x="1211" y="8"/>
                </a:lnTo>
                <a:lnTo>
                  <a:pt x="1238" y="5"/>
                </a:lnTo>
                <a:lnTo>
                  <a:pt x="1264" y="2"/>
                </a:lnTo>
                <a:lnTo>
                  <a:pt x="1290" y="0"/>
                </a:lnTo>
                <a:lnTo>
                  <a:pt x="1317" y="0"/>
                </a:lnTo>
                <a:lnTo>
                  <a:pt x="1343" y="0"/>
                </a:lnTo>
                <a:lnTo>
                  <a:pt x="1369" y="2"/>
                </a:lnTo>
                <a:lnTo>
                  <a:pt x="1395" y="5"/>
                </a:lnTo>
                <a:lnTo>
                  <a:pt x="1422" y="8"/>
                </a:lnTo>
                <a:lnTo>
                  <a:pt x="1448" y="13"/>
                </a:lnTo>
                <a:lnTo>
                  <a:pt x="1474" y="19"/>
                </a:lnTo>
                <a:lnTo>
                  <a:pt x="1501" y="25"/>
                </a:lnTo>
                <a:lnTo>
                  <a:pt x="1527" y="33"/>
                </a:lnTo>
                <a:lnTo>
                  <a:pt x="1553" y="41"/>
                </a:lnTo>
                <a:lnTo>
                  <a:pt x="1580" y="51"/>
                </a:lnTo>
                <a:lnTo>
                  <a:pt x="1606" y="61"/>
                </a:lnTo>
                <a:lnTo>
                  <a:pt x="1632" y="72"/>
                </a:lnTo>
                <a:lnTo>
                  <a:pt x="1659" y="84"/>
                </a:lnTo>
                <a:lnTo>
                  <a:pt x="1685" y="96"/>
                </a:lnTo>
                <a:lnTo>
                  <a:pt x="1711" y="109"/>
                </a:lnTo>
                <a:lnTo>
                  <a:pt x="1738" y="123"/>
                </a:lnTo>
                <a:lnTo>
                  <a:pt x="1764" y="137"/>
                </a:lnTo>
                <a:lnTo>
                  <a:pt x="1790" y="152"/>
                </a:lnTo>
                <a:lnTo>
                  <a:pt x="1817" y="167"/>
                </a:lnTo>
                <a:lnTo>
                  <a:pt x="1843" y="182"/>
                </a:lnTo>
                <a:lnTo>
                  <a:pt x="1869" y="197"/>
                </a:lnTo>
                <a:lnTo>
                  <a:pt x="1896" y="213"/>
                </a:lnTo>
                <a:lnTo>
                  <a:pt x="1922" y="229"/>
                </a:lnTo>
                <a:lnTo>
                  <a:pt x="1948" y="245"/>
                </a:lnTo>
                <a:lnTo>
                  <a:pt x="1975" y="261"/>
                </a:lnTo>
                <a:lnTo>
                  <a:pt x="2001" y="277"/>
                </a:lnTo>
                <a:lnTo>
                  <a:pt x="2027" y="294"/>
                </a:lnTo>
                <a:lnTo>
                  <a:pt x="2054" y="309"/>
                </a:lnTo>
                <a:lnTo>
                  <a:pt x="2080" y="325"/>
                </a:lnTo>
                <a:lnTo>
                  <a:pt x="2106" y="341"/>
                </a:lnTo>
                <a:lnTo>
                  <a:pt x="2133" y="356"/>
                </a:lnTo>
                <a:lnTo>
                  <a:pt x="2159" y="371"/>
                </a:lnTo>
                <a:lnTo>
                  <a:pt x="2185" y="386"/>
                </a:lnTo>
                <a:lnTo>
                  <a:pt x="2212" y="401"/>
                </a:lnTo>
                <a:lnTo>
                  <a:pt x="2238" y="415"/>
                </a:lnTo>
                <a:lnTo>
                  <a:pt x="2264" y="429"/>
                </a:lnTo>
                <a:lnTo>
                  <a:pt x="2291" y="442"/>
                </a:lnTo>
                <a:lnTo>
                  <a:pt x="2317" y="455"/>
                </a:lnTo>
                <a:lnTo>
                  <a:pt x="2343" y="468"/>
                </a:lnTo>
                <a:lnTo>
                  <a:pt x="2370" y="480"/>
                </a:lnTo>
                <a:lnTo>
                  <a:pt x="2396" y="491"/>
                </a:lnTo>
                <a:lnTo>
                  <a:pt x="2422" y="502"/>
                </a:lnTo>
                <a:lnTo>
                  <a:pt x="2449" y="513"/>
                </a:lnTo>
                <a:lnTo>
                  <a:pt x="2475" y="523"/>
                </a:lnTo>
                <a:lnTo>
                  <a:pt x="2501" y="533"/>
                </a:lnTo>
                <a:lnTo>
                  <a:pt x="2528" y="542"/>
                </a:lnTo>
                <a:lnTo>
                  <a:pt x="2554" y="551"/>
                </a:lnTo>
                <a:lnTo>
                  <a:pt x="2580" y="559"/>
                </a:lnTo>
                <a:lnTo>
                  <a:pt x="2607" y="567"/>
                </a:lnTo>
                <a:lnTo>
                  <a:pt x="2633" y="575"/>
                </a:lnTo>
              </a:path>
            </a:pathLst>
          </a:custGeom>
          <a:solidFill>
            <a:srgbClr val="0070C0">
              <a:alpha val="80000"/>
            </a:srgbClr>
          </a:solidFill>
          <a:ln w="38100" cap="flat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>
              <a:latin typeface="+mn-lt"/>
              <a:ea typeface="+mn-ea"/>
              <a:cs typeface="+mn-cs"/>
            </a:endParaRPr>
          </a:p>
        </p:txBody>
      </p:sp>
      <p:sp>
        <p:nvSpPr>
          <p:cNvPr id="49" name="TextBox 8"/>
          <p:cNvSpPr txBox="1"/>
          <p:nvPr/>
        </p:nvSpPr>
        <p:spPr>
          <a:xfrm>
            <a:off x="152400" y="70199"/>
            <a:ext cx="2486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</a:rPr>
              <a:t>COOLING SCHEME</a:t>
            </a:r>
            <a:endParaRPr lang="fr-FR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845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976438" y="4510088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76438" y="3348038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502400" y="2557463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502400" y="1393825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6" name="Line 75"/>
          <p:cNvSpPr>
            <a:spLocks noChangeShapeType="1"/>
          </p:cNvSpPr>
          <p:nvPr/>
        </p:nvSpPr>
        <p:spPr bwMode="auto">
          <a:xfrm flipV="1">
            <a:off x="388938" y="1195388"/>
            <a:ext cx="0" cy="12017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47" name="Line 77"/>
          <p:cNvSpPr>
            <a:spLocks noChangeShapeType="1"/>
          </p:cNvSpPr>
          <p:nvPr/>
        </p:nvSpPr>
        <p:spPr bwMode="auto">
          <a:xfrm>
            <a:off x="400050" y="2389188"/>
            <a:ext cx="32194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7" name="Freeform 76"/>
          <p:cNvSpPr/>
          <p:nvPr/>
        </p:nvSpPr>
        <p:spPr>
          <a:xfrm>
            <a:off x="2244725" y="1566863"/>
            <a:ext cx="1214438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49" name="TextBox 80"/>
          <p:cNvSpPr txBox="1">
            <a:spLocks noChangeArrowheads="1"/>
          </p:cNvSpPr>
          <p:nvPr/>
        </p:nvSpPr>
        <p:spPr bwMode="auto">
          <a:xfrm>
            <a:off x="1065213" y="762000"/>
            <a:ext cx="172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cavity spectrum</a:t>
            </a:r>
          </a:p>
        </p:txBody>
      </p:sp>
      <p:sp>
        <p:nvSpPr>
          <p:cNvPr id="10250" name="Line 91"/>
          <p:cNvSpPr>
            <a:spLocks noChangeShapeType="1"/>
          </p:cNvSpPr>
          <p:nvPr/>
        </p:nvSpPr>
        <p:spPr bwMode="auto">
          <a:xfrm>
            <a:off x="6611938" y="4989513"/>
            <a:ext cx="4445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51" name="Line 75"/>
          <p:cNvSpPr>
            <a:spLocks noChangeShapeType="1"/>
          </p:cNvSpPr>
          <p:nvPr/>
        </p:nvSpPr>
        <p:spPr bwMode="auto">
          <a:xfrm flipV="1">
            <a:off x="5526088" y="4770438"/>
            <a:ext cx="0" cy="12001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52" name="Line 77"/>
          <p:cNvSpPr>
            <a:spLocks noChangeShapeType="1"/>
          </p:cNvSpPr>
          <p:nvPr/>
        </p:nvSpPr>
        <p:spPr bwMode="auto">
          <a:xfrm>
            <a:off x="5526088" y="5964238"/>
            <a:ext cx="22748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2" name="Freeform 91"/>
          <p:cNvSpPr/>
          <p:nvPr/>
        </p:nvSpPr>
        <p:spPr>
          <a:xfrm>
            <a:off x="6858000" y="5141913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1" name="TextBox 10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668517" y="4544434"/>
            <a:ext cx="436145" cy="461665"/>
          </a:xfrm>
          <a:prstGeom prst="rect">
            <a:avLst/>
          </a:prstGeom>
          <a:blipFill rotWithShape="1">
            <a:blip r:embed="rId2"/>
            <a:stretch>
              <a:fillRect b="-789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255" name="TextBox 102"/>
          <p:cNvSpPr txBox="1">
            <a:spLocks noChangeArrowheads="1"/>
          </p:cNvSpPr>
          <p:nvPr/>
        </p:nvSpPr>
        <p:spPr bwMode="auto">
          <a:xfrm>
            <a:off x="5969000" y="4224338"/>
            <a:ext cx="1620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qubit spectrum</a:t>
            </a:r>
          </a:p>
        </p:txBody>
      </p:sp>
      <p:sp>
        <p:nvSpPr>
          <p:cNvPr id="10256" name="TextBox 105"/>
          <p:cNvSpPr txBox="1">
            <a:spLocks noChangeArrowheads="1"/>
          </p:cNvSpPr>
          <p:nvPr/>
        </p:nvSpPr>
        <p:spPr bwMode="auto">
          <a:xfrm>
            <a:off x="5427663" y="5254625"/>
            <a:ext cx="4683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…</a:t>
            </a:r>
          </a:p>
        </p:txBody>
      </p:sp>
      <p:sp>
        <p:nvSpPr>
          <p:cNvPr id="10257" name="TextBox 108"/>
          <p:cNvSpPr txBox="1">
            <a:spLocks noChangeArrowheads="1"/>
          </p:cNvSpPr>
          <p:nvPr/>
        </p:nvSpPr>
        <p:spPr bwMode="auto">
          <a:xfrm rot="-1423765">
            <a:off x="4167188" y="2746375"/>
            <a:ext cx="10636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……...</a:t>
            </a:r>
          </a:p>
        </p:txBody>
      </p:sp>
      <p:sp>
        <p:nvSpPr>
          <p:cNvPr id="112" name="TextBox 11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738606" y="1102951"/>
            <a:ext cx="543674" cy="420436"/>
          </a:xfrm>
          <a:prstGeom prst="rect">
            <a:avLst/>
          </a:prstGeom>
          <a:blipFill rotWithShape="1">
            <a:blip r:embed="rId3"/>
            <a:stretch>
              <a:fillRect b="-1304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14" name="TextBox 11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050149" y="1102951"/>
            <a:ext cx="516360" cy="400110"/>
          </a:xfrm>
          <a:prstGeom prst="rect">
            <a:avLst/>
          </a:prstGeom>
          <a:blipFill rotWithShape="1">
            <a:blip r:embed="rId4"/>
            <a:stretch>
              <a:fillRect b="-13636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16" name="TextBox 11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000408" y="5288494"/>
            <a:ext cx="518732" cy="433645"/>
          </a:xfrm>
          <a:prstGeom prst="rect">
            <a:avLst/>
          </a:prstGeom>
          <a:blipFill rotWithShape="1">
            <a:blip r:embed="rId5"/>
            <a:stretch>
              <a:fillRect b="-8451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18" name="Freeform 117"/>
          <p:cNvSpPr/>
          <p:nvPr/>
        </p:nvSpPr>
        <p:spPr>
          <a:xfrm>
            <a:off x="6088063" y="5138738"/>
            <a:ext cx="271462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9" name="Freeform 118"/>
          <p:cNvSpPr/>
          <p:nvPr/>
        </p:nvSpPr>
        <p:spPr>
          <a:xfrm>
            <a:off x="6477000" y="5149850"/>
            <a:ext cx="273050" cy="817563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9" name="Freeform 27"/>
          <p:cNvSpPr>
            <a:spLocks/>
          </p:cNvSpPr>
          <p:nvPr/>
        </p:nvSpPr>
        <p:spPr bwMode="auto">
          <a:xfrm>
            <a:off x="2025650" y="4305300"/>
            <a:ext cx="704850" cy="206375"/>
          </a:xfrm>
          <a:custGeom>
            <a:avLst/>
            <a:gdLst>
              <a:gd name="T0" fmla="*/ 26 w 2633"/>
              <a:gd name="T1" fmla="*/ 567 h 575"/>
              <a:gd name="T2" fmla="*/ 79 w 2633"/>
              <a:gd name="T3" fmla="*/ 551 h 575"/>
              <a:gd name="T4" fmla="*/ 132 w 2633"/>
              <a:gd name="T5" fmla="*/ 533 h 575"/>
              <a:gd name="T6" fmla="*/ 184 w 2633"/>
              <a:gd name="T7" fmla="*/ 513 h 575"/>
              <a:gd name="T8" fmla="*/ 237 w 2633"/>
              <a:gd name="T9" fmla="*/ 491 h 575"/>
              <a:gd name="T10" fmla="*/ 290 w 2633"/>
              <a:gd name="T11" fmla="*/ 468 h 575"/>
              <a:gd name="T12" fmla="*/ 342 w 2633"/>
              <a:gd name="T13" fmla="*/ 442 h 575"/>
              <a:gd name="T14" fmla="*/ 395 w 2633"/>
              <a:gd name="T15" fmla="*/ 415 h 575"/>
              <a:gd name="T16" fmla="*/ 448 w 2633"/>
              <a:gd name="T17" fmla="*/ 386 h 575"/>
              <a:gd name="T18" fmla="*/ 500 w 2633"/>
              <a:gd name="T19" fmla="*/ 356 h 575"/>
              <a:gd name="T20" fmla="*/ 553 w 2633"/>
              <a:gd name="T21" fmla="*/ 325 h 575"/>
              <a:gd name="T22" fmla="*/ 606 w 2633"/>
              <a:gd name="T23" fmla="*/ 294 h 575"/>
              <a:gd name="T24" fmla="*/ 658 w 2633"/>
              <a:gd name="T25" fmla="*/ 261 h 575"/>
              <a:gd name="T26" fmla="*/ 711 w 2633"/>
              <a:gd name="T27" fmla="*/ 229 h 575"/>
              <a:gd name="T28" fmla="*/ 764 w 2633"/>
              <a:gd name="T29" fmla="*/ 197 h 575"/>
              <a:gd name="T30" fmla="*/ 816 w 2633"/>
              <a:gd name="T31" fmla="*/ 167 h 575"/>
              <a:gd name="T32" fmla="*/ 869 w 2633"/>
              <a:gd name="T33" fmla="*/ 137 h 575"/>
              <a:gd name="T34" fmla="*/ 922 w 2633"/>
              <a:gd name="T35" fmla="*/ 109 h 575"/>
              <a:gd name="T36" fmla="*/ 974 w 2633"/>
              <a:gd name="T37" fmla="*/ 84 h 575"/>
              <a:gd name="T38" fmla="*/ 1027 w 2633"/>
              <a:gd name="T39" fmla="*/ 61 h 575"/>
              <a:gd name="T40" fmla="*/ 1080 w 2633"/>
              <a:gd name="T41" fmla="*/ 41 h 575"/>
              <a:gd name="T42" fmla="*/ 1132 w 2633"/>
              <a:gd name="T43" fmla="*/ 25 h 575"/>
              <a:gd name="T44" fmla="*/ 1185 w 2633"/>
              <a:gd name="T45" fmla="*/ 13 h 575"/>
              <a:gd name="T46" fmla="*/ 1238 w 2633"/>
              <a:gd name="T47" fmla="*/ 5 h 575"/>
              <a:gd name="T48" fmla="*/ 1290 w 2633"/>
              <a:gd name="T49" fmla="*/ 0 h 575"/>
              <a:gd name="T50" fmla="*/ 1343 w 2633"/>
              <a:gd name="T51" fmla="*/ 0 h 575"/>
              <a:gd name="T52" fmla="*/ 1395 w 2633"/>
              <a:gd name="T53" fmla="*/ 5 h 575"/>
              <a:gd name="T54" fmla="*/ 1448 w 2633"/>
              <a:gd name="T55" fmla="*/ 13 h 575"/>
              <a:gd name="T56" fmla="*/ 1501 w 2633"/>
              <a:gd name="T57" fmla="*/ 25 h 575"/>
              <a:gd name="T58" fmla="*/ 1553 w 2633"/>
              <a:gd name="T59" fmla="*/ 41 h 575"/>
              <a:gd name="T60" fmla="*/ 1606 w 2633"/>
              <a:gd name="T61" fmla="*/ 61 h 575"/>
              <a:gd name="T62" fmla="*/ 1659 w 2633"/>
              <a:gd name="T63" fmla="*/ 84 h 575"/>
              <a:gd name="T64" fmla="*/ 1711 w 2633"/>
              <a:gd name="T65" fmla="*/ 109 h 575"/>
              <a:gd name="T66" fmla="*/ 1764 w 2633"/>
              <a:gd name="T67" fmla="*/ 137 h 575"/>
              <a:gd name="T68" fmla="*/ 1817 w 2633"/>
              <a:gd name="T69" fmla="*/ 167 h 575"/>
              <a:gd name="T70" fmla="*/ 1869 w 2633"/>
              <a:gd name="T71" fmla="*/ 197 h 575"/>
              <a:gd name="T72" fmla="*/ 1922 w 2633"/>
              <a:gd name="T73" fmla="*/ 229 h 575"/>
              <a:gd name="T74" fmla="*/ 1975 w 2633"/>
              <a:gd name="T75" fmla="*/ 261 h 575"/>
              <a:gd name="T76" fmla="*/ 2027 w 2633"/>
              <a:gd name="T77" fmla="*/ 294 h 575"/>
              <a:gd name="T78" fmla="*/ 2080 w 2633"/>
              <a:gd name="T79" fmla="*/ 325 h 575"/>
              <a:gd name="T80" fmla="*/ 2133 w 2633"/>
              <a:gd name="T81" fmla="*/ 356 h 575"/>
              <a:gd name="T82" fmla="*/ 2185 w 2633"/>
              <a:gd name="T83" fmla="*/ 386 h 575"/>
              <a:gd name="T84" fmla="*/ 2238 w 2633"/>
              <a:gd name="T85" fmla="*/ 415 h 575"/>
              <a:gd name="T86" fmla="*/ 2291 w 2633"/>
              <a:gd name="T87" fmla="*/ 442 h 575"/>
              <a:gd name="T88" fmla="*/ 2343 w 2633"/>
              <a:gd name="T89" fmla="*/ 468 h 575"/>
              <a:gd name="T90" fmla="*/ 2396 w 2633"/>
              <a:gd name="T91" fmla="*/ 491 h 575"/>
              <a:gd name="T92" fmla="*/ 2449 w 2633"/>
              <a:gd name="T93" fmla="*/ 513 h 575"/>
              <a:gd name="T94" fmla="*/ 2501 w 2633"/>
              <a:gd name="T95" fmla="*/ 533 h 575"/>
              <a:gd name="T96" fmla="*/ 2554 w 2633"/>
              <a:gd name="T97" fmla="*/ 551 h 575"/>
              <a:gd name="T98" fmla="*/ 2607 w 2633"/>
              <a:gd name="T99" fmla="*/ 56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33" h="575">
                <a:moveTo>
                  <a:pt x="0" y="575"/>
                </a:moveTo>
                <a:lnTo>
                  <a:pt x="26" y="567"/>
                </a:lnTo>
                <a:lnTo>
                  <a:pt x="53" y="559"/>
                </a:lnTo>
                <a:lnTo>
                  <a:pt x="79" y="551"/>
                </a:lnTo>
                <a:lnTo>
                  <a:pt x="105" y="542"/>
                </a:lnTo>
                <a:lnTo>
                  <a:pt x="132" y="533"/>
                </a:lnTo>
                <a:lnTo>
                  <a:pt x="158" y="523"/>
                </a:lnTo>
                <a:lnTo>
                  <a:pt x="184" y="513"/>
                </a:lnTo>
                <a:lnTo>
                  <a:pt x="211" y="502"/>
                </a:lnTo>
                <a:lnTo>
                  <a:pt x="237" y="491"/>
                </a:lnTo>
                <a:lnTo>
                  <a:pt x="263" y="480"/>
                </a:lnTo>
                <a:lnTo>
                  <a:pt x="290" y="468"/>
                </a:lnTo>
                <a:lnTo>
                  <a:pt x="316" y="455"/>
                </a:lnTo>
                <a:lnTo>
                  <a:pt x="342" y="442"/>
                </a:lnTo>
                <a:lnTo>
                  <a:pt x="369" y="429"/>
                </a:lnTo>
                <a:lnTo>
                  <a:pt x="395" y="415"/>
                </a:lnTo>
                <a:lnTo>
                  <a:pt x="421" y="401"/>
                </a:lnTo>
                <a:lnTo>
                  <a:pt x="448" y="386"/>
                </a:lnTo>
                <a:lnTo>
                  <a:pt x="474" y="371"/>
                </a:lnTo>
                <a:lnTo>
                  <a:pt x="500" y="356"/>
                </a:lnTo>
                <a:lnTo>
                  <a:pt x="527" y="341"/>
                </a:lnTo>
                <a:lnTo>
                  <a:pt x="553" y="325"/>
                </a:lnTo>
                <a:lnTo>
                  <a:pt x="579" y="309"/>
                </a:lnTo>
                <a:lnTo>
                  <a:pt x="606" y="294"/>
                </a:lnTo>
                <a:lnTo>
                  <a:pt x="632" y="277"/>
                </a:lnTo>
                <a:lnTo>
                  <a:pt x="658" y="261"/>
                </a:lnTo>
                <a:lnTo>
                  <a:pt x="685" y="245"/>
                </a:lnTo>
                <a:lnTo>
                  <a:pt x="711" y="229"/>
                </a:lnTo>
                <a:lnTo>
                  <a:pt x="737" y="213"/>
                </a:lnTo>
                <a:lnTo>
                  <a:pt x="764" y="197"/>
                </a:lnTo>
                <a:lnTo>
                  <a:pt x="790" y="182"/>
                </a:lnTo>
                <a:lnTo>
                  <a:pt x="816" y="167"/>
                </a:lnTo>
                <a:lnTo>
                  <a:pt x="843" y="152"/>
                </a:lnTo>
                <a:lnTo>
                  <a:pt x="869" y="137"/>
                </a:lnTo>
                <a:lnTo>
                  <a:pt x="895" y="123"/>
                </a:lnTo>
                <a:lnTo>
                  <a:pt x="922" y="109"/>
                </a:lnTo>
                <a:lnTo>
                  <a:pt x="948" y="96"/>
                </a:lnTo>
                <a:lnTo>
                  <a:pt x="974" y="84"/>
                </a:lnTo>
                <a:lnTo>
                  <a:pt x="1001" y="72"/>
                </a:lnTo>
                <a:lnTo>
                  <a:pt x="1027" y="61"/>
                </a:lnTo>
                <a:lnTo>
                  <a:pt x="1053" y="51"/>
                </a:lnTo>
                <a:lnTo>
                  <a:pt x="1080" y="41"/>
                </a:lnTo>
                <a:lnTo>
                  <a:pt x="1106" y="33"/>
                </a:lnTo>
                <a:lnTo>
                  <a:pt x="1132" y="25"/>
                </a:lnTo>
                <a:lnTo>
                  <a:pt x="1159" y="19"/>
                </a:lnTo>
                <a:lnTo>
                  <a:pt x="1185" y="13"/>
                </a:lnTo>
                <a:lnTo>
                  <a:pt x="1211" y="8"/>
                </a:lnTo>
                <a:lnTo>
                  <a:pt x="1238" y="5"/>
                </a:lnTo>
                <a:lnTo>
                  <a:pt x="1264" y="2"/>
                </a:lnTo>
                <a:lnTo>
                  <a:pt x="1290" y="0"/>
                </a:lnTo>
                <a:lnTo>
                  <a:pt x="1317" y="0"/>
                </a:lnTo>
                <a:lnTo>
                  <a:pt x="1343" y="0"/>
                </a:lnTo>
                <a:lnTo>
                  <a:pt x="1369" y="2"/>
                </a:lnTo>
                <a:lnTo>
                  <a:pt x="1395" y="5"/>
                </a:lnTo>
                <a:lnTo>
                  <a:pt x="1422" y="8"/>
                </a:lnTo>
                <a:lnTo>
                  <a:pt x="1448" y="13"/>
                </a:lnTo>
                <a:lnTo>
                  <a:pt x="1474" y="19"/>
                </a:lnTo>
                <a:lnTo>
                  <a:pt x="1501" y="25"/>
                </a:lnTo>
                <a:lnTo>
                  <a:pt x="1527" y="33"/>
                </a:lnTo>
                <a:lnTo>
                  <a:pt x="1553" y="41"/>
                </a:lnTo>
                <a:lnTo>
                  <a:pt x="1580" y="51"/>
                </a:lnTo>
                <a:lnTo>
                  <a:pt x="1606" y="61"/>
                </a:lnTo>
                <a:lnTo>
                  <a:pt x="1632" y="72"/>
                </a:lnTo>
                <a:lnTo>
                  <a:pt x="1659" y="84"/>
                </a:lnTo>
                <a:lnTo>
                  <a:pt x="1685" y="96"/>
                </a:lnTo>
                <a:lnTo>
                  <a:pt x="1711" y="109"/>
                </a:lnTo>
                <a:lnTo>
                  <a:pt x="1738" y="123"/>
                </a:lnTo>
                <a:lnTo>
                  <a:pt x="1764" y="137"/>
                </a:lnTo>
                <a:lnTo>
                  <a:pt x="1790" y="152"/>
                </a:lnTo>
                <a:lnTo>
                  <a:pt x="1817" y="167"/>
                </a:lnTo>
                <a:lnTo>
                  <a:pt x="1843" y="182"/>
                </a:lnTo>
                <a:lnTo>
                  <a:pt x="1869" y="197"/>
                </a:lnTo>
                <a:lnTo>
                  <a:pt x="1896" y="213"/>
                </a:lnTo>
                <a:lnTo>
                  <a:pt x="1922" y="229"/>
                </a:lnTo>
                <a:lnTo>
                  <a:pt x="1948" y="245"/>
                </a:lnTo>
                <a:lnTo>
                  <a:pt x="1975" y="261"/>
                </a:lnTo>
                <a:lnTo>
                  <a:pt x="2001" y="277"/>
                </a:lnTo>
                <a:lnTo>
                  <a:pt x="2027" y="294"/>
                </a:lnTo>
                <a:lnTo>
                  <a:pt x="2054" y="309"/>
                </a:lnTo>
                <a:lnTo>
                  <a:pt x="2080" y="325"/>
                </a:lnTo>
                <a:lnTo>
                  <a:pt x="2106" y="341"/>
                </a:lnTo>
                <a:lnTo>
                  <a:pt x="2133" y="356"/>
                </a:lnTo>
                <a:lnTo>
                  <a:pt x="2159" y="371"/>
                </a:lnTo>
                <a:lnTo>
                  <a:pt x="2185" y="386"/>
                </a:lnTo>
                <a:lnTo>
                  <a:pt x="2212" y="401"/>
                </a:lnTo>
                <a:lnTo>
                  <a:pt x="2238" y="415"/>
                </a:lnTo>
                <a:lnTo>
                  <a:pt x="2264" y="429"/>
                </a:lnTo>
                <a:lnTo>
                  <a:pt x="2291" y="442"/>
                </a:lnTo>
                <a:lnTo>
                  <a:pt x="2317" y="455"/>
                </a:lnTo>
                <a:lnTo>
                  <a:pt x="2343" y="468"/>
                </a:lnTo>
                <a:lnTo>
                  <a:pt x="2370" y="480"/>
                </a:lnTo>
                <a:lnTo>
                  <a:pt x="2396" y="491"/>
                </a:lnTo>
                <a:lnTo>
                  <a:pt x="2422" y="502"/>
                </a:lnTo>
                <a:lnTo>
                  <a:pt x="2449" y="513"/>
                </a:lnTo>
                <a:lnTo>
                  <a:pt x="2475" y="523"/>
                </a:lnTo>
                <a:lnTo>
                  <a:pt x="2501" y="533"/>
                </a:lnTo>
                <a:lnTo>
                  <a:pt x="2528" y="542"/>
                </a:lnTo>
                <a:lnTo>
                  <a:pt x="2554" y="551"/>
                </a:lnTo>
                <a:lnTo>
                  <a:pt x="2580" y="559"/>
                </a:lnTo>
                <a:lnTo>
                  <a:pt x="2607" y="567"/>
                </a:lnTo>
                <a:lnTo>
                  <a:pt x="2633" y="575"/>
                </a:lnTo>
              </a:path>
            </a:pathLst>
          </a:custGeom>
          <a:solidFill>
            <a:srgbClr val="0070C0">
              <a:alpha val="80000"/>
            </a:srgbClr>
          </a:solidFill>
          <a:ln w="38100" cap="flat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>
              <a:latin typeface="+mn-lt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808163" y="4084638"/>
            <a:ext cx="1201737" cy="85090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2509838" y="1381125"/>
            <a:ext cx="4191000" cy="1938338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reeform 33"/>
          <p:cNvSpPr/>
          <p:nvPr/>
        </p:nvSpPr>
        <p:spPr>
          <a:xfrm>
            <a:off x="552450" y="1566863"/>
            <a:ext cx="1216025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6938963" y="1401763"/>
            <a:ext cx="0" cy="1155700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reeform 35"/>
          <p:cNvSpPr/>
          <p:nvPr/>
        </p:nvSpPr>
        <p:spPr>
          <a:xfrm>
            <a:off x="5697538" y="5149850"/>
            <a:ext cx="271462" cy="817563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" name="Freeform 27"/>
          <p:cNvSpPr>
            <a:spLocks/>
          </p:cNvSpPr>
          <p:nvPr/>
        </p:nvSpPr>
        <p:spPr bwMode="auto">
          <a:xfrm>
            <a:off x="6556375" y="2505075"/>
            <a:ext cx="703263" cy="50800"/>
          </a:xfrm>
          <a:custGeom>
            <a:avLst/>
            <a:gdLst>
              <a:gd name="T0" fmla="*/ 26 w 2633"/>
              <a:gd name="T1" fmla="*/ 567 h 575"/>
              <a:gd name="T2" fmla="*/ 79 w 2633"/>
              <a:gd name="T3" fmla="*/ 551 h 575"/>
              <a:gd name="T4" fmla="*/ 132 w 2633"/>
              <a:gd name="T5" fmla="*/ 533 h 575"/>
              <a:gd name="T6" fmla="*/ 184 w 2633"/>
              <a:gd name="T7" fmla="*/ 513 h 575"/>
              <a:gd name="T8" fmla="*/ 237 w 2633"/>
              <a:gd name="T9" fmla="*/ 491 h 575"/>
              <a:gd name="T10" fmla="*/ 290 w 2633"/>
              <a:gd name="T11" fmla="*/ 468 h 575"/>
              <a:gd name="T12" fmla="*/ 342 w 2633"/>
              <a:gd name="T13" fmla="*/ 442 h 575"/>
              <a:gd name="T14" fmla="*/ 395 w 2633"/>
              <a:gd name="T15" fmla="*/ 415 h 575"/>
              <a:gd name="T16" fmla="*/ 448 w 2633"/>
              <a:gd name="T17" fmla="*/ 386 h 575"/>
              <a:gd name="T18" fmla="*/ 500 w 2633"/>
              <a:gd name="T19" fmla="*/ 356 h 575"/>
              <a:gd name="T20" fmla="*/ 553 w 2633"/>
              <a:gd name="T21" fmla="*/ 325 h 575"/>
              <a:gd name="T22" fmla="*/ 606 w 2633"/>
              <a:gd name="T23" fmla="*/ 294 h 575"/>
              <a:gd name="T24" fmla="*/ 658 w 2633"/>
              <a:gd name="T25" fmla="*/ 261 h 575"/>
              <a:gd name="T26" fmla="*/ 711 w 2633"/>
              <a:gd name="T27" fmla="*/ 229 h 575"/>
              <a:gd name="T28" fmla="*/ 764 w 2633"/>
              <a:gd name="T29" fmla="*/ 197 h 575"/>
              <a:gd name="T30" fmla="*/ 816 w 2633"/>
              <a:gd name="T31" fmla="*/ 167 h 575"/>
              <a:gd name="T32" fmla="*/ 869 w 2633"/>
              <a:gd name="T33" fmla="*/ 137 h 575"/>
              <a:gd name="T34" fmla="*/ 922 w 2633"/>
              <a:gd name="T35" fmla="*/ 109 h 575"/>
              <a:gd name="T36" fmla="*/ 974 w 2633"/>
              <a:gd name="T37" fmla="*/ 84 h 575"/>
              <a:gd name="T38" fmla="*/ 1027 w 2633"/>
              <a:gd name="T39" fmla="*/ 61 h 575"/>
              <a:gd name="T40" fmla="*/ 1080 w 2633"/>
              <a:gd name="T41" fmla="*/ 41 h 575"/>
              <a:gd name="T42" fmla="*/ 1132 w 2633"/>
              <a:gd name="T43" fmla="*/ 25 h 575"/>
              <a:gd name="T44" fmla="*/ 1185 w 2633"/>
              <a:gd name="T45" fmla="*/ 13 h 575"/>
              <a:gd name="T46" fmla="*/ 1238 w 2633"/>
              <a:gd name="T47" fmla="*/ 5 h 575"/>
              <a:gd name="T48" fmla="*/ 1290 w 2633"/>
              <a:gd name="T49" fmla="*/ 0 h 575"/>
              <a:gd name="T50" fmla="*/ 1343 w 2633"/>
              <a:gd name="T51" fmla="*/ 0 h 575"/>
              <a:gd name="T52" fmla="*/ 1395 w 2633"/>
              <a:gd name="T53" fmla="*/ 5 h 575"/>
              <a:gd name="T54" fmla="*/ 1448 w 2633"/>
              <a:gd name="T55" fmla="*/ 13 h 575"/>
              <a:gd name="T56" fmla="*/ 1501 w 2633"/>
              <a:gd name="T57" fmla="*/ 25 h 575"/>
              <a:gd name="T58" fmla="*/ 1553 w 2633"/>
              <a:gd name="T59" fmla="*/ 41 h 575"/>
              <a:gd name="T60" fmla="*/ 1606 w 2633"/>
              <a:gd name="T61" fmla="*/ 61 h 575"/>
              <a:gd name="T62" fmla="*/ 1659 w 2633"/>
              <a:gd name="T63" fmla="*/ 84 h 575"/>
              <a:gd name="T64" fmla="*/ 1711 w 2633"/>
              <a:gd name="T65" fmla="*/ 109 h 575"/>
              <a:gd name="T66" fmla="*/ 1764 w 2633"/>
              <a:gd name="T67" fmla="*/ 137 h 575"/>
              <a:gd name="T68" fmla="*/ 1817 w 2633"/>
              <a:gd name="T69" fmla="*/ 167 h 575"/>
              <a:gd name="T70" fmla="*/ 1869 w 2633"/>
              <a:gd name="T71" fmla="*/ 197 h 575"/>
              <a:gd name="T72" fmla="*/ 1922 w 2633"/>
              <a:gd name="T73" fmla="*/ 229 h 575"/>
              <a:gd name="T74" fmla="*/ 1975 w 2633"/>
              <a:gd name="T75" fmla="*/ 261 h 575"/>
              <a:gd name="T76" fmla="*/ 2027 w 2633"/>
              <a:gd name="T77" fmla="*/ 294 h 575"/>
              <a:gd name="T78" fmla="*/ 2080 w 2633"/>
              <a:gd name="T79" fmla="*/ 325 h 575"/>
              <a:gd name="T80" fmla="*/ 2133 w 2633"/>
              <a:gd name="T81" fmla="*/ 356 h 575"/>
              <a:gd name="T82" fmla="*/ 2185 w 2633"/>
              <a:gd name="T83" fmla="*/ 386 h 575"/>
              <a:gd name="T84" fmla="*/ 2238 w 2633"/>
              <a:gd name="T85" fmla="*/ 415 h 575"/>
              <a:gd name="T86" fmla="*/ 2291 w 2633"/>
              <a:gd name="T87" fmla="*/ 442 h 575"/>
              <a:gd name="T88" fmla="*/ 2343 w 2633"/>
              <a:gd name="T89" fmla="*/ 468 h 575"/>
              <a:gd name="T90" fmla="*/ 2396 w 2633"/>
              <a:gd name="T91" fmla="*/ 491 h 575"/>
              <a:gd name="T92" fmla="*/ 2449 w 2633"/>
              <a:gd name="T93" fmla="*/ 513 h 575"/>
              <a:gd name="T94" fmla="*/ 2501 w 2633"/>
              <a:gd name="T95" fmla="*/ 533 h 575"/>
              <a:gd name="T96" fmla="*/ 2554 w 2633"/>
              <a:gd name="T97" fmla="*/ 551 h 575"/>
              <a:gd name="T98" fmla="*/ 2607 w 2633"/>
              <a:gd name="T99" fmla="*/ 56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33" h="575">
                <a:moveTo>
                  <a:pt x="0" y="575"/>
                </a:moveTo>
                <a:lnTo>
                  <a:pt x="26" y="567"/>
                </a:lnTo>
                <a:lnTo>
                  <a:pt x="53" y="559"/>
                </a:lnTo>
                <a:lnTo>
                  <a:pt x="79" y="551"/>
                </a:lnTo>
                <a:lnTo>
                  <a:pt x="105" y="542"/>
                </a:lnTo>
                <a:lnTo>
                  <a:pt x="132" y="533"/>
                </a:lnTo>
                <a:lnTo>
                  <a:pt x="158" y="523"/>
                </a:lnTo>
                <a:lnTo>
                  <a:pt x="184" y="513"/>
                </a:lnTo>
                <a:lnTo>
                  <a:pt x="211" y="502"/>
                </a:lnTo>
                <a:lnTo>
                  <a:pt x="237" y="491"/>
                </a:lnTo>
                <a:lnTo>
                  <a:pt x="263" y="480"/>
                </a:lnTo>
                <a:lnTo>
                  <a:pt x="290" y="468"/>
                </a:lnTo>
                <a:lnTo>
                  <a:pt x="316" y="455"/>
                </a:lnTo>
                <a:lnTo>
                  <a:pt x="342" y="442"/>
                </a:lnTo>
                <a:lnTo>
                  <a:pt x="369" y="429"/>
                </a:lnTo>
                <a:lnTo>
                  <a:pt x="395" y="415"/>
                </a:lnTo>
                <a:lnTo>
                  <a:pt x="421" y="401"/>
                </a:lnTo>
                <a:lnTo>
                  <a:pt x="448" y="386"/>
                </a:lnTo>
                <a:lnTo>
                  <a:pt x="474" y="371"/>
                </a:lnTo>
                <a:lnTo>
                  <a:pt x="500" y="356"/>
                </a:lnTo>
                <a:lnTo>
                  <a:pt x="527" y="341"/>
                </a:lnTo>
                <a:lnTo>
                  <a:pt x="553" y="325"/>
                </a:lnTo>
                <a:lnTo>
                  <a:pt x="579" y="309"/>
                </a:lnTo>
                <a:lnTo>
                  <a:pt x="606" y="294"/>
                </a:lnTo>
                <a:lnTo>
                  <a:pt x="632" y="277"/>
                </a:lnTo>
                <a:lnTo>
                  <a:pt x="658" y="261"/>
                </a:lnTo>
                <a:lnTo>
                  <a:pt x="685" y="245"/>
                </a:lnTo>
                <a:lnTo>
                  <a:pt x="711" y="229"/>
                </a:lnTo>
                <a:lnTo>
                  <a:pt x="737" y="213"/>
                </a:lnTo>
                <a:lnTo>
                  <a:pt x="764" y="197"/>
                </a:lnTo>
                <a:lnTo>
                  <a:pt x="790" y="182"/>
                </a:lnTo>
                <a:lnTo>
                  <a:pt x="816" y="167"/>
                </a:lnTo>
                <a:lnTo>
                  <a:pt x="843" y="152"/>
                </a:lnTo>
                <a:lnTo>
                  <a:pt x="869" y="137"/>
                </a:lnTo>
                <a:lnTo>
                  <a:pt x="895" y="123"/>
                </a:lnTo>
                <a:lnTo>
                  <a:pt x="922" y="109"/>
                </a:lnTo>
                <a:lnTo>
                  <a:pt x="948" y="96"/>
                </a:lnTo>
                <a:lnTo>
                  <a:pt x="974" y="84"/>
                </a:lnTo>
                <a:lnTo>
                  <a:pt x="1001" y="72"/>
                </a:lnTo>
                <a:lnTo>
                  <a:pt x="1027" y="61"/>
                </a:lnTo>
                <a:lnTo>
                  <a:pt x="1053" y="51"/>
                </a:lnTo>
                <a:lnTo>
                  <a:pt x="1080" y="41"/>
                </a:lnTo>
                <a:lnTo>
                  <a:pt x="1106" y="33"/>
                </a:lnTo>
                <a:lnTo>
                  <a:pt x="1132" y="25"/>
                </a:lnTo>
                <a:lnTo>
                  <a:pt x="1159" y="19"/>
                </a:lnTo>
                <a:lnTo>
                  <a:pt x="1185" y="13"/>
                </a:lnTo>
                <a:lnTo>
                  <a:pt x="1211" y="8"/>
                </a:lnTo>
                <a:lnTo>
                  <a:pt x="1238" y="5"/>
                </a:lnTo>
                <a:lnTo>
                  <a:pt x="1264" y="2"/>
                </a:lnTo>
                <a:lnTo>
                  <a:pt x="1290" y="0"/>
                </a:lnTo>
                <a:lnTo>
                  <a:pt x="1317" y="0"/>
                </a:lnTo>
                <a:lnTo>
                  <a:pt x="1343" y="0"/>
                </a:lnTo>
                <a:lnTo>
                  <a:pt x="1369" y="2"/>
                </a:lnTo>
                <a:lnTo>
                  <a:pt x="1395" y="5"/>
                </a:lnTo>
                <a:lnTo>
                  <a:pt x="1422" y="8"/>
                </a:lnTo>
                <a:lnTo>
                  <a:pt x="1448" y="13"/>
                </a:lnTo>
                <a:lnTo>
                  <a:pt x="1474" y="19"/>
                </a:lnTo>
                <a:lnTo>
                  <a:pt x="1501" y="25"/>
                </a:lnTo>
                <a:lnTo>
                  <a:pt x="1527" y="33"/>
                </a:lnTo>
                <a:lnTo>
                  <a:pt x="1553" y="41"/>
                </a:lnTo>
                <a:lnTo>
                  <a:pt x="1580" y="51"/>
                </a:lnTo>
                <a:lnTo>
                  <a:pt x="1606" y="61"/>
                </a:lnTo>
                <a:lnTo>
                  <a:pt x="1632" y="72"/>
                </a:lnTo>
                <a:lnTo>
                  <a:pt x="1659" y="84"/>
                </a:lnTo>
                <a:lnTo>
                  <a:pt x="1685" y="96"/>
                </a:lnTo>
                <a:lnTo>
                  <a:pt x="1711" y="109"/>
                </a:lnTo>
                <a:lnTo>
                  <a:pt x="1738" y="123"/>
                </a:lnTo>
                <a:lnTo>
                  <a:pt x="1764" y="137"/>
                </a:lnTo>
                <a:lnTo>
                  <a:pt x="1790" y="152"/>
                </a:lnTo>
                <a:lnTo>
                  <a:pt x="1817" y="167"/>
                </a:lnTo>
                <a:lnTo>
                  <a:pt x="1843" y="182"/>
                </a:lnTo>
                <a:lnTo>
                  <a:pt x="1869" y="197"/>
                </a:lnTo>
                <a:lnTo>
                  <a:pt x="1896" y="213"/>
                </a:lnTo>
                <a:lnTo>
                  <a:pt x="1922" y="229"/>
                </a:lnTo>
                <a:lnTo>
                  <a:pt x="1948" y="245"/>
                </a:lnTo>
                <a:lnTo>
                  <a:pt x="1975" y="261"/>
                </a:lnTo>
                <a:lnTo>
                  <a:pt x="2001" y="277"/>
                </a:lnTo>
                <a:lnTo>
                  <a:pt x="2027" y="294"/>
                </a:lnTo>
                <a:lnTo>
                  <a:pt x="2054" y="309"/>
                </a:lnTo>
                <a:lnTo>
                  <a:pt x="2080" y="325"/>
                </a:lnTo>
                <a:lnTo>
                  <a:pt x="2106" y="341"/>
                </a:lnTo>
                <a:lnTo>
                  <a:pt x="2133" y="356"/>
                </a:lnTo>
                <a:lnTo>
                  <a:pt x="2159" y="371"/>
                </a:lnTo>
                <a:lnTo>
                  <a:pt x="2185" y="386"/>
                </a:lnTo>
                <a:lnTo>
                  <a:pt x="2212" y="401"/>
                </a:lnTo>
                <a:lnTo>
                  <a:pt x="2238" y="415"/>
                </a:lnTo>
                <a:lnTo>
                  <a:pt x="2264" y="429"/>
                </a:lnTo>
                <a:lnTo>
                  <a:pt x="2291" y="442"/>
                </a:lnTo>
                <a:lnTo>
                  <a:pt x="2317" y="455"/>
                </a:lnTo>
                <a:lnTo>
                  <a:pt x="2343" y="468"/>
                </a:lnTo>
                <a:lnTo>
                  <a:pt x="2370" y="480"/>
                </a:lnTo>
                <a:lnTo>
                  <a:pt x="2396" y="491"/>
                </a:lnTo>
                <a:lnTo>
                  <a:pt x="2422" y="502"/>
                </a:lnTo>
                <a:lnTo>
                  <a:pt x="2449" y="513"/>
                </a:lnTo>
                <a:lnTo>
                  <a:pt x="2475" y="523"/>
                </a:lnTo>
                <a:lnTo>
                  <a:pt x="2501" y="533"/>
                </a:lnTo>
                <a:lnTo>
                  <a:pt x="2528" y="542"/>
                </a:lnTo>
                <a:lnTo>
                  <a:pt x="2554" y="551"/>
                </a:lnTo>
                <a:lnTo>
                  <a:pt x="2580" y="559"/>
                </a:lnTo>
                <a:lnTo>
                  <a:pt x="2607" y="567"/>
                </a:lnTo>
                <a:lnTo>
                  <a:pt x="2633" y="575"/>
                </a:lnTo>
              </a:path>
            </a:pathLst>
          </a:custGeom>
          <a:solidFill>
            <a:srgbClr val="0070C0">
              <a:alpha val="80000"/>
            </a:srgbClr>
          </a:solidFill>
          <a:ln w="38100" cap="flat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>
              <a:latin typeface="+mn-l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5473700" y="2889250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5473700" y="1727200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7502525" y="2327275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502525" y="1163638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Freeform 27"/>
          <p:cNvSpPr>
            <a:spLocks/>
          </p:cNvSpPr>
          <p:nvPr/>
        </p:nvSpPr>
        <p:spPr bwMode="auto">
          <a:xfrm>
            <a:off x="6556375" y="1343025"/>
            <a:ext cx="703263" cy="50800"/>
          </a:xfrm>
          <a:custGeom>
            <a:avLst/>
            <a:gdLst>
              <a:gd name="T0" fmla="*/ 26 w 2633"/>
              <a:gd name="T1" fmla="*/ 567 h 575"/>
              <a:gd name="T2" fmla="*/ 79 w 2633"/>
              <a:gd name="T3" fmla="*/ 551 h 575"/>
              <a:gd name="T4" fmla="*/ 132 w 2633"/>
              <a:gd name="T5" fmla="*/ 533 h 575"/>
              <a:gd name="T6" fmla="*/ 184 w 2633"/>
              <a:gd name="T7" fmla="*/ 513 h 575"/>
              <a:gd name="T8" fmla="*/ 237 w 2633"/>
              <a:gd name="T9" fmla="*/ 491 h 575"/>
              <a:gd name="T10" fmla="*/ 290 w 2633"/>
              <a:gd name="T11" fmla="*/ 468 h 575"/>
              <a:gd name="T12" fmla="*/ 342 w 2633"/>
              <a:gd name="T13" fmla="*/ 442 h 575"/>
              <a:gd name="T14" fmla="*/ 395 w 2633"/>
              <a:gd name="T15" fmla="*/ 415 h 575"/>
              <a:gd name="T16" fmla="*/ 448 w 2633"/>
              <a:gd name="T17" fmla="*/ 386 h 575"/>
              <a:gd name="T18" fmla="*/ 500 w 2633"/>
              <a:gd name="T19" fmla="*/ 356 h 575"/>
              <a:gd name="T20" fmla="*/ 553 w 2633"/>
              <a:gd name="T21" fmla="*/ 325 h 575"/>
              <a:gd name="T22" fmla="*/ 606 w 2633"/>
              <a:gd name="T23" fmla="*/ 294 h 575"/>
              <a:gd name="T24" fmla="*/ 658 w 2633"/>
              <a:gd name="T25" fmla="*/ 261 h 575"/>
              <a:gd name="T26" fmla="*/ 711 w 2633"/>
              <a:gd name="T27" fmla="*/ 229 h 575"/>
              <a:gd name="T28" fmla="*/ 764 w 2633"/>
              <a:gd name="T29" fmla="*/ 197 h 575"/>
              <a:gd name="T30" fmla="*/ 816 w 2633"/>
              <a:gd name="T31" fmla="*/ 167 h 575"/>
              <a:gd name="T32" fmla="*/ 869 w 2633"/>
              <a:gd name="T33" fmla="*/ 137 h 575"/>
              <a:gd name="T34" fmla="*/ 922 w 2633"/>
              <a:gd name="T35" fmla="*/ 109 h 575"/>
              <a:gd name="T36" fmla="*/ 974 w 2633"/>
              <a:gd name="T37" fmla="*/ 84 h 575"/>
              <a:gd name="T38" fmla="*/ 1027 w 2633"/>
              <a:gd name="T39" fmla="*/ 61 h 575"/>
              <a:gd name="T40" fmla="*/ 1080 w 2633"/>
              <a:gd name="T41" fmla="*/ 41 h 575"/>
              <a:gd name="T42" fmla="*/ 1132 w 2633"/>
              <a:gd name="T43" fmla="*/ 25 h 575"/>
              <a:gd name="T44" fmla="*/ 1185 w 2633"/>
              <a:gd name="T45" fmla="*/ 13 h 575"/>
              <a:gd name="T46" fmla="*/ 1238 w 2633"/>
              <a:gd name="T47" fmla="*/ 5 h 575"/>
              <a:gd name="T48" fmla="*/ 1290 w 2633"/>
              <a:gd name="T49" fmla="*/ 0 h 575"/>
              <a:gd name="T50" fmla="*/ 1343 w 2633"/>
              <a:gd name="T51" fmla="*/ 0 h 575"/>
              <a:gd name="T52" fmla="*/ 1395 w 2633"/>
              <a:gd name="T53" fmla="*/ 5 h 575"/>
              <a:gd name="T54" fmla="*/ 1448 w 2633"/>
              <a:gd name="T55" fmla="*/ 13 h 575"/>
              <a:gd name="T56" fmla="*/ 1501 w 2633"/>
              <a:gd name="T57" fmla="*/ 25 h 575"/>
              <a:gd name="T58" fmla="*/ 1553 w 2633"/>
              <a:gd name="T59" fmla="*/ 41 h 575"/>
              <a:gd name="T60" fmla="*/ 1606 w 2633"/>
              <a:gd name="T61" fmla="*/ 61 h 575"/>
              <a:gd name="T62" fmla="*/ 1659 w 2633"/>
              <a:gd name="T63" fmla="*/ 84 h 575"/>
              <a:gd name="T64" fmla="*/ 1711 w 2633"/>
              <a:gd name="T65" fmla="*/ 109 h 575"/>
              <a:gd name="T66" fmla="*/ 1764 w 2633"/>
              <a:gd name="T67" fmla="*/ 137 h 575"/>
              <a:gd name="T68" fmla="*/ 1817 w 2633"/>
              <a:gd name="T69" fmla="*/ 167 h 575"/>
              <a:gd name="T70" fmla="*/ 1869 w 2633"/>
              <a:gd name="T71" fmla="*/ 197 h 575"/>
              <a:gd name="T72" fmla="*/ 1922 w 2633"/>
              <a:gd name="T73" fmla="*/ 229 h 575"/>
              <a:gd name="T74" fmla="*/ 1975 w 2633"/>
              <a:gd name="T75" fmla="*/ 261 h 575"/>
              <a:gd name="T76" fmla="*/ 2027 w 2633"/>
              <a:gd name="T77" fmla="*/ 294 h 575"/>
              <a:gd name="T78" fmla="*/ 2080 w 2633"/>
              <a:gd name="T79" fmla="*/ 325 h 575"/>
              <a:gd name="T80" fmla="*/ 2133 w 2633"/>
              <a:gd name="T81" fmla="*/ 356 h 575"/>
              <a:gd name="T82" fmla="*/ 2185 w 2633"/>
              <a:gd name="T83" fmla="*/ 386 h 575"/>
              <a:gd name="T84" fmla="*/ 2238 w 2633"/>
              <a:gd name="T85" fmla="*/ 415 h 575"/>
              <a:gd name="T86" fmla="*/ 2291 w 2633"/>
              <a:gd name="T87" fmla="*/ 442 h 575"/>
              <a:gd name="T88" fmla="*/ 2343 w 2633"/>
              <a:gd name="T89" fmla="*/ 468 h 575"/>
              <a:gd name="T90" fmla="*/ 2396 w 2633"/>
              <a:gd name="T91" fmla="*/ 491 h 575"/>
              <a:gd name="T92" fmla="*/ 2449 w 2633"/>
              <a:gd name="T93" fmla="*/ 513 h 575"/>
              <a:gd name="T94" fmla="*/ 2501 w 2633"/>
              <a:gd name="T95" fmla="*/ 533 h 575"/>
              <a:gd name="T96" fmla="*/ 2554 w 2633"/>
              <a:gd name="T97" fmla="*/ 551 h 575"/>
              <a:gd name="T98" fmla="*/ 2607 w 2633"/>
              <a:gd name="T99" fmla="*/ 56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33" h="575">
                <a:moveTo>
                  <a:pt x="0" y="575"/>
                </a:moveTo>
                <a:lnTo>
                  <a:pt x="26" y="567"/>
                </a:lnTo>
                <a:lnTo>
                  <a:pt x="53" y="559"/>
                </a:lnTo>
                <a:lnTo>
                  <a:pt x="79" y="551"/>
                </a:lnTo>
                <a:lnTo>
                  <a:pt x="105" y="542"/>
                </a:lnTo>
                <a:lnTo>
                  <a:pt x="132" y="533"/>
                </a:lnTo>
                <a:lnTo>
                  <a:pt x="158" y="523"/>
                </a:lnTo>
                <a:lnTo>
                  <a:pt x="184" y="513"/>
                </a:lnTo>
                <a:lnTo>
                  <a:pt x="211" y="502"/>
                </a:lnTo>
                <a:lnTo>
                  <a:pt x="237" y="491"/>
                </a:lnTo>
                <a:lnTo>
                  <a:pt x="263" y="480"/>
                </a:lnTo>
                <a:lnTo>
                  <a:pt x="290" y="468"/>
                </a:lnTo>
                <a:lnTo>
                  <a:pt x="316" y="455"/>
                </a:lnTo>
                <a:lnTo>
                  <a:pt x="342" y="442"/>
                </a:lnTo>
                <a:lnTo>
                  <a:pt x="369" y="429"/>
                </a:lnTo>
                <a:lnTo>
                  <a:pt x="395" y="415"/>
                </a:lnTo>
                <a:lnTo>
                  <a:pt x="421" y="401"/>
                </a:lnTo>
                <a:lnTo>
                  <a:pt x="448" y="386"/>
                </a:lnTo>
                <a:lnTo>
                  <a:pt x="474" y="371"/>
                </a:lnTo>
                <a:lnTo>
                  <a:pt x="500" y="356"/>
                </a:lnTo>
                <a:lnTo>
                  <a:pt x="527" y="341"/>
                </a:lnTo>
                <a:lnTo>
                  <a:pt x="553" y="325"/>
                </a:lnTo>
                <a:lnTo>
                  <a:pt x="579" y="309"/>
                </a:lnTo>
                <a:lnTo>
                  <a:pt x="606" y="294"/>
                </a:lnTo>
                <a:lnTo>
                  <a:pt x="632" y="277"/>
                </a:lnTo>
                <a:lnTo>
                  <a:pt x="658" y="261"/>
                </a:lnTo>
                <a:lnTo>
                  <a:pt x="685" y="245"/>
                </a:lnTo>
                <a:lnTo>
                  <a:pt x="711" y="229"/>
                </a:lnTo>
                <a:lnTo>
                  <a:pt x="737" y="213"/>
                </a:lnTo>
                <a:lnTo>
                  <a:pt x="764" y="197"/>
                </a:lnTo>
                <a:lnTo>
                  <a:pt x="790" y="182"/>
                </a:lnTo>
                <a:lnTo>
                  <a:pt x="816" y="167"/>
                </a:lnTo>
                <a:lnTo>
                  <a:pt x="843" y="152"/>
                </a:lnTo>
                <a:lnTo>
                  <a:pt x="869" y="137"/>
                </a:lnTo>
                <a:lnTo>
                  <a:pt x="895" y="123"/>
                </a:lnTo>
                <a:lnTo>
                  <a:pt x="922" y="109"/>
                </a:lnTo>
                <a:lnTo>
                  <a:pt x="948" y="96"/>
                </a:lnTo>
                <a:lnTo>
                  <a:pt x="974" y="84"/>
                </a:lnTo>
                <a:lnTo>
                  <a:pt x="1001" y="72"/>
                </a:lnTo>
                <a:lnTo>
                  <a:pt x="1027" y="61"/>
                </a:lnTo>
                <a:lnTo>
                  <a:pt x="1053" y="51"/>
                </a:lnTo>
                <a:lnTo>
                  <a:pt x="1080" y="41"/>
                </a:lnTo>
                <a:lnTo>
                  <a:pt x="1106" y="33"/>
                </a:lnTo>
                <a:lnTo>
                  <a:pt x="1132" y="25"/>
                </a:lnTo>
                <a:lnTo>
                  <a:pt x="1159" y="19"/>
                </a:lnTo>
                <a:lnTo>
                  <a:pt x="1185" y="13"/>
                </a:lnTo>
                <a:lnTo>
                  <a:pt x="1211" y="8"/>
                </a:lnTo>
                <a:lnTo>
                  <a:pt x="1238" y="5"/>
                </a:lnTo>
                <a:lnTo>
                  <a:pt x="1264" y="2"/>
                </a:lnTo>
                <a:lnTo>
                  <a:pt x="1290" y="0"/>
                </a:lnTo>
                <a:lnTo>
                  <a:pt x="1317" y="0"/>
                </a:lnTo>
                <a:lnTo>
                  <a:pt x="1343" y="0"/>
                </a:lnTo>
                <a:lnTo>
                  <a:pt x="1369" y="2"/>
                </a:lnTo>
                <a:lnTo>
                  <a:pt x="1395" y="5"/>
                </a:lnTo>
                <a:lnTo>
                  <a:pt x="1422" y="8"/>
                </a:lnTo>
                <a:lnTo>
                  <a:pt x="1448" y="13"/>
                </a:lnTo>
                <a:lnTo>
                  <a:pt x="1474" y="19"/>
                </a:lnTo>
                <a:lnTo>
                  <a:pt x="1501" y="25"/>
                </a:lnTo>
                <a:lnTo>
                  <a:pt x="1527" y="33"/>
                </a:lnTo>
                <a:lnTo>
                  <a:pt x="1553" y="41"/>
                </a:lnTo>
                <a:lnTo>
                  <a:pt x="1580" y="51"/>
                </a:lnTo>
                <a:lnTo>
                  <a:pt x="1606" y="61"/>
                </a:lnTo>
                <a:lnTo>
                  <a:pt x="1632" y="72"/>
                </a:lnTo>
                <a:lnTo>
                  <a:pt x="1659" y="84"/>
                </a:lnTo>
                <a:lnTo>
                  <a:pt x="1685" y="96"/>
                </a:lnTo>
                <a:lnTo>
                  <a:pt x="1711" y="109"/>
                </a:lnTo>
                <a:lnTo>
                  <a:pt x="1738" y="123"/>
                </a:lnTo>
                <a:lnTo>
                  <a:pt x="1764" y="137"/>
                </a:lnTo>
                <a:lnTo>
                  <a:pt x="1790" y="152"/>
                </a:lnTo>
                <a:lnTo>
                  <a:pt x="1817" y="167"/>
                </a:lnTo>
                <a:lnTo>
                  <a:pt x="1843" y="182"/>
                </a:lnTo>
                <a:lnTo>
                  <a:pt x="1869" y="197"/>
                </a:lnTo>
                <a:lnTo>
                  <a:pt x="1896" y="213"/>
                </a:lnTo>
                <a:lnTo>
                  <a:pt x="1922" y="229"/>
                </a:lnTo>
                <a:lnTo>
                  <a:pt x="1948" y="245"/>
                </a:lnTo>
                <a:lnTo>
                  <a:pt x="1975" y="261"/>
                </a:lnTo>
                <a:lnTo>
                  <a:pt x="2001" y="277"/>
                </a:lnTo>
                <a:lnTo>
                  <a:pt x="2027" y="294"/>
                </a:lnTo>
                <a:lnTo>
                  <a:pt x="2054" y="309"/>
                </a:lnTo>
                <a:lnTo>
                  <a:pt x="2080" y="325"/>
                </a:lnTo>
                <a:lnTo>
                  <a:pt x="2106" y="341"/>
                </a:lnTo>
                <a:lnTo>
                  <a:pt x="2133" y="356"/>
                </a:lnTo>
                <a:lnTo>
                  <a:pt x="2159" y="371"/>
                </a:lnTo>
                <a:lnTo>
                  <a:pt x="2185" y="386"/>
                </a:lnTo>
                <a:lnTo>
                  <a:pt x="2212" y="401"/>
                </a:lnTo>
                <a:lnTo>
                  <a:pt x="2238" y="415"/>
                </a:lnTo>
                <a:lnTo>
                  <a:pt x="2264" y="429"/>
                </a:lnTo>
                <a:lnTo>
                  <a:pt x="2291" y="442"/>
                </a:lnTo>
                <a:lnTo>
                  <a:pt x="2317" y="455"/>
                </a:lnTo>
                <a:lnTo>
                  <a:pt x="2343" y="468"/>
                </a:lnTo>
                <a:lnTo>
                  <a:pt x="2370" y="480"/>
                </a:lnTo>
                <a:lnTo>
                  <a:pt x="2396" y="491"/>
                </a:lnTo>
                <a:lnTo>
                  <a:pt x="2422" y="502"/>
                </a:lnTo>
                <a:lnTo>
                  <a:pt x="2449" y="513"/>
                </a:lnTo>
                <a:lnTo>
                  <a:pt x="2475" y="523"/>
                </a:lnTo>
                <a:lnTo>
                  <a:pt x="2501" y="533"/>
                </a:lnTo>
                <a:lnTo>
                  <a:pt x="2528" y="542"/>
                </a:lnTo>
                <a:lnTo>
                  <a:pt x="2554" y="551"/>
                </a:lnTo>
                <a:lnTo>
                  <a:pt x="2580" y="559"/>
                </a:lnTo>
                <a:lnTo>
                  <a:pt x="2607" y="567"/>
                </a:lnTo>
                <a:lnTo>
                  <a:pt x="2633" y="575"/>
                </a:lnTo>
              </a:path>
            </a:pathLst>
          </a:custGeom>
          <a:solidFill>
            <a:srgbClr val="0070C0">
              <a:alpha val="80000"/>
            </a:srgbClr>
          </a:solidFill>
          <a:ln w="38100" cap="flat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>
              <a:latin typeface="+mn-lt"/>
              <a:ea typeface="+mn-ea"/>
              <a:cs typeface="+mn-cs"/>
            </a:endParaRPr>
          </a:p>
        </p:txBody>
      </p:sp>
      <p:sp>
        <p:nvSpPr>
          <p:cNvPr id="51" name="Freeform 27"/>
          <p:cNvSpPr>
            <a:spLocks/>
          </p:cNvSpPr>
          <p:nvPr/>
        </p:nvSpPr>
        <p:spPr bwMode="auto">
          <a:xfrm>
            <a:off x="5519738" y="1676400"/>
            <a:ext cx="704850" cy="50800"/>
          </a:xfrm>
          <a:custGeom>
            <a:avLst/>
            <a:gdLst>
              <a:gd name="T0" fmla="*/ 26 w 2633"/>
              <a:gd name="T1" fmla="*/ 567 h 575"/>
              <a:gd name="T2" fmla="*/ 79 w 2633"/>
              <a:gd name="T3" fmla="*/ 551 h 575"/>
              <a:gd name="T4" fmla="*/ 132 w 2633"/>
              <a:gd name="T5" fmla="*/ 533 h 575"/>
              <a:gd name="T6" fmla="*/ 184 w 2633"/>
              <a:gd name="T7" fmla="*/ 513 h 575"/>
              <a:gd name="T8" fmla="*/ 237 w 2633"/>
              <a:gd name="T9" fmla="*/ 491 h 575"/>
              <a:gd name="T10" fmla="*/ 290 w 2633"/>
              <a:gd name="T11" fmla="*/ 468 h 575"/>
              <a:gd name="T12" fmla="*/ 342 w 2633"/>
              <a:gd name="T13" fmla="*/ 442 h 575"/>
              <a:gd name="T14" fmla="*/ 395 w 2633"/>
              <a:gd name="T15" fmla="*/ 415 h 575"/>
              <a:gd name="T16" fmla="*/ 448 w 2633"/>
              <a:gd name="T17" fmla="*/ 386 h 575"/>
              <a:gd name="T18" fmla="*/ 500 w 2633"/>
              <a:gd name="T19" fmla="*/ 356 h 575"/>
              <a:gd name="T20" fmla="*/ 553 w 2633"/>
              <a:gd name="T21" fmla="*/ 325 h 575"/>
              <a:gd name="T22" fmla="*/ 606 w 2633"/>
              <a:gd name="T23" fmla="*/ 294 h 575"/>
              <a:gd name="T24" fmla="*/ 658 w 2633"/>
              <a:gd name="T25" fmla="*/ 261 h 575"/>
              <a:gd name="T26" fmla="*/ 711 w 2633"/>
              <a:gd name="T27" fmla="*/ 229 h 575"/>
              <a:gd name="T28" fmla="*/ 764 w 2633"/>
              <a:gd name="T29" fmla="*/ 197 h 575"/>
              <a:gd name="T30" fmla="*/ 816 w 2633"/>
              <a:gd name="T31" fmla="*/ 167 h 575"/>
              <a:gd name="T32" fmla="*/ 869 w 2633"/>
              <a:gd name="T33" fmla="*/ 137 h 575"/>
              <a:gd name="T34" fmla="*/ 922 w 2633"/>
              <a:gd name="T35" fmla="*/ 109 h 575"/>
              <a:gd name="T36" fmla="*/ 974 w 2633"/>
              <a:gd name="T37" fmla="*/ 84 h 575"/>
              <a:gd name="T38" fmla="*/ 1027 w 2633"/>
              <a:gd name="T39" fmla="*/ 61 h 575"/>
              <a:gd name="T40" fmla="*/ 1080 w 2633"/>
              <a:gd name="T41" fmla="*/ 41 h 575"/>
              <a:gd name="T42" fmla="*/ 1132 w 2633"/>
              <a:gd name="T43" fmla="*/ 25 h 575"/>
              <a:gd name="T44" fmla="*/ 1185 w 2633"/>
              <a:gd name="T45" fmla="*/ 13 h 575"/>
              <a:gd name="T46" fmla="*/ 1238 w 2633"/>
              <a:gd name="T47" fmla="*/ 5 h 575"/>
              <a:gd name="T48" fmla="*/ 1290 w 2633"/>
              <a:gd name="T49" fmla="*/ 0 h 575"/>
              <a:gd name="T50" fmla="*/ 1343 w 2633"/>
              <a:gd name="T51" fmla="*/ 0 h 575"/>
              <a:gd name="T52" fmla="*/ 1395 w 2633"/>
              <a:gd name="T53" fmla="*/ 5 h 575"/>
              <a:gd name="T54" fmla="*/ 1448 w 2633"/>
              <a:gd name="T55" fmla="*/ 13 h 575"/>
              <a:gd name="T56" fmla="*/ 1501 w 2633"/>
              <a:gd name="T57" fmla="*/ 25 h 575"/>
              <a:gd name="T58" fmla="*/ 1553 w 2633"/>
              <a:gd name="T59" fmla="*/ 41 h 575"/>
              <a:gd name="T60" fmla="*/ 1606 w 2633"/>
              <a:gd name="T61" fmla="*/ 61 h 575"/>
              <a:gd name="T62" fmla="*/ 1659 w 2633"/>
              <a:gd name="T63" fmla="*/ 84 h 575"/>
              <a:gd name="T64" fmla="*/ 1711 w 2633"/>
              <a:gd name="T65" fmla="*/ 109 h 575"/>
              <a:gd name="T66" fmla="*/ 1764 w 2633"/>
              <a:gd name="T67" fmla="*/ 137 h 575"/>
              <a:gd name="T68" fmla="*/ 1817 w 2633"/>
              <a:gd name="T69" fmla="*/ 167 h 575"/>
              <a:gd name="T70" fmla="*/ 1869 w 2633"/>
              <a:gd name="T71" fmla="*/ 197 h 575"/>
              <a:gd name="T72" fmla="*/ 1922 w 2633"/>
              <a:gd name="T73" fmla="*/ 229 h 575"/>
              <a:gd name="T74" fmla="*/ 1975 w 2633"/>
              <a:gd name="T75" fmla="*/ 261 h 575"/>
              <a:gd name="T76" fmla="*/ 2027 w 2633"/>
              <a:gd name="T77" fmla="*/ 294 h 575"/>
              <a:gd name="T78" fmla="*/ 2080 w 2633"/>
              <a:gd name="T79" fmla="*/ 325 h 575"/>
              <a:gd name="T80" fmla="*/ 2133 w 2633"/>
              <a:gd name="T81" fmla="*/ 356 h 575"/>
              <a:gd name="T82" fmla="*/ 2185 w 2633"/>
              <a:gd name="T83" fmla="*/ 386 h 575"/>
              <a:gd name="T84" fmla="*/ 2238 w 2633"/>
              <a:gd name="T85" fmla="*/ 415 h 575"/>
              <a:gd name="T86" fmla="*/ 2291 w 2633"/>
              <a:gd name="T87" fmla="*/ 442 h 575"/>
              <a:gd name="T88" fmla="*/ 2343 w 2633"/>
              <a:gd name="T89" fmla="*/ 468 h 575"/>
              <a:gd name="T90" fmla="*/ 2396 w 2633"/>
              <a:gd name="T91" fmla="*/ 491 h 575"/>
              <a:gd name="T92" fmla="*/ 2449 w 2633"/>
              <a:gd name="T93" fmla="*/ 513 h 575"/>
              <a:gd name="T94" fmla="*/ 2501 w 2633"/>
              <a:gd name="T95" fmla="*/ 533 h 575"/>
              <a:gd name="T96" fmla="*/ 2554 w 2633"/>
              <a:gd name="T97" fmla="*/ 551 h 575"/>
              <a:gd name="T98" fmla="*/ 2607 w 2633"/>
              <a:gd name="T99" fmla="*/ 56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33" h="575">
                <a:moveTo>
                  <a:pt x="0" y="575"/>
                </a:moveTo>
                <a:lnTo>
                  <a:pt x="26" y="567"/>
                </a:lnTo>
                <a:lnTo>
                  <a:pt x="53" y="559"/>
                </a:lnTo>
                <a:lnTo>
                  <a:pt x="79" y="551"/>
                </a:lnTo>
                <a:lnTo>
                  <a:pt x="105" y="542"/>
                </a:lnTo>
                <a:lnTo>
                  <a:pt x="132" y="533"/>
                </a:lnTo>
                <a:lnTo>
                  <a:pt x="158" y="523"/>
                </a:lnTo>
                <a:lnTo>
                  <a:pt x="184" y="513"/>
                </a:lnTo>
                <a:lnTo>
                  <a:pt x="211" y="502"/>
                </a:lnTo>
                <a:lnTo>
                  <a:pt x="237" y="491"/>
                </a:lnTo>
                <a:lnTo>
                  <a:pt x="263" y="480"/>
                </a:lnTo>
                <a:lnTo>
                  <a:pt x="290" y="468"/>
                </a:lnTo>
                <a:lnTo>
                  <a:pt x="316" y="455"/>
                </a:lnTo>
                <a:lnTo>
                  <a:pt x="342" y="442"/>
                </a:lnTo>
                <a:lnTo>
                  <a:pt x="369" y="429"/>
                </a:lnTo>
                <a:lnTo>
                  <a:pt x="395" y="415"/>
                </a:lnTo>
                <a:lnTo>
                  <a:pt x="421" y="401"/>
                </a:lnTo>
                <a:lnTo>
                  <a:pt x="448" y="386"/>
                </a:lnTo>
                <a:lnTo>
                  <a:pt x="474" y="371"/>
                </a:lnTo>
                <a:lnTo>
                  <a:pt x="500" y="356"/>
                </a:lnTo>
                <a:lnTo>
                  <a:pt x="527" y="341"/>
                </a:lnTo>
                <a:lnTo>
                  <a:pt x="553" y="325"/>
                </a:lnTo>
                <a:lnTo>
                  <a:pt x="579" y="309"/>
                </a:lnTo>
                <a:lnTo>
                  <a:pt x="606" y="294"/>
                </a:lnTo>
                <a:lnTo>
                  <a:pt x="632" y="277"/>
                </a:lnTo>
                <a:lnTo>
                  <a:pt x="658" y="261"/>
                </a:lnTo>
                <a:lnTo>
                  <a:pt x="685" y="245"/>
                </a:lnTo>
                <a:lnTo>
                  <a:pt x="711" y="229"/>
                </a:lnTo>
                <a:lnTo>
                  <a:pt x="737" y="213"/>
                </a:lnTo>
                <a:lnTo>
                  <a:pt x="764" y="197"/>
                </a:lnTo>
                <a:lnTo>
                  <a:pt x="790" y="182"/>
                </a:lnTo>
                <a:lnTo>
                  <a:pt x="816" y="167"/>
                </a:lnTo>
                <a:lnTo>
                  <a:pt x="843" y="152"/>
                </a:lnTo>
                <a:lnTo>
                  <a:pt x="869" y="137"/>
                </a:lnTo>
                <a:lnTo>
                  <a:pt x="895" y="123"/>
                </a:lnTo>
                <a:lnTo>
                  <a:pt x="922" y="109"/>
                </a:lnTo>
                <a:lnTo>
                  <a:pt x="948" y="96"/>
                </a:lnTo>
                <a:lnTo>
                  <a:pt x="974" y="84"/>
                </a:lnTo>
                <a:lnTo>
                  <a:pt x="1001" y="72"/>
                </a:lnTo>
                <a:lnTo>
                  <a:pt x="1027" y="61"/>
                </a:lnTo>
                <a:lnTo>
                  <a:pt x="1053" y="51"/>
                </a:lnTo>
                <a:lnTo>
                  <a:pt x="1080" y="41"/>
                </a:lnTo>
                <a:lnTo>
                  <a:pt x="1106" y="33"/>
                </a:lnTo>
                <a:lnTo>
                  <a:pt x="1132" y="25"/>
                </a:lnTo>
                <a:lnTo>
                  <a:pt x="1159" y="19"/>
                </a:lnTo>
                <a:lnTo>
                  <a:pt x="1185" y="13"/>
                </a:lnTo>
                <a:lnTo>
                  <a:pt x="1211" y="8"/>
                </a:lnTo>
                <a:lnTo>
                  <a:pt x="1238" y="5"/>
                </a:lnTo>
                <a:lnTo>
                  <a:pt x="1264" y="2"/>
                </a:lnTo>
                <a:lnTo>
                  <a:pt x="1290" y="0"/>
                </a:lnTo>
                <a:lnTo>
                  <a:pt x="1317" y="0"/>
                </a:lnTo>
                <a:lnTo>
                  <a:pt x="1343" y="0"/>
                </a:lnTo>
                <a:lnTo>
                  <a:pt x="1369" y="2"/>
                </a:lnTo>
                <a:lnTo>
                  <a:pt x="1395" y="5"/>
                </a:lnTo>
                <a:lnTo>
                  <a:pt x="1422" y="8"/>
                </a:lnTo>
                <a:lnTo>
                  <a:pt x="1448" y="13"/>
                </a:lnTo>
                <a:lnTo>
                  <a:pt x="1474" y="19"/>
                </a:lnTo>
                <a:lnTo>
                  <a:pt x="1501" y="25"/>
                </a:lnTo>
                <a:lnTo>
                  <a:pt x="1527" y="33"/>
                </a:lnTo>
                <a:lnTo>
                  <a:pt x="1553" y="41"/>
                </a:lnTo>
                <a:lnTo>
                  <a:pt x="1580" y="51"/>
                </a:lnTo>
                <a:lnTo>
                  <a:pt x="1606" y="61"/>
                </a:lnTo>
                <a:lnTo>
                  <a:pt x="1632" y="72"/>
                </a:lnTo>
                <a:lnTo>
                  <a:pt x="1659" y="84"/>
                </a:lnTo>
                <a:lnTo>
                  <a:pt x="1685" y="96"/>
                </a:lnTo>
                <a:lnTo>
                  <a:pt x="1711" y="109"/>
                </a:lnTo>
                <a:lnTo>
                  <a:pt x="1738" y="123"/>
                </a:lnTo>
                <a:lnTo>
                  <a:pt x="1764" y="137"/>
                </a:lnTo>
                <a:lnTo>
                  <a:pt x="1790" y="152"/>
                </a:lnTo>
                <a:lnTo>
                  <a:pt x="1817" y="167"/>
                </a:lnTo>
                <a:lnTo>
                  <a:pt x="1843" y="182"/>
                </a:lnTo>
                <a:lnTo>
                  <a:pt x="1869" y="197"/>
                </a:lnTo>
                <a:lnTo>
                  <a:pt x="1896" y="213"/>
                </a:lnTo>
                <a:lnTo>
                  <a:pt x="1922" y="229"/>
                </a:lnTo>
                <a:lnTo>
                  <a:pt x="1948" y="245"/>
                </a:lnTo>
                <a:lnTo>
                  <a:pt x="1975" y="261"/>
                </a:lnTo>
                <a:lnTo>
                  <a:pt x="2001" y="277"/>
                </a:lnTo>
                <a:lnTo>
                  <a:pt x="2027" y="294"/>
                </a:lnTo>
                <a:lnTo>
                  <a:pt x="2054" y="309"/>
                </a:lnTo>
                <a:lnTo>
                  <a:pt x="2080" y="325"/>
                </a:lnTo>
                <a:lnTo>
                  <a:pt x="2106" y="341"/>
                </a:lnTo>
                <a:lnTo>
                  <a:pt x="2133" y="356"/>
                </a:lnTo>
                <a:lnTo>
                  <a:pt x="2159" y="371"/>
                </a:lnTo>
                <a:lnTo>
                  <a:pt x="2185" y="386"/>
                </a:lnTo>
                <a:lnTo>
                  <a:pt x="2212" y="401"/>
                </a:lnTo>
                <a:lnTo>
                  <a:pt x="2238" y="415"/>
                </a:lnTo>
                <a:lnTo>
                  <a:pt x="2264" y="429"/>
                </a:lnTo>
                <a:lnTo>
                  <a:pt x="2291" y="442"/>
                </a:lnTo>
                <a:lnTo>
                  <a:pt x="2317" y="455"/>
                </a:lnTo>
                <a:lnTo>
                  <a:pt x="2343" y="468"/>
                </a:lnTo>
                <a:lnTo>
                  <a:pt x="2370" y="480"/>
                </a:lnTo>
                <a:lnTo>
                  <a:pt x="2396" y="491"/>
                </a:lnTo>
                <a:lnTo>
                  <a:pt x="2422" y="502"/>
                </a:lnTo>
                <a:lnTo>
                  <a:pt x="2449" y="513"/>
                </a:lnTo>
                <a:lnTo>
                  <a:pt x="2475" y="523"/>
                </a:lnTo>
                <a:lnTo>
                  <a:pt x="2501" y="533"/>
                </a:lnTo>
                <a:lnTo>
                  <a:pt x="2528" y="542"/>
                </a:lnTo>
                <a:lnTo>
                  <a:pt x="2554" y="551"/>
                </a:lnTo>
                <a:lnTo>
                  <a:pt x="2580" y="559"/>
                </a:lnTo>
                <a:lnTo>
                  <a:pt x="2607" y="567"/>
                </a:lnTo>
                <a:lnTo>
                  <a:pt x="2633" y="575"/>
                </a:lnTo>
              </a:path>
            </a:pathLst>
          </a:custGeom>
          <a:solidFill>
            <a:srgbClr val="0070C0">
              <a:alpha val="80000"/>
            </a:srgbClr>
          </a:solidFill>
          <a:ln w="38100" cap="flat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>
              <a:latin typeface="+mn-lt"/>
              <a:ea typeface="+mn-ea"/>
              <a:cs typeface="+mn-cs"/>
            </a:endParaRPr>
          </a:p>
        </p:txBody>
      </p:sp>
      <p:sp>
        <p:nvSpPr>
          <p:cNvPr id="52" name="Freeform 27"/>
          <p:cNvSpPr>
            <a:spLocks/>
          </p:cNvSpPr>
          <p:nvPr/>
        </p:nvSpPr>
        <p:spPr bwMode="auto">
          <a:xfrm>
            <a:off x="7551738" y="1103313"/>
            <a:ext cx="704850" cy="50800"/>
          </a:xfrm>
          <a:custGeom>
            <a:avLst/>
            <a:gdLst>
              <a:gd name="T0" fmla="*/ 26 w 2633"/>
              <a:gd name="T1" fmla="*/ 567 h 575"/>
              <a:gd name="T2" fmla="*/ 79 w 2633"/>
              <a:gd name="T3" fmla="*/ 551 h 575"/>
              <a:gd name="T4" fmla="*/ 132 w 2633"/>
              <a:gd name="T5" fmla="*/ 533 h 575"/>
              <a:gd name="T6" fmla="*/ 184 w 2633"/>
              <a:gd name="T7" fmla="*/ 513 h 575"/>
              <a:gd name="T8" fmla="*/ 237 w 2633"/>
              <a:gd name="T9" fmla="*/ 491 h 575"/>
              <a:gd name="T10" fmla="*/ 290 w 2633"/>
              <a:gd name="T11" fmla="*/ 468 h 575"/>
              <a:gd name="T12" fmla="*/ 342 w 2633"/>
              <a:gd name="T13" fmla="*/ 442 h 575"/>
              <a:gd name="T14" fmla="*/ 395 w 2633"/>
              <a:gd name="T15" fmla="*/ 415 h 575"/>
              <a:gd name="T16" fmla="*/ 448 w 2633"/>
              <a:gd name="T17" fmla="*/ 386 h 575"/>
              <a:gd name="T18" fmla="*/ 500 w 2633"/>
              <a:gd name="T19" fmla="*/ 356 h 575"/>
              <a:gd name="T20" fmla="*/ 553 w 2633"/>
              <a:gd name="T21" fmla="*/ 325 h 575"/>
              <a:gd name="T22" fmla="*/ 606 w 2633"/>
              <a:gd name="T23" fmla="*/ 294 h 575"/>
              <a:gd name="T24" fmla="*/ 658 w 2633"/>
              <a:gd name="T25" fmla="*/ 261 h 575"/>
              <a:gd name="T26" fmla="*/ 711 w 2633"/>
              <a:gd name="T27" fmla="*/ 229 h 575"/>
              <a:gd name="T28" fmla="*/ 764 w 2633"/>
              <a:gd name="T29" fmla="*/ 197 h 575"/>
              <a:gd name="T30" fmla="*/ 816 w 2633"/>
              <a:gd name="T31" fmla="*/ 167 h 575"/>
              <a:gd name="T32" fmla="*/ 869 w 2633"/>
              <a:gd name="T33" fmla="*/ 137 h 575"/>
              <a:gd name="T34" fmla="*/ 922 w 2633"/>
              <a:gd name="T35" fmla="*/ 109 h 575"/>
              <a:gd name="T36" fmla="*/ 974 w 2633"/>
              <a:gd name="T37" fmla="*/ 84 h 575"/>
              <a:gd name="T38" fmla="*/ 1027 w 2633"/>
              <a:gd name="T39" fmla="*/ 61 h 575"/>
              <a:gd name="T40" fmla="*/ 1080 w 2633"/>
              <a:gd name="T41" fmla="*/ 41 h 575"/>
              <a:gd name="T42" fmla="*/ 1132 w 2633"/>
              <a:gd name="T43" fmla="*/ 25 h 575"/>
              <a:gd name="T44" fmla="*/ 1185 w 2633"/>
              <a:gd name="T45" fmla="*/ 13 h 575"/>
              <a:gd name="T46" fmla="*/ 1238 w 2633"/>
              <a:gd name="T47" fmla="*/ 5 h 575"/>
              <a:gd name="T48" fmla="*/ 1290 w 2633"/>
              <a:gd name="T49" fmla="*/ 0 h 575"/>
              <a:gd name="T50" fmla="*/ 1343 w 2633"/>
              <a:gd name="T51" fmla="*/ 0 h 575"/>
              <a:gd name="T52" fmla="*/ 1395 w 2633"/>
              <a:gd name="T53" fmla="*/ 5 h 575"/>
              <a:gd name="T54" fmla="*/ 1448 w 2633"/>
              <a:gd name="T55" fmla="*/ 13 h 575"/>
              <a:gd name="T56" fmla="*/ 1501 w 2633"/>
              <a:gd name="T57" fmla="*/ 25 h 575"/>
              <a:gd name="T58" fmla="*/ 1553 w 2633"/>
              <a:gd name="T59" fmla="*/ 41 h 575"/>
              <a:gd name="T60" fmla="*/ 1606 w 2633"/>
              <a:gd name="T61" fmla="*/ 61 h 575"/>
              <a:gd name="T62" fmla="*/ 1659 w 2633"/>
              <a:gd name="T63" fmla="*/ 84 h 575"/>
              <a:gd name="T64" fmla="*/ 1711 w 2633"/>
              <a:gd name="T65" fmla="*/ 109 h 575"/>
              <a:gd name="T66" fmla="*/ 1764 w 2633"/>
              <a:gd name="T67" fmla="*/ 137 h 575"/>
              <a:gd name="T68" fmla="*/ 1817 w 2633"/>
              <a:gd name="T69" fmla="*/ 167 h 575"/>
              <a:gd name="T70" fmla="*/ 1869 w 2633"/>
              <a:gd name="T71" fmla="*/ 197 h 575"/>
              <a:gd name="T72" fmla="*/ 1922 w 2633"/>
              <a:gd name="T73" fmla="*/ 229 h 575"/>
              <a:gd name="T74" fmla="*/ 1975 w 2633"/>
              <a:gd name="T75" fmla="*/ 261 h 575"/>
              <a:gd name="T76" fmla="*/ 2027 w 2633"/>
              <a:gd name="T77" fmla="*/ 294 h 575"/>
              <a:gd name="T78" fmla="*/ 2080 w 2633"/>
              <a:gd name="T79" fmla="*/ 325 h 575"/>
              <a:gd name="T80" fmla="*/ 2133 w 2633"/>
              <a:gd name="T81" fmla="*/ 356 h 575"/>
              <a:gd name="T82" fmla="*/ 2185 w 2633"/>
              <a:gd name="T83" fmla="*/ 386 h 575"/>
              <a:gd name="T84" fmla="*/ 2238 w 2633"/>
              <a:gd name="T85" fmla="*/ 415 h 575"/>
              <a:gd name="T86" fmla="*/ 2291 w 2633"/>
              <a:gd name="T87" fmla="*/ 442 h 575"/>
              <a:gd name="T88" fmla="*/ 2343 w 2633"/>
              <a:gd name="T89" fmla="*/ 468 h 575"/>
              <a:gd name="T90" fmla="*/ 2396 w 2633"/>
              <a:gd name="T91" fmla="*/ 491 h 575"/>
              <a:gd name="T92" fmla="*/ 2449 w 2633"/>
              <a:gd name="T93" fmla="*/ 513 h 575"/>
              <a:gd name="T94" fmla="*/ 2501 w 2633"/>
              <a:gd name="T95" fmla="*/ 533 h 575"/>
              <a:gd name="T96" fmla="*/ 2554 w 2633"/>
              <a:gd name="T97" fmla="*/ 551 h 575"/>
              <a:gd name="T98" fmla="*/ 2607 w 2633"/>
              <a:gd name="T99" fmla="*/ 56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33" h="575">
                <a:moveTo>
                  <a:pt x="0" y="575"/>
                </a:moveTo>
                <a:lnTo>
                  <a:pt x="26" y="567"/>
                </a:lnTo>
                <a:lnTo>
                  <a:pt x="53" y="559"/>
                </a:lnTo>
                <a:lnTo>
                  <a:pt x="79" y="551"/>
                </a:lnTo>
                <a:lnTo>
                  <a:pt x="105" y="542"/>
                </a:lnTo>
                <a:lnTo>
                  <a:pt x="132" y="533"/>
                </a:lnTo>
                <a:lnTo>
                  <a:pt x="158" y="523"/>
                </a:lnTo>
                <a:lnTo>
                  <a:pt x="184" y="513"/>
                </a:lnTo>
                <a:lnTo>
                  <a:pt x="211" y="502"/>
                </a:lnTo>
                <a:lnTo>
                  <a:pt x="237" y="491"/>
                </a:lnTo>
                <a:lnTo>
                  <a:pt x="263" y="480"/>
                </a:lnTo>
                <a:lnTo>
                  <a:pt x="290" y="468"/>
                </a:lnTo>
                <a:lnTo>
                  <a:pt x="316" y="455"/>
                </a:lnTo>
                <a:lnTo>
                  <a:pt x="342" y="442"/>
                </a:lnTo>
                <a:lnTo>
                  <a:pt x="369" y="429"/>
                </a:lnTo>
                <a:lnTo>
                  <a:pt x="395" y="415"/>
                </a:lnTo>
                <a:lnTo>
                  <a:pt x="421" y="401"/>
                </a:lnTo>
                <a:lnTo>
                  <a:pt x="448" y="386"/>
                </a:lnTo>
                <a:lnTo>
                  <a:pt x="474" y="371"/>
                </a:lnTo>
                <a:lnTo>
                  <a:pt x="500" y="356"/>
                </a:lnTo>
                <a:lnTo>
                  <a:pt x="527" y="341"/>
                </a:lnTo>
                <a:lnTo>
                  <a:pt x="553" y="325"/>
                </a:lnTo>
                <a:lnTo>
                  <a:pt x="579" y="309"/>
                </a:lnTo>
                <a:lnTo>
                  <a:pt x="606" y="294"/>
                </a:lnTo>
                <a:lnTo>
                  <a:pt x="632" y="277"/>
                </a:lnTo>
                <a:lnTo>
                  <a:pt x="658" y="261"/>
                </a:lnTo>
                <a:lnTo>
                  <a:pt x="685" y="245"/>
                </a:lnTo>
                <a:lnTo>
                  <a:pt x="711" y="229"/>
                </a:lnTo>
                <a:lnTo>
                  <a:pt x="737" y="213"/>
                </a:lnTo>
                <a:lnTo>
                  <a:pt x="764" y="197"/>
                </a:lnTo>
                <a:lnTo>
                  <a:pt x="790" y="182"/>
                </a:lnTo>
                <a:lnTo>
                  <a:pt x="816" y="167"/>
                </a:lnTo>
                <a:lnTo>
                  <a:pt x="843" y="152"/>
                </a:lnTo>
                <a:lnTo>
                  <a:pt x="869" y="137"/>
                </a:lnTo>
                <a:lnTo>
                  <a:pt x="895" y="123"/>
                </a:lnTo>
                <a:lnTo>
                  <a:pt x="922" y="109"/>
                </a:lnTo>
                <a:lnTo>
                  <a:pt x="948" y="96"/>
                </a:lnTo>
                <a:lnTo>
                  <a:pt x="974" y="84"/>
                </a:lnTo>
                <a:lnTo>
                  <a:pt x="1001" y="72"/>
                </a:lnTo>
                <a:lnTo>
                  <a:pt x="1027" y="61"/>
                </a:lnTo>
                <a:lnTo>
                  <a:pt x="1053" y="51"/>
                </a:lnTo>
                <a:lnTo>
                  <a:pt x="1080" y="41"/>
                </a:lnTo>
                <a:lnTo>
                  <a:pt x="1106" y="33"/>
                </a:lnTo>
                <a:lnTo>
                  <a:pt x="1132" y="25"/>
                </a:lnTo>
                <a:lnTo>
                  <a:pt x="1159" y="19"/>
                </a:lnTo>
                <a:lnTo>
                  <a:pt x="1185" y="13"/>
                </a:lnTo>
                <a:lnTo>
                  <a:pt x="1211" y="8"/>
                </a:lnTo>
                <a:lnTo>
                  <a:pt x="1238" y="5"/>
                </a:lnTo>
                <a:lnTo>
                  <a:pt x="1264" y="2"/>
                </a:lnTo>
                <a:lnTo>
                  <a:pt x="1290" y="0"/>
                </a:lnTo>
                <a:lnTo>
                  <a:pt x="1317" y="0"/>
                </a:lnTo>
                <a:lnTo>
                  <a:pt x="1343" y="0"/>
                </a:lnTo>
                <a:lnTo>
                  <a:pt x="1369" y="2"/>
                </a:lnTo>
                <a:lnTo>
                  <a:pt x="1395" y="5"/>
                </a:lnTo>
                <a:lnTo>
                  <a:pt x="1422" y="8"/>
                </a:lnTo>
                <a:lnTo>
                  <a:pt x="1448" y="13"/>
                </a:lnTo>
                <a:lnTo>
                  <a:pt x="1474" y="19"/>
                </a:lnTo>
                <a:lnTo>
                  <a:pt x="1501" y="25"/>
                </a:lnTo>
                <a:lnTo>
                  <a:pt x="1527" y="33"/>
                </a:lnTo>
                <a:lnTo>
                  <a:pt x="1553" y="41"/>
                </a:lnTo>
                <a:lnTo>
                  <a:pt x="1580" y="51"/>
                </a:lnTo>
                <a:lnTo>
                  <a:pt x="1606" y="61"/>
                </a:lnTo>
                <a:lnTo>
                  <a:pt x="1632" y="72"/>
                </a:lnTo>
                <a:lnTo>
                  <a:pt x="1659" y="84"/>
                </a:lnTo>
                <a:lnTo>
                  <a:pt x="1685" y="96"/>
                </a:lnTo>
                <a:lnTo>
                  <a:pt x="1711" y="109"/>
                </a:lnTo>
                <a:lnTo>
                  <a:pt x="1738" y="123"/>
                </a:lnTo>
                <a:lnTo>
                  <a:pt x="1764" y="137"/>
                </a:lnTo>
                <a:lnTo>
                  <a:pt x="1790" y="152"/>
                </a:lnTo>
                <a:lnTo>
                  <a:pt x="1817" y="167"/>
                </a:lnTo>
                <a:lnTo>
                  <a:pt x="1843" y="182"/>
                </a:lnTo>
                <a:lnTo>
                  <a:pt x="1869" y="197"/>
                </a:lnTo>
                <a:lnTo>
                  <a:pt x="1896" y="213"/>
                </a:lnTo>
                <a:lnTo>
                  <a:pt x="1922" y="229"/>
                </a:lnTo>
                <a:lnTo>
                  <a:pt x="1948" y="245"/>
                </a:lnTo>
                <a:lnTo>
                  <a:pt x="1975" y="261"/>
                </a:lnTo>
                <a:lnTo>
                  <a:pt x="2001" y="277"/>
                </a:lnTo>
                <a:lnTo>
                  <a:pt x="2027" y="294"/>
                </a:lnTo>
                <a:lnTo>
                  <a:pt x="2054" y="309"/>
                </a:lnTo>
                <a:lnTo>
                  <a:pt x="2080" y="325"/>
                </a:lnTo>
                <a:lnTo>
                  <a:pt x="2106" y="341"/>
                </a:lnTo>
                <a:lnTo>
                  <a:pt x="2133" y="356"/>
                </a:lnTo>
                <a:lnTo>
                  <a:pt x="2159" y="371"/>
                </a:lnTo>
                <a:lnTo>
                  <a:pt x="2185" y="386"/>
                </a:lnTo>
                <a:lnTo>
                  <a:pt x="2212" y="401"/>
                </a:lnTo>
                <a:lnTo>
                  <a:pt x="2238" y="415"/>
                </a:lnTo>
                <a:lnTo>
                  <a:pt x="2264" y="429"/>
                </a:lnTo>
                <a:lnTo>
                  <a:pt x="2291" y="442"/>
                </a:lnTo>
                <a:lnTo>
                  <a:pt x="2317" y="455"/>
                </a:lnTo>
                <a:lnTo>
                  <a:pt x="2343" y="468"/>
                </a:lnTo>
                <a:lnTo>
                  <a:pt x="2370" y="480"/>
                </a:lnTo>
                <a:lnTo>
                  <a:pt x="2396" y="491"/>
                </a:lnTo>
                <a:lnTo>
                  <a:pt x="2422" y="502"/>
                </a:lnTo>
                <a:lnTo>
                  <a:pt x="2449" y="513"/>
                </a:lnTo>
                <a:lnTo>
                  <a:pt x="2475" y="523"/>
                </a:lnTo>
                <a:lnTo>
                  <a:pt x="2501" y="533"/>
                </a:lnTo>
                <a:lnTo>
                  <a:pt x="2528" y="542"/>
                </a:lnTo>
                <a:lnTo>
                  <a:pt x="2554" y="551"/>
                </a:lnTo>
                <a:lnTo>
                  <a:pt x="2580" y="559"/>
                </a:lnTo>
                <a:lnTo>
                  <a:pt x="2607" y="567"/>
                </a:lnTo>
                <a:lnTo>
                  <a:pt x="2633" y="575"/>
                </a:lnTo>
              </a:path>
            </a:pathLst>
          </a:custGeom>
          <a:solidFill>
            <a:srgbClr val="0070C0">
              <a:alpha val="80000"/>
            </a:srgbClr>
          </a:solidFill>
          <a:ln w="38100" cap="flat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>
              <a:latin typeface="+mn-lt"/>
              <a:ea typeface="+mn-ea"/>
              <a:cs typeface="+mn-cs"/>
            </a:endParaRPr>
          </a:p>
        </p:txBody>
      </p:sp>
      <p:sp>
        <p:nvSpPr>
          <p:cNvPr id="47" name="TextBox 4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037464" y="4524366"/>
            <a:ext cx="754117" cy="369332"/>
          </a:xfrm>
          <a:prstGeom prst="rect">
            <a:avLst/>
          </a:prstGeom>
          <a:blipFill rotWithShape="1">
            <a:blip r:embed="rId6"/>
            <a:stretch>
              <a:fillRect t="-119672" r="-62097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48" name="TextBox 4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88193" y="2926729"/>
            <a:ext cx="727955" cy="369332"/>
          </a:xfrm>
          <a:prstGeom prst="rect">
            <a:avLst/>
          </a:prstGeom>
          <a:blipFill rotWithShape="1">
            <a:blip r:embed="rId7"/>
            <a:stretch>
              <a:fillRect t="-119672" r="-64167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49" name="TextBox 4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482844" y="791715"/>
            <a:ext cx="736740" cy="369332"/>
          </a:xfrm>
          <a:prstGeom prst="rect">
            <a:avLst/>
          </a:prstGeom>
          <a:blipFill rotWithShape="1">
            <a:blip r:embed="rId8"/>
            <a:stretch>
              <a:fillRect t="-121667" r="-64463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53" name="TextBox 5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456139" y="2570721"/>
            <a:ext cx="762901" cy="369332"/>
          </a:xfrm>
          <a:prstGeom prst="rect">
            <a:avLst/>
          </a:prstGeom>
          <a:blipFill rotWithShape="1">
            <a:blip r:embed="rId9"/>
            <a:stretch>
              <a:fillRect t="-121667" r="-62400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54" name="TextBox 5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021166" y="1154055"/>
            <a:ext cx="1140697" cy="369332"/>
          </a:xfrm>
          <a:prstGeom prst="rect">
            <a:avLst/>
          </a:prstGeom>
          <a:blipFill rotWithShape="1">
            <a:blip r:embed="rId10"/>
            <a:stretch>
              <a:fillRect t="-119672" r="-41176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55" name="TextBox 5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148217" y="2894053"/>
            <a:ext cx="1166858" cy="369332"/>
          </a:xfrm>
          <a:prstGeom prst="rect">
            <a:avLst/>
          </a:prstGeom>
          <a:blipFill rotWithShape="1">
            <a:blip r:embed="rId11"/>
            <a:stretch>
              <a:fillRect t="-121667" r="-40314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56" name="TextBox 5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482952" y="561459"/>
            <a:ext cx="1140697" cy="369332"/>
          </a:xfrm>
          <a:prstGeom prst="rect">
            <a:avLst/>
          </a:prstGeom>
          <a:blipFill rotWithShape="1">
            <a:blip r:embed="rId12"/>
            <a:stretch>
              <a:fillRect t="-119672" r="-41176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57" name="TextBox 5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456247" y="2340465"/>
            <a:ext cx="1166858" cy="369332"/>
          </a:xfrm>
          <a:prstGeom prst="rect">
            <a:avLst/>
          </a:prstGeom>
          <a:blipFill rotWithShape="1">
            <a:blip r:embed="rId13"/>
            <a:stretch>
              <a:fillRect t="-119672" r="-40104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46" name="TextBox 8"/>
          <p:cNvSpPr txBox="1"/>
          <p:nvPr/>
        </p:nvSpPr>
        <p:spPr>
          <a:xfrm>
            <a:off x="152400" y="70199"/>
            <a:ext cx="2486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</a:rPr>
              <a:t>COOLING SCHEME</a:t>
            </a:r>
            <a:endParaRPr lang="fr-FR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006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976438" y="4510088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76438" y="3348038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502400" y="2557463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502400" y="1393825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0" name="Line 75"/>
          <p:cNvSpPr>
            <a:spLocks noChangeShapeType="1"/>
          </p:cNvSpPr>
          <p:nvPr/>
        </p:nvSpPr>
        <p:spPr bwMode="auto">
          <a:xfrm flipV="1">
            <a:off x="388938" y="1195388"/>
            <a:ext cx="0" cy="12017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271" name="Line 77"/>
          <p:cNvSpPr>
            <a:spLocks noChangeShapeType="1"/>
          </p:cNvSpPr>
          <p:nvPr/>
        </p:nvSpPr>
        <p:spPr bwMode="auto">
          <a:xfrm>
            <a:off x="400050" y="2389188"/>
            <a:ext cx="32194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7" name="Freeform 76"/>
          <p:cNvSpPr/>
          <p:nvPr/>
        </p:nvSpPr>
        <p:spPr>
          <a:xfrm>
            <a:off x="2244725" y="1566863"/>
            <a:ext cx="1214438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273" name="TextBox 80"/>
          <p:cNvSpPr txBox="1">
            <a:spLocks noChangeArrowheads="1"/>
          </p:cNvSpPr>
          <p:nvPr/>
        </p:nvSpPr>
        <p:spPr bwMode="auto">
          <a:xfrm>
            <a:off x="1065213" y="762000"/>
            <a:ext cx="172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cavity spectrum</a:t>
            </a:r>
          </a:p>
        </p:txBody>
      </p:sp>
      <p:sp>
        <p:nvSpPr>
          <p:cNvPr id="11274" name="Line 91"/>
          <p:cNvSpPr>
            <a:spLocks noChangeShapeType="1"/>
          </p:cNvSpPr>
          <p:nvPr/>
        </p:nvSpPr>
        <p:spPr bwMode="auto">
          <a:xfrm>
            <a:off x="6611938" y="4989513"/>
            <a:ext cx="4445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275" name="Line 75"/>
          <p:cNvSpPr>
            <a:spLocks noChangeShapeType="1"/>
          </p:cNvSpPr>
          <p:nvPr/>
        </p:nvSpPr>
        <p:spPr bwMode="auto">
          <a:xfrm flipV="1">
            <a:off x="5526088" y="4770438"/>
            <a:ext cx="0" cy="12001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276" name="Line 77"/>
          <p:cNvSpPr>
            <a:spLocks noChangeShapeType="1"/>
          </p:cNvSpPr>
          <p:nvPr/>
        </p:nvSpPr>
        <p:spPr bwMode="auto">
          <a:xfrm>
            <a:off x="5526088" y="5964238"/>
            <a:ext cx="22748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2" name="Freeform 91"/>
          <p:cNvSpPr/>
          <p:nvPr/>
        </p:nvSpPr>
        <p:spPr>
          <a:xfrm>
            <a:off x="6858000" y="5141913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1" name="TextBox 10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668517" y="4544434"/>
            <a:ext cx="436145" cy="461665"/>
          </a:xfrm>
          <a:prstGeom prst="rect">
            <a:avLst/>
          </a:prstGeom>
          <a:blipFill rotWithShape="1">
            <a:blip r:embed="rId2"/>
            <a:stretch>
              <a:fillRect b="-789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1279" name="TextBox 102"/>
          <p:cNvSpPr txBox="1">
            <a:spLocks noChangeArrowheads="1"/>
          </p:cNvSpPr>
          <p:nvPr/>
        </p:nvSpPr>
        <p:spPr bwMode="auto">
          <a:xfrm>
            <a:off x="5969000" y="4224338"/>
            <a:ext cx="1620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qubit spectrum</a:t>
            </a:r>
          </a:p>
        </p:txBody>
      </p:sp>
      <p:sp>
        <p:nvSpPr>
          <p:cNvPr id="11280" name="TextBox 105"/>
          <p:cNvSpPr txBox="1">
            <a:spLocks noChangeArrowheads="1"/>
          </p:cNvSpPr>
          <p:nvPr/>
        </p:nvSpPr>
        <p:spPr bwMode="auto">
          <a:xfrm>
            <a:off x="5427663" y="5254625"/>
            <a:ext cx="4683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…</a:t>
            </a:r>
          </a:p>
        </p:txBody>
      </p:sp>
      <p:sp>
        <p:nvSpPr>
          <p:cNvPr id="11281" name="TextBox 108"/>
          <p:cNvSpPr txBox="1">
            <a:spLocks noChangeArrowheads="1"/>
          </p:cNvSpPr>
          <p:nvPr/>
        </p:nvSpPr>
        <p:spPr bwMode="auto">
          <a:xfrm rot="-1423765">
            <a:off x="4167188" y="2746375"/>
            <a:ext cx="10636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……...</a:t>
            </a:r>
          </a:p>
        </p:txBody>
      </p:sp>
      <p:sp>
        <p:nvSpPr>
          <p:cNvPr id="112" name="TextBox 11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738606" y="1102951"/>
            <a:ext cx="543674" cy="420436"/>
          </a:xfrm>
          <a:prstGeom prst="rect">
            <a:avLst/>
          </a:prstGeom>
          <a:blipFill rotWithShape="1">
            <a:blip r:embed="rId3"/>
            <a:stretch>
              <a:fillRect b="-1304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14" name="TextBox 11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050149" y="1102951"/>
            <a:ext cx="516360" cy="400110"/>
          </a:xfrm>
          <a:prstGeom prst="rect">
            <a:avLst/>
          </a:prstGeom>
          <a:blipFill rotWithShape="1">
            <a:blip r:embed="rId4"/>
            <a:stretch>
              <a:fillRect b="-13636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16" name="TextBox 11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000408" y="5288494"/>
            <a:ext cx="518732" cy="433645"/>
          </a:xfrm>
          <a:prstGeom prst="rect">
            <a:avLst/>
          </a:prstGeom>
          <a:blipFill rotWithShape="1">
            <a:blip r:embed="rId5"/>
            <a:stretch>
              <a:fillRect b="-8451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18" name="Freeform 117"/>
          <p:cNvSpPr/>
          <p:nvPr/>
        </p:nvSpPr>
        <p:spPr>
          <a:xfrm>
            <a:off x="6088063" y="5138738"/>
            <a:ext cx="271462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9" name="Freeform 118"/>
          <p:cNvSpPr/>
          <p:nvPr/>
        </p:nvSpPr>
        <p:spPr>
          <a:xfrm>
            <a:off x="6477000" y="5149850"/>
            <a:ext cx="273050" cy="817563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9" name="Freeform 27"/>
          <p:cNvSpPr>
            <a:spLocks/>
          </p:cNvSpPr>
          <p:nvPr/>
        </p:nvSpPr>
        <p:spPr bwMode="auto">
          <a:xfrm>
            <a:off x="2025650" y="4305300"/>
            <a:ext cx="704850" cy="206375"/>
          </a:xfrm>
          <a:custGeom>
            <a:avLst/>
            <a:gdLst>
              <a:gd name="T0" fmla="*/ 26 w 2633"/>
              <a:gd name="T1" fmla="*/ 567 h 575"/>
              <a:gd name="T2" fmla="*/ 79 w 2633"/>
              <a:gd name="T3" fmla="*/ 551 h 575"/>
              <a:gd name="T4" fmla="*/ 132 w 2633"/>
              <a:gd name="T5" fmla="*/ 533 h 575"/>
              <a:gd name="T6" fmla="*/ 184 w 2633"/>
              <a:gd name="T7" fmla="*/ 513 h 575"/>
              <a:gd name="T8" fmla="*/ 237 w 2633"/>
              <a:gd name="T9" fmla="*/ 491 h 575"/>
              <a:gd name="T10" fmla="*/ 290 w 2633"/>
              <a:gd name="T11" fmla="*/ 468 h 575"/>
              <a:gd name="T12" fmla="*/ 342 w 2633"/>
              <a:gd name="T13" fmla="*/ 442 h 575"/>
              <a:gd name="T14" fmla="*/ 395 w 2633"/>
              <a:gd name="T15" fmla="*/ 415 h 575"/>
              <a:gd name="T16" fmla="*/ 448 w 2633"/>
              <a:gd name="T17" fmla="*/ 386 h 575"/>
              <a:gd name="T18" fmla="*/ 500 w 2633"/>
              <a:gd name="T19" fmla="*/ 356 h 575"/>
              <a:gd name="T20" fmla="*/ 553 w 2633"/>
              <a:gd name="T21" fmla="*/ 325 h 575"/>
              <a:gd name="T22" fmla="*/ 606 w 2633"/>
              <a:gd name="T23" fmla="*/ 294 h 575"/>
              <a:gd name="T24" fmla="*/ 658 w 2633"/>
              <a:gd name="T25" fmla="*/ 261 h 575"/>
              <a:gd name="T26" fmla="*/ 711 w 2633"/>
              <a:gd name="T27" fmla="*/ 229 h 575"/>
              <a:gd name="T28" fmla="*/ 764 w 2633"/>
              <a:gd name="T29" fmla="*/ 197 h 575"/>
              <a:gd name="T30" fmla="*/ 816 w 2633"/>
              <a:gd name="T31" fmla="*/ 167 h 575"/>
              <a:gd name="T32" fmla="*/ 869 w 2633"/>
              <a:gd name="T33" fmla="*/ 137 h 575"/>
              <a:gd name="T34" fmla="*/ 922 w 2633"/>
              <a:gd name="T35" fmla="*/ 109 h 575"/>
              <a:gd name="T36" fmla="*/ 974 w 2633"/>
              <a:gd name="T37" fmla="*/ 84 h 575"/>
              <a:gd name="T38" fmla="*/ 1027 w 2633"/>
              <a:gd name="T39" fmla="*/ 61 h 575"/>
              <a:gd name="T40" fmla="*/ 1080 w 2633"/>
              <a:gd name="T41" fmla="*/ 41 h 575"/>
              <a:gd name="T42" fmla="*/ 1132 w 2633"/>
              <a:gd name="T43" fmla="*/ 25 h 575"/>
              <a:gd name="T44" fmla="*/ 1185 w 2633"/>
              <a:gd name="T45" fmla="*/ 13 h 575"/>
              <a:gd name="T46" fmla="*/ 1238 w 2633"/>
              <a:gd name="T47" fmla="*/ 5 h 575"/>
              <a:gd name="T48" fmla="*/ 1290 w 2633"/>
              <a:gd name="T49" fmla="*/ 0 h 575"/>
              <a:gd name="T50" fmla="*/ 1343 w 2633"/>
              <a:gd name="T51" fmla="*/ 0 h 575"/>
              <a:gd name="T52" fmla="*/ 1395 w 2633"/>
              <a:gd name="T53" fmla="*/ 5 h 575"/>
              <a:gd name="T54" fmla="*/ 1448 w 2633"/>
              <a:gd name="T55" fmla="*/ 13 h 575"/>
              <a:gd name="T56" fmla="*/ 1501 w 2633"/>
              <a:gd name="T57" fmla="*/ 25 h 575"/>
              <a:gd name="T58" fmla="*/ 1553 w 2633"/>
              <a:gd name="T59" fmla="*/ 41 h 575"/>
              <a:gd name="T60" fmla="*/ 1606 w 2633"/>
              <a:gd name="T61" fmla="*/ 61 h 575"/>
              <a:gd name="T62" fmla="*/ 1659 w 2633"/>
              <a:gd name="T63" fmla="*/ 84 h 575"/>
              <a:gd name="T64" fmla="*/ 1711 w 2633"/>
              <a:gd name="T65" fmla="*/ 109 h 575"/>
              <a:gd name="T66" fmla="*/ 1764 w 2633"/>
              <a:gd name="T67" fmla="*/ 137 h 575"/>
              <a:gd name="T68" fmla="*/ 1817 w 2633"/>
              <a:gd name="T69" fmla="*/ 167 h 575"/>
              <a:gd name="T70" fmla="*/ 1869 w 2633"/>
              <a:gd name="T71" fmla="*/ 197 h 575"/>
              <a:gd name="T72" fmla="*/ 1922 w 2633"/>
              <a:gd name="T73" fmla="*/ 229 h 575"/>
              <a:gd name="T74" fmla="*/ 1975 w 2633"/>
              <a:gd name="T75" fmla="*/ 261 h 575"/>
              <a:gd name="T76" fmla="*/ 2027 w 2633"/>
              <a:gd name="T77" fmla="*/ 294 h 575"/>
              <a:gd name="T78" fmla="*/ 2080 w 2633"/>
              <a:gd name="T79" fmla="*/ 325 h 575"/>
              <a:gd name="T80" fmla="*/ 2133 w 2633"/>
              <a:gd name="T81" fmla="*/ 356 h 575"/>
              <a:gd name="T82" fmla="*/ 2185 w 2633"/>
              <a:gd name="T83" fmla="*/ 386 h 575"/>
              <a:gd name="T84" fmla="*/ 2238 w 2633"/>
              <a:gd name="T85" fmla="*/ 415 h 575"/>
              <a:gd name="T86" fmla="*/ 2291 w 2633"/>
              <a:gd name="T87" fmla="*/ 442 h 575"/>
              <a:gd name="T88" fmla="*/ 2343 w 2633"/>
              <a:gd name="T89" fmla="*/ 468 h 575"/>
              <a:gd name="T90" fmla="*/ 2396 w 2633"/>
              <a:gd name="T91" fmla="*/ 491 h 575"/>
              <a:gd name="T92" fmla="*/ 2449 w 2633"/>
              <a:gd name="T93" fmla="*/ 513 h 575"/>
              <a:gd name="T94" fmla="*/ 2501 w 2633"/>
              <a:gd name="T95" fmla="*/ 533 h 575"/>
              <a:gd name="T96" fmla="*/ 2554 w 2633"/>
              <a:gd name="T97" fmla="*/ 551 h 575"/>
              <a:gd name="T98" fmla="*/ 2607 w 2633"/>
              <a:gd name="T99" fmla="*/ 56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33" h="575">
                <a:moveTo>
                  <a:pt x="0" y="575"/>
                </a:moveTo>
                <a:lnTo>
                  <a:pt x="26" y="567"/>
                </a:lnTo>
                <a:lnTo>
                  <a:pt x="53" y="559"/>
                </a:lnTo>
                <a:lnTo>
                  <a:pt x="79" y="551"/>
                </a:lnTo>
                <a:lnTo>
                  <a:pt x="105" y="542"/>
                </a:lnTo>
                <a:lnTo>
                  <a:pt x="132" y="533"/>
                </a:lnTo>
                <a:lnTo>
                  <a:pt x="158" y="523"/>
                </a:lnTo>
                <a:lnTo>
                  <a:pt x="184" y="513"/>
                </a:lnTo>
                <a:lnTo>
                  <a:pt x="211" y="502"/>
                </a:lnTo>
                <a:lnTo>
                  <a:pt x="237" y="491"/>
                </a:lnTo>
                <a:lnTo>
                  <a:pt x="263" y="480"/>
                </a:lnTo>
                <a:lnTo>
                  <a:pt x="290" y="468"/>
                </a:lnTo>
                <a:lnTo>
                  <a:pt x="316" y="455"/>
                </a:lnTo>
                <a:lnTo>
                  <a:pt x="342" y="442"/>
                </a:lnTo>
                <a:lnTo>
                  <a:pt x="369" y="429"/>
                </a:lnTo>
                <a:lnTo>
                  <a:pt x="395" y="415"/>
                </a:lnTo>
                <a:lnTo>
                  <a:pt x="421" y="401"/>
                </a:lnTo>
                <a:lnTo>
                  <a:pt x="448" y="386"/>
                </a:lnTo>
                <a:lnTo>
                  <a:pt x="474" y="371"/>
                </a:lnTo>
                <a:lnTo>
                  <a:pt x="500" y="356"/>
                </a:lnTo>
                <a:lnTo>
                  <a:pt x="527" y="341"/>
                </a:lnTo>
                <a:lnTo>
                  <a:pt x="553" y="325"/>
                </a:lnTo>
                <a:lnTo>
                  <a:pt x="579" y="309"/>
                </a:lnTo>
                <a:lnTo>
                  <a:pt x="606" y="294"/>
                </a:lnTo>
                <a:lnTo>
                  <a:pt x="632" y="277"/>
                </a:lnTo>
                <a:lnTo>
                  <a:pt x="658" y="261"/>
                </a:lnTo>
                <a:lnTo>
                  <a:pt x="685" y="245"/>
                </a:lnTo>
                <a:lnTo>
                  <a:pt x="711" y="229"/>
                </a:lnTo>
                <a:lnTo>
                  <a:pt x="737" y="213"/>
                </a:lnTo>
                <a:lnTo>
                  <a:pt x="764" y="197"/>
                </a:lnTo>
                <a:lnTo>
                  <a:pt x="790" y="182"/>
                </a:lnTo>
                <a:lnTo>
                  <a:pt x="816" y="167"/>
                </a:lnTo>
                <a:lnTo>
                  <a:pt x="843" y="152"/>
                </a:lnTo>
                <a:lnTo>
                  <a:pt x="869" y="137"/>
                </a:lnTo>
                <a:lnTo>
                  <a:pt x="895" y="123"/>
                </a:lnTo>
                <a:lnTo>
                  <a:pt x="922" y="109"/>
                </a:lnTo>
                <a:lnTo>
                  <a:pt x="948" y="96"/>
                </a:lnTo>
                <a:lnTo>
                  <a:pt x="974" y="84"/>
                </a:lnTo>
                <a:lnTo>
                  <a:pt x="1001" y="72"/>
                </a:lnTo>
                <a:lnTo>
                  <a:pt x="1027" y="61"/>
                </a:lnTo>
                <a:lnTo>
                  <a:pt x="1053" y="51"/>
                </a:lnTo>
                <a:lnTo>
                  <a:pt x="1080" y="41"/>
                </a:lnTo>
                <a:lnTo>
                  <a:pt x="1106" y="33"/>
                </a:lnTo>
                <a:lnTo>
                  <a:pt x="1132" y="25"/>
                </a:lnTo>
                <a:lnTo>
                  <a:pt x="1159" y="19"/>
                </a:lnTo>
                <a:lnTo>
                  <a:pt x="1185" y="13"/>
                </a:lnTo>
                <a:lnTo>
                  <a:pt x="1211" y="8"/>
                </a:lnTo>
                <a:lnTo>
                  <a:pt x="1238" y="5"/>
                </a:lnTo>
                <a:lnTo>
                  <a:pt x="1264" y="2"/>
                </a:lnTo>
                <a:lnTo>
                  <a:pt x="1290" y="0"/>
                </a:lnTo>
                <a:lnTo>
                  <a:pt x="1317" y="0"/>
                </a:lnTo>
                <a:lnTo>
                  <a:pt x="1343" y="0"/>
                </a:lnTo>
                <a:lnTo>
                  <a:pt x="1369" y="2"/>
                </a:lnTo>
                <a:lnTo>
                  <a:pt x="1395" y="5"/>
                </a:lnTo>
                <a:lnTo>
                  <a:pt x="1422" y="8"/>
                </a:lnTo>
                <a:lnTo>
                  <a:pt x="1448" y="13"/>
                </a:lnTo>
                <a:lnTo>
                  <a:pt x="1474" y="19"/>
                </a:lnTo>
                <a:lnTo>
                  <a:pt x="1501" y="25"/>
                </a:lnTo>
                <a:lnTo>
                  <a:pt x="1527" y="33"/>
                </a:lnTo>
                <a:lnTo>
                  <a:pt x="1553" y="41"/>
                </a:lnTo>
                <a:lnTo>
                  <a:pt x="1580" y="51"/>
                </a:lnTo>
                <a:lnTo>
                  <a:pt x="1606" y="61"/>
                </a:lnTo>
                <a:lnTo>
                  <a:pt x="1632" y="72"/>
                </a:lnTo>
                <a:lnTo>
                  <a:pt x="1659" y="84"/>
                </a:lnTo>
                <a:lnTo>
                  <a:pt x="1685" y="96"/>
                </a:lnTo>
                <a:lnTo>
                  <a:pt x="1711" y="109"/>
                </a:lnTo>
                <a:lnTo>
                  <a:pt x="1738" y="123"/>
                </a:lnTo>
                <a:lnTo>
                  <a:pt x="1764" y="137"/>
                </a:lnTo>
                <a:lnTo>
                  <a:pt x="1790" y="152"/>
                </a:lnTo>
                <a:lnTo>
                  <a:pt x="1817" y="167"/>
                </a:lnTo>
                <a:lnTo>
                  <a:pt x="1843" y="182"/>
                </a:lnTo>
                <a:lnTo>
                  <a:pt x="1869" y="197"/>
                </a:lnTo>
                <a:lnTo>
                  <a:pt x="1896" y="213"/>
                </a:lnTo>
                <a:lnTo>
                  <a:pt x="1922" y="229"/>
                </a:lnTo>
                <a:lnTo>
                  <a:pt x="1948" y="245"/>
                </a:lnTo>
                <a:lnTo>
                  <a:pt x="1975" y="261"/>
                </a:lnTo>
                <a:lnTo>
                  <a:pt x="2001" y="277"/>
                </a:lnTo>
                <a:lnTo>
                  <a:pt x="2027" y="294"/>
                </a:lnTo>
                <a:lnTo>
                  <a:pt x="2054" y="309"/>
                </a:lnTo>
                <a:lnTo>
                  <a:pt x="2080" y="325"/>
                </a:lnTo>
                <a:lnTo>
                  <a:pt x="2106" y="341"/>
                </a:lnTo>
                <a:lnTo>
                  <a:pt x="2133" y="356"/>
                </a:lnTo>
                <a:lnTo>
                  <a:pt x="2159" y="371"/>
                </a:lnTo>
                <a:lnTo>
                  <a:pt x="2185" y="386"/>
                </a:lnTo>
                <a:lnTo>
                  <a:pt x="2212" y="401"/>
                </a:lnTo>
                <a:lnTo>
                  <a:pt x="2238" y="415"/>
                </a:lnTo>
                <a:lnTo>
                  <a:pt x="2264" y="429"/>
                </a:lnTo>
                <a:lnTo>
                  <a:pt x="2291" y="442"/>
                </a:lnTo>
                <a:lnTo>
                  <a:pt x="2317" y="455"/>
                </a:lnTo>
                <a:lnTo>
                  <a:pt x="2343" y="468"/>
                </a:lnTo>
                <a:lnTo>
                  <a:pt x="2370" y="480"/>
                </a:lnTo>
                <a:lnTo>
                  <a:pt x="2396" y="491"/>
                </a:lnTo>
                <a:lnTo>
                  <a:pt x="2422" y="502"/>
                </a:lnTo>
                <a:lnTo>
                  <a:pt x="2449" y="513"/>
                </a:lnTo>
                <a:lnTo>
                  <a:pt x="2475" y="523"/>
                </a:lnTo>
                <a:lnTo>
                  <a:pt x="2501" y="533"/>
                </a:lnTo>
                <a:lnTo>
                  <a:pt x="2528" y="542"/>
                </a:lnTo>
                <a:lnTo>
                  <a:pt x="2554" y="551"/>
                </a:lnTo>
                <a:lnTo>
                  <a:pt x="2580" y="559"/>
                </a:lnTo>
                <a:lnTo>
                  <a:pt x="2607" y="567"/>
                </a:lnTo>
                <a:lnTo>
                  <a:pt x="2633" y="575"/>
                </a:lnTo>
              </a:path>
            </a:pathLst>
          </a:custGeom>
          <a:solidFill>
            <a:srgbClr val="0070C0">
              <a:alpha val="80000"/>
            </a:srgbClr>
          </a:solidFill>
          <a:ln w="38100" cap="flat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>
              <a:latin typeface="+mn-lt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808163" y="4084638"/>
            <a:ext cx="1201737" cy="85090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2509838" y="1381125"/>
            <a:ext cx="4191000" cy="1938338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reeform 33"/>
          <p:cNvSpPr/>
          <p:nvPr/>
        </p:nvSpPr>
        <p:spPr>
          <a:xfrm>
            <a:off x="552450" y="1566863"/>
            <a:ext cx="1216025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6938963" y="1401763"/>
            <a:ext cx="0" cy="1155700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reeform 35"/>
          <p:cNvSpPr/>
          <p:nvPr/>
        </p:nvSpPr>
        <p:spPr>
          <a:xfrm>
            <a:off x="5697538" y="5149850"/>
            <a:ext cx="271462" cy="817563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" name="Freeform 27"/>
          <p:cNvSpPr>
            <a:spLocks/>
          </p:cNvSpPr>
          <p:nvPr/>
        </p:nvSpPr>
        <p:spPr bwMode="auto">
          <a:xfrm>
            <a:off x="6556375" y="2505075"/>
            <a:ext cx="703263" cy="50800"/>
          </a:xfrm>
          <a:custGeom>
            <a:avLst/>
            <a:gdLst>
              <a:gd name="T0" fmla="*/ 26 w 2633"/>
              <a:gd name="T1" fmla="*/ 567 h 575"/>
              <a:gd name="T2" fmla="*/ 79 w 2633"/>
              <a:gd name="T3" fmla="*/ 551 h 575"/>
              <a:gd name="T4" fmla="*/ 132 w 2633"/>
              <a:gd name="T5" fmla="*/ 533 h 575"/>
              <a:gd name="T6" fmla="*/ 184 w 2633"/>
              <a:gd name="T7" fmla="*/ 513 h 575"/>
              <a:gd name="T8" fmla="*/ 237 w 2633"/>
              <a:gd name="T9" fmla="*/ 491 h 575"/>
              <a:gd name="T10" fmla="*/ 290 w 2633"/>
              <a:gd name="T11" fmla="*/ 468 h 575"/>
              <a:gd name="T12" fmla="*/ 342 w 2633"/>
              <a:gd name="T13" fmla="*/ 442 h 575"/>
              <a:gd name="T14" fmla="*/ 395 w 2633"/>
              <a:gd name="T15" fmla="*/ 415 h 575"/>
              <a:gd name="T16" fmla="*/ 448 w 2633"/>
              <a:gd name="T17" fmla="*/ 386 h 575"/>
              <a:gd name="T18" fmla="*/ 500 w 2633"/>
              <a:gd name="T19" fmla="*/ 356 h 575"/>
              <a:gd name="T20" fmla="*/ 553 w 2633"/>
              <a:gd name="T21" fmla="*/ 325 h 575"/>
              <a:gd name="T22" fmla="*/ 606 w 2633"/>
              <a:gd name="T23" fmla="*/ 294 h 575"/>
              <a:gd name="T24" fmla="*/ 658 w 2633"/>
              <a:gd name="T25" fmla="*/ 261 h 575"/>
              <a:gd name="T26" fmla="*/ 711 w 2633"/>
              <a:gd name="T27" fmla="*/ 229 h 575"/>
              <a:gd name="T28" fmla="*/ 764 w 2633"/>
              <a:gd name="T29" fmla="*/ 197 h 575"/>
              <a:gd name="T30" fmla="*/ 816 w 2633"/>
              <a:gd name="T31" fmla="*/ 167 h 575"/>
              <a:gd name="T32" fmla="*/ 869 w 2633"/>
              <a:gd name="T33" fmla="*/ 137 h 575"/>
              <a:gd name="T34" fmla="*/ 922 w 2633"/>
              <a:gd name="T35" fmla="*/ 109 h 575"/>
              <a:gd name="T36" fmla="*/ 974 w 2633"/>
              <a:gd name="T37" fmla="*/ 84 h 575"/>
              <a:gd name="T38" fmla="*/ 1027 w 2633"/>
              <a:gd name="T39" fmla="*/ 61 h 575"/>
              <a:gd name="T40" fmla="*/ 1080 w 2633"/>
              <a:gd name="T41" fmla="*/ 41 h 575"/>
              <a:gd name="T42" fmla="*/ 1132 w 2633"/>
              <a:gd name="T43" fmla="*/ 25 h 575"/>
              <a:gd name="T44" fmla="*/ 1185 w 2633"/>
              <a:gd name="T45" fmla="*/ 13 h 575"/>
              <a:gd name="T46" fmla="*/ 1238 w 2633"/>
              <a:gd name="T47" fmla="*/ 5 h 575"/>
              <a:gd name="T48" fmla="*/ 1290 w 2633"/>
              <a:gd name="T49" fmla="*/ 0 h 575"/>
              <a:gd name="T50" fmla="*/ 1343 w 2633"/>
              <a:gd name="T51" fmla="*/ 0 h 575"/>
              <a:gd name="T52" fmla="*/ 1395 w 2633"/>
              <a:gd name="T53" fmla="*/ 5 h 575"/>
              <a:gd name="T54" fmla="*/ 1448 w 2633"/>
              <a:gd name="T55" fmla="*/ 13 h 575"/>
              <a:gd name="T56" fmla="*/ 1501 w 2633"/>
              <a:gd name="T57" fmla="*/ 25 h 575"/>
              <a:gd name="T58" fmla="*/ 1553 w 2633"/>
              <a:gd name="T59" fmla="*/ 41 h 575"/>
              <a:gd name="T60" fmla="*/ 1606 w 2633"/>
              <a:gd name="T61" fmla="*/ 61 h 575"/>
              <a:gd name="T62" fmla="*/ 1659 w 2633"/>
              <a:gd name="T63" fmla="*/ 84 h 575"/>
              <a:gd name="T64" fmla="*/ 1711 w 2633"/>
              <a:gd name="T65" fmla="*/ 109 h 575"/>
              <a:gd name="T66" fmla="*/ 1764 w 2633"/>
              <a:gd name="T67" fmla="*/ 137 h 575"/>
              <a:gd name="T68" fmla="*/ 1817 w 2633"/>
              <a:gd name="T69" fmla="*/ 167 h 575"/>
              <a:gd name="T70" fmla="*/ 1869 w 2633"/>
              <a:gd name="T71" fmla="*/ 197 h 575"/>
              <a:gd name="T72" fmla="*/ 1922 w 2633"/>
              <a:gd name="T73" fmla="*/ 229 h 575"/>
              <a:gd name="T74" fmla="*/ 1975 w 2633"/>
              <a:gd name="T75" fmla="*/ 261 h 575"/>
              <a:gd name="T76" fmla="*/ 2027 w 2633"/>
              <a:gd name="T77" fmla="*/ 294 h 575"/>
              <a:gd name="T78" fmla="*/ 2080 w 2633"/>
              <a:gd name="T79" fmla="*/ 325 h 575"/>
              <a:gd name="T80" fmla="*/ 2133 w 2633"/>
              <a:gd name="T81" fmla="*/ 356 h 575"/>
              <a:gd name="T82" fmla="*/ 2185 w 2633"/>
              <a:gd name="T83" fmla="*/ 386 h 575"/>
              <a:gd name="T84" fmla="*/ 2238 w 2633"/>
              <a:gd name="T85" fmla="*/ 415 h 575"/>
              <a:gd name="T86" fmla="*/ 2291 w 2633"/>
              <a:gd name="T87" fmla="*/ 442 h 575"/>
              <a:gd name="T88" fmla="*/ 2343 w 2633"/>
              <a:gd name="T89" fmla="*/ 468 h 575"/>
              <a:gd name="T90" fmla="*/ 2396 w 2633"/>
              <a:gd name="T91" fmla="*/ 491 h 575"/>
              <a:gd name="T92" fmla="*/ 2449 w 2633"/>
              <a:gd name="T93" fmla="*/ 513 h 575"/>
              <a:gd name="T94" fmla="*/ 2501 w 2633"/>
              <a:gd name="T95" fmla="*/ 533 h 575"/>
              <a:gd name="T96" fmla="*/ 2554 w 2633"/>
              <a:gd name="T97" fmla="*/ 551 h 575"/>
              <a:gd name="T98" fmla="*/ 2607 w 2633"/>
              <a:gd name="T99" fmla="*/ 56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33" h="575">
                <a:moveTo>
                  <a:pt x="0" y="575"/>
                </a:moveTo>
                <a:lnTo>
                  <a:pt x="26" y="567"/>
                </a:lnTo>
                <a:lnTo>
                  <a:pt x="53" y="559"/>
                </a:lnTo>
                <a:lnTo>
                  <a:pt x="79" y="551"/>
                </a:lnTo>
                <a:lnTo>
                  <a:pt x="105" y="542"/>
                </a:lnTo>
                <a:lnTo>
                  <a:pt x="132" y="533"/>
                </a:lnTo>
                <a:lnTo>
                  <a:pt x="158" y="523"/>
                </a:lnTo>
                <a:lnTo>
                  <a:pt x="184" y="513"/>
                </a:lnTo>
                <a:lnTo>
                  <a:pt x="211" y="502"/>
                </a:lnTo>
                <a:lnTo>
                  <a:pt x="237" y="491"/>
                </a:lnTo>
                <a:lnTo>
                  <a:pt x="263" y="480"/>
                </a:lnTo>
                <a:lnTo>
                  <a:pt x="290" y="468"/>
                </a:lnTo>
                <a:lnTo>
                  <a:pt x="316" y="455"/>
                </a:lnTo>
                <a:lnTo>
                  <a:pt x="342" y="442"/>
                </a:lnTo>
                <a:lnTo>
                  <a:pt x="369" y="429"/>
                </a:lnTo>
                <a:lnTo>
                  <a:pt x="395" y="415"/>
                </a:lnTo>
                <a:lnTo>
                  <a:pt x="421" y="401"/>
                </a:lnTo>
                <a:lnTo>
                  <a:pt x="448" y="386"/>
                </a:lnTo>
                <a:lnTo>
                  <a:pt x="474" y="371"/>
                </a:lnTo>
                <a:lnTo>
                  <a:pt x="500" y="356"/>
                </a:lnTo>
                <a:lnTo>
                  <a:pt x="527" y="341"/>
                </a:lnTo>
                <a:lnTo>
                  <a:pt x="553" y="325"/>
                </a:lnTo>
                <a:lnTo>
                  <a:pt x="579" y="309"/>
                </a:lnTo>
                <a:lnTo>
                  <a:pt x="606" y="294"/>
                </a:lnTo>
                <a:lnTo>
                  <a:pt x="632" y="277"/>
                </a:lnTo>
                <a:lnTo>
                  <a:pt x="658" y="261"/>
                </a:lnTo>
                <a:lnTo>
                  <a:pt x="685" y="245"/>
                </a:lnTo>
                <a:lnTo>
                  <a:pt x="711" y="229"/>
                </a:lnTo>
                <a:lnTo>
                  <a:pt x="737" y="213"/>
                </a:lnTo>
                <a:lnTo>
                  <a:pt x="764" y="197"/>
                </a:lnTo>
                <a:lnTo>
                  <a:pt x="790" y="182"/>
                </a:lnTo>
                <a:lnTo>
                  <a:pt x="816" y="167"/>
                </a:lnTo>
                <a:lnTo>
                  <a:pt x="843" y="152"/>
                </a:lnTo>
                <a:lnTo>
                  <a:pt x="869" y="137"/>
                </a:lnTo>
                <a:lnTo>
                  <a:pt x="895" y="123"/>
                </a:lnTo>
                <a:lnTo>
                  <a:pt x="922" y="109"/>
                </a:lnTo>
                <a:lnTo>
                  <a:pt x="948" y="96"/>
                </a:lnTo>
                <a:lnTo>
                  <a:pt x="974" y="84"/>
                </a:lnTo>
                <a:lnTo>
                  <a:pt x="1001" y="72"/>
                </a:lnTo>
                <a:lnTo>
                  <a:pt x="1027" y="61"/>
                </a:lnTo>
                <a:lnTo>
                  <a:pt x="1053" y="51"/>
                </a:lnTo>
                <a:lnTo>
                  <a:pt x="1080" y="41"/>
                </a:lnTo>
                <a:lnTo>
                  <a:pt x="1106" y="33"/>
                </a:lnTo>
                <a:lnTo>
                  <a:pt x="1132" y="25"/>
                </a:lnTo>
                <a:lnTo>
                  <a:pt x="1159" y="19"/>
                </a:lnTo>
                <a:lnTo>
                  <a:pt x="1185" y="13"/>
                </a:lnTo>
                <a:lnTo>
                  <a:pt x="1211" y="8"/>
                </a:lnTo>
                <a:lnTo>
                  <a:pt x="1238" y="5"/>
                </a:lnTo>
                <a:lnTo>
                  <a:pt x="1264" y="2"/>
                </a:lnTo>
                <a:lnTo>
                  <a:pt x="1290" y="0"/>
                </a:lnTo>
                <a:lnTo>
                  <a:pt x="1317" y="0"/>
                </a:lnTo>
                <a:lnTo>
                  <a:pt x="1343" y="0"/>
                </a:lnTo>
                <a:lnTo>
                  <a:pt x="1369" y="2"/>
                </a:lnTo>
                <a:lnTo>
                  <a:pt x="1395" y="5"/>
                </a:lnTo>
                <a:lnTo>
                  <a:pt x="1422" y="8"/>
                </a:lnTo>
                <a:lnTo>
                  <a:pt x="1448" y="13"/>
                </a:lnTo>
                <a:lnTo>
                  <a:pt x="1474" y="19"/>
                </a:lnTo>
                <a:lnTo>
                  <a:pt x="1501" y="25"/>
                </a:lnTo>
                <a:lnTo>
                  <a:pt x="1527" y="33"/>
                </a:lnTo>
                <a:lnTo>
                  <a:pt x="1553" y="41"/>
                </a:lnTo>
                <a:lnTo>
                  <a:pt x="1580" y="51"/>
                </a:lnTo>
                <a:lnTo>
                  <a:pt x="1606" y="61"/>
                </a:lnTo>
                <a:lnTo>
                  <a:pt x="1632" y="72"/>
                </a:lnTo>
                <a:lnTo>
                  <a:pt x="1659" y="84"/>
                </a:lnTo>
                <a:lnTo>
                  <a:pt x="1685" y="96"/>
                </a:lnTo>
                <a:lnTo>
                  <a:pt x="1711" y="109"/>
                </a:lnTo>
                <a:lnTo>
                  <a:pt x="1738" y="123"/>
                </a:lnTo>
                <a:lnTo>
                  <a:pt x="1764" y="137"/>
                </a:lnTo>
                <a:lnTo>
                  <a:pt x="1790" y="152"/>
                </a:lnTo>
                <a:lnTo>
                  <a:pt x="1817" y="167"/>
                </a:lnTo>
                <a:lnTo>
                  <a:pt x="1843" y="182"/>
                </a:lnTo>
                <a:lnTo>
                  <a:pt x="1869" y="197"/>
                </a:lnTo>
                <a:lnTo>
                  <a:pt x="1896" y="213"/>
                </a:lnTo>
                <a:lnTo>
                  <a:pt x="1922" y="229"/>
                </a:lnTo>
                <a:lnTo>
                  <a:pt x="1948" y="245"/>
                </a:lnTo>
                <a:lnTo>
                  <a:pt x="1975" y="261"/>
                </a:lnTo>
                <a:lnTo>
                  <a:pt x="2001" y="277"/>
                </a:lnTo>
                <a:lnTo>
                  <a:pt x="2027" y="294"/>
                </a:lnTo>
                <a:lnTo>
                  <a:pt x="2054" y="309"/>
                </a:lnTo>
                <a:lnTo>
                  <a:pt x="2080" y="325"/>
                </a:lnTo>
                <a:lnTo>
                  <a:pt x="2106" y="341"/>
                </a:lnTo>
                <a:lnTo>
                  <a:pt x="2133" y="356"/>
                </a:lnTo>
                <a:lnTo>
                  <a:pt x="2159" y="371"/>
                </a:lnTo>
                <a:lnTo>
                  <a:pt x="2185" y="386"/>
                </a:lnTo>
                <a:lnTo>
                  <a:pt x="2212" y="401"/>
                </a:lnTo>
                <a:lnTo>
                  <a:pt x="2238" y="415"/>
                </a:lnTo>
                <a:lnTo>
                  <a:pt x="2264" y="429"/>
                </a:lnTo>
                <a:lnTo>
                  <a:pt x="2291" y="442"/>
                </a:lnTo>
                <a:lnTo>
                  <a:pt x="2317" y="455"/>
                </a:lnTo>
                <a:lnTo>
                  <a:pt x="2343" y="468"/>
                </a:lnTo>
                <a:lnTo>
                  <a:pt x="2370" y="480"/>
                </a:lnTo>
                <a:lnTo>
                  <a:pt x="2396" y="491"/>
                </a:lnTo>
                <a:lnTo>
                  <a:pt x="2422" y="502"/>
                </a:lnTo>
                <a:lnTo>
                  <a:pt x="2449" y="513"/>
                </a:lnTo>
                <a:lnTo>
                  <a:pt x="2475" y="523"/>
                </a:lnTo>
                <a:lnTo>
                  <a:pt x="2501" y="533"/>
                </a:lnTo>
                <a:lnTo>
                  <a:pt x="2528" y="542"/>
                </a:lnTo>
                <a:lnTo>
                  <a:pt x="2554" y="551"/>
                </a:lnTo>
                <a:lnTo>
                  <a:pt x="2580" y="559"/>
                </a:lnTo>
                <a:lnTo>
                  <a:pt x="2607" y="567"/>
                </a:lnTo>
                <a:lnTo>
                  <a:pt x="2633" y="575"/>
                </a:lnTo>
              </a:path>
            </a:pathLst>
          </a:custGeom>
          <a:solidFill>
            <a:srgbClr val="0070C0">
              <a:alpha val="80000"/>
            </a:srgbClr>
          </a:solidFill>
          <a:ln w="38100" cap="flat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>
              <a:latin typeface="+mn-lt"/>
              <a:ea typeface="+mn-ea"/>
              <a:cs typeface="+mn-cs"/>
            </a:endParaRPr>
          </a:p>
        </p:txBody>
      </p:sp>
      <p:sp>
        <p:nvSpPr>
          <p:cNvPr id="38" name="TextBox 3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081802" y="3063918"/>
            <a:ext cx="551305" cy="646331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1295" name="Freeform 7"/>
          <p:cNvSpPr>
            <a:spLocks/>
          </p:cNvSpPr>
          <p:nvPr/>
        </p:nvSpPr>
        <p:spPr bwMode="auto">
          <a:xfrm rot="-1547630">
            <a:off x="2571750" y="3465513"/>
            <a:ext cx="4425950" cy="122237"/>
          </a:xfrm>
          <a:custGeom>
            <a:avLst/>
            <a:gdLst>
              <a:gd name="T0" fmla="*/ 67086 w 3167"/>
              <a:gd name="T1" fmla="*/ 11627 h 1617"/>
              <a:gd name="T2" fmla="*/ 155137 w 3167"/>
              <a:gd name="T3" fmla="*/ 11627 h 1617"/>
              <a:gd name="T4" fmla="*/ 243188 w 3167"/>
              <a:gd name="T5" fmla="*/ 79880 h 1617"/>
              <a:gd name="T6" fmla="*/ 332637 w 3167"/>
              <a:gd name="T7" fmla="*/ 122085 h 1617"/>
              <a:gd name="T8" fmla="*/ 420688 w 3167"/>
              <a:gd name="T9" fmla="*/ 79880 h 1617"/>
              <a:gd name="T10" fmla="*/ 508739 w 3167"/>
              <a:gd name="T11" fmla="*/ 11627 h 1617"/>
              <a:gd name="T12" fmla="*/ 598188 w 3167"/>
              <a:gd name="T13" fmla="*/ 11627 h 1617"/>
              <a:gd name="T14" fmla="*/ 686239 w 3167"/>
              <a:gd name="T15" fmla="*/ 79880 h 1617"/>
              <a:gd name="T16" fmla="*/ 774290 w 3167"/>
              <a:gd name="T17" fmla="*/ 122085 h 1617"/>
              <a:gd name="T18" fmla="*/ 863738 w 3167"/>
              <a:gd name="T19" fmla="*/ 79880 h 1617"/>
              <a:gd name="T20" fmla="*/ 951789 w 3167"/>
              <a:gd name="T21" fmla="*/ 11627 h 1617"/>
              <a:gd name="T22" fmla="*/ 1039840 w 3167"/>
              <a:gd name="T23" fmla="*/ 11627 h 1617"/>
              <a:gd name="T24" fmla="*/ 1129289 w 3167"/>
              <a:gd name="T25" fmla="*/ 79880 h 1617"/>
              <a:gd name="T26" fmla="*/ 1217340 w 3167"/>
              <a:gd name="T27" fmla="*/ 122085 h 1617"/>
              <a:gd name="T28" fmla="*/ 1305391 w 3167"/>
              <a:gd name="T29" fmla="*/ 79880 h 1617"/>
              <a:gd name="T30" fmla="*/ 1394839 w 3167"/>
              <a:gd name="T31" fmla="*/ 11627 h 1617"/>
              <a:gd name="T32" fmla="*/ 1482890 w 3167"/>
              <a:gd name="T33" fmla="*/ 11627 h 1617"/>
              <a:gd name="T34" fmla="*/ 1570941 w 3167"/>
              <a:gd name="T35" fmla="*/ 79880 h 1617"/>
              <a:gd name="T36" fmla="*/ 1660390 w 3167"/>
              <a:gd name="T37" fmla="*/ 122085 h 1617"/>
              <a:gd name="T38" fmla="*/ 1748441 w 3167"/>
              <a:gd name="T39" fmla="*/ 79880 h 1617"/>
              <a:gd name="T40" fmla="*/ 1836492 w 3167"/>
              <a:gd name="T41" fmla="*/ 11627 h 1617"/>
              <a:gd name="T42" fmla="*/ 1925941 w 3167"/>
              <a:gd name="T43" fmla="*/ 11627 h 1617"/>
              <a:gd name="T44" fmla="*/ 2013992 w 3167"/>
              <a:gd name="T45" fmla="*/ 79880 h 1617"/>
              <a:gd name="T46" fmla="*/ 2102043 w 3167"/>
              <a:gd name="T47" fmla="*/ 122085 h 1617"/>
              <a:gd name="T48" fmla="*/ 2191491 w 3167"/>
              <a:gd name="T49" fmla="*/ 79880 h 1617"/>
              <a:gd name="T50" fmla="*/ 2279542 w 3167"/>
              <a:gd name="T51" fmla="*/ 11627 h 1617"/>
              <a:gd name="T52" fmla="*/ 2367593 w 3167"/>
              <a:gd name="T53" fmla="*/ 11627 h 1617"/>
              <a:gd name="T54" fmla="*/ 2457042 w 3167"/>
              <a:gd name="T55" fmla="*/ 79880 h 1617"/>
              <a:gd name="T56" fmla="*/ 2545093 w 3167"/>
              <a:gd name="T57" fmla="*/ 122085 h 1617"/>
              <a:gd name="T58" fmla="*/ 2633144 w 3167"/>
              <a:gd name="T59" fmla="*/ 79880 h 1617"/>
              <a:gd name="T60" fmla="*/ 2722592 w 3167"/>
              <a:gd name="T61" fmla="*/ 11627 h 1617"/>
              <a:gd name="T62" fmla="*/ 2810643 w 3167"/>
              <a:gd name="T63" fmla="*/ 11627 h 1617"/>
              <a:gd name="T64" fmla="*/ 2898694 w 3167"/>
              <a:gd name="T65" fmla="*/ 79880 h 1617"/>
              <a:gd name="T66" fmla="*/ 2988143 w 3167"/>
              <a:gd name="T67" fmla="*/ 122085 h 1617"/>
              <a:gd name="T68" fmla="*/ 3076194 w 3167"/>
              <a:gd name="T69" fmla="*/ 79880 h 1617"/>
              <a:gd name="T70" fmla="*/ 3164245 w 3167"/>
              <a:gd name="T71" fmla="*/ 11627 h 1617"/>
              <a:gd name="T72" fmla="*/ 3253694 w 3167"/>
              <a:gd name="T73" fmla="*/ 11627 h 1617"/>
              <a:gd name="T74" fmla="*/ 3341744 w 3167"/>
              <a:gd name="T75" fmla="*/ 79880 h 1617"/>
              <a:gd name="T76" fmla="*/ 3429795 w 3167"/>
              <a:gd name="T77" fmla="*/ 122085 h 1617"/>
              <a:gd name="T78" fmla="*/ 3519244 w 3167"/>
              <a:gd name="T79" fmla="*/ 79880 h 1617"/>
              <a:gd name="T80" fmla="*/ 3607295 w 3167"/>
              <a:gd name="T81" fmla="*/ 11627 h 1617"/>
              <a:gd name="T82" fmla="*/ 3695346 w 3167"/>
              <a:gd name="T83" fmla="*/ 11627 h 1617"/>
              <a:gd name="T84" fmla="*/ 3784795 w 3167"/>
              <a:gd name="T85" fmla="*/ 79880 h 1617"/>
              <a:gd name="T86" fmla="*/ 3872846 w 3167"/>
              <a:gd name="T87" fmla="*/ 122085 h 1617"/>
              <a:gd name="T88" fmla="*/ 3960897 w 3167"/>
              <a:gd name="T89" fmla="*/ 79880 h 1617"/>
              <a:gd name="T90" fmla="*/ 4050345 w 3167"/>
              <a:gd name="T91" fmla="*/ 11627 h 1617"/>
              <a:gd name="T92" fmla="*/ 4138396 w 3167"/>
              <a:gd name="T93" fmla="*/ 11627 h 1617"/>
              <a:gd name="T94" fmla="*/ 4226447 w 3167"/>
              <a:gd name="T95" fmla="*/ 79880 h 1617"/>
              <a:gd name="T96" fmla="*/ 4315896 w 3167"/>
              <a:gd name="T97" fmla="*/ 122085 h 1617"/>
              <a:gd name="T98" fmla="*/ 4403947 w 3167"/>
              <a:gd name="T99" fmla="*/ 79880 h 161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3167" h="1617">
                <a:moveTo>
                  <a:pt x="0" y="809"/>
                </a:moveTo>
                <a:lnTo>
                  <a:pt x="16" y="559"/>
                </a:lnTo>
                <a:lnTo>
                  <a:pt x="32" y="333"/>
                </a:lnTo>
                <a:lnTo>
                  <a:pt x="48" y="154"/>
                </a:lnTo>
                <a:lnTo>
                  <a:pt x="63" y="40"/>
                </a:lnTo>
                <a:lnTo>
                  <a:pt x="79" y="0"/>
                </a:lnTo>
                <a:lnTo>
                  <a:pt x="95" y="40"/>
                </a:lnTo>
                <a:lnTo>
                  <a:pt x="111" y="154"/>
                </a:lnTo>
                <a:lnTo>
                  <a:pt x="127" y="333"/>
                </a:lnTo>
                <a:lnTo>
                  <a:pt x="143" y="559"/>
                </a:lnTo>
                <a:lnTo>
                  <a:pt x="158" y="809"/>
                </a:lnTo>
                <a:lnTo>
                  <a:pt x="174" y="1058"/>
                </a:lnTo>
                <a:lnTo>
                  <a:pt x="190" y="1284"/>
                </a:lnTo>
                <a:lnTo>
                  <a:pt x="206" y="1463"/>
                </a:lnTo>
                <a:lnTo>
                  <a:pt x="222" y="1577"/>
                </a:lnTo>
                <a:lnTo>
                  <a:pt x="238" y="1617"/>
                </a:lnTo>
                <a:lnTo>
                  <a:pt x="253" y="1577"/>
                </a:lnTo>
                <a:lnTo>
                  <a:pt x="269" y="1463"/>
                </a:lnTo>
                <a:lnTo>
                  <a:pt x="285" y="1284"/>
                </a:lnTo>
                <a:lnTo>
                  <a:pt x="301" y="1058"/>
                </a:lnTo>
                <a:lnTo>
                  <a:pt x="317" y="809"/>
                </a:lnTo>
                <a:lnTo>
                  <a:pt x="333" y="559"/>
                </a:lnTo>
                <a:lnTo>
                  <a:pt x="348" y="333"/>
                </a:lnTo>
                <a:lnTo>
                  <a:pt x="364" y="154"/>
                </a:lnTo>
                <a:lnTo>
                  <a:pt x="380" y="40"/>
                </a:lnTo>
                <a:lnTo>
                  <a:pt x="396" y="0"/>
                </a:lnTo>
                <a:lnTo>
                  <a:pt x="412" y="40"/>
                </a:lnTo>
                <a:lnTo>
                  <a:pt x="428" y="154"/>
                </a:lnTo>
                <a:lnTo>
                  <a:pt x="443" y="333"/>
                </a:lnTo>
                <a:lnTo>
                  <a:pt x="459" y="559"/>
                </a:lnTo>
                <a:lnTo>
                  <a:pt x="475" y="809"/>
                </a:lnTo>
                <a:lnTo>
                  <a:pt x="491" y="1058"/>
                </a:lnTo>
                <a:lnTo>
                  <a:pt x="507" y="1284"/>
                </a:lnTo>
                <a:lnTo>
                  <a:pt x="523" y="1463"/>
                </a:lnTo>
                <a:lnTo>
                  <a:pt x="538" y="1577"/>
                </a:lnTo>
                <a:lnTo>
                  <a:pt x="554" y="1617"/>
                </a:lnTo>
                <a:lnTo>
                  <a:pt x="570" y="1577"/>
                </a:lnTo>
                <a:lnTo>
                  <a:pt x="586" y="1463"/>
                </a:lnTo>
                <a:lnTo>
                  <a:pt x="602" y="1284"/>
                </a:lnTo>
                <a:lnTo>
                  <a:pt x="618" y="1058"/>
                </a:lnTo>
                <a:lnTo>
                  <a:pt x="633" y="809"/>
                </a:lnTo>
                <a:lnTo>
                  <a:pt x="649" y="559"/>
                </a:lnTo>
                <a:lnTo>
                  <a:pt x="665" y="333"/>
                </a:lnTo>
                <a:lnTo>
                  <a:pt x="681" y="154"/>
                </a:lnTo>
                <a:lnTo>
                  <a:pt x="697" y="40"/>
                </a:lnTo>
                <a:lnTo>
                  <a:pt x="713" y="0"/>
                </a:lnTo>
                <a:lnTo>
                  <a:pt x="728" y="40"/>
                </a:lnTo>
                <a:lnTo>
                  <a:pt x="744" y="154"/>
                </a:lnTo>
                <a:lnTo>
                  <a:pt x="760" y="333"/>
                </a:lnTo>
                <a:lnTo>
                  <a:pt x="776" y="559"/>
                </a:lnTo>
                <a:lnTo>
                  <a:pt x="792" y="809"/>
                </a:lnTo>
                <a:lnTo>
                  <a:pt x="808" y="1058"/>
                </a:lnTo>
                <a:lnTo>
                  <a:pt x="823" y="1284"/>
                </a:lnTo>
                <a:lnTo>
                  <a:pt x="839" y="1463"/>
                </a:lnTo>
                <a:lnTo>
                  <a:pt x="855" y="1577"/>
                </a:lnTo>
                <a:lnTo>
                  <a:pt x="871" y="1617"/>
                </a:lnTo>
                <a:lnTo>
                  <a:pt x="887" y="1577"/>
                </a:lnTo>
                <a:lnTo>
                  <a:pt x="903" y="1463"/>
                </a:lnTo>
                <a:lnTo>
                  <a:pt x="918" y="1284"/>
                </a:lnTo>
                <a:lnTo>
                  <a:pt x="934" y="1058"/>
                </a:lnTo>
                <a:lnTo>
                  <a:pt x="950" y="809"/>
                </a:lnTo>
                <a:lnTo>
                  <a:pt x="966" y="559"/>
                </a:lnTo>
                <a:lnTo>
                  <a:pt x="982" y="333"/>
                </a:lnTo>
                <a:lnTo>
                  <a:pt x="998" y="154"/>
                </a:lnTo>
                <a:lnTo>
                  <a:pt x="1013" y="40"/>
                </a:lnTo>
                <a:lnTo>
                  <a:pt x="1029" y="0"/>
                </a:lnTo>
                <a:lnTo>
                  <a:pt x="1045" y="40"/>
                </a:lnTo>
                <a:lnTo>
                  <a:pt x="1061" y="154"/>
                </a:lnTo>
                <a:lnTo>
                  <a:pt x="1077" y="333"/>
                </a:lnTo>
                <a:lnTo>
                  <a:pt x="1093" y="559"/>
                </a:lnTo>
                <a:lnTo>
                  <a:pt x="1108" y="809"/>
                </a:lnTo>
                <a:lnTo>
                  <a:pt x="1124" y="1058"/>
                </a:lnTo>
                <a:lnTo>
                  <a:pt x="1140" y="1284"/>
                </a:lnTo>
                <a:lnTo>
                  <a:pt x="1156" y="1463"/>
                </a:lnTo>
                <a:lnTo>
                  <a:pt x="1172" y="1577"/>
                </a:lnTo>
                <a:lnTo>
                  <a:pt x="1188" y="1617"/>
                </a:lnTo>
                <a:lnTo>
                  <a:pt x="1203" y="1577"/>
                </a:lnTo>
                <a:lnTo>
                  <a:pt x="1219" y="1463"/>
                </a:lnTo>
                <a:lnTo>
                  <a:pt x="1235" y="1284"/>
                </a:lnTo>
                <a:lnTo>
                  <a:pt x="1251" y="1058"/>
                </a:lnTo>
                <a:lnTo>
                  <a:pt x="1267" y="809"/>
                </a:lnTo>
                <a:lnTo>
                  <a:pt x="1283" y="559"/>
                </a:lnTo>
                <a:lnTo>
                  <a:pt x="1298" y="333"/>
                </a:lnTo>
                <a:lnTo>
                  <a:pt x="1314" y="154"/>
                </a:lnTo>
                <a:lnTo>
                  <a:pt x="1330" y="40"/>
                </a:lnTo>
                <a:lnTo>
                  <a:pt x="1346" y="0"/>
                </a:lnTo>
                <a:lnTo>
                  <a:pt x="1362" y="40"/>
                </a:lnTo>
                <a:lnTo>
                  <a:pt x="1378" y="154"/>
                </a:lnTo>
                <a:lnTo>
                  <a:pt x="1393" y="333"/>
                </a:lnTo>
                <a:lnTo>
                  <a:pt x="1409" y="559"/>
                </a:lnTo>
                <a:lnTo>
                  <a:pt x="1425" y="809"/>
                </a:lnTo>
                <a:lnTo>
                  <a:pt x="1441" y="1058"/>
                </a:lnTo>
                <a:lnTo>
                  <a:pt x="1457" y="1284"/>
                </a:lnTo>
                <a:lnTo>
                  <a:pt x="1473" y="1463"/>
                </a:lnTo>
                <a:lnTo>
                  <a:pt x="1488" y="1577"/>
                </a:lnTo>
                <a:lnTo>
                  <a:pt x="1504" y="1617"/>
                </a:lnTo>
                <a:lnTo>
                  <a:pt x="1520" y="1577"/>
                </a:lnTo>
                <a:lnTo>
                  <a:pt x="1536" y="1463"/>
                </a:lnTo>
                <a:lnTo>
                  <a:pt x="1552" y="1284"/>
                </a:lnTo>
                <a:lnTo>
                  <a:pt x="1568" y="1058"/>
                </a:lnTo>
                <a:lnTo>
                  <a:pt x="1584" y="809"/>
                </a:lnTo>
                <a:lnTo>
                  <a:pt x="1599" y="559"/>
                </a:lnTo>
                <a:lnTo>
                  <a:pt x="1615" y="333"/>
                </a:lnTo>
                <a:lnTo>
                  <a:pt x="1631" y="154"/>
                </a:lnTo>
                <a:lnTo>
                  <a:pt x="1647" y="40"/>
                </a:lnTo>
                <a:lnTo>
                  <a:pt x="1663" y="0"/>
                </a:lnTo>
                <a:lnTo>
                  <a:pt x="1679" y="40"/>
                </a:lnTo>
                <a:lnTo>
                  <a:pt x="1694" y="154"/>
                </a:lnTo>
                <a:lnTo>
                  <a:pt x="1710" y="333"/>
                </a:lnTo>
                <a:lnTo>
                  <a:pt x="1726" y="559"/>
                </a:lnTo>
                <a:lnTo>
                  <a:pt x="1742" y="809"/>
                </a:lnTo>
                <a:lnTo>
                  <a:pt x="1758" y="1058"/>
                </a:lnTo>
                <a:lnTo>
                  <a:pt x="1774" y="1284"/>
                </a:lnTo>
                <a:lnTo>
                  <a:pt x="1789" y="1463"/>
                </a:lnTo>
                <a:lnTo>
                  <a:pt x="1805" y="1577"/>
                </a:lnTo>
                <a:lnTo>
                  <a:pt x="1821" y="1617"/>
                </a:lnTo>
                <a:lnTo>
                  <a:pt x="1837" y="1577"/>
                </a:lnTo>
                <a:lnTo>
                  <a:pt x="1853" y="1463"/>
                </a:lnTo>
                <a:lnTo>
                  <a:pt x="1869" y="1284"/>
                </a:lnTo>
                <a:lnTo>
                  <a:pt x="1884" y="1058"/>
                </a:lnTo>
                <a:lnTo>
                  <a:pt x="1900" y="809"/>
                </a:lnTo>
                <a:lnTo>
                  <a:pt x="1916" y="559"/>
                </a:lnTo>
                <a:lnTo>
                  <a:pt x="1932" y="333"/>
                </a:lnTo>
                <a:lnTo>
                  <a:pt x="1948" y="154"/>
                </a:lnTo>
                <a:lnTo>
                  <a:pt x="1964" y="40"/>
                </a:lnTo>
                <a:lnTo>
                  <a:pt x="1979" y="0"/>
                </a:lnTo>
                <a:lnTo>
                  <a:pt x="1995" y="40"/>
                </a:lnTo>
                <a:lnTo>
                  <a:pt x="2011" y="154"/>
                </a:lnTo>
                <a:lnTo>
                  <a:pt x="2027" y="333"/>
                </a:lnTo>
                <a:lnTo>
                  <a:pt x="2043" y="559"/>
                </a:lnTo>
                <a:lnTo>
                  <a:pt x="2059" y="809"/>
                </a:lnTo>
                <a:lnTo>
                  <a:pt x="2074" y="1058"/>
                </a:lnTo>
                <a:lnTo>
                  <a:pt x="2090" y="1284"/>
                </a:lnTo>
                <a:lnTo>
                  <a:pt x="2106" y="1463"/>
                </a:lnTo>
                <a:lnTo>
                  <a:pt x="2122" y="1577"/>
                </a:lnTo>
                <a:lnTo>
                  <a:pt x="2138" y="1617"/>
                </a:lnTo>
                <a:lnTo>
                  <a:pt x="2154" y="1577"/>
                </a:lnTo>
                <a:lnTo>
                  <a:pt x="2169" y="1463"/>
                </a:lnTo>
                <a:lnTo>
                  <a:pt x="2185" y="1284"/>
                </a:lnTo>
                <a:lnTo>
                  <a:pt x="2201" y="1058"/>
                </a:lnTo>
                <a:lnTo>
                  <a:pt x="2217" y="809"/>
                </a:lnTo>
                <a:lnTo>
                  <a:pt x="2233" y="559"/>
                </a:lnTo>
                <a:lnTo>
                  <a:pt x="2249" y="333"/>
                </a:lnTo>
                <a:lnTo>
                  <a:pt x="2264" y="154"/>
                </a:lnTo>
                <a:lnTo>
                  <a:pt x="2280" y="40"/>
                </a:lnTo>
                <a:lnTo>
                  <a:pt x="2296" y="0"/>
                </a:lnTo>
                <a:lnTo>
                  <a:pt x="2312" y="40"/>
                </a:lnTo>
                <a:lnTo>
                  <a:pt x="2328" y="154"/>
                </a:lnTo>
                <a:lnTo>
                  <a:pt x="2344" y="333"/>
                </a:lnTo>
                <a:lnTo>
                  <a:pt x="2359" y="559"/>
                </a:lnTo>
                <a:lnTo>
                  <a:pt x="2375" y="809"/>
                </a:lnTo>
                <a:lnTo>
                  <a:pt x="2391" y="1058"/>
                </a:lnTo>
                <a:lnTo>
                  <a:pt x="2407" y="1284"/>
                </a:lnTo>
                <a:lnTo>
                  <a:pt x="2423" y="1463"/>
                </a:lnTo>
                <a:lnTo>
                  <a:pt x="2439" y="1577"/>
                </a:lnTo>
                <a:lnTo>
                  <a:pt x="2454" y="1617"/>
                </a:lnTo>
                <a:lnTo>
                  <a:pt x="2470" y="1577"/>
                </a:lnTo>
                <a:lnTo>
                  <a:pt x="2486" y="1463"/>
                </a:lnTo>
                <a:lnTo>
                  <a:pt x="2502" y="1284"/>
                </a:lnTo>
                <a:lnTo>
                  <a:pt x="2518" y="1058"/>
                </a:lnTo>
                <a:lnTo>
                  <a:pt x="2534" y="809"/>
                </a:lnTo>
                <a:lnTo>
                  <a:pt x="2549" y="559"/>
                </a:lnTo>
                <a:lnTo>
                  <a:pt x="2565" y="333"/>
                </a:lnTo>
                <a:lnTo>
                  <a:pt x="2581" y="154"/>
                </a:lnTo>
                <a:lnTo>
                  <a:pt x="2597" y="40"/>
                </a:lnTo>
                <a:lnTo>
                  <a:pt x="2613" y="0"/>
                </a:lnTo>
                <a:lnTo>
                  <a:pt x="2629" y="40"/>
                </a:lnTo>
                <a:lnTo>
                  <a:pt x="2644" y="154"/>
                </a:lnTo>
                <a:lnTo>
                  <a:pt x="2660" y="333"/>
                </a:lnTo>
                <a:lnTo>
                  <a:pt x="2676" y="559"/>
                </a:lnTo>
                <a:lnTo>
                  <a:pt x="2692" y="809"/>
                </a:lnTo>
                <a:lnTo>
                  <a:pt x="2708" y="1058"/>
                </a:lnTo>
                <a:lnTo>
                  <a:pt x="2724" y="1284"/>
                </a:lnTo>
                <a:lnTo>
                  <a:pt x="2739" y="1463"/>
                </a:lnTo>
                <a:lnTo>
                  <a:pt x="2755" y="1577"/>
                </a:lnTo>
                <a:lnTo>
                  <a:pt x="2771" y="1617"/>
                </a:lnTo>
                <a:lnTo>
                  <a:pt x="2787" y="1577"/>
                </a:lnTo>
                <a:lnTo>
                  <a:pt x="2803" y="1463"/>
                </a:lnTo>
                <a:lnTo>
                  <a:pt x="2819" y="1284"/>
                </a:lnTo>
                <a:lnTo>
                  <a:pt x="2834" y="1058"/>
                </a:lnTo>
                <a:lnTo>
                  <a:pt x="2850" y="809"/>
                </a:lnTo>
                <a:lnTo>
                  <a:pt x="2866" y="559"/>
                </a:lnTo>
                <a:lnTo>
                  <a:pt x="2882" y="333"/>
                </a:lnTo>
                <a:lnTo>
                  <a:pt x="2898" y="154"/>
                </a:lnTo>
                <a:lnTo>
                  <a:pt x="2914" y="40"/>
                </a:lnTo>
                <a:lnTo>
                  <a:pt x="2929" y="0"/>
                </a:lnTo>
                <a:lnTo>
                  <a:pt x="2945" y="40"/>
                </a:lnTo>
                <a:lnTo>
                  <a:pt x="2961" y="154"/>
                </a:lnTo>
                <a:lnTo>
                  <a:pt x="2977" y="333"/>
                </a:lnTo>
                <a:lnTo>
                  <a:pt x="2993" y="559"/>
                </a:lnTo>
                <a:lnTo>
                  <a:pt x="3009" y="809"/>
                </a:lnTo>
                <a:lnTo>
                  <a:pt x="3024" y="1058"/>
                </a:lnTo>
                <a:lnTo>
                  <a:pt x="3040" y="1284"/>
                </a:lnTo>
                <a:lnTo>
                  <a:pt x="3056" y="1463"/>
                </a:lnTo>
                <a:lnTo>
                  <a:pt x="3072" y="1577"/>
                </a:lnTo>
                <a:lnTo>
                  <a:pt x="3088" y="1617"/>
                </a:lnTo>
                <a:lnTo>
                  <a:pt x="3104" y="1577"/>
                </a:lnTo>
                <a:lnTo>
                  <a:pt x="3119" y="1463"/>
                </a:lnTo>
                <a:lnTo>
                  <a:pt x="3135" y="1284"/>
                </a:lnTo>
                <a:lnTo>
                  <a:pt x="3151" y="1058"/>
                </a:lnTo>
                <a:lnTo>
                  <a:pt x="3167" y="809"/>
                </a:lnTo>
              </a:path>
            </a:pathLst>
          </a:custGeom>
          <a:noFill/>
          <a:ln w="38100" cap="flat">
            <a:solidFill>
              <a:srgbClr val="008000"/>
            </a:solidFill>
            <a:prstDash val="solid"/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cxnSp>
        <p:nvCxnSpPr>
          <p:cNvPr id="41" name="Straight Connector 40"/>
          <p:cNvCxnSpPr/>
          <p:nvPr/>
        </p:nvCxnSpPr>
        <p:spPr>
          <a:xfrm>
            <a:off x="5473700" y="2889250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473700" y="1727200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7502525" y="2327275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7502525" y="1163638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Freeform 27"/>
          <p:cNvSpPr>
            <a:spLocks/>
          </p:cNvSpPr>
          <p:nvPr/>
        </p:nvSpPr>
        <p:spPr bwMode="auto">
          <a:xfrm>
            <a:off x="6556375" y="1343025"/>
            <a:ext cx="703263" cy="50800"/>
          </a:xfrm>
          <a:custGeom>
            <a:avLst/>
            <a:gdLst>
              <a:gd name="T0" fmla="*/ 26 w 2633"/>
              <a:gd name="T1" fmla="*/ 567 h 575"/>
              <a:gd name="T2" fmla="*/ 79 w 2633"/>
              <a:gd name="T3" fmla="*/ 551 h 575"/>
              <a:gd name="T4" fmla="*/ 132 w 2633"/>
              <a:gd name="T5" fmla="*/ 533 h 575"/>
              <a:gd name="T6" fmla="*/ 184 w 2633"/>
              <a:gd name="T7" fmla="*/ 513 h 575"/>
              <a:gd name="T8" fmla="*/ 237 w 2633"/>
              <a:gd name="T9" fmla="*/ 491 h 575"/>
              <a:gd name="T10" fmla="*/ 290 w 2633"/>
              <a:gd name="T11" fmla="*/ 468 h 575"/>
              <a:gd name="T12" fmla="*/ 342 w 2633"/>
              <a:gd name="T13" fmla="*/ 442 h 575"/>
              <a:gd name="T14" fmla="*/ 395 w 2633"/>
              <a:gd name="T15" fmla="*/ 415 h 575"/>
              <a:gd name="T16" fmla="*/ 448 w 2633"/>
              <a:gd name="T17" fmla="*/ 386 h 575"/>
              <a:gd name="T18" fmla="*/ 500 w 2633"/>
              <a:gd name="T19" fmla="*/ 356 h 575"/>
              <a:gd name="T20" fmla="*/ 553 w 2633"/>
              <a:gd name="T21" fmla="*/ 325 h 575"/>
              <a:gd name="T22" fmla="*/ 606 w 2633"/>
              <a:gd name="T23" fmla="*/ 294 h 575"/>
              <a:gd name="T24" fmla="*/ 658 w 2633"/>
              <a:gd name="T25" fmla="*/ 261 h 575"/>
              <a:gd name="T26" fmla="*/ 711 w 2633"/>
              <a:gd name="T27" fmla="*/ 229 h 575"/>
              <a:gd name="T28" fmla="*/ 764 w 2633"/>
              <a:gd name="T29" fmla="*/ 197 h 575"/>
              <a:gd name="T30" fmla="*/ 816 w 2633"/>
              <a:gd name="T31" fmla="*/ 167 h 575"/>
              <a:gd name="T32" fmla="*/ 869 w 2633"/>
              <a:gd name="T33" fmla="*/ 137 h 575"/>
              <a:gd name="T34" fmla="*/ 922 w 2633"/>
              <a:gd name="T35" fmla="*/ 109 h 575"/>
              <a:gd name="T36" fmla="*/ 974 w 2633"/>
              <a:gd name="T37" fmla="*/ 84 h 575"/>
              <a:gd name="T38" fmla="*/ 1027 w 2633"/>
              <a:gd name="T39" fmla="*/ 61 h 575"/>
              <a:gd name="T40" fmla="*/ 1080 w 2633"/>
              <a:gd name="T41" fmla="*/ 41 h 575"/>
              <a:gd name="T42" fmla="*/ 1132 w 2633"/>
              <a:gd name="T43" fmla="*/ 25 h 575"/>
              <a:gd name="T44" fmla="*/ 1185 w 2633"/>
              <a:gd name="T45" fmla="*/ 13 h 575"/>
              <a:gd name="T46" fmla="*/ 1238 w 2633"/>
              <a:gd name="T47" fmla="*/ 5 h 575"/>
              <a:gd name="T48" fmla="*/ 1290 w 2633"/>
              <a:gd name="T49" fmla="*/ 0 h 575"/>
              <a:gd name="T50" fmla="*/ 1343 w 2633"/>
              <a:gd name="T51" fmla="*/ 0 h 575"/>
              <a:gd name="T52" fmla="*/ 1395 w 2633"/>
              <a:gd name="T53" fmla="*/ 5 h 575"/>
              <a:gd name="T54" fmla="*/ 1448 w 2633"/>
              <a:gd name="T55" fmla="*/ 13 h 575"/>
              <a:gd name="T56" fmla="*/ 1501 w 2633"/>
              <a:gd name="T57" fmla="*/ 25 h 575"/>
              <a:gd name="T58" fmla="*/ 1553 w 2633"/>
              <a:gd name="T59" fmla="*/ 41 h 575"/>
              <a:gd name="T60" fmla="*/ 1606 w 2633"/>
              <a:gd name="T61" fmla="*/ 61 h 575"/>
              <a:gd name="T62" fmla="*/ 1659 w 2633"/>
              <a:gd name="T63" fmla="*/ 84 h 575"/>
              <a:gd name="T64" fmla="*/ 1711 w 2633"/>
              <a:gd name="T65" fmla="*/ 109 h 575"/>
              <a:gd name="T66" fmla="*/ 1764 w 2633"/>
              <a:gd name="T67" fmla="*/ 137 h 575"/>
              <a:gd name="T68" fmla="*/ 1817 w 2633"/>
              <a:gd name="T69" fmla="*/ 167 h 575"/>
              <a:gd name="T70" fmla="*/ 1869 w 2633"/>
              <a:gd name="T71" fmla="*/ 197 h 575"/>
              <a:gd name="T72" fmla="*/ 1922 w 2633"/>
              <a:gd name="T73" fmla="*/ 229 h 575"/>
              <a:gd name="T74" fmla="*/ 1975 w 2633"/>
              <a:gd name="T75" fmla="*/ 261 h 575"/>
              <a:gd name="T76" fmla="*/ 2027 w 2633"/>
              <a:gd name="T77" fmla="*/ 294 h 575"/>
              <a:gd name="T78" fmla="*/ 2080 w 2633"/>
              <a:gd name="T79" fmla="*/ 325 h 575"/>
              <a:gd name="T80" fmla="*/ 2133 w 2633"/>
              <a:gd name="T81" fmla="*/ 356 h 575"/>
              <a:gd name="T82" fmla="*/ 2185 w 2633"/>
              <a:gd name="T83" fmla="*/ 386 h 575"/>
              <a:gd name="T84" fmla="*/ 2238 w 2633"/>
              <a:gd name="T85" fmla="*/ 415 h 575"/>
              <a:gd name="T86" fmla="*/ 2291 w 2633"/>
              <a:gd name="T87" fmla="*/ 442 h 575"/>
              <a:gd name="T88" fmla="*/ 2343 w 2633"/>
              <a:gd name="T89" fmla="*/ 468 h 575"/>
              <a:gd name="T90" fmla="*/ 2396 w 2633"/>
              <a:gd name="T91" fmla="*/ 491 h 575"/>
              <a:gd name="T92" fmla="*/ 2449 w 2633"/>
              <a:gd name="T93" fmla="*/ 513 h 575"/>
              <a:gd name="T94" fmla="*/ 2501 w 2633"/>
              <a:gd name="T95" fmla="*/ 533 h 575"/>
              <a:gd name="T96" fmla="*/ 2554 w 2633"/>
              <a:gd name="T97" fmla="*/ 551 h 575"/>
              <a:gd name="T98" fmla="*/ 2607 w 2633"/>
              <a:gd name="T99" fmla="*/ 56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33" h="575">
                <a:moveTo>
                  <a:pt x="0" y="575"/>
                </a:moveTo>
                <a:lnTo>
                  <a:pt x="26" y="567"/>
                </a:lnTo>
                <a:lnTo>
                  <a:pt x="53" y="559"/>
                </a:lnTo>
                <a:lnTo>
                  <a:pt x="79" y="551"/>
                </a:lnTo>
                <a:lnTo>
                  <a:pt x="105" y="542"/>
                </a:lnTo>
                <a:lnTo>
                  <a:pt x="132" y="533"/>
                </a:lnTo>
                <a:lnTo>
                  <a:pt x="158" y="523"/>
                </a:lnTo>
                <a:lnTo>
                  <a:pt x="184" y="513"/>
                </a:lnTo>
                <a:lnTo>
                  <a:pt x="211" y="502"/>
                </a:lnTo>
                <a:lnTo>
                  <a:pt x="237" y="491"/>
                </a:lnTo>
                <a:lnTo>
                  <a:pt x="263" y="480"/>
                </a:lnTo>
                <a:lnTo>
                  <a:pt x="290" y="468"/>
                </a:lnTo>
                <a:lnTo>
                  <a:pt x="316" y="455"/>
                </a:lnTo>
                <a:lnTo>
                  <a:pt x="342" y="442"/>
                </a:lnTo>
                <a:lnTo>
                  <a:pt x="369" y="429"/>
                </a:lnTo>
                <a:lnTo>
                  <a:pt x="395" y="415"/>
                </a:lnTo>
                <a:lnTo>
                  <a:pt x="421" y="401"/>
                </a:lnTo>
                <a:lnTo>
                  <a:pt x="448" y="386"/>
                </a:lnTo>
                <a:lnTo>
                  <a:pt x="474" y="371"/>
                </a:lnTo>
                <a:lnTo>
                  <a:pt x="500" y="356"/>
                </a:lnTo>
                <a:lnTo>
                  <a:pt x="527" y="341"/>
                </a:lnTo>
                <a:lnTo>
                  <a:pt x="553" y="325"/>
                </a:lnTo>
                <a:lnTo>
                  <a:pt x="579" y="309"/>
                </a:lnTo>
                <a:lnTo>
                  <a:pt x="606" y="294"/>
                </a:lnTo>
                <a:lnTo>
                  <a:pt x="632" y="277"/>
                </a:lnTo>
                <a:lnTo>
                  <a:pt x="658" y="261"/>
                </a:lnTo>
                <a:lnTo>
                  <a:pt x="685" y="245"/>
                </a:lnTo>
                <a:lnTo>
                  <a:pt x="711" y="229"/>
                </a:lnTo>
                <a:lnTo>
                  <a:pt x="737" y="213"/>
                </a:lnTo>
                <a:lnTo>
                  <a:pt x="764" y="197"/>
                </a:lnTo>
                <a:lnTo>
                  <a:pt x="790" y="182"/>
                </a:lnTo>
                <a:lnTo>
                  <a:pt x="816" y="167"/>
                </a:lnTo>
                <a:lnTo>
                  <a:pt x="843" y="152"/>
                </a:lnTo>
                <a:lnTo>
                  <a:pt x="869" y="137"/>
                </a:lnTo>
                <a:lnTo>
                  <a:pt x="895" y="123"/>
                </a:lnTo>
                <a:lnTo>
                  <a:pt x="922" y="109"/>
                </a:lnTo>
                <a:lnTo>
                  <a:pt x="948" y="96"/>
                </a:lnTo>
                <a:lnTo>
                  <a:pt x="974" y="84"/>
                </a:lnTo>
                <a:lnTo>
                  <a:pt x="1001" y="72"/>
                </a:lnTo>
                <a:lnTo>
                  <a:pt x="1027" y="61"/>
                </a:lnTo>
                <a:lnTo>
                  <a:pt x="1053" y="51"/>
                </a:lnTo>
                <a:lnTo>
                  <a:pt x="1080" y="41"/>
                </a:lnTo>
                <a:lnTo>
                  <a:pt x="1106" y="33"/>
                </a:lnTo>
                <a:lnTo>
                  <a:pt x="1132" y="25"/>
                </a:lnTo>
                <a:lnTo>
                  <a:pt x="1159" y="19"/>
                </a:lnTo>
                <a:lnTo>
                  <a:pt x="1185" y="13"/>
                </a:lnTo>
                <a:lnTo>
                  <a:pt x="1211" y="8"/>
                </a:lnTo>
                <a:lnTo>
                  <a:pt x="1238" y="5"/>
                </a:lnTo>
                <a:lnTo>
                  <a:pt x="1264" y="2"/>
                </a:lnTo>
                <a:lnTo>
                  <a:pt x="1290" y="0"/>
                </a:lnTo>
                <a:lnTo>
                  <a:pt x="1317" y="0"/>
                </a:lnTo>
                <a:lnTo>
                  <a:pt x="1343" y="0"/>
                </a:lnTo>
                <a:lnTo>
                  <a:pt x="1369" y="2"/>
                </a:lnTo>
                <a:lnTo>
                  <a:pt x="1395" y="5"/>
                </a:lnTo>
                <a:lnTo>
                  <a:pt x="1422" y="8"/>
                </a:lnTo>
                <a:lnTo>
                  <a:pt x="1448" y="13"/>
                </a:lnTo>
                <a:lnTo>
                  <a:pt x="1474" y="19"/>
                </a:lnTo>
                <a:lnTo>
                  <a:pt x="1501" y="25"/>
                </a:lnTo>
                <a:lnTo>
                  <a:pt x="1527" y="33"/>
                </a:lnTo>
                <a:lnTo>
                  <a:pt x="1553" y="41"/>
                </a:lnTo>
                <a:lnTo>
                  <a:pt x="1580" y="51"/>
                </a:lnTo>
                <a:lnTo>
                  <a:pt x="1606" y="61"/>
                </a:lnTo>
                <a:lnTo>
                  <a:pt x="1632" y="72"/>
                </a:lnTo>
                <a:lnTo>
                  <a:pt x="1659" y="84"/>
                </a:lnTo>
                <a:lnTo>
                  <a:pt x="1685" y="96"/>
                </a:lnTo>
                <a:lnTo>
                  <a:pt x="1711" y="109"/>
                </a:lnTo>
                <a:lnTo>
                  <a:pt x="1738" y="123"/>
                </a:lnTo>
                <a:lnTo>
                  <a:pt x="1764" y="137"/>
                </a:lnTo>
                <a:lnTo>
                  <a:pt x="1790" y="152"/>
                </a:lnTo>
                <a:lnTo>
                  <a:pt x="1817" y="167"/>
                </a:lnTo>
                <a:lnTo>
                  <a:pt x="1843" y="182"/>
                </a:lnTo>
                <a:lnTo>
                  <a:pt x="1869" y="197"/>
                </a:lnTo>
                <a:lnTo>
                  <a:pt x="1896" y="213"/>
                </a:lnTo>
                <a:lnTo>
                  <a:pt x="1922" y="229"/>
                </a:lnTo>
                <a:lnTo>
                  <a:pt x="1948" y="245"/>
                </a:lnTo>
                <a:lnTo>
                  <a:pt x="1975" y="261"/>
                </a:lnTo>
                <a:lnTo>
                  <a:pt x="2001" y="277"/>
                </a:lnTo>
                <a:lnTo>
                  <a:pt x="2027" y="294"/>
                </a:lnTo>
                <a:lnTo>
                  <a:pt x="2054" y="309"/>
                </a:lnTo>
                <a:lnTo>
                  <a:pt x="2080" y="325"/>
                </a:lnTo>
                <a:lnTo>
                  <a:pt x="2106" y="341"/>
                </a:lnTo>
                <a:lnTo>
                  <a:pt x="2133" y="356"/>
                </a:lnTo>
                <a:lnTo>
                  <a:pt x="2159" y="371"/>
                </a:lnTo>
                <a:lnTo>
                  <a:pt x="2185" y="386"/>
                </a:lnTo>
                <a:lnTo>
                  <a:pt x="2212" y="401"/>
                </a:lnTo>
                <a:lnTo>
                  <a:pt x="2238" y="415"/>
                </a:lnTo>
                <a:lnTo>
                  <a:pt x="2264" y="429"/>
                </a:lnTo>
                <a:lnTo>
                  <a:pt x="2291" y="442"/>
                </a:lnTo>
                <a:lnTo>
                  <a:pt x="2317" y="455"/>
                </a:lnTo>
                <a:lnTo>
                  <a:pt x="2343" y="468"/>
                </a:lnTo>
                <a:lnTo>
                  <a:pt x="2370" y="480"/>
                </a:lnTo>
                <a:lnTo>
                  <a:pt x="2396" y="491"/>
                </a:lnTo>
                <a:lnTo>
                  <a:pt x="2422" y="502"/>
                </a:lnTo>
                <a:lnTo>
                  <a:pt x="2449" y="513"/>
                </a:lnTo>
                <a:lnTo>
                  <a:pt x="2475" y="523"/>
                </a:lnTo>
                <a:lnTo>
                  <a:pt x="2501" y="533"/>
                </a:lnTo>
                <a:lnTo>
                  <a:pt x="2528" y="542"/>
                </a:lnTo>
                <a:lnTo>
                  <a:pt x="2554" y="551"/>
                </a:lnTo>
                <a:lnTo>
                  <a:pt x="2580" y="559"/>
                </a:lnTo>
                <a:lnTo>
                  <a:pt x="2607" y="567"/>
                </a:lnTo>
                <a:lnTo>
                  <a:pt x="2633" y="575"/>
                </a:lnTo>
              </a:path>
            </a:pathLst>
          </a:custGeom>
          <a:solidFill>
            <a:srgbClr val="0070C0">
              <a:alpha val="80000"/>
            </a:srgbClr>
          </a:solidFill>
          <a:ln w="38100" cap="flat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>
              <a:latin typeface="+mn-lt"/>
              <a:ea typeface="+mn-ea"/>
              <a:cs typeface="+mn-cs"/>
            </a:endParaRPr>
          </a:p>
        </p:txBody>
      </p:sp>
      <p:sp>
        <p:nvSpPr>
          <p:cNvPr id="50" name="Freeform 27"/>
          <p:cNvSpPr>
            <a:spLocks/>
          </p:cNvSpPr>
          <p:nvPr/>
        </p:nvSpPr>
        <p:spPr bwMode="auto">
          <a:xfrm>
            <a:off x="5519738" y="1676400"/>
            <a:ext cx="704850" cy="50800"/>
          </a:xfrm>
          <a:custGeom>
            <a:avLst/>
            <a:gdLst>
              <a:gd name="T0" fmla="*/ 26 w 2633"/>
              <a:gd name="T1" fmla="*/ 567 h 575"/>
              <a:gd name="T2" fmla="*/ 79 w 2633"/>
              <a:gd name="T3" fmla="*/ 551 h 575"/>
              <a:gd name="T4" fmla="*/ 132 w 2633"/>
              <a:gd name="T5" fmla="*/ 533 h 575"/>
              <a:gd name="T6" fmla="*/ 184 w 2633"/>
              <a:gd name="T7" fmla="*/ 513 h 575"/>
              <a:gd name="T8" fmla="*/ 237 w 2633"/>
              <a:gd name="T9" fmla="*/ 491 h 575"/>
              <a:gd name="T10" fmla="*/ 290 w 2633"/>
              <a:gd name="T11" fmla="*/ 468 h 575"/>
              <a:gd name="T12" fmla="*/ 342 w 2633"/>
              <a:gd name="T13" fmla="*/ 442 h 575"/>
              <a:gd name="T14" fmla="*/ 395 w 2633"/>
              <a:gd name="T15" fmla="*/ 415 h 575"/>
              <a:gd name="T16" fmla="*/ 448 w 2633"/>
              <a:gd name="T17" fmla="*/ 386 h 575"/>
              <a:gd name="T18" fmla="*/ 500 w 2633"/>
              <a:gd name="T19" fmla="*/ 356 h 575"/>
              <a:gd name="T20" fmla="*/ 553 w 2633"/>
              <a:gd name="T21" fmla="*/ 325 h 575"/>
              <a:gd name="T22" fmla="*/ 606 w 2633"/>
              <a:gd name="T23" fmla="*/ 294 h 575"/>
              <a:gd name="T24" fmla="*/ 658 w 2633"/>
              <a:gd name="T25" fmla="*/ 261 h 575"/>
              <a:gd name="T26" fmla="*/ 711 w 2633"/>
              <a:gd name="T27" fmla="*/ 229 h 575"/>
              <a:gd name="T28" fmla="*/ 764 w 2633"/>
              <a:gd name="T29" fmla="*/ 197 h 575"/>
              <a:gd name="T30" fmla="*/ 816 w 2633"/>
              <a:gd name="T31" fmla="*/ 167 h 575"/>
              <a:gd name="T32" fmla="*/ 869 w 2633"/>
              <a:gd name="T33" fmla="*/ 137 h 575"/>
              <a:gd name="T34" fmla="*/ 922 w 2633"/>
              <a:gd name="T35" fmla="*/ 109 h 575"/>
              <a:gd name="T36" fmla="*/ 974 w 2633"/>
              <a:gd name="T37" fmla="*/ 84 h 575"/>
              <a:gd name="T38" fmla="*/ 1027 w 2633"/>
              <a:gd name="T39" fmla="*/ 61 h 575"/>
              <a:gd name="T40" fmla="*/ 1080 w 2633"/>
              <a:gd name="T41" fmla="*/ 41 h 575"/>
              <a:gd name="T42" fmla="*/ 1132 w 2633"/>
              <a:gd name="T43" fmla="*/ 25 h 575"/>
              <a:gd name="T44" fmla="*/ 1185 w 2633"/>
              <a:gd name="T45" fmla="*/ 13 h 575"/>
              <a:gd name="T46" fmla="*/ 1238 w 2633"/>
              <a:gd name="T47" fmla="*/ 5 h 575"/>
              <a:gd name="T48" fmla="*/ 1290 w 2633"/>
              <a:gd name="T49" fmla="*/ 0 h 575"/>
              <a:gd name="T50" fmla="*/ 1343 w 2633"/>
              <a:gd name="T51" fmla="*/ 0 h 575"/>
              <a:gd name="T52" fmla="*/ 1395 w 2633"/>
              <a:gd name="T53" fmla="*/ 5 h 575"/>
              <a:gd name="T54" fmla="*/ 1448 w 2633"/>
              <a:gd name="T55" fmla="*/ 13 h 575"/>
              <a:gd name="T56" fmla="*/ 1501 w 2633"/>
              <a:gd name="T57" fmla="*/ 25 h 575"/>
              <a:gd name="T58" fmla="*/ 1553 w 2633"/>
              <a:gd name="T59" fmla="*/ 41 h 575"/>
              <a:gd name="T60" fmla="*/ 1606 w 2633"/>
              <a:gd name="T61" fmla="*/ 61 h 575"/>
              <a:gd name="T62" fmla="*/ 1659 w 2633"/>
              <a:gd name="T63" fmla="*/ 84 h 575"/>
              <a:gd name="T64" fmla="*/ 1711 w 2633"/>
              <a:gd name="T65" fmla="*/ 109 h 575"/>
              <a:gd name="T66" fmla="*/ 1764 w 2633"/>
              <a:gd name="T67" fmla="*/ 137 h 575"/>
              <a:gd name="T68" fmla="*/ 1817 w 2633"/>
              <a:gd name="T69" fmla="*/ 167 h 575"/>
              <a:gd name="T70" fmla="*/ 1869 w 2633"/>
              <a:gd name="T71" fmla="*/ 197 h 575"/>
              <a:gd name="T72" fmla="*/ 1922 w 2633"/>
              <a:gd name="T73" fmla="*/ 229 h 575"/>
              <a:gd name="T74" fmla="*/ 1975 w 2633"/>
              <a:gd name="T75" fmla="*/ 261 h 575"/>
              <a:gd name="T76" fmla="*/ 2027 w 2633"/>
              <a:gd name="T77" fmla="*/ 294 h 575"/>
              <a:gd name="T78" fmla="*/ 2080 w 2633"/>
              <a:gd name="T79" fmla="*/ 325 h 575"/>
              <a:gd name="T80" fmla="*/ 2133 w 2633"/>
              <a:gd name="T81" fmla="*/ 356 h 575"/>
              <a:gd name="T82" fmla="*/ 2185 w 2633"/>
              <a:gd name="T83" fmla="*/ 386 h 575"/>
              <a:gd name="T84" fmla="*/ 2238 w 2633"/>
              <a:gd name="T85" fmla="*/ 415 h 575"/>
              <a:gd name="T86" fmla="*/ 2291 w 2633"/>
              <a:gd name="T87" fmla="*/ 442 h 575"/>
              <a:gd name="T88" fmla="*/ 2343 w 2633"/>
              <a:gd name="T89" fmla="*/ 468 h 575"/>
              <a:gd name="T90" fmla="*/ 2396 w 2633"/>
              <a:gd name="T91" fmla="*/ 491 h 575"/>
              <a:gd name="T92" fmla="*/ 2449 w 2633"/>
              <a:gd name="T93" fmla="*/ 513 h 575"/>
              <a:gd name="T94" fmla="*/ 2501 w 2633"/>
              <a:gd name="T95" fmla="*/ 533 h 575"/>
              <a:gd name="T96" fmla="*/ 2554 w 2633"/>
              <a:gd name="T97" fmla="*/ 551 h 575"/>
              <a:gd name="T98" fmla="*/ 2607 w 2633"/>
              <a:gd name="T99" fmla="*/ 56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33" h="575">
                <a:moveTo>
                  <a:pt x="0" y="575"/>
                </a:moveTo>
                <a:lnTo>
                  <a:pt x="26" y="567"/>
                </a:lnTo>
                <a:lnTo>
                  <a:pt x="53" y="559"/>
                </a:lnTo>
                <a:lnTo>
                  <a:pt x="79" y="551"/>
                </a:lnTo>
                <a:lnTo>
                  <a:pt x="105" y="542"/>
                </a:lnTo>
                <a:lnTo>
                  <a:pt x="132" y="533"/>
                </a:lnTo>
                <a:lnTo>
                  <a:pt x="158" y="523"/>
                </a:lnTo>
                <a:lnTo>
                  <a:pt x="184" y="513"/>
                </a:lnTo>
                <a:lnTo>
                  <a:pt x="211" y="502"/>
                </a:lnTo>
                <a:lnTo>
                  <a:pt x="237" y="491"/>
                </a:lnTo>
                <a:lnTo>
                  <a:pt x="263" y="480"/>
                </a:lnTo>
                <a:lnTo>
                  <a:pt x="290" y="468"/>
                </a:lnTo>
                <a:lnTo>
                  <a:pt x="316" y="455"/>
                </a:lnTo>
                <a:lnTo>
                  <a:pt x="342" y="442"/>
                </a:lnTo>
                <a:lnTo>
                  <a:pt x="369" y="429"/>
                </a:lnTo>
                <a:lnTo>
                  <a:pt x="395" y="415"/>
                </a:lnTo>
                <a:lnTo>
                  <a:pt x="421" y="401"/>
                </a:lnTo>
                <a:lnTo>
                  <a:pt x="448" y="386"/>
                </a:lnTo>
                <a:lnTo>
                  <a:pt x="474" y="371"/>
                </a:lnTo>
                <a:lnTo>
                  <a:pt x="500" y="356"/>
                </a:lnTo>
                <a:lnTo>
                  <a:pt x="527" y="341"/>
                </a:lnTo>
                <a:lnTo>
                  <a:pt x="553" y="325"/>
                </a:lnTo>
                <a:lnTo>
                  <a:pt x="579" y="309"/>
                </a:lnTo>
                <a:lnTo>
                  <a:pt x="606" y="294"/>
                </a:lnTo>
                <a:lnTo>
                  <a:pt x="632" y="277"/>
                </a:lnTo>
                <a:lnTo>
                  <a:pt x="658" y="261"/>
                </a:lnTo>
                <a:lnTo>
                  <a:pt x="685" y="245"/>
                </a:lnTo>
                <a:lnTo>
                  <a:pt x="711" y="229"/>
                </a:lnTo>
                <a:lnTo>
                  <a:pt x="737" y="213"/>
                </a:lnTo>
                <a:lnTo>
                  <a:pt x="764" y="197"/>
                </a:lnTo>
                <a:lnTo>
                  <a:pt x="790" y="182"/>
                </a:lnTo>
                <a:lnTo>
                  <a:pt x="816" y="167"/>
                </a:lnTo>
                <a:lnTo>
                  <a:pt x="843" y="152"/>
                </a:lnTo>
                <a:lnTo>
                  <a:pt x="869" y="137"/>
                </a:lnTo>
                <a:lnTo>
                  <a:pt x="895" y="123"/>
                </a:lnTo>
                <a:lnTo>
                  <a:pt x="922" y="109"/>
                </a:lnTo>
                <a:lnTo>
                  <a:pt x="948" y="96"/>
                </a:lnTo>
                <a:lnTo>
                  <a:pt x="974" y="84"/>
                </a:lnTo>
                <a:lnTo>
                  <a:pt x="1001" y="72"/>
                </a:lnTo>
                <a:lnTo>
                  <a:pt x="1027" y="61"/>
                </a:lnTo>
                <a:lnTo>
                  <a:pt x="1053" y="51"/>
                </a:lnTo>
                <a:lnTo>
                  <a:pt x="1080" y="41"/>
                </a:lnTo>
                <a:lnTo>
                  <a:pt x="1106" y="33"/>
                </a:lnTo>
                <a:lnTo>
                  <a:pt x="1132" y="25"/>
                </a:lnTo>
                <a:lnTo>
                  <a:pt x="1159" y="19"/>
                </a:lnTo>
                <a:lnTo>
                  <a:pt x="1185" y="13"/>
                </a:lnTo>
                <a:lnTo>
                  <a:pt x="1211" y="8"/>
                </a:lnTo>
                <a:lnTo>
                  <a:pt x="1238" y="5"/>
                </a:lnTo>
                <a:lnTo>
                  <a:pt x="1264" y="2"/>
                </a:lnTo>
                <a:lnTo>
                  <a:pt x="1290" y="0"/>
                </a:lnTo>
                <a:lnTo>
                  <a:pt x="1317" y="0"/>
                </a:lnTo>
                <a:lnTo>
                  <a:pt x="1343" y="0"/>
                </a:lnTo>
                <a:lnTo>
                  <a:pt x="1369" y="2"/>
                </a:lnTo>
                <a:lnTo>
                  <a:pt x="1395" y="5"/>
                </a:lnTo>
                <a:lnTo>
                  <a:pt x="1422" y="8"/>
                </a:lnTo>
                <a:lnTo>
                  <a:pt x="1448" y="13"/>
                </a:lnTo>
                <a:lnTo>
                  <a:pt x="1474" y="19"/>
                </a:lnTo>
                <a:lnTo>
                  <a:pt x="1501" y="25"/>
                </a:lnTo>
                <a:lnTo>
                  <a:pt x="1527" y="33"/>
                </a:lnTo>
                <a:lnTo>
                  <a:pt x="1553" y="41"/>
                </a:lnTo>
                <a:lnTo>
                  <a:pt x="1580" y="51"/>
                </a:lnTo>
                <a:lnTo>
                  <a:pt x="1606" y="61"/>
                </a:lnTo>
                <a:lnTo>
                  <a:pt x="1632" y="72"/>
                </a:lnTo>
                <a:lnTo>
                  <a:pt x="1659" y="84"/>
                </a:lnTo>
                <a:lnTo>
                  <a:pt x="1685" y="96"/>
                </a:lnTo>
                <a:lnTo>
                  <a:pt x="1711" y="109"/>
                </a:lnTo>
                <a:lnTo>
                  <a:pt x="1738" y="123"/>
                </a:lnTo>
                <a:lnTo>
                  <a:pt x="1764" y="137"/>
                </a:lnTo>
                <a:lnTo>
                  <a:pt x="1790" y="152"/>
                </a:lnTo>
                <a:lnTo>
                  <a:pt x="1817" y="167"/>
                </a:lnTo>
                <a:lnTo>
                  <a:pt x="1843" y="182"/>
                </a:lnTo>
                <a:lnTo>
                  <a:pt x="1869" y="197"/>
                </a:lnTo>
                <a:lnTo>
                  <a:pt x="1896" y="213"/>
                </a:lnTo>
                <a:lnTo>
                  <a:pt x="1922" y="229"/>
                </a:lnTo>
                <a:lnTo>
                  <a:pt x="1948" y="245"/>
                </a:lnTo>
                <a:lnTo>
                  <a:pt x="1975" y="261"/>
                </a:lnTo>
                <a:lnTo>
                  <a:pt x="2001" y="277"/>
                </a:lnTo>
                <a:lnTo>
                  <a:pt x="2027" y="294"/>
                </a:lnTo>
                <a:lnTo>
                  <a:pt x="2054" y="309"/>
                </a:lnTo>
                <a:lnTo>
                  <a:pt x="2080" y="325"/>
                </a:lnTo>
                <a:lnTo>
                  <a:pt x="2106" y="341"/>
                </a:lnTo>
                <a:lnTo>
                  <a:pt x="2133" y="356"/>
                </a:lnTo>
                <a:lnTo>
                  <a:pt x="2159" y="371"/>
                </a:lnTo>
                <a:lnTo>
                  <a:pt x="2185" y="386"/>
                </a:lnTo>
                <a:lnTo>
                  <a:pt x="2212" y="401"/>
                </a:lnTo>
                <a:lnTo>
                  <a:pt x="2238" y="415"/>
                </a:lnTo>
                <a:lnTo>
                  <a:pt x="2264" y="429"/>
                </a:lnTo>
                <a:lnTo>
                  <a:pt x="2291" y="442"/>
                </a:lnTo>
                <a:lnTo>
                  <a:pt x="2317" y="455"/>
                </a:lnTo>
                <a:lnTo>
                  <a:pt x="2343" y="468"/>
                </a:lnTo>
                <a:lnTo>
                  <a:pt x="2370" y="480"/>
                </a:lnTo>
                <a:lnTo>
                  <a:pt x="2396" y="491"/>
                </a:lnTo>
                <a:lnTo>
                  <a:pt x="2422" y="502"/>
                </a:lnTo>
                <a:lnTo>
                  <a:pt x="2449" y="513"/>
                </a:lnTo>
                <a:lnTo>
                  <a:pt x="2475" y="523"/>
                </a:lnTo>
                <a:lnTo>
                  <a:pt x="2501" y="533"/>
                </a:lnTo>
                <a:lnTo>
                  <a:pt x="2528" y="542"/>
                </a:lnTo>
                <a:lnTo>
                  <a:pt x="2554" y="551"/>
                </a:lnTo>
                <a:lnTo>
                  <a:pt x="2580" y="559"/>
                </a:lnTo>
                <a:lnTo>
                  <a:pt x="2607" y="567"/>
                </a:lnTo>
                <a:lnTo>
                  <a:pt x="2633" y="575"/>
                </a:lnTo>
              </a:path>
            </a:pathLst>
          </a:custGeom>
          <a:solidFill>
            <a:srgbClr val="0070C0">
              <a:alpha val="80000"/>
            </a:srgbClr>
          </a:solidFill>
          <a:ln w="38100" cap="flat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>
              <a:latin typeface="+mn-lt"/>
              <a:ea typeface="+mn-ea"/>
              <a:cs typeface="+mn-cs"/>
            </a:endParaRPr>
          </a:p>
        </p:txBody>
      </p:sp>
      <p:sp>
        <p:nvSpPr>
          <p:cNvPr id="51" name="Freeform 27"/>
          <p:cNvSpPr>
            <a:spLocks/>
          </p:cNvSpPr>
          <p:nvPr/>
        </p:nvSpPr>
        <p:spPr bwMode="auto">
          <a:xfrm>
            <a:off x="7551738" y="1103313"/>
            <a:ext cx="704850" cy="50800"/>
          </a:xfrm>
          <a:custGeom>
            <a:avLst/>
            <a:gdLst>
              <a:gd name="T0" fmla="*/ 26 w 2633"/>
              <a:gd name="T1" fmla="*/ 567 h 575"/>
              <a:gd name="T2" fmla="*/ 79 w 2633"/>
              <a:gd name="T3" fmla="*/ 551 h 575"/>
              <a:gd name="T4" fmla="*/ 132 w 2633"/>
              <a:gd name="T5" fmla="*/ 533 h 575"/>
              <a:gd name="T6" fmla="*/ 184 w 2633"/>
              <a:gd name="T7" fmla="*/ 513 h 575"/>
              <a:gd name="T8" fmla="*/ 237 w 2633"/>
              <a:gd name="T9" fmla="*/ 491 h 575"/>
              <a:gd name="T10" fmla="*/ 290 w 2633"/>
              <a:gd name="T11" fmla="*/ 468 h 575"/>
              <a:gd name="T12" fmla="*/ 342 w 2633"/>
              <a:gd name="T13" fmla="*/ 442 h 575"/>
              <a:gd name="T14" fmla="*/ 395 w 2633"/>
              <a:gd name="T15" fmla="*/ 415 h 575"/>
              <a:gd name="T16" fmla="*/ 448 w 2633"/>
              <a:gd name="T17" fmla="*/ 386 h 575"/>
              <a:gd name="T18" fmla="*/ 500 w 2633"/>
              <a:gd name="T19" fmla="*/ 356 h 575"/>
              <a:gd name="T20" fmla="*/ 553 w 2633"/>
              <a:gd name="T21" fmla="*/ 325 h 575"/>
              <a:gd name="T22" fmla="*/ 606 w 2633"/>
              <a:gd name="T23" fmla="*/ 294 h 575"/>
              <a:gd name="T24" fmla="*/ 658 w 2633"/>
              <a:gd name="T25" fmla="*/ 261 h 575"/>
              <a:gd name="T26" fmla="*/ 711 w 2633"/>
              <a:gd name="T27" fmla="*/ 229 h 575"/>
              <a:gd name="T28" fmla="*/ 764 w 2633"/>
              <a:gd name="T29" fmla="*/ 197 h 575"/>
              <a:gd name="T30" fmla="*/ 816 w 2633"/>
              <a:gd name="T31" fmla="*/ 167 h 575"/>
              <a:gd name="T32" fmla="*/ 869 w 2633"/>
              <a:gd name="T33" fmla="*/ 137 h 575"/>
              <a:gd name="T34" fmla="*/ 922 w 2633"/>
              <a:gd name="T35" fmla="*/ 109 h 575"/>
              <a:gd name="T36" fmla="*/ 974 w 2633"/>
              <a:gd name="T37" fmla="*/ 84 h 575"/>
              <a:gd name="T38" fmla="*/ 1027 w 2633"/>
              <a:gd name="T39" fmla="*/ 61 h 575"/>
              <a:gd name="T40" fmla="*/ 1080 w 2633"/>
              <a:gd name="T41" fmla="*/ 41 h 575"/>
              <a:gd name="T42" fmla="*/ 1132 w 2633"/>
              <a:gd name="T43" fmla="*/ 25 h 575"/>
              <a:gd name="T44" fmla="*/ 1185 w 2633"/>
              <a:gd name="T45" fmla="*/ 13 h 575"/>
              <a:gd name="T46" fmla="*/ 1238 w 2633"/>
              <a:gd name="T47" fmla="*/ 5 h 575"/>
              <a:gd name="T48" fmla="*/ 1290 w 2633"/>
              <a:gd name="T49" fmla="*/ 0 h 575"/>
              <a:gd name="T50" fmla="*/ 1343 w 2633"/>
              <a:gd name="T51" fmla="*/ 0 h 575"/>
              <a:gd name="T52" fmla="*/ 1395 w 2633"/>
              <a:gd name="T53" fmla="*/ 5 h 575"/>
              <a:gd name="T54" fmla="*/ 1448 w 2633"/>
              <a:gd name="T55" fmla="*/ 13 h 575"/>
              <a:gd name="T56" fmla="*/ 1501 w 2633"/>
              <a:gd name="T57" fmla="*/ 25 h 575"/>
              <a:gd name="T58" fmla="*/ 1553 w 2633"/>
              <a:gd name="T59" fmla="*/ 41 h 575"/>
              <a:gd name="T60" fmla="*/ 1606 w 2633"/>
              <a:gd name="T61" fmla="*/ 61 h 575"/>
              <a:gd name="T62" fmla="*/ 1659 w 2633"/>
              <a:gd name="T63" fmla="*/ 84 h 575"/>
              <a:gd name="T64" fmla="*/ 1711 w 2633"/>
              <a:gd name="T65" fmla="*/ 109 h 575"/>
              <a:gd name="T66" fmla="*/ 1764 w 2633"/>
              <a:gd name="T67" fmla="*/ 137 h 575"/>
              <a:gd name="T68" fmla="*/ 1817 w 2633"/>
              <a:gd name="T69" fmla="*/ 167 h 575"/>
              <a:gd name="T70" fmla="*/ 1869 w 2633"/>
              <a:gd name="T71" fmla="*/ 197 h 575"/>
              <a:gd name="T72" fmla="*/ 1922 w 2633"/>
              <a:gd name="T73" fmla="*/ 229 h 575"/>
              <a:gd name="T74" fmla="*/ 1975 w 2633"/>
              <a:gd name="T75" fmla="*/ 261 h 575"/>
              <a:gd name="T76" fmla="*/ 2027 w 2633"/>
              <a:gd name="T77" fmla="*/ 294 h 575"/>
              <a:gd name="T78" fmla="*/ 2080 w 2633"/>
              <a:gd name="T79" fmla="*/ 325 h 575"/>
              <a:gd name="T80" fmla="*/ 2133 w 2633"/>
              <a:gd name="T81" fmla="*/ 356 h 575"/>
              <a:gd name="T82" fmla="*/ 2185 w 2633"/>
              <a:gd name="T83" fmla="*/ 386 h 575"/>
              <a:gd name="T84" fmla="*/ 2238 w 2633"/>
              <a:gd name="T85" fmla="*/ 415 h 575"/>
              <a:gd name="T86" fmla="*/ 2291 w 2633"/>
              <a:gd name="T87" fmla="*/ 442 h 575"/>
              <a:gd name="T88" fmla="*/ 2343 w 2633"/>
              <a:gd name="T89" fmla="*/ 468 h 575"/>
              <a:gd name="T90" fmla="*/ 2396 w 2633"/>
              <a:gd name="T91" fmla="*/ 491 h 575"/>
              <a:gd name="T92" fmla="*/ 2449 w 2633"/>
              <a:gd name="T93" fmla="*/ 513 h 575"/>
              <a:gd name="T94" fmla="*/ 2501 w 2633"/>
              <a:gd name="T95" fmla="*/ 533 h 575"/>
              <a:gd name="T96" fmla="*/ 2554 w 2633"/>
              <a:gd name="T97" fmla="*/ 551 h 575"/>
              <a:gd name="T98" fmla="*/ 2607 w 2633"/>
              <a:gd name="T99" fmla="*/ 56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33" h="575">
                <a:moveTo>
                  <a:pt x="0" y="575"/>
                </a:moveTo>
                <a:lnTo>
                  <a:pt x="26" y="567"/>
                </a:lnTo>
                <a:lnTo>
                  <a:pt x="53" y="559"/>
                </a:lnTo>
                <a:lnTo>
                  <a:pt x="79" y="551"/>
                </a:lnTo>
                <a:lnTo>
                  <a:pt x="105" y="542"/>
                </a:lnTo>
                <a:lnTo>
                  <a:pt x="132" y="533"/>
                </a:lnTo>
                <a:lnTo>
                  <a:pt x="158" y="523"/>
                </a:lnTo>
                <a:lnTo>
                  <a:pt x="184" y="513"/>
                </a:lnTo>
                <a:lnTo>
                  <a:pt x="211" y="502"/>
                </a:lnTo>
                <a:lnTo>
                  <a:pt x="237" y="491"/>
                </a:lnTo>
                <a:lnTo>
                  <a:pt x="263" y="480"/>
                </a:lnTo>
                <a:lnTo>
                  <a:pt x="290" y="468"/>
                </a:lnTo>
                <a:lnTo>
                  <a:pt x="316" y="455"/>
                </a:lnTo>
                <a:lnTo>
                  <a:pt x="342" y="442"/>
                </a:lnTo>
                <a:lnTo>
                  <a:pt x="369" y="429"/>
                </a:lnTo>
                <a:lnTo>
                  <a:pt x="395" y="415"/>
                </a:lnTo>
                <a:lnTo>
                  <a:pt x="421" y="401"/>
                </a:lnTo>
                <a:lnTo>
                  <a:pt x="448" y="386"/>
                </a:lnTo>
                <a:lnTo>
                  <a:pt x="474" y="371"/>
                </a:lnTo>
                <a:lnTo>
                  <a:pt x="500" y="356"/>
                </a:lnTo>
                <a:lnTo>
                  <a:pt x="527" y="341"/>
                </a:lnTo>
                <a:lnTo>
                  <a:pt x="553" y="325"/>
                </a:lnTo>
                <a:lnTo>
                  <a:pt x="579" y="309"/>
                </a:lnTo>
                <a:lnTo>
                  <a:pt x="606" y="294"/>
                </a:lnTo>
                <a:lnTo>
                  <a:pt x="632" y="277"/>
                </a:lnTo>
                <a:lnTo>
                  <a:pt x="658" y="261"/>
                </a:lnTo>
                <a:lnTo>
                  <a:pt x="685" y="245"/>
                </a:lnTo>
                <a:lnTo>
                  <a:pt x="711" y="229"/>
                </a:lnTo>
                <a:lnTo>
                  <a:pt x="737" y="213"/>
                </a:lnTo>
                <a:lnTo>
                  <a:pt x="764" y="197"/>
                </a:lnTo>
                <a:lnTo>
                  <a:pt x="790" y="182"/>
                </a:lnTo>
                <a:lnTo>
                  <a:pt x="816" y="167"/>
                </a:lnTo>
                <a:lnTo>
                  <a:pt x="843" y="152"/>
                </a:lnTo>
                <a:lnTo>
                  <a:pt x="869" y="137"/>
                </a:lnTo>
                <a:lnTo>
                  <a:pt x="895" y="123"/>
                </a:lnTo>
                <a:lnTo>
                  <a:pt x="922" y="109"/>
                </a:lnTo>
                <a:lnTo>
                  <a:pt x="948" y="96"/>
                </a:lnTo>
                <a:lnTo>
                  <a:pt x="974" y="84"/>
                </a:lnTo>
                <a:lnTo>
                  <a:pt x="1001" y="72"/>
                </a:lnTo>
                <a:lnTo>
                  <a:pt x="1027" y="61"/>
                </a:lnTo>
                <a:lnTo>
                  <a:pt x="1053" y="51"/>
                </a:lnTo>
                <a:lnTo>
                  <a:pt x="1080" y="41"/>
                </a:lnTo>
                <a:lnTo>
                  <a:pt x="1106" y="33"/>
                </a:lnTo>
                <a:lnTo>
                  <a:pt x="1132" y="25"/>
                </a:lnTo>
                <a:lnTo>
                  <a:pt x="1159" y="19"/>
                </a:lnTo>
                <a:lnTo>
                  <a:pt x="1185" y="13"/>
                </a:lnTo>
                <a:lnTo>
                  <a:pt x="1211" y="8"/>
                </a:lnTo>
                <a:lnTo>
                  <a:pt x="1238" y="5"/>
                </a:lnTo>
                <a:lnTo>
                  <a:pt x="1264" y="2"/>
                </a:lnTo>
                <a:lnTo>
                  <a:pt x="1290" y="0"/>
                </a:lnTo>
                <a:lnTo>
                  <a:pt x="1317" y="0"/>
                </a:lnTo>
                <a:lnTo>
                  <a:pt x="1343" y="0"/>
                </a:lnTo>
                <a:lnTo>
                  <a:pt x="1369" y="2"/>
                </a:lnTo>
                <a:lnTo>
                  <a:pt x="1395" y="5"/>
                </a:lnTo>
                <a:lnTo>
                  <a:pt x="1422" y="8"/>
                </a:lnTo>
                <a:lnTo>
                  <a:pt x="1448" y="13"/>
                </a:lnTo>
                <a:lnTo>
                  <a:pt x="1474" y="19"/>
                </a:lnTo>
                <a:lnTo>
                  <a:pt x="1501" y="25"/>
                </a:lnTo>
                <a:lnTo>
                  <a:pt x="1527" y="33"/>
                </a:lnTo>
                <a:lnTo>
                  <a:pt x="1553" y="41"/>
                </a:lnTo>
                <a:lnTo>
                  <a:pt x="1580" y="51"/>
                </a:lnTo>
                <a:lnTo>
                  <a:pt x="1606" y="61"/>
                </a:lnTo>
                <a:lnTo>
                  <a:pt x="1632" y="72"/>
                </a:lnTo>
                <a:lnTo>
                  <a:pt x="1659" y="84"/>
                </a:lnTo>
                <a:lnTo>
                  <a:pt x="1685" y="96"/>
                </a:lnTo>
                <a:lnTo>
                  <a:pt x="1711" y="109"/>
                </a:lnTo>
                <a:lnTo>
                  <a:pt x="1738" y="123"/>
                </a:lnTo>
                <a:lnTo>
                  <a:pt x="1764" y="137"/>
                </a:lnTo>
                <a:lnTo>
                  <a:pt x="1790" y="152"/>
                </a:lnTo>
                <a:lnTo>
                  <a:pt x="1817" y="167"/>
                </a:lnTo>
                <a:lnTo>
                  <a:pt x="1843" y="182"/>
                </a:lnTo>
                <a:lnTo>
                  <a:pt x="1869" y="197"/>
                </a:lnTo>
                <a:lnTo>
                  <a:pt x="1896" y="213"/>
                </a:lnTo>
                <a:lnTo>
                  <a:pt x="1922" y="229"/>
                </a:lnTo>
                <a:lnTo>
                  <a:pt x="1948" y="245"/>
                </a:lnTo>
                <a:lnTo>
                  <a:pt x="1975" y="261"/>
                </a:lnTo>
                <a:lnTo>
                  <a:pt x="2001" y="277"/>
                </a:lnTo>
                <a:lnTo>
                  <a:pt x="2027" y="294"/>
                </a:lnTo>
                <a:lnTo>
                  <a:pt x="2054" y="309"/>
                </a:lnTo>
                <a:lnTo>
                  <a:pt x="2080" y="325"/>
                </a:lnTo>
                <a:lnTo>
                  <a:pt x="2106" y="341"/>
                </a:lnTo>
                <a:lnTo>
                  <a:pt x="2133" y="356"/>
                </a:lnTo>
                <a:lnTo>
                  <a:pt x="2159" y="371"/>
                </a:lnTo>
                <a:lnTo>
                  <a:pt x="2185" y="386"/>
                </a:lnTo>
                <a:lnTo>
                  <a:pt x="2212" y="401"/>
                </a:lnTo>
                <a:lnTo>
                  <a:pt x="2238" y="415"/>
                </a:lnTo>
                <a:lnTo>
                  <a:pt x="2264" y="429"/>
                </a:lnTo>
                <a:lnTo>
                  <a:pt x="2291" y="442"/>
                </a:lnTo>
                <a:lnTo>
                  <a:pt x="2317" y="455"/>
                </a:lnTo>
                <a:lnTo>
                  <a:pt x="2343" y="468"/>
                </a:lnTo>
                <a:lnTo>
                  <a:pt x="2370" y="480"/>
                </a:lnTo>
                <a:lnTo>
                  <a:pt x="2396" y="491"/>
                </a:lnTo>
                <a:lnTo>
                  <a:pt x="2422" y="502"/>
                </a:lnTo>
                <a:lnTo>
                  <a:pt x="2449" y="513"/>
                </a:lnTo>
                <a:lnTo>
                  <a:pt x="2475" y="523"/>
                </a:lnTo>
                <a:lnTo>
                  <a:pt x="2501" y="533"/>
                </a:lnTo>
                <a:lnTo>
                  <a:pt x="2528" y="542"/>
                </a:lnTo>
                <a:lnTo>
                  <a:pt x="2554" y="551"/>
                </a:lnTo>
                <a:lnTo>
                  <a:pt x="2580" y="559"/>
                </a:lnTo>
                <a:lnTo>
                  <a:pt x="2607" y="567"/>
                </a:lnTo>
                <a:lnTo>
                  <a:pt x="2633" y="575"/>
                </a:lnTo>
              </a:path>
            </a:pathLst>
          </a:custGeom>
          <a:solidFill>
            <a:srgbClr val="0070C0">
              <a:alpha val="80000"/>
            </a:srgbClr>
          </a:solidFill>
          <a:ln w="38100" cap="flat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>
              <a:latin typeface="+mn-lt"/>
              <a:ea typeface="+mn-ea"/>
              <a:cs typeface="+mn-cs"/>
            </a:endParaRPr>
          </a:p>
        </p:txBody>
      </p:sp>
      <p:sp>
        <p:nvSpPr>
          <p:cNvPr id="52" name="TextBox 5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037464" y="4524366"/>
            <a:ext cx="754117" cy="369332"/>
          </a:xfrm>
          <a:prstGeom prst="rect">
            <a:avLst/>
          </a:prstGeom>
          <a:blipFill rotWithShape="1">
            <a:blip r:embed="rId7"/>
            <a:stretch>
              <a:fillRect t="-119672" r="-62097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53" name="TextBox 5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88193" y="2926729"/>
            <a:ext cx="727955" cy="369332"/>
          </a:xfrm>
          <a:prstGeom prst="rect">
            <a:avLst/>
          </a:prstGeom>
          <a:blipFill rotWithShape="1">
            <a:blip r:embed="rId8"/>
            <a:stretch>
              <a:fillRect t="-119672" r="-64167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54" name="TextBox 5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482844" y="791715"/>
            <a:ext cx="736740" cy="369332"/>
          </a:xfrm>
          <a:prstGeom prst="rect">
            <a:avLst/>
          </a:prstGeom>
          <a:blipFill rotWithShape="1">
            <a:blip r:embed="rId9"/>
            <a:stretch>
              <a:fillRect t="-121667" r="-64463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55" name="TextBox 5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456139" y="2570721"/>
            <a:ext cx="762901" cy="369332"/>
          </a:xfrm>
          <a:prstGeom prst="rect">
            <a:avLst/>
          </a:prstGeom>
          <a:blipFill rotWithShape="1">
            <a:blip r:embed="rId10"/>
            <a:stretch>
              <a:fillRect t="-121667" r="-62400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56" name="TextBox 5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021166" y="1154055"/>
            <a:ext cx="1140697" cy="369332"/>
          </a:xfrm>
          <a:prstGeom prst="rect">
            <a:avLst/>
          </a:prstGeom>
          <a:blipFill rotWithShape="1">
            <a:blip r:embed="rId11"/>
            <a:stretch>
              <a:fillRect t="-119672" r="-41176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57" name="TextBox 5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148217" y="2894053"/>
            <a:ext cx="1166858" cy="369332"/>
          </a:xfrm>
          <a:prstGeom prst="rect">
            <a:avLst/>
          </a:prstGeom>
          <a:blipFill rotWithShape="1">
            <a:blip r:embed="rId12"/>
            <a:stretch>
              <a:fillRect t="-121667" r="-40314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58" name="TextBox 5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482952" y="561459"/>
            <a:ext cx="1140697" cy="369332"/>
          </a:xfrm>
          <a:prstGeom prst="rect">
            <a:avLst/>
          </a:prstGeom>
          <a:blipFill rotWithShape="1">
            <a:blip r:embed="rId13"/>
            <a:stretch>
              <a:fillRect t="-119672" r="-41176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60" name="TextBox 5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456247" y="2340465"/>
            <a:ext cx="1166858" cy="369332"/>
          </a:xfrm>
          <a:prstGeom prst="rect">
            <a:avLst/>
          </a:prstGeom>
          <a:blipFill rotWithShape="1">
            <a:blip r:embed="rId14"/>
            <a:stretch>
              <a:fillRect t="-119672" r="-40104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48" name="TextBox 8"/>
          <p:cNvSpPr txBox="1"/>
          <p:nvPr/>
        </p:nvSpPr>
        <p:spPr>
          <a:xfrm>
            <a:off x="152400" y="70199"/>
            <a:ext cx="2486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</a:rPr>
              <a:t>COOLING SCHEME</a:t>
            </a:r>
            <a:endParaRPr lang="fr-FR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728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976438" y="4510088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76438" y="3348038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502400" y="1393825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3" name="Line 75"/>
          <p:cNvSpPr>
            <a:spLocks noChangeShapeType="1"/>
          </p:cNvSpPr>
          <p:nvPr/>
        </p:nvSpPr>
        <p:spPr bwMode="auto">
          <a:xfrm flipV="1">
            <a:off x="388938" y="1195388"/>
            <a:ext cx="0" cy="12017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294" name="Line 77"/>
          <p:cNvSpPr>
            <a:spLocks noChangeShapeType="1"/>
          </p:cNvSpPr>
          <p:nvPr/>
        </p:nvSpPr>
        <p:spPr bwMode="auto">
          <a:xfrm>
            <a:off x="400050" y="2389188"/>
            <a:ext cx="32194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7" name="Freeform 76"/>
          <p:cNvSpPr/>
          <p:nvPr/>
        </p:nvSpPr>
        <p:spPr>
          <a:xfrm>
            <a:off x="2244725" y="1566863"/>
            <a:ext cx="1214438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296" name="TextBox 80"/>
          <p:cNvSpPr txBox="1">
            <a:spLocks noChangeArrowheads="1"/>
          </p:cNvSpPr>
          <p:nvPr/>
        </p:nvSpPr>
        <p:spPr bwMode="auto">
          <a:xfrm>
            <a:off x="1065213" y="762000"/>
            <a:ext cx="172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cavity spectrum</a:t>
            </a:r>
          </a:p>
        </p:txBody>
      </p:sp>
      <p:sp>
        <p:nvSpPr>
          <p:cNvPr id="12297" name="Line 91"/>
          <p:cNvSpPr>
            <a:spLocks noChangeShapeType="1"/>
          </p:cNvSpPr>
          <p:nvPr/>
        </p:nvSpPr>
        <p:spPr bwMode="auto">
          <a:xfrm>
            <a:off x="6611938" y="4989513"/>
            <a:ext cx="4445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298" name="Line 75"/>
          <p:cNvSpPr>
            <a:spLocks noChangeShapeType="1"/>
          </p:cNvSpPr>
          <p:nvPr/>
        </p:nvSpPr>
        <p:spPr bwMode="auto">
          <a:xfrm flipV="1">
            <a:off x="5526088" y="4770438"/>
            <a:ext cx="0" cy="12001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299" name="Line 77"/>
          <p:cNvSpPr>
            <a:spLocks noChangeShapeType="1"/>
          </p:cNvSpPr>
          <p:nvPr/>
        </p:nvSpPr>
        <p:spPr bwMode="auto">
          <a:xfrm>
            <a:off x="5526088" y="5964238"/>
            <a:ext cx="22748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2" name="Freeform 91"/>
          <p:cNvSpPr/>
          <p:nvPr/>
        </p:nvSpPr>
        <p:spPr>
          <a:xfrm>
            <a:off x="6858000" y="5141913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1" name="TextBox 10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668517" y="4544434"/>
            <a:ext cx="436145" cy="461665"/>
          </a:xfrm>
          <a:prstGeom prst="rect">
            <a:avLst/>
          </a:prstGeom>
          <a:blipFill rotWithShape="1">
            <a:blip r:embed="rId2"/>
            <a:stretch>
              <a:fillRect b="-789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2302" name="TextBox 102"/>
          <p:cNvSpPr txBox="1">
            <a:spLocks noChangeArrowheads="1"/>
          </p:cNvSpPr>
          <p:nvPr/>
        </p:nvSpPr>
        <p:spPr bwMode="auto">
          <a:xfrm>
            <a:off x="5969000" y="4224338"/>
            <a:ext cx="1620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qubit spectrum</a:t>
            </a:r>
          </a:p>
        </p:txBody>
      </p:sp>
      <p:sp>
        <p:nvSpPr>
          <p:cNvPr id="12303" name="TextBox 105"/>
          <p:cNvSpPr txBox="1">
            <a:spLocks noChangeArrowheads="1"/>
          </p:cNvSpPr>
          <p:nvPr/>
        </p:nvSpPr>
        <p:spPr bwMode="auto">
          <a:xfrm>
            <a:off x="5427663" y="5254625"/>
            <a:ext cx="4683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…</a:t>
            </a:r>
          </a:p>
        </p:txBody>
      </p:sp>
      <p:sp>
        <p:nvSpPr>
          <p:cNvPr id="12304" name="TextBox 108"/>
          <p:cNvSpPr txBox="1">
            <a:spLocks noChangeArrowheads="1"/>
          </p:cNvSpPr>
          <p:nvPr/>
        </p:nvSpPr>
        <p:spPr bwMode="auto">
          <a:xfrm rot="-1423765">
            <a:off x="4167188" y="2746375"/>
            <a:ext cx="10636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……...</a:t>
            </a:r>
          </a:p>
        </p:txBody>
      </p:sp>
      <p:sp>
        <p:nvSpPr>
          <p:cNvPr id="112" name="TextBox 11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738606" y="1102951"/>
            <a:ext cx="543674" cy="420436"/>
          </a:xfrm>
          <a:prstGeom prst="rect">
            <a:avLst/>
          </a:prstGeom>
          <a:blipFill rotWithShape="1">
            <a:blip r:embed="rId3"/>
            <a:stretch>
              <a:fillRect b="-1304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14" name="TextBox 11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050149" y="1102951"/>
            <a:ext cx="516360" cy="400110"/>
          </a:xfrm>
          <a:prstGeom prst="rect">
            <a:avLst/>
          </a:prstGeom>
          <a:blipFill rotWithShape="1">
            <a:blip r:embed="rId4"/>
            <a:stretch>
              <a:fillRect b="-13636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16" name="TextBox 11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000408" y="5288494"/>
            <a:ext cx="518732" cy="433645"/>
          </a:xfrm>
          <a:prstGeom prst="rect">
            <a:avLst/>
          </a:prstGeom>
          <a:blipFill rotWithShape="1">
            <a:blip r:embed="rId5"/>
            <a:stretch>
              <a:fillRect b="-8451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18" name="Freeform 117"/>
          <p:cNvSpPr/>
          <p:nvPr/>
        </p:nvSpPr>
        <p:spPr>
          <a:xfrm>
            <a:off x="6088063" y="5138738"/>
            <a:ext cx="271462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9" name="Freeform 118"/>
          <p:cNvSpPr/>
          <p:nvPr/>
        </p:nvSpPr>
        <p:spPr>
          <a:xfrm>
            <a:off x="6477000" y="5149850"/>
            <a:ext cx="273050" cy="817563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9" name="Freeform 27"/>
          <p:cNvSpPr>
            <a:spLocks/>
          </p:cNvSpPr>
          <p:nvPr/>
        </p:nvSpPr>
        <p:spPr bwMode="auto">
          <a:xfrm>
            <a:off x="2025650" y="4224338"/>
            <a:ext cx="704850" cy="287337"/>
          </a:xfrm>
          <a:custGeom>
            <a:avLst/>
            <a:gdLst>
              <a:gd name="T0" fmla="*/ 26 w 2633"/>
              <a:gd name="T1" fmla="*/ 567 h 575"/>
              <a:gd name="T2" fmla="*/ 79 w 2633"/>
              <a:gd name="T3" fmla="*/ 551 h 575"/>
              <a:gd name="T4" fmla="*/ 132 w 2633"/>
              <a:gd name="T5" fmla="*/ 533 h 575"/>
              <a:gd name="T6" fmla="*/ 184 w 2633"/>
              <a:gd name="T7" fmla="*/ 513 h 575"/>
              <a:gd name="T8" fmla="*/ 237 w 2633"/>
              <a:gd name="T9" fmla="*/ 491 h 575"/>
              <a:gd name="T10" fmla="*/ 290 w 2633"/>
              <a:gd name="T11" fmla="*/ 468 h 575"/>
              <a:gd name="T12" fmla="*/ 342 w 2633"/>
              <a:gd name="T13" fmla="*/ 442 h 575"/>
              <a:gd name="T14" fmla="*/ 395 w 2633"/>
              <a:gd name="T15" fmla="*/ 415 h 575"/>
              <a:gd name="T16" fmla="*/ 448 w 2633"/>
              <a:gd name="T17" fmla="*/ 386 h 575"/>
              <a:gd name="T18" fmla="*/ 500 w 2633"/>
              <a:gd name="T19" fmla="*/ 356 h 575"/>
              <a:gd name="T20" fmla="*/ 553 w 2633"/>
              <a:gd name="T21" fmla="*/ 325 h 575"/>
              <a:gd name="T22" fmla="*/ 606 w 2633"/>
              <a:gd name="T23" fmla="*/ 294 h 575"/>
              <a:gd name="T24" fmla="*/ 658 w 2633"/>
              <a:gd name="T25" fmla="*/ 261 h 575"/>
              <a:gd name="T26" fmla="*/ 711 w 2633"/>
              <a:gd name="T27" fmla="*/ 229 h 575"/>
              <a:gd name="T28" fmla="*/ 764 w 2633"/>
              <a:gd name="T29" fmla="*/ 197 h 575"/>
              <a:gd name="T30" fmla="*/ 816 w 2633"/>
              <a:gd name="T31" fmla="*/ 167 h 575"/>
              <a:gd name="T32" fmla="*/ 869 w 2633"/>
              <a:gd name="T33" fmla="*/ 137 h 575"/>
              <a:gd name="T34" fmla="*/ 922 w 2633"/>
              <a:gd name="T35" fmla="*/ 109 h 575"/>
              <a:gd name="T36" fmla="*/ 974 w 2633"/>
              <a:gd name="T37" fmla="*/ 84 h 575"/>
              <a:gd name="T38" fmla="*/ 1027 w 2633"/>
              <a:gd name="T39" fmla="*/ 61 h 575"/>
              <a:gd name="T40" fmla="*/ 1080 w 2633"/>
              <a:gd name="T41" fmla="*/ 41 h 575"/>
              <a:gd name="T42" fmla="*/ 1132 w 2633"/>
              <a:gd name="T43" fmla="*/ 25 h 575"/>
              <a:gd name="T44" fmla="*/ 1185 w 2633"/>
              <a:gd name="T45" fmla="*/ 13 h 575"/>
              <a:gd name="T46" fmla="*/ 1238 w 2633"/>
              <a:gd name="T47" fmla="*/ 5 h 575"/>
              <a:gd name="T48" fmla="*/ 1290 w 2633"/>
              <a:gd name="T49" fmla="*/ 0 h 575"/>
              <a:gd name="T50" fmla="*/ 1343 w 2633"/>
              <a:gd name="T51" fmla="*/ 0 h 575"/>
              <a:gd name="T52" fmla="*/ 1395 w 2633"/>
              <a:gd name="T53" fmla="*/ 5 h 575"/>
              <a:gd name="T54" fmla="*/ 1448 w 2633"/>
              <a:gd name="T55" fmla="*/ 13 h 575"/>
              <a:gd name="T56" fmla="*/ 1501 w 2633"/>
              <a:gd name="T57" fmla="*/ 25 h 575"/>
              <a:gd name="T58" fmla="*/ 1553 w 2633"/>
              <a:gd name="T59" fmla="*/ 41 h 575"/>
              <a:gd name="T60" fmla="*/ 1606 w 2633"/>
              <a:gd name="T61" fmla="*/ 61 h 575"/>
              <a:gd name="T62" fmla="*/ 1659 w 2633"/>
              <a:gd name="T63" fmla="*/ 84 h 575"/>
              <a:gd name="T64" fmla="*/ 1711 w 2633"/>
              <a:gd name="T65" fmla="*/ 109 h 575"/>
              <a:gd name="T66" fmla="*/ 1764 w 2633"/>
              <a:gd name="T67" fmla="*/ 137 h 575"/>
              <a:gd name="T68" fmla="*/ 1817 w 2633"/>
              <a:gd name="T69" fmla="*/ 167 h 575"/>
              <a:gd name="T70" fmla="*/ 1869 w 2633"/>
              <a:gd name="T71" fmla="*/ 197 h 575"/>
              <a:gd name="T72" fmla="*/ 1922 w 2633"/>
              <a:gd name="T73" fmla="*/ 229 h 575"/>
              <a:gd name="T74" fmla="*/ 1975 w 2633"/>
              <a:gd name="T75" fmla="*/ 261 h 575"/>
              <a:gd name="T76" fmla="*/ 2027 w 2633"/>
              <a:gd name="T77" fmla="*/ 294 h 575"/>
              <a:gd name="T78" fmla="*/ 2080 w 2633"/>
              <a:gd name="T79" fmla="*/ 325 h 575"/>
              <a:gd name="T80" fmla="*/ 2133 w 2633"/>
              <a:gd name="T81" fmla="*/ 356 h 575"/>
              <a:gd name="T82" fmla="*/ 2185 w 2633"/>
              <a:gd name="T83" fmla="*/ 386 h 575"/>
              <a:gd name="T84" fmla="*/ 2238 w 2633"/>
              <a:gd name="T85" fmla="*/ 415 h 575"/>
              <a:gd name="T86" fmla="*/ 2291 w 2633"/>
              <a:gd name="T87" fmla="*/ 442 h 575"/>
              <a:gd name="T88" fmla="*/ 2343 w 2633"/>
              <a:gd name="T89" fmla="*/ 468 h 575"/>
              <a:gd name="T90" fmla="*/ 2396 w 2633"/>
              <a:gd name="T91" fmla="*/ 491 h 575"/>
              <a:gd name="T92" fmla="*/ 2449 w 2633"/>
              <a:gd name="T93" fmla="*/ 513 h 575"/>
              <a:gd name="T94" fmla="*/ 2501 w 2633"/>
              <a:gd name="T95" fmla="*/ 533 h 575"/>
              <a:gd name="T96" fmla="*/ 2554 w 2633"/>
              <a:gd name="T97" fmla="*/ 551 h 575"/>
              <a:gd name="T98" fmla="*/ 2607 w 2633"/>
              <a:gd name="T99" fmla="*/ 56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33" h="575">
                <a:moveTo>
                  <a:pt x="0" y="575"/>
                </a:moveTo>
                <a:lnTo>
                  <a:pt x="26" y="567"/>
                </a:lnTo>
                <a:lnTo>
                  <a:pt x="53" y="559"/>
                </a:lnTo>
                <a:lnTo>
                  <a:pt x="79" y="551"/>
                </a:lnTo>
                <a:lnTo>
                  <a:pt x="105" y="542"/>
                </a:lnTo>
                <a:lnTo>
                  <a:pt x="132" y="533"/>
                </a:lnTo>
                <a:lnTo>
                  <a:pt x="158" y="523"/>
                </a:lnTo>
                <a:lnTo>
                  <a:pt x="184" y="513"/>
                </a:lnTo>
                <a:lnTo>
                  <a:pt x="211" y="502"/>
                </a:lnTo>
                <a:lnTo>
                  <a:pt x="237" y="491"/>
                </a:lnTo>
                <a:lnTo>
                  <a:pt x="263" y="480"/>
                </a:lnTo>
                <a:lnTo>
                  <a:pt x="290" y="468"/>
                </a:lnTo>
                <a:lnTo>
                  <a:pt x="316" y="455"/>
                </a:lnTo>
                <a:lnTo>
                  <a:pt x="342" y="442"/>
                </a:lnTo>
                <a:lnTo>
                  <a:pt x="369" y="429"/>
                </a:lnTo>
                <a:lnTo>
                  <a:pt x="395" y="415"/>
                </a:lnTo>
                <a:lnTo>
                  <a:pt x="421" y="401"/>
                </a:lnTo>
                <a:lnTo>
                  <a:pt x="448" y="386"/>
                </a:lnTo>
                <a:lnTo>
                  <a:pt x="474" y="371"/>
                </a:lnTo>
                <a:lnTo>
                  <a:pt x="500" y="356"/>
                </a:lnTo>
                <a:lnTo>
                  <a:pt x="527" y="341"/>
                </a:lnTo>
                <a:lnTo>
                  <a:pt x="553" y="325"/>
                </a:lnTo>
                <a:lnTo>
                  <a:pt x="579" y="309"/>
                </a:lnTo>
                <a:lnTo>
                  <a:pt x="606" y="294"/>
                </a:lnTo>
                <a:lnTo>
                  <a:pt x="632" y="277"/>
                </a:lnTo>
                <a:lnTo>
                  <a:pt x="658" y="261"/>
                </a:lnTo>
                <a:lnTo>
                  <a:pt x="685" y="245"/>
                </a:lnTo>
                <a:lnTo>
                  <a:pt x="711" y="229"/>
                </a:lnTo>
                <a:lnTo>
                  <a:pt x="737" y="213"/>
                </a:lnTo>
                <a:lnTo>
                  <a:pt x="764" y="197"/>
                </a:lnTo>
                <a:lnTo>
                  <a:pt x="790" y="182"/>
                </a:lnTo>
                <a:lnTo>
                  <a:pt x="816" y="167"/>
                </a:lnTo>
                <a:lnTo>
                  <a:pt x="843" y="152"/>
                </a:lnTo>
                <a:lnTo>
                  <a:pt x="869" y="137"/>
                </a:lnTo>
                <a:lnTo>
                  <a:pt x="895" y="123"/>
                </a:lnTo>
                <a:lnTo>
                  <a:pt x="922" y="109"/>
                </a:lnTo>
                <a:lnTo>
                  <a:pt x="948" y="96"/>
                </a:lnTo>
                <a:lnTo>
                  <a:pt x="974" y="84"/>
                </a:lnTo>
                <a:lnTo>
                  <a:pt x="1001" y="72"/>
                </a:lnTo>
                <a:lnTo>
                  <a:pt x="1027" y="61"/>
                </a:lnTo>
                <a:lnTo>
                  <a:pt x="1053" y="51"/>
                </a:lnTo>
                <a:lnTo>
                  <a:pt x="1080" y="41"/>
                </a:lnTo>
                <a:lnTo>
                  <a:pt x="1106" y="33"/>
                </a:lnTo>
                <a:lnTo>
                  <a:pt x="1132" y="25"/>
                </a:lnTo>
                <a:lnTo>
                  <a:pt x="1159" y="19"/>
                </a:lnTo>
                <a:lnTo>
                  <a:pt x="1185" y="13"/>
                </a:lnTo>
                <a:lnTo>
                  <a:pt x="1211" y="8"/>
                </a:lnTo>
                <a:lnTo>
                  <a:pt x="1238" y="5"/>
                </a:lnTo>
                <a:lnTo>
                  <a:pt x="1264" y="2"/>
                </a:lnTo>
                <a:lnTo>
                  <a:pt x="1290" y="0"/>
                </a:lnTo>
                <a:lnTo>
                  <a:pt x="1317" y="0"/>
                </a:lnTo>
                <a:lnTo>
                  <a:pt x="1343" y="0"/>
                </a:lnTo>
                <a:lnTo>
                  <a:pt x="1369" y="2"/>
                </a:lnTo>
                <a:lnTo>
                  <a:pt x="1395" y="5"/>
                </a:lnTo>
                <a:lnTo>
                  <a:pt x="1422" y="8"/>
                </a:lnTo>
                <a:lnTo>
                  <a:pt x="1448" y="13"/>
                </a:lnTo>
                <a:lnTo>
                  <a:pt x="1474" y="19"/>
                </a:lnTo>
                <a:lnTo>
                  <a:pt x="1501" y="25"/>
                </a:lnTo>
                <a:lnTo>
                  <a:pt x="1527" y="33"/>
                </a:lnTo>
                <a:lnTo>
                  <a:pt x="1553" y="41"/>
                </a:lnTo>
                <a:lnTo>
                  <a:pt x="1580" y="51"/>
                </a:lnTo>
                <a:lnTo>
                  <a:pt x="1606" y="61"/>
                </a:lnTo>
                <a:lnTo>
                  <a:pt x="1632" y="72"/>
                </a:lnTo>
                <a:lnTo>
                  <a:pt x="1659" y="84"/>
                </a:lnTo>
                <a:lnTo>
                  <a:pt x="1685" y="96"/>
                </a:lnTo>
                <a:lnTo>
                  <a:pt x="1711" y="109"/>
                </a:lnTo>
                <a:lnTo>
                  <a:pt x="1738" y="123"/>
                </a:lnTo>
                <a:lnTo>
                  <a:pt x="1764" y="137"/>
                </a:lnTo>
                <a:lnTo>
                  <a:pt x="1790" y="152"/>
                </a:lnTo>
                <a:lnTo>
                  <a:pt x="1817" y="167"/>
                </a:lnTo>
                <a:lnTo>
                  <a:pt x="1843" y="182"/>
                </a:lnTo>
                <a:lnTo>
                  <a:pt x="1869" y="197"/>
                </a:lnTo>
                <a:lnTo>
                  <a:pt x="1896" y="213"/>
                </a:lnTo>
                <a:lnTo>
                  <a:pt x="1922" y="229"/>
                </a:lnTo>
                <a:lnTo>
                  <a:pt x="1948" y="245"/>
                </a:lnTo>
                <a:lnTo>
                  <a:pt x="1975" y="261"/>
                </a:lnTo>
                <a:lnTo>
                  <a:pt x="2001" y="277"/>
                </a:lnTo>
                <a:lnTo>
                  <a:pt x="2027" y="294"/>
                </a:lnTo>
                <a:lnTo>
                  <a:pt x="2054" y="309"/>
                </a:lnTo>
                <a:lnTo>
                  <a:pt x="2080" y="325"/>
                </a:lnTo>
                <a:lnTo>
                  <a:pt x="2106" y="341"/>
                </a:lnTo>
                <a:lnTo>
                  <a:pt x="2133" y="356"/>
                </a:lnTo>
                <a:lnTo>
                  <a:pt x="2159" y="371"/>
                </a:lnTo>
                <a:lnTo>
                  <a:pt x="2185" y="386"/>
                </a:lnTo>
                <a:lnTo>
                  <a:pt x="2212" y="401"/>
                </a:lnTo>
                <a:lnTo>
                  <a:pt x="2238" y="415"/>
                </a:lnTo>
                <a:lnTo>
                  <a:pt x="2264" y="429"/>
                </a:lnTo>
                <a:lnTo>
                  <a:pt x="2291" y="442"/>
                </a:lnTo>
                <a:lnTo>
                  <a:pt x="2317" y="455"/>
                </a:lnTo>
                <a:lnTo>
                  <a:pt x="2343" y="468"/>
                </a:lnTo>
                <a:lnTo>
                  <a:pt x="2370" y="480"/>
                </a:lnTo>
                <a:lnTo>
                  <a:pt x="2396" y="491"/>
                </a:lnTo>
                <a:lnTo>
                  <a:pt x="2422" y="502"/>
                </a:lnTo>
                <a:lnTo>
                  <a:pt x="2449" y="513"/>
                </a:lnTo>
                <a:lnTo>
                  <a:pt x="2475" y="523"/>
                </a:lnTo>
                <a:lnTo>
                  <a:pt x="2501" y="533"/>
                </a:lnTo>
                <a:lnTo>
                  <a:pt x="2528" y="542"/>
                </a:lnTo>
                <a:lnTo>
                  <a:pt x="2554" y="551"/>
                </a:lnTo>
                <a:lnTo>
                  <a:pt x="2580" y="559"/>
                </a:lnTo>
                <a:lnTo>
                  <a:pt x="2607" y="567"/>
                </a:lnTo>
                <a:lnTo>
                  <a:pt x="2633" y="575"/>
                </a:lnTo>
              </a:path>
            </a:pathLst>
          </a:custGeom>
          <a:solidFill>
            <a:srgbClr val="0070C0">
              <a:alpha val="80000"/>
            </a:srgbClr>
          </a:solidFill>
          <a:ln w="38100" cap="flat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>
              <a:latin typeface="+mn-lt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808163" y="4084638"/>
            <a:ext cx="1201737" cy="85090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2509838" y="1381125"/>
            <a:ext cx="4191000" cy="1938338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reeform 33"/>
          <p:cNvSpPr/>
          <p:nvPr/>
        </p:nvSpPr>
        <p:spPr>
          <a:xfrm>
            <a:off x="552450" y="1566863"/>
            <a:ext cx="1216025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6938963" y="1401763"/>
            <a:ext cx="0" cy="1155700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reeform 35"/>
          <p:cNvSpPr/>
          <p:nvPr/>
        </p:nvSpPr>
        <p:spPr>
          <a:xfrm>
            <a:off x="5697538" y="5149850"/>
            <a:ext cx="271462" cy="817563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" name="TextBox 3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081802" y="3063918"/>
            <a:ext cx="551305" cy="646331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2317" name="Freeform 7"/>
          <p:cNvSpPr>
            <a:spLocks/>
          </p:cNvSpPr>
          <p:nvPr/>
        </p:nvSpPr>
        <p:spPr bwMode="auto">
          <a:xfrm rot="-1547630">
            <a:off x="2571750" y="3465513"/>
            <a:ext cx="4425950" cy="122237"/>
          </a:xfrm>
          <a:custGeom>
            <a:avLst/>
            <a:gdLst>
              <a:gd name="T0" fmla="*/ 67086 w 3167"/>
              <a:gd name="T1" fmla="*/ 11627 h 1617"/>
              <a:gd name="T2" fmla="*/ 155137 w 3167"/>
              <a:gd name="T3" fmla="*/ 11627 h 1617"/>
              <a:gd name="T4" fmla="*/ 243188 w 3167"/>
              <a:gd name="T5" fmla="*/ 79880 h 1617"/>
              <a:gd name="T6" fmla="*/ 332637 w 3167"/>
              <a:gd name="T7" fmla="*/ 122085 h 1617"/>
              <a:gd name="T8" fmla="*/ 420688 w 3167"/>
              <a:gd name="T9" fmla="*/ 79880 h 1617"/>
              <a:gd name="T10" fmla="*/ 508739 w 3167"/>
              <a:gd name="T11" fmla="*/ 11627 h 1617"/>
              <a:gd name="T12" fmla="*/ 598188 w 3167"/>
              <a:gd name="T13" fmla="*/ 11627 h 1617"/>
              <a:gd name="T14" fmla="*/ 686239 w 3167"/>
              <a:gd name="T15" fmla="*/ 79880 h 1617"/>
              <a:gd name="T16" fmla="*/ 774290 w 3167"/>
              <a:gd name="T17" fmla="*/ 122085 h 1617"/>
              <a:gd name="T18" fmla="*/ 863738 w 3167"/>
              <a:gd name="T19" fmla="*/ 79880 h 1617"/>
              <a:gd name="T20" fmla="*/ 951789 w 3167"/>
              <a:gd name="T21" fmla="*/ 11627 h 1617"/>
              <a:gd name="T22" fmla="*/ 1039840 w 3167"/>
              <a:gd name="T23" fmla="*/ 11627 h 1617"/>
              <a:gd name="T24" fmla="*/ 1129289 w 3167"/>
              <a:gd name="T25" fmla="*/ 79880 h 1617"/>
              <a:gd name="T26" fmla="*/ 1217340 w 3167"/>
              <a:gd name="T27" fmla="*/ 122085 h 1617"/>
              <a:gd name="T28" fmla="*/ 1305391 w 3167"/>
              <a:gd name="T29" fmla="*/ 79880 h 1617"/>
              <a:gd name="T30" fmla="*/ 1394839 w 3167"/>
              <a:gd name="T31" fmla="*/ 11627 h 1617"/>
              <a:gd name="T32" fmla="*/ 1482890 w 3167"/>
              <a:gd name="T33" fmla="*/ 11627 h 1617"/>
              <a:gd name="T34" fmla="*/ 1570941 w 3167"/>
              <a:gd name="T35" fmla="*/ 79880 h 1617"/>
              <a:gd name="T36" fmla="*/ 1660390 w 3167"/>
              <a:gd name="T37" fmla="*/ 122085 h 1617"/>
              <a:gd name="T38" fmla="*/ 1748441 w 3167"/>
              <a:gd name="T39" fmla="*/ 79880 h 1617"/>
              <a:gd name="T40" fmla="*/ 1836492 w 3167"/>
              <a:gd name="T41" fmla="*/ 11627 h 1617"/>
              <a:gd name="T42" fmla="*/ 1925941 w 3167"/>
              <a:gd name="T43" fmla="*/ 11627 h 1617"/>
              <a:gd name="T44" fmla="*/ 2013992 w 3167"/>
              <a:gd name="T45" fmla="*/ 79880 h 1617"/>
              <a:gd name="T46" fmla="*/ 2102043 w 3167"/>
              <a:gd name="T47" fmla="*/ 122085 h 1617"/>
              <a:gd name="T48" fmla="*/ 2191491 w 3167"/>
              <a:gd name="T49" fmla="*/ 79880 h 1617"/>
              <a:gd name="T50" fmla="*/ 2279542 w 3167"/>
              <a:gd name="T51" fmla="*/ 11627 h 1617"/>
              <a:gd name="T52" fmla="*/ 2367593 w 3167"/>
              <a:gd name="T53" fmla="*/ 11627 h 1617"/>
              <a:gd name="T54" fmla="*/ 2457042 w 3167"/>
              <a:gd name="T55" fmla="*/ 79880 h 1617"/>
              <a:gd name="T56" fmla="*/ 2545093 w 3167"/>
              <a:gd name="T57" fmla="*/ 122085 h 1617"/>
              <a:gd name="T58" fmla="*/ 2633144 w 3167"/>
              <a:gd name="T59" fmla="*/ 79880 h 1617"/>
              <a:gd name="T60" fmla="*/ 2722592 w 3167"/>
              <a:gd name="T61" fmla="*/ 11627 h 1617"/>
              <a:gd name="T62" fmla="*/ 2810643 w 3167"/>
              <a:gd name="T63" fmla="*/ 11627 h 1617"/>
              <a:gd name="T64" fmla="*/ 2898694 w 3167"/>
              <a:gd name="T65" fmla="*/ 79880 h 1617"/>
              <a:gd name="T66" fmla="*/ 2988143 w 3167"/>
              <a:gd name="T67" fmla="*/ 122085 h 1617"/>
              <a:gd name="T68" fmla="*/ 3076194 w 3167"/>
              <a:gd name="T69" fmla="*/ 79880 h 1617"/>
              <a:gd name="T70" fmla="*/ 3164245 w 3167"/>
              <a:gd name="T71" fmla="*/ 11627 h 1617"/>
              <a:gd name="T72" fmla="*/ 3253694 w 3167"/>
              <a:gd name="T73" fmla="*/ 11627 h 1617"/>
              <a:gd name="T74" fmla="*/ 3341744 w 3167"/>
              <a:gd name="T75" fmla="*/ 79880 h 1617"/>
              <a:gd name="T76" fmla="*/ 3429795 w 3167"/>
              <a:gd name="T77" fmla="*/ 122085 h 1617"/>
              <a:gd name="T78" fmla="*/ 3519244 w 3167"/>
              <a:gd name="T79" fmla="*/ 79880 h 1617"/>
              <a:gd name="T80" fmla="*/ 3607295 w 3167"/>
              <a:gd name="T81" fmla="*/ 11627 h 1617"/>
              <a:gd name="T82" fmla="*/ 3695346 w 3167"/>
              <a:gd name="T83" fmla="*/ 11627 h 1617"/>
              <a:gd name="T84" fmla="*/ 3784795 w 3167"/>
              <a:gd name="T85" fmla="*/ 79880 h 1617"/>
              <a:gd name="T86" fmla="*/ 3872846 w 3167"/>
              <a:gd name="T87" fmla="*/ 122085 h 1617"/>
              <a:gd name="T88" fmla="*/ 3960897 w 3167"/>
              <a:gd name="T89" fmla="*/ 79880 h 1617"/>
              <a:gd name="T90" fmla="*/ 4050345 w 3167"/>
              <a:gd name="T91" fmla="*/ 11627 h 1617"/>
              <a:gd name="T92" fmla="*/ 4138396 w 3167"/>
              <a:gd name="T93" fmla="*/ 11627 h 1617"/>
              <a:gd name="T94" fmla="*/ 4226447 w 3167"/>
              <a:gd name="T95" fmla="*/ 79880 h 1617"/>
              <a:gd name="T96" fmla="*/ 4315896 w 3167"/>
              <a:gd name="T97" fmla="*/ 122085 h 1617"/>
              <a:gd name="T98" fmla="*/ 4403947 w 3167"/>
              <a:gd name="T99" fmla="*/ 79880 h 161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3167" h="1617">
                <a:moveTo>
                  <a:pt x="0" y="809"/>
                </a:moveTo>
                <a:lnTo>
                  <a:pt x="16" y="559"/>
                </a:lnTo>
                <a:lnTo>
                  <a:pt x="32" y="333"/>
                </a:lnTo>
                <a:lnTo>
                  <a:pt x="48" y="154"/>
                </a:lnTo>
                <a:lnTo>
                  <a:pt x="63" y="40"/>
                </a:lnTo>
                <a:lnTo>
                  <a:pt x="79" y="0"/>
                </a:lnTo>
                <a:lnTo>
                  <a:pt x="95" y="40"/>
                </a:lnTo>
                <a:lnTo>
                  <a:pt x="111" y="154"/>
                </a:lnTo>
                <a:lnTo>
                  <a:pt x="127" y="333"/>
                </a:lnTo>
                <a:lnTo>
                  <a:pt x="143" y="559"/>
                </a:lnTo>
                <a:lnTo>
                  <a:pt x="158" y="809"/>
                </a:lnTo>
                <a:lnTo>
                  <a:pt x="174" y="1058"/>
                </a:lnTo>
                <a:lnTo>
                  <a:pt x="190" y="1284"/>
                </a:lnTo>
                <a:lnTo>
                  <a:pt x="206" y="1463"/>
                </a:lnTo>
                <a:lnTo>
                  <a:pt x="222" y="1577"/>
                </a:lnTo>
                <a:lnTo>
                  <a:pt x="238" y="1617"/>
                </a:lnTo>
                <a:lnTo>
                  <a:pt x="253" y="1577"/>
                </a:lnTo>
                <a:lnTo>
                  <a:pt x="269" y="1463"/>
                </a:lnTo>
                <a:lnTo>
                  <a:pt x="285" y="1284"/>
                </a:lnTo>
                <a:lnTo>
                  <a:pt x="301" y="1058"/>
                </a:lnTo>
                <a:lnTo>
                  <a:pt x="317" y="809"/>
                </a:lnTo>
                <a:lnTo>
                  <a:pt x="333" y="559"/>
                </a:lnTo>
                <a:lnTo>
                  <a:pt x="348" y="333"/>
                </a:lnTo>
                <a:lnTo>
                  <a:pt x="364" y="154"/>
                </a:lnTo>
                <a:lnTo>
                  <a:pt x="380" y="40"/>
                </a:lnTo>
                <a:lnTo>
                  <a:pt x="396" y="0"/>
                </a:lnTo>
                <a:lnTo>
                  <a:pt x="412" y="40"/>
                </a:lnTo>
                <a:lnTo>
                  <a:pt x="428" y="154"/>
                </a:lnTo>
                <a:lnTo>
                  <a:pt x="443" y="333"/>
                </a:lnTo>
                <a:lnTo>
                  <a:pt x="459" y="559"/>
                </a:lnTo>
                <a:lnTo>
                  <a:pt x="475" y="809"/>
                </a:lnTo>
                <a:lnTo>
                  <a:pt x="491" y="1058"/>
                </a:lnTo>
                <a:lnTo>
                  <a:pt x="507" y="1284"/>
                </a:lnTo>
                <a:lnTo>
                  <a:pt x="523" y="1463"/>
                </a:lnTo>
                <a:lnTo>
                  <a:pt x="538" y="1577"/>
                </a:lnTo>
                <a:lnTo>
                  <a:pt x="554" y="1617"/>
                </a:lnTo>
                <a:lnTo>
                  <a:pt x="570" y="1577"/>
                </a:lnTo>
                <a:lnTo>
                  <a:pt x="586" y="1463"/>
                </a:lnTo>
                <a:lnTo>
                  <a:pt x="602" y="1284"/>
                </a:lnTo>
                <a:lnTo>
                  <a:pt x="618" y="1058"/>
                </a:lnTo>
                <a:lnTo>
                  <a:pt x="633" y="809"/>
                </a:lnTo>
                <a:lnTo>
                  <a:pt x="649" y="559"/>
                </a:lnTo>
                <a:lnTo>
                  <a:pt x="665" y="333"/>
                </a:lnTo>
                <a:lnTo>
                  <a:pt x="681" y="154"/>
                </a:lnTo>
                <a:lnTo>
                  <a:pt x="697" y="40"/>
                </a:lnTo>
                <a:lnTo>
                  <a:pt x="713" y="0"/>
                </a:lnTo>
                <a:lnTo>
                  <a:pt x="728" y="40"/>
                </a:lnTo>
                <a:lnTo>
                  <a:pt x="744" y="154"/>
                </a:lnTo>
                <a:lnTo>
                  <a:pt x="760" y="333"/>
                </a:lnTo>
                <a:lnTo>
                  <a:pt x="776" y="559"/>
                </a:lnTo>
                <a:lnTo>
                  <a:pt x="792" y="809"/>
                </a:lnTo>
                <a:lnTo>
                  <a:pt x="808" y="1058"/>
                </a:lnTo>
                <a:lnTo>
                  <a:pt x="823" y="1284"/>
                </a:lnTo>
                <a:lnTo>
                  <a:pt x="839" y="1463"/>
                </a:lnTo>
                <a:lnTo>
                  <a:pt x="855" y="1577"/>
                </a:lnTo>
                <a:lnTo>
                  <a:pt x="871" y="1617"/>
                </a:lnTo>
                <a:lnTo>
                  <a:pt x="887" y="1577"/>
                </a:lnTo>
                <a:lnTo>
                  <a:pt x="903" y="1463"/>
                </a:lnTo>
                <a:lnTo>
                  <a:pt x="918" y="1284"/>
                </a:lnTo>
                <a:lnTo>
                  <a:pt x="934" y="1058"/>
                </a:lnTo>
                <a:lnTo>
                  <a:pt x="950" y="809"/>
                </a:lnTo>
                <a:lnTo>
                  <a:pt x="966" y="559"/>
                </a:lnTo>
                <a:lnTo>
                  <a:pt x="982" y="333"/>
                </a:lnTo>
                <a:lnTo>
                  <a:pt x="998" y="154"/>
                </a:lnTo>
                <a:lnTo>
                  <a:pt x="1013" y="40"/>
                </a:lnTo>
                <a:lnTo>
                  <a:pt x="1029" y="0"/>
                </a:lnTo>
                <a:lnTo>
                  <a:pt x="1045" y="40"/>
                </a:lnTo>
                <a:lnTo>
                  <a:pt x="1061" y="154"/>
                </a:lnTo>
                <a:lnTo>
                  <a:pt x="1077" y="333"/>
                </a:lnTo>
                <a:lnTo>
                  <a:pt x="1093" y="559"/>
                </a:lnTo>
                <a:lnTo>
                  <a:pt x="1108" y="809"/>
                </a:lnTo>
                <a:lnTo>
                  <a:pt x="1124" y="1058"/>
                </a:lnTo>
                <a:lnTo>
                  <a:pt x="1140" y="1284"/>
                </a:lnTo>
                <a:lnTo>
                  <a:pt x="1156" y="1463"/>
                </a:lnTo>
                <a:lnTo>
                  <a:pt x="1172" y="1577"/>
                </a:lnTo>
                <a:lnTo>
                  <a:pt x="1188" y="1617"/>
                </a:lnTo>
                <a:lnTo>
                  <a:pt x="1203" y="1577"/>
                </a:lnTo>
                <a:lnTo>
                  <a:pt x="1219" y="1463"/>
                </a:lnTo>
                <a:lnTo>
                  <a:pt x="1235" y="1284"/>
                </a:lnTo>
                <a:lnTo>
                  <a:pt x="1251" y="1058"/>
                </a:lnTo>
                <a:lnTo>
                  <a:pt x="1267" y="809"/>
                </a:lnTo>
                <a:lnTo>
                  <a:pt x="1283" y="559"/>
                </a:lnTo>
                <a:lnTo>
                  <a:pt x="1298" y="333"/>
                </a:lnTo>
                <a:lnTo>
                  <a:pt x="1314" y="154"/>
                </a:lnTo>
                <a:lnTo>
                  <a:pt x="1330" y="40"/>
                </a:lnTo>
                <a:lnTo>
                  <a:pt x="1346" y="0"/>
                </a:lnTo>
                <a:lnTo>
                  <a:pt x="1362" y="40"/>
                </a:lnTo>
                <a:lnTo>
                  <a:pt x="1378" y="154"/>
                </a:lnTo>
                <a:lnTo>
                  <a:pt x="1393" y="333"/>
                </a:lnTo>
                <a:lnTo>
                  <a:pt x="1409" y="559"/>
                </a:lnTo>
                <a:lnTo>
                  <a:pt x="1425" y="809"/>
                </a:lnTo>
                <a:lnTo>
                  <a:pt x="1441" y="1058"/>
                </a:lnTo>
                <a:lnTo>
                  <a:pt x="1457" y="1284"/>
                </a:lnTo>
                <a:lnTo>
                  <a:pt x="1473" y="1463"/>
                </a:lnTo>
                <a:lnTo>
                  <a:pt x="1488" y="1577"/>
                </a:lnTo>
                <a:lnTo>
                  <a:pt x="1504" y="1617"/>
                </a:lnTo>
                <a:lnTo>
                  <a:pt x="1520" y="1577"/>
                </a:lnTo>
                <a:lnTo>
                  <a:pt x="1536" y="1463"/>
                </a:lnTo>
                <a:lnTo>
                  <a:pt x="1552" y="1284"/>
                </a:lnTo>
                <a:lnTo>
                  <a:pt x="1568" y="1058"/>
                </a:lnTo>
                <a:lnTo>
                  <a:pt x="1584" y="809"/>
                </a:lnTo>
                <a:lnTo>
                  <a:pt x="1599" y="559"/>
                </a:lnTo>
                <a:lnTo>
                  <a:pt x="1615" y="333"/>
                </a:lnTo>
                <a:lnTo>
                  <a:pt x="1631" y="154"/>
                </a:lnTo>
                <a:lnTo>
                  <a:pt x="1647" y="40"/>
                </a:lnTo>
                <a:lnTo>
                  <a:pt x="1663" y="0"/>
                </a:lnTo>
                <a:lnTo>
                  <a:pt x="1679" y="40"/>
                </a:lnTo>
                <a:lnTo>
                  <a:pt x="1694" y="154"/>
                </a:lnTo>
                <a:lnTo>
                  <a:pt x="1710" y="333"/>
                </a:lnTo>
                <a:lnTo>
                  <a:pt x="1726" y="559"/>
                </a:lnTo>
                <a:lnTo>
                  <a:pt x="1742" y="809"/>
                </a:lnTo>
                <a:lnTo>
                  <a:pt x="1758" y="1058"/>
                </a:lnTo>
                <a:lnTo>
                  <a:pt x="1774" y="1284"/>
                </a:lnTo>
                <a:lnTo>
                  <a:pt x="1789" y="1463"/>
                </a:lnTo>
                <a:lnTo>
                  <a:pt x="1805" y="1577"/>
                </a:lnTo>
                <a:lnTo>
                  <a:pt x="1821" y="1617"/>
                </a:lnTo>
                <a:lnTo>
                  <a:pt x="1837" y="1577"/>
                </a:lnTo>
                <a:lnTo>
                  <a:pt x="1853" y="1463"/>
                </a:lnTo>
                <a:lnTo>
                  <a:pt x="1869" y="1284"/>
                </a:lnTo>
                <a:lnTo>
                  <a:pt x="1884" y="1058"/>
                </a:lnTo>
                <a:lnTo>
                  <a:pt x="1900" y="809"/>
                </a:lnTo>
                <a:lnTo>
                  <a:pt x="1916" y="559"/>
                </a:lnTo>
                <a:lnTo>
                  <a:pt x="1932" y="333"/>
                </a:lnTo>
                <a:lnTo>
                  <a:pt x="1948" y="154"/>
                </a:lnTo>
                <a:lnTo>
                  <a:pt x="1964" y="40"/>
                </a:lnTo>
                <a:lnTo>
                  <a:pt x="1979" y="0"/>
                </a:lnTo>
                <a:lnTo>
                  <a:pt x="1995" y="40"/>
                </a:lnTo>
                <a:lnTo>
                  <a:pt x="2011" y="154"/>
                </a:lnTo>
                <a:lnTo>
                  <a:pt x="2027" y="333"/>
                </a:lnTo>
                <a:lnTo>
                  <a:pt x="2043" y="559"/>
                </a:lnTo>
                <a:lnTo>
                  <a:pt x="2059" y="809"/>
                </a:lnTo>
                <a:lnTo>
                  <a:pt x="2074" y="1058"/>
                </a:lnTo>
                <a:lnTo>
                  <a:pt x="2090" y="1284"/>
                </a:lnTo>
                <a:lnTo>
                  <a:pt x="2106" y="1463"/>
                </a:lnTo>
                <a:lnTo>
                  <a:pt x="2122" y="1577"/>
                </a:lnTo>
                <a:lnTo>
                  <a:pt x="2138" y="1617"/>
                </a:lnTo>
                <a:lnTo>
                  <a:pt x="2154" y="1577"/>
                </a:lnTo>
                <a:lnTo>
                  <a:pt x="2169" y="1463"/>
                </a:lnTo>
                <a:lnTo>
                  <a:pt x="2185" y="1284"/>
                </a:lnTo>
                <a:lnTo>
                  <a:pt x="2201" y="1058"/>
                </a:lnTo>
                <a:lnTo>
                  <a:pt x="2217" y="809"/>
                </a:lnTo>
                <a:lnTo>
                  <a:pt x="2233" y="559"/>
                </a:lnTo>
                <a:lnTo>
                  <a:pt x="2249" y="333"/>
                </a:lnTo>
                <a:lnTo>
                  <a:pt x="2264" y="154"/>
                </a:lnTo>
                <a:lnTo>
                  <a:pt x="2280" y="40"/>
                </a:lnTo>
                <a:lnTo>
                  <a:pt x="2296" y="0"/>
                </a:lnTo>
                <a:lnTo>
                  <a:pt x="2312" y="40"/>
                </a:lnTo>
                <a:lnTo>
                  <a:pt x="2328" y="154"/>
                </a:lnTo>
                <a:lnTo>
                  <a:pt x="2344" y="333"/>
                </a:lnTo>
                <a:lnTo>
                  <a:pt x="2359" y="559"/>
                </a:lnTo>
                <a:lnTo>
                  <a:pt x="2375" y="809"/>
                </a:lnTo>
                <a:lnTo>
                  <a:pt x="2391" y="1058"/>
                </a:lnTo>
                <a:lnTo>
                  <a:pt x="2407" y="1284"/>
                </a:lnTo>
                <a:lnTo>
                  <a:pt x="2423" y="1463"/>
                </a:lnTo>
                <a:lnTo>
                  <a:pt x="2439" y="1577"/>
                </a:lnTo>
                <a:lnTo>
                  <a:pt x="2454" y="1617"/>
                </a:lnTo>
                <a:lnTo>
                  <a:pt x="2470" y="1577"/>
                </a:lnTo>
                <a:lnTo>
                  <a:pt x="2486" y="1463"/>
                </a:lnTo>
                <a:lnTo>
                  <a:pt x="2502" y="1284"/>
                </a:lnTo>
                <a:lnTo>
                  <a:pt x="2518" y="1058"/>
                </a:lnTo>
                <a:lnTo>
                  <a:pt x="2534" y="809"/>
                </a:lnTo>
                <a:lnTo>
                  <a:pt x="2549" y="559"/>
                </a:lnTo>
                <a:lnTo>
                  <a:pt x="2565" y="333"/>
                </a:lnTo>
                <a:lnTo>
                  <a:pt x="2581" y="154"/>
                </a:lnTo>
                <a:lnTo>
                  <a:pt x="2597" y="40"/>
                </a:lnTo>
                <a:lnTo>
                  <a:pt x="2613" y="0"/>
                </a:lnTo>
                <a:lnTo>
                  <a:pt x="2629" y="40"/>
                </a:lnTo>
                <a:lnTo>
                  <a:pt x="2644" y="154"/>
                </a:lnTo>
                <a:lnTo>
                  <a:pt x="2660" y="333"/>
                </a:lnTo>
                <a:lnTo>
                  <a:pt x="2676" y="559"/>
                </a:lnTo>
                <a:lnTo>
                  <a:pt x="2692" y="809"/>
                </a:lnTo>
                <a:lnTo>
                  <a:pt x="2708" y="1058"/>
                </a:lnTo>
                <a:lnTo>
                  <a:pt x="2724" y="1284"/>
                </a:lnTo>
                <a:lnTo>
                  <a:pt x="2739" y="1463"/>
                </a:lnTo>
                <a:lnTo>
                  <a:pt x="2755" y="1577"/>
                </a:lnTo>
                <a:lnTo>
                  <a:pt x="2771" y="1617"/>
                </a:lnTo>
                <a:lnTo>
                  <a:pt x="2787" y="1577"/>
                </a:lnTo>
                <a:lnTo>
                  <a:pt x="2803" y="1463"/>
                </a:lnTo>
                <a:lnTo>
                  <a:pt x="2819" y="1284"/>
                </a:lnTo>
                <a:lnTo>
                  <a:pt x="2834" y="1058"/>
                </a:lnTo>
                <a:lnTo>
                  <a:pt x="2850" y="809"/>
                </a:lnTo>
                <a:lnTo>
                  <a:pt x="2866" y="559"/>
                </a:lnTo>
                <a:lnTo>
                  <a:pt x="2882" y="333"/>
                </a:lnTo>
                <a:lnTo>
                  <a:pt x="2898" y="154"/>
                </a:lnTo>
                <a:lnTo>
                  <a:pt x="2914" y="40"/>
                </a:lnTo>
                <a:lnTo>
                  <a:pt x="2929" y="0"/>
                </a:lnTo>
                <a:lnTo>
                  <a:pt x="2945" y="40"/>
                </a:lnTo>
                <a:lnTo>
                  <a:pt x="2961" y="154"/>
                </a:lnTo>
                <a:lnTo>
                  <a:pt x="2977" y="333"/>
                </a:lnTo>
                <a:lnTo>
                  <a:pt x="2993" y="559"/>
                </a:lnTo>
                <a:lnTo>
                  <a:pt x="3009" y="809"/>
                </a:lnTo>
                <a:lnTo>
                  <a:pt x="3024" y="1058"/>
                </a:lnTo>
                <a:lnTo>
                  <a:pt x="3040" y="1284"/>
                </a:lnTo>
                <a:lnTo>
                  <a:pt x="3056" y="1463"/>
                </a:lnTo>
                <a:lnTo>
                  <a:pt x="3072" y="1577"/>
                </a:lnTo>
                <a:lnTo>
                  <a:pt x="3088" y="1617"/>
                </a:lnTo>
                <a:lnTo>
                  <a:pt x="3104" y="1577"/>
                </a:lnTo>
                <a:lnTo>
                  <a:pt x="3119" y="1463"/>
                </a:lnTo>
                <a:lnTo>
                  <a:pt x="3135" y="1284"/>
                </a:lnTo>
                <a:lnTo>
                  <a:pt x="3151" y="1058"/>
                </a:lnTo>
                <a:lnTo>
                  <a:pt x="3167" y="809"/>
                </a:lnTo>
              </a:path>
            </a:pathLst>
          </a:custGeom>
          <a:noFill/>
          <a:ln w="38100" cap="flat">
            <a:solidFill>
              <a:srgbClr val="008000"/>
            </a:solidFill>
            <a:prstDash val="solid"/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cxnSp>
        <p:nvCxnSpPr>
          <p:cNvPr id="41" name="Straight Connector 40"/>
          <p:cNvCxnSpPr/>
          <p:nvPr/>
        </p:nvCxnSpPr>
        <p:spPr>
          <a:xfrm>
            <a:off x="6502400" y="2557463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473700" y="2889250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473700" y="1727200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7502525" y="2327275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7502525" y="1163638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037464" y="4524366"/>
            <a:ext cx="754117" cy="369332"/>
          </a:xfrm>
          <a:prstGeom prst="rect">
            <a:avLst/>
          </a:prstGeom>
          <a:blipFill rotWithShape="1">
            <a:blip r:embed="rId7"/>
            <a:stretch>
              <a:fillRect t="-119672" r="-62097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50" name="TextBox 4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88193" y="2926729"/>
            <a:ext cx="727955" cy="369332"/>
          </a:xfrm>
          <a:prstGeom prst="rect">
            <a:avLst/>
          </a:prstGeom>
          <a:blipFill rotWithShape="1">
            <a:blip r:embed="rId8"/>
            <a:stretch>
              <a:fillRect t="-119672" r="-64167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51" name="TextBox 5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482844" y="791715"/>
            <a:ext cx="736740" cy="369332"/>
          </a:xfrm>
          <a:prstGeom prst="rect">
            <a:avLst/>
          </a:prstGeom>
          <a:blipFill rotWithShape="1">
            <a:blip r:embed="rId9"/>
            <a:stretch>
              <a:fillRect t="-121667" r="-64463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52" name="TextBox 5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456139" y="2570721"/>
            <a:ext cx="762901" cy="369332"/>
          </a:xfrm>
          <a:prstGeom prst="rect">
            <a:avLst/>
          </a:prstGeom>
          <a:blipFill rotWithShape="1">
            <a:blip r:embed="rId10"/>
            <a:stretch>
              <a:fillRect t="-121667" r="-62400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53" name="TextBox 5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021166" y="1154055"/>
            <a:ext cx="1140697" cy="369332"/>
          </a:xfrm>
          <a:prstGeom prst="rect">
            <a:avLst/>
          </a:prstGeom>
          <a:blipFill rotWithShape="1">
            <a:blip r:embed="rId11"/>
            <a:stretch>
              <a:fillRect t="-119672" r="-41176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54" name="TextBox 5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148217" y="2894053"/>
            <a:ext cx="1166858" cy="369332"/>
          </a:xfrm>
          <a:prstGeom prst="rect">
            <a:avLst/>
          </a:prstGeom>
          <a:blipFill rotWithShape="1">
            <a:blip r:embed="rId12"/>
            <a:stretch>
              <a:fillRect t="-121667" r="-40314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55" name="TextBox 5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482952" y="561459"/>
            <a:ext cx="1140697" cy="369332"/>
          </a:xfrm>
          <a:prstGeom prst="rect">
            <a:avLst/>
          </a:prstGeom>
          <a:blipFill rotWithShape="1">
            <a:blip r:embed="rId13"/>
            <a:stretch>
              <a:fillRect t="-119672" r="-41176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56" name="TextBox 5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456247" y="2340465"/>
            <a:ext cx="1166858" cy="369332"/>
          </a:xfrm>
          <a:prstGeom prst="rect">
            <a:avLst/>
          </a:prstGeom>
          <a:blipFill rotWithShape="1">
            <a:blip r:embed="rId14"/>
            <a:stretch>
              <a:fillRect t="-119672" r="-40104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44" name="TextBox 8"/>
          <p:cNvSpPr txBox="1"/>
          <p:nvPr/>
        </p:nvSpPr>
        <p:spPr>
          <a:xfrm>
            <a:off x="152400" y="70199"/>
            <a:ext cx="2486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</a:rPr>
              <a:t>COOLING SCHEME</a:t>
            </a:r>
            <a:endParaRPr lang="fr-FR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077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/>
          <p:cNvSpPr txBox="1"/>
          <p:nvPr/>
        </p:nvSpPr>
        <p:spPr>
          <a:xfrm>
            <a:off x="152400" y="70199"/>
            <a:ext cx="3264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</a:rPr>
              <a:t>EXPERIMENTAL RESULTS</a:t>
            </a:r>
            <a:endParaRPr lang="fr-FR" sz="2400" dirty="0">
              <a:solidFill>
                <a:srgbClr val="0000FF"/>
              </a:solidFill>
            </a:endParaRPr>
          </a:p>
        </p:txBody>
      </p:sp>
      <p:pic>
        <p:nvPicPr>
          <p:cNvPr id="7" name="Image 6" descr="ExpOneQubi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3" y="824933"/>
            <a:ext cx="8969563" cy="519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396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/>
          <p:cNvSpPr txBox="1"/>
          <p:nvPr/>
        </p:nvSpPr>
        <p:spPr>
          <a:xfrm>
            <a:off x="152400" y="70199"/>
            <a:ext cx="15685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dirty="0" smtClean="0">
                <a:solidFill>
                  <a:srgbClr val="0000FF"/>
                </a:solidFill>
              </a:rPr>
              <a:t>OUTLINE</a:t>
            </a:r>
            <a:endParaRPr lang="fr-FR" sz="3000" dirty="0">
              <a:solidFill>
                <a:srgbClr val="0000FF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96426" y="1788746"/>
            <a:ext cx="6647974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3000" dirty="0" err="1" smtClean="0"/>
              <a:t>Cavity</a:t>
            </a:r>
            <a:r>
              <a:rPr lang="fr-FR" sz="3000" dirty="0" smtClean="0"/>
              <a:t> </a:t>
            </a:r>
            <a:r>
              <a:rPr lang="fr-FR" sz="3000" dirty="0" err="1" smtClean="0"/>
              <a:t>mediated</a:t>
            </a:r>
            <a:r>
              <a:rPr lang="fr-FR" sz="3000" dirty="0" smtClean="0"/>
              <a:t> qubit </a:t>
            </a:r>
            <a:r>
              <a:rPr lang="fr-FR" sz="3000" dirty="0" err="1" smtClean="0"/>
              <a:t>cooling</a:t>
            </a:r>
            <a:endParaRPr lang="fr-FR" sz="3000" dirty="0" smtClean="0"/>
          </a:p>
          <a:p>
            <a:pPr marL="285750" indent="-285750">
              <a:buFont typeface="Arial"/>
              <a:buChar char="•"/>
            </a:pPr>
            <a:endParaRPr lang="fr-FR" sz="3000" dirty="0" smtClean="0"/>
          </a:p>
          <a:p>
            <a:pPr marL="285750" indent="-285750">
              <a:buFont typeface="Arial"/>
              <a:buChar char="•"/>
            </a:pPr>
            <a:r>
              <a:rPr lang="fr-FR" sz="3000" dirty="0" err="1" smtClean="0">
                <a:solidFill>
                  <a:srgbClr val="0000FF"/>
                </a:solidFill>
              </a:rPr>
              <a:t>Autonomous</a:t>
            </a:r>
            <a:r>
              <a:rPr lang="fr-FR" sz="3000" dirty="0" smtClean="0">
                <a:solidFill>
                  <a:srgbClr val="0000FF"/>
                </a:solidFill>
              </a:rPr>
              <a:t> </a:t>
            </a:r>
            <a:r>
              <a:rPr lang="fr-FR" sz="3000" dirty="0" err="1" smtClean="0">
                <a:solidFill>
                  <a:srgbClr val="0000FF"/>
                </a:solidFill>
              </a:rPr>
              <a:t>stabilization</a:t>
            </a:r>
            <a:r>
              <a:rPr lang="fr-FR" sz="3000" dirty="0" smtClean="0">
                <a:solidFill>
                  <a:srgbClr val="0000FF"/>
                </a:solidFill>
              </a:rPr>
              <a:t> of a </a:t>
            </a:r>
            <a:r>
              <a:rPr lang="fr-FR" sz="3000" dirty="0">
                <a:solidFill>
                  <a:srgbClr val="0000FF"/>
                </a:solidFill>
              </a:rPr>
              <a:t>B</a:t>
            </a:r>
            <a:r>
              <a:rPr lang="fr-FR" sz="3000" dirty="0" smtClean="0">
                <a:solidFill>
                  <a:srgbClr val="0000FF"/>
                </a:solidFill>
              </a:rPr>
              <a:t>ell state</a:t>
            </a:r>
          </a:p>
          <a:p>
            <a:pPr marL="285750" indent="-285750">
              <a:buFont typeface="Arial"/>
              <a:buChar char="•"/>
            </a:pPr>
            <a:endParaRPr lang="fr-FR" sz="3000" dirty="0"/>
          </a:p>
          <a:p>
            <a:pPr marL="285750" indent="-285750">
              <a:buFont typeface="Arial"/>
              <a:buChar char="•"/>
            </a:pPr>
            <a:r>
              <a:rPr lang="fr-FR" sz="3000" dirty="0" err="1" smtClean="0"/>
              <a:t>Remote</a:t>
            </a:r>
            <a:r>
              <a:rPr lang="fr-FR" sz="3000" dirty="0" smtClean="0"/>
              <a:t> </a:t>
            </a:r>
            <a:r>
              <a:rPr lang="fr-FR" sz="3000" dirty="0" err="1" smtClean="0"/>
              <a:t>entanglement</a:t>
            </a:r>
            <a:r>
              <a:rPr lang="fr-FR" sz="3000" dirty="0" smtClean="0"/>
              <a:t> accumulation</a:t>
            </a:r>
          </a:p>
          <a:p>
            <a:pPr marL="285750" indent="-285750">
              <a:buFont typeface="Arial"/>
              <a:buChar char="•"/>
            </a:pPr>
            <a:endParaRPr lang="fr-FR" sz="3000" dirty="0"/>
          </a:p>
          <a:p>
            <a:pPr marL="285750" indent="-285750">
              <a:buFont typeface="Arial"/>
              <a:buChar char="•"/>
            </a:pPr>
            <a:r>
              <a:rPr lang="fr-FR" sz="3000" dirty="0" err="1" smtClean="0"/>
              <a:t>Autonomous</a:t>
            </a:r>
            <a:r>
              <a:rPr lang="fr-FR" sz="3000" dirty="0" smtClean="0"/>
              <a:t> quantum </a:t>
            </a:r>
            <a:r>
              <a:rPr lang="fr-FR" sz="3000" dirty="0" err="1" smtClean="0"/>
              <a:t>error</a:t>
            </a:r>
            <a:r>
              <a:rPr lang="fr-FR" sz="3000" dirty="0" smtClean="0"/>
              <a:t> correction</a:t>
            </a:r>
          </a:p>
        </p:txBody>
      </p:sp>
    </p:spTree>
    <p:extLst>
      <p:ext uri="{BB962C8B-B14F-4D97-AF65-F5344CB8AC3E}">
        <p14:creationId xmlns:p14="http://schemas.microsoft.com/office/powerpoint/2010/main" val="3280184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/>
          <p:cNvSpPr txBox="1"/>
          <p:nvPr/>
        </p:nvSpPr>
        <p:spPr>
          <a:xfrm>
            <a:off x="152400" y="70199"/>
            <a:ext cx="6213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</a:rPr>
              <a:t>AUTONOMOUS STABILIZATION OF A BELL STATE</a:t>
            </a:r>
            <a:endParaRPr lang="fr-FR" sz="2400" dirty="0">
              <a:solidFill>
                <a:srgbClr val="0000FF"/>
              </a:solidFill>
            </a:endParaRPr>
          </a:p>
        </p:txBody>
      </p:sp>
      <p:pic>
        <p:nvPicPr>
          <p:cNvPr id="2" name="Image 1" descr="TwoQubit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22" y="1356945"/>
            <a:ext cx="8277835" cy="454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543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/>
          <p:cNvSpPr txBox="1"/>
          <p:nvPr/>
        </p:nvSpPr>
        <p:spPr>
          <a:xfrm>
            <a:off x="152400" y="70199"/>
            <a:ext cx="6213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</a:rPr>
              <a:t>AUTONOMOUS STABILIZATION OF A BELL STATE</a:t>
            </a:r>
            <a:endParaRPr lang="fr-FR" sz="2400" dirty="0">
              <a:solidFill>
                <a:srgbClr val="0000FF"/>
              </a:solidFill>
            </a:endParaRPr>
          </a:p>
        </p:txBody>
      </p:sp>
      <p:pic>
        <p:nvPicPr>
          <p:cNvPr id="3" name="Image 2" descr="TwoQubitsIde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69" y="666264"/>
            <a:ext cx="8053755" cy="594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677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/>
          <p:cNvSpPr txBox="1"/>
          <p:nvPr/>
        </p:nvSpPr>
        <p:spPr>
          <a:xfrm>
            <a:off x="152400" y="70199"/>
            <a:ext cx="5980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</a:rPr>
              <a:t>STATE STABILIZATION VS STATE PREPARATION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844327" y="794214"/>
            <a:ext cx="75537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 err="1" smtClean="0"/>
              <a:t>Robustly</a:t>
            </a:r>
            <a:r>
              <a:rPr lang="fr-FR" sz="2200" dirty="0" smtClean="0"/>
              <a:t> </a:t>
            </a:r>
            <a:r>
              <a:rPr lang="fr-FR" sz="2200" dirty="0" err="1" smtClean="0"/>
              <a:t>prepare</a:t>
            </a:r>
            <a:r>
              <a:rPr lang="fr-FR" sz="2200" dirty="0" smtClean="0"/>
              <a:t> and </a:t>
            </a:r>
            <a:r>
              <a:rPr lang="fr-FR" sz="2200" dirty="0" err="1" smtClean="0">
                <a:solidFill>
                  <a:srgbClr val="FF6600"/>
                </a:solidFill>
              </a:rPr>
              <a:t>protect</a:t>
            </a:r>
            <a:r>
              <a:rPr lang="fr-FR" sz="2200" dirty="0" smtClean="0">
                <a:solidFill>
                  <a:srgbClr val="FF6600"/>
                </a:solidFill>
              </a:rPr>
              <a:t> </a:t>
            </a:r>
            <a:r>
              <a:rPr lang="fr-FR" sz="2200" dirty="0" err="1" smtClean="0">
                <a:solidFill>
                  <a:srgbClr val="FF6600"/>
                </a:solidFill>
              </a:rPr>
              <a:t>against</a:t>
            </a:r>
            <a:r>
              <a:rPr lang="fr-FR" sz="2200" dirty="0" smtClean="0">
                <a:solidFill>
                  <a:srgbClr val="FF6600"/>
                </a:solidFill>
              </a:rPr>
              <a:t> </a:t>
            </a:r>
            <a:r>
              <a:rPr lang="fr-FR" sz="2200" dirty="0" err="1" smtClean="0">
                <a:solidFill>
                  <a:srgbClr val="FF6600"/>
                </a:solidFill>
              </a:rPr>
              <a:t>decoherence</a:t>
            </a:r>
            <a:r>
              <a:rPr lang="fr-FR" sz="2200" dirty="0" smtClean="0">
                <a:solidFill>
                  <a:srgbClr val="FF6600"/>
                </a:solidFill>
              </a:rPr>
              <a:t> </a:t>
            </a:r>
            <a:r>
              <a:rPr lang="fr-FR" sz="2200" dirty="0" smtClean="0"/>
              <a:t>a</a:t>
            </a:r>
            <a:r>
              <a:rPr lang="fr-FR" sz="2200" dirty="0" smtClean="0">
                <a:solidFill>
                  <a:srgbClr val="FF6600"/>
                </a:solidFill>
              </a:rPr>
              <a:t> </a:t>
            </a:r>
            <a:r>
              <a:rPr lang="fr-FR" sz="2200" dirty="0" smtClean="0"/>
              <a:t>quantum state or a manifold of quantum states (QEC).</a:t>
            </a:r>
            <a:endParaRPr lang="fr-FR" sz="2200" dirty="0"/>
          </a:p>
        </p:txBody>
      </p:sp>
      <p:pic>
        <p:nvPicPr>
          <p:cNvPr id="2" name="Image 1" descr="LK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009" y="1768473"/>
            <a:ext cx="6042984" cy="382056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14493" y="6488668"/>
            <a:ext cx="4021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C. </a:t>
            </a:r>
            <a:r>
              <a:rPr lang="fr-FR" dirty="0" err="1" smtClean="0"/>
              <a:t>Sayrin</a:t>
            </a:r>
            <a:r>
              <a:rPr lang="fr-FR" dirty="0" smtClean="0"/>
              <a:t> et. al., Nature 477, 73-77, 2011. 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004582" y="5589037"/>
            <a:ext cx="5396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LKB photon box: a first quantum feedback </a:t>
            </a:r>
            <a:r>
              <a:rPr lang="fr-FR" dirty="0" err="1" smtClean="0"/>
              <a:t>experiment</a:t>
            </a:r>
            <a:r>
              <a:rPr lang="fr-FR" dirty="0" smtClean="0"/>
              <a:t> </a:t>
            </a:r>
            <a:r>
              <a:rPr lang="fr-FR" dirty="0" err="1" smtClean="0"/>
              <a:t>stabilizing</a:t>
            </a:r>
            <a:r>
              <a:rPr lang="fr-FR" dirty="0" smtClean="0"/>
              <a:t> photon </a:t>
            </a:r>
            <a:r>
              <a:rPr lang="fr-FR" dirty="0" err="1" smtClean="0"/>
              <a:t>number</a:t>
            </a:r>
            <a:r>
              <a:rPr lang="fr-FR" dirty="0" smtClean="0"/>
              <a:t> states.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7816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/>
          <p:cNvSpPr txBox="1"/>
          <p:nvPr/>
        </p:nvSpPr>
        <p:spPr>
          <a:xfrm>
            <a:off x="152400" y="70199"/>
            <a:ext cx="6213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</a:rPr>
              <a:t>AUTONOMOUS STABILIZATION OF A BELL STATE</a:t>
            </a:r>
            <a:endParaRPr lang="fr-FR" sz="2400" dirty="0">
              <a:solidFill>
                <a:srgbClr val="0000FF"/>
              </a:solidFill>
            </a:endParaRPr>
          </a:p>
        </p:txBody>
      </p:sp>
      <p:pic>
        <p:nvPicPr>
          <p:cNvPr id="3" name="Image 2" descr="TwoQubitsIde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69" y="666264"/>
            <a:ext cx="8053755" cy="594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7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976438" y="4510088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754313" y="3846513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327150" y="4025900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76438" y="3348038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502400" y="2557463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304088" y="1847850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853113" y="2073275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502400" y="1393825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2" name="TextBox 308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037464" y="4524366"/>
            <a:ext cx="895181" cy="369332"/>
          </a:xfrm>
          <a:prstGeom prst="rect">
            <a:avLst/>
          </a:prstGeom>
          <a:blipFill rotWithShape="1">
            <a:blip r:embed="rId2"/>
            <a:stretch>
              <a:fillRect t="-119672" r="-52381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65" name="TextBox 16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88193" y="2926729"/>
            <a:ext cx="841769" cy="369332"/>
          </a:xfrm>
          <a:prstGeom prst="rect">
            <a:avLst/>
          </a:prstGeom>
          <a:blipFill rotWithShape="1">
            <a:blip r:embed="rId3"/>
            <a:stretch>
              <a:fillRect t="-119672" r="-56522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20492" name="Line 75"/>
          <p:cNvSpPr>
            <a:spLocks noChangeShapeType="1"/>
          </p:cNvSpPr>
          <p:nvPr/>
        </p:nvSpPr>
        <p:spPr bwMode="auto">
          <a:xfrm flipV="1">
            <a:off x="388938" y="1195388"/>
            <a:ext cx="0" cy="12017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493" name="Line 77"/>
          <p:cNvSpPr>
            <a:spLocks noChangeShapeType="1"/>
          </p:cNvSpPr>
          <p:nvPr/>
        </p:nvSpPr>
        <p:spPr bwMode="auto">
          <a:xfrm>
            <a:off x="400050" y="2389188"/>
            <a:ext cx="32194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7" name="Freeform 76"/>
          <p:cNvSpPr/>
          <p:nvPr/>
        </p:nvSpPr>
        <p:spPr>
          <a:xfrm>
            <a:off x="2244725" y="1566863"/>
            <a:ext cx="1214438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495" name="TextBox 80"/>
          <p:cNvSpPr txBox="1">
            <a:spLocks noChangeArrowheads="1"/>
          </p:cNvSpPr>
          <p:nvPr/>
        </p:nvSpPr>
        <p:spPr bwMode="auto">
          <a:xfrm>
            <a:off x="1065213" y="762000"/>
            <a:ext cx="172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cavity spectrum</a:t>
            </a:r>
          </a:p>
        </p:txBody>
      </p:sp>
      <p:sp>
        <p:nvSpPr>
          <p:cNvPr id="82" name="Freeform 81"/>
          <p:cNvSpPr/>
          <p:nvPr/>
        </p:nvSpPr>
        <p:spPr>
          <a:xfrm>
            <a:off x="1476375" y="1566863"/>
            <a:ext cx="1214438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3" name="Freeform 82"/>
          <p:cNvSpPr/>
          <p:nvPr/>
        </p:nvSpPr>
        <p:spPr>
          <a:xfrm>
            <a:off x="552450" y="1566863"/>
            <a:ext cx="1216025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4" name="Freeform 83"/>
          <p:cNvSpPr/>
          <p:nvPr/>
        </p:nvSpPr>
        <p:spPr>
          <a:xfrm>
            <a:off x="1392238" y="1566863"/>
            <a:ext cx="1216025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499" name="Line 91"/>
          <p:cNvSpPr>
            <a:spLocks noChangeShapeType="1"/>
          </p:cNvSpPr>
          <p:nvPr/>
        </p:nvSpPr>
        <p:spPr bwMode="auto">
          <a:xfrm>
            <a:off x="5667375" y="4864100"/>
            <a:ext cx="4445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500" name="Line 75"/>
          <p:cNvSpPr>
            <a:spLocks noChangeShapeType="1"/>
          </p:cNvSpPr>
          <p:nvPr/>
        </p:nvSpPr>
        <p:spPr bwMode="auto">
          <a:xfrm flipV="1">
            <a:off x="4581525" y="4645025"/>
            <a:ext cx="0" cy="12017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501" name="Line 77"/>
          <p:cNvSpPr>
            <a:spLocks noChangeShapeType="1"/>
          </p:cNvSpPr>
          <p:nvPr/>
        </p:nvSpPr>
        <p:spPr bwMode="auto">
          <a:xfrm>
            <a:off x="4581525" y="5840413"/>
            <a:ext cx="45402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2" name="Freeform 91"/>
          <p:cNvSpPr/>
          <p:nvPr/>
        </p:nvSpPr>
        <p:spPr>
          <a:xfrm>
            <a:off x="5913438" y="5018088"/>
            <a:ext cx="271462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4" name="Freeform 93"/>
          <p:cNvSpPr/>
          <p:nvPr/>
        </p:nvSpPr>
        <p:spPr>
          <a:xfrm>
            <a:off x="8199438" y="5018088"/>
            <a:ext cx="273050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96" name="Straight Connector 95"/>
          <p:cNvCxnSpPr/>
          <p:nvPr/>
        </p:nvCxnSpPr>
        <p:spPr>
          <a:xfrm flipH="1">
            <a:off x="6540500" y="5616575"/>
            <a:ext cx="160338" cy="39370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H="1">
            <a:off x="6618288" y="5619750"/>
            <a:ext cx="160337" cy="39370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06" name="Line 91"/>
          <p:cNvSpPr>
            <a:spLocks noChangeShapeType="1"/>
          </p:cNvSpPr>
          <p:nvPr/>
        </p:nvSpPr>
        <p:spPr bwMode="auto">
          <a:xfrm>
            <a:off x="7969250" y="4872038"/>
            <a:ext cx="3873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1" name="TextBox 10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424452" y="4409690"/>
            <a:ext cx="988476" cy="461665"/>
          </a:xfrm>
          <a:prstGeom prst="rect">
            <a:avLst/>
          </a:prstGeom>
          <a:blipFill rotWithShape="1">
            <a:blip r:embed="rId4"/>
            <a:stretch>
              <a:fillRect b="-789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2" name="TextBox 10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743015" y="4395453"/>
            <a:ext cx="865878" cy="461665"/>
          </a:xfrm>
          <a:prstGeom prst="rect">
            <a:avLst/>
          </a:prstGeom>
          <a:blipFill rotWithShape="1">
            <a:blip r:embed="rId5"/>
            <a:stretch>
              <a:fillRect b="-789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20509" name="TextBox 102"/>
          <p:cNvSpPr txBox="1">
            <a:spLocks noChangeArrowheads="1"/>
          </p:cNvSpPr>
          <p:nvPr/>
        </p:nvSpPr>
        <p:spPr bwMode="auto">
          <a:xfrm>
            <a:off x="5969000" y="4224338"/>
            <a:ext cx="1620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qubit spectrum</a:t>
            </a:r>
          </a:p>
        </p:txBody>
      </p:sp>
      <p:sp>
        <p:nvSpPr>
          <p:cNvPr id="104" name="Freeform 103"/>
          <p:cNvSpPr/>
          <p:nvPr/>
        </p:nvSpPr>
        <p:spPr>
          <a:xfrm>
            <a:off x="4772025" y="5008563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5" name="Freeform 104"/>
          <p:cNvSpPr/>
          <p:nvPr/>
        </p:nvSpPr>
        <p:spPr>
          <a:xfrm>
            <a:off x="7010400" y="5018088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512" name="TextBox 105"/>
          <p:cNvSpPr txBox="1">
            <a:spLocks noChangeArrowheads="1"/>
          </p:cNvSpPr>
          <p:nvPr/>
        </p:nvSpPr>
        <p:spPr bwMode="auto">
          <a:xfrm>
            <a:off x="4483100" y="5130800"/>
            <a:ext cx="468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…</a:t>
            </a:r>
          </a:p>
        </p:txBody>
      </p:sp>
      <p:sp>
        <p:nvSpPr>
          <p:cNvPr id="20513" name="TextBox 106"/>
          <p:cNvSpPr txBox="1">
            <a:spLocks noChangeArrowheads="1"/>
          </p:cNvSpPr>
          <p:nvPr/>
        </p:nvSpPr>
        <p:spPr bwMode="auto">
          <a:xfrm>
            <a:off x="6715125" y="5130800"/>
            <a:ext cx="468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…</a:t>
            </a:r>
          </a:p>
        </p:txBody>
      </p:sp>
      <p:sp>
        <p:nvSpPr>
          <p:cNvPr id="20514" name="TextBox 108"/>
          <p:cNvSpPr txBox="1">
            <a:spLocks noChangeArrowheads="1"/>
          </p:cNvSpPr>
          <p:nvPr/>
        </p:nvSpPr>
        <p:spPr bwMode="auto">
          <a:xfrm rot="-1423765">
            <a:off x="4167188" y="2746375"/>
            <a:ext cx="10636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……...</a:t>
            </a:r>
          </a:p>
        </p:txBody>
      </p:sp>
      <p:sp>
        <p:nvSpPr>
          <p:cNvPr id="111" name="Title 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76405"/>
          </a:xfrm>
          <a:prstGeom prst="rect">
            <a:avLst/>
          </a:prstGeom>
          <a:blipFill rotWithShape="1">
            <a:blip r:embed="rId6"/>
            <a:stretch>
              <a:fillRect l="-1133" b="-9009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12" name="TextBox 11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708139" y="1092788"/>
            <a:ext cx="667106" cy="420436"/>
          </a:xfrm>
          <a:prstGeom prst="rect">
            <a:avLst/>
          </a:prstGeom>
          <a:blipFill rotWithShape="1">
            <a:blip r:embed="rId7"/>
            <a:stretch>
              <a:fillRect b="-1304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13" name="TextBox 11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687432" y="1092788"/>
            <a:ext cx="1137747" cy="420436"/>
          </a:xfrm>
          <a:prstGeom prst="rect">
            <a:avLst/>
          </a:prstGeom>
          <a:blipFill rotWithShape="1">
            <a:blip r:embed="rId8"/>
            <a:stretch>
              <a:fillRect b="-1304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14" name="TextBox 11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975242" y="1092788"/>
            <a:ext cx="617348" cy="400110"/>
          </a:xfrm>
          <a:prstGeom prst="rect">
            <a:avLst/>
          </a:prstGeom>
          <a:blipFill rotWithShape="1">
            <a:blip r:embed="rId9"/>
            <a:stretch>
              <a:fillRect b="-13636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15" name="TextBox 11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370320" y="5166384"/>
            <a:ext cx="709874" cy="422039"/>
          </a:xfrm>
          <a:prstGeom prst="rect">
            <a:avLst/>
          </a:prstGeom>
          <a:blipFill rotWithShape="1">
            <a:blip r:embed="rId10"/>
            <a:stretch>
              <a:fillRect b="-1449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16" name="TextBox 11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056094" y="5164076"/>
            <a:ext cx="800091" cy="418704"/>
          </a:xfrm>
          <a:prstGeom prst="rect">
            <a:avLst/>
          </a:prstGeom>
          <a:blipFill rotWithShape="1">
            <a:blip r:embed="rId11"/>
            <a:stretch>
              <a:fillRect b="-1449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18" name="Freeform 117"/>
          <p:cNvSpPr/>
          <p:nvPr/>
        </p:nvSpPr>
        <p:spPr>
          <a:xfrm>
            <a:off x="5145088" y="5013325"/>
            <a:ext cx="271462" cy="817563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9" name="Freeform 118"/>
          <p:cNvSpPr/>
          <p:nvPr/>
        </p:nvSpPr>
        <p:spPr>
          <a:xfrm>
            <a:off x="5534025" y="5024438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0" name="Freeform 119"/>
          <p:cNvSpPr/>
          <p:nvPr/>
        </p:nvSpPr>
        <p:spPr>
          <a:xfrm>
            <a:off x="7443788" y="5013325"/>
            <a:ext cx="271462" cy="817563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1" name="Freeform 120"/>
          <p:cNvSpPr/>
          <p:nvPr/>
        </p:nvSpPr>
        <p:spPr>
          <a:xfrm>
            <a:off x="7832725" y="5024438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4" name="TextBox 5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715854" y="1478256"/>
            <a:ext cx="906338" cy="369332"/>
          </a:xfrm>
          <a:prstGeom prst="rect">
            <a:avLst/>
          </a:prstGeom>
          <a:blipFill rotWithShape="1">
            <a:blip r:embed="rId12"/>
            <a:stretch>
              <a:fillRect t="-119672" r="-52703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55" name="TextBox 5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640111" y="2200421"/>
            <a:ext cx="897297" cy="369332"/>
          </a:xfrm>
          <a:prstGeom prst="rect">
            <a:avLst/>
          </a:prstGeom>
          <a:blipFill rotWithShape="1">
            <a:blip r:embed="rId13"/>
            <a:stretch>
              <a:fillRect t="-119672" r="-53061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56" name="TextBox 5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176329" y="3470357"/>
            <a:ext cx="897553" cy="369332"/>
          </a:xfrm>
          <a:prstGeom prst="rect">
            <a:avLst/>
          </a:prstGeom>
          <a:blipFill rotWithShape="1">
            <a:blip r:embed="rId14"/>
            <a:stretch>
              <a:fillRect t="-119672" r="-53061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57" name="TextBox 5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041349" y="4003150"/>
            <a:ext cx="888513" cy="369332"/>
          </a:xfrm>
          <a:prstGeom prst="rect">
            <a:avLst/>
          </a:prstGeom>
          <a:blipFill rotWithShape="1">
            <a:blip r:embed="rId15"/>
            <a:stretch>
              <a:fillRect t="-121667" r="-52055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58" name="Freeform 27"/>
          <p:cNvSpPr>
            <a:spLocks/>
          </p:cNvSpPr>
          <p:nvPr/>
        </p:nvSpPr>
        <p:spPr bwMode="auto">
          <a:xfrm>
            <a:off x="1376363" y="3924300"/>
            <a:ext cx="704850" cy="101600"/>
          </a:xfrm>
          <a:custGeom>
            <a:avLst/>
            <a:gdLst>
              <a:gd name="T0" fmla="*/ 26 w 2633"/>
              <a:gd name="T1" fmla="*/ 567 h 575"/>
              <a:gd name="T2" fmla="*/ 79 w 2633"/>
              <a:gd name="T3" fmla="*/ 551 h 575"/>
              <a:gd name="T4" fmla="*/ 132 w 2633"/>
              <a:gd name="T5" fmla="*/ 533 h 575"/>
              <a:gd name="T6" fmla="*/ 184 w 2633"/>
              <a:gd name="T7" fmla="*/ 513 h 575"/>
              <a:gd name="T8" fmla="*/ 237 w 2633"/>
              <a:gd name="T9" fmla="*/ 491 h 575"/>
              <a:gd name="T10" fmla="*/ 290 w 2633"/>
              <a:gd name="T11" fmla="*/ 468 h 575"/>
              <a:gd name="T12" fmla="*/ 342 w 2633"/>
              <a:gd name="T13" fmla="*/ 442 h 575"/>
              <a:gd name="T14" fmla="*/ 395 w 2633"/>
              <a:gd name="T15" fmla="*/ 415 h 575"/>
              <a:gd name="T16" fmla="*/ 448 w 2633"/>
              <a:gd name="T17" fmla="*/ 386 h 575"/>
              <a:gd name="T18" fmla="*/ 500 w 2633"/>
              <a:gd name="T19" fmla="*/ 356 h 575"/>
              <a:gd name="T20" fmla="*/ 553 w 2633"/>
              <a:gd name="T21" fmla="*/ 325 h 575"/>
              <a:gd name="T22" fmla="*/ 606 w 2633"/>
              <a:gd name="T23" fmla="*/ 294 h 575"/>
              <a:gd name="T24" fmla="*/ 658 w 2633"/>
              <a:gd name="T25" fmla="*/ 261 h 575"/>
              <a:gd name="T26" fmla="*/ 711 w 2633"/>
              <a:gd name="T27" fmla="*/ 229 h 575"/>
              <a:gd name="T28" fmla="*/ 764 w 2633"/>
              <a:gd name="T29" fmla="*/ 197 h 575"/>
              <a:gd name="T30" fmla="*/ 816 w 2633"/>
              <a:gd name="T31" fmla="*/ 167 h 575"/>
              <a:gd name="T32" fmla="*/ 869 w 2633"/>
              <a:gd name="T33" fmla="*/ 137 h 575"/>
              <a:gd name="T34" fmla="*/ 922 w 2633"/>
              <a:gd name="T35" fmla="*/ 109 h 575"/>
              <a:gd name="T36" fmla="*/ 974 w 2633"/>
              <a:gd name="T37" fmla="*/ 84 h 575"/>
              <a:gd name="T38" fmla="*/ 1027 w 2633"/>
              <a:gd name="T39" fmla="*/ 61 h 575"/>
              <a:gd name="T40" fmla="*/ 1080 w 2633"/>
              <a:gd name="T41" fmla="*/ 41 h 575"/>
              <a:gd name="T42" fmla="*/ 1132 w 2633"/>
              <a:gd name="T43" fmla="*/ 25 h 575"/>
              <a:gd name="T44" fmla="*/ 1185 w 2633"/>
              <a:gd name="T45" fmla="*/ 13 h 575"/>
              <a:gd name="T46" fmla="*/ 1238 w 2633"/>
              <a:gd name="T47" fmla="*/ 5 h 575"/>
              <a:gd name="T48" fmla="*/ 1290 w 2633"/>
              <a:gd name="T49" fmla="*/ 0 h 575"/>
              <a:gd name="T50" fmla="*/ 1343 w 2633"/>
              <a:gd name="T51" fmla="*/ 0 h 575"/>
              <a:gd name="T52" fmla="*/ 1395 w 2633"/>
              <a:gd name="T53" fmla="*/ 5 h 575"/>
              <a:gd name="T54" fmla="*/ 1448 w 2633"/>
              <a:gd name="T55" fmla="*/ 13 h 575"/>
              <a:gd name="T56" fmla="*/ 1501 w 2633"/>
              <a:gd name="T57" fmla="*/ 25 h 575"/>
              <a:gd name="T58" fmla="*/ 1553 w 2633"/>
              <a:gd name="T59" fmla="*/ 41 h 575"/>
              <a:gd name="T60" fmla="*/ 1606 w 2633"/>
              <a:gd name="T61" fmla="*/ 61 h 575"/>
              <a:gd name="T62" fmla="*/ 1659 w 2633"/>
              <a:gd name="T63" fmla="*/ 84 h 575"/>
              <a:gd name="T64" fmla="*/ 1711 w 2633"/>
              <a:gd name="T65" fmla="*/ 109 h 575"/>
              <a:gd name="T66" fmla="*/ 1764 w 2633"/>
              <a:gd name="T67" fmla="*/ 137 h 575"/>
              <a:gd name="T68" fmla="*/ 1817 w 2633"/>
              <a:gd name="T69" fmla="*/ 167 h 575"/>
              <a:gd name="T70" fmla="*/ 1869 w 2633"/>
              <a:gd name="T71" fmla="*/ 197 h 575"/>
              <a:gd name="T72" fmla="*/ 1922 w 2633"/>
              <a:gd name="T73" fmla="*/ 229 h 575"/>
              <a:gd name="T74" fmla="*/ 1975 w 2633"/>
              <a:gd name="T75" fmla="*/ 261 h 575"/>
              <a:gd name="T76" fmla="*/ 2027 w 2633"/>
              <a:gd name="T77" fmla="*/ 294 h 575"/>
              <a:gd name="T78" fmla="*/ 2080 w 2633"/>
              <a:gd name="T79" fmla="*/ 325 h 575"/>
              <a:gd name="T80" fmla="*/ 2133 w 2633"/>
              <a:gd name="T81" fmla="*/ 356 h 575"/>
              <a:gd name="T82" fmla="*/ 2185 w 2633"/>
              <a:gd name="T83" fmla="*/ 386 h 575"/>
              <a:gd name="T84" fmla="*/ 2238 w 2633"/>
              <a:gd name="T85" fmla="*/ 415 h 575"/>
              <a:gd name="T86" fmla="*/ 2291 w 2633"/>
              <a:gd name="T87" fmla="*/ 442 h 575"/>
              <a:gd name="T88" fmla="*/ 2343 w 2633"/>
              <a:gd name="T89" fmla="*/ 468 h 575"/>
              <a:gd name="T90" fmla="*/ 2396 w 2633"/>
              <a:gd name="T91" fmla="*/ 491 h 575"/>
              <a:gd name="T92" fmla="*/ 2449 w 2633"/>
              <a:gd name="T93" fmla="*/ 513 h 575"/>
              <a:gd name="T94" fmla="*/ 2501 w 2633"/>
              <a:gd name="T95" fmla="*/ 533 h 575"/>
              <a:gd name="T96" fmla="*/ 2554 w 2633"/>
              <a:gd name="T97" fmla="*/ 551 h 575"/>
              <a:gd name="T98" fmla="*/ 2607 w 2633"/>
              <a:gd name="T99" fmla="*/ 56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33" h="575">
                <a:moveTo>
                  <a:pt x="0" y="575"/>
                </a:moveTo>
                <a:lnTo>
                  <a:pt x="26" y="567"/>
                </a:lnTo>
                <a:lnTo>
                  <a:pt x="53" y="559"/>
                </a:lnTo>
                <a:lnTo>
                  <a:pt x="79" y="551"/>
                </a:lnTo>
                <a:lnTo>
                  <a:pt x="105" y="542"/>
                </a:lnTo>
                <a:lnTo>
                  <a:pt x="132" y="533"/>
                </a:lnTo>
                <a:lnTo>
                  <a:pt x="158" y="523"/>
                </a:lnTo>
                <a:lnTo>
                  <a:pt x="184" y="513"/>
                </a:lnTo>
                <a:lnTo>
                  <a:pt x="211" y="502"/>
                </a:lnTo>
                <a:lnTo>
                  <a:pt x="237" y="491"/>
                </a:lnTo>
                <a:lnTo>
                  <a:pt x="263" y="480"/>
                </a:lnTo>
                <a:lnTo>
                  <a:pt x="290" y="468"/>
                </a:lnTo>
                <a:lnTo>
                  <a:pt x="316" y="455"/>
                </a:lnTo>
                <a:lnTo>
                  <a:pt x="342" y="442"/>
                </a:lnTo>
                <a:lnTo>
                  <a:pt x="369" y="429"/>
                </a:lnTo>
                <a:lnTo>
                  <a:pt x="395" y="415"/>
                </a:lnTo>
                <a:lnTo>
                  <a:pt x="421" y="401"/>
                </a:lnTo>
                <a:lnTo>
                  <a:pt x="448" y="386"/>
                </a:lnTo>
                <a:lnTo>
                  <a:pt x="474" y="371"/>
                </a:lnTo>
                <a:lnTo>
                  <a:pt x="500" y="356"/>
                </a:lnTo>
                <a:lnTo>
                  <a:pt x="527" y="341"/>
                </a:lnTo>
                <a:lnTo>
                  <a:pt x="553" y="325"/>
                </a:lnTo>
                <a:lnTo>
                  <a:pt x="579" y="309"/>
                </a:lnTo>
                <a:lnTo>
                  <a:pt x="606" y="294"/>
                </a:lnTo>
                <a:lnTo>
                  <a:pt x="632" y="277"/>
                </a:lnTo>
                <a:lnTo>
                  <a:pt x="658" y="261"/>
                </a:lnTo>
                <a:lnTo>
                  <a:pt x="685" y="245"/>
                </a:lnTo>
                <a:lnTo>
                  <a:pt x="711" y="229"/>
                </a:lnTo>
                <a:lnTo>
                  <a:pt x="737" y="213"/>
                </a:lnTo>
                <a:lnTo>
                  <a:pt x="764" y="197"/>
                </a:lnTo>
                <a:lnTo>
                  <a:pt x="790" y="182"/>
                </a:lnTo>
                <a:lnTo>
                  <a:pt x="816" y="167"/>
                </a:lnTo>
                <a:lnTo>
                  <a:pt x="843" y="152"/>
                </a:lnTo>
                <a:lnTo>
                  <a:pt x="869" y="137"/>
                </a:lnTo>
                <a:lnTo>
                  <a:pt x="895" y="123"/>
                </a:lnTo>
                <a:lnTo>
                  <a:pt x="922" y="109"/>
                </a:lnTo>
                <a:lnTo>
                  <a:pt x="948" y="96"/>
                </a:lnTo>
                <a:lnTo>
                  <a:pt x="974" y="84"/>
                </a:lnTo>
                <a:lnTo>
                  <a:pt x="1001" y="72"/>
                </a:lnTo>
                <a:lnTo>
                  <a:pt x="1027" y="61"/>
                </a:lnTo>
                <a:lnTo>
                  <a:pt x="1053" y="51"/>
                </a:lnTo>
                <a:lnTo>
                  <a:pt x="1080" y="41"/>
                </a:lnTo>
                <a:lnTo>
                  <a:pt x="1106" y="33"/>
                </a:lnTo>
                <a:lnTo>
                  <a:pt x="1132" y="25"/>
                </a:lnTo>
                <a:lnTo>
                  <a:pt x="1159" y="19"/>
                </a:lnTo>
                <a:lnTo>
                  <a:pt x="1185" y="13"/>
                </a:lnTo>
                <a:lnTo>
                  <a:pt x="1211" y="8"/>
                </a:lnTo>
                <a:lnTo>
                  <a:pt x="1238" y="5"/>
                </a:lnTo>
                <a:lnTo>
                  <a:pt x="1264" y="2"/>
                </a:lnTo>
                <a:lnTo>
                  <a:pt x="1290" y="0"/>
                </a:lnTo>
                <a:lnTo>
                  <a:pt x="1317" y="0"/>
                </a:lnTo>
                <a:lnTo>
                  <a:pt x="1343" y="0"/>
                </a:lnTo>
                <a:lnTo>
                  <a:pt x="1369" y="2"/>
                </a:lnTo>
                <a:lnTo>
                  <a:pt x="1395" y="5"/>
                </a:lnTo>
                <a:lnTo>
                  <a:pt x="1422" y="8"/>
                </a:lnTo>
                <a:lnTo>
                  <a:pt x="1448" y="13"/>
                </a:lnTo>
                <a:lnTo>
                  <a:pt x="1474" y="19"/>
                </a:lnTo>
                <a:lnTo>
                  <a:pt x="1501" y="25"/>
                </a:lnTo>
                <a:lnTo>
                  <a:pt x="1527" y="33"/>
                </a:lnTo>
                <a:lnTo>
                  <a:pt x="1553" y="41"/>
                </a:lnTo>
                <a:lnTo>
                  <a:pt x="1580" y="51"/>
                </a:lnTo>
                <a:lnTo>
                  <a:pt x="1606" y="61"/>
                </a:lnTo>
                <a:lnTo>
                  <a:pt x="1632" y="72"/>
                </a:lnTo>
                <a:lnTo>
                  <a:pt x="1659" y="84"/>
                </a:lnTo>
                <a:lnTo>
                  <a:pt x="1685" y="96"/>
                </a:lnTo>
                <a:lnTo>
                  <a:pt x="1711" y="109"/>
                </a:lnTo>
                <a:lnTo>
                  <a:pt x="1738" y="123"/>
                </a:lnTo>
                <a:lnTo>
                  <a:pt x="1764" y="137"/>
                </a:lnTo>
                <a:lnTo>
                  <a:pt x="1790" y="152"/>
                </a:lnTo>
                <a:lnTo>
                  <a:pt x="1817" y="167"/>
                </a:lnTo>
                <a:lnTo>
                  <a:pt x="1843" y="182"/>
                </a:lnTo>
                <a:lnTo>
                  <a:pt x="1869" y="197"/>
                </a:lnTo>
                <a:lnTo>
                  <a:pt x="1896" y="213"/>
                </a:lnTo>
                <a:lnTo>
                  <a:pt x="1922" y="229"/>
                </a:lnTo>
                <a:lnTo>
                  <a:pt x="1948" y="245"/>
                </a:lnTo>
                <a:lnTo>
                  <a:pt x="1975" y="261"/>
                </a:lnTo>
                <a:lnTo>
                  <a:pt x="2001" y="277"/>
                </a:lnTo>
                <a:lnTo>
                  <a:pt x="2027" y="294"/>
                </a:lnTo>
                <a:lnTo>
                  <a:pt x="2054" y="309"/>
                </a:lnTo>
                <a:lnTo>
                  <a:pt x="2080" y="325"/>
                </a:lnTo>
                <a:lnTo>
                  <a:pt x="2106" y="341"/>
                </a:lnTo>
                <a:lnTo>
                  <a:pt x="2133" y="356"/>
                </a:lnTo>
                <a:lnTo>
                  <a:pt x="2159" y="371"/>
                </a:lnTo>
                <a:lnTo>
                  <a:pt x="2185" y="386"/>
                </a:lnTo>
                <a:lnTo>
                  <a:pt x="2212" y="401"/>
                </a:lnTo>
                <a:lnTo>
                  <a:pt x="2238" y="415"/>
                </a:lnTo>
                <a:lnTo>
                  <a:pt x="2264" y="429"/>
                </a:lnTo>
                <a:lnTo>
                  <a:pt x="2291" y="442"/>
                </a:lnTo>
                <a:lnTo>
                  <a:pt x="2317" y="455"/>
                </a:lnTo>
                <a:lnTo>
                  <a:pt x="2343" y="468"/>
                </a:lnTo>
                <a:lnTo>
                  <a:pt x="2370" y="480"/>
                </a:lnTo>
                <a:lnTo>
                  <a:pt x="2396" y="491"/>
                </a:lnTo>
                <a:lnTo>
                  <a:pt x="2422" y="502"/>
                </a:lnTo>
                <a:lnTo>
                  <a:pt x="2449" y="513"/>
                </a:lnTo>
                <a:lnTo>
                  <a:pt x="2475" y="523"/>
                </a:lnTo>
                <a:lnTo>
                  <a:pt x="2501" y="533"/>
                </a:lnTo>
                <a:lnTo>
                  <a:pt x="2528" y="542"/>
                </a:lnTo>
                <a:lnTo>
                  <a:pt x="2554" y="551"/>
                </a:lnTo>
                <a:lnTo>
                  <a:pt x="2580" y="559"/>
                </a:lnTo>
                <a:lnTo>
                  <a:pt x="2607" y="567"/>
                </a:lnTo>
                <a:lnTo>
                  <a:pt x="2633" y="575"/>
                </a:lnTo>
              </a:path>
            </a:pathLst>
          </a:custGeom>
          <a:solidFill>
            <a:srgbClr val="0070C0">
              <a:alpha val="80000"/>
            </a:srgbClr>
          </a:solidFill>
          <a:ln w="38100" cap="flat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>
              <a:latin typeface="+mn-lt"/>
              <a:ea typeface="+mn-ea"/>
              <a:cs typeface="+mn-cs"/>
            </a:endParaRPr>
          </a:p>
        </p:txBody>
      </p:sp>
      <p:sp>
        <p:nvSpPr>
          <p:cNvPr id="59" name="Freeform 27"/>
          <p:cNvSpPr>
            <a:spLocks/>
          </p:cNvSpPr>
          <p:nvPr/>
        </p:nvSpPr>
        <p:spPr bwMode="auto">
          <a:xfrm>
            <a:off x="2025650" y="4410075"/>
            <a:ext cx="704850" cy="101600"/>
          </a:xfrm>
          <a:custGeom>
            <a:avLst/>
            <a:gdLst>
              <a:gd name="T0" fmla="*/ 26 w 2633"/>
              <a:gd name="T1" fmla="*/ 567 h 575"/>
              <a:gd name="T2" fmla="*/ 79 w 2633"/>
              <a:gd name="T3" fmla="*/ 551 h 575"/>
              <a:gd name="T4" fmla="*/ 132 w 2633"/>
              <a:gd name="T5" fmla="*/ 533 h 575"/>
              <a:gd name="T6" fmla="*/ 184 w 2633"/>
              <a:gd name="T7" fmla="*/ 513 h 575"/>
              <a:gd name="T8" fmla="*/ 237 w 2633"/>
              <a:gd name="T9" fmla="*/ 491 h 575"/>
              <a:gd name="T10" fmla="*/ 290 w 2633"/>
              <a:gd name="T11" fmla="*/ 468 h 575"/>
              <a:gd name="T12" fmla="*/ 342 w 2633"/>
              <a:gd name="T13" fmla="*/ 442 h 575"/>
              <a:gd name="T14" fmla="*/ 395 w 2633"/>
              <a:gd name="T15" fmla="*/ 415 h 575"/>
              <a:gd name="T16" fmla="*/ 448 w 2633"/>
              <a:gd name="T17" fmla="*/ 386 h 575"/>
              <a:gd name="T18" fmla="*/ 500 w 2633"/>
              <a:gd name="T19" fmla="*/ 356 h 575"/>
              <a:gd name="T20" fmla="*/ 553 w 2633"/>
              <a:gd name="T21" fmla="*/ 325 h 575"/>
              <a:gd name="T22" fmla="*/ 606 w 2633"/>
              <a:gd name="T23" fmla="*/ 294 h 575"/>
              <a:gd name="T24" fmla="*/ 658 w 2633"/>
              <a:gd name="T25" fmla="*/ 261 h 575"/>
              <a:gd name="T26" fmla="*/ 711 w 2633"/>
              <a:gd name="T27" fmla="*/ 229 h 575"/>
              <a:gd name="T28" fmla="*/ 764 w 2633"/>
              <a:gd name="T29" fmla="*/ 197 h 575"/>
              <a:gd name="T30" fmla="*/ 816 w 2633"/>
              <a:gd name="T31" fmla="*/ 167 h 575"/>
              <a:gd name="T32" fmla="*/ 869 w 2633"/>
              <a:gd name="T33" fmla="*/ 137 h 575"/>
              <a:gd name="T34" fmla="*/ 922 w 2633"/>
              <a:gd name="T35" fmla="*/ 109 h 575"/>
              <a:gd name="T36" fmla="*/ 974 w 2633"/>
              <a:gd name="T37" fmla="*/ 84 h 575"/>
              <a:gd name="T38" fmla="*/ 1027 w 2633"/>
              <a:gd name="T39" fmla="*/ 61 h 575"/>
              <a:gd name="T40" fmla="*/ 1080 w 2633"/>
              <a:gd name="T41" fmla="*/ 41 h 575"/>
              <a:gd name="T42" fmla="*/ 1132 w 2633"/>
              <a:gd name="T43" fmla="*/ 25 h 575"/>
              <a:gd name="T44" fmla="*/ 1185 w 2633"/>
              <a:gd name="T45" fmla="*/ 13 h 575"/>
              <a:gd name="T46" fmla="*/ 1238 w 2633"/>
              <a:gd name="T47" fmla="*/ 5 h 575"/>
              <a:gd name="T48" fmla="*/ 1290 w 2633"/>
              <a:gd name="T49" fmla="*/ 0 h 575"/>
              <a:gd name="T50" fmla="*/ 1343 w 2633"/>
              <a:gd name="T51" fmla="*/ 0 h 575"/>
              <a:gd name="T52" fmla="*/ 1395 w 2633"/>
              <a:gd name="T53" fmla="*/ 5 h 575"/>
              <a:gd name="T54" fmla="*/ 1448 w 2633"/>
              <a:gd name="T55" fmla="*/ 13 h 575"/>
              <a:gd name="T56" fmla="*/ 1501 w 2633"/>
              <a:gd name="T57" fmla="*/ 25 h 575"/>
              <a:gd name="T58" fmla="*/ 1553 w 2633"/>
              <a:gd name="T59" fmla="*/ 41 h 575"/>
              <a:gd name="T60" fmla="*/ 1606 w 2633"/>
              <a:gd name="T61" fmla="*/ 61 h 575"/>
              <a:gd name="T62" fmla="*/ 1659 w 2633"/>
              <a:gd name="T63" fmla="*/ 84 h 575"/>
              <a:gd name="T64" fmla="*/ 1711 w 2633"/>
              <a:gd name="T65" fmla="*/ 109 h 575"/>
              <a:gd name="T66" fmla="*/ 1764 w 2633"/>
              <a:gd name="T67" fmla="*/ 137 h 575"/>
              <a:gd name="T68" fmla="*/ 1817 w 2633"/>
              <a:gd name="T69" fmla="*/ 167 h 575"/>
              <a:gd name="T70" fmla="*/ 1869 w 2633"/>
              <a:gd name="T71" fmla="*/ 197 h 575"/>
              <a:gd name="T72" fmla="*/ 1922 w 2633"/>
              <a:gd name="T73" fmla="*/ 229 h 575"/>
              <a:gd name="T74" fmla="*/ 1975 w 2633"/>
              <a:gd name="T75" fmla="*/ 261 h 575"/>
              <a:gd name="T76" fmla="*/ 2027 w 2633"/>
              <a:gd name="T77" fmla="*/ 294 h 575"/>
              <a:gd name="T78" fmla="*/ 2080 w 2633"/>
              <a:gd name="T79" fmla="*/ 325 h 575"/>
              <a:gd name="T80" fmla="*/ 2133 w 2633"/>
              <a:gd name="T81" fmla="*/ 356 h 575"/>
              <a:gd name="T82" fmla="*/ 2185 w 2633"/>
              <a:gd name="T83" fmla="*/ 386 h 575"/>
              <a:gd name="T84" fmla="*/ 2238 w 2633"/>
              <a:gd name="T85" fmla="*/ 415 h 575"/>
              <a:gd name="T86" fmla="*/ 2291 w 2633"/>
              <a:gd name="T87" fmla="*/ 442 h 575"/>
              <a:gd name="T88" fmla="*/ 2343 w 2633"/>
              <a:gd name="T89" fmla="*/ 468 h 575"/>
              <a:gd name="T90" fmla="*/ 2396 w 2633"/>
              <a:gd name="T91" fmla="*/ 491 h 575"/>
              <a:gd name="T92" fmla="*/ 2449 w 2633"/>
              <a:gd name="T93" fmla="*/ 513 h 575"/>
              <a:gd name="T94" fmla="*/ 2501 w 2633"/>
              <a:gd name="T95" fmla="*/ 533 h 575"/>
              <a:gd name="T96" fmla="*/ 2554 w 2633"/>
              <a:gd name="T97" fmla="*/ 551 h 575"/>
              <a:gd name="T98" fmla="*/ 2607 w 2633"/>
              <a:gd name="T99" fmla="*/ 56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33" h="575">
                <a:moveTo>
                  <a:pt x="0" y="575"/>
                </a:moveTo>
                <a:lnTo>
                  <a:pt x="26" y="567"/>
                </a:lnTo>
                <a:lnTo>
                  <a:pt x="53" y="559"/>
                </a:lnTo>
                <a:lnTo>
                  <a:pt x="79" y="551"/>
                </a:lnTo>
                <a:lnTo>
                  <a:pt x="105" y="542"/>
                </a:lnTo>
                <a:lnTo>
                  <a:pt x="132" y="533"/>
                </a:lnTo>
                <a:lnTo>
                  <a:pt x="158" y="523"/>
                </a:lnTo>
                <a:lnTo>
                  <a:pt x="184" y="513"/>
                </a:lnTo>
                <a:lnTo>
                  <a:pt x="211" y="502"/>
                </a:lnTo>
                <a:lnTo>
                  <a:pt x="237" y="491"/>
                </a:lnTo>
                <a:lnTo>
                  <a:pt x="263" y="480"/>
                </a:lnTo>
                <a:lnTo>
                  <a:pt x="290" y="468"/>
                </a:lnTo>
                <a:lnTo>
                  <a:pt x="316" y="455"/>
                </a:lnTo>
                <a:lnTo>
                  <a:pt x="342" y="442"/>
                </a:lnTo>
                <a:lnTo>
                  <a:pt x="369" y="429"/>
                </a:lnTo>
                <a:lnTo>
                  <a:pt x="395" y="415"/>
                </a:lnTo>
                <a:lnTo>
                  <a:pt x="421" y="401"/>
                </a:lnTo>
                <a:lnTo>
                  <a:pt x="448" y="386"/>
                </a:lnTo>
                <a:lnTo>
                  <a:pt x="474" y="371"/>
                </a:lnTo>
                <a:lnTo>
                  <a:pt x="500" y="356"/>
                </a:lnTo>
                <a:lnTo>
                  <a:pt x="527" y="341"/>
                </a:lnTo>
                <a:lnTo>
                  <a:pt x="553" y="325"/>
                </a:lnTo>
                <a:lnTo>
                  <a:pt x="579" y="309"/>
                </a:lnTo>
                <a:lnTo>
                  <a:pt x="606" y="294"/>
                </a:lnTo>
                <a:lnTo>
                  <a:pt x="632" y="277"/>
                </a:lnTo>
                <a:lnTo>
                  <a:pt x="658" y="261"/>
                </a:lnTo>
                <a:lnTo>
                  <a:pt x="685" y="245"/>
                </a:lnTo>
                <a:lnTo>
                  <a:pt x="711" y="229"/>
                </a:lnTo>
                <a:lnTo>
                  <a:pt x="737" y="213"/>
                </a:lnTo>
                <a:lnTo>
                  <a:pt x="764" y="197"/>
                </a:lnTo>
                <a:lnTo>
                  <a:pt x="790" y="182"/>
                </a:lnTo>
                <a:lnTo>
                  <a:pt x="816" y="167"/>
                </a:lnTo>
                <a:lnTo>
                  <a:pt x="843" y="152"/>
                </a:lnTo>
                <a:lnTo>
                  <a:pt x="869" y="137"/>
                </a:lnTo>
                <a:lnTo>
                  <a:pt x="895" y="123"/>
                </a:lnTo>
                <a:lnTo>
                  <a:pt x="922" y="109"/>
                </a:lnTo>
                <a:lnTo>
                  <a:pt x="948" y="96"/>
                </a:lnTo>
                <a:lnTo>
                  <a:pt x="974" y="84"/>
                </a:lnTo>
                <a:lnTo>
                  <a:pt x="1001" y="72"/>
                </a:lnTo>
                <a:lnTo>
                  <a:pt x="1027" y="61"/>
                </a:lnTo>
                <a:lnTo>
                  <a:pt x="1053" y="51"/>
                </a:lnTo>
                <a:lnTo>
                  <a:pt x="1080" y="41"/>
                </a:lnTo>
                <a:lnTo>
                  <a:pt x="1106" y="33"/>
                </a:lnTo>
                <a:lnTo>
                  <a:pt x="1132" y="25"/>
                </a:lnTo>
                <a:lnTo>
                  <a:pt x="1159" y="19"/>
                </a:lnTo>
                <a:lnTo>
                  <a:pt x="1185" y="13"/>
                </a:lnTo>
                <a:lnTo>
                  <a:pt x="1211" y="8"/>
                </a:lnTo>
                <a:lnTo>
                  <a:pt x="1238" y="5"/>
                </a:lnTo>
                <a:lnTo>
                  <a:pt x="1264" y="2"/>
                </a:lnTo>
                <a:lnTo>
                  <a:pt x="1290" y="0"/>
                </a:lnTo>
                <a:lnTo>
                  <a:pt x="1317" y="0"/>
                </a:lnTo>
                <a:lnTo>
                  <a:pt x="1343" y="0"/>
                </a:lnTo>
                <a:lnTo>
                  <a:pt x="1369" y="2"/>
                </a:lnTo>
                <a:lnTo>
                  <a:pt x="1395" y="5"/>
                </a:lnTo>
                <a:lnTo>
                  <a:pt x="1422" y="8"/>
                </a:lnTo>
                <a:lnTo>
                  <a:pt x="1448" y="13"/>
                </a:lnTo>
                <a:lnTo>
                  <a:pt x="1474" y="19"/>
                </a:lnTo>
                <a:lnTo>
                  <a:pt x="1501" y="25"/>
                </a:lnTo>
                <a:lnTo>
                  <a:pt x="1527" y="33"/>
                </a:lnTo>
                <a:lnTo>
                  <a:pt x="1553" y="41"/>
                </a:lnTo>
                <a:lnTo>
                  <a:pt x="1580" y="51"/>
                </a:lnTo>
                <a:lnTo>
                  <a:pt x="1606" y="61"/>
                </a:lnTo>
                <a:lnTo>
                  <a:pt x="1632" y="72"/>
                </a:lnTo>
                <a:lnTo>
                  <a:pt x="1659" y="84"/>
                </a:lnTo>
                <a:lnTo>
                  <a:pt x="1685" y="96"/>
                </a:lnTo>
                <a:lnTo>
                  <a:pt x="1711" y="109"/>
                </a:lnTo>
                <a:lnTo>
                  <a:pt x="1738" y="123"/>
                </a:lnTo>
                <a:lnTo>
                  <a:pt x="1764" y="137"/>
                </a:lnTo>
                <a:lnTo>
                  <a:pt x="1790" y="152"/>
                </a:lnTo>
                <a:lnTo>
                  <a:pt x="1817" y="167"/>
                </a:lnTo>
                <a:lnTo>
                  <a:pt x="1843" y="182"/>
                </a:lnTo>
                <a:lnTo>
                  <a:pt x="1869" y="197"/>
                </a:lnTo>
                <a:lnTo>
                  <a:pt x="1896" y="213"/>
                </a:lnTo>
                <a:lnTo>
                  <a:pt x="1922" y="229"/>
                </a:lnTo>
                <a:lnTo>
                  <a:pt x="1948" y="245"/>
                </a:lnTo>
                <a:lnTo>
                  <a:pt x="1975" y="261"/>
                </a:lnTo>
                <a:lnTo>
                  <a:pt x="2001" y="277"/>
                </a:lnTo>
                <a:lnTo>
                  <a:pt x="2027" y="294"/>
                </a:lnTo>
                <a:lnTo>
                  <a:pt x="2054" y="309"/>
                </a:lnTo>
                <a:lnTo>
                  <a:pt x="2080" y="325"/>
                </a:lnTo>
                <a:lnTo>
                  <a:pt x="2106" y="341"/>
                </a:lnTo>
                <a:lnTo>
                  <a:pt x="2133" y="356"/>
                </a:lnTo>
                <a:lnTo>
                  <a:pt x="2159" y="371"/>
                </a:lnTo>
                <a:lnTo>
                  <a:pt x="2185" y="386"/>
                </a:lnTo>
                <a:lnTo>
                  <a:pt x="2212" y="401"/>
                </a:lnTo>
                <a:lnTo>
                  <a:pt x="2238" y="415"/>
                </a:lnTo>
                <a:lnTo>
                  <a:pt x="2264" y="429"/>
                </a:lnTo>
                <a:lnTo>
                  <a:pt x="2291" y="442"/>
                </a:lnTo>
                <a:lnTo>
                  <a:pt x="2317" y="455"/>
                </a:lnTo>
                <a:lnTo>
                  <a:pt x="2343" y="468"/>
                </a:lnTo>
                <a:lnTo>
                  <a:pt x="2370" y="480"/>
                </a:lnTo>
                <a:lnTo>
                  <a:pt x="2396" y="491"/>
                </a:lnTo>
                <a:lnTo>
                  <a:pt x="2422" y="502"/>
                </a:lnTo>
                <a:lnTo>
                  <a:pt x="2449" y="513"/>
                </a:lnTo>
                <a:lnTo>
                  <a:pt x="2475" y="523"/>
                </a:lnTo>
                <a:lnTo>
                  <a:pt x="2501" y="533"/>
                </a:lnTo>
                <a:lnTo>
                  <a:pt x="2528" y="542"/>
                </a:lnTo>
                <a:lnTo>
                  <a:pt x="2554" y="551"/>
                </a:lnTo>
                <a:lnTo>
                  <a:pt x="2580" y="559"/>
                </a:lnTo>
                <a:lnTo>
                  <a:pt x="2607" y="567"/>
                </a:lnTo>
                <a:lnTo>
                  <a:pt x="2633" y="575"/>
                </a:lnTo>
              </a:path>
            </a:pathLst>
          </a:custGeom>
          <a:solidFill>
            <a:srgbClr val="0070C0">
              <a:alpha val="80000"/>
            </a:srgbClr>
          </a:solidFill>
          <a:ln w="38100" cap="flat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>
              <a:latin typeface="+mn-lt"/>
              <a:ea typeface="+mn-ea"/>
              <a:cs typeface="+mn-cs"/>
            </a:endParaRPr>
          </a:p>
        </p:txBody>
      </p:sp>
      <p:sp>
        <p:nvSpPr>
          <p:cNvPr id="60" name="Freeform 27"/>
          <p:cNvSpPr>
            <a:spLocks/>
          </p:cNvSpPr>
          <p:nvPr/>
        </p:nvSpPr>
        <p:spPr bwMode="auto">
          <a:xfrm>
            <a:off x="2803525" y="3744913"/>
            <a:ext cx="704850" cy="101600"/>
          </a:xfrm>
          <a:custGeom>
            <a:avLst/>
            <a:gdLst>
              <a:gd name="T0" fmla="*/ 26 w 2633"/>
              <a:gd name="T1" fmla="*/ 567 h 575"/>
              <a:gd name="T2" fmla="*/ 79 w 2633"/>
              <a:gd name="T3" fmla="*/ 551 h 575"/>
              <a:gd name="T4" fmla="*/ 132 w 2633"/>
              <a:gd name="T5" fmla="*/ 533 h 575"/>
              <a:gd name="T6" fmla="*/ 184 w 2633"/>
              <a:gd name="T7" fmla="*/ 513 h 575"/>
              <a:gd name="T8" fmla="*/ 237 w 2633"/>
              <a:gd name="T9" fmla="*/ 491 h 575"/>
              <a:gd name="T10" fmla="*/ 290 w 2633"/>
              <a:gd name="T11" fmla="*/ 468 h 575"/>
              <a:gd name="T12" fmla="*/ 342 w 2633"/>
              <a:gd name="T13" fmla="*/ 442 h 575"/>
              <a:gd name="T14" fmla="*/ 395 w 2633"/>
              <a:gd name="T15" fmla="*/ 415 h 575"/>
              <a:gd name="T16" fmla="*/ 448 w 2633"/>
              <a:gd name="T17" fmla="*/ 386 h 575"/>
              <a:gd name="T18" fmla="*/ 500 w 2633"/>
              <a:gd name="T19" fmla="*/ 356 h 575"/>
              <a:gd name="T20" fmla="*/ 553 w 2633"/>
              <a:gd name="T21" fmla="*/ 325 h 575"/>
              <a:gd name="T22" fmla="*/ 606 w 2633"/>
              <a:gd name="T23" fmla="*/ 294 h 575"/>
              <a:gd name="T24" fmla="*/ 658 w 2633"/>
              <a:gd name="T25" fmla="*/ 261 h 575"/>
              <a:gd name="T26" fmla="*/ 711 w 2633"/>
              <a:gd name="T27" fmla="*/ 229 h 575"/>
              <a:gd name="T28" fmla="*/ 764 w 2633"/>
              <a:gd name="T29" fmla="*/ 197 h 575"/>
              <a:gd name="T30" fmla="*/ 816 w 2633"/>
              <a:gd name="T31" fmla="*/ 167 h 575"/>
              <a:gd name="T32" fmla="*/ 869 w 2633"/>
              <a:gd name="T33" fmla="*/ 137 h 575"/>
              <a:gd name="T34" fmla="*/ 922 w 2633"/>
              <a:gd name="T35" fmla="*/ 109 h 575"/>
              <a:gd name="T36" fmla="*/ 974 w 2633"/>
              <a:gd name="T37" fmla="*/ 84 h 575"/>
              <a:gd name="T38" fmla="*/ 1027 w 2633"/>
              <a:gd name="T39" fmla="*/ 61 h 575"/>
              <a:gd name="T40" fmla="*/ 1080 w 2633"/>
              <a:gd name="T41" fmla="*/ 41 h 575"/>
              <a:gd name="T42" fmla="*/ 1132 w 2633"/>
              <a:gd name="T43" fmla="*/ 25 h 575"/>
              <a:gd name="T44" fmla="*/ 1185 w 2633"/>
              <a:gd name="T45" fmla="*/ 13 h 575"/>
              <a:gd name="T46" fmla="*/ 1238 w 2633"/>
              <a:gd name="T47" fmla="*/ 5 h 575"/>
              <a:gd name="T48" fmla="*/ 1290 w 2633"/>
              <a:gd name="T49" fmla="*/ 0 h 575"/>
              <a:gd name="T50" fmla="*/ 1343 w 2633"/>
              <a:gd name="T51" fmla="*/ 0 h 575"/>
              <a:gd name="T52" fmla="*/ 1395 w 2633"/>
              <a:gd name="T53" fmla="*/ 5 h 575"/>
              <a:gd name="T54" fmla="*/ 1448 w 2633"/>
              <a:gd name="T55" fmla="*/ 13 h 575"/>
              <a:gd name="T56" fmla="*/ 1501 w 2633"/>
              <a:gd name="T57" fmla="*/ 25 h 575"/>
              <a:gd name="T58" fmla="*/ 1553 w 2633"/>
              <a:gd name="T59" fmla="*/ 41 h 575"/>
              <a:gd name="T60" fmla="*/ 1606 w 2633"/>
              <a:gd name="T61" fmla="*/ 61 h 575"/>
              <a:gd name="T62" fmla="*/ 1659 w 2633"/>
              <a:gd name="T63" fmla="*/ 84 h 575"/>
              <a:gd name="T64" fmla="*/ 1711 w 2633"/>
              <a:gd name="T65" fmla="*/ 109 h 575"/>
              <a:gd name="T66" fmla="*/ 1764 w 2633"/>
              <a:gd name="T67" fmla="*/ 137 h 575"/>
              <a:gd name="T68" fmla="*/ 1817 w 2633"/>
              <a:gd name="T69" fmla="*/ 167 h 575"/>
              <a:gd name="T70" fmla="*/ 1869 w 2633"/>
              <a:gd name="T71" fmla="*/ 197 h 575"/>
              <a:gd name="T72" fmla="*/ 1922 w 2633"/>
              <a:gd name="T73" fmla="*/ 229 h 575"/>
              <a:gd name="T74" fmla="*/ 1975 w 2633"/>
              <a:gd name="T75" fmla="*/ 261 h 575"/>
              <a:gd name="T76" fmla="*/ 2027 w 2633"/>
              <a:gd name="T77" fmla="*/ 294 h 575"/>
              <a:gd name="T78" fmla="*/ 2080 w 2633"/>
              <a:gd name="T79" fmla="*/ 325 h 575"/>
              <a:gd name="T80" fmla="*/ 2133 w 2633"/>
              <a:gd name="T81" fmla="*/ 356 h 575"/>
              <a:gd name="T82" fmla="*/ 2185 w 2633"/>
              <a:gd name="T83" fmla="*/ 386 h 575"/>
              <a:gd name="T84" fmla="*/ 2238 w 2633"/>
              <a:gd name="T85" fmla="*/ 415 h 575"/>
              <a:gd name="T86" fmla="*/ 2291 w 2633"/>
              <a:gd name="T87" fmla="*/ 442 h 575"/>
              <a:gd name="T88" fmla="*/ 2343 w 2633"/>
              <a:gd name="T89" fmla="*/ 468 h 575"/>
              <a:gd name="T90" fmla="*/ 2396 w 2633"/>
              <a:gd name="T91" fmla="*/ 491 h 575"/>
              <a:gd name="T92" fmla="*/ 2449 w 2633"/>
              <a:gd name="T93" fmla="*/ 513 h 575"/>
              <a:gd name="T94" fmla="*/ 2501 w 2633"/>
              <a:gd name="T95" fmla="*/ 533 h 575"/>
              <a:gd name="T96" fmla="*/ 2554 w 2633"/>
              <a:gd name="T97" fmla="*/ 551 h 575"/>
              <a:gd name="T98" fmla="*/ 2607 w 2633"/>
              <a:gd name="T99" fmla="*/ 56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33" h="575">
                <a:moveTo>
                  <a:pt x="0" y="575"/>
                </a:moveTo>
                <a:lnTo>
                  <a:pt x="26" y="567"/>
                </a:lnTo>
                <a:lnTo>
                  <a:pt x="53" y="559"/>
                </a:lnTo>
                <a:lnTo>
                  <a:pt x="79" y="551"/>
                </a:lnTo>
                <a:lnTo>
                  <a:pt x="105" y="542"/>
                </a:lnTo>
                <a:lnTo>
                  <a:pt x="132" y="533"/>
                </a:lnTo>
                <a:lnTo>
                  <a:pt x="158" y="523"/>
                </a:lnTo>
                <a:lnTo>
                  <a:pt x="184" y="513"/>
                </a:lnTo>
                <a:lnTo>
                  <a:pt x="211" y="502"/>
                </a:lnTo>
                <a:lnTo>
                  <a:pt x="237" y="491"/>
                </a:lnTo>
                <a:lnTo>
                  <a:pt x="263" y="480"/>
                </a:lnTo>
                <a:lnTo>
                  <a:pt x="290" y="468"/>
                </a:lnTo>
                <a:lnTo>
                  <a:pt x="316" y="455"/>
                </a:lnTo>
                <a:lnTo>
                  <a:pt x="342" y="442"/>
                </a:lnTo>
                <a:lnTo>
                  <a:pt x="369" y="429"/>
                </a:lnTo>
                <a:lnTo>
                  <a:pt x="395" y="415"/>
                </a:lnTo>
                <a:lnTo>
                  <a:pt x="421" y="401"/>
                </a:lnTo>
                <a:lnTo>
                  <a:pt x="448" y="386"/>
                </a:lnTo>
                <a:lnTo>
                  <a:pt x="474" y="371"/>
                </a:lnTo>
                <a:lnTo>
                  <a:pt x="500" y="356"/>
                </a:lnTo>
                <a:lnTo>
                  <a:pt x="527" y="341"/>
                </a:lnTo>
                <a:lnTo>
                  <a:pt x="553" y="325"/>
                </a:lnTo>
                <a:lnTo>
                  <a:pt x="579" y="309"/>
                </a:lnTo>
                <a:lnTo>
                  <a:pt x="606" y="294"/>
                </a:lnTo>
                <a:lnTo>
                  <a:pt x="632" y="277"/>
                </a:lnTo>
                <a:lnTo>
                  <a:pt x="658" y="261"/>
                </a:lnTo>
                <a:lnTo>
                  <a:pt x="685" y="245"/>
                </a:lnTo>
                <a:lnTo>
                  <a:pt x="711" y="229"/>
                </a:lnTo>
                <a:lnTo>
                  <a:pt x="737" y="213"/>
                </a:lnTo>
                <a:lnTo>
                  <a:pt x="764" y="197"/>
                </a:lnTo>
                <a:lnTo>
                  <a:pt x="790" y="182"/>
                </a:lnTo>
                <a:lnTo>
                  <a:pt x="816" y="167"/>
                </a:lnTo>
                <a:lnTo>
                  <a:pt x="843" y="152"/>
                </a:lnTo>
                <a:lnTo>
                  <a:pt x="869" y="137"/>
                </a:lnTo>
                <a:lnTo>
                  <a:pt x="895" y="123"/>
                </a:lnTo>
                <a:lnTo>
                  <a:pt x="922" y="109"/>
                </a:lnTo>
                <a:lnTo>
                  <a:pt x="948" y="96"/>
                </a:lnTo>
                <a:lnTo>
                  <a:pt x="974" y="84"/>
                </a:lnTo>
                <a:lnTo>
                  <a:pt x="1001" y="72"/>
                </a:lnTo>
                <a:lnTo>
                  <a:pt x="1027" y="61"/>
                </a:lnTo>
                <a:lnTo>
                  <a:pt x="1053" y="51"/>
                </a:lnTo>
                <a:lnTo>
                  <a:pt x="1080" y="41"/>
                </a:lnTo>
                <a:lnTo>
                  <a:pt x="1106" y="33"/>
                </a:lnTo>
                <a:lnTo>
                  <a:pt x="1132" y="25"/>
                </a:lnTo>
                <a:lnTo>
                  <a:pt x="1159" y="19"/>
                </a:lnTo>
                <a:lnTo>
                  <a:pt x="1185" y="13"/>
                </a:lnTo>
                <a:lnTo>
                  <a:pt x="1211" y="8"/>
                </a:lnTo>
                <a:lnTo>
                  <a:pt x="1238" y="5"/>
                </a:lnTo>
                <a:lnTo>
                  <a:pt x="1264" y="2"/>
                </a:lnTo>
                <a:lnTo>
                  <a:pt x="1290" y="0"/>
                </a:lnTo>
                <a:lnTo>
                  <a:pt x="1317" y="0"/>
                </a:lnTo>
                <a:lnTo>
                  <a:pt x="1343" y="0"/>
                </a:lnTo>
                <a:lnTo>
                  <a:pt x="1369" y="2"/>
                </a:lnTo>
                <a:lnTo>
                  <a:pt x="1395" y="5"/>
                </a:lnTo>
                <a:lnTo>
                  <a:pt x="1422" y="8"/>
                </a:lnTo>
                <a:lnTo>
                  <a:pt x="1448" y="13"/>
                </a:lnTo>
                <a:lnTo>
                  <a:pt x="1474" y="19"/>
                </a:lnTo>
                <a:lnTo>
                  <a:pt x="1501" y="25"/>
                </a:lnTo>
                <a:lnTo>
                  <a:pt x="1527" y="33"/>
                </a:lnTo>
                <a:lnTo>
                  <a:pt x="1553" y="41"/>
                </a:lnTo>
                <a:lnTo>
                  <a:pt x="1580" y="51"/>
                </a:lnTo>
                <a:lnTo>
                  <a:pt x="1606" y="61"/>
                </a:lnTo>
                <a:lnTo>
                  <a:pt x="1632" y="72"/>
                </a:lnTo>
                <a:lnTo>
                  <a:pt x="1659" y="84"/>
                </a:lnTo>
                <a:lnTo>
                  <a:pt x="1685" y="96"/>
                </a:lnTo>
                <a:lnTo>
                  <a:pt x="1711" y="109"/>
                </a:lnTo>
                <a:lnTo>
                  <a:pt x="1738" y="123"/>
                </a:lnTo>
                <a:lnTo>
                  <a:pt x="1764" y="137"/>
                </a:lnTo>
                <a:lnTo>
                  <a:pt x="1790" y="152"/>
                </a:lnTo>
                <a:lnTo>
                  <a:pt x="1817" y="167"/>
                </a:lnTo>
                <a:lnTo>
                  <a:pt x="1843" y="182"/>
                </a:lnTo>
                <a:lnTo>
                  <a:pt x="1869" y="197"/>
                </a:lnTo>
                <a:lnTo>
                  <a:pt x="1896" y="213"/>
                </a:lnTo>
                <a:lnTo>
                  <a:pt x="1922" y="229"/>
                </a:lnTo>
                <a:lnTo>
                  <a:pt x="1948" y="245"/>
                </a:lnTo>
                <a:lnTo>
                  <a:pt x="1975" y="261"/>
                </a:lnTo>
                <a:lnTo>
                  <a:pt x="2001" y="277"/>
                </a:lnTo>
                <a:lnTo>
                  <a:pt x="2027" y="294"/>
                </a:lnTo>
                <a:lnTo>
                  <a:pt x="2054" y="309"/>
                </a:lnTo>
                <a:lnTo>
                  <a:pt x="2080" y="325"/>
                </a:lnTo>
                <a:lnTo>
                  <a:pt x="2106" y="341"/>
                </a:lnTo>
                <a:lnTo>
                  <a:pt x="2133" y="356"/>
                </a:lnTo>
                <a:lnTo>
                  <a:pt x="2159" y="371"/>
                </a:lnTo>
                <a:lnTo>
                  <a:pt x="2185" y="386"/>
                </a:lnTo>
                <a:lnTo>
                  <a:pt x="2212" y="401"/>
                </a:lnTo>
                <a:lnTo>
                  <a:pt x="2238" y="415"/>
                </a:lnTo>
                <a:lnTo>
                  <a:pt x="2264" y="429"/>
                </a:lnTo>
                <a:lnTo>
                  <a:pt x="2291" y="442"/>
                </a:lnTo>
                <a:lnTo>
                  <a:pt x="2317" y="455"/>
                </a:lnTo>
                <a:lnTo>
                  <a:pt x="2343" y="468"/>
                </a:lnTo>
                <a:lnTo>
                  <a:pt x="2370" y="480"/>
                </a:lnTo>
                <a:lnTo>
                  <a:pt x="2396" y="491"/>
                </a:lnTo>
                <a:lnTo>
                  <a:pt x="2422" y="502"/>
                </a:lnTo>
                <a:lnTo>
                  <a:pt x="2449" y="513"/>
                </a:lnTo>
                <a:lnTo>
                  <a:pt x="2475" y="523"/>
                </a:lnTo>
                <a:lnTo>
                  <a:pt x="2501" y="533"/>
                </a:lnTo>
                <a:lnTo>
                  <a:pt x="2528" y="542"/>
                </a:lnTo>
                <a:lnTo>
                  <a:pt x="2554" y="551"/>
                </a:lnTo>
                <a:lnTo>
                  <a:pt x="2580" y="559"/>
                </a:lnTo>
                <a:lnTo>
                  <a:pt x="2607" y="567"/>
                </a:lnTo>
                <a:lnTo>
                  <a:pt x="2633" y="575"/>
                </a:lnTo>
              </a:path>
            </a:pathLst>
          </a:custGeom>
          <a:solidFill>
            <a:srgbClr val="0070C0">
              <a:alpha val="80000"/>
            </a:srgbClr>
          </a:solidFill>
          <a:ln w="38100" cap="flat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>
              <a:latin typeface="+mn-lt"/>
              <a:ea typeface="+mn-ea"/>
              <a:cs typeface="+mn-cs"/>
            </a:endParaRPr>
          </a:p>
        </p:txBody>
      </p:sp>
      <p:sp>
        <p:nvSpPr>
          <p:cNvPr id="61" name="Freeform 27"/>
          <p:cNvSpPr>
            <a:spLocks/>
          </p:cNvSpPr>
          <p:nvPr/>
        </p:nvSpPr>
        <p:spPr bwMode="auto">
          <a:xfrm>
            <a:off x="2025650" y="3244850"/>
            <a:ext cx="704850" cy="103188"/>
          </a:xfrm>
          <a:custGeom>
            <a:avLst/>
            <a:gdLst>
              <a:gd name="T0" fmla="*/ 26 w 2633"/>
              <a:gd name="T1" fmla="*/ 567 h 575"/>
              <a:gd name="T2" fmla="*/ 79 w 2633"/>
              <a:gd name="T3" fmla="*/ 551 h 575"/>
              <a:gd name="T4" fmla="*/ 132 w 2633"/>
              <a:gd name="T5" fmla="*/ 533 h 575"/>
              <a:gd name="T6" fmla="*/ 184 w 2633"/>
              <a:gd name="T7" fmla="*/ 513 h 575"/>
              <a:gd name="T8" fmla="*/ 237 w 2633"/>
              <a:gd name="T9" fmla="*/ 491 h 575"/>
              <a:gd name="T10" fmla="*/ 290 w 2633"/>
              <a:gd name="T11" fmla="*/ 468 h 575"/>
              <a:gd name="T12" fmla="*/ 342 w 2633"/>
              <a:gd name="T13" fmla="*/ 442 h 575"/>
              <a:gd name="T14" fmla="*/ 395 w 2633"/>
              <a:gd name="T15" fmla="*/ 415 h 575"/>
              <a:gd name="T16" fmla="*/ 448 w 2633"/>
              <a:gd name="T17" fmla="*/ 386 h 575"/>
              <a:gd name="T18" fmla="*/ 500 w 2633"/>
              <a:gd name="T19" fmla="*/ 356 h 575"/>
              <a:gd name="T20" fmla="*/ 553 w 2633"/>
              <a:gd name="T21" fmla="*/ 325 h 575"/>
              <a:gd name="T22" fmla="*/ 606 w 2633"/>
              <a:gd name="T23" fmla="*/ 294 h 575"/>
              <a:gd name="T24" fmla="*/ 658 w 2633"/>
              <a:gd name="T25" fmla="*/ 261 h 575"/>
              <a:gd name="T26" fmla="*/ 711 w 2633"/>
              <a:gd name="T27" fmla="*/ 229 h 575"/>
              <a:gd name="T28" fmla="*/ 764 w 2633"/>
              <a:gd name="T29" fmla="*/ 197 h 575"/>
              <a:gd name="T30" fmla="*/ 816 w 2633"/>
              <a:gd name="T31" fmla="*/ 167 h 575"/>
              <a:gd name="T32" fmla="*/ 869 w 2633"/>
              <a:gd name="T33" fmla="*/ 137 h 575"/>
              <a:gd name="T34" fmla="*/ 922 w 2633"/>
              <a:gd name="T35" fmla="*/ 109 h 575"/>
              <a:gd name="T36" fmla="*/ 974 w 2633"/>
              <a:gd name="T37" fmla="*/ 84 h 575"/>
              <a:gd name="T38" fmla="*/ 1027 w 2633"/>
              <a:gd name="T39" fmla="*/ 61 h 575"/>
              <a:gd name="T40" fmla="*/ 1080 w 2633"/>
              <a:gd name="T41" fmla="*/ 41 h 575"/>
              <a:gd name="T42" fmla="*/ 1132 w 2633"/>
              <a:gd name="T43" fmla="*/ 25 h 575"/>
              <a:gd name="T44" fmla="*/ 1185 w 2633"/>
              <a:gd name="T45" fmla="*/ 13 h 575"/>
              <a:gd name="T46" fmla="*/ 1238 w 2633"/>
              <a:gd name="T47" fmla="*/ 5 h 575"/>
              <a:gd name="T48" fmla="*/ 1290 w 2633"/>
              <a:gd name="T49" fmla="*/ 0 h 575"/>
              <a:gd name="T50" fmla="*/ 1343 w 2633"/>
              <a:gd name="T51" fmla="*/ 0 h 575"/>
              <a:gd name="T52" fmla="*/ 1395 w 2633"/>
              <a:gd name="T53" fmla="*/ 5 h 575"/>
              <a:gd name="T54" fmla="*/ 1448 w 2633"/>
              <a:gd name="T55" fmla="*/ 13 h 575"/>
              <a:gd name="T56" fmla="*/ 1501 w 2633"/>
              <a:gd name="T57" fmla="*/ 25 h 575"/>
              <a:gd name="T58" fmla="*/ 1553 w 2633"/>
              <a:gd name="T59" fmla="*/ 41 h 575"/>
              <a:gd name="T60" fmla="*/ 1606 w 2633"/>
              <a:gd name="T61" fmla="*/ 61 h 575"/>
              <a:gd name="T62" fmla="*/ 1659 w 2633"/>
              <a:gd name="T63" fmla="*/ 84 h 575"/>
              <a:gd name="T64" fmla="*/ 1711 w 2633"/>
              <a:gd name="T65" fmla="*/ 109 h 575"/>
              <a:gd name="T66" fmla="*/ 1764 w 2633"/>
              <a:gd name="T67" fmla="*/ 137 h 575"/>
              <a:gd name="T68" fmla="*/ 1817 w 2633"/>
              <a:gd name="T69" fmla="*/ 167 h 575"/>
              <a:gd name="T70" fmla="*/ 1869 w 2633"/>
              <a:gd name="T71" fmla="*/ 197 h 575"/>
              <a:gd name="T72" fmla="*/ 1922 w 2633"/>
              <a:gd name="T73" fmla="*/ 229 h 575"/>
              <a:gd name="T74" fmla="*/ 1975 w 2633"/>
              <a:gd name="T75" fmla="*/ 261 h 575"/>
              <a:gd name="T76" fmla="*/ 2027 w 2633"/>
              <a:gd name="T77" fmla="*/ 294 h 575"/>
              <a:gd name="T78" fmla="*/ 2080 w 2633"/>
              <a:gd name="T79" fmla="*/ 325 h 575"/>
              <a:gd name="T80" fmla="*/ 2133 w 2633"/>
              <a:gd name="T81" fmla="*/ 356 h 575"/>
              <a:gd name="T82" fmla="*/ 2185 w 2633"/>
              <a:gd name="T83" fmla="*/ 386 h 575"/>
              <a:gd name="T84" fmla="*/ 2238 w 2633"/>
              <a:gd name="T85" fmla="*/ 415 h 575"/>
              <a:gd name="T86" fmla="*/ 2291 w 2633"/>
              <a:gd name="T87" fmla="*/ 442 h 575"/>
              <a:gd name="T88" fmla="*/ 2343 w 2633"/>
              <a:gd name="T89" fmla="*/ 468 h 575"/>
              <a:gd name="T90" fmla="*/ 2396 w 2633"/>
              <a:gd name="T91" fmla="*/ 491 h 575"/>
              <a:gd name="T92" fmla="*/ 2449 w 2633"/>
              <a:gd name="T93" fmla="*/ 513 h 575"/>
              <a:gd name="T94" fmla="*/ 2501 w 2633"/>
              <a:gd name="T95" fmla="*/ 533 h 575"/>
              <a:gd name="T96" fmla="*/ 2554 w 2633"/>
              <a:gd name="T97" fmla="*/ 551 h 575"/>
              <a:gd name="T98" fmla="*/ 2607 w 2633"/>
              <a:gd name="T99" fmla="*/ 56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33" h="575">
                <a:moveTo>
                  <a:pt x="0" y="575"/>
                </a:moveTo>
                <a:lnTo>
                  <a:pt x="26" y="567"/>
                </a:lnTo>
                <a:lnTo>
                  <a:pt x="53" y="559"/>
                </a:lnTo>
                <a:lnTo>
                  <a:pt x="79" y="551"/>
                </a:lnTo>
                <a:lnTo>
                  <a:pt x="105" y="542"/>
                </a:lnTo>
                <a:lnTo>
                  <a:pt x="132" y="533"/>
                </a:lnTo>
                <a:lnTo>
                  <a:pt x="158" y="523"/>
                </a:lnTo>
                <a:lnTo>
                  <a:pt x="184" y="513"/>
                </a:lnTo>
                <a:lnTo>
                  <a:pt x="211" y="502"/>
                </a:lnTo>
                <a:lnTo>
                  <a:pt x="237" y="491"/>
                </a:lnTo>
                <a:lnTo>
                  <a:pt x="263" y="480"/>
                </a:lnTo>
                <a:lnTo>
                  <a:pt x="290" y="468"/>
                </a:lnTo>
                <a:lnTo>
                  <a:pt x="316" y="455"/>
                </a:lnTo>
                <a:lnTo>
                  <a:pt x="342" y="442"/>
                </a:lnTo>
                <a:lnTo>
                  <a:pt x="369" y="429"/>
                </a:lnTo>
                <a:lnTo>
                  <a:pt x="395" y="415"/>
                </a:lnTo>
                <a:lnTo>
                  <a:pt x="421" y="401"/>
                </a:lnTo>
                <a:lnTo>
                  <a:pt x="448" y="386"/>
                </a:lnTo>
                <a:lnTo>
                  <a:pt x="474" y="371"/>
                </a:lnTo>
                <a:lnTo>
                  <a:pt x="500" y="356"/>
                </a:lnTo>
                <a:lnTo>
                  <a:pt x="527" y="341"/>
                </a:lnTo>
                <a:lnTo>
                  <a:pt x="553" y="325"/>
                </a:lnTo>
                <a:lnTo>
                  <a:pt x="579" y="309"/>
                </a:lnTo>
                <a:lnTo>
                  <a:pt x="606" y="294"/>
                </a:lnTo>
                <a:lnTo>
                  <a:pt x="632" y="277"/>
                </a:lnTo>
                <a:lnTo>
                  <a:pt x="658" y="261"/>
                </a:lnTo>
                <a:lnTo>
                  <a:pt x="685" y="245"/>
                </a:lnTo>
                <a:lnTo>
                  <a:pt x="711" y="229"/>
                </a:lnTo>
                <a:lnTo>
                  <a:pt x="737" y="213"/>
                </a:lnTo>
                <a:lnTo>
                  <a:pt x="764" y="197"/>
                </a:lnTo>
                <a:lnTo>
                  <a:pt x="790" y="182"/>
                </a:lnTo>
                <a:lnTo>
                  <a:pt x="816" y="167"/>
                </a:lnTo>
                <a:lnTo>
                  <a:pt x="843" y="152"/>
                </a:lnTo>
                <a:lnTo>
                  <a:pt x="869" y="137"/>
                </a:lnTo>
                <a:lnTo>
                  <a:pt x="895" y="123"/>
                </a:lnTo>
                <a:lnTo>
                  <a:pt x="922" y="109"/>
                </a:lnTo>
                <a:lnTo>
                  <a:pt x="948" y="96"/>
                </a:lnTo>
                <a:lnTo>
                  <a:pt x="974" y="84"/>
                </a:lnTo>
                <a:lnTo>
                  <a:pt x="1001" y="72"/>
                </a:lnTo>
                <a:lnTo>
                  <a:pt x="1027" y="61"/>
                </a:lnTo>
                <a:lnTo>
                  <a:pt x="1053" y="51"/>
                </a:lnTo>
                <a:lnTo>
                  <a:pt x="1080" y="41"/>
                </a:lnTo>
                <a:lnTo>
                  <a:pt x="1106" y="33"/>
                </a:lnTo>
                <a:lnTo>
                  <a:pt x="1132" y="25"/>
                </a:lnTo>
                <a:lnTo>
                  <a:pt x="1159" y="19"/>
                </a:lnTo>
                <a:lnTo>
                  <a:pt x="1185" y="13"/>
                </a:lnTo>
                <a:lnTo>
                  <a:pt x="1211" y="8"/>
                </a:lnTo>
                <a:lnTo>
                  <a:pt x="1238" y="5"/>
                </a:lnTo>
                <a:lnTo>
                  <a:pt x="1264" y="2"/>
                </a:lnTo>
                <a:lnTo>
                  <a:pt x="1290" y="0"/>
                </a:lnTo>
                <a:lnTo>
                  <a:pt x="1317" y="0"/>
                </a:lnTo>
                <a:lnTo>
                  <a:pt x="1343" y="0"/>
                </a:lnTo>
                <a:lnTo>
                  <a:pt x="1369" y="2"/>
                </a:lnTo>
                <a:lnTo>
                  <a:pt x="1395" y="5"/>
                </a:lnTo>
                <a:lnTo>
                  <a:pt x="1422" y="8"/>
                </a:lnTo>
                <a:lnTo>
                  <a:pt x="1448" y="13"/>
                </a:lnTo>
                <a:lnTo>
                  <a:pt x="1474" y="19"/>
                </a:lnTo>
                <a:lnTo>
                  <a:pt x="1501" y="25"/>
                </a:lnTo>
                <a:lnTo>
                  <a:pt x="1527" y="33"/>
                </a:lnTo>
                <a:lnTo>
                  <a:pt x="1553" y="41"/>
                </a:lnTo>
                <a:lnTo>
                  <a:pt x="1580" y="51"/>
                </a:lnTo>
                <a:lnTo>
                  <a:pt x="1606" y="61"/>
                </a:lnTo>
                <a:lnTo>
                  <a:pt x="1632" y="72"/>
                </a:lnTo>
                <a:lnTo>
                  <a:pt x="1659" y="84"/>
                </a:lnTo>
                <a:lnTo>
                  <a:pt x="1685" y="96"/>
                </a:lnTo>
                <a:lnTo>
                  <a:pt x="1711" y="109"/>
                </a:lnTo>
                <a:lnTo>
                  <a:pt x="1738" y="123"/>
                </a:lnTo>
                <a:lnTo>
                  <a:pt x="1764" y="137"/>
                </a:lnTo>
                <a:lnTo>
                  <a:pt x="1790" y="152"/>
                </a:lnTo>
                <a:lnTo>
                  <a:pt x="1817" y="167"/>
                </a:lnTo>
                <a:lnTo>
                  <a:pt x="1843" y="182"/>
                </a:lnTo>
                <a:lnTo>
                  <a:pt x="1869" y="197"/>
                </a:lnTo>
                <a:lnTo>
                  <a:pt x="1896" y="213"/>
                </a:lnTo>
                <a:lnTo>
                  <a:pt x="1922" y="229"/>
                </a:lnTo>
                <a:lnTo>
                  <a:pt x="1948" y="245"/>
                </a:lnTo>
                <a:lnTo>
                  <a:pt x="1975" y="261"/>
                </a:lnTo>
                <a:lnTo>
                  <a:pt x="2001" y="277"/>
                </a:lnTo>
                <a:lnTo>
                  <a:pt x="2027" y="294"/>
                </a:lnTo>
                <a:lnTo>
                  <a:pt x="2054" y="309"/>
                </a:lnTo>
                <a:lnTo>
                  <a:pt x="2080" y="325"/>
                </a:lnTo>
                <a:lnTo>
                  <a:pt x="2106" y="341"/>
                </a:lnTo>
                <a:lnTo>
                  <a:pt x="2133" y="356"/>
                </a:lnTo>
                <a:lnTo>
                  <a:pt x="2159" y="371"/>
                </a:lnTo>
                <a:lnTo>
                  <a:pt x="2185" y="386"/>
                </a:lnTo>
                <a:lnTo>
                  <a:pt x="2212" y="401"/>
                </a:lnTo>
                <a:lnTo>
                  <a:pt x="2238" y="415"/>
                </a:lnTo>
                <a:lnTo>
                  <a:pt x="2264" y="429"/>
                </a:lnTo>
                <a:lnTo>
                  <a:pt x="2291" y="442"/>
                </a:lnTo>
                <a:lnTo>
                  <a:pt x="2317" y="455"/>
                </a:lnTo>
                <a:lnTo>
                  <a:pt x="2343" y="468"/>
                </a:lnTo>
                <a:lnTo>
                  <a:pt x="2370" y="480"/>
                </a:lnTo>
                <a:lnTo>
                  <a:pt x="2396" y="491"/>
                </a:lnTo>
                <a:lnTo>
                  <a:pt x="2422" y="502"/>
                </a:lnTo>
                <a:lnTo>
                  <a:pt x="2449" y="513"/>
                </a:lnTo>
                <a:lnTo>
                  <a:pt x="2475" y="523"/>
                </a:lnTo>
                <a:lnTo>
                  <a:pt x="2501" y="533"/>
                </a:lnTo>
                <a:lnTo>
                  <a:pt x="2528" y="542"/>
                </a:lnTo>
                <a:lnTo>
                  <a:pt x="2554" y="551"/>
                </a:lnTo>
                <a:lnTo>
                  <a:pt x="2580" y="559"/>
                </a:lnTo>
                <a:lnTo>
                  <a:pt x="2607" y="567"/>
                </a:lnTo>
                <a:lnTo>
                  <a:pt x="2633" y="575"/>
                </a:lnTo>
              </a:path>
            </a:pathLst>
          </a:custGeom>
          <a:solidFill>
            <a:srgbClr val="0070C0">
              <a:alpha val="80000"/>
            </a:srgbClr>
          </a:solidFill>
          <a:ln w="38100" cap="flat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>
              <a:latin typeface="+mn-lt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041400" y="3521075"/>
            <a:ext cx="1203325" cy="85090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3" name="TextBox 6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472135" y="889072"/>
            <a:ext cx="850554" cy="369332"/>
          </a:xfrm>
          <a:prstGeom prst="rect">
            <a:avLst/>
          </a:prstGeom>
          <a:blipFill rotWithShape="1">
            <a:blip r:embed="rId16"/>
            <a:stretch>
              <a:fillRect t="-121667" r="-56115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64" name="TextBox 6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756861" y="2600882"/>
            <a:ext cx="903965" cy="369332"/>
          </a:xfrm>
          <a:prstGeom prst="rect">
            <a:avLst/>
          </a:prstGeom>
          <a:blipFill rotWithShape="1">
            <a:blip r:embed="rId17"/>
            <a:stretch>
              <a:fillRect t="-121667" r="-52349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819989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Freeform 62"/>
          <p:cNvSpPr/>
          <p:nvPr/>
        </p:nvSpPr>
        <p:spPr>
          <a:xfrm>
            <a:off x="1476375" y="1566863"/>
            <a:ext cx="1214438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4" name="Freeform 63"/>
          <p:cNvSpPr/>
          <p:nvPr/>
        </p:nvSpPr>
        <p:spPr>
          <a:xfrm>
            <a:off x="1392238" y="1566863"/>
            <a:ext cx="1216025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1976438" y="4510088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754313" y="3846513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327150" y="4025900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76438" y="3348038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502400" y="2557463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304088" y="1847850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853113" y="2073275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502400" y="1393825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-308" y="4993584"/>
            <a:ext cx="4571999" cy="1323439"/>
          </a:xfrm>
          <a:prstGeom prst="rect">
            <a:avLst/>
          </a:prstGeom>
          <a:blipFill rotWithShape="1">
            <a:blip r:embed="rId2"/>
            <a:stretch>
              <a:fillRect l="-1200" t="-37327" b="-737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21517" name="TextBox 56"/>
          <p:cNvSpPr txBox="1">
            <a:spLocks noChangeArrowheads="1"/>
          </p:cNvSpPr>
          <p:nvPr/>
        </p:nvSpPr>
        <p:spPr bwMode="auto">
          <a:xfrm rot="-1423765">
            <a:off x="4167188" y="2746375"/>
            <a:ext cx="10636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……...</a:t>
            </a:r>
          </a:p>
        </p:txBody>
      </p:sp>
      <p:sp>
        <p:nvSpPr>
          <p:cNvPr id="21518" name="Line 75"/>
          <p:cNvSpPr>
            <a:spLocks noChangeShapeType="1"/>
          </p:cNvSpPr>
          <p:nvPr/>
        </p:nvSpPr>
        <p:spPr bwMode="auto">
          <a:xfrm flipV="1">
            <a:off x="388938" y="1195388"/>
            <a:ext cx="0" cy="12017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1519" name="Line 77"/>
          <p:cNvSpPr>
            <a:spLocks noChangeShapeType="1"/>
          </p:cNvSpPr>
          <p:nvPr/>
        </p:nvSpPr>
        <p:spPr bwMode="auto">
          <a:xfrm>
            <a:off x="400050" y="2389188"/>
            <a:ext cx="32194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8" name="Freeform 107"/>
          <p:cNvSpPr/>
          <p:nvPr/>
        </p:nvSpPr>
        <p:spPr>
          <a:xfrm>
            <a:off x="2244725" y="1566863"/>
            <a:ext cx="1214438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CC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521" name="TextBox 108"/>
          <p:cNvSpPr txBox="1">
            <a:spLocks noChangeArrowheads="1"/>
          </p:cNvSpPr>
          <p:nvPr/>
        </p:nvSpPr>
        <p:spPr bwMode="auto">
          <a:xfrm>
            <a:off x="1065213" y="762000"/>
            <a:ext cx="172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cavity spectrum</a:t>
            </a:r>
          </a:p>
        </p:txBody>
      </p:sp>
      <p:sp>
        <p:nvSpPr>
          <p:cNvPr id="111" name="Freeform 110"/>
          <p:cNvSpPr/>
          <p:nvPr/>
        </p:nvSpPr>
        <p:spPr>
          <a:xfrm>
            <a:off x="552450" y="1566863"/>
            <a:ext cx="1216025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523" name="Line 75"/>
          <p:cNvSpPr>
            <a:spLocks noChangeShapeType="1"/>
          </p:cNvSpPr>
          <p:nvPr/>
        </p:nvSpPr>
        <p:spPr bwMode="auto">
          <a:xfrm flipV="1">
            <a:off x="4581525" y="4645025"/>
            <a:ext cx="0" cy="12017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1524" name="Line 77"/>
          <p:cNvSpPr>
            <a:spLocks noChangeShapeType="1"/>
          </p:cNvSpPr>
          <p:nvPr/>
        </p:nvSpPr>
        <p:spPr bwMode="auto">
          <a:xfrm>
            <a:off x="4581525" y="5840413"/>
            <a:ext cx="45402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cxnSp>
        <p:nvCxnSpPr>
          <p:cNvPr id="122" name="Straight Connector 121"/>
          <p:cNvCxnSpPr/>
          <p:nvPr/>
        </p:nvCxnSpPr>
        <p:spPr>
          <a:xfrm flipH="1">
            <a:off x="6540500" y="5616575"/>
            <a:ext cx="160338" cy="39370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flipH="1">
            <a:off x="6618288" y="5619750"/>
            <a:ext cx="160337" cy="39370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27" name="TextBox 126"/>
          <p:cNvSpPr txBox="1">
            <a:spLocks noChangeArrowheads="1"/>
          </p:cNvSpPr>
          <p:nvPr/>
        </p:nvSpPr>
        <p:spPr bwMode="auto">
          <a:xfrm>
            <a:off x="5969000" y="4224338"/>
            <a:ext cx="1620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qubit spectrum</a:t>
            </a:r>
          </a:p>
        </p:txBody>
      </p:sp>
      <p:sp>
        <p:nvSpPr>
          <p:cNvPr id="128" name="Freeform 127"/>
          <p:cNvSpPr/>
          <p:nvPr/>
        </p:nvSpPr>
        <p:spPr>
          <a:xfrm>
            <a:off x="4772025" y="5008563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529" name="TextBox 129"/>
          <p:cNvSpPr txBox="1">
            <a:spLocks noChangeArrowheads="1"/>
          </p:cNvSpPr>
          <p:nvPr/>
        </p:nvSpPr>
        <p:spPr bwMode="auto">
          <a:xfrm>
            <a:off x="4483100" y="5130800"/>
            <a:ext cx="468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…</a:t>
            </a:r>
          </a:p>
        </p:txBody>
      </p:sp>
      <p:sp>
        <p:nvSpPr>
          <p:cNvPr id="21530" name="TextBox 130"/>
          <p:cNvSpPr txBox="1">
            <a:spLocks noChangeArrowheads="1"/>
          </p:cNvSpPr>
          <p:nvPr/>
        </p:nvSpPr>
        <p:spPr bwMode="auto">
          <a:xfrm>
            <a:off x="6715125" y="5130800"/>
            <a:ext cx="468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…</a:t>
            </a:r>
          </a:p>
        </p:txBody>
      </p:sp>
      <p:sp>
        <p:nvSpPr>
          <p:cNvPr id="132" name="TextBox 13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708139" y="1092788"/>
            <a:ext cx="667106" cy="420436"/>
          </a:xfrm>
          <a:prstGeom prst="rect">
            <a:avLst/>
          </a:prstGeom>
          <a:blipFill rotWithShape="1">
            <a:blip r:embed="rId3"/>
            <a:stretch>
              <a:fillRect b="-1304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33" name="TextBox 13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687432" y="1092788"/>
            <a:ext cx="1137747" cy="420436"/>
          </a:xfrm>
          <a:prstGeom prst="rect">
            <a:avLst/>
          </a:prstGeom>
          <a:blipFill rotWithShape="1">
            <a:blip r:embed="rId4"/>
            <a:stretch>
              <a:fillRect b="-1304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34" name="TextBox 13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975242" y="1092788"/>
            <a:ext cx="617348" cy="400110"/>
          </a:xfrm>
          <a:prstGeom prst="rect">
            <a:avLst/>
          </a:prstGeom>
          <a:blipFill rotWithShape="1">
            <a:blip r:embed="rId5"/>
            <a:stretch>
              <a:fillRect b="-13636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41" name="TextBox 14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370320" y="5166384"/>
            <a:ext cx="709874" cy="422039"/>
          </a:xfrm>
          <a:prstGeom prst="rect">
            <a:avLst/>
          </a:prstGeom>
          <a:blipFill rotWithShape="1">
            <a:blip r:embed="rId6"/>
            <a:stretch>
              <a:fillRect b="-1449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42" name="TextBox 14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056094" y="5164076"/>
            <a:ext cx="800091" cy="418704"/>
          </a:xfrm>
          <a:prstGeom prst="rect">
            <a:avLst/>
          </a:prstGeom>
          <a:blipFill rotWithShape="1">
            <a:blip r:embed="rId7"/>
            <a:stretch>
              <a:fillRect b="-1449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21536" name="Line 91"/>
          <p:cNvSpPr>
            <a:spLocks noChangeShapeType="1"/>
          </p:cNvSpPr>
          <p:nvPr/>
        </p:nvSpPr>
        <p:spPr bwMode="auto">
          <a:xfrm>
            <a:off x="5667375" y="4864100"/>
            <a:ext cx="4445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1537" name="Line 91"/>
          <p:cNvSpPr>
            <a:spLocks noChangeShapeType="1"/>
          </p:cNvSpPr>
          <p:nvPr/>
        </p:nvSpPr>
        <p:spPr bwMode="auto">
          <a:xfrm>
            <a:off x="7969250" y="4872038"/>
            <a:ext cx="3873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9" name="TextBox 14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424452" y="4409690"/>
            <a:ext cx="988476" cy="461665"/>
          </a:xfrm>
          <a:prstGeom prst="rect">
            <a:avLst/>
          </a:prstGeom>
          <a:blipFill rotWithShape="1">
            <a:blip r:embed="rId8"/>
            <a:stretch>
              <a:fillRect b="-789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50" name="TextBox 14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743015" y="4395453"/>
            <a:ext cx="865878" cy="461665"/>
          </a:xfrm>
          <a:prstGeom prst="rect">
            <a:avLst/>
          </a:prstGeom>
          <a:blipFill rotWithShape="1">
            <a:blip r:embed="rId9"/>
            <a:stretch>
              <a:fillRect b="-789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65" name="Freeform 27"/>
          <p:cNvSpPr>
            <a:spLocks/>
          </p:cNvSpPr>
          <p:nvPr/>
        </p:nvSpPr>
        <p:spPr bwMode="auto">
          <a:xfrm>
            <a:off x="1376363" y="3924300"/>
            <a:ext cx="704850" cy="101600"/>
          </a:xfrm>
          <a:custGeom>
            <a:avLst/>
            <a:gdLst>
              <a:gd name="T0" fmla="*/ 26 w 2633"/>
              <a:gd name="T1" fmla="*/ 567 h 575"/>
              <a:gd name="T2" fmla="*/ 79 w 2633"/>
              <a:gd name="T3" fmla="*/ 551 h 575"/>
              <a:gd name="T4" fmla="*/ 132 w 2633"/>
              <a:gd name="T5" fmla="*/ 533 h 575"/>
              <a:gd name="T6" fmla="*/ 184 w 2633"/>
              <a:gd name="T7" fmla="*/ 513 h 575"/>
              <a:gd name="T8" fmla="*/ 237 w 2633"/>
              <a:gd name="T9" fmla="*/ 491 h 575"/>
              <a:gd name="T10" fmla="*/ 290 w 2633"/>
              <a:gd name="T11" fmla="*/ 468 h 575"/>
              <a:gd name="T12" fmla="*/ 342 w 2633"/>
              <a:gd name="T13" fmla="*/ 442 h 575"/>
              <a:gd name="T14" fmla="*/ 395 w 2633"/>
              <a:gd name="T15" fmla="*/ 415 h 575"/>
              <a:gd name="T16" fmla="*/ 448 w 2633"/>
              <a:gd name="T17" fmla="*/ 386 h 575"/>
              <a:gd name="T18" fmla="*/ 500 w 2633"/>
              <a:gd name="T19" fmla="*/ 356 h 575"/>
              <a:gd name="T20" fmla="*/ 553 w 2633"/>
              <a:gd name="T21" fmla="*/ 325 h 575"/>
              <a:gd name="T22" fmla="*/ 606 w 2633"/>
              <a:gd name="T23" fmla="*/ 294 h 575"/>
              <a:gd name="T24" fmla="*/ 658 w 2633"/>
              <a:gd name="T25" fmla="*/ 261 h 575"/>
              <a:gd name="T26" fmla="*/ 711 w 2633"/>
              <a:gd name="T27" fmla="*/ 229 h 575"/>
              <a:gd name="T28" fmla="*/ 764 w 2633"/>
              <a:gd name="T29" fmla="*/ 197 h 575"/>
              <a:gd name="T30" fmla="*/ 816 w 2633"/>
              <a:gd name="T31" fmla="*/ 167 h 575"/>
              <a:gd name="T32" fmla="*/ 869 w 2633"/>
              <a:gd name="T33" fmla="*/ 137 h 575"/>
              <a:gd name="T34" fmla="*/ 922 w 2633"/>
              <a:gd name="T35" fmla="*/ 109 h 575"/>
              <a:gd name="T36" fmla="*/ 974 w 2633"/>
              <a:gd name="T37" fmla="*/ 84 h 575"/>
              <a:gd name="T38" fmla="*/ 1027 w 2633"/>
              <a:gd name="T39" fmla="*/ 61 h 575"/>
              <a:gd name="T40" fmla="*/ 1080 w 2633"/>
              <a:gd name="T41" fmla="*/ 41 h 575"/>
              <a:gd name="T42" fmla="*/ 1132 w 2633"/>
              <a:gd name="T43" fmla="*/ 25 h 575"/>
              <a:gd name="T44" fmla="*/ 1185 w 2633"/>
              <a:gd name="T45" fmla="*/ 13 h 575"/>
              <a:gd name="T46" fmla="*/ 1238 w 2633"/>
              <a:gd name="T47" fmla="*/ 5 h 575"/>
              <a:gd name="T48" fmla="*/ 1290 w 2633"/>
              <a:gd name="T49" fmla="*/ 0 h 575"/>
              <a:gd name="T50" fmla="*/ 1343 w 2633"/>
              <a:gd name="T51" fmla="*/ 0 h 575"/>
              <a:gd name="T52" fmla="*/ 1395 w 2633"/>
              <a:gd name="T53" fmla="*/ 5 h 575"/>
              <a:gd name="T54" fmla="*/ 1448 w 2633"/>
              <a:gd name="T55" fmla="*/ 13 h 575"/>
              <a:gd name="T56" fmla="*/ 1501 w 2633"/>
              <a:gd name="T57" fmla="*/ 25 h 575"/>
              <a:gd name="T58" fmla="*/ 1553 w 2633"/>
              <a:gd name="T59" fmla="*/ 41 h 575"/>
              <a:gd name="T60" fmla="*/ 1606 w 2633"/>
              <a:gd name="T61" fmla="*/ 61 h 575"/>
              <a:gd name="T62" fmla="*/ 1659 w 2633"/>
              <a:gd name="T63" fmla="*/ 84 h 575"/>
              <a:gd name="T64" fmla="*/ 1711 w 2633"/>
              <a:gd name="T65" fmla="*/ 109 h 575"/>
              <a:gd name="T66" fmla="*/ 1764 w 2633"/>
              <a:gd name="T67" fmla="*/ 137 h 575"/>
              <a:gd name="T68" fmla="*/ 1817 w 2633"/>
              <a:gd name="T69" fmla="*/ 167 h 575"/>
              <a:gd name="T70" fmla="*/ 1869 w 2633"/>
              <a:gd name="T71" fmla="*/ 197 h 575"/>
              <a:gd name="T72" fmla="*/ 1922 w 2633"/>
              <a:gd name="T73" fmla="*/ 229 h 575"/>
              <a:gd name="T74" fmla="*/ 1975 w 2633"/>
              <a:gd name="T75" fmla="*/ 261 h 575"/>
              <a:gd name="T76" fmla="*/ 2027 w 2633"/>
              <a:gd name="T77" fmla="*/ 294 h 575"/>
              <a:gd name="T78" fmla="*/ 2080 w 2633"/>
              <a:gd name="T79" fmla="*/ 325 h 575"/>
              <a:gd name="T80" fmla="*/ 2133 w 2633"/>
              <a:gd name="T81" fmla="*/ 356 h 575"/>
              <a:gd name="T82" fmla="*/ 2185 w 2633"/>
              <a:gd name="T83" fmla="*/ 386 h 575"/>
              <a:gd name="T84" fmla="*/ 2238 w 2633"/>
              <a:gd name="T85" fmla="*/ 415 h 575"/>
              <a:gd name="T86" fmla="*/ 2291 w 2633"/>
              <a:gd name="T87" fmla="*/ 442 h 575"/>
              <a:gd name="T88" fmla="*/ 2343 w 2633"/>
              <a:gd name="T89" fmla="*/ 468 h 575"/>
              <a:gd name="T90" fmla="*/ 2396 w 2633"/>
              <a:gd name="T91" fmla="*/ 491 h 575"/>
              <a:gd name="T92" fmla="*/ 2449 w 2633"/>
              <a:gd name="T93" fmla="*/ 513 h 575"/>
              <a:gd name="T94" fmla="*/ 2501 w 2633"/>
              <a:gd name="T95" fmla="*/ 533 h 575"/>
              <a:gd name="T96" fmla="*/ 2554 w 2633"/>
              <a:gd name="T97" fmla="*/ 551 h 575"/>
              <a:gd name="T98" fmla="*/ 2607 w 2633"/>
              <a:gd name="T99" fmla="*/ 56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33" h="575">
                <a:moveTo>
                  <a:pt x="0" y="575"/>
                </a:moveTo>
                <a:lnTo>
                  <a:pt x="26" y="567"/>
                </a:lnTo>
                <a:lnTo>
                  <a:pt x="53" y="559"/>
                </a:lnTo>
                <a:lnTo>
                  <a:pt x="79" y="551"/>
                </a:lnTo>
                <a:lnTo>
                  <a:pt x="105" y="542"/>
                </a:lnTo>
                <a:lnTo>
                  <a:pt x="132" y="533"/>
                </a:lnTo>
                <a:lnTo>
                  <a:pt x="158" y="523"/>
                </a:lnTo>
                <a:lnTo>
                  <a:pt x="184" y="513"/>
                </a:lnTo>
                <a:lnTo>
                  <a:pt x="211" y="502"/>
                </a:lnTo>
                <a:lnTo>
                  <a:pt x="237" y="491"/>
                </a:lnTo>
                <a:lnTo>
                  <a:pt x="263" y="480"/>
                </a:lnTo>
                <a:lnTo>
                  <a:pt x="290" y="468"/>
                </a:lnTo>
                <a:lnTo>
                  <a:pt x="316" y="455"/>
                </a:lnTo>
                <a:lnTo>
                  <a:pt x="342" y="442"/>
                </a:lnTo>
                <a:lnTo>
                  <a:pt x="369" y="429"/>
                </a:lnTo>
                <a:lnTo>
                  <a:pt x="395" y="415"/>
                </a:lnTo>
                <a:lnTo>
                  <a:pt x="421" y="401"/>
                </a:lnTo>
                <a:lnTo>
                  <a:pt x="448" y="386"/>
                </a:lnTo>
                <a:lnTo>
                  <a:pt x="474" y="371"/>
                </a:lnTo>
                <a:lnTo>
                  <a:pt x="500" y="356"/>
                </a:lnTo>
                <a:lnTo>
                  <a:pt x="527" y="341"/>
                </a:lnTo>
                <a:lnTo>
                  <a:pt x="553" y="325"/>
                </a:lnTo>
                <a:lnTo>
                  <a:pt x="579" y="309"/>
                </a:lnTo>
                <a:lnTo>
                  <a:pt x="606" y="294"/>
                </a:lnTo>
                <a:lnTo>
                  <a:pt x="632" y="277"/>
                </a:lnTo>
                <a:lnTo>
                  <a:pt x="658" y="261"/>
                </a:lnTo>
                <a:lnTo>
                  <a:pt x="685" y="245"/>
                </a:lnTo>
                <a:lnTo>
                  <a:pt x="711" y="229"/>
                </a:lnTo>
                <a:lnTo>
                  <a:pt x="737" y="213"/>
                </a:lnTo>
                <a:lnTo>
                  <a:pt x="764" y="197"/>
                </a:lnTo>
                <a:lnTo>
                  <a:pt x="790" y="182"/>
                </a:lnTo>
                <a:lnTo>
                  <a:pt x="816" y="167"/>
                </a:lnTo>
                <a:lnTo>
                  <a:pt x="843" y="152"/>
                </a:lnTo>
                <a:lnTo>
                  <a:pt x="869" y="137"/>
                </a:lnTo>
                <a:lnTo>
                  <a:pt x="895" y="123"/>
                </a:lnTo>
                <a:lnTo>
                  <a:pt x="922" y="109"/>
                </a:lnTo>
                <a:lnTo>
                  <a:pt x="948" y="96"/>
                </a:lnTo>
                <a:lnTo>
                  <a:pt x="974" y="84"/>
                </a:lnTo>
                <a:lnTo>
                  <a:pt x="1001" y="72"/>
                </a:lnTo>
                <a:lnTo>
                  <a:pt x="1027" y="61"/>
                </a:lnTo>
                <a:lnTo>
                  <a:pt x="1053" y="51"/>
                </a:lnTo>
                <a:lnTo>
                  <a:pt x="1080" y="41"/>
                </a:lnTo>
                <a:lnTo>
                  <a:pt x="1106" y="33"/>
                </a:lnTo>
                <a:lnTo>
                  <a:pt x="1132" y="25"/>
                </a:lnTo>
                <a:lnTo>
                  <a:pt x="1159" y="19"/>
                </a:lnTo>
                <a:lnTo>
                  <a:pt x="1185" y="13"/>
                </a:lnTo>
                <a:lnTo>
                  <a:pt x="1211" y="8"/>
                </a:lnTo>
                <a:lnTo>
                  <a:pt x="1238" y="5"/>
                </a:lnTo>
                <a:lnTo>
                  <a:pt x="1264" y="2"/>
                </a:lnTo>
                <a:lnTo>
                  <a:pt x="1290" y="0"/>
                </a:lnTo>
                <a:lnTo>
                  <a:pt x="1317" y="0"/>
                </a:lnTo>
                <a:lnTo>
                  <a:pt x="1343" y="0"/>
                </a:lnTo>
                <a:lnTo>
                  <a:pt x="1369" y="2"/>
                </a:lnTo>
                <a:lnTo>
                  <a:pt x="1395" y="5"/>
                </a:lnTo>
                <a:lnTo>
                  <a:pt x="1422" y="8"/>
                </a:lnTo>
                <a:lnTo>
                  <a:pt x="1448" y="13"/>
                </a:lnTo>
                <a:lnTo>
                  <a:pt x="1474" y="19"/>
                </a:lnTo>
                <a:lnTo>
                  <a:pt x="1501" y="25"/>
                </a:lnTo>
                <a:lnTo>
                  <a:pt x="1527" y="33"/>
                </a:lnTo>
                <a:lnTo>
                  <a:pt x="1553" y="41"/>
                </a:lnTo>
                <a:lnTo>
                  <a:pt x="1580" y="51"/>
                </a:lnTo>
                <a:lnTo>
                  <a:pt x="1606" y="61"/>
                </a:lnTo>
                <a:lnTo>
                  <a:pt x="1632" y="72"/>
                </a:lnTo>
                <a:lnTo>
                  <a:pt x="1659" y="84"/>
                </a:lnTo>
                <a:lnTo>
                  <a:pt x="1685" y="96"/>
                </a:lnTo>
                <a:lnTo>
                  <a:pt x="1711" y="109"/>
                </a:lnTo>
                <a:lnTo>
                  <a:pt x="1738" y="123"/>
                </a:lnTo>
                <a:lnTo>
                  <a:pt x="1764" y="137"/>
                </a:lnTo>
                <a:lnTo>
                  <a:pt x="1790" y="152"/>
                </a:lnTo>
                <a:lnTo>
                  <a:pt x="1817" y="167"/>
                </a:lnTo>
                <a:lnTo>
                  <a:pt x="1843" y="182"/>
                </a:lnTo>
                <a:lnTo>
                  <a:pt x="1869" y="197"/>
                </a:lnTo>
                <a:lnTo>
                  <a:pt x="1896" y="213"/>
                </a:lnTo>
                <a:lnTo>
                  <a:pt x="1922" y="229"/>
                </a:lnTo>
                <a:lnTo>
                  <a:pt x="1948" y="245"/>
                </a:lnTo>
                <a:lnTo>
                  <a:pt x="1975" y="261"/>
                </a:lnTo>
                <a:lnTo>
                  <a:pt x="2001" y="277"/>
                </a:lnTo>
                <a:lnTo>
                  <a:pt x="2027" y="294"/>
                </a:lnTo>
                <a:lnTo>
                  <a:pt x="2054" y="309"/>
                </a:lnTo>
                <a:lnTo>
                  <a:pt x="2080" y="325"/>
                </a:lnTo>
                <a:lnTo>
                  <a:pt x="2106" y="341"/>
                </a:lnTo>
                <a:lnTo>
                  <a:pt x="2133" y="356"/>
                </a:lnTo>
                <a:lnTo>
                  <a:pt x="2159" y="371"/>
                </a:lnTo>
                <a:lnTo>
                  <a:pt x="2185" y="386"/>
                </a:lnTo>
                <a:lnTo>
                  <a:pt x="2212" y="401"/>
                </a:lnTo>
                <a:lnTo>
                  <a:pt x="2238" y="415"/>
                </a:lnTo>
                <a:lnTo>
                  <a:pt x="2264" y="429"/>
                </a:lnTo>
                <a:lnTo>
                  <a:pt x="2291" y="442"/>
                </a:lnTo>
                <a:lnTo>
                  <a:pt x="2317" y="455"/>
                </a:lnTo>
                <a:lnTo>
                  <a:pt x="2343" y="468"/>
                </a:lnTo>
                <a:lnTo>
                  <a:pt x="2370" y="480"/>
                </a:lnTo>
                <a:lnTo>
                  <a:pt x="2396" y="491"/>
                </a:lnTo>
                <a:lnTo>
                  <a:pt x="2422" y="502"/>
                </a:lnTo>
                <a:lnTo>
                  <a:pt x="2449" y="513"/>
                </a:lnTo>
                <a:lnTo>
                  <a:pt x="2475" y="523"/>
                </a:lnTo>
                <a:lnTo>
                  <a:pt x="2501" y="533"/>
                </a:lnTo>
                <a:lnTo>
                  <a:pt x="2528" y="542"/>
                </a:lnTo>
                <a:lnTo>
                  <a:pt x="2554" y="551"/>
                </a:lnTo>
                <a:lnTo>
                  <a:pt x="2580" y="559"/>
                </a:lnTo>
                <a:lnTo>
                  <a:pt x="2607" y="567"/>
                </a:lnTo>
                <a:lnTo>
                  <a:pt x="2633" y="575"/>
                </a:lnTo>
              </a:path>
            </a:pathLst>
          </a:custGeom>
          <a:solidFill>
            <a:srgbClr val="0070C0">
              <a:alpha val="80000"/>
            </a:srgbClr>
          </a:solidFill>
          <a:ln w="38100" cap="flat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>
              <a:latin typeface="+mn-lt"/>
              <a:ea typeface="+mn-ea"/>
              <a:cs typeface="+mn-cs"/>
            </a:endParaRPr>
          </a:p>
        </p:txBody>
      </p:sp>
      <p:sp>
        <p:nvSpPr>
          <p:cNvPr id="67" name="Freeform 27"/>
          <p:cNvSpPr>
            <a:spLocks/>
          </p:cNvSpPr>
          <p:nvPr/>
        </p:nvSpPr>
        <p:spPr bwMode="auto">
          <a:xfrm>
            <a:off x="2803525" y="3744913"/>
            <a:ext cx="704850" cy="101600"/>
          </a:xfrm>
          <a:custGeom>
            <a:avLst/>
            <a:gdLst>
              <a:gd name="T0" fmla="*/ 26 w 2633"/>
              <a:gd name="T1" fmla="*/ 567 h 575"/>
              <a:gd name="T2" fmla="*/ 79 w 2633"/>
              <a:gd name="T3" fmla="*/ 551 h 575"/>
              <a:gd name="T4" fmla="*/ 132 w 2633"/>
              <a:gd name="T5" fmla="*/ 533 h 575"/>
              <a:gd name="T6" fmla="*/ 184 w 2633"/>
              <a:gd name="T7" fmla="*/ 513 h 575"/>
              <a:gd name="T8" fmla="*/ 237 w 2633"/>
              <a:gd name="T9" fmla="*/ 491 h 575"/>
              <a:gd name="T10" fmla="*/ 290 w 2633"/>
              <a:gd name="T11" fmla="*/ 468 h 575"/>
              <a:gd name="T12" fmla="*/ 342 w 2633"/>
              <a:gd name="T13" fmla="*/ 442 h 575"/>
              <a:gd name="T14" fmla="*/ 395 w 2633"/>
              <a:gd name="T15" fmla="*/ 415 h 575"/>
              <a:gd name="T16" fmla="*/ 448 w 2633"/>
              <a:gd name="T17" fmla="*/ 386 h 575"/>
              <a:gd name="T18" fmla="*/ 500 w 2633"/>
              <a:gd name="T19" fmla="*/ 356 h 575"/>
              <a:gd name="T20" fmla="*/ 553 w 2633"/>
              <a:gd name="T21" fmla="*/ 325 h 575"/>
              <a:gd name="T22" fmla="*/ 606 w 2633"/>
              <a:gd name="T23" fmla="*/ 294 h 575"/>
              <a:gd name="T24" fmla="*/ 658 w 2633"/>
              <a:gd name="T25" fmla="*/ 261 h 575"/>
              <a:gd name="T26" fmla="*/ 711 w 2633"/>
              <a:gd name="T27" fmla="*/ 229 h 575"/>
              <a:gd name="T28" fmla="*/ 764 w 2633"/>
              <a:gd name="T29" fmla="*/ 197 h 575"/>
              <a:gd name="T30" fmla="*/ 816 w 2633"/>
              <a:gd name="T31" fmla="*/ 167 h 575"/>
              <a:gd name="T32" fmla="*/ 869 w 2633"/>
              <a:gd name="T33" fmla="*/ 137 h 575"/>
              <a:gd name="T34" fmla="*/ 922 w 2633"/>
              <a:gd name="T35" fmla="*/ 109 h 575"/>
              <a:gd name="T36" fmla="*/ 974 w 2633"/>
              <a:gd name="T37" fmla="*/ 84 h 575"/>
              <a:gd name="T38" fmla="*/ 1027 w 2633"/>
              <a:gd name="T39" fmla="*/ 61 h 575"/>
              <a:gd name="T40" fmla="*/ 1080 w 2633"/>
              <a:gd name="T41" fmla="*/ 41 h 575"/>
              <a:gd name="T42" fmla="*/ 1132 w 2633"/>
              <a:gd name="T43" fmla="*/ 25 h 575"/>
              <a:gd name="T44" fmla="*/ 1185 w 2633"/>
              <a:gd name="T45" fmla="*/ 13 h 575"/>
              <a:gd name="T46" fmla="*/ 1238 w 2633"/>
              <a:gd name="T47" fmla="*/ 5 h 575"/>
              <a:gd name="T48" fmla="*/ 1290 w 2633"/>
              <a:gd name="T49" fmla="*/ 0 h 575"/>
              <a:gd name="T50" fmla="*/ 1343 w 2633"/>
              <a:gd name="T51" fmla="*/ 0 h 575"/>
              <a:gd name="T52" fmla="*/ 1395 w 2633"/>
              <a:gd name="T53" fmla="*/ 5 h 575"/>
              <a:gd name="T54" fmla="*/ 1448 w 2633"/>
              <a:gd name="T55" fmla="*/ 13 h 575"/>
              <a:gd name="T56" fmla="*/ 1501 w 2633"/>
              <a:gd name="T57" fmla="*/ 25 h 575"/>
              <a:gd name="T58" fmla="*/ 1553 w 2633"/>
              <a:gd name="T59" fmla="*/ 41 h 575"/>
              <a:gd name="T60" fmla="*/ 1606 w 2633"/>
              <a:gd name="T61" fmla="*/ 61 h 575"/>
              <a:gd name="T62" fmla="*/ 1659 w 2633"/>
              <a:gd name="T63" fmla="*/ 84 h 575"/>
              <a:gd name="T64" fmla="*/ 1711 w 2633"/>
              <a:gd name="T65" fmla="*/ 109 h 575"/>
              <a:gd name="T66" fmla="*/ 1764 w 2633"/>
              <a:gd name="T67" fmla="*/ 137 h 575"/>
              <a:gd name="T68" fmla="*/ 1817 w 2633"/>
              <a:gd name="T69" fmla="*/ 167 h 575"/>
              <a:gd name="T70" fmla="*/ 1869 w 2633"/>
              <a:gd name="T71" fmla="*/ 197 h 575"/>
              <a:gd name="T72" fmla="*/ 1922 w 2633"/>
              <a:gd name="T73" fmla="*/ 229 h 575"/>
              <a:gd name="T74" fmla="*/ 1975 w 2633"/>
              <a:gd name="T75" fmla="*/ 261 h 575"/>
              <a:gd name="T76" fmla="*/ 2027 w 2633"/>
              <a:gd name="T77" fmla="*/ 294 h 575"/>
              <a:gd name="T78" fmla="*/ 2080 w 2633"/>
              <a:gd name="T79" fmla="*/ 325 h 575"/>
              <a:gd name="T80" fmla="*/ 2133 w 2633"/>
              <a:gd name="T81" fmla="*/ 356 h 575"/>
              <a:gd name="T82" fmla="*/ 2185 w 2633"/>
              <a:gd name="T83" fmla="*/ 386 h 575"/>
              <a:gd name="T84" fmla="*/ 2238 w 2633"/>
              <a:gd name="T85" fmla="*/ 415 h 575"/>
              <a:gd name="T86" fmla="*/ 2291 w 2633"/>
              <a:gd name="T87" fmla="*/ 442 h 575"/>
              <a:gd name="T88" fmla="*/ 2343 w 2633"/>
              <a:gd name="T89" fmla="*/ 468 h 575"/>
              <a:gd name="T90" fmla="*/ 2396 w 2633"/>
              <a:gd name="T91" fmla="*/ 491 h 575"/>
              <a:gd name="T92" fmla="*/ 2449 w 2633"/>
              <a:gd name="T93" fmla="*/ 513 h 575"/>
              <a:gd name="T94" fmla="*/ 2501 w 2633"/>
              <a:gd name="T95" fmla="*/ 533 h 575"/>
              <a:gd name="T96" fmla="*/ 2554 w 2633"/>
              <a:gd name="T97" fmla="*/ 551 h 575"/>
              <a:gd name="T98" fmla="*/ 2607 w 2633"/>
              <a:gd name="T99" fmla="*/ 56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33" h="575">
                <a:moveTo>
                  <a:pt x="0" y="575"/>
                </a:moveTo>
                <a:lnTo>
                  <a:pt x="26" y="567"/>
                </a:lnTo>
                <a:lnTo>
                  <a:pt x="53" y="559"/>
                </a:lnTo>
                <a:lnTo>
                  <a:pt x="79" y="551"/>
                </a:lnTo>
                <a:lnTo>
                  <a:pt x="105" y="542"/>
                </a:lnTo>
                <a:lnTo>
                  <a:pt x="132" y="533"/>
                </a:lnTo>
                <a:lnTo>
                  <a:pt x="158" y="523"/>
                </a:lnTo>
                <a:lnTo>
                  <a:pt x="184" y="513"/>
                </a:lnTo>
                <a:lnTo>
                  <a:pt x="211" y="502"/>
                </a:lnTo>
                <a:lnTo>
                  <a:pt x="237" y="491"/>
                </a:lnTo>
                <a:lnTo>
                  <a:pt x="263" y="480"/>
                </a:lnTo>
                <a:lnTo>
                  <a:pt x="290" y="468"/>
                </a:lnTo>
                <a:lnTo>
                  <a:pt x="316" y="455"/>
                </a:lnTo>
                <a:lnTo>
                  <a:pt x="342" y="442"/>
                </a:lnTo>
                <a:lnTo>
                  <a:pt x="369" y="429"/>
                </a:lnTo>
                <a:lnTo>
                  <a:pt x="395" y="415"/>
                </a:lnTo>
                <a:lnTo>
                  <a:pt x="421" y="401"/>
                </a:lnTo>
                <a:lnTo>
                  <a:pt x="448" y="386"/>
                </a:lnTo>
                <a:lnTo>
                  <a:pt x="474" y="371"/>
                </a:lnTo>
                <a:lnTo>
                  <a:pt x="500" y="356"/>
                </a:lnTo>
                <a:lnTo>
                  <a:pt x="527" y="341"/>
                </a:lnTo>
                <a:lnTo>
                  <a:pt x="553" y="325"/>
                </a:lnTo>
                <a:lnTo>
                  <a:pt x="579" y="309"/>
                </a:lnTo>
                <a:lnTo>
                  <a:pt x="606" y="294"/>
                </a:lnTo>
                <a:lnTo>
                  <a:pt x="632" y="277"/>
                </a:lnTo>
                <a:lnTo>
                  <a:pt x="658" y="261"/>
                </a:lnTo>
                <a:lnTo>
                  <a:pt x="685" y="245"/>
                </a:lnTo>
                <a:lnTo>
                  <a:pt x="711" y="229"/>
                </a:lnTo>
                <a:lnTo>
                  <a:pt x="737" y="213"/>
                </a:lnTo>
                <a:lnTo>
                  <a:pt x="764" y="197"/>
                </a:lnTo>
                <a:lnTo>
                  <a:pt x="790" y="182"/>
                </a:lnTo>
                <a:lnTo>
                  <a:pt x="816" y="167"/>
                </a:lnTo>
                <a:lnTo>
                  <a:pt x="843" y="152"/>
                </a:lnTo>
                <a:lnTo>
                  <a:pt x="869" y="137"/>
                </a:lnTo>
                <a:lnTo>
                  <a:pt x="895" y="123"/>
                </a:lnTo>
                <a:lnTo>
                  <a:pt x="922" y="109"/>
                </a:lnTo>
                <a:lnTo>
                  <a:pt x="948" y="96"/>
                </a:lnTo>
                <a:lnTo>
                  <a:pt x="974" y="84"/>
                </a:lnTo>
                <a:lnTo>
                  <a:pt x="1001" y="72"/>
                </a:lnTo>
                <a:lnTo>
                  <a:pt x="1027" y="61"/>
                </a:lnTo>
                <a:lnTo>
                  <a:pt x="1053" y="51"/>
                </a:lnTo>
                <a:lnTo>
                  <a:pt x="1080" y="41"/>
                </a:lnTo>
                <a:lnTo>
                  <a:pt x="1106" y="33"/>
                </a:lnTo>
                <a:lnTo>
                  <a:pt x="1132" y="25"/>
                </a:lnTo>
                <a:lnTo>
                  <a:pt x="1159" y="19"/>
                </a:lnTo>
                <a:lnTo>
                  <a:pt x="1185" y="13"/>
                </a:lnTo>
                <a:lnTo>
                  <a:pt x="1211" y="8"/>
                </a:lnTo>
                <a:lnTo>
                  <a:pt x="1238" y="5"/>
                </a:lnTo>
                <a:lnTo>
                  <a:pt x="1264" y="2"/>
                </a:lnTo>
                <a:lnTo>
                  <a:pt x="1290" y="0"/>
                </a:lnTo>
                <a:lnTo>
                  <a:pt x="1317" y="0"/>
                </a:lnTo>
                <a:lnTo>
                  <a:pt x="1343" y="0"/>
                </a:lnTo>
                <a:lnTo>
                  <a:pt x="1369" y="2"/>
                </a:lnTo>
                <a:lnTo>
                  <a:pt x="1395" y="5"/>
                </a:lnTo>
                <a:lnTo>
                  <a:pt x="1422" y="8"/>
                </a:lnTo>
                <a:lnTo>
                  <a:pt x="1448" y="13"/>
                </a:lnTo>
                <a:lnTo>
                  <a:pt x="1474" y="19"/>
                </a:lnTo>
                <a:lnTo>
                  <a:pt x="1501" y="25"/>
                </a:lnTo>
                <a:lnTo>
                  <a:pt x="1527" y="33"/>
                </a:lnTo>
                <a:lnTo>
                  <a:pt x="1553" y="41"/>
                </a:lnTo>
                <a:lnTo>
                  <a:pt x="1580" y="51"/>
                </a:lnTo>
                <a:lnTo>
                  <a:pt x="1606" y="61"/>
                </a:lnTo>
                <a:lnTo>
                  <a:pt x="1632" y="72"/>
                </a:lnTo>
                <a:lnTo>
                  <a:pt x="1659" y="84"/>
                </a:lnTo>
                <a:lnTo>
                  <a:pt x="1685" y="96"/>
                </a:lnTo>
                <a:lnTo>
                  <a:pt x="1711" y="109"/>
                </a:lnTo>
                <a:lnTo>
                  <a:pt x="1738" y="123"/>
                </a:lnTo>
                <a:lnTo>
                  <a:pt x="1764" y="137"/>
                </a:lnTo>
                <a:lnTo>
                  <a:pt x="1790" y="152"/>
                </a:lnTo>
                <a:lnTo>
                  <a:pt x="1817" y="167"/>
                </a:lnTo>
                <a:lnTo>
                  <a:pt x="1843" y="182"/>
                </a:lnTo>
                <a:lnTo>
                  <a:pt x="1869" y="197"/>
                </a:lnTo>
                <a:lnTo>
                  <a:pt x="1896" y="213"/>
                </a:lnTo>
                <a:lnTo>
                  <a:pt x="1922" y="229"/>
                </a:lnTo>
                <a:lnTo>
                  <a:pt x="1948" y="245"/>
                </a:lnTo>
                <a:lnTo>
                  <a:pt x="1975" y="261"/>
                </a:lnTo>
                <a:lnTo>
                  <a:pt x="2001" y="277"/>
                </a:lnTo>
                <a:lnTo>
                  <a:pt x="2027" y="294"/>
                </a:lnTo>
                <a:lnTo>
                  <a:pt x="2054" y="309"/>
                </a:lnTo>
                <a:lnTo>
                  <a:pt x="2080" y="325"/>
                </a:lnTo>
                <a:lnTo>
                  <a:pt x="2106" y="341"/>
                </a:lnTo>
                <a:lnTo>
                  <a:pt x="2133" y="356"/>
                </a:lnTo>
                <a:lnTo>
                  <a:pt x="2159" y="371"/>
                </a:lnTo>
                <a:lnTo>
                  <a:pt x="2185" y="386"/>
                </a:lnTo>
                <a:lnTo>
                  <a:pt x="2212" y="401"/>
                </a:lnTo>
                <a:lnTo>
                  <a:pt x="2238" y="415"/>
                </a:lnTo>
                <a:lnTo>
                  <a:pt x="2264" y="429"/>
                </a:lnTo>
                <a:lnTo>
                  <a:pt x="2291" y="442"/>
                </a:lnTo>
                <a:lnTo>
                  <a:pt x="2317" y="455"/>
                </a:lnTo>
                <a:lnTo>
                  <a:pt x="2343" y="468"/>
                </a:lnTo>
                <a:lnTo>
                  <a:pt x="2370" y="480"/>
                </a:lnTo>
                <a:lnTo>
                  <a:pt x="2396" y="491"/>
                </a:lnTo>
                <a:lnTo>
                  <a:pt x="2422" y="502"/>
                </a:lnTo>
                <a:lnTo>
                  <a:pt x="2449" y="513"/>
                </a:lnTo>
                <a:lnTo>
                  <a:pt x="2475" y="523"/>
                </a:lnTo>
                <a:lnTo>
                  <a:pt x="2501" y="533"/>
                </a:lnTo>
                <a:lnTo>
                  <a:pt x="2528" y="542"/>
                </a:lnTo>
                <a:lnTo>
                  <a:pt x="2554" y="551"/>
                </a:lnTo>
                <a:lnTo>
                  <a:pt x="2580" y="559"/>
                </a:lnTo>
                <a:lnTo>
                  <a:pt x="2607" y="567"/>
                </a:lnTo>
                <a:lnTo>
                  <a:pt x="2633" y="575"/>
                </a:lnTo>
              </a:path>
            </a:pathLst>
          </a:custGeom>
          <a:solidFill>
            <a:srgbClr val="0070C0">
              <a:alpha val="80000"/>
            </a:srgbClr>
          </a:solidFill>
          <a:ln w="38100" cap="flat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>
              <a:latin typeface="+mn-lt"/>
              <a:ea typeface="+mn-ea"/>
              <a:cs typeface="+mn-cs"/>
            </a:endParaRPr>
          </a:p>
        </p:txBody>
      </p:sp>
      <p:sp>
        <p:nvSpPr>
          <p:cNvPr id="71" name="Freeform 27"/>
          <p:cNvSpPr>
            <a:spLocks/>
          </p:cNvSpPr>
          <p:nvPr/>
        </p:nvSpPr>
        <p:spPr bwMode="auto">
          <a:xfrm>
            <a:off x="2025650" y="4410075"/>
            <a:ext cx="704850" cy="101600"/>
          </a:xfrm>
          <a:custGeom>
            <a:avLst/>
            <a:gdLst>
              <a:gd name="T0" fmla="*/ 26 w 2633"/>
              <a:gd name="T1" fmla="*/ 567 h 575"/>
              <a:gd name="T2" fmla="*/ 79 w 2633"/>
              <a:gd name="T3" fmla="*/ 551 h 575"/>
              <a:gd name="T4" fmla="*/ 132 w 2633"/>
              <a:gd name="T5" fmla="*/ 533 h 575"/>
              <a:gd name="T6" fmla="*/ 184 w 2633"/>
              <a:gd name="T7" fmla="*/ 513 h 575"/>
              <a:gd name="T8" fmla="*/ 237 w 2633"/>
              <a:gd name="T9" fmla="*/ 491 h 575"/>
              <a:gd name="T10" fmla="*/ 290 w 2633"/>
              <a:gd name="T11" fmla="*/ 468 h 575"/>
              <a:gd name="T12" fmla="*/ 342 w 2633"/>
              <a:gd name="T13" fmla="*/ 442 h 575"/>
              <a:gd name="T14" fmla="*/ 395 w 2633"/>
              <a:gd name="T15" fmla="*/ 415 h 575"/>
              <a:gd name="T16" fmla="*/ 448 w 2633"/>
              <a:gd name="T17" fmla="*/ 386 h 575"/>
              <a:gd name="T18" fmla="*/ 500 w 2633"/>
              <a:gd name="T19" fmla="*/ 356 h 575"/>
              <a:gd name="T20" fmla="*/ 553 w 2633"/>
              <a:gd name="T21" fmla="*/ 325 h 575"/>
              <a:gd name="T22" fmla="*/ 606 w 2633"/>
              <a:gd name="T23" fmla="*/ 294 h 575"/>
              <a:gd name="T24" fmla="*/ 658 w 2633"/>
              <a:gd name="T25" fmla="*/ 261 h 575"/>
              <a:gd name="T26" fmla="*/ 711 w 2633"/>
              <a:gd name="T27" fmla="*/ 229 h 575"/>
              <a:gd name="T28" fmla="*/ 764 w 2633"/>
              <a:gd name="T29" fmla="*/ 197 h 575"/>
              <a:gd name="T30" fmla="*/ 816 w 2633"/>
              <a:gd name="T31" fmla="*/ 167 h 575"/>
              <a:gd name="T32" fmla="*/ 869 w 2633"/>
              <a:gd name="T33" fmla="*/ 137 h 575"/>
              <a:gd name="T34" fmla="*/ 922 w 2633"/>
              <a:gd name="T35" fmla="*/ 109 h 575"/>
              <a:gd name="T36" fmla="*/ 974 w 2633"/>
              <a:gd name="T37" fmla="*/ 84 h 575"/>
              <a:gd name="T38" fmla="*/ 1027 w 2633"/>
              <a:gd name="T39" fmla="*/ 61 h 575"/>
              <a:gd name="T40" fmla="*/ 1080 w 2633"/>
              <a:gd name="T41" fmla="*/ 41 h 575"/>
              <a:gd name="T42" fmla="*/ 1132 w 2633"/>
              <a:gd name="T43" fmla="*/ 25 h 575"/>
              <a:gd name="T44" fmla="*/ 1185 w 2633"/>
              <a:gd name="T45" fmla="*/ 13 h 575"/>
              <a:gd name="T46" fmla="*/ 1238 w 2633"/>
              <a:gd name="T47" fmla="*/ 5 h 575"/>
              <a:gd name="T48" fmla="*/ 1290 w 2633"/>
              <a:gd name="T49" fmla="*/ 0 h 575"/>
              <a:gd name="T50" fmla="*/ 1343 w 2633"/>
              <a:gd name="T51" fmla="*/ 0 h 575"/>
              <a:gd name="T52" fmla="*/ 1395 w 2633"/>
              <a:gd name="T53" fmla="*/ 5 h 575"/>
              <a:gd name="T54" fmla="*/ 1448 w 2633"/>
              <a:gd name="T55" fmla="*/ 13 h 575"/>
              <a:gd name="T56" fmla="*/ 1501 w 2633"/>
              <a:gd name="T57" fmla="*/ 25 h 575"/>
              <a:gd name="T58" fmla="*/ 1553 w 2633"/>
              <a:gd name="T59" fmla="*/ 41 h 575"/>
              <a:gd name="T60" fmla="*/ 1606 w 2633"/>
              <a:gd name="T61" fmla="*/ 61 h 575"/>
              <a:gd name="T62" fmla="*/ 1659 w 2633"/>
              <a:gd name="T63" fmla="*/ 84 h 575"/>
              <a:gd name="T64" fmla="*/ 1711 w 2633"/>
              <a:gd name="T65" fmla="*/ 109 h 575"/>
              <a:gd name="T66" fmla="*/ 1764 w 2633"/>
              <a:gd name="T67" fmla="*/ 137 h 575"/>
              <a:gd name="T68" fmla="*/ 1817 w 2633"/>
              <a:gd name="T69" fmla="*/ 167 h 575"/>
              <a:gd name="T70" fmla="*/ 1869 w 2633"/>
              <a:gd name="T71" fmla="*/ 197 h 575"/>
              <a:gd name="T72" fmla="*/ 1922 w 2633"/>
              <a:gd name="T73" fmla="*/ 229 h 575"/>
              <a:gd name="T74" fmla="*/ 1975 w 2633"/>
              <a:gd name="T75" fmla="*/ 261 h 575"/>
              <a:gd name="T76" fmla="*/ 2027 w 2633"/>
              <a:gd name="T77" fmla="*/ 294 h 575"/>
              <a:gd name="T78" fmla="*/ 2080 w 2633"/>
              <a:gd name="T79" fmla="*/ 325 h 575"/>
              <a:gd name="T80" fmla="*/ 2133 w 2633"/>
              <a:gd name="T81" fmla="*/ 356 h 575"/>
              <a:gd name="T82" fmla="*/ 2185 w 2633"/>
              <a:gd name="T83" fmla="*/ 386 h 575"/>
              <a:gd name="T84" fmla="*/ 2238 w 2633"/>
              <a:gd name="T85" fmla="*/ 415 h 575"/>
              <a:gd name="T86" fmla="*/ 2291 w 2633"/>
              <a:gd name="T87" fmla="*/ 442 h 575"/>
              <a:gd name="T88" fmla="*/ 2343 w 2633"/>
              <a:gd name="T89" fmla="*/ 468 h 575"/>
              <a:gd name="T90" fmla="*/ 2396 w 2633"/>
              <a:gd name="T91" fmla="*/ 491 h 575"/>
              <a:gd name="T92" fmla="*/ 2449 w 2633"/>
              <a:gd name="T93" fmla="*/ 513 h 575"/>
              <a:gd name="T94" fmla="*/ 2501 w 2633"/>
              <a:gd name="T95" fmla="*/ 533 h 575"/>
              <a:gd name="T96" fmla="*/ 2554 w 2633"/>
              <a:gd name="T97" fmla="*/ 551 h 575"/>
              <a:gd name="T98" fmla="*/ 2607 w 2633"/>
              <a:gd name="T99" fmla="*/ 56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33" h="575">
                <a:moveTo>
                  <a:pt x="0" y="575"/>
                </a:moveTo>
                <a:lnTo>
                  <a:pt x="26" y="567"/>
                </a:lnTo>
                <a:lnTo>
                  <a:pt x="53" y="559"/>
                </a:lnTo>
                <a:lnTo>
                  <a:pt x="79" y="551"/>
                </a:lnTo>
                <a:lnTo>
                  <a:pt x="105" y="542"/>
                </a:lnTo>
                <a:lnTo>
                  <a:pt x="132" y="533"/>
                </a:lnTo>
                <a:lnTo>
                  <a:pt x="158" y="523"/>
                </a:lnTo>
                <a:lnTo>
                  <a:pt x="184" y="513"/>
                </a:lnTo>
                <a:lnTo>
                  <a:pt x="211" y="502"/>
                </a:lnTo>
                <a:lnTo>
                  <a:pt x="237" y="491"/>
                </a:lnTo>
                <a:lnTo>
                  <a:pt x="263" y="480"/>
                </a:lnTo>
                <a:lnTo>
                  <a:pt x="290" y="468"/>
                </a:lnTo>
                <a:lnTo>
                  <a:pt x="316" y="455"/>
                </a:lnTo>
                <a:lnTo>
                  <a:pt x="342" y="442"/>
                </a:lnTo>
                <a:lnTo>
                  <a:pt x="369" y="429"/>
                </a:lnTo>
                <a:lnTo>
                  <a:pt x="395" y="415"/>
                </a:lnTo>
                <a:lnTo>
                  <a:pt x="421" y="401"/>
                </a:lnTo>
                <a:lnTo>
                  <a:pt x="448" y="386"/>
                </a:lnTo>
                <a:lnTo>
                  <a:pt x="474" y="371"/>
                </a:lnTo>
                <a:lnTo>
                  <a:pt x="500" y="356"/>
                </a:lnTo>
                <a:lnTo>
                  <a:pt x="527" y="341"/>
                </a:lnTo>
                <a:lnTo>
                  <a:pt x="553" y="325"/>
                </a:lnTo>
                <a:lnTo>
                  <a:pt x="579" y="309"/>
                </a:lnTo>
                <a:lnTo>
                  <a:pt x="606" y="294"/>
                </a:lnTo>
                <a:lnTo>
                  <a:pt x="632" y="277"/>
                </a:lnTo>
                <a:lnTo>
                  <a:pt x="658" y="261"/>
                </a:lnTo>
                <a:lnTo>
                  <a:pt x="685" y="245"/>
                </a:lnTo>
                <a:lnTo>
                  <a:pt x="711" y="229"/>
                </a:lnTo>
                <a:lnTo>
                  <a:pt x="737" y="213"/>
                </a:lnTo>
                <a:lnTo>
                  <a:pt x="764" y="197"/>
                </a:lnTo>
                <a:lnTo>
                  <a:pt x="790" y="182"/>
                </a:lnTo>
                <a:lnTo>
                  <a:pt x="816" y="167"/>
                </a:lnTo>
                <a:lnTo>
                  <a:pt x="843" y="152"/>
                </a:lnTo>
                <a:lnTo>
                  <a:pt x="869" y="137"/>
                </a:lnTo>
                <a:lnTo>
                  <a:pt x="895" y="123"/>
                </a:lnTo>
                <a:lnTo>
                  <a:pt x="922" y="109"/>
                </a:lnTo>
                <a:lnTo>
                  <a:pt x="948" y="96"/>
                </a:lnTo>
                <a:lnTo>
                  <a:pt x="974" y="84"/>
                </a:lnTo>
                <a:lnTo>
                  <a:pt x="1001" y="72"/>
                </a:lnTo>
                <a:lnTo>
                  <a:pt x="1027" y="61"/>
                </a:lnTo>
                <a:lnTo>
                  <a:pt x="1053" y="51"/>
                </a:lnTo>
                <a:lnTo>
                  <a:pt x="1080" y="41"/>
                </a:lnTo>
                <a:lnTo>
                  <a:pt x="1106" y="33"/>
                </a:lnTo>
                <a:lnTo>
                  <a:pt x="1132" y="25"/>
                </a:lnTo>
                <a:lnTo>
                  <a:pt x="1159" y="19"/>
                </a:lnTo>
                <a:lnTo>
                  <a:pt x="1185" y="13"/>
                </a:lnTo>
                <a:lnTo>
                  <a:pt x="1211" y="8"/>
                </a:lnTo>
                <a:lnTo>
                  <a:pt x="1238" y="5"/>
                </a:lnTo>
                <a:lnTo>
                  <a:pt x="1264" y="2"/>
                </a:lnTo>
                <a:lnTo>
                  <a:pt x="1290" y="0"/>
                </a:lnTo>
                <a:lnTo>
                  <a:pt x="1317" y="0"/>
                </a:lnTo>
                <a:lnTo>
                  <a:pt x="1343" y="0"/>
                </a:lnTo>
                <a:lnTo>
                  <a:pt x="1369" y="2"/>
                </a:lnTo>
                <a:lnTo>
                  <a:pt x="1395" y="5"/>
                </a:lnTo>
                <a:lnTo>
                  <a:pt x="1422" y="8"/>
                </a:lnTo>
                <a:lnTo>
                  <a:pt x="1448" y="13"/>
                </a:lnTo>
                <a:lnTo>
                  <a:pt x="1474" y="19"/>
                </a:lnTo>
                <a:lnTo>
                  <a:pt x="1501" y="25"/>
                </a:lnTo>
                <a:lnTo>
                  <a:pt x="1527" y="33"/>
                </a:lnTo>
                <a:lnTo>
                  <a:pt x="1553" y="41"/>
                </a:lnTo>
                <a:lnTo>
                  <a:pt x="1580" y="51"/>
                </a:lnTo>
                <a:lnTo>
                  <a:pt x="1606" y="61"/>
                </a:lnTo>
                <a:lnTo>
                  <a:pt x="1632" y="72"/>
                </a:lnTo>
                <a:lnTo>
                  <a:pt x="1659" y="84"/>
                </a:lnTo>
                <a:lnTo>
                  <a:pt x="1685" y="96"/>
                </a:lnTo>
                <a:lnTo>
                  <a:pt x="1711" y="109"/>
                </a:lnTo>
                <a:lnTo>
                  <a:pt x="1738" y="123"/>
                </a:lnTo>
                <a:lnTo>
                  <a:pt x="1764" y="137"/>
                </a:lnTo>
                <a:lnTo>
                  <a:pt x="1790" y="152"/>
                </a:lnTo>
                <a:lnTo>
                  <a:pt x="1817" y="167"/>
                </a:lnTo>
                <a:lnTo>
                  <a:pt x="1843" y="182"/>
                </a:lnTo>
                <a:lnTo>
                  <a:pt x="1869" y="197"/>
                </a:lnTo>
                <a:lnTo>
                  <a:pt x="1896" y="213"/>
                </a:lnTo>
                <a:lnTo>
                  <a:pt x="1922" y="229"/>
                </a:lnTo>
                <a:lnTo>
                  <a:pt x="1948" y="245"/>
                </a:lnTo>
                <a:lnTo>
                  <a:pt x="1975" y="261"/>
                </a:lnTo>
                <a:lnTo>
                  <a:pt x="2001" y="277"/>
                </a:lnTo>
                <a:lnTo>
                  <a:pt x="2027" y="294"/>
                </a:lnTo>
                <a:lnTo>
                  <a:pt x="2054" y="309"/>
                </a:lnTo>
                <a:lnTo>
                  <a:pt x="2080" y="325"/>
                </a:lnTo>
                <a:lnTo>
                  <a:pt x="2106" y="341"/>
                </a:lnTo>
                <a:lnTo>
                  <a:pt x="2133" y="356"/>
                </a:lnTo>
                <a:lnTo>
                  <a:pt x="2159" y="371"/>
                </a:lnTo>
                <a:lnTo>
                  <a:pt x="2185" y="386"/>
                </a:lnTo>
                <a:lnTo>
                  <a:pt x="2212" y="401"/>
                </a:lnTo>
                <a:lnTo>
                  <a:pt x="2238" y="415"/>
                </a:lnTo>
                <a:lnTo>
                  <a:pt x="2264" y="429"/>
                </a:lnTo>
                <a:lnTo>
                  <a:pt x="2291" y="442"/>
                </a:lnTo>
                <a:lnTo>
                  <a:pt x="2317" y="455"/>
                </a:lnTo>
                <a:lnTo>
                  <a:pt x="2343" y="468"/>
                </a:lnTo>
                <a:lnTo>
                  <a:pt x="2370" y="480"/>
                </a:lnTo>
                <a:lnTo>
                  <a:pt x="2396" y="491"/>
                </a:lnTo>
                <a:lnTo>
                  <a:pt x="2422" y="502"/>
                </a:lnTo>
                <a:lnTo>
                  <a:pt x="2449" y="513"/>
                </a:lnTo>
                <a:lnTo>
                  <a:pt x="2475" y="523"/>
                </a:lnTo>
                <a:lnTo>
                  <a:pt x="2501" y="533"/>
                </a:lnTo>
                <a:lnTo>
                  <a:pt x="2528" y="542"/>
                </a:lnTo>
                <a:lnTo>
                  <a:pt x="2554" y="551"/>
                </a:lnTo>
                <a:lnTo>
                  <a:pt x="2580" y="559"/>
                </a:lnTo>
                <a:lnTo>
                  <a:pt x="2607" y="567"/>
                </a:lnTo>
                <a:lnTo>
                  <a:pt x="2633" y="575"/>
                </a:lnTo>
              </a:path>
            </a:pathLst>
          </a:custGeom>
          <a:solidFill>
            <a:srgbClr val="0070C0">
              <a:alpha val="80000"/>
            </a:srgbClr>
          </a:solidFill>
          <a:ln w="38100" cap="flat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>
              <a:latin typeface="+mn-lt"/>
              <a:ea typeface="+mn-ea"/>
              <a:cs typeface="+mn-cs"/>
            </a:endParaRPr>
          </a:p>
        </p:txBody>
      </p:sp>
      <p:sp>
        <p:nvSpPr>
          <p:cNvPr id="72" name="Freeform 27"/>
          <p:cNvSpPr>
            <a:spLocks/>
          </p:cNvSpPr>
          <p:nvPr/>
        </p:nvSpPr>
        <p:spPr bwMode="auto">
          <a:xfrm>
            <a:off x="2025650" y="3244850"/>
            <a:ext cx="704850" cy="103188"/>
          </a:xfrm>
          <a:custGeom>
            <a:avLst/>
            <a:gdLst>
              <a:gd name="T0" fmla="*/ 26 w 2633"/>
              <a:gd name="T1" fmla="*/ 567 h 575"/>
              <a:gd name="T2" fmla="*/ 79 w 2633"/>
              <a:gd name="T3" fmla="*/ 551 h 575"/>
              <a:gd name="T4" fmla="*/ 132 w 2633"/>
              <a:gd name="T5" fmla="*/ 533 h 575"/>
              <a:gd name="T6" fmla="*/ 184 w 2633"/>
              <a:gd name="T7" fmla="*/ 513 h 575"/>
              <a:gd name="T8" fmla="*/ 237 w 2633"/>
              <a:gd name="T9" fmla="*/ 491 h 575"/>
              <a:gd name="T10" fmla="*/ 290 w 2633"/>
              <a:gd name="T11" fmla="*/ 468 h 575"/>
              <a:gd name="T12" fmla="*/ 342 w 2633"/>
              <a:gd name="T13" fmla="*/ 442 h 575"/>
              <a:gd name="T14" fmla="*/ 395 w 2633"/>
              <a:gd name="T15" fmla="*/ 415 h 575"/>
              <a:gd name="T16" fmla="*/ 448 w 2633"/>
              <a:gd name="T17" fmla="*/ 386 h 575"/>
              <a:gd name="T18" fmla="*/ 500 w 2633"/>
              <a:gd name="T19" fmla="*/ 356 h 575"/>
              <a:gd name="T20" fmla="*/ 553 w 2633"/>
              <a:gd name="T21" fmla="*/ 325 h 575"/>
              <a:gd name="T22" fmla="*/ 606 w 2633"/>
              <a:gd name="T23" fmla="*/ 294 h 575"/>
              <a:gd name="T24" fmla="*/ 658 w 2633"/>
              <a:gd name="T25" fmla="*/ 261 h 575"/>
              <a:gd name="T26" fmla="*/ 711 w 2633"/>
              <a:gd name="T27" fmla="*/ 229 h 575"/>
              <a:gd name="T28" fmla="*/ 764 w 2633"/>
              <a:gd name="T29" fmla="*/ 197 h 575"/>
              <a:gd name="T30" fmla="*/ 816 w 2633"/>
              <a:gd name="T31" fmla="*/ 167 h 575"/>
              <a:gd name="T32" fmla="*/ 869 w 2633"/>
              <a:gd name="T33" fmla="*/ 137 h 575"/>
              <a:gd name="T34" fmla="*/ 922 w 2633"/>
              <a:gd name="T35" fmla="*/ 109 h 575"/>
              <a:gd name="T36" fmla="*/ 974 w 2633"/>
              <a:gd name="T37" fmla="*/ 84 h 575"/>
              <a:gd name="T38" fmla="*/ 1027 w 2633"/>
              <a:gd name="T39" fmla="*/ 61 h 575"/>
              <a:gd name="T40" fmla="*/ 1080 w 2633"/>
              <a:gd name="T41" fmla="*/ 41 h 575"/>
              <a:gd name="T42" fmla="*/ 1132 w 2633"/>
              <a:gd name="T43" fmla="*/ 25 h 575"/>
              <a:gd name="T44" fmla="*/ 1185 w 2633"/>
              <a:gd name="T45" fmla="*/ 13 h 575"/>
              <a:gd name="T46" fmla="*/ 1238 w 2633"/>
              <a:gd name="T47" fmla="*/ 5 h 575"/>
              <a:gd name="T48" fmla="*/ 1290 w 2633"/>
              <a:gd name="T49" fmla="*/ 0 h 575"/>
              <a:gd name="T50" fmla="*/ 1343 w 2633"/>
              <a:gd name="T51" fmla="*/ 0 h 575"/>
              <a:gd name="T52" fmla="*/ 1395 w 2633"/>
              <a:gd name="T53" fmla="*/ 5 h 575"/>
              <a:gd name="T54" fmla="*/ 1448 w 2633"/>
              <a:gd name="T55" fmla="*/ 13 h 575"/>
              <a:gd name="T56" fmla="*/ 1501 w 2633"/>
              <a:gd name="T57" fmla="*/ 25 h 575"/>
              <a:gd name="T58" fmla="*/ 1553 w 2633"/>
              <a:gd name="T59" fmla="*/ 41 h 575"/>
              <a:gd name="T60" fmla="*/ 1606 w 2633"/>
              <a:gd name="T61" fmla="*/ 61 h 575"/>
              <a:gd name="T62" fmla="*/ 1659 w 2633"/>
              <a:gd name="T63" fmla="*/ 84 h 575"/>
              <a:gd name="T64" fmla="*/ 1711 w 2633"/>
              <a:gd name="T65" fmla="*/ 109 h 575"/>
              <a:gd name="T66" fmla="*/ 1764 w 2633"/>
              <a:gd name="T67" fmla="*/ 137 h 575"/>
              <a:gd name="T68" fmla="*/ 1817 w 2633"/>
              <a:gd name="T69" fmla="*/ 167 h 575"/>
              <a:gd name="T70" fmla="*/ 1869 w 2633"/>
              <a:gd name="T71" fmla="*/ 197 h 575"/>
              <a:gd name="T72" fmla="*/ 1922 w 2633"/>
              <a:gd name="T73" fmla="*/ 229 h 575"/>
              <a:gd name="T74" fmla="*/ 1975 w 2633"/>
              <a:gd name="T75" fmla="*/ 261 h 575"/>
              <a:gd name="T76" fmla="*/ 2027 w 2633"/>
              <a:gd name="T77" fmla="*/ 294 h 575"/>
              <a:gd name="T78" fmla="*/ 2080 w 2633"/>
              <a:gd name="T79" fmla="*/ 325 h 575"/>
              <a:gd name="T80" fmla="*/ 2133 w 2633"/>
              <a:gd name="T81" fmla="*/ 356 h 575"/>
              <a:gd name="T82" fmla="*/ 2185 w 2633"/>
              <a:gd name="T83" fmla="*/ 386 h 575"/>
              <a:gd name="T84" fmla="*/ 2238 w 2633"/>
              <a:gd name="T85" fmla="*/ 415 h 575"/>
              <a:gd name="T86" fmla="*/ 2291 w 2633"/>
              <a:gd name="T87" fmla="*/ 442 h 575"/>
              <a:gd name="T88" fmla="*/ 2343 w 2633"/>
              <a:gd name="T89" fmla="*/ 468 h 575"/>
              <a:gd name="T90" fmla="*/ 2396 w 2633"/>
              <a:gd name="T91" fmla="*/ 491 h 575"/>
              <a:gd name="T92" fmla="*/ 2449 w 2633"/>
              <a:gd name="T93" fmla="*/ 513 h 575"/>
              <a:gd name="T94" fmla="*/ 2501 w 2633"/>
              <a:gd name="T95" fmla="*/ 533 h 575"/>
              <a:gd name="T96" fmla="*/ 2554 w 2633"/>
              <a:gd name="T97" fmla="*/ 551 h 575"/>
              <a:gd name="T98" fmla="*/ 2607 w 2633"/>
              <a:gd name="T99" fmla="*/ 56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33" h="575">
                <a:moveTo>
                  <a:pt x="0" y="575"/>
                </a:moveTo>
                <a:lnTo>
                  <a:pt x="26" y="567"/>
                </a:lnTo>
                <a:lnTo>
                  <a:pt x="53" y="559"/>
                </a:lnTo>
                <a:lnTo>
                  <a:pt x="79" y="551"/>
                </a:lnTo>
                <a:lnTo>
                  <a:pt x="105" y="542"/>
                </a:lnTo>
                <a:lnTo>
                  <a:pt x="132" y="533"/>
                </a:lnTo>
                <a:lnTo>
                  <a:pt x="158" y="523"/>
                </a:lnTo>
                <a:lnTo>
                  <a:pt x="184" y="513"/>
                </a:lnTo>
                <a:lnTo>
                  <a:pt x="211" y="502"/>
                </a:lnTo>
                <a:lnTo>
                  <a:pt x="237" y="491"/>
                </a:lnTo>
                <a:lnTo>
                  <a:pt x="263" y="480"/>
                </a:lnTo>
                <a:lnTo>
                  <a:pt x="290" y="468"/>
                </a:lnTo>
                <a:lnTo>
                  <a:pt x="316" y="455"/>
                </a:lnTo>
                <a:lnTo>
                  <a:pt x="342" y="442"/>
                </a:lnTo>
                <a:lnTo>
                  <a:pt x="369" y="429"/>
                </a:lnTo>
                <a:lnTo>
                  <a:pt x="395" y="415"/>
                </a:lnTo>
                <a:lnTo>
                  <a:pt x="421" y="401"/>
                </a:lnTo>
                <a:lnTo>
                  <a:pt x="448" y="386"/>
                </a:lnTo>
                <a:lnTo>
                  <a:pt x="474" y="371"/>
                </a:lnTo>
                <a:lnTo>
                  <a:pt x="500" y="356"/>
                </a:lnTo>
                <a:lnTo>
                  <a:pt x="527" y="341"/>
                </a:lnTo>
                <a:lnTo>
                  <a:pt x="553" y="325"/>
                </a:lnTo>
                <a:lnTo>
                  <a:pt x="579" y="309"/>
                </a:lnTo>
                <a:lnTo>
                  <a:pt x="606" y="294"/>
                </a:lnTo>
                <a:lnTo>
                  <a:pt x="632" y="277"/>
                </a:lnTo>
                <a:lnTo>
                  <a:pt x="658" y="261"/>
                </a:lnTo>
                <a:lnTo>
                  <a:pt x="685" y="245"/>
                </a:lnTo>
                <a:lnTo>
                  <a:pt x="711" y="229"/>
                </a:lnTo>
                <a:lnTo>
                  <a:pt x="737" y="213"/>
                </a:lnTo>
                <a:lnTo>
                  <a:pt x="764" y="197"/>
                </a:lnTo>
                <a:lnTo>
                  <a:pt x="790" y="182"/>
                </a:lnTo>
                <a:lnTo>
                  <a:pt x="816" y="167"/>
                </a:lnTo>
                <a:lnTo>
                  <a:pt x="843" y="152"/>
                </a:lnTo>
                <a:lnTo>
                  <a:pt x="869" y="137"/>
                </a:lnTo>
                <a:lnTo>
                  <a:pt x="895" y="123"/>
                </a:lnTo>
                <a:lnTo>
                  <a:pt x="922" y="109"/>
                </a:lnTo>
                <a:lnTo>
                  <a:pt x="948" y="96"/>
                </a:lnTo>
                <a:lnTo>
                  <a:pt x="974" y="84"/>
                </a:lnTo>
                <a:lnTo>
                  <a:pt x="1001" y="72"/>
                </a:lnTo>
                <a:lnTo>
                  <a:pt x="1027" y="61"/>
                </a:lnTo>
                <a:lnTo>
                  <a:pt x="1053" y="51"/>
                </a:lnTo>
                <a:lnTo>
                  <a:pt x="1080" y="41"/>
                </a:lnTo>
                <a:lnTo>
                  <a:pt x="1106" y="33"/>
                </a:lnTo>
                <a:lnTo>
                  <a:pt x="1132" y="25"/>
                </a:lnTo>
                <a:lnTo>
                  <a:pt x="1159" y="19"/>
                </a:lnTo>
                <a:lnTo>
                  <a:pt x="1185" y="13"/>
                </a:lnTo>
                <a:lnTo>
                  <a:pt x="1211" y="8"/>
                </a:lnTo>
                <a:lnTo>
                  <a:pt x="1238" y="5"/>
                </a:lnTo>
                <a:lnTo>
                  <a:pt x="1264" y="2"/>
                </a:lnTo>
                <a:lnTo>
                  <a:pt x="1290" y="0"/>
                </a:lnTo>
                <a:lnTo>
                  <a:pt x="1317" y="0"/>
                </a:lnTo>
                <a:lnTo>
                  <a:pt x="1343" y="0"/>
                </a:lnTo>
                <a:lnTo>
                  <a:pt x="1369" y="2"/>
                </a:lnTo>
                <a:lnTo>
                  <a:pt x="1395" y="5"/>
                </a:lnTo>
                <a:lnTo>
                  <a:pt x="1422" y="8"/>
                </a:lnTo>
                <a:lnTo>
                  <a:pt x="1448" y="13"/>
                </a:lnTo>
                <a:lnTo>
                  <a:pt x="1474" y="19"/>
                </a:lnTo>
                <a:lnTo>
                  <a:pt x="1501" y="25"/>
                </a:lnTo>
                <a:lnTo>
                  <a:pt x="1527" y="33"/>
                </a:lnTo>
                <a:lnTo>
                  <a:pt x="1553" y="41"/>
                </a:lnTo>
                <a:lnTo>
                  <a:pt x="1580" y="51"/>
                </a:lnTo>
                <a:lnTo>
                  <a:pt x="1606" y="61"/>
                </a:lnTo>
                <a:lnTo>
                  <a:pt x="1632" y="72"/>
                </a:lnTo>
                <a:lnTo>
                  <a:pt x="1659" y="84"/>
                </a:lnTo>
                <a:lnTo>
                  <a:pt x="1685" y="96"/>
                </a:lnTo>
                <a:lnTo>
                  <a:pt x="1711" y="109"/>
                </a:lnTo>
                <a:lnTo>
                  <a:pt x="1738" y="123"/>
                </a:lnTo>
                <a:lnTo>
                  <a:pt x="1764" y="137"/>
                </a:lnTo>
                <a:lnTo>
                  <a:pt x="1790" y="152"/>
                </a:lnTo>
                <a:lnTo>
                  <a:pt x="1817" y="167"/>
                </a:lnTo>
                <a:lnTo>
                  <a:pt x="1843" y="182"/>
                </a:lnTo>
                <a:lnTo>
                  <a:pt x="1869" y="197"/>
                </a:lnTo>
                <a:lnTo>
                  <a:pt x="1896" y="213"/>
                </a:lnTo>
                <a:lnTo>
                  <a:pt x="1922" y="229"/>
                </a:lnTo>
                <a:lnTo>
                  <a:pt x="1948" y="245"/>
                </a:lnTo>
                <a:lnTo>
                  <a:pt x="1975" y="261"/>
                </a:lnTo>
                <a:lnTo>
                  <a:pt x="2001" y="277"/>
                </a:lnTo>
                <a:lnTo>
                  <a:pt x="2027" y="294"/>
                </a:lnTo>
                <a:lnTo>
                  <a:pt x="2054" y="309"/>
                </a:lnTo>
                <a:lnTo>
                  <a:pt x="2080" y="325"/>
                </a:lnTo>
                <a:lnTo>
                  <a:pt x="2106" y="341"/>
                </a:lnTo>
                <a:lnTo>
                  <a:pt x="2133" y="356"/>
                </a:lnTo>
                <a:lnTo>
                  <a:pt x="2159" y="371"/>
                </a:lnTo>
                <a:lnTo>
                  <a:pt x="2185" y="386"/>
                </a:lnTo>
                <a:lnTo>
                  <a:pt x="2212" y="401"/>
                </a:lnTo>
                <a:lnTo>
                  <a:pt x="2238" y="415"/>
                </a:lnTo>
                <a:lnTo>
                  <a:pt x="2264" y="429"/>
                </a:lnTo>
                <a:lnTo>
                  <a:pt x="2291" y="442"/>
                </a:lnTo>
                <a:lnTo>
                  <a:pt x="2317" y="455"/>
                </a:lnTo>
                <a:lnTo>
                  <a:pt x="2343" y="468"/>
                </a:lnTo>
                <a:lnTo>
                  <a:pt x="2370" y="480"/>
                </a:lnTo>
                <a:lnTo>
                  <a:pt x="2396" y="491"/>
                </a:lnTo>
                <a:lnTo>
                  <a:pt x="2422" y="502"/>
                </a:lnTo>
                <a:lnTo>
                  <a:pt x="2449" y="513"/>
                </a:lnTo>
                <a:lnTo>
                  <a:pt x="2475" y="523"/>
                </a:lnTo>
                <a:lnTo>
                  <a:pt x="2501" y="533"/>
                </a:lnTo>
                <a:lnTo>
                  <a:pt x="2528" y="542"/>
                </a:lnTo>
                <a:lnTo>
                  <a:pt x="2554" y="551"/>
                </a:lnTo>
                <a:lnTo>
                  <a:pt x="2580" y="559"/>
                </a:lnTo>
                <a:lnTo>
                  <a:pt x="2607" y="567"/>
                </a:lnTo>
                <a:lnTo>
                  <a:pt x="2633" y="575"/>
                </a:lnTo>
              </a:path>
            </a:pathLst>
          </a:custGeom>
          <a:solidFill>
            <a:srgbClr val="0070C0">
              <a:alpha val="80000"/>
            </a:srgbClr>
          </a:solidFill>
          <a:ln w="38100" cap="flat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>
              <a:latin typeface="+mn-lt"/>
              <a:ea typeface="+mn-ea"/>
              <a:cs typeface="+mn-cs"/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 flipV="1">
            <a:off x="2509838" y="1381125"/>
            <a:ext cx="4191000" cy="1938338"/>
          </a:xfrm>
          <a:prstGeom prst="straightConnector1">
            <a:avLst/>
          </a:prstGeom>
          <a:ln w="254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2608263" y="2557463"/>
            <a:ext cx="4471987" cy="1952625"/>
          </a:xfrm>
          <a:prstGeom prst="straightConnector1">
            <a:avLst/>
          </a:prstGeom>
          <a:ln w="25400">
            <a:solidFill>
              <a:srgbClr val="CC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ounded Rectangle 72"/>
          <p:cNvSpPr/>
          <p:nvPr/>
        </p:nvSpPr>
        <p:spPr>
          <a:xfrm>
            <a:off x="1041400" y="3521075"/>
            <a:ext cx="1203325" cy="85090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4" name="TextBox 7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037464" y="4524366"/>
            <a:ext cx="895181" cy="369332"/>
          </a:xfrm>
          <a:prstGeom prst="rect">
            <a:avLst/>
          </a:prstGeom>
          <a:blipFill rotWithShape="1">
            <a:blip r:embed="rId10"/>
            <a:stretch>
              <a:fillRect t="-119672" r="-52381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75" name="TextBox 7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88193" y="2926729"/>
            <a:ext cx="841769" cy="369332"/>
          </a:xfrm>
          <a:prstGeom prst="rect">
            <a:avLst/>
          </a:prstGeom>
          <a:blipFill rotWithShape="1">
            <a:blip r:embed="rId11"/>
            <a:stretch>
              <a:fillRect t="-119672" r="-56522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76" name="TextBox 7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715854" y="1478256"/>
            <a:ext cx="906338" cy="369332"/>
          </a:xfrm>
          <a:prstGeom prst="rect">
            <a:avLst/>
          </a:prstGeom>
          <a:blipFill rotWithShape="1">
            <a:blip r:embed="rId12"/>
            <a:stretch>
              <a:fillRect t="-119672" r="-52703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77" name="TextBox 7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640111" y="2200421"/>
            <a:ext cx="897297" cy="369332"/>
          </a:xfrm>
          <a:prstGeom prst="rect">
            <a:avLst/>
          </a:prstGeom>
          <a:blipFill rotWithShape="1">
            <a:blip r:embed="rId13"/>
            <a:stretch>
              <a:fillRect t="-119672" r="-53061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78" name="TextBox 7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176329" y="3470357"/>
            <a:ext cx="897553" cy="369332"/>
          </a:xfrm>
          <a:prstGeom prst="rect">
            <a:avLst/>
          </a:prstGeom>
          <a:blipFill rotWithShape="1">
            <a:blip r:embed="rId14"/>
            <a:stretch>
              <a:fillRect t="-119672" r="-53061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79" name="TextBox 7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041349" y="4003150"/>
            <a:ext cx="888513" cy="369332"/>
          </a:xfrm>
          <a:prstGeom prst="rect">
            <a:avLst/>
          </a:prstGeom>
          <a:blipFill rotWithShape="1">
            <a:blip r:embed="rId15"/>
            <a:stretch>
              <a:fillRect t="-121667" r="-52055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80" name="TextBox 7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472135" y="889072"/>
            <a:ext cx="850554" cy="369332"/>
          </a:xfrm>
          <a:prstGeom prst="rect">
            <a:avLst/>
          </a:prstGeom>
          <a:blipFill rotWithShape="1">
            <a:blip r:embed="rId16"/>
            <a:stretch>
              <a:fillRect t="-121667" r="-56115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81" name="TextBox 8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756861" y="2600882"/>
            <a:ext cx="903965" cy="369332"/>
          </a:xfrm>
          <a:prstGeom prst="rect">
            <a:avLst/>
          </a:prstGeom>
          <a:blipFill rotWithShape="1">
            <a:blip r:embed="rId17"/>
            <a:stretch>
              <a:fillRect t="-121667" r="-52349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62" name="Title 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76405"/>
          </a:xfrm>
          <a:prstGeom prst="rect">
            <a:avLst/>
          </a:prstGeom>
          <a:blipFill rotWithShape="1">
            <a:blip r:embed="rId18"/>
            <a:stretch>
              <a:fillRect l="-1133" b="-9009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66" name="Freeform 65"/>
          <p:cNvSpPr/>
          <p:nvPr/>
        </p:nvSpPr>
        <p:spPr>
          <a:xfrm>
            <a:off x="5913438" y="5018088"/>
            <a:ext cx="271462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8" name="Freeform 67"/>
          <p:cNvSpPr/>
          <p:nvPr/>
        </p:nvSpPr>
        <p:spPr>
          <a:xfrm>
            <a:off x="8199438" y="5018088"/>
            <a:ext cx="273050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9" name="Freeform 68"/>
          <p:cNvSpPr/>
          <p:nvPr/>
        </p:nvSpPr>
        <p:spPr>
          <a:xfrm>
            <a:off x="4772025" y="5008563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0" name="Freeform 69"/>
          <p:cNvSpPr/>
          <p:nvPr/>
        </p:nvSpPr>
        <p:spPr>
          <a:xfrm>
            <a:off x="7010400" y="5018088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2" name="Freeform 81"/>
          <p:cNvSpPr/>
          <p:nvPr/>
        </p:nvSpPr>
        <p:spPr>
          <a:xfrm>
            <a:off x="5145088" y="5013325"/>
            <a:ext cx="271462" cy="817563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3" name="Freeform 82"/>
          <p:cNvSpPr/>
          <p:nvPr/>
        </p:nvSpPr>
        <p:spPr>
          <a:xfrm>
            <a:off x="5534025" y="5024438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4" name="Freeform 83"/>
          <p:cNvSpPr/>
          <p:nvPr/>
        </p:nvSpPr>
        <p:spPr>
          <a:xfrm>
            <a:off x="7443788" y="5013325"/>
            <a:ext cx="271462" cy="817563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7" name="Freeform 86"/>
          <p:cNvSpPr/>
          <p:nvPr/>
        </p:nvSpPr>
        <p:spPr>
          <a:xfrm>
            <a:off x="7832725" y="5024438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036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976438" y="4510088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754313" y="3846513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327150" y="4025900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76438" y="3348038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502400" y="2557463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304088" y="1847850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853113" y="2073275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502400" y="1393825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-308" y="4993584"/>
            <a:ext cx="4571999" cy="1323439"/>
          </a:xfrm>
          <a:prstGeom prst="rect">
            <a:avLst/>
          </a:prstGeom>
          <a:blipFill rotWithShape="1">
            <a:blip r:embed="rId2"/>
            <a:stretch>
              <a:fillRect l="-1200" t="-37327" b="-737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22539" name="TextBox 56"/>
          <p:cNvSpPr txBox="1">
            <a:spLocks noChangeArrowheads="1"/>
          </p:cNvSpPr>
          <p:nvPr/>
        </p:nvSpPr>
        <p:spPr bwMode="auto">
          <a:xfrm rot="-1423765">
            <a:off x="4167188" y="2746375"/>
            <a:ext cx="10636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……...</a:t>
            </a:r>
          </a:p>
        </p:txBody>
      </p:sp>
      <p:sp>
        <p:nvSpPr>
          <p:cNvPr id="22540" name="Line 75"/>
          <p:cNvSpPr>
            <a:spLocks noChangeShapeType="1"/>
          </p:cNvSpPr>
          <p:nvPr/>
        </p:nvSpPr>
        <p:spPr bwMode="auto">
          <a:xfrm flipV="1">
            <a:off x="4581525" y="4645025"/>
            <a:ext cx="0" cy="12017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541" name="Line 77"/>
          <p:cNvSpPr>
            <a:spLocks noChangeShapeType="1"/>
          </p:cNvSpPr>
          <p:nvPr/>
        </p:nvSpPr>
        <p:spPr bwMode="auto">
          <a:xfrm>
            <a:off x="4581525" y="5840413"/>
            <a:ext cx="45402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cxnSp>
        <p:nvCxnSpPr>
          <p:cNvPr id="122" name="Straight Connector 121"/>
          <p:cNvCxnSpPr/>
          <p:nvPr/>
        </p:nvCxnSpPr>
        <p:spPr>
          <a:xfrm flipH="1">
            <a:off x="6540500" y="5616575"/>
            <a:ext cx="160338" cy="39370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flipH="1">
            <a:off x="6618288" y="5619750"/>
            <a:ext cx="160337" cy="39370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44" name="TextBox 126"/>
          <p:cNvSpPr txBox="1">
            <a:spLocks noChangeArrowheads="1"/>
          </p:cNvSpPr>
          <p:nvPr/>
        </p:nvSpPr>
        <p:spPr bwMode="auto">
          <a:xfrm>
            <a:off x="5969000" y="4224338"/>
            <a:ext cx="1620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qubit spectrum</a:t>
            </a:r>
          </a:p>
        </p:txBody>
      </p:sp>
      <p:sp>
        <p:nvSpPr>
          <p:cNvPr id="22545" name="TextBox 129"/>
          <p:cNvSpPr txBox="1">
            <a:spLocks noChangeArrowheads="1"/>
          </p:cNvSpPr>
          <p:nvPr/>
        </p:nvSpPr>
        <p:spPr bwMode="auto">
          <a:xfrm>
            <a:off x="4483100" y="5130800"/>
            <a:ext cx="468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…</a:t>
            </a:r>
          </a:p>
        </p:txBody>
      </p:sp>
      <p:sp>
        <p:nvSpPr>
          <p:cNvPr id="22546" name="TextBox 130"/>
          <p:cNvSpPr txBox="1">
            <a:spLocks noChangeArrowheads="1"/>
          </p:cNvSpPr>
          <p:nvPr/>
        </p:nvSpPr>
        <p:spPr bwMode="auto">
          <a:xfrm>
            <a:off x="6715125" y="5130800"/>
            <a:ext cx="468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…</a:t>
            </a:r>
          </a:p>
        </p:txBody>
      </p:sp>
      <p:sp>
        <p:nvSpPr>
          <p:cNvPr id="141" name="TextBox 14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370320" y="5166384"/>
            <a:ext cx="709874" cy="422039"/>
          </a:xfrm>
          <a:prstGeom prst="rect">
            <a:avLst/>
          </a:prstGeom>
          <a:blipFill rotWithShape="1">
            <a:blip r:embed="rId3"/>
            <a:stretch>
              <a:fillRect b="-1449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42" name="TextBox 14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056094" y="5164076"/>
            <a:ext cx="800091" cy="418704"/>
          </a:xfrm>
          <a:prstGeom prst="rect">
            <a:avLst/>
          </a:prstGeom>
          <a:blipFill rotWithShape="1">
            <a:blip r:embed="rId4"/>
            <a:stretch>
              <a:fillRect b="-1449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22549" name="Line 91"/>
          <p:cNvSpPr>
            <a:spLocks noChangeShapeType="1"/>
          </p:cNvSpPr>
          <p:nvPr/>
        </p:nvSpPr>
        <p:spPr bwMode="auto">
          <a:xfrm>
            <a:off x="5667375" y="4864100"/>
            <a:ext cx="4445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550" name="Line 91"/>
          <p:cNvSpPr>
            <a:spLocks noChangeShapeType="1"/>
          </p:cNvSpPr>
          <p:nvPr/>
        </p:nvSpPr>
        <p:spPr bwMode="auto">
          <a:xfrm>
            <a:off x="7969250" y="4872038"/>
            <a:ext cx="3873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9" name="TextBox 14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424452" y="4409690"/>
            <a:ext cx="988476" cy="461665"/>
          </a:xfrm>
          <a:prstGeom prst="rect">
            <a:avLst/>
          </a:prstGeom>
          <a:blipFill rotWithShape="1">
            <a:blip r:embed="rId5"/>
            <a:stretch>
              <a:fillRect b="-789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50" name="TextBox 14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743015" y="4395453"/>
            <a:ext cx="865878" cy="461665"/>
          </a:xfrm>
          <a:prstGeom prst="rect">
            <a:avLst/>
          </a:prstGeom>
          <a:blipFill rotWithShape="1">
            <a:blip r:embed="rId6"/>
            <a:stretch>
              <a:fillRect b="-789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65" name="Freeform 27"/>
          <p:cNvSpPr>
            <a:spLocks/>
          </p:cNvSpPr>
          <p:nvPr/>
        </p:nvSpPr>
        <p:spPr bwMode="auto">
          <a:xfrm>
            <a:off x="1376363" y="3924300"/>
            <a:ext cx="704850" cy="101600"/>
          </a:xfrm>
          <a:custGeom>
            <a:avLst/>
            <a:gdLst>
              <a:gd name="T0" fmla="*/ 26 w 2633"/>
              <a:gd name="T1" fmla="*/ 567 h 575"/>
              <a:gd name="T2" fmla="*/ 79 w 2633"/>
              <a:gd name="T3" fmla="*/ 551 h 575"/>
              <a:gd name="T4" fmla="*/ 132 w 2633"/>
              <a:gd name="T5" fmla="*/ 533 h 575"/>
              <a:gd name="T6" fmla="*/ 184 w 2633"/>
              <a:gd name="T7" fmla="*/ 513 h 575"/>
              <a:gd name="T8" fmla="*/ 237 w 2633"/>
              <a:gd name="T9" fmla="*/ 491 h 575"/>
              <a:gd name="T10" fmla="*/ 290 w 2633"/>
              <a:gd name="T11" fmla="*/ 468 h 575"/>
              <a:gd name="T12" fmla="*/ 342 w 2633"/>
              <a:gd name="T13" fmla="*/ 442 h 575"/>
              <a:gd name="T14" fmla="*/ 395 w 2633"/>
              <a:gd name="T15" fmla="*/ 415 h 575"/>
              <a:gd name="T16" fmla="*/ 448 w 2633"/>
              <a:gd name="T17" fmla="*/ 386 h 575"/>
              <a:gd name="T18" fmla="*/ 500 w 2633"/>
              <a:gd name="T19" fmla="*/ 356 h 575"/>
              <a:gd name="T20" fmla="*/ 553 w 2633"/>
              <a:gd name="T21" fmla="*/ 325 h 575"/>
              <a:gd name="T22" fmla="*/ 606 w 2633"/>
              <a:gd name="T23" fmla="*/ 294 h 575"/>
              <a:gd name="T24" fmla="*/ 658 w 2633"/>
              <a:gd name="T25" fmla="*/ 261 h 575"/>
              <a:gd name="T26" fmla="*/ 711 w 2633"/>
              <a:gd name="T27" fmla="*/ 229 h 575"/>
              <a:gd name="T28" fmla="*/ 764 w 2633"/>
              <a:gd name="T29" fmla="*/ 197 h 575"/>
              <a:gd name="T30" fmla="*/ 816 w 2633"/>
              <a:gd name="T31" fmla="*/ 167 h 575"/>
              <a:gd name="T32" fmla="*/ 869 w 2633"/>
              <a:gd name="T33" fmla="*/ 137 h 575"/>
              <a:gd name="T34" fmla="*/ 922 w 2633"/>
              <a:gd name="T35" fmla="*/ 109 h 575"/>
              <a:gd name="T36" fmla="*/ 974 w 2633"/>
              <a:gd name="T37" fmla="*/ 84 h 575"/>
              <a:gd name="T38" fmla="*/ 1027 w 2633"/>
              <a:gd name="T39" fmla="*/ 61 h 575"/>
              <a:gd name="T40" fmla="*/ 1080 w 2633"/>
              <a:gd name="T41" fmla="*/ 41 h 575"/>
              <a:gd name="T42" fmla="*/ 1132 w 2633"/>
              <a:gd name="T43" fmla="*/ 25 h 575"/>
              <a:gd name="T44" fmla="*/ 1185 w 2633"/>
              <a:gd name="T45" fmla="*/ 13 h 575"/>
              <a:gd name="T46" fmla="*/ 1238 w 2633"/>
              <a:gd name="T47" fmla="*/ 5 h 575"/>
              <a:gd name="T48" fmla="*/ 1290 w 2633"/>
              <a:gd name="T49" fmla="*/ 0 h 575"/>
              <a:gd name="T50" fmla="*/ 1343 w 2633"/>
              <a:gd name="T51" fmla="*/ 0 h 575"/>
              <a:gd name="T52" fmla="*/ 1395 w 2633"/>
              <a:gd name="T53" fmla="*/ 5 h 575"/>
              <a:gd name="T54" fmla="*/ 1448 w 2633"/>
              <a:gd name="T55" fmla="*/ 13 h 575"/>
              <a:gd name="T56" fmla="*/ 1501 w 2633"/>
              <a:gd name="T57" fmla="*/ 25 h 575"/>
              <a:gd name="T58" fmla="*/ 1553 w 2633"/>
              <a:gd name="T59" fmla="*/ 41 h 575"/>
              <a:gd name="T60" fmla="*/ 1606 w 2633"/>
              <a:gd name="T61" fmla="*/ 61 h 575"/>
              <a:gd name="T62" fmla="*/ 1659 w 2633"/>
              <a:gd name="T63" fmla="*/ 84 h 575"/>
              <a:gd name="T64" fmla="*/ 1711 w 2633"/>
              <a:gd name="T65" fmla="*/ 109 h 575"/>
              <a:gd name="T66" fmla="*/ 1764 w 2633"/>
              <a:gd name="T67" fmla="*/ 137 h 575"/>
              <a:gd name="T68" fmla="*/ 1817 w 2633"/>
              <a:gd name="T69" fmla="*/ 167 h 575"/>
              <a:gd name="T70" fmla="*/ 1869 w 2633"/>
              <a:gd name="T71" fmla="*/ 197 h 575"/>
              <a:gd name="T72" fmla="*/ 1922 w 2633"/>
              <a:gd name="T73" fmla="*/ 229 h 575"/>
              <a:gd name="T74" fmla="*/ 1975 w 2633"/>
              <a:gd name="T75" fmla="*/ 261 h 575"/>
              <a:gd name="T76" fmla="*/ 2027 w 2633"/>
              <a:gd name="T77" fmla="*/ 294 h 575"/>
              <a:gd name="T78" fmla="*/ 2080 w 2633"/>
              <a:gd name="T79" fmla="*/ 325 h 575"/>
              <a:gd name="T80" fmla="*/ 2133 w 2633"/>
              <a:gd name="T81" fmla="*/ 356 h 575"/>
              <a:gd name="T82" fmla="*/ 2185 w 2633"/>
              <a:gd name="T83" fmla="*/ 386 h 575"/>
              <a:gd name="T84" fmla="*/ 2238 w 2633"/>
              <a:gd name="T85" fmla="*/ 415 h 575"/>
              <a:gd name="T86" fmla="*/ 2291 w 2633"/>
              <a:gd name="T87" fmla="*/ 442 h 575"/>
              <a:gd name="T88" fmla="*/ 2343 w 2633"/>
              <a:gd name="T89" fmla="*/ 468 h 575"/>
              <a:gd name="T90" fmla="*/ 2396 w 2633"/>
              <a:gd name="T91" fmla="*/ 491 h 575"/>
              <a:gd name="T92" fmla="*/ 2449 w 2633"/>
              <a:gd name="T93" fmla="*/ 513 h 575"/>
              <a:gd name="T94" fmla="*/ 2501 w 2633"/>
              <a:gd name="T95" fmla="*/ 533 h 575"/>
              <a:gd name="T96" fmla="*/ 2554 w 2633"/>
              <a:gd name="T97" fmla="*/ 551 h 575"/>
              <a:gd name="T98" fmla="*/ 2607 w 2633"/>
              <a:gd name="T99" fmla="*/ 56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33" h="575">
                <a:moveTo>
                  <a:pt x="0" y="575"/>
                </a:moveTo>
                <a:lnTo>
                  <a:pt x="26" y="567"/>
                </a:lnTo>
                <a:lnTo>
                  <a:pt x="53" y="559"/>
                </a:lnTo>
                <a:lnTo>
                  <a:pt x="79" y="551"/>
                </a:lnTo>
                <a:lnTo>
                  <a:pt x="105" y="542"/>
                </a:lnTo>
                <a:lnTo>
                  <a:pt x="132" y="533"/>
                </a:lnTo>
                <a:lnTo>
                  <a:pt x="158" y="523"/>
                </a:lnTo>
                <a:lnTo>
                  <a:pt x="184" y="513"/>
                </a:lnTo>
                <a:lnTo>
                  <a:pt x="211" y="502"/>
                </a:lnTo>
                <a:lnTo>
                  <a:pt x="237" y="491"/>
                </a:lnTo>
                <a:lnTo>
                  <a:pt x="263" y="480"/>
                </a:lnTo>
                <a:lnTo>
                  <a:pt x="290" y="468"/>
                </a:lnTo>
                <a:lnTo>
                  <a:pt x="316" y="455"/>
                </a:lnTo>
                <a:lnTo>
                  <a:pt x="342" y="442"/>
                </a:lnTo>
                <a:lnTo>
                  <a:pt x="369" y="429"/>
                </a:lnTo>
                <a:lnTo>
                  <a:pt x="395" y="415"/>
                </a:lnTo>
                <a:lnTo>
                  <a:pt x="421" y="401"/>
                </a:lnTo>
                <a:lnTo>
                  <a:pt x="448" y="386"/>
                </a:lnTo>
                <a:lnTo>
                  <a:pt x="474" y="371"/>
                </a:lnTo>
                <a:lnTo>
                  <a:pt x="500" y="356"/>
                </a:lnTo>
                <a:lnTo>
                  <a:pt x="527" y="341"/>
                </a:lnTo>
                <a:lnTo>
                  <a:pt x="553" y="325"/>
                </a:lnTo>
                <a:lnTo>
                  <a:pt x="579" y="309"/>
                </a:lnTo>
                <a:lnTo>
                  <a:pt x="606" y="294"/>
                </a:lnTo>
                <a:lnTo>
                  <a:pt x="632" y="277"/>
                </a:lnTo>
                <a:lnTo>
                  <a:pt x="658" y="261"/>
                </a:lnTo>
                <a:lnTo>
                  <a:pt x="685" y="245"/>
                </a:lnTo>
                <a:lnTo>
                  <a:pt x="711" y="229"/>
                </a:lnTo>
                <a:lnTo>
                  <a:pt x="737" y="213"/>
                </a:lnTo>
                <a:lnTo>
                  <a:pt x="764" y="197"/>
                </a:lnTo>
                <a:lnTo>
                  <a:pt x="790" y="182"/>
                </a:lnTo>
                <a:lnTo>
                  <a:pt x="816" y="167"/>
                </a:lnTo>
                <a:lnTo>
                  <a:pt x="843" y="152"/>
                </a:lnTo>
                <a:lnTo>
                  <a:pt x="869" y="137"/>
                </a:lnTo>
                <a:lnTo>
                  <a:pt x="895" y="123"/>
                </a:lnTo>
                <a:lnTo>
                  <a:pt x="922" y="109"/>
                </a:lnTo>
                <a:lnTo>
                  <a:pt x="948" y="96"/>
                </a:lnTo>
                <a:lnTo>
                  <a:pt x="974" y="84"/>
                </a:lnTo>
                <a:lnTo>
                  <a:pt x="1001" y="72"/>
                </a:lnTo>
                <a:lnTo>
                  <a:pt x="1027" y="61"/>
                </a:lnTo>
                <a:lnTo>
                  <a:pt x="1053" y="51"/>
                </a:lnTo>
                <a:lnTo>
                  <a:pt x="1080" y="41"/>
                </a:lnTo>
                <a:lnTo>
                  <a:pt x="1106" y="33"/>
                </a:lnTo>
                <a:lnTo>
                  <a:pt x="1132" y="25"/>
                </a:lnTo>
                <a:lnTo>
                  <a:pt x="1159" y="19"/>
                </a:lnTo>
                <a:lnTo>
                  <a:pt x="1185" y="13"/>
                </a:lnTo>
                <a:lnTo>
                  <a:pt x="1211" y="8"/>
                </a:lnTo>
                <a:lnTo>
                  <a:pt x="1238" y="5"/>
                </a:lnTo>
                <a:lnTo>
                  <a:pt x="1264" y="2"/>
                </a:lnTo>
                <a:lnTo>
                  <a:pt x="1290" y="0"/>
                </a:lnTo>
                <a:lnTo>
                  <a:pt x="1317" y="0"/>
                </a:lnTo>
                <a:lnTo>
                  <a:pt x="1343" y="0"/>
                </a:lnTo>
                <a:lnTo>
                  <a:pt x="1369" y="2"/>
                </a:lnTo>
                <a:lnTo>
                  <a:pt x="1395" y="5"/>
                </a:lnTo>
                <a:lnTo>
                  <a:pt x="1422" y="8"/>
                </a:lnTo>
                <a:lnTo>
                  <a:pt x="1448" y="13"/>
                </a:lnTo>
                <a:lnTo>
                  <a:pt x="1474" y="19"/>
                </a:lnTo>
                <a:lnTo>
                  <a:pt x="1501" y="25"/>
                </a:lnTo>
                <a:lnTo>
                  <a:pt x="1527" y="33"/>
                </a:lnTo>
                <a:lnTo>
                  <a:pt x="1553" y="41"/>
                </a:lnTo>
                <a:lnTo>
                  <a:pt x="1580" y="51"/>
                </a:lnTo>
                <a:lnTo>
                  <a:pt x="1606" y="61"/>
                </a:lnTo>
                <a:lnTo>
                  <a:pt x="1632" y="72"/>
                </a:lnTo>
                <a:lnTo>
                  <a:pt x="1659" y="84"/>
                </a:lnTo>
                <a:lnTo>
                  <a:pt x="1685" y="96"/>
                </a:lnTo>
                <a:lnTo>
                  <a:pt x="1711" y="109"/>
                </a:lnTo>
                <a:lnTo>
                  <a:pt x="1738" y="123"/>
                </a:lnTo>
                <a:lnTo>
                  <a:pt x="1764" y="137"/>
                </a:lnTo>
                <a:lnTo>
                  <a:pt x="1790" y="152"/>
                </a:lnTo>
                <a:lnTo>
                  <a:pt x="1817" y="167"/>
                </a:lnTo>
                <a:lnTo>
                  <a:pt x="1843" y="182"/>
                </a:lnTo>
                <a:lnTo>
                  <a:pt x="1869" y="197"/>
                </a:lnTo>
                <a:lnTo>
                  <a:pt x="1896" y="213"/>
                </a:lnTo>
                <a:lnTo>
                  <a:pt x="1922" y="229"/>
                </a:lnTo>
                <a:lnTo>
                  <a:pt x="1948" y="245"/>
                </a:lnTo>
                <a:lnTo>
                  <a:pt x="1975" y="261"/>
                </a:lnTo>
                <a:lnTo>
                  <a:pt x="2001" y="277"/>
                </a:lnTo>
                <a:lnTo>
                  <a:pt x="2027" y="294"/>
                </a:lnTo>
                <a:lnTo>
                  <a:pt x="2054" y="309"/>
                </a:lnTo>
                <a:lnTo>
                  <a:pt x="2080" y="325"/>
                </a:lnTo>
                <a:lnTo>
                  <a:pt x="2106" y="341"/>
                </a:lnTo>
                <a:lnTo>
                  <a:pt x="2133" y="356"/>
                </a:lnTo>
                <a:lnTo>
                  <a:pt x="2159" y="371"/>
                </a:lnTo>
                <a:lnTo>
                  <a:pt x="2185" y="386"/>
                </a:lnTo>
                <a:lnTo>
                  <a:pt x="2212" y="401"/>
                </a:lnTo>
                <a:lnTo>
                  <a:pt x="2238" y="415"/>
                </a:lnTo>
                <a:lnTo>
                  <a:pt x="2264" y="429"/>
                </a:lnTo>
                <a:lnTo>
                  <a:pt x="2291" y="442"/>
                </a:lnTo>
                <a:lnTo>
                  <a:pt x="2317" y="455"/>
                </a:lnTo>
                <a:lnTo>
                  <a:pt x="2343" y="468"/>
                </a:lnTo>
                <a:lnTo>
                  <a:pt x="2370" y="480"/>
                </a:lnTo>
                <a:lnTo>
                  <a:pt x="2396" y="491"/>
                </a:lnTo>
                <a:lnTo>
                  <a:pt x="2422" y="502"/>
                </a:lnTo>
                <a:lnTo>
                  <a:pt x="2449" y="513"/>
                </a:lnTo>
                <a:lnTo>
                  <a:pt x="2475" y="523"/>
                </a:lnTo>
                <a:lnTo>
                  <a:pt x="2501" y="533"/>
                </a:lnTo>
                <a:lnTo>
                  <a:pt x="2528" y="542"/>
                </a:lnTo>
                <a:lnTo>
                  <a:pt x="2554" y="551"/>
                </a:lnTo>
                <a:lnTo>
                  <a:pt x="2580" y="559"/>
                </a:lnTo>
                <a:lnTo>
                  <a:pt x="2607" y="567"/>
                </a:lnTo>
                <a:lnTo>
                  <a:pt x="2633" y="575"/>
                </a:lnTo>
              </a:path>
            </a:pathLst>
          </a:custGeom>
          <a:solidFill>
            <a:srgbClr val="0070C0">
              <a:alpha val="80000"/>
            </a:srgbClr>
          </a:solidFill>
          <a:ln w="38100" cap="flat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>
              <a:latin typeface="+mn-lt"/>
              <a:ea typeface="+mn-ea"/>
              <a:cs typeface="+mn-cs"/>
            </a:endParaRPr>
          </a:p>
        </p:txBody>
      </p:sp>
      <p:sp>
        <p:nvSpPr>
          <p:cNvPr id="66" name="Freeform 27"/>
          <p:cNvSpPr>
            <a:spLocks/>
          </p:cNvSpPr>
          <p:nvPr/>
        </p:nvSpPr>
        <p:spPr bwMode="auto">
          <a:xfrm>
            <a:off x="6551613" y="2455863"/>
            <a:ext cx="704850" cy="101600"/>
          </a:xfrm>
          <a:custGeom>
            <a:avLst/>
            <a:gdLst>
              <a:gd name="T0" fmla="*/ 26 w 2633"/>
              <a:gd name="T1" fmla="*/ 567 h 575"/>
              <a:gd name="T2" fmla="*/ 79 w 2633"/>
              <a:gd name="T3" fmla="*/ 551 h 575"/>
              <a:gd name="T4" fmla="*/ 132 w 2633"/>
              <a:gd name="T5" fmla="*/ 533 h 575"/>
              <a:gd name="T6" fmla="*/ 184 w 2633"/>
              <a:gd name="T7" fmla="*/ 513 h 575"/>
              <a:gd name="T8" fmla="*/ 237 w 2633"/>
              <a:gd name="T9" fmla="*/ 491 h 575"/>
              <a:gd name="T10" fmla="*/ 290 w 2633"/>
              <a:gd name="T11" fmla="*/ 468 h 575"/>
              <a:gd name="T12" fmla="*/ 342 w 2633"/>
              <a:gd name="T13" fmla="*/ 442 h 575"/>
              <a:gd name="T14" fmla="*/ 395 w 2633"/>
              <a:gd name="T15" fmla="*/ 415 h 575"/>
              <a:gd name="T16" fmla="*/ 448 w 2633"/>
              <a:gd name="T17" fmla="*/ 386 h 575"/>
              <a:gd name="T18" fmla="*/ 500 w 2633"/>
              <a:gd name="T19" fmla="*/ 356 h 575"/>
              <a:gd name="T20" fmla="*/ 553 w 2633"/>
              <a:gd name="T21" fmla="*/ 325 h 575"/>
              <a:gd name="T22" fmla="*/ 606 w 2633"/>
              <a:gd name="T23" fmla="*/ 294 h 575"/>
              <a:gd name="T24" fmla="*/ 658 w 2633"/>
              <a:gd name="T25" fmla="*/ 261 h 575"/>
              <a:gd name="T26" fmla="*/ 711 w 2633"/>
              <a:gd name="T27" fmla="*/ 229 h 575"/>
              <a:gd name="T28" fmla="*/ 764 w 2633"/>
              <a:gd name="T29" fmla="*/ 197 h 575"/>
              <a:gd name="T30" fmla="*/ 816 w 2633"/>
              <a:gd name="T31" fmla="*/ 167 h 575"/>
              <a:gd name="T32" fmla="*/ 869 w 2633"/>
              <a:gd name="T33" fmla="*/ 137 h 575"/>
              <a:gd name="T34" fmla="*/ 922 w 2633"/>
              <a:gd name="T35" fmla="*/ 109 h 575"/>
              <a:gd name="T36" fmla="*/ 974 w 2633"/>
              <a:gd name="T37" fmla="*/ 84 h 575"/>
              <a:gd name="T38" fmla="*/ 1027 w 2633"/>
              <a:gd name="T39" fmla="*/ 61 h 575"/>
              <a:gd name="T40" fmla="*/ 1080 w 2633"/>
              <a:gd name="T41" fmla="*/ 41 h 575"/>
              <a:gd name="T42" fmla="*/ 1132 w 2633"/>
              <a:gd name="T43" fmla="*/ 25 h 575"/>
              <a:gd name="T44" fmla="*/ 1185 w 2633"/>
              <a:gd name="T45" fmla="*/ 13 h 575"/>
              <a:gd name="T46" fmla="*/ 1238 w 2633"/>
              <a:gd name="T47" fmla="*/ 5 h 575"/>
              <a:gd name="T48" fmla="*/ 1290 w 2633"/>
              <a:gd name="T49" fmla="*/ 0 h 575"/>
              <a:gd name="T50" fmla="*/ 1343 w 2633"/>
              <a:gd name="T51" fmla="*/ 0 h 575"/>
              <a:gd name="T52" fmla="*/ 1395 w 2633"/>
              <a:gd name="T53" fmla="*/ 5 h 575"/>
              <a:gd name="T54" fmla="*/ 1448 w 2633"/>
              <a:gd name="T55" fmla="*/ 13 h 575"/>
              <a:gd name="T56" fmla="*/ 1501 w 2633"/>
              <a:gd name="T57" fmla="*/ 25 h 575"/>
              <a:gd name="T58" fmla="*/ 1553 w 2633"/>
              <a:gd name="T59" fmla="*/ 41 h 575"/>
              <a:gd name="T60" fmla="*/ 1606 w 2633"/>
              <a:gd name="T61" fmla="*/ 61 h 575"/>
              <a:gd name="T62" fmla="*/ 1659 w 2633"/>
              <a:gd name="T63" fmla="*/ 84 h 575"/>
              <a:gd name="T64" fmla="*/ 1711 w 2633"/>
              <a:gd name="T65" fmla="*/ 109 h 575"/>
              <a:gd name="T66" fmla="*/ 1764 w 2633"/>
              <a:gd name="T67" fmla="*/ 137 h 575"/>
              <a:gd name="T68" fmla="*/ 1817 w 2633"/>
              <a:gd name="T69" fmla="*/ 167 h 575"/>
              <a:gd name="T70" fmla="*/ 1869 w 2633"/>
              <a:gd name="T71" fmla="*/ 197 h 575"/>
              <a:gd name="T72" fmla="*/ 1922 w 2633"/>
              <a:gd name="T73" fmla="*/ 229 h 575"/>
              <a:gd name="T74" fmla="*/ 1975 w 2633"/>
              <a:gd name="T75" fmla="*/ 261 h 575"/>
              <a:gd name="T76" fmla="*/ 2027 w 2633"/>
              <a:gd name="T77" fmla="*/ 294 h 575"/>
              <a:gd name="T78" fmla="*/ 2080 w 2633"/>
              <a:gd name="T79" fmla="*/ 325 h 575"/>
              <a:gd name="T80" fmla="*/ 2133 w 2633"/>
              <a:gd name="T81" fmla="*/ 356 h 575"/>
              <a:gd name="T82" fmla="*/ 2185 w 2633"/>
              <a:gd name="T83" fmla="*/ 386 h 575"/>
              <a:gd name="T84" fmla="*/ 2238 w 2633"/>
              <a:gd name="T85" fmla="*/ 415 h 575"/>
              <a:gd name="T86" fmla="*/ 2291 w 2633"/>
              <a:gd name="T87" fmla="*/ 442 h 575"/>
              <a:gd name="T88" fmla="*/ 2343 w 2633"/>
              <a:gd name="T89" fmla="*/ 468 h 575"/>
              <a:gd name="T90" fmla="*/ 2396 w 2633"/>
              <a:gd name="T91" fmla="*/ 491 h 575"/>
              <a:gd name="T92" fmla="*/ 2449 w 2633"/>
              <a:gd name="T93" fmla="*/ 513 h 575"/>
              <a:gd name="T94" fmla="*/ 2501 w 2633"/>
              <a:gd name="T95" fmla="*/ 533 h 575"/>
              <a:gd name="T96" fmla="*/ 2554 w 2633"/>
              <a:gd name="T97" fmla="*/ 551 h 575"/>
              <a:gd name="T98" fmla="*/ 2607 w 2633"/>
              <a:gd name="T99" fmla="*/ 56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33" h="575">
                <a:moveTo>
                  <a:pt x="0" y="575"/>
                </a:moveTo>
                <a:lnTo>
                  <a:pt x="26" y="567"/>
                </a:lnTo>
                <a:lnTo>
                  <a:pt x="53" y="559"/>
                </a:lnTo>
                <a:lnTo>
                  <a:pt x="79" y="551"/>
                </a:lnTo>
                <a:lnTo>
                  <a:pt x="105" y="542"/>
                </a:lnTo>
                <a:lnTo>
                  <a:pt x="132" y="533"/>
                </a:lnTo>
                <a:lnTo>
                  <a:pt x="158" y="523"/>
                </a:lnTo>
                <a:lnTo>
                  <a:pt x="184" y="513"/>
                </a:lnTo>
                <a:lnTo>
                  <a:pt x="211" y="502"/>
                </a:lnTo>
                <a:lnTo>
                  <a:pt x="237" y="491"/>
                </a:lnTo>
                <a:lnTo>
                  <a:pt x="263" y="480"/>
                </a:lnTo>
                <a:lnTo>
                  <a:pt x="290" y="468"/>
                </a:lnTo>
                <a:lnTo>
                  <a:pt x="316" y="455"/>
                </a:lnTo>
                <a:lnTo>
                  <a:pt x="342" y="442"/>
                </a:lnTo>
                <a:lnTo>
                  <a:pt x="369" y="429"/>
                </a:lnTo>
                <a:lnTo>
                  <a:pt x="395" y="415"/>
                </a:lnTo>
                <a:lnTo>
                  <a:pt x="421" y="401"/>
                </a:lnTo>
                <a:lnTo>
                  <a:pt x="448" y="386"/>
                </a:lnTo>
                <a:lnTo>
                  <a:pt x="474" y="371"/>
                </a:lnTo>
                <a:lnTo>
                  <a:pt x="500" y="356"/>
                </a:lnTo>
                <a:lnTo>
                  <a:pt x="527" y="341"/>
                </a:lnTo>
                <a:lnTo>
                  <a:pt x="553" y="325"/>
                </a:lnTo>
                <a:lnTo>
                  <a:pt x="579" y="309"/>
                </a:lnTo>
                <a:lnTo>
                  <a:pt x="606" y="294"/>
                </a:lnTo>
                <a:lnTo>
                  <a:pt x="632" y="277"/>
                </a:lnTo>
                <a:lnTo>
                  <a:pt x="658" y="261"/>
                </a:lnTo>
                <a:lnTo>
                  <a:pt x="685" y="245"/>
                </a:lnTo>
                <a:lnTo>
                  <a:pt x="711" y="229"/>
                </a:lnTo>
                <a:lnTo>
                  <a:pt x="737" y="213"/>
                </a:lnTo>
                <a:lnTo>
                  <a:pt x="764" y="197"/>
                </a:lnTo>
                <a:lnTo>
                  <a:pt x="790" y="182"/>
                </a:lnTo>
                <a:lnTo>
                  <a:pt x="816" y="167"/>
                </a:lnTo>
                <a:lnTo>
                  <a:pt x="843" y="152"/>
                </a:lnTo>
                <a:lnTo>
                  <a:pt x="869" y="137"/>
                </a:lnTo>
                <a:lnTo>
                  <a:pt x="895" y="123"/>
                </a:lnTo>
                <a:lnTo>
                  <a:pt x="922" y="109"/>
                </a:lnTo>
                <a:lnTo>
                  <a:pt x="948" y="96"/>
                </a:lnTo>
                <a:lnTo>
                  <a:pt x="974" y="84"/>
                </a:lnTo>
                <a:lnTo>
                  <a:pt x="1001" y="72"/>
                </a:lnTo>
                <a:lnTo>
                  <a:pt x="1027" y="61"/>
                </a:lnTo>
                <a:lnTo>
                  <a:pt x="1053" y="51"/>
                </a:lnTo>
                <a:lnTo>
                  <a:pt x="1080" y="41"/>
                </a:lnTo>
                <a:lnTo>
                  <a:pt x="1106" y="33"/>
                </a:lnTo>
                <a:lnTo>
                  <a:pt x="1132" y="25"/>
                </a:lnTo>
                <a:lnTo>
                  <a:pt x="1159" y="19"/>
                </a:lnTo>
                <a:lnTo>
                  <a:pt x="1185" y="13"/>
                </a:lnTo>
                <a:lnTo>
                  <a:pt x="1211" y="8"/>
                </a:lnTo>
                <a:lnTo>
                  <a:pt x="1238" y="5"/>
                </a:lnTo>
                <a:lnTo>
                  <a:pt x="1264" y="2"/>
                </a:lnTo>
                <a:lnTo>
                  <a:pt x="1290" y="0"/>
                </a:lnTo>
                <a:lnTo>
                  <a:pt x="1317" y="0"/>
                </a:lnTo>
                <a:lnTo>
                  <a:pt x="1343" y="0"/>
                </a:lnTo>
                <a:lnTo>
                  <a:pt x="1369" y="2"/>
                </a:lnTo>
                <a:lnTo>
                  <a:pt x="1395" y="5"/>
                </a:lnTo>
                <a:lnTo>
                  <a:pt x="1422" y="8"/>
                </a:lnTo>
                <a:lnTo>
                  <a:pt x="1448" y="13"/>
                </a:lnTo>
                <a:lnTo>
                  <a:pt x="1474" y="19"/>
                </a:lnTo>
                <a:lnTo>
                  <a:pt x="1501" y="25"/>
                </a:lnTo>
                <a:lnTo>
                  <a:pt x="1527" y="33"/>
                </a:lnTo>
                <a:lnTo>
                  <a:pt x="1553" y="41"/>
                </a:lnTo>
                <a:lnTo>
                  <a:pt x="1580" y="51"/>
                </a:lnTo>
                <a:lnTo>
                  <a:pt x="1606" y="61"/>
                </a:lnTo>
                <a:lnTo>
                  <a:pt x="1632" y="72"/>
                </a:lnTo>
                <a:lnTo>
                  <a:pt x="1659" y="84"/>
                </a:lnTo>
                <a:lnTo>
                  <a:pt x="1685" y="96"/>
                </a:lnTo>
                <a:lnTo>
                  <a:pt x="1711" y="109"/>
                </a:lnTo>
                <a:lnTo>
                  <a:pt x="1738" y="123"/>
                </a:lnTo>
                <a:lnTo>
                  <a:pt x="1764" y="137"/>
                </a:lnTo>
                <a:lnTo>
                  <a:pt x="1790" y="152"/>
                </a:lnTo>
                <a:lnTo>
                  <a:pt x="1817" y="167"/>
                </a:lnTo>
                <a:lnTo>
                  <a:pt x="1843" y="182"/>
                </a:lnTo>
                <a:lnTo>
                  <a:pt x="1869" y="197"/>
                </a:lnTo>
                <a:lnTo>
                  <a:pt x="1896" y="213"/>
                </a:lnTo>
                <a:lnTo>
                  <a:pt x="1922" y="229"/>
                </a:lnTo>
                <a:lnTo>
                  <a:pt x="1948" y="245"/>
                </a:lnTo>
                <a:lnTo>
                  <a:pt x="1975" y="261"/>
                </a:lnTo>
                <a:lnTo>
                  <a:pt x="2001" y="277"/>
                </a:lnTo>
                <a:lnTo>
                  <a:pt x="2027" y="294"/>
                </a:lnTo>
                <a:lnTo>
                  <a:pt x="2054" y="309"/>
                </a:lnTo>
                <a:lnTo>
                  <a:pt x="2080" y="325"/>
                </a:lnTo>
                <a:lnTo>
                  <a:pt x="2106" y="341"/>
                </a:lnTo>
                <a:lnTo>
                  <a:pt x="2133" y="356"/>
                </a:lnTo>
                <a:lnTo>
                  <a:pt x="2159" y="371"/>
                </a:lnTo>
                <a:lnTo>
                  <a:pt x="2185" y="386"/>
                </a:lnTo>
                <a:lnTo>
                  <a:pt x="2212" y="401"/>
                </a:lnTo>
                <a:lnTo>
                  <a:pt x="2238" y="415"/>
                </a:lnTo>
                <a:lnTo>
                  <a:pt x="2264" y="429"/>
                </a:lnTo>
                <a:lnTo>
                  <a:pt x="2291" y="442"/>
                </a:lnTo>
                <a:lnTo>
                  <a:pt x="2317" y="455"/>
                </a:lnTo>
                <a:lnTo>
                  <a:pt x="2343" y="468"/>
                </a:lnTo>
                <a:lnTo>
                  <a:pt x="2370" y="480"/>
                </a:lnTo>
                <a:lnTo>
                  <a:pt x="2396" y="491"/>
                </a:lnTo>
                <a:lnTo>
                  <a:pt x="2422" y="502"/>
                </a:lnTo>
                <a:lnTo>
                  <a:pt x="2449" y="513"/>
                </a:lnTo>
                <a:lnTo>
                  <a:pt x="2475" y="523"/>
                </a:lnTo>
                <a:lnTo>
                  <a:pt x="2501" y="533"/>
                </a:lnTo>
                <a:lnTo>
                  <a:pt x="2528" y="542"/>
                </a:lnTo>
                <a:lnTo>
                  <a:pt x="2554" y="551"/>
                </a:lnTo>
                <a:lnTo>
                  <a:pt x="2580" y="559"/>
                </a:lnTo>
                <a:lnTo>
                  <a:pt x="2607" y="567"/>
                </a:lnTo>
                <a:lnTo>
                  <a:pt x="2633" y="575"/>
                </a:lnTo>
              </a:path>
            </a:pathLst>
          </a:custGeom>
          <a:solidFill>
            <a:srgbClr val="0070C0">
              <a:alpha val="80000"/>
            </a:srgbClr>
          </a:solidFill>
          <a:ln w="38100" cap="flat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>
              <a:latin typeface="+mn-lt"/>
              <a:ea typeface="+mn-ea"/>
              <a:cs typeface="+mn-cs"/>
            </a:endParaRPr>
          </a:p>
        </p:txBody>
      </p:sp>
      <p:sp>
        <p:nvSpPr>
          <p:cNvPr id="67" name="Freeform 27"/>
          <p:cNvSpPr>
            <a:spLocks/>
          </p:cNvSpPr>
          <p:nvPr/>
        </p:nvSpPr>
        <p:spPr bwMode="auto">
          <a:xfrm>
            <a:off x="2803525" y="3744913"/>
            <a:ext cx="704850" cy="101600"/>
          </a:xfrm>
          <a:custGeom>
            <a:avLst/>
            <a:gdLst>
              <a:gd name="T0" fmla="*/ 26 w 2633"/>
              <a:gd name="T1" fmla="*/ 567 h 575"/>
              <a:gd name="T2" fmla="*/ 79 w 2633"/>
              <a:gd name="T3" fmla="*/ 551 h 575"/>
              <a:gd name="T4" fmla="*/ 132 w 2633"/>
              <a:gd name="T5" fmla="*/ 533 h 575"/>
              <a:gd name="T6" fmla="*/ 184 w 2633"/>
              <a:gd name="T7" fmla="*/ 513 h 575"/>
              <a:gd name="T8" fmla="*/ 237 w 2633"/>
              <a:gd name="T9" fmla="*/ 491 h 575"/>
              <a:gd name="T10" fmla="*/ 290 w 2633"/>
              <a:gd name="T11" fmla="*/ 468 h 575"/>
              <a:gd name="T12" fmla="*/ 342 w 2633"/>
              <a:gd name="T13" fmla="*/ 442 h 575"/>
              <a:gd name="T14" fmla="*/ 395 w 2633"/>
              <a:gd name="T15" fmla="*/ 415 h 575"/>
              <a:gd name="T16" fmla="*/ 448 w 2633"/>
              <a:gd name="T17" fmla="*/ 386 h 575"/>
              <a:gd name="T18" fmla="*/ 500 w 2633"/>
              <a:gd name="T19" fmla="*/ 356 h 575"/>
              <a:gd name="T20" fmla="*/ 553 w 2633"/>
              <a:gd name="T21" fmla="*/ 325 h 575"/>
              <a:gd name="T22" fmla="*/ 606 w 2633"/>
              <a:gd name="T23" fmla="*/ 294 h 575"/>
              <a:gd name="T24" fmla="*/ 658 w 2633"/>
              <a:gd name="T25" fmla="*/ 261 h 575"/>
              <a:gd name="T26" fmla="*/ 711 w 2633"/>
              <a:gd name="T27" fmla="*/ 229 h 575"/>
              <a:gd name="T28" fmla="*/ 764 w 2633"/>
              <a:gd name="T29" fmla="*/ 197 h 575"/>
              <a:gd name="T30" fmla="*/ 816 w 2633"/>
              <a:gd name="T31" fmla="*/ 167 h 575"/>
              <a:gd name="T32" fmla="*/ 869 w 2633"/>
              <a:gd name="T33" fmla="*/ 137 h 575"/>
              <a:gd name="T34" fmla="*/ 922 w 2633"/>
              <a:gd name="T35" fmla="*/ 109 h 575"/>
              <a:gd name="T36" fmla="*/ 974 w 2633"/>
              <a:gd name="T37" fmla="*/ 84 h 575"/>
              <a:gd name="T38" fmla="*/ 1027 w 2633"/>
              <a:gd name="T39" fmla="*/ 61 h 575"/>
              <a:gd name="T40" fmla="*/ 1080 w 2633"/>
              <a:gd name="T41" fmla="*/ 41 h 575"/>
              <a:gd name="T42" fmla="*/ 1132 w 2633"/>
              <a:gd name="T43" fmla="*/ 25 h 575"/>
              <a:gd name="T44" fmla="*/ 1185 w 2633"/>
              <a:gd name="T45" fmla="*/ 13 h 575"/>
              <a:gd name="T46" fmla="*/ 1238 w 2633"/>
              <a:gd name="T47" fmla="*/ 5 h 575"/>
              <a:gd name="T48" fmla="*/ 1290 w 2633"/>
              <a:gd name="T49" fmla="*/ 0 h 575"/>
              <a:gd name="T50" fmla="*/ 1343 w 2633"/>
              <a:gd name="T51" fmla="*/ 0 h 575"/>
              <a:gd name="T52" fmla="*/ 1395 w 2633"/>
              <a:gd name="T53" fmla="*/ 5 h 575"/>
              <a:gd name="T54" fmla="*/ 1448 w 2633"/>
              <a:gd name="T55" fmla="*/ 13 h 575"/>
              <a:gd name="T56" fmla="*/ 1501 w 2633"/>
              <a:gd name="T57" fmla="*/ 25 h 575"/>
              <a:gd name="T58" fmla="*/ 1553 w 2633"/>
              <a:gd name="T59" fmla="*/ 41 h 575"/>
              <a:gd name="T60" fmla="*/ 1606 w 2633"/>
              <a:gd name="T61" fmla="*/ 61 h 575"/>
              <a:gd name="T62" fmla="*/ 1659 w 2633"/>
              <a:gd name="T63" fmla="*/ 84 h 575"/>
              <a:gd name="T64" fmla="*/ 1711 w 2633"/>
              <a:gd name="T65" fmla="*/ 109 h 575"/>
              <a:gd name="T66" fmla="*/ 1764 w 2633"/>
              <a:gd name="T67" fmla="*/ 137 h 575"/>
              <a:gd name="T68" fmla="*/ 1817 w 2633"/>
              <a:gd name="T69" fmla="*/ 167 h 575"/>
              <a:gd name="T70" fmla="*/ 1869 w 2633"/>
              <a:gd name="T71" fmla="*/ 197 h 575"/>
              <a:gd name="T72" fmla="*/ 1922 w 2633"/>
              <a:gd name="T73" fmla="*/ 229 h 575"/>
              <a:gd name="T74" fmla="*/ 1975 w 2633"/>
              <a:gd name="T75" fmla="*/ 261 h 575"/>
              <a:gd name="T76" fmla="*/ 2027 w 2633"/>
              <a:gd name="T77" fmla="*/ 294 h 575"/>
              <a:gd name="T78" fmla="*/ 2080 w 2633"/>
              <a:gd name="T79" fmla="*/ 325 h 575"/>
              <a:gd name="T80" fmla="*/ 2133 w 2633"/>
              <a:gd name="T81" fmla="*/ 356 h 575"/>
              <a:gd name="T82" fmla="*/ 2185 w 2633"/>
              <a:gd name="T83" fmla="*/ 386 h 575"/>
              <a:gd name="T84" fmla="*/ 2238 w 2633"/>
              <a:gd name="T85" fmla="*/ 415 h 575"/>
              <a:gd name="T86" fmla="*/ 2291 w 2633"/>
              <a:gd name="T87" fmla="*/ 442 h 575"/>
              <a:gd name="T88" fmla="*/ 2343 w 2633"/>
              <a:gd name="T89" fmla="*/ 468 h 575"/>
              <a:gd name="T90" fmla="*/ 2396 w 2633"/>
              <a:gd name="T91" fmla="*/ 491 h 575"/>
              <a:gd name="T92" fmla="*/ 2449 w 2633"/>
              <a:gd name="T93" fmla="*/ 513 h 575"/>
              <a:gd name="T94" fmla="*/ 2501 w 2633"/>
              <a:gd name="T95" fmla="*/ 533 h 575"/>
              <a:gd name="T96" fmla="*/ 2554 w 2633"/>
              <a:gd name="T97" fmla="*/ 551 h 575"/>
              <a:gd name="T98" fmla="*/ 2607 w 2633"/>
              <a:gd name="T99" fmla="*/ 56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33" h="575">
                <a:moveTo>
                  <a:pt x="0" y="575"/>
                </a:moveTo>
                <a:lnTo>
                  <a:pt x="26" y="567"/>
                </a:lnTo>
                <a:lnTo>
                  <a:pt x="53" y="559"/>
                </a:lnTo>
                <a:lnTo>
                  <a:pt x="79" y="551"/>
                </a:lnTo>
                <a:lnTo>
                  <a:pt x="105" y="542"/>
                </a:lnTo>
                <a:lnTo>
                  <a:pt x="132" y="533"/>
                </a:lnTo>
                <a:lnTo>
                  <a:pt x="158" y="523"/>
                </a:lnTo>
                <a:lnTo>
                  <a:pt x="184" y="513"/>
                </a:lnTo>
                <a:lnTo>
                  <a:pt x="211" y="502"/>
                </a:lnTo>
                <a:lnTo>
                  <a:pt x="237" y="491"/>
                </a:lnTo>
                <a:lnTo>
                  <a:pt x="263" y="480"/>
                </a:lnTo>
                <a:lnTo>
                  <a:pt x="290" y="468"/>
                </a:lnTo>
                <a:lnTo>
                  <a:pt x="316" y="455"/>
                </a:lnTo>
                <a:lnTo>
                  <a:pt x="342" y="442"/>
                </a:lnTo>
                <a:lnTo>
                  <a:pt x="369" y="429"/>
                </a:lnTo>
                <a:lnTo>
                  <a:pt x="395" y="415"/>
                </a:lnTo>
                <a:lnTo>
                  <a:pt x="421" y="401"/>
                </a:lnTo>
                <a:lnTo>
                  <a:pt x="448" y="386"/>
                </a:lnTo>
                <a:lnTo>
                  <a:pt x="474" y="371"/>
                </a:lnTo>
                <a:lnTo>
                  <a:pt x="500" y="356"/>
                </a:lnTo>
                <a:lnTo>
                  <a:pt x="527" y="341"/>
                </a:lnTo>
                <a:lnTo>
                  <a:pt x="553" y="325"/>
                </a:lnTo>
                <a:lnTo>
                  <a:pt x="579" y="309"/>
                </a:lnTo>
                <a:lnTo>
                  <a:pt x="606" y="294"/>
                </a:lnTo>
                <a:lnTo>
                  <a:pt x="632" y="277"/>
                </a:lnTo>
                <a:lnTo>
                  <a:pt x="658" y="261"/>
                </a:lnTo>
                <a:lnTo>
                  <a:pt x="685" y="245"/>
                </a:lnTo>
                <a:lnTo>
                  <a:pt x="711" y="229"/>
                </a:lnTo>
                <a:lnTo>
                  <a:pt x="737" y="213"/>
                </a:lnTo>
                <a:lnTo>
                  <a:pt x="764" y="197"/>
                </a:lnTo>
                <a:lnTo>
                  <a:pt x="790" y="182"/>
                </a:lnTo>
                <a:lnTo>
                  <a:pt x="816" y="167"/>
                </a:lnTo>
                <a:lnTo>
                  <a:pt x="843" y="152"/>
                </a:lnTo>
                <a:lnTo>
                  <a:pt x="869" y="137"/>
                </a:lnTo>
                <a:lnTo>
                  <a:pt x="895" y="123"/>
                </a:lnTo>
                <a:lnTo>
                  <a:pt x="922" y="109"/>
                </a:lnTo>
                <a:lnTo>
                  <a:pt x="948" y="96"/>
                </a:lnTo>
                <a:lnTo>
                  <a:pt x="974" y="84"/>
                </a:lnTo>
                <a:lnTo>
                  <a:pt x="1001" y="72"/>
                </a:lnTo>
                <a:lnTo>
                  <a:pt x="1027" y="61"/>
                </a:lnTo>
                <a:lnTo>
                  <a:pt x="1053" y="51"/>
                </a:lnTo>
                <a:lnTo>
                  <a:pt x="1080" y="41"/>
                </a:lnTo>
                <a:lnTo>
                  <a:pt x="1106" y="33"/>
                </a:lnTo>
                <a:lnTo>
                  <a:pt x="1132" y="25"/>
                </a:lnTo>
                <a:lnTo>
                  <a:pt x="1159" y="19"/>
                </a:lnTo>
                <a:lnTo>
                  <a:pt x="1185" y="13"/>
                </a:lnTo>
                <a:lnTo>
                  <a:pt x="1211" y="8"/>
                </a:lnTo>
                <a:lnTo>
                  <a:pt x="1238" y="5"/>
                </a:lnTo>
                <a:lnTo>
                  <a:pt x="1264" y="2"/>
                </a:lnTo>
                <a:lnTo>
                  <a:pt x="1290" y="0"/>
                </a:lnTo>
                <a:lnTo>
                  <a:pt x="1317" y="0"/>
                </a:lnTo>
                <a:lnTo>
                  <a:pt x="1343" y="0"/>
                </a:lnTo>
                <a:lnTo>
                  <a:pt x="1369" y="2"/>
                </a:lnTo>
                <a:lnTo>
                  <a:pt x="1395" y="5"/>
                </a:lnTo>
                <a:lnTo>
                  <a:pt x="1422" y="8"/>
                </a:lnTo>
                <a:lnTo>
                  <a:pt x="1448" y="13"/>
                </a:lnTo>
                <a:lnTo>
                  <a:pt x="1474" y="19"/>
                </a:lnTo>
                <a:lnTo>
                  <a:pt x="1501" y="25"/>
                </a:lnTo>
                <a:lnTo>
                  <a:pt x="1527" y="33"/>
                </a:lnTo>
                <a:lnTo>
                  <a:pt x="1553" y="41"/>
                </a:lnTo>
                <a:lnTo>
                  <a:pt x="1580" y="51"/>
                </a:lnTo>
                <a:lnTo>
                  <a:pt x="1606" y="61"/>
                </a:lnTo>
                <a:lnTo>
                  <a:pt x="1632" y="72"/>
                </a:lnTo>
                <a:lnTo>
                  <a:pt x="1659" y="84"/>
                </a:lnTo>
                <a:lnTo>
                  <a:pt x="1685" y="96"/>
                </a:lnTo>
                <a:lnTo>
                  <a:pt x="1711" y="109"/>
                </a:lnTo>
                <a:lnTo>
                  <a:pt x="1738" y="123"/>
                </a:lnTo>
                <a:lnTo>
                  <a:pt x="1764" y="137"/>
                </a:lnTo>
                <a:lnTo>
                  <a:pt x="1790" y="152"/>
                </a:lnTo>
                <a:lnTo>
                  <a:pt x="1817" y="167"/>
                </a:lnTo>
                <a:lnTo>
                  <a:pt x="1843" y="182"/>
                </a:lnTo>
                <a:lnTo>
                  <a:pt x="1869" y="197"/>
                </a:lnTo>
                <a:lnTo>
                  <a:pt x="1896" y="213"/>
                </a:lnTo>
                <a:lnTo>
                  <a:pt x="1922" y="229"/>
                </a:lnTo>
                <a:lnTo>
                  <a:pt x="1948" y="245"/>
                </a:lnTo>
                <a:lnTo>
                  <a:pt x="1975" y="261"/>
                </a:lnTo>
                <a:lnTo>
                  <a:pt x="2001" y="277"/>
                </a:lnTo>
                <a:lnTo>
                  <a:pt x="2027" y="294"/>
                </a:lnTo>
                <a:lnTo>
                  <a:pt x="2054" y="309"/>
                </a:lnTo>
                <a:lnTo>
                  <a:pt x="2080" y="325"/>
                </a:lnTo>
                <a:lnTo>
                  <a:pt x="2106" y="341"/>
                </a:lnTo>
                <a:lnTo>
                  <a:pt x="2133" y="356"/>
                </a:lnTo>
                <a:lnTo>
                  <a:pt x="2159" y="371"/>
                </a:lnTo>
                <a:lnTo>
                  <a:pt x="2185" y="386"/>
                </a:lnTo>
                <a:lnTo>
                  <a:pt x="2212" y="401"/>
                </a:lnTo>
                <a:lnTo>
                  <a:pt x="2238" y="415"/>
                </a:lnTo>
                <a:lnTo>
                  <a:pt x="2264" y="429"/>
                </a:lnTo>
                <a:lnTo>
                  <a:pt x="2291" y="442"/>
                </a:lnTo>
                <a:lnTo>
                  <a:pt x="2317" y="455"/>
                </a:lnTo>
                <a:lnTo>
                  <a:pt x="2343" y="468"/>
                </a:lnTo>
                <a:lnTo>
                  <a:pt x="2370" y="480"/>
                </a:lnTo>
                <a:lnTo>
                  <a:pt x="2396" y="491"/>
                </a:lnTo>
                <a:lnTo>
                  <a:pt x="2422" y="502"/>
                </a:lnTo>
                <a:lnTo>
                  <a:pt x="2449" y="513"/>
                </a:lnTo>
                <a:lnTo>
                  <a:pt x="2475" y="523"/>
                </a:lnTo>
                <a:lnTo>
                  <a:pt x="2501" y="533"/>
                </a:lnTo>
                <a:lnTo>
                  <a:pt x="2528" y="542"/>
                </a:lnTo>
                <a:lnTo>
                  <a:pt x="2554" y="551"/>
                </a:lnTo>
                <a:lnTo>
                  <a:pt x="2580" y="559"/>
                </a:lnTo>
                <a:lnTo>
                  <a:pt x="2607" y="567"/>
                </a:lnTo>
                <a:lnTo>
                  <a:pt x="2633" y="575"/>
                </a:lnTo>
              </a:path>
            </a:pathLst>
          </a:custGeom>
          <a:solidFill>
            <a:srgbClr val="0070C0">
              <a:alpha val="80000"/>
            </a:srgbClr>
          </a:solidFill>
          <a:ln w="38100" cap="flat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>
              <a:latin typeface="+mn-lt"/>
              <a:ea typeface="+mn-ea"/>
              <a:cs typeface="+mn-cs"/>
            </a:endParaRPr>
          </a:p>
        </p:txBody>
      </p:sp>
      <p:sp>
        <p:nvSpPr>
          <p:cNvPr id="69" name="Freeform 27"/>
          <p:cNvSpPr>
            <a:spLocks/>
          </p:cNvSpPr>
          <p:nvPr/>
        </p:nvSpPr>
        <p:spPr bwMode="auto">
          <a:xfrm>
            <a:off x="6551613" y="1287463"/>
            <a:ext cx="704850" cy="103187"/>
          </a:xfrm>
          <a:custGeom>
            <a:avLst/>
            <a:gdLst>
              <a:gd name="T0" fmla="*/ 26 w 2633"/>
              <a:gd name="T1" fmla="*/ 567 h 575"/>
              <a:gd name="T2" fmla="*/ 79 w 2633"/>
              <a:gd name="T3" fmla="*/ 551 h 575"/>
              <a:gd name="T4" fmla="*/ 132 w 2633"/>
              <a:gd name="T5" fmla="*/ 533 h 575"/>
              <a:gd name="T6" fmla="*/ 184 w 2633"/>
              <a:gd name="T7" fmla="*/ 513 h 575"/>
              <a:gd name="T8" fmla="*/ 237 w 2633"/>
              <a:gd name="T9" fmla="*/ 491 h 575"/>
              <a:gd name="T10" fmla="*/ 290 w 2633"/>
              <a:gd name="T11" fmla="*/ 468 h 575"/>
              <a:gd name="T12" fmla="*/ 342 w 2633"/>
              <a:gd name="T13" fmla="*/ 442 h 575"/>
              <a:gd name="T14" fmla="*/ 395 w 2633"/>
              <a:gd name="T15" fmla="*/ 415 h 575"/>
              <a:gd name="T16" fmla="*/ 448 w 2633"/>
              <a:gd name="T17" fmla="*/ 386 h 575"/>
              <a:gd name="T18" fmla="*/ 500 w 2633"/>
              <a:gd name="T19" fmla="*/ 356 h 575"/>
              <a:gd name="T20" fmla="*/ 553 w 2633"/>
              <a:gd name="T21" fmla="*/ 325 h 575"/>
              <a:gd name="T22" fmla="*/ 606 w 2633"/>
              <a:gd name="T23" fmla="*/ 294 h 575"/>
              <a:gd name="T24" fmla="*/ 658 w 2633"/>
              <a:gd name="T25" fmla="*/ 261 h 575"/>
              <a:gd name="T26" fmla="*/ 711 w 2633"/>
              <a:gd name="T27" fmla="*/ 229 h 575"/>
              <a:gd name="T28" fmla="*/ 764 w 2633"/>
              <a:gd name="T29" fmla="*/ 197 h 575"/>
              <a:gd name="T30" fmla="*/ 816 w 2633"/>
              <a:gd name="T31" fmla="*/ 167 h 575"/>
              <a:gd name="T32" fmla="*/ 869 w 2633"/>
              <a:gd name="T33" fmla="*/ 137 h 575"/>
              <a:gd name="T34" fmla="*/ 922 w 2633"/>
              <a:gd name="T35" fmla="*/ 109 h 575"/>
              <a:gd name="T36" fmla="*/ 974 w 2633"/>
              <a:gd name="T37" fmla="*/ 84 h 575"/>
              <a:gd name="T38" fmla="*/ 1027 w 2633"/>
              <a:gd name="T39" fmla="*/ 61 h 575"/>
              <a:gd name="T40" fmla="*/ 1080 w 2633"/>
              <a:gd name="T41" fmla="*/ 41 h 575"/>
              <a:gd name="T42" fmla="*/ 1132 w 2633"/>
              <a:gd name="T43" fmla="*/ 25 h 575"/>
              <a:gd name="T44" fmla="*/ 1185 w 2633"/>
              <a:gd name="T45" fmla="*/ 13 h 575"/>
              <a:gd name="T46" fmla="*/ 1238 w 2633"/>
              <a:gd name="T47" fmla="*/ 5 h 575"/>
              <a:gd name="T48" fmla="*/ 1290 w 2633"/>
              <a:gd name="T49" fmla="*/ 0 h 575"/>
              <a:gd name="T50" fmla="*/ 1343 w 2633"/>
              <a:gd name="T51" fmla="*/ 0 h 575"/>
              <a:gd name="T52" fmla="*/ 1395 w 2633"/>
              <a:gd name="T53" fmla="*/ 5 h 575"/>
              <a:gd name="T54" fmla="*/ 1448 w 2633"/>
              <a:gd name="T55" fmla="*/ 13 h 575"/>
              <a:gd name="T56" fmla="*/ 1501 w 2633"/>
              <a:gd name="T57" fmla="*/ 25 h 575"/>
              <a:gd name="T58" fmla="*/ 1553 w 2633"/>
              <a:gd name="T59" fmla="*/ 41 h 575"/>
              <a:gd name="T60" fmla="*/ 1606 w 2633"/>
              <a:gd name="T61" fmla="*/ 61 h 575"/>
              <a:gd name="T62" fmla="*/ 1659 w 2633"/>
              <a:gd name="T63" fmla="*/ 84 h 575"/>
              <a:gd name="T64" fmla="*/ 1711 w 2633"/>
              <a:gd name="T65" fmla="*/ 109 h 575"/>
              <a:gd name="T66" fmla="*/ 1764 w 2633"/>
              <a:gd name="T67" fmla="*/ 137 h 575"/>
              <a:gd name="T68" fmla="*/ 1817 w 2633"/>
              <a:gd name="T69" fmla="*/ 167 h 575"/>
              <a:gd name="T70" fmla="*/ 1869 w 2633"/>
              <a:gd name="T71" fmla="*/ 197 h 575"/>
              <a:gd name="T72" fmla="*/ 1922 w 2633"/>
              <a:gd name="T73" fmla="*/ 229 h 575"/>
              <a:gd name="T74" fmla="*/ 1975 w 2633"/>
              <a:gd name="T75" fmla="*/ 261 h 575"/>
              <a:gd name="T76" fmla="*/ 2027 w 2633"/>
              <a:gd name="T77" fmla="*/ 294 h 575"/>
              <a:gd name="T78" fmla="*/ 2080 w 2633"/>
              <a:gd name="T79" fmla="*/ 325 h 575"/>
              <a:gd name="T80" fmla="*/ 2133 w 2633"/>
              <a:gd name="T81" fmla="*/ 356 h 575"/>
              <a:gd name="T82" fmla="*/ 2185 w 2633"/>
              <a:gd name="T83" fmla="*/ 386 h 575"/>
              <a:gd name="T84" fmla="*/ 2238 w 2633"/>
              <a:gd name="T85" fmla="*/ 415 h 575"/>
              <a:gd name="T86" fmla="*/ 2291 w 2633"/>
              <a:gd name="T87" fmla="*/ 442 h 575"/>
              <a:gd name="T88" fmla="*/ 2343 w 2633"/>
              <a:gd name="T89" fmla="*/ 468 h 575"/>
              <a:gd name="T90" fmla="*/ 2396 w 2633"/>
              <a:gd name="T91" fmla="*/ 491 h 575"/>
              <a:gd name="T92" fmla="*/ 2449 w 2633"/>
              <a:gd name="T93" fmla="*/ 513 h 575"/>
              <a:gd name="T94" fmla="*/ 2501 w 2633"/>
              <a:gd name="T95" fmla="*/ 533 h 575"/>
              <a:gd name="T96" fmla="*/ 2554 w 2633"/>
              <a:gd name="T97" fmla="*/ 551 h 575"/>
              <a:gd name="T98" fmla="*/ 2607 w 2633"/>
              <a:gd name="T99" fmla="*/ 56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33" h="575">
                <a:moveTo>
                  <a:pt x="0" y="575"/>
                </a:moveTo>
                <a:lnTo>
                  <a:pt x="26" y="567"/>
                </a:lnTo>
                <a:lnTo>
                  <a:pt x="53" y="559"/>
                </a:lnTo>
                <a:lnTo>
                  <a:pt x="79" y="551"/>
                </a:lnTo>
                <a:lnTo>
                  <a:pt x="105" y="542"/>
                </a:lnTo>
                <a:lnTo>
                  <a:pt x="132" y="533"/>
                </a:lnTo>
                <a:lnTo>
                  <a:pt x="158" y="523"/>
                </a:lnTo>
                <a:lnTo>
                  <a:pt x="184" y="513"/>
                </a:lnTo>
                <a:lnTo>
                  <a:pt x="211" y="502"/>
                </a:lnTo>
                <a:lnTo>
                  <a:pt x="237" y="491"/>
                </a:lnTo>
                <a:lnTo>
                  <a:pt x="263" y="480"/>
                </a:lnTo>
                <a:lnTo>
                  <a:pt x="290" y="468"/>
                </a:lnTo>
                <a:lnTo>
                  <a:pt x="316" y="455"/>
                </a:lnTo>
                <a:lnTo>
                  <a:pt x="342" y="442"/>
                </a:lnTo>
                <a:lnTo>
                  <a:pt x="369" y="429"/>
                </a:lnTo>
                <a:lnTo>
                  <a:pt x="395" y="415"/>
                </a:lnTo>
                <a:lnTo>
                  <a:pt x="421" y="401"/>
                </a:lnTo>
                <a:lnTo>
                  <a:pt x="448" y="386"/>
                </a:lnTo>
                <a:lnTo>
                  <a:pt x="474" y="371"/>
                </a:lnTo>
                <a:lnTo>
                  <a:pt x="500" y="356"/>
                </a:lnTo>
                <a:lnTo>
                  <a:pt x="527" y="341"/>
                </a:lnTo>
                <a:lnTo>
                  <a:pt x="553" y="325"/>
                </a:lnTo>
                <a:lnTo>
                  <a:pt x="579" y="309"/>
                </a:lnTo>
                <a:lnTo>
                  <a:pt x="606" y="294"/>
                </a:lnTo>
                <a:lnTo>
                  <a:pt x="632" y="277"/>
                </a:lnTo>
                <a:lnTo>
                  <a:pt x="658" y="261"/>
                </a:lnTo>
                <a:lnTo>
                  <a:pt x="685" y="245"/>
                </a:lnTo>
                <a:lnTo>
                  <a:pt x="711" y="229"/>
                </a:lnTo>
                <a:lnTo>
                  <a:pt x="737" y="213"/>
                </a:lnTo>
                <a:lnTo>
                  <a:pt x="764" y="197"/>
                </a:lnTo>
                <a:lnTo>
                  <a:pt x="790" y="182"/>
                </a:lnTo>
                <a:lnTo>
                  <a:pt x="816" y="167"/>
                </a:lnTo>
                <a:lnTo>
                  <a:pt x="843" y="152"/>
                </a:lnTo>
                <a:lnTo>
                  <a:pt x="869" y="137"/>
                </a:lnTo>
                <a:lnTo>
                  <a:pt x="895" y="123"/>
                </a:lnTo>
                <a:lnTo>
                  <a:pt x="922" y="109"/>
                </a:lnTo>
                <a:lnTo>
                  <a:pt x="948" y="96"/>
                </a:lnTo>
                <a:lnTo>
                  <a:pt x="974" y="84"/>
                </a:lnTo>
                <a:lnTo>
                  <a:pt x="1001" y="72"/>
                </a:lnTo>
                <a:lnTo>
                  <a:pt x="1027" y="61"/>
                </a:lnTo>
                <a:lnTo>
                  <a:pt x="1053" y="51"/>
                </a:lnTo>
                <a:lnTo>
                  <a:pt x="1080" y="41"/>
                </a:lnTo>
                <a:lnTo>
                  <a:pt x="1106" y="33"/>
                </a:lnTo>
                <a:lnTo>
                  <a:pt x="1132" y="25"/>
                </a:lnTo>
                <a:lnTo>
                  <a:pt x="1159" y="19"/>
                </a:lnTo>
                <a:lnTo>
                  <a:pt x="1185" y="13"/>
                </a:lnTo>
                <a:lnTo>
                  <a:pt x="1211" y="8"/>
                </a:lnTo>
                <a:lnTo>
                  <a:pt x="1238" y="5"/>
                </a:lnTo>
                <a:lnTo>
                  <a:pt x="1264" y="2"/>
                </a:lnTo>
                <a:lnTo>
                  <a:pt x="1290" y="0"/>
                </a:lnTo>
                <a:lnTo>
                  <a:pt x="1317" y="0"/>
                </a:lnTo>
                <a:lnTo>
                  <a:pt x="1343" y="0"/>
                </a:lnTo>
                <a:lnTo>
                  <a:pt x="1369" y="2"/>
                </a:lnTo>
                <a:lnTo>
                  <a:pt x="1395" y="5"/>
                </a:lnTo>
                <a:lnTo>
                  <a:pt x="1422" y="8"/>
                </a:lnTo>
                <a:lnTo>
                  <a:pt x="1448" y="13"/>
                </a:lnTo>
                <a:lnTo>
                  <a:pt x="1474" y="19"/>
                </a:lnTo>
                <a:lnTo>
                  <a:pt x="1501" y="25"/>
                </a:lnTo>
                <a:lnTo>
                  <a:pt x="1527" y="33"/>
                </a:lnTo>
                <a:lnTo>
                  <a:pt x="1553" y="41"/>
                </a:lnTo>
                <a:lnTo>
                  <a:pt x="1580" y="51"/>
                </a:lnTo>
                <a:lnTo>
                  <a:pt x="1606" y="61"/>
                </a:lnTo>
                <a:lnTo>
                  <a:pt x="1632" y="72"/>
                </a:lnTo>
                <a:lnTo>
                  <a:pt x="1659" y="84"/>
                </a:lnTo>
                <a:lnTo>
                  <a:pt x="1685" y="96"/>
                </a:lnTo>
                <a:lnTo>
                  <a:pt x="1711" y="109"/>
                </a:lnTo>
                <a:lnTo>
                  <a:pt x="1738" y="123"/>
                </a:lnTo>
                <a:lnTo>
                  <a:pt x="1764" y="137"/>
                </a:lnTo>
                <a:lnTo>
                  <a:pt x="1790" y="152"/>
                </a:lnTo>
                <a:lnTo>
                  <a:pt x="1817" y="167"/>
                </a:lnTo>
                <a:lnTo>
                  <a:pt x="1843" y="182"/>
                </a:lnTo>
                <a:lnTo>
                  <a:pt x="1869" y="197"/>
                </a:lnTo>
                <a:lnTo>
                  <a:pt x="1896" y="213"/>
                </a:lnTo>
                <a:lnTo>
                  <a:pt x="1922" y="229"/>
                </a:lnTo>
                <a:lnTo>
                  <a:pt x="1948" y="245"/>
                </a:lnTo>
                <a:lnTo>
                  <a:pt x="1975" y="261"/>
                </a:lnTo>
                <a:lnTo>
                  <a:pt x="2001" y="277"/>
                </a:lnTo>
                <a:lnTo>
                  <a:pt x="2027" y="294"/>
                </a:lnTo>
                <a:lnTo>
                  <a:pt x="2054" y="309"/>
                </a:lnTo>
                <a:lnTo>
                  <a:pt x="2080" y="325"/>
                </a:lnTo>
                <a:lnTo>
                  <a:pt x="2106" y="341"/>
                </a:lnTo>
                <a:lnTo>
                  <a:pt x="2133" y="356"/>
                </a:lnTo>
                <a:lnTo>
                  <a:pt x="2159" y="371"/>
                </a:lnTo>
                <a:lnTo>
                  <a:pt x="2185" y="386"/>
                </a:lnTo>
                <a:lnTo>
                  <a:pt x="2212" y="401"/>
                </a:lnTo>
                <a:lnTo>
                  <a:pt x="2238" y="415"/>
                </a:lnTo>
                <a:lnTo>
                  <a:pt x="2264" y="429"/>
                </a:lnTo>
                <a:lnTo>
                  <a:pt x="2291" y="442"/>
                </a:lnTo>
                <a:lnTo>
                  <a:pt x="2317" y="455"/>
                </a:lnTo>
                <a:lnTo>
                  <a:pt x="2343" y="468"/>
                </a:lnTo>
                <a:lnTo>
                  <a:pt x="2370" y="480"/>
                </a:lnTo>
                <a:lnTo>
                  <a:pt x="2396" y="491"/>
                </a:lnTo>
                <a:lnTo>
                  <a:pt x="2422" y="502"/>
                </a:lnTo>
                <a:lnTo>
                  <a:pt x="2449" y="513"/>
                </a:lnTo>
                <a:lnTo>
                  <a:pt x="2475" y="523"/>
                </a:lnTo>
                <a:lnTo>
                  <a:pt x="2501" y="533"/>
                </a:lnTo>
                <a:lnTo>
                  <a:pt x="2528" y="542"/>
                </a:lnTo>
                <a:lnTo>
                  <a:pt x="2554" y="551"/>
                </a:lnTo>
                <a:lnTo>
                  <a:pt x="2580" y="559"/>
                </a:lnTo>
                <a:lnTo>
                  <a:pt x="2607" y="567"/>
                </a:lnTo>
                <a:lnTo>
                  <a:pt x="2633" y="575"/>
                </a:lnTo>
              </a:path>
            </a:pathLst>
          </a:custGeom>
          <a:solidFill>
            <a:srgbClr val="0070C0">
              <a:alpha val="80000"/>
            </a:srgbClr>
          </a:solidFill>
          <a:ln w="38100" cap="flat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>
              <a:latin typeface="+mn-lt"/>
              <a:ea typeface="+mn-ea"/>
              <a:cs typeface="+mn-cs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1041400" y="3521075"/>
            <a:ext cx="1203325" cy="85090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" name="TextBox 7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037464" y="4524366"/>
            <a:ext cx="895181" cy="369332"/>
          </a:xfrm>
          <a:prstGeom prst="rect">
            <a:avLst/>
          </a:prstGeom>
          <a:blipFill rotWithShape="1">
            <a:blip r:embed="rId7"/>
            <a:stretch>
              <a:fillRect t="-119672" r="-52381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72" name="TextBox 7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88193" y="2926729"/>
            <a:ext cx="841769" cy="369332"/>
          </a:xfrm>
          <a:prstGeom prst="rect">
            <a:avLst/>
          </a:prstGeom>
          <a:blipFill rotWithShape="1">
            <a:blip r:embed="rId8"/>
            <a:stretch>
              <a:fillRect t="-119672" r="-56522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73" name="TextBox 7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715854" y="1478256"/>
            <a:ext cx="906338" cy="369332"/>
          </a:xfrm>
          <a:prstGeom prst="rect">
            <a:avLst/>
          </a:prstGeom>
          <a:blipFill rotWithShape="1">
            <a:blip r:embed="rId9"/>
            <a:stretch>
              <a:fillRect t="-119672" r="-52703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74" name="TextBox 7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640111" y="2200421"/>
            <a:ext cx="897297" cy="369332"/>
          </a:xfrm>
          <a:prstGeom prst="rect">
            <a:avLst/>
          </a:prstGeom>
          <a:blipFill rotWithShape="1">
            <a:blip r:embed="rId10"/>
            <a:stretch>
              <a:fillRect t="-119672" r="-53061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75" name="TextBox 7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176329" y="3470357"/>
            <a:ext cx="897553" cy="369332"/>
          </a:xfrm>
          <a:prstGeom prst="rect">
            <a:avLst/>
          </a:prstGeom>
          <a:blipFill rotWithShape="1">
            <a:blip r:embed="rId11"/>
            <a:stretch>
              <a:fillRect t="-119672" r="-53061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76" name="TextBox 7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041349" y="4003150"/>
            <a:ext cx="888513" cy="369332"/>
          </a:xfrm>
          <a:prstGeom prst="rect">
            <a:avLst/>
          </a:prstGeom>
          <a:blipFill rotWithShape="1">
            <a:blip r:embed="rId12"/>
            <a:stretch>
              <a:fillRect t="-121667" r="-52055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77" name="TextBox 7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472135" y="889072"/>
            <a:ext cx="850554" cy="369332"/>
          </a:xfrm>
          <a:prstGeom prst="rect">
            <a:avLst/>
          </a:prstGeom>
          <a:blipFill rotWithShape="1">
            <a:blip r:embed="rId13"/>
            <a:stretch>
              <a:fillRect t="-121667" r="-56115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78" name="TextBox 7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756861" y="2600882"/>
            <a:ext cx="903965" cy="369332"/>
          </a:xfrm>
          <a:prstGeom prst="rect">
            <a:avLst/>
          </a:prstGeom>
          <a:blipFill rotWithShape="1">
            <a:blip r:embed="rId14"/>
            <a:stretch>
              <a:fillRect t="-121667" r="-52349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62" name="Title 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76405"/>
          </a:xfrm>
          <a:prstGeom prst="rect">
            <a:avLst/>
          </a:prstGeom>
          <a:blipFill rotWithShape="1">
            <a:blip r:embed="rId15"/>
            <a:stretch>
              <a:fillRect l="-1133" b="-9009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cxnSp>
        <p:nvCxnSpPr>
          <p:cNvPr id="64" name="Straight Arrow Connector 63"/>
          <p:cNvCxnSpPr/>
          <p:nvPr/>
        </p:nvCxnSpPr>
        <p:spPr>
          <a:xfrm flipV="1">
            <a:off x="2509838" y="1381125"/>
            <a:ext cx="4191000" cy="1938338"/>
          </a:xfrm>
          <a:prstGeom prst="straightConnector1">
            <a:avLst/>
          </a:prstGeom>
          <a:ln w="254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2608263" y="2557463"/>
            <a:ext cx="4471987" cy="1952625"/>
          </a:xfrm>
          <a:prstGeom prst="straightConnector1">
            <a:avLst/>
          </a:prstGeom>
          <a:ln w="25400">
            <a:solidFill>
              <a:srgbClr val="CC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Freeform 81"/>
          <p:cNvSpPr/>
          <p:nvPr/>
        </p:nvSpPr>
        <p:spPr>
          <a:xfrm>
            <a:off x="5913438" y="5018088"/>
            <a:ext cx="271462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3" name="Freeform 82"/>
          <p:cNvSpPr/>
          <p:nvPr/>
        </p:nvSpPr>
        <p:spPr>
          <a:xfrm>
            <a:off x="8199438" y="5018088"/>
            <a:ext cx="273050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4" name="Freeform 83"/>
          <p:cNvSpPr/>
          <p:nvPr/>
        </p:nvSpPr>
        <p:spPr>
          <a:xfrm>
            <a:off x="4772025" y="5008563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7" name="Freeform 86"/>
          <p:cNvSpPr/>
          <p:nvPr/>
        </p:nvSpPr>
        <p:spPr>
          <a:xfrm>
            <a:off x="7010400" y="5018088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8" name="Freeform 87"/>
          <p:cNvSpPr/>
          <p:nvPr/>
        </p:nvSpPr>
        <p:spPr>
          <a:xfrm>
            <a:off x="5145088" y="5013325"/>
            <a:ext cx="271462" cy="817563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9" name="Freeform 88"/>
          <p:cNvSpPr/>
          <p:nvPr/>
        </p:nvSpPr>
        <p:spPr>
          <a:xfrm>
            <a:off x="5534025" y="5024438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0" name="Freeform 89"/>
          <p:cNvSpPr/>
          <p:nvPr/>
        </p:nvSpPr>
        <p:spPr>
          <a:xfrm>
            <a:off x="7443788" y="5013325"/>
            <a:ext cx="271462" cy="817563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1" name="Freeform 90"/>
          <p:cNvSpPr/>
          <p:nvPr/>
        </p:nvSpPr>
        <p:spPr>
          <a:xfrm>
            <a:off x="7832725" y="5024438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2" name="Freeform 91"/>
          <p:cNvSpPr/>
          <p:nvPr/>
        </p:nvSpPr>
        <p:spPr>
          <a:xfrm>
            <a:off x="1476375" y="1566863"/>
            <a:ext cx="1214438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3" name="Freeform 92"/>
          <p:cNvSpPr/>
          <p:nvPr/>
        </p:nvSpPr>
        <p:spPr>
          <a:xfrm>
            <a:off x="1392238" y="1566863"/>
            <a:ext cx="1216025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579" name="Line 75"/>
          <p:cNvSpPr>
            <a:spLocks noChangeShapeType="1"/>
          </p:cNvSpPr>
          <p:nvPr/>
        </p:nvSpPr>
        <p:spPr bwMode="auto">
          <a:xfrm flipV="1">
            <a:off x="388938" y="1195388"/>
            <a:ext cx="0" cy="12017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580" name="Line 77"/>
          <p:cNvSpPr>
            <a:spLocks noChangeShapeType="1"/>
          </p:cNvSpPr>
          <p:nvPr/>
        </p:nvSpPr>
        <p:spPr bwMode="auto">
          <a:xfrm>
            <a:off x="400050" y="2389188"/>
            <a:ext cx="32194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6" name="Freeform 95"/>
          <p:cNvSpPr/>
          <p:nvPr/>
        </p:nvSpPr>
        <p:spPr>
          <a:xfrm>
            <a:off x="2244725" y="1566863"/>
            <a:ext cx="1214438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CC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582" name="TextBox 96"/>
          <p:cNvSpPr txBox="1">
            <a:spLocks noChangeArrowheads="1"/>
          </p:cNvSpPr>
          <p:nvPr/>
        </p:nvSpPr>
        <p:spPr bwMode="auto">
          <a:xfrm>
            <a:off x="1065213" y="762000"/>
            <a:ext cx="172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cavity spectrum</a:t>
            </a:r>
          </a:p>
        </p:txBody>
      </p:sp>
      <p:sp>
        <p:nvSpPr>
          <p:cNvPr id="98" name="Freeform 97"/>
          <p:cNvSpPr/>
          <p:nvPr/>
        </p:nvSpPr>
        <p:spPr>
          <a:xfrm>
            <a:off x="552450" y="1566863"/>
            <a:ext cx="1216025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9" name="TextBox 9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708139" y="1092788"/>
            <a:ext cx="667106" cy="420436"/>
          </a:xfrm>
          <a:prstGeom prst="rect">
            <a:avLst/>
          </a:prstGeom>
          <a:blipFill rotWithShape="1">
            <a:blip r:embed="rId16"/>
            <a:stretch>
              <a:fillRect b="-1304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0" name="TextBox 9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687432" y="1092788"/>
            <a:ext cx="1137747" cy="420436"/>
          </a:xfrm>
          <a:prstGeom prst="rect">
            <a:avLst/>
          </a:prstGeom>
          <a:blipFill rotWithShape="1">
            <a:blip r:embed="rId17"/>
            <a:stretch>
              <a:fillRect b="-1304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1" name="TextBox 10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975242" y="1092788"/>
            <a:ext cx="617348" cy="400110"/>
          </a:xfrm>
          <a:prstGeom prst="rect">
            <a:avLst/>
          </a:prstGeom>
          <a:blipFill rotWithShape="1">
            <a:blip r:embed="rId18"/>
            <a:stretch>
              <a:fillRect b="-13636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036819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976438" y="4510088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754313" y="3846513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327150" y="4025900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76438" y="3348038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502400" y="2557463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304088" y="1847850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853113" y="2073275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502400" y="1393825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2" name="Line 75"/>
          <p:cNvSpPr>
            <a:spLocks noChangeShapeType="1"/>
          </p:cNvSpPr>
          <p:nvPr/>
        </p:nvSpPr>
        <p:spPr bwMode="auto">
          <a:xfrm flipV="1">
            <a:off x="4581525" y="4645025"/>
            <a:ext cx="0" cy="12017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3563" name="Line 77"/>
          <p:cNvSpPr>
            <a:spLocks noChangeShapeType="1"/>
          </p:cNvSpPr>
          <p:nvPr/>
        </p:nvSpPr>
        <p:spPr bwMode="auto">
          <a:xfrm>
            <a:off x="4581525" y="5840413"/>
            <a:ext cx="45402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2" name="Freeform 91"/>
          <p:cNvSpPr/>
          <p:nvPr/>
        </p:nvSpPr>
        <p:spPr>
          <a:xfrm>
            <a:off x="5913438" y="5018088"/>
            <a:ext cx="271462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4" name="Freeform 93"/>
          <p:cNvSpPr/>
          <p:nvPr/>
        </p:nvSpPr>
        <p:spPr>
          <a:xfrm>
            <a:off x="8199438" y="5018088"/>
            <a:ext cx="273050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96" name="Straight Connector 95"/>
          <p:cNvCxnSpPr/>
          <p:nvPr/>
        </p:nvCxnSpPr>
        <p:spPr>
          <a:xfrm flipH="1">
            <a:off x="6540500" y="5616575"/>
            <a:ext cx="160338" cy="39370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H="1">
            <a:off x="6618288" y="5619750"/>
            <a:ext cx="160337" cy="39370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8" name="TextBox 102"/>
          <p:cNvSpPr txBox="1">
            <a:spLocks noChangeArrowheads="1"/>
          </p:cNvSpPr>
          <p:nvPr/>
        </p:nvSpPr>
        <p:spPr bwMode="auto">
          <a:xfrm>
            <a:off x="5969000" y="4224338"/>
            <a:ext cx="1620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qubit spectrum</a:t>
            </a:r>
          </a:p>
        </p:txBody>
      </p:sp>
      <p:sp>
        <p:nvSpPr>
          <p:cNvPr id="23569" name="TextBox 105"/>
          <p:cNvSpPr txBox="1">
            <a:spLocks noChangeArrowheads="1"/>
          </p:cNvSpPr>
          <p:nvPr/>
        </p:nvSpPr>
        <p:spPr bwMode="auto">
          <a:xfrm>
            <a:off x="4483100" y="5130800"/>
            <a:ext cx="468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…</a:t>
            </a:r>
          </a:p>
        </p:txBody>
      </p:sp>
      <p:sp>
        <p:nvSpPr>
          <p:cNvPr id="23570" name="TextBox 106"/>
          <p:cNvSpPr txBox="1">
            <a:spLocks noChangeArrowheads="1"/>
          </p:cNvSpPr>
          <p:nvPr/>
        </p:nvSpPr>
        <p:spPr bwMode="auto">
          <a:xfrm>
            <a:off x="6715125" y="5130800"/>
            <a:ext cx="468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…</a:t>
            </a:r>
          </a:p>
        </p:txBody>
      </p:sp>
      <p:sp>
        <p:nvSpPr>
          <p:cNvPr id="56" name="TextBox 5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-308" y="4993584"/>
            <a:ext cx="4844623" cy="1631216"/>
          </a:xfrm>
          <a:prstGeom prst="rect">
            <a:avLst/>
          </a:prstGeom>
          <a:blipFill rotWithShape="1">
            <a:blip r:embed="rId2"/>
            <a:stretch>
              <a:fillRect l="-1132" t="-1156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23572" name="TextBox 65"/>
          <p:cNvSpPr txBox="1">
            <a:spLocks noChangeArrowheads="1"/>
          </p:cNvSpPr>
          <p:nvPr/>
        </p:nvSpPr>
        <p:spPr bwMode="auto">
          <a:xfrm rot="-1423765">
            <a:off x="4167188" y="2746375"/>
            <a:ext cx="10636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……...</a:t>
            </a:r>
          </a:p>
        </p:txBody>
      </p:sp>
      <p:sp>
        <p:nvSpPr>
          <p:cNvPr id="123" name="TextBox 12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040389" y="4577188"/>
            <a:ext cx="709874" cy="422039"/>
          </a:xfrm>
          <a:prstGeom prst="rect">
            <a:avLst/>
          </a:prstGeom>
          <a:blipFill rotWithShape="1">
            <a:blip r:embed="rId3"/>
            <a:stretch>
              <a:fillRect b="-1449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24" name="TextBox 12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726163" y="4574880"/>
            <a:ext cx="800091" cy="418704"/>
          </a:xfrm>
          <a:prstGeom prst="rect">
            <a:avLst/>
          </a:prstGeom>
          <a:blipFill rotWithShape="1">
            <a:blip r:embed="rId4"/>
            <a:stretch>
              <a:fillRect b="-1449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69" name="Freeform 27"/>
          <p:cNvSpPr>
            <a:spLocks/>
          </p:cNvSpPr>
          <p:nvPr/>
        </p:nvSpPr>
        <p:spPr bwMode="auto">
          <a:xfrm>
            <a:off x="1376363" y="3924300"/>
            <a:ext cx="704850" cy="101600"/>
          </a:xfrm>
          <a:custGeom>
            <a:avLst/>
            <a:gdLst>
              <a:gd name="T0" fmla="*/ 26 w 2633"/>
              <a:gd name="T1" fmla="*/ 567 h 575"/>
              <a:gd name="T2" fmla="*/ 79 w 2633"/>
              <a:gd name="T3" fmla="*/ 551 h 575"/>
              <a:gd name="T4" fmla="*/ 132 w 2633"/>
              <a:gd name="T5" fmla="*/ 533 h 575"/>
              <a:gd name="T6" fmla="*/ 184 w 2633"/>
              <a:gd name="T7" fmla="*/ 513 h 575"/>
              <a:gd name="T8" fmla="*/ 237 w 2633"/>
              <a:gd name="T9" fmla="*/ 491 h 575"/>
              <a:gd name="T10" fmla="*/ 290 w 2633"/>
              <a:gd name="T11" fmla="*/ 468 h 575"/>
              <a:gd name="T12" fmla="*/ 342 w 2633"/>
              <a:gd name="T13" fmla="*/ 442 h 575"/>
              <a:gd name="T14" fmla="*/ 395 w 2633"/>
              <a:gd name="T15" fmla="*/ 415 h 575"/>
              <a:gd name="T16" fmla="*/ 448 w 2633"/>
              <a:gd name="T17" fmla="*/ 386 h 575"/>
              <a:gd name="T18" fmla="*/ 500 w 2633"/>
              <a:gd name="T19" fmla="*/ 356 h 575"/>
              <a:gd name="T20" fmla="*/ 553 w 2633"/>
              <a:gd name="T21" fmla="*/ 325 h 575"/>
              <a:gd name="T22" fmla="*/ 606 w 2633"/>
              <a:gd name="T23" fmla="*/ 294 h 575"/>
              <a:gd name="T24" fmla="*/ 658 w 2633"/>
              <a:gd name="T25" fmla="*/ 261 h 575"/>
              <a:gd name="T26" fmla="*/ 711 w 2633"/>
              <a:gd name="T27" fmla="*/ 229 h 575"/>
              <a:gd name="T28" fmla="*/ 764 w 2633"/>
              <a:gd name="T29" fmla="*/ 197 h 575"/>
              <a:gd name="T30" fmla="*/ 816 w 2633"/>
              <a:gd name="T31" fmla="*/ 167 h 575"/>
              <a:gd name="T32" fmla="*/ 869 w 2633"/>
              <a:gd name="T33" fmla="*/ 137 h 575"/>
              <a:gd name="T34" fmla="*/ 922 w 2633"/>
              <a:gd name="T35" fmla="*/ 109 h 575"/>
              <a:gd name="T36" fmla="*/ 974 w 2633"/>
              <a:gd name="T37" fmla="*/ 84 h 575"/>
              <a:gd name="T38" fmla="*/ 1027 w 2633"/>
              <a:gd name="T39" fmla="*/ 61 h 575"/>
              <a:gd name="T40" fmla="*/ 1080 w 2633"/>
              <a:gd name="T41" fmla="*/ 41 h 575"/>
              <a:gd name="T42" fmla="*/ 1132 w 2633"/>
              <a:gd name="T43" fmla="*/ 25 h 575"/>
              <a:gd name="T44" fmla="*/ 1185 w 2633"/>
              <a:gd name="T45" fmla="*/ 13 h 575"/>
              <a:gd name="T46" fmla="*/ 1238 w 2633"/>
              <a:gd name="T47" fmla="*/ 5 h 575"/>
              <a:gd name="T48" fmla="*/ 1290 w 2633"/>
              <a:gd name="T49" fmla="*/ 0 h 575"/>
              <a:gd name="T50" fmla="*/ 1343 w 2633"/>
              <a:gd name="T51" fmla="*/ 0 h 575"/>
              <a:gd name="T52" fmla="*/ 1395 w 2633"/>
              <a:gd name="T53" fmla="*/ 5 h 575"/>
              <a:gd name="T54" fmla="*/ 1448 w 2633"/>
              <a:gd name="T55" fmla="*/ 13 h 575"/>
              <a:gd name="T56" fmla="*/ 1501 w 2633"/>
              <a:gd name="T57" fmla="*/ 25 h 575"/>
              <a:gd name="T58" fmla="*/ 1553 w 2633"/>
              <a:gd name="T59" fmla="*/ 41 h 575"/>
              <a:gd name="T60" fmla="*/ 1606 w 2633"/>
              <a:gd name="T61" fmla="*/ 61 h 575"/>
              <a:gd name="T62" fmla="*/ 1659 w 2633"/>
              <a:gd name="T63" fmla="*/ 84 h 575"/>
              <a:gd name="T64" fmla="*/ 1711 w 2633"/>
              <a:gd name="T65" fmla="*/ 109 h 575"/>
              <a:gd name="T66" fmla="*/ 1764 w 2633"/>
              <a:gd name="T67" fmla="*/ 137 h 575"/>
              <a:gd name="T68" fmla="*/ 1817 w 2633"/>
              <a:gd name="T69" fmla="*/ 167 h 575"/>
              <a:gd name="T70" fmla="*/ 1869 w 2633"/>
              <a:gd name="T71" fmla="*/ 197 h 575"/>
              <a:gd name="T72" fmla="*/ 1922 w 2633"/>
              <a:gd name="T73" fmla="*/ 229 h 575"/>
              <a:gd name="T74" fmla="*/ 1975 w 2633"/>
              <a:gd name="T75" fmla="*/ 261 h 575"/>
              <a:gd name="T76" fmla="*/ 2027 w 2633"/>
              <a:gd name="T77" fmla="*/ 294 h 575"/>
              <a:gd name="T78" fmla="*/ 2080 w 2633"/>
              <a:gd name="T79" fmla="*/ 325 h 575"/>
              <a:gd name="T80" fmla="*/ 2133 w 2633"/>
              <a:gd name="T81" fmla="*/ 356 h 575"/>
              <a:gd name="T82" fmla="*/ 2185 w 2633"/>
              <a:gd name="T83" fmla="*/ 386 h 575"/>
              <a:gd name="T84" fmla="*/ 2238 w 2633"/>
              <a:gd name="T85" fmla="*/ 415 h 575"/>
              <a:gd name="T86" fmla="*/ 2291 w 2633"/>
              <a:gd name="T87" fmla="*/ 442 h 575"/>
              <a:gd name="T88" fmla="*/ 2343 w 2633"/>
              <a:gd name="T89" fmla="*/ 468 h 575"/>
              <a:gd name="T90" fmla="*/ 2396 w 2633"/>
              <a:gd name="T91" fmla="*/ 491 h 575"/>
              <a:gd name="T92" fmla="*/ 2449 w 2633"/>
              <a:gd name="T93" fmla="*/ 513 h 575"/>
              <a:gd name="T94" fmla="*/ 2501 w 2633"/>
              <a:gd name="T95" fmla="*/ 533 h 575"/>
              <a:gd name="T96" fmla="*/ 2554 w 2633"/>
              <a:gd name="T97" fmla="*/ 551 h 575"/>
              <a:gd name="T98" fmla="*/ 2607 w 2633"/>
              <a:gd name="T99" fmla="*/ 56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33" h="575">
                <a:moveTo>
                  <a:pt x="0" y="575"/>
                </a:moveTo>
                <a:lnTo>
                  <a:pt x="26" y="567"/>
                </a:lnTo>
                <a:lnTo>
                  <a:pt x="53" y="559"/>
                </a:lnTo>
                <a:lnTo>
                  <a:pt x="79" y="551"/>
                </a:lnTo>
                <a:lnTo>
                  <a:pt x="105" y="542"/>
                </a:lnTo>
                <a:lnTo>
                  <a:pt x="132" y="533"/>
                </a:lnTo>
                <a:lnTo>
                  <a:pt x="158" y="523"/>
                </a:lnTo>
                <a:lnTo>
                  <a:pt x="184" y="513"/>
                </a:lnTo>
                <a:lnTo>
                  <a:pt x="211" y="502"/>
                </a:lnTo>
                <a:lnTo>
                  <a:pt x="237" y="491"/>
                </a:lnTo>
                <a:lnTo>
                  <a:pt x="263" y="480"/>
                </a:lnTo>
                <a:lnTo>
                  <a:pt x="290" y="468"/>
                </a:lnTo>
                <a:lnTo>
                  <a:pt x="316" y="455"/>
                </a:lnTo>
                <a:lnTo>
                  <a:pt x="342" y="442"/>
                </a:lnTo>
                <a:lnTo>
                  <a:pt x="369" y="429"/>
                </a:lnTo>
                <a:lnTo>
                  <a:pt x="395" y="415"/>
                </a:lnTo>
                <a:lnTo>
                  <a:pt x="421" y="401"/>
                </a:lnTo>
                <a:lnTo>
                  <a:pt x="448" y="386"/>
                </a:lnTo>
                <a:lnTo>
                  <a:pt x="474" y="371"/>
                </a:lnTo>
                <a:lnTo>
                  <a:pt x="500" y="356"/>
                </a:lnTo>
                <a:lnTo>
                  <a:pt x="527" y="341"/>
                </a:lnTo>
                <a:lnTo>
                  <a:pt x="553" y="325"/>
                </a:lnTo>
                <a:lnTo>
                  <a:pt x="579" y="309"/>
                </a:lnTo>
                <a:lnTo>
                  <a:pt x="606" y="294"/>
                </a:lnTo>
                <a:lnTo>
                  <a:pt x="632" y="277"/>
                </a:lnTo>
                <a:lnTo>
                  <a:pt x="658" y="261"/>
                </a:lnTo>
                <a:lnTo>
                  <a:pt x="685" y="245"/>
                </a:lnTo>
                <a:lnTo>
                  <a:pt x="711" y="229"/>
                </a:lnTo>
                <a:lnTo>
                  <a:pt x="737" y="213"/>
                </a:lnTo>
                <a:lnTo>
                  <a:pt x="764" y="197"/>
                </a:lnTo>
                <a:lnTo>
                  <a:pt x="790" y="182"/>
                </a:lnTo>
                <a:lnTo>
                  <a:pt x="816" y="167"/>
                </a:lnTo>
                <a:lnTo>
                  <a:pt x="843" y="152"/>
                </a:lnTo>
                <a:lnTo>
                  <a:pt x="869" y="137"/>
                </a:lnTo>
                <a:lnTo>
                  <a:pt x="895" y="123"/>
                </a:lnTo>
                <a:lnTo>
                  <a:pt x="922" y="109"/>
                </a:lnTo>
                <a:lnTo>
                  <a:pt x="948" y="96"/>
                </a:lnTo>
                <a:lnTo>
                  <a:pt x="974" y="84"/>
                </a:lnTo>
                <a:lnTo>
                  <a:pt x="1001" y="72"/>
                </a:lnTo>
                <a:lnTo>
                  <a:pt x="1027" y="61"/>
                </a:lnTo>
                <a:lnTo>
                  <a:pt x="1053" y="51"/>
                </a:lnTo>
                <a:lnTo>
                  <a:pt x="1080" y="41"/>
                </a:lnTo>
                <a:lnTo>
                  <a:pt x="1106" y="33"/>
                </a:lnTo>
                <a:lnTo>
                  <a:pt x="1132" y="25"/>
                </a:lnTo>
                <a:lnTo>
                  <a:pt x="1159" y="19"/>
                </a:lnTo>
                <a:lnTo>
                  <a:pt x="1185" y="13"/>
                </a:lnTo>
                <a:lnTo>
                  <a:pt x="1211" y="8"/>
                </a:lnTo>
                <a:lnTo>
                  <a:pt x="1238" y="5"/>
                </a:lnTo>
                <a:lnTo>
                  <a:pt x="1264" y="2"/>
                </a:lnTo>
                <a:lnTo>
                  <a:pt x="1290" y="0"/>
                </a:lnTo>
                <a:lnTo>
                  <a:pt x="1317" y="0"/>
                </a:lnTo>
                <a:lnTo>
                  <a:pt x="1343" y="0"/>
                </a:lnTo>
                <a:lnTo>
                  <a:pt x="1369" y="2"/>
                </a:lnTo>
                <a:lnTo>
                  <a:pt x="1395" y="5"/>
                </a:lnTo>
                <a:lnTo>
                  <a:pt x="1422" y="8"/>
                </a:lnTo>
                <a:lnTo>
                  <a:pt x="1448" y="13"/>
                </a:lnTo>
                <a:lnTo>
                  <a:pt x="1474" y="19"/>
                </a:lnTo>
                <a:lnTo>
                  <a:pt x="1501" y="25"/>
                </a:lnTo>
                <a:lnTo>
                  <a:pt x="1527" y="33"/>
                </a:lnTo>
                <a:lnTo>
                  <a:pt x="1553" y="41"/>
                </a:lnTo>
                <a:lnTo>
                  <a:pt x="1580" y="51"/>
                </a:lnTo>
                <a:lnTo>
                  <a:pt x="1606" y="61"/>
                </a:lnTo>
                <a:lnTo>
                  <a:pt x="1632" y="72"/>
                </a:lnTo>
                <a:lnTo>
                  <a:pt x="1659" y="84"/>
                </a:lnTo>
                <a:lnTo>
                  <a:pt x="1685" y="96"/>
                </a:lnTo>
                <a:lnTo>
                  <a:pt x="1711" y="109"/>
                </a:lnTo>
                <a:lnTo>
                  <a:pt x="1738" y="123"/>
                </a:lnTo>
                <a:lnTo>
                  <a:pt x="1764" y="137"/>
                </a:lnTo>
                <a:lnTo>
                  <a:pt x="1790" y="152"/>
                </a:lnTo>
                <a:lnTo>
                  <a:pt x="1817" y="167"/>
                </a:lnTo>
                <a:lnTo>
                  <a:pt x="1843" y="182"/>
                </a:lnTo>
                <a:lnTo>
                  <a:pt x="1869" y="197"/>
                </a:lnTo>
                <a:lnTo>
                  <a:pt x="1896" y="213"/>
                </a:lnTo>
                <a:lnTo>
                  <a:pt x="1922" y="229"/>
                </a:lnTo>
                <a:lnTo>
                  <a:pt x="1948" y="245"/>
                </a:lnTo>
                <a:lnTo>
                  <a:pt x="1975" y="261"/>
                </a:lnTo>
                <a:lnTo>
                  <a:pt x="2001" y="277"/>
                </a:lnTo>
                <a:lnTo>
                  <a:pt x="2027" y="294"/>
                </a:lnTo>
                <a:lnTo>
                  <a:pt x="2054" y="309"/>
                </a:lnTo>
                <a:lnTo>
                  <a:pt x="2080" y="325"/>
                </a:lnTo>
                <a:lnTo>
                  <a:pt x="2106" y="341"/>
                </a:lnTo>
                <a:lnTo>
                  <a:pt x="2133" y="356"/>
                </a:lnTo>
                <a:lnTo>
                  <a:pt x="2159" y="371"/>
                </a:lnTo>
                <a:lnTo>
                  <a:pt x="2185" y="386"/>
                </a:lnTo>
                <a:lnTo>
                  <a:pt x="2212" y="401"/>
                </a:lnTo>
                <a:lnTo>
                  <a:pt x="2238" y="415"/>
                </a:lnTo>
                <a:lnTo>
                  <a:pt x="2264" y="429"/>
                </a:lnTo>
                <a:lnTo>
                  <a:pt x="2291" y="442"/>
                </a:lnTo>
                <a:lnTo>
                  <a:pt x="2317" y="455"/>
                </a:lnTo>
                <a:lnTo>
                  <a:pt x="2343" y="468"/>
                </a:lnTo>
                <a:lnTo>
                  <a:pt x="2370" y="480"/>
                </a:lnTo>
                <a:lnTo>
                  <a:pt x="2396" y="491"/>
                </a:lnTo>
                <a:lnTo>
                  <a:pt x="2422" y="502"/>
                </a:lnTo>
                <a:lnTo>
                  <a:pt x="2449" y="513"/>
                </a:lnTo>
                <a:lnTo>
                  <a:pt x="2475" y="523"/>
                </a:lnTo>
                <a:lnTo>
                  <a:pt x="2501" y="533"/>
                </a:lnTo>
                <a:lnTo>
                  <a:pt x="2528" y="542"/>
                </a:lnTo>
                <a:lnTo>
                  <a:pt x="2554" y="551"/>
                </a:lnTo>
                <a:lnTo>
                  <a:pt x="2580" y="559"/>
                </a:lnTo>
                <a:lnTo>
                  <a:pt x="2607" y="567"/>
                </a:lnTo>
                <a:lnTo>
                  <a:pt x="2633" y="575"/>
                </a:lnTo>
              </a:path>
            </a:pathLst>
          </a:custGeom>
          <a:solidFill>
            <a:srgbClr val="0070C0">
              <a:alpha val="80000"/>
            </a:srgbClr>
          </a:solidFill>
          <a:ln w="38100" cap="flat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>
              <a:latin typeface="+mn-lt"/>
              <a:ea typeface="+mn-ea"/>
              <a:cs typeface="+mn-cs"/>
            </a:endParaRPr>
          </a:p>
        </p:txBody>
      </p:sp>
      <p:sp>
        <p:nvSpPr>
          <p:cNvPr id="71" name="Freeform 27"/>
          <p:cNvSpPr>
            <a:spLocks/>
          </p:cNvSpPr>
          <p:nvPr/>
        </p:nvSpPr>
        <p:spPr bwMode="auto">
          <a:xfrm>
            <a:off x="2803525" y="3744913"/>
            <a:ext cx="704850" cy="101600"/>
          </a:xfrm>
          <a:custGeom>
            <a:avLst/>
            <a:gdLst>
              <a:gd name="T0" fmla="*/ 26 w 2633"/>
              <a:gd name="T1" fmla="*/ 567 h 575"/>
              <a:gd name="T2" fmla="*/ 79 w 2633"/>
              <a:gd name="T3" fmla="*/ 551 h 575"/>
              <a:gd name="T4" fmla="*/ 132 w 2633"/>
              <a:gd name="T5" fmla="*/ 533 h 575"/>
              <a:gd name="T6" fmla="*/ 184 w 2633"/>
              <a:gd name="T7" fmla="*/ 513 h 575"/>
              <a:gd name="T8" fmla="*/ 237 w 2633"/>
              <a:gd name="T9" fmla="*/ 491 h 575"/>
              <a:gd name="T10" fmla="*/ 290 w 2633"/>
              <a:gd name="T11" fmla="*/ 468 h 575"/>
              <a:gd name="T12" fmla="*/ 342 w 2633"/>
              <a:gd name="T13" fmla="*/ 442 h 575"/>
              <a:gd name="T14" fmla="*/ 395 w 2633"/>
              <a:gd name="T15" fmla="*/ 415 h 575"/>
              <a:gd name="T16" fmla="*/ 448 w 2633"/>
              <a:gd name="T17" fmla="*/ 386 h 575"/>
              <a:gd name="T18" fmla="*/ 500 w 2633"/>
              <a:gd name="T19" fmla="*/ 356 h 575"/>
              <a:gd name="T20" fmla="*/ 553 w 2633"/>
              <a:gd name="T21" fmla="*/ 325 h 575"/>
              <a:gd name="T22" fmla="*/ 606 w 2633"/>
              <a:gd name="T23" fmla="*/ 294 h 575"/>
              <a:gd name="T24" fmla="*/ 658 w 2633"/>
              <a:gd name="T25" fmla="*/ 261 h 575"/>
              <a:gd name="T26" fmla="*/ 711 w 2633"/>
              <a:gd name="T27" fmla="*/ 229 h 575"/>
              <a:gd name="T28" fmla="*/ 764 w 2633"/>
              <a:gd name="T29" fmla="*/ 197 h 575"/>
              <a:gd name="T30" fmla="*/ 816 w 2633"/>
              <a:gd name="T31" fmla="*/ 167 h 575"/>
              <a:gd name="T32" fmla="*/ 869 w 2633"/>
              <a:gd name="T33" fmla="*/ 137 h 575"/>
              <a:gd name="T34" fmla="*/ 922 w 2633"/>
              <a:gd name="T35" fmla="*/ 109 h 575"/>
              <a:gd name="T36" fmla="*/ 974 w 2633"/>
              <a:gd name="T37" fmla="*/ 84 h 575"/>
              <a:gd name="T38" fmla="*/ 1027 w 2633"/>
              <a:gd name="T39" fmla="*/ 61 h 575"/>
              <a:gd name="T40" fmla="*/ 1080 w 2633"/>
              <a:gd name="T41" fmla="*/ 41 h 575"/>
              <a:gd name="T42" fmla="*/ 1132 w 2633"/>
              <a:gd name="T43" fmla="*/ 25 h 575"/>
              <a:gd name="T44" fmla="*/ 1185 w 2633"/>
              <a:gd name="T45" fmla="*/ 13 h 575"/>
              <a:gd name="T46" fmla="*/ 1238 w 2633"/>
              <a:gd name="T47" fmla="*/ 5 h 575"/>
              <a:gd name="T48" fmla="*/ 1290 w 2633"/>
              <a:gd name="T49" fmla="*/ 0 h 575"/>
              <a:gd name="T50" fmla="*/ 1343 w 2633"/>
              <a:gd name="T51" fmla="*/ 0 h 575"/>
              <a:gd name="T52" fmla="*/ 1395 w 2633"/>
              <a:gd name="T53" fmla="*/ 5 h 575"/>
              <a:gd name="T54" fmla="*/ 1448 w 2633"/>
              <a:gd name="T55" fmla="*/ 13 h 575"/>
              <a:gd name="T56" fmla="*/ 1501 w 2633"/>
              <a:gd name="T57" fmla="*/ 25 h 575"/>
              <a:gd name="T58" fmla="*/ 1553 w 2633"/>
              <a:gd name="T59" fmla="*/ 41 h 575"/>
              <a:gd name="T60" fmla="*/ 1606 w 2633"/>
              <a:gd name="T61" fmla="*/ 61 h 575"/>
              <a:gd name="T62" fmla="*/ 1659 w 2633"/>
              <a:gd name="T63" fmla="*/ 84 h 575"/>
              <a:gd name="T64" fmla="*/ 1711 w 2633"/>
              <a:gd name="T65" fmla="*/ 109 h 575"/>
              <a:gd name="T66" fmla="*/ 1764 w 2633"/>
              <a:gd name="T67" fmla="*/ 137 h 575"/>
              <a:gd name="T68" fmla="*/ 1817 w 2633"/>
              <a:gd name="T69" fmla="*/ 167 h 575"/>
              <a:gd name="T70" fmla="*/ 1869 w 2633"/>
              <a:gd name="T71" fmla="*/ 197 h 575"/>
              <a:gd name="T72" fmla="*/ 1922 w 2633"/>
              <a:gd name="T73" fmla="*/ 229 h 575"/>
              <a:gd name="T74" fmla="*/ 1975 w 2633"/>
              <a:gd name="T75" fmla="*/ 261 h 575"/>
              <a:gd name="T76" fmla="*/ 2027 w 2633"/>
              <a:gd name="T77" fmla="*/ 294 h 575"/>
              <a:gd name="T78" fmla="*/ 2080 w 2633"/>
              <a:gd name="T79" fmla="*/ 325 h 575"/>
              <a:gd name="T80" fmla="*/ 2133 w 2633"/>
              <a:gd name="T81" fmla="*/ 356 h 575"/>
              <a:gd name="T82" fmla="*/ 2185 w 2633"/>
              <a:gd name="T83" fmla="*/ 386 h 575"/>
              <a:gd name="T84" fmla="*/ 2238 w 2633"/>
              <a:gd name="T85" fmla="*/ 415 h 575"/>
              <a:gd name="T86" fmla="*/ 2291 w 2633"/>
              <a:gd name="T87" fmla="*/ 442 h 575"/>
              <a:gd name="T88" fmla="*/ 2343 w 2633"/>
              <a:gd name="T89" fmla="*/ 468 h 575"/>
              <a:gd name="T90" fmla="*/ 2396 w 2633"/>
              <a:gd name="T91" fmla="*/ 491 h 575"/>
              <a:gd name="T92" fmla="*/ 2449 w 2633"/>
              <a:gd name="T93" fmla="*/ 513 h 575"/>
              <a:gd name="T94" fmla="*/ 2501 w 2633"/>
              <a:gd name="T95" fmla="*/ 533 h 575"/>
              <a:gd name="T96" fmla="*/ 2554 w 2633"/>
              <a:gd name="T97" fmla="*/ 551 h 575"/>
              <a:gd name="T98" fmla="*/ 2607 w 2633"/>
              <a:gd name="T99" fmla="*/ 56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33" h="575">
                <a:moveTo>
                  <a:pt x="0" y="575"/>
                </a:moveTo>
                <a:lnTo>
                  <a:pt x="26" y="567"/>
                </a:lnTo>
                <a:lnTo>
                  <a:pt x="53" y="559"/>
                </a:lnTo>
                <a:lnTo>
                  <a:pt x="79" y="551"/>
                </a:lnTo>
                <a:lnTo>
                  <a:pt x="105" y="542"/>
                </a:lnTo>
                <a:lnTo>
                  <a:pt x="132" y="533"/>
                </a:lnTo>
                <a:lnTo>
                  <a:pt x="158" y="523"/>
                </a:lnTo>
                <a:lnTo>
                  <a:pt x="184" y="513"/>
                </a:lnTo>
                <a:lnTo>
                  <a:pt x="211" y="502"/>
                </a:lnTo>
                <a:lnTo>
                  <a:pt x="237" y="491"/>
                </a:lnTo>
                <a:lnTo>
                  <a:pt x="263" y="480"/>
                </a:lnTo>
                <a:lnTo>
                  <a:pt x="290" y="468"/>
                </a:lnTo>
                <a:lnTo>
                  <a:pt x="316" y="455"/>
                </a:lnTo>
                <a:lnTo>
                  <a:pt x="342" y="442"/>
                </a:lnTo>
                <a:lnTo>
                  <a:pt x="369" y="429"/>
                </a:lnTo>
                <a:lnTo>
                  <a:pt x="395" y="415"/>
                </a:lnTo>
                <a:lnTo>
                  <a:pt x="421" y="401"/>
                </a:lnTo>
                <a:lnTo>
                  <a:pt x="448" y="386"/>
                </a:lnTo>
                <a:lnTo>
                  <a:pt x="474" y="371"/>
                </a:lnTo>
                <a:lnTo>
                  <a:pt x="500" y="356"/>
                </a:lnTo>
                <a:lnTo>
                  <a:pt x="527" y="341"/>
                </a:lnTo>
                <a:lnTo>
                  <a:pt x="553" y="325"/>
                </a:lnTo>
                <a:lnTo>
                  <a:pt x="579" y="309"/>
                </a:lnTo>
                <a:lnTo>
                  <a:pt x="606" y="294"/>
                </a:lnTo>
                <a:lnTo>
                  <a:pt x="632" y="277"/>
                </a:lnTo>
                <a:lnTo>
                  <a:pt x="658" y="261"/>
                </a:lnTo>
                <a:lnTo>
                  <a:pt x="685" y="245"/>
                </a:lnTo>
                <a:lnTo>
                  <a:pt x="711" y="229"/>
                </a:lnTo>
                <a:lnTo>
                  <a:pt x="737" y="213"/>
                </a:lnTo>
                <a:lnTo>
                  <a:pt x="764" y="197"/>
                </a:lnTo>
                <a:lnTo>
                  <a:pt x="790" y="182"/>
                </a:lnTo>
                <a:lnTo>
                  <a:pt x="816" y="167"/>
                </a:lnTo>
                <a:lnTo>
                  <a:pt x="843" y="152"/>
                </a:lnTo>
                <a:lnTo>
                  <a:pt x="869" y="137"/>
                </a:lnTo>
                <a:lnTo>
                  <a:pt x="895" y="123"/>
                </a:lnTo>
                <a:lnTo>
                  <a:pt x="922" y="109"/>
                </a:lnTo>
                <a:lnTo>
                  <a:pt x="948" y="96"/>
                </a:lnTo>
                <a:lnTo>
                  <a:pt x="974" y="84"/>
                </a:lnTo>
                <a:lnTo>
                  <a:pt x="1001" y="72"/>
                </a:lnTo>
                <a:lnTo>
                  <a:pt x="1027" y="61"/>
                </a:lnTo>
                <a:lnTo>
                  <a:pt x="1053" y="51"/>
                </a:lnTo>
                <a:lnTo>
                  <a:pt x="1080" y="41"/>
                </a:lnTo>
                <a:lnTo>
                  <a:pt x="1106" y="33"/>
                </a:lnTo>
                <a:lnTo>
                  <a:pt x="1132" y="25"/>
                </a:lnTo>
                <a:lnTo>
                  <a:pt x="1159" y="19"/>
                </a:lnTo>
                <a:lnTo>
                  <a:pt x="1185" y="13"/>
                </a:lnTo>
                <a:lnTo>
                  <a:pt x="1211" y="8"/>
                </a:lnTo>
                <a:lnTo>
                  <a:pt x="1238" y="5"/>
                </a:lnTo>
                <a:lnTo>
                  <a:pt x="1264" y="2"/>
                </a:lnTo>
                <a:lnTo>
                  <a:pt x="1290" y="0"/>
                </a:lnTo>
                <a:lnTo>
                  <a:pt x="1317" y="0"/>
                </a:lnTo>
                <a:lnTo>
                  <a:pt x="1343" y="0"/>
                </a:lnTo>
                <a:lnTo>
                  <a:pt x="1369" y="2"/>
                </a:lnTo>
                <a:lnTo>
                  <a:pt x="1395" y="5"/>
                </a:lnTo>
                <a:lnTo>
                  <a:pt x="1422" y="8"/>
                </a:lnTo>
                <a:lnTo>
                  <a:pt x="1448" y="13"/>
                </a:lnTo>
                <a:lnTo>
                  <a:pt x="1474" y="19"/>
                </a:lnTo>
                <a:lnTo>
                  <a:pt x="1501" y="25"/>
                </a:lnTo>
                <a:lnTo>
                  <a:pt x="1527" y="33"/>
                </a:lnTo>
                <a:lnTo>
                  <a:pt x="1553" y="41"/>
                </a:lnTo>
                <a:lnTo>
                  <a:pt x="1580" y="51"/>
                </a:lnTo>
                <a:lnTo>
                  <a:pt x="1606" y="61"/>
                </a:lnTo>
                <a:lnTo>
                  <a:pt x="1632" y="72"/>
                </a:lnTo>
                <a:lnTo>
                  <a:pt x="1659" y="84"/>
                </a:lnTo>
                <a:lnTo>
                  <a:pt x="1685" y="96"/>
                </a:lnTo>
                <a:lnTo>
                  <a:pt x="1711" y="109"/>
                </a:lnTo>
                <a:lnTo>
                  <a:pt x="1738" y="123"/>
                </a:lnTo>
                <a:lnTo>
                  <a:pt x="1764" y="137"/>
                </a:lnTo>
                <a:lnTo>
                  <a:pt x="1790" y="152"/>
                </a:lnTo>
                <a:lnTo>
                  <a:pt x="1817" y="167"/>
                </a:lnTo>
                <a:lnTo>
                  <a:pt x="1843" y="182"/>
                </a:lnTo>
                <a:lnTo>
                  <a:pt x="1869" y="197"/>
                </a:lnTo>
                <a:lnTo>
                  <a:pt x="1896" y="213"/>
                </a:lnTo>
                <a:lnTo>
                  <a:pt x="1922" y="229"/>
                </a:lnTo>
                <a:lnTo>
                  <a:pt x="1948" y="245"/>
                </a:lnTo>
                <a:lnTo>
                  <a:pt x="1975" y="261"/>
                </a:lnTo>
                <a:lnTo>
                  <a:pt x="2001" y="277"/>
                </a:lnTo>
                <a:lnTo>
                  <a:pt x="2027" y="294"/>
                </a:lnTo>
                <a:lnTo>
                  <a:pt x="2054" y="309"/>
                </a:lnTo>
                <a:lnTo>
                  <a:pt x="2080" y="325"/>
                </a:lnTo>
                <a:lnTo>
                  <a:pt x="2106" y="341"/>
                </a:lnTo>
                <a:lnTo>
                  <a:pt x="2133" y="356"/>
                </a:lnTo>
                <a:lnTo>
                  <a:pt x="2159" y="371"/>
                </a:lnTo>
                <a:lnTo>
                  <a:pt x="2185" y="386"/>
                </a:lnTo>
                <a:lnTo>
                  <a:pt x="2212" y="401"/>
                </a:lnTo>
                <a:lnTo>
                  <a:pt x="2238" y="415"/>
                </a:lnTo>
                <a:lnTo>
                  <a:pt x="2264" y="429"/>
                </a:lnTo>
                <a:lnTo>
                  <a:pt x="2291" y="442"/>
                </a:lnTo>
                <a:lnTo>
                  <a:pt x="2317" y="455"/>
                </a:lnTo>
                <a:lnTo>
                  <a:pt x="2343" y="468"/>
                </a:lnTo>
                <a:lnTo>
                  <a:pt x="2370" y="480"/>
                </a:lnTo>
                <a:lnTo>
                  <a:pt x="2396" y="491"/>
                </a:lnTo>
                <a:lnTo>
                  <a:pt x="2422" y="502"/>
                </a:lnTo>
                <a:lnTo>
                  <a:pt x="2449" y="513"/>
                </a:lnTo>
                <a:lnTo>
                  <a:pt x="2475" y="523"/>
                </a:lnTo>
                <a:lnTo>
                  <a:pt x="2501" y="533"/>
                </a:lnTo>
                <a:lnTo>
                  <a:pt x="2528" y="542"/>
                </a:lnTo>
                <a:lnTo>
                  <a:pt x="2554" y="551"/>
                </a:lnTo>
                <a:lnTo>
                  <a:pt x="2580" y="559"/>
                </a:lnTo>
                <a:lnTo>
                  <a:pt x="2607" y="567"/>
                </a:lnTo>
                <a:lnTo>
                  <a:pt x="2633" y="575"/>
                </a:lnTo>
              </a:path>
            </a:pathLst>
          </a:custGeom>
          <a:solidFill>
            <a:srgbClr val="0070C0">
              <a:alpha val="80000"/>
            </a:srgbClr>
          </a:solidFill>
          <a:ln w="38100" cap="flat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>
              <a:latin typeface="+mn-lt"/>
              <a:ea typeface="+mn-ea"/>
              <a:cs typeface="+mn-cs"/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 flipH="1" flipV="1">
            <a:off x="2459038" y="3357563"/>
            <a:ext cx="777875" cy="498475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2435225" y="3856038"/>
            <a:ext cx="801688" cy="663575"/>
          </a:xfrm>
          <a:prstGeom prst="straightConnector1">
            <a:avLst/>
          </a:prstGeom>
          <a:ln w="25400"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ounded Rectangle 71"/>
          <p:cNvSpPr/>
          <p:nvPr/>
        </p:nvSpPr>
        <p:spPr>
          <a:xfrm>
            <a:off x="1041400" y="3521075"/>
            <a:ext cx="1203325" cy="85090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3" name="TextBox 7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037464" y="4524366"/>
            <a:ext cx="895181" cy="369332"/>
          </a:xfrm>
          <a:prstGeom prst="rect">
            <a:avLst/>
          </a:prstGeom>
          <a:blipFill rotWithShape="1">
            <a:blip r:embed="rId5"/>
            <a:stretch>
              <a:fillRect t="-119672" r="-52381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74" name="TextBox 7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88193" y="2926729"/>
            <a:ext cx="841769" cy="369332"/>
          </a:xfrm>
          <a:prstGeom prst="rect">
            <a:avLst/>
          </a:prstGeom>
          <a:blipFill rotWithShape="1">
            <a:blip r:embed="rId6"/>
            <a:stretch>
              <a:fillRect t="-119672" r="-56522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75" name="TextBox 7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715854" y="1478256"/>
            <a:ext cx="906338" cy="369332"/>
          </a:xfrm>
          <a:prstGeom prst="rect">
            <a:avLst/>
          </a:prstGeom>
          <a:blipFill rotWithShape="1">
            <a:blip r:embed="rId7"/>
            <a:stretch>
              <a:fillRect t="-119672" r="-52703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76" name="TextBox 7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640111" y="2200421"/>
            <a:ext cx="897297" cy="369332"/>
          </a:xfrm>
          <a:prstGeom prst="rect">
            <a:avLst/>
          </a:prstGeom>
          <a:blipFill rotWithShape="1">
            <a:blip r:embed="rId8"/>
            <a:stretch>
              <a:fillRect t="-119672" r="-53061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77" name="TextBox 7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176329" y="3470357"/>
            <a:ext cx="897553" cy="369332"/>
          </a:xfrm>
          <a:prstGeom prst="rect">
            <a:avLst/>
          </a:prstGeom>
          <a:blipFill rotWithShape="1">
            <a:blip r:embed="rId9"/>
            <a:stretch>
              <a:fillRect t="-119672" r="-53061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78" name="TextBox 7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041349" y="4003150"/>
            <a:ext cx="888513" cy="369332"/>
          </a:xfrm>
          <a:prstGeom prst="rect">
            <a:avLst/>
          </a:prstGeom>
          <a:blipFill rotWithShape="1">
            <a:blip r:embed="rId10"/>
            <a:stretch>
              <a:fillRect t="-121667" r="-52055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79" name="TextBox 7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472135" y="889072"/>
            <a:ext cx="850554" cy="369332"/>
          </a:xfrm>
          <a:prstGeom prst="rect">
            <a:avLst/>
          </a:prstGeom>
          <a:blipFill rotWithShape="1">
            <a:blip r:embed="rId11"/>
            <a:stretch>
              <a:fillRect t="-121667" r="-56115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80" name="TextBox 7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756861" y="2600882"/>
            <a:ext cx="903965" cy="369332"/>
          </a:xfrm>
          <a:prstGeom prst="rect">
            <a:avLst/>
          </a:prstGeom>
          <a:blipFill rotWithShape="1">
            <a:blip r:embed="rId12"/>
            <a:stretch>
              <a:fillRect t="-121667" r="-52349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81" name="Freeform 27"/>
          <p:cNvSpPr>
            <a:spLocks/>
          </p:cNvSpPr>
          <p:nvPr/>
        </p:nvSpPr>
        <p:spPr bwMode="auto">
          <a:xfrm>
            <a:off x="6551613" y="2455863"/>
            <a:ext cx="704850" cy="101600"/>
          </a:xfrm>
          <a:custGeom>
            <a:avLst/>
            <a:gdLst>
              <a:gd name="T0" fmla="*/ 26 w 2633"/>
              <a:gd name="T1" fmla="*/ 567 h 575"/>
              <a:gd name="T2" fmla="*/ 79 w 2633"/>
              <a:gd name="T3" fmla="*/ 551 h 575"/>
              <a:gd name="T4" fmla="*/ 132 w 2633"/>
              <a:gd name="T5" fmla="*/ 533 h 575"/>
              <a:gd name="T6" fmla="*/ 184 w 2633"/>
              <a:gd name="T7" fmla="*/ 513 h 575"/>
              <a:gd name="T8" fmla="*/ 237 w 2633"/>
              <a:gd name="T9" fmla="*/ 491 h 575"/>
              <a:gd name="T10" fmla="*/ 290 w 2633"/>
              <a:gd name="T11" fmla="*/ 468 h 575"/>
              <a:gd name="T12" fmla="*/ 342 w 2633"/>
              <a:gd name="T13" fmla="*/ 442 h 575"/>
              <a:gd name="T14" fmla="*/ 395 w 2633"/>
              <a:gd name="T15" fmla="*/ 415 h 575"/>
              <a:gd name="T16" fmla="*/ 448 w 2633"/>
              <a:gd name="T17" fmla="*/ 386 h 575"/>
              <a:gd name="T18" fmla="*/ 500 w 2633"/>
              <a:gd name="T19" fmla="*/ 356 h 575"/>
              <a:gd name="T20" fmla="*/ 553 w 2633"/>
              <a:gd name="T21" fmla="*/ 325 h 575"/>
              <a:gd name="T22" fmla="*/ 606 w 2633"/>
              <a:gd name="T23" fmla="*/ 294 h 575"/>
              <a:gd name="T24" fmla="*/ 658 w 2633"/>
              <a:gd name="T25" fmla="*/ 261 h 575"/>
              <a:gd name="T26" fmla="*/ 711 w 2633"/>
              <a:gd name="T27" fmla="*/ 229 h 575"/>
              <a:gd name="T28" fmla="*/ 764 w 2633"/>
              <a:gd name="T29" fmla="*/ 197 h 575"/>
              <a:gd name="T30" fmla="*/ 816 w 2633"/>
              <a:gd name="T31" fmla="*/ 167 h 575"/>
              <a:gd name="T32" fmla="*/ 869 w 2633"/>
              <a:gd name="T33" fmla="*/ 137 h 575"/>
              <a:gd name="T34" fmla="*/ 922 w 2633"/>
              <a:gd name="T35" fmla="*/ 109 h 575"/>
              <a:gd name="T36" fmla="*/ 974 w 2633"/>
              <a:gd name="T37" fmla="*/ 84 h 575"/>
              <a:gd name="T38" fmla="*/ 1027 w 2633"/>
              <a:gd name="T39" fmla="*/ 61 h 575"/>
              <a:gd name="T40" fmla="*/ 1080 w 2633"/>
              <a:gd name="T41" fmla="*/ 41 h 575"/>
              <a:gd name="T42" fmla="*/ 1132 w 2633"/>
              <a:gd name="T43" fmla="*/ 25 h 575"/>
              <a:gd name="T44" fmla="*/ 1185 w 2633"/>
              <a:gd name="T45" fmla="*/ 13 h 575"/>
              <a:gd name="T46" fmla="*/ 1238 w 2633"/>
              <a:gd name="T47" fmla="*/ 5 h 575"/>
              <a:gd name="T48" fmla="*/ 1290 w 2633"/>
              <a:gd name="T49" fmla="*/ 0 h 575"/>
              <a:gd name="T50" fmla="*/ 1343 w 2633"/>
              <a:gd name="T51" fmla="*/ 0 h 575"/>
              <a:gd name="T52" fmla="*/ 1395 w 2633"/>
              <a:gd name="T53" fmla="*/ 5 h 575"/>
              <a:gd name="T54" fmla="*/ 1448 w 2633"/>
              <a:gd name="T55" fmla="*/ 13 h 575"/>
              <a:gd name="T56" fmla="*/ 1501 w 2633"/>
              <a:gd name="T57" fmla="*/ 25 h 575"/>
              <a:gd name="T58" fmla="*/ 1553 w 2633"/>
              <a:gd name="T59" fmla="*/ 41 h 575"/>
              <a:gd name="T60" fmla="*/ 1606 w 2633"/>
              <a:gd name="T61" fmla="*/ 61 h 575"/>
              <a:gd name="T62" fmla="*/ 1659 w 2633"/>
              <a:gd name="T63" fmla="*/ 84 h 575"/>
              <a:gd name="T64" fmla="*/ 1711 w 2633"/>
              <a:gd name="T65" fmla="*/ 109 h 575"/>
              <a:gd name="T66" fmla="*/ 1764 w 2633"/>
              <a:gd name="T67" fmla="*/ 137 h 575"/>
              <a:gd name="T68" fmla="*/ 1817 w 2633"/>
              <a:gd name="T69" fmla="*/ 167 h 575"/>
              <a:gd name="T70" fmla="*/ 1869 w 2633"/>
              <a:gd name="T71" fmla="*/ 197 h 575"/>
              <a:gd name="T72" fmla="*/ 1922 w 2633"/>
              <a:gd name="T73" fmla="*/ 229 h 575"/>
              <a:gd name="T74" fmla="*/ 1975 w 2633"/>
              <a:gd name="T75" fmla="*/ 261 h 575"/>
              <a:gd name="T76" fmla="*/ 2027 w 2633"/>
              <a:gd name="T77" fmla="*/ 294 h 575"/>
              <a:gd name="T78" fmla="*/ 2080 w 2633"/>
              <a:gd name="T79" fmla="*/ 325 h 575"/>
              <a:gd name="T80" fmla="*/ 2133 w 2633"/>
              <a:gd name="T81" fmla="*/ 356 h 575"/>
              <a:gd name="T82" fmla="*/ 2185 w 2633"/>
              <a:gd name="T83" fmla="*/ 386 h 575"/>
              <a:gd name="T84" fmla="*/ 2238 w 2633"/>
              <a:gd name="T85" fmla="*/ 415 h 575"/>
              <a:gd name="T86" fmla="*/ 2291 w 2633"/>
              <a:gd name="T87" fmla="*/ 442 h 575"/>
              <a:gd name="T88" fmla="*/ 2343 w 2633"/>
              <a:gd name="T89" fmla="*/ 468 h 575"/>
              <a:gd name="T90" fmla="*/ 2396 w 2633"/>
              <a:gd name="T91" fmla="*/ 491 h 575"/>
              <a:gd name="T92" fmla="*/ 2449 w 2633"/>
              <a:gd name="T93" fmla="*/ 513 h 575"/>
              <a:gd name="T94" fmla="*/ 2501 w 2633"/>
              <a:gd name="T95" fmla="*/ 533 h 575"/>
              <a:gd name="T96" fmla="*/ 2554 w 2633"/>
              <a:gd name="T97" fmla="*/ 551 h 575"/>
              <a:gd name="T98" fmla="*/ 2607 w 2633"/>
              <a:gd name="T99" fmla="*/ 56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33" h="575">
                <a:moveTo>
                  <a:pt x="0" y="575"/>
                </a:moveTo>
                <a:lnTo>
                  <a:pt x="26" y="567"/>
                </a:lnTo>
                <a:lnTo>
                  <a:pt x="53" y="559"/>
                </a:lnTo>
                <a:lnTo>
                  <a:pt x="79" y="551"/>
                </a:lnTo>
                <a:lnTo>
                  <a:pt x="105" y="542"/>
                </a:lnTo>
                <a:lnTo>
                  <a:pt x="132" y="533"/>
                </a:lnTo>
                <a:lnTo>
                  <a:pt x="158" y="523"/>
                </a:lnTo>
                <a:lnTo>
                  <a:pt x="184" y="513"/>
                </a:lnTo>
                <a:lnTo>
                  <a:pt x="211" y="502"/>
                </a:lnTo>
                <a:lnTo>
                  <a:pt x="237" y="491"/>
                </a:lnTo>
                <a:lnTo>
                  <a:pt x="263" y="480"/>
                </a:lnTo>
                <a:lnTo>
                  <a:pt x="290" y="468"/>
                </a:lnTo>
                <a:lnTo>
                  <a:pt x="316" y="455"/>
                </a:lnTo>
                <a:lnTo>
                  <a:pt x="342" y="442"/>
                </a:lnTo>
                <a:lnTo>
                  <a:pt x="369" y="429"/>
                </a:lnTo>
                <a:lnTo>
                  <a:pt x="395" y="415"/>
                </a:lnTo>
                <a:lnTo>
                  <a:pt x="421" y="401"/>
                </a:lnTo>
                <a:lnTo>
                  <a:pt x="448" y="386"/>
                </a:lnTo>
                <a:lnTo>
                  <a:pt x="474" y="371"/>
                </a:lnTo>
                <a:lnTo>
                  <a:pt x="500" y="356"/>
                </a:lnTo>
                <a:lnTo>
                  <a:pt x="527" y="341"/>
                </a:lnTo>
                <a:lnTo>
                  <a:pt x="553" y="325"/>
                </a:lnTo>
                <a:lnTo>
                  <a:pt x="579" y="309"/>
                </a:lnTo>
                <a:lnTo>
                  <a:pt x="606" y="294"/>
                </a:lnTo>
                <a:lnTo>
                  <a:pt x="632" y="277"/>
                </a:lnTo>
                <a:lnTo>
                  <a:pt x="658" y="261"/>
                </a:lnTo>
                <a:lnTo>
                  <a:pt x="685" y="245"/>
                </a:lnTo>
                <a:lnTo>
                  <a:pt x="711" y="229"/>
                </a:lnTo>
                <a:lnTo>
                  <a:pt x="737" y="213"/>
                </a:lnTo>
                <a:lnTo>
                  <a:pt x="764" y="197"/>
                </a:lnTo>
                <a:lnTo>
                  <a:pt x="790" y="182"/>
                </a:lnTo>
                <a:lnTo>
                  <a:pt x="816" y="167"/>
                </a:lnTo>
                <a:lnTo>
                  <a:pt x="843" y="152"/>
                </a:lnTo>
                <a:lnTo>
                  <a:pt x="869" y="137"/>
                </a:lnTo>
                <a:lnTo>
                  <a:pt x="895" y="123"/>
                </a:lnTo>
                <a:lnTo>
                  <a:pt x="922" y="109"/>
                </a:lnTo>
                <a:lnTo>
                  <a:pt x="948" y="96"/>
                </a:lnTo>
                <a:lnTo>
                  <a:pt x="974" y="84"/>
                </a:lnTo>
                <a:lnTo>
                  <a:pt x="1001" y="72"/>
                </a:lnTo>
                <a:lnTo>
                  <a:pt x="1027" y="61"/>
                </a:lnTo>
                <a:lnTo>
                  <a:pt x="1053" y="51"/>
                </a:lnTo>
                <a:lnTo>
                  <a:pt x="1080" y="41"/>
                </a:lnTo>
                <a:lnTo>
                  <a:pt x="1106" y="33"/>
                </a:lnTo>
                <a:lnTo>
                  <a:pt x="1132" y="25"/>
                </a:lnTo>
                <a:lnTo>
                  <a:pt x="1159" y="19"/>
                </a:lnTo>
                <a:lnTo>
                  <a:pt x="1185" y="13"/>
                </a:lnTo>
                <a:lnTo>
                  <a:pt x="1211" y="8"/>
                </a:lnTo>
                <a:lnTo>
                  <a:pt x="1238" y="5"/>
                </a:lnTo>
                <a:lnTo>
                  <a:pt x="1264" y="2"/>
                </a:lnTo>
                <a:lnTo>
                  <a:pt x="1290" y="0"/>
                </a:lnTo>
                <a:lnTo>
                  <a:pt x="1317" y="0"/>
                </a:lnTo>
                <a:lnTo>
                  <a:pt x="1343" y="0"/>
                </a:lnTo>
                <a:lnTo>
                  <a:pt x="1369" y="2"/>
                </a:lnTo>
                <a:lnTo>
                  <a:pt x="1395" y="5"/>
                </a:lnTo>
                <a:lnTo>
                  <a:pt x="1422" y="8"/>
                </a:lnTo>
                <a:lnTo>
                  <a:pt x="1448" y="13"/>
                </a:lnTo>
                <a:lnTo>
                  <a:pt x="1474" y="19"/>
                </a:lnTo>
                <a:lnTo>
                  <a:pt x="1501" y="25"/>
                </a:lnTo>
                <a:lnTo>
                  <a:pt x="1527" y="33"/>
                </a:lnTo>
                <a:lnTo>
                  <a:pt x="1553" y="41"/>
                </a:lnTo>
                <a:lnTo>
                  <a:pt x="1580" y="51"/>
                </a:lnTo>
                <a:lnTo>
                  <a:pt x="1606" y="61"/>
                </a:lnTo>
                <a:lnTo>
                  <a:pt x="1632" y="72"/>
                </a:lnTo>
                <a:lnTo>
                  <a:pt x="1659" y="84"/>
                </a:lnTo>
                <a:lnTo>
                  <a:pt x="1685" y="96"/>
                </a:lnTo>
                <a:lnTo>
                  <a:pt x="1711" y="109"/>
                </a:lnTo>
                <a:lnTo>
                  <a:pt x="1738" y="123"/>
                </a:lnTo>
                <a:lnTo>
                  <a:pt x="1764" y="137"/>
                </a:lnTo>
                <a:lnTo>
                  <a:pt x="1790" y="152"/>
                </a:lnTo>
                <a:lnTo>
                  <a:pt x="1817" y="167"/>
                </a:lnTo>
                <a:lnTo>
                  <a:pt x="1843" y="182"/>
                </a:lnTo>
                <a:lnTo>
                  <a:pt x="1869" y="197"/>
                </a:lnTo>
                <a:lnTo>
                  <a:pt x="1896" y="213"/>
                </a:lnTo>
                <a:lnTo>
                  <a:pt x="1922" y="229"/>
                </a:lnTo>
                <a:lnTo>
                  <a:pt x="1948" y="245"/>
                </a:lnTo>
                <a:lnTo>
                  <a:pt x="1975" y="261"/>
                </a:lnTo>
                <a:lnTo>
                  <a:pt x="2001" y="277"/>
                </a:lnTo>
                <a:lnTo>
                  <a:pt x="2027" y="294"/>
                </a:lnTo>
                <a:lnTo>
                  <a:pt x="2054" y="309"/>
                </a:lnTo>
                <a:lnTo>
                  <a:pt x="2080" y="325"/>
                </a:lnTo>
                <a:lnTo>
                  <a:pt x="2106" y="341"/>
                </a:lnTo>
                <a:lnTo>
                  <a:pt x="2133" y="356"/>
                </a:lnTo>
                <a:lnTo>
                  <a:pt x="2159" y="371"/>
                </a:lnTo>
                <a:lnTo>
                  <a:pt x="2185" y="386"/>
                </a:lnTo>
                <a:lnTo>
                  <a:pt x="2212" y="401"/>
                </a:lnTo>
                <a:lnTo>
                  <a:pt x="2238" y="415"/>
                </a:lnTo>
                <a:lnTo>
                  <a:pt x="2264" y="429"/>
                </a:lnTo>
                <a:lnTo>
                  <a:pt x="2291" y="442"/>
                </a:lnTo>
                <a:lnTo>
                  <a:pt x="2317" y="455"/>
                </a:lnTo>
                <a:lnTo>
                  <a:pt x="2343" y="468"/>
                </a:lnTo>
                <a:lnTo>
                  <a:pt x="2370" y="480"/>
                </a:lnTo>
                <a:lnTo>
                  <a:pt x="2396" y="491"/>
                </a:lnTo>
                <a:lnTo>
                  <a:pt x="2422" y="502"/>
                </a:lnTo>
                <a:lnTo>
                  <a:pt x="2449" y="513"/>
                </a:lnTo>
                <a:lnTo>
                  <a:pt x="2475" y="523"/>
                </a:lnTo>
                <a:lnTo>
                  <a:pt x="2501" y="533"/>
                </a:lnTo>
                <a:lnTo>
                  <a:pt x="2528" y="542"/>
                </a:lnTo>
                <a:lnTo>
                  <a:pt x="2554" y="551"/>
                </a:lnTo>
                <a:lnTo>
                  <a:pt x="2580" y="559"/>
                </a:lnTo>
                <a:lnTo>
                  <a:pt x="2607" y="567"/>
                </a:lnTo>
                <a:lnTo>
                  <a:pt x="2633" y="575"/>
                </a:lnTo>
              </a:path>
            </a:pathLst>
          </a:custGeom>
          <a:solidFill>
            <a:srgbClr val="0070C0">
              <a:alpha val="80000"/>
            </a:srgbClr>
          </a:solidFill>
          <a:ln w="38100" cap="flat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>
              <a:latin typeface="+mn-lt"/>
              <a:ea typeface="+mn-ea"/>
              <a:cs typeface="+mn-cs"/>
            </a:endParaRPr>
          </a:p>
        </p:txBody>
      </p:sp>
      <p:sp>
        <p:nvSpPr>
          <p:cNvPr id="82" name="Freeform 27"/>
          <p:cNvSpPr>
            <a:spLocks/>
          </p:cNvSpPr>
          <p:nvPr/>
        </p:nvSpPr>
        <p:spPr bwMode="auto">
          <a:xfrm>
            <a:off x="6551613" y="1287463"/>
            <a:ext cx="704850" cy="103187"/>
          </a:xfrm>
          <a:custGeom>
            <a:avLst/>
            <a:gdLst>
              <a:gd name="T0" fmla="*/ 26 w 2633"/>
              <a:gd name="T1" fmla="*/ 567 h 575"/>
              <a:gd name="T2" fmla="*/ 79 w 2633"/>
              <a:gd name="T3" fmla="*/ 551 h 575"/>
              <a:gd name="T4" fmla="*/ 132 w 2633"/>
              <a:gd name="T5" fmla="*/ 533 h 575"/>
              <a:gd name="T6" fmla="*/ 184 w 2633"/>
              <a:gd name="T7" fmla="*/ 513 h 575"/>
              <a:gd name="T8" fmla="*/ 237 w 2633"/>
              <a:gd name="T9" fmla="*/ 491 h 575"/>
              <a:gd name="T10" fmla="*/ 290 w 2633"/>
              <a:gd name="T11" fmla="*/ 468 h 575"/>
              <a:gd name="T12" fmla="*/ 342 w 2633"/>
              <a:gd name="T13" fmla="*/ 442 h 575"/>
              <a:gd name="T14" fmla="*/ 395 w 2633"/>
              <a:gd name="T15" fmla="*/ 415 h 575"/>
              <a:gd name="T16" fmla="*/ 448 w 2633"/>
              <a:gd name="T17" fmla="*/ 386 h 575"/>
              <a:gd name="T18" fmla="*/ 500 w 2633"/>
              <a:gd name="T19" fmla="*/ 356 h 575"/>
              <a:gd name="T20" fmla="*/ 553 w 2633"/>
              <a:gd name="T21" fmla="*/ 325 h 575"/>
              <a:gd name="T22" fmla="*/ 606 w 2633"/>
              <a:gd name="T23" fmla="*/ 294 h 575"/>
              <a:gd name="T24" fmla="*/ 658 w 2633"/>
              <a:gd name="T25" fmla="*/ 261 h 575"/>
              <a:gd name="T26" fmla="*/ 711 w 2633"/>
              <a:gd name="T27" fmla="*/ 229 h 575"/>
              <a:gd name="T28" fmla="*/ 764 w 2633"/>
              <a:gd name="T29" fmla="*/ 197 h 575"/>
              <a:gd name="T30" fmla="*/ 816 w 2633"/>
              <a:gd name="T31" fmla="*/ 167 h 575"/>
              <a:gd name="T32" fmla="*/ 869 w 2633"/>
              <a:gd name="T33" fmla="*/ 137 h 575"/>
              <a:gd name="T34" fmla="*/ 922 w 2633"/>
              <a:gd name="T35" fmla="*/ 109 h 575"/>
              <a:gd name="T36" fmla="*/ 974 w 2633"/>
              <a:gd name="T37" fmla="*/ 84 h 575"/>
              <a:gd name="T38" fmla="*/ 1027 w 2633"/>
              <a:gd name="T39" fmla="*/ 61 h 575"/>
              <a:gd name="T40" fmla="*/ 1080 w 2633"/>
              <a:gd name="T41" fmla="*/ 41 h 575"/>
              <a:gd name="T42" fmla="*/ 1132 w 2633"/>
              <a:gd name="T43" fmla="*/ 25 h 575"/>
              <a:gd name="T44" fmla="*/ 1185 w 2633"/>
              <a:gd name="T45" fmla="*/ 13 h 575"/>
              <a:gd name="T46" fmla="*/ 1238 w 2633"/>
              <a:gd name="T47" fmla="*/ 5 h 575"/>
              <a:gd name="T48" fmla="*/ 1290 w 2633"/>
              <a:gd name="T49" fmla="*/ 0 h 575"/>
              <a:gd name="T50" fmla="*/ 1343 w 2633"/>
              <a:gd name="T51" fmla="*/ 0 h 575"/>
              <a:gd name="T52" fmla="*/ 1395 w 2633"/>
              <a:gd name="T53" fmla="*/ 5 h 575"/>
              <a:gd name="T54" fmla="*/ 1448 w 2633"/>
              <a:gd name="T55" fmla="*/ 13 h 575"/>
              <a:gd name="T56" fmla="*/ 1501 w 2633"/>
              <a:gd name="T57" fmla="*/ 25 h 575"/>
              <a:gd name="T58" fmla="*/ 1553 w 2633"/>
              <a:gd name="T59" fmla="*/ 41 h 575"/>
              <a:gd name="T60" fmla="*/ 1606 w 2633"/>
              <a:gd name="T61" fmla="*/ 61 h 575"/>
              <a:gd name="T62" fmla="*/ 1659 w 2633"/>
              <a:gd name="T63" fmla="*/ 84 h 575"/>
              <a:gd name="T64" fmla="*/ 1711 w 2633"/>
              <a:gd name="T65" fmla="*/ 109 h 575"/>
              <a:gd name="T66" fmla="*/ 1764 w 2633"/>
              <a:gd name="T67" fmla="*/ 137 h 575"/>
              <a:gd name="T68" fmla="*/ 1817 w 2633"/>
              <a:gd name="T69" fmla="*/ 167 h 575"/>
              <a:gd name="T70" fmla="*/ 1869 w 2633"/>
              <a:gd name="T71" fmla="*/ 197 h 575"/>
              <a:gd name="T72" fmla="*/ 1922 w 2633"/>
              <a:gd name="T73" fmla="*/ 229 h 575"/>
              <a:gd name="T74" fmla="*/ 1975 w 2633"/>
              <a:gd name="T75" fmla="*/ 261 h 575"/>
              <a:gd name="T76" fmla="*/ 2027 w 2633"/>
              <a:gd name="T77" fmla="*/ 294 h 575"/>
              <a:gd name="T78" fmla="*/ 2080 w 2633"/>
              <a:gd name="T79" fmla="*/ 325 h 575"/>
              <a:gd name="T80" fmla="*/ 2133 w 2633"/>
              <a:gd name="T81" fmla="*/ 356 h 575"/>
              <a:gd name="T82" fmla="*/ 2185 w 2633"/>
              <a:gd name="T83" fmla="*/ 386 h 575"/>
              <a:gd name="T84" fmla="*/ 2238 w 2633"/>
              <a:gd name="T85" fmla="*/ 415 h 575"/>
              <a:gd name="T86" fmla="*/ 2291 w 2633"/>
              <a:gd name="T87" fmla="*/ 442 h 575"/>
              <a:gd name="T88" fmla="*/ 2343 w 2633"/>
              <a:gd name="T89" fmla="*/ 468 h 575"/>
              <a:gd name="T90" fmla="*/ 2396 w 2633"/>
              <a:gd name="T91" fmla="*/ 491 h 575"/>
              <a:gd name="T92" fmla="*/ 2449 w 2633"/>
              <a:gd name="T93" fmla="*/ 513 h 575"/>
              <a:gd name="T94" fmla="*/ 2501 w 2633"/>
              <a:gd name="T95" fmla="*/ 533 h 575"/>
              <a:gd name="T96" fmla="*/ 2554 w 2633"/>
              <a:gd name="T97" fmla="*/ 551 h 575"/>
              <a:gd name="T98" fmla="*/ 2607 w 2633"/>
              <a:gd name="T99" fmla="*/ 56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33" h="575">
                <a:moveTo>
                  <a:pt x="0" y="575"/>
                </a:moveTo>
                <a:lnTo>
                  <a:pt x="26" y="567"/>
                </a:lnTo>
                <a:lnTo>
                  <a:pt x="53" y="559"/>
                </a:lnTo>
                <a:lnTo>
                  <a:pt x="79" y="551"/>
                </a:lnTo>
                <a:lnTo>
                  <a:pt x="105" y="542"/>
                </a:lnTo>
                <a:lnTo>
                  <a:pt x="132" y="533"/>
                </a:lnTo>
                <a:lnTo>
                  <a:pt x="158" y="523"/>
                </a:lnTo>
                <a:lnTo>
                  <a:pt x="184" y="513"/>
                </a:lnTo>
                <a:lnTo>
                  <a:pt x="211" y="502"/>
                </a:lnTo>
                <a:lnTo>
                  <a:pt x="237" y="491"/>
                </a:lnTo>
                <a:lnTo>
                  <a:pt x="263" y="480"/>
                </a:lnTo>
                <a:lnTo>
                  <a:pt x="290" y="468"/>
                </a:lnTo>
                <a:lnTo>
                  <a:pt x="316" y="455"/>
                </a:lnTo>
                <a:lnTo>
                  <a:pt x="342" y="442"/>
                </a:lnTo>
                <a:lnTo>
                  <a:pt x="369" y="429"/>
                </a:lnTo>
                <a:lnTo>
                  <a:pt x="395" y="415"/>
                </a:lnTo>
                <a:lnTo>
                  <a:pt x="421" y="401"/>
                </a:lnTo>
                <a:lnTo>
                  <a:pt x="448" y="386"/>
                </a:lnTo>
                <a:lnTo>
                  <a:pt x="474" y="371"/>
                </a:lnTo>
                <a:lnTo>
                  <a:pt x="500" y="356"/>
                </a:lnTo>
                <a:lnTo>
                  <a:pt x="527" y="341"/>
                </a:lnTo>
                <a:lnTo>
                  <a:pt x="553" y="325"/>
                </a:lnTo>
                <a:lnTo>
                  <a:pt x="579" y="309"/>
                </a:lnTo>
                <a:lnTo>
                  <a:pt x="606" y="294"/>
                </a:lnTo>
                <a:lnTo>
                  <a:pt x="632" y="277"/>
                </a:lnTo>
                <a:lnTo>
                  <a:pt x="658" y="261"/>
                </a:lnTo>
                <a:lnTo>
                  <a:pt x="685" y="245"/>
                </a:lnTo>
                <a:lnTo>
                  <a:pt x="711" y="229"/>
                </a:lnTo>
                <a:lnTo>
                  <a:pt x="737" y="213"/>
                </a:lnTo>
                <a:lnTo>
                  <a:pt x="764" y="197"/>
                </a:lnTo>
                <a:lnTo>
                  <a:pt x="790" y="182"/>
                </a:lnTo>
                <a:lnTo>
                  <a:pt x="816" y="167"/>
                </a:lnTo>
                <a:lnTo>
                  <a:pt x="843" y="152"/>
                </a:lnTo>
                <a:lnTo>
                  <a:pt x="869" y="137"/>
                </a:lnTo>
                <a:lnTo>
                  <a:pt x="895" y="123"/>
                </a:lnTo>
                <a:lnTo>
                  <a:pt x="922" y="109"/>
                </a:lnTo>
                <a:lnTo>
                  <a:pt x="948" y="96"/>
                </a:lnTo>
                <a:lnTo>
                  <a:pt x="974" y="84"/>
                </a:lnTo>
                <a:lnTo>
                  <a:pt x="1001" y="72"/>
                </a:lnTo>
                <a:lnTo>
                  <a:pt x="1027" y="61"/>
                </a:lnTo>
                <a:lnTo>
                  <a:pt x="1053" y="51"/>
                </a:lnTo>
                <a:lnTo>
                  <a:pt x="1080" y="41"/>
                </a:lnTo>
                <a:lnTo>
                  <a:pt x="1106" y="33"/>
                </a:lnTo>
                <a:lnTo>
                  <a:pt x="1132" y="25"/>
                </a:lnTo>
                <a:lnTo>
                  <a:pt x="1159" y="19"/>
                </a:lnTo>
                <a:lnTo>
                  <a:pt x="1185" y="13"/>
                </a:lnTo>
                <a:lnTo>
                  <a:pt x="1211" y="8"/>
                </a:lnTo>
                <a:lnTo>
                  <a:pt x="1238" y="5"/>
                </a:lnTo>
                <a:lnTo>
                  <a:pt x="1264" y="2"/>
                </a:lnTo>
                <a:lnTo>
                  <a:pt x="1290" y="0"/>
                </a:lnTo>
                <a:lnTo>
                  <a:pt x="1317" y="0"/>
                </a:lnTo>
                <a:lnTo>
                  <a:pt x="1343" y="0"/>
                </a:lnTo>
                <a:lnTo>
                  <a:pt x="1369" y="2"/>
                </a:lnTo>
                <a:lnTo>
                  <a:pt x="1395" y="5"/>
                </a:lnTo>
                <a:lnTo>
                  <a:pt x="1422" y="8"/>
                </a:lnTo>
                <a:lnTo>
                  <a:pt x="1448" y="13"/>
                </a:lnTo>
                <a:lnTo>
                  <a:pt x="1474" y="19"/>
                </a:lnTo>
                <a:lnTo>
                  <a:pt x="1501" y="25"/>
                </a:lnTo>
                <a:lnTo>
                  <a:pt x="1527" y="33"/>
                </a:lnTo>
                <a:lnTo>
                  <a:pt x="1553" y="41"/>
                </a:lnTo>
                <a:lnTo>
                  <a:pt x="1580" y="51"/>
                </a:lnTo>
                <a:lnTo>
                  <a:pt x="1606" y="61"/>
                </a:lnTo>
                <a:lnTo>
                  <a:pt x="1632" y="72"/>
                </a:lnTo>
                <a:lnTo>
                  <a:pt x="1659" y="84"/>
                </a:lnTo>
                <a:lnTo>
                  <a:pt x="1685" y="96"/>
                </a:lnTo>
                <a:lnTo>
                  <a:pt x="1711" y="109"/>
                </a:lnTo>
                <a:lnTo>
                  <a:pt x="1738" y="123"/>
                </a:lnTo>
                <a:lnTo>
                  <a:pt x="1764" y="137"/>
                </a:lnTo>
                <a:lnTo>
                  <a:pt x="1790" y="152"/>
                </a:lnTo>
                <a:lnTo>
                  <a:pt x="1817" y="167"/>
                </a:lnTo>
                <a:lnTo>
                  <a:pt x="1843" y="182"/>
                </a:lnTo>
                <a:lnTo>
                  <a:pt x="1869" y="197"/>
                </a:lnTo>
                <a:lnTo>
                  <a:pt x="1896" y="213"/>
                </a:lnTo>
                <a:lnTo>
                  <a:pt x="1922" y="229"/>
                </a:lnTo>
                <a:lnTo>
                  <a:pt x="1948" y="245"/>
                </a:lnTo>
                <a:lnTo>
                  <a:pt x="1975" y="261"/>
                </a:lnTo>
                <a:lnTo>
                  <a:pt x="2001" y="277"/>
                </a:lnTo>
                <a:lnTo>
                  <a:pt x="2027" y="294"/>
                </a:lnTo>
                <a:lnTo>
                  <a:pt x="2054" y="309"/>
                </a:lnTo>
                <a:lnTo>
                  <a:pt x="2080" y="325"/>
                </a:lnTo>
                <a:lnTo>
                  <a:pt x="2106" y="341"/>
                </a:lnTo>
                <a:lnTo>
                  <a:pt x="2133" y="356"/>
                </a:lnTo>
                <a:lnTo>
                  <a:pt x="2159" y="371"/>
                </a:lnTo>
                <a:lnTo>
                  <a:pt x="2185" y="386"/>
                </a:lnTo>
                <a:lnTo>
                  <a:pt x="2212" y="401"/>
                </a:lnTo>
                <a:lnTo>
                  <a:pt x="2238" y="415"/>
                </a:lnTo>
                <a:lnTo>
                  <a:pt x="2264" y="429"/>
                </a:lnTo>
                <a:lnTo>
                  <a:pt x="2291" y="442"/>
                </a:lnTo>
                <a:lnTo>
                  <a:pt x="2317" y="455"/>
                </a:lnTo>
                <a:lnTo>
                  <a:pt x="2343" y="468"/>
                </a:lnTo>
                <a:lnTo>
                  <a:pt x="2370" y="480"/>
                </a:lnTo>
                <a:lnTo>
                  <a:pt x="2396" y="491"/>
                </a:lnTo>
                <a:lnTo>
                  <a:pt x="2422" y="502"/>
                </a:lnTo>
                <a:lnTo>
                  <a:pt x="2449" y="513"/>
                </a:lnTo>
                <a:lnTo>
                  <a:pt x="2475" y="523"/>
                </a:lnTo>
                <a:lnTo>
                  <a:pt x="2501" y="533"/>
                </a:lnTo>
                <a:lnTo>
                  <a:pt x="2528" y="542"/>
                </a:lnTo>
                <a:lnTo>
                  <a:pt x="2554" y="551"/>
                </a:lnTo>
                <a:lnTo>
                  <a:pt x="2580" y="559"/>
                </a:lnTo>
                <a:lnTo>
                  <a:pt x="2607" y="567"/>
                </a:lnTo>
                <a:lnTo>
                  <a:pt x="2633" y="575"/>
                </a:lnTo>
              </a:path>
            </a:pathLst>
          </a:custGeom>
          <a:solidFill>
            <a:srgbClr val="0070C0">
              <a:alpha val="80000"/>
            </a:srgbClr>
          </a:solidFill>
          <a:ln w="38100" cap="flat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>
              <a:latin typeface="+mn-lt"/>
              <a:ea typeface="+mn-ea"/>
              <a:cs typeface="+mn-cs"/>
            </a:endParaRPr>
          </a:p>
        </p:txBody>
      </p:sp>
      <p:sp>
        <p:nvSpPr>
          <p:cNvPr id="57" name="Title 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76405"/>
          </a:xfrm>
          <a:prstGeom prst="rect">
            <a:avLst/>
          </a:prstGeom>
          <a:blipFill rotWithShape="1">
            <a:blip r:embed="rId13"/>
            <a:stretch>
              <a:fillRect l="-1133" b="-9009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cxnSp>
        <p:nvCxnSpPr>
          <p:cNvPr id="59" name="Straight Arrow Connector 58"/>
          <p:cNvCxnSpPr/>
          <p:nvPr/>
        </p:nvCxnSpPr>
        <p:spPr>
          <a:xfrm flipV="1">
            <a:off x="2509838" y="1381125"/>
            <a:ext cx="4191000" cy="1938338"/>
          </a:xfrm>
          <a:prstGeom prst="straightConnector1">
            <a:avLst/>
          </a:prstGeom>
          <a:ln w="254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V="1">
            <a:off x="2608263" y="2557463"/>
            <a:ext cx="4471987" cy="1952625"/>
          </a:xfrm>
          <a:prstGeom prst="straightConnector1">
            <a:avLst/>
          </a:prstGeom>
          <a:ln w="25400">
            <a:solidFill>
              <a:srgbClr val="CC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Freeform 62"/>
          <p:cNvSpPr/>
          <p:nvPr/>
        </p:nvSpPr>
        <p:spPr>
          <a:xfrm>
            <a:off x="4772025" y="5008563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4" name="Freeform 63"/>
          <p:cNvSpPr/>
          <p:nvPr/>
        </p:nvSpPr>
        <p:spPr>
          <a:xfrm>
            <a:off x="7010400" y="5018088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5" name="Freeform 64"/>
          <p:cNvSpPr/>
          <p:nvPr/>
        </p:nvSpPr>
        <p:spPr>
          <a:xfrm>
            <a:off x="5145088" y="5013325"/>
            <a:ext cx="271462" cy="817563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8" name="Freeform 67"/>
          <p:cNvSpPr/>
          <p:nvPr/>
        </p:nvSpPr>
        <p:spPr>
          <a:xfrm>
            <a:off x="5534025" y="5024438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0" name="Freeform 69"/>
          <p:cNvSpPr/>
          <p:nvPr/>
        </p:nvSpPr>
        <p:spPr>
          <a:xfrm>
            <a:off x="7443788" y="5013325"/>
            <a:ext cx="271462" cy="817563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3" name="Freeform 82"/>
          <p:cNvSpPr/>
          <p:nvPr/>
        </p:nvSpPr>
        <p:spPr>
          <a:xfrm>
            <a:off x="7832725" y="5024438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4" name="Freeform 83"/>
          <p:cNvSpPr/>
          <p:nvPr/>
        </p:nvSpPr>
        <p:spPr>
          <a:xfrm>
            <a:off x="1476375" y="1566863"/>
            <a:ext cx="1214438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5" name="Freeform 84"/>
          <p:cNvSpPr/>
          <p:nvPr/>
        </p:nvSpPr>
        <p:spPr>
          <a:xfrm>
            <a:off x="1392238" y="1566863"/>
            <a:ext cx="1216025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601" name="Line 75"/>
          <p:cNvSpPr>
            <a:spLocks noChangeShapeType="1"/>
          </p:cNvSpPr>
          <p:nvPr/>
        </p:nvSpPr>
        <p:spPr bwMode="auto">
          <a:xfrm flipV="1">
            <a:off x="388938" y="1195388"/>
            <a:ext cx="0" cy="12017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3602" name="Line 77"/>
          <p:cNvSpPr>
            <a:spLocks noChangeShapeType="1"/>
          </p:cNvSpPr>
          <p:nvPr/>
        </p:nvSpPr>
        <p:spPr bwMode="auto">
          <a:xfrm>
            <a:off x="400050" y="2389188"/>
            <a:ext cx="32194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8" name="Freeform 87"/>
          <p:cNvSpPr/>
          <p:nvPr/>
        </p:nvSpPr>
        <p:spPr>
          <a:xfrm>
            <a:off x="2244725" y="1566863"/>
            <a:ext cx="1214438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CC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604" name="TextBox 88"/>
          <p:cNvSpPr txBox="1">
            <a:spLocks noChangeArrowheads="1"/>
          </p:cNvSpPr>
          <p:nvPr/>
        </p:nvSpPr>
        <p:spPr bwMode="auto">
          <a:xfrm>
            <a:off x="1065213" y="762000"/>
            <a:ext cx="172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cavity spectrum</a:t>
            </a:r>
          </a:p>
        </p:txBody>
      </p:sp>
      <p:sp>
        <p:nvSpPr>
          <p:cNvPr id="93" name="Freeform 92"/>
          <p:cNvSpPr/>
          <p:nvPr/>
        </p:nvSpPr>
        <p:spPr>
          <a:xfrm>
            <a:off x="552450" y="1566863"/>
            <a:ext cx="1216025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5" name="TextBox 9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708139" y="1092788"/>
            <a:ext cx="667106" cy="420436"/>
          </a:xfrm>
          <a:prstGeom prst="rect">
            <a:avLst/>
          </a:prstGeom>
          <a:blipFill rotWithShape="1">
            <a:blip r:embed="rId14"/>
            <a:stretch>
              <a:fillRect b="-1304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98" name="TextBox 9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687432" y="1092788"/>
            <a:ext cx="1137747" cy="420436"/>
          </a:xfrm>
          <a:prstGeom prst="rect">
            <a:avLst/>
          </a:prstGeom>
          <a:blipFill rotWithShape="1">
            <a:blip r:embed="rId15"/>
            <a:stretch>
              <a:fillRect b="-1304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99" name="TextBox 9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975242" y="1092788"/>
            <a:ext cx="617348" cy="400110"/>
          </a:xfrm>
          <a:prstGeom prst="rect">
            <a:avLst/>
          </a:prstGeom>
          <a:blipFill rotWithShape="1">
            <a:blip r:embed="rId16"/>
            <a:stretch>
              <a:fillRect b="-13636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867977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976438" y="4510088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754313" y="3846513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327150" y="4025900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76438" y="3348038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502400" y="2557463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304088" y="1847850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853113" y="2073275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502400" y="1393825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6" name="Line 75"/>
          <p:cNvSpPr>
            <a:spLocks noChangeShapeType="1"/>
          </p:cNvSpPr>
          <p:nvPr/>
        </p:nvSpPr>
        <p:spPr bwMode="auto">
          <a:xfrm flipV="1">
            <a:off x="4581525" y="4645025"/>
            <a:ext cx="0" cy="12017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587" name="Line 77"/>
          <p:cNvSpPr>
            <a:spLocks noChangeShapeType="1"/>
          </p:cNvSpPr>
          <p:nvPr/>
        </p:nvSpPr>
        <p:spPr bwMode="auto">
          <a:xfrm>
            <a:off x="4581525" y="5840413"/>
            <a:ext cx="45402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2" name="Freeform 91"/>
          <p:cNvSpPr/>
          <p:nvPr/>
        </p:nvSpPr>
        <p:spPr>
          <a:xfrm>
            <a:off x="5913438" y="5018088"/>
            <a:ext cx="271462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4" name="Freeform 93"/>
          <p:cNvSpPr/>
          <p:nvPr/>
        </p:nvSpPr>
        <p:spPr>
          <a:xfrm>
            <a:off x="8199438" y="5018088"/>
            <a:ext cx="273050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96" name="Straight Connector 95"/>
          <p:cNvCxnSpPr/>
          <p:nvPr/>
        </p:nvCxnSpPr>
        <p:spPr>
          <a:xfrm flipH="1">
            <a:off x="6540500" y="5616575"/>
            <a:ext cx="160338" cy="39370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H="1">
            <a:off x="6618288" y="5619750"/>
            <a:ext cx="160337" cy="39370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92" name="TextBox 102"/>
          <p:cNvSpPr txBox="1">
            <a:spLocks noChangeArrowheads="1"/>
          </p:cNvSpPr>
          <p:nvPr/>
        </p:nvSpPr>
        <p:spPr bwMode="auto">
          <a:xfrm>
            <a:off x="5969000" y="4224338"/>
            <a:ext cx="1620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qubit spectrum</a:t>
            </a:r>
          </a:p>
        </p:txBody>
      </p:sp>
      <p:sp>
        <p:nvSpPr>
          <p:cNvPr id="24593" name="TextBox 105"/>
          <p:cNvSpPr txBox="1">
            <a:spLocks noChangeArrowheads="1"/>
          </p:cNvSpPr>
          <p:nvPr/>
        </p:nvSpPr>
        <p:spPr bwMode="auto">
          <a:xfrm>
            <a:off x="4483100" y="5130800"/>
            <a:ext cx="468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…</a:t>
            </a:r>
          </a:p>
        </p:txBody>
      </p:sp>
      <p:sp>
        <p:nvSpPr>
          <p:cNvPr id="24594" name="TextBox 106"/>
          <p:cNvSpPr txBox="1">
            <a:spLocks noChangeArrowheads="1"/>
          </p:cNvSpPr>
          <p:nvPr/>
        </p:nvSpPr>
        <p:spPr bwMode="auto">
          <a:xfrm>
            <a:off x="6715125" y="5130800"/>
            <a:ext cx="468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…</a:t>
            </a:r>
          </a:p>
        </p:txBody>
      </p:sp>
      <p:sp>
        <p:nvSpPr>
          <p:cNvPr id="56" name="TextBox 5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-308" y="4993584"/>
            <a:ext cx="4844623" cy="1631216"/>
          </a:xfrm>
          <a:prstGeom prst="rect">
            <a:avLst/>
          </a:prstGeom>
          <a:blipFill rotWithShape="1">
            <a:blip r:embed="rId2"/>
            <a:stretch>
              <a:fillRect l="-1132" t="-1156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cxnSp>
        <p:nvCxnSpPr>
          <p:cNvPr id="55" name="Straight Arrow Connector 54"/>
          <p:cNvCxnSpPr/>
          <p:nvPr/>
        </p:nvCxnSpPr>
        <p:spPr>
          <a:xfrm flipH="1" flipV="1">
            <a:off x="2459038" y="3357563"/>
            <a:ext cx="777875" cy="498475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2435225" y="3856038"/>
            <a:ext cx="801688" cy="663575"/>
          </a:xfrm>
          <a:prstGeom prst="straightConnector1">
            <a:avLst/>
          </a:prstGeom>
          <a:ln w="25400"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98" name="TextBox 65"/>
          <p:cNvSpPr txBox="1">
            <a:spLocks noChangeArrowheads="1"/>
          </p:cNvSpPr>
          <p:nvPr/>
        </p:nvSpPr>
        <p:spPr bwMode="auto">
          <a:xfrm rot="-1423765">
            <a:off x="4167188" y="2746375"/>
            <a:ext cx="10636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……...</a:t>
            </a:r>
          </a:p>
        </p:txBody>
      </p:sp>
      <p:sp>
        <p:nvSpPr>
          <p:cNvPr id="123" name="TextBox 12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040389" y="4577188"/>
            <a:ext cx="709874" cy="422039"/>
          </a:xfrm>
          <a:prstGeom prst="rect">
            <a:avLst/>
          </a:prstGeom>
          <a:blipFill rotWithShape="1">
            <a:blip r:embed="rId3"/>
            <a:stretch>
              <a:fillRect b="-1449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24" name="TextBox 12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726163" y="4574880"/>
            <a:ext cx="800091" cy="418704"/>
          </a:xfrm>
          <a:prstGeom prst="rect">
            <a:avLst/>
          </a:prstGeom>
          <a:blipFill rotWithShape="1">
            <a:blip r:embed="rId4"/>
            <a:stretch>
              <a:fillRect b="-1449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59" name="Freeform 27"/>
          <p:cNvSpPr>
            <a:spLocks/>
          </p:cNvSpPr>
          <p:nvPr/>
        </p:nvSpPr>
        <p:spPr bwMode="auto">
          <a:xfrm>
            <a:off x="6551613" y="2397125"/>
            <a:ext cx="704850" cy="160338"/>
          </a:xfrm>
          <a:custGeom>
            <a:avLst/>
            <a:gdLst>
              <a:gd name="T0" fmla="*/ 26 w 2633"/>
              <a:gd name="T1" fmla="*/ 567 h 575"/>
              <a:gd name="T2" fmla="*/ 79 w 2633"/>
              <a:gd name="T3" fmla="*/ 551 h 575"/>
              <a:gd name="T4" fmla="*/ 132 w 2633"/>
              <a:gd name="T5" fmla="*/ 533 h 575"/>
              <a:gd name="T6" fmla="*/ 184 w 2633"/>
              <a:gd name="T7" fmla="*/ 513 h 575"/>
              <a:gd name="T8" fmla="*/ 237 w 2633"/>
              <a:gd name="T9" fmla="*/ 491 h 575"/>
              <a:gd name="T10" fmla="*/ 290 w 2633"/>
              <a:gd name="T11" fmla="*/ 468 h 575"/>
              <a:gd name="T12" fmla="*/ 342 w 2633"/>
              <a:gd name="T13" fmla="*/ 442 h 575"/>
              <a:gd name="T14" fmla="*/ 395 w 2633"/>
              <a:gd name="T15" fmla="*/ 415 h 575"/>
              <a:gd name="T16" fmla="*/ 448 w 2633"/>
              <a:gd name="T17" fmla="*/ 386 h 575"/>
              <a:gd name="T18" fmla="*/ 500 w 2633"/>
              <a:gd name="T19" fmla="*/ 356 h 575"/>
              <a:gd name="T20" fmla="*/ 553 w 2633"/>
              <a:gd name="T21" fmla="*/ 325 h 575"/>
              <a:gd name="T22" fmla="*/ 606 w 2633"/>
              <a:gd name="T23" fmla="*/ 294 h 575"/>
              <a:gd name="T24" fmla="*/ 658 w 2633"/>
              <a:gd name="T25" fmla="*/ 261 h 575"/>
              <a:gd name="T26" fmla="*/ 711 w 2633"/>
              <a:gd name="T27" fmla="*/ 229 h 575"/>
              <a:gd name="T28" fmla="*/ 764 w 2633"/>
              <a:gd name="T29" fmla="*/ 197 h 575"/>
              <a:gd name="T30" fmla="*/ 816 w 2633"/>
              <a:gd name="T31" fmla="*/ 167 h 575"/>
              <a:gd name="T32" fmla="*/ 869 w 2633"/>
              <a:gd name="T33" fmla="*/ 137 h 575"/>
              <a:gd name="T34" fmla="*/ 922 w 2633"/>
              <a:gd name="T35" fmla="*/ 109 h 575"/>
              <a:gd name="T36" fmla="*/ 974 w 2633"/>
              <a:gd name="T37" fmla="*/ 84 h 575"/>
              <a:gd name="T38" fmla="*/ 1027 w 2633"/>
              <a:gd name="T39" fmla="*/ 61 h 575"/>
              <a:gd name="T40" fmla="*/ 1080 w 2633"/>
              <a:gd name="T41" fmla="*/ 41 h 575"/>
              <a:gd name="T42" fmla="*/ 1132 w 2633"/>
              <a:gd name="T43" fmla="*/ 25 h 575"/>
              <a:gd name="T44" fmla="*/ 1185 w 2633"/>
              <a:gd name="T45" fmla="*/ 13 h 575"/>
              <a:gd name="T46" fmla="*/ 1238 w 2633"/>
              <a:gd name="T47" fmla="*/ 5 h 575"/>
              <a:gd name="T48" fmla="*/ 1290 w 2633"/>
              <a:gd name="T49" fmla="*/ 0 h 575"/>
              <a:gd name="T50" fmla="*/ 1343 w 2633"/>
              <a:gd name="T51" fmla="*/ 0 h 575"/>
              <a:gd name="T52" fmla="*/ 1395 w 2633"/>
              <a:gd name="T53" fmla="*/ 5 h 575"/>
              <a:gd name="T54" fmla="*/ 1448 w 2633"/>
              <a:gd name="T55" fmla="*/ 13 h 575"/>
              <a:gd name="T56" fmla="*/ 1501 w 2633"/>
              <a:gd name="T57" fmla="*/ 25 h 575"/>
              <a:gd name="T58" fmla="*/ 1553 w 2633"/>
              <a:gd name="T59" fmla="*/ 41 h 575"/>
              <a:gd name="T60" fmla="*/ 1606 w 2633"/>
              <a:gd name="T61" fmla="*/ 61 h 575"/>
              <a:gd name="T62" fmla="*/ 1659 w 2633"/>
              <a:gd name="T63" fmla="*/ 84 h 575"/>
              <a:gd name="T64" fmla="*/ 1711 w 2633"/>
              <a:gd name="T65" fmla="*/ 109 h 575"/>
              <a:gd name="T66" fmla="*/ 1764 w 2633"/>
              <a:gd name="T67" fmla="*/ 137 h 575"/>
              <a:gd name="T68" fmla="*/ 1817 w 2633"/>
              <a:gd name="T69" fmla="*/ 167 h 575"/>
              <a:gd name="T70" fmla="*/ 1869 w 2633"/>
              <a:gd name="T71" fmla="*/ 197 h 575"/>
              <a:gd name="T72" fmla="*/ 1922 w 2633"/>
              <a:gd name="T73" fmla="*/ 229 h 575"/>
              <a:gd name="T74" fmla="*/ 1975 w 2633"/>
              <a:gd name="T75" fmla="*/ 261 h 575"/>
              <a:gd name="T76" fmla="*/ 2027 w 2633"/>
              <a:gd name="T77" fmla="*/ 294 h 575"/>
              <a:gd name="T78" fmla="*/ 2080 w 2633"/>
              <a:gd name="T79" fmla="*/ 325 h 575"/>
              <a:gd name="T80" fmla="*/ 2133 w 2633"/>
              <a:gd name="T81" fmla="*/ 356 h 575"/>
              <a:gd name="T82" fmla="*/ 2185 w 2633"/>
              <a:gd name="T83" fmla="*/ 386 h 575"/>
              <a:gd name="T84" fmla="*/ 2238 w 2633"/>
              <a:gd name="T85" fmla="*/ 415 h 575"/>
              <a:gd name="T86" fmla="*/ 2291 w 2633"/>
              <a:gd name="T87" fmla="*/ 442 h 575"/>
              <a:gd name="T88" fmla="*/ 2343 w 2633"/>
              <a:gd name="T89" fmla="*/ 468 h 575"/>
              <a:gd name="T90" fmla="*/ 2396 w 2633"/>
              <a:gd name="T91" fmla="*/ 491 h 575"/>
              <a:gd name="T92" fmla="*/ 2449 w 2633"/>
              <a:gd name="T93" fmla="*/ 513 h 575"/>
              <a:gd name="T94" fmla="*/ 2501 w 2633"/>
              <a:gd name="T95" fmla="*/ 533 h 575"/>
              <a:gd name="T96" fmla="*/ 2554 w 2633"/>
              <a:gd name="T97" fmla="*/ 551 h 575"/>
              <a:gd name="T98" fmla="*/ 2607 w 2633"/>
              <a:gd name="T99" fmla="*/ 56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33" h="575">
                <a:moveTo>
                  <a:pt x="0" y="575"/>
                </a:moveTo>
                <a:lnTo>
                  <a:pt x="26" y="567"/>
                </a:lnTo>
                <a:lnTo>
                  <a:pt x="53" y="559"/>
                </a:lnTo>
                <a:lnTo>
                  <a:pt x="79" y="551"/>
                </a:lnTo>
                <a:lnTo>
                  <a:pt x="105" y="542"/>
                </a:lnTo>
                <a:lnTo>
                  <a:pt x="132" y="533"/>
                </a:lnTo>
                <a:lnTo>
                  <a:pt x="158" y="523"/>
                </a:lnTo>
                <a:lnTo>
                  <a:pt x="184" y="513"/>
                </a:lnTo>
                <a:lnTo>
                  <a:pt x="211" y="502"/>
                </a:lnTo>
                <a:lnTo>
                  <a:pt x="237" y="491"/>
                </a:lnTo>
                <a:lnTo>
                  <a:pt x="263" y="480"/>
                </a:lnTo>
                <a:lnTo>
                  <a:pt x="290" y="468"/>
                </a:lnTo>
                <a:lnTo>
                  <a:pt x="316" y="455"/>
                </a:lnTo>
                <a:lnTo>
                  <a:pt x="342" y="442"/>
                </a:lnTo>
                <a:lnTo>
                  <a:pt x="369" y="429"/>
                </a:lnTo>
                <a:lnTo>
                  <a:pt x="395" y="415"/>
                </a:lnTo>
                <a:lnTo>
                  <a:pt x="421" y="401"/>
                </a:lnTo>
                <a:lnTo>
                  <a:pt x="448" y="386"/>
                </a:lnTo>
                <a:lnTo>
                  <a:pt x="474" y="371"/>
                </a:lnTo>
                <a:lnTo>
                  <a:pt x="500" y="356"/>
                </a:lnTo>
                <a:lnTo>
                  <a:pt x="527" y="341"/>
                </a:lnTo>
                <a:lnTo>
                  <a:pt x="553" y="325"/>
                </a:lnTo>
                <a:lnTo>
                  <a:pt x="579" y="309"/>
                </a:lnTo>
                <a:lnTo>
                  <a:pt x="606" y="294"/>
                </a:lnTo>
                <a:lnTo>
                  <a:pt x="632" y="277"/>
                </a:lnTo>
                <a:lnTo>
                  <a:pt x="658" y="261"/>
                </a:lnTo>
                <a:lnTo>
                  <a:pt x="685" y="245"/>
                </a:lnTo>
                <a:lnTo>
                  <a:pt x="711" y="229"/>
                </a:lnTo>
                <a:lnTo>
                  <a:pt x="737" y="213"/>
                </a:lnTo>
                <a:lnTo>
                  <a:pt x="764" y="197"/>
                </a:lnTo>
                <a:lnTo>
                  <a:pt x="790" y="182"/>
                </a:lnTo>
                <a:lnTo>
                  <a:pt x="816" y="167"/>
                </a:lnTo>
                <a:lnTo>
                  <a:pt x="843" y="152"/>
                </a:lnTo>
                <a:lnTo>
                  <a:pt x="869" y="137"/>
                </a:lnTo>
                <a:lnTo>
                  <a:pt x="895" y="123"/>
                </a:lnTo>
                <a:lnTo>
                  <a:pt x="922" y="109"/>
                </a:lnTo>
                <a:lnTo>
                  <a:pt x="948" y="96"/>
                </a:lnTo>
                <a:lnTo>
                  <a:pt x="974" y="84"/>
                </a:lnTo>
                <a:lnTo>
                  <a:pt x="1001" y="72"/>
                </a:lnTo>
                <a:lnTo>
                  <a:pt x="1027" y="61"/>
                </a:lnTo>
                <a:lnTo>
                  <a:pt x="1053" y="51"/>
                </a:lnTo>
                <a:lnTo>
                  <a:pt x="1080" y="41"/>
                </a:lnTo>
                <a:lnTo>
                  <a:pt x="1106" y="33"/>
                </a:lnTo>
                <a:lnTo>
                  <a:pt x="1132" y="25"/>
                </a:lnTo>
                <a:lnTo>
                  <a:pt x="1159" y="19"/>
                </a:lnTo>
                <a:lnTo>
                  <a:pt x="1185" y="13"/>
                </a:lnTo>
                <a:lnTo>
                  <a:pt x="1211" y="8"/>
                </a:lnTo>
                <a:lnTo>
                  <a:pt x="1238" y="5"/>
                </a:lnTo>
                <a:lnTo>
                  <a:pt x="1264" y="2"/>
                </a:lnTo>
                <a:lnTo>
                  <a:pt x="1290" y="0"/>
                </a:lnTo>
                <a:lnTo>
                  <a:pt x="1317" y="0"/>
                </a:lnTo>
                <a:lnTo>
                  <a:pt x="1343" y="0"/>
                </a:lnTo>
                <a:lnTo>
                  <a:pt x="1369" y="2"/>
                </a:lnTo>
                <a:lnTo>
                  <a:pt x="1395" y="5"/>
                </a:lnTo>
                <a:lnTo>
                  <a:pt x="1422" y="8"/>
                </a:lnTo>
                <a:lnTo>
                  <a:pt x="1448" y="13"/>
                </a:lnTo>
                <a:lnTo>
                  <a:pt x="1474" y="19"/>
                </a:lnTo>
                <a:lnTo>
                  <a:pt x="1501" y="25"/>
                </a:lnTo>
                <a:lnTo>
                  <a:pt x="1527" y="33"/>
                </a:lnTo>
                <a:lnTo>
                  <a:pt x="1553" y="41"/>
                </a:lnTo>
                <a:lnTo>
                  <a:pt x="1580" y="51"/>
                </a:lnTo>
                <a:lnTo>
                  <a:pt x="1606" y="61"/>
                </a:lnTo>
                <a:lnTo>
                  <a:pt x="1632" y="72"/>
                </a:lnTo>
                <a:lnTo>
                  <a:pt x="1659" y="84"/>
                </a:lnTo>
                <a:lnTo>
                  <a:pt x="1685" y="96"/>
                </a:lnTo>
                <a:lnTo>
                  <a:pt x="1711" y="109"/>
                </a:lnTo>
                <a:lnTo>
                  <a:pt x="1738" y="123"/>
                </a:lnTo>
                <a:lnTo>
                  <a:pt x="1764" y="137"/>
                </a:lnTo>
                <a:lnTo>
                  <a:pt x="1790" y="152"/>
                </a:lnTo>
                <a:lnTo>
                  <a:pt x="1817" y="167"/>
                </a:lnTo>
                <a:lnTo>
                  <a:pt x="1843" y="182"/>
                </a:lnTo>
                <a:lnTo>
                  <a:pt x="1869" y="197"/>
                </a:lnTo>
                <a:lnTo>
                  <a:pt x="1896" y="213"/>
                </a:lnTo>
                <a:lnTo>
                  <a:pt x="1922" y="229"/>
                </a:lnTo>
                <a:lnTo>
                  <a:pt x="1948" y="245"/>
                </a:lnTo>
                <a:lnTo>
                  <a:pt x="1975" y="261"/>
                </a:lnTo>
                <a:lnTo>
                  <a:pt x="2001" y="277"/>
                </a:lnTo>
                <a:lnTo>
                  <a:pt x="2027" y="294"/>
                </a:lnTo>
                <a:lnTo>
                  <a:pt x="2054" y="309"/>
                </a:lnTo>
                <a:lnTo>
                  <a:pt x="2080" y="325"/>
                </a:lnTo>
                <a:lnTo>
                  <a:pt x="2106" y="341"/>
                </a:lnTo>
                <a:lnTo>
                  <a:pt x="2133" y="356"/>
                </a:lnTo>
                <a:lnTo>
                  <a:pt x="2159" y="371"/>
                </a:lnTo>
                <a:lnTo>
                  <a:pt x="2185" y="386"/>
                </a:lnTo>
                <a:lnTo>
                  <a:pt x="2212" y="401"/>
                </a:lnTo>
                <a:lnTo>
                  <a:pt x="2238" y="415"/>
                </a:lnTo>
                <a:lnTo>
                  <a:pt x="2264" y="429"/>
                </a:lnTo>
                <a:lnTo>
                  <a:pt x="2291" y="442"/>
                </a:lnTo>
                <a:lnTo>
                  <a:pt x="2317" y="455"/>
                </a:lnTo>
                <a:lnTo>
                  <a:pt x="2343" y="468"/>
                </a:lnTo>
                <a:lnTo>
                  <a:pt x="2370" y="480"/>
                </a:lnTo>
                <a:lnTo>
                  <a:pt x="2396" y="491"/>
                </a:lnTo>
                <a:lnTo>
                  <a:pt x="2422" y="502"/>
                </a:lnTo>
                <a:lnTo>
                  <a:pt x="2449" y="513"/>
                </a:lnTo>
                <a:lnTo>
                  <a:pt x="2475" y="523"/>
                </a:lnTo>
                <a:lnTo>
                  <a:pt x="2501" y="533"/>
                </a:lnTo>
                <a:lnTo>
                  <a:pt x="2528" y="542"/>
                </a:lnTo>
                <a:lnTo>
                  <a:pt x="2554" y="551"/>
                </a:lnTo>
                <a:lnTo>
                  <a:pt x="2580" y="559"/>
                </a:lnTo>
                <a:lnTo>
                  <a:pt x="2607" y="567"/>
                </a:lnTo>
                <a:lnTo>
                  <a:pt x="2633" y="575"/>
                </a:lnTo>
              </a:path>
            </a:pathLst>
          </a:custGeom>
          <a:solidFill>
            <a:srgbClr val="0070C0">
              <a:alpha val="80000"/>
            </a:srgbClr>
          </a:solidFill>
          <a:ln w="38100" cap="flat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>
              <a:latin typeface="+mn-lt"/>
              <a:ea typeface="+mn-ea"/>
              <a:cs typeface="+mn-cs"/>
            </a:endParaRPr>
          </a:p>
        </p:txBody>
      </p:sp>
      <p:sp>
        <p:nvSpPr>
          <p:cNvPr id="68" name="Freeform 27"/>
          <p:cNvSpPr>
            <a:spLocks/>
          </p:cNvSpPr>
          <p:nvPr/>
        </p:nvSpPr>
        <p:spPr bwMode="auto">
          <a:xfrm>
            <a:off x="6551613" y="1258888"/>
            <a:ext cx="704850" cy="131762"/>
          </a:xfrm>
          <a:custGeom>
            <a:avLst/>
            <a:gdLst>
              <a:gd name="T0" fmla="*/ 26 w 2633"/>
              <a:gd name="T1" fmla="*/ 567 h 575"/>
              <a:gd name="T2" fmla="*/ 79 w 2633"/>
              <a:gd name="T3" fmla="*/ 551 h 575"/>
              <a:gd name="T4" fmla="*/ 132 w 2633"/>
              <a:gd name="T5" fmla="*/ 533 h 575"/>
              <a:gd name="T6" fmla="*/ 184 w 2633"/>
              <a:gd name="T7" fmla="*/ 513 h 575"/>
              <a:gd name="T8" fmla="*/ 237 w 2633"/>
              <a:gd name="T9" fmla="*/ 491 h 575"/>
              <a:gd name="T10" fmla="*/ 290 w 2633"/>
              <a:gd name="T11" fmla="*/ 468 h 575"/>
              <a:gd name="T12" fmla="*/ 342 w 2633"/>
              <a:gd name="T13" fmla="*/ 442 h 575"/>
              <a:gd name="T14" fmla="*/ 395 w 2633"/>
              <a:gd name="T15" fmla="*/ 415 h 575"/>
              <a:gd name="T16" fmla="*/ 448 w 2633"/>
              <a:gd name="T17" fmla="*/ 386 h 575"/>
              <a:gd name="T18" fmla="*/ 500 w 2633"/>
              <a:gd name="T19" fmla="*/ 356 h 575"/>
              <a:gd name="T20" fmla="*/ 553 w 2633"/>
              <a:gd name="T21" fmla="*/ 325 h 575"/>
              <a:gd name="T22" fmla="*/ 606 w 2633"/>
              <a:gd name="T23" fmla="*/ 294 h 575"/>
              <a:gd name="T24" fmla="*/ 658 w 2633"/>
              <a:gd name="T25" fmla="*/ 261 h 575"/>
              <a:gd name="T26" fmla="*/ 711 w 2633"/>
              <a:gd name="T27" fmla="*/ 229 h 575"/>
              <a:gd name="T28" fmla="*/ 764 w 2633"/>
              <a:gd name="T29" fmla="*/ 197 h 575"/>
              <a:gd name="T30" fmla="*/ 816 w 2633"/>
              <a:gd name="T31" fmla="*/ 167 h 575"/>
              <a:gd name="T32" fmla="*/ 869 w 2633"/>
              <a:gd name="T33" fmla="*/ 137 h 575"/>
              <a:gd name="T34" fmla="*/ 922 w 2633"/>
              <a:gd name="T35" fmla="*/ 109 h 575"/>
              <a:gd name="T36" fmla="*/ 974 w 2633"/>
              <a:gd name="T37" fmla="*/ 84 h 575"/>
              <a:gd name="T38" fmla="*/ 1027 w 2633"/>
              <a:gd name="T39" fmla="*/ 61 h 575"/>
              <a:gd name="T40" fmla="*/ 1080 w 2633"/>
              <a:gd name="T41" fmla="*/ 41 h 575"/>
              <a:gd name="T42" fmla="*/ 1132 w 2633"/>
              <a:gd name="T43" fmla="*/ 25 h 575"/>
              <a:gd name="T44" fmla="*/ 1185 w 2633"/>
              <a:gd name="T45" fmla="*/ 13 h 575"/>
              <a:gd name="T46" fmla="*/ 1238 w 2633"/>
              <a:gd name="T47" fmla="*/ 5 h 575"/>
              <a:gd name="T48" fmla="*/ 1290 w 2633"/>
              <a:gd name="T49" fmla="*/ 0 h 575"/>
              <a:gd name="T50" fmla="*/ 1343 w 2633"/>
              <a:gd name="T51" fmla="*/ 0 h 575"/>
              <a:gd name="T52" fmla="*/ 1395 w 2633"/>
              <a:gd name="T53" fmla="*/ 5 h 575"/>
              <a:gd name="T54" fmla="*/ 1448 w 2633"/>
              <a:gd name="T55" fmla="*/ 13 h 575"/>
              <a:gd name="T56" fmla="*/ 1501 w 2633"/>
              <a:gd name="T57" fmla="*/ 25 h 575"/>
              <a:gd name="T58" fmla="*/ 1553 w 2633"/>
              <a:gd name="T59" fmla="*/ 41 h 575"/>
              <a:gd name="T60" fmla="*/ 1606 w 2633"/>
              <a:gd name="T61" fmla="*/ 61 h 575"/>
              <a:gd name="T62" fmla="*/ 1659 w 2633"/>
              <a:gd name="T63" fmla="*/ 84 h 575"/>
              <a:gd name="T64" fmla="*/ 1711 w 2633"/>
              <a:gd name="T65" fmla="*/ 109 h 575"/>
              <a:gd name="T66" fmla="*/ 1764 w 2633"/>
              <a:gd name="T67" fmla="*/ 137 h 575"/>
              <a:gd name="T68" fmla="*/ 1817 w 2633"/>
              <a:gd name="T69" fmla="*/ 167 h 575"/>
              <a:gd name="T70" fmla="*/ 1869 w 2633"/>
              <a:gd name="T71" fmla="*/ 197 h 575"/>
              <a:gd name="T72" fmla="*/ 1922 w 2633"/>
              <a:gd name="T73" fmla="*/ 229 h 575"/>
              <a:gd name="T74" fmla="*/ 1975 w 2633"/>
              <a:gd name="T75" fmla="*/ 261 h 575"/>
              <a:gd name="T76" fmla="*/ 2027 w 2633"/>
              <a:gd name="T77" fmla="*/ 294 h 575"/>
              <a:gd name="T78" fmla="*/ 2080 w 2633"/>
              <a:gd name="T79" fmla="*/ 325 h 575"/>
              <a:gd name="T80" fmla="*/ 2133 w 2633"/>
              <a:gd name="T81" fmla="*/ 356 h 575"/>
              <a:gd name="T82" fmla="*/ 2185 w 2633"/>
              <a:gd name="T83" fmla="*/ 386 h 575"/>
              <a:gd name="T84" fmla="*/ 2238 w 2633"/>
              <a:gd name="T85" fmla="*/ 415 h 575"/>
              <a:gd name="T86" fmla="*/ 2291 w 2633"/>
              <a:gd name="T87" fmla="*/ 442 h 575"/>
              <a:gd name="T88" fmla="*/ 2343 w 2633"/>
              <a:gd name="T89" fmla="*/ 468 h 575"/>
              <a:gd name="T90" fmla="*/ 2396 w 2633"/>
              <a:gd name="T91" fmla="*/ 491 h 575"/>
              <a:gd name="T92" fmla="*/ 2449 w 2633"/>
              <a:gd name="T93" fmla="*/ 513 h 575"/>
              <a:gd name="T94" fmla="*/ 2501 w 2633"/>
              <a:gd name="T95" fmla="*/ 533 h 575"/>
              <a:gd name="T96" fmla="*/ 2554 w 2633"/>
              <a:gd name="T97" fmla="*/ 551 h 575"/>
              <a:gd name="T98" fmla="*/ 2607 w 2633"/>
              <a:gd name="T99" fmla="*/ 56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33" h="575">
                <a:moveTo>
                  <a:pt x="0" y="575"/>
                </a:moveTo>
                <a:lnTo>
                  <a:pt x="26" y="567"/>
                </a:lnTo>
                <a:lnTo>
                  <a:pt x="53" y="559"/>
                </a:lnTo>
                <a:lnTo>
                  <a:pt x="79" y="551"/>
                </a:lnTo>
                <a:lnTo>
                  <a:pt x="105" y="542"/>
                </a:lnTo>
                <a:lnTo>
                  <a:pt x="132" y="533"/>
                </a:lnTo>
                <a:lnTo>
                  <a:pt x="158" y="523"/>
                </a:lnTo>
                <a:lnTo>
                  <a:pt x="184" y="513"/>
                </a:lnTo>
                <a:lnTo>
                  <a:pt x="211" y="502"/>
                </a:lnTo>
                <a:lnTo>
                  <a:pt x="237" y="491"/>
                </a:lnTo>
                <a:lnTo>
                  <a:pt x="263" y="480"/>
                </a:lnTo>
                <a:lnTo>
                  <a:pt x="290" y="468"/>
                </a:lnTo>
                <a:lnTo>
                  <a:pt x="316" y="455"/>
                </a:lnTo>
                <a:lnTo>
                  <a:pt x="342" y="442"/>
                </a:lnTo>
                <a:lnTo>
                  <a:pt x="369" y="429"/>
                </a:lnTo>
                <a:lnTo>
                  <a:pt x="395" y="415"/>
                </a:lnTo>
                <a:lnTo>
                  <a:pt x="421" y="401"/>
                </a:lnTo>
                <a:lnTo>
                  <a:pt x="448" y="386"/>
                </a:lnTo>
                <a:lnTo>
                  <a:pt x="474" y="371"/>
                </a:lnTo>
                <a:lnTo>
                  <a:pt x="500" y="356"/>
                </a:lnTo>
                <a:lnTo>
                  <a:pt x="527" y="341"/>
                </a:lnTo>
                <a:lnTo>
                  <a:pt x="553" y="325"/>
                </a:lnTo>
                <a:lnTo>
                  <a:pt x="579" y="309"/>
                </a:lnTo>
                <a:lnTo>
                  <a:pt x="606" y="294"/>
                </a:lnTo>
                <a:lnTo>
                  <a:pt x="632" y="277"/>
                </a:lnTo>
                <a:lnTo>
                  <a:pt x="658" y="261"/>
                </a:lnTo>
                <a:lnTo>
                  <a:pt x="685" y="245"/>
                </a:lnTo>
                <a:lnTo>
                  <a:pt x="711" y="229"/>
                </a:lnTo>
                <a:lnTo>
                  <a:pt x="737" y="213"/>
                </a:lnTo>
                <a:lnTo>
                  <a:pt x="764" y="197"/>
                </a:lnTo>
                <a:lnTo>
                  <a:pt x="790" y="182"/>
                </a:lnTo>
                <a:lnTo>
                  <a:pt x="816" y="167"/>
                </a:lnTo>
                <a:lnTo>
                  <a:pt x="843" y="152"/>
                </a:lnTo>
                <a:lnTo>
                  <a:pt x="869" y="137"/>
                </a:lnTo>
                <a:lnTo>
                  <a:pt x="895" y="123"/>
                </a:lnTo>
                <a:lnTo>
                  <a:pt x="922" y="109"/>
                </a:lnTo>
                <a:lnTo>
                  <a:pt x="948" y="96"/>
                </a:lnTo>
                <a:lnTo>
                  <a:pt x="974" y="84"/>
                </a:lnTo>
                <a:lnTo>
                  <a:pt x="1001" y="72"/>
                </a:lnTo>
                <a:lnTo>
                  <a:pt x="1027" y="61"/>
                </a:lnTo>
                <a:lnTo>
                  <a:pt x="1053" y="51"/>
                </a:lnTo>
                <a:lnTo>
                  <a:pt x="1080" y="41"/>
                </a:lnTo>
                <a:lnTo>
                  <a:pt x="1106" y="33"/>
                </a:lnTo>
                <a:lnTo>
                  <a:pt x="1132" y="25"/>
                </a:lnTo>
                <a:lnTo>
                  <a:pt x="1159" y="19"/>
                </a:lnTo>
                <a:lnTo>
                  <a:pt x="1185" y="13"/>
                </a:lnTo>
                <a:lnTo>
                  <a:pt x="1211" y="8"/>
                </a:lnTo>
                <a:lnTo>
                  <a:pt x="1238" y="5"/>
                </a:lnTo>
                <a:lnTo>
                  <a:pt x="1264" y="2"/>
                </a:lnTo>
                <a:lnTo>
                  <a:pt x="1290" y="0"/>
                </a:lnTo>
                <a:lnTo>
                  <a:pt x="1317" y="0"/>
                </a:lnTo>
                <a:lnTo>
                  <a:pt x="1343" y="0"/>
                </a:lnTo>
                <a:lnTo>
                  <a:pt x="1369" y="2"/>
                </a:lnTo>
                <a:lnTo>
                  <a:pt x="1395" y="5"/>
                </a:lnTo>
                <a:lnTo>
                  <a:pt x="1422" y="8"/>
                </a:lnTo>
                <a:lnTo>
                  <a:pt x="1448" y="13"/>
                </a:lnTo>
                <a:lnTo>
                  <a:pt x="1474" y="19"/>
                </a:lnTo>
                <a:lnTo>
                  <a:pt x="1501" y="25"/>
                </a:lnTo>
                <a:lnTo>
                  <a:pt x="1527" y="33"/>
                </a:lnTo>
                <a:lnTo>
                  <a:pt x="1553" y="41"/>
                </a:lnTo>
                <a:lnTo>
                  <a:pt x="1580" y="51"/>
                </a:lnTo>
                <a:lnTo>
                  <a:pt x="1606" y="61"/>
                </a:lnTo>
                <a:lnTo>
                  <a:pt x="1632" y="72"/>
                </a:lnTo>
                <a:lnTo>
                  <a:pt x="1659" y="84"/>
                </a:lnTo>
                <a:lnTo>
                  <a:pt x="1685" y="96"/>
                </a:lnTo>
                <a:lnTo>
                  <a:pt x="1711" y="109"/>
                </a:lnTo>
                <a:lnTo>
                  <a:pt x="1738" y="123"/>
                </a:lnTo>
                <a:lnTo>
                  <a:pt x="1764" y="137"/>
                </a:lnTo>
                <a:lnTo>
                  <a:pt x="1790" y="152"/>
                </a:lnTo>
                <a:lnTo>
                  <a:pt x="1817" y="167"/>
                </a:lnTo>
                <a:lnTo>
                  <a:pt x="1843" y="182"/>
                </a:lnTo>
                <a:lnTo>
                  <a:pt x="1869" y="197"/>
                </a:lnTo>
                <a:lnTo>
                  <a:pt x="1896" y="213"/>
                </a:lnTo>
                <a:lnTo>
                  <a:pt x="1922" y="229"/>
                </a:lnTo>
                <a:lnTo>
                  <a:pt x="1948" y="245"/>
                </a:lnTo>
                <a:lnTo>
                  <a:pt x="1975" y="261"/>
                </a:lnTo>
                <a:lnTo>
                  <a:pt x="2001" y="277"/>
                </a:lnTo>
                <a:lnTo>
                  <a:pt x="2027" y="294"/>
                </a:lnTo>
                <a:lnTo>
                  <a:pt x="2054" y="309"/>
                </a:lnTo>
                <a:lnTo>
                  <a:pt x="2080" y="325"/>
                </a:lnTo>
                <a:lnTo>
                  <a:pt x="2106" y="341"/>
                </a:lnTo>
                <a:lnTo>
                  <a:pt x="2133" y="356"/>
                </a:lnTo>
                <a:lnTo>
                  <a:pt x="2159" y="371"/>
                </a:lnTo>
                <a:lnTo>
                  <a:pt x="2185" y="386"/>
                </a:lnTo>
                <a:lnTo>
                  <a:pt x="2212" y="401"/>
                </a:lnTo>
                <a:lnTo>
                  <a:pt x="2238" y="415"/>
                </a:lnTo>
                <a:lnTo>
                  <a:pt x="2264" y="429"/>
                </a:lnTo>
                <a:lnTo>
                  <a:pt x="2291" y="442"/>
                </a:lnTo>
                <a:lnTo>
                  <a:pt x="2317" y="455"/>
                </a:lnTo>
                <a:lnTo>
                  <a:pt x="2343" y="468"/>
                </a:lnTo>
                <a:lnTo>
                  <a:pt x="2370" y="480"/>
                </a:lnTo>
                <a:lnTo>
                  <a:pt x="2396" y="491"/>
                </a:lnTo>
                <a:lnTo>
                  <a:pt x="2422" y="502"/>
                </a:lnTo>
                <a:lnTo>
                  <a:pt x="2449" y="513"/>
                </a:lnTo>
                <a:lnTo>
                  <a:pt x="2475" y="523"/>
                </a:lnTo>
                <a:lnTo>
                  <a:pt x="2501" y="533"/>
                </a:lnTo>
                <a:lnTo>
                  <a:pt x="2528" y="542"/>
                </a:lnTo>
                <a:lnTo>
                  <a:pt x="2554" y="551"/>
                </a:lnTo>
                <a:lnTo>
                  <a:pt x="2580" y="559"/>
                </a:lnTo>
                <a:lnTo>
                  <a:pt x="2607" y="567"/>
                </a:lnTo>
                <a:lnTo>
                  <a:pt x="2633" y="575"/>
                </a:lnTo>
              </a:path>
            </a:pathLst>
          </a:custGeom>
          <a:solidFill>
            <a:srgbClr val="0070C0">
              <a:alpha val="80000"/>
            </a:srgbClr>
          </a:solidFill>
          <a:ln w="38100" cap="flat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>
              <a:latin typeface="+mn-lt"/>
              <a:ea typeface="+mn-ea"/>
              <a:cs typeface="+mn-cs"/>
            </a:endParaRPr>
          </a:p>
        </p:txBody>
      </p:sp>
      <p:sp>
        <p:nvSpPr>
          <p:cNvPr id="69" name="Freeform 27"/>
          <p:cNvSpPr>
            <a:spLocks/>
          </p:cNvSpPr>
          <p:nvPr/>
        </p:nvSpPr>
        <p:spPr bwMode="auto">
          <a:xfrm>
            <a:off x="1376363" y="3924300"/>
            <a:ext cx="704850" cy="101600"/>
          </a:xfrm>
          <a:custGeom>
            <a:avLst/>
            <a:gdLst>
              <a:gd name="T0" fmla="*/ 26 w 2633"/>
              <a:gd name="T1" fmla="*/ 567 h 575"/>
              <a:gd name="T2" fmla="*/ 79 w 2633"/>
              <a:gd name="T3" fmla="*/ 551 h 575"/>
              <a:gd name="T4" fmla="*/ 132 w 2633"/>
              <a:gd name="T5" fmla="*/ 533 h 575"/>
              <a:gd name="T6" fmla="*/ 184 w 2633"/>
              <a:gd name="T7" fmla="*/ 513 h 575"/>
              <a:gd name="T8" fmla="*/ 237 w 2633"/>
              <a:gd name="T9" fmla="*/ 491 h 575"/>
              <a:gd name="T10" fmla="*/ 290 w 2633"/>
              <a:gd name="T11" fmla="*/ 468 h 575"/>
              <a:gd name="T12" fmla="*/ 342 w 2633"/>
              <a:gd name="T13" fmla="*/ 442 h 575"/>
              <a:gd name="T14" fmla="*/ 395 w 2633"/>
              <a:gd name="T15" fmla="*/ 415 h 575"/>
              <a:gd name="T16" fmla="*/ 448 w 2633"/>
              <a:gd name="T17" fmla="*/ 386 h 575"/>
              <a:gd name="T18" fmla="*/ 500 w 2633"/>
              <a:gd name="T19" fmla="*/ 356 h 575"/>
              <a:gd name="T20" fmla="*/ 553 w 2633"/>
              <a:gd name="T21" fmla="*/ 325 h 575"/>
              <a:gd name="T22" fmla="*/ 606 w 2633"/>
              <a:gd name="T23" fmla="*/ 294 h 575"/>
              <a:gd name="T24" fmla="*/ 658 w 2633"/>
              <a:gd name="T25" fmla="*/ 261 h 575"/>
              <a:gd name="T26" fmla="*/ 711 w 2633"/>
              <a:gd name="T27" fmla="*/ 229 h 575"/>
              <a:gd name="T28" fmla="*/ 764 w 2633"/>
              <a:gd name="T29" fmla="*/ 197 h 575"/>
              <a:gd name="T30" fmla="*/ 816 w 2633"/>
              <a:gd name="T31" fmla="*/ 167 h 575"/>
              <a:gd name="T32" fmla="*/ 869 w 2633"/>
              <a:gd name="T33" fmla="*/ 137 h 575"/>
              <a:gd name="T34" fmla="*/ 922 w 2633"/>
              <a:gd name="T35" fmla="*/ 109 h 575"/>
              <a:gd name="T36" fmla="*/ 974 w 2633"/>
              <a:gd name="T37" fmla="*/ 84 h 575"/>
              <a:gd name="T38" fmla="*/ 1027 w 2633"/>
              <a:gd name="T39" fmla="*/ 61 h 575"/>
              <a:gd name="T40" fmla="*/ 1080 w 2633"/>
              <a:gd name="T41" fmla="*/ 41 h 575"/>
              <a:gd name="T42" fmla="*/ 1132 w 2633"/>
              <a:gd name="T43" fmla="*/ 25 h 575"/>
              <a:gd name="T44" fmla="*/ 1185 w 2633"/>
              <a:gd name="T45" fmla="*/ 13 h 575"/>
              <a:gd name="T46" fmla="*/ 1238 w 2633"/>
              <a:gd name="T47" fmla="*/ 5 h 575"/>
              <a:gd name="T48" fmla="*/ 1290 w 2633"/>
              <a:gd name="T49" fmla="*/ 0 h 575"/>
              <a:gd name="T50" fmla="*/ 1343 w 2633"/>
              <a:gd name="T51" fmla="*/ 0 h 575"/>
              <a:gd name="T52" fmla="*/ 1395 w 2633"/>
              <a:gd name="T53" fmla="*/ 5 h 575"/>
              <a:gd name="T54" fmla="*/ 1448 w 2633"/>
              <a:gd name="T55" fmla="*/ 13 h 575"/>
              <a:gd name="T56" fmla="*/ 1501 w 2633"/>
              <a:gd name="T57" fmla="*/ 25 h 575"/>
              <a:gd name="T58" fmla="*/ 1553 w 2633"/>
              <a:gd name="T59" fmla="*/ 41 h 575"/>
              <a:gd name="T60" fmla="*/ 1606 w 2633"/>
              <a:gd name="T61" fmla="*/ 61 h 575"/>
              <a:gd name="T62" fmla="*/ 1659 w 2633"/>
              <a:gd name="T63" fmla="*/ 84 h 575"/>
              <a:gd name="T64" fmla="*/ 1711 w 2633"/>
              <a:gd name="T65" fmla="*/ 109 h 575"/>
              <a:gd name="T66" fmla="*/ 1764 w 2633"/>
              <a:gd name="T67" fmla="*/ 137 h 575"/>
              <a:gd name="T68" fmla="*/ 1817 w 2633"/>
              <a:gd name="T69" fmla="*/ 167 h 575"/>
              <a:gd name="T70" fmla="*/ 1869 w 2633"/>
              <a:gd name="T71" fmla="*/ 197 h 575"/>
              <a:gd name="T72" fmla="*/ 1922 w 2633"/>
              <a:gd name="T73" fmla="*/ 229 h 575"/>
              <a:gd name="T74" fmla="*/ 1975 w 2633"/>
              <a:gd name="T75" fmla="*/ 261 h 575"/>
              <a:gd name="T76" fmla="*/ 2027 w 2633"/>
              <a:gd name="T77" fmla="*/ 294 h 575"/>
              <a:gd name="T78" fmla="*/ 2080 w 2633"/>
              <a:gd name="T79" fmla="*/ 325 h 575"/>
              <a:gd name="T80" fmla="*/ 2133 w 2633"/>
              <a:gd name="T81" fmla="*/ 356 h 575"/>
              <a:gd name="T82" fmla="*/ 2185 w 2633"/>
              <a:gd name="T83" fmla="*/ 386 h 575"/>
              <a:gd name="T84" fmla="*/ 2238 w 2633"/>
              <a:gd name="T85" fmla="*/ 415 h 575"/>
              <a:gd name="T86" fmla="*/ 2291 w 2633"/>
              <a:gd name="T87" fmla="*/ 442 h 575"/>
              <a:gd name="T88" fmla="*/ 2343 w 2633"/>
              <a:gd name="T89" fmla="*/ 468 h 575"/>
              <a:gd name="T90" fmla="*/ 2396 w 2633"/>
              <a:gd name="T91" fmla="*/ 491 h 575"/>
              <a:gd name="T92" fmla="*/ 2449 w 2633"/>
              <a:gd name="T93" fmla="*/ 513 h 575"/>
              <a:gd name="T94" fmla="*/ 2501 w 2633"/>
              <a:gd name="T95" fmla="*/ 533 h 575"/>
              <a:gd name="T96" fmla="*/ 2554 w 2633"/>
              <a:gd name="T97" fmla="*/ 551 h 575"/>
              <a:gd name="T98" fmla="*/ 2607 w 2633"/>
              <a:gd name="T99" fmla="*/ 56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33" h="575">
                <a:moveTo>
                  <a:pt x="0" y="575"/>
                </a:moveTo>
                <a:lnTo>
                  <a:pt x="26" y="567"/>
                </a:lnTo>
                <a:lnTo>
                  <a:pt x="53" y="559"/>
                </a:lnTo>
                <a:lnTo>
                  <a:pt x="79" y="551"/>
                </a:lnTo>
                <a:lnTo>
                  <a:pt x="105" y="542"/>
                </a:lnTo>
                <a:lnTo>
                  <a:pt x="132" y="533"/>
                </a:lnTo>
                <a:lnTo>
                  <a:pt x="158" y="523"/>
                </a:lnTo>
                <a:lnTo>
                  <a:pt x="184" y="513"/>
                </a:lnTo>
                <a:lnTo>
                  <a:pt x="211" y="502"/>
                </a:lnTo>
                <a:lnTo>
                  <a:pt x="237" y="491"/>
                </a:lnTo>
                <a:lnTo>
                  <a:pt x="263" y="480"/>
                </a:lnTo>
                <a:lnTo>
                  <a:pt x="290" y="468"/>
                </a:lnTo>
                <a:lnTo>
                  <a:pt x="316" y="455"/>
                </a:lnTo>
                <a:lnTo>
                  <a:pt x="342" y="442"/>
                </a:lnTo>
                <a:lnTo>
                  <a:pt x="369" y="429"/>
                </a:lnTo>
                <a:lnTo>
                  <a:pt x="395" y="415"/>
                </a:lnTo>
                <a:lnTo>
                  <a:pt x="421" y="401"/>
                </a:lnTo>
                <a:lnTo>
                  <a:pt x="448" y="386"/>
                </a:lnTo>
                <a:lnTo>
                  <a:pt x="474" y="371"/>
                </a:lnTo>
                <a:lnTo>
                  <a:pt x="500" y="356"/>
                </a:lnTo>
                <a:lnTo>
                  <a:pt x="527" y="341"/>
                </a:lnTo>
                <a:lnTo>
                  <a:pt x="553" y="325"/>
                </a:lnTo>
                <a:lnTo>
                  <a:pt x="579" y="309"/>
                </a:lnTo>
                <a:lnTo>
                  <a:pt x="606" y="294"/>
                </a:lnTo>
                <a:lnTo>
                  <a:pt x="632" y="277"/>
                </a:lnTo>
                <a:lnTo>
                  <a:pt x="658" y="261"/>
                </a:lnTo>
                <a:lnTo>
                  <a:pt x="685" y="245"/>
                </a:lnTo>
                <a:lnTo>
                  <a:pt x="711" y="229"/>
                </a:lnTo>
                <a:lnTo>
                  <a:pt x="737" y="213"/>
                </a:lnTo>
                <a:lnTo>
                  <a:pt x="764" y="197"/>
                </a:lnTo>
                <a:lnTo>
                  <a:pt x="790" y="182"/>
                </a:lnTo>
                <a:lnTo>
                  <a:pt x="816" y="167"/>
                </a:lnTo>
                <a:lnTo>
                  <a:pt x="843" y="152"/>
                </a:lnTo>
                <a:lnTo>
                  <a:pt x="869" y="137"/>
                </a:lnTo>
                <a:lnTo>
                  <a:pt x="895" y="123"/>
                </a:lnTo>
                <a:lnTo>
                  <a:pt x="922" y="109"/>
                </a:lnTo>
                <a:lnTo>
                  <a:pt x="948" y="96"/>
                </a:lnTo>
                <a:lnTo>
                  <a:pt x="974" y="84"/>
                </a:lnTo>
                <a:lnTo>
                  <a:pt x="1001" y="72"/>
                </a:lnTo>
                <a:lnTo>
                  <a:pt x="1027" y="61"/>
                </a:lnTo>
                <a:lnTo>
                  <a:pt x="1053" y="51"/>
                </a:lnTo>
                <a:lnTo>
                  <a:pt x="1080" y="41"/>
                </a:lnTo>
                <a:lnTo>
                  <a:pt x="1106" y="33"/>
                </a:lnTo>
                <a:lnTo>
                  <a:pt x="1132" y="25"/>
                </a:lnTo>
                <a:lnTo>
                  <a:pt x="1159" y="19"/>
                </a:lnTo>
                <a:lnTo>
                  <a:pt x="1185" y="13"/>
                </a:lnTo>
                <a:lnTo>
                  <a:pt x="1211" y="8"/>
                </a:lnTo>
                <a:lnTo>
                  <a:pt x="1238" y="5"/>
                </a:lnTo>
                <a:lnTo>
                  <a:pt x="1264" y="2"/>
                </a:lnTo>
                <a:lnTo>
                  <a:pt x="1290" y="0"/>
                </a:lnTo>
                <a:lnTo>
                  <a:pt x="1317" y="0"/>
                </a:lnTo>
                <a:lnTo>
                  <a:pt x="1343" y="0"/>
                </a:lnTo>
                <a:lnTo>
                  <a:pt x="1369" y="2"/>
                </a:lnTo>
                <a:lnTo>
                  <a:pt x="1395" y="5"/>
                </a:lnTo>
                <a:lnTo>
                  <a:pt x="1422" y="8"/>
                </a:lnTo>
                <a:lnTo>
                  <a:pt x="1448" y="13"/>
                </a:lnTo>
                <a:lnTo>
                  <a:pt x="1474" y="19"/>
                </a:lnTo>
                <a:lnTo>
                  <a:pt x="1501" y="25"/>
                </a:lnTo>
                <a:lnTo>
                  <a:pt x="1527" y="33"/>
                </a:lnTo>
                <a:lnTo>
                  <a:pt x="1553" y="41"/>
                </a:lnTo>
                <a:lnTo>
                  <a:pt x="1580" y="51"/>
                </a:lnTo>
                <a:lnTo>
                  <a:pt x="1606" y="61"/>
                </a:lnTo>
                <a:lnTo>
                  <a:pt x="1632" y="72"/>
                </a:lnTo>
                <a:lnTo>
                  <a:pt x="1659" y="84"/>
                </a:lnTo>
                <a:lnTo>
                  <a:pt x="1685" y="96"/>
                </a:lnTo>
                <a:lnTo>
                  <a:pt x="1711" y="109"/>
                </a:lnTo>
                <a:lnTo>
                  <a:pt x="1738" y="123"/>
                </a:lnTo>
                <a:lnTo>
                  <a:pt x="1764" y="137"/>
                </a:lnTo>
                <a:lnTo>
                  <a:pt x="1790" y="152"/>
                </a:lnTo>
                <a:lnTo>
                  <a:pt x="1817" y="167"/>
                </a:lnTo>
                <a:lnTo>
                  <a:pt x="1843" y="182"/>
                </a:lnTo>
                <a:lnTo>
                  <a:pt x="1869" y="197"/>
                </a:lnTo>
                <a:lnTo>
                  <a:pt x="1896" y="213"/>
                </a:lnTo>
                <a:lnTo>
                  <a:pt x="1922" y="229"/>
                </a:lnTo>
                <a:lnTo>
                  <a:pt x="1948" y="245"/>
                </a:lnTo>
                <a:lnTo>
                  <a:pt x="1975" y="261"/>
                </a:lnTo>
                <a:lnTo>
                  <a:pt x="2001" y="277"/>
                </a:lnTo>
                <a:lnTo>
                  <a:pt x="2027" y="294"/>
                </a:lnTo>
                <a:lnTo>
                  <a:pt x="2054" y="309"/>
                </a:lnTo>
                <a:lnTo>
                  <a:pt x="2080" y="325"/>
                </a:lnTo>
                <a:lnTo>
                  <a:pt x="2106" y="341"/>
                </a:lnTo>
                <a:lnTo>
                  <a:pt x="2133" y="356"/>
                </a:lnTo>
                <a:lnTo>
                  <a:pt x="2159" y="371"/>
                </a:lnTo>
                <a:lnTo>
                  <a:pt x="2185" y="386"/>
                </a:lnTo>
                <a:lnTo>
                  <a:pt x="2212" y="401"/>
                </a:lnTo>
                <a:lnTo>
                  <a:pt x="2238" y="415"/>
                </a:lnTo>
                <a:lnTo>
                  <a:pt x="2264" y="429"/>
                </a:lnTo>
                <a:lnTo>
                  <a:pt x="2291" y="442"/>
                </a:lnTo>
                <a:lnTo>
                  <a:pt x="2317" y="455"/>
                </a:lnTo>
                <a:lnTo>
                  <a:pt x="2343" y="468"/>
                </a:lnTo>
                <a:lnTo>
                  <a:pt x="2370" y="480"/>
                </a:lnTo>
                <a:lnTo>
                  <a:pt x="2396" y="491"/>
                </a:lnTo>
                <a:lnTo>
                  <a:pt x="2422" y="502"/>
                </a:lnTo>
                <a:lnTo>
                  <a:pt x="2449" y="513"/>
                </a:lnTo>
                <a:lnTo>
                  <a:pt x="2475" y="523"/>
                </a:lnTo>
                <a:lnTo>
                  <a:pt x="2501" y="533"/>
                </a:lnTo>
                <a:lnTo>
                  <a:pt x="2528" y="542"/>
                </a:lnTo>
                <a:lnTo>
                  <a:pt x="2554" y="551"/>
                </a:lnTo>
                <a:lnTo>
                  <a:pt x="2580" y="559"/>
                </a:lnTo>
                <a:lnTo>
                  <a:pt x="2607" y="567"/>
                </a:lnTo>
                <a:lnTo>
                  <a:pt x="2633" y="575"/>
                </a:lnTo>
              </a:path>
            </a:pathLst>
          </a:custGeom>
          <a:solidFill>
            <a:srgbClr val="0070C0">
              <a:alpha val="80000"/>
            </a:srgbClr>
          </a:solidFill>
          <a:ln w="38100" cap="flat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>
              <a:latin typeface="+mn-lt"/>
              <a:ea typeface="+mn-ea"/>
              <a:cs typeface="+mn-cs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1041400" y="3521075"/>
            <a:ext cx="1203325" cy="85090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" name="TextBox 7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037464" y="4524366"/>
            <a:ext cx="895181" cy="369332"/>
          </a:xfrm>
          <a:prstGeom prst="rect">
            <a:avLst/>
          </a:prstGeom>
          <a:blipFill rotWithShape="1">
            <a:blip r:embed="rId5"/>
            <a:stretch>
              <a:fillRect t="-119672" r="-52381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72" name="TextBox 7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88193" y="2926729"/>
            <a:ext cx="841769" cy="369332"/>
          </a:xfrm>
          <a:prstGeom prst="rect">
            <a:avLst/>
          </a:prstGeom>
          <a:blipFill rotWithShape="1">
            <a:blip r:embed="rId6"/>
            <a:stretch>
              <a:fillRect t="-119672" r="-56522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73" name="TextBox 7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715854" y="1478256"/>
            <a:ext cx="906338" cy="369332"/>
          </a:xfrm>
          <a:prstGeom prst="rect">
            <a:avLst/>
          </a:prstGeom>
          <a:blipFill rotWithShape="1">
            <a:blip r:embed="rId7"/>
            <a:stretch>
              <a:fillRect t="-119672" r="-52703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74" name="TextBox 7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640111" y="2200421"/>
            <a:ext cx="897297" cy="369332"/>
          </a:xfrm>
          <a:prstGeom prst="rect">
            <a:avLst/>
          </a:prstGeom>
          <a:blipFill rotWithShape="1">
            <a:blip r:embed="rId8"/>
            <a:stretch>
              <a:fillRect t="-119672" r="-53061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75" name="TextBox 7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176329" y="3470357"/>
            <a:ext cx="897553" cy="369332"/>
          </a:xfrm>
          <a:prstGeom prst="rect">
            <a:avLst/>
          </a:prstGeom>
          <a:blipFill rotWithShape="1">
            <a:blip r:embed="rId9"/>
            <a:stretch>
              <a:fillRect t="-119672" r="-53061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76" name="TextBox 7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041349" y="4003150"/>
            <a:ext cx="888513" cy="369332"/>
          </a:xfrm>
          <a:prstGeom prst="rect">
            <a:avLst/>
          </a:prstGeom>
          <a:blipFill rotWithShape="1">
            <a:blip r:embed="rId10"/>
            <a:stretch>
              <a:fillRect t="-121667" r="-52055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77" name="TextBox 7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472135" y="889072"/>
            <a:ext cx="850554" cy="369332"/>
          </a:xfrm>
          <a:prstGeom prst="rect">
            <a:avLst/>
          </a:prstGeom>
          <a:blipFill rotWithShape="1">
            <a:blip r:embed="rId11"/>
            <a:stretch>
              <a:fillRect t="-121667" r="-56115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78" name="TextBox 7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756861" y="2600882"/>
            <a:ext cx="903965" cy="369332"/>
          </a:xfrm>
          <a:prstGeom prst="rect">
            <a:avLst/>
          </a:prstGeom>
          <a:blipFill rotWithShape="1">
            <a:blip r:embed="rId12"/>
            <a:stretch>
              <a:fillRect t="-121667" r="-52349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57" name="Title 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76405"/>
          </a:xfrm>
          <a:prstGeom prst="rect">
            <a:avLst/>
          </a:prstGeom>
          <a:blipFill rotWithShape="1">
            <a:blip r:embed="rId13"/>
            <a:stretch>
              <a:fillRect l="-1133" b="-9009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cxnSp>
        <p:nvCxnSpPr>
          <p:cNvPr id="61" name="Straight Arrow Connector 60"/>
          <p:cNvCxnSpPr/>
          <p:nvPr/>
        </p:nvCxnSpPr>
        <p:spPr>
          <a:xfrm flipV="1">
            <a:off x="2509838" y="1381125"/>
            <a:ext cx="4191000" cy="1938338"/>
          </a:xfrm>
          <a:prstGeom prst="straightConnector1">
            <a:avLst/>
          </a:prstGeom>
          <a:ln w="254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2608263" y="2557463"/>
            <a:ext cx="4471987" cy="1952625"/>
          </a:xfrm>
          <a:prstGeom prst="straightConnector1">
            <a:avLst/>
          </a:prstGeom>
          <a:ln w="25400">
            <a:solidFill>
              <a:srgbClr val="CC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Freeform 64"/>
          <p:cNvSpPr/>
          <p:nvPr/>
        </p:nvSpPr>
        <p:spPr>
          <a:xfrm>
            <a:off x="4772025" y="5008563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0" name="Freeform 69"/>
          <p:cNvSpPr/>
          <p:nvPr/>
        </p:nvSpPr>
        <p:spPr>
          <a:xfrm>
            <a:off x="7010400" y="5018088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9" name="Freeform 78"/>
          <p:cNvSpPr/>
          <p:nvPr/>
        </p:nvSpPr>
        <p:spPr>
          <a:xfrm>
            <a:off x="5145088" y="5013325"/>
            <a:ext cx="271462" cy="817563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0" name="Freeform 79"/>
          <p:cNvSpPr/>
          <p:nvPr/>
        </p:nvSpPr>
        <p:spPr>
          <a:xfrm>
            <a:off x="5534025" y="5024438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1" name="Freeform 80"/>
          <p:cNvSpPr/>
          <p:nvPr/>
        </p:nvSpPr>
        <p:spPr>
          <a:xfrm>
            <a:off x="7443788" y="5013325"/>
            <a:ext cx="271462" cy="817563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2" name="Freeform 81"/>
          <p:cNvSpPr/>
          <p:nvPr/>
        </p:nvSpPr>
        <p:spPr>
          <a:xfrm>
            <a:off x="7832725" y="5024438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3" name="Freeform 82"/>
          <p:cNvSpPr/>
          <p:nvPr/>
        </p:nvSpPr>
        <p:spPr>
          <a:xfrm>
            <a:off x="1476375" y="1566863"/>
            <a:ext cx="1214438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4" name="Freeform 83"/>
          <p:cNvSpPr/>
          <p:nvPr/>
        </p:nvSpPr>
        <p:spPr>
          <a:xfrm>
            <a:off x="1392238" y="1566863"/>
            <a:ext cx="1216025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624" name="Line 75"/>
          <p:cNvSpPr>
            <a:spLocks noChangeShapeType="1"/>
          </p:cNvSpPr>
          <p:nvPr/>
        </p:nvSpPr>
        <p:spPr bwMode="auto">
          <a:xfrm flipV="1">
            <a:off x="388938" y="1195388"/>
            <a:ext cx="0" cy="12017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625" name="Line 77"/>
          <p:cNvSpPr>
            <a:spLocks noChangeShapeType="1"/>
          </p:cNvSpPr>
          <p:nvPr/>
        </p:nvSpPr>
        <p:spPr bwMode="auto">
          <a:xfrm>
            <a:off x="400050" y="2389188"/>
            <a:ext cx="32194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7" name="Freeform 86"/>
          <p:cNvSpPr/>
          <p:nvPr/>
        </p:nvSpPr>
        <p:spPr>
          <a:xfrm>
            <a:off x="2244725" y="1566863"/>
            <a:ext cx="1214438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CC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627" name="TextBox 87"/>
          <p:cNvSpPr txBox="1">
            <a:spLocks noChangeArrowheads="1"/>
          </p:cNvSpPr>
          <p:nvPr/>
        </p:nvSpPr>
        <p:spPr bwMode="auto">
          <a:xfrm>
            <a:off x="1065213" y="762000"/>
            <a:ext cx="172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cavity spectrum</a:t>
            </a:r>
          </a:p>
        </p:txBody>
      </p:sp>
      <p:sp>
        <p:nvSpPr>
          <p:cNvPr id="89" name="Freeform 88"/>
          <p:cNvSpPr/>
          <p:nvPr/>
        </p:nvSpPr>
        <p:spPr>
          <a:xfrm>
            <a:off x="552450" y="1566863"/>
            <a:ext cx="1216025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3" name="TextBox 9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708139" y="1092788"/>
            <a:ext cx="667106" cy="420436"/>
          </a:xfrm>
          <a:prstGeom prst="rect">
            <a:avLst/>
          </a:prstGeom>
          <a:blipFill rotWithShape="1">
            <a:blip r:embed="rId14"/>
            <a:stretch>
              <a:fillRect b="-1304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95" name="TextBox 9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687432" y="1092788"/>
            <a:ext cx="1137747" cy="420436"/>
          </a:xfrm>
          <a:prstGeom prst="rect">
            <a:avLst/>
          </a:prstGeom>
          <a:blipFill rotWithShape="1">
            <a:blip r:embed="rId15"/>
            <a:stretch>
              <a:fillRect b="-1304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98" name="TextBox 9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975242" y="1092788"/>
            <a:ext cx="617348" cy="400110"/>
          </a:xfrm>
          <a:prstGeom prst="rect">
            <a:avLst/>
          </a:prstGeom>
          <a:blipFill rotWithShape="1">
            <a:blip r:embed="rId16"/>
            <a:stretch>
              <a:fillRect b="-13636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258473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976438" y="4510088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754313" y="3846513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327150" y="4025900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76438" y="3348038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502400" y="2557463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304088" y="1847850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853113" y="2073275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502400" y="1393825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10" name="TextBox 171"/>
          <p:cNvSpPr txBox="1">
            <a:spLocks noChangeArrowheads="1"/>
          </p:cNvSpPr>
          <p:nvPr/>
        </p:nvSpPr>
        <p:spPr bwMode="auto">
          <a:xfrm rot="-1423765">
            <a:off x="4167188" y="2746375"/>
            <a:ext cx="10636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……...</a:t>
            </a:r>
          </a:p>
        </p:txBody>
      </p:sp>
      <p:sp>
        <p:nvSpPr>
          <p:cNvPr id="25611" name="Line 75"/>
          <p:cNvSpPr>
            <a:spLocks noChangeShapeType="1"/>
          </p:cNvSpPr>
          <p:nvPr/>
        </p:nvSpPr>
        <p:spPr bwMode="auto">
          <a:xfrm flipV="1">
            <a:off x="4581525" y="4645025"/>
            <a:ext cx="0" cy="12017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5612" name="Line 77"/>
          <p:cNvSpPr>
            <a:spLocks noChangeShapeType="1"/>
          </p:cNvSpPr>
          <p:nvPr/>
        </p:nvSpPr>
        <p:spPr bwMode="auto">
          <a:xfrm>
            <a:off x="4581525" y="5840413"/>
            <a:ext cx="45402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2" name="Freeform 91"/>
          <p:cNvSpPr/>
          <p:nvPr/>
        </p:nvSpPr>
        <p:spPr>
          <a:xfrm>
            <a:off x="5913438" y="5018088"/>
            <a:ext cx="271462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4" name="Freeform 93"/>
          <p:cNvSpPr/>
          <p:nvPr/>
        </p:nvSpPr>
        <p:spPr>
          <a:xfrm>
            <a:off x="8199438" y="5018088"/>
            <a:ext cx="273050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96" name="Straight Connector 95"/>
          <p:cNvCxnSpPr/>
          <p:nvPr/>
        </p:nvCxnSpPr>
        <p:spPr>
          <a:xfrm flipH="1">
            <a:off x="6540500" y="5616575"/>
            <a:ext cx="160338" cy="39370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H="1">
            <a:off x="6618288" y="5619750"/>
            <a:ext cx="160337" cy="39370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17" name="TextBox 102"/>
          <p:cNvSpPr txBox="1">
            <a:spLocks noChangeArrowheads="1"/>
          </p:cNvSpPr>
          <p:nvPr/>
        </p:nvSpPr>
        <p:spPr bwMode="auto">
          <a:xfrm>
            <a:off x="5969000" y="4224338"/>
            <a:ext cx="1620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qubit spectrum</a:t>
            </a:r>
          </a:p>
        </p:txBody>
      </p:sp>
      <p:sp>
        <p:nvSpPr>
          <p:cNvPr id="104" name="Freeform 103"/>
          <p:cNvSpPr/>
          <p:nvPr/>
        </p:nvSpPr>
        <p:spPr>
          <a:xfrm>
            <a:off x="4772025" y="5008563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5" name="Freeform 104"/>
          <p:cNvSpPr/>
          <p:nvPr/>
        </p:nvSpPr>
        <p:spPr>
          <a:xfrm>
            <a:off x="7010400" y="5018088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66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620" name="TextBox 105"/>
          <p:cNvSpPr txBox="1">
            <a:spLocks noChangeArrowheads="1"/>
          </p:cNvSpPr>
          <p:nvPr/>
        </p:nvSpPr>
        <p:spPr bwMode="auto">
          <a:xfrm>
            <a:off x="4483100" y="5130800"/>
            <a:ext cx="468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…</a:t>
            </a:r>
          </a:p>
        </p:txBody>
      </p:sp>
      <p:sp>
        <p:nvSpPr>
          <p:cNvPr id="25621" name="TextBox 106"/>
          <p:cNvSpPr txBox="1">
            <a:spLocks noChangeArrowheads="1"/>
          </p:cNvSpPr>
          <p:nvPr/>
        </p:nvSpPr>
        <p:spPr bwMode="auto">
          <a:xfrm>
            <a:off x="6715125" y="5130800"/>
            <a:ext cx="468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…</a:t>
            </a:r>
          </a:p>
        </p:txBody>
      </p:sp>
      <p:sp>
        <p:nvSpPr>
          <p:cNvPr id="56" name="TextBox 5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-8376" y="4876996"/>
            <a:ext cx="4772059" cy="1323439"/>
          </a:xfrm>
          <a:prstGeom prst="rect">
            <a:avLst/>
          </a:prstGeom>
          <a:blipFill rotWithShape="1">
            <a:blip r:embed="rId2"/>
            <a:stretch>
              <a:fillRect l="-1151" t="-2304" b="-3179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cxnSp>
        <p:nvCxnSpPr>
          <p:cNvPr id="55" name="Straight Arrow Connector 54"/>
          <p:cNvCxnSpPr/>
          <p:nvPr/>
        </p:nvCxnSpPr>
        <p:spPr>
          <a:xfrm flipH="1" flipV="1">
            <a:off x="2459038" y="3357563"/>
            <a:ext cx="777875" cy="498475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2435225" y="3856038"/>
            <a:ext cx="801688" cy="663575"/>
          </a:xfrm>
          <a:prstGeom prst="straightConnector1">
            <a:avLst/>
          </a:prstGeom>
          <a:ln w="25400"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040389" y="4577188"/>
            <a:ext cx="709874" cy="422039"/>
          </a:xfrm>
          <a:prstGeom prst="rect">
            <a:avLst/>
          </a:prstGeom>
          <a:blipFill rotWithShape="1">
            <a:blip r:embed="rId3"/>
            <a:stretch>
              <a:fillRect b="-1449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9" name="TextBox 10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726163" y="4574880"/>
            <a:ext cx="800091" cy="418704"/>
          </a:xfrm>
          <a:prstGeom prst="rect">
            <a:avLst/>
          </a:prstGeom>
          <a:blipFill rotWithShape="1">
            <a:blip r:embed="rId4"/>
            <a:stretch>
              <a:fillRect b="-1449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10" name="TextBox 10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808012" y="4595268"/>
            <a:ext cx="708463" cy="400110"/>
          </a:xfrm>
          <a:prstGeom prst="rect">
            <a:avLst/>
          </a:prstGeom>
          <a:blipFill rotWithShape="1">
            <a:blip r:embed="rId5"/>
            <a:stretch>
              <a:fillRect b="-1538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11" name="TextBox 11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493786" y="4592960"/>
            <a:ext cx="800091" cy="400302"/>
          </a:xfrm>
          <a:prstGeom prst="rect">
            <a:avLst/>
          </a:prstGeom>
          <a:blipFill rotWithShape="1">
            <a:blip r:embed="rId6"/>
            <a:stretch>
              <a:fillRect b="-13636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041400" y="3521075"/>
            <a:ext cx="1203325" cy="85090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2" name="Freeform 27"/>
          <p:cNvSpPr>
            <a:spLocks/>
          </p:cNvSpPr>
          <p:nvPr/>
        </p:nvSpPr>
        <p:spPr bwMode="auto">
          <a:xfrm>
            <a:off x="6551613" y="2397125"/>
            <a:ext cx="704850" cy="160338"/>
          </a:xfrm>
          <a:custGeom>
            <a:avLst/>
            <a:gdLst>
              <a:gd name="T0" fmla="*/ 26 w 2633"/>
              <a:gd name="T1" fmla="*/ 567 h 575"/>
              <a:gd name="T2" fmla="*/ 79 w 2633"/>
              <a:gd name="T3" fmla="*/ 551 h 575"/>
              <a:gd name="T4" fmla="*/ 132 w 2633"/>
              <a:gd name="T5" fmla="*/ 533 h 575"/>
              <a:gd name="T6" fmla="*/ 184 w 2633"/>
              <a:gd name="T7" fmla="*/ 513 h 575"/>
              <a:gd name="T8" fmla="*/ 237 w 2633"/>
              <a:gd name="T9" fmla="*/ 491 h 575"/>
              <a:gd name="T10" fmla="*/ 290 w 2633"/>
              <a:gd name="T11" fmla="*/ 468 h 575"/>
              <a:gd name="T12" fmla="*/ 342 w 2633"/>
              <a:gd name="T13" fmla="*/ 442 h 575"/>
              <a:gd name="T14" fmla="*/ 395 w 2633"/>
              <a:gd name="T15" fmla="*/ 415 h 575"/>
              <a:gd name="T16" fmla="*/ 448 w 2633"/>
              <a:gd name="T17" fmla="*/ 386 h 575"/>
              <a:gd name="T18" fmla="*/ 500 w 2633"/>
              <a:gd name="T19" fmla="*/ 356 h 575"/>
              <a:gd name="T20" fmla="*/ 553 w 2633"/>
              <a:gd name="T21" fmla="*/ 325 h 575"/>
              <a:gd name="T22" fmla="*/ 606 w 2633"/>
              <a:gd name="T23" fmla="*/ 294 h 575"/>
              <a:gd name="T24" fmla="*/ 658 w 2633"/>
              <a:gd name="T25" fmla="*/ 261 h 575"/>
              <a:gd name="T26" fmla="*/ 711 w 2633"/>
              <a:gd name="T27" fmla="*/ 229 h 575"/>
              <a:gd name="T28" fmla="*/ 764 w 2633"/>
              <a:gd name="T29" fmla="*/ 197 h 575"/>
              <a:gd name="T30" fmla="*/ 816 w 2633"/>
              <a:gd name="T31" fmla="*/ 167 h 575"/>
              <a:gd name="T32" fmla="*/ 869 w 2633"/>
              <a:gd name="T33" fmla="*/ 137 h 575"/>
              <a:gd name="T34" fmla="*/ 922 w 2633"/>
              <a:gd name="T35" fmla="*/ 109 h 575"/>
              <a:gd name="T36" fmla="*/ 974 w 2633"/>
              <a:gd name="T37" fmla="*/ 84 h 575"/>
              <a:gd name="T38" fmla="*/ 1027 w 2633"/>
              <a:gd name="T39" fmla="*/ 61 h 575"/>
              <a:gd name="T40" fmla="*/ 1080 w 2633"/>
              <a:gd name="T41" fmla="*/ 41 h 575"/>
              <a:gd name="T42" fmla="*/ 1132 w 2633"/>
              <a:gd name="T43" fmla="*/ 25 h 575"/>
              <a:gd name="T44" fmla="*/ 1185 w 2633"/>
              <a:gd name="T45" fmla="*/ 13 h 575"/>
              <a:gd name="T46" fmla="*/ 1238 w 2633"/>
              <a:gd name="T47" fmla="*/ 5 h 575"/>
              <a:gd name="T48" fmla="*/ 1290 w 2633"/>
              <a:gd name="T49" fmla="*/ 0 h 575"/>
              <a:gd name="T50" fmla="*/ 1343 w 2633"/>
              <a:gd name="T51" fmla="*/ 0 h 575"/>
              <a:gd name="T52" fmla="*/ 1395 w 2633"/>
              <a:gd name="T53" fmla="*/ 5 h 575"/>
              <a:gd name="T54" fmla="*/ 1448 w 2633"/>
              <a:gd name="T55" fmla="*/ 13 h 575"/>
              <a:gd name="T56" fmla="*/ 1501 w 2633"/>
              <a:gd name="T57" fmla="*/ 25 h 575"/>
              <a:gd name="T58" fmla="*/ 1553 w 2633"/>
              <a:gd name="T59" fmla="*/ 41 h 575"/>
              <a:gd name="T60" fmla="*/ 1606 w 2633"/>
              <a:gd name="T61" fmla="*/ 61 h 575"/>
              <a:gd name="T62" fmla="*/ 1659 w 2633"/>
              <a:gd name="T63" fmla="*/ 84 h 575"/>
              <a:gd name="T64" fmla="*/ 1711 w 2633"/>
              <a:gd name="T65" fmla="*/ 109 h 575"/>
              <a:gd name="T66" fmla="*/ 1764 w 2633"/>
              <a:gd name="T67" fmla="*/ 137 h 575"/>
              <a:gd name="T68" fmla="*/ 1817 w 2633"/>
              <a:gd name="T69" fmla="*/ 167 h 575"/>
              <a:gd name="T70" fmla="*/ 1869 w 2633"/>
              <a:gd name="T71" fmla="*/ 197 h 575"/>
              <a:gd name="T72" fmla="*/ 1922 w 2633"/>
              <a:gd name="T73" fmla="*/ 229 h 575"/>
              <a:gd name="T74" fmla="*/ 1975 w 2633"/>
              <a:gd name="T75" fmla="*/ 261 h 575"/>
              <a:gd name="T76" fmla="*/ 2027 w 2633"/>
              <a:gd name="T77" fmla="*/ 294 h 575"/>
              <a:gd name="T78" fmla="*/ 2080 w 2633"/>
              <a:gd name="T79" fmla="*/ 325 h 575"/>
              <a:gd name="T80" fmla="*/ 2133 w 2633"/>
              <a:gd name="T81" fmla="*/ 356 h 575"/>
              <a:gd name="T82" fmla="*/ 2185 w 2633"/>
              <a:gd name="T83" fmla="*/ 386 h 575"/>
              <a:gd name="T84" fmla="*/ 2238 w 2633"/>
              <a:gd name="T85" fmla="*/ 415 h 575"/>
              <a:gd name="T86" fmla="*/ 2291 w 2633"/>
              <a:gd name="T87" fmla="*/ 442 h 575"/>
              <a:gd name="T88" fmla="*/ 2343 w 2633"/>
              <a:gd name="T89" fmla="*/ 468 h 575"/>
              <a:gd name="T90" fmla="*/ 2396 w 2633"/>
              <a:gd name="T91" fmla="*/ 491 h 575"/>
              <a:gd name="T92" fmla="*/ 2449 w 2633"/>
              <a:gd name="T93" fmla="*/ 513 h 575"/>
              <a:gd name="T94" fmla="*/ 2501 w 2633"/>
              <a:gd name="T95" fmla="*/ 533 h 575"/>
              <a:gd name="T96" fmla="*/ 2554 w 2633"/>
              <a:gd name="T97" fmla="*/ 551 h 575"/>
              <a:gd name="T98" fmla="*/ 2607 w 2633"/>
              <a:gd name="T99" fmla="*/ 56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33" h="575">
                <a:moveTo>
                  <a:pt x="0" y="575"/>
                </a:moveTo>
                <a:lnTo>
                  <a:pt x="26" y="567"/>
                </a:lnTo>
                <a:lnTo>
                  <a:pt x="53" y="559"/>
                </a:lnTo>
                <a:lnTo>
                  <a:pt x="79" y="551"/>
                </a:lnTo>
                <a:lnTo>
                  <a:pt x="105" y="542"/>
                </a:lnTo>
                <a:lnTo>
                  <a:pt x="132" y="533"/>
                </a:lnTo>
                <a:lnTo>
                  <a:pt x="158" y="523"/>
                </a:lnTo>
                <a:lnTo>
                  <a:pt x="184" y="513"/>
                </a:lnTo>
                <a:lnTo>
                  <a:pt x="211" y="502"/>
                </a:lnTo>
                <a:lnTo>
                  <a:pt x="237" y="491"/>
                </a:lnTo>
                <a:lnTo>
                  <a:pt x="263" y="480"/>
                </a:lnTo>
                <a:lnTo>
                  <a:pt x="290" y="468"/>
                </a:lnTo>
                <a:lnTo>
                  <a:pt x="316" y="455"/>
                </a:lnTo>
                <a:lnTo>
                  <a:pt x="342" y="442"/>
                </a:lnTo>
                <a:lnTo>
                  <a:pt x="369" y="429"/>
                </a:lnTo>
                <a:lnTo>
                  <a:pt x="395" y="415"/>
                </a:lnTo>
                <a:lnTo>
                  <a:pt x="421" y="401"/>
                </a:lnTo>
                <a:lnTo>
                  <a:pt x="448" y="386"/>
                </a:lnTo>
                <a:lnTo>
                  <a:pt x="474" y="371"/>
                </a:lnTo>
                <a:lnTo>
                  <a:pt x="500" y="356"/>
                </a:lnTo>
                <a:lnTo>
                  <a:pt x="527" y="341"/>
                </a:lnTo>
                <a:lnTo>
                  <a:pt x="553" y="325"/>
                </a:lnTo>
                <a:lnTo>
                  <a:pt x="579" y="309"/>
                </a:lnTo>
                <a:lnTo>
                  <a:pt x="606" y="294"/>
                </a:lnTo>
                <a:lnTo>
                  <a:pt x="632" y="277"/>
                </a:lnTo>
                <a:lnTo>
                  <a:pt x="658" y="261"/>
                </a:lnTo>
                <a:lnTo>
                  <a:pt x="685" y="245"/>
                </a:lnTo>
                <a:lnTo>
                  <a:pt x="711" y="229"/>
                </a:lnTo>
                <a:lnTo>
                  <a:pt x="737" y="213"/>
                </a:lnTo>
                <a:lnTo>
                  <a:pt x="764" y="197"/>
                </a:lnTo>
                <a:lnTo>
                  <a:pt x="790" y="182"/>
                </a:lnTo>
                <a:lnTo>
                  <a:pt x="816" y="167"/>
                </a:lnTo>
                <a:lnTo>
                  <a:pt x="843" y="152"/>
                </a:lnTo>
                <a:lnTo>
                  <a:pt x="869" y="137"/>
                </a:lnTo>
                <a:lnTo>
                  <a:pt x="895" y="123"/>
                </a:lnTo>
                <a:lnTo>
                  <a:pt x="922" y="109"/>
                </a:lnTo>
                <a:lnTo>
                  <a:pt x="948" y="96"/>
                </a:lnTo>
                <a:lnTo>
                  <a:pt x="974" y="84"/>
                </a:lnTo>
                <a:lnTo>
                  <a:pt x="1001" y="72"/>
                </a:lnTo>
                <a:lnTo>
                  <a:pt x="1027" y="61"/>
                </a:lnTo>
                <a:lnTo>
                  <a:pt x="1053" y="51"/>
                </a:lnTo>
                <a:lnTo>
                  <a:pt x="1080" y="41"/>
                </a:lnTo>
                <a:lnTo>
                  <a:pt x="1106" y="33"/>
                </a:lnTo>
                <a:lnTo>
                  <a:pt x="1132" y="25"/>
                </a:lnTo>
                <a:lnTo>
                  <a:pt x="1159" y="19"/>
                </a:lnTo>
                <a:lnTo>
                  <a:pt x="1185" y="13"/>
                </a:lnTo>
                <a:lnTo>
                  <a:pt x="1211" y="8"/>
                </a:lnTo>
                <a:lnTo>
                  <a:pt x="1238" y="5"/>
                </a:lnTo>
                <a:lnTo>
                  <a:pt x="1264" y="2"/>
                </a:lnTo>
                <a:lnTo>
                  <a:pt x="1290" y="0"/>
                </a:lnTo>
                <a:lnTo>
                  <a:pt x="1317" y="0"/>
                </a:lnTo>
                <a:lnTo>
                  <a:pt x="1343" y="0"/>
                </a:lnTo>
                <a:lnTo>
                  <a:pt x="1369" y="2"/>
                </a:lnTo>
                <a:lnTo>
                  <a:pt x="1395" y="5"/>
                </a:lnTo>
                <a:lnTo>
                  <a:pt x="1422" y="8"/>
                </a:lnTo>
                <a:lnTo>
                  <a:pt x="1448" y="13"/>
                </a:lnTo>
                <a:lnTo>
                  <a:pt x="1474" y="19"/>
                </a:lnTo>
                <a:lnTo>
                  <a:pt x="1501" y="25"/>
                </a:lnTo>
                <a:lnTo>
                  <a:pt x="1527" y="33"/>
                </a:lnTo>
                <a:lnTo>
                  <a:pt x="1553" y="41"/>
                </a:lnTo>
                <a:lnTo>
                  <a:pt x="1580" y="51"/>
                </a:lnTo>
                <a:lnTo>
                  <a:pt x="1606" y="61"/>
                </a:lnTo>
                <a:lnTo>
                  <a:pt x="1632" y="72"/>
                </a:lnTo>
                <a:lnTo>
                  <a:pt x="1659" y="84"/>
                </a:lnTo>
                <a:lnTo>
                  <a:pt x="1685" y="96"/>
                </a:lnTo>
                <a:lnTo>
                  <a:pt x="1711" y="109"/>
                </a:lnTo>
                <a:lnTo>
                  <a:pt x="1738" y="123"/>
                </a:lnTo>
                <a:lnTo>
                  <a:pt x="1764" y="137"/>
                </a:lnTo>
                <a:lnTo>
                  <a:pt x="1790" y="152"/>
                </a:lnTo>
                <a:lnTo>
                  <a:pt x="1817" y="167"/>
                </a:lnTo>
                <a:lnTo>
                  <a:pt x="1843" y="182"/>
                </a:lnTo>
                <a:lnTo>
                  <a:pt x="1869" y="197"/>
                </a:lnTo>
                <a:lnTo>
                  <a:pt x="1896" y="213"/>
                </a:lnTo>
                <a:lnTo>
                  <a:pt x="1922" y="229"/>
                </a:lnTo>
                <a:lnTo>
                  <a:pt x="1948" y="245"/>
                </a:lnTo>
                <a:lnTo>
                  <a:pt x="1975" y="261"/>
                </a:lnTo>
                <a:lnTo>
                  <a:pt x="2001" y="277"/>
                </a:lnTo>
                <a:lnTo>
                  <a:pt x="2027" y="294"/>
                </a:lnTo>
                <a:lnTo>
                  <a:pt x="2054" y="309"/>
                </a:lnTo>
                <a:lnTo>
                  <a:pt x="2080" y="325"/>
                </a:lnTo>
                <a:lnTo>
                  <a:pt x="2106" y="341"/>
                </a:lnTo>
                <a:lnTo>
                  <a:pt x="2133" y="356"/>
                </a:lnTo>
                <a:lnTo>
                  <a:pt x="2159" y="371"/>
                </a:lnTo>
                <a:lnTo>
                  <a:pt x="2185" y="386"/>
                </a:lnTo>
                <a:lnTo>
                  <a:pt x="2212" y="401"/>
                </a:lnTo>
                <a:lnTo>
                  <a:pt x="2238" y="415"/>
                </a:lnTo>
                <a:lnTo>
                  <a:pt x="2264" y="429"/>
                </a:lnTo>
                <a:lnTo>
                  <a:pt x="2291" y="442"/>
                </a:lnTo>
                <a:lnTo>
                  <a:pt x="2317" y="455"/>
                </a:lnTo>
                <a:lnTo>
                  <a:pt x="2343" y="468"/>
                </a:lnTo>
                <a:lnTo>
                  <a:pt x="2370" y="480"/>
                </a:lnTo>
                <a:lnTo>
                  <a:pt x="2396" y="491"/>
                </a:lnTo>
                <a:lnTo>
                  <a:pt x="2422" y="502"/>
                </a:lnTo>
                <a:lnTo>
                  <a:pt x="2449" y="513"/>
                </a:lnTo>
                <a:lnTo>
                  <a:pt x="2475" y="523"/>
                </a:lnTo>
                <a:lnTo>
                  <a:pt x="2501" y="533"/>
                </a:lnTo>
                <a:lnTo>
                  <a:pt x="2528" y="542"/>
                </a:lnTo>
                <a:lnTo>
                  <a:pt x="2554" y="551"/>
                </a:lnTo>
                <a:lnTo>
                  <a:pt x="2580" y="559"/>
                </a:lnTo>
                <a:lnTo>
                  <a:pt x="2607" y="567"/>
                </a:lnTo>
                <a:lnTo>
                  <a:pt x="2633" y="575"/>
                </a:lnTo>
              </a:path>
            </a:pathLst>
          </a:custGeom>
          <a:solidFill>
            <a:srgbClr val="0070C0">
              <a:alpha val="80000"/>
            </a:srgbClr>
          </a:solidFill>
          <a:ln w="38100" cap="flat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>
              <a:latin typeface="+mn-lt"/>
              <a:ea typeface="+mn-ea"/>
              <a:cs typeface="+mn-cs"/>
            </a:endParaRPr>
          </a:p>
        </p:txBody>
      </p:sp>
      <p:sp>
        <p:nvSpPr>
          <p:cNvPr id="64" name="Freeform 27"/>
          <p:cNvSpPr>
            <a:spLocks/>
          </p:cNvSpPr>
          <p:nvPr/>
        </p:nvSpPr>
        <p:spPr bwMode="auto">
          <a:xfrm>
            <a:off x="6551613" y="1258888"/>
            <a:ext cx="704850" cy="131762"/>
          </a:xfrm>
          <a:custGeom>
            <a:avLst/>
            <a:gdLst>
              <a:gd name="T0" fmla="*/ 26 w 2633"/>
              <a:gd name="T1" fmla="*/ 567 h 575"/>
              <a:gd name="T2" fmla="*/ 79 w 2633"/>
              <a:gd name="T3" fmla="*/ 551 h 575"/>
              <a:gd name="T4" fmla="*/ 132 w 2633"/>
              <a:gd name="T5" fmla="*/ 533 h 575"/>
              <a:gd name="T6" fmla="*/ 184 w 2633"/>
              <a:gd name="T7" fmla="*/ 513 h 575"/>
              <a:gd name="T8" fmla="*/ 237 w 2633"/>
              <a:gd name="T9" fmla="*/ 491 h 575"/>
              <a:gd name="T10" fmla="*/ 290 w 2633"/>
              <a:gd name="T11" fmla="*/ 468 h 575"/>
              <a:gd name="T12" fmla="*/ 342 w 2633"/>
              <a:gd name="T13" fmla="*/ 442 h 575"/>
              <a:gd name="T14" fmla="*/ 395 w 2633"/>
              <a:gd name="T15" fmla="*/ 415 h 575"/>
              <a:gd name="T16" fmla="*/ 448 w 2633"/>
              <a:gd name="T17" fmla="*/ 386 h 575"/>
              <a:gd name="T18" fmla="*/ 500 w 2633"/>
              <a:gd name="T19" fmla="*/ 356 h 575"/>
              <a:gd name="T20" fmla="*/ 553 w 2633"/>
              <a:gd name="T21" fmla="*/ 325 h 575"/>
              <a:gd name="T22" fmla="*/ 606 w 2633"/>
              <a:gd name="T23" fmla="*/ 294 h 575"/>
              <a:gd name="T24" fmla="*/ 658 w 2633"/>
              <a:gd name="T25" fmla="*/ 261 h 575"/>
              <a:gd name="T26" fmla="*/ 711 w 2633"/>
              <a:gd name="T27" fmla="*/ 229 h 575"/>
              <a:gd name="T28" fmla="*/ 764 w 2633"/>
              <a:gd name="T29" fmla="*/ 197 h 575"/>
              <a:gd name="T30" fmla="*/ 816 w 2633"/>
              <a:gd name="T31" fmla="*/ 167 h 575"/>
              <a:gd name="T32" fmla="*/ 869 w 2633"/>
              <a:gd name="T33" fmla="*/ 137 h 575"/>
              <a:gd name="T34" fmla="*/ 922 w 2633"/>
              <a:gd name="T35" fmla="*/ 109 h 575"/>
              <a:gd name="T36" fmla="*/ 974 w 2633"/>
              <a:gd name="T37" fmla="*/ 84 h 575"/>
              <a:gd name="T38" fmla="*/ 1027 w 2633"/>
              <a:gd name="T39" fmla="*/ 61 h 575"/>
              <a:gd name="T40" fmla="*/ 1080 w 2633"/>
              <a:gd name="T41" fmla="*/ 41 h 575"/>
              <a:gd name="T42" fmla="*/ 1132 w 2633"/>
              <a:gd name="T43" fmla="*/ 25 h 575"/>
              <a:gd name="T44" fmla="*/ 1185 w 2633"/>
              <a:gd name="T45" fmla="*/ 13 h 575"/>
              <a:gd name="T46" fmla="*/ 1238 w 2633"/>
              <a:gd name="T47" fmla="*/ 5 h 575"/>
              <a:gd name="T48" fmla="*/ 1290 w 2633"/>
              <a:gd name="T49" fmla="*/ 0 h 575"/>
              <a:gd name="T50" fmla="*/ 1343 w 2633"/>
              <a:gd name="T51" fmla="*/ 0 h 575"/>
              <a:gd name="T52" fmla="*/ 1395 w 2633"/>
              <a:gd name="T53" fmla="*/ 5 h 575"/>
              <a:gd name="T54" fmla="*/ 1448 w 2633"/>
              <a:gd name="T55" fmla="*/ 13 h 575"/>
              <a:gd name="T56" fmla="*/ 1501 w 2633"/>
              <a:gd name="T57" fmla="*/ 25 h 575"/>
              <a:gd name="T58" fmla="*/ 1553 w 2633"/>
              <a:gd name="T59" fmla="*/ 41 h 575"/>
              <a:gd name="T60" fmla="*/ 1606 w 2633"/>
              <a:gd name="T61" fmla="*/ 61 h 575"/>
              <a:gd name="T62" fmla="*/ 1659 w 2633"/>
              <a:gd name="T63" fmla="*/ 84 h 575"/>
              <a:gd name="T64" fmla="*/ 1711 w 2633"/>
              <a:gd name="T65" fmla="*/ 109 h 575"/>
              <a:gd name="T66" fmla="*/ 1764 w 2633"/>
              <a:gd name="T67" fmla="*/ 137 h 575"/>
              <a:gd name="T68" fmla="*/ 1817 w 2633"/>
              <a:gd name="T69" fmla="*/ 167 h 575"/>
              <a:gd name="T70" fmla="*/ 1869 w 2633"/>
              <a:gd name="T71" fmla="*/ 197 h 575"/>
              <a:gd name="T72" fmla="*/ 1922 w 2633"/>
              <a:gd name="T73" fmla="*/ 229 h 575"/>
              <a:gd name="T74" fmla="*/ 1975 w 2633"/>
              <a:gd name="T75" fmla="*/ 261 h 575"/>
              <a:gd name="T76" fmla="*/ 2027 w 2633"/>
              <a:gd name="T77" fmla="*/ 294 h 575"/>
              <a:gd name="T78" fmla="*/ 2080 w 2633"/>
              <a:gd name="T79" fmla="*/ 325 h 575"/>
              <a:gd name="T80" fmla="*/ 2133 w 2633"/>
              <a:gd name="T81" fmla="*/ 356 h 575"/>
              <a:gd name="T82" fmla="*/ 2185 w 2633"/>
              <a:gd name="T83" fmla="*/ 386 h 575"/>
              <a:gd name="T84" fmla="*/ 2238 w 2633"/>
              <a:gd name="T85" fmla="*/ 415 h 575"/>
              <a:gd name="T86" fmla="*/ 2291 w 2633"/>
              <a:gd name="T87" fmla="*/ 442 h 575"/>
              <a:gd name="T88" fmla="*/ 2343 w 2633"/>
              <a:gd name="T89" fmla="*/ 468 h 575"/>
              <a:gd name="T90" fmla="*/ 2396 w 2633"/>
              <a:gd name="T91" fmla="*/ 491 h 575"/>
              <a:gd name="T92" fmla="*/ 2449 w 2633"/>
              <a:gd name="T93" fmla="*/ 513 h 575"/>
              <a:gd name="T94" fmla="*/ 2501 w 2633"/>
              <a:gd name="T95" fmla="*/ 533 h 575"/>
              <a:gd name="T96" fmla="*/ 2554 w 2633"/>
              <a:gd name="T97" fmla="*/ 551 h 575"/>
              <a:gd name="T98" fmla="*/ 2607 w 2633"/>
              <a:gd name="T99" fmla="*/ 56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33" h="575">
                <a:moveTo>
                  <a:pt x="0" y="575"/>
                </a:moveTo>
                <a:lnTo>
                  <a:pt x="26" y="567"/>
                </a:lnTo>
                <a:lnTo>
                  <a:pt x="53" y="559"/>
                </a:lnTo>
                <a:lnTo>
                  <a:pt x="79" y="551"/>
                </a:lnTo>
                <a:lnTo>
                  <a:pt x="105" y="542"/>
                </a:lnTo>
                <a:lnTo>
                  <a:pt x="132" y="533"/>
                </a:lnTo>
                <a:lnTo>
                  <a:pt x="158" y="523"/>
                </a:lnTo>
                <a:lnTo>
                  <a:pt x="184" y="513"/>
                </a:lnTo>
                <a:lnTo>
                  <a:pt x="211" y="502"/>
                </a:lnTo>
                <a:lnTo>
                  <a:pt x="237" y="491"/>
                </a:lnTo>
                <a:lnTo>
                  <a:pt x="263" y="480"/>
                </a:lnTo>
                <a:lnTo>
                  <a:pt x="290" y="468"/>
                </a:lnTo>
                <a:lnTo>
                  <a:pt x="316" y="455"/>
                </a:lnTo>
                <a:lnTo>
                  <a:pt x="342" y="442"/>
                </a:lnTo>
                <a:lnTo>
                  <a:pt x="369" y="429"/>
                </a:lnTo>
                <a:lnTo>
                  <a:pt x="395" y="415"/>
                </a:lnTo>
                <a:lnTo>
                  <a:pt x="421" y="401"/>
                </a:lnTo>
                <a:lnTo>
                  <a:pt x="448" y="386"/>
                </a:lnTo>
                <a:lnTo>
                  <a:pt x="474" y="371"/>
                </a:lnTo>
                <a:lnTo>
                  <a:pt x="500" y="356"/>
                </a:lnTo>
                <a:lnTo>
                  <a:pt x="527" y="341"/>
                </a:lnTo>
                <a:lnTo>
                  <a:pt x="553" y="325"/>
                </a:lnTo>
                <a:lnTo>
                  <a:pt x="579" y="309"/>
                </a:lnTo>
                <a:lnTo>
                  <a:pt x="606" y="294"/>
                </a:lnTo>
                <a:lnTo>
                  <a:pt x="632" y="277"/>
                </a:lnTo>
                <a:lnTo>
                  <a:pt x="658" y="261"/>
                </a:lnTo>
                <a:lnTo>
                  <a:pt x="685" y="245"/>
                </a:lnTo>
                <a:lnTo>
                  <a:pt x="711" y="229"/>
                </a:lnTo>
                <a:lnTo>
                  <a:pt x="737" y="213"/>
                </a:lnTo>
                <a:lnTo>
                  <a:pt x="764" y="197"/>
                </a:lnTo>
                <a:lnTo>
                  <a:pt x="790" y="182"/>
                </a:lnTo>
                <a:lnTo>
                  <a:pt x="816" y="167"/>
                </a:lnTo>
                <a:lnTo>
                  <a:pt x="843" y="152"/>
                </a:lnTo>
                <a:lnTo>
                  <a:pt x="869" y="137"/>
                </a:lnTo>
                <a:lnTo>
                  <a:pt x="895" y="123"/>
                </a:lnTo>
                <a:lnTo>
                  <a:pt x="922" y="109"/>
                </a:lnTo>
                <a:lnTo>
                  <a:pt x="948" y="96"/>
                </a:lnTo>
                <a:lnTo>
                  <a:pt x="974" y="84"/>
                </a:lnTo>
                <a:lnTo>
                  <a:pt x="1001" y="72"/>
                </a:lnTo>
                <a:lnTo>
                  <a:pt x="1027" y="61"/>
                </a:lnTo>
                <a:lnTo>
                  <a:pt x="1053" y="51"/>
                </a:lnTo>
                <a:lnTo>
                  <a:pt x="1080" y="41"/>
                </a:lnTo>
                <a:lnTo>
                  <a:pt x="1106" y="33"/>
                </a:lnTo>
                <a:lnTo>
                  <a:pt x="1132" y="25"/>
                </a:lnTo>
                <a:lnTo>
                  <a:pt x="1159" y="19"/>
                </a:lnTo>
                <a:lnTo>
                  <a:pt x="1185" y="13"/>
                </a:lnTo>
                <a:lnTo>
                  <a:pt x="1211" y="8"/>
                </a:lnTo>
                <a:lnTo>
                  <a:pt x="1238" y="5"/>
                </a:lnTo>
                <a:lnTo>
                  <a:pt x="1264" y="2"/>
                </a:lnTo>
                <a:lnTo>
                  <a:pt x="1290" y="0"/>
                </a:lnTo>
                <a:lnTo>
                  <a:pt x="1317" y="0"/>
                </a:lnTo>
                <a:lnTo>
                  <a:pt x="1343" y="0"/>
                </a:lnTo>
                <a:lnTo>
                  <a:pt x="1369" y="2"/>
                </a:lnTo>
                <a:lnTo>
                  <a:pt x="1395" y="5"/>
                </a:lnTo>
                <a:lnTo>
                  <a:pt x="1422" y="8"/>
                </a:lnTo>
                <a:lnTo>
                  <a:pt x="1448" y="13"/>
                </a:lnTo>
                <a:lnTo>
                  <a:pt x="1474" y="19"/>
                </a:lnTo>
                <a:lnTo>
                  <a:pt x="1501" y="25"/>
                </a:lnTo>
                <a:lnTo>
                  <a:pt x="1527" y="33"/>
                </a:lnTo>
                <a:lnTo>
                  <a:pt x="1553" y="41"/>
                </a:lnTo>
                <a:lnTo>
                  <a:pt x="1580" y="51"/>
                </a:lnTo>
                <a:lnTo>
                  <a:pt x="1606" y="61"/>
                </a:lnTo>
                <a:lnTo>
                  <a:pt x="1632" y="72"/>
                </a:lnTo>
                <a:lnTo>
                  <a:pt x="1659" y="84"/>
                </a:lnTo>
                <a:lnTo>
                  <a:pt x="1685" y="96"/>
                </a:lnTo>
                <a:lnTo>
                  <a:pt x="1711" y="109"/>
                </a:lnTo>
                <a:lnTo>
                  <a:pt x="1738" y="123"/>
                </a:lnTo>
                <a:lnTo>
                  <a:pt x="1764" y="137"/>
                </a:lnTo>
                <a:lnTo>
                  <a:pt x="1790" y="152"/>
                </a:lnTo>
                <a:lnTo>
                  <a:pt x="1817" y="167"/>
                </a:lnTo>
                <a:lnTo>
                  <a:pt x="1843" y="182"/>
                </a:lnTo>
                <a:lnTo>
                  <a:pt x="1869" y="197"/>
                </a:lnTo>
                <a:lnTo>
                  <a:pt x="1896" y="213"/>
                </a:lnTo>
                <a:lnTo>
                  <a:pt x="1922" y="229"/>
                </a:lnTo>
                <a:lnTo>
                  <a:pt x="1948" y="245"/>
                </a:lnTo>
                <a:lnTo>
                  <a:pt x="1975" y="261"/>
                </a:lnTo>
                <a:lnTo>
                  <a:pt x="2001" y="277"/>
                </a:lnTo>
                <a:lnTo>
                  <a:pt x="2027" y="294"/>
                </a:lnTo>
                <a:lnTo>
                  <a:pt x="2054" y="309"/>
                </a:lnTo>
                <a:lnTo>
                  <a:pt x="2080" y="325"/>
                </a:lnTo>
                <a:lnTo>
                  <a:pt x="2106" y="341"/>
                </a:lnTo>
                <a:lnTo>
                  <a:pt x="2133" y="356"/>
                </a:lnTo>
                <a:lnTo>
                  <a:pt x="2159" y="371"/>
                </a:lnTo>
                <a:lnTo>
                  <a:pt x="2185" y="386"/>
                </a:lnTo>
                <a:lnTo>
                  <a:pt x="2212" y="401"/>
                </a:lnTo>
                <a:lnTo>
                  <a:pt x="2238" y="415"/>
                </a:lnTo>
                <a:lnTo>
                  <a:pt x="2264" y="429"/>
                </a:lnTo>
                <a:lnTo>
                  <a:pt x="2291" y="442"/>
                </a:lnTo>
                <a:lnTo>
                  <a:pt x="2317" y="455"/>
                </a:lnTo>
                <a:lnTo>
                  <a:pt x="2343" y="468"/>
                </a:lnTo>
                <a:lnTo>
                  <a:pt x="2370" y="480"/>
                </a:lnTo>
                <a:lnTo>
                  <a:pt x="2396" y="491"/>
                </a:lnTo>
                <a:lnTo>
                  <a:pt x="2422" y="502"/>
                </a:lnTo>
                <a:lnTo>
                  <a:pt x="2449" y="513"/>
                </a:lnTo>
                <a:lnTo>
                  <a:pt x="2475" y="523"/>
                </a:lnTo>
                <a:lnTo>
                  <a:pt x="2501" y="533"/>
                </a:lnTo>
                <a:lnTo>
                  <a:pt x="2528" y="542"/>
                </a:lnTo>
                <a:lnTo>
                  <a:pt x="2554" y="551"/>
                </a:lnTo>
                <a:lnTo>
                  <a:pt x="2580" y="559"/>
                </a:lnTo>
                <a:lnTo>
                  <a:pt x="2607" y="567"/>
                </a:lnTo>
                <a:lnTo>
                  <a:pt x="2633" y="575"/>
                </a:lnTo>
              </a:path>
            </a:pathLst>
          </a:custGeom>
          <a:solidFill>
            <a:srgbClr val="0070C0">
              <a:alpha val="80000"/>
            </a:srgbClr>
          </a:solidFill>
          <a:ln w="38100" cap="flat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>
              <a:latin typeface="+mn-lt"/>
              <a:ea typeface="+mn-ea"/>
              <a:cs typeface="+mn-cs"/>
            </a:endParaRPr>
          </a:p>
        </p:txBody>
      </p:sp>
      <p:cxnSp>
        <p:nvCxnSpPr>
          <p:cNvPr id="95" name="Straight Arrow Connector 94"/>
          <p:cNvCxnSpPr/>
          <p:nvPr/>
        </p:nvCxnSpPr>
        <p:spPr>
          <a:xfrm flipH="1" flipV="1">
            <a:off x="6137275" y="2046288"/>
            <a:ext cx="777875" cy="498475"/>
          </a:xfrm>
          <a:prstGeom prst="straightConnector1">
            <a:avLst/>
          </a:prstGeom>
          <a:ln w="25400">
            <a:solidFill>
              <a:srgbClr val="CC66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 flipV="1">
            <a:off x="6137275" y="1401763"/>
            <a:ext cx="801688" cy="663575"/>
          </a:xfrm>
          <a:prstGeom prst="straightConnector1">
            <a:avLst/>
          </a:prstGeom>
          <a:ln w="25400">
            <a:solidFill>
              <a:srgbClr val="66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Freeform 27"/>
          <p:cNvSpPr>
            <a:spLocks/>
          </p:cNvSpPr>
          <p:nvPr/>
        </p:nvSpPr>
        <p:spPr bwMode="auto">
          <a:xfrm>
            <a:off x="1376363" y="3924300"/>
            <a:ext cx="704850" cy="101600"/>
          </a:xfrm>
          <a:custGeom>
            <a:avLst/>
            <a:gdLst>
              <a:gd name="T0" fmla="*/ 26 w 2633"/>
              <a:gd name="T1" fmla="*/ 567 h 575"/>
              <a:gd name="T2" fmla="*/ 79 w 2633"/>
              <a:gd name="T3" fmla="*/ 551 h 575"/>
              <a:gd name="T4" fmla="*/ 132 w 2633"/>
              <a:gd name="T5" fmla="*/ 533 h 575"/>
              <a:gd name="T6" fmla="*/ 184 w 2633"/>
              <a:gd name="T7" fmla="*/ 513 h 575"/>
              <a:gd name="T8" fmla="*/ 237 w 2633"/>
              <a:gd name="T9" fmla="*/ 491 h 575"/>
              <a:gd name="T10" fmla="*/ 290 w 2633"/>
              <a:gd name="T11" fmla="*/ 468 h 575"/>
              <a:gd name="T12" fmla="*/ 342 w 2633"/>
              <a:gd name="T13" fmla="*/ 442 h 575"/>
              <a:gd name="T14" fmla="*/ 395 w 2633"/>
              <a:gd name="T15" fmla="*/ 415 h 575"/>
              <a:gd name="T16" fmla="*/ 448 w 2633"/>
              <a:gd name="T17" fmla="*/ 386 h 575"/>
              <a:gd name="T18" fmla="*/ 500 w 2633"/>
              <a:gd name="T19" fmla="*/ 356 h 575"/>
              <a:gd name="T20" fmla="*/ 553 w 2633"/>
              <a:gd name="T21" fmla="*/ 325 h 575"/>
              <a:gd name="T22" fmla="*/ 606 w 2633"/>
              <a:gd name="T23" fmla="*/ 294 h 575"/>
              <a:gd name="T24" fmla="*/ 658 w 2633"/>
              <a:gd name="T25" fmla="*/ 261 h 575"/>
              <a:gd name="T26" fmla="*/ 711 w 2633"/>
              <a:gd name="T27" fmla="*/ 229 h 575"/>
              <a:gd name="T28" fmla="*/ 764 w 2633"/>
              <a:gd name="T29" fmla="*/ 197 h 575"/>
              <a:gd name="T30" fmla="*/ 816 w 2633"/>
              <a:gd name="T31" fmla="*/ 167 h 575"/>
              <a:gd name="T32" fmla="*/ 869 w 2633"/>
              <a:gd name="T33" fmla="*/ 137 h 575"/>
              <a:gd name="T34" fmla="*/ 922 w 2633"/>
              <a:gd name="T35" fmla="*/ 109 h 575"/>
              <a:gd name="T36" fmla="*/ 974 w 2633"/>
              <a:gd name="T37" fmla="*/ 84 h 575"/>
              <a:gd name="T38" fmla="*/ 1027 w 2633"/>
              <a:gd name="T39" fmla="*/ 61 h 575"/>
              <a:gd name="T40" fmla="*/ 1080 w 2633"/>
              <a:gd name="T41" fmla="*/ 41 h 575"/>
              <a:gd name="T42" fmla="*/ 1132 w 2633"/>
              <a:gd name="T43" fmla="*/ 25 h 575"/>
              <a:gd name="T44" fmla="*/ 1185 w 2633"/>
              <a:gd name="T45" fmla="*/ 13 h 575"/>
              <a:gd name="T46" fmla="*/ 1238 w 2633"/>
              <a:gd name="T47" fmla="*/ 5 h 575"/>
              <a:gd name="T48" fmla="*/ 1290 w 2633"/>
              <a:gd name="T49" fmla="*/ 0 h 575"/>
              <a:gd name="T50" fmla="*/ 1343 w 2633"/>
              <a:gd name="T51" fmla="*/ 0 h 575"/>
              <a:gd name="T52" fmla="*/ 1395 w 2633"/>
              <a:gd name="T53" fmla="*/ 5 h 575"/>
              <a:gd name="T54" fmla="*/ 1448 w 2633"/>
              <a:gd name="T55" fmla="*/ 13 h 575"/>
              <a:gd name="T56" fmla="*/ 1501 w 2633"/>
              <a:gd name="T57" fmla="*/ 25 h 575"/>
              <a:gd name="T58" fmla="*/ 1553 w 2633"/>
              <a:gd name="T59" fmla="*/ 41 h 575"/>
              <a:gd name="T60" fmla="*/ 1606 w 2633"/>
              <a:gd name="T61" fmla="*/ 61 h 575"/>
              <a:gd name="T62" fmla="*/ 1659 w 2633"/>
              <a:gd name="T63" fmla="*/ 84 h 575"/>
              <a:gd name="T64" fmla="*/ 1711 w 2633"/>
              <a:gd name="T65" fmla="*/ 109 h 575"/>
              <a:gd name="T66" fmla="*/ 1764 w 2633"/>
              <a:gd name="T67" fmla="*/ 137 h 575"/>
              <a:gd name="T68" fmla="*/ 1817 w 2633"/>
              <a:gd name="T69" fmla="*/ 167 h 575"/>
              <a:gd name="T70" fmla="*/ 1869 w 2633"/>
              <a:gd name="T71" fmla="*/ 197 h 575"/>
              <a:gd name="T72" fmla="*/ 1922 w 2633"/>
              <a:gd name="T73" fmla="*/ 229 h 575"/>
              <a:gd name="T74" fmla="*/ 1975 w 2633"/>
              <a:gd name="T75" fmla="*/ 261 h 575"/>
              <a:gd name="T76" fmla="*/ 2027 w 2633"/>
              <a:gd name="T77" fmla="*/ 294 h 575"/>
              <a:gd name="T78" fmla="*/ 2080 w 2633"/>
              <a:gd name="T79" fmla="*/ 325 h 575"/>
              <a:gd name="T80" fmla="*/ 2133 w 2633"/>
              <a:gd name="T81" fmla="*/ 356 h 575"/>
              <a:gd name="T82" fmla="*/ 2185 w 2633"/>
              <a:gd name="T83" fmla="*/ 386 h 575"/>
              <a:gd name="T84" fmla="*/ 2238 w 2633"/>
              <a:gd name="T85" fmla="*/ 415 h 575"/>
              <a:gd name="T86" fmla="*/ 2291 w 2633"/>
              <a:gd name="T87" fmla="*/ 442 h 575"/>
              <a:gd name="T88" fmla="*/ 2343 w 2633"/>
              <a:gd name="T89" fmla="*/ 468 h 575"/>
              <a:gd name="T90" fmla="*/ 2396 w 2633"/>
              <a:gd name="T91" fmla="*/ 491 h 575"/>
              <a:gd name="T92" fmla="*/ 2449 w 2633"/>
              <a:gd name="T93" fmla="*/ 513 h 575"/>
              <a:gd name="T94" fmla="*/ 2501 w 2633"/>
              <a:gd name="T95" fmla="*/ 533 h 575"/>
              <a:gd name="T96" fmla="*/ 2554 w 2633"/>
              <a:gd name="T97" fmla="*/ 551 h 575"/>
              <a:gd name="T98" fmla="*/ 2607 w 2633"/>
              <a:gd name="T99" fmla="*/ 56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33" h="575">
                <a:moveTo>
                  <a:pt x="0" y="575"/>
                </a:moveTo>
                <a:lnTo>
                  <a:pt x="26" y="567"/>
                </a:lnTo>
                <a:lnTo>
                  <a:pt x="53" y="559"/>
                </a:lnTo>
                <a:lnTo>
                  <a:pt x="79" y="551"/>
                </a:lnTo>
                <a:lnTo>
                  <a:pt x="105" y="542"/>
                </a:lnTo>
                <a:lnTo>
                  <a:pt x="132" y="533"/>
                </a:lnTo>
                <a:lnTo>
                  <a:pt x="158" y="523"/>
                </a:lnTo>
                <a:lnTo>
                  <a:pt x="184" y="513"/>
                </a:lnTo>
                <a:lnTo>
                  <a:pt x="211" y="502"/>
                </a:lnTo>
                <a:lnTo>
                  <a:pt x="237" y="491"/>
                </a:lnTo>
                <a:lnTo>
                  <a:pt x="263" y="480"/>
                </a:lnTo>
                <a:lnTo>
                  <a:pt x="290" y="468"/>
                </a:lnTo>
                <a:lnTo>
                  <a:pt x="316" y="455"/>
                </a:lnTo>
                <a:lnTo>
                  <a:pt x="342" y="442"/>
                </a:lnTo>
                <a:lnTo>
                  <a:pt x="369" y="429"/>
                </a:lnTo>
                <a:lnTo>
                  <a:pt x="395" y="415"/>
                </a:lnTo>
                <a:lnTo>
                  <a:pt x="421" y="401"/>
                </a:lnTo>
                <a:lnTo>
                  <a:pt x="448" y="386"/>
                </a:lnTo>
                <a:lnTo>
                  <a:pt x="474" y="371"/>
                </a:lnTo>
                <a:lnTo>
                  <a:pt x="500" y="356"/>
                </a:lnTo>
                <a:lnTo>
                  <a:pt x="527" y="341"/>
                </a:lnTo>
                <a:lnTo>
                  <a:pt x="553" y="325"/>
                </a:lnTo>
                <a:lnTo>
                  <a:pt x="579" y="309"/>
                </a:lnTo>
                <a:lnTo>
                  <a:pt x="606" y="294"/>
                </a:lnTo>
                <a:lnTo>
                  <a:pt x="632" y="277"/>
                </a:lnTo>
                <a:lnTo>
                  <a:pt x="658" y="261"/>
                </a:lnTo>
                <a:lnTo>
                  <a:pt x="685" y="245"/>
                </a:lnTo>
                <a:lnTo>
                  <a:pt x="711" y="229"/>
                </a:lnTo>
                <a:lnTo>
                  <a:pt x="737" y="213"/>
                </a:lnTo>
                <a:lnTo>
                  <a:pt x="764" y="197"/>
                </a:lnTo>
                <a:lnTo>
                  <a:pt x="790" y="182"/>
                </a:lnTo>
                <a:lnTo>
                  <a:pt x="816" y="167"/>
                </a:lnTo>
                <a:lnTo>
                  <a:pt x="843" y="152"/>
                </a:lnTo>
                <a:lnTo>
                  <a:pt x="869" y="137"/>
                </a:lnTo>
                <a:lnTo>
                  <a:pt x="895" y="123"/>
                </a:lnTo>
                <a:lnTo>
                  <a:pt x="922" y="109"/>
                </a:lnTo>
                <a:lnTo>
                  <a:pt x="948" y="96"/>
                </a:lnTo>
                <a:lnTo>
                  <a:pt x="974" y="84"/>
                </a:lnTo>
                <a:lnTo>
                  <a:pt x="1001" y="72"/>
                </a:lnTo>
                <a:lnTo>
                  <a:pt x="1027" y="61"/>
                </a:lnTo>
                <a:lnTo>
                  <a:pt x="1053" y="51"/>
                </a:lnTo>
                <a:lnTo>
                  <a:pt x="1080" y="41"/>
                </a:lnTo>
                <a:lnTo>
                  <a:pt x="1106" y="33"/>
                </a:lnTo>
                <a:lnTo>
                  <a:pt x="1132" y="25"/>
                </a:lnTo>
                <a:lnTo>
                  <a:pt x="1159" y="19"/>
                </a:lnTo>
                <a:lnTo>
                  <a:pt x="1185" y="13"/>
                </a:lnTo>
                <a:lnTo>
                  <a:pt x="1211" y="8"/>
                </a:lnTo>
                <a:lnTo>
                  <a:pt x="1238" y="5"/>
                </a:lnTo>
                <a:lnTo>
                  <a:pt x="1264" y="2"/>
                </a:lnTo>
                <a:lnTo>
                  <a:pt x="1290" y="0"/>
                </a:lnTo>
                <a:lnTo>
                  <a:pt x="1317" y="0"/>
                </a:lnTo>
                <a:lnTo>
                  <a:pt x="1343" y="0"/>
                </a:lnTo>
                <a:lnTo>
                  <a:pt x="1369" y="2"/>
                </a:lnTo>
                <a:lnTo>
                  <a:pt x="1395" y="5"/>
                </a:lnTo>
                <a:lnTo>
                  <a:pt x="1422" y="8"/>
                </a:lnTo>
                <a:lnTo>
                  <a:pt x="1448" y="13"/>
                </a:lnTo>
                <a:lnTo>
                  <a:pt x="1474" y="19"/>
                </a:lnTo>
                <a:lnTo>
                  <a:pt x="1501" y="25"/>
                </a:lnTo>
                <a:lnTo>
                  <a:pt x="1527" y="33"/>
                </a:lnTo>
                <a:lnTo>
                  <a:pt x="1553" y="41"/>
                </a:lnTo>
                <a:lnTo>
                  <a:pt x="1580" y="51"/>
                </a:lnTo>
                <a:lnTo>
                  <a:pt x="1606" y="61"/>
                </a:lnTo>
                <a:lnTo>
                  <a:pt x="1632" y="72"/>
                </a:lnTo>
                <a:lnTo>
                  <a:pt x="1659" y="84"/>
                </a:lnTo>
                <a:lnTo>
                  <a:pt x="1685" y="96"/>
                </a:lnTo>
                <a:lnTo>
                  <a:pt x="1711" y="109"/>
                </a:lnTo>
                <a:lnTo>
                  <a:pt x="1738" y="123"/>
                </a:lnTo>
                <a:lnTo>
                  <a:pt x="1764" y="137"/>
                </a:lnTo>
                <a:lnTo>
                  <a:pt x="1790" y="152"/>
                </a:lnTo>
                <a:lnTo>
                  <a:pt x="1817" y="167"/>
                </a:lnTo>
                <a:lnTo>
                  <a:pt x="1843" y="182"/>
                </a:lnTo>
                <a:lnTo>
                  <a:pt x="1869" y="197"/>
                </a:lnTo>
                <a:lnTo>
                  <a:pt x="1896" y="213"/>
                </a:lnTo>
                <a:lnTo>
                  <a:pt x="1922" y="229"/>
                </a:lnTo>
                <a:lnTo>
                  <a:pt x="1948" y="245"/>
                </a:lnTo>
                <a:lnTo>
                  <a:pt x="1975" y="261"/>
                </a:lnTo>
                <a:lnTo>
                  <a:pt x="2001" y="277"/>
                </a:lnTo>
                <a:lnTo>
                  <a:pt x="2027" y="294"/>
                </a:lnTo>
                <a:lnTo>
                  <a:pt x="2054" y="309"/>
                </a:lnTo>
                <a:lnTo>
                  <a:pt x="2080" y="325"/>
                </a:lnTo>
                <a:lnTo>
                  <a:pt x="2106" y="341"/>
                </a:lnTo>
                <a:lnTo>
                  <a:pt x="2133" y="356"/>
                </a:lnTo>
                <a:lnTo>
                  <a:pt x="2159" y="371"/>
                </a:lnTo>
                <a:lnTo>
                  <a:pt x="2185" y="386"/>
                </a:lnTo>
                <a:lnTo>
                  <a:pt x="2212" y="401"/>
                </a:lnTo>
                <a:lnTo>
                  <a:pt x="2238" y="415"/>
                </a:lnTo>
                <a:lnTo>
                  <a:pt x="2264" y="429"/>
                </a:lnTo>
                <a:lnTo>
                  <a:pt x="2291" y="442"/>
                </a:lnTo>
                <a:lnTo>
                  <a:pt x="2317" y="455"/>
                </a:lnTo>
                <a:lnTo>
                  <a:pt x="2343" y="468"/>
                </a:lnTo>
                <a:lnTo>
                  <a:pt x="2370" y="480"/>
                </a:lnTo>
                <a:lnTo>
                  <a:pt x="2396" y="491"/>
                </a:lnTo>
                <a:lnTo>
                  <a:pt x="2422" y="502"/>
                </a:lnTo>
                <a:lnTo>
                  <a:pt x="2449" y="513"/>
                </a:lnTo>
                <a:lnTo>
                  <a:pt x="2475" y="523"/>
                </a:lnTo>
                <a:lnTo>
                  <a:pt x="2501" y="533"/>
                </a:lnTo>
                <a:lnTo>
                  <a:pt x="2528" y="542"/>
                </a:lnTo>
                <a:lnTo>
                  <a:pt x="2554" y="551"/>
                </a:lnTo>
                <a:lnTo>
                  <a:pt x="2580" y="559"/>
                </a:lnTo>
                <a:lnTo>
                  <a:pt x="2607" y="567"/>
                </a:lnTo>
                <a:lnTo>
                  <a:pt x="2633" y="575"/>
                </a:lnTo>
              </a:path>
            </a:pathLst>
          </a:custGeom>
          <a:solidFill>
            <a:srgbClr val="0070C0">
              <a:alpha val="80000"/>
            </a:srgbClr>
          </a:solidFill>
          <a:ln w="38100" cap="flat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>
              <a:latin typeface="+mn-lt"/>
              <a:ea typeface="+mn-ea"/>
              <a:cs typeface="+mn-cs"/>
            </a:endParaRPr>
          </a:p>
        </p:txBody>
      </p:sp>
      <p:sp>
        <p:nvSpPr>
          <p:cNvPr id="78" name="TextBox 7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037464" y="4524366"/>
            <a:ext cx="895181" cy="369332"/>
          </a:xfrm>
          <a:prstGeom prst="rect">
            <a:avLst/>
          </a:prstGeom>
          <a:blipFill rotWithShape="1">
            <a:blip r:embed="rId7"/>
            <a:stretch>
              <a:fillRect t="-119672" r="-52381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79" name="TextBox 7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88193" y="2926729"/>
            <a:ext cx="841769" cy="369332"/>
          </a:xfrm>
          <a:prstGeom prst="rect">
            <a:avLst/>
          </a:prstGeom>
          <a:blipFill rotWithShape="1">
            <a:blip r:embed="rId8"/>
            <a:stretch>
              <a:fillRect t="-119672" r="-56522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80" name="TextBox 7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715854" y="1478256"/>
            <a:ext cx="906338" cy="369332"/>
          </a:xfrm>
          <a:prstGeom prst="rect">
            <a:avLst/>
          </a:prstGeom>
          <a:blipFill rotWithShape="1">
            <a:blip r:embed="rId9"/>
            <a:stretch>
              <a:fillRect t="-119672" r="-52703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85" name="TextBox 8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640111" y="2200421"/>
            <a:ext cx="897297" cy="369332"/>
          </a:xfrm>
          <a:prstGeom prst="rect">
            <a:avLst/>
          </a:prstGeom>
          <a:blipFill rotWithShape="1">
            <a:blip r:embed="rId10"/>
            <a:stretch>
              <a:fillRect t="-119672" r="-53061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86" name="TextBox 8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176329" y="3470357"/>
            <a:ext cx="897553" cy="369332"/>
          </a:xfrm>
          <a:prstGeom prst="rect">
            <a:avLst/>
          </a:prstGeom>
          <a:blipFill rotWithShape="1">
            <a:blip r:embed="rId11"/>
            <a:stretch>
              <a:fillRect t="-119672" r="-53061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93" name="TextBox 9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041349" y="4003150"/>
            <a:ext cx="888513" cy="369332"/>
          </a:xfrm>
          <a:prstGeom prst="rect">
            <a:avLst/>
          </a:prstGeom>
          <a:blipFill rotWithShape="1">
            <a:blip r:embed="rId12"/>
            <a:stretch>
              <a:fillRect t="-121667" r="-52055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0" name="TextBox 9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472135" y="889072"/>
            <a:ext cx="850554" cy="369332"/>
          </a:xfrm>
          <a:prstGeom prst="rect">
            <a:avLst/>
          </a:prstGeom>
          <a:blipFill rotWithShape="1">
            <a:blip r:embed="rId13"/>
            <a:stretch>
              <a:fillRect t="-121667" r="-56115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1" name="TextBox 10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756861" y="2600882"/>
            <a:ext cx="903965" cy="369332"/>
          </a:xfrm>
          <a:prstGeom prst="rect">
            <a:avLst/>
          </a:prstGeom>
          <a:blipFill rotWithShape="1">
            <a:blip r:embed="rId14"/>
            <a:stretch>
              <a:fillRect t="-121667" r="-52349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60" name="Title 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76405"/>
          </a:xfrm>
          <a:prstGeom prst="rect">
            <a:avLst/>
          </a:prstGeom>
          <a:blipFill rotWithShape="1">
            <a:blip r:embed="rId15"/>
            <a:stretch>
              <a:fillRect l="-1133" b="-9009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cxnSp>
        <p:nvCxnSpPr>
          <p:cNvPr id="61" name="Straight Arrow Connector 60"/>
          <p:cNvCxnSpPr/>
          <p:nvPr/>
        </p:nvCxnSpPr>
        <p:spPr>
          <a:xfrm flipV="1">
            <a:off x="2509838" y="1381125"/>
            <a:ext cx="4191000" cy="1938338"/>
          </a:xfrm>
          <a:prstGeom prst="straightConnector1">
            <a:avLst/>
          </a:prstGeom>
          <a:ln w="254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V="1">
            <a:off x="2608263" y="2557463"/>
            <a:ext cx="4471987" cy="1952625"/>
          </a:xfrm>
          <a:prstGeom prst="straightConnector1">
            <a:avLst/>
          </a:prstGeom>
          <a:ln w="25400">
            <a:solidFill>
              <a:srgbClr val="CC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Freeform 72"/>
          <p:cNvSpPr/>
          <p:nvPr/>
        </p:nvSpPr>
        <p:spPr>
          <a:xfrm>
            <a:off x="5145088" y="5013325"/>
            <a:ext cx="271462" cy="817563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7" name="Freeform 86"/>
          <p:cNvSpPr/>
          <p:nvPr/>
        </p:nvSpPr>
        <p:spPr>
          <a:xfrm>
            <a:off x="5534025" y="5024438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8" name="Freeform 87"/>
          <p:cNvSpPr/>
          <p:nvPr/>
        </p:nvSpPr>
        <p:spPr>
          <a:xfrm>
            <a:off x="7443788" y="5013325"/>
            <a:ext cx="271462" cy="817563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9" name="Freeform 88"/>
          <p:cNvSpPr/>
          <p:nvPr/>
        </p:nvSpPr>
        <p:spPr>
          <a:xfrm>
            <a:off x="7832725" y="5024438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9" name="Freeform 98"/>
          <p:cNvSpPr/>
          <p:nvPr/>
        </p:nvSpPr>
        <p:spPr>
          <a:xfrm>
            <a:off x="1476375" y="1566863"/>
            <a:ext cx="1214438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" name="Freeform 101"/>
          <p:cNvSpPr/>
          <p:nvPr/>
        </p:nvSpPr>
        <p:spPr>
          <a:xfrm>
            <a:off x="1392238" y="1566863"/>
            <a:ext cx="1216025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652" name="Line 75"/>
          <p:cNvSpPr>
            <a:spLocks noChangeShapeType="1"/>
          </p:cNvSpPr>
          <p:nvPr/>
        </p:nvSpPr>
        <p:spPr bwMode="auto">
          <a:xfrm flipV="1">
            <a:off x="388938" y="1195388"/>
            <a:ext cx="0" cy="12017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5653" name="Line 77"/>
          <p:cNvSpPr>
            <a:spLocks noChangeShapeType="1"/>
          </p:cNvSpPr>
          <p:nvPr/>
        </p:nvSpPr>
        <p:spPr bwMode="auto">
          <a:xfrm>
            <a:off x="400050" y="2389188"/>
            <a:ext cx="32194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8" name="Freeform 117"/>
          <p:cNvSpPr/>
          <p:nvPr/>
        </p:nvSpPr>
        <p:spPr>
          <a:xfrm>
            <a:off x="2244725" y="1566863"/>
            <a:ext cx="1214438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CC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655" name="TextBox 118"/>
          <p:cNvSpPr txBox="1">
            <a:spLocks noChangeArrowheads="1"/>
          </p:cNvSpPr>
          <p:nvPr/>
        </p:nvSpPr>
        <p:spPr bwMode="auto">
          <a:xfrm>
            <a:off x="1065213" y="762000"/>
            <a:ext cx="172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cavity spectrum</a:t>
            </a:r>
          </a:p>
        </p:txBody>
      </p:sp>
      <p:sp>
        <p:nvSpPr>
          <p:cNvPr id="120" name="Freeform 119"/>
          <p:cNvSpPr/>
          <p:nvPr/>
        </p:nvSpPr>
        <p:spPr>
          <a:xfrm>
            <a:off x="552450" y="1566863"/>
            <a:ext cx="1216025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1" name="TextBox 12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708139" y="1092788"/>
            <a:ext cx="667106" cy="420436"/>
          </a:xfrm>
          <a:prstGeom prst="rect">
            <a:avLst/>
          </a:prstGeom>
          <a:blipFill rotWithShape="1">
            <a:blip r:embed="rId16"/>
            <a:stretch>
              <a:fillRect b="-1304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22" name="TextBox 12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687432" y="1092788"/>
            <a:ext cx="1137747" cy="420436"/>
          </a:xfrm>
          <a:prstGeom prst="rect">
            <a:avLst/>
          </a:prstGeom>
          <a:blipFill rotWithShape="1">
            <a:blip r:embed="rId17"/>
            <a:stretch>
              <a:fillRect b="-1304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23" name="TextBox 12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975242" y="1092788"/>
            <a:ext cx="617348" cy="400110"/>
          </a:xfrm>
          <a:prstGeom prst="rect">
            <a:avLst/>
          </a:prstGeom>
          <a:blipFill rotWithShape="1">
            <a:blip r:embed="rId18"/>
            <a:stretch>
              <a:fillRect b="-13636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263618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976438" y="4510088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754313" y="3846513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327150" y="4025900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76438" y="3348038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502400" y="2557463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304088" y="1847850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853113" y="2073275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502400" y="1393825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4" name="TextBox 171"/>
          <p:cNvSpPr txBox="1">
            <a:spLocks noChangeArrowheads="1"/>
          </p:cNvSpPr>
          <p:nvPr/>
        </p:nvSpPr>
        <p:spPr bwMode="auto">
          <a:xfrm rot="-1423765">
            <a:off x="4167188" y="2746375"/>
            <a:ext cx="10636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……...</a:t>
            </a:r>
          </a:p>
        </p:txBody>
      </p:sp>
      <p:sp>
        <p:nvSpPr>
          <p:cNvPr id="56" name="TextBox 5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-8376" y="4876996"/>
            <a:ext cx="4772059" cy="1323439"/>
          </a:xfrm>
          <a:prstGeom prst="rect">
            <a:avLst/>
          </a:prstGeom>
          <a:blipFill rotWithShape="1">
            <a:blip r:embed="rId2"/>
            <a:stretch>
              <a:fillRect l="-1151" t="-2304" b="-3179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cxnSp>
        <p:nvCxnSpPr>
          <p:cNvPr id="55" name="Straight Arrow Connector 54"/>
          <p:cNvCxnSpPr/>
          <p:nvPr/>
        </p:nvCxnSpPr>
        <p:spPr>
          <a:xfrm flipH="1" flipV="1">
            <a:off x="2459038" y="3357563"/>
            <a:ext cx="777875" cy="498475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2435225" y="3856038"/>
            <a:ext cx="801688" cy="663575"/>
          </a:xfrm>
          <a:prstGeom prst="straightConnector1">
            <a:avLst/>
          </a:prstGeom>
          <a:ln w="25400"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58"/>
          <p:cNvSpPr/>
          <p:nvPr/>
        </p:nvSpPr>
        <p:spPr>
          <a:xfrm>
            <a:off x="1041400" y="3521075"/>
            <a:ext cx="1203325" cy="85090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95" name="Straight Arrow Connector 94"/>
          <p:cNvCxnSpPr/>
          <p:nvPr/>
        </p:nvCxnSpPr>
        <p:spPr>
          <a:xfrm flipH="1" flipV="1">
            <a:off x="6137275" y="2046288"/>
            <a:ext cx="777875" cy="498475"/>
          </a:xfrm>
          <a:prstGeom prst="straightConnector1">
            <a:avLst/>
          </a:prstGeom>
          <a:ln w="25400">
            <a:solidFill>
              <a:srgbClr val="CC66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 flipV="1">
            <a:off x="6137275" y="1401763"/>
            <a:ext cx="801688" cy="663575"/>
          </a:xfrm>
          <a:prstGeom prst="straightConnector1">
            <a:avLst/>
          </a:prstGeom>
          <a:ln w="25400">
            <a:solidFill>
              <a:srgbClr val="66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Freeform 27"/>
          <p:cNvSpPr>
            <a:spLocks/>
          </p:cNvSpPr>
          <p:nvPr/>
        </p:nvSpPr>
        <p:spPr bwMode="auto">
          <a:xfrm>
            <a:off x="1376363" y="3924300"/>
            <a:ext cx="704850" cy="101600"/>
          </a:xfrm>
          <a:custGeom>
            <a:avLst/>
            <a:gdLst>
              <a:gd name="T0" fmla="*/ 26 w 2633"/>
              <a:gd name="T1" fmla="*/ 567 h 575"/>
              <a:gd name="T2" fmla="*/ 79 w 2633"/>
              <a:gd name="T3" fmla="*/ 551 h 575"/>
              <a:gd name="T4" fmla="*/ 132 w 2633"/>
              <a:gd name="T5" fmla="*/ 533 h 575"/>
              <a:gd name="T6" fmla="*/ 184 w 2633"/>
              <a:gd name="T7" fmla="*/ 513 h 575"/>
              <a:gd name="T8" fmla="*/ 237 w 2633"/>
              <a:gd name="T9" fmla="*/ 491 h 575"/>
              <a:gd name="T10" fmla="*/ 290 w 2633"/>
              <a:gd name="T11" fmla="*/ 468 h 575"/>
              <a:gd name="T12" fmla="*/ 342 w 2633"/>
              <a:gd name="T13" fmla="*/ 442 h 575"/>
              <a:gd name="T14" fmla="*/ 395 w 2633"/>
              <a:gd name="T15" fmla="*/ 415 h 575"/>
              <a:gd name="T16" fmla="*/ 448 w 2633"/>
              <a:gd name="T17" fmla="*/ 386 h 575"/>
              <a:gd name="T18" fmla="*/ 500 w 2633"/>
              <a:gd name="T19" fmla="*/ 356 h 575"/>
              <a:gd name="T20" fmla="*/ 553 w 2633"/>
              <a:gd name="T21" fmla="*/ 325 h 575"/>
              <a:gd name="T22" fmla="*/ 606 w 2633"/>
              <a:gd name="T23" fmla="*/ 294 h 575"/>
              <a:gd name="T24" fmla="*/ 658 w 2633"/>
              <a:gd name="T25" fmla="*/ 261 h 575"/>
              <a:gd name="T26" fmla="*/ 711 w 2633"/>
              <a:gd name="T27" fmla="*/ 229 h 575"/>
              <a:gd name="T28" fmla="*/ 764 w 2633"/>
              <a:gd name="T29" fmla="*/ 197 h 575"/>
              <a:gd name="T30" fmla="*/ 816 w 2633"/>
              <a:gd name="T31" fmla="*/ 167 h 575"/>
              <a:gd name="T32" fmla="*/ 869 w 2633"/>
              <a:gd name="T33" fmla="*/ 137 h 575"/>
              <a:gd name="T34" fmla="*/ 922 w 2633"/>
              <a:gd name="T35" fmla="*/ 109 h 575"/>
              <a:gd name="T36" fmla="*/ 974 w 2633"/>
              <a:gd name="T37" fmla="*/ 84 h 575"/>
              <a:gd name="T38" fmla="*/ 1027 w 2633"/>
              <a:gd name="T39" fmla="*/ 61 h 575"/>
              <a:gd name="T40" fmla="*/ 1080 w 2633"/>
              <a:gd name="T41" fmla="*/ 41 h 575"/>
              <a:gd name="T42" fmla="*/ 1132 w 2633"/>
              <a:gd name="T43" fmla="*/ 25 h 575"/>
              <a:gd name="T44" fmla="*/ 1185 w 2633"/>
              <a:gd name="T45" fmla="*/ 13 h 575"/>
              <a:gd name="T46" fmla="*/ 1238 w 2633"/>
              <a:gd name="T47" fmla="*/ 5 h 575"/>
              <a:gd name="T48" fmla="*/ 1290 w 2633"/>
              <a:gd name="T49" fmla="*/ 0 h 575"/>
              <a:gd name="T50" fmla="*/ 1343 w 2633"/>
              <a:gd name="T51" fmla="*/ 0 h 575"/>
              <a:gd name="T52" fmla="*/ 1395 w 2633"/>
              <a:gd name="T53" fmla="*/ 5 h 575"/>
              <a:gd name="T54" fmla="*/ 1448 w 2633"/>
              <a:gd name="T55" fmla="*/ 13 h 575"/>
              <a:gd name="T56" fmla="*/ 1501 w 2633"/>
              <a:gd name="T57" fmla="*/ 25 h 575"/>
              <a:gd name="T58" fmla="*/ 1553 w 2633"/>
              <a:gd name="T59" fmla="*/ 41 h 575"/>
              <a:gd name="T60" fmla="*/ 1606 w 2633"/>
              <a:gd name="T61" fmla="*/ 61 h 575"/>
              <a:gd name="T62" fmla="*/ 1659 w 2633"/>
              <a:gd name="T63" fmla="*/ 84 h 575"/>
              <a:gd name="T64" fmla="*/ 1711 w 2633"/>
              <a:gd name="T65" fmla="*/ 109 h 575"/>
              <a:gd name="T66" fmla="*/ 1764 w 2633"/>
              <a:gd name="T67" fmla="*/ 137 h 575"/>
              <a:gd name="T68" fmla="*/ 1817 w 2633"/>
              <a:gd name="T69" fmla="*/ 167 h 575"/>
              <a:gd name="T70" fmla="*/ 1869 w 2633"/>
              <a:gd name="T71" fmla="*/ 197 h 575"/>
              <a:gd name="T72" fmla="*/ 1922 w 2633"/>
              <a:gd name="T73" fmla="*/ 229 h 575"/>
              <a:gd name="T74" fmla="*/ 1975 w 2633"/>
              <a:gd name="T75" fmla="*/ 261 h 575"/>
              <a:gd name="T76" fmla="*/ 2027 w 2633"/>
              <a:gd name="T77" fmla="*/ 294 h 575"/>
              <a:gd name="T78" fmla="*/ 2080 w 2633"/>
              <a:gd name="T79" fmla="*/ 325 h 575"/>
              <a:gd name="T80" fmla="*/ 2133 w 2633"/>
              <a:gd name="T81" fmla="*/ 356 h 575"/>
              <a:gd name="T82" fmla="*/ 2185 w 2633"/>
              <a:gd name="T83" fmla="*/ 386 h 575"/>
              <a:gd name="T84" fmla="*/ 2238 w 2633"/>
              <a:gd name="T85" fmla="*/ 415 h 575"/>
              <a:gd name="T86" fmla="*/ 2291 w 2633"/>
              <a:gd name="T87" fmla="*/ 442 h 575"/>
              <a:gd name="T88" fmla="*/ 2343 w 2633"/>
              <a:gd name="T89" fmla="*/ 468 h 575"/>
              <a:gd name="T90" fmla="*/ 2396 w 2633"/>
              <a:gd name="T91" fmla="*/ 491 h 575"/>
              <a:gd name="T92" fmla="*/ 2449 w 2633"/>
              <a:gd name="T93" fmla="*/ 513 h 575"/>
              <a:gd name="T94" fmla="*/ 2501 w 2633"/>
              <a:gd name="T95" fmla="*/ 533 h 575"/>
              <a:gd name="T96" fmla="*/ 2554 w 2633"/>
              <a:gd name="T97" fmla="*/ 551 h 575"/>
              <a:gd name="T98" fmla="*/ 2607 w 2633"/>
              <a:gd name="T99" fmla="*/ 56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33" h="575">
                <a:moveTo>
                  <a:pt x="0" y="575"/>
                </a:moveTo>
                <a:lnTo>
                  <a:pt x="26" y="567"/>
                </a:lnTo>
                <a:lnTo>
                  <a:pt x="53" y="559"/>
                </a:lnTo>
                <a:lnTo>
                  <a:pt x="79" y="551"/>
                </a:lnTo>
                <a:lnTo>
                  <a:pt x="105" y="542"/>
                </a:lnTo>
                <a:lnTo>
                  <a:pt x="132" y="533"/>
                </a:lnTo>
                <a:lnTo>
                  <a:pt x="158" y="523"/>
                </a:lnTo>
                <a:lnTo>
                  <a:pt x="184" y="513"/>
                </a:lnTo>
                <a:lnTo>
                  <a:pt x="211" y="502"/>
                </a:lnTo>
                <a:lnTo>
                  <a:pt x="237" y="491"/>
                </a:lnTo>
                <a:lnTo>
                  <a:pt x="263" y="480"/>
                </a:lnTo>
                <a:lnTo>
                  <a:pt x="290" y="468"/>
                </a:lnTo>
                <a:lnTo>
                  <a:pt x="316" y="455"/>
                </a:lnTo>
                <a:lnTo>
                  <a:pt x="342" y="442"/>
                </a:lnTo>
                <a:lnTo>
                  <a:pt x="369" y="429"/>
                </a:lnTo>
                <a:lnTo>
                  <a:pt x="395" y="415"/>
                </a:lnTo>
                <a:lnTo>
                  <a:pt x="421" y="401"/>
                </a:lnTo>
                <a:lnTo>
                  <a:pt x="448" y="386"/>
                </a:lnTo>
                <a:lnTo>
                  <a:pt x="474" y="371"/>
                </a:lnTo>
                <a:lnTo>
                  <a:pt x="500" y="356"/>
                </a:lnTo>
                <a:lnTo>
                  <a:pt x="527" y="341"/>
                </a:lnTo>
                <a:lnTo>
                  <a:pt x="553" y="325"/>
                </a:lnTo>
                <a:lnTo>
                  <a:pt x="579" y="309"/>
                </a:lnTo>
                <a:lnTo>
                  <a:pt x="606" y="294"/>
                </a:lnTo>
                <a:lnTo>
                  <a:pt x="632" y="277"/>
                </a:lnTo>
                <a:lnTo>
                  <a:pt x="658" y="261"/>
                </a:lnTo>
                <a:lnTo>
                  <a:pt x="685" y="245"/>
                </a:lnTo>
                <a:lnTo>
                  <a:pt x="711" y="229"/>
                </a:lnTo>
                <a:lnTo>
                  <a:pt x="737" y="213"/>
                </a:lnTo>
                <a:lnTo>
                  <a:pt x="764" y="197"/>
                </a:lnTo>
                <a:lnTo>
                  <a:pt x="790" y="182"/>
                </a:lnTo>
                <a:lnTo>
                  <a:pt x="816" y="167"/>
                </a:lnTo>
                <a:lnTo>
                  <a:pt x="843" y="152"/>
                </a:lnTo>
                <a:lnTo>
                  <a:pt x="869" y="137"/>
                </a:lnTo>
                <a:lnTo>
                  <a:pt x="895" y="123"/>
                </a:lnTo>
                <a:lnTo>
                  <a:pt x="922" y="109"/>
                </a:lnTo>
                <a:lnTo>
                  <a:pt x="948" y="96"/>
                </a:lnTo>
                <a:lnTo>
                  <a:pt x="974" y="84"/>
                </a:lnTo>
                <a:lnTo>
                  <a:pt x="1001" y="72"/>
                </a:lnTo>
                <a:lnTo>
                  <a:pt x="1027" y="61"/>
                </a:lnTo>
                <a:lnTo>
                  <a:pt x="1053" y="51"/>
                </a:lnTo>
                <a:lnTo>
                  <a:pt x="1080" y="41"/>
                </a:lnTo>
                <a:lnTo>
                  <a:pt x="1106" y="33"/>
                </a:lnTo>
                <a:lnTo>
                  <a:pt x="1132" y="25"/>
                </a:lnTo>
                <a:lnTo>
                  <a:pt x="1159" y="19"/>
                </a:lnTo>
                <a:lnTo>
                  <a:pt x="1185" y="13"/>
                </a:lnTo>
                <a:lnTo>
                  <a:pt x="1211" y="8"/>
                </a:lnTo>
                <a:lnTo>
                  <a:pt x="1238" y="5"/>
                </a:lnTo>
                <a:lnTo>
                  <a:pt x="1264" y="2"/>
                </a:lnTo>
                <a:lnTo>
                  <a:pt x="1290" y="0"/>
                </a:lnTo>
                <a:lnTo>
                  <a:pt x="1317" y="0"/>
                </a:lnTo>
                <a:lnTo>
                  <a:pt x="1343" y="0"/>
                </a:lnTo>
                <a:lnTo>
                  <a:pt x="1369" y="2"/>
                </a:lnTo>
                <a:lnTo>
                  <a:pt x="1395" y="5"/>
                </a:lnTo>
                <a:lnTo>
                  <a:pt x="1422" y="8"/>
                </a:lnTo>
                <a:lnTo>
                  <a:pt x="1448" y="13"/>
                </a:lnTo>
                <a:lnTo>
                  <a:pt x="1474" y="19"/>
                </a:lnTo>
                <a:lnTo>
                  <a:pt x="1501" y="25"/>
                </a:lnTo>
                <a:lnTo>
                  <a:pt x="1527" y="33"/>
                </a:lnTo>
                <a:lnTo>
                  <a:pt x="1553" y="41"/>
                </a:lnTo>
                <a:lnTo>
                  <a:pt x="1580" y="51"/>
                </a:lnTo>
                <a:lnTo>
                  <a:pt x="1606" y="61"/>
                </a:lnTo>
                <a:lnTo>
                  <a:pt x="1632" y="72"/>
                </a:lnTo>
                <a:lnTo>
                  <a:pt x="1659" y="84"/>
                </a:lnTo>
                <a:lnTo>
                  <a:pt x="1685" y="96"/>
                </a:lnTo>
                <a:lnTo>
                  <a:pt x="1711" y="109"/>
                </a:lnTo>
                <a:lnTo>
                  <a:pt x="1738" y="123"/>
                </a:lnTo>
                <a:lnTo>
                  <a:pt x="1764" y="137"/>
                </a:lnTo>
                <a:lnTo>
                  <a:pt x="1790" y="152"/>
                </a:lnTo>
                <a:lnTo>
                  <a:pt x="1817" y="167"/>
                </a:lnTo>
                <a:lnTo>
                  <a:pt x="1843" y="182"/>
                </a:lnTo>
                <a:lnTo>
                  <a:pt x="1869" y="197"/>
                </a:lnTo>
                <a:lnTo>
                  <a:pt x="1896" y="213"/>
                </a:lnTo>
                <a:lnTo>
                  <a:pt x="1922" y="229"/>
                </a:lnTo>
                <a:lnTo>
                  <a:pt x="1948" y="245"/>
                </a:lnTo>
                <a:lnTo>
                  <a:pt x="1975" y="261"/>
                </a:lnTo>
                <a:lnTo>
                  <a:pt x="2001" y="277"/>
                </a:lnTo>
                <a:lnTo>
                  <a:pt x="2027" y="294"/>
                </a:lnTo>
                <a:lnTo>
                  <a:pt x="2054" y="309"/>
                </a:lnTo>
                <a:lnTo>
                  <a:pt x="2080" y="325"/>
                </a:lnTo>
                <a:lnTo>
                  <a:pt x="2106" y="341"/>
                </a:lnTo>
                <a:lnTo>
                  <a:pt x="2133" y="356"/>
                </a:lnTo>
                <a:lnTo>
                  <a:pt x="2159" y="371"/>
                </a:lnTo>
                <a:lnTo>
                  <a:pt x="2185" y="386"/>
                </a:lnTo>
                <a:lnTo>
                  <a:pt x="2212" y="401"/>
                </a:lnTo>
                <a:lnTo>
                  <a:pt x="2238" y="415"/>
                </a:lnTo>
                <a:lnTo>
                  <a:pt x="2264" y="429"/>
                </a:lnTo>
                <a:lnTo>
                  <a:pt x="2291" y="442"/>
                </a:lnTo>
                <a:lnTo>
                  <a:pt x="2317" y="455"/>
                </a:lnTo>
                <a:lnTo>
                  <a:pt x="2343" y="468"/>
                </a:lnTo>
                <a:lnTo>
                  <a:pt x="2370" y="480"/>
                </a:lnTo>
                <a:lnTo>
                  <a:pt x="2396" y="491"/>
                </a:lnTo>
                <a:lnTo>
                  <a:pt x="2422" y="502"/>
                </a:lnTo>
                <a:lnTo>
                  <a:pt x="2449" y="513"/>
                </a:lnTo>
                <a:lnTo>
                  <a:pt x="2475" y="523"/>
                </a:lnTo>
                <a:lnTo>
                  <a:pt x="2501" y="533"/>
                </a:lnTo>
                <a:lnTo>
                  <a:pt x="2528" y="542"/>
                </a:lnTo>
                <a:lnTo>
                  <a:pt x="2554" y="551"/>
                </a:lnTo>
                <a:lnTo>
                  <a:pt x="2580" y="559"/>
                </a:lnTo>
                <a:lnTo>
                  <a:pt x="2607" y="567"/>
                </a:lnTo>
                <a:lnTo>
                  <a:pt x="2633" y="575"/>
                </a:lnTo>
              </a:path>
            </a:pathLst>
          </a:custGeom>
          <a:solidFill>
            <a:srgbClr val="0070C0">
              <a:alpha val="80000"/>
            </a:srgbClr>
          </a:solidFill>
          <a:ln w="38100" cap="flat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>
              <a:latin typeface="+mn-lt"/>
              <a:ea typeface="+mn-ea"/>
              <a:cs typeface="+mn-cs"/>
            </a:endParaRPr>
          </a:p>
        </p:txBody>
      </p:sp>
      <p:sp>
        <p:nvSpPr>
          <p:cNvPr id="67" name="Freeform 27"/>
          <p:cNvSpPr>
            <a:spLocks/>
          </p:cNvSpPr>
          <p:nvPr/>
        </p:nvSpPr>
        <p:spPr bwMode="auto">
          <a:xfrm>
            <a:off x="6551613" y="2443163"/>
            <a:ext cx="704850" cy="101600"/>
          </a:xfrm>
          <a:custGeom>
            <a:avLst/>
            <a:gdLst>
              <a:gd name="T0" fmla="*/ 26 w 2633"/>
              <a:gd name="T1" fmla="*/ 567 h 575"/>
              <a:gd name="T2" fmla="*/ 79 w 2633"/>
              <a:gd name="T3" fmla="*/ 551 h 575"/>
              <a:gd name="T4" fmla="*/ 132 w 2633"/>
              <a:gd name="T5" fmla="*/ 533 h 575"/>
              <a:gd name="T6" fmla="*/ 184 w 2633"/>
              <a:gd name="T7" fmla="*/ 513 h 575"/>
              <a:gd name="T8" fmla="*/ 237 w 2633"/>
              <a:gd name="T9" fmla="*/ 491 h 575"/>
              <a:gd name="T10" fmla="*/ 290 w 2633"/>
              <a:gd name="T11" fmla="*/ 468 h 575"/>
              <a:gd name="T12" fmla="*/ 342 w 2633"/>
              <a:gd name="T13" fmla="*/ 442 h 575"/>
              <a:gd name="T14" fmla="*/ 395 w 2633"/>
              <a:gd name="T15" fmla="*/ 415 h 575"/>
              <a:gd name="T16" fmla="*/ 448 w 2633"/>
              <a:gd name="T17" fmla="*/ 386 h 575"/>
              <a:gd name="T18" fmla="*/ 500 w 2633"/>
              <a:gd name="T19" fmla="*/ 356 h 575"/>
              <a:gd name="T20" fmla="*/ 553 w 2633"/>
              <a:gd name="T21" fmla="*/ 325 h 575"/>
              <a:gd name="T22" fmla="*/ 606 w 2633"/>
              <a:gd name="T23" fmla="*/ 294 h 575"/>
              <a:gd name="T24" fmla="*/ 658 w 2633"/>
              <a:gd name="T25" fmla="*/ 261 h 575"/>
              <a:gd name="T26" fmla="*/ 711 w 2633"/>
              <a:gd name="T27" fmla="*/ 229 h 575"/>
              <a:gd name="T28" fmla="*/ 764 w 2633"/>
              <a:gd name="T29" fmla="*/ 197 h 575"/>
              <a:gd name="T30" fmla="*/ 816 w 2633"/>
              <a:gd name="T31" fmla="*/ 167 h 575"/>
              <a:gd name="T32" fmla="*/ 869 w 2633"/>
              <a:gd name="T33" fmla="*/ 137 h 575"/>
              <a:gd name="T34" fmla="*/ 922 w 2633"/>
              <a:gd name="T35" fmla="*/ 109 h 575"/>
              <a:gd name="T36" fmla="*/ 974 w 2633"/>
              <a:gd name="T37" fmla="*/ 84 h 575"/>
              <a:gd name="T38" fmla="*/ 1027 w 2633"/>
              <a:gd name="T39" fmla="*/ 61 h 575"/>
              <a:gd name="T40" fmla="*/ 1080 w 2633"/>
              <a:gd name="T41" fmla="*/ 41 h 575"/>
              <a:gd name="T42" fmla="*/ 1132 w 2633"/>
              <a:gd name="T43" fmla="*/ 25 h 575"/>
              <a:gd name="T44" fmla="*/ 1185 w 2633"/>
              <a:gd name="T45" fmla="*/ 13 h 575"/>
              <a:gd name="T46" fmla="*/ 1238 w 2633"/>
              <a:gd name="T47" fmla="*/ 5 h 575"/>
              <a:gd name="T48" fmla="*/ 1290 w 2633"/>
              <a:gd name="T49" fmla="*/ 0 h 575"/>
              <a:gd name="T50" fmla="*/ 1343 w 2633"/>
              <a:gd name="T51" fmla="*/ 0 h 575"/>
              <a:gd name="T52" fmla="*/ 1395 w 2633"/>
              <a:gd name="T53" fmla="*/ 5 h 575"/>
              <a:gd name="T54" fmla="*/ 1448 w 2633"/>
              <a:gd name="T55" fmla="*/ 13 h 575"/>
              <a:gd name="T56" fmla="*/ 1501 w 2633"/>
              <a:gd name="T57" fmla="*/ 25 h 575"/>
              <a:gd name="T58" fmla="*/ 1553 w 2633"/>
              <a:gd name="T59" fmla="*/ 41 h 575"/>
              <a:gd name="T60" fmla="*/ 1606 w 2633"/>
              <a:gd name="T61" fmla="*/ 61 h 575"/>
              <a:gd name="T62" fmla="*/ 1659 w 2633"/>
              <a:gd name="T63" fmla="*/ 84 h 575"/>
              <a:gd name="T64" fmla="*/ 1711 w 2633"/>
              <a:gd name="T65" fmla="*/ 109 h 575"/>
              <a:gd name="T66" fmla="*/ 1764 w 2633"/>
              <a:gd name="T67" fmla="*/ 137 h 575"/>
              <a:gd name="T68" fmla="*/ 1817 w 2633"/>
              <a:gd name="T69" fmla="*/ 167 h 575"/>
              <a:gd name="T70" fmla="*/ 1869 w 2633"/>
              <a:gd name="T71" fmla="*/ 197 h 575"/>
              <a:gd name="T72" fmla="*/ 1922 w 2633"/>
              <a:gd name="T73" fmla="*/ 229 h 575"/>
              <a:gd name="T74" fmla="*/ 1975 w 2633"/>
              <a:gd name="T75" fmla="*/ 261 h 575"/>
              <a:gd name="T76" fmla="*/ 2027 w 2633"/>
              <a:gd name="T77" fmla="*/ 294 h 575"/>
              <a:gd name="T78" fmla="*/ 2080 w 2633"/>
              <a:gd name="T79" fmla="*/ 325 h 575"/>
              <a:gd name="T80" fmla="*/ 2133 w 2633"/>
              <a:gd name="T81" fmla="*/ 356 h 575"/>
              <a:gd name="T82" fmla="*/ 2185 w 2633"/>
              <a:gd name="T83" fmla="*/ 386 h 575"/>
              <a:gd name="T84" fmla="*/ 2238 w 2633"/>
              <a:gd name="T85" fmla="*/ 415 h 575"/>
              <a:gd name="T86" fmla="*/ 2291 w 2633"/>
              <a:gd name="T87" fmla="*/ 442 h 575"/>
              <a:gd name="T88" fmla="*/ 2343 w 2633"/>
              <a:gd name="T89" fmla="*/ 468 h 575"/>
              <a:gd name="T90" fmla="*/ 2396 w 2633"/>
              <a:gd name="T91" fmla="*/ 491 h 575"/>
              <a:gd name="T92" fmla="*/ 2449 w 2633"/>
              <a:gd name="T93" fmla="*/ 513 h 575"/>
              <a:gd name="T94" fmla="*/ 2501 w 2633"/>
              <a:gd name="T95" fmla="*/ 533 h 575"/>
              <a:gd name="T96" fmla="*/ 2554 w 2633"/>
              <a:gd name="T97" fmla="*/ 551 h 575"/>
              <a:gd name="T98" fmla="*/ 2607 w 2633"/>
              <a:gd name="T99" fmla="*/ 56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33" h="575">
                <a:moveTo>
                  <a:pt x="0" y="575"/>
                </a:moveTo>
                <a:lnTo>
                  <a:pt x="26" y="567"/>
                </a:lnTo>
                <a:lnTo>
                  <a:pt x="53" y="559"/>
                </a:lnTo>
                <a:lnTo>
                  <a:pt x="79" y="551"/>
                </a:lnTo>
                <a:lnTo>
                  <a:pt x="105" y="542"/>
                </a:lnTo>
                <a:lnTo>
                  <a:pt x="132" y="533"/>
                </a:lnTo>
                <a:lnTo>
                  <a:pt x="158" y="523"/>
                </a:lnTo>
                <a:lnTo>
                  <a:pt x="184" y="513"/>
                </a:lnTo>
                <a:lnTo>
                  <a:pt x="211" y="502"/>
                </a:lnTo>
                <a:lnTo>
                  <a:pt x="237" y="491"/>
                </a:lnTo>
                <a:lnTo>
                  <a:pt x="263" y="480"/>
                </a:lnTo>
                <a:lnTo>
                  <a:pt x="290" y="468"/>
                </a:lnTo>
                <a:lnTo>
                  <a:pt x="316" y="455"/>
                </a:lnTo>
                <a:lnTo>
                  <a:pt x="342" y="442"/>
                </a:lnTo>
                <a:lnTo>
                  <a:pt x="369" y="429"/>
                </a:lnTo>
                <a:lnTo>
                  <a:pt x="395" y="415"/>
                </a:lnTo>
                <a:lnTo>
                  <a:pt x="421" y="401"/>
                </a:lnTo>
                <a:lnTo>
                  <a:pt x="448" y="386"/>
                </a:lnTo>
                <a:lnTo>
                  <a:pt x="474" y="371"/>
                </a:lnTo>
                <a:lnTo>
                  <a:pt x="500" y="356"/>
                </a:lnTo>
                <a:lnTo>
                  <a:pt x="527" y="341"/>
                </a:lnTo>
                <a:lnTo>
                  <a:pt x="553" y="325"/>
                </a:lnTo>
                <a:lnTo>
                  <a:pt x="579" y="309"/>
                </a:lnTo>
                <a:lnTo>
                  <a:pt x="606" y="294"/>
                </a:lnTo>
                <a:lnTo>
                  <a:pt x="632" y="277"/>
                </a:lnTo>
                <a:lnTo>
                  <a:pt x="658" y="261"/>
                </a:lnTo>
                <a:lnTo>
                  <a:pt x="685" y="245"/>
                </a:lnTo>
                <a:lnTo>
                  <a:pt x="711" y="229"/>
                </a:lnTo>
                <a:lnTo>
                  <a:pt x="737" y="213"/>
                </a:lnTo>
                <a:lnTo>
                  <a:pt x="764" y="197"/>
                </a:lnTo>
                <a:lnTo>
                  <a:pt x="790" y="182"/>
                </a:lnTo>
                <a:lnTo>
                  <a:pt x="816" y="167"/>
                </a:lnTo>
                <a:lnTo>
                  <a:pt x="843" y="152"/>
                </a:lnTo>
                <a:lnTo>
                  <a:pt x="869" y="137"/>
                </a:lnTo>
                <a:lnTo>
                  <a:pt x="895" y="123"/>
                </a:lnTo>
                <a:lnTo>
                  <a:pt x="922" y="109"/>
                </a:lnTo>
                <a:lnTo>
                  <a:pt x="948" y="96"/>
                </a:lnTo>
                <a:lnTo>
                  <a:pt x="974" y="84"/>
                </a:lnTo>
                <a:lnTo>
                  <a:pt x="1001" y="72"/>
                </a:lnTo>
                <a:lnTo>
                  <a:pt x="1027" y="61"/>
                </a:lnTo>
                <a:lnTo>
                  <a:pt x="1053" y="51"/>
                </a:lnTo>
                <a:lnTo>
                  <a:pt x="1080" y="41"/>
                </a:lnTo>
                <a:lnTo>
                  <a:pt x="1106" y="33"/>
                </a:lnTo>
                <a:lnTo>
                  <a:pt x="1132" y="25"/>
                </a:lnTo>
                <a:lnTo>
                  <a:pt x="1159" y="19"/>
                </a:lnTo>
                <a:lnTo>
                  <a:pt x="1185" y="13"/>
                </a:lnTo>
                <a:lnTo>
                  <a:pt x="1211" y="8"/>
                </a:lnTo>
                <a:lnTo>
                  <a:pt x="1238" y="5"/>
                </a:lnTo>
                <a:lnTo>
                  <a:pt x="1264" y="2"/>
                </a:lnTo>
                <a:lnTo>
                  <a:pt x="1290" y="0"/>
                </a:lnTo>
                <a:lnTo>
                  <a:pt x="1317" y="0"/>
                </a:lnTo>
                <a:lnTo>
                  <a:pt x="1343" y="0"/>
                </a:lnTo>
                <a:lnTo>
                  <a:pt x="1369" y="2"/>
                </a:lnTo>
                <a:lnTo>
                  <a:pt x="1395" y="5"/>
                </a:lnTo>
                <a:lnTo>
                  <a:pt x="1422" y="8"/>
                </a:lnTo>
                <a:lnTo>
                  <a:pt x="1448" y="13"/>
                </a:lnTo>
                <a:lnTo>
                  <a:pt x="1474" y="19"/>
                </a:lnTo>
                <a:lnTo>
                  <a:pt x="1501" y="25"/>
                </a:lnTo>
                <a:lnTo>
                  <a:pt x="1527" y="33"/>
                </a:lnTo>
                <a:lnTo>
                  <a:pt x="1553" y="41"/>
                </a:lnTo>
                <a:lnTo>
                  <a:pt x="1580" y="51"/>
                </a:lnTo>
                <a:lnTo>
                  <a:pt x="1606" y="61"/>
                </a:lnTo>
                <a:lnTo>
                  <a:pt x="1632" y="72"/>
                </a:lnTo>
                <a:lnTo>
                  <a:pt x="1659" y="84"/>
                </a:lnTo>
                <a:lnTo>
                  <a:pt x="1685" y="96"/>
                </a:lnTo>
                <a:lnTo>
                  <a:pt x="1711" y="109"/>
                </a:lnTo>
                <a:lnTo>
                  <a:pt x="1738" y="123"/>
                </a:lnTo>
                <a:lnTo>
                  <a:pt x="1764" y="137"/>
                </a:lnTo>
                <a:lnTo>
                  <a:pt x="1790" y="152"/>
                </a:lnTo>
                <a:lnTo>
                  <a:pt x="1817" y="167"/>
                </a:lnTo>
                <a:lnTo>
                  <a:pt x="1843" y="182"/>
                </a:lnTo>
                <a:lnTo>
                  <a:pt x="1869" y="197"/>
                </a:lnTo>
                <a:lnTo>
                  <a:pt x="1896" y="213"/>
                </a:lnTo>
                <a:lnTo>
                  <a:pt x="1922" y="229"/>
                </a:lnTo>
                <a:lnTo>
                  <a:pt x="1948" y="245"/>
                </a:lnTo>
                <a:lnTo>
                  <a:pt x="1975" y="261"/>
                </a:lnTo>
                <a:lnTo>
                  <a:pt x="2001" y="277"/>
                </a:lnTo>
                <a:lnTo>
                  <a:pt x="2027" y="294"/>
                </a:lnTo>
                <a:lnTo>
                  <a:pt x="2054" y="309"/>
                </a:lnTo>
                <a:lnTo>
                  <a:pt x="2080" y="325"/>
                </a:lnTo>
                <a:lnTo>
                  <a:pt x="2106" y="341"/>
                </a:lnTo>
                <a:lnTo>
                  <a:pt x="2133" y="356"/>
                </a:lnTo>
                <a:lnTo>
                  <a:pt x="2159" y="371"/>
                </a:lnTo>
                <a:lnTo>
                  <a:pt x="2185" y="386"/>
                </a:lnTo>
                <a:lnTo>
                  <a:pt x="2212" y="401"/>
                </a:lnTo>
                <a:lnTo>
                  <a:pt x="2238" y="415"/>
                </a:lnTo>
                <a:lnTo>
                  <a:pt x="2264" y="429"/>
                </a:lnTo>
                <a:lnTo>
                  <a:pt x="2291" y="442"/>
                </a:lnTo>
                <a:lnTo>
                  <a:pt x="2317" y="455"/>
                </a:lnTo>
                <a:lnTo>
                  <a:pt x="2343" y="468"/>
                </a:lnTo>
                <a:lnTo>
                  <a:pt x="2370" y="480"/>
                </a:lnTo>
                <a:lnTo>
                  <a:pt x="2396" y="491"/>
                </a:lnTo>
                <a:lnTo>
                  <a:pt x="2422" y="502"/>
                </a:lnTo>
                <a:lnTo>
                  <a:pt x="2449" y="513"/>
                </a:lnTo>
                <a:lnTo>
                  <a:pt x="2475" y="523"/>
                </a:lnTo>
                <a:lnTo>
                  <a:pt x="2501" y="533"/>
                </a:lnTo>
                <a:lnTo>
                  <a:pt x="2528" y="542"/>
                </a:lnTo>
                <a:lnTo>
                  <a:pt x="2554" y="551"/>
                </a:lnTo>
                <a:lnTo>
                  <a:pt x="2580" y="559"/>
                </a:lnTo>
                <a:lnTo>
                  <a:pt x="2607" y="567"/>
                </a:lnTo>
                <a:lnTo>
                  <a:pt x="2633" y="575"/>
                </a:lnTo>
              </a:path>
            </a:pathLst>
          </a:custGeom>
          <a:solidFill>
            <a:srgbClr val="0070C0">
              <a:alpha val="80000"/>
            </a:srgbClr>
          </a:solidFill>
          <a:ln w="38100" cap="flat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>
              <a:latin typeface="+mn-lt"/>
              <a:ea typeface="+mn-ea"/>
              <a:cs typeface="+mn-cs"/>
            </a:endParaRPr>
          </a:p>
        </p:txBody>
      </p:sp>
      <p:sp>
        <p:nvSpPr>
          <p:cNvPr id="69" name="Freeform 27"/>
          <p:cNvSpPr>
            <a:spLocks/>
          </p:cNvSpPr>
          <p:nvPr/>
        </p:nvSpPr>
        <p:spPr bwMode="auto">
          <a:xfrm>
            <a:off x="5902325" y="1970088"/>
            <a:ext cx="704850" cy="103187"/>
          </a:xfrm>
          <a:custGeom>
            <a:avLst/>
            <a:gdLst>
              <a:gd name="T0" fmla="*/ 26 w 2633"/>
              <a:gd name="T1" fmla="*/ 567 h 575"/>
              <a:gd name="T2" fmla="*/ 79 w 2633"/>
              <a:gd name="T3" fmla="*/ 551 h 575"/>
              <a:gd name="T4" fmla="*/ 132 w 2633"/>
              <a:gd name="T5" fmla="*/ 533 h 575"/>
              <a:gd name="T6" fmla="*/ 184 w 2633"/>
              <a:gd name="T7" fmla="*/ 513 h 575"/>
              <a:gd name="T8" fmla="*/ 237 w 2633"/>
              <a:gd name="T9" fmla="*/ 491 h 575"/>
              <a:gd name="T10" fmla="*/ 290 w 2633"/>
              <a:gd name="T11" fmla="*/ 468 h 575"/>
              <a:gd name="T12" fmla="*/ 342 w 2633"/>
              <a:gd name="T13" fmla="*/ 442 h 575"/>
              <a:gd name="T14" fmla="*/ 395 w 2633"/>
              <a:gd name="T15" fmla="*/ 415 h 575"/>
              <a:gd name="T16" fmla="*/ 448 w 2633"/>
              <a:gd name="T17" fmla="*/ 386 h 575"/>
              <a:gd name="T18" fmla="*/ 500 w 2633"/>
              <a:gd name="T19" fmla="*/ 356 h 575"/>
              <a:gd name="T20" fmla="*/ 553 w 2633"/>
              <a:gd name="T21" fmla="*/ 325 h 575"/>
              <a:gd name="T22" fmla="*/ 606 w 2633"/>
              <a:gd name="T23" fmla="*/ 294 h 575"/>
              <a:gd name="T24" fmla="*/ 658 w 2633"/>
              <a:gd name="T25" fmla="*/ 261 h 575"/>
              <a:gd name="T26" fmla="*/ 711 w 2633"/>
              <a:gd name="T27" fmla="*/ 229 h 575"/>
              <a:gd name="T28" fmla="*/ 764 w 2633"/>
              <a:gd name="T29" fmla="*/ 197 h 575"/>
              <a:gd name="T30" fmla="*/ 816 w 2633"/>
              <a:gd name="T31" fmla="*/ 167 h 575"/>
              <a:gd name="T32" fmla="*/ 869 w 2633"/>
              <a:gd name="T33" fmla="*/ 137 h 575"/>
              <a:gd name="T34" fmla="*/ 922 w 2633"/>
              <a:gd name="T35" fmla="*/ 109 h 575"/>
              <a:gd name="T36" fmla="*/ 974 w 2633"/>
              <a:gd name="T37" fmla="*/ 84 h 575"/>
              <a:gd name="T38" fmla="*/ 1027 w 2633"/>
              <a:gd name="T39" fmla="*/ 61 h 575"/>
              <a:gd name="T40" fmla="*/ 1080 w 2633"/>
              <a:gd name="T41" fmla="*/ 41 h 575"/>
              <a:gd name="T42" fmla="*/ 1132 w 2633"/>
              <a:gd name="T43" fmla="*/ 25 h 575"/>
              <a:gd name="T44" fmla="*/ 1185 w 2633"/>
              <a:gd name="T45" fmla="*/ 13 h 575"/>
              <a:gd name="T46" fmla="*/ 1238 w 2633"/>
              <a:gd name="T47" fmla="*/ 5 h 575"/>
              <a:gd name="T48" fmla="*/ 1290 w 2633"/>
              <a:gd name="T49" fmla="*/ 0 h 575"/>
              <a:gd name="T50" fmla="*/ 1343 w 2633"/>
              <a:gd name="T51" fmla="*/ 0 h 575"/>
              <a:gd name="T52" fmla="*/ 1395 w 2633"/>
              <a:gd name="T53" fmla="*/ 5 h 575"/>
              <a:gd name="T54" fmla="*/ 1448 w 2633"/>
              <a:gd name="T55" fmla="*/ 13 h 575"/>
              <a:gd name="T56" fmla="*/ 1501 w 2633"/>
              <a:gd name="T57" fmla="*/ 25 h 575"/>
              <a:gd name="T58" fmla="*/ 1553 w 2633"/>
              <a:gd name="T59" fmla="*/ 41 h 575"/>
              <a:gd name="T60" fmla="*/ 1606 w 2633"/>
              <a:gd name="T61" fmla="*/ 61 h 575"/>
              <a:gd name="T62" fmla="*/ 1659 w 2633"/>
              <a:gd name="T63" fmla="*/ 84 h 575"/>
              <a:gd name="T64" fmla="*/ 1711 w 2633"/>
              <a:gd name="T65" fmla="*/ 109 h 575"/>
              <a:gd name="T66" fmla="*/ 1764 w 2633"/>
              <a:gd name="T67" fmla="*/ 137 h 575"/>
              <a:gd name="T68" fmla="*/ 1817 w 2633"/>
              <a:gd name="T69" fmla="*/ 167 h 575"/>
              <a:gd name="T70" fmla="*/ 1869 w 2633"/>
              <a:gd name="T71" fmla="*/ 197 h 575"/>
              <a:gd name="T72" fmla="*/ 1922 w 2633"/>
              <a:gd name="T73" fmla="*/ 229 h 575"/>
              <a:gd name="T74" fmla="*/ 1975 w 2633"/>
              <a:gd name="T75" fmla="*/ 261 h 575"/>
              <a:gd name="T76" fmla="*/ 2027 w 2633"/>
              <a:gd name="T77" fmla="*/ 294 h 575"/>
              <a:gd name="T78" fmla="*/ 2080 w 2633"/>
              <a:gd name="T79" fmla="*/ 325 h 575"/>
              <a:gd name="T80" fmla="*/ 2133 w 2633"/>
              <a:gd name="T81" fmla="*/ 356 h 575"/>
              <a:gd name="T82" fmla="*/ 2185 w 2633"/>
              <a:gd name="T83" fmla="*/ 386 h 575"/>
              <a:gd name="T84" fmla="*/ 2238 w 2633"/>
              <a:gd name="T85" fmla="*/ 415 h 575"/>
              <a:gd name="T86" fmla="*/ 2291 w 2633"/>
              <a:gd name="T87" fmla="*/ 442 h 575"/>
              <a:gd name="T88" fmla="*/ 2343 w 2633"/>
              <a:gd name="T89" fmla="*/ 468 h 575"/>
              <a:gd name="T90" fmla="*/ 2396 w 2633"/>
              <a:gd name="T91" fmla="*/ 491 h 575"/>
              <a:gd name="T92" fmla="*/ 2449 w 2633"/>
              <a:gd name="T93" fmla="*/ 513 h 575"/>
              <a:gd name="T94" fmla="*/ 2501 w 2633"/>
              <a:gd name="T95" fmla="*/ 533 h 575"/>
              <a:gd name="T96" fmla="*/ 2554 w 2633"/>
              <a:gd name="T97" fmla="*/ 551 h 575"/>
              <a:gd name="T98" fmla="*/ 2607 w 2633"/>
              <a:gd name="T99" fmla="*/ 56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33" h="575">
                <a:moveTo>
                  <a:pt x="0" y="575"/>
                </a:moveTo>
                <a:lnTo>
                  <a:pt x="26" y="567"/>
                </a:lnTo>
                <a:lnTo>
                  <a:pt x="53" y="559"/>
                </a:lnTo>
                <a:lnTo>
                  <a:pt x="79" y="551"/>
                </a:lnTo>
                <a:lnTo>
                  <a:pt x="105" y="542"/>
                </a:lnTo>
                <a:lnTo>
                  <a:pt x="132" y="533"/>
                </a:lnTo>
                <a:lnTo>
                  <a:pt x="158" y="523"/>
                </a:lnTo>
                <a:lnTo>
                  <a:pt x="184" y="513"/>
                </a:lnTo>
                <a:lnTo>
                  <a:pt x="211" y="502"/>
                </a:lnTo>
                <a:lnTo>
                  <a:pt x="237" y="491"/>
                </a:lnTo>
                <a:lnTo>
                  <a:pt x="263" y="480"/>
                </a:lnTo>
                <a:lnTo>
                  <a:pt x="290" y="468"/>
                </a:lnTo>
                <a:lnTo>
                  <a:pt x="316" y="455"/>
                </a:lnTo>
                <a:lnTo>
                  <a:pt x="342" y="442"/>
                </a:lnTo>
                <a:lnTo>
                  <a:pt x="369" y="429"/>
                </a:lnTo>
                <a:lnTo>
                  <a:pt x="395" y="415"/>
                </a:lnTo>
                <a:lnTo>
                  <a:pt x="421" y="401"/>
                </a:lnTo>
                <a:lnTo>
                  <a:pt x="448" y="386"/>
                </a:lnTo>
                <a:lnTo>
                  <a:pt x="474" y="371"/>
                </a:lnTo>
                <a:lnTo>
                  <a:pt x="500" y="356"/>
                </a:lnTo>
                <a:lnTo>
                  <a:pt x="527" y="341"/>
                </a:lnTo>
                <a:lnTo>
                  <a:pt x="553" y="325"/>
                </a:lnTo>
                <a:lnTo>
                  <a:pt x="579" y="309"/>
                </a:lnTo>
                <a:lnTo>
                  <a:pt x="606" y="294"/>
                </a:lnTo>
                <a:lnTo>
                  <a:pt x="632" y="277"/>
                </a:lnTo>
                <a:lnTo>
                  <a:pt x="658" y="261"/>
                </a:lnTo>
                <a:lnTo>
                  <a:pt x="685" y="245"/>
                </a:lnTo>
                <a:lnTo>
                  <a:pt x="711" y="229"/>
                </a:lnTo>
                <a:lnTo>
                  <a:pt x="737" y="213"/>
                </a:lnTo>
                <a:lnTo>
                  <a:pt x="764" y="197"/>
                </a:lnTo>
                <a:lnTo>
                  <a:pt x="790" y="182"/>
                </a:lnTo>
                <a:lnTo>
                  <a:pt x="816" y="167"/>
                </a:lnTo>
                <a:lnTo>
                  <a:pt x="843" y="152"/>
                </a:lnTo>
                <a:lnTo>
                  <a:pt x="869" y="137"/>
                </a:lnTo>
                <a:lnTo>
                  <a:pt x="895" y="123"/>
                </a:lnTo>
                <a:lnTo>
                  <a:pt x="922" y="109"/>
                </a:lnTo>
                <a:lnTo>
                  <a:pt x="948" y="96"/>
                </a:lnTo>
                <a:lnTo>
                  <a:pt x="974" y="84"/>
                </a:lnTo>
                <a:lnTo>
                  <a:pt x="1001" y="72"/>
                </a:lnTo>
                <a:lnTo>
                  <a:pt x="1027" y="61"/>
                </a:lnTo>
                <a:lnTo>
                  <a:pt x="1053" y="51"/>
                </a:lnTo>
                <a:lnTo>
                  <a:pt x="1080" y="41"/>
                </a:lnTo>
                <a:lnTo>
                  <a:pt x="1106" y="33"/>
                </a:lnTo>
                <a:lnTo>
                  <a:pt x="1132" y="25"/>
                </a:lnTo>
                <a:lnTo>
                  <a:pt x="1159" y="19"/>
                </a:lnTo>
                <a:lnTo>
                  <a:pt x="1185" y="13"/>
                </a:lnTo>
                <a:lnTo>
                  <a:pt x="1211" y="8"/>
                </a:lnTo>
                <a:lnTo>
                  <a:pt x="1238" y="5"/>
                </a:lnTo>
                <a:lnTo>
                  <a:pt x="1264" y="2"/>
                </a:lnTo>
                <a:lnTo>
                  <a:pt x="1290" y="0"/>
                </a:lnTo>
                <a:lnTo>
                  <a:pt x="1317" y="0"/>
                </a:lnTo>
                <a:lnTo>
                  <a:pt x="1343" y="0"/>
                </a:lnTo>
                <a:lnTo>
                  <a:pt x="1369" y="2"/>
                </a:lnTo>
                <a:lnTo>
                  <a:pt x="1395" y="5"/>
                </a:lnTo>
                <a:lnTo>
                  <a:pt x="1422" y="8"/>
                </a:lnTo>
                <a:lnTo>
                  <a:pt x="1448" y="13"/>
                </a:lnTo>
                <a:lnTo>
                  <a:pt x="1474" y="19"/>
                </a:lnTo>
                <a:lnTo>
                  <a:pt x="1501" y="25"/>
                </a:lnTo>
                <a:lnTo>
                  <a:pt x="1527" y="33"/>
                </a:lnTo>
                <a:lnTo>
                  <a:pt x="1553" y="41"/>
                </a:lnTo>
                <a:lnTo>
                  <a:pt x="1580" y="51"/>
                </a:lnTo>
                <a:lnTo>
                  <a:pt x="1606" y="61"/>
                </a:lnTo>
                <a:lnTo>
                  <a:pt x="1632" y="72"/>
                </a:lnTo>
                <a:lnTo>
                  <a:pt x="1659" y="84"/>
                </a:lnTo>
                <a:lnTo>
                  <a:pt x="1685" y="96"/>
                </a:lnTo>
                <a:lnTo>
                  <a:pt x="1711" y="109"/>
                </a:lnTo>
                <a:lnTo>
                  <a:pt x="1738" y="123"/>
                </a:lnTo>
                <a:lnTo>
                  <a:pt x="1764" y="137"/>
                </a:lnTo>
                <a:lnTo>
                  <a:pt x="1790" y="152"/>
                </a:lnTo>
                <a:lnTo>
                  <a:pt x="1817" y="167"/>
                </a:lnTo>
                <a:lnTo>
                  <a:pt x="1843" y="182"/>
                </a:lnTo>
                <a:lnTo>
                  <a:pt x="1869" y="197"/>
                </a:lnTo>
                <a:lnTo>
                  <a:pt x="1896" y="213"/>
                </a:lnTo>
                <a:lnTo>
                  <a:pt x="1922" y="229"/>
                </a:lnTo>
                <a:lnTo>
                  <a:pt x="1948" y="245"/>
                </a:lnTo>
                <a:lnTo>
                  <a:pt x="1975" y="261"/>
                </a:lnTo>
                <a:lnTo>
                  <a:pt x="2001" y="277"/>
                </a:lnTo>
                <a:lnTo>
                  <a:pt x="2027" y="294"/>
                </a:lnTo>
                <a:lnTo>
                  <a:pt x="2054" y="309"/>
                </a:lnTo>
                <a:lnTo>
                  <a:pt x="2080" y="325"/>
                </a:lnTo>
                <a:lnTo>
                  <a:pt x="2106" y="341"/>
                </a:lnTo>
                <a:lnTo>
                  <a:pt x="2133" y="356"/>
                </a:lnTo>
                <a:lnTo>
                  <a:pt x="2159" y="371"/>
                </a:lnTo>
                <a:lnTo>
                  <a:pt x="2185" y="386"/>
                </a:lnTo>
                <a:lnTo>
                  <a:pt x="2212" y="401"/>
                </a:lnTo>
                <a:lnTo>
                  <a:pt x="2238" y="415"/>
                </a:lnTo>
                <a:lnTo>
                  <a:pt x="2264" y="429"/>
                </a:lnTo>
                <a:lnTo>
                  <a:pt x="2291" y="442"/>
                </a:lnTo>
                <a:lnTo>
                  <a:pt x="2317" y="455"/>
                </a:lnTo>
                <a:lnTo>
                  <a:pt x="2343" y="468"/>
                </a:lnTo>
                <a:lnTo>
                  <a:pt x="2370" y="480"/>
                </a:lnTo>
                <a:lnTo>
                  <a:pt x="2396" y="491"/>
                </a:lnTo>
                <a:lnTo>
                  <a:pt x="2422" y="502"/>
                </a:lnTo>
                <a:lnTo>
                  <a:pt x="2449" y="513"/>
                </a:lnTo>
                <a:lnTo>
                  <a:pt x="2475" y="523"/>
                </a:lnTo>
                <a:lnTo>
                  <a:pt x="2501" y="533"/>
                </a:lnTo>
                <a:lnTo>
                  <a:pt x="2528" y="542"/>
                </a:lnTo>
                <a:lnTo>
                  <a:pt x="2554" y="551"/>
                </a:lnTo>
                <a:lnTo>
                  <a:pt x="2580" y="559"/>
                </a:lnTo>
                <a:lnTo>
                  <a:pt x="2607" y="567"/>
                </a:lnTo>
                <a:lnTo>
                  <a:pt x="2633" y="575"/>
                </a:lnTo>
              </a:path>
            </a:pathLst>
          </a:custGeom>
          <a:solidFill>
            <a:srgbClr val="0070C0">
              <a:alpha val="80000"/>
            </a:srgbClr>
          </a:solidFill>
          <a:ln w="38100" cap="flat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>
              <a:latin typeface="+mn-lt"/>
              <a:ea typeface="+mn-ea"/>
              <a:cs typeface="+mn-cs"/>
            </a:endParaRPr>
          </a:p>
        </p:txBody>
      </p:sp>
      <p:sp>
        <p:nvSpPr>
          <p:cNvPr id="73" name="Freeform 27"/>
          <p:cNvSpPr>
            <a:spLocks/>
          </p:cNvSpPr>
          <p:nvPr/>
        </p:nvSpPr>
        <p:spPr bwMode="auto">
          <a:xfrm>
            <a:off x="6551613" y="1282700"/>
            <a:ext cx="704850" cy="101600"/>
          </a:xfrm>
          <a:custGeom>
            <a:avLst/>
            <a:gdLst>
              <a:gd name="T0" fmla="*/ 26 w 2633"/>
              <a:gd name="T1" fmla="*/ 567 h 575"/>
              <a:gd name="T2" fmla="*/ 79 w 2633"/>
              <a:gd name="T3" fmla="*/ 551 h 575"/>
              <a:gd name="T4" fmla="*/ 132 w 2633"/>
              <a:gd name="T5" fmla="*/ 533 h 575"/>
              <a:gd name="T6" fmla="*/ 184 w 2633"/>
              <a:gd name="T7" fmla="*/ 513 h 575"/>
              <a:gd name="T8" fmla="*/ 237 w 2633"/>
              <a:gd name="T9" fmla="*/ 491 h 575"/>
              <a:gd name="T10" fmla="*/ 290 w 2633"/>
              <a:gd name="T11" fmla="*/ 468 h 575"/>
              <a:gd name="T12" fmla="*/ 342 w 2633"/>
              <a:gd name="T13" fmla="*/ 442 h 575"/>
              <a:gd name="T14" fmla="*/ 395 w 2633"/>
              <a:gd name="T15" fmla="*/ 415 h 575"/>
              <a:gd name="T16" fmla="*/ 448 w 2633"/>
              <a:gd name="T17" fmla="*/ 386 h 575"/>
              <a:gd name="T18" fmla="*/ 500 w 2633"/>
              <a:gd name="T19" fmla="*/ 356 h 575"/>
              <a:gd name="T20" fmla="*/ 553 w 2633"/>
              <a:gd name="T21" fmla="*/ 325 h 575"/>
              <a:gd name="T22" fmla="*/ 606 w 2633"/>
              <a:gd name="T23" fmla="*/ 294 h 575"/>
              <a:gd name="T24" fmla="*/ 658 w 2633"/>
              <a:gd name="T25" fmla="*/ 261 h 575"/>
              <a:gd name="T26" fmla="*/ 711 w 2633"/>
              <a:gd name="T27" fmla="*/ 229 h 575"/>
              <a:gd name="T28" fmla="*/ 764 w 2633"/>
              <a:gd name="T29" fmla="*/ 197 h 575"/>
              <a:gd name="T30" fmla="*/ 816 w 2633"/>
              <a:gd name="T31" fmla="*/ 167 h 575"/>
              <a:gd name="T32" fmla="*/ 869 w 2633"/>
              <a:gd name="T33" fmla="*/ 137 h 575"/>
              <a:gd name="T34" fmla="*/ 922 w 2633"/>
              <a:gd name="T35" fmla="*/ 109 h 575"/>
              <a:gd name="T36" fmla="*/ 974 w 2633"/>
              <a:gd name="T37" fmla="*/ 84 h 575"/>
              <a:gd name="T38" fmla="*/ 1027 w 2633"/>
              <a:gd name="T39" fmla="*/ 61 h 575"/>
              <a:gd name="T40" fmla="*/ 1080 w 2633"/>
              <a:gd name="T41" fmla="*/ 41 h 575"/>
              <a:gd name="T42" fmla="*/ 1132 w 2633"/>
              <a:gd name="T43" fmla="*/ 25 h 575"/>
              <a:gd name="T44" fmla="*/ 1185 w 2633"/>
              <a:gd name="T45" fmla="*/ 13 h 575"/>
              <a:gd name="T46" fmla="*/ 1238 w 2633"/>
              <a:gd name="T47" fmla="*/ 5 h 575"/>
              <a:gd name="T48" fmla="*/ 1290 w 2633"/>
              <a:gd name="T49" fmla="*/ 0 h 575"/>
              <a:gd name="T50" fmla="*/ 1343 w 2633"/>
              <a:gd name="T51" fmla="*/ 0 h 575"/>
              <a:gd name="T52" fmla="*/ 1395 w 2633"/>
              <a:gd name="T53" fmla="*/ 5 h 575"/>
              <a:gd name="T54" fmla="*/ 1448 w 2633"/>
              <a:gd name="T55" fmla="*/ 13 h 575"/>
              <a:gd name="T56" fmla="*/ 1501 w 2633"/>
              <a:gd name="T57" fmla="*/ 25 h 575"/>
              <a:gd name="T58" fmla="*/ 1553 w 2633"/>
              <a:gd name="T59" fmla="*/ 41 h 575"/>
              <a:gd name="T60" fmla="*/ 1606 w 2633"/>
              <a:gd name="T61" fmla="*/ 61 h 575"/>
              <a:gd name="T62" fmla="*/ 1659 w 2633"/>
              <a:gd name="T63" fmla="*/ 84 h 575"/>
              <a:gd name="T64" fmla="*/ 1711 w 2633"/>
              <a:gd name="T65" fmla="*/ 109 h 575"/>
              <a:gd name="T66" fmla="*/ 1764 w 2633"/>
              <a:gd name="T67" fmla="*/ 137 h 575"/>
              <a:gd name="T68" fmla="*/ 1817 w 2633"/>
              <a:gd name="T69" fmla="*/ 167 h 575"/>
              <a:gd name="T70" fmla="*/ 1869 w 2633"/>
              <a:gd name="T71" fmla="*/ 197 h 575"/>
              <a:gd name="T72" fmla="*/ 1922 w 2633"/>
              <a:gd name="T73" fmla="*/ 229 h 575"/>
              <a:gd name="T74" fmla="*/ 1975 w 2633"/>
              <a:gd name="T75" fmla="*/ 261 h 575"/>
              <a:gd name="T76" fmla="*/ 2027 w 2633"/>
              <a:gd name="T77" fmla="*/ 294 h 575"/>
              <a:gd name="T78" fmla="*/ 2080 w 2633"/>
              <a:gd name="T79" fmla="*/ 325 h 575"/>
              <a:gd name="T80" fmla="*/ 2133 w 2633"/>
              <a:gd name="T81" fmla="*/ 356 h 575"/>
              <a:gd name="T82" fmla="*/ 2185 w 2633"/>
              <a:gd name="T83" fmla="*/ 386 h 575"/>
              <a:gd name="T84" fmla="*/ 2238 w 2633"/>
              <a:gd name="T85" fmla="*/ 415 h 575"/>
              <a:gd name="T86" fmla="*/ 2291 w 2633"/>
              <a:gd name="T87" fmla="*/ 442 h 575"/>
              <a:gd name="T88" fmla="*/ 2343 w 2633"/>
              <a:gd name="T89" fmla="*/ 468 h 575"/>
              <a:gd name="T90" fmla="*/ 2396 w 2633"/>
              <a:gd name="T91" fmla="*/ 491 h 575"/>
              <a:gd name="T92" fmla="*/ 2449 w 2633"/>
              <a:gd name="T93" fmla="*/ 513 h 575"/>
              <a:gd name="T94" fmla="*/ 2501 w 2633"/>
              <a:gd name="T95" fmla="*/ 533 h 575"/>
              <a:gd name="T96" fmla="*/ 2554 w 2633"/>
              <a:gd name="T97" fmla="*/ 551 h 575"/>
              <a:gd name="T98" fmla="*/ 2607 w 2633"/>
              <a:gd name="T99" fmla="*/ 56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33" h="575">
                <a:moveTo>
                  <a:pt x="0" y="575"/>
                </a:moveTo>
                <a:lnTo>
                  <a:pt x="26" y="567"/>
                </a:lnTo>
                <a:lnTo>
                  <a:pt x="53" y="559"/>
                </a:lnTo>
                <a:lnTo>
                  <a:pt x="79" y="551"/>
                </a:lnTo>
                <a:lnTo>
                  <a:pt x="105" y="542"/>
                </a:lnTo>
                <a:lnTo>
                  <a:pt x="132" y="533"/>
                </a:lnTo>
                <a:lnTo>
                  <a:pt x="158" y="523"/>
                </a:lnTo>
                <a:lnTo>
                  <a:pt x="184" y="513"/>
                </a:lnTo>
                <a:lnTo>
                  <a:pt x="211" y="502"/>
                </a:lnTo>
                <a:lnTo>
                  <a:pt x="237" y="491"/>
                </a:lnTo>
                <a:lnTo>
                  <a:pt x="263" y="480"/>
                </a:lnTo>
                <a:lnTo>
                  <a:pt x="290" y="468"/>
                </a:lnTo>
                <a:lnTo>
                  <a:pt x="316" y="455"/>
                </a:lnTo>
                <a:lnTo>
                  <a:pt x="342" y="442"/>
                </a:lnTo>
                <a:lnTo>
                  <a:pt x="369" y="429"/>
                </a:lnTo>
                <a:lnTo>
                  <a:pt x="395" y="415"/>
                </a:lnTo>
                <a:lnTo>
                  <a:pt x="421" y="401"/>
                </a:lnTo>
                <a:lnTo>
                  <a:pt x="448" y="386"/>
                </a:lnTo>
                <a:lnTo>
                  <a:pt x="474" y="371"/>
                </a:lnTo>
                <a:lnTo>
                  <a:pt x="500" y="356"/>
                </a:lnTo>
                <a:lnTo>
                  <a:pt x="527" y="341"/>
                </a:lnTo>
                <a:lnTo>
                  <a:pt x="553" y="325"/>
                </a:lnTo>
                <a:lnTo>
                  <a:pt x="579" y="309"/>
                </a:lnTo>
                <a:lnTo>
                  <a:pt x="606" y="294"/>
                </a:lnTo>
                <a:lnTo>
                  <a:pt x="632" y="277"/>
                </a:lnTo>
                <a:lnTo>
                  <a:pt x="658" y="261"/>
                </a:lnTo>
                <a:lnTo>
                  <a:pt x="685" y="245"/>
                </a:lnTo>
                <a:lnTo>
                  <a:pt x="711" y="229"/>
                </a:lnTo>
                <a:lnTo>
                  <a:pt x="737" y="213"/>
                </a:lnTo>
                <a:lnTo>
                  <a:pt x="764" y="197"/>
                </a:lnTo>
                <a:lnTo>
                  <a:pt x="790" y="182"/>
                </a:lnTo>
                <a:lnTo>
                  <a:pt x="816" y="167"/>
                </a:lnTo>
                <a:lnTo>
                  <a:pt x="843" y="152"/>
                </a:lnTo>
                <a:lnTo>
                  <a:pt x="869" y="137"/>
                </a:lnTo>
                <a:lnTo>
                  <a:pt x="895" y="123"/>
                </a:lnTo>
                <a:lnTo>
                  <a:pt x="922" y="109"/>
                </a:lnTo>
                <a:lnTo>
                  <a:pt x="948" y="96"/>
                </a:lnTo>
                <a:lnTo>
                  <a:pt x="974" y="84"/>
                </a:lnTo>
                <a:lnTo>
                  <a:pt x="1001" y="72"/>
                </a:lnTo>
                <a:lnTo>
                  <a:pt x="1027" y="61"/>
                </a:lnTo>
                <a:lnTo>
                  <a:pt x="1053" y="51"/>
                </a:lnTo>
                <a:lnTo>
                  <a:pt x="1080" y="41"/>
                </a:lnTo>
                <a:lnTo>
                  <a:pt x="1106" y="33"/>
                </a:lnTo>
                <a:lnTo>
                  <a:pt x="1132" y="25"/>
                </a:lnTo>
                <a:lnTo>
                  <a:pt x="1159" y="19"/>
                </a:lnTo>
                <a:lnTo>
                  <a:pt x="1185" y="13"/>
                </a:lnTo>
                <a:lnTo>
                  <a:pt x="1211" y="8"/>
                </a:lnTo>
                <a:lnTo>
                  <a:pt x="1238" y="5"/>
                </a:lnTo>
                <a:lnTo>
                  <a:pt x="1264" y="2"/>
                </a:lnTo>
                <a:lnTo>
                  <a:pt x="1290" y="0"/>
                </a:lnTo>
                <a:lnTo>
                  <a:pt x="1317" y="0"/>
                </a:lnTo>
                <a:lnTo>
                  <a:pt x="1343" y="0"/>
                </a:lnTo>
                <a:lnTo>
                  <a:pt x="1369" y="2"/>
                </a:lnTo>
                <a:lnTo>
                  <a:pt x="1395" y="5"/>
                </a:lnTo>
                <a:lnTo>
                  <a:pt x="1422" y="8"/>
                </a:lnTo>
                <a:lnTo>
                  <a:pt x="1448" y="13"/>
                </a:lnTo>
                <a:lnTo>
                  <a:pt x="1474" y="19"/>
                </a:lnTo>
                <a:lnTo>
                  <a:pt x="1501" y="25"/>
                </a:lnTo>
                <a:lnTo>
                  <a:pt x="1527" y="33"/>
                </a:lnTo>
                <a:lnTo>
                  <a:pt x="1553" y="41"/>
                </a:lnTo>
                <a:lnTo>
                  <a:pt x="1580" y="51"/>
                </a:lnTo>
                <a:lnTo>
                  <a:pt x="1606" y="61"/>
                </a:lnTo>
                <a:lnTo>
                  <a:pt x="1632" y="72"/>
                </a:lnTo>
                <a:lnTo>
                  <a:pt x="1659" y="84"/>
                </a:lnTo>
                <a:lnTo>
                  <a:pt x="1685" y="96"/>
                </a:lnTo>
                <a:lnTo>
                  <a:pt x="1711" y="109"/>
                </a:lnTo>
                <a:lnTo>
                  <a:pt x="1738" y="123"/>
                </a:lnTo>
                <a:lnTo>
                  <a:pt x="1764" y="137"/>
                </a:lnTo>
                <a:lnTo>
                  <a:pt x="1790" y="152"/>
                </a:lnTo>
                <a:lnTo>
                  <a:pt x="1817" y="167"/>
                </a:lnTo>
                <a:lnTo>
                  <a:pt x="1843" y="182"/>
                </a:lnTo>
                <a:lnTo>
                  <a:pt x="1869" y="197"/>
                </a:lnTo>
                <a:lnTo>
                  <a:pt x="1896" y="213"/>
                </a:lnTo>
                <a:lnTo>
                  <a:pt x="1922" y="229"/>
                </a:lnTo>
                <a:lnTo>
                  <a:pt x="1948" y="245"/>
                </a:lnTo>
                <a:lnTo>
                  <a:pt x="1975" y="261"/>
                </a:lnTo>
                <a:lnTo>
                  <a:pt x="2001" y="277"/>
                </a:lnTo>
                <a:lnTo>
                  <a:pt x="2027" y="294"/>
                </a:lnTo>
                <a:lnTo>
                  <a:pt x="2054" y="309"/>
                </a:lnTo>
                <a:lnTo>
                  <a:pt x="2080" y="325"/>
                </a:lnTo>
                <a:lnTo>
                  <a:pt x="2106" y="341"/>
                </a:lnTo>
                <a:lnTo>
                  <a:pt x="2133" y="356"/>
                </a:lnTo>
                <a:lnTo>
                  <a:pt x="2159" y="371"/>
                </a:lnTo>
                <a:lnTo>
                  <a:pt x="2185" y="386"/>
                </a:lnTo>
                <a:lnTo>
                  <a:pt x="2212" y="401"/>
                </a:lnTo>
                <a:lnTo>
                  <a:pt x="2238" y="415"/>
                </a:lnTo>
                <a:lnTo>
                  <a:pt x="2264" y="429"/>
                </a:lnTo>
                <a:lnTo>
                  <a:pt x="2291" y="442"/>
                </a:lnTo>
                <a:lnTo>
                  <a:pt x="2317" y="455"/>
                </a:lnTo>
                <a:lnTo>
                  <a:pt x="2343" y="468"/>
                </a:lnTo>
                <a:lnTo>
                  <a:pt x="2370" y="480"/>
                </a:lnTo>
                <a:lnTo>
                  <a:pt x="2396" y="491"/>
                </a:lnTo>
                <a:lnTo>
                  <a:pt x="2422" y="502"/>
                </a:lnTo>
                <a:lnTo>
                  <a:pt x="2449" y="513"/>
                </a:lnTo>
                <a:lnTo>
                  <a:pt x="2475" y="523"/>
                </a:lnTo>
                <a:lnTo>
                  <a:pt x="2501" y="533"/>
                </a:lnTo>
                <a:lnTo>
                  <a:pt x="2528" y="542"/>
                </a:lnTo>
                <a:lnTo>
                  <a:pt x="2554" y="551"/>
                </a:lnTo>
                <a:lnTo>
                  <a:pt x="2580" y="559"/>
                </a:lnTo>
                <a:lnTo>
                  <a:pt x="2607" y="567"/>
                </a:lnTo>
                <a:lnTo>
                  <a:pt x="2633" y="575"/>
                </a:lnTo>
              </a:path>
            </a:pathLst>
          </a:custGeom>
          <a:solidFill>
            <a:srgbClr val="0070C0">
              <a:alpha val="80000"/>
            </a:srgbClr>
          </a:solidFill>
          <a:ln w="38100" cap="flat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>
              <a:latin typeface="+mn-lt"/>
              <a:ea typeface="+mn-ea"/>
              <a:cs typeface="+mn-cs"/>
            </a:endParaRPr>
          </a:p>
        </p:txBody>
      </p:sp>
      <p:sp>
        <p:nvSpPr>
          <p:cNvPr id="79" name="TextBox 7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037464" y="4524366"/>
            <a:ext cx="895181" cy="369332"/>
          </a:xfrm>
          <a:prstGeom prst="rect">
            <a:avLst/>
          </a:prstGeom>
          <a:blipFill rotWithShape="1">
            <a:blip r:embed="rId3"/>
            <a:stretch>
              <a:fillRect t="-119672" r="-52381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80" name="TextBox 7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88193" y="2926729"/>
            <a:ext cx="841769" cy="369332"/>
          </a:xfrm>
          <a:prstGeom prst="rect">
            <a:avLst/>
          </a:prstGeom>
          <a:blipFill rotWithShape="1">
            <a:blip r:embed="rId4"/>
            <a:stretch>
              <a:fillRect t="-119672" r="-56522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85" name="TextBox 8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715854" y="1478256"/>
            <a:ext cx="906338" cy="369332"/>
          </a:xfrm>
          <a:prstGeom prst="rect">
            <a:avLst/>
          </a:prstGeom>
          <a:blipFill rotWithShape="1">
            <a:blip r:embed="rId5"/>
            <a:stretch>
              <a:fillRect t="-119672" r="-52703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86" name="TextBox 8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640111" y="2200421"/>
            <a:ext cx="897297" cy="369332"/>
          </a:xfrm>
          <a:prstGeom prst="rect">
            <a:avLst/>
          </a:prstGeom>
          <a:blipFill rotWithShape="1">
            <a:blip r:embed="rId6"/>
            <a:stretch>
              <a:fillRect t="-119672" r="-53061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88" name="TextBox 8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176329" y="3470357"/>
            <a:ext cx="897553" cy="369332"/>
          </a:xfrm>
          <a:prstGeom prst="rect">
            <a:avLst/>
          </a:prstGeom>
          <a:blipFill rotWithShape="1">
            <a:blip r:embed="rId7"/>
            <a:stretch>
              <a:fillRect t="-119672" r="-53061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93" name="TextBox 9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041349" y="4003150"/>
            <a:ext cx="888513" cy="369332"/>
          </a:xfrm>
          <a:prstGeom prst="rect">
            <a:avLst/>
          </a:prstGeom>
          <a:blipFill rotWithShape="1">
            <a:blip r:embed="rId8"/>
            <a:stretch>
              <a:fillRect t="-121667" r="-52055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0" name="TextBox 9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472135" y="889072"/>
            <a:ext cx="850554" cy="369332"/>
          </a:xfrm>
          <a:prstGeom prst="rect">
            <a:avLst/>
          </a:prstGeom>
          <a:blipFill rotWithShape="1">
            <a:blip r:embed="rId9"/>
            <a:stretch>
              <a:fillRect t="-121667" r="-56115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1" name="TextBox 10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756861" y="2600882"/>
            <a:ext cx="903965" cy="369332"/>
          </a:xfrm>
          <a:prstGeom prst="rect">
            <a:avLst/>
          </a:prstGeom>
          <a:blipFill rotWithShape="1">
            <a:blip r:embed="rId10"/>
            <a:stretch>
              <a:fillRect t="-121667" r="-52349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61" name="Title 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76405"/>
          </a:xfrm>
          <a:prstGeom prst="rect">
            <a:avLst/>
          </a:prstGeom>
          <a:blipFill rotWithShape="1">
            <a:blip r:embed="rId11"/>
            <a:stretch>
              <a:fillRect l="-1133" b="-9009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cxnSp>
        <p:nvCxnSpPr>
          <p:cNvPr id="62" name="Straight Arrow Connector 61"/>
          <p:cNvCxnSpPr/>
          <p:nvPr/>
        </p:nvCxnSpPr>
        <p:spPr>
          <a:xfrm flipV="1">
            <a:off x="2509838" y="1381125"/>
            <a:ext cx="4191000" cy="1938338"/>
          </a:xfrm>
          <a:prstGeom prst="straightConnector1">
            <a:avLst/>
          </a:prstGeom>
          <a:ln w="254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V="1">
            <a:off x="2608263" y="2557463"/>
            <a:ext cx="4471987" cy="1952625"/>
          </a:xfrm>
          <a:prstGeom prst="straightConnector1">
            <a:avLst/>
          </a:prstGeom>
          <a:ln w="25400">
            <a:solidFill>
              <a:srgbClr val="CC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56" name="Line 75"/>
          <p:cNvSpPr>
            <a:spLocks noChangeShapeType="1"/>
          </p:cNvSpPr>
          <p:nvPr/>
        </p:nvSpPr>
        <p:spPr bwMode="auto">
          <a:xfrm flipV="1">
            <a:off x="4581525" y="4645025"/>
            <a:ext cx="0" cy="12017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6657" name="Line 77"/>
          <p:cNvSpPr>
            <a:spLocks noChangeShapeType="1"/>
          </p:cNvSpPr>
          <p:nvPr/>
        </p:nvSpPr>
        <p:spPr bwMode="auto">
          <a:xfrm>
            <a:off x="4581525" y="5840413"/>
            <a:ext cx="45402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9" name="Freeform 98"/>
          <p:cNvSpPr/>
          <p:nvPr/>
        </p:nvSpPr>
        <p:spPr>
          <a:xfrm>
            <a:off x="5913438" y="5018088"/>
            <a:ext cx="271462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" name="Freeform 101"/>
          <p:cNvSpPr/>
          <p:nvPr/>
        </p:nvSpPr>
        <p:spPr>
          <a:xfrm>
            <a:off x="8199438" y="5018088"/>
            <a:ext cx="273050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16" name="Straight Connector 115"/>
          <p:cNvCxnSpPr/>
          <p:nvPr/>
        </p:nvCxnSpPr>
        <p:spPr>
          <a:xfrm flipH="1">
            <a:off x="6540500" y="5616575"/>
            <a:ext cx="160338" cy="39370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H="1">
            <a:off x="6618288" y="5619750"/>
            <a:ext cx="160337" cy="39370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62" name="TextBox 117"/>
          <p:cNvSpPr txBox="1">
            <a:spLocks noChangeArrowheads="1"/>
          </p:cNvSpPr>
          <p:nvPr/>
        </p:nvSpPr>
        <p:spPr bwMode="auto">
          <a:xfrm>
            <a:off x="5969000" y="4224338"/>
            <a:ext cx="1620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qubit spectrum</a:t>
            </a:r>
          </a:p>
        </p:txBody>
      </p:sp>
      <p:sp>
        <p:nvSpPr>
          <p:cNvPr id="119" name="Freeform 118"/>
          <p:cNvSpPr/>
          <p:nvPr/>
        </p:nvSpPr>
        <p:spPr>
          <a:xfrm>
            <a:off x="4772025" y="5008563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0" name="Freeform 119"/>
          <p:cNvSpPr/>
          <p:nvPr/>
        </p:nvSpPr>
        <p:spPr>
          <a:xfrm>
            <a:off x="7010400" y="5018088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66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665" name="TextBox 120"/>
          <p:cNvSpPr txBox="1">
            <a:spLocks noChangeArrowheads="1"/>
          </p:cNvSpPr>
          <p:nvPr/>
        </p:nvSpPr>
        <p:spPr bwMode="auto">
          <a:xfrm>
            <a:off x="4483100" y="5130800"/>
            <a:ext cx="468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…</a:t>
            </a:r>
          </a:p>
        </p:txBody>
      </p:sp>
      <p:sp>
        <p:nvSpPr>
          <p:cNvPr id="26666" name="TextBox 121"/>
          <p:cNvSpPr txBox="1">
            <a:spLocks noChangeArrowheads="1"/>
          </p:cNvSpPr>
          <p:nvPr/>
        </p:nvSpPr>
        <p:spPr bwMode="auto">
          <a:xfrm>
            <a:off x="6715125" y="5130800"/>
            <a:ext cx="468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…</a:t>
            </a:r>
          </a:p>
        </p:txBody>
      </p:sp>
      <p:sp>
        <p:nvSpPr>
          <p:cNvPr id="123" name="TextBox 12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040389" y="4577188"/>
            <a:ext cx="709874" cy="422039"/>
          </a:xfrm>
          <a:prstGeom prst="rect">
            <a:avLst/>
          </a:prstGeom>
          <a:blipFill rotWithShape="1">
            <a:blip r:embed="rId12"/>
            <a:stretch>
              <a:fillRect b="-1449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24" name="TextBox 12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726163" y="4574880"/>
            <a:ext cx="800091" cy="418704"/>
          </a:xfrm>
          <a:prstGeom prst="rect">
            <a:avLst/>
          </a:prstGeom>
          <a:blipFill rotWithShape="1">
            <a:blip r:embed="rId13"/>
            <a:stretch>
              <a:fillRect b="-1449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25" name="TextBox 12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808012" y="4595268"/>
            <a:ext cx="708463" cy="400110"/>
          </a:xfrm>
          <a:prstGeom prst="rect">
            <a:avLst/>
          </a:prstGeom>
          <a:blipFill rotWithShape="1">
            <a:blip r:embed="rId14"/>
            <a:stretch>
              <a:fillRect b="-1538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26" name="TextBox 12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493786" y="4592960"/>
            <a:ext cx="800091" cy="400302"/>
          </a:xfrm>
          <a:prstGeom prst="rect">
            <a:avLst/>
          </a:prstGeom>
          <a:blipFill rotWithShape="1">
            <a:blip r:embed="rId15"/>
            <a:stretch>
              <a:fillRect b="-13636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27" name="Freeform 126"/>
          <p:cNvSpPr/>
          <p:nvPr/>
        </p:nvSpPr>
        <p:spPr>
          <a:xfrm>
            <a:off x="5145088" y="5013325"/>
            <a:ext cx="271462" cy="817563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8" name="Freeform 127"/>
          <p:cNvSpPr/>
          <p:nvPr/>
        </p:nvSpPr>
        <p:spPr>
          <a:xfrm>
            <a:off x="5534025" y="5024438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9" name="Freeform 128"/>
          <p:cNvSpPr/>
          <p:nvPr/>
        </p:nvSpPr>
        <p:spPr>
          <a:xfrm>
            <a:off x="7443788" y="5013325"/>
            <a:ext cx="271462" cy="817563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0" name="Freeform 129"/>
          <p:cNvSpPr/>
          <p:nvPr/>
        </p:nvSpPr>
        <p:spPr>
          <a:xfrm>
            <a:off x="7832725" y="5024438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1" name="Freeform 130"/>
          <p:cNvSpPr/>
          <p:nvPr/>
        </p:nvSpPr>
        <p:spPr>
          <a:xfrm>
            <a:off x="1476375" y="1566863"/>
            <a:ext cx="1214438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2" name="Freeform 131"/>
          <p:cNvSpPr/>
          <p:nvPr/>
        </p:nvSpPr>
        <p:spPr>
          <a:xfrm>
            <a:off x="1392238" y="1566863"/>
            <a:ext cx="1216025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677" name="Line 75"/>
          <p:cNvSpPr>
            <a:spLocks noChangeShapeType="1"/>
          </p:cNvSpPr>
          <p:nvPr/>
        </p:nvSpPr>
        <p:spPr bwMode="auto">
          <a:xfrm flipV="1">
            <a:off x="388938" y="1195388"/>
            <a:ext cx="0" cy="12017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6678" name="Line 77"/>
          <p:cNvSpPr>
            <a:spLocks noChangeShapeType="1"/>
          </p:cNvSpPr>
          <p:nvPr/>
        </p:nvSpPr>
        <p:spPr bwMode="auto">
          <a:xfrm>
            <a:off x="400050" y="2389188"/>
            <a:ext cx="32194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5" name="Freeform 134"/>
          <p:cNvSpPr/>
          <p:nvPr/>
        </p:nvSpPr>
        <p:spPr>
          <a:xfrm>
            <a:off x="2244725" y="1566863"/>
            <a:ext cx="1214438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CC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680" name="TextBox 135"/>
          <p:cNvSpPr txBox="1">
            <a:spLocks noChangeArrowheads="1"/>
          </p:cNvSpPr>
          <p:nvPr/>
        </p:nvSpPr>
        <p:spPr bwMode="auto">
          <a:xfrm>
            <a:off x="1065213" y="762000"/>
            <a:ext cx="172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cavity spectrum</a:t>
            </a:r>
          </a:p>
        </p:txBody>
      </p:sp>
      <p:sp>
        <p:nvSpPr>
          <p:cNvPr id="137" name="Freeform 136"/>
          <p:cNvSpPr/>
          <p:nvPr/>
        </p:nvSpPr>
        <p:spPr>
          <a:xfrm>
            <a:off x="552450" y="1566863"/>
            <a:ext cx="1216025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8" name="TextBox 13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708139" y="1092788"/>
            <a:ext cx="667106" cy="420436"/>
          </a:xfrm>
          <a:prstGeom prst="rect">
            <a:avLst/>
          </a:prstGeom>
          <a:blipFill rotWithShape="1">
            <a:blip r:embed="rId16"/>
            <a:stretch>
              <a:fillRect b="-1304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39" name="TextBox 13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687432" y="1092788"/>
            <a:ext cx="1137747" cy="420436"/>
          </a:xfrm>
          <a:prstGeom prst="rect">
            <a:avLst/>
          </a:prstGeom>
          <a:blipFill rotWithShape="1">
            <a:blip r:embed="rId17"/>
            <a:stretch>
              <a:fillRect b="-1304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40" name="TextBox 13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975242" y="1092788"/>
            <a:ext cx="617348" cy="400110"/>
          </a:xfrm>
          <a:prstGeom prst="rect">
            <a:avLst/>
          </a:prstGeom>
          <a:blipFill rotWithShape="1">
            <a:blip r:embed="rId18"/>
            <a:stretch>
              <a:fillRect b="-13636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18735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976438" y="4510088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754313" y="3846513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327150" y="4025900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76438" y="3348038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502400" y="2557463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304088" y="1847850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853113" y="2073275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502400" y="1393825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8" name="TextBox 171"/>
          <p:cNvSpPr txBox="1">
            <a:spLocks noChangeArrowheads="1"/>
          </p:cNvSpPr>
          <p:nvPr/>
        </p:nvSpPr>
        <p:spPr bwMode="auto">
          <a:xfrm rot="-1423765">
            <a:off x="4167188" y="2746375"/>
            <a:ext cx="10636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……...</a:t>
            </a:r>
          </a:p>
        </p:txBody>
      </p:sp>
      <p:sp>
        <p:nvSpPr>
          <p:cNvPr id="56" name="TextBox 5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-8376" y="4876996"/>
            <a:ext cx="4772059" cy="1631216"/>
          </a:xfrm>
          <a:prstGeom prst="rect">
            <a:avLst/>
          </a:prstGeom>
          <a:blipFill rotWithShape="1">
            <a:blip r:embed="rId2"/>
            <a:stretch>
              <a:fillRect l="-1151" t="-1866" b="-2537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cxnSp>
        <p:nvCxnSpPr>
          <p:cNvPr id="55" name="Straight Arrow Connector 54"/>
          <p:cNvCxnSpPr/>
          <p:nvPr/>
        </p:nvCxnSpPr>
        <p:spPr>
          <a:xfrm flipH="1" flipV="1">
            <a:off x="2459038" y="3357563"/>
            <a:ext cx="777875" cy="498475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2435225" y="3856038"/>
            <a:ext cx="801688" cy="663575"/>
          </a:xfrm>
          <a:prstGeom prst="straightConnector1">
            <a:avLst/>
          </a:prstGeom>
          <a:ln w="25400"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293010" y="2603563"/>
            <a:ext cx="551305" cy="646331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70" name="Freeform 27"/>
          <p:cNvSpPr>
            <a:spLocks/>
          </p:cNvSpPr>
          <p:nvPr/>
        </p:nvSpPr>
        <p:spPr bwMode="auto">
          <a:xfrm>
            <a:off x="1376363" y="3671888"/>
            <a:ext cx="704850" cy="354012"/>
          </a:xfrm>
          <a:custGeom>
            <a:avLst/>
            <a:gdLst>
              <a:gd name="T0" fmla="*/ 26 w 2633"/>
              <a:gd name="T1" fmla="*/ 567 h 575"/>
              <a:gd name="T2" fmla="*/ 79 w 2633"/>
              <a:gd name="T3" fmla="*/ 551 h 575"/>
              <a:gd name="T4" fmla="*/ 132 w 2633"/>
              <a:gd name="T5" fmla="*/ 533 h 575"/>
              <a:gd name="T6" fmla="*/ 184 w 2633"/>
              <a:gd name="T7" fmla="*/ 513 h 575"/>
              <a:gd name="T8" fmla="*/ 237 w 2633"/>
              <a:gd name="T9" fmla="*/ 491 h 575"/>
              <a:gd name="T10" fmla="*/ 290 w 2633"/>
              <a:gd name="T11" fmla="*/ 468 h 575"/>
              <a:gd name="T12" fmla="*/ 342 w 2633"/>
              <a:gd name="T13" fmla="*/ 442 h 575"/>
              <a:gd name="T14" fmla="*/ 395 w 2633"/>
              <a:gd name="T15" fmla="*/ 415 h 575"/>
              <a:gd name="T16" fmla="*/ 448 w 2633"/>
              <a:gd name="T17" fmla="*/ 386 h 575"/>
              <a:gd name="T18" fmla="*/ 500 w 2633"/>
              <a:gd name="T19" fmla="*/ 356 h 575"/>
              <a:gd name="T20" fmla="*/ 553 w 2633"/>
              <a:gd name="T21" fmla="*/ 325 h 575"/>
              <a:gd name="T22" fmla="*/ 606 w 2633"/>
              <a:gd name="T23" fmla="*/ 294 h 575"/>
              <a:gd name="T24" fmla="*/ 658 w 2633"/>
              <a:gd name="T25" fmla="*/ 261 h 575"/>
              <a:gd name="T26" fmla="*/ 711 w 2633"/>
              <a:gd name="T27" fmla="*/ 229 h 575"/>
              <a:gd name="T28" fmla="*/ 764 w 2633"/>
              <a:gd name="T29" fmla="*/ 197 h 575"/>
              <a:gd name="T30" fmla="*/ 816 w 2633"/>
              <a:gd name="T31" fmla="*/ 167 h 575"/>
              <a:gd name="T32" fmla="*/ 869 w 2633"/>
              <a:gd name="T33" fmla="*/ 137 h 575"/>
              <a:gd name="T34" fmla="*/ 922 w 2633"/>
              <a:gd name="T35" fmla="*/ 109 h 575"/>
              <a:gd name="T36" fmla="*/ 974 w 2633"/>
              <a:gd name="T37" fmla="*/ 84 h 575"/>
              <a:gd name="T38" fmla="*/ 1027 w 2633"/>
              <a:gd name="T39" fmla="*/ 61 h 575"/>
              <a:gd name="T40" fmla="*/ 1080 w 2633"/>
              <a:gd name="T41" fmla="*/ 41 h 575"/>
              <a:gd name="T42" fmla="*/ 1132 w 2633"/>
              <a:gd name="T43" fmla="*/ 25 h 575"/>
              <a:gd name="T44" fmla="*/ 1185 w 2633"/>
              <a:gd name="T45" fmla="*/ 13 h 575"/>
              <a:gd name="T46" fmla="*/ 1238 w 2633"/>
              <a:gd name="T47" fmla="*/ 5 h 575"/>
              <a:gd name="T48" fmla="*/ 1290 w 2633"/>
              <a:gd name="T49" fmla="*/ 0 h 575"/>
              <a:gd name="T50" fmla="*/ 1343 w 2633"/>
              <a:gd name="T51" fmla="*/ 0 h 575"/>
              <a:gd name="T52" fmla="*/ 1395 w 2633"/>
              <a:gd name="T53" fmla="*/ 5 h 575"/>
              <a:gd name="T54" fmla="*/ 1448 w 2633"/>
              <a:gd name="T55" fmla="*/ 13 h 575"/>
              <a:gd name="T56" fmla="*/ 1501 w 2633"/>
              <a:gd name="T57" fmla="*/ 25 h 575"/>
              <a:gd name="T58" fmla="*/ 1553 w 2633"/>
              <a:gd name="T59" fmla="*/ 41 h 575"/>
              <a:gd name="T60" fmla="*/ 1606 w 2633"/>
              <a:gd name="T61" fmla="*/ 61 h 575"/>
              <a:gd name="T62" fmla="*/ 1659 w 2633"/>
              <a:gd name="T63" fmla="*/ 84 h 575"/>
              <a:gd name="T64" fmla="*/ 1711 w 2633"/>
              <a:gd name="T65" fmla="*/ 109 h 575"/>
              <a:gd name="T66" fmla="*/ 1764 w 2633"/>
              <a:gd name="T67" fmla="*/ 137 h 575"/>
              <a:gd name="T68" fmla="*/ 1817 w 2633"/>
              <a:gd name="T69" fmla="*/ 167 h 575"/>
              <a:gd name="T70" fmla="*/ 1869 w 2633"/>
              <a:gd name="T71" fmla="*/ 197 h 575"/>
              <a:gd name="T72" fmla="*/ 1922 w 2633"/>
              <a:gd name="T73" fmla="*/ 229 h 575"/>
              <a:gd name="T74" fmla="*/ 1975 w 2633"/>
              <a:gd name="T75" fmla="*/ 261 h 575"/>
              <a:gd name="T76" fmla="*/ 2027 w 2633"/>
              <a:gd name="T77" fmla="*/ 294 h 575"/>
              <a:gd name="T78" fmla="*/ 2080 w 2633"/>
              <a:gd name="T79" fmla="*/ 325 h 575"/>
              <a:gd name="T80" fmla="*/ 2133 w 2633"/>
              <a:gd name="T81" fmla="*/ 356 h 575"/>
              <a:gd name="T82" fmla="*/ 2185 w 2633"/>
              <a:gd name="T83" fmla="*/ 386 h 575"/>
              <a:gd name="T84" fmla="*/ 2238 w 2633"/>
              <a:gd name="T85" fmla="*/ 415 h 575"/>
              <a:gd name="T86" fmla="*/ 2291 w 2633"/>
              <a:gd name="T87" fmla="*/ 442 h 575"/>
              <a:gd name="T88" fmla="*/ 2343 w 2633"/>
              <a:gd name="T89" fmla="*/ 468 h 575"/>
              <a:gd name="T90" fmla="*/ 2396 w 2633"/>
              <a:gd name="T91" fmla="*/ 491 h 575"/>
              <a:gd name="T92" fmla="*/ 2449 w 2633"/>
              <a:gd name="T93" fmla="*/ 513 h 575"/>
              <a:gd name="T94" fmla="*/ 2501 w 2633"/>
              <a:gd name="T95" fmla="*/ 533 h 575"/>
              <a:gd name="T96" fmla="*/ 2554 w 2633"/>
              <a:gd name="T97" fmla="*/ 551 h 575"/>
              <a:gd name="T98" fmla="*/ 2607 w 2633"/>
              <a:gd name="T99" fmla="*/ 56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33" h="575">
                <a:moveTo>
                  <a:pt x="0" y="575"/>
                </a:moveTo>
                <a:lnTo>
                  <a:pt x="26" y="567"/>
                </a:lnTo>
                <a:lnTo>
                  <a:pt x="53" y="559"/>
                </a:lnTo>
                <a:lnTo>
                  <a:pt x="79" y="551"/>
                </a:lnTo>
                <a:lnTo>
                  <a:pt x="105" y="542"/>
                </a:lnTo>
                <a:lnTo>
                  <a:pt x="132" y="533"/>
                </a:lnTo>
                <a:lnTo>
                  <a:pt x="158" y="523"/>
                </a:lnTo>
                <a:lnTo>
                  <a:pt x="184" y="513"/>
                </a:lnTo>
                <a:lnTo>
                  <a:pt x="211" y="502"/>
                </a:lnTo>
                <a:lnTo>
                  <a:pt x="237" y="491"/>
                </a:lnTo>
                <a:lnTo>
                  <a:pt x="263" y="480"/>
                </a:lnTo>
                <a:lnTo>
                  <a:pt x="290" y="468"/>
                </a:lnTo>
                <a:lnTo>
                  <a:pt x="316" y="455"/>
                </a:lnTo>
                <a:lnTo>
                  <a:pt x="342" y="442"/>
                </a:lnTo>
                <a:lnTo>
                  <a:pt x="369" y="429"/>
                </a:lnTo>
                <a:lnTo>
                  <a:pt x="395" y="415"/>
                </a:lnTo>
                <a:lnTo>
                  <a:pt x="421" y="401"/>
                </a:lnTo>
                <a:lnTo>
                  <a:pt x="448" y="386"/>
                </a:lnTo>
                <a:lnTo>
                  <a:pt x="474" y="371"/>
                </a:lnTo>
                <a:lnTo>
                  <a:pt x="500" y="356"/>
                </a:lnTo>
                <a:lnTo>
                  <a:pt x="527" y="341"/>
                </a:lnTo>
                <a:lnTo>
                  <a:pt x="553" y="325"/>
                </a:lnTo>
                <a:lnTo>
                  <a:pt x="579" y="309"/>
                </a:lnTo>
                <a:lnTo>
                  <a:pt x="606" y="294"/>
                </a:lnTo>
                <a:lnTo>
                  <a:pt x="632" y="277"/>
                </a:lnTo>
                <a:lnTo>
                  <a:pt x="658" y="261"/>
                </a:lnTo>
                <a:lnTo>
                  <a:pt x="685" y="245"/>
                </a:lnTo>
                <a:lnTo>
                  <a:pt x="711" y="229"/>
                </a:lnTo>
                <a:lnTo>
                  <a:pt x="737" y="213"/>
                </a:lnTo>
                <a:lnTo>
                  <a:pt x="764" y="197"/>
                </a:lnTo>
                <a:lnTo>
                  <a:pt x="790" y="182"/>
                </a:lnTo>
                <a:lnTo>
                  <a:pt x="816" y="167"/>
                </a:lnTo>
                <a:lnTo>
                  <a:pt x="843" y="152"/>
                </a:lnTo>
                <a:lnTo>
                  <a:pt x="869" y="137"/>
                </a:lnTo>
                <a:lnTo>
                  <a:pt x="895" y="123"/>
                </a:lnTo>
                <a:lnTo>
                  <a:pt x="922" y="109"/>
                </a:lnTo>
                <a:lnTo>
                  <a:pt x="948" y="96"/>
                </a:lnTo>
                <a:lnTo>
                  <a:pt x="974" y="84"/>
                </a:lnTo>
                <a:lnTo>
                  <a:pt x="1001" y="72"/>
                </a:lnTo>
                <a:lnTo>
                  <a:pt x="1027" y="61"/>
                </a:lnTo>
                <a:lnTo>
                  <a:pt x="1053" y="51"/>
                </a:lnTo>
                <a:lnTo>
                  <a:pt x="1080" y="41"/>
                </a:lnTo>
                <a:lnTo>
                  <a:pt x="1106" y="33"/>
                </a:lnTo>
                <a:lnTo>
                  <a:pt x="1132" y="25"/>
                </a:lnTo>
                <a:lnTo>
                  <a:pt x="1159" y="19"/>
                </a:lnTo>
                <a:lnTo>
                  <a:pt x="1185" y="13"/>
                </a:lnTo>
                <a:lnTo>
                  <a:pt x="1211" y="8"/>
                </a:lnTo>
                <a:lnTo>
                  <a:pt x="1238" y="5"/>
                </a:lnTo>
                <a:lnTo>
                  <a:pt x="1264" y="2"/>
                </a:lnTo>
                <a:lnTo>
                  <a:pt x="1290" y="0"/>
                </a:lnTo>
                <a:lnTo>
                  <a:pt x="1317" y="0"/>
                </a:lnTo>
                <a:lnTo>
                  <a:pt x="1343" y="0"/>
                </a:lnTo>
                <a:lnTo>
                  <a:pt x="1369" y="2"/>
                </a:lnTo>
                <a:lnTo>
                  <a:pt x="1395" y="5"/>
                </a:lnTo>
                <a:lnTo>
                  <a:pt x="1422" y="8"/>
                </a:lnTo>
                <a:lnTo>
                  <a:pt x="1448" y="13"/>
                </a:lnTo>
                <a:lnTo>
                  <a:pt x="1474" y="19"/>
                </a:lnTo>
                <a:lnTo>
                  <a:pt x="1501" y="25"/>
                </a:lnTo>
                <a:lnTo>
                  <a:pt x="1527" y="33"/>
                </a:lnTo>
                <a:lnTo>
                  <a:pt x="1553" y="41"/>
                </a:lnTo>
                <a:lnTo>
                  <a:pt x="1580" y="51"/>
                </a:lnTo>
                <a:lnTo>
                  <a:pt x="1606" y="61"/>
                </a:lnTo>
                <a:lnTo>
                  <a:pt x="1632" y="72"/>
                </a:lnTo>
                <a:lnTo>
                  <a:pt x="1659" y="84"/>
                </a:lnTo>
                <a:lnTo>
                  <a:pt x="1685" y="96"/>
                </a:lnTo>
                <a:lnTo>
                  <a:pt x="1711" y="109"/>
                </a:lnTo>
                <a:lnTo>
                  <a:pt x="1738" y="123"/>
                </a:lnTo>
                <a:lnTo>
                  <a:pt x="1764" y="137"/>
                </a:lnTo>
                <a:lnTo>
                  <a:pt x="1790" y="152"/>
                </a:lnTo>
                <a:lnTo>
                  <a:pt x="1817" y="167"/>
                </a:lnTo>
                <a:lnTo>
                  <a:pt x="1843" y="182"/>
                </a:lnTo>
                <a:lnTo>
                  <a:pt x="1869" y="197"/>
                </a:lnTo>
                <a:lnTo>
                  <a:pt x="1896" y="213"/>
                </a:lnTo>
                <a:lnTo>
                  <a:pt x="1922" y="229"/>
                </a:lnTo>
                <a:lnTo>
                  <a:pt x="1948" y="245"/>
                </a:lnTo>
                <a:lnTo>
                  <a:pt x="1975" y="261"/>
                </a:lnTo>
                <a:lnTo>
                  <a:pt x="2001" y="277"/>
                </a:lnTo>
                <a:lnTo>
                  <a:pt x="2027" y="294"/>
                </a:lnTo>
                <a:lnTo>
                  <a:pt x="2054" y="309"/>
                </a:lnTo>
                <a:lnTo>
                  <a:pt x="2080" y="325"/>
                </a:lnTo>
                <a:lnTo>
                  <a:pt x="2106" y="341"/>
                </a:lnTo>
                <a:lnTo>
                  <a:pt x="2133" y="356"/>
                </a:lnTo>
                <a:lnTo>
                  <a:pt x="2159" y="371"/>
                </a:lnTo>
                <a:lnTo>
                  <a:pt x="2185" y="386"/>
                </a:lnTo>
                <a:lnTo>
                  <a:pt x="2212" y="401"/>
                </a:lnTo>
                <a:lnTo>
                  <a:pt x="2238" y="415"/>
                </a:lnTo>
                <a:lnTo>
                  <a:pt x="2264" y="429"/>
                </a:lnTo>
                <a:lnTo>
                  <a:pt x="2291" y="442"/>
                </a:lnTo>
                <a:lnTo>
                  <a:pt x="2317" y="455"/>
                </a:lnTo>
                <a:lnTo>
                  <a:pt x="2343" y="468"/>
                </a:lnTo>
                <a:lnTo>
                  <a:pt x="2370" y="480"/>
                </a:lnTo>
                <a:lnTo>
                  <a:pt x="2396" y="491"/>
                </a:lnTo>
                <a:lnTo>
                  <a:pt x="2422" y="502"/>
                </a:lnTo>
                <a:lnTo>
                  <a:pt x="2449" y="513"/>
                </a:lnTo>
                <a:lnTo>
                  <a:pt x="2475" y="523"/>
                </a:lnTo>
                <a:lnTo>
                  <a:pt x="2501" y="533"/>
                </a:lnTo>
                <a:lnTo>
                  <a:pt x="2528" y="542"/>
                </a:lnTo>
                <a:lnTo>
                  <a:pt x="2554" y="551"/>
                </a:lnTo>
                <a:lnTo>
                  <a:pt x="2580" y="559"/>
                </a:lnTo>
                <a:lnTo>
                  <a:pt x="2607" y="567"/>
                </a:lnTo>
                <a:lnTo>
                  <a:pt x="2633" y="575"/>
                </a:lnTo>
              </a:path>
            </a:pathLst>
          </a:custGeom>
          <a:solidFill>
            <a:srgbClr val="0070C0">
              <a:alpha val="80000"/>
            </a:srgbClr>
          </a:solidFill>
          <a:ln w="38100" cap="flat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>
              <a:latin typeface="+mn-lt"/>
              <a:ea typeface="+mn-ea"/>
              <a:cs typeface="+mn-cs"/>
            </a:endParaRPr>
          </a:p>
        </p:txBody>
      </p:sp>
      <p:cxnSp>
        <p:nvCxnSpPr>
          <p:cNvPr id="95" name="Straight Arrow Connector 94"/>
          <p:cNvCxnSpPr/>
          <p:nvPr/>
        </p:nvCxnSpPr>
        <p:spPr>
          <a:xfrm flipH="1" flipV="1">
            <a:off x="6137275" y="2046288"/>
            <a:ext cx="777875" cy="498475"/>
          </a:xfrm>
          <a:prstGeom prst="straightConnector1">
            <a:avLst/>
          </a:prstGeom>
          <a:ln w="25400">
            <a:solidFill>
              <a:srgbClr val="CC66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 flipV="1">
            <a:off x="6137275" y="1401763"/>
            <a:ext cx="801688" cy="663575"/>
          </a:xfrm>
          <a:prstGeom prst="straightConnector1">
            <a:avLst/>
          </a:prstGeom>
          <a:ln w="25400">
            <a:solidFill>
              <a:srgbClr val="66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58"/>
          <p:cNvSpPr/>
          <p:nvPr/>
        </p:nvSpPr>
        <p:spPr>
          <a:xfrm>
            <a:off x="1041400" y="3521075"/>
            <a:ext cx="1203325" cy="85090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667" name="Freeform 7"/>
          <p:cNvSpPr>
            <a:spLocks/>
          </p:cNvSpPr>
          <p:nvPr/>
        </p:nvSpPr>
        <p:spPr bwMode="auto">
          <a:xfrm rot="-1547630">
            <a:off x="1782763" y="3005138"/>
            <a:ext cx="4425950" cy="122237"/>
          </a:xfrm>
          <a:custGeom>
            <a:avLst/>
            <a:gdLst>
              <a:gd name="T0" fmla="*/ 67086 w 3167"/>
              <a:gd name="T1" fmla="*/ 11627 h 1617"/>
              <a:gd name="T2" fmla="*/ 155137 w 3167"/>
              <a:gd name="T3" fmla="*/ 11627 h 1617"/>
              <a:gd name="T4" fmla="*/ 243188 w 3167"/>
              <a:gd name="T5" fmla="*/ 79880 h 1617"/>
              <a:gd name="T6" fmla="*/ 332637 w 3167"/>
              <a:gd name="T7" fmla="*/ 122085 h 1617"/>
              <a:gd name="T8" fmla="*/ 420688 w 3167"/>
              <a:gd name="T9" fmla="*/ 79880 h 1617"/>
              <a:gd name="T10" fmla="*/ 508739 w 3167"/>
              <a:gd name="T11" fmla="*/ 11627 h 1617"/>
              <a:gd name="T12" fmla="*/ 598188 w 3167"/>
              <a:gd name="T13" fmla="*/ 11627 h 1617"/>
              <a:gd name="T14" fmla="*/ 686239 w 3167"/>
              <a:gd name="T15" fmla="*/ 79880 h 1617"/>
              <a:gd name="T16" fmla="*/ 774290 w 3167"/>
              <a:gd name="T17" fmla="*/ 122085 h 1617"/>
              <a:gd name="T18" fmla="*/ 863738 w 3167"/>
              <a:gd name="T19" fmla="*/ 79880 h 1617"/>
              <a:gd name="T20" fmla="*/ 951789 w 3167"/>
              <a:gd name="T21" fmla="*/ 11627 h 1617"/>
              <a:gd name="T22" fmla="*/ 1039840 w 3167"/>
              <a:gd name="T23" fmla="*/ 11627 h 1617"/>
              <a:gd name="T24" fmla="*/ 1129289 w 3167"/>
              <a:gd name="T25" fmla="*/ 79880 h 1617"/>
              <a:gd name="T26" fmla="*/ 1217340 w 3167"/>
              <a:gd name="T27" fmla="*/ 122085 h 1617"/>
              <a:gd name="T28" fmla="*/ 1305391 w 3167"/>
              <a:gd name="T29" fmla="*/ 79880 h 1617"/>
              <a:gd name="T30" fmla="*/ 1394839 w 3167"/>
              <a:gd name="T31" fmla="*/ 11627 h 1617"/>
              <a:gd name="T32" fmla="*/ 1482890 w 3167"/>
              <a:gd name="T33" fmla="*/ 11627 h 1617"/>
              <a:gd name="T34" fmla="*/ 1570941 w 3167"/>
              <a:gd name="T35" fmla="*/ 79880 h 1617"/>
              <a:gd name="T36" fmla="*/ 1660390 w 3167"/>
              <a:gd name="T37" fmla="*/ 122085 h 1617"/>
              <a:gd name="T38" fmla="*/ 1748441 w 3167"/>
              <a:gd name="T39" fmla="*/ 79880 h 1617"/>
              <a:gd name="T40" fmla="*/ 1836492 w 3167"/>
              <a:gd name="T41" fmla="*/ 11627 h 1617"/>
              <a:gd name="T42" fmla="*/ 1925941 w 3167"/>
              <a:gd name="T43" fmla="*/ 11627 h 1617"/>
              <a:gd name="T44" fmla="*/ 2013992 w 3167"/>
              <a:gd name="T45" fmla="*/ 79880 h 1617"/>
              <a:gd name="T46" fmla="*/ 2102043 w 3167"/>
              <a:gd name="T47" fmla="*/ 122085 h 1617"/>
              <a:gd name="T48" fmla="*/ 2191491 w 3167"/>
              <a:gd name="T49" fmla="*/ 79880 h 1617"/>
              <a:gd name="T50" fmla="*/ 2279542 w 3167"/>
              <a:gd name="T51" fmla="*/ 11627 h 1617"/>
              <a:gd name="T52" fmla="*/ 2367593 w 3167"/>
              <a:gd name="T53" fmla="*/ 11627 h 1617"/>
              <a:gd name="T54" fmla="*/ 2457042 w 3167"/>
              <a:gd name="T55" fmla="*/ 79880 h 1617"/>
              <a:gd name="T56" fmla="*/ 2545093 w 3167"/>
              <a:gd name="T57" fmla="*/ 122085 h 1617"/>
              <a:gd name="T58" fmla="*/ 2633144 w 3167"/>
              <a:gd name="T59" fmla="*/ 79880 h 1617"/>
              <a:gd name="T60" fmla="*/ 2722592 w 3167"/>
              <a:gd name="T61" fmla="*/ 11627 h 1617"/>
              <a:gd name="T62" fmla="*/ 2810643 w 3167"/>
              <a:gd name="T63" fmla="*/ 11627 h 1617"/>
              <a:gd name="T64" fmla="*/ 2898694 w 3167"/>
              <a:gd name="T65" fmla="*/ 79880 h 1617"/>
              <a:gd name="T66" fmla="*/ 2988143 w 3167"/>
              <a:gd name="T67" fmla="*/ 122085 h 1617"/>
              <a:gd name="T68" fmla="*/ 3076194 w 3167"/>
              <a:gd name="T69" fmla="*/ 79880 h 1617"/>
              <a:gd name="T70" fmla="*/ 3164245 w 3167"/>
              <a:gd name="T71" fmla="*/ 11627 h 1617"/>
              <a:gd name="T72" fmla="*/ 3253694 w 3167"/>
              <a:gd name="T73" fmla="*/ 11627 h 1617"/>
              <a:gd name="T74" fmla="*/ 3341744 w 3167"/>
              <a:gd name="T75" fmla="*/ 79880 h 1617"/>
              <a:gd name="T76" fmla="*/ 3429795 w 3167"/>
              <a:gd name="T77" fmla="*/ 122085 h 1617"/>
              <a:gd name="T78" fmla="*/ 3519244 w 3167"/>
              <a:gd name="T79" fmla="*/ 79880 h 1617"/>
              <a:gd name="T80" fmla="*/ 3607295 w 3167"/>
              <a:gd name="T81" fmla="*/ 11627 h 1617"/>
              <a:gd name="T82" fmla="*/ 3695346 w 3167"/>
              <a:gd name="T83" fmla="*/ 11627 h 1617"/>
              <a:gd name="T84" fmla="*/ 3784795 w 3167"/>
              <a:gd name="T85" fmla="*/ 79880 h 1617"/>
              <a:gd name="T86" fmla="*/ 3872846 w 3167"/>
              <a:gd name="T87" fmla="*/ 122085 h 1617"/>
              <a:gd name="T88" fmla="*/ 3960897 w 3167"/>
              <a:gd name="T89" fmla="*/ 79880 h 1617"/>
              <a:gd name="T90" fmla="*/ 4050345 w 3167"/>
              <a:gd name="T91" fmla="*/ 11627 h 1617"/>
              <a:gd name="T92" fmla="*/ 4138396 w 3167"/>
              <a:gd name="T93" fmla="*/ 11627 h 1617"/>
              <a:gd name="T94" fmla="*/ 4226447 w 3167"/>
              <a:gd name="T95" fmla="*/ 79880 h 1617"/>
              <a:gd name="T96" fmla="*/ 4315896 w 3167"/>
              <a:gd name="T97" fmla="*/ 122085 h 1617"/>
              <a:gd name="T98" fmla="*/ 4403947 w 3167"/>
              <a:gd name="T99" fmla="*/ 79880 h 161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3167" h="1617">
                <a:moveTo>
                  <a:pt x="0" y="809"/>
                </a:moveTo>
                <a:lnTo>
                  <a:pt x="16" y="559"/>
                </a:lnTo>
                <a:lnTo>
                  <a:pt x="32" y="333"/>
                </a:lnTo>
                <a:lnTo>
                  <a:pt x="48" y="154"/>
                </a:lnTo>
                <a:lnTo>
                  <a:pt x="63" y="40"/>
                </a:lnTo>
                <a:lnTo>
                  <a:pt x="79" y="0"/>
                </a:lnTo>
                <a:lnTo>
                  <a:pt x="95" y="40"/>
                </a:lnTo>
                <a:lnTo>
                  <a:pt x="111" y="154"/>
                </a:lnTo>
                <a:lnTo>
                  <a:pt x="127" y="333"/>
                </a:lnTo>
                <a:lnTo>
                  <a:pt x="143" y="559"/>
                </a:lnTo>
                <a:lnTo>
                  <a:pt x="158" y="809"/>
                </a:lnTo>
                <a:lnTo>
                  <a:pt x="174" y="1058"/>
                </a:lnTo>
                <a:lnTo>
                  <a:pt x="190" y="1284"/>
                </a:lnTo>
                <a:lnTo>
                  <a:pt x="206" y="1463"/>
                </a:lnTo>
                <a:lnTo>
                  <a:pt x="222" y="1577"/>
                </a:lnTo>
                <a:lnTo>
                  <a:pt x="238" y="1617"/>
                </a:lnTo>
                <a:lnTo>
                  <a:pt x="253" y="1577"/>
                </a:lnTo>
                <a:lnTo>
                  <a:pt x="269" y="1463"/>
                </a:lnTo>
                <a:lnTo>
                  <a:pt x="285" y="1284"/>
                </a:lnTo>
                <a:lnTo>
                  <a:pt x="301" y="1058"/>
                </a:lnTo>
                <a:lnTo>
                  <a:pt x="317" y="809"/>
                </a:lnTo>
                <a:lnTo>
                  <a:pt x="333" y="559"/>
                </a:lnTo>
                <a:lnTo>
                  <a:pt x="348" y="333"/>
                </a:lnTo>
                <a:lnTo>
                  <a:pt x="364" y="154"/>
                </a:lnTo>
                <a:lnTo>
                  <a:pt x="380" y="40"/>
                </a:lnTo>
                <a:lnTo>
                  <a:pt x="396" y="0"/>
                </a:lnTo>
                <a:lnTo>
                  <a:pt x="412" y="40"/>
                </a:lnTo>
                <a:lnTo>
                  <a:pt x="428" y="154"/>
                </a:lnTo>
                <a:lnTo>
                  <a:pt x="443" y="333"/>
                </a:lnTo>
                <a:lnTo>
                  <a:pt x="459" y="559"/>
                </a:lnTo>
                <a:lnTo>
                  <a:pt x="475" y="809"/>
                </a:lnTo>
                <a:lnTo>
                  <a:pt x="491" y="1058"/>
                </a:lnTo>
                <a:lnTo>
                  <a:pt x="507" y="1284"/>
                </a:lnTo>
                <a:lnTo>
                  <a:pt x="523" y="1463"/>
                </a:lnTo>
                <a:lnTo>
                  <a:pt x="538" y="1577"/>
                </a:lnTo>
                <a:lnTo>
                  <a:pt x="554" y="1617"/>
                </a:lnTo>
                <a:lnTo>
                  <a:pt x="570" y="1577"/>
                </a:lnTo>
                <a:lnTo>
                  <a:pt x="586" y="1463"/>
                </a:lnTo>
                <a:lnTo>
                  <a:pt x="602" y="1284"/>
                </a:lnTo>
                <a:lnTo>
                  <a:pt x="618" y="1058"/>
                </a:lnTo>
                <a:lnTo>
                  <a:pt x="633" y="809"/>
                </a:lnTo>
                <a:lnTo>
                  <a:pt x="649" y="559"/>
                </a:lnTo>
                <a:lnTo>
                  <a:pt x="665" y="333"/>
                </a:lnTo>
                <a:lnTo>
                  <a:pt x="681" y="154"/>
                </a:lnTo>
                <a:lnTo>
                  <a:pt x="697" y="40"/>
                </a:lnTo>
                <a:lnTo>
                  <a:pt x="713" y="0"/>
                </a:lnTo>
                <a:lnTo>
                  <a:pt x="728" y="40"/>
                </a:lnTo>
                <a:lnTo>
                  <a:pt x="744" y="154"/>
                </a:lnTo>
                <a:lnTo>
                  <a:pt x="760" y="333"/>
                </a:lnTo>
                <a:lnTo>
                  <a:pt x="776" y="559"/>
                </a:lnTo>
                <a:lnTo>
                  <a:pt x="792" y="809"/>
                </a:lnTo>
                <a:lnTo>
                  <a:pt x="808" y="1058"/>
                </a:lnTo>
                <a:lnTo>
                  <a:pt x="823" y="1284"/>
                </a:lnTo>
                <a:lnTo>
                  <a:pt x="839" y="1463"/>
                </a:lnTo>
                <a:lnTo>
                  <a:pt x="855" y="1577"/>
                </a:lnTo>
                <a:lnTo>
                  <a:pt x="871" y="1617"/>
                </a:lnTo>
                <a:lnTo>
                  <a:pt x="887" y="1577"/>
                </a:lnTo>
                <a:lnTo>
                  <a:pt x="903" y="1463"/>
                </a:lnTo>
                <a:lnTo>
                  <a:pt x="918" y="1284"/>
                </a:lnTo>
                <a:lnTo>
                  <a:pt x="934" y="1058"/>
                </a:lnTo>
                <a:lnTo>
                  <a:pt x="950" y="809"/>
                </a:lnTo>
                <a:lnTo>
                  <a:pt x="966" y="559"/>
                </a:lnTo>
                <a:lnTo>
                  <a:pt x="982" y="333"/>
                </a:lnTo>
                <a:lnTo>
                  <a:pt x="998" y="154"/>
                </a:lnTo>
                <a:lnTo>
                  <a:pt x="1013" y="40"/>
                </a:lnTo>
                <a:lnTo>
                  <a:pt x="1029" y="0"/>
                </a:lnTo>
                <a:lnTo>
                  <a:pt x="1045" y="40"/>
                </a:lnTo>
                <a:lnTo>
                  <a:pt x="1061" y="154"/>
                </a:lnTo>
                <a:lnTo>
                  <a:pt x="1077" y="333"/>
                </a:lnTo>
                <a:lnTo>
                  <a:pt x="1093" y="559"/>
                </a:lnTo>
                <a:lnTo>
                  <a:pt x="1108" y="809"/>
                </a:lnTo>
                <a:lnTo>
                  <a:pt x="1124" y="1058"/>
                </a:lnTo>
                <a:lnTo>
                  <a:pt x="1140" y="1284"/>
                </a:lnTo>
                <a:lnTo>
                  <a:pt x="1156" y="1463"/>
                </a:lnTo>
                <a:lnTo>
                  <a:pt x="1172" y="1577"/>
                </a:lnTo>
                <a:lnTo>
                  <a:pt x="1188" y="1617"/>
                </a:lnTo>
                <a:lnTo>
                  <a:pt x="1203" y="1577"/>
                </a:lnTo>
                <a:lnTo>
                  <a:pt x="1219" y="1463"/>
                </a:lnTo>
                <a:lnTo>
                  <a:pt x="1235" y="1284"/>
                </a:lnTo>
                <a:lnTo>
                  <a:pt x="1251" y="1058"/>
                </a:lnTo>
                <a:lnTo>
                  <a:pt x="1267" y="809"/>
                </a:lnTo>
                <a:lnTo>
                  <a:pt x="1283" y="559"/>
                </a:lnTo>
                <a:lnTo>
                  <a:pt x="1298" y="333"/>
                </a:lnTo>
                <a:lnTo>
                  <a:pt x="1314" y="154"/>
                </a:lnTo>
                <a:lnTo>
                  <a:pt x="1330" y="40"/>
                </a:lnTo>
                <a:lnTo>
                  <a:pt x="1346" y="0"/>
                </a:lnTo>
                <a:lnTo>
                  <a:pt x="1362" y="40"/>
                </a:lnTo>
                <a:lnTo>
                  <a:pt x="1378" y="154"/>
                </a:lnTo>
                <a:lnTo>
                  <a:pt x="1393" y="333"/>
                </a:lnTo>
                <a:lnTo>
                  <a:pt x="1409" y="559"/>
                </a:lnTo>
                <a:lnTo>
                  <a:pt x="1425" y="809"/>
                </a:lnTo>
                <a:lnTo>
                  <a:pt x="1441" y="1058"/>
                </a:lnTo>
                <a:lnTo>
                  <a:pt x="1457" y="1284"/>
                </a:lnTo>
                <a:lnTo>
                  <a:pt x="1473" y="1463"/>
                </a:lnTo>
                <a:lnTo>
                  <a:pt x="1488" y="1577"/>
                </a:lnTo>
                <a:lnTo>
                  <a:pt x="1504" y="1617"/>
                </a:lnTo>
                <a:lnTo>
                  <a:pt x="1520" y="1577"/>
                </a:lnTo>
                <a:lnTo>
                  <a:pt x="1536" y="1463"/>
                </a:lnTo>
                <a:lnTo>
                  <a:pt x="1552" y="1284"/>
                </a:lnTo>
                <a:lnTo>
                  <a:pt x="1568" y="1058"/>
                </a:lnTo>
                <a:lnTo>
                  <a:pt x="1584" y="809"/>
                </a:lnTo>
                <a:lnTo>
                  <a:pt x="1599" y="559"/>
                </a:lnTo>
                <a:lnTo>
                  <a:pt x="1615" y="333"/>
                </a:lnTo>
                <a:lnTo>
                  <a:pt x="1631" y="154"/>
                </a:lnTo>
                <a:lnTo>
                  <a:pt x="1647" y="40"/>
                </a:lnTo>
                <a:lnTo>
                  <a:pt x="1663" y="0"/>
                </a:lnTo>
                <a:lnTo>
                  <a:pt x="1679" y="40"/>
                </a:lnTo>
                <a:lnTo>
                  <a:pt x="1694" y="154"/>
                </a:lnTo>
                <a:lnTo>
                  <a:pt x="1710" y="333"/>
                </a:lnTo>
                <a:lnTo>
                  <a:pt x="1726" y="559"/>
                </a:lnTo>
                <a:lnTo>
                  <a:pt x="1742" y="809"/>
                </a:lnTo>
                <a:lnTo>
                  <a:pt x="1758" y="1058"/>
                </a:lnTo>
                <a:lnTo>
                  <a:pt x="1774" y="1284"/>
                </a:lnTo>
                <a:lnTo>
                  <a:pt x="1789" y="1463"/>
                </a:lnTo>
                <a:lnTo>
                  <a:pt x="1805" y="1577"/>
                </a:lnTo>
                <a:lnTo>
                  <a:pt x="1821" y="1617"/>
                </a:lnTo>
                <a:lnTo>
                  <a:pt x="1837" y="1577"/>
                </a:lnTo>
                <a:lnTo>
                  <a:pt x="1853" y="1463"/>
                </a:lnTo>
                <a:lnTo>
                  <a:pt x="1869" y="1284"/>
                </a:lnTo>
                <a:lnTo>
                  <a:pt x="1884" y="1058"/>
                </a:lnTo>
                <a:lnTo>
                  <a:pt x="1900" y="809"/>
                </a:lnTo>
                <a:lnTo>
                  <a:pt x="1916" y="559"/>
                </a:lnTo>
                <a:lnTo>
                  <a:pt x="1932" y="333"/>
                </a:lnTo>
                <a:lnTo>
                  <a:pt x="1948" y="154"/>
                </a:lnTo>
                <a:lnTo>
                  <a:pt x="1964" y="40"/>
                </a:lnTo>
                <a:lnTo>
                  <a:pt x="1979" y="0"/>
                </a:lnTo>
                <a:lnTo>
                  <a:pt x="1995" y="40"/>
                </a:lnTo>
                <a:lnTo>
                  <a:pt x="2011" y="154"/>
                </a:lnTo>
                <a:lnTo>
                  <a:pt x="2027" y="333"/>
                </a:lnTo>
                <a:lnTo>
                  <a:pt x="2043" y="559"/>
                </a:lnTo>
                <a:lnTo>
                  <a:pt x="2059" y="809"/>
                </a:lnTo>
                <a:lnTo>
                  <a:pt x="2074" y="1058"/>
                </a:lnTo>
                <a:lnTo>
                  <a:pt x="2090" y="1284"/>
                </a:lnTo>
                <a:lnTo>
                  <a:pt x="2106" y="1463"/>
                </a:lnTo>
                <a:lnTo>
                  <a:pt x="2122" y="1577"/>
                </a:lnTo>
                <a:lnTo>
                  <a:pt x="2138" y="1617"/>
                </a:lnTo>
                <a:lnTo>
                  <a:pt x="2154" y="1577"/>
                </a:lnTo>
                <a:lnTo>
                  <a:pt x="2169" y="1463"/>
                </a:lnTo>
                <a:lnTo>
                  <a:pt x="2185" y="1284"/>
                </a:lnTo>
                <a:lnTo>
                  <a:pt x="2201" y="1058"/>
                </a:lnTo>
                <a:lnTo>
                  <a:pt x="2217" y="809"/>
                </a:lnTo>
                <a:lnTo>
                  <a:pt x="2233" y="559"/>
                </a:lnTo>
                <a:lnTo>
                  <a:pt x="2249" y="333"/>
                </a:lnTo>
                <a:lnTo>
                  <a:pt x="2264" y="154"/>
                </a:lnTo>
                <a:lnTo>
                  <a:pt x="2280" y="40"/>
                </a:lnTo>
                <a:lnTo>
                  <a:pt x="2296" y="0"/>
                </a:lnTo>
                <a:lnTo>
                  <a:pt x="2312" y="40"/>
                </a:lnTo>
                <a:lnTo>
                  <a:pt x="2328" y="154"/>
                </a:lnTo>
                <a:lnTo>
                  <a:pt x="2344" y="333"/>
                </a:lnTo>
                <a:lnTo>
                  <a:pt x="2359" y="559"/>
                </a:lnTo>
                <a:lnTo>
                  <a:pt x="2375" y="809"/>
                </a:lnTo>
                <a:lnTo>
                  <a:pt x="2391" y="1058"/>
                </a:lnTo>
                <a:lnTo>
                  <a:pt x="2407" y="1284"/>
                </a:lnTo>
                <a:lnTo>
                  <a:pt x="2423" y="1463"/>
                </a:lnTo>
                <a:lnTo>
                  <a:pt x="2439" y="1577"/>
                </a:lnTo>
                <a:lnTo>
                  <a:pt x="2454" y="1617"/>
                </a:lnTo>
                <a:lnTo>
                  <a:pt x="2470" y="1577"/>
                </a:lnTo>
                <a:lnTo>
                  <a:pt x="2486" y="1463"/>
                </a:lnTo>
                <a:lnTo>
                  <a:pt x="2502" y="1284"/>
                </a:lnTo>
                <a:lnTo>
                  <a:pt x="2518" y="1058"/>
                </a:lnTo>
                <a:lnTo>
                  <a:pt x="2534" y="809"/>
                </a:lnTo>
                <a:lnTo>
                  <a:pt x="2549" y="559"/>
                </a:lnTo>
                <a:lnTo>
                  <a:pt x="2565" y="333"/>
                </a:lnTo>
                <a:lnTo>
                  <a:pt x="2581" y="154"/>
                </a:lnTo>
                <a:lnTo>
                  <a:pt x="2597" y="40"/>
                </a:lnTo>
                <a:lnTo>
                  <a:pt x="2613" y="0"/>
                </a:lnTo>
                <a:lnTo>
                  <a:pt x="2629" y="40"/>
                </a:lnTo>
                <a:lnTo>
                  <a:pt x="2644" y="154"/>
                </a:lnTo>
                <a:lnTo>
                  <a:pt x="2660" y="333"/>
                </a:lnTo>
                <a:lnTo>
                  <a:pt x="2676" y="559"/>
                </a:lnTo>
                <a:lnTo>
                  <a:pt x="2692" y="809"/>
                </a:lnTo>
                <a:lnTo>
                  <a:pt x="2708" y="1058"/>
                </a:lnTo>
                <a:lnTo>
                  <a:pt x="2724" y="1284"/>
                </a:lnTo>
                <a:lnTo>
                  <a:pt x="2739" y="1463"/>
                </a:lnTo>
                <a:lnTo>
                  <a:pt x="2755" y="1577"/>
                </a:lnTo>
                <a:lnTo>
                  <a:pt x="2771" y="1617"/>
                </a:lnTo>
                <a:lnTo>
                  <a:pt x="2787" y="1577"/>
                </a:lnTo>
                <a:lnTo>
                  <a:pt x="2803" y="1463"/>
                </a:lnTo>
                <a:lnTo>
                  <a:pt x="2819" y="1284"/>
                </a:lnTo>
                <a:lnTo>
                  <a:pt x="2834" y="1058"/>
                </a:lnTo>
                <a:lnTo>
                  <a:pt x="2850" y="809"/>
                </a:lnTo>
                <a:lnTo>
                  <a:pt x="2866" y="559"/>
                </a:lnTo>
                <a:lnTo>
                  <a:pt x="2882" y="333"/>
                </a:lnTo>
                <a:lnTo>
                  <a:pt x="2898" y="154"/>
                </a:lnTo>
                <a:lnTo>
                  <a:pt x="2914" y="40"/>
                </a:lnTo>
                <a:lnTo>
                  <a:pt x="2929" y="0"/>
                </a:lnTo>
                <a:lnTo>
                  <a:pt x="2945" y="40"/>
                </a:lnTo>
                <a:lnTo>
                  <a:pt x="2961" y="154"/>
                </a:lnTo>
                <a:lnTo>
                  <a:pt x="2977" y="333"/>
                </a:lnTo>
                <a:lnTo>
                  <a:pt x="2993" y="559"/>
                </a:lnTo>
                <a:lnTo>
                  <a:pt x="3009" y="809"/>
                </a:lnTo>
                <a:lnTo>
                  <a:pt x="3024" y="1058"/>
                </a:lnTo>
                <a:lnTo>
                  <a:pt x="3040" y="1284"/>
                </a:lnTo>
                <a:lnTo>
                  <a:pt x="3056" y="1463"/>
                </a:lnTo>
                <a:lnTo>
                  <a:pt x="3072" y="1577"/>
                </a:lnTo>
                <a:lnTo>
                  <a:pt x="3088" y="1617"/>
                </a:lnTo>
                <a:lnTo>
                  <a:pt x="3104" y="1577"/>
                </a:lnTo>
                <a:lnTo>
                  <a:pt x="3119" y="1463"/>
                </a:lnTo>
                <a:lnTo>
                  <a:pt x="3135" y="1284"/>
                </a:lnTo>
                <a:lnTo>
                  <a:pt x="3151" y="1058"/>
                </a:lnTo>
                <a:lnTo>
                  <a:pt x="3167" y="809"/>
                </a:lnTo>
              </a:path>
            </a:pathLst>
          </a:custGeom>
          <a:noFill/>
          <a:ln w="38100" cap="flat">
            <a:solidFill>
              <a:srgbClr val="000066"/>
            </a:solidFill>
            <a:prstDash val="solid"/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8" name="TextBox 6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037464" y="4524366"/>
            <a:ext cx="895181" cy="369332"/>
          </a:xfrm>
          <a:prstGeom prst="rect">
            <a:avLst/>
          </a:prstGeom>
          <a:blipFill rotWithShape="1">
            <a:blip r:embed="rId4"/>
            <a:stretch>
              <a:fillRect t="-119672" r="-52381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69" name="TextBox 6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88193" y="2926729"/>
            <a:ext cx="841769" cy="369332"/>
          </a:xfrm>
          <a:prstGeom prst="rect">
            <a:avLst/>
          </a:prstGeom>
          <a:blipFill rotWithShape="1">
            <a:blip r:embed="rId5"/>
            <a:stretch>
              <a:fillRect t="-119672" r="-56522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73" name="TextBox 7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715854" y="1478256"/>
            <a:ext cx="906338" cy="369332"/>
          </a:xfrm>
          <a:prstGeom prst="rect">
            <a:avLst/>
          </a:prstGeom>
          <a:blipFill rotWithShape="1">
            <a:blip r:embed="rId6"/>
            <a:stretch>
              <a:fillRect t="-119672" r="-52703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78" name="TextBox 7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640111" y="2200421"/>
            <a:ext cx="897297" cy="369332"/>
          </a:xfrm>
          <a:prstGeom prst="rect">
            <a:avLst/>
          </a:prstGeom>
          <a:blipFill rotWithShape="1">
            <a:blip r:embed="rId7"/>
            <a:stretch>
              <a:fillRect t="-119672" r="-53061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79" name="TextBox 7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176329" y="3470357"/>
            <a:ext cx="897553" cy="369332"/>
          </a:xfrm>
          <a:prstGeom prst="rect">
            <a:avLst/>
          </a:prstGeom>
          <a:blipFill rotWithShape="1">
            <a:blip r:embed="rId8"/>
            <a:stretch>
              <a:fillRect t="-119672" r="-53061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80" name="TextBox 7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041349" y="4003150"/>
            <a:ext cx="888513" cy="369332"/>
          </a:xfrm>
          <a:prstGeom prst="rect">
            <a:avLst/>
          </a:prstGeom>
          <a:blipFill rotWithShape="1">
            <a:blip r:embed="rId9"/>
            <a:stretch>
              <a:fillRect t="-121667" r="-52055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85" name="TextBox 8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472135" y="889072"/>
            <a:ext cx="850554" cy="369332"/>
          </a:xfrm>
          <a:prstGeom prst="rect">
            <a:avLst/>
          </a:prstGeom>
          <a:blipFill rotWithShape="1">
            <a:blip r:embed="rId10"/>
            <a:stretch>
              <a:fillRect t="-121667" r="-56115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86" name="TextBox 8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756861" y="2600882"/>
            <a:ext cx="903965" cy="369332"/>
          </a:xfrm>
          <a:prstGeom prst="rect">
            <a:avLst/>
          </a:prstGeom>
          <a:blipFill rotWithShape="1">
            <a:blip r:embed="rId11"/>
            <a:stretch>
              <a:fillRect t="-121667" r="-52349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60" name="Title 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76405"/>
          </a:xfrm>
          <a:prstGeom prst="rect">
            <a:avLst/>
          </a:prstGeom>
          <a:blipFill rotWithShape="1">
            <a:blip r:embed="rId12"/>
            <a:stretch>
              <a:fillRect l="-1133" b="-9009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cxnSp>
        <p:nvCxnSpPr>
          <p:cNvPr id="61" name="Straight Arrow Connector 60"/>
          <p:cNvCxnSpPr/>
          <p:nvPr/>
        </p:nvCxnSpPr>
        <p:spPr>
          <a:xfrm flipV="1">
            <a:off x="2509838" y="1381125"/>
            <a:ext cx="4191000" cy="1938338"/>
          </a:xfrm>
          <a:prstGeom prst="straightConnector1">
            <a:avLst/>
          </a:prstGeom>
          <a:ln w="254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2608263" y="2557463"/>
            <a:ext cx="4471987" cy="1952625"/>
          </a:xfrm>
          <a:prstGeom prst="straightConnector1">
            <a:avLst/>
          </a:prstGeom>
          <a:ln w="25400">
            <a:solidFill>
              <a:srgbClr val="CC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Freeform 128"/>
          <p:cNvSpPr/>
          <p:nvPr/>
        </p:nvSpPr>
        <p:spPr>
          <a:xfrm>
            <a:off x="1476375" y="1566863"/>
            <a:ext cx="1214438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0" name="Freeform 129"/>
          <p:cNvSpPr/>
          <p:nvPr/>
        </p:nvSpPr>
        <p:spPr>
          <a:xfrm>
            <a:off x="1392238" y="1566863"/>
            <a:ext cx="1216025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681" name="Line 75"/>
          <p:cNvSpPr>
            <a:spLocks noChangeShapeType="1"/>
          </p:cNvSpPr>
          <p:nvPr/>
        </p:nvSpPr>
        <p:spPr bwMode="auto">
          <a:xfrm flipV="1">
            <a:off x="388938" y="1195388"/>
            <a:ext cx="0" cy="12017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7682" name="Line 77"/>
          <p:cNvSpPr>
            <a:spLocks noChangeShapeType="1"/>
          </p:cNvSpPr>
          <p:nvPr/>
        </p:nvSpPr>
        <p:spPr bwMode="auto">
          <a:xfrm>
            <a:off x="400050" y="2389188"/>
            <a:ext cx="32194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3" name="Freeform 132"/>
          <p:cNvSpPr/>
          <p:nvPr/>
        </p:nvSpPr>
        <p:spPr>
          <a:xfrm>
            <a:off x="2244725" y="1566863"/>
            <a:ext cx="1214438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CC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684" name="TextBox 133"/>
          <p:cNvSpPr txBox="1">
            <a:spLocks noChangeArrowheads="1"/>
          </p:cNvSpPr>
          <p:nvPr/>
        </p:nvSpPr>
        <p:spPr bwMode="auto">
          <a:xfrm>
            <a:off x="1065213" y="762000"/>
            <a:ext cx="172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cavity spectrum</a:t>
            </a:r>
          </a:p>
        </p:txBody>
      </p:sp>
      <p:sp>
        <p:nvSpPr>
          <p:cNvPr id="135" name="Freeform 134"/>
          <p:cNvSpPr/>
          <p:nvPr/>
        </p:nvSpPr>
        <p:spPr>
          <a:xfrm>
            <a:off x="552450" y="1566863"/>
            <a:ext cx="1216025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6" name="TextBox 13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708139" y="1092788"/>
            <a:ext cx="667106" cy="420436"/>
          </a:xfrm>
          <a:prstGeom prst="rect">
            <a:avLst/>
          </a:prstGeom>
          <a:blipFill rotWithShape="1">
            <a:blip r:embed="rId13"/>
            <a:stretch>
              <a:fillRect b="-1304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37" name="TextBox 13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687432" y="1092788"/>
            <a:ext cx="1137747" cy="420436"/>
          </a:xfrm>
          <a:prstGeom prst="rect">
            <a:avLst/>
          </a:prstGeom>
          <a:blipFill rotWithShape="1">
            <a:blip r:embed="rId14"/>
            <a:stretch>
              <a:fillRect b="-1304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38" name="TextBox 13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975242" y="1092788"/>
            <a:ext cx="617348" cy="400110"/>
          </a:xfrm>
          <a:prstGeom prst="rect">
            <a:avLst/>
          </a:prstGeom>
          <a:blipFill rotWithShape="1">
            <a:blip r:embed="rId15"/>
            <a:stretch>
              <a:fillRect b="-13636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27689" name="Line 75"/>
          <p:cNvSpPr>
            <a:spLocks noChangeShapeType="1"/>
          </p:cNvSpPr>
          <p:nvPr/>
        </p:nvSpPr>
        <p:spPr bwMode="auto">
          <a:xfrm flipV="1">
            <a:off x="4581525" y="4645025"/>
            <a:ext cx="0" cy="12017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7690" name="Line 77"/>
          <p:cNvSpPr>
            <a:spLocks noChangeShapeType="1"/>
          </p:cNvSpPr>
          <p:nvPr/>
        </p:nvSpPr>
        <p:spPr bwMode="auto">
          <a:xfrm>
            <a:off x="4581525" y="5840413"/>
            <a:ext cx="45402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1" name="Freeform 140"/>
          <p:cNvSpPr/>
          <p:nvPr/>
        </p:nvSpPr>
        <p:spPr>
          <a:xfrm>
            <a:off x="5913438" y="5018088"/>
            <a:ext cx="271462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2" name="Freeform 141"/>
          <p:cNvSpPr/>
          <p:nvPr/>
        </p:nvSpPr>
        <p:spPr>
          <a:xfrm>
            <a:off x="8199438" y="5018088"/>
            <a:ext cx="273050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43" name="Straight Connector 142"/>
          <p:cNvCxnSpPr/>
          <p:nvPr/>
        </p:nvCxnSpPr>
        <p:spPr>
          <a:xfrm flipH="1">
            <a:off x="6540500" y="5616575"/>
            <a:ext cx="160338" cy="39370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 flipH="1">
            <a:off x="6618288" y="5619750"/>
            <a:ext cx="160337" cy="39370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95" name="TextBox 144"/>
          <p:cNvSpPr txBox="1">
            <a:spLocks noChangeArrowheads="1"/>
          </p:cNvSpPr>
          <p:nvPr/>
        </p:nvSpPr>
        <p:spPr bwMode="auto">
          <a:xfrm>
            <a:off x="5969000" y="4224338"/>
            <a:ext cx="1620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qubit spectrum</a:t>
            </a:r>
          </a:p>
        </p:txBody>
      </p:sp>
      <p:sp>
        <p:nvSpPr>
          <p:cNvPr id="146" name="Freeform 145"/>
          <p:cNvSpPr/>
          <p:nvPr/>
        </p:nvSpPr>
        <p:spPr>
          <a:xfrm>
            <a:off x="4772025" y="5008563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7" name="Freeform 146"/>
          <p:cNvSpPr/>
          <p:nvPr/>
        </p:nvSpPr>
        <p:spPr>
          <a:xfrm>
            <a:off x="7010400" y="5018088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66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698" name="TextBox 147"/>
          <p:cNvSpPr txBox="1">
            <a:spLocks noChangeArrowheads="1"/>
          </p:cNvSpPr>
          <p:nvPr/>
        </p:nvSpPr>
        <p:spPr bwMode="auto">
          <a:xfrm>
            <a:off x="4483100" y="5130800"/>
            <a:ext cx="468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…</a:t>
            </a:r>
          </a:p>
        </p:txBody>
      </p:sp>
      <p:sp>
        <p:nvSpPr>
          <p:cNvPr id="27699" name="TextBox 148"/>
          <p:cNvSpPr txBox="1">
            <a:spLocks noChangeArrowheads="1"/>
          </p:cNvSpPr>
          <p:nvPr/>
        </p:nvSpPr>
        <p:spPr bwMode="auto">
          <a:xfrm>
            <a:off x="6715125" y="5130800"/>
            <a:ext cx="468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…</a:t>
            </a:r>
          </a:p>
        </p:txBody>
      </p:sp>
      <p:sp>
        <p:nvSpPr>
          <p:cNvPr id="150" name="TextBox 14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040389" y="4577188"/>
            <a:ext cx="709874" cy="422039"/>
          </a:xfrm>
          <a:prstGeom prst="rect">
            <a:avLst/>
          </a:prstGeom>
          <a:blipFill rotWithShape="1">
            <a:blip r:embed="rId16"/>
            <a:stretch>
              <a:fillRect b="-1449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51" name="TextBox 15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726163" y="4574880"/>
            <a:ext cx="800091" cy="418704"/>
          </a:xfrm>
          <a:prstGeom prst="rect">
            <a:avLst/>
          </a:prstGeom>
          <a:blipFill rotWithShape="1">
            <a:blip r:embed="rId17"/>
            <a:stretch>
              <a:fillRect b="-1449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52" name="TextBox 15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808012" y="4595268"/>
            <a:ext cx="708463" cy="400110"/>
          </a:xfrm>
          <a:prstGeom prst="rect">
            <a:avLst/>
          </a:prstGeom>
          <a:blipFill rotWithShape="1">
            <a:blip r:embed="rId18"/>
            <a:stretch>
              <a:fillRect b="-1538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53" name="TextBox 15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493786" y="4592960"/>
            <a:ext cx="800091" cy="400302"/>
          </a:xfrm>
          <a:prstGeom prst="rect">
            <a:avLst/>
          </a:prstGeom>
          <a:blipFill rotWithShape="1">
            <a:blip r:embed="rId19"/>
            <a:stretch>
              <a:fillRect b="-13636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54" name="Freeform 153"/>
          <p:cNvSpPr/>
          <p:nvPr/>
        </p:nvSpPr>
        <p:spPr>
          <a:xfrm>
            <a:off x="5145088" y="5013325"/>
            <a:ext cx="271462" cy="817563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5" name="Freeform 154"/>
          <p:cNvSpPr/>
          <p:nvPr/>
        </p:nvSpPr>
        <p:spPr>
          <a:xfrm>
            <a:off x="5534025" y="5024438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6" name="Freeform 155"/>
          <p:cNvSpPr/>
          <p:nvPr/>
        </p:nvSpPr>
        <p:spPr>
          <a:xfrm>
            <a:off x="7443788" y="5013325"/>
            <a:ext cx="271462" cy="817563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7" name="Freeform 156"/>
          <p:cNvSpPr/>
          <p:nvPr/>
        </p:nvSpPr>
        <p:spPr>
          <a:xfrm>
            <a:off x="7832725" y="5024438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75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976438" y="4510088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754313" y="3846513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327150" y="4025900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76438" y="3348038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502400" y="2557463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304088" y="1847850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853113" y="2073275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502400" y="1393825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82" name="TextBox 171"/>
          <p:cNvSpPr txBox="1">
            <a:spLocks noChangeArrowheads="1"/>
          </p:cNvSpPr>
          <p:nvPr/>
        </p:nvSpPr>
        <p:spPr bwMode="auto">
          <a:xfrm rot="-1423765">
            <a:off x="4167188" y="2746375"/>
            <a:ext cx="10636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……...</a:t>
            </a:r>
          </a:p>
        </p:txBody>
      </p:sp>
      <p:sp>
        <p:nvSpPr>
          <p:cNvPr id="28683" name="TextBox 55"/>
          <p:cNvSpPr txBox="1">
            <a:spLocks noChangeArrowheads="1"/>
          </p:cNvSpPr>
          <p:nvPr/>
        </p:nvSpPr>
        <p:spPr bwMode="auto">
          <a:xfrm>
            <a:off x="0" y="4994275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600">
                <a:solidFill>
                  <a:srgbClr val="FF0000"/>
                </a:solidFill>
              </a:rPr>
              <a:t>T</a:t>
            </a:r>
            <a:r>
              <a:rPr lang="en-US" sz="3600" baseline="-25000">
                <a:solidFill>
                  <a:srgbClr val="FF0000"/>
                </a:solidFill>
              </a:rPr>
              <a:t>1</a:t>
            </a:r>
            <a:r>
              <a:rPr lang="en-US" sz="3600">
                <a:solidFill>
                  <a:srgbClr val="FF0000"/>
                </a:solidFill>
              </a:rPr>
              <a:t> jump</a:t>
            </a:r>
          </a:p>
        </p:txBody>
      </p:sp>
      <p:cxnSp>
        <p:nvCxnSpPr>
          <p:cNvPr id="55" name="Straight Arrow Connector 54"/>
          <p:cNvCxnSpPr/>
          <p:nvPr/>
        </p:nvCxnSpPr>
        <p:spPr>
          <a:xfrm flipH="1" flipV="1">
            <a:off x="2459038" y="3357563"/>
            <a:ext cx="777875" cy="498475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2435225" y="3856038"/>
            <a:ext cx="801688" cy="663575"/>
          </a:xfrm>
          <a:prstGeom prst="straightConnector1">
            <a:avLst/>
          </a:prstGeom>
          <a:ln w="25400"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H="1" flipV="1">
            <a:off x="6137275" y="2046288"/>
            <a:ext cx="777875" cy="498475"/>
          </a:xfrm>
          <a:prstGeom prst="straightConnector1">
            <a:avLst/>
          </a:prstGeom>
          <a:ln w="25400">
            <a:solidFill>
              <a:srgbClr val="CC66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V="1">
            <a:off x="6137275" y="1401763"/>
            <a:ext cx="801688" cy="663575"/>
          </a:xfrm>
          <a:prstGeom prst="straightConnector1">
            <a:avLst/>
          </a:prstGeom>
          <a:ln w="25400">
            <a:solidFill>
              <a:srgbClr val="66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88" name="Freeform 7"/>
          <p:cNvSpPr>
            <a:spLocks/>
          </p:cNvSpPr>
          <p:nvPr/>
        </p:nvSpPr>
        <p:spPr bwMode="auto">
          <a:xfrm rot="-1547630">
            <a:off x="1782763" y="3005138"/>
            <a:ext cx="4425950" cy="122237"/>
          </a:xfrm>
          <a:custGeom>
            <a:avLst/>
            <a:gdLst>
              <a:gd name="T0" fmla="*/ 67086 w 3167"/>
              <a:gd name="T1" fmla="*/ 11627 h 1617"/>
              <a:gd name="T2" fmla="*/ 155137 w 3167"/>
              <a:gd name="T3" fmla="*/ 11627 h 1617"/>
              <a:gd name="T4" fmla="*/ 243188 w 3167"/>
              <a:gd name="T5" fmla="*/ 79880 h 1617"/>
              <a:gd name="T6" fmla="*/ 332637 w 3167"/>
              <a:gd name="T7" fmla="*/ 122085 h 1617"/>
              <a:gd name="T8" fmla="*/ 420688 w 3167"/>
              <a:gd name="T9" fmla="*/ 79880 h 1617"/>
              <a:gd name="T10" fmla="*/ 508739 w 3167"/>
              <a:gd name="T11" fmla="*/ 11627 h 1617"/>
              <a:gd name="T12" fmla="*/ 598188 w 3167"/>
              <a:gd name="T13" fmla="*/ 11627 h 1617"/>
              <a:gd name="T14" fmla="*/ 686239 w 3167"/>
              <a:gd name="T15" fmla="*/ 79880 h 1617"/>
              <a:gd name="T16" fmla="*/ 774290 w 3167"/>
              <a:gd name="T17" fmla="*/ 122085 h 1617"/>
              <a:gd name="T18" fmla="*/ 863738 w 3167"/>
              <a:gd name="T19" fmla="*/ 79880 h 1617"/>
              <a:gd name="T20" fmla="*/ 951789 w 3167"/>
              <a:gd name="T21" fmla="*/ 11627 h 1617"/>
              <a:gd name="T22" fmla="*/ 1039840 w 3167"/>
              <a:gd name="T23" fmla="*/ 11627 h 1617"/>
              <a:gd name="T24" fmla="*/ 1129289 w 3167"/>
              <a:gd name="T25" fmla="*/ 79880 h 1617"/>
              <a:gd name="T26" fmla="*/ 1217340 w 3167"/>
              <a:gd name="T27" fmla="*/ 122085 h 1617"/>
              <a:gd name="T28" fmla="*/ 1305391 w 3167"/>
              <a:gd name="T29" fmla="*/ 79880 h 1617"/>
              <a:gd name="T30" fmla="*/ 1394839 w 3167"/>
              <a:gd name="T31" fmla="*/ 11627 h 1617"/>
              <a:gd name="T32" fmla="*/ 1482890 w 3167"/>
              <a:gd name="T33" fmla="*/ 11627 h 1617"/>
              <a:gd name="T34" fmla="*/ 1570941 w 3167"/>
              <a:gd name="T35" fmla="*/ 79880 h 1617"/>
              <a:gd name="T36" fmla="*/ 1660390 w 3167"/>
              <a:gd name="T37" fmla="*/ 122085 h 1617"/>
              <a:gd name="T38" fmla="*/ 1748441 w 3167"/>
              <a:gd name="T39" fmla="*/ 79880 h 1617"/>
              <a:gd name="T40" fmla="*/ 1836492 w 3167"/>
              <a:gd name="T41" fmla="*/ 11627 h 1617"/>
              <a:gd name="T42" fmla="*/ 1925941 w 3167"/>
              <a:gd name="T43" fmla="*/ 11627 h 1617"/>
              <a:gd name="T44" fmla="*/ 2013992 w 3167"/>
              <a:gd name="T45" fmla="*/ 79880 h 1617"/>
              <a:gd name="T46" fmla="*/ 2102043 w 3167"/>
              <a:gd name="T47" fmla="*/ 122085 h 1617"/>
              <a:gd name="T48" fmla="*/ 2191491 w 3167"/>
              <a:gd name="T49" fmla="*/ 79880 h 1617"/>
              <a:gd name="T50" fmla="*/ 2279542 w 3167"/>
              <a:gd name="T51" fmla="*/ 11627 h 1617"/>
              <a:gd name="T52" fmla="*/ 2367593 w 3167"/>
              <a:gd name="T53" fmla="*/ 11627 h 1617"/>
              <a:gd name="T54" fmla="*/ 2457042 w 3167"/>
              <a:gd name="T55" fmla="*/ 79880 h 1617"/>
              <a:gd name="T56" fmla="*/ 2545093 w 3167"/>
              <a:gd name="T57" fmla="*/ 122085 h 1617"/>
              <a:gd name="T58" fmla="*/ 2633144 w 3167"/>
              <a:gd name="T59" fmla="*/ 79880 h 1617"/>
              <a:gd name="T60" fmla="*/ 2722592 w 3167"/>
              <a:gd name="T61" fmla="*/ 11627 h 1617"/>
              <a:gd name="T62" fmla="*/ 2810643 w 3167"/>
              <a:gd name="T63" fmla="*/ 11627 h 1617"/>
              <a:gd name="T64" fmla="*/ 2898694 w 3167"/>
              <a:gd name="T65" fmla="*/ 79880 h 1617"/>
              <a:gd name="T66" fmla="*/ 2988143 w 3167"/>
              <a:gd name="T67" fmla="*/ 122085 h 1617"/>
              <a:gd name="T68" fmla="*/ 3076194 w 3167"/>
              <a:gd name="T69" fmla="*/ 79880 h 1617"/>
              <a:gd name="T70" fmla="*/ 3164245 w 3167"/>
              <a:gd name="T71" fmla="*/ 11627 h 1617"/>
              <a:gd name="T72" fmla="*/ 3253694 w 3167"/>
              <a:gd name="T73" fmla="*/ 11627 h 1617"/>
              <a:gd name="T74" fmla="*/ 3341744 w 3167"/>
              <a:gd name="T75" fmla="*/ 79880 h 1617"/>
              <a:gd name="T76" fmla="*/ 3429795 w 3167"/>
              <a:gd name="T77" fmla="*/ 122085 h 1617"/>
              <a:gd name="T78" fmla="*/ 3519244 w 3167"/>
              <a:gd name="T79" fmla="*/ 79880 h 1617"/>
              <a:gd name="T80" fmla="*/ 3607295 w 3167"/>
              <a:gd name="T81" fmla="*/ 11627 h 1617"/>
              <a:gd name="T82" fmla="*/ 3695346 w 3167"/>
              <a:gd name="T83" fmla="*/ 11627 h 1617"/>
              <a:gd name="T84" fmla="*/ 3784795 w 3167"/>
              <a:gd name="T85" fmla="*/ 79880 h 1617"/>
              <a:gd name="T86" fmla="*/ 3872846 w 3167"/>
              <a:gd name="T87" fmla="*/ 122085 h 1617"/>
              <a:gd name="T88" fmla="*/ 3960897 w 3167"/>
              <a:gd name="T89" fmla="*/ 79880 h 1617"/>
              <a:gd name="T90" fmla="*/ 4050345 w 3167"/>
              <a:gd name="T91" fmla="*/ 11627 h 1617"/>
              <a:gd name="T92" fmla="*/ 4138396 w 3167"/>
              <a:gd name="T93" fmla="*/ 11627 h 1617"/>
              <a:gd name="T94" fmla="*/ 4226447 w 3167"/>
              <a:gd name="T95" fmla="*/ 79880 h 1617"/>
              <a:gd name="T96" fmla="*/ 4315896 w 3167"/>
              <a:gd name="T97" fmla="*/ 122085 h 1617"/>
              <a:gd name="T98" fmla="*/ 4403947 w 3167"/>
              <a:gd name="T99" fmla="*/ 79880 h 161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3167" h="1617">
                <a:moveTo>
                  <a:pt x="0" y="809"/>
                </a:moveTo>
                <a:lnTo>
                  <a:pt x="16" y="559"/>
                </a:lnTo>
                <a:lnTo>
                  <a:pt x="32" y="333"/>
                </a:lnTo>
                <a:lnTo>
                  <a:pt x="48" y="154"/>
                </a:lnTo>
                <a:lnTo>
                  <a:pt x="63" y="40"/>
                </a:lnTo>
                <a:lnTo>
                  <a:pt x="79" y="0"/>
                </a:lnTo>
                <a:lnTo>
                  <a:pt x="95" y="40"/>
                </a:lnTo>
                <a:lnTo>
                  <a:pt x="111" y="154"/>
                </a:lnTo>
                <a:lnTo>
                  <a:pt x="127" y="333"/>
                </a:lnTo>
                <a:lnTo>
                  <a:pt x="143" y="559"/>
                </a:lnTo>
                <a:lnTo>
                  <a:pt x="158" y="809"/>
                </a:lnTo>
                <a:lnTo>
                  <a:pt x="174" y="1058"/>
                </a:lnTo>
                <a:lnTo>
                  <a:pt x="190" y="1284"/>
                </a:lnTo>
                <a:lnTo>
                  <a:pt x="206" y="1463"/>
                </a:lnTo>
                <a:lnTo>
                  <a:pt x="222" y="1577"/>
                </a:lnTo>
                <a:lnTo>
                  <a:pt x="238" y="1617"/>
                </a:lnTo>
                <a:lnTo>
                  <a:pt x="253" y="1577"/>
                </a:lnTo>
                <a:lnTo>
                  <a:pt x="269" y="1463"/>
                </a:lnTo>
                <a:lnTo>
                  <a:pt x="285" y="1284"/>
                </a:lnTo>
                <a:lnTo>
                  <a:pt x="301" y="1058"/>
                </a:lnTo>
                <a:lnTo>
                  <a:pt x="317" y="809"/>
                </a:lnTo>
                <a:lnTo>
                  <a:pt x="333" y="559"/>
                </a:lnTo>
                <a:lnTo>
                  <a:pt x="348" y="333"/>
                </a:lnTo>
                <a:lnTo>
                  <a:pt x="364" y="154"/>
                </a:lnTo>
                <a:lnTo>
                  <a:pt x="380" y="40"/>
                </a:lnTo>
                <a:lnTo>
                  <a:pt x="396" y="0"/>
                </a:lnTo>
                <a:lnTo>
                  <a:pt x="412" y="40"/>
                </a:lnTo>
                <a:lnTo>
                  <a:pt x="428" y="154"/>
                </a:lnTo>
                <a:lnTo>
                  <a:pt x="443" y="333"/>
                </a:lnTo>
                <a:lnTo>
                  <a:pt x="459" y="559"/>
                </a:lnTo>
                <a:lnTo>
                  <a:pt x="475" y="809"/>
                </a:lnTo>
                <a:lnTo>
                  <a:pt x="491" y="1058"/>
                </a:lnTo>
                <a:lnTo>
                  <a:pt x="507" y="1284"/>
                </a:lnTo>
                <a:lnTo>
                  <a:pt x="523" y="1463"/>
                </a:lnTo>
                <a:lnTo>
                  <a:pt x="538" y="1577"/>
                </a:lnTo>
                <a:lnTo>
                  <a:pt x="554" y="1617"/>
                </a:lnTo>
                <a:lnTo>
                  <a:pt x="570" y="1577"/>
                </a:lnTo>
                <a:lnTo>
                  <a:pt x="586" y="1463"/>
                </a:lnTo>
                <a:lnTo>
                  <a:pt x="602" y="1284"/>
                </a:lnTo>
                <a:lnTo>
                  <a:pt x="618" y="1058"/>
                </a:lnTo>
                <a:lnTo>
                  <a:pt x="633" y="809"/>
                </a:lnTo>
                <a:lnTo>
                  <a:pt x="649" y="559"/>
                </a:lnTo>
                <a:lnTo>
                  <a:pt x="665" y="333"/>
                </a:lnTo>
                <a:lnTo>
                  <a:pt x="681" y="154"/>
                </a:lnTo>
                <a:lnTo>
                  <a:pt x="697" y="40"/>
                </a:lnTo>
                <a:lnTo>
                  <a:pt x="713" y="0"/>
                </a:lnTo>
                <a:lnTo>
                  <a:pt x="728" y="40"/>
                </a:lnTo>
                <a:lnTo>
                  <a:pt x="744" y="154"/>
                </a:lnTo>
                <a:lnTo>
                  <a:pt x="760" y="333"/>
                </a:lnTo>
                <a:lnTo>
                  <a:pt x="776" y="559"/>
                </a:lnTo>
                <a:lnTo>
                  <a:pt x="792" y="809"/>
                </a:lnTo>
                <a:lnTo>
                  <a:pt x="808" y="1058"/>
                </a:lnTo>
                <a:lnTo>
                  <a:pt x="823" y="1284"/>
                </a:lnTo>
                <a:lnTo>
                  <a:pt x="839" y="1463"/>
                </a:lnTo>
                <a:lnTo>
                  <a:pt x="855" y="1577"/>
                </a:lnTo>
                <a:lnTo>
                  <a:pt x="871" y="1617"/>
                </a:lnTo>
                <a:lnTo>
                  <a:pt x="887" y="1577"/>
                </a:lnTo>
                <a:lnTo>
                  <a:pt x="903" y="1463"/>
                </a:lnTo>
                <a:lnTo>
                  <a:pt x="918" y="1284"/>
                </a:lnTo>
                <a:lnTo>
                  <a:pt x="934" y="1058"/>
                </a:lnTo>
                <a:lnTo>
                  <a:pt x="950" y="809"/>
                </a:lnTo>
                <a:lnTo>
                  <a:pt x="966" y="559"/>
                </a:lnTo>
                <a:lnTo>
                  <a:pt x="982" y="333"/>
                </a:lnTo>
                <a:lnTo>
                  <a:pt x="998" y="154"/>
                </a:lnTo>
                <a:lnTo>
                  <a:pt x="1013" y="40"/>
                </a:lnTo>
                <a:lnTo>
                  <a:pt x="1029" y="0"/>
                </a:lnTo>
                <a:lnTo>
                  <a:pt x="1045" y="40"/>
                </a:lnTo>
                <a:lnTo>
                  <a:pt x="1061" y="154"/>
                </a:lnTo>
                <a:lnTo>
                  <a:pt x="1077" y="333"/>
                </a:lnTo>
                <a:lnTo>
                  <a:pt x="1093" y="559"/>
                </a:lnTo>
                <a:lnTo>
                  <a:pt x="1108" y="809"/>
                </a:lnTo>
                <a:lnTo>
                  <a:pt x="1124" y="1058"/>
                </a:lnTo>
                <a:lnTo>
                  <a:pt x="1140" y="1284"/>
                </a:lnTo>
                <a:lnTo>
                  <a:pt x="1156" y="1463"/>
                </a:lnTo>
                <a:lnTo>
                  <a:pt x="1172" y="1577"/>
                </a:lnTo>
                <a:lnTo>
                  <a:pt x="1188" y="1617"/>
                </a:lnTo>
                <a:lnTo>
                  <a:pt x="1203" y="1577"/>
                </a:lnTo>
                <a:lnTo>
                  <a:pt x="1219" y="1463"/>
                </a:lnTo>
                <a:lnTo>
                  <a:pt x="1235" y="1284"/>
                </a:lnTo>
                <a:lnTo>
                  <a:pt x="1251" y="1058"/>
                </a:lnTo>
                <a:lnTo>
                  <a:pt x="1267" y="809"/>
                </a:lnTo>
                <a:lnTo>
                  <a:pt x="1283" y="559"/>
                </a:lnTo>
                <a:lnTo>
                  <a:pt x="1298" y="333"/>
                </a:lnTo>
                <a:lnTo>
                  <a:pt x="1314" y="154"/>
                </a:lnTo>
                <a:lnTo>
                  <a:pt x="1330" y="40"/>
                </a:lnTo>
                <a:lnTo>
                  <a:pt x="1346" y="0"/>
                </a:lnTo>
                <a:lnTo>
                  <a:pt x="1362" y="40"/>
                </a:lnTo>
                <a:lnTo>
                  <a:pt x="1378" y="154"/>
                </a:lnTo>
                <a:lnTo>
                  <a:pt x="1393" y="333"/>
                </a:lnTo>
                <a:lnTo>
                  <a:pt x="1409" y="559"/>
                </a:lnTo>
                <a:lnTo>
                  <a:pt x="1425" y="809"/>
                </a:lnTo>
                <a:lnTo>
                  <a:pt x="1441" y="1058"/>
                </a:lnTo>
                <a:lnTo>
                  <a:pt x="1457" y="1284"/>
                </a:lnTo>
                <a:lnTo>
                  <a:pt x="1473" y="1463"/>
                </a:lnTo>
                <a:lnTo>
                  <a:pt x="1488" y="1577"/>
                </a:lnTo>
                <a:lnTo>
                  <a:pt x="1504" y="1617"/>
                </a:lnTo>
                <a:lnTo>
                  <a:pt x="1520" y="1577"/>
                </a:lnTo>
                <a:lnTo>
                  <a:pt x="1536" y="1463"/>
                </a:lnTo>
                <a:lnTo>
                  <a:pt x="1552" y="1284"/>
                </a:lnTo>
                <a:lnTo>
                  <a:pt x="1568" y="1058"/>
                </a:lnTo>
                <a:lnTo>
                  <a:pt x="1584" y="809"/>
                </a:lnTo>
                <a:lnTo>
                  <a:pt x="1599" y="559"/>
                </a:lnTo>
                <a:lnTo>
                  <a:pt x="1615" y="333"/>
                </a:lnTo>
                <a:lnTo>
                  <a:pt x="1631" y="154"/>
                </a:lnTo>
                <a:lnTo>
                  <a:pt x="1647" y="40"/>
                </a:lnTo>
                <a:lnTo>
                  <a:pt x="1663" y="0"/>
                </a:lnTo>
                <a:lnTo>
                  <a:pt x="1679" y="40"/>
                </a:lnTo>
                <a:lnTo>
                  <a:pt x="1694" y="154"/>
                </a:lnTo>
                <a:lnTo>
                  <a:pt x="1710" y="333"/>
                </a:lnTo>
                <a:lnTo>
                  <a:pt x="1726" y="559"/>
                </a:lnTo>
                <a:lnTo>
                  <a:pt x="1742" y="809"/>
                </a:lnTo>
                <a:lnTo>
                  <a:pt x="1758" y="1058"/>
                </a:lnTo>
                <a:lnTo>
                  <a:pt x="1774" y="1284"/>
                </a:lnTo>
                <a:lnTo>
                  <a:pt x="1789" y="1463"/>
                </a:lnTo>
                <a:lnTo>
                  <a:pt x="1805" y="1577"/>
                </a:lnTo>
                <a:lnTo>
                  <a:pt x="1821" y="1617"/>
                </a:lnTo>
                <a:lnTo>
                  <a:pt x="1837" y="1577"/>
                </a:lnTo>
                <a:lnTo>
                  <a:pt x="1853" y="1463"/>
                </a:lnTo>
                <a:lnTo>
                  <a:pt x="1869" y="1284"/>
                </a:lnTo>
                <a:lnTo>
                  <a:pt x="1884" y="1058"/>
                </a:lnTo>
                <a:lnTo>
                  <a:pt x="1900" y="809"/>
                </a:lnTo>
                <a:lnTo>
                  <a:pt x="1916" y="559"/>
                </a:lnTo>
                <a:lnTo>
                  <a:pt x="1932" y="333"/>
                </a:lnTo>
                <a:lnTo>
                  <a:pt x="1948" y="154"/>
                </a:lnTo>
                <a:lnTo>
                  <a:pt x="1964" y="40"/>
                </a:lnTo>
                <a:lnTo>
                  <a:pt x="1979" y="0"/>
                </a:lnTo>
                <a:lnTo>
                  <a:pt x="1995" y="40"/>
                </a:lnTo>
                <a:lnTo>
                  <a:pt x="2011" y="154"/>
                </a:lnTo>
                <a:lnTo>
                  <a:pt x="2027" y="333"/>
                </a:lnTo>
                <a:lnTo>
                  <a:pt x="2043" y="559"/>
                </a:lnTo>
                <a:lnTo>
                  <a:pt x="2059" y="809"/>
                </a:lnTo>
                <a:lnTo>
                  <a:pt x="2074" y="1058"/>
                </a:lnTo>
                <a:lnTo>
                  <a:pt x="2090" y="1284"/>
                </a:lnTo>
                <a:lnTo>
                  <a:pt x="2106" y="1463"/>
                </a:lnTo>
                <a:lnTo>
                  <a:pt x="2122" y="1577"/>
                </a:lnTo>
                <a:lnTo>
                  <a:pt x="2138" y="1617"/>
                </a:lnTo>
                <a:lnTo>
                  <a:pt x="2154" y="1577"/>
                </a:lnTo>
                <a:lnTo>
                  <a:pt x="2169" y="1463"/>
                </a:lnTo>
                <a:lnTo>
                  <a:pt x="2185" y="1284"/>
                </a:lnTo>
                <a:lnTo>
                  <a:pt x="2201" y="1058"/>
                </a:lnTo>
                <a:lnTo>
                  <a:pt x="2217" y="809"/>
                </a:lnTo>
                <a:lnTo>
                  <a:pt x="2233" y="559"/>
                </a:lnTo>
                <a:lnTo>
                  <a:pt x="2249" y="333"/>
                </a:lnTo>
                <a:lnTo>
                  <a:pt x="2264" y="154"/>
                </a:lnTo>
                <a:lnTo>
                  <a:pt x="2280" y="40"/>
                </a:lnTo>
                <a:lnTo>
                  <a:pt x="2296" y="0"/>
                </a:lnTo>
                <a:lnTo>
                  <a:pt x="2312" y="40"/>
                </a:lnTo>
                <a:lnTo>
                  <a:pt x="2328" y="154"/>
                </a:lnTo>
                <a:lnTo>
                  <a:pt x="2344" y="333"/>
                </a:lnTo>
                <a:lnTo>
                  <a:pt x="2359" y="559"/>
                </a:lnTo>
                <a:lnTo>
                  <a:pt x="2375" y="809"/>
                </a:lnTo>
                <a:lnTo>
                  <a:pt x="2391" y="1058"/>
                </a:lnTo>
                <a:lnTo>
                  <a:pt x="2407" y="1284"/>
                </a:lnTo>
                <a:lnTo>
                  <a:pt x="2423" y="1463"/>
                </a:lnTo>
                <a:lnTo>
                  <a:pt x="2439" y="1577"/>
                </a:lnTo>
                <a:lnTo>
                  <a:pt x="2454" y="1617"/>
                </a:lnTo>
                <a:lnTo>
                  <a:pt x="2470" y="1577"/>
                </a:lnTo>
                <a:lnTo>
                  <a:pt x="2486" y="1463"/>
                </a:lnTo>
                <a:lnTo>
                  <a:pt x="2502" y="1284"/>
                </a:lnTo>
                <a:lnTo>
                  <a:pt x="2518" y="1058"/>
                </a:lnTo>
                <a:lnTo>
                  <a:pt x="2534" y="809"/>
                </a:lnTo>
                <a:lnTo>
                  <a:pt x="2549" y="559"/>
                </a:lnTo>
                <a:lnTo>
                  <a:pt x="2565" y="333"/>
                </a:lnTo>
                <a:lnTo>
                  <a:pt x="2581" y="154"/>
                </a:lnTo>
                <a:lnTo>
                  <a:pt x="2597" y="40"/>
                </a:lnTo>
                <a:lnTo>
                  <a:pt x="2613" y="0"/>
                </a:lnTo>
                <a:lnTo>
                  <a:pt x="2629" y="40"/>
                </a:lnTo>
                <a:lnTo>
                  <a:pt x="2644" y="154"/>
                </a:lnTo>
                <a:lnTo>
                  <a:pt x="2660" y="333"/>
                </a:lnTo>
                <a:lnTo>
                  <a:pt x="2676" y="559"/>
                </a:lnTo>
                <a:lnTo>
                  <a:pt x="2692" y="809"/>
                </a:lnTo>
                <a:lnTo>
                  <a:pt x="2708" y="1058"/>
                </a:lnTo>
                <a:lnTo>
                  <a:pt x="2724" y="1284"/>
                </a:lnTo>
                <a:lnTo>
                  <a:pt x="2739" y="1463"/>
                </a:lnTo>
                <a:lnTo>
                  <a:pt x="2755" y="1577"/>
                </a:lnTo>
                <a:lnTo>
                  <a:pt x="2771" y="1617"/>
                </a:lnTo>
                <a:lnTo>
                  <a:pt x="2787" y="1577"/>
                </a:lnTo>
                <a:lnTo>
                  <a:pt x="2803" y="1463"/>
                </a:lnTo>
                <a:lnTo>
                  <a:pt x="2819" y="1284"/>
                </a:lnTo>
                <a:lnTo>
                  <a:pt x="2834" y="1058"/>
                </a:lnTo>
                <a:lnTo>
                  <a:pt x="2850" y="809"/>
                </a:lnTo>
                <a:lnTo>
                  <a:pt x="2866" y="559"/>
                </a:lnTo>
                <a:lnTo>
                  <a:pt x="2882" y="333"/>
                </a:lnTo>
                <a:lnTo>
                  <a:pt x="2898" y="154"/>
                </a:lnTo>
                <a:lnTo>
                  <a:pt x="2914" y="40"/>
                </a:lnTo>
                <a:lnTo>
                  <a:pt x="2929" y="0"/>
                </a:lnTo>
                <a:lnTo>
                  <a:pt x="2945" y="40"/>
                </a:lnTo>
                <a:lnTo>
                  <a:pt x="2961" y="154"/>
                </a:lnTo>
                <a:lnTo>
                  <a:pt x="2977" y="333"/>
                </a:lnTo>
                <a:lnTo>
                  <a:pt x="2993" y="559"/>
                </a:lnTo>
                <a:lnTo>
                  <a:pt x="3009" y="809"/>
                </a:lnTo>
                <a:lnTo>
                  <a:pt x="3024" y="1058"/>
                </a:lnTo>
                <a:lnTo>
                  <a:pt x="3040" y="1284"/>
                </a:lnTo>
                <a:lnTo>
                  <a:pt x="3056" y="1463"/>
                </a:lnTo>
                <a:lnTo>
                  <a:pt x="3072" y="1577"/>
                </a:lnTo>
                <a:lnTo>
                  <a:pt x="3088" y="1617"/>
                </a:lnTo>
                <a:lnTo>
                  <a:pt x="3104" y="1577"/>
                </a:lnTo>
                <a:lnTo>
                  <a:pt x="3119" y="1463"/>
                </a:lnTo>
                <a:lnTo>
                  <a:pt x="3135" y="1284"/>
                </a:lnTo>
                <a:lnTo>
                  <a:pt x="3151" y="1058"/>
                </a:lnTo>
                <a:lnTo>
                  <a:pt x="3167" y="809"/>
                </a:lnTo>
              </a:path>
            </a:pathLst>
          </a:custGeom>
          <a:noFill/>
          <a:ln w="38100" cap="flat">
            <a:solidFill>
              <a:srgbClr val="000066"/>
            </a:solidFill>
            <a:prstDash val="solid"/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7" name="TextBox 6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293010" y="2603563"/>
            <a:ext cx="551305" cy="646331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68" name="Freeform 27"/>
          <p:cNvSpPr>
            <a:spLocks/>
          </p:cNvSpPr>
          <p:nvPr/>
        </p:nvSpPr>
        <p:spPr bwMode="auto">
          <a:xfrm>
            <a:off x="2025650" y="4154488"/>
            <a:ext cx="704850" cy="355600"/>
          </a:xfrm>
          <a:custGeom>
            <a:avLst/>
            <a:gdLst>
              <a:gd name="T0" fmla="*/ 26 w 2633"/>
              <a:gd name="T1" fmla="*/ 567 h 575"/>
              <a:gd name="T2" fmla="*/ 79 w 2633"/>
              <a:gd name="T3" fmla="*/ 551 h 575"/>
              <a:gd name="T4" fmla="*/ 132 w 2633"/>
              <a:gd name="T5" fmla="*/ 533 h 575"/>
              <a:gd name="T6" fmla="*/ 184 w 2633"/>
              <a:gd name="T7" fmla="*/ 513 h 575"/>
              <a:gd name="T8" fmla="*/ 237 w 2633"/>
              <a:gd name="T9" fmla="*/ 491 h 575"/>
              <a:gd name="T10" fmla="*/ 290 w 2633"/>
              <a:gd name="T11" fmla="*/ 468 h 575"/>
              <a:gd name="T12" fmla="*/ 342 w 2633"/>
              <a:gd name="T13" fmla="*/ 442 h 575"/>
              <a:gd name="T14" fmla="*/ 395 w 2633"/>
              <a:gd name="T15" fmla="*/ 415 h 575"/>
              <a:gd name="T16" fmla="*/ 448 w 2633"/>
              <a:gd name="T17" fmla="*/ 386 h 575"/>
              <a:gd name="T18" fmla="*/ 500 w 2633"/>
              <a:gd name="T19" fmla="*/ 356 h 575"/>
              <a:gd name="T20" fmla="*/ 553 w 2633"/>
              <a:gd name="T21" fmla="*/ 325 h 575"/>
              <a:gd name="T22" fmla="*/ 606 w 2633"/>
              <a:gd name="T23" fmla="*/ 294 h 575"/>
              <a:gd name="T24" fmla="*/ 658 w 2633"/>
              <a:gd name="T25" fmla="*/ 261 h 575"/>
              <a:gd name="T26" fmla="*/ 711 w 2633"/>
              <a:gd name="T27" fmla="*/ 229 h 575"/>
              <a:gd name="T28" fmla="*/ 764 w 2633"/>
              <a:gd name="T29" fmla="*/ 197 h 575"/>
              <a:gd name="T30" fmla="*/ 816 w 2633"/>
              <a:gd name="T31" fmla="*/ 167 h 575"/>
              <a:gd name="T32" fmla="*/ 869 w 2633"/>
              <a:gd name="T33" fmla="*/ 137 h 575"/>
              <a:gd name="T34" fmla="*/ 922 w 2633"/>
              <a:gd name="T35" fmla="*/ 109 h 575"/>
              <a:gd name="T36" fmla="*/ 974 w 2633"/>
              <a:gd name="T37" fmla="*/ 84 h 575"/>
              <a:gd name="T38" fmla="*/ 1027 w 2633"/>
              <a:gd name="T39" fmla="*/ 61 h 575"/>
              <a:gd name="T40" fmla="*/ 1080 w 2633"/>
              <a:gd name="T41" fmla="*/ 41 h 575"/>
              <a:gd name="T42" fmla="*/ 1132 w 2633"/>
              <a:gd name="T43" fmla="*/ 25 h 575"/>
              <a:gd name="T44" fmla="*/ 1185 w 2633"/>
              <a:gd name="T45" fmla="*/ 13 h 575"/>
              <a:gd name="T46" fmla="*/ 1238 w 2633"/>
              <a:gd name="T47" fmla="*/ 5 h 575"/>
              <a:gd name="T48" fmla="*/ 1290 w 2633"/>
              <a:gd name="T49" fmla="*/ 0 h 575"/>
              <a:gd name="T50" fmla="*/ 1343 w 2633"/>
              <a:gd name="T51" fmla="*/ 0 h 575"/>
              <a:gd name="T52" fmla="*/ 1395 w 2633"/>
              <a:gd name="T53" fmla="*/ 5 h 575"/>
              <a:gd name="T54" fmla="*/ 1448 w 2633"/>
              <a:gd name="T55" fmla="*/ 13 h 575"/>
              <a:gd name="T56" fmla="*/ 1501 w 2633"/>
              <a:gd name="T57" fmla="*/ 25 h 575"/>
              <a:gd name="T58" fmla="*/ 1553 w 2633"/>
              <a:gd name="T59" fmla="*/ 41 h 575"/>
              <a:gd name="T60" fmla="*/ 1606 w 2633"/>
              <a:gd name="T61" fmla="*/ 61 h 575"/>
              <a:gd name="T62" fmla="*/ 1659 w 2633"/>
              <a:gd name="T63" fmla="*/ 84 h 575"/>
              <a:gd name="T64" fmla="*/ 1711 w 2633"/>
              <a:gd name="T65" fmla="*/ 109 h 575"/>
              <a:gd name="T66" fmla="*/ 1764 w 2633"/>
              <a:gd name="T67" fmla="*/ 137 h 575"/>
              <a:gd name="T68" fmla="*/ 1817 w 2633"/>
              <a:gd name="T69" fmla="*/ 167 h 575"/>
              <a:gd name="T70" fmla="*/ 1869 w 2633"/>
              <a:gd name="T71" fmla="*/ 197 h 575"/>
              <a:gd name="T72" fmla="*/ 1922 w 2633"/>
              <a:gd name="T73" fmla="*/ 229 h 575"/>
              <a:gd name="T74" fmla="*/ 1975 w 2633"/>
              <a:gd name="T75" fmla="*/ 261 h 575"/>
              <a:gd name="T76" fmla="*/ 2027 w 2633"/>
              <a:gd name="T77" fmla="*/ 294 h 575"/>
              <a:gd name="T78" fmla="*/ 2080 w 2633"/>
              <a:gd name="T79" fmla="*/ 325 h 575"/>
              <a:gd name="T80" fmla="*/ 2133 w 2633"/>
              <a:gd name="T81" fmla="*/ 356 h 575"/>
              <a:gd name="T82" fmla="*/ 2185 w 2633"/>
              <a:gd name="T83" fmla="*/ 386 h 575"/>
              <a:gd name="T84" fmla="*/ 2238 w 2633"/>
              <a:gd name="T85" fmla="*/ 415 h 575"/>
              <a:gd name="T86" fmla="*/ 2291 w 2633"/>
              <a:gd name="T87" fmla="*/ 442 h 575"/>
              <a:gd name="T88" fmla="*/ 2343 w 2633"/>
              <a:gd name="T89" fmla="*/ 468 h 575"/>
              <a:gd name="T90" fmla="*/ 2396 w 2633"/>
              <a:gd name="T91" fmla="*/ 491 h 575"/>
              <a:gd name="T92" fmla="*/ 2449 w 2633"/>
              <a:gd name="T93" fmla="*/ 513 h 575"/>
              <a:gd name="T94" fmla="*/ 2501 w 2633"/>
              <a:gd name="T95" fmla="*/ 533 h 575"/>
              <a:gd name="T96" fmla="*/ 2554 w 2633"/>
              <a:gd name="T97" fmla="*/ 551 h 575"/>
              <a:gd name="T98" fmla="*/ 2607 w 2633"/>
              <a:gd name="T99" fmla="*/ 56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33" h="575">
                <a:moveTo>
                  <a:pt x="0" y="575"/>
                </a:moveTo>
                <a:lnTo>
                  <a:pt x="26" y="567"/>
                </a:lnTo>
                <a:lnTo>
                  <a:pt x="53" y="559"/>
                </a:lnTo>
                <a:lnTo>
                  <a:pt x="79" y="551"/>
                </a:lnTo>
                <a:lnTo>
                  <a:pt x="105" y="542"/>
                </a:lnTo>
                <a:lnTo>
                  <a:pt x="132" y="533"/>
                </a:lnTo>
                <a:lnTo>
                  <a:pt x="158" y="523"/>
                </a:lnTo>
                <a:lnTo>
                  <a:pt x="184" y="513"/>
                </a:lnTo>
                <a:lnTo>
                  <a:pt x="211" y="502"/>
                </a:lnTo>
                <a:lnTo>
                  <a:pt x="237" y="491"/>
                </a:lnTo>
                <a:lnTo>
                  <a:pt x="263" y="480"/>
                </a:lnTo>
                <a:lnTo>
                  <a:pt x="290" y="468"/>
                </a:lnTo>
                <a:lnTo>
                  <a:pt x="316" y="455"/>
                </a:lnTo>
                <a:lnTo>
                  <a:pt x="342" y="442"/>
                </a:lnTo>
                <a:lnTo>
                  <a:pt x="369" y="429"/>
                </a:lnTo>
                <a:lnTo>
                  <a:pt x="395" y="415"/>
                </a:lnTo>
                <a:lnTo>
                  <a:pt x="421" y="401"/>
                </a:lnTo>
                <a:lnTo>
                  <a:pt x="448" y="386"/>
                </a:lnTo>
                <a:lnTo>
                  <a:pt x="474" y="371"/>
                </a:lnTo>
                <a:lnTo>
                  <a:pt x="500" y="356"/>
                </a:lnTo>
                <a:lnTo>
                  <a:pt x="527" y="341"/>
                </a:lnTo>
                <a:lnTo>
                  <a:pt x="553" y="325"/>
                </a:lnTo>
                <a:lnTo>
                  <a:pt x="579" y="309"/>
                </a:lnTo>
                <a:lnTo>
                  <a:pt x="606" y="294"/>
                </a:lnTo>
                <a:lnTo>
                  <a:pt x="632" y="277"/>
                </a:lnTo>
                <a:lnTo>
                  <a:pt x="658" y="261"/>
                </a:lnTo>
                <a:lnTo>
                  <a:pt x="685" y="245"/>
                </a:lnTo>
                <a:lnTo>
                  <a:pt x="711" y="229"/>
                </a:lnTo>
                <a:lnTo>
                  <a:pt x="737" y="213"/>
                </a:lnTo>
                <a:lnTo>
                  <a:pt x="764" y="197"/>
                </a:lnTo>
                <a:lnTo>
                  <a:pt x="790" y="182"/>
                </a:lnTo>
                <a:lnTo>
                  <a:pt x="816" y="167"/>
                </a:lnTo>
                <a:lnTo>
                  <a:pt x="843" y="152"/>
                </a:lnTo>
                <a:lnTo>
                  <a:pt x="869" y="137"/>
                </a:lnTo>
                <a:lnTo>
                  <a:pt x="895" y="123"/>
                </a:lnTo>
                <a:lnTo>
                  <a:pt x="922" y="109"/>
                </a:lnTo>
                <a:lnTo>
                  <a:pt x="948" y="96"/>
                </a:lnTo>
                <a:lnTo>
                  <a:pt x="974" y="84"/>
                </a:lnTo>
                <a:lnTo>
                  <a:pt x="1001" y="72"/>
                </a:lnTo>
                <a:lnTo>
                  <a:pt x="1027" y="61"/>
                </a:lnTo>
                <a:lnTo>
                  <a:pt x="1053" y="51"/>
                </a:lnTo>
                <a:lnTo>
                  <a:pt x="1080" y="41"/>
                </a:lnTo>
                <a:lnTo>
                  <a:pt x="1106" y="33"/>
                </a:lnTo>
                <a:lnTo>
                  <a:pt x="1132" y="25"/>
                </a:lnTo>
                <a:lnTo>
                  <a:pt x="1159" y="19"/>
                </a:lnTo>
                <a:lnTo>
                  <a:pt x="1185" y="13"/>
                </a:lnTo>
                <a:lnTo>
                  <a:pt x="1211" y="8"/>
                </a:lnTo>
                <a:lnTo>
                  <a:pt x="1238" y="5"/>
                </a:lnTo>
                <a:lnTo>
                  <a:pt x="1264" y="2"/>
                </a:lnTo>
                <a:lnTo>
                  <a:pt x="1290" y="0"/>
                </a:lnTo>
                <a:lnTo>
                  <a:pt x="1317" y="0"/>
                </a:lnTo>
                <a:lnTo>
                  <a:pt x="1343" y="0"/>
                </a:lnTo>
                <a:lnTo>
                  <a:pt x="1369" y="2"/>
                </a:lnTo>
                <a:lnTo>
                  <a:pt x="1395" y="5"/>
                </a:lnTo>
                <a:lnTo>
                  <a:pt x="1422" y="8"/>
                </a:lnTo>
                <a:lnTo>
                  <a:pt x="1448" y="13"/>
                </a:lnTo>
                <a:lnTo>
                  <a:pt x="1474" y="19"/>
                </a:lnTo>
                <a:lnTo>
                  <a:pt x="1501" y="25"/>
                </a:lnTo>
                <a:lnTo>
                  <a:pt x="1527" y="33"/>
                </a:lnTo>
                <a:lnTo>
                  <a:pt x="1553" y="41"/>
                </a:lnTo>
                <a:lnTo>
                  <a:pt x="1580" y="51"/>
                </a:lnTo>
                <a:lnTo>
                  <a:pt x="1606" y="61"/>
                </a:lnTo>
                <a:lnTo>
                  <a:pt x="1632" y="72"/>
                </a:lnTo>
                <a:lnTo>
                  <a:pt x="1659" y="84"/>
                </a:lnTo>
                <a:lnTo>
                  <a:pt x="1685" y="96"/>
                </a:lnTo>
                <a:lnTo>
                  <a:pt x="1711" y="109"/>
                </a:lnTo>
                <a:lnTo>
                  <a:pt x="1738" y="123"/>
                </a:lnTo>
                <a:lnTo>
                  <a:pt x="1764" y="137"/>
                </a:lnTo>
                <a:lnTo>
                  <a:pt x="1790" y="152"/>
                </a:lnTo>
                <a:lnTo>
                  <a:pt x="1817" y="167"/>
                </a:lnTo>
                <a:lnTo>
                  <a:pt x="1843" y="182"/>
                </a:lnTo>
                <a:lnTo>
                  <a:pt x="1869" y="197"/>
                </a:lnTo>
                <a:lnTo>
                  <a:pt x="1896" y="213"/>
                </a:lnTo>
                <a:lnTo>
                  <a:pt x="1922" y="229"/>
                </a:lnTo>
                <a:lnTo>
                  <a:pt x="1948" y="245"/>
                </a:lnTo>
                <a:lnTo>
                  <a:pt x="1975" y="261"/>
                </a:lnTo>
                <a:lnTo>
                  <a:pt x="2001" y="277"/>
                </a:lnTo>
                <a:lnTo>
                  <a:pt x="2027" y="294"/>
                </a:lnTo>
                <a:lnTo>
                  <a:pt x="2054" y="309"/>
                </a:lnTo>
                <a:lnTo>
                  <a:pt x="2080" y="325"/>
                </a:lnTo>
                <a:lnTo>
                  <a:pt x="2106" y="341"/>
                </a:lnTo>
                <a:lnTo>
                  <a:pt x="2133" y="356"/>
                </a:lnTo>
                <a:lnTo>
                  <a:pt x="2159" y="371"/>
                </a:lnTo>
                <a:lnTo>
                  <a:pt x="2185" y="386"/>
                </a:lnTo>
                <a:lnTo>
                  <a:pt x="2212" y="401"/>
                </a:lnTo>
                <a:lnTo>
                  <a:pt x="2238" y="415"/>
                </a:lnTo>
                <a:lnTo>
                  <a:pt x="2264" y="429"/>
                </a:lnTo>
                <a:lnTo>
                  <a:pt x="2291" y="442"/>
                </a:lnTo>
                <a:lnTo>
                  <a:pt x="2317" y="455"/>
                </a:lnTo>
                <a:lnTo>
                  <a:pt x="2343" y="468"/>
                </a:lnTo>
                <a:lnTo>
                  <a:pt x="2370" y="480"/>
                </a:lnTo>
                <a:lnTo>
                  <a:pt x="2396" y="491"/>
                </a:lnTo>
                <a:lnTo>
                  <a:pt x="2422" y="502"/>
                </a:lnTo>
                <a:lnTo>
                  <a:pt x="2449" y="513"/>
                </a:lnTo>
                <a:lnTo>
                  <a:pt x="2475" y="523"/>
                </a:lnTo>
                <a:lnTo>
                  <a:pt x="2501" y="533"/>
                </a:lnTo>
                <a:lnTo>
                  <a:pt x="2528" y="542"/>
                </a:lnTo>
                <a:lnTo>
                  <a:pt x="2554" y="551"/>
                </a:lnTo>
                <a:lnTo>
                  <a:pt x="2580" y="559"/>
                </a:lnTo>
                <a:lnTo>
                  <a:pt x="2607" y="567"/>
                </a:lnTo>
                <a:lnTo>
                  <a:pt x="2633" y="575"/>
                </a:lnTo>
              </a:path>
            </a:pathLst>
          </a:custGeom>
          <a:solidFill>
            <a:srgbClr val="0070C0">
              <a:alpha val="80000"/>
            </a:srgbClr>
          </a:solidFill>
          <a:ln w="38100" cap="flat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>
              <a:latin typeface="+mn-lt"/>
              <a:ea typeface="+mn-ea"/>
              <a:cs typeface="+mn-cs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1041400" y="3521075"/>
            <a:ext cx="1203325" cy="85090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3" name="TextBox 9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037464" y="4524366"/>
            <a:ext cx="895181" cy="369332"/>
          </a:xfrm>
          <a:prstGeom prst="rect">
            <a:avLst/>
          </a:prstGeom>
          <a:blipFill rotWithShape="1">
            <a:blip r:embed="rId3"/>
            <a:stretch>
              <a:fillRect t="-119672" r="-52381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95" name="TextBox 9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88193" y="2926729"/>
            <a:ext cx="841769" cy="369332"/>
          </a:xfrm>
          <a:prstGeom prst="rect">
            <a:avLst/>
          </a:prstGeom>
          <a:blipFill rotWithShape="1">
            <a:blip r:embed="rId4"/>
            <a:stretch>
              <a:fillRect t="-119672" r="-56522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98" name="TextBox 9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715854" y="1478256"/>
            <a:ext cx="906338" cy="369332"/>
          </a:xfrm>
          <a:prstGeom prst="rect">
            <a:avLst/>
          </a:prstGeom>
          <a:blipFill rotWithShape="1">
            <a:blip r:embed="rId5"/>
            <a:stretch>
              <a:fillRect t="-119672" r="-52703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99" name="TextBox 9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640111" y="2200421"/>
            <a:ext cx="897297" cy="369332"/>
          </a:xfrm>
          <a:prstGeom prst="rect">
            <a:avLst/>
          </a:prstGeom>
          <a:blipFill rotWithShape="1">
            <a:blip r:embed="rId6"/>
            <a:stretch>
              <a:fillRect t="-119672" r="-53061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0" name="TextBox 9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176329" y="3470357"/>
            <a:ext cx="897553" cy="369332"/>
          </a:xfrm>
          <a:prstGeom prst="rect">
            <a:avLst/>
          </a:prstGeom>
          <a:blipFill rotWithShape="1">
            <a:blip r:embed="rId7"/>
            <a:stretch>
              <a:fillRect t="-119672" r="-53061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1" name="TextBox 10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041349" y="4003150"/>
            <a:ext cx="888513" cy="369332"/>
          </a:xfrm>
          <a:prstGeom prst="rect">
            <a:avLst/>
          </a:prstGeom>
          <a:blipFill rotWithShape="1">
            <a:blip r:embed="rId8"/>
            <a:stretch>
              <a:fillRect t="-121667" r="-52055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2" name="TextBox 10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472135" y="889072"/>
            <a:ext cx="850554" cy="369332"/>
          </a:xfrm>
          <a:prstGeom prst="rect">
            <a:avLst/>
          </a:prstGeom>
          <a:blipFill rotWithShape="1">
            <a:blip r:embed="rId9"/>
            <a:stretch>
              <a:fillRect t="-121667" r="-56115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11" name="TextBox 11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756861" y="2600882"/>
            <a:ext cx="903965" cy="369332"/>
          </a:xfrm>
          <a:prstGeom prst="rect">
            <a:avLst/>
          </a:prstGeom>
          <a:blipFill rotWithShape="1">
            <a:blip r:embed="rId10"/>
            <a:stretch>
              <a:fillRect t="-121667" r="-52349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60" name="Title 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76405"/>
          </a:xfrm>
          <a:prstGeom prst="rect">
            <a:avLst/>
          </a:prstGeom>
          <a:blipFill rotWithShape="1">
            <a:blip r:embed="rId11"/>
            <a:stretch>
              <a:fillRect l="-1133" b="-9009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cxnSp>
        <p:nvCxnSpPr>
          <p:cNvPr id="61" name="Straight Arrow Connector 60"/>
          <p:cNvCxnSpPr/>
          <p:nvPr/>
        </p:nvCxnSpPr>
        <p:spPr>
          <a:xfrm flipV="1">
            <a:off x="2509838" y="1381125"/>
            <a:ext cx="4191000" cy="1938338"/>
          </a:xfrm>
          <a:prstGeom prst="straightConnector1">
            <a:avLst/>
          </a:prstGeom>
          <a:ln w="254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2608263" y="2557463"/>
            <a:ext cx="4471987" cy="1952625"/>
          </a:xfrm>
          <a:prstGeom prst="straightConnector1">
            <a:avLst/>
          </a:prstGeom>
          <a:ln w="25400">
            <a:solidFill>
              <a:srgbClr val="CC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703" name="TextBox 115"/>
          <p:cNvSpPr txBox="1">
            <a:spLocks noChangeArrowheads="1"/>
          </p:cNvSpPr>
          <p:nvPr/>
        </p:nvSpPr>
        <p:spPr bwMode="auto">
          <a:xfrm>
            <a:off x="5969000" y="4224338"/>
            <a:ext cx="1620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qubit spectrum</a:t>
            </a:r>
          </a:p>
        </p:txBody>
      </p:sp>
      <p:sp>
        <p:nvSpPr>
          <p:cNvPr id="129" name="Freeform 128"/>
          <p:cNvSpPr/>
          <p:nvPr/>
        </p:nvSpPr>
        <p:spPr>
          <a:xfrm>
            <a:off x="1476375" y="1566863"/>
            <a:ext cx="1214438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0" name="Freeform 129"/>
          <p:cNvSpPr/>
          <p:nvPr/>
        </p:nvSpPr>
        <p:spPr>
          <a:xfrm>
            <a:off x="1392238" y="1566863"/>
            <a:ext cx="1216025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706" name="Line 75"/>
          <p:cNvSpPr>
            <a:spLocks noChangeShapeType="1"/>
          </p:cNvSpPr>
          <p:nvPr/>
        </p:nvSpPr>
        <p:spPr bwMode="auto">
          <a:xfrm flipV="1">
            <a:off x="388938" y="1195388"/>
            <a:ext cx="0" cy="12017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8707" name="Line 77"/>
          <p:cNvSpPr>
            <a:spLocks noChangeShapeType="1"/>
          </p:cNvSpPr>
          <p:nvPr/>
        </p:nvSpPr>
        <p:spPr bwMode="auto">
          <a:xfrm>
            <a:off x="400050" y="2389188"/>
            <a:ext cx="32194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3" name="Freeform 132"/>
          <p:cNvSpPr/>
          <p:nvPr/>
        </p:nvSpPr>
        <p:spPr>
          <a:xfrm>
            <a:off x="2244725" y="1566863"/>
            <a:ext cx="1214438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CC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709" name="TextBox 133"/>
          <p:cNvSpPr txBox="1">
            <a:spLocks noChangeArrowheads="1"/>
          </p:cNvSpPr>
          <p:nvPr/>
        </p:nvSpPr>
        <p:spPr bwMode="auto">
          <a:xfrm>
            <a:off x="1065213" y="762000"/>
            <a:ext cx="172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cavity spectrum</a:t>
            </a:r>
          </a:p>
        </p:txBody>
      </p:sp>
      <p:sp>
        <p:nvSpPr>
          <p:cNvPr id="135" name="Freeform 134"/>
          <p:cNvSpPr/>
          <p:nvPr/>
        </p:nvSpPr>
        <p:spPr>
          <a:xfrm>
            <a:off x="552450" y="1566863"/>
            <a:ext cx="1216025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6" name="TextBox 13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708139" y="1092788"/>
            <a:ext cx="667106" cy="420436"/>
          </a:xfrm>
          <a:prstGeom prst="rect">
            <a:avLst/>
          </a:prstGeom>
          <a:blipFill rotWithShape="1">
            <a:blip r:embed="rId12"/>
            <a:stretch>
              <a:fillRect b="-1304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37" name="TextBox 13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687432" y="1092788"/>
            <a:ext cx="1137747" cy="420436"/>
          </a:xfrm>
          <a:prstGeom prst="rect">
            <a:avLst/>
          </a:prstGeom>
          <a:blipFill rotWithShape="1">
            <a:blip r:embed="rId13"/>
            <a:stretch>
              <a:fillRect b="-1304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38" name="TextBox 13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975242" y="1092788"/>
            <a:ext cx="617348" cy="400110"/>
          </a:xfrm>
          <a:prstGeom prst="rect">
            <a:avLst/>
          </a:prstGeom>
          <a:blipFill rotWithShape="1">
            <a:blip r:embed="rId14"/>
            <a:stretch>
              <a:fillRect b="-13636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28714" name="Line 75"/>
          <p:cNvSpPr>
            <a:spLocks noChangeShapeType="1"/>
          </p:cNvSpPr>
          <p:nvPr/>
        </p:nvSpPr>
        <p:spPr bwMode="auto">
          <a:xfrm flipV="1">
            <a:off x="4581525" y="4645025"/>
            <a:ext cx="0" cy="12017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8715" name="Line 77"/>
          <p:cNvSpPr>
            <a:spLocks noChangeShapeType="1"/>
          </p:cNvSpPr>
          <p:nvPr/>
        </p:nvSpPr>
        <p:spPr bwMode="auto">
          <a:xfrm>
            <a:off x="4581525" y="5840413"/>
            <a:ext cx="45402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1" name="Freeform 140"/>
          <p:cNvSpPr/>
          <p:nvPr/>
        </p:nvSpPr>
        <p:spPr>
          <a:xfrm>
            <a:off x="5913438" y="5018088"/>
            <a:ext cx="271462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2" name="Freeform 141"/>
          <p:cNvSpPr/>
          <p:nvPr/>
        </p:nvSpPr>
        <p:spPr>
          <a:xfrm>
            <a:off x="8199438" y="5018088"/>
            <a:ext cx="273050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43" name="Straight Connector 142"/>
          <p:cNvCxnSpPr/>
          <p:nvPr/>
        </p:nvCxnSpPr>
        <p:spPr>
          <a:xfrm flipH="1">
            <a:off x="6540500" y="5616575"/>
            <a:ext cx="160338" cy="39370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 flipH="1">
            <a:off x="6618288" y="5619750"/>
            <a:ext cx="160337" cy="39370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Freeform 145"/>
          <p:cNvSpPr/>
          <p:nvPr/>
        </p:nvSpPr>
        <p:spPr>
          <a:xfrm>
            <a:off x="4772025" y="5008563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7" name="Freeform 146"/>
          <p:cNvSpPr/>
          <p:nvPr/>
        </p:nvSpPr>
        <p:spPr>
          <a:xfrm>
            <a:off x="7010400" y="5018088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66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722" name="TextBox 147"/>
          <p:cNvSpPr txBox="1">
            <a:spLocks noChangeArrowheads="1"/>
          </p:cNvSpPr>
          <p:nvPr/>
        </p:nvSpPr>
        <p:spPr bwMode="auto">
          <a:xfrm>
            <a:off x="4483100" y="5130800"/>
            <a:ext cx="468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…</a:t>
            </a:r>
          </a:p>
        </p:txBody>
      </p:sp>
      <p:sp>
        <p:nvSpPr>
          <p:cNvPr id="28723" name="TextBox 148"/>
          <p:cNvSpPr txBox="1">
            <a:spLocks noChangeArrowheads="1"/>
          </p:cNvSpPr>
          <p:nvPr/>
        </p:nvSpPr>
        <p:spPr bwMode="auto">
          <a:xfrm>
            <a:off x="6715125" y="5130800"/>
            <a:ext cx="468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…</a:t>
            </a:r>
          </a:p>
        </p:txBody>
      </p:sp>
      <p:sp>
        <p:nvSpPr>
          <p:cNvPr id="150" name="TextBox 14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040389" y="4577188"/>
            <a:ext cx="709874" cy="422039"/>
          </a:xfrm>
          <a:prstGeom prst="rect">
            <a:avLst/>
          </a:prstGeom>
          <a:blipFill rotWithShape="1">
            <a:blip r:embed="rId15"/>
            <a:stretch>
              <a:fillRect b="-1449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51" name="TextBox 15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726163" y="4574880"/>
            <a:ext cx="800091" cy="418704"/>
          </a:xfrm>
          <a:prstGeom prst="rect">
            <a:avLst/>
          </a:prstGeom>
          <a:blipFill rotWithShape="1">
            <a:blip r:embed="rId16"/>
            <a:stretch>
              <a:fillRect b="-1449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52" name="TextBox 15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808012" y="4595268"/>
            <a:ext cx="708463" cy="400110"/>
          </a:xfrm>
          <a:prstGeom prst="rect">
            <a:avLst/>
          </a:prstGeom>
          <a:blipFill rotWithShape="1">
            <a:blip r:embed="rId17"/>
            <a:stretch>
              <a:fillRect b="-1538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53" name="TextBox 15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493786" y="4592960"/>
            <a:ext cx="800091" cy="400302"/>
          </a:xfrm>
          <a:prstGeom prst="rect">
            <a:avLst/>
          </a:prstGeom>
          <a:blipFill rotWithShape="1">
            <a:blip r:embed="rId18"/>
            <a:stretch>
              <a:fillRect b="-13636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54" name="Freeform 153"/>
          <p:cNvSpPr/>
          <p:nvPr/>
        </p:nvSpPr>
        <p:spPr>
          <a:xfrm>
            <a:off x="5145088" y="5013325"/>
            <a:ext cx="271462" cy="817563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5" name="Freeform 154"/>
          <p:cNvSpPr/>
          <p:nvPr/>
        </p:nvSpPr>
        <p:spPr>
          <a:xfrm>
            <a:off x="5534025" y="5024438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6" name="Freeform 155"/>
          <p:cNvSpPr/>
          <p:nvPr/>
        </p:nvSpPr>
        <p:spPr>
          <a:xfrm>
            <a:off x="7443788" y="5013325"/>
            <a:ext cx="271462" cy="817563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7" name="Freeform 156"/>
          <p:cNvSpPr/>
          <p:nvPr/>
        </p:nvSpPr>
        <p:spPr>
          <a:xfrm>
            <a:off x="7832725" y="5024438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705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/>
          <p:cNvSpPr txBox="1"/>
          <p:nvPr/>
        </p:nvSpPr>
        <p:spPr>
          <a:xfrm>
            <a:off x="152400" y="70199"/>
            <a:ext cx="5928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</a:rPr>
              <a:t>QUANTUM FEEDBACK AND TIME-SCALE ISSUE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7879" y="987423"/>
            <a:ext cx="83652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fr-FR" sz="2000" b="1" dirty="0">
                <a:solidFill>
                  <a:srgbClr val="000000"/>
                </a:solidFill>
              </a:rPr>
              <a:t>S</a:t>
            </a:r>
            <a:r>
              <a:rPr lang="fr-FR" sz="2000" b="1" dirty="0" smtClean="0">
                <a:solidFill>
                  <a:srgbClr val="000000"/>
                </a:solidFill>
              </a:rPr>
              <a:t>hort </a:t>
            </a:r>
            <a:r>
              <a:rPr lang="fr-FR" sz="2000" b="1" dirty="0" err="1">
                <a:solidFill>
                  <a:srgbClr val="000000"/>
                </a:solidFill>
              </a:rPr>
              <a:t>coherence</a:t>
            </a:r>
            <a:r>
              <a:rPr lang="fr-FR" sz="2000" b="1" dirty="0">
                <a:solidFill>
                  <a:srgbClr val="000000"/>
                </a:solidFill>
              </a:rPr>
              <a:t> </a:t>
            </a:r>
            <a:r>
              <a:rPr lang="fr-FR" sz="2000" b="1" dirty="0" smtClean="0">
                <a:solidFill>
                  <a:srgbClr val="000000"/>
                </a:solidFill>
              </a:rPr>
              <a:t>times </a:t>
            </a:r>
            <a:r>
              <a:rPr lang="fr-FR" sz="2000" dirty="0" smtClean="0">
                <a:solidFill>
                  <a:srgbClr val="000000"/>
                </a:solidFill>
              </a:rPr>
              <a:t>(</a:t>
            </a:r>
            <a:r>
              <a:rPr lang="fr-FR" sz="2000" dirty="0" err="1" smtClean="0">
                <a:solidFill>
                  <a:srgbClr val="000000"/>
                </a:solidFill>
              </a:rPr>
              <a:t>typically</a:t>
            </a:r>
            <a:r>
              <a:rPr lang="fr-FR" sz="2000" dirty="0" smtClean="0">
                <a:solidFill>
                  <a:srgbClr val="000000"/>
                </a:solidFill>
              </a:rPr>
              <a:t> 100-1000 times </a:t>
            </a:r>
            <a:r>
              <a:rPr lang="fr-FR" sz="2000" dirty="0" err="1" smtClean="0">
                <a:solidFill>
                  <a:srgbClr val="000000"/>
                </a:solidFill>
              </a:rPr>
              <a:t>shorter</a:t>
            </a:r>
            <a:r>
              <a:rPr lang="fr-FR" sz="2000" dirty="0" smtClean="0">
                <a:solidFill>
                  <a:srgbClr val="000000"/>
                </a:solidFill>
              </a:rPr>
              <a:t> for </a:t>
            </a:r>
            <a:r>
              <a:rPr lang="fr-FR" sz="2000" dirty="0" err="1" smtClean="0">
                <a:solidFill>
                  <a:srgbClr val="000000"/>
                </a:solidFill>
              </a:rPr>
              <a:t>superconducting</a:t>
            </a:r>
            <a:r>
              <a:rPr lang="fr-FR" sz="2000" dirty="0" smtClean="0">
                <a:solidFill>
                  <a:srgbClr val="000000"/>
                </a:solidFill>
              </a:rPr>
              <a:t> qubits) </a:t>
            </a:r>
            <a:r>
              <a:rPr lang="fr-FR" sz="2000" dirty="0" err="1">
                <a:solidFill>
                  <a:srgbClr val="000000"/>
                </a:solidFill>
              </a:rPr>
              <a:t>require</a:t>
            </a:r>
            <a:r>
              <a:rPr lang="fr-FR" sz="2000" dirty="0">
                <a:solidFill>
                  <a:srgbClr val="000000"/>
                </a:solidFill>
              </a:rPr>
              <a:t> </a:t>
            </a:r>
            <a:r>
              <a:rPr lang="fr-FR" sz="2000" dirty="0" err="1">
                <a:solidFill>
                  <a:srgbClr val="000000"/>
                </a:solidFill>
              </a:rPr>
              <a:t>fast</a:t>
            </a:r>
            <a:r>
              <a:rPr lang="fr-FR" sz="2000" dirty="0">
                <a:solidFill>
                  <a:srgbClr val="000000"/>
                </a:solidFill>
              </a:rPr>
              <a:t> </a:t>
            </a:r>
            <a:r>
              <a:rPr lang="fr-FR" sz="2000" dirty="0" err="1">
                <a:solidFill>
                  <a:srgbClr val="000000"/>
                </a:solidFill>
              </a:rPr>
              <a:t>electronics</a:t>
            </a:r>
            <a:r>
              <a:rPr lang="fr-FR" sz="2000" dirty="0">
                <a:solidFill>
                  <a:srgbClr val="000000"/>
                </a:solidFill>
              </a:rPr>
              <a:t> and simple control </a:t>
            </a:r>
            <a:r>
              <a:rPr lang="fr-FR" sz="2000" dirty="0" err="1">
                <a:solidFill>
                  <a:srgbClr val="000000"/>
                </a:solidFill>
              </a:rPr>
              <a:t>schemes</a:t>
            </a:r>
            <a:r>
              <a:rPr lang="fr-FR" sz="2000" dirty="0">
                <a:solidFill>
                  <a:srgbClr val="000000"/>
                </a:solidFill>
              </a:rPr>
              <a:t>.</a:t>
            </a:r>
          </a:p>
        </p:txBody>
      </p:sp>
      <p:grpSp>
        <p:nvGrpSpPr>
          <p:cNvPr id="12" name="Grouper 11"/>
          <p:cNvGrpSpPr/>
          <p:nvPr/>
        </p:nvGrpSpPr>
        <p:grpSpPr>
          <a:xfrm>
            <a:off x="397879" y="2128147"/>
            <a:ext cx="8267038" cy="2949852"/>
            <a:chOff x="487215" y="833873"/>
            <a:chExt cx="8267038" cy="3464349"/>
          </a:xfrm>
        </p:grpSpPr>
        <p:sp>
          <p:nvSpPr>
            <p:cNvPr id="13" name="Rectangle 12"/>
            <p:cNvSpPr/>
            <p:nvPr/>
          </p:nvSpPr>
          <p:spPr>
            <a:xfrm>
              <a:off x="537013" y="960837"/>
              <a:ext cx="8202385" cy="333738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342900" indent="-342900">
                <a:lnSpc>
                  <a:spcPct val="150000"/>
                </a:lnSpc>
                <a:buFont typeface="Arial"/>
                <a:buChar char="•"/>
              </a:pPr>
              <a:endParaRPr lang="fr-FR" sz="1000" dirty="0" smtClean="0">
                <a:solidFill>
                  <a:srgbClr val="000000"/>
                </a:solidFill>
                <a:latin typeface="Calibri"/>
                <a:cs typeface="Calibri"/>
              </a:endParaRPr>
            </a:p>
            <a:p>
              <a:pPr marL="342900" indent="-342900">
                <a:lnSpc>
                  <a:spcPct val="150000"/>
                </a:lnSpc>
                <a:buFont typeface="Arial"/>
                <a:buChar char="•"/>
              </a:pPr>
              <a:r>
                <a:rPr lang="fr-FR" sz="22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Strong</a:t>
              </a:r>
              <a:r>
                <a:rPr lang="fr-FR" sz="2200" dirty="0" smtClean="0">
                  <a:solidFill>
                    <a:srgbClr val="000000"/>
                  </a:solidFill>
                  <a:latin typeface="Calibri"/>
                  <a:cs typeface="Calibri"/>
                </a:rPr>
                <a:t> and </a:t>
              </a:r>
              <a:r>
                <a:rPr lang="fr-FR" sz="22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tunable</a:t>
              </a:r>
              <a:r>
                <a:rPr lang="fr-FR" sz="2200" dirty="0" smtClean="0">
                  <a:solidFill>
                    <a:srgbClr val="000000"/>
                  </a:solidFill>
                  <a:latin typeface="Calibri"/>
                  <a:cs typeface="Calibri"/>
                </a:rPr>
                <a:t> </a:t>
              </a:r>
              <a:r>
                <a:rPr lang="fr-FR" sz="22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couplings</a:t>
              </a:r>
              <a:r>
                <a:rPr lang="fr-FR" sz="2200" dirty="0" smtClean="0">
                  <a:solidFill>
                    <a:srgbClr val="000000"/>
                  </a:solidFill>
                  <a:latin typeface="Calibri"/>
                  <a:cs typeface="Calibri"/>
                </a:rPr>
                <a:t> and non-</a:t>
              </a:r>
              <a:r>
                <a:rPr lang="fr-FR" sz="22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linearities</a:t>
              </a:r>
              <a:r>
                <a:rPr lang="fr-FR" sz="2200" dirty="0" smtClean="0">
                  <a:solidFill>
                    <a:srgbClr val="000000"/>
                  </a:solidFill>
                  <a:latin typeface="Calibri"/>
                  <a:cs typeface="Calibri"/>
                </a:rPr>
                <a:t>;</a:t>
              </a:r>
            </a:p>
            <a:p>
              <a:pPr marL="342900" indent="-342900">
                <a:lnSpc>
                  <a:spcPct val="150000"/>
                </a:lnSpc>
                <a:buFont typeface="Arial"/>
                <a:buChar char="•"/>
              </a:pPr>
              <a:r>
                <a:rPr lang="fr-FR" sz="22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Flexibility</a:t>
              </a:r>
              <a:r>
                <a:rPr lang="fr-FR" sz="2200" dirty="0" smtClean="0">
                  <a:solidFill>
                    <a:srgbClr val="000000"/>
                  </a:solidFill>
                  <a:latin typeface="Calibri"/>
                  <a:cs typeface="Calibri"/>
                </a:rPr>
                <a:t> in </a:t>
              </a:r>
              <a:r>
                <a:rPr lang="fr-FR" sz="22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Hamiltonian</a:t>
              </a:r>
              <a:r>
                <a:rPr lang="fr-FR" sz="2200" dirty="0" smtClean="0">
                  <a:solidFill>
                    <a:srgbClr val="000000"/>
                  </a:solidFill>
                  <a:latin typeface="Calibri"/>
                  <a:cs typeface="Calibri"/>
                </a:rPr>
                <a:t> design;</a:t>
              </a:r>
            </a:p>
            <a:p>
              <a:pPr marL="360000" indent="-342900">
                <a:spcBef>
                  <a:spcPts val="600"/>
                </a:spcBef>
                <a:buFont typeface="Arial"/>
                <a:buChar char="•"/>
              </a:pPr>
              <a:r>
                <a:rPr lang="fr-FR" sz="2200" dirty="0" smtClean="0">
                  <a:solidFill>
                    <a:srgbClr val="000000"/>
                  </a:solidFill>
                  <a:latin typeface="Calibri"/>
                  <a:cs typeface="Calibri"/>
                </a:rPr>
                <a:t>Time and </a:t>
              </a:r>
              <a:r>
                <a:rPr lang="fr-FR" sz="22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frequency</a:t>
              </a:r>
              <a:r>
                <a:rPr lang="fr-FR" sz="2200" dirty="0">
                  <a:solidFill>
                    <a:srgbClr val="000000"/>
                  </a:solidFill>
                  <a:latin typeface="Calibri"/>
                  <a:cs typeface="Calibri"/>
                </a:rPr>
                <a:t> </a:t>
              </a:r>
              <a:r>
                <a:rPr lang="fr-FR" sz="22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domain</a:t>
              </a:r>
              <a:r>
                <a:rPr lang="fr-FR" sz="2200" dirty="0" smtClean="0">
                  <a:solidFill>
                    <a:srgbClr val="000000"/>
                  </a:solidFill>
                  <a:latin typeface="Calibri"/>
                  <a:cs typeface="Calibri"/>
                </a:rPr>
                <a:t> control of </a:t>
              </a:r>
              <a:r>
                <a:rPr lang="fr-FR" sz="22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microwave</a:t>
              </a:r>
              <a:r>
                <a:rPr lang="fr-FR" sz="2200" dirty="0" smtClean="0">
                  <a:solidFill>
                    <a:srgbClr val="000000"/>
                  </a:solidFill>
                  <a:latin typeface="Calibri"/>
                  <a:cs typeface="Calibri"/>
                </a:rPr>
                <a:t> </a:t>
              </a:r>
              <a:r>
                <a:rPr lang="fr-FR" sz="22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signals</a:t>
              </a:r>
              <a:r>
                <a:rPr lang="fr-FR" sz="2200" dirty="0" smtClean="0">
                  <a:solidFill>
                    <a:srgbClr val="000000"/>
                  </a:solidFill>
                  <a:latin typeface="Calibri"/>
                  <a:cs typeface="Calibri"/>
                </a:rPr>
                <a:t> </a:t>
              </a:r>
              <a:r>
                <a:rPr lang="fr-FR" sz="22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with</a:t>
              </a:r>
              <a:r>
                <a:rPr lang="fr-FR" sz="2200" dirty="0">
                  <a:solidFill>
                    <a:srgbClr val="000000"/>
                  </a:solidFill>
                  <a:latin typeface="Calibri"/>
                  <a:cs typeface="Calibri"/>
                </a:rPr>
                <a:t> </a:t>
              </a:r>
              <a:r>
                <a:rPr lang="fr-FR" sz="2200" dirty="0" smtClean="0">
                  <a:solidFill>
                    <a:srgbClr val="000000"/>
                  </a:solidFill>
                  <a:latin typeface="Calibri"/>
                  <a:cs typeface="Calibri"/>
                </a:rPr>
                <a:t>commercial </a:t>
              </a:r>
              <a:r>
                <a:rPr lang="fr-FR" sz="22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electronics</a:t>
              </a:r>
              <a:r>
                <a:rPr lang="fr-FR" sz="2200" dirty="0" smtClean="0">
                  <a:solidFill>
                    <a:srgbClr val="000000"/>
                  </a:solidFill>
                  <a:latin typeface="Calibri"/>
                  <a:cs typeface="Calibri"/>
                </a:rPr>
                <a:t>.</a:t>
              </a:r>
              <a:endParaRPr lang="fr-FR" sz="22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87215" y="833873"/>
              <a:ext cx="8267038" cy="544484"/>
            </a:xfrm>
            <a:prstGeom prst="rect">
              <a:avLst/>
            </a:prstGeom>
            <a:solidFill>
              <a:srgbClr val="0B0B6D"/>
            </a:solidFill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23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alibri"/>
                  <a:cs typeface="Calibri"/>
                </a:rPr>
                <a:t>S</a:t>
              </a:r>
              <a:r>
                <a:rPr lang="fr-FR" sz="23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alibri"/>
                  <a:cs typeface="Calibri"/>
                </a:rPr>
                <a:t>uperconducting</a:t>
              </a:r>
              <a:r>
                <a:rPr lang="fr-FR" sz="23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alibri"/>
                  <a:cs typeface="Calibri"/>
                </a:rPr>
                <a:t> circuits vs </a:t>
              </a:r>
              <a:r>
                <a:rPr lang="fr-FR" sz="23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alibri"/>
                  <a:cs typeface="Calibri"/>
                </a:rPr>
                <a:t>atomic</a:t>
              </a:r>
              <a:r>
                <a:rPr lang="fr-FR" sz="23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alibri"/>
                  <a:cs typeface="Calibri"/>
                </a:rPr>
                <a:t> </a:t>
              </a:r>
              <a:r>
                <a:rPr lang="fr-FR" sz="23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alibri"/>
                  <a:cs typeface="Calibri"/>
                </a:rPr>
                <a:t>physics</a:t>
              </a:r>
              <a:r>
                <a:rPr lang="fr-FR" sz="23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alibri"/>
                  <a:cs typeface="Calibri"/>
                </a:rPr>
                <a:t> and </a:t>
              </a:r>
              <a:r>
                <a:rPr lang="fr-FR" sz="23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alibri"/>
                  <a:cs typeface="Calibri"/>
                </a:rPr>
                <a:t>optics</a:t>
              </a:r>
              <a:endParaRPr lang="fr-FR" sz="2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endParaRPr>
            </a:p>
          </p:txBody>
        </p:sp>
      </p:grpSp>
      <p:sp>
        <p:nvSpPr>
          <p:cNvPr id="3" name="ZoneTexte 2"/>
          <p:cNvSpPr txBox="1"/>
          <p:nvPr/>
        </p:nvSpPr>
        <p:spPr>
          <a:xfrm>
            <a:off x="792015" y="5625677"/>
            <a:ext cx="73901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Solution: </a:t>
            </a:r>
            <a:r>
              <a:rPr lang="fr-FR" sz="2000" dirty="0" err="1">
                <a:solidFill>
                  <a:srgbClr val="FF8000"/>
                </a:solidFill>
              </a:rPr>
              <a:t>Analog</a:t>
            </a:r>
            <a:r>
              <a:rPr lang="fr-FR" sz="2000" dirty="0">
                <a:solidFill>
                  <a:srgbClr val="FF8000"/>
                </a:solidFill>
              </a:rPr>
              <a:t> feedback circuits, dissipation </a:t>
            </a:r>
            <a:r>
              <a:rPr lang="fr-FR" sz="2000" dirty="0" smtClean="0">
                <a:solidFill>
                  <a:srgbClr val="FF8000"/>
                </a:solidFill>
              </a:rPr>
              <a:t>(</a:t>
            </a:r>
            <a:r>
              <a:rPr lang="fr-FR" sz="2000" dirty="0" err="1" smtClean="0">
                <a:solidFill>
                  <a:srgbClr val="FF8000"/>
                </a:solidFill>
              </a:rPr>
              <a:t>reservoir</a:t>
            </a:r>
            <a:r>
              <a:rPr lang="fr-FR" sz="2000" dirty="0" smtClean="0">
                <a:solidFill>
                  <a:srgbClr val="FF8000"/>
                </a:solidFill>
              </a:rPr>
              <a:t>) engineering</a:t>
            </a:r>
            <a:r>
              <a:rPr lang="fr-FR" sz="2000" dirty="0" smtClean="0"/>
              <a:t>   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877816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976438" y="4510088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754313" y="3846513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327150" y="4025900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76438" y="3348038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502400" y="2557463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304088" y="1847850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853113" y="2073275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502400" y="1393825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6" name="TextBox 171"/>
          <p:cNvSpPr txBox="1">
            <a:spLocks noChangeArrowheads="1"/>
          </p:cNvSpPr>
          <p:nvPr/>
        </p:nvSpPr>
        <p:spPr bwMode="auto">
          <a:xfrm rot="-1423765">
            <a:off x="4167188" y="2746375"/>
            <a:ext cx="10636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……...</a:t>
            </a:r>
          </a:p>
        </p:txBody>
      </p:sp>
      <p:cxnSp>
        <p:nvCxnSpPr>
          <p:cNvPr id="55" name="Straight Arrow Connector 54"/>
          <p:cNvCxnSpPr/>
          <p:nvPr/>
        </p:nvCxnSpPr>
        <p:spPr>
          <a:xfrm flipH="1" flipV="1">
            <a:off x="2459038" y="3357563"/>
            <a:ext cx="777875" cy="498475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2435225" y="3856038"/>
            <a:ext cx="801688" cy="663575"/>
          </a:xfrm>
          <a:prstGeom prst="straightConnector1">
            <a:avLst/>
          </a:prstGeom>
          <a:ln w="25400"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H="1" flipV="1">
            <a:off x="6137275" y="2046288"/>
            <a:ext cx="777875" cy="498475"/>
          </a:xfrm>
          <a:prstGeom prst="straightConnector1">
            <a:avLst/>
          </a:prstGeom>
          <a:ln w="25400">
            <a:solidFill>
              <a:srgbClr val="CC66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V="1">
            <a:off x="6137275" y="1401763"/>
            <a:ext cx="801688" cy="663575"/>
          </a:xfrm>
          <a:prstGeom prst="straightConnector1">
            <a:avLst/>
          </a:prstGeom>
          <a:ln w="25400">
            <a:solidFill>
              <a:srgbClr val="66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11" name="Freeform 7"/>
          <p:cNvSpPr>
            <a:spLocks/>
          </p:cNvSpPr>
          <p:nvPr/>
        </p:nvSpPr>
        <p:spPr bwMode="auto">
          <a:xfrm rot="-1547630">
            <a:off x="1782763" y="3005138"/>
            <a:ext cx="4425950" cy="122237"/>
          </a:xfrm>
          <a:custGeom>
            <a:avLst/>
            <a:gdLst>
              <a:gd name="T0" fmla="*/ 67086 w 3167"/>
              <a:gd name="T1" fmla="*/ 11627 h 1617"/>
              <a:gd name="T2" fmla="*/ 155137 w 3167"/>
              <a:gd name="T3" fmla="*/ 11627 h 1617"/>
              <a:gd name="T4" fmla="*/ 243188 w 3167"/>
              <a:gd name="T5" fmla="*/ 79880 h 1617"/>
              <a:gd name="T6" fmla="*/ 332637 w 3167"/>
              <a:gd name="T7" fmla="*/ 122085 h 1617"/>
              <a:gd name="T8" fmla="*/ 420688 w 3167"/>
              <a:gd name="T9" fmla="*/ 79880 h 1617"/>
              <a:gd name="T10" fmla="*/ 508739 w 3167"/>
              <a:gd name="T11" fmla="*/ 11627 h 1617"/>
              <a:gd name="T12" fmla="*/ 598188 w 3167"/>
              <a:gd name="T13" fmla="*/ 11627 h 1617"/>
              <a:gd name="T14" fmla="*/ 686239 w 3167"/>
              <a:gd name="T15" fmla="*/ 79880 h 1617"/>
              <a:gd name="T16" fmla="*/ 774290 w 3167"/>
              <a:gd name="T17" fmla="*/ 122085 h 1617"/>
              <a:gd name="T18" fmla="*/ 863738 w 3167"/>
              <a:gd name="T19" fmla="*/ 79880 h 1617"/>
              <a:gd name="T20" fmla="*/ 951789 w 3167"/>
              <a:gd name="T21" fmla="*/ 11627 h 1617"/>
              <a:gd name="T22" fmla="*/ 1039840 w 3167"/>
              <a:gd name="T23" fmla="*/ 11627 h 1617"/>
              <a:gd name="T24" fmla="*/ 1129289 w 3167"/>
              <a:gd name="T25" fmla="*/ 79880 h 1617"/>
              <a:gd name="T26" fmla="*/ 1217340 w 3167"/>
              <a:gd name="T27" fmla="*/ 122085 h 1617"/>
              <a:gd name="T28" fmla="*/ 1305391 w 3167"/>
              <a:gd name="T29" fmla="*/ 79880 h 1617"/>
              <a:gd name="T30" fmla="*/ 1394839 w 3167"/>
              <a:gd name="T31" fmla="*/ 11627 h 1617"/>
              <a:gd name="T32" fmla="*/ 1482890 w 3167"/>
              <a:gd name="T33" fmla="*/ 11627 h 1617"/>
              <a:gd name="T34" fmla="*/ 1570941 w 3167"/>
              <a:gd name="T35" fmla="*/ 79880 h 1617"/>
              <a:gd name="T36" fmla="*/ 1660390 w 3167"/>
              <a:gd name="T37" fmla="*/ 122085 h 1617"/>
              <a:gd name="T38" fmla="*/ 1748441 w 3167"/>
              <a:gd name="T39" fmla="*/ 79880 h 1617"/>
              <a:gd name="T40" fmla="*/ 1836492 w 3167"/>
              <a:gd name="T41" fmla="*/ 11627 h 1617"/>
              <a:gd name="T42" fmla="*/ 1925941 w 3167"/>
              <a:gd name="T43" fmla="*/ 11627 h 1617"/>
              <a:gd name="T44" fmla="*/ 2013992 w 3167"/>
              <a:gd name="T45" fmla="*/ 79880 h 1617"/>
              <a:gd name="T46" fmla="*/ 2102043 w 3167"/>
              <a:gd name="T47" fmla="*/ 122085 h 1617"/>
              <a:gd name="T48" fmla="*/ 2191491 w 3167"/>
              <a:gd name="T49" fmla="*/ 79880 h 1617"/>
              <a:gd name="T50" fmla="*/ 2279542 w 3167"/>
              <a:gd name="T51" fmla="*/ 11627 h 1617"/>
              <a:gd name="T52" fmla="*/ 2367593 w 3167"/>
              <a:gd name="T53" fmla="*/ 11627 h 1617"/>
              <a:gd name="T54" fmla="*/ 2457042 w 3167"/>
              <a:gd name="T55" fmla="*/ 79880 h 1617"/>
              <a:gd name="T56" fmla="*/ 2545093 w 3167"/>
              <a:gd name="T57" fmla="*/ 122085 h 1617"/>
              <a:gd name="T58" fmla="*/ 2633144 w 3167"/>
              <a:gd name="T59" fmla="*/ 79880 h 1617"/>
              <a:gd name="T60" fmla="*/ 2722592 w 3167"/>
              <a:gd name="T61" fmla="*/ 11627 h 1617"/>
              <a:gd name="T62" fmla="*/ 2810643 w 3167"/>
              <a:gd name="T63" fmla="*/ 11627 h 1617"/>
              <a:gd name="T64" fmla="*/ 2898694 w 3167"/>
              <a:gd name="T65" fmla="*/ 79880 h 1617"/>
              <a:gd name="T66" fmla="*/ 2988143 w 3167"/>
              <a:gd name="T67" fmla="*/ 122085 h 1617"/>
              <a:gd name="T68" fmla="*/ 3076194 w 3167"/>
              <a:gd name="T69" fmla="*/ 79880 h 1617"/>
              <a:gd name="T70" fmla="*/ 3164245 w 3167"/>
              <a:gd name="T71" fmla="*/ 11627 h 1617"/>
              <a:gd name="T72" fmla="*/ 3253694 w 3167"/>
              <a:gd name="T73" fmla="*/ 11627 h 1617"/>
              <a:gd name="T74" fmla="*/ 3341744 w 3167"/>
              <a:gd name="T75" fmla="*/ 79880 h 1617"/>
              <a:gd name="T76" fmla="*/ 3429795 w 3167"/>
              <a:gd name="T77" fmla="*/ 122085 h 1617"/>
              <a:gd name="T78" fmla="*/ 3519244 w 3167"/>
              <a:gd name="T79" fmla="*/ 79880 h 1617"/>
              <a:gd name="T80" fmla="*/ 3607295 w 3167"/>
              <a:gd name="T81" fmla="*/ 11627 h 1617"/>
              <a:gd name="T82" fmla="*/ 3695346 w 3167"/>
              <a:gd name="T83" fmla="*/ 11627 h 1617"/>
              <a:gd name="T84" fmla="*/ 3784795 w 3167"/>
              <a:gd name="T85" fmla="*/ 79880 h 1617"/>
              <a:gd name="T86" fmla="*/ 3872846 w 3167"/>
              <a:gd name="T87" fmla="*/ 122085 h 1617"/>
              <a:gd name="T88" fmla="*/ 3960897 w 3167"/>
              <a:gd name="T89" fmla="*/ 79880 h 1617"/>
              <a:gd name="T90" fmla="*/ 4050345 w 3167"/>
              <a:gd name="T91" fmla="*/ 11627 h 1617"/>
              <a:gd name="T92" fmla="*/ 4138396 w 3167"/>
              <a:gd name="T93" fmla="*/ 11627 h 1617"/>
              <a:gd name="T94" fmla="*/ 4226447 w 3167"/>
              <a:gd name="T95" fmla="*/ 79880 h 1617"/>
              <a:gd name="T96" fmla="*/ 4315896 w 3167"/>
              <a:gd name="T97" fmla="*/ 122085 h 1617"/>
              <a:gd name="T98" fmla="*/ 4403947 w 3167"/>
              <a:gd name="T99" fmla="*/ 79880 h 161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3167" h="1617">
                <a:moveTo>
                  <a:pt x="0" y="809"/>
                </a:moveTo>
                <a:lnTo>
                  <a:pt x="16" y="559"/>
                </a:lnTo>
                <a:lnTo>
                  <a:pt x="32" y="333"/>
                </a:lnTo>
                <a:lnTo>
                  <a:pt x="48" y="154"/>
                </a:lnTo>
                <a:lnTo>
                  <a:pt x="63" y="40"/>
                </a:lnTo>
                <a:lnTo>
                  <a:pt x="79" y="0"/>
                </a:lnTo>
                <a:lnTo>
                  <a:pt x="95" y="40"/>
                </a:lnTo>
                <a:lnTo>
                  <a:pt x="111" y="154"/>
                </a:lnTo>
                <a:lnTo>
                  <a:pt x="127" y="333"/>
                </a:lnTo>
                <a:lnTo>
                  <a:pt x="143" y="559"/>
                </a:lnTo>
                <a:lnTo>
                  <a:pt x="158" y="809"/>
                </a:lnTo>
                <a:lnTo>
                  <a:pt x="174" y="1058"/>
                </a:lnTo>
                <a:lnTo>
                  <a:pt x="190" y="1284"/>
                </a:lnTo>
                <a:lnTo>
                  <a:pt x="206" y="1463"/>
                </a:lnTo>
                <a:lnTo>
                  <a:pt x="222" y="1577"/>
                </a:lnTo>
                <a:lnTo>
                  <a:pt x="238" y="1617"/>
                </a:lnTo>
                <a:lnTo>
                  <a:pt x="253" y="1577"/>
                </a:lnTo>
                <a:lnTo>
                  <a:pt x="269" y="1463"/>
                </a:lnTo>
                <a:lnTo>
                  <a:pt x="285" y="1284"/>
                </a:lnTo>
                <a:lnTo>
                  <a:pt x="301" y="1058"/>
                </a:lnTo>
                <a:lnTo>
                  <a:pt x="317" y="809"/>
                </a:lnTo>
                <a:lnTo>
                  <a:pt x="333" y="559"/>
                </a:lnTo>
                <a:lnTo>
                  <a:pt x="348" y="333"/>
                </a:lnTo>
                <a:lnTo>
                  <a:pt x="364" y="154"/>
                </a:lnTo>
                <a:lnTo>
                  <a:pt x="380" y="40"/>
                </a:lnTo>
                <a:lnTo>
                  <a:pt x="396" y="0"/>
                </a:lnTo>
                <a:lnTo>
                  <a:pt x="412" y="40"/>
                </a:lnTo>
                <a:lnTo>
                  <a:pt x="428" y="154"/>
                </a:lnTo>
                <a:lnTo>
                  <a:pt x="443" y="333"/>
                </a:lnTo>
                <a:lnTo>
                  <a:pt x="459" y="559"/>
                </a:lnTo>
                <a:lnTo>
                  <a:pt x="475" y="809"/>
                </a:lnTo>
                <a:lnTo>
                  <a:pt x="491" y="1058"/>
                </a:lnTo>
                <a:lnTo>
                  <a:pt x="507" y="1284"/>
                </a:lnTo>
                <a:lnTo>
                  <a:pt x="523" y="1463"/>
                </a:lnTo>
                <a:lnTo>
                  <a:pt x="538" y="1577"/>
                </a:lnTo>
                <a:lnTo>
                  <a:pt x="554" y="1617"/>
                </a:lnTo>
                <a:lnTo>
                  <a:pt x="570" y="1577"/>
                </a:lnTo>
                <a:lnTo>
                  <a:pt x="586" y="1463"/>
                </a:lnTo>
                <a:lnTo>
                  <a:pt x="602" y="1284"/>
                </a:lnTo>
                <a:lnTo>
                  <a:pt x="618" y="1058"/>
                </a:lnTo>
                <a:lnTo>
                  <a:pt x="633" y="809"/>
                </a:lnTo>
                <a:lnTo>
                  <a:pt x="649" y="559"/>
                </a:lnTo>
                <a:lnTo>
                  <a:pt x="665" y="333"/>
                </a:lnTo>
                <a:lnTo>
                  <a:pt x="681" y="154"/>
                </a:lnTo>
                <a:lnTo>
                  <a:pt x="697" y="40"/>
                </a:lnTo>
                <a:lnTo>
                  <a:pt x="713" y="0"/>
                </a:lnTo>
                <a:lnTo>
                  <a:pt x="728" y="40"/>
                </a:lnTo>
                <a:lnTo>
                  <a:pt x="744" y="154"/>
                </a:lnTo>
                <a:lnTo>
                  <a:pt x="760" y="333"/>
                </a:lnTo>
                <a:lnTo>
                  <a:pt x="776" y="559"/>
                </a:lnTo>
                <a:lnTo>
                  <a:pt x="792" y="809"/>
                </a:lnTo>
                <a:lnTo>
                  <a:pt x="808" y="1058"/>
                </a:lnTo>
                <a:lnTo>
                  <a:pt x="823" y="1284"/>
                </a:lnTo>
                <a:lnTo>
                  <a:pt x="839" y="1463"/>
                </a:lnTo>
                <a:lnTo>
                  <a:pt x="855" y="1577"/>
                </a:lnTo>
                <a:lnTo>
                  <a:pt x="871" y="1617"/>
                </a:lnTo>
                <a:lnTo>
                  <a:pt x="887" y="1577"/>
                </a:lnTo>
                <a:lnTo>
                  <a:pt x="903" y="1463"/>
                </a:lnTo>
                <a:lnTo>
                  <a:pt x="918" y="1284"/>
                </a:lnTo>
                <a:lnTo>
                  <a:pt x="934" y="1058"/>
                </a:lnTo>
                <a:lnTo>
                  <a:pt x="950" y="809"/>
                </a:lnTo>
                <a:lnTo>
                  <a:pt x="966" y="559"/>
                </a:lnTo>
                <a:lnTo>
                  <a:pt x="982" y="333"/>
                </a:lnTo>
                <a:lnTo>
                  <a:pt x="998" y="154"/>
                </a:lnTo>
                <a:lnTo>
                  <a:pt x="1013" y="40"/>
                </a:lnTo>
                <a:lnTo>
                  <a:pt x="1029" y="0"/>
                </a:lnTo>
                <a:lnTo>
                  <a:pt x="1045" y="40"/>
                </a:lnTo>
                <a:lnTo>
                  <a:pt x="1061" y="154"/>
                </a:lnTo>
                <a:lnTo>
                  <a:pt x="1077" y="333"/>
                </a:lnTo>
                <a:lnTo>
                  <a:pt x="1093" y="559"/>
                </a:lnTo>
                <a:lnTo>
                  <a:pt x="1108" y="809"/>
                </a:lnTo>
                <a:lnTo>
                  <a:pt x="1124" y="1058"/>
                </a:lnTo>
                <a:lnTo>
                  <a:pt x="1140" y="1284"/>
                </a:lnTo>
                <a:lnTo>
                  <a:pt x="1156" y="1463"/>
                </a:lnTo>
                <a:lnTo>
                  <a:pt x="1172" y="1577"/>
                </a:lnTo>
                <a:lnTo>
                  <a:pt x="1188" y="1617"/>
                </a:lnTo>
                <a:lnTo>
                  <a:pt x="1203" y="1577"/>
                </a:lnTo>
                <a:lnTo>
                  <a:pt x="1219" y="1463"/>
                </a:lnTo>
                <a:lnTo>
                  <a:pt x="1235" y="1284"/>
                </a:lnTo>
                <a:lnTo>
                  <a:pt x="1251" y="1058"/>
                </a:lnTo>
                <a:lnTo>
                  <a:pt x="1267" y="809"/>
                </a:lnTo>
                <a:lnTo>
                  <a:pt x="1283" y="559"/>
                </a:lnTo>
                <a:lnTo>
                  <a:pt x="1298" y="333"/>
                </a:lnTo>
                <a:lnTo>
                  <a:pt x="1314" y="154"/>
                </a:lnTo>
                <a:lnTo>
                  <a:pt x="1330" y="40"/>
                </a:lnTo>
                <a:lnTo>
                  <a:pt x="1346" y="0"/>
                </a:lnTo>
                <a:lnTo>
                  <a:pt x="1362" y="40"/>
                </a:lnTo>
                <a:lnTo>
                  <a:pt x="1378" y="154"/>
                </a:lnTo>
                <a:lnTo>
                  <a:pt x="1393" y="333"/>
                </a:lnTo>
                <a:lnTo>
                  <a:pt x="1409" y="559"/>
                </a:lnTo>
                <a:lnTo>
                  <a:pt x="1425" y="809"/>
                </a:lnTo>
                <a:lnTo>
                  <a:pt x="1441" y="1058"/>
                </a:lnTo>
                <a:lnTo>
                  <a:pt x="1457" y="1284"/>
                </a:lnTo>
                <a:lnTo>
                  <a:pt x="1473" y="1463"/>
                </a:lnTo>
                <a:lnTo>
                  <a:pt x="1488" y="1577"/>
                </a:lnTo>
                <a:lnTo>
                  <a:pt x="1504" y="1617"/>
                </a:lnTo>
                <a:lnTo>
                  <a:pt x="1520" y="1577"/>
                </a:lnTo>
                <a:lnTo>
                  <a:pt x="1536" y="1463"/>
                </a:lnTo>
                <a:lnTo>
                  <a:pt x="1552" y="1284"/>
                </a:lnTo>
                <a:lnTo>
                  <a:pt x="1568" y="1058"/>
                </a:lnTo>
                <a:lnTo>
                  <a:pt x="1584" y="809"/>
                </a:lnTo>
                <a:lnTo>
                  <a:pt x="1599" y="559"/>
                </a:lnTo>
                <a:lnTo>
                  <a:pt x="1615" y="333"/>
                </a:lnTo>
                <a:lnTo>
                  <a:pt x="1631" y="154"/>
                </a:lnTo>
                <a:lnTo>
                  <a:pt x="1647" y="40"/>
                </a:lnTo>
                <a:lnTo>
                  <a:pt x="1663" y="0"/>
                </a:lnTo>
                <a:lnTo>
                  <a:pt x="1679" y="40"/>
                </a:lnTo>
                <a:lnTo>
                  <a:pt x="1694" y="154"/>
                </a:lnTo>
                <a:lnTo>
                  <a:pt x="1710" y="333"/>
                </a:lnTo>
                <a:lnTo>
                  <a:pt x="1726" y="559"/>
                </a:lnTo>
                <a:lnTo>
                  <a:pt x="1742" y="809"/>
                </a:lnTo>
                <a:lnTo>
                  <a:pt x="1758" y="1058"/>
                </a:lnTo>
                <a:lnTo>
                  <a:pt x="1774" y="1284"/>
                </a:lnTo>
                <a:lnTo>
                  <a:pt x="1789" y="1463"/>
                </a:lnTo>
                <a:lnTo>
                  <a:pt x="1805" y="1577"/>
                </a:lnTo>
                <a:lnTo>
                  <a:pt x="1821" y="1617"/>
                </a:lnTo>
                <a:lnTo>
                  <a:pt x="1837" y="1577"/>
                </a:lnTo>
                <a:lnTo>
                  <a:pt x="1853" y="1463"/>
                </a:lnTo>
                <a:lnTo>
                  <a:pt x="1869" y="1284"/>
                </a:lnTo>
                <a:lnTo>
                  <a:pt x="1884" y="1058"/>
                </a:lnTo>
                <a:lnTo>
                  <a:pt x="1900" y="809"/>
                </a:lnTo>
                <a:lnTo>
                  <a:pt x="1916" y="559"/>
                </a:lnTo>
                <a:lnTo>
                  <a:pt x="1932" y="333"/>
                </a:lnTo>
                <a:lnTo>
                  <a:pt x="1948" y="154"/>
                </a:lnTo>
                <a:lnTo>
                  <a:pt x="1964" y="40"/>
                </a:lnTo>
                <a:lnTo>
                  <a:pt x="1979" y="0"/>
                </a:lnTo>
                <a:lnTo>
                  <a:pt x="1995" y="40"/>
                </a:lnTo>
                <a:lnTo>
                  <a:pt x="2011" y="154"/>
                </a:lnTo>
                <a:lnTo>
                  <a:pt x="2027" y="333"/>
                </a:lnTo>
                <a:lnTo>
                  <a:pt x="2043" y="559"/>
                </a:lnTo>
                <a:lnTo>
                  <a:pt x="2059" y="809"/>
                </a:lnTo>
                <a:lnTo>
                  <a:pt x="2074" y="1058"/>
                </a:lnTo>
                <a:lnTo>
                  <a:pt x="2090" y="1284"/>
                </a:lnTo>
                <a:lnTo>
                  <a:pt x="2106" y="1463"/>
                </a:lnTo>
                <a:lnTo>
                  <a:pt x="2122" y="1577"/>
                </a:lnTo>
                <a:lnTo>
                  <a:pt x="2138" y="1617"/>
                </a:lnTo>
                <a:lnTo>
                  <a:pt x="2154" y="1577"/>
                </a:lnTo>
                <a:lnTo>
                  <a:pt x="2169" y="1463"/>
                </a:lnTo>
                <a:lnTo>
                  <a:pt x="2185" y="1284"/>
                </a:lnTo>
                <a:lnTo>
                  <a:pt x="2201" y="1058"/>
                </a:lnTo>
                <a:lnTo>
                  <a:pt x="2217" y="809"/>
                </a:lnTo>
                <a:lnTo>
                  <a:pt x="2233" y="559"/>
                </a:lnTo>
                <a:lnTo>
                  <a:pt x="2249" y="333"/>
                </a:lnTo>
                <a:lnTo>
                  <a:pt x="2264" y="154"/>
                </a:lnTo>
                <a:lnTo>
                  <a:pt x="2280" y="40"/>
                </a:lnTo>
                <a:lnTo>
                  <a:pt x="2296" y="0"/>
                </a:lnTo>
                <a:lnTo>
                  <a:pt x="2312" y="40"/>
                </a:lnTo>
                <a:lnTo>
                  <a:pt x="2328" y="154"/>
                </a:lnTo>
                <a:lnTo>
                  <a:pt x="2344" y="333"/>
                </a:lnTo>
                <a:lnTo>
                  <a:pt x="2359" y="559"/>
                </a:lnTo>
                <a:lnTo>
                  <a:pt x="2375" y="809"/>
                </a:lnTo>
                <a:lnTo>
                  <a:pt x="2391" y="1058"/>
                </a:lnTo>
                <a:lnTo>
                  <a:pt x="2407" y="1284"/>
                </a:lnTo>
                <a:lnTo>
                  <a:pt x="2423" y="1463"/>
                </a:lnTo>
                <a:lnTo>
                  <a:pt x="2439" y="1577"/>
                </a:lnTo>
                <a:lnTo>
                  <a:pt x="2454" y="1617"/>
                </a:lnTo>
                <a:lnTo>
                  <a:pt x="2470" y="1577"/>
                </a:lnTo>
                <a:lnTo>
                  <a:pt x="2486" y="1463"/>
                </a:lnTo>
                <a:lnTo>
                  <a:pt x="2502" y="1284"/>
                </a:lnTo>
                <a:lnTo>
                  <a:pt x="2518" y="1058"/>
                </a:lnTo>
                <a:lnTo>
                  <a:pt x="2534" y="809"/>
                </a:lnTo>
                <a:lnTo>
                  <a:pt x="2549" y="559"/>
                </a:lnTo>
                <a:lnTo>
                  <a:pt x="2565" y="333"/>
                </a:lnTo>
                <a:lnTo>
                  <a:pt x="2581" y="154"/>
                </a:lnTo>
                <a:lnTo>
                  <a:pt x="2597" y="40"/>
                </a:lnTo>
                <a:lnTo>
                  <a:pt x="2613" y="0"/>
                </a:lnTo>
                <a:lnTo>
                  <a:pt x="2629" y="40"/>
                </a:lnTo>
                <a:lnTo>
                  <a:pt x="2644" y="154"/>
                </a:lnTo>
                <a:lnTo>
                  <a:pt x="2660" y="333"/>
                </a:lnTo>
                <a:lnTo>
                  <a:pt x="2676" y="559"/>
                </a:lnTo>
                <a:lnTo>
                  <a:pt x="2692" y="809"/>
                </a:lnTo>
                <a:lnTo>
                  <a:pt x="2708" y="1058"/>
                </a:lnTo>
                <a:lnTo>
                  <a:pt x="2724" y="1284"/>
                </a:lnTo>
                <a:lnTo>
                  <a:pt x="2739" y="1463"/>
                </a:lnTo>
                <a:lnTo>
                  <a:pt x="2755" y="1577"/>
                </a:lnTo>
                <a:lnTo>
                  <a:pt x="2771" y="1617"/>
                </a:lnTo>
                <a:lnTo>
                  <a:pt x="2787" y="1577"/>
                </a:lnTo>
                <a:lnTo>
                  <a:pt x="2803" y="1463"/>
                </a:lnTo>
                <a:lnTo>
                  <a:pt x="2819" y="1284"/>
                </a:lnTo>
                <a:lnTo>
                  <a:pt x="2834" y="1058"/>
                </a:lnTo>
                <a:lnTo>
                  <a:pt x="2850" y="809"/>
                </a:lnTo>
                <a:lnTo>
                  <a:pt x="2866" y="559"/>
                </a:lnTo>
                <a:lnTo>
                  <a:pt x="2882" y="333"/>
                </a:lnTo>
                <a:lnTo>
                  <a:pt x="2898" y="154"/>
                </a:lnTo>
                <a:lnTo>
                  <a:pt x="2914" y="40"/>
                </a:lnTo>
                <a:lnTo>
                  <a:pt x="2929" y="0"/>
                </a:lnTo>
                <a:lnTo>
                  <a:pt x="2945" y="40"/>
                </a:lnTo>
                <a:lnTo>
                  <a:pt x="2961" y="154"/>
                </a:lnTo>
                <a:lnTo>
                  <a:pt x="2977" y="333"/>
                </a:lnTo>
                <a:lnTo>
                  <a:pt x="2993" y="559"/>
                </a:lnTo>
                <a:lnTo>
                  <a:pt x="3009" y="809"/>
                </a:lnTo>
                <a:lnTo>
                  <a:pt x="3024" y="1058"/>
                </a:lnTo>
                <a:lnTo>
                  <a:pt x="3040" y="1284"/>
                </a:lnTo>
                <a:lnTo>
                  <a:pt x="3056" y="1463"/>
                </a:lnTo>
                <a:lnTo>
                  <a:pt x="3072" y="1577"/>
                </a:lnTo>
                <a:lnTo>
                  <a:pt x="3088" y="1617"/>
                </a:lnTo>
                <a:lnTo>
                  <a:pt x="3104" y="1577"/>
                </a:lnTo>
                <a:lnTo>
                  <a:pt x="3119" y="1463"/>
                </a:lnTo>
                <a:lnTo>
                  <a:pt x="3135" y="1284"/>
                </a:lnTo>
                <a:lnTo>
                  <a:pt x="3151" y="1058"/>
                </a:lnTo>
                <a:lnTo>
                  <a:pt x="3167" y="809"/>
                </a:lnTo>
              </a:path>
            </a:pathLst>
          </a:custGeom>
          <a:noFill/>
          <a:ln w="38100" cap="flat">
            <a:solidFill>
              <a:srgbClr val="000066"/>
            </a:solidFill>
            <a:prstDash val="solid"/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7" name="TextBox 6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293010" y="2603563"/>
            <a:ext cx="551305" cy="646331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29713" name="TextBox 67"/>
          <p:cNvSpPr txBox="1">
            <a:spLocks noChangeArrowheads="1"/>
          </p:cNvSpPr>
          <p:nvPr/>
        </p:nvSpPr>
        <p:spPr bwMode="auto">
          <a:xfrm>
            <a:off x="0" y="4994275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600">
                <a:solidFill>
                  <a:srgbClr val="FF0000"/>
                </a:solidFill>
              </a:rPr>
              <a:t>T</a:t>
            </a:r>
            <a:r>
              <a:rPr lang="en-US" sz="3600" baseline="-25000">
                <a:solidFill>
                  <a:srgbClr val="FF0000"/>
                </a:solidFill>
              </a:rPr>
              <a:t>1</a:t>
            </a:r>
            <a:r>
              <a:rPr lang="en-US" sz="3600">
                <a:solidFill>
                  <a:srgbClr val="FF0000"/>
                </a:solidFill>
              </a:rPr>
              <a:t> jump</a:t>
            </a:r>
          </a:p>
        </p:txBody>
      </p:sp>
      <p:sp>
        <p:nvSpPr>
          <p:cNvPr id="70" name="Freeform 27"/>
          <p:cNvSpPr>
            <a:spLocks/>
          </p:cNvSpPr>
          <p:nvPr/>
        </p:nvSpPr>
        <p:spPr bwMode="auto">
          <a:xfrm>
            <a:off x="6551613" y="2190750"/>
            <a:ext cx="704850" cy="355600"/>
          </a:xfrm>
          <a:custGeom>
            <a:avLst/>
            <a:gdLst>
              <a:gd name="T0" fmla="*/ 26 w 2633"/>
              <a:gd name="T1" fmla="*/ 567 h 575"/>
              <a:gd name="T2" fmla="*/ 79 w 2633"/>
              <a:gd name="T3" fmla="*/ 551 h 575"/>
              <a:gd name="T4" fmla="*/ 132 w 2633"/>
              <a:gd name="T5" fmla="*/ 533 h 575"/>
              <a:gd name="T6" fmla="*/ 184 w 2633"/>
              <a:gd name="T7" fmla="*/ 513 h 575"/>
              <a:gd name="T8" fmla="*/ 237 w 2633"/>
              <a:gd name="T9" fmla="*/ 491 h 575"/>
              <a:gd name="T10" fmla="*/ 290 w 2633"/>
              <a:gd name="T11" fmla="*/ 468 h 575"/>
              <a:gd name="T12" fmla="*/ 342 w 2633"/>
              <a:gd name="T13" fmla="*/ 442 h 575"/>
              <a:gd name="T14" fmla="*/ 395 w 2633"/>
              <a:gd name="T15" fmla="*/ 415 h 575"/>
              <a:gd name="T16" fmla="*/ 448 w 2633"/>
              <a:gd name="T17" fmla="*/ 386 h 575"/>
              <a:gd name="T18" fmla="*/ 500 w 2633"/>
              <a:gd name="T19" fmla="*/ 356 h 575"/>
              <a:gd name="T20" fmla="*/ 553 w 2633"/>
              <a:gd name="T21" fmla="*/ 325 h 575"/>
              <a:gd name="T22" fmla="*/ 606 w 2633"/>
              <a:gd name="T23" fmla="*/ 294 h 575"/>
              <a:gd name="T24" fmla="*/ 658 w 2633"/>
              <a:gd name="T25" fmla="*/ 261 h 575"/>
              <a:gd name="T26" fmla="*/ 711 w 2633"/>
              <a:gd name="T27" fmla="*/ 229 h 575"/>
              <a:gd name="T28" fmla="*/ 764 w 2633"/>
              <a:gd name="T29" fmla="*/ 197 h 575"/>
              <a:gd name="T30" fmla="*/ 816 w 2633"/>
              <a:gd name="T31" fmla="*/ 167 h 575"/>
              <a:gd name="T32" fmla="*/ 869 w 2633"/>
              <a:gd name="T33" fmla="*/ 137 h 575"/>
              <a:gd name="T34" fmla="*/ 922 w 2633"/>
              <a:gd name="T35" fmla="*/ 109 h 575"/>
              <a:gd name="T36" fmla="*/ 974 w 2633"/>
              <a:gd name="T37" fmla="*/ 84 h 575"/>
              <a:gd name="T38" fmla="*/ 1027 w 2633"/>
              <a:gd name="T39" fmla="*/ 61 h 575"/>
              <a:gd name="T40" fmla="*/ 1080 w 2633"/>
              <a:gd name="T41" fmla="*/ 41 h 575"/>
              <a:gd name="T42" fmla="*/ 1132 w 2633"/>
              <a:gd name="T43" fmla="*/ 25 h 575"/>
              <a:gd name="T44" fmla="*/ 1185 w 2633"/>
              <a:gd name="T45" fmla="*/ 13 h 575"/>
              <a:gd name="T46" fmla="*/ 1238 w 2633"/>
              <a:gd name="T47" fmla="*/ 5 h 575"/>
              <a:gd name="T48" fmla="*/ 1290 w 2633"/>
              <a:gd name="T49" fmla="*/ 0 h 575"/>
              <a:gd name="T50" fmla="*/ 1343 w 2633"/>
              <a:gd name="T51" fmla="*/ 0 h 575"/>
              <a:gd name="T52" fmla="*/ 1395 w 2633"/>
              <a:gd name="T53" fmla="*/ 5 h 575"/>
              <a:gd name="T54" fmla="*/ 1448 w 2633"/>
              <a:gd name="T55" fmla="*/ 13 h 575"/>
              <a:gd name="T56" fmla="*/ 1501 w 2633"/>
              <a:gd name="T57" fmla="*/ 25 h 575"/>
              <a:gd name="T58" fmla="*/ 1553 w 2633"/>
              <a:gd name="T59" fmla="*/ 41 h 575"/>
              <a:gd name="T60" fmla="*/ 1606 w 2633"/>
              <a:gd name="T61" fmla="*/ 61 h 575"/>
              <a:gd name="T62" fmla="*/ 1659 w 2633"/>
              <a:gd name="T63" fmla="*/ 84 h 575"/>
              <a:gd name="T64" fmla="*/ 1711 w 2633"/>
              <a:gd name="T65" fmla="*/ 109 h 575"/>
              <a:gd name="T66" fmla="*/ 1764 w 2633"/>
              <a:gd name="T67" fmla="*/ 137 h 575"/>
              <a:gd name="T68" fmla="*/ 1817 w 2633"/>
              <a:gd name="T69" fmla="*/ 167 h 575"/>
              <a:gd name="T70" fmla="*/ 1869 w 2633"/>
              <a:gd name="T71" fmla="*/ 197 h 575"/>
              <a:gd name="T72" fmla="*/ 1922 w 2633"/>
              <a:gd name="T73" fmla="*/ 229 h 575"/>
              <a:gd name="T74" fmla="*/ 1975 w 2633"/>
              <a:gd name="T75" fmla="*/ 261 h 575"/>
              <a:gd name="T76" fmla="*/ 2027 w 2633"/>
              <a:gd name="T77" fmla="*/ 294 h 575"/>
              <a:gd name="T78" fmla="*/ 2080 w 2633"/>
              <a:gd name="T79" fmla="*/ 325 h 575"/>
              <a:gd name="T80" fmla="*/ 2133 w 2633"/>
              <a:gd name="T81" fmla="*/ 356 h 575"/>
              <a:gd name="T82" fmla="*/ 2185 w 2633"/>
              <a:gd name="T83" fmla="*/ 386 h 575"/>
              <a:gd name="T84" fmla="*/ 2238 w 2633"/>
              <a:gd name="T85" fmla="*/ 415 h 575"/>
              <a:gd name="T86" fmla="*/ 2291 w 2633"/>
              <a:gd name="T87" fmla="*/ 442 h 575"/>
              <a:gd name="T88" fmla="*/ 2343 w 2633"/>
              <a:gd name="T89" fmla="*/ 468 h 575"/>
              <a:gd name="T90" fmla="*/ 2396 w 2633"/>
              <a:gd name="T91" fmla="*/ 491 h 575"/>
              <a:gd name="T92" fmla="*/ 2449 w 2633"/>
              <a:gd name="T93" fmla="*/ 513 h 575"/>
              <a:gd name="T94" fmla="*/ 2501 w 2633"/>
              <a:gd name="T95" fmla="*/ 533 h 575"/>
              <a:gd name="T96" fmla="*/ 2554 w 2633"/>
              <a:gd name="T97" fmla="*/ 551 h 575"/>
              <a:gd name="T98" fmla="*/ 2607 w 2633"/>
              <a:gd name="T99" fmla="*/ 56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33" h="575">
                <a:moveTo>
                  <a:pt x="0" y="575"/>
                </a:moveTo>
                <a:lnTo>
                  <a:pt x="26" y="567"/>
                </a:lnTo>
                <a:lnTo>
                  <a:pt x="53" y="559"/>
                </a:lnTo>
                <a:lnTo>
                  <a:pt x="79" y="551"/>
                </a:lnTo>
                <a:lnTo>
                  <a:pt x="105" y="542"/>
                </a:lnTo>
                <a:lnTo>
                  <a:pt x="132" y="533"/>
                </a:lnTo>
                <a:lnTo>
                  <a:pt x="158" y="523"/>
                </a:lnTo>
                <a:lnTo>
                  <a:pt x="184" y="513"/>
                </a:lnTo>
                <a:lnTo>
                  <a:pt x="211" y="502"/>
                </a:lnTo>
                <a:lnTo>
                  <a:pt x="237" y="491"/>
                </a:lnTo>
                <a:lnTo>
                  <a:pt x="263" y="480"/>
                </a:lnTo>
                <a:lnTo>
                  <a:pt x="290" y="468"/>
                </a:lnTo>
                <a:lnTo>
                  <a:pt x="316" y="455"/>
                </a:lnTo>
                <a:lnTo>
                  <a:pt x="342" y="442"/>
                </a:lnTo>
                <a:lnTo>
                  <a:pt x="369" y="429"/>
                </a:lnTo>
                <a:lnTo>
                  <a:pt x="395" y="415"/>
                </a:lnTo>
                <a:lnTo>
                  <a:pt x="421" y="401"/>
                </a:lnTo>
                <a:lnTo>
                  <a:pt x="448" y="386"/>
                </a:lnTo>
                <a:lnTo>
                  <a:pt x="474" y="371"/>
                </a:lnTo>
                <a:lnTo>
                  <a:pt x="500" y="356"/>
                </a:lnTo>
                <a:lnTo>
                  <a:pt x="527" y="341"/>
                </a:lnTo>
                <a:lnTo>
                  <a:pt x="553" y="325"/>
                </a:lnTo>
                <a:lnTo>
                  <a:pt x="579" y="309"/>
                </a:lnTo>
                <a:lnTo>
                  <a:pt x="606" y="294"/>
                </a:lnTo>
                <a:lnTo>
                  <a:pt x="632" y="277"/>
                </a:lnTo>
                <a:lnTo>
                  <a:pt x="658" y="261"/>
                </a:lnTo>
                <a:lnTo>
                  <a:pt x="685" y="245"/>
                </a:lnTo>
                <a:lnTo>
                  <a:pt x="711" y="229"/>
                </a:lnTo>
                <a:lnTo>
                  <a:pt x="737" y="213"/>
                </a:lnTo>
                <a:lnTo>
                  <a:pt x="764" y="197"/>
                </a:lnTo>
                <a:lnTo>
                  <a:pt x="790" y="182"/>
                </a:lnTo>
                <a:lnTo>
                  <a:pt x="816" y="167"/>
                </a:lnTo>
                <a:lnTo>
                  <a:pt x="843" y="152"/>
                </a:lnTo>
                <a:lnTo>
                  <a:pt x="869" y="137"/>
                </a:lnTo>
                <a:lnTo>
                  <a:pt x="895" y="123"/>
                </a:lnTo>
                <a:lnTo>
                  <a:pt x="922" y="109"/>
                </a:lnTo>
                <a:lnTo>
                  <a:pt x="948" y="96"/>
                </a:lnTo>
                <a:lnTo>
                  <a:pt x="974" y="84"/>
                </a:lnTo>
                <a:lnTo>
                  <a:pt x="1001" y="72"/>
                </a:lnTo>
                <a:lnTo>
                  <a:pt x="1027" y="61"/>
                </a:lnTo>
                <a:lnTo>
                  <a:pt x="1053" y="51"/>
                </a:lnTo>
                <a:lnTo>
                  <a:pt x="1080" y="41"/>
                </a:lnTo>
                <a:lnTo>
                  <a:pt x="1106" y="33"/>
                </a:lnTo>
                <a:lnTo>
                  <a:pt x="1132" y="25"/>
                </a:lnTo>
                <a:lnTo>
                  <a:pt x="1159" y="19"/>
                </a:lnTo>
                <a:lnTo>
                  <a:pt x="1185" y="13"/>
                </a:lnTo>
                <a:lnTo>
                  <a:pt x="1211" y="8"/>
                </a:lnTo>
                <a:lnTo>
                  <a:pt x="1238" y="5"/>
                </a:lnTo>
                <a:lnTo>
                  <a:pt x="1264" y="2"/>
                </a:lnTo>
                <a:lnTo>
                  <a:pt x="1290" y="0"/>
                </a:lnTo>
                <a:lnTo>
                  <a:pt x="1317" y="0"/>
                </a:lnTo>
                <a:lnTo>
                  <a:pt x="1343" y="0"/>
                </a:lnTo>
                <a:lnTo>
                  <a:pt x="1369" y="2"/>
                </a:lnTo>
                <a:lnTo>
                  <a:pt x="1395" y="5"/>
                </a:lnTo>
                <a:lnTo>
                  <a:pt x="1422" y="8"/>
                </a:lnTo>
                <a:lnTo>
                  <a:pt x="1448" y="13"/>
                </a:lnTo>
                <a:lnTo>
                  <a:pt x="1474" y="19"/>
                </a:lnTo>
                <a:lnTo>
                  <a:pt x="1501" y="25"/>
                </a:lnTo>
                <a:lnTo>
                  <a:pt x="1527" y="33"/>
                </a:lnTo>
                <a:lnTo>
                  <a:pt x="1553" y="41"/>
                </a:lnTo>
                <a:lnTo>
                  <a:pt x="1580" y="51"/>
                </a:lnTo>
                <a:lnTo>
                  <a:pt x="1606" y="61"/>
                </a:lnTo>
                <a:lnTo>
                  <a:pt x="1632" y="72"/>
                </a:lnTo>
                <a:lnTo>
                  <a:pt x="1659" y="84"/>
                </a:lnTo>
                <a:lnTo>
                  <a:pt x="1685" y="96"/>
                </a:lnTo>
                <a:lnTo>
                  <a:pt x="1711" y="109"/>
                </a:lnTo>
                <a:lnTo>
                  <a:pt x="1738" y="123"/>
                </a:lnTo>
                <a:lnTo>
                  <a:pt x="1764" y="137"/>
                </a:lnTo>
                <a:lnTo>
                  <a:pt x="1790" y="152"/>
                </a:lnTo>
                <a:lnTo>
                  <a:pt x="1817" y="167"/>
                </a:lnTo>
                <a:lnTo>
                  <a:pt x="1843" y="182"/>
                </a:lnTo>
                <a:lnTo>
                  <a:pt x="1869" y="197"/>
                </a:lnTo>
                <a:lnTo>
                  <a:pt x="1896" y="213"/>
                </a:lnTo>
                <a:lnTo>
                  <a:pt x="1922" y="229"/>
                </a:lnTo>
                <a:lnTo>
                  <a:pt x="1948" y="245"/>
                </a:lnTo>
                <a:lnTo>
                  <a:pt x="1975" y="261"/>
                </a:lnTo>
                <a:lnTo>
                  <a:pt x="2001" y="277"/>
                </a:lnTo>
                <a:lnTo>
                  <a:pt x="2027" y="294"/>
                </a:lnTo>
                <a:lnTo>
                  <a:pt x="2054" y="309"/>
                </a:lnTo>
                <a:lnTo>
                  <a:pt x="2080" y="325"/>
                </a:lnTo>
                <a:lnTo>
                  <a:pt x="2106" y="341"/>
                </a:lnTo>
                <a:lnTo>
                  <a:pt x="2133" y="356"/>
                </a:lnTo>
                <a:lnTo>
                  <a:pt x="2159" y="371"/>
                </a:lnTo>
                <a:lnTo>
                  <a:pt x="2185" y="386"/>
                </a:lnTo>
                <a:lnTo>
                  <a:pt x="2212" y="401"/>
                </a:lnTo>
                <a:lnTo>
                  <a:pt x="2238" y="415"/>
                </a:lnTo>
                <a:lnTo>
                  <a:pt x="2264" y="429"/>
                </a:lnTo>
                <a:lnTo>
                  <a:pt x="2291" y="442"/>
                </a:lnTo>
                <a:lnTo>
                  <a:pt x="2317" y="455"/>
                </a:lnTo>
                <a:lnTo>
                  <a:pt x="2343" y="468"/>
                </a:lnTo>
                <a:lnTo>
                  <a:pt x="2370" y="480"/>
                </a:lnTo>
                <a:lnTo>
                  <a:pt x="2396" y="491"/>
                </a:lnTo>
                <a:lnTo>
                  <a:pt x="2422" y="502"/>
                </a:lnTo>
                <a:lnTo>
                  <a:pt x="2449" y="513"/>
                </a:lnTo>
                <a:lnTo>
                  <a:pt x="2475" y="523"/>
                </a:lnTo>
                <a:lnTo>
                  <a:pt x="2501" y="533"/>
                </a:lnTo>
                <a:lnTo>
                  <a:pt x="2528" y="542"/>
                </a:lnTo>
                <a:lnTo>
                  <a:pt x="2554" y="551"/>
                </a:lnTo>
                <a:lnTo>
                  <a:pt x="2580" y="559"/>
                </a:lnTo>
                <a:lnTo>
                  <a:pt x="2607" y="567"/>
                </a:lnTo>
                <a:lnTo>
                  <a:pt x="2633" y="575"/>
                </a:lnTo>
              </a:path>
            </a:pathLst>
          </a:custGeom>
          <a:solidFill>
            <a:srgbClr val="0070C0">
              <a:alpha val="80000"/>
            </a:srgbClr>
          </a:solidFill>
          <a:ln w="38100" cap="flat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>
              <a:latin typeface="+mn-lt"/>
              <a:ea typeface="+mn-ea"/>
              <a:cs typeface="+mn-cs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1041400" y="3521075"/>
            <a:ext cx="1203325" cy="85090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3" name="TextBox 9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037464" y="4524366"/>
            <a:ext cx="895181" cy="369332"/>
          </a:xfrm>
          <a:prstGeom prst="rect">
            <a:avLst/>
          </a:prstGeom>
          <a:blipFill rotWithShape="1">
            <a:blip r:embed="rId3"/>
            <a:stretch>
              <a:fillRect t="-119672" r="-52381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95" name="TextBox 9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88193" y="2926729"/>
            <a:ext cx="841769" cy="369332"/>
          </a:xfrm>
          <a:prstGeom prst="rect">
            <a:avLst/>
          </a:prstGeom>
          <a:blipFill rotWithShape="1">
            <a:blip r:embed="rId4"/>
            <a:stretch>
              <a:fillRect t="-119672" r="-56522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98" name="TextBox 9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715854" y="1478256"/>
            <a:ext cx="906338" cy="369332"/>
          </a:xfrm>
          <a:prstGeom prst="rect">
            <a:avLst/>
          </a:prstGeom>
          <a:blipFill rotWithShape="1">
            <a:blip r:embed="rId5"/>
            <a:stretch>
              <a:fillRect t="-119672" r="-52703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99" name="TextBox 9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640111" y="2200421"/>
            <a:ext cx="897297" cy="369332"/>
          </a:xfrm>
          <a:prstGeom prst="rect">
            <a:avLst/>
          </a:prstGeom>
          <a:blipFill rotWithShape="1">
            <a:blip r:embed="rId6"/>
            <a:stretch>
              <a:fillRect t="-119672" r="-53061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0" name="TextBox 9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176329" y="3470357"/>
            <a:ext cx="897553" cy="369332"/>
          </a:xfrm>
          <a:prstGeom prst="rect">
            <a:avLst/>
          </a:prstGeom>
          <a:blipFill rotWithShape="1">
            <a:blip r:embed="rId7"/>
            <a:stretch>
              <a:fillRect t="-119672" r="-53061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1" name="TextBox 10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041349" y="4003150"/>
            <a:ext cx="888513" cy="369332"/>
          </a:xfrm>
          <a:prstGeom prst="rect">
            <a:avLst/>
          </a:prstGeom>
          <a:blipFill rotWithShape="1">
            <a:blip r:embed="rId8"/>
            <a:stretch>
              <a:fillRect t="-121667" r="-52055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2" name="TextBox 10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472135" y="889072"/>
            <a:ext cx="850554" cy="369332"/>
          </a:xfrm>
          <a:prstGeom prst="rect">
            <a:avLst/>
          </a:prstGeom>
          <a:blipFill rotWithShape="1">
            <a:blip r:embed="rId9"/>
            <a:stretch>
              <a:fillRect t="-121667" r="-56115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8" name="TextBox 10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756861" y="2600882"/>
            <a:ext cx="903965" cy="369332"/>
          </a:xfrm>
          <a:prstGeom prst="rect">
            <a:avLst/>
          </a:prstGeom>
          <a:blipFill rotWithShape="1">
            <a:blip r:embed="rId10"/>
            <a:stretch>
              <a:fillRect t="-121667" r="-52349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60" name="Title 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76405"/>
          </a:xfrm>
          <a:prstGeom prst="rect">
            <a:avLst/>
          </a:prstGeom>
          <a:blipFill rotWithShape="1">
            <a:blip r:embed="rId11"/>
            <a:stretch>
              <a:fillRect l="-1133" b="-9009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cxnSp>
        <p:nvCxnSpPr>
          <p:cNvPr id="61" name="Straight Arrow Connector 60"/>
          <p:cNvCxnSpPr/>
          <p:nvPr/>
        </p:nvCxnSpPr>
        <p:spPr>
          <a:xfrm flipV="1">
            <a:off x="2509838" y="1381125"/>
            <a:ext cx="4191000" cy="1938338"/>
          </a:xfrm>
          <a:prstGeom prst="straightConnector1">
            <a:avLst/>
          </a:prstGeom>
          <a:ln w="254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2608263" y="2557463"/>
            <a:ext cx="4471987" cy="1952625"/>
          </a:xfrm>
          <a:prstGeom prst="straightConnector1">
            <a:avLst/>
          </a:prstGeom>
          <a:ln w="25400">
            <a:solidFill>
              <a:srgbClr val="CC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Freeform 129"/>
          <p:cNvSpPr/>
          <p:nvPr/>
        </p:nvSpPr>
        <p:spPr>
          <a:xfrm>
            <a:off x="1476375" y="1566863"/>
            <a:ext cx="1214438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1" name="Freeform 130"/>
          <p:cNvSpPr/>
          <p:nvPr/>
        </p:nvSpPr>
        <p:spPr>
          <a:xfrm>
            <a:off x="1392238" y="1566863"/>
            <a:ext cx="1216025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9729" name="Line 75"/>
          <p:cNvSpPr>
            <a:spLocks noChangeShapeType="1"/>
          </p:cNvSpPr>
          <p:nvPr/>
        </p:nvSpPr>
        <p:spPr bwMode="auto">
          <a:xfrm flipV="1">
            <a:off x="388938" y="1195388"/>
            <a:ext cx="0" cy="12017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9730" name="Line 77"/>
          <p:cNvSpPr>
            <a:spLocks noChangeShapeType="1"/>
          </p:cNvSpPr>
          <p:nvPr/>
        </p:nvSpPr>
        <p:spPr bwMode="auto">
          <a:xfrm>
            <a:off x="400050" y="2389188"/>
            <a:ext cx="32194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4" name="Freeform 133"/>
          <p:cNvSpPr/>
          <p:nvPr/>
        </p:nvSpPr>
        <p:spPr>
          <a:xfrm>
            <a:off x="2244725" y="1566863"/>
            <a:ext cx="1214438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CC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9732" name="TextBox 134"/>
          <p:cNvSpPr txBox="1">
            <a:spLocks noChangeArrowheads="1"/>
          </p:cNvSpPr>
          <p:nvPr/>
        </p:nvSpPr>
        <p:spPr bwMode="auto">
          <a:xfrm>
            <a:off x="1065213" y="762000"/>
            <a:ext cx="172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cavity spectrum</a:t>
            </a:r>
          </a:p>
        </p:txBody>
      </p:sp>
      <p:sp>
        <p:nvSpPr>
          <p:cNvPr id="136" name="Freeform 135"/>
          <p:cNvSpPr/>
          <p:nvPr/>
        </p:nvSpPr>
        <p:spPr>
          <a:xfrm>
            <a:off x="552450" y="1566863"/>
            <a:ext cx="1216025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7" name="TextBox 13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708139" y="1092788"/>
            <a:ext cx="667106" cy="420436"/>
          </a:xfrm>
          <a:prstGeom prst="rect">
            <a:avLst/>
          </a:prstGeom>
          <a:blipFill rotWithShape="1">
            <a:blip r:embed="rId12"/>
            <a:stretch>
              <a:fillRect b="-1304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38" name="TextBox 13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687432" y="1092788"/>
            <a:ext cx="1137747" cy="420436"/>
          </a:xfrm>
          <a:prstGeom prst="rect">
            <a:avLst/>
          </a:prstGeom>
          <a:blipFill rotWithShape="1">
            <a:blip r:embed="rId13"/>
            <a:stretch>
              <a:fillRect b="-1304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39" name="TextBox 13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975242" y="1092788"/>
            <a:ext cx="617348" cy="400110"/>
          </a:xfrm>
          <a:prstGeom prst="rect">
            <a:avLst/>
          </a:prstGeom>
          <a:blipFill rotWithShape="1">
            <a:blip r:embed="rId14"/>
            <a:stretch>
              <a:fillRect b="-13636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29737" name="Line 75"/>
          <p:cNvSpPr>
            <a:spLocks noChangeShapeType="1"/>
          </p:cNvSpPr>
          <p:nvPr/>
        </p:nvSpPr>
        <p:spPr bwMode="auto">
          <a:xfrm flipV="1">
            <a:off x="4581525" y="4645025"/>
            <a:ext cx="0" cy="12017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9738" name="Line 77"/>
          <p:cNvSpPr>
            <a:spLocks noChangeShapeType="1"/>
          </p:cNvSpPr>
          <p:nvPr/>
        </p:nvSpPr>
        <p:spPr bwMode="auto">
          <a:xfrm>
            <a:off x="4581525" y="5840413"/>
            <a:ext cx="45402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2" name="Freeform 141"/>
          <p:cNvSpPr/>
          <p:nvPr/>
        </p:nvSpPr>
        <p:spPr>
          <a:xfrm>
            <a:off x="5913438" y="5018088"/>
            <a:ext cx="271462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3" name="Freeform 142"/>
          <p:cNvSpPr/>
          <p:nvPr/>
        </p:nvSpPr>
        <p:spPr>
          <a:xfrm>
            <a:off x="8199438" y="5018088"/>
            <a:ext cx="273050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44" name="Straight Connector 143"/>
          <p:cNvCxnSpPr/>
          <p:nvPr/>
        </p:nvCxnSpPr>
        <p:spPr>
          <a:xfrm flipH="1">
            <a:off x="6540500" y="5616575"/>
            <a:ext cx="160338" cy="39370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 flipH="1">
            <a:off x="6618288" y="5619750"/>
            <a:ext cx="160337" cy="39370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43" name="TextBox 145"/>
          <p:cNvSpPr txBox="1">
            <a:spLocks noChangeArrowheads="1"/>
          </p:cNvSpPr>
          <p:nvPr/>
        </p:nvSpPr>
        <p:spPr bwMode="auto">
          <a:xfrm>
            <a:off x="5969000" y="4224338"/>
            <a:ext cx="1620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qubit spectrum</a:t>
            </a:r>
          </a:p>
        </p:txBody>
      </p:sp>
      <p:sp>
        <p:nvSpPr>
          <p:cNvPr id="147" name="Freeform 146"/>
          <p:cNvSpPr/>
          <p:nvPr/>
        </p:nvSpPr>
        <p:spPr>
          <a:xfrm>
            <a:off x="4772025" y="5008563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8" name="Freeform 147"/>
          <p:cNvSpPr/>
          <p:nvPr/>
        </p:nvSpPr>
        <p:spPr>
          <a:xfrm>
            <a:off x="7010400" y="5018088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66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9746" name="TextBox 148"/>
          <p:cNvSpPr txBox="1">
            <a:spLocks noChangeArrowheads="1"/>
          </p:cNvSpPr>
          <p:nvPr/>
        </p:nvSpPr>
        <p:spPr bwMode="auto">
          <a:xfrm>
            <a:off x="4483100" y="5130800"/>
            <a:ext cx="468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…</a:t>
            </a:r>
          </a:p>
        </p:txBody>
      </p:sp>
      <p:sp>
        <p:nvSpPr>
          <p:cNvPr id="29747" name="TextBox 149"/>
          <p:cNvSpPr txBox="1">
            <a:spLocks noChangeArrowheads="1"/>
          </p:cNvSpPr>
          <p:nvPr/>
        </p:nvSpPr>
        <p:spPr bwMode="auto">
          <a:xfrm>
            <a:off x="6715125" y="5130800"/>
            <a:ext cx="468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…</a:t>
            </a:r>
          </a:p>
        </p:txBody>
      </p:sp>
      <p:sp>
        <p:nvSpPr>
          <p:cNvPr id="151" name="TextBox 15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040389" y="4577188"/>
            <a:ext cx="709874" cy="422039"/>
          </a:xfrm>
          <a:prstGeom prst="rect">
            <a:avLst/>
          </a:prstGeom>
          <a:blipFill rotWithShape="1">
            <a:blip r:embed="rId15"/>
            <a:stretch>
              <a:fillRect b="-1449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52" name="TextBox 15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726163" y="4574880"/>
            <a:ext cx="800091" cy="418704"/>
          </a:xfrm>
          <a:prstGeom prst="rect">
            <a:avLst/>
          </a:prstGeom>
          <a:blipFill rotWithShape="1">
            <a:blip r:embed="rId16"/>
            <a:stretch>
              <a:fillRect b="-1449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53" name="TextBox 15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808012" y="4595268"/>
            <a:ext cx="708463" cy="400110"/>
          </a:xfrm>
          <a:prstGeom prst="rect">
            <a:avLst/>
          </a:prstGeom>
          <a:blipFill rotWithShape="1">
            <a:blip r:embed="rId17"/>
            <a:stretch>
              <a:fillRect b="-1538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54" name="TextBox 15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493786" y="4592960"/>
            <a:ext cx="800091" cy="400302"/>
          </a:xfrm>
          <a:prstGeom prst="rect">
            <a:avLst/>
          </a:prstGeom>
          <a:blipFill rotWithShape="1">
            <a:blip r:embed="rId18"/>
            <a:stretch>
              <a:fillRect b="-13636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55" name="Freeform 154"/>
          <p:cNvSpPr/>
          <p:nvPr/>
        </p:nvSpPr>
        <p:spPr>
          <a:xfrm>
            <a:off x="5145088" y="5013325"/>
            <a:ext cx="271462" cy="817563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6" name="Freeform 155"/>
          <p:cNvSpPr/>
          <p:nvPr/>
        </p:nvSpPr>
        <p:spPr>
          <a:xfrm>
            <a:off x="5534025" y="5024438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7" name="Freeform 156"/>
          <p:cNvSpPr/>
          <p:nvPr/>
        </p:nvSpPr>
        <p:spPr>
          <a:xfrm>
            <a:off x="7443788" y="5013325"/>
            <a:ext cx="271462" cy="817563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8" name="Freeform 157"/>
          <p:cNvSpPr/>
          <p:nvPr/>
        </p:nvSpPr>
        <p:spPr>
          <a:xfrm>
            <a:off x="7832725" y="5024438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430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976438" y="4510088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754313" y="3846513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327150" y="4025900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76438" y="3348038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502400" y="2557463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304088" y="1847850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853113" y="2073275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502400" y="1393825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30" name="TextBox 171"/>
          <p:cNvSpPr txBox="1">
            <a:spLocks noChangeArrowheads="1"/>
          </p:cNvSpPr>
          <p:nvPr/>
        </p:nvSpPr>
        <p:spPr bwMode="auto">
          <a:xfrm rot="-1423765">
            <a:off x="4167188" y="2746375"/>
            <a:ext cx="10636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……...</a:t>
            </a:r>
          </a:p>
        </p:txBody>
      </p:sp>
      <p:cxnSp>
        <p:nvCxnSpPr>
          <p:cNvPr id="55" name="Straight Arrow Connector 54"/>
          <p:cNvCxnSpPr/>
          <p:nvPr/>
        </p:nvCxnSpPr>
        <p:spPr>
          <a:xfrm flipH="1" flipV="1">
            <a:off x="2459038" y="3357563"/>
            <a:ext cx="777875" cy="498475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2435225" y="3856038"/>
            <a:ext cx="801688" cy="663575"/>
          </a:xfrm>
          <a:prstGeom prst="straightConnector1">
            <a:avLst/>
          </a:prstGeom>
          <a:ln w="25400"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H="1" flipV="1">
            <a:off x="6137275" y="2046288"/>
            <a:ext cx="777875" cy="498475"/>
          </a:xfrm>
          <a:prstGeom prst="straightConnector1">
            <a:avLst/>
          </a:prstGeom>
          <a:ln w="25400">
            <a:solidFill>
              <a:srgbClr val="CC66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V="1">
            <a:off x="6137275" y="1401763"/>
            <a:ext cx="801688" cy="663575"/>
          </a:xfrm>
          <a:prstGeom prst="straightConnector1">
            <a:avLst/>
          </a:prstGeom>
          <a:ln w="25400">
            <a:solidFill>
              <a:srgbClr val="66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35" name="Freeform 7"/>
          <p:cNvSpPr>
            <a:spLocks/>
          </p:cNvSpPr>
          <p:nvPr/>
        </p:nvSpPr>
        <p:spPr bwMode="auto">
          <a:xfrm rot="-1547630">
            <a:off x="1782763" y="3005138"/>
            <a:ext cx="4425950" cy="122237"/>
          </a:xfrm>
          <a:custGeom>
            <a:avLst/>
            <a:gdLst>
              <a:gd name="T0" fmla="*/ 67086 w 3167"/>
              <a:gd name="T1" fmla="*/ 11627 h 1617"/>
              <a:gd name="T2" fmla="*/ 155137 w 3167"/>
              <a:gd name="T3" fmla="*/ 11627 h 1617"/>
              <a:gd name="T4" fmla="*/ 243188 w 3167"/>
              <a:gd name="T5" fmla="*/ 79880 h 1617"/>
              <a:gd name="T6" fmla="*/ 332637 w 3167"/>
              <a:gd name="T7" fmla="*/ 122085 h 1617"/>
              <a:gd name="T8" fmla="*/ 420688 w 3167"/>
              <a:gd name="T9" fmla="*/ 79880 h 1617"/>
              <a:gd name="T10" fmla="*/ 508739 w 3167"/>
              <a:gd name="T11" fmla="*/ 11627 h 1617"/>
              <a:gd name="T12" fmla="*/ 598188 w 3167"/>
              <a:gd name="T13" fmla="*/ 11627 h 1617"/>
              <a:gd name="T14" fmla="*/ 686239 w 3167"/>
              <a:gd name="T15" fmla="*/ 79880 h 1617"/>
              <a:gd name="T16" fmla="*/ 774290 w 3167"/>
              <a:gd name="T17" fmla="*/ 122085 h 1617"/>
              <a:gd name="T18" fmla="*/ 863738 w 3167"/>
              <a:gd name="T19" fmla="*/ 79880 h 1617"/>
              <a:gd name="T20" fmla="*/ 951789 w 3167"/>
              <a:gd name="T21" fmla="*/ 11627 h 1617"/>
              <a:gd name="T22" fmla="*/ 1039840 w 3167"/>
              <a:gd name="T23" fmla="*/ 11627 h 1617"/>
              <a:gd name="T24" fmla="*/ 1129289 w 3167"/>
              <a:gd name="T25" fmla="*/ 79880 h 1617"/>
              <a:gd name="T26" fmla="*/ 1217340 w 3167"/>
              <a:gd name="T27" fmla="*/ 122085 h 1617"/>
              <a:gd name="T28" fmla="*/ 1305391 w 3167"/>
              <a:gd name="T29" fmla="*/ 79880 h 1617"/>
              <a:gd name="T30" fmla="*/ 1394839 w 3167"/>
              <a:gd name="T31" fmla="*/ 11627 h 1617"/>
              <a:gd name="T32" fmla="*/ 1482890 w 3167"/>
              <a:gd name="T33" fmla="*/ 11627 h 1617"/>
              <a:gd name="T34" fmla="*/ 1570941 w 3167"/>
              <a:gd name="T35" fmla="*/ 79880 h 1617"/>
              <a:gd name="T36" fmla="*/ 1660390 w 3167"/>
              <a:gd name="T37" fmla="*/ 122085 h 1617"/>
              <a:gd name="T38" fmla="*/ 1748441 w 3167"/>
              <a:gd name="T39" fmla="*/ 79880 h 1617"/>
              <a:gd name="T40" fmla="*/ 1836492 w 3167"/>
              <a:gd name="T41" fmla="*/ 11627 h 1617"/>
              <a:gd name="T42" fmla="*/ 1925941 w 3167"/>
              <a:gd name="T43" fmla="*/ 11627 h 1617"/>
              <a:gd name="T44" fmla="*/ 2013992 w 3167"/>
              <a:gd name="T45" fmla="*/ 79880 h 1617"/>
              <a:gd name="T46" fmla="*/ 2102043 w 3167"/>
              <a:gd name="T47" fmla="*/ 122085 h 1617"/>
              <a:gd name="T48" fmla="*/ 2191491 w 3167"/>
              <a:gd name="T49" fmla="*/ 79880 h 1617"/>
              <a:gd name="T50" fmla="*/ 2279542 w 3167"/>
              <a:gd name="T51" fmla="*/ 11627 h 1617"/>
              <a:gd name="T52" fmla="*/ 2367593 w 3167"/>
              <a:gd name="T53" fmla="*/ 11627 h 1617"/>
              <a:gd name="T54" fmla="*/ 2457042 w 3167"/>
              <a:gd name="T55" fmla="*/ 79880 h 1617"/>
              <a:gd name="T56" fmla="*/ 2545093 w 3167"/>
              <a:gd name="T57" fmla="*/ 122085 h 1617"/>
              <a:gd name="T58" fmla="*/ 2633144 w 3167"/>
              <a:gd name="T59" fmla="*/ 79880 h 1617"/>
              <a:gd name="T60" fmla="*/ 2722592 w 3167"/>
              <a:gd name="T61" fmla="*/ 11627 h 1617"/>
              <a:gd name="T62" fmla="*/ 2810643 w 3167"/>
              <a:gd name="T63" fmla="*/ 11627 h 1617"/>
              <a:gd name="T64" fmla="*/ 2898694 w 3167"/>
              <a:gd name="T65" fmla="*/ 79880 h 1617"/>
              <a:gd name="T66" fmla="*/ 2988143 w 3167"/>
              <a:gd name="T67" fmla="*/ 122085 h 1617"/>
              <a:gd name="T68" fmla="*/ 3076194 w 3167"/>
              <a:gd name="T69" fmla="*/ 79880 h 1617"/>
              <a:gd name="T70" fmla="*/ 3164245 w 3167"/>
              <a:gd name="T71" fmla="*/ 11627 h 1617"/>
              <a:gd name="T72" fmla="*/ 3253694 w 3167"/>
              <a:gd name="T73" fmla="*/ 11627 h 1617"/>
              <a:gd name="T74" fmla="*/ 3341744 w 3167"/>
              <a:gd name="T75" fmla="*/ 79880 h 1617"/>
              <a:gd name="T76" fmla="*/ 3429795 w 3167"/>
              <a:gd name="T77" fmla="*/ 122085 h 1617"/>
              <a:gd name="T78" fmla="*/ 3519244 w 3167"/>
              <a:gd name="T79" fmla="*/ 79880 h 1617"/>
              <a:gd name="T80" fmla="*/ 3607295 w 3167"/>
              <a:gd name="T81" fmla="*/ 11627 h 1617"/>
              <a:gd name="T82" fmla="*/ 3695346 w 3167"/>
              <a:gd name="T83" fmla="*/ 11627 h 1617"/>
              <a:gd name="T84" fmla="*/ 3784795 w 3167"/>
              <a:gd name="T85" fmla="*/ 79880 h 1617"/>
              <a:gd name="T86" fmla="*/ 3872846 w 3167"/>
              <a:gd name="T87" fmla="*/ 122085 h 1617"/>
              <a:gd name="T88" fmla="*/ 3960897 w 3167"/>
              <a:gd name="T89" fmla="*/ 79880 h 1617"/>
              <a:gd name="T90" fmla="*/ 4050345 w 3167"/>
              <a:gd name="T91" fmla="*/ 11627 h 1617"/>
              <a:gd name="T92" fmla="*/ 4138396 w 3167"/>
              <a:gd name="T93" fmla="*/ 11627 h 1617"/>
              <a:gd name="T94" fmla="*/ 4226447 w 3167"/>
              <a:gd name="T95" fmla="*/ 79880 h 1617"/>
              <a:gd name="T96" fmla="*/ 4315896 w 3167"/>
              <a:gd name="T97" fmla="*/ 122085 h 1617"/>
              <a:gd name="T98" fmla="*/ 4403947 w 3167"/>
              <a:gd name="T99" fmla="*/ 79880 h 161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3167" h="1617">
                <a:moveTo>
                  <a:pt x="0" y="809"/>
                </a:moveTo>
                <a:lnTo>
                  <a:pt x="16" y="559"/>
                </a:lnTo>
                <a:lnTo>
                  <a:pt x="32" y="333"/>
                </a:lnTo>
                <a:lnTo>
                  <a:pt x="48" y="154"/>
                </a:lnTo>
                <a:lnTo>
                  <a:pt x="63" y="40"/>
                </a:lnTo>
                <a:lnTo>
                  <a:pt x="79" y="0"/>
                </a:lnTo>
                <a:lnTo>
                  <a:pt x="95" y="40"/>
                </a:lnTo>
                <a:lnTo>
                  <a:pt x="111" y="154"/>
                </a:lnTo>
                <a:lnTo>
                  <a:pt x="127" y="333"/>
                </a:lnTo>
                <a:lnTo>
                  <a:pt x="143" y="559"/>
                </a:lnTo>
                <a:lnTo>
                  <a:pt x="158" y="809"/>
                </a:lnTo>
                <a:lnTo>
                  <a:pt x="174" y="1058"/>
                </a:lnTo>
                <a:lnTo>
                  <a:pt x="190" y="1284"/>
                </a:lnTo>
                <a:lnTo>
                  <a:pt x="206" y="1463"/>
                </a:lnTo>
                <a:lnTo>
                  <a:pt x="222" y="1577"/>
                </a:lnTo>
                <a:lnTo>
                  <a:pt x="238" y="1617"/>
                </a:lnTo>
                <a:lnTo>
                  <a:pt x="253" y="1577"/>
                </a:lnTo>
                <a:lnTo>
                  <a:pt x="269" y="1463"/>
                </a:lnTo>
                <a:lnTo>
                  <a:pt x="285" y="1284"/>
                </a:lnTo>
                <a:lnTo>
                  <a:pt x="301" y="1058"/>
                </a:lnTo>
                <a:lnTo>
                  <a:pt x="317" y="809"/>
                </a:lnTo>
                <a:lnTo>
                  <a:pt x="333" y="559"/>
                </a:lnTo>
                <a:lnTo>
                  <a:pt x="348" y="333"/>
                </a:lnTo>
                <a:lnTo>
                  <a:pt x="364" y="154"/>
                </a:lnTo>
                <a:lnTo>
                  <a:pt x="380" y="40"/>
                </a:lnTo>
                <a:lnTo>
                  <a:pt x="396" y="0"/>
                </a:lnTo>
                <a:lnTo>
                  <a:pt x="412" y="40"/>
                </a:lnTo>
                <a:lnTo>
                  <a:pt x="428" y="154"/>
                </a:lnTo>
                <a:lnTo>
                  <a:pt x="443" y="333"/>
                </a:lnTo>
                <a:lnTo>
                  <a:pt x="459" y="559"/>
                </a:lnTo>
                <a:lnTo>
                  <a:pt x="475" y="809"/>
                </a:lnTo>
                <a:lnTo>
                  <a:pt x="491" y="1058"/>
                </a:lnTo>
                <a:lnTo>
                  <a:pt x="507" y="1284"/>
                </a:lnTo>
                <a:lnTo>
                  <a:pt x="523" y="1463"/>
                </a:lnTo>
                <a:lnTo>
                  <a:pt x="538" y="1577"/>
                </a:lnTo>
                <a:lnTo>
                  <a:pt x="554" y="1617"/>
                </a:lnTo>
                <a:lnTo>
                  <a:pt x="570" y="1577"/>
                </a:lnTo>
                <a:lnTo>
                  <a:pt x="586" y="1463"/>
                </a:lnTo>
                <a:lnTo>
                  <a:pt x="602" y="1284"/>
                </a:lnTo>
                <a:lnTo>
                  <a:pt x="618" y="1058"/>
                </a:lnTo>
                <a:lnTo>
                  <a:pt x="633" y="809"/>
                </a:lnTo>
                <a:lnTo>
                  <a:pt x="649" y="559"/>
                </a:lnTo>
                <a:lnTo>
                  <a:pt x="665" y="333"/>
                </a:lnTo>
                <a:lnTo>
                  <a:pt x="681" y="154"/>
                </a:lnTo>
                <a:lnTo>
                  <a:pt x="697" y="40"/>
                </a:lnTo>
                <a:lnTo>
                  <a:pt x="713" y="0"/>
                </a:lnTo>
                <a:lnTo>
                  <a:pt x="728" y="40"/>
                </a:lnTo>
                <a:lnTo>
                  <a:pt x="744" y="154"/>
                </a:lnTo>
                <a:lnTo>
                  <a:pt x="760" y="333"/>
                </a:lnTo>
                <a:lnTo>
                  <a:pt x="776" y="559"/>
                </a:lnTo>
                <a:lnTo>
                  <a:pt x="792" y="809"/>
                </a:lnTo>
                <a:lnTo>
                  <a:pt x="808" y="1058"/>
                </a:lnTo>
                <a:lnTo>
                  <a:pt x="823" y="1284"/>
                </a:lnTo>
                <a:lnTo>
                  <a:pt x="839" y="1463"/>
                </a:lnTo>
                <a:lnTo>
                  <a:pt x="855" y="1577"/>
                </a:lnTo>
                <a:lnTo>
                  <a:pt x="871" y="1617"/>
                </a:lnTo>
                <a:lnTo>
                  <a:pt x="887" y="1577"/>
                </a:lnTo>
                <a:lnTo>
                  <a:pt x="903" y="1463"/>
                </a:lnTo>
                <a:lnTo>
                  <a:pt x="918" y="1284"/>
                </a:lnTo>
                <a:lnTo>
                  <a:pt x="934" y="1058"/>
                </a:lnTo>
                <a:lnTo>
                  <a:pt x="950" y="809"/>
                </a:lnTo>
                <a:lnTo>
                  <a:pt x="966" y="559"/>
                </a:lnTo>
                <a:lnTo>
                  <a:pt x="982" y="333"/>
                </a:lnTo>
                <a:lnTo>
                  <a:pt x="998" y="154"/>
                </a:lnTo>
                <a:lnTo>
                  <a:pt x="1013" y="40"/>
                </a:lnTo>
                <a:lnTo>
                  <a:pt x="1029" y="0"/>
                </a:lnTo>
                <a:lnTo>
                  <a:pt x="1045" y="40"/>
                </a:lnTo>
                <a:lnTo>
                  <a:pt x="1061" y="154"/>
                </a:lnTo>
                <a:lnTo>
                  <a:pt x="1077" y="333"/>
                </a:lnTo>
                <a:lnTo>
                  <a:pt x="1093" y="559"/>
                </a:lnTo>
                <a:lnTo>
                  <a:pt x="1108" y="809"/>
                </a:lnTo>
                <a:lnTo>
                  <a:pt x="1124" y="1058"/>
                </a:lnTo>
                <a:lnTo>
                  <a:pt x="1140" y="1284"/>
                </a:lnTo>
                <a:lnTo>
                  <a:pt x="1156" y="1463"/>
                </a:lnTo>
                <a:lnTo>
                  <a:pt x="1172" y="1577"/>
                </a:lnTo>
                <a:lnTo>
                  <a:pt x="1188" y="1617"/>
                </a:lnTo>
                <a:lnTo>
                  <a:pt x="1203" y="1577"/>
                </a:lnTo>
                <a:lnTo>
                  <a:pt x="1219" y="1463"/>
                </a:lnTo>
                <a:lnTo>
                  <a:pt x="1235" y="1284"/>
                </a:lnTo>
                <a:lnTo>
                  <a:pt x="1251" y="1058"/>
                </a:lnTo>
                <a:lnTo>
                  <a:pt x="1267" y="809"/>
                </a:lnTo>
                <a:lnTo>
                  <a:pt x="1283" y="559"/>
                </a:lnTo>
                <a:lnTo>
                  <a:pt x="1298" y="333"/>
                </a:lnTo>
                <a:lnTo>
                  <a:pt x="1314" y="154"/>
                </a:lnTo>
                <a:lnTo>
                  <a:pt x="1330" y="40"/>
                </a:lnTo>
                <a:lnTo>
                  <a:pt x="1346" y="0"/>
                </a:lnTo>
                <a:lnTo>
                  <a:pt x="1362" y="40"/>
                </a:lnTo>
                <a:lnTo>
                  <a:pt x="1378" y="154"/>
                </a:lnTo>
                <a:lnTo>
                  <a:pt x="1393" y="333"/>
                </a:lnTo>
                <a:lnTo>
                  <a:pt x="1409" y="559"/>
                </a:lnTo>
                <a:lnTo>
                  <a:pt x="1425" y="809"/>
                </a:lnTo>
                <a:lnTo>
                  <a:pt x="1441" y="1058"/>
                </a:lnTo>
                <a:lnTo>
                  <a:pt x="1457" y="1284"/>
                </a:lnTo>
                <a:lnTo>
                  <a:pt x="1473" y="1463"/>
                </a:lnTo>
                <a:lnTo>
                  <a:pt x="1488" y="1577"/>
                </a:lnTo>
                <a:lnTo>
                  <a:pt x="1504" y="1617"/>
                </a:lnTo>
                <a:lnTo>
                  <a:pt x="1520" y="1577"/>
                </a:lnTo>
                <a:lnTo>
                  <a:pt x="1536" y="1463"/>
                </a:lnTo>
                <a:lnTo>
                  <a:pt x="1552" y="1284"/>
                </a:lnTo>
                <a:lnTo>
                  <a:pt x="1568" y="1058"/>
                </a:lnTo>
                <a:lnTo>
                  <a:pt x="1584" y="809"/>
                </a:lnTo>
                <a:lnTo>
                  <a:pt x="1599" y="559"/>
                </a:lnTo>
                <a:lnTo>
                  <a:pt x="1615" y="333"/>
                </a:lnTo>
                <a:lnTo>
                  <a:pt x="1631" y="154"/>
                </a:lnTo>
                <a:lnTo>
                  <a:pt x="1647" y="40"/>
                </a:lnTo>
                <a:lnTo>
                  <a:pt x="1663" y="0"/>
                </a:lnTo>
                <a:lnTo>
                  <a:pt x="1679" y="40"/>
                </a:lnTo>
                <a:lnTo>
                  <a:pt x="1694" y="154"/>
                </a:lnTo>
                <a:lnTo>
                  <a:pt x="1710" y="333"/>
                </a:lnTo>
                <a:lnTo>
                  <a:pt x="1726" y="559"/>
                </a:lnTo>
                <a:lnTo>
                  <a:pt x="1742" y="809"/>
                </a:lnTo>
                <a:lnTo>
                  <a:pt x="1758" y="1058"/>
                </a:lnTo>
                <a:lnTo>
                  <a:pt x="1774" y="1284"/>
                </a:lnTo>
                <a:lnTo>
                  <a:pt x="1789" y="1463"/>
                </a:lnTo>
                <a:lnTo>
                  <a:pt x="1805" y="1577"/>
                </a:lnTo>
                <a:lnTo>
                  <a:pt x="1821" y="1617"/>
                </a:lnTo>
                <a:lnTo>
                  <a:pt x="1837" y="1577"/>
                </a:lnTo>
                <a:lnTo>
                  <a:pt x="1853" y="1463"/>
                </a:lnTo>
                <a:lnTo>
                  <a:pt x="1869" y="1284"/>
                </a:lnTo>
                <a:lnTo>
                  <a:pt x="1884" y="1058"/>
                </a:lnTo>
                <a:lnTo>
                  <a:pt x="1900" y="809"/>
                </a:lnTo>
                <a:lnTo>
                  <a:pt x="1916" y="559"/>
                </a:lnTo>
                <a:lnTo>
                  <a:pt x="1932" y="333"/>
                </a:lnTo>
                <a:lnTo>
                  <a:pt x="1948" y="154"/>
                </a:lnTo>
                <a:lnTo>
                  <a:pt x="1964" y="40"/>
                </a:lnTo>
                <a:lnTo>
                  <a:pt x="1979" y="0"/>
                </a:lnTo>
                <a:lnTo>
                  <a:pt x="1995" y="40"/>
                </a:lnTo>
                <a:lnTo>
                  <a:pt x="2011" y="154"/>
                </a:lnTo>
                <a:lnTo>
                  <a:pt x="2027" y="333"/>
                </a:lnTo>
                <a:lnTo>
                  <a:pt x="2043" y="559"/>
                </a:lnTo>
                <a:lnTo>
                  <a:pt x="2059" y="809"/>
                </a:lnTo>
                <a:lnTo>
                  <a:pt x="2074" y="1058"/>
                </a:lnTo>
                <a:lnTo>
                  <a:pt x="2090" y="1284"/>
                </a:lnTo>
                <a:lnTo>
                  <a:pt x="2106" y="1463"/>
                </a:lnTo>
                <a:lnTo>
                  <a:pt x="2122" y="1577"/>
                </a:lnTo>
                <a:lnTo>
                  <a:pt x="2138" y="1617"/>
                </a:lnTo>
                <a:lnTo>
                  <a:pt x="2154" y="1577"/>
                </a:lnTo>
                <a:lnTo>
                  <a:pt x="2169" y="1463"/>
                </a:lnTo>
                <a:lnTo>
                  <a:pt x="2185" y="1284"/>
                </a:lnTo>
                <a:lnTo>
                  <a:pt x="2201" y="1058"/>
                </a:lnTo>
                <a:lnTo>
                  <a:pt x="2217" y="809"/>
                </a:lnTo>
                <a:lnTo>
                  <a:pt x="2233" y="559"/>
                </a:lnTo>
                <a:lnTo>
                  <a:pt x="2249" y="333"/>
                </a:lnTo>
                <a:lnTo>
                  <a:pt x="2264" y="154"/>
                </a:lnTo>
                <a:lnTo>
                  <a:pt x="2280" y="40"/>
                </a:lnTo>
                <a:lnTo>
                  <a:pt x="2296" y="0"/>
                </a:lnTo>
                <a:lnTo>
                  <a:pt x="2312" y="40"/>
                </a:lnTo>
                <a:lnTo>
                  <a:pt x="2328" y="154"/>
                </a:lnTo>
                <a:lnTo>
                  <a:pt x="2344" y="333"/>
                </a:lnTo>
                <a:lnTo>
                  <a:pt x="2359" y="559"/>
                </a:lnTo>
                <a:lnTo>
                  <a:pt x="2375" y="809"/>
                </a:lnTo>
                <a:lnTo>
                  <a:pt x="2391" y="1058"/>
                </a:lnTo>
                <a:lnTo>
                  <a:pt x="2407" y="1284"/>
                </a:lnTo>
                <a:lnTo>
                  <a:pt x="2423" y="1463"/>
                </a:lnTo>
                <a:lnTo>
                  <a:pt x="2439" y="1577"/>
                </a:lnTo>
                <a:lnTo>
                  <a:pt x="2454" y="1617"/>
                </a:lnTo>
                <a:lnTo>
                  <a:pt x="2470" y="1577"/>
                </a:lnTo>
                <a:lnTo>
                  <a:pt x="2486" y="1463"/>
                </a:lnTo>
                <a:lnTo>
                  <a:pt x="2502" y="1284"/>
                </a:lnTo>
                <a:lnTo>
                  <a:pt x="2518" y="1058"/>
                </a:lnTo>
                <a:lnTo>
                  <a:pt x="2534" y="809"/>
                </a:lnTo>
                <a:lnTo>
                  <a:pt x="2549" y="559"/>
                </a:lnTo>
                <a:lnTo>
                  <a:pt x="2565" y="333"/>
                </a:lnTo>
                <a:lnTo>
                  <a:pt x="2581" y="154"/>
                </a:lnTo>
                <a:lnTo>
                  <a:pt x="2597" y="40"/>
                </a:lnTo>
                <a:lnTo>
                  <a:pt x="2613" y="0"/>
                </a:lnTo>
                <a:lnTo>
                  <a:pt x="2629" y="40"/>
                </a:lnTo>
                <a:lnTo>
                  <a:pt x="2644" y="154"/>
                </a:lnTo>
                <a:lnTo>
                  <a:pt x="2660" y="333"/>
                </a:lnTo>
                <a:lnTo>
                  <a:pt x="2676" y="559"/>
                </a:lnTo>
                <a:lnTo>
                  <a:pt x="2692" y="809"/>
                </a:lnTo>
                <a:lnTo>
                  <a:pt x="2708" y="1058"/>
                </a:lnTo>
                <a:lnTo>
                  <a:pt x="2724" y="1284"/>
                </a:lnTo>
                <a:lnTo>
                  <a:pt x="2739" y="1463"/>
                </a:lnTo>
                <a:lnTo>
                  <a:pt x="2755" y="1577"/>
                </a:lnTo>
                <a:lnTo>
                  <a:pt x="2771" y="1617"/>
                </a:lnTo>
                <a:lnTo>
                  <a:pt x="2787" y="1577"/>
                </a:lnTo>
                <a:lnTo>
                  <a:pt x="2803" y="1463"/>
                </a:lnTo>
                <a:lnTo>
                  <a:pt x="2819" y="1284"/>
                </a:lnTo>
                <a:lnTo>
                  <a:pt x="2834" y="1058"/>
                </a:lnTo>
                <a:lnTo>
                  <a:pt x="2850" y="809"/>
                </a:lnTo>
                <a:lnTo>
                  <a:pt x="2866" y="559"/>
                </a:lnTo>
                <a:lnTo>
                  <a:pt x="2882" y="333"/>
                </a:lnTo>
                <a:lnTo>
                  <a:pt x="2898" y="154"/>
                </a:lnTo>
                <a:lnTo>
                  <a:pt x="2914" y="40"/>
                </a:lnTo>
                <a:lnTo>
                  <a:pt x="2929" y="0"/>
                </a:lnTo>
                <a:lnTo>
                  <a:pt x="2945" y="40"/>
                </a:lnTo>
                <a:lnTo>
                  <a:pt x="2961" y="154"/>
                </a:lnTo>
                <a:lnTo>
                  <a:pt x="2977" y="333"/>
                </a:lnTo>
                <a:lnTo>
                  <a:pt x="2993" y="559"/>
                </a:lnTo>
                <a:lnTo>
                  <a:pt x="3009" y="809"/>
                </a:lnTo>
                <a:lnTo>
                  <a:pt x="3024" y="1058"/>
                </a:lnTo>
                <a:lnTo>
                  <a:pt x="3040" y="1284"/>
                </a:lnTo>
                <a:lnTo>
                  <a:pt x="3056" y="1463"/>
                </a:lnTo>
                <a:lnTo>
                  <a:pt x="3072" y="1577"/>
                </a:lnTo>
                <a:lnTo>
                  <a:pt x="3088" y="1617"/>
                </a:lnTo>
                <a:lnTo>
                  <a:pt x="3104" y="1577"/>
                </a:lnTo>
                <a:lnTo>
                  <a:pt x="3119" y="1463"/>
                </a:lnTo>
                <a:lnTo>
                  <a:pt x="3135" y="1284"/>
                </a:lnTo>
                <a:lnTo>
                  <a:pt x="3151" y="1058"/>
                </a:lnTo>
                <a:lnTo>
                  <a:pt x="3167" y="809"/>
                </a:lnTo>
              </a:path>
            </a:pathLst>
          </a:custGeom>
          <a:noFill/>
          <a:ln w="38100" cap="flat">
            <a:solidFill>
              <a:srgbClr val="000066"/>
            </a:solidFill>
            <a:prstDash val="solid"/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7" name="TextBox 6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293010" y="2603563"/>
            <a:ext cx="551305" cy="646331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30737" name="TextBox 61"/>
          <p:cNvSpPr txBox="1">
            <a:spLocks noChangeArrowheads="1"/>
          </p:cNvSpPr>
          <p:nvPr/>
        </p:nvSpPr>
        <p:spPr bwMode="auto">
          <a:xfrm>
            <a:off x="0" y="4994275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600">
                <a:solidFill>
                  <a:srgbClr val="FF0000"/>
                </a:solidFill>
              </a:rPr>
              <a:t>T</a:t>
            </a:r>
            <a:r>
              <a:rPr lang="en-US" sz="3600" baseline="-25000">
                <a:solidFill>
                  <a:srgbClr val="FF0000"/>
                </a:solidFill>
              </a:rPr>
              <a:t>1</a:t>
            </a:r>
            <a:r>
              <a:rPr lang="en-US" sz="3600">
                <a:solidFill>
                  <a:srgbClr val="FF0000"/>
                </a:solidFill>
              </a:rPr>
              <a:t> jump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041400" y="3521075"/>
            <a:ext cx="1203325" cy="85090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6" name="Freeform 27"/>
          <p:cNvSpPr>
            <a:spLocks/>
          </p:cNvSpPr>
          <p:nvPr/>
        </p:nvSpPr>
        <p:spPr bwMode="auto">
          <a:xfrm>
            <a:off x="6551613" y="2443163"/>
            <a:ext cx="704850" cy="101600"/>
          </a:xfrm>
          <a:custGeom>
            <a:avLst/>
            <a:gdLst>
              <a:gd name="T0" fmla="*/ 26 w 2633"/>
              <a:gd name="T1" fmla="*/ 567 h 575"/>
              <a:gd name="T2" fmla="*/ 79 w 2633"/>
              <a:gd name="T3" fmla="*/ 551 h 575"/>
              <a:gd name="T4" fmla="*/ 132 w 2633"/>
              <a:gd name="T5" fmla="*/ 533 h 575"/>
              <a:gd name="T6" fmla="*/ 184 w 2633"/>
              <a:gd name="T7" fmla="*/ 513 h 575"/>
              <a:gd name="T8" fmla="*/ 237 w 2633"/>
              <a:gd name="T9" fmla="*/ 491 h 575"/>
              <a:gd name="T10" fmla="*/ 290 w 2633"/>
              <a:gd name="T11" fmla="*/ 468 h 575"/>
              <a:gd name="T12" fmla="*/ 342 w 2633"/>
              <a:gd name="T13" fmla="*/ 442 h 575"/>
              <a:gd name="T14" fmla="*/ 395 w 2633"/>
              <a:gd name="T15" fmla="*/ 415 h 575"/>
              <a:gd name="T16" fmla="*/ 448 w 2633"/>
              <a:gd name="T17" fmla="*/ 386 h 575"/>
              <a:gd name="T18" fmla="*/ 500 w 2633"/>
              <a:gd name="T19" fmla="*/ 356 h 575"/>
              <a:gd name="T20" fmla="*/ 553 w 2633"/>
              <a:gd name="T21" fmla="*/ 325 h 575"/>
              <a:gd name="T22" fmla="*/ 606 w 2633"/>
              <a:gd name="T23" fmla="*/ 294 h 575"/>
              <a:gd name="T24" fmla="*/ 658 w 2633"/>
              <a:gd name="T25" fmla="*/ 261 h 575"/>
              <a:gd name="T26" fmla="*/ 711 w 2633"/>
              <a:gd name="T27" fmla="*/ 229 h 575"/>
              <a:gd name="T28" fmla="*/ 764 w 2633"/>
              <a:gd name="T29" fmla="*/ 197 h 575"/>
              <a:gd name="T30" fmla="*/ 816 w 2633"/>
              <a:gd name="T31" fmla="*/ 167 h 575"/>
              <a:gd name="T32" fmla="*/ 869 w 2633"/>
              <a:gd name="T33" fmla="*/ 137 h 575"/>
              <a:gd name="T34" fmla="*/ 922 w 2633"/>
              <a:gd name="T35" fmla="*/ 109 h 575"/>
              <a:gd name="T36" fmla="*/ 974 w 2633"/>
              <a:gd name="T37" fmla="*/ 84 h 575"/>
              <a:gd name="T38" fmla="*/ 1027 w 2633"/>
              <a:gd name="T39" fmla="*/ 61 h 575"/>
              <a:gd name="T40" fmla="*/ 1080 w 2633"/>
              <a:gd name="T41" fmla="*/ 41 h 575"/>
              <a:gd name="T42" fmla="*/ 1132 w 2633"/>
              <a:gd name="T43" fmla="*/ 25 h 575"/>
              <a:gd name="T44" fmla="*/ 1185 w 2633"/>
              <a:gd name="T45" fmla="*/ 13 h 575"/>
              <a:gd name="T46" fmla="*/ 1238 w 2633"/>
              <a:gd name="T47" fmla="*/ 5 h 575"/>
              <a:gd name="T48" fmla="*/ 1290 w 2633"/>
              <a:gd name="T49" fmla="*/ 0 h 575"/>
              <a:gd name="T50" fmla="*/ 1343 w 2633"/>
              <a:gd name="T51" fmla="*/ 0 h 575"/>
              <a:gd name="T52" fmla="*/ 1395 w 2633"/>
              <a:gd name="T53" fmla="*/ 5 h 575"/>
              <a:gd name="T54" fmla="*/ 1448 w 2633"/>
              <a:gd name="T55" fmla="*/ 13 h 575"/>
              <a:gd name="T56" fmla="*/ 1501 w 2633"/>
              <a:gd name="T57" fmla="*/ 25 h 575"/>
              <a:gd name="T58" fmla="*/ 1553 w 2633"/>
              <a:gd name="T59" fmla="*/ 41 h 575"/>
              <a:gd name="T60" fmla="*/ 1606 w 2633"/>
              <a:gd name="T61" fmla="*/ 61 h 575"/>
              <a:gd name="T62" fmla="*/ 1659 w 2633"/>
              <a:gd name="T63" fmla="*/ 84 h 575"/>
              <a:gd name="T64" fmla="*/ 1711 w 2633"/>
              <a:gd name="T65" fmla="*/ 109 h 575"/>
              <a:gd name="T66" fmla="*/ 1764 w 2633"/>
              <a:gd name="T67" fmla="*/ 137 h 575"/>
              <a:gd name="T68" fmla="*/ 1817 w 2633"/>
              <a:gd name="T69" fmla="*/ 167 h 575"/>
              <a:gd name="T70" fmla="*/ 1869 w 2633"/>
              <a:gd name="T71" fmla="*/ 197 h 575"/>
              <a:gd name="T72" fmla="*/ 1922 w 2633"/>
              <a:gd name="T73" fmla="*/ 229 h 575"/>
              <a:gd name="T74" fmla="*/ 1975 w 2633"/>
              <a:gd name="T75" fmla="*/ 261 h 575"/>
              <a:gd name="T76" fmla="*/ 2027 w 2633"/>
              <a:gd name="T77" fmla="*/ 294 h 575"/>
              <a:gd name="T78" fmla="*/ 2080 w 2633"/>
              <a:gd name="T79" fmla="*/ 325 h 575"/>
              <a:gd name="T80" fmla="*/ 2133 w 2633"/>
              <a:gd name="T81" fmla="*/ 356 h 575"/>
              <a:gd name="T82" fmla="*/ 2185 w 2633"/>
              <a:gd name="T83" fmla="*/ 386 h 575"/>
              <a:gd name="T84" fmla="*/ 2238 w 2633"/>
              <a:gd name="T85" fmla="*/ 415 h 575"/>
              <a:gd name="T86" fmla="*/ 2291 w 2633"/>
              <a:gd name="T87" fmla="*/ 442 h 575"/>
              <a:gd name="T88" fmla="*/ 2343 w 2633"/>
              <a:gd name="T89" fmla="*/ 468 h 575"/>
              <a:gd name="T90" fmla="*/ 2396 w 2633"/>
              <a:gd name="T91" fmla="*/ 491 h 575"/>
              <a:gd name="T92" fmla="*/ 2449 w 2633"/>
              <a:gd name="T93" fmla="*/ 513 h 575"/>
              <a:gd name="T94" fmla="*/ 2501 w 2633"/>
              <a:gd name="T95" fmla="*/ 533 h 575"/>
              <a:gd name="T96" fmla="*/ 2554 w 2633"/>
              <a:gd name="T97" fmla="*/ 551 h 575"/>
              <a:gd name="T98" fmla="*/ 2607 w 2633"/>
              <a:gd name="T99" fmla="*/ 56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33" h="575">
                <a:moveTo>
                  <a:pt x="0" y="575"/>
                </a:moveTo>
                <a:lnTo>
                  <a:pt x="26" y="567"/>
                </a:lnTo>
                <a:lnTo>
                  <a:pt x="53" y="559"/>
                </a:lnTo>
                <a:lnTo>
                  <a:pt x="79" y="551"/>
                </a:lnTo>
                <a:lnTo>
                  <a:pt x="105" y="542"/>
                </a:lnTo>
                <a:lnTo>
                  <a:pt x="132" y="533"/>
                </a:lnTo>
                <a:lnTo>
                  <a:pt x="158" y="523"/>
                </a:lnTo>
                <a:lnTo>
                  <a:pt x="184" y="513"/>
                </a:lnTo>
                <a:lnTo>
                  <a:pt x="211" y="502"/>
                </a:lnTo>
                <a:lnTo>
                  <a:pt x="237" y="491"/>
                </a:lnTo>
                <a:lnTo>
                  <a:pt x="263" y="480"/>
                </a:lnTo>
                <a:lnTo>
                  <a:pt x="290" y="468"/>
                </a:lnTo>
                <a:lnTo>
                  <a:pt x="316" y="455"/>
                </a:lnTo>
                <a:lnTo>
                  <a:pt x="342" y="442"/>
                </a:lnTo>
                <a:lnTo>
                  <a:pt x="369" y="429"/>
                </a:lnTo>
                <a:lnTo>
                  <a:pt x="395" y="415"/>
                </a:lnTo>
                <a:lnTo>
                  <a:pt x="421" y="401"/>
                </a:lnTo>
                <a:lnTo>
                  <a:pt x="448" y="386"/>
                </a:lnTo>
                <a:lnTo>
                  <a:pt x="474" y="371"/>
                </a:lnTo>
                <a:lnTo>
                  <a:pt x="500" y="356"/>
                </a:lnTo>
                <a:lnTo>
                  <a:pt x="527" y="341"/>
                </a:lnTo>
                <a:lnTo>
                  <a:pt x="553" y="325"/>
                </a:lnTo>
                <a:lnTo>
                  <a:pt x="579" y="309"/>
                </a:lnTo>
                <a:lnTo>
                  <a:pt x="606" y="294"/>
                </a:lnTo>
                <a:lnTo>
                  <a:pt x="632" y="277"/>
                </a:lnTo>
                <a:lnTo>
                  <a:pt x="658" y="261"/>
                </a:lnTo>
                <a:lnTo>
                  <a:pt x="685" y="245"/>
                </a:lnTo>
                <a:lnTo>
                  <a:pt x="711" y="229"/>
                </a:lnTo>
                <a:lnTo>
                  <a:pt x="737" y="213"/>
                </a:lnTo>
                <a:lnTo>
                  <a:pt x="764" y="197"/>
                </a:lnTo>
                <a:lnTo>
                  <a:pt x="790" y="182"/>
                </a:lnTo>
                <a:lnTo>
                  <a:pt x="816" y="167"/>
                </a:lnTo>
                <a:lnTo>
                  <a:pt x="843" y="152"/>
                </a:lnTo>
                <a:lnTo>
                  <a:pt x="869" y="137"/>
                </a:lnTo>
                <a:lnTo>
                  <a:pt x="895" y="123"/>
                </a:lnTo>
                <a:lnTo>
                  <a:pt x="922" y="109"/>
                </a:lnTo>
                <a:lnTo>
                  <a:pt x="948" y="96"/>
                </a:lnTo>
                <a:lnTo>
                  <a:pt x="974" y="84"/>
                </a:lnTo>
                <a:lnTo>
                  <a:pt x="1001" y="72"/>
                </a:lnTo>
                <a:lnTo>
                  <a:pt x="1027" y="61"/>
                </a:lnTo>
                <a:lnTo>
                  <a:pt x="1053" y="51"/>
                </a:lnTo>
                <a:lnTo>
                  <a:pt x="1080" y="41"/>
                </a:lnTo>
                <a:lnTo>
                  <a:pt x="1106" y="33"/>
                </a:lnTo>
                <a:lnTo>
                  <a:pt x="1132" y="25"/>
                </a:lnTo>
                <a:lnTo>
                  <a:pt x="1159" y="19"/>
                </a:lnTo>
                <a:lnTo>
                  <a:pt x="1185" y="13"/>
                </a:lnTo>
                <a:lnTo>
                  <a:pt x="1211" y="8"/>
                </a:lnTo>
                <a:lnTo>
                  <a:pt x="1238" y="5"/>
                </a:lnTo>
                <a:lnTo>
                  <a:pt x="1264" y="2"/>
                </a:lnTo>
                <a:lnTo>
                  <a:pt x="1290" y="0"/>
                </a:lnTo>
                <a:lnTo>
                  <a:pt x="1317" y="0"/>
                </a:lnTo>
                <a:lnTo>
                  <a:pt x="1343" y="0"/>
                </a:lnTo>
                <a:lnTo>
                  <a:pt x="1369" y="2"/>
                </a:lnTo>
                <a:lnTo>
                  <a:pt x="1395" y="5"/>
                </a:lnTo>
                <a:lnTo>
                  <a:pt x="1422" y="8"/>
                </a:lnTo>
                <a:lnTo>
                  <a:pt x="1448" y="13"/>
                </a:lnTo>
                <a:lnTo>
                  <a:pt x="1474" y="19"/>
                </a:lnTo>
                <a:lnTo>
                  <a:pt x="1501" y="25"/>
                </a:lnTo>
                <a:lnTo>
                  <a:pt x="1527" y="33"/>
                </a:lnTo>
                <a:lnTo>
                  <a:pt x="1553" y="41"/>
                </a:lnTo>
                <a:lnTo>
                  <a:pt x="1580" y="51"/>
                </a:lnTo>
                <a:lnTo>
                  <a:pt x="1606" y="61"/>
                </a:lnTo>
                <a:lnTo>
                  <a:pt x="1632" y="72"/>
                </a:lnTo>
                <a:lnTo>
                  <a:pt x="1659" y="84"/>
                </a:lnTo>
                <a:lnTo>
                  <a:pt x="1685" y="96"/>
                </a:lnTo>
                <a:lnTo>
                  <a:pt x="1711" y="109"/>
                </a:lnTo>
                <a:lnTo>
                  <a:pt x="1738" y="123"/>
                </a:lnTo>
                <a:lnTo>
                  <a:pt x="1764" y="137"/>
                </a:lnTo>
                <a:lnTo>
                  <a:pt x="1790" y="152"/>
                </a:lnTo>
                <a:lnTo>
                  <a:pt x="1817" y="167"/>
                </a:lnTo>
                <a:lnTo>
                  <a:pt x="1843" y="182"/>
                </a:lnTo>
                <a:lnTo>
                  <a:pt x="1869" y="197"/>
                </a:lnTo>
                <a:lnTo>
                  <a:pt x="1896" y="213"/>
                </a:lnTo>
                <a:lnTo>
                  <a:pt x="1922" y="229"/>
                </a:lnTo>
                <a:lnTo>
                  <a:pt x="1948" y="245"/>
                </a:lnTo>
                <a:lnTo>
                  <a:pt x="1975" y="261"/>
                </a:lnTo>
                <a:lnTo>
                  <a:pt x="2001" y="277"/>
                </a:lnTo>
                <a:lnTo>
                  <a:pt x="2027" y="294"/>
                </a:lnTo>
                <a:lnTo>
                  <a:pt x="2054" y="309"/>
                </a:lnTo>
                <a:lnTo>
                  <a:pt x="2080" y="325"/>
                </a:lnTo>
                <a:lnTo>
                  <a:pt x="2106" y="341"/>
                </a:lnTo>
                <a:lnTo>
                  <a:pt x="2133" y="356"/>
                </a:lnTo>
                <a:lnTo>
                  <a:pt x="2159" y="371"/>
                </a:lnTo>
                <a:lnTo>
                  <a:pt x="2185" y="386"/>
                </a:lnTo>
                <a:lnTo>
                  <a:pt x="2212" y="401"/>
                </a:lnTo>
                <a:lnTo>
                  <a:pt x="2238" y="415"/>
                </a:lnTo>
                <a:lnTo>
                  <a:pt x="2264" y="429"/>
                </a:lnTo>
                <a:lnTo>
                  <a:pt x="2291" y="442"/>
                </a:lnTo>
                <a:lnTo>
                  <a:pt x="2317" y="455"/>
                </a:lnTo>
                <a:lnTo>
                  <a:pt x="2343" y="468"/>
                </a:lnTo>
                <a:lnTo>
                  <a:pt x="2370" y="480"/>
                </a:lnTo>
                <a:lnTo>
                  <a:pt x="2396" y="491"/>
                </a:lnTo>
                <a:lnTo>
                  <a:pt x="2422" y="502"/>
                </a:lnTo>
                <a:lnTo>
                  <a:pt x="2449" y="513"/>
                </a:lnTo>
                <a:lnTo>
                  <a:pt x="2475" y="523"/>
                </a:lnTo>
                <a:lnTo>
                  <a:pt x="2501" y="533"/>
                </a:lnTo>
                <a:lnTo>
                  <a:pt x="2528" y="542"/>
                </a:lnTo>
                <a:lnTo>
                  <a:pt x="2554" y="551"/>
                </a:lnTo>
                <a:lnTo>
                  <a:pt x="2580" y="559"/>
                </a:lnTo>
                <a:lnTo>
                  <a:pt x="2607" y="567"/>
                </a:lnTo>
                <a:lnTo>
                  <a:pt x="2633" y="575"/>
                </a:lnTo>
              </a:path>
            </a:pathLst>
          </a:custGeom>
          <a:solidFill>
            <a:srgbClr val="0070C0">
              <a:alpha val="80000"/>
            </a:srgbClr>
          </a:solidFill>
          <a:ln w="38100" cap="flat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>
              <a:latin typeface="+mn-lt"/>
              <a:ea typeface="+mn-ea"/>
              <a:cs typeface="+mn-cs"/>
            </a:endParaRPr>
          </a:p>
        </p:txBody>
      </p:sp>
      <p:sp>
        <p:nvSpPr>
          <p:cNvPr id="87" name="Freeform 27"/>
          <p:cNvSpPr>
            <a:spLocks/>
          </p:cNvSpPr>
          <p:nvPr/>
        </p:nvSpPr>
        <p:spPr bwMode="auto">
          <a:xfrm>
            <a:off x="5902325" y="1970088"/>
            <a:ext cx="704850" cy="103187"/>
          </a:xfrm>
          <a:custGeom>
            <a:avLst/>
            <a:gdLst>
              <a:gd name="T0" fmla="*/ 26 w 2633"/>
              <a:gd name="T1" fmla="*/ 567 h 575"/>
              <a:gd name="T2" fmla="*/ 79 w 2633"/>
              <a:gd name="T3" fmla="*/ 551 h 575"/>
              <a:gd name="T4" fmla="*/ 132 w 2633"/>
              <a:gd name="T5" fmla="*/ 533 h 575"/>
              <a:gd name="T6" fmla="*/ 184 w 2633"/>
              <a:gd name="T7" fmla="*/ 513 h 575"/>
              <a:gd name="T8" fmla="*/ 237 w 2633"/>
              <a:gd name="T9" fmla="*/ 491 h 575"/>
              <a:gd name="T10" fmla="*/ 290 w 2633"/>
              <a:gd name="T11" fmla="*/ 468 h 575"/>
              <a:gd name="T12" fmla="*/ 342 w 2633"/>
              <a:gd name="T13" fmla="*/ 442 h 575"/>
              <a:gd name="T14" fmla="*/ 395 w 2633"/>
              <a:gd name="T15" fmla="*/ 415 h 575"/>
              <a:gd name="T16" fmla="*/ 448 w 2633"/>
              <a:gd name="T17" fmla="*/ 386 h 575"/>
              <a:gd name="T18" fmla="*/ 500 w 2633"/>
              <a:gd name="T19" fmla="*/ 356 h 575"/>
              <a:gd name="T20" fmla="*/ 553 w 2633"/>
              <a:gd name="T21" fmla="*/ 325 h 575"/>
              <a:gd name="T22" fmla="*/ 606 w 2633"/>
              <a:gd name="T23" fmla="*/ 294 h 575"/>
              <a:gd name="T24" fmla="*/ 658 w 2633"/>
              <a:gd name="T25" fmla="*/ 261 h 575"/>
              <a:gd name="T26" fmla="*/ 711 w 2633"/>
              <a:gd name="T27" fmla="*/ 229 h 575"/>
              <a:gd name="T28" fmla="*/ 764 w 2633"/>
              <a:gd name="T29" fmla="*/ 197 h 575"/>
              <a:gd name="T30" fmla="*/ 816 w 2633"/>
              <a:gd name="T31" fmla="*/ 167 h 575"/>
              <a:gd name="T32" fmla="*/ 869 w 2633"/>
              <a:gd name="T33" fmla="*/ 137 h 575"/>
              <a:gd name="T34" fmla="*/ 922 w 2633"/>
              <a:gd name="T35" fmla="*/ 109 h 575"/>
              <a:gd name="T36" fmla="*/ 974 w 2633"/>
              <a:gd name="T37" fmla="*/ 84 h 575"/>
              <a:gd name="T38" fmla="*/ 1027 w 2633"/>
              <a:gd name="T39" fmla="*/ 61 h 575"/>
              <a:gd name="T40" fmla="*/ 1080 w 2633"/>
              <a:gd name="T41" fmla="*/ 41 h 575"/>
              <a:gd name="T42" fmla="*/ 1132 w 2633"/>
              <a:gd name="T43" fmla="*/ 25 h 575"/>
              <a:gd name="T44" fmla="*/ 1185 w 2633"/>
              <a:gd name="T45" fmla="*/ 13 h 575"/>
              <a:gd name="T46" fmla="*/ 1238 w 2633"/>
              <a:gd name="T47" fmla="*/ 5 h 575"/>
              <a:gd name="T48" fmla="*/ 1290 w 2633"/>
              <a:gd name="T49" fmla="*/ 0 h 575"/>
              <a:gd name="T50" fmla="*/ 1343 w 2633"/>
              <a:gd name="T51" fmla="*/ 0 h 575"/>
              <a:gd name="T52" fmla="*/ 1395 w 2633"/>
              <a:gd name="T53" fmla="*/ 5 h 575"/>
              <a:gd name="T54" fmla="*/ 1448 w 2633"/>
              <a:gd name="T55" fmla="*/ 13 h 575"/>
              <a:gd name="T56" fmla="*/ 1501 w 2633"/>
              <a:gd name="T57" fmla="*/ 25 h 575"/>
              <a:gd name="T58" fmla="*/ 1553 w 2633"/>
              <a:gd name="T59" fmla="*/ 41 h 575"/>
              <a:gd name="T60" fmla="*/ 1606 w 2633"/>
              <a:gd name="T61" fmla="*/ 61 h 575"/>
              <a:gd name="T62" fmla="*/ 1659 w 2633"/>
              <a:gd name="T63" fmla="*/ 84 h 575"/>
              <a:gd name="T64" fmla="*/ 1711 w 2633"/>
              <a:gd name="T65" fmla="*/ 109 h 575"/>
              <a:gd name="T66" fmla="*/ 1764 w 2633"/>
              <a:gd name="T67" fmla="*/ 137 h 575"/>
              <a:gd name="T68" fmla="*/ 1817 w 2633"/>
              <a:gd name="T69" fmla="*/ 167 h 575"/>
              <a:gd name="T70" fmla="*/ 1869 w 2633"/>
              <a:gd name="T71" fmla="*/ 197 h 575"/>
              <a:gd name="T72" fmla="*/ 1922 w 2633"/>
              <a:gd name="T73" fmla="*/ 229 h 575"/>
              <a:gd name="T74" fmla="*/ 1975 w 2633"/>
              <a:gd name="T75" fmla="*/ 261 h 575"/>
              <a:gd name="T76" fmla="*/ 2027 w 2633"/>
              <a:gd name="T77" fmla="*/ 294 h 575"/>
              <a:gd name="T78" fmla="*/ 2080 w 2633"/>
              <a:gd name="T79" fmla="*/ 325 h 575"/>
              <a:gd name="T80" fmla="*/ 2133 w 2633"/>
              <a:gd name="T81" fmla="*/ 356 h 575"/>
              <a:gd name="T82" fmla="*/ 2185 w 2633"/>
              <a:gd name="T83" fmla="*/ 386 h 575"/>
              <a:gd name="T84" fmla="*/ 2238 w 2633"/>
              <a:gd name="T85" fmla="*/ 415 h 575"/>
              <a:gd name="T86" fmla="*/ 2291 w 2633"/>
              <a:gd name="T87" fmla="*/ 442 h 575"/>
              <a:gd name="T88" fmla="*/ 2343 w 2633"/>
              <a:gd name="T89" fmla="*/ 468 h 575"/>
              <a:gd name="T90" fmla="*/ 2396 w 2633"/>
              <a:gd name="T91" fmla="*/ 491 h 575"/>
              <a:gd name="T92" fmla="*/ 2449 w 2633"/>
              <a:gd name="T93" fmla="*/ 513 h 575"/>
              <a:gd name="T94" fmla="*/ 2501 w 2633"/>
              <a:gd name="T95" fmla="*/ 533 h 575"/>
              <a:gd name="T96" fmla="*/ 2554 w 2633"/>
              <a:gd name="T97" fmla="*/ 551 h 575"/>
              <a:gd name="T98" fmla="*/ 2607 w 2633"/>
              <a:gd name="T99" fmla="*/ 56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33" h="575">
                <a:moveTo>
                  <a:pt x="0" y="575"/>
                </a:moveTo>
                <a:lnTo>
                  <a:pt x="26" y="567"/>
                </a:lnTo>
                <a:lnTo>
                  <a:pt x="53" y="559"/>
                </a:lnTo>
                <a:lnTo>
                  <a:pt x="79" y="551"/>
                </a:lnTo>
                <a:lnTo>
                  <a:pt x="105" y="542"/>
                </a:lnTo>
                <a:lnTo>
                  <a:pt x="132" y="533"/>
                </a:lnTo>
                <a:lnTo>
                  <a:pt x="158" y="523"/>
                </a:lnTo>
                <a:lnTo>
                  <a:pt x="184" y="513"/>
                </a:lnTo>
                <a:lnTo>
                  <a:pt x="211" y="502"/>
                </a:lnTo>
                <a:lnTo>
                  <a:pt x="237" y="491"/>
                </a:lnTo>
                <a:lnTo>
                  <a:pt x="263" y="480"/>
                </a:lnTo>
                <a:lnTo>
                  <a:pt x="290" y="468"/>
                </a:lnTo>
                <a:lnTo>
                  <a:pt x="316" y="455"/>
                </a:lnTo>
                <a:lnTo>
                  <a:pt x="342" y="442"/>
                </a:lnTo>
                <a:lnTo>
                  <a:pt x="369" y="429"/>
                </a:lnTo>
                <a:lnTo>
                  <a:pt x="395" y="415"/>
                </a:lnTo>
                <a:lnTo>
                  <a:pt x="421" y="401"/>
                </a:lnTo>
                <a:lnTo>
                  <a:pt x="448" y="386"/>
                </a:lnTo>
                <a:lnTo>
                  <a:pt x="474" y="371"/>
                </a:lnTo>
                <a:lnTo>
                  <a:pt x="500" y="356"/>
                </a:lnTo>
                <a:lnTo>
                  <a:pt x="527" y="341"/>
                </a:lnTo>
                <a:lnTo>
                  <a:pt x="553" y="325"/>
                </a:lnTo>
                <a:lnTo>
                  <a:pt x="579" y="309"/>
                </a:lnTo>
                <a:lnTo>
                  <a:pt x="606" y="294"/>
                </a:lnTo>
                <a:lnTo>
                  <a:pt x="632" y="277"/>
                </a:lnTo>
                <a:lnTo>
                  <a:pt x="658" y="261"/>
                </a:lnTo>
                <a:lnTo>
                  <a:pt x="685" y="245"/>
                </a:lnTo>
                <a:lnTo>
                  <a:pt x="711" y="229"/>
                </a:lnTo>
                <a:lnTo>
                  <a:pt x="737" y="213"/>
                </a:lnTo>
                <a:lnTo>
                  <a:pt x="764" y="197"/>
                </a:lnTo>
                <a:lnTo>
                  <a:pt x="790" y="182"/>
                </a:lnTo>
                <a:lnTo>
                  <a:pt x="816" y="167"/>
                </a:lnTo>
                <a:lnTo>
                  <a:pt x="843" y="152"/>
                </a:lnTo>
                <a:lnTo>
                  <a:pt x="869" y="137"/>
                </a:lnTo>
                <a:lnTo>
                  <a:pt x="895" y="123"/>
                </a:lnTo>
                <a:lnTo>
                  <a:pt x="922" y="109"/>
                </a:lnTo>
                <a:lnTo>
                  <a:pt x="948" y="96"/>
                </a:lnTo>
                <a:lnTo>
                  <a:pt x="974" y="84"/>
                </a:lnTo>
                <a:lnTo>
                  <a:pt x="1001" y="72"/>
                </a:lnTo>
                <a:lnTo>
                  <a:pt x="1027" y="61"/>
                </a:lnTo>
                <a:lnTo>
                  <a:pt x="1053" y="51"/>
                </a:lnTo>
                <a:lnTo>
                  <a:pt x="1080" y="41"/>
                </a:lnTo>
                <a:lnTo>
                  <a:pt x="1106" y="33"/>
                </a:lnTo>
                <a:lnTo>
                  <a:pt x="1132" y="25"/>
                </a:lnTo>
                <a:lnTo>
                  <a:pt x="1159" y="19"/>
                </a:lnTo>
                <a:lnTo>
                  <a:pt x="1185" y="13"/>
                </a:lnTo>
                <a:lnTo>
                  <a:pt x="1211" y="8"/>
                </a:lnTo>
                <a:lnTo>
                  <a:pt x="1238" y="5"/>
                </a:lnTo>
                <a:lnTo>
                  <a:pt x="1264" y="2"/>
                </a:lnTo>
                <a:lnTo>
                  <a:pt x="1290" y="0"/>
                </a:lnTo>
                <a:lnTo>
                  <a:pt x="1317" y="0"/>
                </a:lnTo>
                <a:lnTo>
                  <a:pt x="1343" y="0"/>
                </a:lnTo>
                <a:lnTo>
                  <a:pt x="1369" y="2"/>
                </a:lnTo>
                <a:lnTo>
                  <a:pt x="1395" y="5"/>
                </a:lnTo>
                <a:lnTo>
                  <a:pt x="1422" y="8"/>
                </a:lnTo>
                <a:lnTo>
                  <a:pt x="1448" y="13"/>
                </a:lnTo>
                <a:lnTo>
                  <a:pt x="1474" y="19"/>
                </a:lnTo>
                <a:lnTo>
                  <a:pt x="1501" y="25"/>
                </a:lnTo>
                <a:lnTo>
                  <a:pt x="1527" y="33"/>
                </a:lnTo>
                <a:lnTo>
                  <a:pt x="1553" y="41"/>
                </a:lnTo>
                <a:lnTo>
                  <a:pt x="1580" y="51"/>
                </a:lnTo>
                <a:lnTo>
                  <a:pt x="1606" y="61"/>
                </a:lnTo>
                <a:lnTo>
                  <a:pt x="1632" y="72"/>
                </a:lnTo>
                <a:lnTo>
                  <a:pt x="1659" y="84"/>
                </a:lnTo>
                <a:lnTo>
                  <a:pt x="1685" y="96"/>
                </a:lnTo>
                <a:lnTo>
                  <a:pt x="1711" y="109"/>
                </a:lnTo>
                <a:lnTo>
                  <a:pt x="1738" y="123"/>
                </a:lnTo>
                <a:lnTo>
                  <a:pt x="1764" y="137"/>
                </a:lnTo>
                <a:lnTo>
                  <a:pt x="1790" y="152"/>
                </a:lnTo>
                <a:lnTo>
                  <a:pt x="1817" y="167"/>
                </a:lnTo>
                <a:lnTo>
                  <a:pt x="1843" y="182"/>
                </a:lnTo>
                <a:lnTo>
                  <a:pt x="1869" y="197"/>
                </a:lnTo>
                <a:lnTo>
                  <a:pt x="1896" y="213"/>
                </a:lnTo>
                <a:lnTo>
                  <a:pt x="1922" y="229"/>
                </a:lnTo>
                <a:lnTo>
                  <a:pt x="1948" y="245"/>
                </a:lnTo>
                <a:lnTo>
                  <a:pt x="1975" y="261"/>
                </a:lnTo>
                <a:lnTo>
                  <a:pt x="2001" y="277"/>
                </a:lnTo>
                <a:lnTo>
                  <a:pt x="2027" y="294"/>
                </a:lnTo>
                <a:lnTo>
                  <a:pt x="2054" y="309"/>
                </a:lnTo>
                <a:lnTo>
                  <a:pt x="2080" y="325"/>
                </a:lnTo>
                <a:lnTo>
                  <a:pt x="2106" y="341"/>
                </a:lnTo>
                <a:lnTo>
                  <a:pt x="2133" y="356"/>
                </a:lnTo>
                <a:lnTo>
                  <a:pt x="2159" y="371"/>
                </a:lnTo>
                <a:lnTo>
                  <a:pt x="2185" y="386"/>
                </a:lnTo>
                <a:lnTo>
                  <a:pt x="2212" y="401"/>
                </a:lnTo>
                <a:lnTo>
                  <a:pt x="2238" y="415"/>
                </a:lnTo>
                <a:lnTo>
                  <a:pt x="2264" y="429"/>
                </a:lnTo>
                <a:lnTo>
                  <a:pt x="2291" y="442"/>
                </a:lnTo>
                <a:lnTo>
                  <a:pt x="2317" y="455"/>
                </a:lnTo>
                <a:lnTo>
                  <a:pt x="2343" y="468"/>
                </a:lnTo>
                <a:lnTo>
                  <a:pt x="2370" y="480"/>
                </a:lnTo>
                <a:lnTo>
                  <a:pt x="2396" y="491"/>
                </a:lnTo>
                <a:lnTo>
                  <a:pt x="2422" y="502"/>
                </a:lnTo>
                <a:lnTo>
                  <a:pt x="2449" y="513"/>
                </a:lnTo>
                <a:lnTo>
                  <a:pt x="2475" y="523"/>
                </a:lnTo>
                <a:lnTo>
                  <a:pt x="2501" y="533"/>
                </a:lnTo>
                <a:lnTo>
                  <a:pt x="2528" y="542"/>
                </a:lnTo>
                <a:lnTo>
                  <a:pt x="2554" y="551"/>
                </a:lnTo>
                <a:lnTo>
                  <a:pt x="2580" y="559"/>
                </a:lnTo>
                <a:lnTo>
                  <a:pt x="2607" y="567"/>
                </a:lnTo>
                <a:lnTo>
                  <a:pt x="2633" y="575"/>
                </a:lnTo>
              </a:path>
            </a:pathLst>
          </a:custGeom>
          <a:solidFill>
            <a:srgbClr val="0070C0">
              <a:alpha val="80000"/>
            </a:srgbClr>
          </a:solidFill>
          <a:ln w="38100" cap="flat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>
              <a:latin typeface="+mn-lt"/>
              <a:ea typeface="+mn-ea"/>
              <a:cs typeface="+mn-cs"/>
            </a:endParaRPr>
          </a:p>
        </p:txBody>
      </p:sp>
      <p:sp>
        <p:nvSpPr>
          <p:cNvPr id="88" name="Freeform 27"/>
          <p:cNvSpPr>
            <a:spLocks/>
          </p:cNvSpPr>
          <p:nvPr/>
        </p:nvSpPr>
        <p:spPr bwMode="auto">
          <a:xfrm>
            <a:off x="6551613" y="1282700"/>
            <a:ext cx="704850" cy="101600"/>
          </a:xfrm>
          <a:custGeom>
            <a:avLst/>
            <a:gdLst>
              <a:gd name="T0" fmla="*/ 26 w 2633"/>
              <a:gd name="T1" fmla="*/ 567 h 575"/>
              <a:gd name="T2" fmla="*/ 79 w 2633"/>
              <a:gd name="T3" fmla="*/ 551 h 575"/>
              <a:gd name="T4" fmla="*/ 132 w 2633"/>
              <a:gd name="T5" fmla="*/ 533 h 575"/>
              <a:gd name="T6" fmla="*/ 184 w 2633"/>
              <a:gd name="T7" fmla="*/ 513 h 575"/>
              <a:gd name="T8" fmla="*/ 237 w 2633"/>
              <a:gd name="T9" fmla="*/ 491 h 575"/>
              <a:gd name="T10" fmla="*/ 290 w 2633"/>
              <a:gd name="T11" fmla="*/ 468 h 575"/>
              <a:gd name="T12" fmla="*/ 342 w 2633"/>
              <a:gd name="T13" fmla="*/ 442 h 575"/>
              <a:gd name="T14" fmla="*/ 395 w 2633"/>
              <a:gd name="T15" fmla="*/ 415 h 575"/>
              <a:gd name="T16" fmla="*/ 448 w 2633"/>
              <a:gd name="T17" fmla="*/ 386 h 575"/>
              <a:gd name="T18" fmla="*/ 500 w 2633"/>
              <a:gd name="T19" fmla="*/ 356 h 575"/>
              <a:gd name="T20" fmla="*/ 553 w 2633"/>
              <a:gd name="T21" fmla="*/ 325 h 575"/>
              <a:gd name="T22" fmla="*/ 606 w 2633"/>
              <a:gd name="T23" fmla="*/ 294 h 575"/>
              <a:gd name="T24" fmla="*/ 658 w 2633"/>
              <a:gd name="T25" fmla="*/ 261 h 575"/>
              <a:gd name="T26" fmla="*/ 711 w 2633"/>
              <a:gd name="T27" fmla="*/ 229 h 575"/>
              <a:gd name="T28" fmla="*/ 764 w 2633"/>
              <a:gd name="T29" fmla="*/ 197 h 575"/>
              <a:gd name="T30" fmla="*/ 816 w 2633"/>
              <a:gd name="T31" fmla="*/ 167 h 575"/>
              <a:gd name="T32" fmla="*/ 869 w 2633"/>
              <a:gd name="T33" fmla="*/ 137 h 575"/>
              <a:gd name="T34" fmla="*/ 922 w 2633"/>
              <a:gd name="T35" fmla="*/ 109 h 575"/>
              <a:gd name="T36" fmla="*/ 974 w 2633"/>
              <a:gd name="T37" fmla="*/ 84 h 575"/>
              <a:gd name="T38" fmla="*/ 1027 w 2633"/>
              <a:gd name="T39" fmla="*/ 61 h 575"/>
              <a:gd name="T40" fmla="*/ 1080 w 2633"/>
              <a:gd name="T41" fmla="*/ 41 h 575"/>
              <a:gd name="T42" fmla="*/ 1132 w 2633"/>
              <a:gd name="T43" fmla="*/ 25 h 575"/>
              <a:gd name="T44" fmla="*/ 1185 w 2633"/>
              <a:gd name="T45" fmla="*/ 13 h 575"/>
              <a:gd name="T46" fmla="*/ 1238 w 2633"/>
              <a:gd name="T47" fmla="*/ 5 h 575"/>
              <a:gd name="T48" fmla="*/ 1290 w 2633"/>
              <a:gd name="T49" fmla="*/ 0 h 575"/>
              <a:gd name="T50" fmla="*/ 1343 w 2633"/>
              <a:gd name="T51" fmla="*/ 0 h 575"/>
              <a:gd name="T52" fmla="*/ 1395 w 2633"/>
              <a:gd name="T53" fmla="*/ 5 h 575"/>
              <a:gd name="T54" fmla="*/ 1448 w 2633"/>
              <a:gd name="T55" fmla="*/ 13 h 575"/>
              <a:gd name="T56" fmla="*/ 1501 w 2633"/>
              <a:gd name="T57" fmla="*/ 25 h 575"/>
              <a:gd name="T58" fmla="*/ 1553 w 2633"/>
              <a:gd name="T59" fmla="*/ 41 h 575"/>
              <a:gd name="T60" fmla="*/ 1606 w 2633"/>
              <a:gd name="T61" fmla="*/ 61 h 575"/>
              <a:gd name="T62" fmla="*/ 1659 w 2633"/>
              <a:gd name="T63" fmla="*/ 84 h 575"/>
              <a:gd name="T64" fmla="*/ 1711 w 2633"/>
              <a:gd name="T65" fmla="*/ 109 h 575"/>
              <a:gd name="T66" fmla="*/ 1764 w 2633"/>
              <a:gd name="T67" fmla="*/ 137 h 575"/>
              <a:gd name="T68" fmla="*/ 1817 w 2633"/>
              <a:gd name="T69" fmla="*/ 167 h 575"/>
              <a:gd name="T70" fmla="*/ 1869 w 2633"/>
              <a:gd name="T71" fmla="*/ 197 h 575"/>
              <a:gd name="T72" fmla="*/ 1922 w 2633"/>
              <a:gd name="T73" fmla="*/ 229 h 575"/>
              <a:gd name="T74" fmla="*/ 1975 w 2633"/>
              <a:gd name="T75" fmla="*/ 261 h 575"/>
              <a:gd name="T76" fmla="*/ 2027 w 2633"/>
              <a:gd name="T77" fmla="*/ 294 h 575"/>
              <a:gd name="T78" fmla="*/ 2080 w 2633"/>
              <a:gd name="T79" fmla="*/ 325 h 575"/>
              <a:gd name="T80" fmla="*/ 2133 w 2633"/>
              <a:gd name="T81" fmla="*/ 356 h 575"/>
              <a:gd name="T82" fmla="*/ 2185 w 2633"/>
              <a:gd name="T83" fmla="*/ 386 h 575"/>
              <a:gd name="T84" fmla="*/ 2238 w 2633"/>
              <a:gd name="T85" fmla="*/ 415 h 575"/>
              <a:gd name="T86" fmla="*/ 2291 w 2633"/>
              <a:gd name="T87" fmla="*/ 442 h 575"/>
              <a:gd name="T88" fmla="*/ 2343 w 2633"/>
              <a:gd name="T89" fmla="*/ 468 h 575"/>
              <a:gd name="T90" fmla="*/ 2396 w 2633"/>
              <a:gd name="T91" fmla="*/ 491 h 575"/>
              <a:gd name="T92" fmla="*/ 2449 w 2633"/>
              <a:gd name="T93" fmla="*/ 513 h 575"/>
              <a:gd name="T94" fmla="*/ 2501 w 2633"/>
              <a:gd name="T95" fmla="*/ 533 h 575"/>
              <a:gd name="T96" fmla="*/ 2554 w 2633"/>
              <a:gd name="T97" fmla="*/ 551 h 575"/>
              <a:gd name="T98" fmla="*/ 2607 w 2633"/>
              <a:gd name="T99" fmla="*/ 56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33" h="575">
                <a:moveTo>
                  <a:pt x="0" y="575"/>
                </a:moveTo>
                <a:lnTo>
                  <a:pt x="26" y="567"/>
                </a:lnTo>
                <a:lnTo>
                  <a:pt x="53" y="559"/>
                </a:lnTo>
                <a:lnTo>
                  <a:pt x="79" y="551"/>
                </a:lnTo>
                <a:lnTo>
                  <a:pt x="105" y="542"/>
                </a:lnTo>
                <a:lnTo>
                  <a:pt x="132" y="533"/>
                </a:lnTo>
                <a:lnTo>
                  <a:pt x="158" y="523"/>
                </a:lnTo>
                <a:lnTo>
                  <a:pt x="184" y="513"/>
                </a:lnTo>
                <a:lnTo>
                  <a:pt x="211" y="502"/>
                </a:lnTo>
                <a:lnTo>
                  <a:pt x="237" y="491"/>
                </a:lnTo>
                <a:lnTo>
                  <a:pt x="263" y="480"/>
                </a:lnTo>
                <a:lnTo>
                  <a:pt x="290" y="468"/>
                </a:lnTo>
                <a:lnTo>
                  <a:pt x="316" y="455"/>
                </a:lnTo>
                <a:lnTo>
                  <a:pt x="342" y="442"/>
                </a:lnTo>
                <a:lnTo>
                  <a:pt x="369" y="429"/>
                </a:lnTo>
                <a:lnTo>
                  <a:pt x="395" y="415"/>
                </a:lnTo>
                <a:lnTo>
                  <a:pt x="421" y="401"/>
                </a:lnTo>
                <a:lnTo>
                  <a:pt x="448" y="386"/>
                </a:lnTo>
                <a:lnTo>
                  <a:pt x="474" y="371"/>
                </a:lnTo>
                <a:lnTo>
                  <a:pt x="500" y="356"/>
                </a:lnTo>
                <a:lnTo>
                  <a:pt x="527" y="341"/>
                </a:lnTo>
                <a:lnTo>
                  <a:pt x="553" y="325"/>
                </a:lnTo>
                <a:lnTo>
                  <a:pt x="579" y="309"/>
                </a:lnTo>
                <a:lnTo>
                  <a:pt x="606" y="294"/>
                </a:lnTo>
                <a:lnTo>
                  <a:pt x="632" y="277"/>
                </a:lnTo>
                <a:lnTo>
                  <a:pt x="658" y="261"/>
                </a:lnTo>
                <a:lnTo>
                  <a:pt x="685" y="245"/>
                </a:lnTo>
                <a:lnTo>
                  <a:pt x="711" y="229"/>
                </a:lnTo>
                <a:lnTo>
                  <a:pt x="737" y="213"/>
                </a:lnTo>
                <a:lnTo>
                  <a:pt x="764" y="197"/>
                </a:lnTo>
                <a:lnTo>
                  <a:pt x="790" y="182"/>
                </a:lnTo>
                <a:lnTo>
                  <a:pt x="816" y="167"/>
                </a:lnTo>
                <a:lnTo>
                  <a:pt x="843" y="152"/>
                </a:lnTo>
                <a:lnTo>
                  <a:pt x="869" y="137"/>
                </a:lnTo>
                <a:lnTo>
                  <a:pt x="895" y="123"/>
                </a:lnTo>
                <a:lnTo>
                  <a:pt x="922" y="109"/>
                </a:lnTo>
                <a:lnTo>
                  <a:pt x="948" y="96"/>
                </a:lnTo>
                <a:lnTo>
                  <a:pt x="974" y="84"/>
                </a:lnTo>
                <a:lnTo>
                  <a:pt x="1001" y="72"/>
                </a:lnTo>
                <a:lnTo>
                  <a:pt x="1027" y="61"/>
                </a:lnTo>
                <a:lnTo>
                  <a:pt x="1053" y="51"/>
                </a:lnTo>
                <a:lnTo>
                  <a:pt x="1080" y="41"/>
                </a:lnTo>
                <a:lnTo>
                  <a:pt x="1106" y="33"/>
                </a:lnTo>
                <a:lnTo>
                  <a:pt x="1132" y="25"/>
                </a:lnTo>
                <a:lnTo>
                  <a:pt x="1159" y="19"/>
                </a:lnTo>
                <a:lnTo>
                  <a:pt x="1185" y="13"/>
                </a:lnTo>
                <a:lnTo>
                  <a:pt x="1211" y="8"/>
                </a:lnTo>
                <a:lnTo>
                  <a:pt x="1238" y="5"/>
                </a:lnTo>
                <a:lnTo>
                  <a:pt x="1264" y="2"/>
                </a:lnTo>
                <a:lnTo>
                  <a:pt x="1290" y="0"/>
                </a:lnTo>
                <a:lnTo>
                  <a:pt x="1317" y="0"/>
                </a:lnTo>
                <a:lnTo>
                  <a:pt x="1343" y="0"/>
                </a:lnTo>
                <a:lnTo>
                  <a:pt x="1369" y="2"/>
                </a:lnTo>
                <a:lnTo>
                  <a:pt x="1395" y="5"/>
                </a:lnTo>
                <a:lnTo>
                  <a:pt x="1422" y="8"/>
                </a:lnTo>
                <a:lnTo>
                  <a:pt x="1448" y="13"/>
                </a:lnTo>
                <a:lnTo>
                  <a:pt x="1474" y="19"/>
                </a:lnTo>
                <a:lnTo>
                  <a:pt x="1501" y="25"/>
                </a:lnTo>
                <a:lnTo>
                  <a:pt x="1527" y="33"/>
                </a:lnTo>
                <a:lnTo>
                  <a:pt x="1553" y="41"/>
                </a:lnTo>
                <a:lnTo>
                  <a:pt x="1580" y="51"/>
                </a:lnTo>
                <a:lnTo>
                  <a:pt x="1606" y="61"/>
                </a:lnTo>
                <a:lnTo>
                  <a:pt x="1632" y="72"/>
                </a:lnTo>
                <a:lnTo>
                  <a:pt x="1659" y="84"/>
                </a:lnTo>
                <a:lnTo>
                  <a:pt x="1685" y="96"/>
                </a:lnTo>
                <a:lnTo>
                  <a:pt x="1711" y="109"/>
                </a:lnTo>
                <a:lnTo>
                  <a:pt x="1738" y="123"/>
                </a:lnTo>
                <a:lnTo>
                  <a:pt x="1764" y="137"/>
                </a:lnTo>
                <a:lnTo>
                  <a:pt x="1790" y="152"/>
                </a:lnTo>
                <a:lnTo>
                  <a:pt x="1817" y="167"/>
                </a:lnTo>
                <a:lnTo>
                  <a:pt x="1843" y="182"/>
                </a:lnTo>
                <a:lnTo>
                  <a:pt x="1869" y="197"/>
                </a:lnTo>
                <a:lnTo>
                  <a:pt x="1896" y="213"/>
                </a:lnTo>
                <a:lnTo>
                  <a:pt x="1922" y="229"/>
                </a:lnTo>
                <a:lnTo>
                  <a:pt x="1948" y="245"/>
                </a:lnTo>
                <a:lnTo>
                  <a:pt x="1975" y="261"/>
                </a:lnTo>
                <a:lnTo>
                  <a:pt x="2001" y="277"/>
                </a:lnTo>
                <a:lnTo>
                  <a:pt x="2027" y="294"/>
                </a:lnTo>
                <a:lnTo>
                  <a:pt x="2054" y="309"/>
                </a:lnTo>
                <a:lnTo>
                  <a:pt x="2080" y="325"/>
                </a:lnTo>
                <a:lnTo>
                  <a:pt x="2106" y="341"/>
                </a:lnTo>
                <a:lnTo>
                  <a:pt x="2133" y="356"/>
                </a:lnTo>
                <a:lnTo>
                  <a:pt x="2159" y="371"/>
                </a:lnTo>
                <a:lnTo>
                  <a:pt x="2185" y="386"/>
                </a:lnTo>
                <a:lnTo>
                  <a:pt x="2212" y="401"/>
                </a:lnTo>
                <a:lnTo>
                  <a:pt x="2238" y="415"/>
                </a:lnTo>
                <a:lnTo>
                  <a:pt x="2264" y="429"/>
                </a:lnTo>
                <a:lnTo>
                  <a:pt x="2291" y="442"/>
                </a:lnTo>
                <a:lnTo>
                  <a:pt x="2317" y="455"/>
                </a:lnTo>
                <a:lnTo>
                  <a:pt x="2343" y="468"/>
                </a:lnTo>
                <a:lnTo>
                  <a:pt x="2370" y="480"/>
                </a:lnTo>
                <a:lnTo>
                  <a:pt x="2396" y="491"/>
                </a:lnTo>
                <a:lnTo>
                  <a:pt x="2422" y="502"/>
                </a:lnTo>
                <a:lnTo>
                  <a:pt x="2449" y="513"/>
                </a:lnTo>
                <a:lnTo>
                  <a:pt x="2475" y="523"/>
                </a:lnTo>
                <a:lnTo>
                  <a:pt x="2501" y="533"/>
                </a:lnTo>
                <a:lnTo>
                  <a:pt x="2528" y="542"/>
                </a:lnTo>
                <a:lnTo>
                  <a:pt x="2554" y="551"/>
                </a:lnTo>
                <a:lnTo>
                  <a:pt x="2580" y="559"/>
                </a:lnTo>
                <a:lnTo>
                  <a:pt x="2607" y="567"/>
                </a:lnTo>
                <a:lnTo>
                  <a:pt x="2633" y="575"/>
                </a:lnTo>
              </a:path>
            </a:pathLst>
          </a:custGeom>
          <a:solidFill>
            <a:srgbClr val="0070C0">
              <a:alpha val="80000"/>
            </a:srgbClr>
          </a:solidFill>
          <a:ln w="38100" cap="flat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>
              <a:latin typeface="+mn-lt"/>
              <a:ea typeface="+mn-ea"/>
              <a:cs typeface="+mn-cs"/>
            </a:endParaRPr>
          </a:p>
        </p:txBody>
      </p:sp>
      <p:sp>
        <p:nvSpPr>
          <p:cNvPr id="99" name="TextBox 9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037464" y="4524366"/>
            <a:ext cx="895181" cy="369332"/>
          </a:xfrm>
          <a:prstGeom prst="rect">
            <a:avLst/>
          </a:prstGeom>
          <a:blipFill rotWithShape="1">
            <a:blip r:embed="rId3"/>
            <a:stretch>
              <a:fillRect t="-119672" r="-52381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0" name="TextBox 9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88193" y="2926729"/>
            <a:ext cx="841769" cy="369332"/>
          </a:xfrm>
          <a:prstGeom prst="rect">
            <a:avLst/>
          </a:prstGeom>
          <a:blipFill rotWithShape="1">
            <a:blip r:embed="rId4"/>
            <a:stretch>
              <a:fillRect t="-119672" r="-56522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1" name="TextBox 10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715854" y="1478256"/>
            <a:ext cx="906338" cy="369332"/>
          </a:xfrm>
          <a:prstGeom prst="rect">
            <a:avLst/>
          </a:prstGeom>
          <a:blipFill rotWithShape="1">
            <a:blip r:embed="rId5"/>
            <a:stretch>
              <a:fillRect t="-119672" r="-52703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2" name="TextBox 10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640111" y="2200421"/>
            <a:ext cx="897297" cy="369332"/>
          </a:xfrm>
          <a:prstGeom prst="rect">
            <a:avLst/>
          </a:prstGeom>
          <a:blipFill rotWithShape="1">
            <a:blip r:embed="rId6"/>
            <a:stretch>
              <a:fillRect t="-119672" r="-53061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12" name="TextBox 11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176329" y="3470357"/>
            <a:ext cx="897553" cy="369332"/>
          </a:xfrm>
          <a:prstGeom prst="rect">
            <a:avLst/>
          </a:prstGeom>
          <a:blipFill rotWithShape="1">
            <a:blip r:embed="rId7"/>
            <a:stretch>
              <a:fillRect t="-119672" r="-53061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13" name="TextBox 11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041349" y="4003150"/>
            <a:ext cx="888513" cy="369332"/>
          </a:xfrm>
          <a:prstGeom prst="rect">
            <a:avLst/>
          </a:prstGeom>
          <a:blipFill rotWithShape="1">
            <a:blip r:embed="rId8"/>
            <a:stretch>
              <a:fillRect t="-121667" r="-52055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14" name="TextBox 11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472135" y="889072"/>
            <a:ext cx="850554" cy="369332"/>
          </a:xfrm>
          <a:prstGeom prst="rect">
            <a:avLst/>
          </a:prstGeom>
          <a:blipFill rotWithShape="1">
            <a:blip r:embed="rId9"/>
            <a:stretch>
              <a:fillRect t="-121667" r="-56115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15" name="TextBox 11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756861" y="2600882"/>
            <a:ext cx="903965" cy="369332"/>
          </a:xfrm>
          <a:prstGeom prst="rect">
            <a:avLst/>
          </a:prstGeom>
          <a:blipFill rotWithShape="1">
            <a:blip r:embed="rId10"/>
            <a:stretch>
              <a:fillRect t="-121667" r="-52349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63" name="Title 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76405"/>
          </a:xfrm>
          <a:prstGeom prst="rect">
            <a:avLst/>
          </a:prstGeom>
          <a:blipFill rotWithShape="1">
            <a:blip r:embed="rId11"/>
            <a:stretch>
              <a:fillRect l="-1133" b="-9009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cxnSp>
        <p:nvCxnSpPr>
          <p:cNvPr id="68" name="Straight Arrow Connector 67"/>
          <p:cNvCxnSpPr/>
          <p:nvPr/>
        </p:nvCxnSpPr>
        <p:spPr>
          <a:xfrm flipV="1">
            <a:off x="2509838" y="1381125"/>
            <a:ext cx="4191000" cy="1938338"/>
          </a:xfrm>
          <a:prstGeom prst="straightConnector1">
            <a:avLst/>
          </a:prstGeom>
          <a:ln w="254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2608263" y="2557463"/>
            <a:ext cx="4471987" cy="1952625"/>
          </a:xfrm>
          <a:prstGeom prst="straightConnector1">
            <a:avLst/>
          </a:prstGeom>
          <a:ln w="25400">
            <a:solidFill>
              <a:srgbClr val="CC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Freeform 133"/>
          <p:cNvSpPr/>
          <p:nvPr/>
        </p:nvSpPr>
        <p:spPr>
          <a:xfrm>
            <a:off x="1476375" y="1566863"/>
            <a:ext cx="1214438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5" name="Freeform 134"/>
          <p:cNvSpPr/>
          <p:nvPr/>
        </p:nvSpPr>
        <p:spPr>
          <a:xfrm>
            <a:off x="1392238" y="1566863"/>
            <a:ext cx="1216025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755" name="Line 75"/>
          <p:cNvSpPr>
            <a:spLocks noChangeShapeType="1"/>
          </p:cNvSpPr>
          <p:nvPr/>
        </p:nvSpPr>
        <p:spPr bwMode="auto">
          <a:xfrm flipV="1">
            <a:off x="388938" y="1195388"/>
            <a:ext cx="0" cy="12017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0756" name="Line 77"/>
          <p:cNvSpPr>
            <a:spLocks noChangeShapeType="1"/>
          </p:cNvSpPr>
          <p:nvPr/>
        </p:nvSpPr>
        <p:spPr bwMode="auto">
          <a:xfrm>
            <a:off x="400050" y="2389188"/>
            <a:ext cx="32194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8" name="Freeform 137"/>
          <p:cNvSpPr/>
          <p:nvPr/>
        </p:nvSpPr>
        <p:spPr>
          <a:xfrm>
            <a:off x="2244725" y="1566863"/>
            <a:ext cx="1214438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CC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758" name="TextBox 138"/>
          <p:cNvSpPr txBox="1">
            <a:spLocks noChangeArrowheads="1"/>
          </p:cNvSpPr>
          <p:nvPr/>
        </p:nvSpPr>
        <p:spPr bwMode="auto">
          <a:xfrm>
            <a:off x="1065213" y="762000"/>
            <a:ext cx="172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cavity spectrum</a:t>
            </a:r>
          </a:p>
        </p:txBody>
      </p:sp>
      <p:sp>
        <p:nvSpPr>
          <p:cNvPr id="140" name="Freeform 139"/>
          <p:cNvSpPr/>
          <p:nvPr/>
        </p:nvSpPr>
        <p:spPr>
          <a:xfrm>
            <a:off x="552450" y="1566863"/>
            <a:ext cx="1216025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1" name="TextBox 14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708139" y="1092788"/>
            <a:ext cx="667106" cy="420436"/>
          </a:xfrm>
          <a:prstGeom prst="rect">
            <a:avLst/>
          </a:prstGeom>
          <a:blipFill rotWithShape="1">
            <a:blip r:embed="rId12"/>
            <a:stretch>
              <a:fillRect b="-1304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42" name="TextBox 14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687432" y="1092788"/>
            <a:ext cx="1137747" cy="420436"/>
          </a:xfrm>
          <a:prstGeom prst="rect">
            <a:avLst/>
          </a:prstGeom>
          <a:blipFill rotWithShape="1">
            <a:blip r:embed="rId13"/>
            <a:stretch>
              <a:fillRect b="-1304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43" name="TextBox 14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975242" y="1092788"/>
            <a:ext cx="617348" cy="400110"/>
          </a:xfrm>
          <a:prstGeom prst="rect">
            <a:avLst/>
          </a:prstGeom>
          <a:blipFill rotWithShape="1">
            <a:blip r:embed="rId14"/>
            <a:stretch>
              <a:fillRect b="-13636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30763" name="Line 75"/>
          <p:cNvSpPr>
            <a:spLocks noChangeShapeType="1"/>
          </p:cNvSpPr>
          <p:nvPr/>
        </p:nvSpPr>
        <p:spPr bwMode="auto">
          <a:xfrm flipV="1">
            <a:off x="4581525" y="4645025"/>
            <a:ext cx="0" cy="12017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0764" name="Line 77"/>
          <p:cNvSpPr>
            <a:spLocks noChangeShapeType="1"/>
          </p:cNvSpPr>
          <p:nvPr/>
        </p:nvSpPr>
        <p:spPr bwMode="auto">
          <a:xfrm>
            <a:off x="4581525" y="5840413"/>
            <a:ext cx="45402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6" name="Freeform 145"/>
          <p:cNvSpPr/>
          <p:nvPr/>
        </p:nvSpPr>
        <p:spPr>
          <a:xfrm>
            <a:off x="5913438" y="5018088"/>
            <a:ext cx="271462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7" name="Freeform 146"/>
          <p:cNvSpPr/>
          <p:nvPr/>
        </p:nvSpPr>
        <p:spPr>
          <a:xfrm>
            <a:off x="8199438" y="5018088"/>
            <a:ext cx="273050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48" name="Straight Connector 147"/>
          <p:cNvCxnSpPr/>
          <p:nvPr/>
        </p:nvCxnSpPr>
        <p:spPr>
          <a:xfrm flipH="1">
            <a:off x="6540500" y="5616575"/>
            <a:ext cx="160338" cy="39370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 flipH="1">
            <a:off x="6618288" y="5619750"/>
            <a:ext cx="160337" cy="39370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69" name="TextBox 149"/>
          <p:cNvSpPr txBox="1">
            <a:spLocks noChangeArrowheads="1"/>
          </p:cNvSpPr>
          <p:nvPr/>
        </p:nvSpPr>
        <p:spPr bwMode="auto">
          <a:xfrm>
            <a:off x="5969000" y="4224338"/>
            <a:ext cx="1620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qubit spectrum</a:t>
            </a:r>
          </a:p>
        </p:txBody>
      </p:sp>
      <p:sp>
        <p:nvSpPr>
          <p:cNvPr id="151" name="Freeform 150"/>
          <p:cNvSpPr/>
          <p:nvPr/>
        </p:nvSpPr>
        <p:spPr>
          <a:xfrm>
            <a:off x="4772025" y="5008563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2" name="Freeform 151"/>
          <p:cNvSpPr/>
          <p:nvPr/>
        </p:nvSpPr>
        <p:spPr>
          <a:xfrm>
            <a:off x="7010400" y="5018088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66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772" name="TextBox 152"/>
          <p:cNvSpPr txBox="1">
            <a:spLocks noChangeArrowheads="1"/>
          </p:cNvSpPr>
          <p:nvPr/>
        </p:nvSpPr>
        <p:spPr bwMode="auto">
          <a:xfrm>
            <a:off x="4483100" y="5130800"/>
            <a:ext cx="468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…</a:t>
            </a:r>
          </a:p>
        </p:txBody>
      </p:sp>
      <p:sp>
        <p:nvSpPr>
          <p:cNvPr id="30773" name="TextBox 153"/>
          <p:cNvSpPr txBox="1">
            <a:spLocks noChangeArrowheads="1"/>
          </p:cNvSpPr>
          <p:nvPr/>
        </p:nvSpPr>
        <p:spPr bwMode="auto">
          <a:xfrm>
            <a:off x="6715125" y="5130800"/>
            <a:ext cx="468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…</a:t>
            </a:r>
          </a:p>
        </p:txBody>
      </p:sp>
      <p:sp>
        <p:nvSpPr>
          <p:cNvPr id="155" name="TextBox 15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040389" y="4577188"/>
            <a:ext cx="709874" cy="422039"/>
          </a:xfrm>
          <a:prstGeom prst="rect">
            <a:avLst/>
          </a:prstGeom>
          <a:blipFill rotWithShape="1">
            <a:blip r:embed="rId15"/>
            <a:stretch>
              <a:fillRect b="-1449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56" name="TextBox 15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726163" y="4574880"/>
            <a:ext cx="800091" cy="418704"/>
          </a:xfrm>
          <a:prstGeom prst="rect">
            <a:avLst/>
          </a:prstGeom>
          <a:blipFill rotWithShape="1">
            <a:blip r:embed="rId16"/>
            <a:stretch>
              <a:fillRect b="-1449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57" name="TextBox 15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808012" y="4595268"/>
            <a:ext cx="708463" cy="400110"/>
          </a:xfrm>
          <a:prstGeom prst="rect">
            <a:avLst/>
          </a:prstGeom>
          <a:blipFill rotWithShape="1">
            <a:blip r:embed="rId17"/>
            <a:stretch>
              <a:fillRect b="-1538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58" name="TextBox 15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493786" y="4592960"/>
            <a:ext cx="800091" cy="400302"/>
          </a:xfrm>
          <a:prstGeom prst="rect">
            <a:avLst/>
          </a:prstGeom>
          <a:blipFill rotWithShape="1">
            <a:blip r:embed="rId18"/>
            <a:stretch>
              <a:fillRect b="-13636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59" name="Freeform 158"/>
          <p:cNvSpPr/>
          <p:nvPr/>
        </p:nvSpPr>
        <p:spPr>
          <a:xfrm>
            <a:off x="5145088" y="5013325"/>
            <a:ext cx="271462" cy="817563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0" name="Freeform 159"/>
          <p:cNvSpPr/>
          <p:nvPr/>
        </p:nvSpPr>
        <p:spPr>
          <a:xfrm>
            <a:off x="5534025" y="5024438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1" name="Freeform 160"/>
          <p:cNvSpPr/>
          <p:nvPr/>
        </p:nvSpPr>
        <p:spPr>
          <a:xfrm>
            <a:off x="7443788" y="5013325"/>
            <a:ext cx="271462" cy="817563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2" name="Freeform 161"/>
          <p:cNvSpPr/>
          <p:nvPr/>
        </p:nvSpPr>
        <p:spPr>
          <a:xfrm>
            <a:off x="7832725" y="5024438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497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976438" y="4510088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754313" y="3846513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327150" y="4025900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76438" y="3348038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502400" y="2557463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304088" y="1847850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853113" y="2073275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502400" y="1393825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4" name="TextBox 171"/>
          <p:cNvSpPr txBox="1">
            <a:spLocks noChangeArrowheads="1"/>
          </p:cNvSpPr>
          <p:nvPr/>
        </p:nvSpPr>
        <p:spPr bwMode="auto">
          <a:xfrm rot="-1423765">
            <a:off x="4167188" y="2746375"/>
            <a:ext cx="10636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……...</a:t>
            </a:r>
          </a:p>
        </p:txBody>
      </p:sp>
      <p:cxnSp>
        <p:nvCxnSpPr>
          <p:cNvPr id="55" name="Straight Arrow Connector 54"/>
          <p:cNvCxnSpPr/>
          <p:nvPr/>
        </p:nvCxnSpPr>
        <p:spPr>
          <a:xfrm flipH="1" flipV="1">
            <a:off x="2459038" y="3357563"/>
            <a:ext cx="777875" cy="498475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2435225" y="3856038"/>
            <a:ext cx="801688" cy="663575"/>
          </a:xfrm>
          <a:prstGeom prst="straightConnector1">
            <a:avLst/>
          </a:prstGeom>
          <a:ln w="25400"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H="1" flipV="1">
            <a:off x="6137275" y="2046288"/>
            <a:ext cx="777875" cy="498475"/>
          </a:xfrm>
          <a:prstGeom prst="straightConnector1">
            <a:avLst/>
          </a:prstGeom>
          <a:ln w="25400">
            <a:solidFill>
              <a:srgbClr val="CC66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V="1">
            <a:off x="6137275" y="1401763"/>
            <a:ext cx="801688" cy="663575"/>
          </a:xfrm>
          <a:prstGeom prst="straightConnector1">
            <a:avLst/>
          </a:prstGeom>
          <a:ln w="25400">
            <a:solidFill>
              <a:srgbClr val="66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293010" y="2603563"/>
            <a:ext cx="551305" cy="646331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31760" name="TextBox 61"/>
          <p:cNvSpPr txBox="1">
            <a:spLocks noChangeArrowheads="1"/>
          </p:cNvSpPr>
          <p:nvPr/>
        </p:nvSpPr>
        <p:spPr bwMode="auto">
          <a:xfrm>
            <a:off x="0" y="4994275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600">
                <a:solidFill>
                  <a:srgbClr val="008000"/>
                </a:solidFill>
              </a:rPr>
              <a:t>Corrected!</a:t>
            </a:r>
          </a:p>
        </p:txBody>
      </p:sp>
      <p:sp>
        <p:nvSpPr>
          <p:cNvPr id="68" name="Freeform 27"/>
          <p:cNvSpPr>
            <a:spLocks/>
          </p:cNvSpPr>
          <p:nvPr/>
        </p:nvSpPr>
        <p:spPr bwMode="auto">
          <a:xfrm>
            <a:off x="1376363" y="3671888"/>
            <a:ext cx="704850" cy="354012"/>
          </a:xfrm>
          <a:custGeom>
            <a:avLst/>
            <a:gdLst>
              <a:gd name="T0" fmla="*/ 26 w 2633"/>
              <a:gd name="T1" fmla="*/ 567 h 575"/>
              <a:gd name="T2" fmla="*/ 79 w 2633"/>
              <a:gd name="T3" fmla="*/ 551 h 575"/>
              <a:gd name="T4" fmla="*/ 132 w 2633"/>
              <a:gd name="T5" fmla="*/ 533 h 575"/>
              <a:gd name="T6" fmla="*/ 184 w 2633"/>
              <a:gd name="T7" fmla="*/ 513 h 575"/>
              <a:gd name="T8" fmla="*/ 237 w 2633"/>
              <a:gd name="T9" fmla="*/ 491 h 575"/>
              <a:gd name="T10" fmla="*/ 290 w 2633"/>
              <a:gd name="T11" fmla="*/ 468 h 575"/>
              <a:gd name="T12" fmla="*/ 342 w 2633"/>
              <a:gd name="T13" fmla="*/ 442 h 575"/>
              <a:gd name="T14" fmla="*/ 395 w 2633"/>
              <a:gd name="T15" fmla="*/ 415 h 575"/>
              <a:gd name="T16" fmla="*/ 448 w 2633"/>
              <a:gd name="T17" fmla="*/ 386 h 575"/>
              <a:gd name="T18" fmla="*/ 500 w 2633"/>
              <a:gd name="T19" fmla="*/ 356 h 575"/>
              <a:gd name="T20" fmla="*/ 553 w 2633"/>
              <a:gd name="T21" fmla="*/ 325 h 575"/>
              <a:gd name="T22" fmla="*/ 606 w 2633"/>
              <a:gd name="T23" fmla="*/ 294 h 575"/>
              <a:gd name="T24" fmla="*/ 658 w 2633"/>
              <a:gd name="T25" fmla="*/ 261 h 575"/>
              <a:gd name="T26" fmla="*/ 711 w 2633"/>
              <a:gd name="T27" fmla="*/ 229 h 575"/>
              <a:gd name="T28" fmla="*/ 764 w 2633"/>
              <a:gd name="T29" fmla="*/ 197 h 575"/>
              <a:gd name="T30" fmla="*/ 816 w 2633"/>
              <a:gd name="T31" fmla="*/ 167 h 575"/>
              <a:gd name="T32" fmla="*/ 869 w 2633"/>
              <a:gd name="T33" fmla="*/ 137 h 575"/>
              <a:gd name="T34" fmla="*/ 922 w 2633"/>
              <a:gd name="T35" fmla="*/ 109 h 575"/>
              <a:gd name="T36" fmla="*/ 974 w 2633"/>
              <a:gd name="T37" fmla="*/ 84 h 575"/>
              <a:gd name="T38" fmla="*/ 1027 w 2633"/>
              <a:gd name="T39" fmla="*/ 61 h 575"/>
              <a:gd name="T40" fmla="*/ 1080 w 2633"/>
              <a:gd name="T41" fmla="*/ 41 h 575"/>
              <a:gd name="T42" fmla="*/ 1132 w 2633"/>
              <a:gd name="T43" fmla="*/ 25 h 575"/>
              <a:gd name="T44" fmla="*/ 1185 w 2633"/>
              <a:gd name="T45" fmla="*/ 13 h 575"/>
              <a:gd name="T46" fmla="*/ 1238 w 2633"/>
              <a:gd name="T47" fmla="*/ 5 h 575"/>
              <a:gd name="T48" fmla="*/ 1290 w 2633"/>
              <a:gd name="T49" fmla="*/ 0 h 575"/>
              <a:gd name="T50" fmla="*/ 1343 w 2633"/>
              <a:gd name="T51" fmla="*/ 0 h 575"/>
              <a:gd name="T52" fmla="*/ 1395 w 2633"/>
              <a:gd name="T53" fmla="*/ 5 h 575"/>
              <a:gd name="T54" fmla="*/ 1448 w 2633"/>
              <a:gd name="T55" fmla="*/ 13 h 575"/>
              <a:gd name="T56" fmla="*/ 1501 w 2633"/>
              <a:gd name="T57" fmla="*/ 25 h 575"/>
              <a:gd name="T58" fmla="*/ 1553 w 2633"/>
              <a:gd name="T59" fmla="*/ 41 h 575"/>
              <a:gd name="T60" fmla="*/ 1606 w 2633"/>
              <a:gd name="T61" fmla="*/ 61 h 575"/>
              <a:gd name="T62" fmla="*/ 1659 w 2633"/>
              <a:gd name="T63" fmla="*/ 84 h 575"/>
              <a:gd name="T64" fmla="*/ 1711 w 2633"/>
              <a:gd name="T65" fmla="*/ 109 h 575"/>
              <a:gd name="T66" fmla="*/ 1764 w 2633"/>
              <a:gd name="T67" fmla="*/ 137 h 575"/>
              <a:gd name="T68" fmla="*/ 1817 w 2633"/>
              <a:gd name="T69" fmla="*/ 167 h 575"/>
              <a:gd name="T70" fmla="*/ 1869 w 2633"/>
              <a:gd name="T71" fmla="*/ 197 h 575"/>
              <a:gd name="T72" fmla="*/ 1922 w 2633"/>
              <a:gd name="T73" fmla="*/ 229 h 575"/>
              <a:gd name="T74" fmla="*/ 1975 w 2633"/>
              <a:gd name="T75" fmla="*/ 261 h 575"/>
              <a:gd name="T76" fmla="*/ 2027 w 2633"/>
              <a:gd name="T77" fmla="*/ 294 h 575"/>
              <a:gd name="T78" fmla="*/ 2080 w 2633"/>
              <a:gd name="T79" fmla="*/ 325 h 575"/>
              <a:gd name="T80" fmla="*/ 2133 w 2633"/>
              <a:gd name="T81" fmla="*/ 356 h 575"/>
              <a:gd name="T82" fmla="*/ 2185 w 2633"/>
              <a:gd name="T83" fmla="*/ 386 h 575"/>
              <a:gd name="T84" fmla="*/ 2238 w 2633"/>
              <a:gd name="T85" fmla="*/ 415 h 575"/>
              <a:gd name="T86" fmla="*/ 2291 w 2633"/>
              <a:gd name="T87" fmla="*/ 442 h 575"/>
              <a:gd name="T88" fmla="*/ 2343 w 2633"/>
              <a:gd name="T89" fmla="*/ 468 h 575"/>
              <a:gd name="T90" fmla="*/ 2396 w 2633"/>
              <a:gd name="T91" fmla="*/ 491 h 575"/>
              <a:gd name="T92" fmla="*/ 2449 w 2633"/>
              <a:gd name="T93" fmla="*/ 513 h 575"/>
              <a:gd name="T94" fmla="*/ 2501 w 2633"/>
              <a:gd name="T95" fmla="*/ 533 h 575"/>
              <a:gd name="T96" fmla="*/ 2554 w 2633"/>
              <a:gd name="T97" fmla="*/ 551 h 575"/>
              <a:gd name="T98" fmla="*/ 2607 w 2633"/>
              <a:gd name="T99" fmla="*/ 56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33" h="575">
                <a:moveTo>
                  <a:pt x="0" y="575"/>
                </a:moveTo>
                <a:lnTo>
                  <a:pt x="26" y="567"/>
                </a:lnTo>
                <a:lnTo>
                  <a:pt x="53" y="559"/>
                </a:lnTo>
                <a:lnTo>
                  <a:pt x="79" y="551"/>
                </a:lnTo>
                <a:lnTo>
                  <a:pt x="105" y="542"/>
                </a:lnTo>
                <a:lnTo>
                  <a:pt x="132" y="533"/>
                </a:lnTo>
                <a:lnTo>
                  <a:pt x="158" y="523"/>
                </a:lnTo>
                <a:lnTo>
                  <a:pt x="184" y="513"/>
                </a:lnTo>
                <a:lnTo>
                  <a:pt x="211" y="502"/>
                </a:lnTo>
                <a:lnTo>
                  <a:pt x="237" y="491"/>
                </a:lnTo>
                <a:lnTo>
                  <a:pt x="263" y="480"/>
                </a:lnTo>
                <a:lnTo>
                  <a:pt x="290" y="468"/>
                </a:lnTo>
                <a:lnTo>
                  <a:pt x="316" y="455"/>
                </a:lnTo>
                <a:lnTo>
                  <a:pt x="342" y="442"/>
                </a:lnTo>
                <a:lnTo>
                  <a:pt x="369" y="429"/>
                </a:lnTo>
                <a:lnTo>
                  <a:pt x="395" y="415"/>
                </a:lnTo>
                <a:lnTo>
                  <a:pt x="421" y="401"/>
                </a:lnTo>
                <a:lnTo>
                  <a:pt x="448" y="386"/>
                </a:lnTo>
                <a:lnTo>
                  <a:pt x="474" y="371"/>
                </a:lnTo>
                <a:lnTo>
                  <a:pt x="500" y="356"/>
                </a:lnTo>
                <a:lnTo>
                  <a:pt x="527" y="341"/>
                </a:lnTo>
                <a:lnTo>
                  <a:pt x="553" y="325"/>
                </a:lnTo>
                <a:lnTo>
                  <a:pt x="579" y="309"/>
                </a:lnTo>
                <a:lnTo>
                  <a:pt x="606" y="294"/>
                </a:lnTo>
                <a:lnTo>
                  <a:pt x="632" y="277"/>
                </a:lnTo>
                <a:lnTo>
                  <a:pt x="658" y="261"/>
                </a:lnTo>
                <a:lnTo>
                  <a:pt x="685" y="245"/>
                </a:lnTo>
                <a:lnTo>
                  <a:pt x="711" y="229"/>
                </a:lnTo>
                <a:lnTo>
                  <a:pt x="737" y="213"/>
                </a:lnTo>
                <a:lnTo>
                  <a:pt x="764" y="197"/>
                </a:lnTo>
                <a:lnTo>
                  <a:pt x="790" y="182"/>
                </a:lnTo>
                <a:lnTo>
                  <a:pt x="816" y="167"/>
                </a:lnTo>
                <a:lnTo>
                  <a:pt x="843" y="152"/>
                </a:lnTo>
                <a:lnTo>
                  <a:pt x="869" y="137"/>
                </a:lnTo>
                <a:lnTo>
                  <a:pt x="895" y="123"/>
                </a:lnTo>
                <a:lnTo>
                  <a:pt x="922" y="109"/>
                </a:lnTo>
                <a:lnTo>
                  <a:pt x="948" y="96"/>
                </a:lnTo>
                <a:lnTo>
                  <a:pt x="974" y="84"/>
                </a:lnTo>
                <a:lnTo>
                  <a:pt x="1001" y="72"/>
                </a:lnTo>
                <a:lnTo>
                  <a:pt x="1027" y="61"/>
                </a:lnTo>
                <a:lnTo>
                  <a:pt x="1053" y="51"/>
                </a:lnTo>
                <a:lnTo>
                  <a:pt x="1080" y="41"/>
                </a:lnTo>
                <a:lnTo>
                  <a:pt x="1106" y="33"/>
                </a:lnTo>
                <a:lnTo>
                  <a:pt x="1132" y="25"/>
                </a:lnTo>
                <a:lnTo>
                  <a:pt x="1159" y="19"/>
                </a:lnTo>
                <a:lnTo>
                  <a:pt x="1185" y="13"/>
                </a:lnTo>
                <a:lnTo>
                  <a:pt x="1211" y="8"/>
                </a:lnTo>
                <a:lnTo>
                  <a:pt x="1238" y="5"/>
                </a:lnTo>
                <a:lnTo>
                  <a:pt x="1264" y="2"/>
                </a:lnTo>
                <a:lnTo>
                  <a:pt x="1290" y="0"/>
                </a:lnTo>
                <a:lnTo>
                  <a:pt x="1317" y="0"/>
                </a:lnTo>
                <a:lnTo>
                  <a:pt x="1343" y="0"/>
                </a:lnTo>
                <a:lnTo>
                  <a:pt x="1369" y="2"/>
                </a:lnTo>
                <a:lnTo>
                  <a:pt x="1395" y="5"/>
                </a:lnTo>
                <a:lnTo>
                  <a:pt x="1422" y="8"/>
                </a:lnTo>
                <a:lnTo>
                  <a:pt x="1448" y="13"/>
                </a:lnTo>
                <a:lnTo>
                  <a:pt x="1474" y="19"/>
                </a:lnTo>
                <a:lnTo>
                  <a:pt x="1501" y="25"/>
                </a:lnTo>
                <a:lnTo>
                  <a:pt x="1527" y="33"/>
                </a:lnTo>
                <a:lnTo>
                  <a:pt x="1553" y="41"/>
                </a:lnTo>
                <a:lnTo>
                  <a:pt x="1580" y="51"/>
                </a:lnTo>
                <a:lnTo>
                  <a:pt x="1606" y="61"/>
                </a:lnTo>
                <a:lnTo>
                  <a:pt x="1632" y="72"/>
                </a:lnTo>
                <a:lnTo>
                  <a:pt x="1659" y="84"/>
                </a:lnTo>
                <a:lnTo>
                  <a:pt x="1685" y="96"/>
                </a:lnTo>
                <a:lnTo>
                  <a:pt x="1711" y="109"/>
                </a:lnTo>
                <a:lnTo>
                  <a:pt x="1738" y="123"/>
                </a:lnTo>
                <a:lnTo>
                  <a:pt x="1764" y="137"/>
                </a:lnTo>
                <a:lnTo>
                  <a:pt x="1790" y="152"/>
                </a:lnTo>
                <a:lnTo>
                  <a:pt x="1817" y="167"/>
                </a:lnTo>
                <a:lnTo>
                  <a:pt x="1843" y="182"/>
                </a:lnTo>
                <a:lnTo>
                  <a:pt x="1869" y="197"/>
                </a:lnTo>
                <a:lnTo>
                  <a:pt x="1896" y="213"/>
                </a:lnTo>
                <a:lnTo>
                  <a:pt x="1922" y="229"/>
                </a:lnTo>
                <a:lnTo>
                  <a:pt x="1948" y="245"/>
                </a:lnTo>
                <a:lnTo>
                  <a:pt x="1975" y="261"/>
                </a:lnTo>
                <a:lnTo>
                  <a:pt x="2001" y="277"/>
                </a:lnTo>
                <a:lnTo>
                  <a:pt x="2027" y="294"/>
                </a:lnTo>
                <a:lnTo>
                  <a:pt x="2054" y="309"/>
                </a:lnTo>
                <a:lnTo>
                  <a:pt x="2080" y="325"/>
                </a:lnTo>
                <a:lnTo>
                  <a:pt x="2106" y="341"/>
                </a:lnTo>
                <a:lnTo>
                  <a:pt x="2133" y="356"/>
                </a:lnTo>
                <a:lnTo>
                  <a:pt x="2159" y="371"/>
                </a:lnTo>
                <a:lnTo>
                  <a:pt x="2185" y="386"/>
                </a:lnTo>
                <a:lnTo>
                  <a:pt x="2212" y="401"/>
                </a:lnTo>
                <a:lnTo>
                  <a:pt x="2238" y="415"/>
                </a:lnTo>
                <a:lnTo>
                  <a:pt x="2264" y="429"/>
                </a:lnTo>
                <a:lnTo>
                  <a:pt x="2291" y="442"/>
                </a:lnTo>
                <a:lnTo>
                  <a:pt x="2317" y="455"/>
                </a:lnTo>
                <a:lnTo>
                  <a:pt x="2343" y="468"/>
                </a:lnTo>
                <a:lnTo>
                  <a:pt x="2370" y="480"/>
                </a:lnTo>
                <a:lnTo>
                  <a:pt x="2396" y="491"/>
                </a:lnTo>
                <a:lnTo>
                  <a:pt x="2422" y="502"/>
                </a:lnTo>
                <a:lnTo>
                  <a:pt x="2449" y="513"/>
                </a:lnTo>
                <a:lnTo>
                  <a:pt x="2475" y="523"/>
                </a:lnTo>
                <a:lnTo>
                  <a:pt x="2501" y="533"/>
                </a:lnTo>
                <a:lnTo>
                  <a:pt x="2528" y="542"/>
                </a:lnTo>
                <a:lnTo>
                  <a:pt x="2554" y="551"/>
                </a:lnTo>
                <a:lnTo>
                  <a:pt x="2580" y="559"/>
                </a:lnTo>
                <a:lnTo>
                  <a:pt x="2607" y="567"/>
                </a:lnTo>
                <a:lnTo>
                  <a:pt x="2633" y="575"/>
                </a:lnTo>
              </a:path>
            </a:pathLst>
          </a:custGeom>
          <a:solidFill>
            <a:srgbClr val="0070C0">
              <a:alpha val="80000"/>
            </a:srgbClr>
          </a:solidFill>
          <a:ln w="38100" cap="flat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>
              <a:latin typeface="+mn-lt"/>
              <a:ea typeface="+mn-ea"/>
              <a:cs typeface="+mn-cs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1041400" y="3521075"/>
            <a:ext cx="1203325" cy="85090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763" name="Freeform 7"/>
          <p:cNvSpPr>
            <a:spLocks/>
          </p:cNvSpPr>
          <p:nvPr/>
        </p:nvSpPr>
        <p:spPr bwMode="auto">
          <a:xfrm rot="-1547630">
            <a:off x="1782763" y="3005138"/>
            <a:ext cx="4425950" cy="122237"/>
          </a:xfrm>
          <a:custGeom>
            <a:avLst/>
            <a:gdLst>
              <a:gd name="T0" fmla="*/ 67086 w 3167"/>
              <a:gd name="T1" fmla="*/ 11627 h 1617"/>
              <a:gd name="T2" fmla="*/ 155137 w 3167"/>
              <a:gd name="T3" fmla="*/ 11627 h 1617"/>
              <a:gd name="T4" fmla="*/ 243188 w 3167"/>
              <a:gd name="T5" fmla="*/ 79880 h 1617"/>
              <a:gd name="T6" fmla="*/ 332637 w 3167"/>
              <a:gd name="T7" fmla="*/ 122085 h 1617"/>
              <a:gd name="T8" fmla="*/ 420688 w 3167"/>
              <a:gd name="T9" fmla="*/ 79880 h 1617"/>
              <a:gd name="T10" fmla="*/ 508739 w 3167"/>
              <a:gd name="T11" fmla="*/ 11627 h 1617"/>
              <a:gd name="T12" fmla="*/ 598188 w 3167"/>
              <a:gd name="T13" fmla="*/ 11627 h 1617"/>
              <a:gd name="T14" fmla="*/ 686239 w 3167"/>
              <a:gd name="T15" fmla="*/ 79880 h 1617"/>
              <a:gd name="T16" fmla="*/ 774290 w 3167"/>
              <a:gd name="T17" fmla="*/ 122085 h 1617"/>
              <a:gd name="T18" fmla="*/ 863738 w 3167"/>
              <a:gd name="T19" fmla="*/ 79880 h 1617"/>
              <a:gd name="T20" fmla="*/ 951789 w 3167"/>
              <a:gd name="T21" fmla="*/ 11627 h 1617"/>
              <a:gd name="T22" fmla="*/ 1039840 w 3167"/>
              <a:gd name="T23" fmla="*/ 11627 h 1617"/>
              <a:gd name="T24" fmla="*/ 1129289 w 3167"/>
              <a:gd name="T25" fmla="*/ 79880 h 1617"/>
              <a:gd name="T26" fmla="*/ 1217340 w 3167"/>
              <a:gd name="T27" fmla="*/ 122085 h 1617"/>
              <a:gd name="T28" fmla="*/ 1305391 w 3167"/>
              <a:gd name="T29" fmla="*/ 79880 h 1617"/>
              <a:gd name="T30" fmla="*/ 1394839 w 3167"/>
              <a:gd name="T31" fmla="*/ 11627 h 1617"/>
              <a:gd name="T32" fmla="*/ 1482890 w 3167"/>
              <a:gd name="T33" fmla="*/ 11627 h 1617"/>
              <a:gd name="T34" fmla="*/ 1570941 w 3167"/>
              <a:gd name="T35" fmla="*/ 79880 h 1617"/>
              <a:gd name="T36" fmla="*/ 1660390 w 3167"/>
              <a:gd name="T37" fmla="*/ 122085 h 1617"/>
              <a:gd name="T38" fmla="*/ 1748441 w 3167"/>
              <a:gd name="T39" fmla="*/ 79880 h 1617"/>
              <a:gd name="T40" fmla="*/ 1836492 w 3167"/>
              <a:gd name="T41" fmla="*/ 11627 h 1617"/>
              <a:gd name="T42" fmla="*/ 1925941 w 3167"/>
              <a:gd name="T43" fmla="*/ 11627 h 1617"/>
              <a:gd name="T44" fmla="*/ 2013992 w 3167"/>
              <a:gd name="T45" fmla="*/ 79880 h 1617"/>
              <a:gd name="T46" fmla="*/ 2102043 w 3167"/>
              <a:gd name="T47" fmla="*/ 122085 h 1617"/>
              <a:gd name="T48" fmla="*/ 2191491 w 3167"/>
              <a:gd name="T49" fmla="*/ 79880 h 1617"/>
              <a:gd name="T50" fmla="*/ 2279542 w 3167"/>
              <a:gd name="T51" fmla="*/ 11627 h 1617"/>
              <a:gd name="T52" fmla="*/ 2367593 w 3167"/>
              <a:gd name="T53" fmla="*/ 11627 h 1617"/>
              <a:gd name="T54" fmla="*/ 2457042 w 3167"/>
              <a:gd name="T55" fmla="*/ 79880 h 1617"/>
              <a:gd name="T56" fmla="*/ 2545093 w 3167"/>
              <a:gd name="T57" fmla="*/ 122085 h 1617"/>
              <a:gd name="T58" fmla="*/ 2633144 w 3167"/>
              <a:gd name="T59" fmla="*/ 79880 h 1617"/>
              <a:gd name="T60" fmla="*/ 2722592 w 3167"/>
              <a:gd name="T61" fmla="*/ 11627 h 1617"/>
              <a:gd name="T62" fmla="*/ 2810643 w 3167"/>
              <a:gd name="T63" fmla="*/ 11627 h 1617"/>
              <a:gd name="T64" fmla="*/ 2898694 w 3167"/>
              <a:gd name="T65" fmla="*/ 79880 h 1617"/>
              <a:gd name="T66" fmla="*/ 2988143 w 3167"/>
              <a:gd name="T67" fmla="*/ 122085 h 1617"/>
              <a:gd name="T68" fmla="*/ 3076194 w 3167"/>
              <a:gd name="T69" fmla="*/ 79880 h 1617"/>
              <a:gd name="T70" fmla="*/ 3164245 w 3167"/>
              <a:gd name="T71" fmla="*/ 11627 h 1617"/>
              <a:gd name="T72" fmla="*/ 3253694 w 3167"/>
              <a:gd name="T73" fmla="*/ 11627 h 1617"/>
              <a:gd name="T74" fmla="*/ 3341744 w 3167"/>
              <a:gd name="T75" fmla="*/ 79880 h 1617"/>
              <a:gd name="T76" fmla="*/ 3429795 w 3167"/>
              <a:gd name="T77" fmla="*/ 122085 h 1617"/>
              <a:gd name="T78" fmla="*/ 3519244 w 3167"/>
              <a:gd name="T79" fmla="*/ 79880 h 1617"/>
              <a:gd name="T80" fmla="*/ 3607295 w 3167"/>
              <a:gd name="T81" fmla="*/ 11627 h 1617"/>
              <a:gd name="T82" fmla="*/ 3695346 w 3167"/>
              <a:gd name="T83" fmla="*/ 11627 h 1617"/>
              <a:gd name="T84" fmla="*/ 3784795 w 3167"/>
              <a:gd name="T85" fmla="*/ 79880 h 1617"/>
              <a:gd name="T86" fmla="*/ 3872846 w 3167"/>
              <a:gd name="T87" fmla="*/ 122085 h 1617"/>
              <a:gd name="T88" fmla="*/ 3960897 w 3167"/>
              <a:gd name="T89" fmla="*/ 79880 h 1617"/>
              <a:gd name="T90" fmla="*/ 4050345 w 3167"/>
              <a:gd name="T91" fmla="*/ 11627 h 1617"/>
              <a:gd name="T92" fmla="*/ 4138396 w 3167"/>
              <a:gd name="T93" fmla="*/ 11627 h 1617"/>
              <a:gd name="T94" fmla="*/ 4226447 w 3167"/>
              <a:gd name="T95" fmla="*/ 79880 h 1617"/>
              <a:gd name="T96" fmla="*/ 4315896 w 3167"/>
              <a:gd name="T97" fmla="*/ 122085 h 1617"/>
              <a:gd name="T98" fmla="*/ 4403947 w 3167"/>
              <a:gd name="T99" fmla="*/ 79880 h 161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3167" h="1617">
                <a:moveTo>
                  <a:pt x="0" y="809"/>
                </a:moveTo>
                <a:lnTo>
                  <a:pt x="16" y="559"/>
                </a:lnTo>
                <a:lnTo>
                  <a:pt x="32" y="333"/>
                </a:lnTo>
                <a:lnTo>
                  <a:pt x="48" y="154"/>
                </a:lnTo>
                <a:lnTo>
                  <a:pt x="63" y="40"/>
                </a:lnTo>
                <a:lnTo>
                  <a:pt x="79" y="0"/>
                </a:lnTo>
                <a:lnTo>
                  <a:pt x="95" y="40"/>
                </a:lnTo>
                <a:lnTo>
                  <a:pt x="111" y="154"/>
                </a:lnTo>
                <a:lnTo>
                  <a:pt x="127" y="333"/>
                </a:lnTo>
                <a:lnTo>
                  <a:pt x="143" y="559"/>
                </a:lnTo>
                <a:lnTo>
                  <a:pt x="158" y="809"/>
                </a:lnTo>
                <a:lnTo>
                  <a:pt x="174" y="1058"/>
                </a:lnTo>
                <a:lnTo>
                  <a:pt x="190" y="1284"/>
                </a:lnTo>
                <a:lnTo>
                  <a:pt x="206" y="1463"/>
                </a:lnTo>
                <a:lnTo>
                  <a:pt x="222" y="1577"/>
                </a:lnTo>
                <a:lnTo>
                  <a:pt x="238" y="1617"/>
                </a:lnTo>
                <a:lnTo>
                  <a:pt x="253" y="1577"/>
                </a:lnTo>
                <a:lnTo>
                  <a:pt x="269" y="1463"/>
                </a:lnTo>
                <a:lnTo>
                  <a:pt x="285" y="1284"/>
                </a:lnTo>
                <a:lnTo>
                  <a:pt x="301" y="1058"/>
                </a:lnTo>
                <a:lnTo>
                  <a:pt x="317" y="809"/>
                </a:lnTo>
                <a:lnTo>
                  <a:pt x="333" y="559"/>
                </a:lnTo>
                <a:lnTo>
                  <a:pt x="348" y="333"/>
                </a:lnTo>
                <a:lnTo>
                  <a:pt x="364" y="154"/>
                </a:lnTo>
                <a:lnTo>
                  <a:pt x="380" y="40"/>
                </a:lnTo>
                <a:lnTo>
                  <a:pt x="396" y="0"/>
                </a:lnTo>
                <a:lnTo>
                  <a:pt x="412" y="40"/>
                </a:lnTo>
                <a:lnTo>
                  <a:pt x="428" y="154"/>
                </a:lnTo>
                <a:lnTo>
                  <a:pt x="443" y="333"/>
                </a:lnTo>
                <a:lnTo>
                  <a:pt x="459" y="559"/>
                </a:lnTo>
                <a:lnTo>
                  <a:pt x="475" y="809"/>
                </a:lnTo>
                <a:lnTo>
                  <a:pt x="491" y="1058"/>
                </a:lnTo>
                <a:lnTo>
                  <a:pt x="507" y="1284"/>
                </a:lnTo>
                <a:lnTo>
                  <a:pt x="523" y="1463"/>
                </a:lnTo>
                <a:lnTo>
                  <a:pt x="538" y="1577"/>
                </a:lnTo>
                <a:lnTo>
                  <a:pt x="554" y="1617"/>
                </a:lnTo>
                <a:lnTo>
                  <a:pt x="570" y="1577"/>
                </a:lnTo>
                <a:lnTo>
                  <a:pt x="586" y="1463"/>
                </a:lnTo>
                <a:lnTo>
                  <a:pt x="602" y="1284"/>
                </a:lnTo>
                <a:lnTo>
                  <a:pt x="618" y="1058"/>
                </a:lnTo>
                <a:lnTo>
                  <a:pt x="633" y="809"/>
                </a:lnTo>
                <a:lnTo>
                  <a:pt x="649" y="559"/>
                </a:lnTo>
                <a:lnTo>
                  <a:pt x="665" y="333"/>
                </a:lnTo>
                <a:lnTo>
                  <a:pt x="681" y="154"/>
                </a:lnTo>
                <a:lnTo>
                  <a:pt x="697" y="40"/>
                </a:lnTo>
                <a:lnTo>
                  <a:pt x="713" y="0"/>
                </a:lnTo>
                <a:lnTo>
                  <a:pt x="728" y="40"/>
                </a:lnTo>
                <a:lnTo>
                  <a:pt x="744" y="154"/>
                </a:lnTo>
                <a:lnTo>
                  <a:pt x="760" y="333"/>
                </a:lnTo>
                <a:lnTo>
                  <a:pt x="776" y="559"/>
                </a:lnTo>
                <a:lnTo>
                  <a:pt x="792" y="809"/>
                </a:lnTo>
                <a:lnTo>
                  <a:pt x="808" y="1058"/>
                </a:lnTo>
                <a:lnTo>
                  <a:pt x="823" y="1284"/>
                </a:lnTo>
                <a:lnTo>
                  <a:pt x="839" y="1463"/>
                </a:lnTo>
                <a:lnTo>
                  <a:pt x="855" y="1577"/>
                </a:lnTo>
                <a:lnTo>
                  <a:pt x="871" y="1617"/>
                </a:lnTo>
                <a:lnTo>
                  <a:pt x="887" y="1577"/>
                </a:lnTo>
                <a:lnTo>
                  <a:pt x="903" y="1463"/>
                </a:lnTo>
                <a:lnTo>
                  <a:pt x="918" y="1284"/>
                </a:lnTo>
                <a:lnTo>
                  <a:pt x="934" y="1058"/>
                </a:lnTo>
                <a:lnTo>
                  <a:pt x="950" y="809"/>
                </a:lnTo>
                <a:lnTo>
                  <a:pt x="966" y="559"/>
                </a:lnTo>
                <a:lnTo>
                  <a:pt x="982" y="333"/>
                </a:lnTo>
                <a:lnTo>
                  <a:pt x="998" y="154"/>
                </a:lnTo>
                <a:lnTo>
                  <a:pt x="1013" y="40"/>
                </a:lnTo>
                <a:lnTo>
                  <a:pt x="1029" y="0"/>
                </a:lnTo>
                <a:lnTo>
                  <a:pt x="1045" y="40"/>
                </a:lnTo>
                <a:lnTo>
                  <a:pt x="1061" y="154"/>
                </a:lnTo>
                <a:lnTo>
                  <a:pt x="1077" y="333"/>
                </a:lnTo>
                <a:lnTo>
                  <a:pt x="1093" y="559"/>
                </a:lnTo>
                <a:lnTo>
                  <a:pt x="1108" y="809"/>
                </a:lnTo>
                <a:lnTo>
                  <a:pt x="1124" y="1058"/>
                </a:lnTo>
                <a:lnTo>
                  <a:pt x="1140" y="1284"/>
                </a:lnTo>
                <a:lnTo>
                  <a:pt x="1156" y="1463"/>
                </a:lnTo>
                <a:lnTo>
                  <a:pt x="1172" y="1577"/>
                </a:lnTo>
                <a:lnTo>
                  <a:pt x="1188" y="1617"/>
                </a:lnTo>
                <a:lnTo>
                  <a:pt x="1203" y="1577"/>
                </a:lnTo>
                <a:lnTo>
                  <a:pt x="1219" y="1463"/>
                </a:lnTo>
                <a:lnTo>
                  <a:pt x="1235" y="1284"/>
                </a:lnTo>
                <a:lnTo>
                  <a:pt x="1251" y="1058"/>
                </a:lnTo>
                <a:lnTo>
                  <a:pt x="1267" y="809"/>
                </a:lnTo>
                <a:lnTo>
                  <a:pt x="1283" y="559"/>
                </a:lnTo>
                <a:lnTo>
                  <a:pt x="1298" y="333"/>
                </a:lnTo>
                <a:lnTo>
                  <a:pt x="1314" y="154"/>
                </a:lnTo>
                <a:lnTo>
                  <a:pt x="1330" y="40"/>
                </a:lnTo>
                <a:lnTo>
                  <a:pt x="1346" y="0"/>
                </a:lnTo>
                <a:lnTo>
                  <a:pt x="1362" y="40"/>
                </a:lnTo>
                <a:lnTo>
                  <a:pt x="1378" y="154"/>
                </a:lnTo>
                <a:lnTo>
                  <a:pt x="1393" y="333"/>
                </a:lnTo>
                <a:lnTo>
                  <a:pt x="1409" y="559"/>
                </a:lnTo>
                <a:lnTo>
                  <a:pt x="1425" y="809"/>
                </a:lnTo>
                <a:lnTo>
                  <a:pt x="1441" y="1058"/>
                </a:lnTo>
                <a:lnTo>
                  <a:pt x="1457" y="1284"/>
                </a:lnTo>
                <a:lnTo>
                  <a:pt x="1473" y="1463"/>
                </a:lnTo>
                <a:lnTo>
                  <a:pt x="1488" y="1577"/>
                </a:lnTo>
                <a:lnTo>
                  <a:pt x="1504" y="1617"/>
                </a:lnTo>
                <a:lnTo>
                  <a:pt x="1520" y="1577"/>
                </a:lnTo>
                <a:lnTo>
                  <a:pt x="1536" y="1463"/>
                </a:lnTo>
                <a:lnTo>
                  <a:pt x="1552" y="1284"/>
                </a:lnTo>
                <a:lnTo>
                  <a:pt x="1568" y="1058"/>
                </a:lnTo>
                <a:lnTo>
                  <a:pt x="1584" y="809"/>
                </a:lnTo>
                <a:lnTo>
                  <a:pt x="1599" y="559"/>
                </a:lnTo>
                <a:lnTo>
                  <a:pt x="1615" y="333"/>
                </a:lnTo>
                <a:lnTo>
                  <a:pt x="1631" y="154"/>
                </a:lnTo>
                <a:lnTo>
                  <a:pt x="1647" y="40"/>
                </a:lnTo>
                <a:lnTo>
                  <a:pt x="1663" y="0"/>
                </a:lnTo>
                <a:lnTo>
                  <a:pt x="1679" y="40"/>
                </a:lnTo>
                <a:lnTo>
                  <a:pt x="1694" y="154"/>
                </a:lnTo>
                <a:lnTo>
                  <a:pt x="1710" y="333"/>
                </a:lnTo>
                <a:lnTo>
                  <a:pt x="1726" y="559"/>
                </a:lnTo>
                <a:lnTo>
                  <a:pt x="1742" y="809"/>
                </a:lnTo>
                <a:lnTo>
                  <a:pt x="1758" y="1058"/>
                </a:lnTo>
                <a:lnTo>
                  <a:pt x="1774" y="1284"/>
                </a:lnTo>
                <a:lnTo>
                  <a:pt x="1789" y="1463"/>
                </a:lnTo>
                <a:lnTo>
                  <a:pt x="1805" y="1577"/>
                </a:lnTo>
                <a:lnTo>
                  <a:pt x="1821" y="1617"/>
                </a:lnTo>
                <a:lnTo>
                  <a:pt x="1837" y="1577"/>
                </a:lnTo>
                <a:lnTo>
                  <a:pt x="1853" y="1463"/>
                </a:lnTo>
                <a:lnTo>
                  <a:pt x="1869" y="1284"/>
                </a:lnTo>
                <a:lnTo>
                  <a:pt x="1884" y="1058"/>
                </a:lnTo>
                <a:lnTo>
                  <a:pt x="1900" y="809"/>
                </a:lnTo>
                <a:lnTo>
                  <a:pt x="1916" y="559"/>
                </a:lnTo>
                <a:lnTo>
                  <a:pt x="1932" y="333"/>
                </a:lnTo>
                <a:lnTo>
                  <a:pt x="1948" y="154"/>
                </a:lnTo>
                <a:lnTo>
                  <a:pt x="1964" y="40"/>
                </a:lnTo>
                <a:lnTo>
                  <a:pt x="1979" y="0"/>
                </a:lnTo>
                <a:lnTo>
                  <a:pt x="1995" y="40"/>
                </a:lnTo>
                <a:lnTo>
                  <a:pt x="2011" y="154"/>
                </a:lnTo>
                <a:lnTo>
                  <a:pt x="2027" y="333"/>
                </a:lnTo>
                <a:lnTo>
                  <a:pt x="2043" y="559"/>
                </a:lnTo>
                <a:lnTo>
                  <a:pt x="2059" y="809"/>
                </a:lnTo>
                <a:lnTo>
                  <a:pt x="2074" y="1058"/>
                </a:lnTo>
                <a:lnTo>
                  <a:pt x="2090" y="1284"/>
                </a:lnTo>
                <a:lnTo>
                  <a:pt x="2106" y="1463"/>
                </a:lnTo>
                <a:lnTo>
                  <a:pt x="2122" y="1577"/>
                </a:lnTo>
                <a:lnTo>
                  <a:pt x="2138" y="1617"/>
                </a:lnTo>
                <a:lnTo>
                  <a:pt x="2154" y="1577"/>
                </a:lnTo>
                <a:lnTo>
                  <a:pt x="2169" y="1463"/>
                </a:lnTo>
                <a:lnTo>
                  <a:pt x="2185" y="1284"/>
                </a:lnTo>
                <a:lnTo>
                  <a:pt x="2201" y="1058"/>
                </a:lnTo>
                <a:lnTo>
                  <a:pt x="2217" y="809"/>
                </a:lnTo>
                <a:lnTo>
                  <a:pt x="2233" y="559"/>
                </a:lnTo>
                <a:lnTo>
                  <a:pt x="2249" y="333"/>
                </a:lnTo>
                <a:lnTo>
                  <a:pt x="2264" y="154"/>
                </a:lnTo>
                <a:lnTo>
                  <a:pt x="2280" y="40"/>
                </a:lnTo>
                <a:lnTo>
                  <a:pt x="2296" y="0"/>
                </a:lnTo>
                <a:lnTo>
                  <a:pt x="2312" y="40"/>
                </a:lnTo>
                <a:lnTo>
                  <a:pt x="2328" y="154"/>
                </a:lnTo>
                <a:lnTo>
                  <a:pt x="2344" y="333"/>
                </a:lnTo>
                <a:lnTo>
                  <a:pt x="2359" y="559"/>
                </a:lnTo>
                <a:lnTo>
                  <a:pt x="2375" y="809"/>
                </a:lnTo>
                <a:lnTo>
                  <a:pt x="2391" y="1058"/>
                </a:lnTo>
                <a:lnTo>
                  <a:pt x="2407" y="1284"/>
                </a:lnTo>
                <a:lnTo>
                  <a:pt x="2423" y="1463"/>
                </a:lnTo>
                <a:lnTo>
                  <a:pt x="2439" y="1577"/>
                </a:lnTo>
                <a:lnTo>
                  <a:pt x="2454" y="1617"/>
                </a:lnTo>
                <a:lnTo>
                  <a:pt x="2470" y="1577"/>
                </a:lnTo>
                <a:lnTo>
                  <a:pt x="2486" y="1463"/>
                </a:lnTo>
                <a:lnTo>
                  <a:pt x="2502" y="1284"/>
                </a:lnTo>
                <a:lnTo>
                  <a:pt x="2518" y="1058"/>
                </a:lnTo>
                <a:lnTo>
                  <a:pt x="2534" y="809"/>
                </a:lnTo>
                <a:lnTo>
                  <a:pt x="2549" y="559"/>
                </a:lnTo>
                <a:lnTo>
                  <a:pt x="2565" y="333"/>
                </a:lnTo>
                <a:lnTo>
                  <a:pt x="2581" y="154"/>
                </a:lnTo>
                <a:lnTo>
                  <a:pt x="2597" y="40"/>
                </a:lnTo>
                <a:lnTo>
                  <a:pt x="2613" y="0"/>
                </a:lnTo>
                <a:lnTo>
                  <a:pt x="2629" y="40"/>
                </a:lnTo>
                <a:lnTo>
                  <a:pt x="2644" y="154"/>
                </a:lnTo>
                <a:lnTo>
                  <a:pt x="2660" y="333"/>
                </a:lnTo>
                <a:lnTo>
                  <a:pt x="2676" y="559"/>
                </a:lnTo>
                <a:lnTo>
                  <a:pt x="2692" y="809"/>
                </a:lnTo>
                <a:lnTo>
                  <a:pt x="2708" y="1058"/>
                </a:lnTo>
                <a:lnTo>
                  <a:pt x="2724" y="1284"/>
                </a:lnTo>
                <a:lnTo>
                  <a:pt x="2739" y="1463"/>
                </a:lnTo>
                <a:lnTo>
                  <a:pt x="2755" y="1577"/>
                </a:lnTo>
                <a:lnTo>
                  <a:pt x="2771" y="1617"/>
                </a:lnTo>
                <a:lnTo>
                  <a:pt x="2787" y="1577"/>
                </a:lnTo>
                <a:lnTo>
                  <a:pt x="2803" y="1463"/>
                </a:lnTo>
                <a:lnTo>
                  <a:pt x="2819" y="1284"/>
                </a:lnTo>
                <a:lnTo>
                  <a:pt x="2834" y="1058"/>
                </a:lnTo>
                <a:lnTo>
                  <a:pt x="2850" y="809"/>
                </a:lnTo>
                <a:lnTo>
                  <a:pt x="2866" y="559"/>
                </a:lnTo>
                <a:lnTo>
                  <a:pt x="2882" y="333"/>
                </a:lnTo>
                <a:lnTo>
                  <a:pt x="2898" y="154"/>
                </a:lnTo>
                <a:lnTo>
                  <a:pt x="2914" y="40"/>
                </a:lnTo>
                <a:lnTo>
                  <a:pt x="2929" y="0"/>
                </a:lnTo>
                <a:lnTo>
                  <a:pt x="2945" y="40"/>
                </a:lnTo>
                <a:lnTo>
                  <a:pt x="2961" y="154"/>
                </a:lnTo>
                <a:lnTo>
                  <a:pt x="2977" y="333"/>
                </a:lnTo>
                <a:lnTo>
                  <a:pt x="2993" y="559"/>
                </a:lnTo>
                <a:lnTo>
                  <a:pt x="3009" y="809"/>
                </a:lnTo>
                <a:lnTo>
                  <a:pt x="3024" y="1058"/>
                </a:lnTo>
                <a:lnTo>
                  <a:pt x="3040" y="1284"/>
                </a:lnTo>
                <a:lnTo>
                  <a:pt x="3056" y="1463"/>
                </a:lnTo>
                <a:lnTo>
                  <a:pt x="3072" y="1577"/>
                </a:lnTo>
                <a:lnTo>
                  <a:pt x="3088" y="1617"/>
                </a:lnTo>
                <a:lnTo>
                  <a:pt x="3104" y="1577"/>
                </a:lnTo>
                <a:lnTo>
                  <a:pt x="3119" y="1463"/>
                </a:lnTo>
                <a:lnTo>
                  <a:pt x="3135" y="1284"/>
                </a:lnTo>
                <a:lnTo>
                  <a:pt x="3151" y="1058"/>
                </a:lnTo>
                <a:lnTo>
                  <a:pt x="3167" y="809"/>
                </a:lnTo>
              </a:path>
            </a:pathLst>
          </a:custGeom>
          <a:noFill/>
          <a:ln w="38100" cap="flat">
            <a:solidFill>
              <a:srgbClr val="000066"/>
            </a:solidFill>
            <a:prstDash val="solid"/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5" name="TextBox 9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037464" y="4524366"/>
            <a:ext cx="895181" cy="369332"/>
          </a:xfrm>
          <a:prstGeom prst="rect">
            <a:avLst/>
          </a:prstGeom>
          <a:blipFill rotWithShape="1">
            <a:blip r:embed="rId3"/>
            <a:stretch>
              <a:fillRect t="-119672" r="-52381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98" name="TextBox 9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88193" y="2926729"/>
            <a:ext cx="841769" cy="369332"/>
          </a:xfrm>
          <a:prstGeom prst="rect">
            <a:avLst/>
          </a:prstGeom>
          <a:blipFill rotWithShape="1">
            <a:blip r:embed="rId4"/>
            <a:stretch>
              <a:fillRect t="-119672" r="-56522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99" name="TextBox 9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715854" y="1478256"/>
            <a:ext cx="906338" cy="369332"/>
          </a:xfrm>
          <a:prstGeom prst="rect">
            <a:avLst/>
          </a:prstGeom>
          <a:blipFill rotWithShape="1">
            <a:blip r:embed="rId5"/>
            <a:stretch>
              <a:fillRect t="-119672" r="-52703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0" name="TextBox 9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640111" y="2200421"/>
            <a:ext cx="897297" cy="369332"/>
          </a:xfrm>
          <a:prstGeom prst="rect">
            <a:avLst/>
          </a:prstGeom>
          <a:blipFill rotWithShape="1">
            <a:blip r:embed="rId6"/>
            <a:stretch>
              <a:fillRect t="-119672" r="-53061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1" name="TextBox 10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176329" y="3470357"/>
            <a:ext cx="897553" cy="369332"/>
          </a:xfrm>
          <a:prstGeom prst="rect">
            <a:avLst/>
          </a:prstGeom>
          <a:blipFill rotWithShape="1">
            <a:blip r:embed="rId7"/>
            <a:stretch>
              <a:fillRect t="-119672" r="-53061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2" name="TextBox 10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041349" y="4003150"/>
            <a:ext cx="888513" cy="369332"/>
          </a:xfrm>
          <a:prstGeom prst="rect">
            <a:avLst/>
          </a:prstGeom>
          <a:blipFill rotWithShape="1">
            <a:blip r:embed="rId8"/>
            <a:stretch>
              <a:fillRect t="-121667" r="-52055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11" name="TextBox 11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472135" y="889072"/>
            <a:ext cx="850554" cy="369332"/>
          </a:xfrm>
          <a:prstGeom prst="rect">
            <a:avLst/>
          </a:prstGeom>
          <a:blipFill rotWithShape="1">
            <a:blip r:embed="rId9"/>
            <a:stretch>
              <a:fillRect t="-121667" r="-56115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12" name="TextBox 11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756861" y="2600882"/>
            <a:ext cx="903965" cy="369332"/>
          </a:xfrm>
          <a:prstGeom prst="rect">
            <a:avLst/>
          </a:prstGeom>
          <a:blipFill rotWithShape="1">
            <a:blip r:embed="rId10"/>
            <a:stretch>
              <a:fillRect t="-121667" r="-52349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60" name="Title 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76405"/>
          </a:xfrm>
          <a:prstGeom prst="rect">
            <a:avLst/>
          </a:prstGeom>
          <a:blipFill rotWithShape="1">
            <a:blip r:embed="rId11"/>
            <a:stretch>
              <a:fillRect l="-1133" b="-9009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cxnSp>
        <p:nvCxnSpPr>
          <p:cNvPr id="61" name="Straight Arrow Connector 60"/>
          <p:cNvCxnSpPr/>
          <p:nvPr/>
        </p:nvCxnSpPr>
        <p:spPr>
          <a:xfrm flipV="1">
            <a:off x="2509838" y="1381125"/>
            <a:ext cx="4191000" cy="1938338"/>
          </a:xfrm>
          <a:prstGeom prst="straightConnector1">
            <a:avLst/>
          </a:prstGeom>
          <a:ln w="254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2608263" y="2557463"/>
            <a:ext cx="4471987" cy="1952625"/>
          </a:xfrm>
          <a:prstGeom prst="straightConnector1">
            <a:avLst/>
          </a:prstGeom>
          <a:ln w="25400">
            <a:solidFill>
              <a:srgbClr val="CC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Freeform 129"/>
          <p:cNvSpPr/>
          <p:nvPr/>
        </p:nvSpPr>
        <p:spPr>
          <a:xfrm>
            <a:off x="1476375" y="1566863"/>
            <a:ext cx="1214438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1" name="Freeform 130"/>
          <p:cNvSpPr/>
          <p:nvPr/>
        </p:nvSpPr>
        <p:spPr>
          <a:xfrm>
            <a:off x="1392238" y="1566863"/>
            <a:ext cx="1216025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777" name="Line 75"/>
          <p:cNvSpPr>
            <a:spLocks noChangeShapeType="1"/>
          </p:cNvSpPr>
          <p:nvPr/>
        </p:nvSpPr>
        <p:spPr bwMode="auto">
          <a:xfrm flipV="1">
            <a:off x="388938" y="1195388"/>
            <a:ext cx="0" cy="12017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1778" name="Line 77"/>
          <p:cNvSpPr>
            <a:spLocks noChangeShapeType="1"/>
          </p:cNvSpPr>
          <p:nvPr/>
        </p:nvSpPr>
        <p:spPr bwMode="auto">
          <a:xfrm>
            <a:off x="400050" y="2389188"/>
            <a:ext cx="32194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4" name="Freeform 133"/>
          <p:cNvSpPr/>
          <p:nvPr/>
        </p:nvSpPr>
        <p:spPr>
          <a:xfrm>
            <a:off x="2244725" y="1566863"/>
            <a:ext cx="1214438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CC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780" name="TextBox 134"/>
          <p:cNvSpPr txBox="1">
            <a:spLocks noChangeArrowheads="1"/>
          </p:cNvSpPr>
          <p:nvPr/>
        </p:nvSpPr>
        <p:spPr bwMode="auto">
          <a:xfrm>
            <a:off x="1065213" y="762000"/>
            <a:ext cx="172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cavity spectrum</a:t>
            </a:r>
          </a:p>
        </p:txBody>
      </p:sp>
      <p:sp>
        <p:nvSpPr>
          <p:cNvPr id="136" name="Freeform 135"/>
          <p:cNvSpPr/>
          <p:nvPr/>
        </p:nvSpPr>
        <p:spPr>
          <a:xfrm>
            <a:off x="552450" y="1566863"/>
            <a:ext cx="1216025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7" name="TextBox 13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708139" y="1092788"/>
            <a:ext cx="667106" cy="420436"/>
          </a:xfrm>
          <a:prstGeom prst="rect">
            <a:avLst/>
          </a:prstGeom>
          <a:blipFill rotWithShape="1">
            <a:blip r:embed="rId12"/>
            <a:stretch>
              <a:fillRect b="-1304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38" name="TextBox 13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687432" y="1092788"/>
            <a:ext cx="1137747" cy="420436"/>
          </a:xfrm>
          <a:prstGeom prst="rect">
            <a:avLst/>
          </a:prstGeom>
          <a:blipFill rotWithShape="1">
            <a:blip r:embed="rId13"/>
            <a:stretch>
              <a:fillRect b="-1304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39" name="TextBox 13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975242" y="1092788"/>
            <a:ext cx="617348" cy="400110"/>
          </a:xfrm>
          <a:prstGeom prst="rect">
            <a:avLst/>
          </a:prstGeom>
          <a:blipFill rotWithShape="1">
            <a:blip r:embed="rId14"/>
            <a:stretch>
              <a:fillRect b="-13636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31785" name="Line 75"/>
          <p:cNvSpPr>
            <a:spLocks noChangeShapeType="1"/>
          </p:cNvSpPr>
          <p:nvPr/>
        </p:nvSpPr>
        <p:spPr bwMode="auto">
          <a:xfrm flipV="1">
            <a:off x="4581525" y="4645025"/>
            <a:ext cx="0" cy="12017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1786" name="Line 77"/>
          <p:cNvSpPr>
            <a:spLocks noChangeShapeType="1"/>
          </p:cNvSpPr>
          <p:nvPr/>
        </p:nvSpPr>
        <p:spPr bwMode="auto">
          <a:xfrm>
            <a:off x="4581525" y="5840413"/>
            <a:ext cx="45402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2" name="Freeform 141"/>
          <p:cNvSpPr/>
          <p:nvPr/>
        </p:nvSpPr>
        <p:spPr>
          <a:xfrm>
            <a:off x="5913438" y="5018088"/>
            <a:ext cx="271462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3" name="Freeform 142"/>
          <p:cNvSpPr/>
          <p:nvPr/>
        </p:nvSpPr>
        <p:spPr>
          <a:xfrm>
            <a:off x="8199438" y="5018088"/>
            <a:ext cx="273050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44" name="Straight Connector 143"/>
          <p:cNvCxnSpPr/>
          <p:nvPr/>
        </p:nvCxnSpPr>
        <p:spPr>
          <a:xfrm flipH="1">
            <a:off x="6540500" y="5616575"/>
            <a:ext cx="160338" cy="39370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 flipH="1">
            <a:off x="6618288" y="5619750"/>
            <a:ext cx="160337" cy="39370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91" name="TextBox 145"/>
          <p:cNvSpPr txBox="1">
            <a:spLocks noChangeArrowheads="1"/>
          </p:cNvSpPr>
          <p:nvPr/>
        </p:nvSpPr>
        <p:spPr bwMode="auto">
          <a:xfrm>
            <a:off x="5969000" y="4224338"/>
            <a:ext cx="1620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qubit spectrum</a:t>
            </a:r>
          </a:p>
        </p:txBody>
      </p:sp>
      <p:sp>
        <p:nvSpPr>
          <p:cNvPr id="147" name="Freeform 146"/>
          <p:cNvSpPr/>
          <p:nvPr/>
        </p:nvSpPr>
        <p:spPr>
          <a:xfrm>
            <a:off x="4772025" y="5008563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8" name="Freeform 147"/>
          <p:cNvSpPr/>
          <p:nvPr/>
        </p:nvSpPr>
        <p:spPr>
          <a:xfrm>
            <a:off x="7010400" y="5018088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66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794" name="TextBox 148"/>
          <p:cNvSpPr txBox="1">
            <a:spLocks noChangeArrowheads="1"/>
          </p:cNvSpPr>
          <p:nvPr/>
        </p:nvSpPr>
        <p:spPr bwMode="auto">
          <a:xfrm>
            <a:off x="4483100" y="5130800"/>
            <a:ext cx="468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…</a:t>
            </a:r>
          </a:p>
        </p:txBody>
      </p:sp>
      <p:sp>
        <p:nvSpPr>
          <p:cNvPr id="31795" name="TextBox 149"/>
          <p:cNvSpPr txBox="1">
            <a:spLocks noChangeArrowheads="1"/>
          </p:cNvSpPr>
          <p:nvPr/>
        </p:nvSpPr>
        <p:spPr bwMode="auto">
          <a:xfrm>
            <a:off x="6715125" y="5130800"/>
            <a:ext cx="468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…</a:t>
            </a:r>
          </a:p>
        </p:txBody>
      </p:sp>
      <p:sp>
        <p:nvSpPr>
          <p:cNvPr id="151" name="TextBox 15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040389" y="4577188"/>
            <a:ext cx="709874" cy="422039"/>
          </a:xfrm>
          <a:prstGeom prst="rect">
            <a:avLst/>
          </a:prstGeom>
          <a:blipFill rotWithShape="1">
            <a:blip r:embed="rId15"/>
            <a:stretch>
              <a:fillRect b="-1449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52" name="TextBox 15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726163" y="4574880"/>
            <a:ext cx="800091" cy="418704"/>
          </a:xfrm>
          <a:prstGeom prst="rect">
            <a:avLst/>
          </a:prstGeom>
          <a:blipFill rotWithShape="1">
            <a:blip r:embed="rId16"/>
            <a:stretch>
              <a:fillRect b="-1449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53" name="TextBox 15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808012" y="4595268"/>
            <a:ext cx="708463" cy="400110"/>
          </a:xfrm>
          <a:prstGeom prst="rect">
            <a:avLst/>
          </a:prstGeom>
          <a:blipFill rotWithShape="1">
            <a:blip r:embed="rId17"/>
            <a:stretch>
              <a:fillRect b="-1538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54" name="TextBox 15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493786" y="4592960"/>
            <a:ext cx="800091" cy="400302"/>
          </a:xfrm>
          <a:prstGeom prst="rect">
            <a:avLst/>
          </a:prstGeom>
          <a:blipFill rotWithShape="1">
            <a:blip r:embed="rId18"/>
            <a:stretch>
              <a:fillRect b="-13636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55" name="Freeform 154"/>
          <p:cNvSpPr/>
          <p:nvPr/>
        </p:nvSpPr>
        <p:spPr>
          <a:xfrm>
            <a:off x="5145088" y="5013325"/>
            <a:ext cx="271462" cy="817563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6" name="Freeform 155"/>
          <p:cNvSpPr/>
          <p:nvPr/>
        </p:nvSpPr>
        <p:spPr>
          <a:xfrm>
            <a:off x="5534025" y="5024438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7" name="Freeform 156"/>
          <p:cNvSpPr/>
          <p:nvPr/>
        </p:nvSpPr>
        <p:spPr>
          <a:xfrm>
            <a:off x="7443788" y="5013325"/>
            <a:ext cx="271462" cy="817563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8" name="Freeform 157"/>
          <p:cNvSpPr/>
          <p:nvPr/>
        </p:nvSpPr>
        <p:spPr>
          <a:xfrm>
            <a:off x="7832725" y="5024438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508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976438" y="4510088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754313" y="3846513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327150" y="4025900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76438" y="3348038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502400" y="2557463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304088" y="1847850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853113" y="2073275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502400" y="1393825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8" name="TextBox 171"/>
          <p:cNvSpPr txBox="1">
            <a:spLocks noChangeArrowheads="1"/>
          </p:cNvSpPr>
          <p:nvPr/>
        </p:nvSpPr>
        <p:spPr bwMode="auto">
          <a:xfrm rot="-1423765">
            <a:off x="4167188" y="2746375"/>
            <a:ext cx="10636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……...</a:t>
            </a:r>
          </a:p>
        </p:txBody>
      </p:sp>
      <p:cxnSp>
        <p:nvCxnSpPr>
          <p:cNvPr id="55" name="Straight Arrow Connector 54"/>
          <p:cNvCxnSpPr/>
          <p:nvPr/>
        </p:nvCxnSpPr>
        <p:spPr>
          <a:xfrm flipH="1" flipV="1">
            <a:off x="2459038" y="3357563"/>
            <a:ext cx="777875" cy="498475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2435225" y="3856038"/>
            <a:ext cx="801688" cy="663575"/>
          </a:xfrm>
          <a:prstGeom prst="straightConnector1">
            <a:avLst/>
          </a:prstGeom>
          <a:ln w="25400"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H="1" flipV="1">
            <a:off x="6137275" y="2046288"/>
            <a:ext cx="777875" cy="498475"/>
          </a:xfrm>
          <a:prstGeom prst="straightConnector1">
            <a:avLst/>
          </a:prstGeom>
          <a:ln w="25400">
            <a:solidFill>
              <a:srgbClr val="CC66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V="1">
            <a:off x="6137275" y="1401763"/>
            <a:ext cx="801688" cy="663575"/>
          </a:xfrm>
          <a:prstGeom prst="straightConnector1">
            <a:avLst/>
          </a:prstGeom>
          <a:ln w="25400">
            <a:solidFill>
              <a:srgbClr val="66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83" name="Freeform 7"/>
          <p:cNvSpPr>
            <a:spLocks/>
          </p:cNvSpPr>
          <p:nvPr/>
        </p:nvSpPr>
        <p:spPr bwMode="auto">
          <a:xfrm rot="-1547630">
            <a:off x="1782763" y="3005138"/>
            <a:ext cx="4425950" cy="122237"/>
          </a:xfrm>
          <a:custGeom>
            <a:avLst/>
            <a:gdLst>
              <a:gd name="T0" fmla="*/ 67086 w 3167"/>
              <a:gd name="T1" fmla="*/ 11627 h 1617"/>
              <a:gd name="T2" fmla="*/ 155137 w 3167"/>
              <a:gd name="T3" fmla="*/ 11627 h 1617"/>
              <a:gd name="T4" fmla="*/ 243188 w 3167"/>
              <a:gd name="T5" fmla="*/ 79880 h 1617"/>
              <a:gd name="T6" fmla="*/ 332637 w 3167"/>
              <a:gd name="T7" fmla="*/ 122085 h 1617"/>
              <a:gd name="T8" fmla="*/ 420688 w 3167"/>
              <a:gd name="T9" fmla="*/ 79880 h 1617"/>
              <a:gd name="T10" fmla="*/ 508739 w 3167"/>
              <a:gd name="T11" fmla="*/ 11627 h 1617"/>
              <a:gd name="T12" fmla="*/ 598188 w 3167"/>
              <a:gd name="T13" fmla="*/ 11627 h 1617"/>
              <a:gd name="T14" fmla="*/ 686239 w 3167"/>
              <a:gd name="T15" fmla="*/ 79880 h 1617"/>
              <a:gd name="T16" fmla="*/ 774290 w 3167"/>
              <a:gd name="T17" fmla="*/ 122085 h 1617"/>
              <a:gd name="T18" fmla="*/ 863738 w 3167"/>
              <a:gd name="T19" fmla="*/ 79880 h 1617"/>
              <a:gd name="T20" fmla="*/ 951789 w 3167"/>
              <a:gd name="T21" fmla="*/ 11627 h 1617"/>
              <a:gd name="T22" fmla="*/ 1039840 w 3167"/>
              <a:gd name="T23" fmla="*/ 11627 h 1617"/>
              <a:gd name="T24" fmla="*/ 1129289 w 3167"/>
              <a:gd name="T25" fmla="*/ 79880 h 1617"/>
              <a:gd name="T26" fmla="*/ 1217340 w 3167"/>
              <a:gd name="T27" fmla="*/ 122085 h 1617"/>
              <a:gd name="T28" fmla="*/ 1305391 w 3167"/>
              <a:gd name="T29" fmla="*/ 79880 h 1617"/>
              <a:gd name="T30" fmla="*/ 1394839 w 3167"/>
              <a:gd name="T31" fmla="*/ 11627 h 1617"/>
              <a:gd name="T32" fmla="*/ 1482890 w 3167"/>
              <a:gd name="T33" fmla="*/ 11627 h 1617"/>
              <a:gd name="T34" fmla="*/ 1570941 w 3167"/>
              <a:gd name="T35" fmla="*/ 79880 h 1617"/>
              <a:gd name="T36" fmla="*/ 1660390 w 3167"/>
              <a:gd name="T37" fmla="*/ 122085 h 1617"/>
              <a:gd name="T38" fmla="*/ 1748441 w 3167"/>
              <a:gd name="T39" fmla="*/ 79880 h 1617"/>
              <a:gd name="T40" fmla="*/ 1836492 w 3167"/>
              <a:gd name="T41" fmla="*/ 11627 h 1617"/>
              <a:gd name="T42" fmla="*/ 1925941 w 3167"/>
              <a:gd name="T43" fmla="*/ 11627 h 1617"/>
              <a:gd name="T44" fmla="*/ 2013992 w 3167"/>
              <a:gd name="T45" fmla="*/ 79880 h 1617"/>
              <a:gd name="T46" fmla="*/ 2102043 w 3167"/>
              <a:gd name="T47" fmla="*/ 122085 h 1617"/>
              <a:gd name="T48" fmla="*/ 2191491 w 3167"/>
              <a:gd name="T49" fmla="*/ 79880 h 1617"/>
              <a:gd name="T50" fmla="*/ 2279542 w 3167"/>
              <a:gd name="T51" fmla="*/ 11627 h 1617"/>
              <a:gd name="T52" fmla="*/ 2367593 w 3167"/>
              <a:gd name="T53" fmla="*/ 11627 h 1617"/>
              <a:gd name="T54" fmla="*/ 2457042 w 3167"/>
              <a:gd name="T55" fmla="*/ 79880 h 1617"/>
              <a:gd name="T56" fmla="*/ 2545093 w 3167"/>
              <a:gd name="T57" fmla="*/ 122085 h 1617"/>
              <a:gd name="T58" fmla="*/ 2633144 w 3167"/>
              <a:gd name="T59" fmla="*/ 79880 h 1617"/>
              <a:gd name="T60" fmla="*/ 2722592 w 3167"/>
              <a:gd name="T61" fmla="*/ 11627 h 1617"/>
              <a:gd name="T62" fmla="*/ 2810643 w 3167"/>
              <a:gd name="T63" fmla="*/ 11627 h 1617"/>
              <a:gd name="T64" fmla="*/ 2898694 w 3167"/>
              <a:gd name="T65" fmla="*/ 79880 h 1617"/>
              <a:gd name="T66" fmla="*/ 2988143 w 3167"/>
              <a:gd name="T67" fmla="*/ 122085 h 1617"/>
              <a:gd name="T68" fmla="*/ 3076194 w 3167"/>
              <a:gd name="T69" fmla="*/ 79880 h 1617"/>
              <a:gd name="T70" fmla="*/ 3164245 w 3167"/>
              <a:gd name="T71" fmla="*/ 11627 h 1617"/>
              <a:gd name="T72" fmla="*/ 3253694 w 3167"/>
              <a:gd name="T73" fmla="*/ 11627 h 1617"/>
              <a:gd name="T74" fmla="*/ 3341744 w 3167"/>
              <a:gd name="T75" fmla="*/ 79880 h 1617"/>
              <a:gd name="T76" fmla="*/ 3429795 w 3167"/>
              <a:gd name="T77" fmla="*/ 122085 h 1617"/>
              <a:gd name="T78" fmla="*/ 3519244 w 3167"/>
              <a:gd name="T79" fmla="*/ 79880 h 1617"/>
              <a:gd name="T80" fmla="*/ 3607295 w 3167"/>
              <a:gd name="T81" fmla="*/ 11627 h 1617"/>
              <a:gd name="T82" fmla="*/ 3695346 w 3167"/>
              <a:gd name="T83" fmla="*/ 11627 h 1617"/>
              <a:gd name="T84" fmla="*/ 3784795 w 3167"/>
              <a:gd name="T85" fmla="*/ 79880 h 1617"/>
              <a:gd name="T86" fmla="*/ 3872846 w 3167"/>
              <a:gd name="T87" fmla="*/ 122085 h 1617"/>
              <a:gd name="T88" fmla="*/ 3960897 w 3167"/>
              <a:gd name="T89" fmla="*/ 79880 h 1617"/>
              <a:gd name="T90" fmla="*/ 4050345 w 3167"/>
              <a:gd name="T91" fmla="*/ 11627 h 1617"/>
              <a:gd name="T92" fmla="*/ 4138396 w 3167"/>
              <a:gd name="T93" fmla="*/ 11627 h 1617"/>
              <a:gd name="T94" fmla="*/ 4226447 w 3167"/>
              <a:gd name="T95" fmla="*/ 79880 h 1617"/>
              <a:gd name="T96" fmla="*/ 4315896 w 3167"/>
              <a:gd name="T97" fmla="*/ 122085 h 1617"/>
              <a:gd name="T98" fmla="*/ 4403947 w 3167"/>
              <a:gd name="T99" fmla="*/ 79880 h 161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3167" h="1617">
                <a:moveTo>
                  <a:pt x="0" y="809"/>
                </a:moveTo>
                <a:lnTo>
                  <a:pt x="16" y="559"/>
                </a:lnTo>
                <a:lnTo>
                  <a:pt x="32" y="333"/>
                </a:lnTo>
                <a:lnTo>
                  <a:pt x="48" y="154"/>
                </a:lnTo>
                <a:lnTo>
                  <a:pt x="63" y="40"/>
                </a:lnTo>
                <a:lnTo>
                  <a:pt x="79" y="0"/>
                </a:lnTo>
                <a:lnTo>
                  <a:pt x="95" y="40"/>
                </a:lnTo>
                <a:lnTo>
                  <a:pt x="111" y="154"/>
                </a:lnTo>
                <a:lnTo>
                  <a:pt x="127" y="333"/>
                </a:lnTo>
                <a:lnTo>
                  <a:pt x="143" y="559"/>
                </a:lnTo>
                <a:lnTo>
                  <a:pt x="158" y="809"/>
                </a:lnTo>
                <a:lnTo>
                  <a:pt x="174" y="1058"/>
                </a:lnTo>
                <a:lnTo>
                  <a:pt x="190" y="1284"/>
                </a:lnTo>
                <a:lnTo>
                  <a:pt x="206" y="1463"/>
                </a:lnTo>
                <a:lnTo>
                  <a:pt x="222" y="1577"/>
                </a:lnTo>
                <a:lnTo>
                  <a:pt x="238" y="1617"/>
                </a:lnTo>
                <a:lnTo>
                  <a:pt x="253" y="1577"/>
                </a:lnTo>
                <a:lnTo>
                  <a:pt x="269" y="1463"/>
                </a:lnTo>
                <a:lnTo>
                  <a:pt x="285" y="1284"/>
                </a:lnTo>
                <a:lnTo>
                  <a:pt x="301" y="1058"/>
                </a:lnTo>
                <a:lnTo>
                  <a:pt x="317" y="809"/>
                </a:lnTo>
                <a:lnTo>
                  <a:pt x="333" y="559"/>
                </a:lnTo>
                <a:lnTo>
                  <a:pt x="348" y="333"/>
                </a:lnTo>
                <a:lnTo>
                  <a:pt x="364" y="154"/>
                </a:lnTo>
                <a:lnTo>
                  <a:pt x="380" y="40"/>
                </a:lnTo>
                <a:lnTo>
                  <a:pt x="396" y="0"/>
                </a:lnTo>
                <a:lnTo>
                  <a:pt x="412" y="40"/>
                </a:lnTo>
                <a:lnTo>
                  <a:pt x="428" y="154"/>
                </a:lnTo>
                <a:lnTo>
                  <a:pt x="443" y="333"/>
                </a:lnTo>
                <a:lnTo>
                  <a:pt x="459" y="559"/>
                </a:lnTo>
                <a:lnTo>
                  <a:pt x="475" y="809"/>
                </a:lnTo>
                <a:lnTo>
                  <a:pt x="491" y="1058"/>
                </a:lnTo>
                <a:lnTo>
                  <a:pt x="507" y="1284"/>
                </a:lnTo>
                <a:lnTo>
                  <a:pt x="523" y="1463"/>
                </a:lnTo>
                <a:lnTo>
                  <a:pt x="538" y="1577"/>
                </a:lnTo>
                <a:lnTo>
                  <a:pt x="554" y="1617"/>
                </a:lnTo>
                <a:lnTo>
                  <a:pt x="570" y="1577"/>
                </a:lnTo>
                <a:lnTo>
                  <a:pt x="586" y="1463"/>
                </a:lnTo>
                <a:lnTo>
                  <a:pt x="602" y="1284"/>
                </a:lnTo>
                <a:lnTo>
                  <a:pt x="618" y="1058"/>
                </a:lnTo>
                <a:lnTo>
                  <a:pt x="633" y="809"/>
                </a:lnTo>
                <a:lnTo>
                  <a:pt x="649" y="559"/>
                </a:lnTo>
                <a:lnTo>
                  <a:pt x="665" y="333"/>
                </a:lnTo>
                <a:lnTo>
                  <a:pt x="681" y="154"/>
                </a:lnTo>
                <a:lnTo>
                  <a:pt x="697" y="40"/>
                </a:lnTo>
                <a:lnTo>
                  <a:pt x="713" y="0"/>
                </a:lnTo>
                <a:lnTo>
                  <a:pt x="728" y="40"/>
                </a:lnTo>
                <a:lnTo>
                  <a:pt x="744" y="154"/>
                </a:lnTo>
                <a:lnTo>
                  <a:pt x="760" y="333"/>
                </a:lnTo>
                <a:lnTo>
                  <a:pt x="776" y="559"/>
                </a:lnTo>
                <a:lnTo>
                  <a:pt x="792" y="809"/>
                </a:lnTo>
                <a:lnTo>
                  <a:pt x="808" y="1058"/>
                </a:lnTo>
                <a:lnTo>
                  <a:pt x="823" y="1284"/>
                </a:lnTo>
                <a:lnTo>
                  <a:pt x="839" y="1463"/>
                </a:lnTo>
                <a:lnTo>
                  <a:pt x="855" y="1577"/>
                </a:lnTo>
                <a:lnTo>
                  <a:pt x="871" y="1617"/>
                </a:lnTo>
                <a:lnTo>
                  <a:pt x="887" y="1577"/>
                </a:lnTo>
                <a:lnTo>
                  <a:pt x="903" y="1463"/>
                </a:lnTo>
                <a:lnTo>
                  <a:pt x="918" y="1284"/>
                </a:lnTo>
                <a:lnTo>
                  <a:pt x="934" y="1058"/>
                </a:lnTo>
                <a:lnTo>
                  <a:pt x="950" y="809"/>
                </a:lnTo>
                <a:lnTo>
                  <a:pt x="966" y="559"/>
                </a:lnTo>
                <a:lnTo>
                  <a:pt x="982" y="333"/>
                </a:lnTo>
                <a:lnTo>
                  <a:pt x="998" y="154"/>
                </a:lnTo>
                <a:lnTo>
                  <a:pt x="1013" y="40"/>
                </a:lnTo>
                <a:lnTo>
                  <a:pt x="1029" y="0"/>
                </a:lnTo>
                <a:lnTo>
                  <a:pt x="1045" y="40"/>
                </a:lnTo>
                <a:lnTo>
                  <a:pt x="1061" y="154"/>
                </a:lnTo>
                <a:lnTo>
                  <a:pt x="1077" y="333"/>
                </a:lnTo>
                <a:lnTo>
                  <a:pt x="1093" y="559"/>
                </a:lnTo>
                <a:lnTo>
                  <a:pt x="1108" y="809"/>
                </a:lnTo>
                <a:lnTo>
                  <a:pt x="1124" y="1058"/>
                </a:lnTo>
                <a:lnTo>
                  <a:pt x="1140" y="1284"/>
                </a:lnTo>
                <a:lnTo>
                  <a:pt x="1156" y="1463"/>
                </a:lnTo>
                <a:lnTo>
                  <a:pt x="1172" y="1577"/>
                </a:lnTo>
                <a:lnTo>
                  <a:pt x="1188" y="1617"/>
                </a:lnTo>
                <a:lnTo>
                  <a:pt x="1203" y="1577"/>
                </a:lnTo>
                <a:lnTo>
                  <a:pt x="1219" y="1463"/>
                </a:lnTo>
                <a:lnTo>
                  <a:pt x="1235" y="1284"/>
                </a:lnTo>
                <a:lnTo>
                  <a:pt x="1251" y="1058"/>
                </a:lnTo>
                <a:lnTo>
                  <a:pt x="1267" y="809"/>
                </a:lnTo>
                <a:lnTo>
                  <a:pt x="1283" y="559"/>
                </a:lnTo>
                <a:lnTo>
                  <a:pt x="1298" y="333"/>
                </a:lnTo>
                <a:lnTo>
                  <a:pt x="1314" y="154"/>
                </a:lnTo>
                <a:lnTo>
                  <a:pt x="1330" y="40"/>
                </a:lnTo>
                <a:lnTo>
                  <a:pt x="1346" y="0"/>
                </a:lnTo>
                <a:lnTo>
                  <a:pt x="1362" y="40"/>
                </a:lnTo>
                <a:lnTo>
                  <a:pt x="1378" y="154"/>
                </a:lnTo>
                <a:lnTo>
                  <a:pt x="1393" y="333"/>
                </a:lnTo>
                <a:lnTo>
                  <a:pt x="1409" y="559"/>
                </a:lnTo>
                <a:lnTo>
                  <a:pt x="1425" y="809"/>
                </a:lnTo>
                <a:lnTo>
                  <a:pt x="1441" y="1058"/>
                </a:lnTo>
                <a:lnTo>
                  <a:pt x="1457" y="1284"/>
                </a:lnTo>
                <a:lnTo>
                  <a:pt x="1473" y="1463"/>
                </a:lnTo>
                <a:lnTo>
                  <a:pt x="1488" y="1577"/>
                </a:lnTo>
                <a:lnTo>
                  <a:pt x="1504" y="1617"/>
                </a:lnTo>
                <a:lnTo>
                  <a:pt x="1520" y="1577"/>
                </a:lnTo>
                <a:lnTo>
                  <a:pt x="1536" y="1463"/>
                </a:lnTo>
                <a:lnTo>
                  <a:pt x="1552" y="1284"/>
                </a:lnTo>
                <a:lnTo>
                  <a:pt x="1568" y="1058"/>
                </a:lnTo>
                <a:lnTo>
                  <a:pt x="1584" y="809"/>
                </a:lnTo>
                <a:lnTo>
                  <a:pt x="1599" y="559"/>
                </a:lnTo>
                <a:lnTo>
                  <a:pt x="1615" y="333"/>
                </a:lnTo>
                <a:lnTo>
                  <a:pt x="1631" y="154"/>
                </a:lnTo>
                <a:lnTo>
                  <a:pt x="1647" y="40"/>
                </a:lnTo>
                <a:lnTo>
                  <a:pt x="1663" y="0"/>
                </a:lnTo>
                <a:lnTo>
                  <a:pt x="1679" y="40"/>
                </a:lnTo>
                <a:lnTo>
                  <a:pt x="1694" y="154"/>
                </a:lnTo>
                <a:lnTo>
                  <a:pt x="1710" y="333"/>
                </a:lnTo>
                <a:lnTo>
                  <a:pt x="1726" y="559"/>
                </a:lnTo>
                <a:lnTo>
                  <a:pt x="1742" y="809"/>
                </a:lnTo>
                <a:lnTo>
                  <a:pt x="1758" y="1058"/>
                </a:lnTo>
                <a:lnTo>
                  <a:pt x="1774" y="1284"/>
                </a:lnTo>
                <a:lnTo>
                  <a:pt x="1789" y="1463"/>
                </a:lnTo>
                <a:lnTo>
                  <a:pt x="1805" y="1577"/>
                </a:lnTo>
                <a:lnTo>
                  <a:pt x="1821" y="1617"/>
                </a:lnTo>
                <a:lnTo>
                  <a:pt x="1837" y="1577"/>
                </a:lnTo>
                <a:lnTo>
                  <a:pt x="1853" y="1463"/>
                </a:lnTo>
                <a:lnTo>
                  <a:pt x="1869" y="1284"/>
                </a:lnTo>
                <a:lnTo>
                  <a:pt x="1884" y="1058"/>
                </a:lnTo>
                <a:lnTo>
                  <a:pt x="1900" y="809"/>
                </a:lnTo>
                <a:lnTo>
                  <a:pt x="1916" y="559"/>
                </a:lnTo>
                <a:lnTo>
                  <a:pt x="1932" y="333"/>
                </a:lnTo>
                <a:lnTo>
                  <a:pt x="1948" y="154"/>
                </a:lnTo>
                <a:lnTo>
                  <a:pt x="1964" y="40"/>
                </a:lnTo>
                <a:lnTo>
                  <a:pt x="1979" y="0"/>
                </a:lnTo>
                <a:lnTo>
                  <a:pt x="1995" y="40"/>
                </a:lnTo>
                <a:lnTo>
                  <a:pt x="2011" y="154"/>
                </a:lnTo>
                <a:lnTo>
                  <a:pt x="2027" y="333"/>
                </a:lnTo>
                <a:lnTo>
                  <a:pt x="2043" y="559"/>
                </a:lnTo>
                <a:lnTo>
                  <a:pt x="2059" y="809"/>
                </a:lnTo>
                <a:lnTo>
                  <a:pt x="2074" y="1058"/>
                </a:lnTo>
                <a:lnTo>
                  <a:pt x="2090" y="1284"/>
                </a:lnTo>
                <a:lnTo>
                  <a:pt x="2106" y="1463"/>
                </a:lnTo>
                <a:lnTo>
                  <a:pt x="2122" y="1577"/>
                </a:lnTo>
                <a:lnTo>
                  <a:pt x="2138" y="1617"/>
                </a:lnTo>
                <a:lnTo>
                  <a:pt x="2154" y="1577"/>
                </a:lnTo>
                <a:lnTo>
                  <a:pt x="2169" y="1463"/>
                </a:lnTo>
                <a:lnTo>
                  <a:pt x="2185" y="1284"/>
                </a:lnTo>
                <a:lnTo>
                  <a:pt x="2201" y="1058"/>
                </a:lnTo>
                <a:lnTo>
                  <a:pt x="2217" y="809"/>
                </a:lnTo>
                <a:lnTo>
                  <a:pt x="2233" y="559"/>
                </a:lnTo>
                <a:lnTo>
                  <a:pt x="2249" y="333"/>
                </a:lnTo>
                <a:lnTo>
                  <a:pt x="2264" y="154"/>
                </a:lnTo>
                <a:lnTo>
                  <a:pt x="2280" y="40"/>
                </a:lnTo>
                <a:lnTo>
                  <a:pt x="2296" y="0"/>
                </a:lnTo>
                <a:lnTo>
                  <a:pt x="2312" y="40"/>
                </a:lnTo>
                <a:lnTo>
                  <a:pt x="2328" y="154"/>
                </a:lnTo>
                <a:lnTo>
                  <a:pt x="2344" y="333"/>
                </a:lnTo>
                <a:lnTo>
                  <a:pt x="2359" y="559"/>
                </a:lnTo>
                <a:lnTo>
                  <a:pt x="2375" y="809"/>
                </a:lnTo>
                <a:lnTo>
                  <a:pt x="2391" y="1058"/>
                </a:lnTo>
                <a:lnTo>
                  <a:pt x="2407" y="1284"/>
                </a:lnTo>
                <a:lnTo>
                  <a:pt x="2423" y="1463"/>
                </a:lnTo>
                <a:lnTo>
                  <a:pt x="2439" y="1577"/>
                </a:lnTo>
                <a:lnTo>
                  <a:pt x="2454" y="1617"/>
                </a:lnTo>
                <a:lnTo>
                  <a:pt x="2470" y="1577"/>
                </a:lnTo>
                <a:lnTo>
                  <a:pt x="2486" y="1463"/>
                </a:lnTo>
                <a:lnTo>
                  <a:pt x="2502" y="1284"/>
                </a:lnTo>
                <a:lnTo>
                  <a:pt x="2518" y="1058"/>
                </a:lnTo>
                <a:lnTo>
                  <a:pt x="2534" y="809"/>
                </a:lnTo>
                <a:lnTo>
                  <a:pt x="2549" y="559"/>
                </a:lnTo>
                <a:lnTo>
                  <a:pt x="2565" y="333"/>
                </a:lnTo>
                <a:lnTo>
                  <a:pt x="2581" y="154"/>
                </a:lnTo>
                <a:lnTo>
                  <a:pt x="2597" y="40"/>
                </a:lnTo>
                <a:lnTo>
                  <a:pt x="2613" y="0"/>
                </a:lnTo>
                <a:lnTo>
                  <a:pt x="2629" y="40"/>
                </a:lnTo>
                <a:lnTo>
                  <a:pt x="2644" y="154"/>
                </a:lnTo>
                <a:lnTo>
                  <a:pt x="2660" y="333"/>
                </a:lnTo>
                <a:lnTo>
                  <a:pt x="2676" y="559"/>
                </a:lnTo>
                <a:lnTo>
                  <a:pt x="2692" y="809"/>
                </a:lnTo>
                <a:lnTo>
                  <a:pt x="2708" y="1058"/>
                </a:lnTo>
                <a:lnTo>
                  <a:pt x="2724" y="1284"/>
                </a:lnTo>
                <a:lnTo>
                  <a:pt x="2739" y="1463"/>
                </a:lnTo>
                <a:lnTo>
                  <a:pt x="2755" y="1577"/>
                </a:lnTo>
                <a:lnTo>
                  <a:pt x="2771" y="1617"/>
                </a:lnTo>
                <a:lnTo>
                  <a:pt x="2787" y="1577"/>
                </a:lnTo>
                <a:lnTo>
                  <a:pt x="2803" y="1463"/>
                </a:lnTo>
                <a:lnTo>
                  <a:pt x="2819" y="1284"/>
                </a:lnTo>
                <a:lnTo>
                  <a:pt x="2834" y="1058"/>
                </a:lnTo>
                <a:lnTo>
                  <a:pt x="2850" y="809"/>
                </a:lnTo>
                <a:lnTo>
                  <a:pt x="2866" y="559"/>
                </a:lnTo>
                <a:lnTo>
                  <a:pt x="2882" y="333"/>
                </a:lnTo>
                <a:lnTo>
                  <a:pt x="2898" y="154"/>
                </a:lnTo>
                <a:lnTo>
                  <a:pt x="2914" y="40"/>
                </a:lnTo>
                <a:lnTo>
                  <a:pt x="2929" y="0"/>
                </a:lnTo>
                <a:lnTo>
                  <a:pt x="2945" y="40"/>
                </a:lnTo>
                <a:lnTo>
                  <a:pt x="2961" y="154"/>
                </a:lnTo>
                <a:lnTo>
                  <a:pt x="2977" y="333"/>
                </a:lnTo>
                <a:lnTo>
                  <a:pt x="2993" y="559"/>
                </a:lnTo>
                <a:lnTo>
                  <a:pt x="3009" y="809"/>
                </a:lnTo>
                <a:lnTo>
                  <a:pt x="3024" y="1058"/>
                </a:lnTo>
                <a:lnTo>
                  <a:pt x="3040" y="1284"/>
                </a:lnTo>
                <a:lnTo>
                  <a:pt x="3056" y="1463"/>
                </a:lnTo>
                <a:lnTo>
                  <a:pt x="3072" y="1577"/>
                </a:lnTo>
                <a:lnTo>
                  <a:pt x="3088" y="1617"/>
                </a:lnTo>
                <a:lnTo>
                  <a:pt x="3104" y="1577"/>
                </a:lnTo>
                <a:lnTo>
                  <a:pt x="3119" y="1463"/>
                </a:lnTo>
                <a:lnTo>
                  <a:pt x="3135" y="1284"/>
                </a:lnTo>
                <a:lnTo>
                  <a:pt x="3151" y="1058"/>
                </a:lnTo>
                <a:lnTo>
                  <a:pt x="3167" y="809"/>
                </a:lnTo>
              </a:path>
            </a:pathLst>
          </a:custGeom>
          <a:noFill/>
          <a:ln w="38100" cap="flat">
            <a:solidFill>
              <a:srgbClr val="000066"/>
            </a:solidFill>
            <a:prstDash val="solid"/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7" name="TextBox 6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293010" y="2603563"/>
            <a:ext cx="551305" cy="646331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32785" name="TextBox 61"/>
          <p:cNvSpPr txBox="1">
            <a:spLocks noChangeArrowheads="1"/>
          </p:cNvSpPr>
          <p:nvPr/>
        </p:nvSpPr>
        <p:spPr bwMode="auto">
          <a:xfrm>
            <a:off x="0" y="4994275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600">
                <a:solidFill>
                  <a:srgbClr val="FF0000"/>
                </a:solidFill>
              </a:rPr>
              <a:t>T</a:t>
            </a:r>
            <a:r>
              <a:rPr lang="en-US" sz="3600" baseline="-25000">
                <a:solidFill>
                  <a:srgbClr val="FF0000"/>
                </a:solidFill>
                <a:latin typeface="Symbol" charset="0"/>
              </a:rPr>
              <a:t>f</a:t>
            </a:r>
            <a:r>
              <a:rPr lang="en-US" sz="3600">
                <a:solidFill>
                  <a:srgbClr val="FF0000"/>
                </a:solidFill>
              </a:rPr>
              <a:t> jump</a:t>
            </a:r>
          </a:p>
        </p:txBody>
      </p:sp>
      <p:sp>
        <p:nvSpPr>
          <p:cNvPr id="68" name="Freeform 27"/>
          <p:cNvSpPr>
            <a:spLocks/>
          </p:cNvSpPr>
          <p:nvPr/>
        </p:nvSpPr>
        <p:spPr bwMode="auto">
          <a:xfrm>
            <a:off x="2803525" y="3490913"/>
            <a:ext cx="704850" cy="355600"/>
          </a:xfrm>
          <a:custGeom>
            <a:avLst/>
            <a:gdLst>
              <a:gd name="T0" fmla="*/ 26 w 2633"/>
              <a:gd name="T1" fmla="*/ 567 h 575"/>
              <a:gd name="T2" fmla="*/ 79 w 2633"/>
              <a:gd name="T3" fmla="*/ 551 h 575"/>
              <a:gd name="T4" fmla="*/ 132 w 2633"/>
              <a:gd name="T5" fmla="*/ 533 h 575"/>
              <a:gd name="T6" fmla="*/ 184 w 2633"/>
              <a:gd name="T7" fmla="*/ 513 h 575"/>
              <a:gd name="T8" fmla="*/ 237 w 2633"/>
              <a:gd name="T9" fmla="*/ 491 h 575"/>
              <a:gd name="T10" fmla="*/ 290 w 2633"/>
              <a:gd name="T11" fmla="*/ 468 h 575"/>
              <a:gd name="T12" fmla="*/ 342 w 2633"/>
              <a:gd name="T13" fmla="*/ 442 h 575"/>
              <a:gd name="T14" fmla="*/ 395 w 2633"/>
              <a:gd name="T15" fmla="*/ 415 h 575"/>
              <a:gd name="T16" fmla="*/ 448 w 2633"/>
              <a:gd name="T17" fmla="*/ 386 h 575"/>
              <a:gd name="T18" fmla="*/ 500 w 2633"/>
              <a:gd name="T19" fmla="*/ 356 h 575"/>
              <a:gd name="T20" fmla="*/ 553 w 2633"/>
              <a:gd name="T21" fmla="*/ 325 h 575"/>
              <a:gd name="T22" fmla="*/ 606 w 2633"/>
              <a:gd name="T23" fmla="*/ 294 h 575"/>
              <a:gd name="T24" fmla="*/ 658 w 2633"/>
              <a:gd name="T25" fmla="*/ 261 h 575"/>
              <a:gd name="T26" fmla="*/ 711 w 2633"/>
              <a:gd name="T27" fmla="*/ 229 h 575"/>
              <a:gd name="T28" fmla="*/ 764 w 2633"/>
              <a:gd name="T29" fmla="*/ 197 h 575"/>
              <a:gd name="T30" fmla="*/ 816 w 2633"/>
              <a:gd name="T31" fmla="*/ 167 h 575"/>
              <a:gd name="T32" fmla="*/ 869 w 2633"/>
              <a:gd name="T33" fmla="*/ 137 h 575"/>
              <a:gd name="T34" fmla="*/ 922 w 2633"/>
              <a:gd name="T35" fmla="*/ 109 h 575"/>
              <a:gd name="T36" fmla="*/ 974 w 2633"/>
              <a:gd name="T37" fmla="*/ 84 h 575"/>
              <a:gd name="T38" fmla="*/ 1027 w 2633"/>
              <a:gd name="T39" fmla="*/ 61 h 575"/>
              <a:gd name="T40" fmla="*/ 1080 w 2633"/>
              <a:gd name="T41" fmla="*/ 41 h 575"/>
              <a:gd name="T42" fmla="*/ 1132 w 2633"/>
              <a:gd name="T43" fmla="*/ 25 h 575"/>
              <a:gd name="T44" fmla="*/ 1185 w 2633"/>
              <a:gd name="T45" fmla="*/ 13 h 575"/>
              <a:gd name="T46" fmla="*/ 1238 w 2633"/>
              <a:gd name="T47" fmla="*/ 5 h 575"/>
              <a:gd name="T48" fmla="*/ 1290 w 2633"/>
              <a:gd name="T49" fmla="*/ 0 h 575"/>
              <a:gd name="T50" fmla="*/ 1343 w 2633"/>
              <a:gd name="T51" fmla="*/ 0 h 575"/>
              <a:gd name="T52" fmla="*/ 1395 w 2633"/>
              <a:gd name="T53" fmla="*/ 5 h 575"/>
              <a:gd name="T54" fmla="*/ 1448 w 2633"/>
              <a:gd name="T55" fmla="*/ 13 h 575"/>
              <a:gd name="T56" fmla="*/ 1501 w 2633"/>
              <a:gd name="T57" fmla="*/ 25 h 575"/>
              <a:gd name="T58" fmla="*/ 1553 w 2633"/>
              <a:gd name="T59" fmla="*/ 41 h 575"/>
              <a:gd name="T60" fmla="*/ 1606 w 2633"/>
              <a:gd name="T61" fmla="*/ 61 h 575"/>
              <a:gd name="T62" fmla="*/ 1659 w 2633"/>
              <a:gd name="T63" fmla="*/ 84 h 575"/>
              <a:gd name="T64" fmla="*/ 1711 w 2633"/>
              <a:gd name="T65" fmla="*/ 109 h 575"/>
              <a:gd name="T66" fmla="*/ 1764 w 2633"/>
              <a:gd name="T67" fmla="*/ 137 h 575"/>
              <a:gd name="T68" fmla="*/ 1817 w 2633"/>
              <a:gd name="T69" fmla="*/ 167 h 575"/>
              <a:gd name="T70" fmla="*/ 1869 w 2633"/>
              <a:gd name="T71" fmla="*/ 197 h 575"/>
              <a:gd name="T72" fmla="*/ 1922 w 2633"/>
              <a:gd name="T73" fmla="*/ 229 h 575"/>
              <a:gd name="T74" fmla="*/ 1975 w 2633"/>
              <a:gd name="T75" fmla="*/ 261 h 575"/>
              <a:gd name="T76" fmla="*/ 2027 w 2633"/>
              <a:gd name="T77" fmla="*/ 294 h 575"/>
              <a:gd name="T78" fmla="*/ 2080 w 2633"/>
              <a:gd name="T79" fmla="*/ 325 h 575"/>
              <a:gd name="T80" fmla="*/ 2133 w 2633"/>
              <a:gd name="T81" fmla="*/ 356 h 575"/>
              <a:gd name="T82" fmla="*/ 2185 w 2633"/>
              <a:gd name="T83" fmla="*/ 386 h 575"/>
              <a:gd name="T84" fmla="*/ 2238 w 2633"/>
              <a:gd name="T85" fmla="*/ 415 h 575"/>
              <a:gd name="T86" fmla="*/ 2291 w 2633"/>
              <a:gd name="T87" fmla="*/ 442 h 575"/>
              <a:gd name="T88" fmla="*/ 2343 w 2633"/>
              <a:gd name="T89" fmla="*/ 468 h 575"/>
              <a:gd name="T90" fmla="*/ 2396 w 2633"/>
              <a:gd name="T91" fmla="*/ 491 h 575"/>
              <a:gd name="T92" fmla="*/ 2449 w 2633"/>
              <a:gd name="T93" fmla="*/ 513 h 575"/>
              <a:gd name="T94" fmla="*/ 2501 w 2633"/>
              <a:gd name="T95" fmla="*/ 533 h 575"/>
              <a:gd name="T96" fmla="*/ 2554 w 2633"/>
              <a:gd name="T97" fmla="*/ 551 h 575"/>
              <a:gd name="T98" fmla="*/ 2607 w 2633"/>
              <a:gd name="T99" fmla="*/ 56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33" h="575">
                <a:moveTo>
                  <a:pt x="0" y="575"/>
                </a:moveTo>
                <a:lnTo>
                  <a:pt x="26" y="567"/>
                </a:lnTo>
                <a:lnTo>
                  <a:pt x="53" y="559"/>
                </a:lnTo>
                <a:lnTo>
                  <a:pt x="79" y="551"/>
                </a:lnTo>
                <a:lnTo>
                  <a:pt x="105" y="542"/>
                </a:lnTo>
                <a:lnTo>
                  <a:pt x="132" y="533"/>
                </a:lnTo>
                <a:lnTo>
                  <a:pt x="158" y="523"/>
                </a:lnTo>
                <a:lnTo>
                  <a:pt x="184" y="513"/>
                </a:lnTo>
                <a:lnTo>
                  <a:pt x="211" y="502"/>
                </a:lnTo>
                <a:lnTo>
                  <a:pt x="237" y="491"/>
                </a:lnTo>
                <a:lnTo>
                  <a:pt x="263" y="480"/>
                </a:lnTo>
                <a:lnTo>
                  <a:pt x="290" y="468"/>
                </a:lnTo>
                <a:lnTo>
                  <a:pt x="316" y="455"/>
                </a:lnTo>
                <a:lnTo>
                  <a:pt x="342" y="442"/>
                </a:lnTo>
                <a:lnTo>
                  <a:pt x="369" y="429"/>
                </a:lnTo>
                <a:lnTo>
                  <a:pt x="395" y="415"/>
                </a:lnTo>
                <a:lnTo>
                  <a:pt x="421" y="401"/>
                </a:lnTo>
                <a:lnTo>
                  <a:pt x="448" y="386"/>
                </a:lnTo>
                <a:lnTo>
                  <a:pt x="474" y="371"/>
                </a:lnTo>
                <a:lnTo>
                  <a:pt x="500" y="356"/>
                </a:lnTo>
                <a:lnTo>
                  <a:pt x="527" y="341"/>
                </a:lnTo>
                <a:lnTo>
                  <a:pt x="553" y="325"/>
                </a:lnTo>
                <a:lnTo>
                  <a:pt x="579" y="309"/>
                </a:lnTo>
                <a:lnTo>
                  <a:pt x="606" y="294"/>
                </a:lnTo>
                <a:lnTo>
                  <a:pt x="632" y="277"/>
                </a:lnTo>
                <a:lnTo>
                  <a:pt x="658" y="261"/>
                </a:lnTo>
                <a:lnTo>
                  <a:pt x="685" y="245"/>
                </a:lnTo>
                <a:lnTo>
                  <a:pt x="711" y="229"/>
                </a:lnTo>
                <a:lnTo>
                  <a:pt x="737" y="213"/>
                </a:lnTo>
                <a:lnTo>
                  <a:pt x="764" y="197"/>
                </a:lnTo>
                <a:lnTo>
                  <a:pt x="790" y="182"/>
                </a:lnTo>
                <a:lnTo>
                  <a:pt x="816" y="167"/>
                </a:lnTo>
                <a:lnTo>
                  <a:pt x="843" y="152"/>
                </a:lnTo>
                <a:lnTo>
                  <a:pt x="869" y="137"/>
                </a:lnTo>
                <a:lnTo>
                  <a:pt x="895" y="123"/>
                </a:lnTo>
                <a:lnTo>
                  <a:pt x="922" y="109"/>
                </a:lnTo>
                <a:lnTo>
                  <a:pt x="948" y="96"/>
                </a:lnTo>
                <a:lnTo>
                  <a:pt x="974" y="84"/>
                </a:lnTo>
                <a:lnTo>
                  <a:pt x="1001" y="72"/>
                </a:lnTo>
                <a:lnTo>
                  <a:pt x="1027" y="61"/>
                </a:lnTo>
                <a:lnTo>
                  <a:pt x="1053" y="51"/>
                </a:lnTo>
                <a:lnTo>
                  <a:pt x="1080" y="41"/>
                </a:lnTo>
                <a:lnTo>
                  <a:pt x="1106" y="33"/>
                </a:lnTo>
                <a:lnTo>
                  <a:pt x="1132" y="25"/>
                </a:lnTo>
                <a:lnTo>
                  <a:pt x="1159" y="19"/>
                </a:lnTo>
                <a:lnTo>
                  <a:pt x="1185" y="13"/>
                </a:lnTo>
                <a:lnTo>
                  <a:pt x="1211" y="8"/>
                </a:lnTo>
                <a:lnTo>
                  <a:pt x="1238" y="5"/>
                </a:lnTo>
                <a:lnTo>
                  <a:pt x="1264" y="2"/>
                </a:lnTo>
                <a:lnTo>
                  <a:pt x="1290" y="0"/>
                </a:lnTo>
                <a:lnTo>
                  <a:pt x="1317" y="0"/>
                </a:lnTo>
                <a:lnTo>
                  <a:pt x="1343" y="0"/>
                </a:lnTo>
                <a:lnTo>
                  <a:pt x="1369" y="2"/>
                </a:lnTo>
                <a:lnTo>
                  <a:pt x="1395" y="5"/>
                </a:lnTo>
                <a:lnTo>
                  <a:pt x="1422" y="8"/>
                </a:lnTo>
                <a:lnTo>
                  <a:pt x="1448" y="13"/>
                </a:lnTo>
                <a:lnTo>
                  <a:pt x="1474" y="19"/>
                </a:lnTo>
                <a:lnTo>
                  <a:pt x="1501" y="25"/>
                </a:lnTo>
                <a:lnTo>
                  <a:pt x="1527" y="33"/>
                </a:lnTo>
                <a:lnTo>
                  <a:pt x="1553" y="41"/>
                </a:lnTo>
                <a:lnTo>
                  <a:pt x="1580" y="51"/>
                </a:lnTo>
                <a:lnTo>
                  <a:pt x="1606" y="61"/>
                </a:lnTo>
                <a:lnTo>
                  <a:pt x="1632" y="72"/>
                </a:lnTo>
                <a:lnTo>
                  <a:pt x="1659" y="84"/>
                </a:lnTo>
                <a:lnTo>
                  <a:pt x="1685" y="96"/>
                </a:lnTo>
                <a:lnTo>
                  <a:pt x="1711" y="109"/>
                </a:lnTo>
                <a:lnTo>
                  <a:pt x="1738" y="123"/>
                </a:lnTo>
                <a:lnTo>
                  <a:pt x="1764" y="137"/>
                </a:lnTo>
                <a:lnTo>
                  <a:pt x="1790" y="152"/>
                </a:lnTo>
                <a:lnTo>
                  <a:pt x="1817" y="167"/>
                </a:lnTo>
                <a:lnTo>
                  <a:pt x="1843" y="182"/>
                </a:lnTo>
                <a:lnTo>
                  <a:pt x="1869" y="197"/>
                </a:lnTo>
                <a:lnTo>
                  <a:pt x="1896" y="213"/>
                </a:lnTo>
                <a:lnTo>
                  <a:pt x="1922" y="229"/>
                </a:lnTo>
                <a:lnTo>
                  <a:pt x="1948" y="245"/>
                </a:lnTo>
                <a:lnTo>
                  <a:pt x="1975" y="261"/>
                </a:lnTo>
                <a:lnTo>
                  <a:pt x="2001" y="277"/>
                </a:lnTo>
                <a:lnTo>
                  <a:pt x="2027" y="294"/>
                </a:lnTo>
                <a:lnTo>
                  <a:pt x="2054" y="309"/>
                </a:lnTo>
                <a:lnTo>
                  <a:pt x="2080" y="325"/>
                </a:lnTo>
                <a:lnTo>
                  <a:pt x="2106" y="341"/>
                </a:lnTo>
                <a:lnTo>
                  <a:pt x="2133" y="356"/>
                </a:lnTo>
                <a:lnTo>
                  <a:pt x="2159" y="371"/>
                </a:lnTo>
                <a:lnTo>
                  <a:pt x="2185" y="386"/>
                </a:lnTo>
                <a:lnTo>
                  <a:pt x="2212" y="401"/>
                </a:lnTo>
                <a:lnTo>
                  <a:pt x="2238" y="415"/>
                </a:lnTo>
                <a:lnTo>
                  <a:pt x="2264" y="429"/>
                </a:lnTo>
                <a:lnTo>
                  <a:pt x="2291" y="442"/>
                </a:lnTo>
                <a:lnTo>
                  <a:pt x="2317" y="455"/>
                </a:lnTo>
                <a:lnTo>
                  <a:pt x="2343" y="468"/>
                </a:lnTo>
                <a:lnTo>
                  <a:pt x="2370" y="480"/>
                </a:lnTo>
                <a:lnTo>
                  <a:pt x="2396" y="491"/>
                </a:lnTo>
                <a:lnTo>
                  <a:pt x="2422" y="502"/>
                </a:lnTo>
                <a:lnTo>
                  <a:pt x="2449" y="513"/>
                </a:lnTo>
                <a:lnTo>
                  <a:pt x="2475" y="523"/>
                </a:lnTo>
                <a:lnTo>
                  <a:pt x="2501" y="533"/>
                </a:lnTo>
                <a:lnTo>
                  <a:pt x="2528" y="542"/>
                </a:lnTo>
                <a:lnTo>
                  <a:pt x="2554" y="551"/>
                </a:lnTo>
                <a:lnTo>
                  <a:pt x="2580" y="559"/>
                </a:lnTo>
                <a:lnTo>
                  <a:pt x="2607" y="567"/>
                </a:lnTo>
                <a:lnTo>
                  <a:pt x="2633" y="575"/>
                </a:lnTo>
              </a:path>
            </a:pathLst>
          </a:custGeom>
          <a:solidFill>
            <a:srgbClr val="0070C0">
              <a:alpha val="80000"/>
            </a:srgbClr>
          </a:solidFill>
          <a:ln w="38100" cap="flat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>
              <a:latin typeface="+mn-lt"/>
              <a:ea typeface="+mn-ea"/>
              <a:cs typeface="+mn-cs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1041400" y="3521075"/>
            <a:ext cx="1203325" cy="85090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5" name="TextBox 9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037464" y="4524366"/>
            <a:ext cx="895181" cy="369332"/>
          </a:xfrm>
          <a:prstGeom prst="rect">
            <a:avLst/>
          </a:prstGeom>
          <a:blipFill rotWithShape="1">
            <a:blip r:embed="rId3"/>
            <a:stretch>
              <a:fillRect t="-119672" r="-52381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98" name="TextBox 9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88193" y="2926729"/>
            <a:ext cx="841769" cy="369332"/>
          </a:xfrm>
          <a:prstGeom prst="rect">
            <a:avLst/>
          </a:prstGeom>
          <a:blipFill rotWithShape="1">
            <a:blip r:embed="rId4"/>
            <a:stretch>
              <a:fillRect t="-119672" r="-56522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99" name="TextBox 9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715854" y="1478256"/>
            <a:ext cx="906338" cy="369332"/>
          </a:xfrm>
          <a:prstGeom prst="rect">
            <a:avLst/>
          </a:prstGeom>
          <a:blipFill rotWithShape="1">
            <a:blip r:embed="rId5"/>
            <a:stretch>
              <a:fillRect t="-119672" r="-52703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0" name="TextBox 9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640111" y="2200421"/>
            <a:ext cx="897297" cy="369332"/>
          </a:xfrm>
          <a:prstGeom prst="rect">
            <a:avLst/>
          </a:prstGeom>
          <a:blipFill rotWithShape="1">
            <a:blip r:embed="rId6"/>
            <a:stretch>
              <a:fillRect t="-119672" r="-53061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1" name="TextBox 10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176329" y="3470357"/>
            <a:ext cx="897553" cy="369332"/>
          </a:xfrm>
          <a:prstGeom prst="rect">
            <a:avLst/>
          </a:prstGeom>
          <a:blipFill rotWithShape="1">
            <a:blip r:embed="rId7"/>
            <a:stretch>
              <a:fillRect t="-119672" r="-53061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2" name="TextBox 10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041349" y="4003150"/>
            <a:ext cx="888513" cy="369332"/>
          </a:xfrm>
          <a:prstGeom prst="rect">
            <a:avLst/>
          </a:prstGeom>
          <a:blipFill rotWithShape="1">
            <a:blip r:embed="rId8"/>
            <a:stretch>
              <a:fillRect t="-121667" r="-52055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11" name="TextBox 11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472135" y="889072"/>
            <a:ext cx="850554" cy="369332"/>
          </a:xfrm>
          <a:prstGeom prst="rect">
            <a:avLst/>
          </a:prstGeom>
          <a:blipFill rotWithShape="1">
            <a:blip r:embed="rId9"/>
            <a:stretch>
              <a:fillRect t="-121667" r="-56115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12" name="TextBox 11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756861" y="2600882"/>
            <a:ext cx="903965" cy="369332"/>
          </a:xfrm>
          <a:prstGeom prst="rect">
            <a:avLst/>
          </a:prstGeom>
          <a:blipFill rotWithShape="1">
            <a:blip r:embed="rId10"/>
            <a:stretch>
              <a:fillRect t="-121667" r="-52349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60" name="Title 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76405"/>
          </a:xfrm>
          <a:prstGeom prst="rect">
            <a:avLst/>
          </a:prstGeom>
          <a:blipFill rotWithShape="1">
            <a:blip r:embed="rId11"/>
            <a:stretch>
              <a:fillRect l="-1133" b="-9009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cxnSp>
        <p:nvCxnSpPr>
          <p:cNvPr id="61" name="Straight Arrow Connector 60"/>
          <p:cNvCxnSpPr/>
          <p:nvPr/>
        </p:nvCxnSpPr>
        <p:spPr>
          <a:xfrm flipV="1">
            <a:off x="2509838" y="1381125"/>
            <a:ext cx="4191000" cy="1938338"/>
          </a:xfrm>
          <a:prstGeom prst="straightConnector1">
            <a:avLst/>
          </a:prstGeom>
          <a:ln w="254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2608263" y="2557463"/>
            <a:ext cx="4471987" cy="1952625"/>
          </a:xfrm>
          <a:prstGeom prst="straightConnector1">
            <a:avLst/>
          </a:prstGeom>
          <a:ln w="25400">
            <a:solidFill>
              <a:srgbClr val="CC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Freeform 129"/>
          <p:cNvSpPr/>
          <p:nvPr/>
        </p:nvSpPr>
        <p:spPr>
          <a:xfrm>
            <a:off x="1476375" y="1566863"/>
            <a:ext cx="1214438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1" name="Freeform 130"/>
          <p:cNvSpPr/>
          <p:nvPr/>
        </p:nvSpPr>
        <p:spPr>
          <a:xfrm>
            <a:off x="1392238" y="1566863"/>
            <a:ext cx="1216025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801" name="Line 75"/>
          <p:cNvSpPr>
            <a:spLocks noChangeShapeType="1"/>
          </p:cNvSpPr>
          <p:nvPr/>
        </p:nvSpPr>
        <p:spPr bwMode="auto">
          <a:xfrm flipV="1">
            <a:off x="388938" y="1195388"/>
            <a:ext cx="0" cy="12017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2802" name="Line 77"/>
          <p:cNvSpPr>
            <a:spLocks noChangeShapeType="1"/>
          </p:cNvSpPr>
          <p:nvPr/>
        </p:nvSpPr>
        <p:spPr bwMode="auto">
          <a:xfrm>
            <a:off x="400050" y="2389188"/>
            <a:ext cx="32194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4" name="Freeform 133"/>
          <p:cNvSpPr/>
          <p:nvPr/>
        </p:nvSpPr>
        <p:spPr>
          <a:xfrm>
            <a:off x="2244725" y="1566863"/>
            <a:ext cx="1214438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CC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804" name="TextBox 134"/>
          <p:cNvSpPr txBox="1">
            <a:spLocks noChangeArrowheads="1"/>
          </p:cNvSpPr>
          <p:nvPr/>
        </p:nvSpPr>
        <p:spPr bwMode="auto">
          <a:xfrm>
            <a:off x="1065213" y="762000"/>
            <a:ext cx="172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cavity spectrum</a:t>
            </a:r>
          </a:p>
        </p:txBody>
      </p:sp>
      <p:sp>
        <p:nvSpPr>
          <p:cNvPr id="136" name="Freeform 135"/>
          <p:cNvSpPr/>
          <p:nvPr/>
        </p:nvSpPr>
        <p:spPr>
          <a:xfrm>
            <a:off x="552450" y="1566863"/>
            <a:ext cx="1216025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7" name="TextBox 13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708139" y="1092788"/>
            <a:ext cx="667106" cy="420436"/>
          </a:xfrm>
          <a:prstGeom prst="rect">
            <a:avLst/>
          </a:prstGeom>
          <a:blipFill rotWithShape="1">
            <a:blip r:embed="rId12"/>
            <a:stretch>
              <a:fillRect b="-1304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38" name="TextBox 13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687432" y="1092788"/>
            <a:ext cx="1137747" cy="420436"/>
          </a:xfrm>
          <a:prstGeom prst="rect">
            <a:avLst/>
          </a:prstGeom>
          <a:blipFill rotWithShape="1">
            <a:blip r:embed="rId13"/>
            <a:stretch>
              <a:fillRect b="-1304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39" name="TextBox 13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975242" y="1092788"/>
            <a:ext cx="617348" cy="400110"/>
          </a:xfrm>
          <a:prstGeom prst="rect">
            <a:avLst/>
          </a:prstGeom>
          <a:blipFill rotWithShape="1">
            <a:blip r:embed="rId14"/>
            <a:stretch>
              <a:fillRect b="-13636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32809" name="Line 75"/>
          <p:cNvSpPr>
            <a:spLocks noChangeShapeType="1"/>
          </p:cNvSpPr>
          <p:nvPr/>
        </p:nvSpPr>
        <p:spPr bwMode="auto">
          <a:xfrm flipV="1">
            <a:off x="4581525" y="4645025"/>
            <a:ext cx="0" cy="12017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2810" name="Line 77"/>
          <p:cNvSpPr>
            <a:spLocks noChangeShapeType="1"/>
          </p:cNvSpPr>
          <p:nvPr/>
        </p:nvSpPr>
        <p:spPr bwMode="auto">
          <a:xfrm>
            <a:off x="4581525" y="5840413"/>
            <a:ext cx="45402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2" name="Freeform 141"/>
          <p:cNvSpPr/>
          <p:nvPr/>
        </p:nvSpPr>
        <p:spPr>
          <a:xfrm>
            <a:off x="5913438" y="5018088"/>
            <a:ext cx="271462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3" name="Freeform 142"/>
          <p:cNvSpPr/>
          <p:nvPr/>
        </p:nvSpPr>
        <p:spPr>
          <a:xfrm>
            <a:off x="8199438" y="5018088"/>
            <a:ext cx="273050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44" name="Straight Connector 143"/>
          <p:cNvCxnSpPr/>
          <p:nvPr/>
        </p:nvCxnSpPr>
        <p:spPr>
          <a:xfrm flipH="1">
            <a:off x="6540500" y="5616575"/>
            <a:ext cx="160338" cy="39370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 flipH="1">
            <a:off x="6618288" y="5619750"/>
            <a:ext cx="160337" cy="39370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815" name="TextBox 145"/>
          <p:cNvSpPr txBox="1">
            <a:spLocks noChangeArrowheads="1"/>
          </p:cNvSpPr>
          <p:nvPr/>
        </p:nvSpPr>
        <p:spPr bwMode="auto">
          <a:xfrm>
            <a:off x="5969000" y="4224338"/>
            <a:ext cx="1620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qubit spectrum</a:t>
            </a:r>
          </a:p>
        </p:txBody>
      </p:sp>
      <p:sp>
        <p:nvSpPr>
          <p:cNvPr id="147" name="Freeform 146"/>
          <p:cNvSpPr/>
          <p:nvPr/>
        </p:nvSpPr>
        <p:spPr>
          <a:xfrm>
            <a:off x="4772025" y="5008563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8" name="Freeform 147"/>
          <p:cNvSpPr/>
          <p:nvPr/>
        </p:nvSpPr>
        <p:spPr>
          <a:xfrm>
            <a:off x="7010400" y="5018088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66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818" name="TextBox 148"/>
          <p:cNvSpPr txBox="1">
            <a:spLocks noChangeArrowheads="1"/>
          </p:cNvSpPr>
          <p:nvPr/>
        </p:nvSpPr>
        <p:spPr bwMode="auto">
          <a:xfrm>
            <a:off x="4483100" y="5130800"/>
            <a:ext cx="468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…</a:t>
            </a:r>
          </a:p>
        </p:txBody>
      </p:sp>
      <p:sp>
        <p:nvSpPr>
          <p:cNvPr id="32819" name="TextBox 149"/>
          <p:cNvSpPr txBox="1">
            <a:spLocks noChangeArrowheads="1"/>
          </p:cNvSpPr>
          <p:nvPr/>
        </p:nvSpPr>
        <p:spPr bwMode="auto">
          <a:xfrm>
            <a:off x="6715125" y="5130800"/>
            <a:ext cx="468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…</a:t>
            </a:r>
          </a:p>
        </p:txBody>
      </p:sp>
      <p:sp>
        <p:nvSpPr>
          <p:cNvPr id="151" name="TextBox 15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040389" y="4577188"/>
            <a:ext cx="709874" cy="422039"/>
          </a:xfrm>
          <a:prstGeom prst="rect">
            <a:avLst/>
          </a:prstGeom>
          <a:blipFill rotWithShape="1">
            <a:blip r:embed="rId15"/>
            <a:stretch>
              <a:fillRect b="-1449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52" name="TextBox 15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726163" y="4574880"/>
            <a:ext cx="800091" cy="418704"/>
          </a:xfrm>
          <a:prstGeom prst="rect">
            <a:avLst/>
          </a:prstGeom>
          <a:blipFill rotWithShape="1">
            <a:blip r:embed="rId16"/>
            <a:stretch>
              <a:fillRect b="-1449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53" name="TextBox 15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808012" y="4595268"/>
            <a:ext cx="708463" cy="400110"/>
          </a:xfrm>
          <a:prstGeom prst="rect">
            <a:avLst/>
          </a:prstGeom>
          <a:blipFill rotWithShape="1">
            <a:blip r:embed="rId17"/>
            <a:stretch>
              <a:fillRect b="-1538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54" name="TextBox 15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493786" y="4592960"/>
            <a:ext cx="800091" cy="400302"/>
          </a:xfrm>
          <a:prstGeom prst="rect">
            <a:avLst/>
          </a:prstGeom>
          <a:blipFill rotWithShape="1">
            <a:blip r:embed="rId18"/>
            <a:stretch>
              <a:fillRect b="-13636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55" name="Freeform 154"/>
          <p:cNvSpPr/>
          <p:nvPr/>
        </p:nvSpPr>
        <p:spPr>
          <a:xfrm>
            <a:off x="5145088" y="5013325"/>
            <a:ext cx="271462" cy="817563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6" name="Freeform 155"/>
          <p:cNvSpPr/>
          <p:nvPr/>
        </p:nvSpPr>
        <p:spPr>
          <a:xfrm>
            <a:off x="5534025" y="5024438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7" name="Freeform 156"/>
          <p:cNvSpPr/>
          <p:nvPr/>
        </p:nvSpPr>
        <p:spPr>
          <a:xfrm>
            <a:off x="7443788" y="5013325"/>
            <a:ext cx="271462" cy="817563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8" name="Freeform 157"/>
          <p:cNvSpPr/>
          <p:nvPr/>
        </p:nvSpPr>
        <p:spPr>
          <a:xfrm>
            <a:off x="7832725" y="5024438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376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976438" y="4510088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754313" y="3846513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327150" y="4025900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76438" y="3348038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502400" y="2557463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304088" y="1847850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853113" y="2073275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502400" y="1393825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02" name="TextBox 171"/>
          <p:cNvSpPr txBox="1">
            <a:spLocks noChangeArrowheads="1"/>
          </p:cNvSpPr>
          <p:nvPr/>
        </p:nvSpPr>
        <p:spPr bwMode="auto">
          <a:xfrm rot="-1423765">
            <a:off x="4167188" y="2746375"/>
            <a:ext cx="10636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……...</a:t>
            </a:r>
          </a:p>
        </p:txBody>
      </p:sp>
      <p:cxnSp>
        <p:nvCxnSpPr>
          <p:cNvPr id="55" name="Straight Arrow Connector 54"/>
          <p:cNvCxnSpPr/>
          <p:nvPr/>
        </p:nvCxnSpPr>
        <p:spPr>
          <a:xfrm flipH="1" flipV="1">
            <a:off x="2459038" y="3357563"/>
            <a:ext cx="777875" cy="498475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2435225" y="3856038"/>
            <a:ext cx="801688" cy="663575"/>
          </a:xfrm>
          <a:prstGeom prst="straightConnector1">
            <a:avLst/>
          </a:prstGeom>
          <a:ln w="25400"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H="1" flipV="1">
            <a:off x="6137275" y="2046288"/>
            <a:ext cx="777875" cy="498475"/>
          </a:xfrm>
          <a:prstGeom prst="straightConnector1">
            <a:avLst/>
          </a:prstGeom>
          <a:ln w="25400">
            <a:solidFill>
              <a:srgbClr val="CC66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V="1">
            <a:off x="6137275" y="1401763"/>
            <a:ext cx="801688" cy="663575"/>
          </a:xfrm>
          <a:prstGeom prst="straightConnector1">
            <a:avLst/>
          </a:prstGeom>
          <a:ln w="25400">
            <a:solidFill>
              <a:srgbClr val="66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07" name="Freeform 7"/>
          <p:cNvSpPr>
            <a:spLocks/>
          </p:cNvSpPr>
          <p:nvPr/>
        </p:nvSpPr>
        <p:spPr bwMode="auto">
          <a:xfrm rot="-1547630">
            <a:off x="1782763" y="3005138"/>
            <a:ext cx="4425950" cy="122237"/>
          </a:xfrm>
          <a:custGeom>
            <a:avLst/>
            <a:gdLst>
              <a:gd name="T0" fmla="*/ 67086 w 3167"/>
              <a:gd name="T1" fmla="*/ 11627 h 1617"/>
              <a:gd name="T2" fmla="*/ 155137 w 3167"/>
              <a:gd name="T3" fmla="*/ 11627 h 1617"/>
              <a:gd name="T4" fmla="*/ 243188 w 3167"/>
              <a:gd name="T5" fmla="*/ 79880 h 1617"/>
              <a:gd name="T6" fmla="*/ 332637 w 3167"/>
              <a:gd name="T7" fmla="*/ 122085 h 1617"/>
              <a:gd name="T8" fmla="*/ 420688 w 3167"/>
              <a:gd name="T9" fmla="*/ 79880 h 1617"/>
              <a:gd name="T10" fmla="*/ 508739 w 3167"/>
              <a:gd name="T11" fmla="*/ 11627 h 1617"/>
              <a:gd name="T12" fmla="*/ 598188 w 3167"/>
              <a:gd name="T13" fmla="*/ 11627 h 1617"/>
              <a:gd name="T14" fmla="*/ 686239 w 3167"/>
              <a:gd name="T15" fmla="*/ 79880 h 1617"/>
              <a:gd name="T16" fmla="*/ 774290 w 3167"/>
              <a:gd name="T17" fmla="*/ 122085 h 1617"/>
              <a:gd name="T18" fmla="*/ 863738 w 3167"/>
              <a:gd name="T19" fmla="*/ 79880 h 1617"/>
              <a:gd name="T20" fmla="*/ 951789 w 3167"/>
              <a:gd name="T21" fmla="*/ 11627 h 1617"/>
              <a:gd name="T22" fmla="*/ 1039840 w 3167"/>
              <a:gd name="T23" fmla="*/ 11627 h 1617"/>
              <a:gd name="T24" fmla="*/ 1129289 w 3167"/>
              <a:gd name="T25" fmla="*/ 79880 h 1617"/>
              <a:gd name="T26" fmla="*/ 1217340 w 3167"/>
              <a:gd name="T27" fmla="*/ 122085 h 1617"/>
              <a:gd name="T28" fmla="*/ 1305391 w 3167"/>
              <a:gd name="T29" fmla="*/ 79880 h 1617"/>
              <a:gd name="T30" fmla="*/ 1394839 w 3167"/>
              <a:gd name="T31" fmla="*/ 11627 h 1617"/>
              <a:gd name="T32" fmla="*/ 1482890 w 3167"/>
              <a:gd name="T33" fmla="*/ 11627 h 1617"/>
              <a:gd name="T34" fmla="*/ 1570941 w 3167"/>
              <a:gd name="T35" fmla="*/ 79880 h 1617"/>
              <a:gd name="T36" fmla="*/ 1660390 w 3167"/>
              <a:gd name="T37" fmla="*/ 122085 h 1617"/>
              <a:gd name="T38" fmla="*/ 1748441 w 3167"/>
              <a:gd name="T39" fmla="*/ 79880 h 1617"/>
              <a:gd name="T40" fmla="*/ 1836492 w 3167"/>
              <a:gd name="T41" fmla="*/ 11627 h 1617"/>
              <a:gd name="T42" fmla="*/ 1925941 w 3167"/>
              <a:gd name="T43" fmla="*/ 11627 h 1617"/>
              <a:gd name="T44" fmla="*/ 2013992 w 3167"/>
              <a:gd name="T45" fmla="*/ 79880 h 1617"/>
              <a:gd name="T46" fmla="*/ 2102043 w 3167"/>
              <a:gd name="T47" fmla="*/ 122085 h 1617"/>
              <a:gd name="T48" fmla="*/ 2191491 w 3167"/>
              <a:gd name="T49" fmla="*/ 79880 h 1617"/>
              <a:gd name="T50" fmla="*/ 2279542 w 3167"/>
              <a:gd name="T51" fmla="*/ 11627 h 1617"/>
              <a:gd name="T52" fmla="*/ 2367593 w 3167"/>
              <a:gd name="T53" fmla="*/ 11627 h 1617"/>
              <a:gd name="T54" fmla="*/ 2457042 w 3167"/>
              <a:gd name="T55" fmla="*/ 79880 h 1617"/>
              <a:gd name="T56" fmla="*/ 2545093 w 3167"/>
              <a:gd name="T57" fmla="*/ 122085 h 1617"/>
              <a:gd name="T58" fmla="*/ 2633144 w 3167"/>
              <a:gd name="T59" fmla="*/ 79880 h 1617"/>
              <a:gd name="T60" fmla="*/ 2722592 w 3167"/>
              <a:gd name="T61" fmla="*/ 11627 h 1617"/>
              <a:gd name="T62" fmla="*/ 2810643 w 3167"/>
              <a:gd name="T63" fmla="*/ 11627 h 1617"/>
              <a:gd name="T64" fmla="*/ 2898694 w 3167"/>
              <a:gd name="T65" fmla="*/ 79880 h 1617"/>
              <a:gd name="T66" fmla="*/ 2988143 w 3167"/>
              <a:gd name="T67" fmla="*/ 122085 h 1617"/>
              <a:gd name="T68" fmla="*/ 3076194 w 3167"/>
              <a:gd name="T69" fmla="*/ 79880 h 1617"/>
              <a:gd name="T70" fmla="*/ 3164245 w 3167"/>
              <a:gd name="T71" fmla="*/ 11627 h 1617"/>
              <a:gd name="T72" fmla="*/ 3253694 w 3167"/>
              <a:gd name="T73" fmla="*/ 11627 h 1617"/>
              <a:gd name="T74" fmla="*/ 3341744 w 3167"/>
              <a:gd name="T75" fmla="*/ 79880 h 1617"/>
              <a:gd name="T76" fmla="*/ 3429795 w 3167"/>
              <a:gd name="T77" fmla="*/ 122085 h 1617"/>
              <a:gd name="T78" fmla="*/ 3519244 w 3167"/>
              <a:gd name="T79" fmla="*/ 79880 h 1617"/>
              <a:gd name="T80" fmla="*/ 3607295 w 3167"/>
              <a:gd name="T81" fmla="*/ 11627 h 1617"/>
              <a:gd name="T82" fmla="*/ 3695346 w 3167"/>
              <a:gd name="T83" fmla="*/ 11627 h 1617"/>
              <a:gd name="T84" fmla="*/ 3784795 w 3167"/>
              <a:gd name="T85" fmla="*/ 79880 h 1617"/>
              <a:gd name="T86" fmla="*/ 3872846 w 3167"/>
              <a:gd name="T87" fmla="*/ 122085 h 1617"/>
              <a:gd name="T88" fmla="*/ 3960897 w 3167"/>
              <a:gd name="T89" fmla="*/ 79880 h 1617"/>
              <a:gd name="T90" fmla="*/ 4050345 w 3167"/>
              <a:gd name="T91" fmla="*/ 11627 h 1617"/>
              <a:gd name="T92" fmla="*/ 4138396 w 3167"/>
              <a:gd name="T93" fmla="*/ 11627 h 1617"/>
              <a:gd name="T94" fmla="*/ 4226447 w 3167"/>
              <a:gd name="T95" fmla="*/ 79880 h 1617"/>
              <a:gd name="T96" fmla="*/ 4315896 w 3167"/>
              <a:gd name="T97" fmla="*/ 122085 h 1617"/>
              <a:gd name="T98" fmla="*/ 4403947 w 3167"/>
              <a:gd name="T99" fmla="*/ 79880 h 161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3167" h="1617">
                <a:moveTo>
                  <a:pt x="0" y="809"/>
                </a:moveTo>
                <a:lnTo>
                  <a:pt x="16" y="559"/>
                </a:lnTo>
                <a:lnTo>
                  <a:pt x="32" y="333"/>
                </a:lnTo>
                <a:lnTo>
                  <a:pt x="48" y="154"/>
                </a:lnTo>
                <a:lnTo>
                  <a:pt x="63" y="40"/>
                </a:lnTo>
                <a:lnTo>
                  <a:pt x="79" y="0"/>
                </a:lnTo>
                <a:lnTo>
                  <a:pt x="95" y="40"/>
                </a:lnTo>
                <a:lnTo>
                  <a:pt x="111" y="154"/>
                </a:lnTo>
                <a:lnTo>
                  <a:pt x="127" y="333"/>
                </a:lnTo>
                <a:lnTo>
                  <a:pt x="143" y="559"/>
                </a:lnTo>
                <a:lnTo>
                  <a:pt x="158" y="809"/>
                </a:lnTo>
                <a:lnTo>
                  <a:pt x="174" y="1058"/>
                </a:lnTo>
                <a:lnTo>
                  <a:pt x="190" y="1284"/>
                </a:lnTo>
                <a:lnTo>
                  <a:pt x="206" y="1463"/>
                </a:lnTo>
                <a:lnTo>
                  <a:pt x="222" y="1577"/>
                </a:lnTo>
                <a:lnTo>
                  <a:pt x="238" y="1617"/>
                </a:lnTo>
                <a:lnTo>
                  <a:pt x="253" y="1577"/>
                </a:lnTo>
                <a:lnTo>
                  <a:pt x="269" y="1463"/>
                </a:lnTo>
                <a:lnTo>
                  <a:pt x="285" y="1284"/>
                </a:lnTo>
                <a:lnTo>
                  <a:pt x="301" y="1058"/>
                </a:lnTo>
                <a:lnTo>
                  <a:pt x="317" y="809"/>
                </a:lnTo>
                <a:lnTo>
                  <a:pt x="333" y="559"/>
                </a:lnTo>
                <a:lnTo>
                  <a:pt x="348" y="333"/>
                </a:lnTo>
                <a:lnTo>
                  <a:pt x="364" y="154"/>
                </a:lnTo>
                <a:lnTo>
                  <a:pt x="380" y="40"/>
                </a:lnTo>
                <a:lnTo>
                  <a:pt x="396" y="0"/>
                </a:lnTo>
                <a:lnTo>
                  <a:pt x="412" y="40"/>
                </a:lnTo>
                <a:lnTo>
                  <a:pt x="428" y="154"/>
                </a:lnTo>
                <a:lnTo>
                  <a:pt x="443" y="333"/>
                </a:lnTo>
                <a:lnTo>
                  <a:pt x="459" y="559"/>
                </a:lnTo>
                <a:lnTo>
                  <a:pt x="475" y="809"/>
                </a:lnTo>
                <a:lnTo>
                  <a:pt x="491" y="1058"/>
                </a:lnTo>
                <a:lnTo>
                  <a:pt x="507" y="1284"/>
                </a:lnTo>
                <a:lnTo>
                  <a:pt x="523" y="1463"/>
                </a:lnTo>
                <a:lnTo>
                  <a:pt x="538" y="1577"/>
                </a:lnTo>
                <a:lnTo>
                  <a:pt x="554" y="1617"/>
                </a:lnTo>
                <a:lnTo>
                  <a:pt x="570" y="1577"/>
                </a:lnTo>
                <a:lnTo>
                  <a:pt x="586" y="1463"/>
                </a:lnTo>
                <a:lnTo>
                  <a:pt x="602" y="1284"/>
                </a:lnTo>
                <a:lnTo>
                  <a:pt x="618" y="1058"/>
                </a:lnTo>
                <a:lnTo>
                  <a:pt x="633" y="809"/>
                </a:lnTo>
                <a:lnTo>
                  <a:pt x="649" y="559"/>
                </a:lnTo>
                <a:lnTo>
                  <a:pt x="665" y="333"/>
                </a:lnTo>
                <a:lnTo>
                  <a:pt x="681" y="154"/>
                </a:lnTo>
                <a:lnTo>
                  <a:pt x="697" y="40"/>
                </a:lnTo>
                <a:lnTo>
                  <a:pt x="713" y="0"/>
                </a:lnTo>
                <a:lnTo>
                  <a:pt x="728" y="40"/>
                </a:lnTo>
                <a:lnTo>
                  <a:pt x="744" y="154"/>
                </a:lnTo>
                <a:lnTo>
                  <a:pt x="760" y="333"/>
                </a:lnTo>
                <a:lnTo>
                  <a:pt x="776" y="559"/>
                </a:lnTo>
                <a:lnTo>
                  <a:pt x="792" y="809"/>
                </a:lnTo>
                <a:lnTo>
                  <a:pt x="808" y="1058"/>
                </a:lnTo>
                <a:lnTo>
                  <a:pt x="823" y="1284"/>
                </a:lnTo>
                <a:lnTo>
                  <a:pt x="839" y="1463"/>
                </a:lnTo>
                <a:lnTo>
                  <a:pt x="855" y="1577"/>
                </a:lnTo>
                <a:lnTo>
                  <a:pt x="871" y="1617"/>
                </a:lnTo>
                <a:lnTo>
                  <a:pt x="887" y="1577"/>
                </a:lnTo>
                <a:lnTo>
                  <a:pt x="903" y="1463"/>
                </a:lnTo>
                <a:lnTo>
                  <a:pt x="918" y="1284"/>
                </a:lnTo>
                <a:lnTo>
                  <a:pt x="934" y="1058"/>
                </a:lnTo>
                <a:lnTo>
                  <a:pt x="950" y="809"/>
                </a:lnTo>
                <a:lnTo>
                  <a:pt x="966" y="559"/>
                </a:lnTo>
                <a:lnTo>
                  <a:pt x="982" y="333"/>
                </a:lnTo>
                <a:lnTo>
                  <a:pt x="998" y="154"/>
                </a:lnTo>
                <a:lnTo>
                  <a:pt x="1013" y="40"/>
                </a:lnTo>
                <a:lnTo>
                  <a:pt x="1029" y="0"/>
                </a:lnTo>
                <a:lnTo>
                  <a:pt x="1045" y="40"/>
                </a:lnTo>
                <a:lnTo>
                  <a:pt x="1061" y="154"/>
                </a:lnTo>
                <a:lnTo>
                  <a:pt x="1077" y="333"/>
                </a:lnTo>
                <a:lnTo>
                  <a:pt x="1093" y="559"/>
                </a:lnTo>
                <a:lnTo>
                  <a:pt x="1108" y="809"/>
                </a:lnTo>
                <a:lnTo>
                  <a:pt x="1124" y="1058"/>
                </a:lnTo>
                <a:lnTo>
                  <a:pt x="1140" y="1284"/>
                </a:lnTo>
                <a:lnTo>
                  <a:pt x="1156" y="1463"/>
                </a:lnTo>
                <a:lnTo>
                  <a:pt x="1172" y="1577"/>
                </a:lnTo>
                <a:lnTo>
                  <a:pt x="1188" y="1617"/>
                </a:lnTo>
                <a:lnTo>
                  <a:pt x="1203" y="1577"/>
                </a:lnTo>
                <a:lnTo>
                  <a:pt x="1219" y="1463"/>
                </a:lnTo>
                <a:lnTo>
                  <a:pt x="1235" y="1284"/>
                </a:lnTo>
                <a:lnTo>
                  <a:pt x="1251" y="1058"/>
                </a:lnTo>
                <a:lnTo>
                  <a:pt x="1267" y="809"/>
                </a:lnTo>
                <a:lnTo>
                  <a:pt x="1283" y="559"/>
                </a:lnTo>
                <a:lnTo>
                  <a:pt x="1298" y="333"/>
                </a:lnTo>
                <a:lnTo>
                  <a:pt x="1314" y="154"/>
                </a:lnTo>
                <a:lnTo>
                  <a:pt x="1330" y="40"/>
                </a:lnTo>
                <a:lnTo>
                  <a:pt x="1346" y="0"/>
                </a:lnTo>
                <a:lnTo>
                  <a:pt x="1362" y="40"/>
                </a:lnTo>
                <a:lnTo>
                  <a:pt x="1378" y="154"/>
                </a:lnTo>
                <a:lnTo>
                  <a:pt x="1393" y="333"/>
                </a:lnTo>
                <a:lnTo>
                  <a:pt x="1409" y="559"/>
                </a:lnTo>
                <a:lnTo>
                  <a:pt x="1425" y="809"/>
                </a:lnTo>
                <a:lnTo>
                  <a:pt x="1441" y="1058"/>
                </a:lnTo>
                <a:lnTo>
                  <a:pt x="1457" y="1284"/>
                </a:lnTo>
                <a:lnTo>
                  <a:pt x="1473" y="1463"/>
                </a:lnTo>
                <a:lnTo>
                  <a:pt x="1488" y="1577"/>
                </a:lnTo>
                <a:lnTo>
                  <a:pt x="1504" y="1617"/>
                </a:lnTo>
                <a:lnTo>
                  <a:pt x="1520" y="1577"/>
                </a:lnTo>
                <a:lnTo>
                  <a:pt x="1536" y="1463"/>
                </a:lnTo>
                <a:lnTo>
                  <a:pt x="1552" y="1284"/>
                </a:lnTo>
                <a:lnTo>
                  <a:pt x="1568" y="1058"/>
                </a:lnTo>
                <a:lnTo>
                  <a:pt x="1584" y="809"/>
                </a:lnTo>
                <a:lnTo>
                  <a:pt x="1599" y="559"/>
                </a:lnTo>
                <a:lnTo>
                  <a:pt x="1615" y="333"/>
                </a:lnTo>
                <a:lnTo>
                  <a:pt x="1631" y="154"/>
                </a:lnTo>
                <a:lnTo>
                  <a:pt x="1647" y="40"/>
                </a:lnTo>
                <a:lnTo>
                  <a:pt x="1663" y="0"/>
                </a:lnTo>
                <a:lnTo>
                  <a:pt x="1679" y="40"/>
                </a:lnTo>
                <a:lnTo>
                  <a:pt x="1694" y="154"/>
                </a:lnTo>
                <a:lnTo>
                  <a:pt x="1710" y="333"/>
                </a:lnTo>
                <a:lnTo>
                  <a:pt x="1726" y="559"/>
                </a:lnTo>
                <a:lnTo>
                  <a:pt x="1742" y="809"/>
                </a:lnTo>
                <a:lnTo>
                  <a:pt x="1758" y="1058"/>
                </a:lnTo>
                <a:lnTo>
                  <a:pt x="1774" y="1284"/>
                </a:lnTo>
                <a:lnTo>
                  <a:pt x="1789" y="1463"/>
                </a:lnTo>
                <a:lnTo>
                  <a:pt x="1805" y="1577"/>
                </a:lnTo>
                <a:lnTo>
                  <a:pt x="1821" y="1617"/>
                </a:lnTo>
                <a:lnTo>
                  <a:pt x="1837" y="1577"/>
                </a:lnTo>
                <a:lnTo>
                  <a:pt x="1853" y="1463"/>
                </a:lnTo>
                <a:lnTo>
                  <a:pt x="1869" y="1284"/>
                </a:lnTo>
                <a:lnTo>
                  <a:pt x="1884" y="1058"/>
                </a:lnTo>
                <a:lnTo>
                  <a:pt x="1900" y="809"/>
                </a:lnTo>
                <a:lnTo>
                  <a:pt x="1916" y="559"/>
                </a:lnTo>
                <a:lnTo>
                  <a:pt x="1932" y="333"/>
                </a:lnTo>
                <a:lnTo>
                  <a:pt x="1948" y="154"/>
                </a:lnTo>
                <a:lnTo>
                  <a:pt x="1964" y="40"/>
                </a:lnTo>
                <a:lnTo>
                  <a:pt x="1979" y="0"/>
                </a:lnTo>
                <a:lnTo>
                  <a:pt x="1995" y="40"/>
                </a:lnTo>
                <a:lnTo>
                  <a:pt x="2011" y="154"/>
                </a:lnTo>
                <a:lnTo>
                  <a:pt x="2027" y="333"/>
                </a:lnTo>
                <a:lnTo>
                  <a:pt x="2043" y="559"/>
                </a:lnTo>
                <a:lnTo>
                  <a:pt x="2059" y="809"/>
                </a:lnTo>
                <a:lnTo>
                  <a:pt x="2074" y="1058"/>
                </a:lnTo>
                <a:lnTo>
                  <a:pt x="2090" y="1284"/>
                </a:lnTo>
                <a:lnTo>
                  <a:pt x="2106" y="1463"/>
                </a:lnTo>
                <a:lnTo>
                  <a:pt x="2122" y="1577"/>
                </a:lnTo>
                <a:lnTo>
                  <a:pt x="2138" y="1617"/>
                </a:lnTo>
                <a:lnTo>
                  <a:pt x="2154" y="1577"/>
                </a:lnTo>
                <a:lnTo>
                  <a:pt x="2169" y="1463"/>
                </a:lnTo>
                <a:lnTo>
                  <a:pt x="2185" y="1284"/>
                </a:lnTo>
                <a:lnTo>
                  <a:pt x="2201" y="1058"/>
                </a:lnTo>
                <a:lnTo>
                  <a:pt x="2217" y="809"/>
                </a:lnTo>
                <a:lnTo>
                  <a:pt x="2233" y="559"/>
                </a:lnTo>
                <a:lnTo>
                  <a:pt x="2249" y="333"/>
                </a:lnTo>
                <a:lnTo>
                  <a:pt x="2264" y="154"/>
                </a:lnTo>
                <a:lnTo>
                  <a:pt x="2280" y="40"/>
                </a:lnTo>
                <a:lnTo>
                  <a:pt x="2296" y="0"/>
                </a:lnTo>
                <a:lnTo>
                  <a:pt x="2312" y="40"/>
                </a:lnTo>
                <a:lnTo>
                  <a:pt x="2328" y="154"/>
                </a:lnTo>
                <a:lnTo>
                  <a:pt x="2344" y="333"/>
                </a:lnTo>
                <a:lnTo>
                  <a:pt x="2359" y="559"/>
                </a:lnTo>
                <a:lnTo>
                  <a:pt x="2375" y="809"/>
                </a:lnTo>
                <a:lnTo>
                  <a:pt x="2391" y="1058"/>
                </a:lnTo>
                <a:lnTo>
                  <a:pt x="2407" y="1284"/>
                </a:lnTo>
                <a:lnTo>
                  <a:pt x="2423" y="1463"/>
                </a:lnTo>
                <a:lnTo>
                  <a:pt x="2439" y="1577"/>
                </a:lnTo>
                <a:lnTo>
                  <a:pt x="2454" y="1617"/>
                </a:lnTo>
                <a:lnTo>
                  <a:pt x="2470" y="1577"/>
                </a:lnTo>
                <a:lnTo>
                  <a:pt x="2486" y="1463"/>
                </a:lnTo>
                <a:lnTo>
                  <a:pt x="2502" y="1284"/>
                </a:lnTo>
                <a:lnTo>
                  <a:pt x="2518" y="1058"/>
                </a:lnTo>
                <a:lnTo>
                  <a:pt x="2534" y="809"/>
                </a:lnTo>
                <a:lnTo>
                  <a:pt x="2549" y="559"/>
                </a:lnTo>
                <a:lnTo>
                  <a:pt x="2565" y="333"/>
                </a:lnTo>
                <a:lnTo>
                  <a:pt x="2581" y="154"/>
                </a:lnTo>
                <a:lnTo>
                  <a:pt x="2597" y="40"/>
                </a:lnTo>
                <a:lnTo>
                  <a:pt x="2613" y="0"/>
                </a:lnTo>
                <a:lnTo>
                  <a:pt x="2629" y="40"/>
                </a:lnTo>
                <a:lnTo>
                  <a:pt x="2644" y="154"/>
                </a:lnTo>
                <a:lnTo>
                  <a:pt x="2660" y="333"/>
                </a:lnTo>
                <a:lnTo>
                  <a:pt x="2676" y="559"/>
                </a:lnTo>
                <a:lnTo>
                  <a:pt x="2692" y="809"/>
                </a:lnTo>
                <a:lnTo>
                  <a:pt x="2708" y="1058"/>
                </a:lnTo>
                <a:lnTo>
                  <a:pt x="2724" y="1284"/>
                </a:lnTo>
                <a:lnTo>
                  <a:pt x="2739" y="1463"/>
                </a:lnTo>
                <a:lnTo>
                  <a:pt x="2755" y="1577"/>
                </a:lnTo>
                <a:lnTo>
                  <a:pt x="2771" y="1617"/>
                </a:lnTo>
                <a:lnTo>
                  <a:pt x="2787" y="1577"/>
                </a:lnTo>
                <a:lnTo>
                  <a:pt x="2803" y="1463"/>
                </a:lnTo>
                <a:lnTo>
                  <a:pt x="2819" y="1284"/>
                </a:lnTo>
                <a:lnTo>
                  <a:pt x="2834" y="1058"/>
                </a:lnTo>
                <a:lnTo>
                  <a:pt x="2850" y="809"/>
                </a:lnTo>
                <a:lnTo>
                  <a:pt x="2866" y="559"/>
                </a:lnTo>
                <a:lnTo>
                  <a:pt x="2882" y="333"/>
                </a:lnTo>
                <a:lnTo>
                  <a:pt x="2898" y="154"/>
                </a:lnTo>
                <a:lnTo>
                  <a:pt x="2914" y="40"/>
                </a:lnTo>
                <a:lnTo>
                  <a:pt x="2929" y="0"/>
                </a:lnTo>
                <a:lnTo>
                  <a:pt x="2945" y="40"/>
                </a:lnTo>
                <a:lnTo>
                  <a:pt x="2961" y="154"/>
                </a:lnTo>
                <a:lnTo>
                  <a:pt x="2977" y="333"/>
                </a:lnTo>
                <a:lnTo>
                  <a:pt x="2993" y="559"/>
                </a:lnTo>
                <a:lnTo>
                  <a:pt x="3009" y="809"/>
                </a:lnTo>
                <a:lnTo>
                  <a:pt x="3024" y="1058"/>
                </a:lnTo>
                <a:lnTo>
                  <a:pt x="3040" y="1284"/>
                </a:lnTo>
                <a:lnTo>
                  <a:pt x="3056" y="1463"/>
                </a:lnTo>
                <a:lnTo>
                  <a:pt x="3072" y="1577"/>
                </a:lnTo>
                <a:lnTo>
                  <a:pt x="3088" y="1617"/>
                </a:lnTo>
                <a:lnTo>
                  <a:pt x="3104" y="1577"/>
                </a:lnTo>
                <a:lnTo>
                  <a:pt x="3119" y="1463"/>
                </a:lnTo>
                <a:lnTo>
                  <a:pt x="3135" y="1284"/>
                </a:lnTo>
                <a:lnTo>
                  <a:pt x="3151" y="1058"/>
                </a:lnTo>
                <a:lnTo>
                  <a:pt x="3167" y="809"/>
                </a:lnTo>
              </a:path>
            </a:pathLst>
          </a:custGeom>
          <a:noFill/>
          <a:ln w="38100" cap="flat">
            <a:solidFill>
              <a:srgbClr val="000066"/>
            </a:solidFill>
            <a:prstDash val="solid"/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7" name="TextBox 6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293010" y="2603563"/>
            <a:ext cx="551305" cy="646331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33809" name="TextBox 62"/>
          <p:cNvSpPr txBox="1">
            <a:spLocks noChangeArrowheads="1"/>
          </p:cNvSpPr>
          <p:nvPr/>
        </p:nvSpPr>
        <p:spPr bwMode="auto">
          <a:xfrm>
            <a:off x="0" y="4994275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600">
                <a:solidFill>
                  <a:srgbClr val="FF0000"/>
                </a:solidFill>
              </a:rPr>
              <a:t>T</a:t>
            </a:r>
            <a:r>
              <a:rPr lang="en-US" sz="3600" baseline="-25000">
                <a:solidFill>
                  <a:srgbClr val="FF0000"/>
                </a:solidFill>
                <a:latin typeface="Symbol" charset="0"/>
              </a:rPr>
              <a:t>f</a:t>
            </a:r>
            <a:r>
              <a:rPr lang="en-US" sz="3600">
                <a:solidFill>
                  <a:srgbClr val="FF0000"/>
                </a:solidFill>
              </a:rPr>
              <a:t> jump</a:t>
            </a:r>
          </a:p>
        </p:txBody>
      </p:sp>
      <p:sp>
        <p:nvSpPr>
          <p:cNvPr id="68" name="Freeform 27"/>
          <p:cNvSpPr>
            <a:spLocks/>
          </p:cNvSpPr>
          <p:nvPr/>
        </p:nvSpPr>
        <p:spPr bwMode="auto">
          <a:xfrm>
            <a:off x="2025650" y="4346575"/>
            <a:ext cx="752475" cy="177800"/>
          </a:xfrm>
          <a:custGeom>
            <a:avLst/>
            <a:gdLst>
              <a:gd name="T0" fmla="*/ 26 w 2633"/>
              <a:gd name="T1" fmla="*/ 567 h 575"/>
              <a:gd name="T2" fmla="*/ 79 w 2633"/>
              <a:gd name="T3" fmla="*/ 551 h 575"/>
              <a:gd name="T4" fmla="*/ 132 w 2633"/>
              <a:gd name="T5" fmla="*/ 533 h 575"/>
              <a:gd name="T6" fmla="*/ 184 w 2633"/>
              <a:gd name="T7" fmla="*/ 513 h 575"/>
              <a:gd name="T8" fmla="*/ 237 w 2633"/>
              <a:gd name="T9" fmla="*/ 491 h 575"/>
              <a:gd name="T10" fmla="*/ 290 w 2633"/>
              <a:gd name="T11" fmla="*/ 468 h 575"/>
              <a:gd name="T12" fmla="*/ 342 w 2633"/>
              <a:gd name="T13" fmla="*/ 442 h 575"/>
              <a:gd name="T14" fmla="*/ 395 w 2633"/>
              <a:gd name="T15" fmla="*/ 415 h 575"/>
              <a:gd name="T16" fmla="*/ 448 w 2633"/>
              <a:gd name="T17" fmla="*/ 386 h 575"/>
              <a:gd name="T18" fmla="*/ 500 w 2633"/>
              <a:gd name="T19" fmla="*/ 356 h 575"/>
              <a:gd name="T20" fmla="*/ 553 w 2633"/>
              <a:gd name="T21" fmla="*/ 325 h 575"/>
              <a:gd name="T22" fmla="*/ 606 w 2633"/>
              <a:gd name="T23" fmla="*/ 294 h 575"/>
              <a:gd name="T24" fmla="*/ 658 w 2633"/>
              <a:gd name="T25" fmla="*/ 261 h 575"/>
              <a:gd name="T26" fmla="*/ 711 w 2633"/>
              <a:gd name="T27" fmla="*/ 229 h 575"/>
              <a:gd name="T28" fmla="*/ 764 w 2633"/>
              <a:gd name="T29" fmla="*/ 197 h 575"/>
              <a:gd name="T30" fmla="*/ 816 w 2633"/>
              <a:gd name="T31" fmla="*/ 167 h 575"/>
              <a:gd name="T32" fmla="*/ 869 w 2633"/>
              <a:gd name="T33" fmla="*/ 137 h 575"/>
              <a:gd name="T34" fmla="*/ 922 w 2633"/>
              <a:gd name="T35" fmla="*/ 109 h 575"/>
              <a:gd name="T36" fmla="*/ 974 w 2633"/>
              <a:gd name="T37" fmla="*/ 84 h 575"/>
              <a:gd name="T38" fmla="*/ 1027 w 2633"/>
              <a:gd name="T39" fmla="*/ 61 h 575"/>
              <a:gd name="T40" fmla="*/ 1080 w 2633"/>
              <a:gd name="T41" fmla="*/ 41 h 575"/>
              <a:gd name="T42" fmla="*/ 1132 w 2633"/>
              <a:gd name="T43" fmla="*/ 25 h 575"/>
              <a:gd name="T44" fmla="*/ 1185 w 2633"/>
              <a:gd name="T45" fmla="*/ 13 h 575"/>
              <a:gd name="T46" fmla="*/ 1238 w 2633"/>
              <a:gd name="T47" fmla="*/ 5 h 575"/>
              <a:gd name="T48" fmla="*/ 1290 w 2633"/>
              <a:gd name="T49" fmla="*/ 0 h 575"/>
              <a:gd name="T50" fmla="*/ 1343 w 2633"/>
              <a:gd name="T51" fmla="*/ 0 h 575"/>
              <a:gd name="T52" fmla="*/ 1395 w 2633"/>
              <a:gd name="T53" fmla="*/ 5 h 575"/>
              <a:gd name="T54" fmla="*/ 1448 w 2633"/>
              <a:gd name="T55" fmla="*/ 13 h 575"/>
              <a:gd name="T56" fmla="*/ 1501 w 2633"/>
              <a:gd name="T57" fmla="*/ 25 h 575"/>
              <a:gd name="T58" fmla="*/ 1553 w 2633"/>
              <a:gd name="T59" fmla="*/ 41 h 575"/>
              <a:gd name="T60" fmla="*/ 1606 w 2633"/>
              <a:gd name="T61" fmla="*/ 61 h 575"/>
              <a:gd name="T62" fmla="*/ 1659 w 2633"/>
              <a:gd name="T63" fmla="*/ 84 h 575"/>
              <a:gd name="T64" fmla="*/ 1711 w 2633"/>
              <a:gd name="T65" fmla="*/ 109 h 575"/>
              <a:gd name="T66" fmla="*/ 1764 w 2633"/>
              <a:gd name="T67" fmla="*/ 137 h 575"/>
              <a:gd name="T68" fmla="*/ 1817 w 2633"/>
              <a:gd name="T69" fmla="*/ 167 h 575"/>
              <a:gd name="T70" fmla="*/ 1869 w 2633"/>
              <a:gd name="T71" fmla="*/ 197 h 575"/>
              <a:gd name="T72" fmla="*/ 1922 w 2633"/>
              <a:gd name="T73" fmla="*/ 229 h 575"/>
              <a:gd name="T74" fmla="*/ 1975 w 2633"/>
              <a:gd name="T75" fmla="*/ 261 h 575"/>
              <a:gd name="T76" fmla="*/ 2027 w 2633"/>
              <a:gd name="T77" fmla="*/ 294 h 575"/>
              <a:gd name="T78" fmla="*/ 2080 w 2633"/>
              <a:gd name="T79" fmla="*/ 325 h 575"/>
              <a:gd name="T80" fmla="*/ 2133 w 2633"/>
              <a:gd name="T81" fmla="*/ 356 h 575"/>
              <a:gd name="T82" fmla="*/ 2185 w 2633"/>
              <a:gd name="T83" fmla="*/ 386 h 575"/>
              <a:gd name="T84" fmla="*/ 2238 w 2633"/>
              <a:gd name="T85" fmla="*/ 415 h 575"/>
              <a:gd name="T86" fmla="*/ 2291 w 2633"/>
              <a:gd name="T87" fmla="*/ 442 h 575"/>
              <a:gd name="T88" fmla="*/ 2343 w 2633"/>
              <a:gd name="T89" fmla="*/ 468 h 575"/>
              <a:gd name="T90" fmla="*/ 2396 w 2633"/>
              <a:gd name="T91" fmla="*/ 491 h 575"/>
              <a:gd name="T92" fmla="*/ 2449 w 2633"/>
              <a:gd name="T93" fmla="*/ 513 h 575"/>
              <a:gd name="T94" fmla="*/ 2501 w 2633"/>
              <a:gd name="T95" fmla="*/ 533 h 575"/>
              <a:gd name="T96" fmla="*/ 2554 w 2633"/>
              <a:gd name="T97" fmla="*/ 551 h 575"/>
              <a:gd name="T98" fmla="*/ 2607 w 2633"/>
              <a:gd name="T99" fmla="*/ 56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33" h="575">
                <a:moveTo>
                  <a:pt x="0" y="575"/>
                </a:moveTo>
                <a:lnTo>
                  <a:pt x="26" y="567"/>
                </a:lnTo>
                <a:lnTo>
                  <a:pt x="53" y="559"/>
                </a:lnTo>
                <a:lnTo>
                  <a:pt x="79" y="551"/>
                </a:lnTo>
                <a:lnTo>
                  <a:pt x="105" y="542"/>
                </a:lnTo>
                <a:lnTo>
                  <a:pt x="132" y="533"/>
                </a:lnTo>
                <a:lnTo>
                  <a:pt x="158" y="523"/>
                </a:lnTo>
                <a:lnTo>
                  <a:pt x="184" y="513"/>
                </a:lnTo>
                <a:lnTo>
                  <a:pt x="211" y="502"/>
                </a:lnTo>
                <a:lnTo>
                  <a:pt x="237" y="491"/>
                </a:lnTo>
                <a:lnTo>
                  <a:pt x="263" y="480"/>
                </a:lnTo>
                <a:lnTo>
                  <a:pt x="290" y="468"/>
                </a:lnTo>
                <a:lnTo>
                  <a:pt x="316" y="455"/>
                </a:lnTo>
                <a:lnTo>
                  <a:pt x="342" y="442"/>
                </a:lnTo>
                <a:lnTo>
                  <a:pt x="369" y="429"/>
                </a:lnTo>
                <a:lnTo>
                  <a:pt x="395" y="415"/>
                </a:lnTo>
                <a:lnTo>
                  <a:pt x="421" y="401"/>
                </a:lnTo>
                <a:lnTo>
                  <a:pt x="448" y="386"/>
                </a:lnTo>
                <a:lnTo>
                  <a:pt x="474" y="371"/>
                </a:lnTo>
                <a:lnTo>
                  <a:pt x="500" y="356"/>
                </a:lnTo>
                <a:lnTo>
                  <a:pt x="527" y="341"/>
                </a:lnTo>
                <a:lnTo>
                  <a:pt x="553" y="325"/>
                </a:lnTo>
                <a:lnTo>
                  <a:pt x="579" y="309"/>
                </a:lnTo>
                <a:lnTo>
                  <a:pt x="606" y="294"/>
                </a:lnTo>
                <a:lnTo>
                  <a:pt x="632" y="277"/>
                </a:lnTo>
                <a:lnTo>
                  <a:pt x="658" y="261"/>
                </a:lnTo>
                <a:lnTo>
                  <a:pt x="685" y="245"/>
                </a:lnTo>
                <a:lnTo>
                  <a:pt x="711" y="229"/>
                </a:lnTo>
                <a:lnTo>
                  <a:pt x="737" y="213"/>
                </a:lnTo>
                <a:lnTo>
                  <a:pt x="764" y="197"/>
                </a:lnTo>
                <a:lnTo>
                  <a:pt x="790" y="182"/>
                </a:lnTo>
                <a:lnTo>
                  <a:pt x="816" y="167"/>
                </a:lnTo>
                <a:lnTo>
                  <a:pt x="843" y="152"/>
                </a:lnTo>
                <a:lnTo>
                  <a:pt x="869" y="137"/>
                </a:lnTo>
                <a:lnTo>
                  <a:pt x="895" y="123"/>
                </a:lnTo>
                <a:lnTo>
                  <a:pt x="922" y="109"/>
                </a:lnTo>
                <a:lnTo>
                  <a:pt x="948" y="96"/>
                </a:lnTo>
                <a:lnTo>
                  <a:pt x="974" y="84"/>
                </a:lnTo>
                <a:lnTo>
                  <a:pt x="1001" y="72"/>
                </a:lnTo>
                <a:lnTo>
                  <a:pt x="1027" y="61"/>
                </a:lnTo>
                <a:lnTo>
                  <a:pt x="1053" y="51"/>
                </a:lnTo>
                <a:lnTo>
                  <a:pt x="1080" y="41"/>
                </a:lnTo>
                <a:lnTo>
                  <a:pt x="1106" y="33"/>
                </a:lnTo>
                <a:lnTo>
                  <a:pt x="1132" y="25"/>
                </a:lnTo>
                <a:lnTo>
                  <a:pt x="1159" y="19"/>
                </a:lnTo>
                <a:lnTo>
                  <a:pt x="1185" y="13"/>
                </a:lnTo>
                <a:lnTo>
                  <a:pt x="1211" y="8"/>
                </a:lnTo>
                <a:lnTo>
                  <a:pt x="1238" y="5"/>
                </a:lnTo>
                <a:lnTo>
                  <a:pt x="1264" y="2"/>
                </a:lnTo>
                <a:lnTo>
                  <a:pt x="1290" y="0"/>
                </a:lnTo>
                <a:lnTo>
                  <a:pt x="1317" y="0"/>
                </a:lnTo>
                <a:lnTo>
                  <a:pt x="1343" y="0"/>
                </a:lnTo>
                <a:lnTo>
                  <a:pt x="1369" y="2"/>
                </a:lnTo>
                <a:lnTo>
                  <a:pt x="1395" y="5"/>
                </a:lnTo>
                <a:lnTo>
                  <a:pt x="1422" y="8"/>
                </a:lnTo>
                <a:lnTo>
                  <a:pt x="1448" y="13"/>
                </a:lnTo>
                <a:lnTo>
                  <a:pt x="1474" y="19"/>
                </a:lnTo>
                <a:lnTo>
                  <a:pt x="1501" y="25"/>
                </a:lnTo>
                <a:lnTo>
                  <a:pt x="1527" y="33"/>
                </a:lnTo>
                <a:lnTo>
                  <a:pt x="1553" y="41"/>
                </a:lnTo>
                <a:lnTo>
                  <a:pt x="1580" y="51"/>
                </a:lnTo>
                <a:lnTo>
                  <a:pt x="1606" y="61"/>
                </a:lnTo>
                <a:lnTo>
                  <a:pt x="1632" y="72"/>
                </a:lnTo>
                <a:lnTo>
                  <a:pt x="1659" y="84"/>
                </a:lnTo>
                <a:lnTo>
                  <a:pt x="1685" y="96"/>
                </a:lnTo>
                <a:lnTo>
                  <a:pt x="1711" y="109"/>
                </a:lnTo>
                <a:lnTo>
                  <a:pt x="1738" y="123"/>
                </a:lnTo>
                <a:lnTo>
                  <a:pt x="1764" y="137"/>
                </a:lnTo>
                <a:lnTo>
                  <a:pt x="1790" y="152"/>
                </a:lnTo>
                <a:lnTo>
                  <a:pt x="1817" y="167"/>
                </a:lnTo>
                <a:lnTo>
                  <a:pt x="1843" y="182"/>
                </a:lnTo>
                <a:lnTo>
                  <a:pt x="1869" y="197"/>
                </a:lnTo>
                <a:lnTo>
                  <a:pt x="1896" y="213"/>
                </a:lnTo>
                <a:lnTo>
                  <a:pt x="1922" y="229"/>
                </a:lnTo>
                <a:lnTo>
                  <a:pt x="1948" y="245"/>
                </a:lnTo>
                <a:lnTo>
                  <a:pt x="1975" y="261"/>
                </a:lnTo>
                <a:lnTo>
                  <a:pt x="2001" y="277"/>
                </a:lnTo>
                <a:lnTo>
                  <a:pt x="2027" y="294"/>
                </a:lnTo>
                <a:lnTo>
                  <a:pt x="2054" y="309"/>
                </a:lnTo>
                <a:lnTo>
                  <a:pt x="2080" y="325"/>
                </a:lnTo>
                <a:lnTo>
                  <a:pt x="2106" y="341"/>
                </a:lnTo>
                <a:lnTo>
                  <a:pt x="2133" y="356"/>
                </a:lnTo>
                <a:lnTo>
                  <a:pt x="2159" y="371"/>
                </a:lnTo>
                <a:lnTo>
                  <a:pt x="2185" y="386"/>
                </a:lnTo>
                <a:lnTo>
                  <a:pt x="2212" y="401"/>
                </a:lnTo>
                <a:lnTo>
                  <a:pt x="2238" y="415"/>
                </a:lnTo>
                <a:lnTo>
                  <a:pt x="2264" y="429"/>
                </a:lnTo>
                <a:lnTo>
                  <a:pt x="2291" y="442"/>
                </a:lnTo>
                <a:lnTo>
                  <a:pt x="2317" y="455"/>
                </a:lnTo>
                <a:lnTo>
                  <a:pt x="2343" y="468"/>
                </a:lnTo>
                <a:lnTo>
                  <a:pt x="2370" y="480"/>
                </a:lnTo>
                <a:lnTo>
                  <a:pt x="2396" y="491"/>
                </a:lnTo>
                <a:lnTo>
                  <a:pt x="2422" y="502"/>
                </a:lnTo>
                <a:lnTo>
                  <a:pt x="2449" y="513"/>
                </a:lnTo>
                <a:lnTo>
                  <a:pt x="2475" y="523"/>
                </a:lnTo>
                <a:lnTo>
                  <a:pt x="2501" y="533"/>
                </a:lnTo>
                <a:lnTo>
                  <a:pt x="2528" y="542"/>
                </a:lnTo>
                <a:lnTo>
                  <a:pt x="2554" y="551"/>
                </a:lnTo>
                <a:lnTo>
                  <a:pt x="2580" y="559"/>
                </a:lnTo>
                <a:lnTo>
                  <a:pt x="2607" y="567"/>
                </a:lnTo>
                <a:lnTo>
                  <a:pt x="2633" y="575"/>
                </a:lnTo>
              </a:path>
            </a:pathLst>
          </a:custGeom>
          <a:solidFill>
            <a:srgbClr val="0070C0">
              <a:alpha val="80000"/>
            </a:srgbClr>
          </a:solidFill>
          <a:ln w="38100" cap="flat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>
              <a:latin typeface="+mn-lt"/>
              <a:ea typeface="+mn-ea"/>
              <a:cs typeface="+mn-cs"/>
            </a:endParaRPr>
          </a:p>
        </p:txBody>
      </p:sp>
      <p:sp>
        <p:nvSpPr>
          <p:cNvPr id="62" name="Freeform 27"/>
          <p:cNvSpPr>
            <a:spLocks/>
          </p:cNvSpPr>
          <p:nvPr/>
        </p:nvSpPr>
        <p:spPr bwMode="auto">
          <a:xfrm>
            <a:off x="2001838" y="3162300"/>
            <a:ext cx="752475" cy="177800"/>
          </a:xfrm>
          <a:custGeom>
            <a:avLst/>
            <a:gdLst>
              <a:gd name="T0" fmla="*/ 26 w 2633"/>
              <a:gd name="T1" fmla="*/ 567 h 575"/>
              <a:gd name="T2" fmla="*/ 79 w 2633"/>
              <a:gd name="T3" fmla="*/ 551 h 575"/>
              <a:gd name="T4" fmla="*/ 132 w 2633"/>
              <a:gd name="T5" fmla="*/ 533 h 575"/>
              <a:gd name="T6" fmla="*/ 184 w 2633"/>
              <a:gd name="T7" fmla="*/ 513 h 575"/>
              <a:gd name="T8" fmla="*/ 237 w 2633"/>
              <a:gd name="T9" fmla="*/ 491 h 575"/>
              <a:gd name="T10" fmla="*/ 290 w 2633"/>
              <a:gd name="T11" fmla="*/ 468 h 575"/>
              <a:gd name="T12" fmla="*/ 342 w 2633"/>
              <a:gd name="T13" fmla="*/ 442 h 575"/>
              <a:gd name="T14" fmla="*/ 395 w 2633"/>
              <a:gd name="T15" fmla="*/ 415 h 575"/>
              <a:gd name="T16" fmla="*/ 448 w 2633"/>
              <a:gd name="T17" fmla="*/ 386 h 575"/>
              <a:gd name="T18" fmla="*/ 500 w 2633"/>
              <a:gd name="T19" fmla="*/ 356 h 575"/>
              <a:gd name="T20" fmla="*/ 553 w 2633"/>
              <a:gd name="T21" fmla="*/ 325 h 575"/>
              <a:gd name="T22" fmla="*/ 606 w 2633"/>
              <a:gd name="T23" fmla="*/ 294 h 575"/>
              <a:gd name="T24" fmla="*/ 658 w 2633"/>
              <a:gd name="T25" fmla="*/ 261 h 575"/>
              <a:gd name="T26" fmla="*/ 711 w 2633"/>
              <a:gd name="T27" fmla="*/ 229 h 575"/>
              <a:gd name="T28" fmla="*/ 764 w 2633"/>
              <a:gd name="T29" fmla="*/ 197 h 575"/>
              <a:gd name="T30" fmla="*/ 816 w 2633"/>
              <a:gd name="T31" fmla="*/ 167 h 575"/>
              <a:gd name="T32" fmla="*/ 869 w 2633"/>
              <a:gd name="T33" fmla="*/ 137 h 575"/>
              <a:gd name="T34" fmla="*/ 922 w 2633"/>
              <a:gd name="T35" fmla="*/ 109 h 575"/>
              <a:gd name="T36" fmla="*/ 974 w 2633"/>
              <a:gd name="T37" fmla="*/ 84 h 575"/>
              <a:gd name="T38" fmla="*/ 1027 w 2633"/>
              <a:gd name="T39" fmla="*/ 61 h 575"/>
              <a:gd name="T40" fmla="*/ 1080 w 2633"/>
              <a:gd name="T41" fmla="*/ 41 h 575"/>
              <a:gd name="T42" fmla="*/ 1132 w 2633"/>
              <a:gd name="T43" fmla="*/ 25 h 575"/>
              <a:gd name="T44" fmla="*/ 1185 w 2633"/>
              <a:gd name="T45" fmla="*/ 13 h 575"/>
              <a:gd name="T46" fmla="*/ 1238 w 2633"/>
              <a:gd name="T47" fmla="*/ 5 h 575"/>
              <a:gd name="T48" fmla="*/ 1290 w 2633"/>
              <a:gd name="T49" fmla="*/ 0 h 575"/>
              <a:gd name="T50" fmla="*/ 1343 w 2633"/>
              <a:gd name="T51" fmla="*/ 0 h 575"/>
              <a:gd name="T52" fmla="*/ 1395 w 2633"/>
              <a:gd name="T53" fmla="*/ 5 h 575"/>
              <a:gd name="T54" fmla="*/ 1448 w 2633"/>
              <a:gd name="T55" fmla="*/ 13 h 575"/>
              <a:gd name="T56" fmla="*/ 1501 w 2633"/>
              <a:gd name="T57" fmla="*/ 25 h 575"/>
              <a:gd name="T58" fmla="*/ 1553 w 2633"/>
              <a:gd name="T59" fmla="*/ 41 h 575"/>
              <a:gd name="T60" fmla="*/ 1606 w 2633"/>
              <a:gd name="T61" fmla="*/ 61 h 575"/>
              <a:gd name="T62" fmla="*/ 1659 w 2633"/>
              <a:gd name="T63" fmla="*/ 84 h 575"/>
              <a:gd name="T64" fmla="*/ 1711 w 2633"/>
              <a:gd name="T65" fmla="*/ 109 h 575"/>
              <a:gd name="T66" fmla="*/ 1764 w 2633"/>
              <a:gd name="T67" fmla="*/ 137 h 575"/>
              <a:gd name="T68" fmla="*/ 1817 w 2633"/>
              <a:gd name="T69" fmla="*/ 167 h 575"/>
              <a:gd name="T70" fmla="*/ 1869 w 2633"/>
              <a:gd name="T71" fmla="*/ 197 h 575"/>
              <a:gd name="T72" fmla="*/ 1922 w 2633"/>
              <a:gd name="T73" fmla="*/ 229 h 575"/>
              <a:gd name="T74" fmla="*/ 1975 w 2633"/>
              <a:gd name="T75" fmla="*/ 261 h 575"/>
              <a:gd name="T76" fmla="*/ 2027 w 2633"/>
              <a:gd name="T77" fmla="*/ 294 h 575"/>
              <a:gd name="T78" fmla="*/ 2080 w 2633"/>
              <a:gd name="T79" fmla="*/ 325 h 575"/>
              <a:gd name="T80" fmla="*/ 2133 w 2633"/>
              <a:gd name="T81" fmla="*/ 356 h 575"/>
              <a:gd name="T82" fmla="*/ 2185 w 2633"/>
              <a:gd name="T83" fmla="*/ 386 h 575"/>
              <a:gd name="T84" fmla="*/ 2238 w 2633"/>
              <a:gd name="T85" fmla="*/ 415 h 575"/>
              <a:gd name="T86" fmla="*/ 2291 w 2633"/>
              <a:gd name="T87" fmla="*/ 442 h 575"/>
              <a:gd name="T88" fmla="*/ 2343 w 2633"/>
              <a:gd name="T89" fmla="*/ 468 h 575"/>
              <a:gd name="T90" fmla="*/ 2396 w 2633"/>
              <a:gd name="T91" fmla="*/ 491 h 575"/>
              <a:gd name="T92" fmla="*/ 2449 w 2633"/>
              <a:gd name="T93" fmla="*/ 513 h 575"/>
              <a:gd name="T94" fmla="*/ 2501 w 2633"/>
              <a:gd name="T95" fmla="*/ 533 h 575"/>
              <a:gd name="T96" fmla="*/ 2554 w 2633"/>
              <a:gd name="T97" fmla="*/ 551 h 575"/>
              <a:gd name="T98" fmla="*/ 2607 w 2633"/>
              <a:gd name="T99" fmla="*/ 56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33" h="575">
                <a:moveTo>
                  <a:pt x="0" y="575"/>
                </a:moveTo>
                <a:lnTo>
                  <a:pt x="26" y="567"/>
                </a:lnTo>
                <a:lnTo>
                  <a:pt x="53" y="559"/>
                </a:lnTo>
                <a:lnTo>
                  <a:pt x="79" y="551"/>
                </a:lnTo>
                <a:lnTo>
                  <a:pt x="105" y="542"/>
                </a:lnTo>
                <a:lnTo>
                  <a:pt x="132" y="533"/>
                </a:lnTo>
                <a:lnTo>
                  <a:pt x="158" y="523"/>
                </a:lnTo>
                <a:lnTo>
                  <a:pt x="184" y="513"/>
                </a:lnTo>
                <a:lnTo>
                  <a:pt x="211" y="502"/>
                </a:lnTo>
                <a:lnTo>
                  <a:pt x="237" y="491"/>
                </a:lnTo>
                <a:lnTo>
                  <a:pt x="263" y="480"/>
                </a:lnTo>
                <a:lnTo>
                  <a:pt x="290" y="468"/>
                </a:lnTo>
                <a:lnTo>
                  <a:pt x="316" y="455"/>
                </a:lnTo>
                <a:lnTo>
                  <a:pt x="342" y="442"/>
                </a:lnTo>
                <a:lnTo>
                  <a:pt x="369" y="429"/>
                </a:lnTo>
                <a:lnTo>
                  <a:pt x="395" y="415"/>
                </a:lnTo>
                <a:lnTo>
                  <a:pt x="421" y="401"/>
                </a:lnTo>
                <a:lnTo>
                  <a:pt x="448" y="386"/>
                </a:lnTo>
                <a:lnTo>
                  <a:pt x="474" y="371"/>
                </a:lnTo>
                <a:lnTo>
                  <a:pt x="500" y="356"/>
                </a:lnTo>
                <a:lnTo>
                  <a:pt x="527" y="341"/>
                </a:lnTo>
                <a:lnTo>
                  <a:pt x="553" y="325"/>
                </a:lnTo>
                <a:lnTo>
                  <a:pt x="579" y="309"/>
                </a:lnTo>
                <a:lnTo>
                  <a:pt x="606" y="294"/>
                </a:lnTo>
                <a:lnTo>
                  <a:pt x="632" y="277"/>
                </a:lnTo>
                <a:lnTo>
                  <a:pt x="658" y="261"/>
                </a:lnTo>
                <a:lnTo>
                  <a:pt x="685" y="245"/>
                </a:lnTo>
                <a:lnTo>
                  <a:pt x="711" y="229"/>
                </a:lnTo>
                <a:lnTo>
                  <a:pt x="737" y="213"/>
                </a:lnTo>
                <a:lnTo>
                  <a:pt x="764" y="197"/>
                </a:lnTo>
                <a:lnTo>
                  <a:pt x="790" y="182"/>
                </a:lnTo>
                <a:lnTo>
                  <a:pt x="816" y="167"/>
                </a:lnTo>
                <a:lnTo>
                  <a:pt x="843" y="152"/>
                </a:lnTo>
                <a:lnTo>
                  <a:pt x="869" y="137"/>
                </a:lnTo>
                <a:lnTo>
                  <a:pt x="895" y="123"/>
                </a:lnTo>
                <a:lnTo>
                  <a:pt x="922" y="109"/>
                </a:lnTo>
                <a:lnTo>
                  <a:pt x="948" y="96"/>
                </a:lnTo>
                <a:lnTo>
                  <a:pt x="974" y="84"/>
                </a:lnTo>
                <a:lnTo>
                  <a:pt x="1001" y="72"/>
                </a:lnTo>
                <a:lnTo>
                  <a:pt x="1027" y="61"/>
                </a:lnTo>
                <a:lnTo>
                  <a:pt x="1053" y="51"/>
                </a:lnTo>
                <a:lnTo>
                  <a:pt x="1080" y="41"/>
                </a:lnTo>
                <a:lnTo>
                  <a:pt x="1106" y="33"/>
                </a:lnTo>
                <a:lnTo>
                  <a:pt x="1132" y="25"/>
                </a:lnTo>
                <a:lnTo>
                  <a:pt x="1159" y="19"/>
                </a:lnTo>
                <a:lnTo>
                  <a:pt x="1185" y="13"/>
                </a:lnTo>
                <a:lnTo>
                  <a:pt x="1211" y="8"/>
                </a:lnTo>
                <a:lnTo>
                  <a:pt x="1238" y="5"/>
                </a:lnTo>
                <a:lnTo>
                  <a:pt x="1264" y="2"/>
                </a:lnTo>
                <a:lnTo>
                  <a:pt x="1290" y="0"/>
                </a:lnTo>
                <a:lnTo>
                  <a:pt x="1317" y="0"/>
                </a:lnTo>
                <a:lnTo>
                  <a:pt x="1343" y="0"/>
                </a:lnTo>
                <a:lnTo>
                  <a:pt x="1369" y="2"/>
                </a:lnTo>
                <a:lnTo>
                  <a:pt x="1395" y="5"/>
                </a:lnTo>
                <a:lnTo>
                  <a:pt x="1422" y="8"/>
                </a:lnTo>
                <a:lnTo>
                  <a:pt x="1448" y="13"/>
                </a:lnTo>
                <a:lnTo>
                  <a:pt x="1474" y="19"/>
                </a:lnTo>
                <a:lnTo>
                  <a:pt x="1501" y="25"/>
                </a:lnTo>
                <a:lnTo>
                  <a:pt x="1527" y="33"/>
                </a:lnTo>
                <a:lnTo>
                  <a:pt x="1553" y="41"/>
                </a:lnTo>
                <a:lnTo>
                  <a:pt x="1580" y="51"/>
                </a:lnTo>
                <a:lnTo>
                  <a:pt x="1606" y="61"/>
                </a:lnTo>
                <a:lnTo>
                  <a:pt x="1632" y="72"/>
                </a:lnTo>
                <a:lnTo>
                  <a:pt x="1659" y="84"/>
                </a:lnTo>
                <a:lnTo>
                  <a:pt x="1685" y="96"/>
                </a:lnTo>
                <a:lnTo>
                  <a:pt x="1711" y="109"/>
                </a:lnTo>
                <a:lnTo>
                  <a:pt x="1738" y="123"/>
                </a:lnTo>
                <a:lnTo>
                  <a:pt x="1764" y="137"/>
                </a:lnTo>
                <a:lnTo>
                  <a:pt x="1790" y="152"/>
                </a:lnTo>
                <a:lnTo>
                  <a:pt x="1817" y="167"/>
                </a:lnTo>
                <a:lnTo>
                  <a:pt x="1843" y="182"/>
                </a:lnTo>
                <a:lnTo>
                  <a:pt x="1869" y="197"/>
                </a:lnTo>
                <a:lnTo>
                  <a:pt x="1896" y="213"/>
                </a:lnTo>
                <a:lnTo>
                  <a:pt x="1922" y="229"/>
                </a:lnTo>
                <a:lnTo>
                  <a:pt x="1948" y="245"/>
                </a:lnTo>
                <a:lnTo>
                  <a:pt x="1975" y="261"/>
                </a:lnTo>
                <a:lnTo>
                  <a:pt x="2001" y="277"/>
                </a:lnTo>
                <a:lnTo>
                  <a:pt x="2027" y="294"/>
                </a:lnTo>
                <a:lnTo>
                  <a:pt x="2054" y="309"/>
                </a:lnTo>
                <a:lnTo>
                  <a:pt x="2080" y="325"/>
                </a:lnTo>
                <a:lnTo>
                  <a:pt x="2106" y="341"/>
                </a:lnTo>
                <a:lnTo>
                  <a:pt x="2133" y="356"/>
                </a:lnTo>
                <a:lnTo>
                  <a:pt x="2159" y="371"/>
                </a:lnTo>
                <a:lnTo>
                  <a:pt x="2185" y="386"/>
                </a:lnTo>
                <a:lnTo>
                  <a:pt x="2212" y="401"/>
                </a:lnTo>
                <a:lnTo>
                  <a:pt x="2238" y="415"/>
                </a:lnTo>
                <a:lnTo>
                  <a:pt x="2264" y="429"/>
                </a:lnTo>
                <a:lnTo>
                  <a:pt x="2291" y="442"/>
                </a:lnTo>
                <a:lnTo>
                  <a:pt x="2317" y="455"/>
                </a:lnTo>
                <a:lnTo>
                  <a:pt x="2343" y="468"/>
                </a:lnTo>
                <a:lnTo>
                  <a:pt x="2370" y="480"/>
                </a:lnTo>
                <a:lnTo>
                  <a:pt x="2396" y="491"/>
                </a:lnTo>
                <a:lnTo>
                  <a:pt x="2422" y="502"/>
                </a:lnTo>
                <a:lnTo>
                  <a:pt x="2449" y="513"/>
                </a:lnTo>
                <a:lnTo>
                  <a:pt x="2475" y="523"/>
                </a:lnTo>
                <a:lnTo>
                  <a:pt x="2501" y="533"/>
                </a:lnTo>
                <a:lnTo>
                  <a:pt x="2528" y="542"/>
                </a:lnTo>
                <a:lnTo>
                  <a:pt x="2554" y="551"/>
                </a:lnTo>
                <a:lnTo>
                  <a:pt x="2580" y="559"/>
                </a:lnTo>
                <a:lnTo>
                  <a:pt x="2607" y="567"/>
                </a:lnTo>
                <a:lnTo>
                  <a:pt x="2633" y="575"/>
                </a:lnTo>
              </a:path>
            </a:pathLst>
          </a:custGeom>
          <a:solidFill>
            <a:srgbClr val="0070C0">
              <a:alpha val="80000"/>
            </a:srgbClr>
          </a:solidFill>
          <a:ln w="38100" cap="flat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>
              <a:latin typeface="+mn-lt"/>
              <a:ea typeface="+mn-ea"/>
              <a:cs typeface="+mn-cs"/>
            </a:endParaRPr>
          </a:p>
        </p:txBody>
      </p:sp>
      <p:sp>
        <p:nvSpPr>
          <p:cNvPr id="86" name="Rounded Rectangle 85"/>
          <p:cNvSpPr/>
          <p:nvPr/>
        </p:nvSpPr>
        <p:spPr>
          <a:xfrm>
            <a:off x="1041400" y="3521075"/>
            <a:ext cx="1203325" cy="85090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9" name="TextBox 9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037464" y="4524366"/>
            <a:ext cx="895181" cy="369332"/>
          </a:xfrm>
          <a:prstGeom prst="rect">
            <a:avLst/>
          </a:prstGeom>
          <a:blipFill rotWithShape="1">
            <a:blip r:embed="rId3"/>
            <a:stretch>
              <a:fillRect t="-119672" r="-52381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0" name="TextBox 9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88193" y="2926729"/>
            <a:ext cx="841769" cy="369332"/>
          </a:xfrm>
          <a:prstGeom prst="rect">
            <a:avLst/>
          </a:prstGeom>
          <a:blipFill rotWithShape="1">
            <a:blip r:embed="rId4"/>
            <a:stretch>
              <a:fillRect t="-119672" r="-56522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1" name="TextBox 10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715854" y="1478256"/>
            <a:ext cx="906338" cy="369332"/>
          </a:xfrm>
          <a:prstGeom prst="rect">
            <a:avLst/>
          </a:prstGeom>
          <a:blipFill rotWithShape="1">
            <a:blip r:embed="rId5"/>
            <a:stretch>
              <a:fillRect t="-119672" r="-52703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2" name="TextBox 10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640111" y="2200421"/>
            <a:ext cx="897297" cy="369332"/>
          </a:xfrm>
          <a:prstGeom prst="rect">
            <a:avLst/>
          </a:prstGeom>
          <a:blipFill rotWithShape="1">
            <a:blip r:embed="rId6"/>
            <a:stretch>
              <a:fillRect t="-119672" r="-53061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11" name="TextBox 11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176329" y="3470357"/>
            <a:ext cx="897553" cy="369332"/>
          </a:xfrm>
          <a:prstGeom prst="rect">
            <a:avLst/>
          </a:prstGeom>
          <a:blipFill rotWithShape="1">
            <a:blip r:embed="rId7"/>
            <a:stretch>
              <a:fillRect t="-119672" r="-53061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12" name="TextBox 11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041349" y="4003150"/>
            <a:ext cx="888513" cy="369332"/>
          </a:xfrm>
          <a:prstGeom prst="rect">
            <a:avLst/>
          </a:prstGeom>
          <a:blipFill rotWithShape="1">
            <a:blip r:embed="rId8"/>
            <a:stretch>
              <a:fillRect t="-121667" r="-52055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13" name="TextBox 11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472135" y="889072"/>
            <a:ext cx="850554" cy="369332"/>
          </a:xfrm>
          <a:prstGeom prst="rect">
            <a:avLst/>
          </a:prstGeom>
          <a:blipFill rotWithShape="1">
            <a:blip r:embed="rId9"/>
            <a:stretch>
              <a:fillRect t="-121667" r="-56115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14" name="TextBox 11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756861" y="2600882"/>
            <a:ext cx="903965" cy="369332"/>
          </a:xfrm>
          <a:prstGeom prst="rect">
            <a:avLst/>
          </a:prstGeom>
          <a:blipFill rotWithShape="1">
            <a:blip r:embed="rId10"/>
            <a:stretch>
              <a:fillRect t="-121667" r="-52349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61" name="Title 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76405"/>
          </a:xfrm>
          <a:prstGeom prst="rect">
            <a:avLst/>
          </a:prstGeom>
          <a:blipFill rotWithShape="1">
            <a:blip r:embed="rId11"/>
            <a:stretch>
              <a:fillRect l="-1133" b="-9009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cxnSp>
        <p:nvCxnSpPr>
          <p:cNvPr id="72" name="Straight Arrow Connector 71"/>
          <p:cNvCxnSpPr/>
          <p:nvPr/>
        </p:nvCxnSpPr>
        <p:spPr>
          <a:xfrm flipV="1">
            <a:off x="2509838" y="1381125"/>
            <a:ext cx="4191000" cy="1938338"/>
          </a:xfrm>
          <a:prstGeom prst="straightConnector1">
            <a:avLst/>
          </a:prstGeom>
          <a:ln w="254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V="1">
            <a:off x="2608263" y="2557463"/>
            <a:ext cx="4471987" cy="1952625"/>
          </a:xfrm>
          <a:prstGeom prst="straightConnector1">
            <a:avLst/>
          </a:prstGeom>
          <a:ln w="25400">
            <a:solidFill>
              <a:srgbClr val="CC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Freeform 151"/>
          <p:cNvSpPr/>
          <p:nvPr/>
        </p:nvSpPr>
        <p:spPr>
          <a:xfrm>
            <a:off x="1476375" y="1566863"/>
            <a:ext cx="1214438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3" name="Freeform 152"/>
          <p:cNvSpPr/>
          <p:nvPr/>
        </p:nvSpPr>
        <p:spPr>
          <a:xfrm>
            <a:off x="1392238" y="1566863"/>
            <a:ext cx="1216025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826" name="Line 75"/>
          <p:cNvSpPr>
            <a:spLocks noChangeShapeType="1"/>
          </p:cNvSpPr>
          <p:nvPr/>
        </p:nvSpPr>
        <p:spPr bwMode="auto">
          <a:xfrm flipV="1">
            <a:off x="388938" y="1195388"/>
            <a:ext cx="0" cy="12017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3827" name="Line 77"/>
          <p:cNvSpPr>
            <a:spLocks noChangeShapeType="1"/>
          </p:cNvSpPr>
          <p:nvPr/>
        </p:nvSpPr>
        <p:spPr bwMode="auto">
          <a:xfrm>
            <a:off x="400050" y="2389188"/>
            <a:ext cx="32194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56" name="Freeform 155"/>
          <p:cNvSpPr/>
          <p:nvPr/>
        </p:nvSpPr>
        <p:spPr>
          <a:xfrm>
            <a:off x="2244725" y="1566863"/>
            <a:ext cx="1214438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CC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829" name="TextBox 156"/>
          <p:cNvSpPr txBox="1">
            <a:spLocks noChangeArrowheads="1"/>
          </p:cNvSpPr>
          <p:nvPr/>
        </p:nvSpPr>
        <p:spPr bwMode="auto">
          <a:xfrm>
            <a:off x="1065213" y="762000"/>
            <a:ext cx="172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cavity spectrum</a:t>
            </a:r>
          </a:p>
        </p:txBody>
      </p:sp>
      <p:sp>
        <p:nvSpPr>
          <p:cNvPr id="158" name="Freeform 157"/>
          <p:cNvSpPr/>
          <p:nvPr/>
        </p:nvSpPr>
        <p:spPr>
          <a:xfrm>
            <a:off x="552450" y="1566863"/>
            <a:ext cx="1216025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9" name="TextBox 15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708139" y="1092788"/>
            <a:ext cx="667106" cy="420436"/>
          </a:xfrm>
          <a:prstGeom prst="rect">
            <a:avLst/>
          </a:prstGeom>
          <a:blipFill rotWithShape="1">
            <a:blip r:embed="rId12"/>
            <a:stretch>
              <a:fillRect b="-1304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60" name="TextBox 15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687432" y="1092788"/>
            <a:ext cx="1137747" cy="420436"/>
          </a:xfrm>
          <a:prstGeom prst="rect">
            <a:avLst/>
          </a:prstGeom>
          <a:blipFill rotWithShape="1">
            <a:blip r:embed="rId13"/>
            <a:stretch>
              <a:fillRect b="-1304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61" name="TextBox 16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975242" y="1092788"/>
            <a:ext cx="617348" cy="400110"/>
          </a:xfrm>
          <a:prstGeom prst="rect">
            <a:avLst/>
          </a:prstGeom>
          <a:blipFill rotWithShape="1">
            <a:blip r:embed="rId14"/>
            <a:stretch>
              <a:fillRect b="-13636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33834" name="Line 75"/>
          <p:cNvSpPr>
            <a:spLocks noChangeShapeType="1"/>
          </p:cNvSpPr>
          <p:nvPr/>
        </p:nvSpPr>
        <p:spPr bwMode="auto">
          <a:xfrm flipV="1">
            <a:off x="4581525" y="4645025"/>
            <a:ext cx="0" cy="12017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3835" name="Line 77"/>
          <p:cNvSpPr>
            <a:spLocks noChangeShapeType="1"/>
          </p:cNvSpPr>
          <p:nvPr/>
        </p:nvSpPr>
        <p:spPr bwMode="auto">
          <a:xfrm>
            <a:off x="4581525" y="5840413"/>
            <a:ext cx="45402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64" name="Freeform 163"/>
          <p:cNvSpPr/>
          <p:nvPr/>
        </p:nvSpPr>
        <p:spPr>
          <a:xfrm>
            <a:off x="5913438" y="5018088"/>
            <a:ext cx="271462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5" name="Freeform 164"/>
          <p:cNvSpPr/>
          <p:nvPr/>
        </p:nvSpPr>
        <p:spPr>
          <a:xfrm>
            <a:off x="8199438" y="5018088"/>
            <a:ext cx="273050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6" name="Straight Connector 165"/>
          <p:cNvCxnSpPr/>
          <p:nvPr/>
        </p:nvCxnSpPr>
        <p:spPr>
          <a:xfrm flipH="1">
            <a:off x="6540500" y="5616575"/>
            <a:ext cx="160338" cy="39370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 flipH="1">
            <a:off x="6618288" y="5619750"/>
            <a:ext cx="160337" cy="39370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40" name="TextBox 167"/>
          <p:cNvSpPr txBox="1">
            <a:spLocks noChangeArrowheads="1"/>
          </p:cNvSpPr>
          <p:nvPr/>
        </p:nvSpPr>
        <p:spPr bwMode="auto">
          <a:xfrm>
            <a:off x="5969000" y="4224338"/>
            <a:ext cx="1620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qubit spectrum</a:t>
            </a:r>
          </a:p>
        </p:txBody>
      </p:sp>
      <p:sp>
        <p:nvSpPr>
          <p:cNvPr id="169" name="Freeform 168"/>
          <p:cNvSpPr/>
          <p:nvPr/>
        </p:nvSpPr>
        <p:spPr>
          <a:xfrm>
            <a:off x="4772025" y="5008563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0" name="Freeform 169"/>
          <p:cNvSpPr/>
          <p:nvPr/>
        </p:nvSpPr>
        <p:spPr>
          <a:xfrm>
            <a:off x="7010400" y="5018088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66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843" name="TextBox 170"/>
          <p:cNvSpPr txBox="1">
            <a:spLocks noChangeArrowheads="1"/>
          </p:cNvSpPr>
          <p:nvPr/>
        </p:nvSpPr>
        <p:spPr bwMode="auto">
          <a:xfrm>
            <a:off x="4483100" y="5130800"/>
            <a:ext cx="468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…</a:t>
            </a:r>
          </a:p>
        </p:txBody>
      </p:sp>
      <p:sp>
        <p:nvSpPr>
          <p:cNvPr id="33844" name="TextBox 172"/>
          <p:cNvSpPr txBox="1">
            <a:spLocks noChangeArrowheads="1"/>
          </p:cNvSpPr>
          <p:nvPr/>
        </p:nvSpPr>
        <p:spPr bwMode="auto">
          <a:xfrm>
            <a:off x="6715125" y="5130800"/>
            <a:ext cx="468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…</a:t>
            </a:r>
          </a:p>
        </p:txBody>
      </p:sp>
      <p:sp>
        <p:nvSpPr>
          <p:cNvPr id="174" name="TextBox 17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040389" y="4577188"/>
            <a:ext cx="709874" cy="422039"/>
          </a:xfrm>
          <a:prstGeom prst="rect">
            <a:avLst/>
          </a:prstGeom>
          <a:blipFill rotWithShape="1">
            <a:blip r:embed="rId15"/>
            <a:stretch>
              <a:fillRect b="-1449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75" name="TextBox 17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726163" y="4574880"/>
            <a:ext cx="800091" cy="418704"/>
          </a:xfrm>
          <a:prstGeom prst="rect">
            <a:avLst/>
          </a:prstGeom>
          <a:blipFill rotWithShape="1">
            <a:blip r:embed="rId16"/>
            <a:stretch>
              <a:fillRect b="-1449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76" name="TextBox 17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808012" y="4595268"/>
            <a:ext cx="708463" cy="400110"/>
          </a:xfrm>
          <a:prstGeom prst="rect">
            <a:avLst/>
          </a:prstGeom>
          <a:blipFill rotWithShape="1">
            <a:blip r:embed="rId17"/>
            <a:stretch>
              <a:fillRect b="-1538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77" name="TextBox 17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493786" y="4592960"/>
            <a:ext cx="800091" cy="400302"/>
          </a:xfrm>
          <a:prstGeom prst="rect">
            <a:avLst/>
          </a:prstGeom>
          <a:blipFill rotWithShape="1">
            <a:blip r:embed="rId18"/>
            <a:stretch>
              <a:fillRect b="-13636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78" name="Freeform 177"/>
          <p:cNvSpPr/>
          <p:nvPr/>
        </p:nvSpPr>
        <p:spPr>
          <a:xfrm>
            <a:off x="5145088" y="5013325"/>
            <a:ext cx="271462" cy="817563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9" name="Freeform 178"/>
          <p:cNvSpPr/>
          <p:nvPr/>
        </p:nvSpPr>
        <p:spPr>
          <a:xfrm>
            <a:off x="5534025" y="5024438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0" name="Freeform 179"/>
          <p:cNvSpPr/>
          <p:nvPr/>
        </p:nvSpPr>
        <p:spPr>
          <a:xfrm>
            <a:off x="7443788" y="5013325"/>
            <a:ext cx="271462" cy="817563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1" name="Freeform 180"/>
          <p:cNvSpPr/>
          <p:nvPr/>
        </p:nvSpPr>
        <p:spPr>
          <a:xfrm>
            <a:off x="7832725" y="5024438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150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976438" y="4510088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754313" y="3846513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327150" y="4025900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76438" y="3348038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502400" y="2557463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304088" y="1847850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853113" y="2073275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502400" y="1393825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6" name="TextBox 171"/>
          <p:cNvSpPr txBox="1">
            <a:spLocks noChangeArrowheads="1"/>
          </p:cNvSpPr>
          <p:nvPr/>
        </p:nvSpPr>
        <p:spPr bwMode="auto">
          <a:xfrm rot="-1423765">
            <a:off x="4167188" y="2746375"/>
            <a:ext cx="10636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……...</a:t>
            </a:r>
          </a:p>
        </p:txBody>
      </p:sp>
      <p:cxnSp>
        <p:nvCxnSpPr>
          <p:cNvPr id="55" name="Straight Arrow Connector 54"/>
          <p:cNvCxnSpPr/>
          <p:nvPr/>
        </p:nvCxnSpPr>
        <p:spPr>
          <a:xfrm flipH="1" flipV="1">
            <a:off x="2459038" y="3357563"/>
            <a:ext cx="777875" cy="498475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2435225" y="3856038"/>
            <a:ext cx="801688" cy="663575"/>
          </a:xfrm>
          <a:prstGeom prst="straightConnector1">
            <a:avLst/>
          </a:prstGeom>
          <a:ln w="25400"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H="1" flipV="1">
            <a:off x="6137275" y="2046288"/>
            <a:ext cx="777875" cy="498475"/>
          </a:xfrm>
          <a:prstGeom prst="straightConnector1">
            <a:avLst/>
          </a:prstGeom>
          <a:ln w="25400">
            <a:solidFill>
              <a:srgbClr val="CC66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V="1">
            <a:off x="6137275" y="1401763"/>
            <a:ext cx="801688" cy="663575"/>
          </a:xfrm>
          <a:prstGeom prst="straightConnector1">
            <a:avLst/>
          </a:prstGeom>
          <a:ln w="25400">
            <a:solidFill>
              <a:srgbClr val="66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31" name="Freeform 7"/>
          <p:cNvSpPr>
            <a:spLocks/>
          </p:cNvSpPr>
          <p:nvPr/>
        </p:nvSpPr>
        <p:spPr bwMode="auto">
          <a:xfrm rot="-1547630">
            <a:off x="1782763" y="3005138"/>
            <a:ext cx="4425950" cy="122237"/>
          </a:xfrm>
          <a:custGeom>
            <a:avLst/>
            <a:gdLst>
              <a:gd name="T0" fmla="*/ 67086 w 3167"/>
              <a:gd name="T1" fmla="*/ 11627 h 1617"/>
              <a:gd name="T2" fmla="*/ 155137 w 3167"/>
              <a:gd name="T3" fmla="*/ 11627 h 1617"/>
              <a:gd name="T4" fmla="*/ 243188 w 3167"/>
              <a:gd name="T5" fmla="*/ 79880 h 1617"/>
              <a:gd name="T6" fmla="*/ 332637 w 3167"/>
              <a:gd name="T7" fmla="*/ 122085 h 1617"/>
              <a:gd name="T8" fmla="*/ 420688 w 3167"/>
              <a:gd name="T9" fmla="*/ 79880 h 1617"/>
              <a:gd name="T10" fmla="*/ 508739 w 3167"/>
              <a:gd name="T11" fmla="*/ 11627 h 1617"/>
              <a:gd name="T12" fmla="*/ 598188 w 3167"/>
              <a:gd name="T13" fmla="*/ 11627 h 1617"/>
              <a:gd name="T14" fmla="*/ 686239 w 3167"/>
              <a:gd name="T15" fmla="*/ 79880 h 1617"/>
              <a:gd name="T16" fmla="*/ 774290 w 3167"/>
              <a:gd name="T17" fmla="*/ 122085 h 1617"/>
              <a:gd name="T18" fmla="*/ 863738 w 3167"/>
              <a:gd name="T19" fmla="*/ 79880 h 1617"/>
              <a:gd name="T20" fmla="*/ 951789 w 3167"/>
              <a:gd name="T21" fmla="*/ 11627 h 1617"/>
              <a:gd name="T22" fmla="*/ 1039840 w 3167"/>
              <a:gd name="T23" fmla="*/ 11627 h 1617"/>
              <a:gd name="T24" fmla="*/ 1129289 w 3167"/>
              <a:gd name="T25" fmla="*/ 79880 h 1617"/>
              <a:gd name="T26" fmla="*/ 1217340 w 3167"/>
              <a:gd name="T27" fmla="*/ 122085 h 1617"/>
              <a:gd name="T28" fmla="*/ 1305391 w 3167"/>
              <a:gd name="T29" fmla="*/ 79880 h 1617"/>
              <a:gd name="T30" fmla="*/ 1394839 w 3167"/>
              <a:gd name="T31" fmla="*/ 11627 h 1617"/>
              <a:gd name="T32" fmla="*/ 1482890 w 3167"/>
              <a:gd name="T33" fmla="*/ 11627 h 1617"/>
              <a:gd name="T34" fmla="*/ 1570941 w 3167"/>
              <a:gd name="T35" fmla="*/ 79880 h 1617"/>
              <a:gd name="T36" fmla="*/ 1660390 w 3167"/>
              <a:gd name="T37" fmla="*/ 122085 h 1617"/>
              <a:gd name="T38" fmla="*/ 1748441 w 3167"/>
              <a:gd name="T39" fmla="*/ 79880 h 1617"/>
              <a:gd name="T40" fmla="*/ 1836492 w 3167"/>
              <a:gd name="T41" fmla="*/ 11627 h 1617"/>
              <a:gd name="T42" fmla="*/ 1925941 w 3167"/>
              <a:gd name="T43" fmla="*/ 11627 h 1617"/>
              <a:gd name="T44" fmla="*/ 2013992 w 3167"/>
              <a:gd name="T45" fmla="*/ 79880 h 1617"/>
              <a:gd name="T46" fmla="*/ 2102043 w 3167"/>
              <a:gd name="T47" fmla="*/ 122085 h 1617"/>
              <a:gd name="T48" fmla="*/ 2191491 w 3167"/>
              <a:gd name="T49" fmla="*/ 79880 h 1617"/>
              <a:gd name="T50" fmla="*/ 2279542 w 3167"/>
              <a:gd name="T51" fmla="*/ 11627 h 1617"/>
              <a:gd name="T52" fmla="*/ 2367593 w 3167"/>
              <a:gd name="T53" fmla="*/ 11627 h 1617"/>
              <a:gd name="T54" fmla="*/ 2457042 w 3167"/>
              <a:gd name="T55" fmla="*/ 79880 h 1617"/>
              <a:gd name="T56" fmla="*/ 2545093 w 3167"/>
              <a:gd name="T57" fmla="*/ 122085 h 1617"/>
              <a:gd name="T58" fmla="*/ 2633144 w 3167"/>
              <a:gd name="T59" fmla="*/ 79880 h 1617"/>
              <a:gd name="T60" fmla="*/ 2722592 w 3167"/>
              <a:gd name="T61" fmla="*/ 11627 h 1617"/>
              <a:gd name="T62" fmla="*/ 2810643 w 3167"/>
              <a:gd name="T63" fmla="*/ 11627 h 1617"/>
              <a:gd name="T64" fmla="*/ 2898694 w 3167"/>
              <a:gd name="T65" fmla="*/ 79880 h 1617"/>
              <a:gd name="T66" fmla="*/ 2988143 w 3167"/>
              <a:gd name="T67" fmla="*/ 122085 h 1617"/>
              <a:gd name="T68" fmla="*/ 3076194 w 3167"/>
              <a:gd name="T69" fmla="*/ 79880 h 1617"/>
              <a:gd name="T70" fmla="*/ 3164245 w 3167"/>
              <a:gd name="T71" fmla="*/ 11627 h 1617"/>
              <a:gd name="T72" fmla="*/ 3253694 w 3167"/>
              <a:gd name="T73" fmla="*/ 11627 h 1617"/>
              <a:gd name="T74" fmla="*/ 3341744 w 3167"/>
              <a:gd name="T75" fmla="*/ 79880 h 1617"/>
              <a:gd name="T76" fmla="*/ 3429795 w 3167"/>
              <a:gd name="T77" fmla="*/ 122085 h 1617"/>
              <a:gd name="T78" fmla="*/ 3519244 w 3167"/>
              <a:gd name="T79" fmla="*/ 79880 h 1617"/>
              <a:gd name="T80" fmla="*/ 3607295 w 3167"/>
              <a:gd name="T81" fmla="*/ 11627 h 1617"/>
              <a:gd name="T82" fmla="*/ 3695346 w 3167"/>
              <a:gd name="T83" fmla="*/ 11627 h 1617"/>
              <a:gd name="T84" fmla="*/ 3784795 w 3167"/>
              <a:gd name="T85" fmla="*/ 79880 h 1617"/>
              <a:gd name="T86" fmla="*/ 3872846 w 3167"/>
              <a:gd name="T87" fmla="*/ 122085 h 1617"/>
              <a:gd name="T88" fmla="*/ 3960897 w 3167"/>
              <a:gd name="T89" fmla="*/ 79880 h 1617"/>
              <a:gd name="T90" fmla="*/ 4050345 w 3167"/>
              <a:gd name="T91" fmla="*/ 11627 h 1617"/>
              <a:gd name="T92" fmla="*/ 4138396 w 3167"/>
              <a:gd name="T93" fmla="*/ 11627 h 1617"/>
              <a:gd name="T94" fmla="*/ 4226447 w 3167"/>
              <a:gd name="T95" fmla="*/ 79880 h 1617"/>
              <a:gd name="T96" fmla="*/ 4315896 w 3167"/>
              <a:gd name="T97" fmla="*/ 122085 h 1617"/>
              <a:gd name="T98" fmla="*/ 4403947 w 3167"/>
              <a:gd name="T99" fmla="*/ 79880 h 161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3167" h="1617">
                <a:moveTo>
                  <a:pt x="0" y="809"/>
                </a:moveTo>
                <a:lnTo>
                  <a:pt x="16" y="559"/>
                </a:lnTo>
                <a:lnTo>
                  <a:pt x="32" y="333"/>
                </a:lnTo>
                <a:lnTo>
                  <a:pt x="48" y="154"/>
                </a:lnTo>
                <a:lnTo>
                  <a:pt x="63" y="40"/>
                </a:lnTo>
                <a:lnTo>
                  <a:pt x="79" y="0"/>
                </a:lnTo>
                <a:lnTo>
                  <a:pt x="95" y="40"/>
                </a:lnTo>
                <a:lnTo>
                  <a:pt x="111" y="154"/>
                </a:lnTo>
                <a:lnTo>
                  <a:pt x="127" y="333"/>
                </a:lnTo>
                <a:lnTo>
                  <a:pt x="143" y="559"/>
                </a:lnTo>
                <a:lnTo>
                  <a:pt x="158" y="809"/>
                </a:lnTo>
                <a:lnTo>
                  <a:pt x="174" y="1058"/>
                </a:lnTo>
                <a:lnTo>
                  <a:pt x="190" y="1284"/>
                </a:lnTo>
                <a:lnTo>
                  <a:pt x="206" y="1463"/>
                </a:lnTo>
                <a:lnTo>
                  <a:pt x="222" y="1577"/>
                </a:lnTo>
                <a:lnTo>
                  <a:pt x="238" y="1617"/>
                </a:lnTo>
                <a:lnTo>
                  <a:pt x="253" y="1577"/>
                </a:lnTo>
                <a:lnTo>
                  <a:pt x="269" y="1463"/>
                </a:lnTo>
                <a:lnTo>
                  <a:pt x="285" y="1284"/>
                </a:lnTo>
                <a:lnTo>
                  <a:pt x="301" y="1058"/>
                </a:lnTo>
                <a:lnTo>
                  <a:pt x="317" y="809"/>
                </a:lnTo>
                <a:lnTo>
                  <a:pt x="333" y="559"/>
                </a:lnTo>
                <a:lnTo>
                  <a:pt x="348" y="333"/>
                </a:lnTo>
                <a:lnTo>
                  <a:pt x="364" y="154"/>
                </a:lnTo>
                <a:lnTo>
                  <a:pt x="380" y="40"/>
                </a:lnTo>
                <a:lnTo>
                  <a:pt x="396" y="0"/>
                </a:lnTo>
                <a:lnTo>
                  <a:pt x="412" y="40"/>
                </a:lnTo>
                <a:lnTo>
                  <a:pt x="428" y="154"/>
                </a:lnTo>
                <a:lnTo>
                  <a:pt x="443" y="333"/>
                </a:lnTo>
                <a:lnTo>
                  <a:pt x="459" y="559"/>
                </a:lnTo>
                <a:lnTo>
                  <a:pt x="475" y="809"/>
                </a:lnTo>
                <a:lnTo>
                  <a:pt x="491" y="1058"/>
                </a:lnTo>
                <a:lnTo>
                  <a:pt x="507" y="1284"/>
                </a:lnTo>
                <a:lnTo>
                  <a:pt x="523" y="1463"/>
                </a:lnTo>
                <a:lnTo>
                  <a:pt x="538" y="1577"/>
                </a:lnTo>
                <a:lnTo>
                  <a:pt x="554" y="1617"/>
                </a:lnTo>
                <a:lnTo>
                  <a:pt x="570" y="1577"/>
                </a:lnTo>
                <a:lnTo>
                  <a:pt x="586" y="1463"/>
                </a:lnTo>
                <a:lnTo>
                  <a:pt x="602" y="1284"/>
                </a:lnTo>
                <a:lnTo>
                  <a:pt x="618" y="1058"/>
                </a:lnTo>
                <a:lnTo>
                  <a:pt x="633" y="809"/>
                </a:lnTo>
                <a:lnTo>
                  <a:pt x="649" y="559"/>
                </a:lnTo>
                <a:lnTo>
                  <a:pt x="665" y="333"/>
                </a:lnTo>
                <a:lnTo>
                  <a:pt x="681" y="154"/>
                </a:lnTo>
                <a:lnTo>
                  <a:pt x="697" y="40"/>
                </a:lnTo>
                <a:lnTo>
                  <a:pt x="713" y="0"/>
                </a:lnTo>
                <a:lnTo>
                  <a:pt x="728" y="40"/>
                </a:lnTo>
                <a:lnTo>
                  <a:pt x="744" y="154"/>
                </a:lnTo>
                <a:lnTo>
                  <a:pt x="760" y="333"/>
                </a:lnTo>
                <a:lnTo>
                  <a:pt x="776" y="559"/>
                </a:lnTo>
                <a:lnTo>
                  <a:pt x="792" y="809"/>
                </a:lnTo>
                <a:lnTo>
                  <a:pt x="808" y="1058"/>
                </a:lnTo>
                <a:lnTo>
                  <a:pt x="823" y="1284"/>
                </a:lnTo>
                <a:lnTo>
                  <a:pt x="839" y="1463"/>
                </a:lnTo>
                <a:lnTo>
                  <a:pt x="855" y="1577"/>
                </a:lnTo>
                <a:lnTo>
                  <a:pt x="871" y="1617"/>
                </a:lnTo>
                <a:lnTo>
                  <a:pt x="887" y="1577"/>
                </a:lnTo>
                <a:lnTo>
                  <a:pt x="903" y="1463"/>
                </a:lnTo>
                <a:lnTo>
                  <a:pt x="918" y="1284"/>
                </a:lnTo>
                <a:lnTo>
                  <a:pt x="934" y="1058"/>
                </a:lnTo>
                <a:lnTo>
                  <a:pt x="950" y="809"/>
                </a:lnTo>
                <a:lnTo>
                  <a:pt x="966" y="559"/>
                </a:lnTo>
                <a:lnTo>
                  <a:pt x="982" y="333"/>
                </a:lnTo>
                <a:lnTo>
                  <a:pt x="998" y="154"/>
                </a:lnTo>
                <a:lnTo>
                  <a:pt x="1013" y="40"/>
                </a:lnTo>
                <a:lnTo>
                  <a:pt x="1029" y="0"/>
                </a:lnTo>
                <a:lnTo>
                  <a:pt x="1045" y="40"/>
                </a:lnTo>
                <a:lnTo>
                  <a:pt x="1061" y="154"/>
                </a:lnTo>
                <a:lnTo>
                  <a:pt x="1077" y="333"/>
                </a:lnTo>
                <a:lnTo>
                  <a:pt x="1093" y="559"/>
                </a:lnTo>
                <a:lnTo>
                  <a:pt x="1108" y="809"/>
                </a:lnTo>
                <a:lnTo>
                  <a:pt x="1124" y="1058"/>
                </a:lnTo>
                <a:lnTo>
                  <a:pt x="1140" y="1284"/>
                </a:lnTo>
                <a:lnTo>
                  <a:pt x="1156" y="1463"/>
                </a:lnTo>
                <a:lnTo>
                  <a:pt x="1172" y="1577"/>
                </a:lnTo>
                <a:lnTo>
                  <a:pt x="1188" y="1617"/>
                </a:lnTo>
                <a:lnTo>
                  <a:pt x="1203" y="1577"/>
                </a:lnTo>
                <a:lnTo>
                  <a:pt x="1219" y="1463"/>
                </a:lnTo>
                <a:lnTo>
                  <a:pt x="1235" y="1284"/>
                </a:lnTo>
                <a:lnTo>
                  <a:pt x="1251" y="1058"/>
                </a:lnTo>
                <a:lnTo>
                  <a:pt x="1267" y="809"/>
                </a:lnTo>
                <a:lnTo>
                  <a:pt x="1283" y="559"/>
                </a:lnTo>
                <a:lnTo>
                  <a:pt x="1298" y="333"/>
                </a:lnTo>
                <a:lnTo>
                  <a:pt x="1314" y="154"/>
                </a:lnTo>
                <a:lnTo>
                  <a:pt x="1330" y="40"/>
                </a:lnTo>
                <a:lnTo>
                  <a:pt x="1346" y="0"/>
                </a:lnTo>
                <a:lnTo>
                  <a:pt x="1362" y="40"/>
                </a:lnTo>
                <a:lnTo>
                  <a:pt x="1378" y="154"/>
                </a:lnTo>
                <a:lnTo>
                  <a:pt x="1393" y="333"/>
                </a:lnTo>
                <a:lnTo>
                  <a:pt x="1409" y="559"/>
                </a:lnTo>
                <a:lnTo>
                  <a:pt x="1425" y="809"/>
                </a:lnTo>
                <a:lnTo>
                  <a:pt x="1441" y="1058"/>
                </a:lnTo>
                <a:lnTo>
                  <a:pt x="1457" y="1284"/>
                </a:lnTo>
                <a:lnTo>
                  <a:pt x="1473" y="1463"/>
                </a:lnTo>
                <a:lnTo>
                  <a:pt x="1488" y="1577"/>
                </a:lnTo>
                <a:lnTo>
                  <a:pt x="1504" y="1617"/>
                </a:lnTo>
                <a:lnTo>
                  <a:pt x="1520" y="1577"/>
                </a:lnTo>
                <a:lnTo>
                  <a:pt x="1536" y="1463"/>
                </a:lnTo>
                <a:lnTo>
                  <a:pt x="1552" y="1284"/>
                </a:lnTo>
                <a:lnTo>
                  <a:pt x="1568" y="1058"/>
                </a:lnTo>
                <a:lnTo>
                  <a:pt x="1584" y="809"/>
                </a:lnTo>
                <a:lnTo>
                  <a:pt x="1599" y="559"/>
                </a:lnTo>
                <a:lnTo>
                  <a:pt x="1615" y="333"/>
                </a:lnTo>
                <a:lnTo>
                  <a:pt x="1631" y="154"/>
                </a:lnTo>
                <a:lnTo>
                  <a:pt x="1647" y="40"/>
                </a:lnTo>
                <a:lnTo>
                  <a:pt x="1663" y="0"/>
                </a:lnTo>
                <a:lnTo>
                  <a:pt x="1679" y="40"/>
                </a:lnTo>
                <a:lnTo>
                  <a:pt x="1694" y="154"/>
                </a:lnTo>
                <a:lnTo>
                  <a:pt x="1710" y="333"/>
                </a:lnTo>
                <a:lnTo>
                  <a:pt x="1726" y="559"/>
                </a:lnTo>
                <a:lnTo>
                  <a:pt x="1742" y="809"/>
                </a:lnTo>
                <a:lnTo>
                  <a:pt x="1758" y="1058"/>
                </a:lnTo>
                <a:lnTo>
                  <a:pt x="1774" y="1284"/>
                </a:lnTo>
                <a:lnTo>
                  <a:pt x="1789" y="1463"/>
                </a:lnTo>
                <a:lnTo>
                  <a:pt x="1805" y="1577"/>
                </a:lnTo>
                <a:lnTo>
                  <a:pt x="1821" y="1617"/>
                </a:lnTo>
                <a:lnTo>
                  <a:pt x="1837" y="1577"/>
                </a:lnTo>
                <a:lnTo>
                  <a:pt x="1853" y="1463"/>
                </a:lnTo>
                <a:lnTo>
                  <a:pt x="1869" y="1284"/>
                </a:lnTo>
                <a:lnTo>
                  <a:pt x="1884" y="1058"/>
                </a:lnTo>
                <a:lnTo>
                  <a:pt x="1900" y="809"/>
                </a:lnTo>
                <a:lnTo>
                  <a:pt x="1916" y="559"/>
                </a:lnTo>
                <a:lnTo>
                  <a:pt x="1932" y="333"/>
                </a:lnTo>
                <a:lnTo>
                  <a:pt x="1948" y="154"/>
                </a:lnTo>
                <a:lnTo>
                  <a:pt x="1964" y="40"/>
                </a:lnTo>
                <a:lnTo>
                  <a:pt x="1979" y="0"/>
                </a:lnTo>
                <a:lnTo>
                  <a:pt x="1995" y="40"/>
                </a:lnTo>
                <a:lnTo>
                  <a:pt x="2011" y="154"/>
                </a:lnTo>
                <a:lnTo>
                  <a:pt x="2027" y="333"/>
                </a:lnTo>
                <a:lnTo>
                  <a:pt x="2043" y="559"/>
                </a:lnTo>
                <a:lnTo>
                  <a:pt x="2059" y="809"/>
                </a:lnTo>
                <a:lnTo>
                  <a:pt x="2074" y="1058"/>
                </a:lnTo>
                <a:lnTo>
                  <a:pt x="2090" y="1284"/>
                </a:lnTo>
                <a:lnTo>
                  <a:pt x="2106" y="1463"/>
                </a:lnTo>
                <a:lnTo>
                  <a:pt x="2122" y="1577"/>
                </a:lnTo>
                <a:lnTo>
                  <a:pt x="2138" y="1617"/>
                </a:lnTo>
                <a:lnTo>
                  <a:pt x="2154" y="1577"/>
                </a:lnTo>
                <a:lnTo>
                  <a:pt x="2169" y="1463"/>
                </a:lnTo>
                <a:lnTo>
                  <a:pt x="2185" y="1284"/>
                </a:lnTo>
                <a:lnTo>
                  <a:pt x="2201" y="1058"/>
                </a:lnTo>
                <a:lnTo>
                  <a:pt x="2217" y="809"/>
                </a:lnTo>
                <a:lnTo>
                  <a:pt x="2233" y="559"/>
                </a:lnTo>
                <a:lnTo>
                  <a:pt x="2249" y="333"/>
                </a:lnTo>
                <a:lnTo>
                  <a:pt x="2264" y="154"/>
                </a:lnTo>
                <a:lnTo>
                  <a:pt x="2280" y="40"/>
                </a:lnTo>
                <a:lnTo>
                  <a:pt x="2296" y="0"/>
                </a:lnTo>
                <a:lnTo>
                  <a:pt x="2312" y="40"/>
                </a:lnTo>
                <a:lnTo>
                  <a:pt x="2328" y="154"/>
                </a:lnTo>
                <a:lnTo>
                  <a:pt x="2344" y="333"/>
                </a:lnTo>
                <a:lnTo>
                  <a:pt x="2359" y="559"/>
                </a:lnTo>
                <a:lnTo>
                  <a:pt x="2375" y="809"/>
                </a:lnTo>
                <a:lnTo>
                  <a:pt x="2391" y="1058"/>
                </a:lnTo>
                <a:lnTo>
                  <a:pt x="2407" y="1284"/>
                </a:lnTo>
                <a:lnTo>
                  <a:pt x="2423" y="1463"/>
                </a:lnTo>
                <a:lnTo>
                  <a:pt x="2439" y="1577"/>
                </a:lnTo>
                <a:lnTo>
                  <a:pt x="2454" y="1617"/>
                </a:lnTo>
                <a:lnTo>
                  <a:pt x="2470" y="1577"/>
                </a:lnTo>
                <a:lnTo>
                  <a:pt x="2486" y="1463"/>
                </a:lnTo>
                <a:lnTo>
                  <a:pt x="2502" y="1284"/>
                </a:lnTo>
                <a:lnTo>
                  <a:pt x="2518" y="1058"/>
                </a:lnTo>
                <a:lnTo>
                  <a:pt x="2534" y="809"/>
                </a:lnTo>
                <a:lnTo>
                  <a:pt x="2549" y="559"/>
                </a:lnTo>
                <a:lnTo>
                  <a:pt x="2565" y="333"/>
                </a:lnTo>
                <a:lnTo>
                  <a:pt x="2581" y="154"/>
                </a:lnTo>
                <a:lnTo>
                  <a:pt x="2597" y="40"/>
                </a:lnTo>
                <a:lnTo>
                  <a:pt x="2613" y="0"/>
                </a:lnTo>
                <a:lnTo>
                  <a:pt x="2629" y="40"/>
                </a:lnTo>
                <a:lnTo>
                  <a:pt x="2644" y="154"/>
                </a:lnTo>
                <a:lnTo>
                  <a:pt x="2660" y="333"/>
                </a:lnTo>
                <a:lnTo>
                  <a:pt x="2676" y="559"/>
                </a:lnTo>
                <a:lnTo>
                  <a:pt x="2692" y="809"/>
                </a:lnTo>
                <a:lnTo>
                  <a:pt x="2708" y="1058"/>
                </a:lnTo>
                <a:lnTo>
                  <a:pt x="2724" y="1284"/>
                </a:lnTo>
                <a:lnTo>
                  <a:pt x="2739" y="1463"/>
                </a:lnTo>
                <a:lnTo>
                  <a:pt x="2755" y="1577"/>
                </a:lnTo>
                <a:lnTo>
                  <a:pt x="2771" y="1617"/>
                </a:lnTo>
                <a:lnTo>
                  <a:pt x="2787" y="1577"/>
                </a:lnTo>
                <a:lnTo>
                  <a:pt x="2803" y="1463"/>
                </a:lnTo>
                <a:lnTo>
                  <a:pt x="2819" y="1284"/>
                </a:lnTo>
                <a:lnTo>
                  <a:pt x="2834" y="1058"/>
                </a:lnTo>
                <a:lnTo>
                  <a:pt x="2850" y="809"/>
                </a:lnTo>
                <a:lnTo>
                  <a:pt x="2866" y="559"/>
                </a:lnTo>
                <a:lnTo>
                  <a:pt x="2882" y="333"/>
                </a:lnTo>
                <a:lnTo>
                  <a:pt x="2898" y="154"/>
                </a:lnTo>
                <a:lnTo>
                  <a:pt x="2914" y="40"/>
                </a:lnTo>
                <a:lnTo>
                  <a:pt x="2929" y="0"/>
                </a:lnTo>
                <a:lnTo>
                  <a:pt x="2945" y="40"/>
                </a:lnTo>
                <a:lnTo>
                  <a:pt x="2961" y="154"/>
                </a:lnTo>
                <a:lnTo>
                  <a:pt x="2977" y="333"/>
                </a:lnTo>
                <a:lnTo>
                  <a:pt x="2993" y="559"/>
                </a:lnTo>
                <a:lnTo>
                  <a:pt x="3009" y="809"/>
                </a:lnTo>
                <a:lnTo>
                  <a:pt x="3024" y="1058"/>
                </a:lnTo>
                <a:lnTo>
                  <a:pt x="3040" y="1284"/>
                </a:lnTo>
                <a:lnTo>
                  <a:pt x="3056" y="1463"/>
                </a:lnTo>
                <a:lnTo>
                  <a:pt x="3072" y="1577"/>
                </a:lnTo>
                <a:lnTo>
                  <a:pt x="3088" y="1617"/>
                </a:lnTo>
                <a:lnTo>
                  <a:pt x="3104" y="1577"/>
                </a:lnTo>
                <a:lnTo>
                  <a:pt x="3119" y="1463"/>
                </a:lnTo>
                <a:lnTo>
                  <a:pt x="3135" y="1284"/>
                </a:lnTo>
                <a:lnTo>
                  <a:pt x="3151" y="1058"/>
                </a:lnTo>
                <a:lnTo>
                  <a:pt x="3167" y="809"/>
                </a:lnTo>
              </a:path>
            </a:pathLst>
          </a:custGeom>
          <a:noFill/>
          <a:ln w="38100" cap="flat">
            <a:solidFill>
              <a:srgbClr val="000066"/>
            </a:solidFill>
            <a:prstDash val="solid"/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7" name="TextBox 6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293010" y="2603563"/>
            <a:ext cx="551305" cy="646331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34833" name="TextBox 61"/>
          <p:cNvSpPr txBox="1">
            <a:spLocks noChangeArrowheads="1"/>
          </p:cNvSpPr>
          <p:nvPr/>
        </p:nvSpPr>
        <p:spPr bwMode="auto">
          <a:xfrm>
            <a:off x="0" y="4994275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600">
                <a:solidFill>
                  <a:srgbClr val="FF0000"/>
                </a:solidFill>
              </a:rPr>
              <a:t>T</a:t>
            </a:r>
            <a:r>
              <a:rPr lang="en-US" sz="3600" baseline="-25000">
                <a:solidFill>
                  <a:srgbClr val="FF0000"/>
                </a:solidFill>
                <a:latin typeface="Symbol" charset="0"/>
              </a:rPr>
              <a:t>f</a:t>
            </a:r>
            <a:r>
              <a:rPr lang="en-US" sz="3600">
                <a:solidFill>
                  <a:srgbClr val="FF0000"/>
                </a:solidFill>
              </a:rPr>
              <a:t> jump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1041400" y="3521075"/>
            <a:ext cx="1203325" cy="85090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4" name="Freeform 27"/>
          <p:cNvSpPr>
            <a:spLocks/>
          </p:cNvSpPr>
          <p:nvPr/>
        </p:nvSpPr>
        <p:spPr bwMode="auto">
          <a:xfrm>
            <a:off x="6527800" y="2365375"/>
            <a:ext cx="752475" cy="177800"/>
          </a:xfrm>
          <a:custGeom>
            <a:avLst/>
            <a:gdLst>
              <a:gd name="T0" fmla="*/ 26 w 2633"/>
              <a:gd name="T1" fmla="*/ 567 h 575"/>
              <a:gd name="T2" fmla="*/ 79 w 2633"/>
              <a:gd name="T3" fmla="*/ 551 h 575"/>
              <a:gd name="T4" fmla="*/ 132 w 2633"/>
              <a:gd name="T5" fmla="*/ 533 h 575"/>
              <a:gd name="T6" fmla="*/ 184 w 2633"/>
              <a:gd name="T7" fmla="*/ 513 h 575"/>
              <a:gd name="T8" fmla="*/ 237 w 2633"/>
              <a:gd name="T9" fmla="*/ 491 h 575"/>
              <a:gd name="T10" fmla="*/ 290 w 2633"/>
              <a:gd name="T11" fmla="*/ 468 h 575"/>
              <a:gd name="T12" fmla="*/ 342 w 2633"/>
              <a:gd name="T13" fmla="*/ 442 h 575"/>
              <a:gd name="T14" fmla="*/ 395 w 2633"/>
              <a:gd name="T15" fmla="*/ 415 h 575"/>
              <a:gd name="T16" fmla="*/ 448 w 2633"/>
              <a:gd name="T17" fmla="*/ 386 h 575"/>
              <a:gd name="T18" fmla="*/ 500 w 2633"/>
              <a:gd name="T19" fmla="*/ 356 h 575"/>
              <a:gd name="T20" fmla="*/ 553 w 2633"/>
              <a:gd name="T21" fmla="*/ 325 h 575"/>
              <a:gd name="T22" fmla="*/ 606 w 2633"/>
              <a:gd name="T23" fmla="*/ 294 h 575"/>
              <a:gd name="T24" fmla="*/ 658 w 2633"/>
              <a:gd name="T25" fmla="*/ 261 h 575"/>
              <a:gd name="T26" fmla="*/ 711 w 2633"/>
              <a:gd name="T27" fmla="*/ 229 h 575"/>
              <a:gd name="T28" fmla="*/ 764 w 2633"/>
              <a:gd name="T29" fmla="*/ 197 h 575"/>
              <a:gd name="T30" fmla="*/ 816 w 2633"/>
              <a:gd name="T31" fmla="*/ 167 h 575"/>
              <a:gd name="T32" fmla="*/ 869 w 2633"/>
              <a:gd name="T33" fmla="*/ 137 h 575"/>
              <a:gd name="T34" fmla="*/ 922 w 2633"/>
              <a:gd name="T35" fmla="*/ 109 h 575"/>
              <a:gd name="T36" fmla="*/ 974 w 2633"/>
              <a:gd name="T37" fmla="*/ 84 h 575"/>
              <a:gd name="T38" fmla="*/ 1027 w 2633"/>
              <a:gd name="T39" fmla="*/ 61 h 575"/>
              <a:gd name="T40" fmla="*/ 1080 w 2633"/>
              <a:gd name="T41" fmla="*/ 41 h 575"/>
              <a:gd name="T42" fmla="*/ 1132 w 2633"/>
              <a:gd name="T43" fmla="*/ 25 h 575"/>
              <a:gd name="T44" fmla="*/ 1185 w 2633"/>
              <a:gd name="T45" fmla="*/ 13 h 575"/>
              <a:gd name="T46" fmla="*/ 1238 w 2633"/>
              <a:gd name="T47" fmla="*/ 5 h 575"/>
              <a:gd name="T48" fmla="*/ 1290 w 2633"/>
              <a:gd name="T49" fmla="*/ 0 h 575"/>
              <a:gd name="T50" fmla="*/ 1343 w 2633"/>
              <a:gd name="T51" fmla="*/ 0 h 575"/>
              <a:gd name="T52" fmla="*/ 1395 w 2633"/>
              <a:gd name="T53" fmla="*/ 5 h 575"/>
              <a:gd name="T54" fmla="*/ 1448 w 2633"/>
              <a:gd name="T55" fmla="*/ 13 h 575"/>
              <a:gd name="T56" fmla="*/ 1501 w 2633"/>
              <a:gd name="T57" fmla="*/ 25 h 575"/>
              <a:gd name="T58" fmla="*/ 1553 w 2633"/>
              <a:gd name="T59" fmla="*/ 41 h 575"/>
              <a:gd name="T60" fmla="*/ 1606 w 2633"/>
              <a:gd name="T61" fmla="*/ 61 h 575"/>
              <a:gd name="T62" fmla="*/ 1659 w 2633"/>
              <a:gd name="T63" fmla="*/ 84 h 575"/>
              <a:gd name="T64" fmla="*/ 1711 w 2633"/>
              <a:gd name="T65" fmla="*/ 109 h 575"/>
              <a:gd name="T66" fmla="*/ 1764 w 2633"/>
              <a:gd name="T67" fmla="*/ 137 h 575"/>
              <a:gd name="T68" fmla="*/ 1817 w 2633"/>
              <a:gd name="T69" fmla="*/ 167 h 575"/>
              <a:gd name="T70" fmla="*/ 1869 w 2633"/>
              <a:gd name="T71" fmla="*/ 197 h 575"/>
              <a:gd name="T72" fmla="*/ 1922 w 2633"/>
              <a:gd name="T73" fmla="*/ 229 h 575"/>
              <a:gd name="T74" fmla="*/ 1975 w 2633"/>
              <a:gd name="T75" fmla="*/ 261 h 575"/>
              <a:gd name="T76" fmla="*/ 2027 w 2633"/>
              <a:gd name="T77" fmla="*/ 294 h 575"/>
              <a:gd name="T78" fmla="*/ 2080 w 2633"/>
              <a:gd name="T79" fmla="*/ 325 h 575"/>
              <a:gd name="T80" fmla="*/ 2133 w 2633"/>
              <a:gd name="T81" fmla="*/ 356 h 575"/>
              <a:gd name="T82" fmla="*/ 2185 w 2633"/>
              <a:gd name="T83" fmla="*/ 386 h 575"/>
              <a:gd name="T84" fmla="*/ 2238 w 2633"/>
              <a:gd name="T85" fmla="*/ 415 h 575"/>
              <a:gd name="T86" fmla="*/ 2291 w 2633"/>
              <a:gd name="T87" fmla="*/ 442 h 575"/>
              <a:gd name="T88" fmla="*/ 2343 w 2633"/>
              <a:gd name="T89" fmla="*/ 468 h 575"/>
              <a:gd name="T90" fmla="*/ 2396 w 2633"/>
              <a:gd name="T91" fmla="*/ 491 h 575"/>
              <a:gd name="T92" fmla="*/ 2449 w 2633"/>
              <a:gd name="T93" fmla="*/ 513 h 575"/>
              <a:gd name="T94" fmla="*/ 2501 w 2633"/>
              <a:gd name="T95" fmla="*/ 533 h 575"/>
              <a:gd name="T96" fmla="*/ 2554 w 2633"/>
              <a:gd name="T97" fmla="*/ 551 h 575"/>
              <a:gd name="T98" fmla="*/ 2607 w 2633"/>
              <a:gd name="T99" fmla="*/ 56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33" h="575">
                <a:moveTo>
                  <a:pt x="0" y="575"/>
                </a:moveTo>
                <a:lnTo>
                  <a:pt x="26" y="567"/>
                </a:lnTo>
                <a:lnTo>
                  <a:pt x="53" y="559"/>
                </a:lnTo>
                <a:lnTo>
                  <a:pt x="79" y="551"/>
                </a:lnTo>
                <a:lnTo>
                  <a:pt x="105" y="542"/>
                </a:lnTo>
                <a:lnTo>
                  <a:pt x="132" y="533"/>
                </a:lnTo>
                <a:lnTo>
                  <a:pt x="158" y="523"/>
                </a:lnTo>
                <a:lnTo>
                  <a:pt x="184" y="513"/>
                </a:lnTo>
                <a:lnTo>
                  <a:pt x="211" y="502"/>
                </a:lnTo>
                <a:lnTo>
                  <a:pt x="237" y="491"/>
                </a:lnTo>
                <a:lnTo>
                  <a:pt x="263" y="480"/>
                </a:lnTo>
                <a:lnTo>
                  <a:pt x="290" y="468"/>
                </a:lnTo>
                <a:lnTo>
                  <a:pt x="316" y="455"/>
                </a:lnTo>
                <a:lnTo>
                  <a:pt x="342" y="442"/>
                </a:lnTo>
                <a:lnTo>
                  <a:pt x="369" y="429"/>
                </a:lnTo>
                <a:lnTo>
                  <a:pt x="395" y="415"/>
                </a:lnTo>
                <a:lnTo>
                  <a:pt x="421" y="401"/>
                </a:lnTo>
                <a:lnTo>
                  <a:pt x="448" y="386"/>
                </a:lnTo>
                <a:lnTo>
                  <a:pt x="474" y="371"/>
                </a:lnTo>
                <a:lnTo>
                  <a:pt x="500" y="356"/>
                </a:lnTo>
                <a:lnTo>
                  <a:pt x="527" y="341"/>
                </a:lnTo>
                <a:lnTo>
                  <a:pt x="553" y="325"/>
                </a:lnTo>
                <a:lnTo>
                  <a:pt x="579" y="309"/>
                </a:lnTo>
                <a:lnTo>
                  <a:pt x="606" y="294"/>
                </a:lnTo>
                <a:lnTo>
                  <a:pt x="632" y="277"/>
                </a:lnTo>
                <a:lnTo>
                  <a:pt x="658" y="261"/>
                </a:lnTo>
                <a:lnTo>
                  <a:pt x="685" y="245"/>
                </a:lnTo>
                <a:lnTo>
                  <a:pt x="711" y="229"/>
                </a:lnTo>
                <a:lnTo>
                  <a:pt x="737" y="213"/>
                </a:lnTo>
                <a:lnTo>
                  <a:pt x="764" y="197"/>
                </a:lnTo>
                <a:lnTo>
                  <a:pt x="790" y="182"/>
                </a:lnTo>
                <a:lnTo>
                  <a:pt x="816" y="167"/>
                </a:lnTo>
                <a:lnTo>
                  <a:pt x="843" y="152"/>
                </a:lnTo>
                <a:lnTo>
                  <a:pt x="869" y="137"/>
                </a:lnTo>
                <a:lnTo>
                  <a:pt x="895" y="123"/>
                </a:lnTo>
                <a:lnTo>
                  <a:pt x="922" y="109"/>
                </a:lnTo>
                <a:lnTo>
                  <a:pt x="948" y="96"/>
                </a:lnTo>
                <a:lnTo>
                  <a:pt x="974" y="84"/>
                </a:lnTo>
                <a:lnTo>
                  <a:pt x="1001" y="72"/>
                </a:lnTo>
                <a:lnTo>
                  <a:pt x="1027" y="61"/>
                </a:lnTo>
                <a:lnTo>
                  <a:pt x="1053" y="51"/>
                </a:lnTo>
                <a:lnTo>
                  <a:pt x="1080" y="41"/>
                </a:lnTo>
                <a:lnTo>
                  <a:pt x="1106" y="33"/>
                </a:lnTo>
                <a:lnTo>
                  <a:pt x="1132" y="25"/>
                </a:lnTo>
                <a:lnTo>
                  <a:pt x="1159" y="19"/>
                </a:lnTo>
                <a:lnTo>
                  <a:pt x="1185" y="13"/>
                </a:lnTo>
                <a:lnTo>
                  <a:pt x="1211" y="8"/>
                </a:lnTo>
                <a:lnTo>
                  <a:pt x="1238" y="5"/>
                </a:lnTo>
                <a:lnTo>
                  <a:pt x="1264" y="2"/>
                </a:lnTo>
                <a:lnTo>
                  <a:pt x="1290" y="0"/>
                </a:lnTo>
                <a:lnTo>
                  <a:pt x="1317" y="0"/>
                </a:lnTo>
                <a:lnTo>
                  <a:pt x="1343" y="0"/>
                </a:lnTo>
                <a:lnTo>
                  <a:pt x="1369" y="2"/>
                </a:lnTo>
                <a:lnTo>
                  <a:pt x="1395" y="5"/>
                </a:lnTo>
                <a:lnTo>
                  <a:pt x="1422" y="8"/>
                </a:lnTo>
                <a:lnTo>
                  <a:pt x="1448" y="13"/>
                </a:lnTo>
                <a:lnTo>
                  <a:pt x="1474" y="19"/>
                </a:lnTo>
                <a:lnTo>
                  <a:pt x="1501" y="25"/>
                </a:lnTo>
                <a:lnTo>
                  <a:pt x="1527" y="33"/>
                </a:lnTo>
                <a:lnTo>
                  <a:pt x="1553" y="41"/>
                </a:lnTo>
                <a:lnTo>
                  <a:pt x="1580" y="51"/>
                </a:lnTo>
                <a:lnTo>
                  <a:pt x="1606" y="61"/>
                </a:lnTo>
                <a:lnTo>
                  <a:pt x="1632" y="72"/>
                </a:lnTo>
                <a:lnTo>
                  <a:pt x="1659" y="84"/>
                </a:lnTo>
                <a:lnTo>
                  <a:pt x="1685" y="96"/>
                </a:lnTo>
                <a:lnTo>
                  <a:pt x="1711" y="109"/>
                </a:lnTo>
                <a:lnTo>
                  <a:pt x="1738" y="123"/>
                </a:lnTo>
                <a:lnTo>
                  <a:pt x="1764" y="137"/>
                </a:lnTo>
                <a:lnTo>
                  <a:pt x="1790" y="152"/>
                </a:lnTo>
                <a:lnTo>
                  <a:pt x="1817" y="167"/>
                </a:lnTo>
                <a:lnTo>
                  <a:pt x="1843" y="182"/>
                </a:lnTo>
                <a:lnTo>
                  <a:pt x="1869" y="197"/>
                </a:lnTo>
                <a:lnTo>
                  <a:pt x="1896" y="213"/>
                </a:lnTo>
                <a:lnTo>
                  <a:pt x="1922" y="229"/>
                </a:lnTo>
                <a:lnTo>
                  <a:pt x="1948" y="245"/>
                </a:lnTo>
                <a:lnTo>
                  <a:pt x="1975" y="261"/>
                </a:lnTo>
                <a:lnTo>
                  <a:pt x="2001" y="277"/>
                </a:lnTo>
                <a:lnTo>
                  <a:pt x="2027" y="294"/>
                </a:lnTo>
                <a:lnTo>
                  <a:pt x="2054" y="309"/>
                </a:lnTo>
                <a:lnTo>
                  <a:pt x="2080" y="325"/>
                </a:lnTo>
                <a:lnTo>
                  <a:pt x="2106" y="341"/>
                </a:lnTo>
                <a:lnTo>
                  <a:pt x="2133" y="356"/>
                </a:lnTo>
                <a:lnTo>
                  <a:pt x="2159" y="371"/>
                </a:lnTo>
                <a:lnTo>
                  <a:pt x="2185" y="386"/>
                </a:lnTo>
                <a:lnTo>
                  <a:pt x="2212" y="401"/>
                </a:lnTo>
                <a:lnTo>
                  <a:pt x="2238" y="415"/>
                </a:lnTo>
                <a:lnTo>
                  <a:pt x="2264" y="429"/>
                </a:lnTo>
                <a:lnTo>
                  <a:pt x="2291" y="442"/>
                </a:lnTo>
                <a:lnTo>
                  <a:pt x="2317" y="455"/>
                </a:lnTo>
                <a:lnTo>
                  <a:pt x="2343" y="468"/>
                </a:lnTo>
                <a:lnTo>
                  <a:pt x="2370" y="480"/>
                </a:lnTo>
                <a:lnTo>
                  <a:pt x="2396" y="491"/>
                </a:lnTo>
                <a:lnTo>
                  <a:pt x="2422" y="502"/>
                </a:lnTo>
                <a:lnTo>
                  <a:pt x="2449" y="513"/>
                </a:lnTo>
                <a:lnTo>
                  <a:pt x="2475" y="523"/>
                </a:lnTo>
                <a:lnTo>
                  <a:pt x="2501" y="533"/>
                </a:lnTo>
                <a:lnTo>
                  <a:pt x="2528" y="542"/>
                </a:lnTo>
                <a:lnTo>
                  <a:pt x="2554" y="551"/>
                </a:lnTo>
                <a:lnTo>
                  <a:pt x="2580" y="559"/>
                </a:lnTo>
                <a:lnTo>
                  <a:pt x="2607" y="567"/>
                </a:lnTo>
                <a:lnTo>
                  <a:pt x="2633" y="575"/>
                </a:lnTo>
              </a:path>
            </a:pathLst>
          </a:custGeom>
          <a:solidFill>
            <a:srgbClr val="0070C0">
              <a:alpha val="80000"/>
            </a:srgbClr>
          </a:solidFill>
          <a:ln w="38100" cap="flat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>
              <a:latin typeface="+mn-lt"/>
              <a:ea typeface="+mn-ea"/>
              <a:cs typeface="+mn-cs"/>
            </a:endParaRPr>
          </a:p>
        </p:txBody>
      </p:sp>
      <p:sp>
        <p:nvSpPr>
          <p:cNvPr id="115" name="Freeform 27"/>
          <p:cNvSpPr>
            <a:spLocks/>
          </p:cNvSpPr>
          <p:nvPr/>
        </p:nvSpPr>
        <p:spPr bwMode="auto">
          <a:xfrm>
            <a:off x="6526213" y="1211263"/>
            <a:ext cx="754062" cy="176212"/>
          </a:xfrm>
          <a:custGeom>
            <a:avLst/>
            <a:gdLst>
              <a:gd name="T0" fmla="*/ 26 w 2633"/>
              <a:gd name="T1" fmla="*/ 567 h 575"/>
              <a:gd name="T2" fmla="*/ 79 w 2633"/>
              <a:gd name="T3" fmla="*/ 551 h 575"/>
              <a:gd name="T4" fmla="*/ 132 w 2633"/>
              <a:gd name="T5" fmla="*/ 533 h 575"/>
              <a:gd name="T6" fmla="*/ 184 w 2633"/>
              <a:gd name="T7" fmla="*/ 513 h 575"/>
              <a:gd name="T8" fmla="*/ 237 w 2633"/>
              <a:gd name="T9" fmla="*/ 491 h 575"/>
              <a:gd name="T10" fmla="*/ 290 w 2633"/>
              <a:gd name="T11" fmla="*/ 468 h 575"/>
              <a:gd name="T12" fmla="*/ 342 w 2633"/>
              <a:gd name="T13" fmla="*/ 442 h 575"/>
              <a:gd name="T14" fmla="*/ 395 w 2633"/>
              <a:gd name="T15" fmla="*/ 415 h 575"/>
              <a:gd name="T16" fmla="*/ 448 w 2633"/>
              <a:gd name="T17" fmla="*/ 386 h 575"/>
              <a:gd name="T18" fmla="*/ 500 w 2633"/>
              <a:gd name="T19" fmla="*/ 356 h 575"/>
              <a:gd name="T20" fmla="*/ 553 w 2633"/>
              <a:gd name="T21" fmla="*/ 325 h 575"/>
              <a:gd name="T22" fmla="*/ 606 w 2633"/>
              <a:gd name="T23" fmla="*/ 294 h 575"/>
              <a:gd name="T24" fmla="*/ 658 w 2633"/>
              <a:gd name="T25" fmla="*/ 261 h 575"/>
              <a:gd name="T26" fmla="*/ 711 w 2633"/>
              <a:gd name="T27" fmla="*/ 229 h 575"/>
              <a:gd name="T28" fmla="*/ 764 w 2633"/>
              <a:gd name="T29" fmla="*/ 197 h 575"/>
              <a:gd name="T30" fmla="*/ 816 w 2633"/>
              <a:gd name="T31" fmla="*/ 167 h 575"/>
              <a:gd name="T32" fmla="*/ 869 w 2633"/>
              <a:gd name="T33" fmla="*/ 137 h 575"/>
              <a:gd name="T34" fmla="*/ 922 w 2633"/>
              <a:gd name="T35" fmla="*/ 109 h 575"/>
              <a:gd name="T36" fmla="*/ 974 w 2633"/>
              <a:gd name="T37" fmla="*/ 84 h 575"/>
              <a:gd name="T38" fmla="*/ 1027 w 2633"/>
              <a:gd name="T39" fmla="*/ 61 h 575"/>
              <a:gd name="T40" fmla="*/ 1080 w 2633"/>
              <a:gd name="T41" fmla="*/ 41 h 575"/>
              <a:gd name="T42" fmla="*/ 1132 w 2633"/>
              <a:gd name="T43" fmla="*/ 25 h 575"/>
              <a:gd name="T44" fmla="*/ 1185 w 2633"/>
              <a:gd name="T45" fmla="*/ 13 h 575"/>
              <a:gd name="T46" fmla="*/ 1238 w 2633"/>
              <a:gd name="T47" fmla="*/ 5 h 575"/>
              <a:gd name="T48" fmla="*/ 1290 w 2633"/>
              <a:gd name="T49" fmla="*/ 0 h 575"/>
              <a:gd name="T50" fmla="*/ 1343 w 2633"/>
              <a:gd name="T51" fmla="*/ 0 h 575"/>
              <a:gd name="T52" fmla="*/ 1395 w 2633"/>
              <a:gd name="T53" fmla="*/ 5 h 575"/>
              <a:gd name="T54" fmla="*/ 1448 w 2633"/>
              <a:gd name="T55" fmla="*/ 13 h 575"/>
              <a:gd name="T56" fmla="*/ 1501 w 2633"/>
              <a:gd name="T57" fmla="*/ 25 h 575"/>
              <a:gd name="T58" fmla="*/ 1553 w 2633"/>
              <a:gd name="T59" fmla="*/ 41 h 575"/>
              <a:gd name="T60" fmla="*/ 1606 w 2633"/>
              <a:gd name="T61" fmla="*/ 61 h 575"/>
              <a:gd name="T62" fmla="*/ 1659 w 2633"/>
              <a:gd name="T63" fmla="*/ 84 h 575"/>
              <a:gd name="T64" fmla="*/ 1711 w 2633"/>
              <a:gd name="T65" fmla="*/ 109 h 575"/>
              <a:gd name="T66" fmla="*/ 1764 w 2633"/>
              <a:gd name="T67" fmla="*/ 137 h 575"/>
              <a:gd name="T68" fmla="*/ 1817 w 2633"/>
              <a:gd name="T69" fmla="*/ 167 h 575"/>
              <a:gd name="T70" fmla="*/ 1869 w 2633"/>
              <a:gd name="T71" fmla="*/ 197 h 575"/>
              <a:gd name="T72" fmla="*/ 1922 w 2633"/>
              <a:gd name="T73" fmla="*/ 229 h 575"/>
              <a:gd name="T74" fmla="*/ 1975 w 2633"/>
              <a:gd name="T75" fmla="*/ 261 h 575"/>
              <a:gd name="T76" fmla="*/ 2027 w 2633"/>
              <a:gd name="T77" fmla="*/ 294 h 575"/>
              <a:gd name="T78" fmla="*/ 2080 w 2633"/>
              <a:gd name="T79" fmla="*/ 325 h 575"/>
              <a:gd name="T80" fmla="*/ 2133 w 2633"/>
              <a:gd name="T81" fmla="*/ 356 h 575"/>
              <a:gd name="T82" fmla="*/ 2185 w 2633"/>
              <a:gd name="T83" fmla="*/ 386 h 575"/>
              <a:gd name="T84" fmla="*/ 2238 w 2633"/>
              <a:gd name="T85" fmla="*/ 415 h 575"/>
              <a:gd name="T86" fmla="*/ 2291 w 2633"/>
              <a:gd name="T87" fmla="*/ 442 h 575"/>
              <a:gd name="T88" fmla="*/ 2343 w 2633"/>
              <a:gd name="T89" fmla="*/ 468 h 575"/>
              <a:gd name="T90" fmla="*/ 2396 w 2633"/>
              <a:gd name="T91" fmla="*/ 491 h 575"/>
              <a:gd name="T92" fmla="*/ 2449 w 2633"/>
              <a:gd name="T93" fmla="*/ 513 h 575"/>
              <a:gd name="T94" fmla="*/ 2501 w 2633"/>
              <a:gd name="T95" fmla="*/ 533 h 575"/>
              <a:gd name="T96" fmla="*/ 2554 w 2633"/>
              <a:gd name="T97" fmla="*/ 551 h 575"/>
              <a:gd name="T98" fmla="*/ 2607 w 2633"/>
              <a:gd name="T99" fmla="*/ 56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33" h="575">
                <a:moveTo>
                  <a:pt x="0" y="575"/>
                </a:moveTo>
                <a:lnTo>
                  <a:pt x="26" y="567"/>
                </a:lnTo>
                <a:lnTo>
                  <a:pt x="53" y="559"/>
                </a:lnTo>
                <a:lnTo>
                  <a:pt x="79" y="551"/>
                </a:lnTo>
                <a:lnTo>
                  <a:pt x="105" y="542"/>
                </a:lnTo>
                <a:lnTo>
                  <a:pt x="132" y="533"/>
                </a:lnTo>
                <a:lnTo>
                  <a:pt x="158" y="523"/>
                </a:lnTo>
                <a:lnTo>
                  <a:pt x="184" y="513"/>
                </a:lnTo>
                <a:lnTo>
                  <a:pt x="211" y="502"/>
                </a:lnTo>
                <a:lnTo>
                  <a:pt x="237" y="491"/>
                </a:lnTo>
                <a:lnTo>
                  <a:pt x="263" y="480"/>
                </a:lnTo>
                <a:lnTo>
                  <a:pt x="290" y="468"/>
                </a:lnTo>
                <a:lnTo>
                  <a:pt x="316" y="455"/>
                </a:lnTo>
                <a:lnTo>
                  <a:pt x="342" y="442"/>
                </a:lnTo>
                <a:lnTo>
                  <a:pt x="369" y="429"/>
                </a:lnTo>
                <a:lnTo>
                  <a:pt x="395" y="415"/>
                </a:lnTo>
                <a:lnTo>
                  <a:pt x="421" y="401"/>
                </a:lnTo>
                <a:lnTo>
                  <a:pt x="448" y="386"/>
                </a:lnTo>
                <a:lnTo>
                  <a:pt x="474" y="371"/>
                </a:lnTo>
                <a:lnTo>
                  <a:pt x="500" y="356"/>
                </a:lnTo>
                <a:lnTo>
                  <a:pt x="527" y="341"/>
                </a:lnTo>
                <a:lnTo>
                  <a:pt x="553" y="325"/>
                </a:lnTo>
                <a:lnTo>
                  <a:pt x="579" y="309"/>
                </a:lnTo>
                <a:lnTo>
                  <a:pt x="606" y="294"/>
                </a:lnTo>
                <a:lnTo>
                  <a:pt x="632" y="277"/>
                </a:lnTo>
                <a:lnTo>
                  <a:pt x="658" y="261"/>
                </a:lnTo>
                <a:lnTo>
                  <a:pt x="685" y="245"/>
                </a:lnTo>
                <a:lnTo>
                  <a:pt x="711" y="229"/>
                </a:lnTo>
                <a:lnTo>
                  <a:pt x="737" y="213"/>
                </a:lnTo>
                <a:lnTo>
                  <a:pt x="764" y="197"/>
                </a:lnTo>
                <a:lnTo>
                  <a:pt x="790" y="182"/>
                </a:lnTo>
                <a:lnTo>
                  <a:pt x="816" y="167"/>
                </a:lnTo>
                <a:lnTo>
                  <a:pt x="843" y="152"/>
                </a:lnTo>
                <a:lnTo>
                  <a:pt x="869" y="137"/>
                </a:lnTo>
                <a:lnTo>
                  <a:pt x="895" y="123"/>
                </a:lnTo>
                <a:lnTo>
                  <a:pt x="922" y="109"/>
                </a:lnTo>
                <a:lnTo>
                  <a:pt x="948" y="96"/>
                </a:lnTo>
                <a:lnTo>
                  <a:pt x="974" y="84"/>
                </a:lnTo>
                <a:lnTo>
                  <a:pt x="1001" y="72"/>
                </a:lnTo>
                <a:lnTo>
                  <a:pt x="1027" y="61"/>
                </a:lnTo>
                <a:lnTo>
                  <a:pt x="1053" y="51"/>
                </a:lnTo>
                <a:lnTo>
                  <a:pt x="1080" y="41"/>
                </a:lnTo>
                <a:lnTo>
                  <a:pt x="1106" y="33"/>
                </a:lnTo>
                <a:lnTo>
                  <a:pt x="1132" y="25"/>
                </a:lnTo>
                <a:lnTo>
                  <a:pt x="1159" y="19"/>
                </a:lnTo>
                <a:lnTo>
                  <a:pt x="1185" y="13"/>
                </a:lnTo>
                <a:lnTo>
                  <a:pt x="1211" y="8"/>
                </a:lnTo>
                <a:lnTo>
                  <a:pt x="1238" y="5"/>
                </a:lnTo>
                <a:lnTo>
                  <a:pt x="1264" y="2"/>
                </a:lnTo>
                <a:lnTo>
                  <a:pt x="1290" y="0"/>
                </a:lnTo>
                <a:lnTo>
                  <a:pt x="1317" y="0"/>
                </a:lnTo>
                <a:lnTo>
                  <a:pt x="1343" y="0"/>
                </a:lnTo>
                <a:lnTo>
                  <a:pt x="1369" y="2"/>
                </a:lnTo>
                <a:lnTo>
                  <a:pt x="1395" y="5"/>
                </a:lnTo>
                <a:lnTo>
                  <a:pt x="1422" y="8"/>
                </a:lnTo>
                <a:lnTo>
                  <a:pt x="1448" y="13"/>
                </a:lnTo>
                <a:lnTo>
                  <a:pt x="1474" y="19"/>
                </a:lnTo>
                <a:lnTo>
                  <a:pt x="1501" y="25"/>
                </a:lnTo>
                <a:lnTo>
                  <a:pt x="1527" y="33"/>
                </a:lnTo>
                <a:lnTo>
                  <a:pt x="1553" y="41"/>
                </a:lnTo>
                <a:lnTo>
                  <a:pt x="1580" y="51"/>
                </a:lnTo>
                <a:lnTo>
                  <a:pt x="1606" y="61"/>
                </a:lnTo>
                <a:lnTo>
                  <a:pt x="1632" y="72"/>
                </a:lnTo>
                <a:lnTo>
                  <a:pt x="1659" y="84"/>
                </a:lnTo>
                <a:lnTo>
                  <a:pt x="1685" y="96"/>
                </a:lnTo>
                <a:lnTo>
                  <a:pt x="1711" y="109"/>
                </a:lnTo>
                <a:lnTo>
                  <a:pt x="1738" y="123"/>
                </a:lnTo>
                <a:lnTo>
                  <a:pt x="1764" y="137"/>
                </a:lnTo>
                <a:lnTo>
                  <a:pt x="1790" y="152"/>
                </a:lnTo>
                <a:lnTo>
                  <a:pt x="1817" y="167"/>
                </a:lnTo>
                <a:lnTo>
                  <a:pt x="1843" y="182"/>
                </a:lnTo>
                <a:lnTo>
                  <a:pt x="1869" y="197"/>
                </a:lnTo>
                <a:lnTo>
                  <a:pt x="1896" y="213"/>
                </a:lnTo>
                <a:lnTo>
                  <a:pt x="1922" y="229"/>
                </a:lnTo>
                <a:lnTo>
                  <a:pt x="1948" y="245"/>
                </a:lnTo>
                <a:lnTo>
                  <a:pt x="1975" y="261"/>
                </a:lnTo>
                <a:lnTo>
                  <a:pt x="2001" y="277"/>
                </a:lnTo>
                <a:lnTo>
                  <a:pt x="2027" y="294"/>
                </a:lnTo>
                <a:lnTo>
                  <a:pt x="2054" y="309"/>
                </a:lnTo>
                <a:lnTo>
                  <a:pt x="2080" y="325"/>
                </a:lnTo>
                <a:lnTo>
                  <a:pt x="2106" y="341"/>
                </a:lnTo>
                <a:lnTo>
                  <a:pt x="2133" y="356"/>
                </a:lnTo>
                <a:lnTo>
                  <a:pt x="2159" y="371"/>
                </a:lnTo>
                <a:lnTo>
                  <a:pt x="2185" y="386"/>
                </a:lnTo>
                <a:lnTo>
                  <a:pt x="2212" y="401"/>
                </a:lnTo>
                <a:lnTo>
                  <a:pt x="2238" y="415"/>
                </a:lnTo>
                <a:lnTo>
                  <a:pt x="2264" y="429"/>
                </a:lnTo>
                <a:lnTo>
                  <a:pt x="2291" y="442"/>
                </a:lnTo>
                <a:lnTo>
                  <a:pt x="2317" y="455"/>
                </a:lnTo>
                <a:lnTo>
                  <a:pt x="2343" y="468"/>
                </a:lnTo>
                <a:lnTo>
                  <a:pt x="2370" y="480"/>
                </a:lnTo>
                <a:lnTo>
                  <a:pt x="2396" y="491"/>
                </a:lnTo>
                <a:lnTo>
                  <a:pt x="2422" y="502"/>
                </a:lnTo>
                <a:lnTo>
                  <a:pt x="2449" y="513"/>
                </a:lnTo>
                <a:lnTo>
                  <a:pt x="2475" y="523"/>
                </a:lnTo>
                <a:lnTo>
                  <a:pt x="2501" y="533"/>
                </a:lnTo>
                <a:lnTo>
                  <a:pt x="2528" y="542"/>
                </a:lnTo>
                <a:lnTo>
                  <a:pt x="2554" y="551"/>
                </a:lnTo>
                <a:lnTo>
                  <a:pt x="2580" y="559"/>
                </a:lnTo>
                <a:lnTo>
                  <a:pt x="2607" y="567"/>
                </a:lnTo>
                <a:lnTo>
                  <a:pt x="2633" y="575"/>
                </a:lnTo>
              </a:path>
            </a:pathLst>
          </a:custGeom>
          <a:solidFill>
            <a:srgbClr val="0070C0">
              <a:alpha val="80000"/>
            </a:srgbClr>
          </a:solidFill>
          <a:ln w="38100" cap="flat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>
              <a:latin typeface="+mn-lt"/>
              <a:ea typeface="+mn-ea"/>
              <a:cs typeface="+mn-cs"/>
            </a:endParaRPr>
          </a:p>
        </p:txBody>
      </p:sp>
      <p:sp>
        <p:nvSpPr>
          <p:cNvPr id="116" name="TextBox 11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037464" y="4524366"/>
            <a:ext cx="895181" cy="369332"/>
          </a:xfrm>
          <a:prstGeom prst="rect">
            <a:avLst/>
          </a:prstGeom>
          <a:blipFill rotWithShape="1">
            <a:blip r:embed="rId3"/>
            <a:stretch>
              <a:fillRect t="-119672" r="-52381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17" name="TextBox 11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88193" y="2926729"/>
            <a:ext cx="841769" cy="369332"/>
          </a:xfrm>
          <a:prstGeom prst="rect">
            <a:avLst/>
          </a:prstGeom>
          <a:blipFill rotWithShape="1">
            <a:blip r:embed="rId4"/>
            <a:stretch>
              <a:fillRect t="-119672" r="-56522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18" name="TextBox 11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715854" y="1478256"/>
            <a:ext cx="906338" cy="369332"/>
          </a:xfrm>
          <a:prstGeom prst="rect">
            <a:avLst/>
          </a:prstGeom>
          <a:blipFill rotWithShape="1">
            <a:blip r:embed="rId5"/>
            <a:stretch>
              <a:fillRect t="-119672" r="-52703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19" name="TextBox 11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640111" y="2200421"/>
            <a:ext cx="897297" cy="369332"/>
          </a:xfrm>
          <a:prstGeom prst="rect">
            <a:avLst/>
          </a:prstGeom>
          <a:blipFill rotWithShape="1">
            <a:blip r:embed="rId6"/>
            <a:stretch>
              <a:fillRect t="-119672" r="-53061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20" name="TextBox 11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176329" y="3470357"/>
            <a:ext cx="897553" cy="369332"/>
          </a:xfrm>
          <a:prstGeom prst="rect">
            <a:avLst/>
          </a:prstGeom>
          <a:blipFill rotWithShape="1">
            <a:blip r:embed="rId7"/>
            <a:stretch>
              <a:fillRect t="-119672" r="-53061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21" name="TextBox 12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041349" y="4003150"/>
            <a:ext cx="888513" cy="369332"/>
          </a:xfrm>
          <a:prstGeom prst="rect">
            <a:avLst/>
          </a:prstGeom>
          <a:blipFill rotWithShape="1">
            <a:blip r:embed="rId8"/>
            <a:stretch>
              <a:fillRect t="-121667" r="-52055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22" name="TextBox 12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472135" y="889072"/>
            <a:ext cx="850554" cy="369332"/>
          </a:xfrm>
          <a:prstGeom prst="rect">
            <a:avLst/>
          </a:prstGeom>
          <a:blipFill rotWithShape="1">
            <a:blip r:embed="rId9"/>
            <a:stretch>
              <a:fillRect t="-121667" r="-56115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23" name="TextBox 12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756861" y="2600882"/>
            <a:ext cx="903965" cy="369332"/>
          </a:xfrm>
          <a:prstGeom prst="rect">
            <a:avLst/>
          </a:prstGeom>
          <a:blipFill rotWithShape="1">
            <a:blip r:embed="rId10"/>
            <a:stretch>
              <a:fillRect t="-121667" r="-52349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61" name="Title 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76405"/>
          </a:xfrm>
          <a:prstGeom prst="rect">
            <a:avLst/>
          </a:prstGeom>
          <a:blipFill rotWithShape="1">
            <a:blip r:embed="rId11"/>
            <a:stretch>
              <a:fillRect l="-1133" b="-9009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cxnSp>
        <p:nvCxnSpPr>
          <p:cNvPr id="63" name="Straight Arrow Connector 62"/>
          <p:cNvCxnSpPr/>
          <p:nvPr/>
        </p:nvCxnSpPr>
        <p:spPr>
          <a:xfrm flipV="1">
            <a:off x="2509838" y="1381125"/>
            <a:ext cx="4191000" cy="1938338"/>
          </a:xfrm>
          <a:prstGeom prst="straightConnector1">
            <a:avLst/>
          </a:prstGeom>
          <a:ln w="254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V="1">
            <a:off x="2608263" y="2557463"/>
            <a:ext cx="4471987" cy="1952625"/>
          </a:xfrm>
          <a:prstGeom prst="straightConnector1">
            <a:avLst/>
          </a:prstGeom>
          <a:ln w="25400">
            <a:solidFill>
              <a:srgbClr val="CC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Freeform 132"/>
          <p:cNvSpPr/>
          <p:nvPr/>
        </p:nvSpPr>
        <p:spPr>
          <a:xfrm>
            <a:off x="1476375" y="1566863"/>
            <a:ext cx="1214438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4" name="Freeform 133"/>
          <p:cNvSpPr/>
          <p:nvPr/>
        </p:nvSpPr>
        <p:spPr>
          <a:xfrm>
            <a:off x="1392238" y="1566863"/>
            <a:ext cx="1216025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850" name="Line 75"/>
          <p:cNvSpPr>
            <a:spLocks noChangeShapeType="1"/>
          </p:cNvSpPr>
          <p:nvPr/>
        </p:nvSpPr>
        <p:spPr bwMode="auto">
          <a:xfrm flipV="1">
            <a:off x="388938" y="1195388"/>
            <a:ext cx="0" cy="12017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4851" name="Line 77"/>
          <p:cNvSpPr>
            <a:spLocks noChangeShapeType="1"/>
          </p:cNvSpPr>
          <p:nvPr/>
        </p:nvSpPr>
        <p:spPr bwMode="auto">
          <a:xfrm>
            <a:off x="400050" y="2389188"/>
            <a:ext cx="32194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7" name="Freeform 136"/>
          <p:cNvSpPr/>
          <p:nvPr/>
        </p:nvSpPr>
        <p:spPr>
          <a:xfrm>
            <a:off x="2244725" y="1566863"/>
            <a:ext cx="1214438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CC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853" name="TextBox 137"/>
          <p:cNvSpPr txBox="1">
            <a:spLocks noChangeArrowheads="1"/>
          </p:cNvSpPr>
          <p:nvPr/>
        </p:nvSpPr>
        <p:spPr bwMode="auto">
          <a:xfrm>
            <a:off x="1065213" y="762000"/>
            <a:ext cx="172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cavity spectrum</a:t>
            </a:r>
          </a:p>
        </p:txBody>
      </p:sp>
      <p:sp>
        <p:nvSpPr>
          <p:cNvPr id="139" name="Freeform 138"/>
          <p:cNvSpPr/>
          <p:nvPr/>
        </p:nvSpPr>
        <p:spPr>
          <a:xfrm>
            <a:off x="552450" y="1566863"/>
            <a:ext cx="1216025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0" name="TextBox 13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708139" y="1092788"/>
            <a:ext cx="667106" cy="420436"/>
          </a:xfrm>
          <a:prstGeom prst="rect">
            <a:avLst/>
          </a:prstGeom>
          <a:blipFill rotWithShape="1">
            <a:blip r:embed="rId12"/>
            <a:stretch>
              <a:fillRect b="-1304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41" name="TextBox 14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687432" y="1092788"/>
            <a:ext cx="1137747" cy="420436"/>
          </a:xfrm>
          <a:prstGeom prst="rect">
            <a:avLst/>
          </a:prstGeom>
          <a:blipFill rotWithShape="1">
            <a:blip r:embed="rId13"/>
            <a:stretch>
              <a:fillRect b="-1304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42" name="TextBox 14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975242" y="1092788"/>
            <a:ext cx="617348" cy="400110"/>
          </a:xfrm>
          <a:prstGeom prst="rect">
            <a:avLst/>
          </a:prstGeom>
          <a:blipFill rotWithShape="1">
            <a:blip r:embed="rId14"/>
            <a:stretch>
              <a:fillRect b="-13636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34858" name="Line 75"/>
          <p:cNvSpPr>
            <a:spLocks noChangeShapeType="1"/>
          </p:cNvSpPr>
          <p:nvPr/>
        </p:nvSpPr>
        <p:spPr bwMode="auto">
          <a:xfrm flipV="1">
            <a:off x="4581525" y="4645025"/>
            <a:ext cx="0" cy="12017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4859" name="Line 77"/>
          <p:cNvSpPr>
            <a:spLocks noChangeShapeType="1"/>
          </p:cNvSpPr>
          <p:nvPr/>
        </p:nvSpPr>
        <p:spPr bwMode="auto">
          <a:xfrm>
            <a:off x="4581525" y="5840413"/>
            <a:ext cx="45402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5" name="Freeform 144"/>
          <p:cNvSpPr/>
          <p:nvPr/>
        </p:nvSpPr>
        <p:spPr>
          <a:xfrm>
            <a:off x="5913438" y="5018088"/>
            <a:ext cx="271462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6" name="Freeform 145"/>
          <p:cNvSpPr/>
          <p:nvPr/>
        </p:nvSpPr>
        <p:spPr>
          <a:xfrm>
            <a:off x="8199438" y="5018088"/>
            <a:ext cx="273050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47" name="Straight Connector 146"/>
          <p:cNvCxnSpPr/>
          <p:nvPr/>
        </p:nvCxnSpPr>
        <p:spPr>
          <a:xfrm flipH="1">
            <a:off x="6540500" y="5616575"/>
            <a:ext cx="160338" cy="39370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/>
          <p:nvPr/>
        </p:nvCxnSpPr>
        <p:spPr>
          <a:xfrm flipH="1">
            <a:off x="6618288" y="5619750"/>
            <a:ext cx="160337" cy="39370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64" name="TextBox 148"/>
          <p:cNvSpPr txBox="1">
            <a:spLocks noChangeArrowheads="1"/>
          </p:cNvSpPr>
          <p:nvPr/>
        </p:nvSpPr>
        <p:spPr bwMode="auto">
          <a:xfrm>
            <a:off x="5969000" y="4224338"/>
            <a:ext cx="1620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qubit spectrum</a:t>
            </a:r>
          </a:p>
        </p:txBody>
      </p:sp>
      <p:sp>
        <p:nvSpPr>
          <p:cNvPr id="150" name="Freeform 149"/>
          <p:cNvSpPr/>
          <p:nvPr/>
        </p:nvSpPr>
        <p:spPr>
          <a:xfrm>
            <a:off x="4772025" y="5008563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1" name="Freeform 150"/>
          <p:cNvSpPr/>
          <p:nvPr/>
        </p:nvSpPr>
        <p:spPr>
          <a:xfrm>
            <a:off x="7010400" y="5018088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66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867" name="TextBox 151"/>
          <p:cNvSpPr txBox="1">
            <a:spLocks noChangeArrowheads="1"/>
          </p:cNvSpPr>
          <p:nvPr/>
        </p:nvSpPr>
        <p:spPr bwMode="auto">
          <a:xfrm>
            <a:off x="4483100" y="5130800"/>
            <a:ext cx="468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…</a:t>
            </a:r>
          </a:p>
        </p:txBody>
      </p:sp>
      <p:sp>
        <p:nvSpPr>
          <p:cNvPr id="34868" name="TextBox 152"/>
          <p:cNvSpPr txBox="1">
            <a:spLocks noChangeArrowheads="1"/>
          </p:cNvSpPr>
          <p:nvPr/>
        </p:nvSpPr>
        <p:spPr bwMode="auto">
          <a:xfrm>
            <a:off x="6715125" y="5130800"/>
            <a:ext cx="468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…</a:t>
            </a:r>
          </a:p>
        </p:txBody>
      </p:sp>
      <p:sp>
        <p:nvSpPr>
          <p:cNvPr id="154" name="TextBox 15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040389" y="4577188"/>
            <a:ext cx="709874" cy="422039"/>
          </a:xfrm>
          <a:prstGeom prst="rect">
            <a:avLst/>
          </a:prstGeom>
          <a:blipFill rotWithShape="1">
            <a:blip r:embed="rId15"/>
            <a:stretch>
              <a:fillRect b="-1449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55" name="TextBox 15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726163" y="4574880"/>
            <a:ext cx="800091" cy="418704"/>
          </a:xfrm>
          <a:prstGeom prst="rect">
            <a:avLst/>
          </a:prstGeom>
          <a:blipFill rotWithShape="1">
            <a:blip r:embed="rId16"/>
            <a:stretch>
              <a:fillRect b="-1449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56" name="TextBox 15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808012" y="4595268"/>
            <a:ext cx="708463" cy="400110"/>
          </a:xfrm>
          <a:prstGeom prst="rect">
            <a:avLst/>
          </a:prstGeom>
          <a:blipFill rotWithShape="1">
            <a:blip r:embed="rId17"/>
            <a:stretch>
              <a:fillRect b="-1538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57" name="TextBox 15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493786" y="4592960"/>
            <a:ext cx="800091" cy="400302"/>
          </a:xfrm>
          <a:prstGeom prst="rect">
            <a:avLst/>
          </a:prstGeom>
          <a:blipFill rotWithShape="1">
            <a:blip r:embed="rId18"/>
            <a:stretch>
              <a:fillRect b="-13636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58" name="Freeform 157"/>
          <p:cNvSpPr/>
          <p:nvPr/>
        </p:nvSpPr>
        <p:spPr>
          <a:xfrm>
            <a:off x="5145088" y="5013325"/>
            <a:ext cx="271462" cy="817563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9" name="Freeform 158"/>
          <p:cNvSpPr/>
          <p:nvPr/>
        </p:nvSpPr>
        <p:spPr>
          <a:xfrm>
            <a:off x="5534025" y="5024438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0" name="Freeform 159"/>
          <p:cNvSpPr/>
          <p:nvPr/>
        </p:nvSpPr>
        <p:spPr>
          <a:xfrm>
            <a:off x="7443788" y="5013325"/>
            <a:ext cx="271462" cy="817563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1" name="Freeform 160"/>
          <p:cNvSpPr/>
          <p:nvPr/>
        </p:nvSpPr>
        <p:spPr>
          <a:xfrm>
            <a:off x="7832725" y="5024438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66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976438" y="4510088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754313" y="3846513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327150" y="4025900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76438" y="3348038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502400" y="2557463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304088" y="1847850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853113" y="2073275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502400" y="1393825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50" name="TextBox 171"/>
          <p:cNvSpPr txBox="1">
            <a:spLocks noChangeArrowheads="1"/>
          </p:cNvSpPr>
          <p:nvPr/>
        </p:nvSpPr>
        <p:spPr bwMode="auto">
          <a:xfrm rot="-1423765">
            <a:off x="4167188" y="2746375"/>
            <a:ext cx="10636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……...</a:t>
            </a:r>
          </a:p>
        </p:txBody>
      </p:sp>
      <p:cxnSp>
        <p:nvCxnSpPr>
          <p:cNvPr id="55" name="Straight Arrow Connector 54"/>
          <p:cNvCxnSpPr/>
          <p:nvPr/>
        </p:nvCxnSpPr>
        <p:spPr>
          <a:xfrm flipH="1" flipV="1">
            <a:off x="2459038" y="3357563"/>
            <a:ext cx="777875" cy="498475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2435225" y="3856038"/>
            <a:ext cx="801688" cy="663575"/>
          </a:xfrm>
          <a:prstGeom prst="straightConnector1">
            <a:avLst/>
          </a:prstGeom>
          <a:ln w="25400"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H="1" flipV="1">
            <a:off x="6137275" y="2046288"/>
            <a:ext cx="777875" cy="498475"/>
          </a:xfrm>
          <a:prstGeom prst="straightConnector1">
            <a:avLst/>
          </a:prstGeom>
          <a:ln w="25400">
            <a:solidFill>
              <a:srgbClr val="CC66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V="1">
            <a:off x="6137275" y="1401763"/>
            <a:ext cx="801688" cy="663575"/>
          </a:xfrm>
          <a:prstGeom prst="straightConnector1">
            <a:avLst/>
          </a:prstGeom>
          <a:ln w="25400">
            <a:solidFill>
              <a:srgbClr val="66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55" name="Freeform 7"/>
          <p:cNvSpPr>
            <a:spLocks/>
          </p:cNvSpPr>
          <p:nvPr/>
        </p:nvSpPr>
        <p:spPr bwMode="auto">
          <a:xfrm rot="-1547630">
            <a:off x="1782763" y="3005138"/>
            <a:ext cx="4425950" cy="122237"/>
          </a:xfrm>
          <a:custGeom>
            <a:avLst/>
            <a:gdLst>
              <a:gd name="T0" fmla="*/ 67086 w 3167"/>
              <a:gd name="T1" fmla="*/ 11627 h 1617"/>
              <a:gd name="T2" fmla="*/ 155137 w 3167"/>
              <a:gd name="T3" fmla="*/ 11627 h 1617"/>
              <a:gd name="T4" fmla="*/ 243188 w 3167"/>
              <a:gd name="T5" fmla="*/ 79880 h 1617"/>
              <a:gd name="T6" fmla="*/ 332637 w 3167"/>
              <a:gd name="T7" fmla="*/ 122085 h 1617"/>
              <a:gd name="T8" fmla="*/ 420688 w 3167"/>
              <a:gd name="T9" fmla="*/ 79880 h 1617"/>
              <a:gd name="T10" fmla="*/ 508739 w 3167"/>
              <a:gd name="T11" fmla="*/ 11627 h 1617"/>
              <a:gd name="T12" fmla="*/ 598188 w 3167"/>
              <a:gd name="T13" fmla="*/ 11627 h 1617"/>
              <a:gd name="T14" fmla="*/ 686239 w 3167"/>
              <a:gd name="T15" fmla="*/ 79880 h 1617"/>
              <a:gd name="T16" fmla="*/ 774290 w 3167"/>
              <a:gd name="T17" fmla="*/ 122085 h 1617"/>
              <a:gd name="T18" fmla="*/ 863738 w 3167"/>
              <a:gd name="T19" fmla="*/ 79880 h 1617"/>
              <a:gd name="T20" fmla="*/ 951789 w 3167"/>
              <a:gd name="T21" fmla="*/ 11627 h 1617"/>
              <a:gd name="T22" fmla="*/ 1039840 w 3167"/>
              <a:gd name="T23" fmla="*/ 11627 h 1617"/>
              <a:gd name="T24" fmla="*/ 1129289 w 3167"/>
              <a:gd name="T25" fmla="*/ 79880 h 1617"/>
              <a:gd name="T26" fmla="*/ 1217340 w 3167"/>
              <a:gd name="T27" fmla="*/ 122085 h 1617"/>
              <a:gd name="T28" fmla="*/ 1305391 w 3167"/>
              <a:gd name="T29" fmla="*/ 79880 h 1617"/>
              <a:gd name="T30" fmla="*/ 1394839 w 3167"/>
              <a:gd name="T31" fmla="*/ 11627 h 1617"/>
              <a:gd name="T32" fmla="*/ 1482890 w 3167"/>
              <a:gd name="T33" fmla="*/ 11627 h 1617"/>
              <a:gd name="T34" fmla="*/ 1570941 w 3167"/>
              <a:gd name="T35" fmla="*/ 79880 h 1617"/>
              <a:gd name="T36" fmla="*/ 1660390 w 3167"/>
              <a:gd name="T37" fmla="*/ 122085 h 1617"/>
              <a:gd name="T38" fmla="*/ 1748441 w 3167"/>
              <a:gd name="T39" fmla="*/ 79880 h 1617"/>
              <a:gd name="T40" fmla="*/ 1836492 w 3167"/>
              <a:gd name="T41" fmla="*/ 11627 h 1617"/>
              <a:gd name="T42" fmla="*/ 1925941 w 3167"/>
              <a:gd name="T43" fmla="*/ 11627 h 1617"/>
              <a:gd name="T44" fmla="*/ 2013992 w 3167"/>
              <a:gd name="T45" fmla="*/ 79880 h 1617"/>
              <a:gd name="T46" fmla="*/ 2102043 w 3167"/>
              <a:gd name="T47" fmla="*/ 122085 h 1617"/>
              <a:gd name="T48" fmla="*/ 2191491 w 3167"/>
              <a:gd name="T49" fmla="*/ 79880 h 1617"/>
              <a:gd name="T50" fmla="*/ 2279542 w 3167"/>
              <a:gd name="T51" fmla="*/ 11627 h 1617"/>
              <a:gd name="T52" fmla="*/ 2367593 w 3167"/>
              <a:gd name="T53" fmla="*/ 11627 h 1617"/>
              <a:gd name="T54" fmla="*/ 2457042 w 3167"/>
              <a:gd name="T55" fmla="*/ 79880 h 1617"/>
              <a:gd name="T56" fmla="*/ 2545093 w 3167"/>
              <a:gd name="T57" fmla="*/ 122085 h 1617"/>
              <a:gd name="T58" fmla="*/ 2633144 w 3167"/>
              <a:gd name="T59" fmla="*/ 79880 h 1617"/>
              <a:gd name="T60" fmla="*/ 2722592 w 3167"/>
              <a:gd name="T61" fmla="*/ 11627 h 1617"/>
              <a:gd name="T62" fmla="*/ 2810643 w 3167"/>
              <a:gd name="T63" fmla="*/ 11627 h 1617"/>
              <a:gd name="T64" fmla="*/ 2898694 w 3167"/>
              <a:gd name="T65" fmla="*/ 79880 h 1617"/>
              <a:gd name="T66" fmla="*/ 2988143 w 3167"/>
              <a:gd name="T67" fmla="*/ 122085 h 1617"/>
              <a:gd name="T68" fmla="*/ 3076194 w 3167"/>
              <a:gd name="T69" fmla="*/ 79880 h 1617"/>
              <a:gd name="T70" fmla="*/ 3164245 w 3167"/>
              <a:gd name="T71" fmla="*/ 11627 h 1617"/>
              <a:gd name="T72" fmla="*/ 3253694 w 3167"/>
              <a:gd name="T73" fmla="*/ 11627 h 1617"/>
              <a:gd name="T74" fmla="*/ 3341744 w 3167"/>
              <a:gd name="T75" fmla="*/ 79880 h 1617"/>
              <a:gd name="T76" fmla="*/ 3429795 w 3167"/>
              <a:gd name="T77" fmla="*/ 122085 h 1617"/>
              <a:gd name="T78" fmla="*/ 3519244 w 3167"/>
              <a:gd name="T79" fmla="*/ 79880 h 1617"/>
              <a:gd name="T80" fmla="*/ 3607295 w 3167"/>
              <a:gd name="T81" fmla="*/ 11627 h 1617"/>
              <a:gd name="T82" fmla="*/ 3695346 w 3167"/>
              <a:gd name="T83" fmla="*/ 11627 h 1617"/>
              <a:gd name="T84" fmla="*/ 3784795 w 3167"/>
              <a:gd name="T85" fmla="*/ 79880 h 1617"/>
              <a:gd name="T86" fmla="*/ 3872846 w 3167"/>
              <a:gd name="T87" fmla="*/ 122085 h 1617"/>
              <a:gd name="T88" fmla="*/ 3960897 w 3167"/>
              <a:gd name="T89" fmla="*/ 79880 h 1617"/>
              <a:gd name="T90" fmla="*/ 4050345 w 3167"/>
              <a:gd name="T91" fmla="*/ 11627 h 1617"/>
              <a:gd name="T92" fmla="*/ 4138396 w 3167"/>
              <a:gd name="T93" fmla="*/ 11627 h 1617"/>
              <a:gd name="T94" fmla="*/ 4226447 w 3167"/>
              <a:gd name="T95" fmla="*/ 79880 h 1617"/>
              <a:gd name="T96" fmla="*/ 4315896 w 3167"/>
              <a:gd name="T97" fmla="*/ 122085 h 1617"/>
              <a:gd name="T98" fmla="*/ 4403947 w 3167"/>
              <a:gd name="T99" fmla="*/ 79880 h 161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3167" h="1617">
                <a:moveTo>
                  <a:pt x="0" y="809"/>
                </a:moveTo>
                <a:lnTo>
                  <a:pt x="16" y="559"/>
                </a:lnTo>
                <a:lnTo>
                  <a:pt x="32" y="333"/>
                </a:lnTo>
                <a:lnTo>
                  <a:pt x="48" y="154"/>
                </a:lnTo>
                <a:lnTo>
                  <a:pt x="63" y="40"/>
                </a:lnTo>
                <a:lnTo>
                  <a:pt x="79" y="0"/>
                </a:lnTo>
                <a:lnTo>
                  <a:pt x="95" y="40"/>
                </a:lnTo>
                <a:lnTo>
                  <a:pt x="111" y="154"/>
                </a:lnTo>
                <a:lnTo>
                  <a:pt x="127" y="333"/>
                </a:lnTo>
                <a:lnTo>
                  <a:pt x="143" y="559"/>
                </a:lnTo>
                <a:lnTo>
                  <a:pt x="158" y="809"/>
                </a:lnTo>
                <a:lnTo>
                  <a:pt x="174" y="1058"/>
                </a:lnTo>
                <a:lnTo>
                  <a:pt x="190" y="1284"/>
                </a:lnTo>
                <a:lnTo>
                  <a:pt x="206" y="1463"/>
                </a:lnTo>
                <a:lnTo>
                  <a:pt x="222" y="1577"/>
                </a:lnTo>
                <a:lnTo>
                  <a:pt x="238" y="1617"/>
                </a:lnTo>
                <a:lnTo>
                  <a:pt x="253" y="1577"/>
                </a:lnTo>
                <a:lnTo>
                  <a:pt x="269" y="1463"/>
                </a:lnTo>
                <a:lnTo>
                  <a:pt x="285" y="1284"/>
                </a:lnTo>
                <a:lnTo>
                  <a:pt x="301" y="1058"/>
                </a:lnTo>
                <a:lnTo>
                  <a:pt x="317" y="809"/>
                </a:lnTo>
                <a:lnTo>
                  <a:pt x="333" y="559"/>
                </a:lnTo>
                <a:lnTo>
                  <a:pt x="348" y="333"/>
                </a:lnTo>
                <a:lnTo>
                  <a:pt x="364" y="154"/>
                </a:lnTo>
                <a:lnTo>
                  <a:pt x="380" y="40"/>
                </a:lnTo>
                <a:lnTo>
                  <a:pt x="396" y="0"/>
                </a:lnTo>
                <a:lnTo>
                  <a:pt x="412" y="40"/>
                </a:lnTo>
                <a:lnTo>
                  <a:pt x="428" y="154"/>
                </a:lnTo>
                <a:lnTo>
                  <a:pt x="443" y="333"/>
                </a:lnTo>
                <a:lnTo>
                  <a:pt x="459" y="559"/>
                </a:lnTo>
                <a:lnTo>
                  <a:pt x="475" y="809"/>
                </a:lnTo>
                <a:lnTo>
                  <a:pt x="491" y="1058"/>
                </a:lnTo>
                <a:lnTo>
                  <a:pt x="507" y="1284"/>
                </a:lnTo>
                <a:lnTo>
                  <a:pt x="523" y="1463"/>
                </a:lnTo>
                <a:lnTo>
                  <a:pt x="538" y="1577"/>
                </a:lnTo>
                <a:lnTo>
                  <a:pt x="554" y="1617"/>
                </a:lnTo>
                <a:lnTo>
                  <a:pt x="570" y="1577"/>
                </a:lnTo>
                <a:lnTo>
                  <a:pt x="586" y="1463"/>
                </a:lnTo>
                <a:lnTo>
                  <a:pt x="602" y="1284"/>
                </a:lnTo>
                <a:lnTo>
                  <a:pt x="618" y="1058"/>
                </a:lnTo>
                <a:lnTo>
                  <a:pt x="633" y="809"/>
                </a:lnTo>
                <a:lnTo>
                  <a:pt x="649" y="559"/>
                </a:lnTo>
                <a:lnTo>
                  <a:pt x="665" y="333"/>
                </a:lnTo>
                <a:lnTo>
                  <a:pt x="681" y="154"/>
                </a:lnTo>
                <a:lnTo>
                  <a:pt x="697" y="40"/>
                </a:lnTo>
                <a:lnTo>
                  <a:pt x="713" y="0"/>
                </a:lnTo>
                <a:lnTo>
                  <a:pt x="728" y="40"/>
                </a:lnTo>
                <a:lnTo>
                  <a:pt x="744" y="154"/>
                </a:lnTo>
                <a:lnTo>
                  <a:pt x="760" y="333"/>
                </a:lnTo>
                <a:lnTo>
                  <a:pt x="776" y="559"/>
                </a:lnTo>
                <a:lnTo>
                  <a:pt x="792" y="809"/>
                </a:lnTo>
                <a:lnTo>
                  <a:pt x="808" y="1058"/>
                </a:lnTo>
                <a:lnTo>
                  <a:pt x="823" y="1284"/>
                </a:lnTo>
                <a:lnTo>
                  <a:pt x="839" y="1463"/>
                </a:lnTo>
                <a:lnTo>
                  <a:pt x="855" y="1577"/>
                </a:lnTo>
                <a:lnTo>
                  <a:pt x="871" y="1617"/>
                </a:lnTo>
                <a:lnTo>
                  <a:pt x="887" y="1577"/>
                </a:lnTo>
                <a:lnTo>
                  <a:pt x="903" y="1463"/>
                </a:lnTo>
                <a:lnTo>
                  <a:pt x="918" y="1284"/>
                </a:lnTo>
                <a:lnTo>
                  <a:pt x="934" y="1058"/>
                </a:lnTo>
                <a:lnTo>
                  <a:pt x="950" y="809"/>
                </a:lnTo>
                <a:lnTo>
                  <a:pt x="966" y="559"/>
                </a:lnTo>
                <a:lnTo>
                  <a:pt x="982" y="333"/>
                </a:lnTo>
                <a:lnTo>
                  <a:pt x="998" y="154"/>
                </a:lnTo>
                <a:lnTo>
                  <a:pt x="1013" y="40"/>
                </a:lnTo>
                <a:lnTo>
                  <a:pt x="1029" y="0"/>
                </a:lnTo>
                <a:lnTo>
                  <a:pt x="1045" y="40"/>
                </a:lnTo>
                <a:lnTo>
                  <a:pt x="1061" y="154"/>
                </a:lnTo>
                <a:lnTo>
                  <a:pt x="1077" y="333"/>
                </a:lnTo>
                <a:lnTo>
                  <a:pt x="1093" y="559"/>
                </a:lnTo>
                <a:lnTo>
                  <a:pt x="1108" y="809"/>
                </a:lnTo>
                <a:lnTo>
                  <a:pt x="1124" y="1058"/>
                </a:lnTo>
                <a:lnTo>
                  <a:pt x="1140" y="1284"/>
                </a:lnTo>
                <a:lnTo>
                  <a:pt x="1156" y="1463"/>
                </a:lnTo>
                <a:lnTo>
                  <a:pt x="1172" y="1577"/>
                </a:lnTo>
                <a:lnTo>
                  <a:pt x="1188" y="1617"/>
                </a:lnTo>
                <a:lnTo>
                  <a:pt x="1203" y="1577"/>
                </a:lnTo>
                <a:lnTo>
                  <a:pt x="1219" y="1463"/>
                </a:lnTo>
                <a:lnTo>
                  <a:pt x="1235" y="1284"/>
                </a:lnTo>
                <a:lnTo>
                  <a:pt x="1251" y="1058"/>
                </a:lnTo>
                <a:lnTo>
                  <a:pt x="1267" y="809"/>
                </a:lnTo>
                <a:lnTo>
                  <a:pt x="1283" y="559"/>
                </a:lnTo>
                <a:lnTo>
                  <a:pt x="1298" y="333"/>
                </a:lnTo>
                <a:lnTo>
                  <a:pt x="1314" y="154"/>
                </a:lnTo>
                <a:lnTo>
                  <a:pt x="1330" y="40"/>
                </a:lnTo>
                <a:lnTo>
                  <a:pt x="1346" y="0"/>
                </a:lnTo>
                <a:lnTo>
                  <a:pt x="1362" y="40"/>
                </a:lnTo>
                <a:lnTo>
                  <a:pt x="1378" y="154"/>
                </a:lnTo>
                <a:lnTo>
                  <a:pt x="1393" y="333"/>
                </a:lnTo>
                <a:lnTo>
                  <a:pt x="1409" y="559"/>
                </a:lnTo>
                <a:lnTo>
                  <a:pt x="1425" y="809"/>
                </a:lnTo>
                <a:lnTo>
                  <a:pt x="1441" y="1058"/>
                </a:lnTo>
                <a:lnTo>
                  <a:pt x="1457" y="1284"/>
                </a:lnTo>
                <a:lnTo>
                  <a:pt x="1473" y="1463"/>
                </a:lnTo>
                <a:lnTo>
                  <a:pt x="1488" y="1577"/>
                </a:lnTo>
                <a:lnTo>
                  <a:pt x="1504" y="1617"/>
                </a:lnTo>
                <a:lnTo>
                  <a:pt x="1520" y="1577"/>
                </a:lnTo>
                <a:lnTo>
                  <a:pt x="1536" y="1463"/>
                </a:lnTo>
                <a:lnTo>
                  <a:pt x="1552" y="1284"/>
                </a:lnTo>
                <a:lnTo>
                  <a:pt x="1568" y="1058"/>
                </a:lnTo>
                <a:lnTo>
                  <a:pt x="1584" y="809"/>
                </a:lnTo>
                <a:lnTo>
                  <a:pt x="1599" y="559"/>
                </a:lnTo>
                <a:lnTo>
                  <a:pt x="1615" y="333"/>
                </a:lnTo>
                <a:lnTo>
                  <a:pt x="1631" y="154"/>
                </a:lnTo>
                <a:lnTo>
                  <a:pt x="1647" y="40"/>
                </a:lnTo>
                <a:lnTo>
                  <a:pt x="1663" y="0"/>
                </a:lnTo>
                <a:lnTo>
                  <a:pt x="1679" y="40"/>
                </a:lnTo>
                <a:lnTo>
                  <a:pt x="1694" y="154"/>
                </a:lnTo>
                <a:lnTo>
                  <a:pt x="1710" y="333"/>
                </a:lnTo>
                <a:lnTo>
                  <a:pt x="1726" y="559"/>
                </a:lnTo>
                <a:lnTo>
                  <a:pt x="1742" y="809"/>
                </a:lnTo>
                <a:lnTo>
                  <a:pt x="1758" y="1058"/>
                </a:lnTo>
                <a:lnTo>
                  <a:pt x="1774" y="1284"/>
                </a:lnTo>
                <a:lnTo>
                  <a:pt x="1789" y="1463"/>
                </a:lnTo>
                <a:lnTo>
                  <a:pt x="1805" y="1577"/>
                </a:lnTo>
                <a:lnTo>
                  <a:pt x="1821" y="1617"/>
                </a:lnTo>
                <a:lnTo>
                  <a:pt x="1837" y="1577"/>
                </a:lnTo>
                <a:lnTo>
                  <a:pt x="1853" y="1463"/>
                </a:lnTo>
                <a:lnTo>
                  <a:pt x="1869" y="1284"/>
                </a:lnTo>
                <a:lnTo>
                  <a:pt x="1884" y="1058"/>
                </a:lnTo>
                <a:lnTo>
                  <a:pt x="1900" y="809"/>
                </a:lnTo>
                <a:lnTo>
                  <a:pt x="1916" y="559"/>
                </a:lnTo>
                <a:lnTo>
                  <a:pt x="1932" y="333"/>
                </a:lnTo>
                <a:lnTo>
                  <a:pt x="1948" y="154"/>
                </a:lnTo>
                <a:lnTo>
                  <a:pt x="1964" y="40"/>
                </a:lnTo>
                <a:lnTo>
                  <a:pt x="1979" y="0"/>
                </a:lnTo>
                <a:lnTo>
                  <a:pt x="1995" y="40"/>
                </a:lnTo>
                <a:lnTo>
                  <a:pt x="2011" y="154"/>
                </a:lnTo>
                <a:lnTo>
                  <a:pt x="2027" y="333"/>
                </a:lnTo>
                <a:lnTo>
                  <a:pt x="2043" y="559"/>
                </a:lnTo>
                <a:lnTo>
                  <a:pt x="2059" y="809"/>
                </a:lnTo>
                <a:lnTo>
                  <a:pt x="2074" y="1058"/>
                </a:lnTo>
                <a:lnTo>
                  <a:pt x="2090" y="1284"/>
                </a:lnTo>
                <a:lnTo>
                  <a:pt x="2106" y="1463"/>
                </a:lnTo>
                <a:lnTo>
                  <a:pt x="2122" y="1577"/>
                </a:lnTo>
                <a:lnTo>
                  <a:pt x="2138" y="1617"/>
                </a:lnTo>
                <a:lnTo>
                  <a:pt x="2154" y="1577"/>
                </a:lnTo>
                <a:lnTo>
                  <a:pt x="2169" y="1463"/>
                </a:lnTo>
                <a:lnTo>
                  <a:pt x="2185" y="1284"/>
                </a:lnTo>
                <a:lnTo>
                  <a:pt x="2201" y="1058"/>
                </a:lnTo>
                <a:lnTo>
                  <a:pt x="2217" y="809"/>
                </a:lnTo>
                <a:lnTo>
                  <a:pt x="2233" y="559"/>
                </a:lnTo>
                <a:lnTo>
                  <a:pt x="2249" y="333"/>
                </a:lnTo>
                <a:lnTo>
                  <a:pt x="2264" y="154"/>
                </a:lnTo>
                <a:lnTo>
                  <a:pt x="2280" y="40"/>
                </a:lnTo>
                <a:lnTo>
                  <a:pt x="2296" y="0"/>
                </a:lnTo>
                <a:lnTo>
                  <a:pt x="2312" y="40"/>
                </a:lnTo>
                <a:lnTo>
                  <a:pt x="2328" y="154"/>
                </a:lnTo>
                <a:lnTo>
                  <a:pt x="2344" y="333"/>
                </a:lnTo>
                <a:lnTo>
                  <a:pt x="2359" y="559"/>
                </a:lnTo>
                <a:lnTo>
                  <a:pt x="2375" y="809"/>
                </a:lnTo>
                <a:lnTo>
                  <a:pt x="2391" y="1058"/>
                </a:lnTo>
                <a:lnTo>
                  <a:pt x="2407" y="1284"/>
                </a:lnTo>
                <a:lnTo>
                  <a:pt x="2423" y="1463"/>
                </a:lnTo>
                <a:lnTo>
                  <a:pt x="2439" y="1577"/>
                </a:lnTo>
                <a:lnTo>
                  <a:pt x="2454" y="1617"/>
                </a:lnTo>
                <a:lnTo>
                  <a:pt x="2470" y="1577"/>
                </a:lnTo>
                <a:lnTo>
                  <a:pt x="2486" y="1463"/>
                </a:lnTo>
                <a:lnTo>
                  <a:pt x="2502" y="1284"/>
                </a:lnTo>
                <a:lnTo>
                  <a:pt x="2518" y="1058"/>
                </a:lnTo>
                <a:lnTo>
                  <a:pt x="2534" y="809"/>
                </a:lnTo>
                <a:lnTo>
                  <a:pt x="2549" y="559"/>
                </a:lnTo>
                <a:lnTo>
                  <a:pt x="2565" y="333"/>
                </a:lnTo>
                <a:lnTo>
                  <a:pt x="2581" y="154"/>
                </a:lnTo>
                <a:lnTo>
                  <a:pt x="2597" y="40"/>
                </a:lnTo>
                <a:lnTo>
                  <a:pt x="2613" y="0"/>
                </a:lnTo>
                <a:lnTo>
                  <a:pt x="2629" y="40"/>
                </a:lnTo>
                <a:lnTo>
                  <a:pt x="2644" y="154"/>
                </a:lnTo>
                <a:lnTo>
                  <a:pt x="2660" y="333"/>
                </a:lnTo>
                <a:lnTo>
                  <a:pt x="2676" y="559"/>
                </a:lnTo>
                <a:lnTo>
                  <a:pt x="2692" y="809"/>
                </a:lnTo>
                <a:lnTo>
                  <a:pt x="2708" y="1058"/>
                </a:lnTo>
                <a:lnTo>
                  <a:pt x="2724" y="1284"/>
                </a:lnTo>
                <a:lnTo>
                  <a:pt x="2739" y="1463"/>
                </a:lnTo>
                <a:lnTo>
                  <a:pt x="2755" y="1577"/>
                </a:lnTo>
                <a:lnTo>
                  <a:pt x="2771" y="1617"/>
                </a:lnTo>
                <a:lnTo>
                  <a:pt x="2787" y="1577"/>
                </a:lnTo>
                <a:lnTo>
                  <a:pt x="2803" y="1463"/>
                </a:lnTo>
                <a:lnTo>
                  <a:pt x="2819" y="1284"/>
                </a:lnTo>
                <a:lnTo>
                  <a:pt x="2834" y="1058"/>
                </a:lnTo>
                <a:lnTo>
                  <a:pt x="2850" y="809"/>
                </a:lnTo>
                <a:lnTo>
                  <a:pt x="2866" y="559"/>
                </a:lnTo>
                <a:lnTo>
                  <a:pt x="2882" y="333"/>
                </a:lnTo>
                <a:lnTo>
                  <a:pt x="2898" y="154"/>
                </a:lnTo>
                <a:lnTo>
                  <a:pt x="2914" y="40"/>
                </a:lnTo>
                <a:lnTo>
                  <a:pt x="2929" y="0"/>
                </a:lnTo>
                <a:lnTo>
                  <a:pt x="2945" y="40"/>
                </a:lnTo>
                <a:lnTo>
                  <a:pt x="2961" y="154"/>
                </a:lnTo>
                <a:lnTo>
                  <a:pt x="2977" y="333"/>
                </a:lnTo>
                <a:lnTo>
                  <a:pt x="2993" y="559"/>
                </a:lnTo>
                <a:lnTo>
                  <a:pt x="3009" y="809"/>
                </a:lnTo>
                <a:lnTo>
                  <a:pt x="3024" y="1058"/>
                </a:lnTo>
                <a:lnTo>
                  <a:pt x="3040" y="1284"/>
                </a:lnTo>
                <a:lnTo>
                  <a:pt x="3056" y="1463"/>
                </a:lnTo>
                <a:lnTo>
                  <a:pt x="3072" y="1577"/>
                </a:lnTo>
                <a:lnTo>
                  <a:pt x="3088" y="1617"/>
                </a:lnTo>
                <a:lnTo>
                  <a:pt x="3104" y="1577"/>
                </a:lnTo>
                <a:lnTo>
                  <a:pt x="3119" y="1463"/>
                </a:lnTo>
                <a:lnTo>
                  <a:pt x="3135" y="1284"/>
                </a:lnTo>
                <a:lnTo>
                  <a:pt x="3151" y="1058"/>
                </a:lnTo>
                <a:lnTo>
                  <a:pt x="3167" y="809"/>
                </a:lnTo>
              </a:path>
            </a:pathLst>
          </a:custGeom>
          <a:noFill/>
          <a:ln w="38100" cap="flat">
            <a:solidFill>
              <a:srgbClr val="000066"/>
            </a:solidFill>
            <a:prstDash val="solid"/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7" name="TextBox 6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293010" y="2603563"/>
            <a:ext cx="551305" cy="646331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35857" name="TextBox 61"/>
          <p:cNvSpPr txBox="1">
            <a:spLocks noChangeArrowheads="1"/>
          </p:cNvSpPr>
          <p:nvPr/>
        </p:nvSpPr>
        <p:spPr bwMode="auto">
          <a:xfrm>
            <a:off x="0" y="4994275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600">
                <a:solidFill>
                  <a:srgbClr val="FF0000"/>
                </a:solidFill>
              </a:rPr>
              <a:t>T</a:t>
            </a:r>
            <a:r>
              <a:rPr lang="en-US" sz="3600" baseline="-25000">
                <a:solidFill>
                  <a:srgbClr val="FF0000"/>
                </a:solidFill>
                <a:latin typeface="Symbol" charset="0"/>
              </a:rPr>
              <a:t>f</a:t>
            </a:r>
            <a:r>
              <a:rPr lang="en-US" sz="3600">
                <a:solidFill>
                  <a:srgbClr val="FF0000"/>
                </a:solidFill>
              </a:rPr>
              <a:t> jump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041400" y="3521075"/>
            <a:ext cx="1203325" cy="85090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5" name="Freeform 27"/>
          <p:cNvSpPr>
            <a:spLocks/>
          </p:cNvSpPr>
          <p:nvPr/>
        </p:nvSpPr>
        <p:spPr bwMode="auto">
          <a:xfrm>
            <a:off x="6551613" y="2443163"/>
            <a:ext cx="704850" cy="101600"/>
          </a:xfrm>
          <a:custGeom>
            <a:avLst/>
            <a:gdLst>
              <a:gd name="T0" fmla="*/ 26 w 2633"/>
              <a:gd name="T1" fmla="*/ 567 h 575"/>
              <a:gd name="T2" fmla="*/ 79 w 2633"/>
              <a:gd name="T3" fmla="*/ 551 h 575"/>
              <a:gd name="T4" fmla="*/ 132 w 2633"/>
              <a:gd name="T5" fmla="*/ 533 h 575"/>
              <a:gd name="T6" fmla="*/ 184 w 2633"/>
              <a:gd name="T7" fmla="*/ 513 h 575"/>
              <a:gd name="T8" fmla="*/ 237 w 2633"/>
              <a:gd name="T9" fmla="*/ 491 h 575"/>
              <a:gd name="T10" fmla="*/ 290 w 2633"/>
              <a:gd name="T11" fmla="*/ 468 h 575"/>
              <a:gd name="T12" fmla="*/ 342 w 2633"/>
              <a:gd name="T13" fmla="*/ 442 h 575"/>
              <a:gd name="T14" fmla="*/ 395 w 2633"/>
              <a:gd name="T15" fmla="*/ 415 h 575"/>
              <a:gd name="T16" fmla="*/ 448 w 2633"/>
              <a:gd name="T17" fmla="*/ 386 h 575"/>
              <a:gd name="T18" fmla="*/ 500 w 2633"/>
              <a:gd name="T19" fmla="*/ 356 h 575"/>
              <a:gd name="T20" fmla="*/ 553 w 2633"/>
              <a:gd name="T21" fmla="*/ 325 h 575"/>
              <a:gd name="T22" fmla="*/ 606 w 2633"/>
              <a:gd name="T23" fmla="*/ 294 h 575"/>
              <a:gd name="T24" fmla="*/ 658 w 2633"/>
              <a:gd name="T25" fmla="*/ 261 h 575"/>
              <a:gd name="T26" fmla="*/ 711 w 2633"/>
              <a:gd name="T27" fmla="*/ 229 h 575"/>
              <a:gd name="T28" fmla="*/ 764 w 2633"/>
              <a:gd name="T29" fmla="*/ 197 h 575"/>
              <a:gd name="T30" fmla="*/ 816 w 2633"/>
              <a:gd name="T31" fmla="*/ 167 h 575"/>
              <a:gd name="T32" fmla="*/ 869 w 2633"/>
              <a:gd name="T33" fmla="*/ 137 h 575"/>
              <a:gd name="T34" fmla="*/ 922 w 2633"/>
              <a:gd name="T35" fmla="*/ 109 h 575"/>
              <a:gd name="T36" fmla="*/ 974 w 2633"/>
              <a:gd name="T37" fmla="*/ 84 h 575"/>
              <a:gd name="T38" fmla="*/ 1027 w 2633"/>
              <a:gd name="T39" fmla="*/ 61 h 575"/>
              <a:gd name="T40" fmla="*/ 1080 w 2633"/>
              <a:gd name="T41" fmla="*/ 41 h 575"/>
              <a:gd name="T42" fmla="*/ 1132 w 2633"/>
              <a:gd name="T43" fmla="*/ 25 h 575"/>
              <a:gd name="T44" fmla="*/ 1185 w 2633"/>
              <a:gd name="T45" fmla="*/ 13 h 575"/>
              <a:gd name="T46" fmla="*/ 1238 w 2633"/>
              <a:gd name="T47" fmla="*/ 5 h 575"/>
              <a:gd name="T48" fmla="*/ 1290 w 2633"/>
              <a:gd name="T49" fmla="*/ 0 h 575"/>
              <a:gd name="T50" fmla="*/ 1343 w 2633"/>
              <a:gd name="T51" fmla="*/ 0 h 575"/>
              <a:gd name="T52" fmla="*/ 1395 w 2633"/>
              <a:gd name="T53" fmla="*/ 5 h 575"/>
              <a:gd name="T54" fmla="*/ 1448 w 2633"/>
              <a:gd name="T55" fmla="*/ 13 h 575"/>
              <a:gd name="T56" fmla="*/ 1501 w 2633"/>
              <a:gd name="T57" fmla="*/ 25 h 575"/>
              <a:gd name="T58" fmla="*/ 1553 w 2633"/>
              <a:gd name="T59" fmla="*/ 41 h 575"/>
              <a:gd name="T60" fmla="*/ 1606 w 2633"/>
              <a:gd name="T61" fmla="*/ 61 h 575"/>
              <a:gd name="T62" fmla="*/ 1659 w 2633"/>
              <a:gd name="T63" fmla="*/ 84 h 575"/>
              <a:gd name="T64" fmla="*/ 1711 w 2633"/>
              <a:gd name="T65" fmla="*/ 109 h 575"/>
              <a:gd name="T66" fmla="*/ 1764 w 2633"/>
              <a:gd name="T67" fmla="*/ 137 h 575"/>
              <a:gd name="T68" fmla="*/ 1817 w 2633"/>
              <a:gd name="T69" fmla="*/ 167 h 575"/>
              <a:gd name="T70" fmla="*/ 1869 w 2633"/>
              <a:gd name="T71" fmla="*/ 197 h 575"/>
              <a:gd name="T72" fmla="*/ 1922 w 2633"/>
              <a:gd name="T73" fmla="*/ 229 h 575"/>
              <a:gd name="T74" fmla="*/ 1975 w 2633"/>
              <a:gd name="T75" fmla="*/ 261 h 575"/>
              <a:gd name="T76" fmla="*/ 2027 w 2633"/>
              <a:gd name="T77" fmla="*/ 294 h 575"/>
              <a:gd name="T78" fmla="*/ 2080 w 2633"/>
              <a:gd name="T79" fmla="*/ 325 h 575"/>
              <a:gd name="T80" fmla="*/ 2133 w 2633"/>
              <a:gd name="T81" fmla="*/ 356 h 575"/>
              <a:gd name="T82" fmla="*/ 2185 w 2633"/>
              <a:gd name="T83" fmla="*/ 386 h 575"/>
              <a:gd name="T84" fmla="*/ 2238 w 2633"/>
              <a:gd name="T85" fmla="*/ 415 h 575"/>
              <a:gd name="T86" fmla="*/ 2291 w 2633"/>
              <a:gd name="T87" fmla="*/ 442 h 575"/>
              <a:gd name="T88" fmla="*/ 2343 w 2633"/>
              <a:gd name="T89" fmla="*/ 468 h 575"/>
              <a:gd name="T90" fmla="*/ 2396 w 2633"/>
              <a:gd name="T91" fmla="*/ 491 h 575"/>
              <a:gd name="T92" fmla="*/ 2449 w 2633"/>
              <a:gd name="T93" fmla="*/ 513 h 575"/>
              <a:gd name="T94" fmla="*/ 2501 w 2633"/>
              <a:gd name="T95" fmla="*/ 533 h 575"/>
              <a:gd name="T96" fmla="*/ 2554 w 2633"/>
              <a:gd name="T97" fmla="*/ 551 h 575"/>
              <a:gd name="T98" fmla="*/ 2607 w 2633"/>
              <a:gd name="T99" fmla="*/ 56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33" h="575">
                <a:moveTo>
                  <a:pt x="0" y="575"/>
                </a:moveTo>
                <a:lnTo>
                  <a:pt x="26" y="567"/>
                </a:lnTo>
                <a:lnTo>
                  <a:pt x="53" y="559"/>
                </a:lnTo>
                <a:lnTo>
                  <a:pt x="79" y="551"/>
                </a:lnTo>
                <a:lnTo>
                  <a:pt x="105" y="542"/>
                </a:lnTo>
                <a:lnTo>
                  <a:pt x="132" y="533"/>
                </a:lnTo>
                <a:lnTo>
                  <a:pt x="158" y="523"/>
                </a:lnTo>
                <a:lnTo>
                  <a:pt x="184" y="513"/>
                </a:lnTo>
                <a:lnTo>
                  <a:pt x="211" y="502"/>
                </a:lnTo>
                <a:lnTo>
                  <a:pt x="237" y="491"/>
                </a:lnTo>
                <a:lnTo>
                  <a:pt x="263" y="480"/>
                </a:lnTo>
                <a:lnTo>
                  <a:pt x="290" y="468"/>
                </a:lnTo>
                <a:lnTo>
                  <a:pt x="316" y="455"/>
                </a:lnTo>
                <a:lnTo>
                  <a:pt x="342" y="442"/>
                </a:lnTo>
                <a:lnTo>
                  <a:pt x="369" y="429"/>
                </a:lnTo>
                <a:lnTo>
                  <a:pt x="395" y="415"/>
                </a:lnTo>
                <a:lnTo>
                  <a:pt x="421" y="401"/>
                </a:lnTo>
                <a:lnTo>
                  <a:pt x="448" y="386"/>
                </a:lnTo>
                <a:lnTo>
                  <a:pt x="474" y="371"/>
                </a:lnTo>
                <a:lnTo>
                  <a:pt x="500" y="356"/>
                </a:lnTo>
                <a:lnTo>
                  <a:pt x="527" y="341"/>
                </a:lnTo>
                <a:lnTo>
                  <a:pt x="553" y="325"/>
                </a:lnTo>
                <a:lnTo>
                  <a:pt x="579" y="309"/>
                </a:lnTo>
                <a:lnTo>
                  <a:pt x="606" y="294"/>
                </a:lnTo>
                <a:lnTo>
                  <a:pt x="632" y="277"/>
                </a:lnTo>
                <a:lnTo>
                  <a:pt x="658" y="261"/>
                </a:lnTo>
                <a:lnTo>
                  <a:pt x="685" y="245"/>
                </a:lnTo>
                <a:lnTo>
                  <a:pt x="711" y="229"/>
                </a:lnTo>
                <a:lnTo>
                  <a:pt x="737" y="213"/>
                </a:lnTo>
                <a:lnTo>
                  <a:pt x="764" y="197"/>
                </a:lnTo>
                <a:lnTo>
                  <a:pt x="790" y="182"/>
                </a:lnTo>
                <a:lnTo>
                  <a:pt x="816" y="167"/>
                </a:lnTo>
                <a:lnTo>
                  <a:pt x="843" y="152"/>
                </a:lnTo>
                <a:lnTo>
                  <a:pt x="869" y="137"/>
                </a:lnTo>
                <a:lnTo>
                  <a:pt x="895" y="123"/>
                </a:lnTo>
                <a:lnTo>
                  <a:pt x="922" y="109"/>
                </a:lnTo>
                <a:lnTo>
                  <a:pt x="948" y="96"/>
                </a:lnTo>
                <a:lnTo>
                  <a:pt x="974" y="84"/>
                </a:lnTo>
                <a:lnTo>
                  <a:pt x="1001" y="72"/>
                </a:lnTo>
                <a:lnTo>
                  <a:pt x="1027" y="61"/>
                </a:lnTo>
                <a:lnTo>
                  <a:pt x="1053" y="51"/>
                </a:lnTo>
                <a:lnTo>
                  <a:pt x="1080" y="41"/>
                </a:lnTo>
                <a:lnTo>
                  <a:pt x="1106" y="33"/>
                </a:lnTo>
                <a:lnTo>
                  <a:pt x="1132" y="25"/>
                </a:lnTo>
                <a:lnTo>
                  <a:pt x="1159" y="19"/>
                </a:lnTo>
                <a:lnTo>
                  <a:pt x="1185" y="13"/>
                </a:lnTo>
                <a:lnTo>
                  <a:pt x="1211" y="8"/>
                </a:lnTo>
                <a:lnTo>
                  <a:pt x="1238" y="5"/>
                </a:lnTo>
                <a:lnTo>
                  <a:pt x="1264" y="2"/>
                </a:lnTo>
                <a:lnTo>
                  <a:pt x="1290" y="0"/>
                </a:lnTo>
                <a:lnTo>
                  <a:pt x="1317" y="0"/>
                </a:lnTo>
                <a:lnTo>
                  <a:pt x="1343" y="0"/>
                </a:lnTo>
                <a:lnTo>
                  <a:pt x="1369" y="2"/>
                </a:lnTo>
                <a:lnTo>
                  <a:pt x="1395" y="5"/>
                </a:lnTo>
                <a:lnTo>
                  <a:pt x="1422" y="8"/>
                </a:lnTo>
                <a:lnTo>
                  <a:pt x="1448" y="13"/>
                </a:lnTo>
                <a:lnTo>
                  <a:pt x="1474" y="19"/>
                </a:lnTo>
                <a:lnTo>
                  <a:pt x="1501" y="25"/>
                </a:lnTo>
                <a:lnTo>
                  <a:pt x="1527" y="33"/>
                </a:lnTo>
                <a:lnTo>
                  <a:pt x="1553" y="41"/>
                </a:lnTo>
                <a:lnTo>
                  <a:pt x="1580" y="51"/>
                </a:lnTo>
                <a:lnTo>
                  <a:pt x="1606" y="61"/>
                </a:lnTo>
                <a:lnTo>
                  <a:pt x="1632" y="72"/>
                </a:lnTo>
                <a:lnTo>
                  <a:pt x="1659" y="84"/>
                </a:lnTo>
                <a:lnTo>
                  <a:pt x="1685" y="96"/>
                </a:lnTo>
                <a:lnTo>
                  <a:pt x="1711" y="109"/>
                </a:lnTo>
                <a:lnTo>
                  <a:pt x="1738" y="123"/>
                </a:lnTo>
                <a:lnTo>
                  <a:pt x="1764" y="137"/>
                </a:lnTo>
                <a:lnTo>
                  <a:pt x="1790" y="152"/>
                </a:lnTo>
                <a:lnTo>
                  <a:pt x="1817" y="167"/>
                </a:lnTo>
                <a:lnTo>
                  <a:pt x="1843" y="182"/>
                </a:lnTo>
                <a:lnTo>
                  <a:pt x="1869" y="197"/>
                </a:lnTo>
                <a:lnTo>
                  <a:pt x="1896" y="213"/>
                </a:lnTo>
                <a:lnTo>
                  <a:pt x="1922" y="229"/>
                </a:lnTo>
                <a:lnTo>
                  <a:pt x="1948" y="245"/>
                </a:lnTo>
                <a:lnTo>
                  <a:pt x="1975" y="261"/>
                </a:lnTo>
                <a:lnTo>
                  <a:pt x="2001" y="277"/>
                </a:lnTo>
                <a:lnTo>
                  <a:pt x="2027" y="294"/>
                </a:lnTo>
                <a:lnTo>
                  <a:pt x="2054" y="309"/>
                </a:lnTo>
                <a:lnTo>
                  <a:pt x="2080" y="325"/>
                </a:lnTo>
                <a:lnTo>
                  <a:pt x="2106" y="341"/>
                </a:lnTo>
                <a:lnTo>
                  <a:pt x="2133" y="356"/>
                </a:lnTo>
                <a:lnTo>
                  <a:pt x="2159" y="371"/>
                </a:lnTo>
                <a:lnTo>
                  <a:pt x="2185" y="386"/>
                </a:lnTo>
                <a:lnTo>
                  <a:pt x="2212" y="401"/>
                </a:lnTo>
                <a:lnTo>
                  <a:pt x="2238" y="415"/>
                </a:lnTo>
                <a:lnTo>
                  <a:pt x="2264" y="429"/>
                </a:lnTo>
                <a:lnTo>
                  <a:pt x="2291" y="442"/>
                </a:lnTo>
                <a:lnTo>
                  <a:pt x="2317" y="455"/>
                </a:lnTo>
                <a:lnTo>
                  <a:pt x="2343" y="468"/>
                </a:lnTo>
                <a:lnTo>
                  <a:pt x="2370" y="480"/>
                </a:lnTo>
                <a:lnTo>
                  <a:pt x="2396" y="491"/>
                </a:lnTo>
                <a:lnTo>
                  <a:pt x="2422" y="502"/>
                </a:lnTo>
                <a:lnTo>
                  <a:pt x="2449" y="513"/>
                </a:lnTo>
                <a:lnTo>
                  <a:pt x="2475" y="523"/>
                </a:lnTo>
                <a:lnTo>
                  <a:pt x="2501" y="533"/>
                </a:lnTo>
                <a:lnTo>
                  <a:pt x="2528" y="542"/>
                </a:lnTo>
                <a:lnTo>
                  <a:pt x="2554" y="551"/>
                </a:lnTo>
                <a:lnTo>
                  <a:pt x="2580" y="559"/>
                </a:lnTo>
                <a:lnTo>
                  <a:pt x="2607" y="567"/>
                </a:lnTo>
                <a:lnTo>
                  <a:pt x="2633" y="575"/>
                </a:lnTo>
              </a:path>
            </a:pathLst>
          </a:custGeom>
          <a:solidFill>
            <a:srgbClr val="0070C0">
              <a:alpha val="80000"/>
            </a:srgbClr>
          </a:solidFill>
          <a:ln w="38100" cap="flat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>
              <a:latin typeface="+mn-lt"/>
              <a:ea typeface="+mn-ea"/>
              <a:cs typeface="+mn-cs"/>
            </a:endParaRPr>
          </a:p>
        </p:txBody>
      </p:sp>
      <p:sp>
        <p:nvSpPr>
          <p:cNvPr id="86" name="Freeform 27"/>
          <p:cNvSpPr>
            <a:spLocks/>
          </p:cNvSpPr>
          <p:nvPr/>
        </p:nvSpPr>
        <p:spPr bwMode="auto">
          <a:xfrm>
            <a:off x="5902325" y="1970088"/>
            <a:ext cx="704850" cy="103187"/>
          </a:xfrm>
          <a:custGeom>
            <a:avLst/>
            <a:gdLst>
              <a:gd name="T0" fmla="*/ 26 w 2633"/>
              <a:gd name="T1" fmla="*/ 567 h 575"/>
              <a:gd name="T2" fmla="*/ 79 w 2633"/>
              <a:gd name="T3" fmla="*/ 551 h 575"/>
              <a:gd name="T4" fmla="*/ 132 w 2633"/>
              <a:gd name="T5" fmla="*/ 533 h 575"/>
              <a:gd name="T6" fmla="*/ 184 w 2633"/>
              <a:gd name="T7" fmla="*/ 513 h 575"/>
              <a:gd name="T8" fmla="*/ 237 w 2633"/>
              <a:gd name="T9" fmla="*/ 491 h 575"/>
              <a:gd name="T10" fmla="*/ 290 w 2633"/>
              <a:gd name="T11" fmla="*/ 468 h 575"/>
              <a:gd name="T12" fmla="*/ 342 w 2633"/>
              <a:gd name="T13" fmla="*/ 442 h 575"/>
              <a:gd name="T14" fmla="*/ 395 w 2633"/>
              <a:gd name="T15" fmla="*/ 415 h 575"/>
              <a:gd name="T16" fmla="*/ 448 w 2633"/>
              <a:gd name="T17" fmla="*/ 386 h 575"/>
              <a:gd name="T18" fmla="*/ 500 w 2633"/>
              <a:gd name="T19" fmla="*/ 356 h 575"/>
              <a:gd name="T20" fmla="*/ 553 w 2633"/>
              <a:gd name="T21" fmla="*/ 325 h 575"/>
              <a:gd name="T22" fmla="*/ 606 w 2633"/>
              <a:gd name="T23" fmla="*/ 294 h 575"/>
              <a:gd name="T24" fmla="*/ 658 w 2633"/>
              <a:gd name="T25" fmla="*/ 261 h 575"/>
              <a:gd name="T26" fmla="*/ 711 w 2633"/>
              <a:gd name="T27" fmla="*/ 229 h 575"/>
              <a:gd name="T28" fmla="*/ 764 w 2633"/>
              <a:gd name="T29" fmla="*/ 197 h 575"/>
              <a:gd name="T30" fmla="*/ 816 w 2633"/>
              <a:gd name="T31" fmla="*/ 167 h 575"/>
              <a:gd name="T32" fmla="*/ 869 w 2633"/>
              <a:gd name="T33" fmla="*/ 137 h 575"/>
              <a:gd name="T34" fmla="*/ 922 w 2633"/>
              <a:gd name="T35" fmla="*/ 109 h 575"/>
              <a:gd name="T36" fmla="*/ 974 w 2633"/>
              <a:gd name="T37" fmla="*/ 84 h 575"/>
              <a:gd name="T38" fmla="*/ 1027 w 2633"/>
              <a:gd name="T39" fmla="*/ 61 h 575"/>
              <a:gd name="T40" fmla="*/ 1080 w 2633"/>
              <a:gd name="T41" fmla="*/ 41 h 575"/>
              <a:gd name="T42" fmla="*/ 1132 w 2633"/>
              <a:gd name="T43" fmla="*/ 25 h 575"/>
              <a:gd name="T44" fmla="*/ 1185 w 2633"/>
              <a:gd name="T45" fmla="*/ 13 h 575"/>
              <a:gd name="T46" fmla="*/ 1238 w 2633"/>
              <a:gd name="T47" fmla="*/ 5 h 575"/>
              <a:gd name="T48" fmla="*/ 1290 w 2633"/>
              <a:gd name="T49" fmla="*/ 0 h 575"/>
              <a:gd name="T50" fmla="*/ 1343 w 2633"/>
              <a:gd name="T51" fmla="*/ 0 h 575"/>
              <a:gd name="T52" fmla="*/ 1395 w 2633"/>
              <a:gd name="T53" fmla="*/ 5 h 575"/>
              <a:gd name="T54" fmla="*/ 1448 w 2633"/>
              <a:gd name="T55" fmla="*/ 13 h 575"/>
              <a:gd name="T56" fmla="*/ 1501 w 2633"/>
              <a:gd name="T57" fmla="*/ 25 h 575"/>
              <a:gd name="T58" fmla="*/ 1553 w 2633"/>
              <a:gd name="T59" fmla="*/ 41 h 575"/>
              <a:gd name="T60" fmla="*/ 1606 w 2633"/>
              <a:gd name="T61" fmla="*/ 61 h 575"/>
              <a:gd name="T62" fmla="*/ 1659 w 2633"/>
              <a:gd name="T63" fmla="*/ 84 h 575"/>
              <a:gd name="T64" fmla="*/ 1711 w 2633"/>
              <a:gd name="T65" fmla="*/ 109 h 575"/>
              <a:gd name="T66" fmla="*/ 1764 w 2633"/>
              <a:gd name="T67" fmla="*/ 137 h 575"/>
              <a:gd name="T68" fmla="*/ 1817 w 2633"/>
              <a:gd name="T69" fmla="*/ 167 h 575"/>
              <a:gd name="T70" fmla="*/ 1869 w 2633"/>
              <a:gd name="T71" fmla="*/ 197 h 575"/>
              <a:gd name="T72" fmla="*/ 1922 w 2633"/>
              <a:gd name="T73" fmla="*/ 229 h 575"/>
              <a:gd name="T74" fmla="*/ 1975 w 2633"/>
              <a:gd name="T75" fmla="*/ 261 h 575"/>
              <a:gd name="T76" fmla="*/ 2027 w 2633"/>
              <a:gd name="T77" fmla="*/ 294 h 575"/>
              <a:gd name="T78" fmla="*/ 2080 w 2633"/>
              <a:gd name="T79" fmla="*/ 325 h 575"/>
              <a:gd name="T80" fmla="*/ 2133 w 2633"/>
              <a:gd name="T81" fmla="*/ 356 h 575"/>
              <a:gd name="T82" fmla="*/ 2185 w 2633"/>
              <a:gd name="T83" fmla="*/ 386 h 575"/>
              <a:gd name="T84" fmla="*/ 2238 w 2633"/>
              <a:gd name="T85" fmla="*/ 415 h 575"/>
              <a:gd name="T86" fmla="*/ 2291 w 2633"/>
              <a:gd name="T87" fmla="*/ 442 h 575"/>
              <a:gd name="T88" fmla="*/ 2343 w 2633"/>
              <a:gd name="T89" fmla="*/ 468 h 575"/>
              <a:gd name="T90" fmla="*/ 2396 w 2633"/>
              <a:gd name="T91" fmla="*/ 491 h 575"/>
              <a:gd name="T92" fmla="*/ 2449 w 2633"/>
              <a:gd name="T93" fmla="*/ 513 h 575"/>
              <a:gd name="T94" fmla="*/ 2501 w 2633"/>
              <a:gd name="T95" fmla="*/ 533 h 575"/>
              <a:gd name="T96" fmla="*/ 2554 w 2633"/>
              <a:gd name="T97" fmla="*/ 551 h 575"/>
              <a:gd name="T98" fmla="*/ 2607 w 2633"/>
              <a:gd name="T99" fmla="*/ 56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33" h="575">
                <a:moveTo>
                  <a:pt x="0" y="575"/>
                </a:moveTo>
                <a:lnTo>
                  <a:pt x="26" y="567"/>
                </a:lnTo>
                <a:lnTo>
                  <a:pt x="53" y="559"/>
                </a:lnTo>
                <a:lnTo>
                  <a:pt x="79" y="551"/>
                </a:lnTo>
                <a:lnTo>
                  <a:pt x="105" y="542"/>
                </a:lnTo>
                <a:lnTo>
                  <a:pt x="132" y="533"/>
                </a:lnTo>
                <a:lnTo>
                  <a:pt x="158" y="523"/>
                </a:lnTo>
                <a:lnTo>
                  <a:pt x="184" y="513"/>
                </a:lnTo>
                <a:lnTo>
                  <a:pt x="211" y="502"/>
                </a:lnTo>
                <a:lnTo>
                  <a:pt x="237" y="491"/>
                </a:lnTo>
                <a:lnTo>
                  <a:pt x="263" y="480"/>
                </a:lnTo>
                <a:lnTo>
                  <a:pt x="290" y="468"/>
                </a:lnTo>
                <a:lnTo>
                  <a:pt x="316" y="455"/>
                </a:lnTo>
                <a:lnTo>
                  <a:pt x="342" y="442"/>
                </a:lnTo>
                <a:lnTo>
                  <a:pt x="369" y="429"/>
                </a:lnTo>
                <a:lnTo>
                  <a:pt x="395" y="415"/>
                </a:lnTo>
                <a:lnTo>
                  <a:pt x="421" y="401"/>
                </a:lnTo>
                <a:lnTo>
                  <a:pt x="448" y="386"/>
                </a:lnTo>
                <a:lnTo>
                  <a:pt x="474" y="371"/>
                </a:lnTo>
                <a:lnTo>
                  <a:pt x="500" y="356"/>
                </a:lnTo>
                <a:lnTo>
                  <a:pt x="527" y="341"/>
                </a:lnTo>
                <a:lnTo>
                  <a:pt x="553" y="325"/>
                </a:lnTo>
                <a:lnTo>
                  <a:pt x="579" y="309"/>
                </a:lnTo>
                <a:lnTo>
                  <a:pt x="606" y="294"/>
                </a:lnTo>
                <a:lnTo>
                  <a:pt x="632" y="277"/>
                </a:lnTo>
                <a:lnTo>
                  <a:pt x="658" y="261"/>
                </a:lnTo>
                <a:lnTo>
                  <a:pt x="685" y="245"/>
                </a:lnTo>
                <a:lnTo>
                  <a:pt x="711" y="229"/>
                </a:lnTo>
                <a:lnTo>
                  <a:pt x="737" y="213"/>
                </a:lnTo>
                <a:lnTo>
                  <a:pt x="764" y="197"/>
                </a:lnTo>
                <a:lnTo>
                  <a:pt x="790" y="182"/>
                </a:lnTo>
                <a:lnTo>
                  <a:pt x="816" y="167"/>
                </a:lnTo>
                <a:lnTo>
                  <a:pt x="843" y="152"/>
                </a:lnTo>
                <a:lnTo>
                  <a:pt x="869" y="137"/>
                </a:lnTo>
                <a:lnTo>
                  <a:pt x="895" y="123"/>
                </a:lnTo>
                <a:lnTo>
                  <a:pt x="922" y="109"/>
                </a:lnTo>
                <a:lnTo>
                  <a:pt x="948" y="96"/>
                </a:lnTo>
                <a:lnTo>
                  <a:pt x="974" y="84"/>
                </a:lnTo>
                <a:lnTo>
                  <a:pt x="1001" y="72"/>
                </a:lnTo>
                <a:lnTo>
                  <a:pt x="1027" y="61"/>
                </a:lnTo>
                <a:lnTo>
                  <a:pt x="1053" y="51"/>
                </a:lnTo>
                <a:lnTo>
                  <a:pt x="1080" y="41"/>
                </a:lnTo>
                <a:lnTo>
                  <a:pt x="1106" y="33"/>
                </a:lnTo>
                <a:lnTo>
                  <a:pt x="1132" y="25"/>
                </a:lnTo>
                <a:lnTo>
                  <a:pt x="1159" y="19"/>
                </a:lnTo>
                <a:lnTo>
                  <a:pt x="1185" y="13"/>
                </a:lnTo>
                <a:lnTo>
                  <a:pt x="1211" y="8"/>
                </a:lnTo>
                <a:lnTo>
                  <a:pt x="1238" y="5"/>
                </a:lnTo>
                <a:lnTo>
                  <a:pt x="1264" y="2"/>
                </a:lnTo>
                <a:lnTo>
                  <a:pt x="1290" y="0"/>
                </a:lnTo>
                <a:lnTo>
                  <a:pt x="1317" y="0"/>
                </a:lnTo>
                <a:lnTo>
                  <a:pt x="1343" y="0"/>
                </a:lnTo>
                <a:lnTo>
                  <a:pt x="1369" y="2"/>
                </a:lnTo>
                <a:lnTo>
                  <a:pt x="1395" y="5"/>
                </a:lnTo>
                <a:lnTo>
                  <a:pt x="1422" y="8"/>
                </a:lnTo>
                <a:lnTo>
                  <a:pt x="1448" y="13"/>
                </a:lnTo>
                <a:lnTo>
                  <a:pt x="1474" y="19"/>
                </a:lnTo>
                <a:lnTo>
                  <a:pt x="1501" y="25"/>
                </a:lnTo>
                <a:lnTo>
                  <a:pt x="1527" y="33"/>
                </a:lnTo>
                <a:lnTo>
                  <a:pt x="1553" y="41"/>
                </a:lnTo>
                <a:lnTo>
                  <a:pt x="1580" y="51"/>
                </a:lnTo>
                <a:lnTo>
                  <a:pt x="1606" y="61"/>
                </a:lnTo>
                <a:lnTo>
                  <a:pt x="1632" y="72"/>
                </a:lnTo>
                <a:lnTo>
                  <a:pt x="1659" y="84"/>
                </a:lnTo>
                <a:lnTo>
                  <a:pt x="1685" y="96"/>
                </a:lnTo>
                <a:lnTo>
                  <a:pt x="1711" y="109"/>
                </a:lnTo>
                <a:lnTo>
                  <a:pt x="1738" y="123"/>
                </a:lnTo>
                <a:lnTo>
                  <a:pt x="1764" y="137"/>
                </a:lnTo>
                <a:lnTo>
                  <a:pt x="1790" y="152"/>
                </a:lnTo>
                <a:lnTo>
                  <a:pt x="1817" y="167"/>
                </a:lnTo>
                <a:lnTo>
                  <a:pt x="1843" y="182"/>
                </a:lnTo>
                <a:lnTo>
                  <a:pt x="1869" y="197"/>
                </a:lnTo>
                <a:lnTo>
                  <a:pt x="1896" y="213"/>
                </a:lnTo>
                <a:lnTo>
                  <a:pt x="1922" y="229"/>
                </a:lnTo>
                <a:lnTo>
                  <a:pt x="1948" y="245"/>
                </a:lnTo>
                <a:lnTo>
                  <a:pt x="1975" y="261"/>
                </a:lnTo>
                <a:lnTo>
                  <a:pt x="2001" y="277"/>
                </a:lnTo>
                <a:lnTo>
                  <a:pt x="2027" y="294"/>
                </a:lnTo>
                <a:lnTo>
                  <a:pt x="2054" y="309"/>
                </a:lnTo>
                <a:lnTo>
                  <a:pt x="2080" y="325"/>
                </a:lnTo>
                <a:lnTo>
                  <a:pt x="2106" y="341"/>
                </a:lnTo>
                <a:lnTo>
                  <a:pt x="2133" y="356"/>
                </a:lnTo>
                <a:lnTo>
                  <a:pt x="2159" y="371"/>
                </a:lnTo>
                <a:lnTo>
                  <a:pt x="2185" y="386"/>
                </a:lnTo>
                <a:lnTo>
                  <a:pt x="2212" y="401"/>
                </a:lnTo>
                <a:lnTo>
                  <a:pt x="2238" y="415"/>
                </a:lnTo>
                <a:lnTo>
                  <a:pt x="2264" y="429"/>
                </a:lnTo>
                <a:lnTo>
                  <a:pt x="2291" y="442"/>
                </a:lnTo>
                <a:lnTo>
                  <a:pt x="2317" y="455"/>
                </a:lnTo>
                <a:lnTo>
                  <a:pt x="2343" y="468"/>
                </a:lnTo>
                <a:lnTo>
                  <a:pt x="2370" y="480"/>
                </a:lnTo>
                <a:lnTo>
                  <a:pt x="2396" y="491"/>
                </a:lnTo>
                <a:lnTo>
                  <a:pt x="2422" y="502"/>
                </a:lnTo>
                <a:lnTo>
                  <a:pt x="2449" y="513"/>
                </a:lnTo>
                <a:lnTo>
                  <a:pt x="2475" y="523"/>
                </a:lnTo>
                <a:lnTo>
                  <a:pt x="2501" y="533"/>
                </a:lnTo>
                <a:lnTo>
                  <a:pt x="2528" y="542"/>
                </a:lnTo>
                <a:lnTo>
                  <a:pt x="2554" y="551"/>
                </a:lnTo>
                <a:lnTo>
                  <a:pt x="2580" y="559"/>
                </a:lnTo>
                <a:lnTo>
                  <a:pt x="2607" y="567"/>
                </a:lnTo>
                <a:lnTo>
                  <a:pt x="2633" y="575"/>
                </a:lnTo>
              </a:path>
            </a:pathLst>
          </a:custGeom>
          <a:solidFill>
            <a:srgbClr val="0070C0">
              <a:alpha val="80000"/>
            </a:srgbClr>
          </a:solidFill>
          <a:ln w="38100" cap="flat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>
              <a:latin typeface="+mn-lt"/>
              <a:ea typeface="+mn-ea"/>
              <a:cs typeface="+mn-cs"/>
            </a:endParaRPr>
          </a:p>
        </p:txBody>
      </p:sp>
      <p:sp>
        <p:nvSpPr>
          <p:cNvPr id="89" name="Freeform 27"/>
          <p:cNvSpPr>
            <a:spLocks/>
          </p:cNvSpPr>
          <p:nvPr/>
        </p:nvSpPr>
        <p:spPr bwMode="auto">
          <a:xfrm>
            <a:off x="6551613" y="1282700"/>
            <a:ext cx="704850" cy="101600"/>
          </a:xfrm>
          <a:custGeom>
            <a:avLst/>
            <a:gdLst>
              <a:gd name="T0" fmla="*/ 26 w 2633"/>
              <a:gd name="T1" fmla="*/ 567 h 575"/>
              <a:gd name="T2" fmla="*/ 79 w 2633"/>
              <a:gd name="T3" fmla="*/ 551 h 575"/>
              <a:gd name="T4" fmla="*/ 132 w 2633"/>
              <a:gd name="T5" fmla="*/ 533 h 575"/>
              <a:gd name="T6" fmla="*/ 184 w 2633"/>
              <a:gd name="T7" fmla="*/ 513 h 575"/>
              <a:gd name="T8" fmla="*/ 237 w 2633"/>
              <a:gd name="T9" fmla="*/ 491 h 575"/>
              <a:gd name="T10" fmla="*/ 290 w 2633"/>
              <a:gd name="T11" fmla="*/ 468 h 575"/>
              <a:gd name="T12" fmla="*/ 342 w 2633"/>
              <a:gd name="T13" fmla="*/ 442 h 575"/>
              <a:gd name="T14" fmla="*/ 395 w 2633"/>
              <a:gd name="T15" fmla="*/ 415 h 575"/>
              <a:gd name="T16" fmla="*/ 448 w 2633"/>
              <a:gd name="T17" fmla="*/ 386 h 575"/>
              <a:gd name="T18" fmla="*/ 500 w 2633"/>
              <a:gd name="T19" fmla="*/ 356 h 575"/>
              <a:gd name="T20" fmla="*/ 553 w 2633"/>
              <a:gd name="T21" fmla="*/ 325 h 575"/>
              <a:gd name="T22" fmla="*/ 606 w 2633"/>
              <a:gd name="T23" fmla="*/ 294 h 575"/>
              <a:gd name="T24" fmla="*/ 658 w 2633"/>
              <a:gd name="T25" fmla="*/ 261 h 575"/>
              <a:gd name="T26" fmla="*/ 711 w 2633"/>
              <a:gd name="T27" fmla="*/ 229 h 575"/>
              <a:gd name="T28" fmla="*/ 764 w 2633"/>
              <a:gd name="T29" fmla="*/ 197 h 575"/>
              <a:gd name="T30" fmla="*/ 816 w 2633"/>
              <a:gd name="T31" fmla="*/ 167 h 575"/>
              <a:gd name="T32" fmla="*/ 869 w 2633"/>
              <a:gd name="T33" fmla="*/ 137 h 575"/>
              <a:gd name="T34" fmla="*/ 922 w 2633"/>
              <a:gd name="T35" fmla="*/ 109 h 575"/>
              <a:gd name="T36" fmla="*/ 974 w 2633"/>
              <a:gd name="T37" fmla="*/ 84 h 575"/>
              <a:gd name="T38" fmla="*/ 1027 w 2633"/>
              <a:gd name="T39" fmla="*/ 61 h 575"/>
              <a:gd name="T40" fmla="*/ 1080 w 2633"/>
              <a:gd name="T41" fmla="*/ 41 h 575"/>
              <a:gd name="T42" fmla="*/ 1132 w 2633"/>
              <a:gd name="T43" fmla="*/ 25 h 575"/>
              <a:gd name="T44" fmla="*/ 1185 w 2633"/>
              <a:gd name="T45" fmla="*/ 13 h 575"/>
              <a:gd name="T46" fmla="*/ 1238 w 2633"/>
              <a:gd name="T47" fmla="*/ 5 h 575"/>
              <a:gd name="T48" fmla="*/ 1290 w 2633"/>
              <a:gd name="T49" fmla="*/ 0 h 575"/>
              <a:gd name="T50" fmla="*/ 1343 w 2633"/>
              <a:gd name="T51" fmla="*/ 0 h 575"/>
              <a:gd name="T52" fmla="*/ 1395 w 2633"/>
              <a:gd name="T53" fmla="*/ 5 h 575"/>
              <a:gd name="T54" fmla="*/ 1448 w 2633"/>
              <a:gd name="T55" fmla="*/ 13 h 575"/>
              <a:gd name="T56" fmla="*/ 1501 w 2633"/>
              <a:gd name="T57" fmla="*/ 25 h 575"/>
              <a:gd name="T58" fmla="*/ 1553 w 2633"/>
              <a:gd name="T59" fmla="*/ 41 h 575"/>
              <a:gd name="T60" fmla="*/ 1606 w 2633"/>
              <a:gd name="T61" fmla="*/ 61 h 575"/>
              <a:gd name="T62" fmla="*/ 1659 w 2633"/>
              <a:gd name="T63" fmla="*/ 84 h 575"/>
              <a:gd name="T64" fmla="*/ 1711 w 2633"/>
              <a:gd name="T65" fmla="*/ 109 h 575"/>
              <a:gd name="T66" fmla="*/ 1764 w 2633"/>
              <a:gd name="T67" fmla="*/ 137 h 575"/>
              <a:gd name="T68" fmla="*/ 1817 w 2633"/>
              <a:gd name="T69" fmla="*/ 167 h 575"/>
              <a:gd name="T70" fmla="*/ 1869 w 2633"/>
              <a:gd name="T71" fmla="*/ 197 h 575"/>
              <a:gd name="T72" fmla="*/ 1922 w 2633"/>
              <a:gd name="T73" fmla="*/ 229 h 575"/>
              <a:gd name="T74" fmla="*/ 1975 w 2633"/>
              <a:gd name="T75" fmla="*/ 261 h 575"/>
              <a:gd name="T76" fmla="*/ 2027 w 2633"/>
              <a:gd name="T77" fmla="*/ 294 h 575"/>
              <a:gd name="T78" fmla="*/ 2080 w 2633"/>
              <a:gd name="T79" fmla="*/ 325 h 575"/>
              <a:gd name="T80" fmla="*/ 2133 w 2633"/>
              <a:gd name="T81" fmla="*/ 356 h 575"/>
              <a:gd name="T82" fmla="*/ 2185 w 2633"/>
              <a:gd name="T83" fmla="*/ 386 h 575"/>
              <a:gd name="T84" fmla="*/ 2238 w 2633"/>
              <a:gd name="T85" fmla="*/ 415 h 575"/>
              <a:gd name="T86" fmla="*/ 2291 w 2633"/>
              <a:gd name="T87" fmla="*/ 442 h 575"/>
              <a:gd name="T88" fmla="*/ 2343 w 2633"/>
              <a:gd name="T89" fmla="*/ 468 h 575"/>
              <a:gd name="T90" fmla="*/ 2396 w 2633"/>
              <a:gd name="T91" fmla="*/ 491 h 575"/>
              <a:gd name="T92" fmla="*/ 2449 w 2633"/>
              <a:gd name="T93" fmla="*/ 513 h 575"/>
              <a:gd name="T94" fmla="*/ 2501 w 2633"/>
              <a:gd name="T95" fmla="*/ 533 h 575"/>
              <a:gd name="T96" fmla="*/ 2554 w 2633"/>
              <a:gd name="T97" fmla="*/ 551 h 575"/>
              <a:gd name="T98" fmla="*/ 2607 w 2633"/>
              <a:gd name="T99" fmla="*/ 56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33" h="575">
                <a:moveTo>
                  <a:pt x="0" y="575"/>
                </a:moveTo>
                <a:lnTo>
                  <a:pt x="26" y="567"/>
                </a:lnTo>
                <a:lnTo>
                  <a:pt x="53" y="559"/>
                </a:lnTo>
                <a:lnTo>
                  <a:pt x="79" y="551"/>
                </a:lnTo>
                <a:lnTo>
                  <a:pt x="105" y="542"/>
                </a:lnTo>
                <a:lnTo>
                  <a:pt x="132" y="533"/>
                </a:lnTo>
                <a:lnTo>
                  <a:pt x="158" y="523"/>
                </a:lnTo>
                <a:lnTo>
                  <a:pt x="184" y="513"/>
                </a:lnTo>
                <a:lnTo>
                  <a:pt x="211" y="502"/>
                </a:lnTo>
                <a:lnTo>
                  <a:pt x="237" y="491"/>
                </a:lnTo>
                <a:lnTo>
                  <a:pt x="263" y="480"/>
                </a:lnTo>
                <a:lnTo>
                  <a:pt x="290" y="468"/>
                </a:lnTo>
                <a:lnTo>
                  <a:pt x="316" y="455"/>
                </a:lnTo>
                <a:lnTo>
                  <a:pt x="342" y="442"/>
                </a:lnTo>
                <a:lnTo>
                  <a:pt x="369" y="429"/>
                </a:lnTo>
                <a:lnTo>
                  <a:pt x="395" y="415"/>
                </a:lnTo>
                <a:lnTo>
                  <a:pt x="421" y="401"/>
                </a:lnTo>
                <a:lnTo>
                  <a:pt x="448" y="386"/>
                </a:lnTo>
                <a:lnTo>
                  <a:pt x="474" y="371"/>
                </a:lnTo>
                <a:lnTo>
                  <a:pt x="500" y="356"/>
                </a:lnTo>
                <a:lnTo>
                  <a:pt x="527" y="341"/>
                </a:lnTo>
                <a:lnTo>
                  <a:pt x="553" y="325"/>
                </a:lnTo>
                <a:lnTo>
                  <a:pt x="579" y="309"/>
                </a:lnTo>
                <a:lnTo>
                  <a:pt x="606" y="294"/>
                </a:lnTo>
                <a:lnTo>
                  <a:pt x="632" y="277"/>
                </a:lnTo>
                <a:lnTo>
                  <a:pt x="658" y="261"/>
                </a:lnTo>
                <a:lnTo>
                  <a:pt x="685" y="245"/>
                </a:lnTo>
                <a:lnTo>
                  <a:pt x="711" y="229"/>
                </a:lnTo>
                <a:lnTo>
                  <a:pt x="737" y="213"/>
                </a:lnTo>
                <a:lnTo>
                  <a:pt x="764" y="197"/>
                </a:lnTo>
                <a:lnTo>
                  <a:pt x="790" y="182"/>
                </a:lnTo>
                <a:lnTo>
                  <a:pt x="816" y="167"/>
                </a:lnTo>
                <a:lnTo>
                  <a:pt x="843" y="152"/>
                </a:lnTo>
                <a:lnTo>
                  <a:pt x="869" y="137"/>
                </a:lnTo>
                <a:lnTo>
                  <a:pt x="895" y="123"/>
                </a:lnTo>
                <a:lnTo>
                  <a:pt x="922" y="109"/>
                </a:lnTo>
                <a:lnTo>
                  <a:pt x="948" y="96"/>
                </a:lnTo>
                <a:lnTo>
                  <a:pt x="974" y="84"/>
                </a:lnTo>
                <a:lnTo>
                  <a:pt x="1001" y="72"/>
                </a:lnTo>
                <a:lnTo>
                  <a:pt x="1027" y="61"/>
                </a:lnTo>
                <a:lnTo>
                  <a:pt x="1053" y="51"/>
                </a:lnTo>
                <a:lnTo>
                  <a:pt x="1080" y="41"/>
                </a:lnTo>
                <a:lnTo>
                  <a:pt x="1106" y="33"/>
                </a:lnTo>
                <a:lnTo>
                  <a:pt x="1132" y="25"/>
                </a:lnTo>
                <a:lnTo>
                  <a:pt x="1159" y="19"/>
                </a:lnTo>
                <a:lnTo>
                  <a:pt x="1185" y="13"/>
                </a:lnTo>
                <a:lnTo>
                  <a:pt x="1211" y="8"/>
                </a:lnTo>
                <a:lnTo>
                  <a:pt x="1238" y="5"/>
                </a:lnTo>
                <a:lnTo>
                  <a:pt x="1264" y="2"/>
                </a:lnTo>
                <a:lnTo>
                  <a:pt x="1290" y="0"/>
                </a:lnTo>
                <a:lnTo>
                  <a:pt x="1317" y="0"/>
                </a:lnTo>
                <a:lnTo>
                  <a:pt x="1343" y="0"/>
                </a:lnTo>
                <a:lnTo>
                  <a:pt x="1369" y="2"/>
                </a:lnTo>
                <a:lnTo>
                  <a:pt x="1395" y="5"/>
                </a:lnTo>
                <a:lnTo>
                  <a:pt x="1422" y="8"/>
                </a:lnTo>
                <a:lnTo>
                  <a:pt x="1448" y="13"/>
                </a:lnTo>
                <a:lnTo>
                  <a:pt x="1474" y="19"/>
                </a:lnTo>
                <a:lnTo>
                  <a:pt x="1501" y="25"/>
                </a:lnTo>
                <a:lnTo>
                  <a:pt x="1527" y="33"/>
                </a:lnTo>
                <a:lnTo>
                  <a:pt x="1553" y="41"/>
                </a:lnTo>
                <a:lnTo>
                  <a:pt x="1580" y="51"/>
                </a:lnTo>
                <a:lnTo>
                  <a:pt x="1606" y="61"/>
                </a:lnTo>
                <a:lnTo>
                  <a:pt x="1632" y="72"/>
                </a:lnTo>
                <a:lnTo>
                  <a:pt x="1659" y="84"/>
                </a:lnTo>
                <a:lnTo>
                  <a:pt x="1685" y="96"/>
                </a:lnTo>
                <a:lnTo>
                  <a:pt x="1711" y="109"/>
                </a:lnTo>
                <a:lnTo>
                  <a:pt x="1738" y="123"/>
                </a:lnTo>
                <a:lnTo>
                  <a:pt x="1764" y="137"/>
                </a:lnTo>
                <a:lnTo>
                  <a:pt x="1790" y="152"/>
                </a:lnTo>
                <a:lnTo>
                  <a:pt x="1817" y="167"/>
                </a:lnTo>
                <a:lnTo>
                  <a:pt x="1843" y="182"/>
                </a:lnTo>
                <a:lnTo>
                  <a:pt x="1869" y="197"/>
                </a:lnTo>
                <a:lnTo>
                  <a:pt x="1896" y="213"/>
                </a:lnTo>
                <a:lnTo>
                  <a:pt x="1922" y="229"/>
                </a:lnTo>
                <a:lnTo>
                  <a:pt x="1948" y="245"/>
                </a:lnTo>
                <a:lnTo>
                  <a:pt x="1975" y="261"/>
                </a:lnTo>
                <a:lnTo>
                  <a:pt x="2001" y="277"/>
                </a:lnTo>
                <a:lnTo>
                  <a:pt x="2027" y="294"/>
                </a:lnTo>
                <a:lnTo>
                  <a:pt x="2054" y="309"/>
                </a:lnTo>
                <a:lnTo>
                  <a:pt x="2080" y="325"/>
                </a:lnTo>
                <a:lnTo>
                  <a:pt x="2106" y="341"/>
                </a:lnTo>
                <a:lnTo>
                  <a:pt x="2133" y="356"/>
                </a:lnTo>
                <a:lnTo>
                  <a:pt x="2159" y="371"/>
                </a:lnTo>
                <a:lnTo>
                  <a:pt x="2185" y="386"/>
                </a:lnTo>
                <a:lnTo>
                  <a:pt x="2212" y="401"/>
                </a:lnTo>
                <a:lnTo>
                  <a:pt x="2238" y="415"/>
                </a:lnTo>
                <a:lnTo>
                  <a:pt x="2264" y="429"/>
                </a:lnTo>
                <a:lnTo>
                  <a:pt x="2291" y="442"/>
                </a:lnTo>
                <a:lnTo>
                  <a:pt x="2317" y="455"/>
                </a:lnTo>
                <a:lnTo>
                  <a:pt x="2343" y="468"/>
                </a:lnTo>
                <a:lnTo>
                  <a:pt x="2370" y="480"/>
                </a:lnTo>
                <a:lnTo>
                  <a:pt x="2396" y="491"/>
                </a:lnTo>
                <a:lnTo>
                  <a:pt x="2422" y="502"/>
                </a:lnTo>
                <a:lnTo>
                  <a:pt x="2449" y="513"/>
                </a:lnTo>
                <a:lnTo>
                  <a:pt x="2475" y="523"/>
                </a:lnTo>
                <a:lnTo>
                  <a:pt x="2501" y="533"/>
                </a:lnTo>
                <a:lnTo>
                  <a:pt x="2528" y="542"/>
                </a:lnTo>
                <a:lnTo>
                  <a:pt x="2554" y="551"/>
                </a:lnTo>
                <a:lnTo>
                  <a:pt x="2580" y="559"/>
                </a:lnTo>
                <a:lnTo>
                  <a:pt x="2607" y="567"/>
                </a:lnTo>
                <a:lnTo>
                  <a:pt x="2633" y="575"/>
                </a:lnTo>
              </a:path>
            </a:pathLst>
          </a:custGeom>
          <a:solidFill>
            <a:srgbClr val="0070C0">
              <a:alpha val="80000"/>
            </a:srgbClr>
          </a:solidFill>
          <a:ln w="38100" cap="flat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>
              <a:latin typeface="+mn-lt"/>
              <a:ea typeface="+mn-ea"/>
              <a:cs typeface="+mn-cs"/>
            </a:endParaRPr>
          </a:p>
        </p:txBody>
      </p:sp>
      <p:sp>
        <p:nvSpPr>
          <p:cNvPr id="99" name="TextBox 9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037464" y="4524366"/>
            <a:ext cx="895181" cy="369332"/>
          </a:xfrm>
          <a:prstGeom prst="rect">
            <a:avLst/>
          </a:prstGeom>
          <a:blipFill rotWithShape="1">
            <a:blip r:embed="rId3"/>
            <a:stretch>
              <a:fillRect t="-119672" r="-52381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0" name="TextBox 9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88193" y="2926729"/>
            <a:ext cx="841769" cy="369332"/>
          </a:xfrm>
          <a:prstGeom prst="rect">
            <a:avLst/>
          </a:prstGeom>
          <a:blipFill rotWithShape="1">
            <a:blip r:embed="rId4"/>
            <a:stretch>
              <a:fillRect t="-119672" r="-56522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1" name="TextBox 10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715854" y="1478256"/>
            <a:ext cx="906338" cy="369332"/>
          </a:xfrm>
          <a:prstGeom prst="rect">
            <a:avLst/>
          </a:prstGeom>
          <a:blipFill rotWithShape="1">
            <a:blip r:embed="rId5"/>
            <a:stretch>
              <a:fillRect t="-119672" r="-52703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2" name="TextBox 10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640111" y="2200421"/>
            <a:ext cx="897297" cy="369332"/>
          </a:xfrm>
          <a:prstGeom prst="rect">
            <a:avLst/>
          </a:prstGeom>
          <a:blipFill rotWithShape="1">
            <a:blip r:embed="rId6"/>
            <a:stretch>
              <a:fillRect t="-119672" r="-53061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8" name="TextBox 10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176329" y="3470357"/>
            <a:ext cx="897553" cy="369332"/>
          </a:xfrm>
          <a:prstGeom prst="rect">
            <a:avLst/>
          </a:prstGeom>
          <a:blipFill rotWithShape="1">
            <a:blip r:embed="rId7"/>
            <a:stretch>
              <a:fillRect t="-119672" r="-53061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9" name="TextBox 10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041349" y="4003150"/>
            <a:ext cx="888513" cy="369332"/>
          </a:xfrm>
          <a:prstGeom prst="rect">
            <a:avLst/>
          </a:prstGeom>
          <a:blipFill rotWithShape="1">
            <a:blip r:embed="rId8"/>
            <a:stretch>
              <a:fillRect t="-121667" r="-52055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14" name="TextBox 11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472135" y="889072"/>
            <a:ext cx="850554" cy="369332"/>
          </a:xfrm>
          <a:prstGeom prst="rect">
            <a:avLst/>
          </a:prstGeom>
          <a:blipFill rotWithShape="1">
            <a:blip r:embed="rId9"/>
            <a:stretch>
              <a:fillRect t="-121667" r="-56115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15" name="TextBox 11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756861" y="2600882"/>
            <a:ext cx="903965" cy="369332"/>
          </a:xfrm>
          <a:prstGeom prst="rect">
            <a:avLst/>
          </a:prstGeom>
          <a:blipFill rotWithShape="1">
            <a:blip r:embed="rId10"/>
            <a:stretch>
              <a:fillRect t="-121667" r="-52349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63" name="Title 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76405"/>
          </a:xfrm>
          <a:prstGeom prst="rect">
            <a:avLst/>
          </a:prstGeom>
          <a:blipFill rotWithShape="1">
            <a:blip r:embed="rId11"/>
            <a:stretch>
              <a:fillRect l="-1133" b="-9009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cxnSp>
        <p:nvCxnSpPr>
          <p:cNvPr id="68" name="Straight Arrow Connector 67"/>
          <p:cNvCxnSpPr/>
          <p:nvPr/>
        </p:nvCxnSpPr>
        <p:spPr>
          <a:xfrm flipV="1">
            <a:off x="2509838" y="1381125"/>
            <a:ext cx="4191000" cy="1938338"/>
          </a:xfrm>
          <a:prstGeom prst="straightConnector1">
            <a:avLst/>
          </a:prstGeom>
          <a:ln w="254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2608263" y="2557463"/>
            <a:ext cx="4471987" cy="1952625"/>
          </a:xfrm>
          <a:prstGeom prst="straightConnector1">
            <a:avLst/>
          </a:prstGeom>
          <a:ln w="25400">
            <a:solidFill>
              <a:srgbClr val="CC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Freeform 133"/>
          <p:cNvSpPr/>
          <p:nvPr/>
        </p:nvSpPr>
        <p:spPr>
          <a:xfrm>
            <a:off x="1476375" y="1566863"/>
            <a:ext cx="1214438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5" name="Freeform 134"/>
          <p:cNvSpPr/>
          <p:nvPr/>
        </p:nvSpPr>
        <p:spPr>
          <a:xfrm>
            <a:off x="1392238" y="1566863"/>
            <a:ext cx="1216025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875" name="Line 75"/>
          <p:cNvSpPr>
            <a:spLocks noChangeShapeType="1"/>
          </p:cNvSpPr>
          <p:nvPr/>
        </p:nvSpPr>
        <p:spPr bwMode="auto">
          <a:xfrm flipV="1">
            <a:off x="388938" y="1195388"/>
            <a:ext cx="0" cy="12017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5876" name="Line 77"/>
          <p:cNvSpPr>
            <a:spLocks noChangeShapeType="1"/>
          </p:cNvSpPr>
          <p:nvPr/>
        </p:nvSpPr>
        <p:spPr bwMode="auto">
          <a:xfrm>
            <a:off x="400050" y="2389188"/>
            <a:ext cx="32194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8" name="Freeform 137"/>
          <p:cNvSpPr/>
          <p:nvPr/>
        </p:nvSpPr>
        <p:spPr>
          <a:xfrm>
            <a:off x="2244725" y="1566863"/>
            <a:ext cx="1214438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CC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878" name="TextBox 138"/>
          <p:cNvSpPr txBox="1">
            <a:spLocks noChangeArrowheads="1"/>
          </p:cNvSpPr>
          <p:nvPr/>
        </p:nvSpPr>
        <p:spPr bwMode="auto">
          <a:xfrm>
            <a:off x="1065213" y="762000"/>
            <a:ext cx="172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cavity spectrum</a:t>
            </a:r>
          </a:p>
        </p:txBody>
      </p:sp>
      <p:sp>
        <p:nvSpPr>
          <p:cNvPr id="140" name="Freeform 139"/>
          <p:cNvSpPr/>
          <p:nvPr/>
        </p:nvSpPr>
        <p:spPr>
          <a:xfrm>
            <a:off x="552450" y="1566863"/>
            <a:ext cx="1216025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1" name="TextBox 14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708139" y="1092788"/>
            <a:ext cx="667106" cy="420436"/>
          </a:xfrm>
          <a:prstGeom prst="rect">
            <a:avLst/>
          </a:prstGeom>
          <a:blipFill rotWithShape="1">
            <a:blip r:embed="rId12"/>
            <a:stretch>
              <a:fillRect b="-1304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42" name="TextBox 14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687432" y="1092788"/>
            <a:ext cx="1137747" cy="420436"/>
          </a:xfrm>
          <a:prstGeom prst="rect">
            <a:avLst/>
          </a:prstGeom>
          <a:blipFill rotWithShape="1">
            <a:blip r:embed="rId13"/>
            <a:stretch>
              <a:fillRect b="-1304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43" name="TextBox 14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975242" y="1092788"/>
            <a:ext cx="617348" cy="400110"/>
          </a:xfrm>
          <a:prstGeom prst="rect">
            <a:avLst/>
          </a:prstGeom>
          <a:blipFill rotWithShape="1">
            <a:blip r:embed="rId14"/>
            <a:stretch>
              <a:fillRect b="-13636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35883" name="Line 75"/>
          <p:cNvSpPr>
            <a:spLocks noChangeShapeType="1"/>
          </p:cNvSpPr>
          <p:nvPr/>
        </p:nvSpPr>
        <p:spPr bwMode="auto">
          <a:xfrm flipV="1">
            <a:off x="4581525" y="4645025"/>
            <a:ext cx="0" cy="12017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5884" name="Line 77"/>
          <p:cNvSpPr>
            <a:spLocks noChangeShapeType="1"/>
          </p:cNvSpPr>
          <p:nvPr/>
        </p:nvSpPr>
        <p:spPr bwMode="auto">
          <a:xfrm>
            <a:off x="4581525" y="5840413"/>
            <a:ext cx="45402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6" name="Freeform 145"/>
          <p:cNvSpPr/>
          <p:nvPr/>
        </p:nvSpPr>
        <p:spPr>
          <a:xfrm>
            <a:off x="5913438" y="5018088"/>
            <a:ext cx="271462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7" name="Freeform 146"/>
          <p:cNvSpPr/>
          <p:nvPr/>
        </p:nvSpPr>
        <p:spPr>
          <a:xfrm>
            <a:off x="8199438" y="5018088"/>
            <a:ext cx="273050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48" name="Straight Connector 147"/>
          <p:cNvCxnSpPr/>
          <p:nvPr/>
        </p:nvCxnSpPr>
        <p:spPr>
          <a:xfrm flipH="1">
            <a:off x="6540500" y="5616575"/>
            <a:ext cx="160338" cy="39370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 flipH="1">
            <a:off x="6618288" y="5619750"/>
            <a:ext cx="160337" cy="39370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89" name="TextBox 149"/>
          <p:cNvSpPr txBox="1">
            <a:spLocks noChangeArrowheads="1"/>
          </p:cNvSpPr>
          <p:nvPr/>
        </p:nvSpPr>
        <p:spPr bwMode="auto">
          <a:xfrm>
            <a:off x="5969000" y="4224338"/>
            <a:ext cx="1620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qubit spectrum</a:t>
            </a:r>
          </a:p>
        </p:txBody>
      </p:sp>
      <p:sp>
        <p:nvSpPr>
          <p:cNvPr id="151" name="Freeform 150"/>
          <p:cNvSpPr/>
          <p:nvPr/>
        </p:nvSpPr>
        <p:spPr>
          <a:xfrm>
            <a:off x="4772025" y="5008563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2" name="Freeform 151"/>
          <p:cNvSpPr/>
          <p:nvPr/>
        </p:nvSpPr>
        <p:spPr>
          <a:xfrm>
            <a:off x="7010400" y="5018088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66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892" name="TextBox 152"/>
          <p:cNvSpPr txBox="1">
            <a:spLocks noChangeArrowheads="1"/>
          </p:cNvSpPr>
          <p:nvPr/>
        </p:nvSpPr>
        <p:spPr bwMode="auto">
          <a:xfrm>
            <a:off x="4483100" y="5130800"/>
            <a:ext cx="468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…</a:t>
            </a:r>
          </a:p>
        </p:txBody>
      </p:sp>
      <p:sp>
        <p:nvSpPr>
          <p:cNvPr id="35893" name="TextBox 153"/>
          <p:cNvSpPr txBox="1">
            <a:spLocks noChangeArrowheads="1"/>
          </p:cNvSpPr>
          <p:nvPr/>
        </p:nvSpPr>
        <p:spPr bwMode="auto">
          <a:xfrm>
            <a:off x="6715125" y="5130800"/>
            <a:ext cx="468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…</a:t>
            </a:r>
          </a:p>
        </p:txBody>
      </p:sp>
      <p:sp>
        <p:nvSpPr>
          <p:cNvPr id="155" name="TextBox 15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040389" y="4577188"/>
            <a:ext cx="709874" cy="422039"/>
          </a:xfrm>
          <a:prstGeom prst="rect">
            <a:avLst/>
          </a:prstGeom>
          <a:blipFill rotWithShape="1">
            <a:blip r:embed="rId15"/>
            <a:stretch>
              <a:fillRect b="-1449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56" name="TextBox 15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726163" y="4574880"/>
            <a:ext cx="800091" cy="418704"/>
          </a:xfrm>
          <a:prstGeom prst="rect">
            <a:avLst/>
          </a:prstGeom>
          <a:blipFill rotWithShape="1">
            <a:blip r:embed="rId16"/>
            <a:stretch>
              <a:fillRect b="-1449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57" name="TextBox 15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808012" y="4595268"/>
            <a:ext cx="708463" cy="400110"/>
          </a:xfrm>
          <a:prstGeom prst="rect">
            <a:avLst/>
          </a:prstGeom>
          <a:blipFill rotWithShape="1">
            <a:blip r:embed="rId17"/>
            <a:stretch>
              <a:fillRect b="-1538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58" name="TextBox 15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493786" y="4592960"/>
            <a:ext cx="800091" cy="400302"/>
          </a:xfrm>
          <a:prstGeom prst="rect">
            <a:avLst/>
          </a:prstGeom>
          <a:blipFill rotWithShape="1">
            <a:blip r:embed="rId18"/>
            <a:stretch>
              <a:fillRect b="-13636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59" name="Freeform 158"/>
          <p:cNvSpPr/>
          <p:nvPr/>
        </p:nvSpPr>
        <p:spPr>
          <a:xfrm>
            <a:off x="5145088" y="5013325"/>
            <a:ext cx="271462" cy="817563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0" name="Freeform 159"/>
          <p:cNvSpPr/>
          <p:nvPr/>
        </p:nvSpPr>
        <p:spPr>
          <a:xfrm>
            <a:off x="5534025" y="5024438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1" name="Freeform 160"/>
          <p:cNvSpPr/>
          <p:nvPr/>
        </p:nvSpPr>
        <p:spPr>
          <a:xfrm>
            <a:off x="7443788" y="5013325"/>
            <a:ext cx="271462" cy="817563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2" name="Freeform 161"/>
          <p:cNvSpPr/>
          <p:nvPr/>
        </p:nvSpPr>
        <p:spPr>
          <a:xfrm>
            <a:off x="7832725" y="5024438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923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976438" y="4510088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754313" y="3846513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327150" y="4025900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76438" y="3348038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502400" y="2557463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304088" y="1847850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853113" y="2073275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502400" y="1393825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74" name="TextBox 171"/>
          <p:cNvSpPr txBox="1">
            <a:spLocks noChangeArrowheads="1"/>
          </p:cNvSpPr>
          <p:nvPr/>
        </p:nvSpPr>
        <p:spPr bwMode="auto">
          <a:xfrm rot="-1423765">
            <a:off x="4167188" y="2746375"/>
            <a:ext cx="10636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……...</a:t>
            </a:r>
          </a:p>
        </p:txBody>
      </p:sp>
      <p:cxnSp>
        <p:nvCxnSpPr>
          <p:cNvPr id="55" name="Straight Arrow Connector 54"/>
          <p:cNvCxnSpPr/>
          <p:nvPr/>
        </p:nvCxnSpPr>
        <p:spPr>
          <a:xfrm flipH="1" flipV="1">
            <a:off x="2459038" y="3357563"/>
            <a:ext cx="777875" cy="498475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2435225" y="3856038"/>
            <a:ext cx="801688" cy="663575"/>
          </a:xfrm>
          <a:prstGeom prst="straightConnector1">
            <a:avLst/>
          </a:prstGeom>
          <a:ln w="25400"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H="1" flipV="1">
            <a:off x="6137275" y="2046288"/>
            <a:ext cx="777875" cy="498475"/>
          </a:xfrm>
          <a:prstGeom prst="straightConnector1">
            <a:avLst/>
          </a:prstGeom>
          <a:ln w="25400">
            <a:solidFill>
              <a:srgbClr val="CC66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V="1">
            <a:off x="6137275" y="1401763"/>
            <a:ext cx="801688" cy="663575"/>
          </a:xfrm>
          <a:prstGeom prst="straightConnector1">
            <a:avLst/>
          </a:prstGeom>
          <a:ln w="25400">
            <a:solidFill>
              <a:srgbClr val="66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293010" y="2603563"/>
            <a:ext cx="551305" cy="646331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36880" name="TextBox 61"/>
          <p:cNvSpPr txBox="1">
            <a:spLocks noChangeArrowheads="1"/>
          </p:cNvSpPr>
          <p:nvPr/>
        </p:nvSpPr>
        <p:spPr bwMode="auto">
          <a:xfrm>
            <a:off x="-3175" y="4724400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600">
                <a:solidFill>
                  <a:srgbClr val="008000"/>
                </a:solidFill>
              </a:rPr>
              <a:t>Corrected!</a:t>
            </a:r>
          </a:p>
        </p:txBody>
      </p:sp>
      <p:sp>
        <p:nvSpPr>
          <p:cNvPr id="68" name="Freeform 27"/>
          <p:cNvSpPr>
            <a:spLocks/>
          </p:cNvSpPr>
          <p:nvPr/>
        </p:nvSpPr>
        <p:spPr bwMode="auto">
          <a:xfrm>
            <a:off x="1376363" y="3671888"/>
            <a:ext cx="704850" cy="354012"/>
          </a:xfrm>
          <a:custGeom>
            <a:avLst/>
            <a:gdLst>
              <a:gd name="T0" fmla="*/ 26 w 2633"/>
              <a:gd name="T1" fmla="*/ 567 h 575"/>
              <a:gd name="T2" fmla="*/ 79 w 2633"/>
              <a:gd name="T3" fmla="*/ 551 h 575"/>
              <a:gd name="T4" fmla="*/ 132 w 2633"/>
              <a:gd name="T5" fmla="*/ 533 h 575"/>
              <a:gd name="T6" fmla="*/ 184 w 2633"/>
              <a:gd name="T7" fmla="*/ 513 h 575"/>
              <a:gd name="T8" fmla="*/ 237 w 2633"/>
              <a:gd name="T9" fmla="*/ 491 h 575"/>
              <a:gd name="T10" fmla="*/ 290 w 2633"/>
              <a:gd name="T11" fmla="*/ 468 h 575"/>
              <a:gd name="T12" fmla="*/ 342 w 2633"/>
              <a:gd name="T13" fmla="*/ 442 h 575"/>
              <a:gd name="T14" fmla="*/ 395 w 2633"/>
              <a:gd name="T15" fmla="*/ 415 h 575"/>
              <a:gd name="T16" fmla="*/ 448 w 2633"/>
              <a:gd name="T17" fmla="*/ 386 h 575"/>
              <a:gd name="T18" fmla="*/ 500 w 2633"/>
              <a:gd name="T19" fmla="*/ 356 h 575"/>
              <a:gd name="T20" fmla="*/ 553 w 2633"/>
              <a:gd name="T21" fmla="*/ 325 h 575"/>
              <a:gd name="T22" fmla="*/ 606 w 2633"/>
              <a:gd name="T23" fmla="*/ 294 h 575"/>
              <a:gd name="T24" fmla="*/ 658 w 2633"/>
              <a:gd name="T25" fmla="*/ 261 h 575"/>
              <a:gd name="T26" fmla="*/ 711 w 2633"/>
              <a:gd name="T27" fmla="*/ 229 h 575"/>
              <a:gd name="T28" fmla="*/ 764 w 2633"/>
              <a:gd name="T29" fmla="*/ 197 h 575"/>
              <a:gd name="T30" fmla="*/ 816 w 2633"/>
              <a:gd name="T31" fmla="*/ 167 h 575"/>
              <a:gd name="T32" fmla="*/ 869 w 2633"/>
              <a:gd name="T33" fmla="*/ 137 h 575"/>
              <a:gd name="T34" fmla="*/ 922 w 2633"/>
              <a:gd name="T35" fmla="*/ 109 h 575"/>
              <a:gd name="T36" fmla="*/ 974 w 2633"/>
              <a:gd name="T37" fmla="*/ 84 h 575"/>
              <a:gd name="T38" fmla="*/ 1027 w 2633"/>
              <a:gd name="T39" fmla="*/ 61 h 575"/>
              <a:gd name="T40" fmla="*/ 1080 w 2633"/>
              <a:gd name="T41" fmla="*/ 41 h 575"/>
              <a:gd name="T42" fmla="*/ 1132 w 2633"/>
              <a:gd name="T43" fmla="*/ 25 h 575"/>
              <a:gd name="T44" fmla="*/ 1185 w 2633"/>
              <a:gd name="T45" fmla="*/ 13 h 575"/>
              <a:gd name="T46" fmla="*/ 1238 w 2633"/>
              <a:gd name="T47" fmla="*/ 5 h 575"/>
              <a:gd name="T48" fmla="*/ 1290 w 2633"/>
              <a:gd name="T49" fmla="*/ 0 h 575"/>
              <a:gd name="T50" fmla="*/ 1343 w 2633"/>
              <a:gd name="T51" fmla="*/ 0 h 575"/>
              <a:gd name="T52" fmla="*/ 1395 w 2633"/>
              <a:gd name="T53" fmla="*/ 5 h 575"/>
              <a:gd name="T54" fmla="*/ 1448 w 2633"/>
              <a:gd name="T55" fmla="*/ 13 h 575"/>
              <a:gd name="T56" fmla="*/ 1501 w 2633"/>
              <a:gd name="T57" fmla="*/ 25 h 575"/>
              <a:gd name="T58" fmla="*/ 1553 w 2633"/>
              <a:gd name="T59" fmla="*/ 41 h 575"/>
              <a:gd name="T60" fmla="*/ 1606 w 2633"/>
              <a:gd name="T61" fmla="*/ 61 h 575"/>
              <a:gd name="T62" fmla="*/ 1659 w 2633"/>
              <a:gd name="T63" fmla="*/ 84 h 575"/>
              <a:gd name="T64" fmla="*/ 1711 w 2633"/>
              <a:gd name="T65" fmla="*/ 109 h 575"/>
              <a:gd name="T66" fmla="*/ 1764 w 2633"/>
              <a:gd name="T67" fmla="*/ 137 h 575"/>
              <a:gd name="T68" fmla="*/ 1817 w 2633"/>
              <a:gd name="T69" fmla="*/ 167 h 575"/>
              <a:gd name="T70" fmla="*/ 1869 w 2633"/>
              <a:gd name="T71" fmla="*/ 197 h 575"/>
              <a:gd name="T72" fmla="*/ 1922 w 2633"/>
              <a:gd name="T73" fmla="*/ 229 h 575"/>
              <a:gd name="T74" fmla="*/ 1975 w 2633"/>
              <a:gd name="T75" fmla="*/ 261 h 575"/>
              <a:gd name="T76" fmla="*/ 2027 w 2633"/>
              <a:gd name="T77" fmla="*/ 294 h 575"/>
              <a:gd name="T78" fmla="*/ 2080 w 2633"/>
              <a:gd name="T79" fmla="*/ 325 h 575"/>
              <a:gd name="T80" fmla="*/ 2133 w 2633"/>
              <a:gd name="T81" fmla="*/ 356 h 575"/>
              <a:gd name="T82" fmla="*/ 2185 w 2633"/>
              <a:gd name="T83" fmla="*/ 386 h 575"/>
              <a:gd name="T84" fmla="*/ 2238 w 2633"/>
              <a:gd name="T85" fmla="*/ 415 h 575"/>
              <a:gd name="T86" fmla="*/ 2291 w 2633"/>
              <a:gd name="T87" fmla="*/ 442 h 575"/>
              <a:gd name="T88" fmla="*/ 2343 w 2633"/>
              <a:gd name="T89" fmla="*/ 468 h 575"/>
              <a:gd name="T90" fmla="*/ 2396 w 2633"/>
              <a:gd name="T91" fmla="*/ 491 h 575"/>
              <a:gd name="T92" fmla="*/ 2449 w 2633"/>
              <a:gd name="T93" fmla="*/ 513 h 575"/>
              <a:gd name="T94" fmla="*/ 2501 w 2633"/>
              <a:gd name="T95" fmla="*/ 533 h 575"/>
              <a:gd name="T96" fmla="*/ 2554 w 2633"/>
              <a:gd name="T97" fmla="*/ 551 h 575"/>
              <a:gd name="T98" fmla="*/ 2607 w 2633"/>
              <a:gd name="T99" fmla="*/ 56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33" h="575">
                <a:moveTo>
                  <a:pt x="0" y="575"/>
                </a:moveTo>
                <a:lnTo>
                  <a:pt x="26" y="567"/>
                </a:lnTo>
                <a:lnTo>
                  <a:pt x="53" y="559"/>
                </a:lnTo>
                <a:lnTo>
                  <a:pt x="79" y="551"/>
                </a:lnTo>
                <a:lnTo>
                  <a:pt x="105" y="542"/>
                </a:lnTo>
                <a:lnTo>
                  <a:pt x="132" y="533"/>
                </a:lnTo>
                <a:lnTo>
                  <a:pt x="158" y="523"/>
                </a:lnTo>
                <a:lnTo>
                  <a:pt x="184" y="513"/>
                </a:lnTo>
                <a:lnTo>
                  <a:pt x="211" y="502"/>
                </a:lnTo>
                <a:lnTo>
                  <a:pt x="237" y="491"/>
                </a:lnTo>
                <a:lnTo>
                  <a:pt x="263" y="480"/>
                </a:lnTo>
                <a:lnTo>
                  <a:pt x="290" y="468"/>
                </a:lnTo>
                <a:lnTo>
                  <a:pt x="316" y="455"/>
                </a:lnTo>
                <a:lnTo>
                  <a:pt x="342" y="442"/>
                </a:lnTo>
                <a:lnTo>
                  <a:pt x="369" y="429"/>
                </a:lnTo>
                <a:lnTo>
                  <a:pt x="395" y="415"/>
                </a:lnTo>
                <a:lnTo>
                  <a:pt x="421" y="401"/>
                </a:lnTo>
                <a:lnTo>
                  <a:pt x="448" y="386"/>
                </a:lnTo>
                <a:lnTo>
                  <a:pt x="474" y="371"/>
                </a:lnTo>
                <a:lnTo>
                  <a:pt x="500" y="356"/>
                </a:lnTo>
                <a:lnTo>
                  <a:pt x="527" y="341"/>
                </a:lnTo>
                <a:lnTo>
                  <a:pt x="553" y="325"/>
                </a:lnTo>
                <a:lnTo>
                  <a:pt x="579" y="309"/>
                </a:lnTo>
                <a:lnTo>
                  <a:pt x="606" y="294"/>
                </a:lnTo>
                <a:lnTo>
                  <a:pt x="632" y="277"/>
                </a:lnTo>
                <a:lnTo>
                  <a:pt x="658" y="261"/>
                </a:lnTo>
                <a:lnTo>
                  <a:pt x="685" y="245"/>
                </a:lnTo>
                <a:lnTo>
                  <a:pt x="711" y="229"/>
                </a:lnTo>
                <a:lnTo>
                  <a:pt x="737" y="213"/>
                </a:lnTo>
                <a:lnTo>
                  <a:pt x="764" y="197"/>
                </a:lnTo>
                <a:lnTo>
                  <a:pt x="790" y="182"/>
                </a:lnTo>
                <a:lnTo>
                  <a:pt x="816" y="167"/>
                </a:lnTo>
                <a:lnTo>
                  <a:pt x="843" y="152"/>
                </a:lnTo>
                <a:lnTo>
                  <a:pt x="869" y="137"/>
                </a:lnTo>
                <a:lnTo>
                  <a:pt x="895" y="123"/>
                </a:lnTo>
                <a:lnTo>
                  <a:pt x="922" y="109"/>
                </a:lnTo>
                <a:lnTo>
                  <a:pt x="948" y="96"/>
                </a:lnTo>
                <a:lnTo>
                  <a:pt x="974" y="84"/>
                </a:lnTo>
                <a:lnTo>
                  <a:pt x="1001" y="72"/>
                </a:lnTo>
                <a:lnTo>
                  <a:pt x="1027" y="61"/>
                </a:lnTo>
                <a:lnTo>
                  <a:pt x="1053" y="51"/>
                </a:lnTo>
                <a:lnTo>
                  <a:pt x="1080" y="41"/>
                </a:lnTo>
                <a:lnTo>
                  <a:pt x="1106" y="33"/>
                </a:lnTo>
                <a:lnTo>
                  <a:pt x="1132" y="25"/>
                </a:lnTo>
                <a:lnTo>
                  <a:pt x="1159" y="19"/>
                </a:lnTo>
                <a:lnTo>
                  <a:pt x="1185" y="13"/>
                </a:lnTo>
                <a:lnTo>
                  <a:pt x="1211" y="8"/>
                </a:lnTo>
                <a:lnTo>
                  <a:pt x="1238" y="5"/>
                </a:lnTo>
                <a:lnTo>
                  <a:pt x="1264" y="2"/>
                </a:lnTo>
                <a:lnTo>
                  <a:pt x="1290" y="0"/>
                </a:lnTo>
                <a:lnTo>
                  <a:pt x="1317" y="0"/>
                </a:lnTo>
                <a:lnTo>
                  <a:pt x="1343" y="0"/>
                </a:lnTo>
                <a:lnTo>
                  <a:pt x="1369" y="2"/>
                </a:lnTo>
                <a:lnTo>
                  <a:pt x="1395" y="5"/>
                </a:lnTo>
                <a:lnTo>
                  <a:pt x="1422" y="8"/>
                </a:lnTo>
                <a:lnTo>
                  <a:pt x="1448" y="13"/>
                </a:lnTo>
                <a:lnTo>
                  <a:pt x="1474" y="19"/>
                </a:lnTo>
                <a:lnTo>
                  <a:pt x="1501" y="25"/>
                </a:lnTo>
                <a:lnTo>
                  <a:pt x="1527" y="33"/>
                </a:lnTo>
                <a:lnTo>
                  <a:pt x="1553" y="41"/>
                </a:lnTo>
                <a:lnTo>
                  <a:pt x="1580" y="51"/>
                </a:lnTo>
                <a:lnTo>
                  <a:pt x="1606" y="61"/>
                </a:lnTo>
                <a:lnTo>
                  <a:pt x="1632" y="72"/>
                </a:lnTo>
                <a:lnTo>
                  <a:pt x="1659" y="84"/>
                </a:lnTo>
                <a:lnTo>
                  <a:pt x="1685" y="96"/>
                </a:lnTo>
                <a:lnTo>
                  <a:pt x="1711" y="109"/>
                </a:lnTo>
                <a:lnTo>
                  <a:pt x="1738" y="123"/>
                </a:lnTo>
                <a:lnTo>
                  <a:pt x="1764" y="137"/>
                </a:lnTo>
                <a:lnTo>
                  <a:pt x="1790" y="152"/>
                </a:lnTo>
                <a:lnTo>
                  <a:pt x="1817" y="167"/>
                </a:lnTo>
                <a:lnTo>
                  <a:pt x="1843" y="182"/>
                </a:lnTo>
                <a:lnTo>
                  <a:pt x="1869" y="197"/>
                </a:lnTo>
                <a:lnTo>
                  <a:pt x="1896" y="213"/>
                </a:lnTo>
                <a:lnTo>
                  <a:pt x="1922" y="229"/>
                </a:lnTo>
                <a:lnTo>
                  <a:pt x="1948" y="245"/>
                </a:lnTo>
                <a:lnTo>
                  <a:pt x="1975" y="261"/>
                </a:lnTo>
                <a:lnTo>
                  <a:pt x="2001" y="277"/>
                </a:lnTo>
                <a:lnTo>
                  <a:pt x="2027" y="294"/>
                </a:lnTo>
                <a:lnTo>
                  <a:pt x="2054" y="309"/>
                </a:lnTo>
                <a:lnTo>
                  <a:pt x="2080" y="325"/>
                </a:lnTo>
                <a:lnTo>
                  <a:pt x="2106" y="341"/>
                </a:lnTo>
                <a:lnTo>
                  <a:pt x="2133" y="356"/>
                </a:lnTo>
                <a:lnTo>
                  <a:pt x="2159" y="371"/>
                </a:lnTo>
                <a:lnTo>
                  <a:pt x="2185" y="386"/>
                </a:lnTo>
                <a:lnTo>
                  <a:pt x="2212" y="401"/>
                </a:lnTo>
                <a:lnTo>
                  <a:pt x="2238" y="415"/>
                </a:lnTo>
                <a:lnTo>
                  <a:pt x="2264" y="429"/>
                </a:lnTo>
                <a:lnTo>
                  <a:pt x="2291" y="442"/>
                </a:lnTo>
                <a:lnTo>
                  <a:pt x="2317" y="455"/>
                </a:lnTo>
                <a:lnTo>
                  <a:pt x="2343" y="468"/>
                </a:lnTo>
                <a:lnTo>
                  <a:pt x="2370" y="480"/>
                </a:lnTo>
                <a:lnTo>
                  <a:pt x="2396" y="491"/>
                </a:lnTo>
                <a:lnTo>
                  <a:pt x="2422" y="502"/>
                </a:lnTo>
                <a:lnTo>
                  <a:pt x="2449" y="513"/>
                </a:lnTo>
                <a:lnTo>
                  <a:pt x="2475" y="523"/>
                </a:lnTo>
                <a:lnTo>
                  <a:pt x="2501" y="533"/>
                </a:lnTo>
                <a:lnTo>
                  <a:pt x="2528" y="542"/>
                </a:lnTo>
                <a:lnTo>
                  <a:pt x="2554" y="551"/>
                </a:lnTo>
                <a:lnTo>
                  <a:pt x="2580" y="559"/>
                </a:lnTo>
                <a:lnTo>
                  <a:pt x="2607" y="567"/>
                </a:lnTo>
                <a:lnTo>
                  <a:pt x="2633" y="575"/>
                </a:lnTo>
              </a:path>
            </a:pathLst>
          </a:custGeom>
          <a:solidFill>
            <a:srgbClr val="0070C0">
              <a:alpha val="80000"/>
            </a:srgbClr>
          </a:solidFill>
          <a:ln w="38100" cap="flat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>
              <a:latin typeface="+mn-lt"/>
              <a:ea typeface="+mn-ea"/>
              <a:cs typeface="+mn-cs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1041400" y="3521075"/>
            <a:ext cx="1203325" cy="85090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883" name="Freeform 7"/>
          <p:cNvSpPr>
            <a:spLocks/>
          </p:cNvSpPr>
          <p:nvPr/>
        </p:nvSpPr>
        <p:spPr bwMode="auto">
          <a:xfrm rot="-1547630">
            <a:off x="1782763" y="3005138"/>
            <a:ext cx="4425950" cy="122237"/>
          </a:xfrm>
          <a:custGeom>
            <a:avLst/>
            <a:gdLst>
              <a:gd name="T0" fmla="*/ 67086 w 3167"/>
              <a:gd name="T1" fmla="*/ 11627 h 1617"/>
              <a:gd name="T2" fmla="*/ 155137 w 3167"/>
              <a:gd name="T3" fmla="*/ 11627 h 1617"/>
              <a:gd name="T4" fmla="*/ 243188 w 3167"/>
              <a:gd name="T5" fmla="*/ 79880 h 1617"/>
              <a:gd name="T6" fmla="*/ 332637 w 3167"/>
              <a:gd name="T7" fmla="*/ 122085 h 1617"/>
              <a:gd name="T8" fmla="*/ 420688 w 3167"/>
              <a:gd name="T9" fmla="*/ 79880 h 1617"/>
              <a:gd name="T10" fmla="*/ 508739 w 3167"/>
              <a:gd name="T11" fmla="*/ 11627 h 1617"/>
              <a:gd name="T12" fmla="*/ 598188 w 3167"/>
              <a:gd name="T13" fmla="*/ 11627 h 1617"/>
              <a:gd name="T14" fmla="*/ 686239 w 3167"/>
              <a:gd name="T15" fmla="*/ 79880 h 1617"/>
              <a:gd name="T16" fmla="*/ 774290 w 3167"/>
              <a:gd name="T17" fmla="*/ 122085 h 1617"/>
              <a:gd name="T18" fmla="*/ 863738 w 3167"/>
              <a:gd name="T19" fmla="*/ 79880 h 1617"/>
              <a:gd name="T20" fmla="*/ 951789 w 3167"/>
              <a:gd name="T21" fmla="*/ 11627 h 1617"/>
              <a:gd name="T22" fmla="*/ 1039840 w 3167"/>
              <a:gd name="T23" fmla="*/ 11627 h 1617"/>
              <a:gd name="T24" fmla="*/ 1129289 w 3167"/>
              <a:gd name="T25" fmla="*/ 79880 h 1617"/>
              <a:gd name="T26" fmla="*/ 1217340 w 3167"/>
              <a:gd name="T27" fmla="*/ 122085 h 1617"/>
              <a:gd name="T28" fmla="*/ 1305391 w 3167"/>
              <a:gd name="T29" fmla="*/ 79880 h 1617"/>
              <a:gd name="T30" fmla="*/ 1394839 w 3167"/>
              <a:gd name="T31" fmla="*/ 11627 h 1617"/>
              <a:gd name="T32" fmla="*/ 1482890 w 3167"/>
              <a:gd name="T33" fmla="*/ 11627 h 1617"/>
              <a:gd name="T34" fmla="*/ 1570941 w 3167"/>
              <a:gd name="T35" fmla="*/ 79880 h 1617"/>
              <a:gd name="T36" fmla="*/ 1660390 w 3167"/>
              <a:gd name="T37" fmla="*/ 122085 h 1617"/>
              <a:gd name="T38" fmla="*/ 1748441 w 3167"/>
              <a:gd name="T39" fmla="*/ 79880 h 1617"/>
              <a:gd name="T40" fmla="*/ 1836492 w 3167"/>
              <a:gd name="T41" fmla="*/ 11627 h 1617"/>
              <a:gd name="T42" fmla="*/ 1925941 w 3167"/>
              <a:gd name="T43" fmla="*/ 11627 h 1617"/>
              <a:gd name="T44" fmla="*/ 2013992 w 3167"/>
              <a:gd name="T45" fmla="*/ 79880 h 1617"/>
              <a:gd name="T46" fmla="*/ 2102043 w 3167"/>
              <a:gd name="T47" fmla="*/ 122085 h 1617"/>
              <a:gd name="T48" fmla="*/ 2191491 w 3167"/>
              <a:gd name="T49" fmla="*/ 79880 h 1617"/>
              <a:gd name="T50" fmla="*/ 2279542 w 3167"/>
              <a:gd name="T51" fmla="*/ 11627 h 1617"/>
              <a:gd name="T52" fmla="*/ 2367593 w 3167"/>
              <a:gd name="T53" fmla="*/ 11627 h 1617"/>
              <a:gd name="T54" fmla="*/ 2457042 w 3167"/>
              <a:gd name="T55" fmla="*/ 79880 h 1617"/>
              <a:gd name="T56" fmla="*/ 2545093 w 3167"/>
              <a:gd name="T57" fmla="*/ 122085 h 1617"/>
              <a:gd name="T58" fmla="*/ 2633144 w 3167"/>
              <a:gd name="T59" fmla="*/ 79880 h 1617"/>
              <a:gd name="T60" fmla="*/ 2722592 w 3167"/>
              <a:gd name="T61" fmla="*/ 11627 h 1617"/>
              <a:gd name="T62" fmla="*/ 2810643 w 3167"/>
              <a:gd name="T63" fmla="*/ 11627 h 1617"/>
              <a:gd name="T64" fmla="*/ 2898694 w 3167"/>
              <a:gd name="T65" fmla="*/ 79880 h 1617"/>
              <a:gd name="T66" fmla="*/ 2988143 w 3167"/>
              <a:gd name="T67" fmla="*/ 122085 h 1617"/>
              <a:gd name="T68" fmla="*/ 3076194 w 3167"/>
              <a:gd name="T69" fmla="*/ 79880 h 1617"/>
              <a:gd name="T70" fmla="*/ 3164245 w 3167"/>
              <a:gd name="T71" fmla="*/ 11627 h 1617"/>
              <a:gd name="T72" fmla="*/ 3253694 w 3167"/>
              <a:gd name="T73" fmla="*/ 11627 h 1617"/>
              <a:gd name="T74" fmla="*/ 3341744 w 3167"/>
              <a:gd name="T75" fmla="*/ 79880 h 1617"/>
              <a:gd name="T76" fmla="*/ 3429795 w 3167"/>
              <a:gd name="T77" fmla="*/ 122085 h 1617"/>
              <a:gd name="T78" fmla="*/ 3519244 w 3167"/>
              <a:gd name="T79" fmla="*/ 79880 h 1617"/>
              <a:gd name="T80" fmla="*/ 3607295 w 3167"/>
              <a:gd name="T81" fmla="*/ 11627 h 1617"/>
              <a:gd name="T82" fmla="*/ 3695346 w 3167"/>
              <a:gd name="T83" fmla="*/ 11627 h 1617"/>
              <a:gd name="T84" fmla="*/ 3784795 w 3167"/>
              <a:gd name="T85" fmla="*/ 79880 h 1617"/>
              <a:gd name="T86" fmla="*/ 3872846 w 3167"/>
              <a:gd name="T87" fmla="*/ 122085 h 1617"/>
              <a:gd name="T88" fmla="*/ 3960897 w 3167"/>
              <a:gd name="T89" fmla="*/ 79880 h 1617"/>
              <a:gd name="T90" fmla="*/ 4050345 w 3167"/>
              <a:gd name="T91" fmla="*/ 11627 h 1617"/>
              <a:gd name="T92" fmla="*/ 4138396 w 3167"/>
              <a:gd name="T93" fmla="*/ 11627 h 1617"/>
              <a:gd name="T94" fmla="*/ 4226447 w 3167"/>
              <a:gd name="T95" fmla="*/ 79880 h 1617"/>
              <a:gd name="T96" fmla="*/ 4315896 w 3167"/>
              <a:gd name="T97" fmla="*/ 122085 h 1617"/>
              <a:gd name="T98" fmla="*/ 4403947 w 3167"/>
              <a:gd name="T99" fmla="*/ 79880 h 161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3167" h="1617">
                <a:moveTo>
                  <a:pt x="0" y="809"/>
                </a:moveTo>
                <a:lnTo>
                  <a:pt x="16" y="559"/>
                </a:lnTo>
                <a:lnTo>
                  <a:pt x="32" y="333"/>
                </a:lnTo>
                <a:lnTo>
                  <a:pt x="48" y="154"/>
                </a:lnTo>
                <a:lnTo>
                  <a:pt x="63" y="40"/>
                </a:lnTo>
                <a:lnTo>
                  <a:pt x="79" y="0"/>
                </a:lnTo>
                <a:lnTo>
                  <a:pt x="95" y="40"/>
                </a:lnTo>
                <a:lnTo>
                  <a:pt x="111" y="154"/>
                </a:lnTo>
                <a:lnTo>
                  <a:pt x="127" y="333"/>
                </a:lnTo>
                <a:lnTo>
                  <a:pt x="143" y="559"/>
                </a:lnTo>
                <a:lnTo>
                  <a:pt x="158" y="809"/>
                </a:lnTo>
                <a:lnTo>
                  <a:pt x="174" y="1058"/>
                </a:lnTo>
                <a:lnTo>
                  <a:pt x="190" y="1284"/>
                </a:lnTo>
                <a:lnTo>
                  <a:pt x="206" y="1463"/>
                </a:lnTo>
                <a:lnTo>
                  <a:pt x="222" y="1577"/>
                </a:lnTo>
                <a:lnTo>
                  <a:pt x="238" y="1617"/>
                </a:lnTo>
                <a:lnTo>
                  <a:pt x="253" y="1577"/>
                </a:lnTo>
                <a:lnTo>
                  <a:pt x="269" y="1463"/>
                </a:lnTo>
                <a:lnTo>
                  <a:pt x="285" y="1284"/>
                </a:lnTo>
                <a:lnTo>
                  <a:pt x="301" y="1058"/>
                </a:lnTo>
                <a:lnTo>
                  <a:pt x="317" y="809"/>
                </a:lnTo>
                <a:lnTo>
                  <a:pt x="333" y="559"/>
                </a:lnTo>
                <a:lnTo>
                  <a:pt x="348" y="333"/>
                </a:lnTo>
                <a:lnTo>
                  <a:pt x="364" y="154"/>
                </a:lnTo>
                <a:lnTo>
                  <a:pt x="380" y="40"/>
                </a:lnTo>
                <a:lnTo>
                  <a:pt x="396" y="0"/>
                </a:lnTo>
                <a:lnTo>
                  <a:pt x="412" y="40"/>
                </a:lnTo>
                <a:lnTo>
                  <a:pt x="428" y="154"/>
                </a:lnTo>
                <a:lnTo>
                  <a:pt x="443" y="333"/>
                </a:lnTo>
                <a:lnTo>
                  <a:pt x="459" y="559"/>
                </a:lnTo>
                <a:lnTo>
                  <a:pt x="475" y="809"/>
                </a:lnTo>
                <a:lnTo>
                  <a:pt x="491" y="1058"/>
                </a:lnTo>
                <a:lnTo>
                  <a:pt x="507" y="1284"/>
                </a:lnTo>
                <a:lnTo>
                  <a:pt x="523" y="1463"/>
                </a:lnTo>
                <a:lnTo>
                  <a:pt x="538" y="1577"/>
                </a:lnTo>
                <a:lnTo>
                  <a:pt x="554" y="1617"/>
                </a:lnTo>
                <a:lnTo>
                  <a:pt x="570" y="1577"/>
                </a:lnTo>
                <a:lnTo>
                  <a:pt x="586" y="1463"/>
                </a:lnTo>
                <a:lnTo>
                  <a:pt x="602" y="1284"/>
                </a:lnTo>
                <a:lnTo>
                  <a:pt x="618" y="1058"/>
                </a:lnTo>
                <a:lnTo>
                  <a:pt x="633" y="809"/>
                </a:lnTo>
                <a:lnTo>
                  <a:pt x="649" y="559"/>
                </a:lnTo>
                <a:lnTo>
                  <a:pt x="665" y="333"/>
                </a:lnTo>
                <a:lnTo>
                  <a:pt x="681" y="154"/>
                </a:lnTo>
                <a:lnTo>
                  <a:pt x="697" y="40"/>
                </a:lnTo>
                <a:lnTo>
                  <a:pt x="713" y="0"/>
                </a:lnTo>
                <a:lnTo>
                  <a:pt x="728" y="40"/>
                </a:lnTo>
                <a:lnTo>
                  <a:pt x="744" y="154"/>
                </a:lnTo>
                <a:lnTo>
                  <a:pt x="760" y="333"/>
                </a:lnTo>
                <a:lnTo>
                  <a:pt x="776" y="559"/>
                </a:lnTo>
                <a:lnTo>
                  <a:pt x="792" y="809"/>
                </a:lnTo>
                <a:lnTo>
                  <a:pt x="808" y="1058"/>
                </a:lnTo>
                <a:lnTo>
                  <a:pt x="823" y="1284"/>
                </a:lnTo>
                <a:lnTo>
                  <a:pt x="839" y="1463"/>
                </a:lnTo>
                <a:lnTo>
                  <a:pt x="855" y="1577"/>
                </a:lnTo>
                <a:lnTo>
                  <a:pt x="871" y="1617"/>
                </a:lnTo>
                <a:lnTo>
                  <a:pt x="887" y="1577"/>
                </a:lnTo>
                <a:lnTo>
                  <a:pt x="903" y="1463"/>
                </a:lnTo>
                <a:lnTo>
                  <a:pt x="918" y="1284"/>
                </a:lnTo>
                <a:lnTo>
                  <a:pt x="934" y="1058"/>
                </a:lnTo>
                <a:lnTo>
                  <a:pt x="950" y="809"/>
                </a:lnTo>
                <a:lnTo>
                  <a:pt x="966" y="559"/>
                </a:lnTo>
                <a:lnTo>
                  <a:pt x="982" y="333"/>
                </a:lnTo>
                <a:lnTo>
                  <a:pt x="998" y="154"/>
                </a:lnTo>
                <a:lnTo>
                  <a:pt x="1013" y="40"/>
                </a:lnTo>
                <a:lnTo>
                  <a:pt x="1029" y="0"/>
                </a:lnTo>
                <a:lnTo>
                  <a:pt x="1045" y="40"/>
                </a:lnTo>
                <a:lnTo>
                  <a:pt x="1061" y="154"/>
                </a:lnTo>
                <a:lnTo>
                  <a:pt x="1077" y="333"/>
                </a:lnTo>
                <a:lnTo>
                  <a:pt x="1093" y="559"/>
                </a:lnTo>
                <a:lnTo>
                  <a:pt x="1108" y="809"/>
                </a:lnTo>
                <a:lnTo>
                  <a:pt x="1124" y="1058"/>
                </a:lnTo>
                <a:lnTo>
                  <a:pt x="1140" y="1284"/>
                </a:lnTo>
                <a:lnTo>
                  <a:pt x="1156" y="1463"/>
                </a:lnTo>
                <a:lnTo>
                  <a:pt x="1172" y="1577"/>
                </a:lnTo>
                <a:lnTo>
                  <a:pt x="1188" y="1617"/>
                </a:lnTo>
                <a:lnTo>
                  <a:pt x="1203" y="1577"/>
                </a:lnTo>
                <a:lnTo>
                  <a:pt x="1219" y="1463"/>
                </a:lnTo>
                <a:lnTo>
                  <a:pt x="1235" y="1284"/>
                </a:lnTo>
                <a:lnTo>
                  <a:pt x="1251" y="1058"/>
                </a:lnTo>
                <a:lnTo>
                  <a:pt x="1267" y="809"/>
                </a:lnTo>
                <a:lnTo>
                  <a:pt x="1283" y="559"/>
                </a:lnTo>
                <a:lnTo>
                  <a:pt x="1298" y="333"/>
                </a:lnTo>
                <a:lnTo>
                  <a:pt x="1314" y="154"/>
                </a:lnTo>
                <a:lnTo>
                  <a:pt x="1330" y="40"/>
                </a:lnTo>
                <a:lnTo>
                  <a:pt x="1346" y="0"/>
                </a:lnTo>
                <a:lnTo>
                  <a:pt x="1362" y="40"/>
                </a:lnTo>
                <a:lnTo>
                  <a:pt x="1378" y="154"/>
                </a:lnTo>
                <a:lnTo>
                  <a:pt x="1393" y="333"/>
                </a:lnTo>
                <a:lnTo>
                  <a:pt x="1409" y="559"/>
                </a:lnTo>
                <a:lnTo>
                  <a:pt x="1425" y="809"/>
                </a:lnTo>
                <a:lnTo>
                  <a:pt x="1441" y="1058"/>
                </a:lnTo>
                <a:lnTo>
                  <a:pt x="1457" y="1284"/>
                </a:lnTo>
                <a:lnTo>
                  <a:pt x="1473" y="1463"/>
                </a:lnTo>
                <a:lnTo>
                  <a:pt x="1488" y="1577"/>
                </a:lnTo>
                <a:lnTo>
                  <a:pt x="1504" y="1617"/>
                </a:lnTo>
                <a:lnTo>
                  <a:pt x="1520" y="1577"/>
                </a:lnTo>
                <a:lnTo>
                  <a:pt x="1536" y="1463"/>
                </a:lnTo>
                <a:lnTo>
                  <a:pt x="1552" y="1284"/>
                </a:lnTo>
                <a:lnTo>
                  <a:pt x="1568" y="1058"/>
                </a:lnTo>
                <a:lnTo>
                  <a:pt x="1584" y="809"/>
                </a:lnTo>
                <a:lnTo>
                  <a:pt x="1599" y="559"/>
                </a:lnTo>
                <a:lnTo>
                  <a:pt x="1615" y="333"/>
                </a:lnTo>
                <a:lnTo>
                  <a:pt x="1631" y="154"/>
                </a:lnTo>
                <a:lnTo>
                  <a:pt x="1647" y="40"/>
                </a:lnTo>
                <a:lnTo>
                  <a:pt x="1663" y="0"/>
                </a:lnTo>
                <a:lnTo>
                  <a:pt x="1679" y="40"/>
                </a:lnTo>
                <a:lnTo>
                  <a:pt x="1694" y="154"/>
                </a:lnTo>
                <a:lnTo>
                  <a:pt x="1710" y="333"/>
                </a:lnTo>
                <a:lnTo>
                  <a:pt x="1726" y="559"/>
                </a:lnTo>
                <a:lnTo>
                  <a:pt x="1742" y="809"/>
                </a:lnTo>
                <a:lnTo>
                  <a:pt x="1758" y="1058"/>
                </a:lnTo>
                <a:lnTo>
                  <a:pt x="1774" y="1284"/>
                </a:lnTo>
                <a:lnTo>
                  <a:pt x="1789" y="1463"/>
                </a:lnTo>
                <a:lnTo>
                  <a:pt x="1805" y="1577"/>
                </a:lnTo>
                <a:lnTo>
                  <a:pt x="1821" y="1617"/>
                </a:lnTo>
                <a:lnTo>
                  <a:pt x="1837" y="1577"/>
                </a:lnTo>
                <a:lnTo>
                  <a:pt x="1853" y="1463"/>
                </a:lnTo>
                <a:lnTo>
                  <a:pt x="1869" y="1284"/>
                </a:lnTo>
                <a:lnTo>
                  <a:pt x="1884" y="1058"/>
                </a:lnTo>
                <a:lnTo>
                  <a:pt x="1900" y="809"/>
                </a:lnTo>
                <a:lnTo>
                  <a:pt x="1916" y="559"/>
                </a:lnTo>
                <a:lnTo>
                  <a:pt x="1932" y="333"/>
                </a:lnTo>
                <a:lnTo>
                  <a:pt x="1948" y="154"/>
                </a:lnTo>
                <a:lnTo>
                  <a:pt x="1964" y="40"/>
                </a:lnTo>
                <a:lnTo>
                  <a:pt x="1979" y="0"/>
                </a:lnTo>
                <a:lnTo>
                  <a:pt x="1995" y="40"/>
                </a:lnTo>
                <a:lnTo>
                  <a:pt x="2011" y="154"/>
                </a:lnTo>
                <a:lnTo>
                  <a:pt x="2027" y="333"/>
                </a:lnTo>
                <a:lnTo>
                  <a:pt x="2043" y="559"/>
                </a:lnTo>
                <a:lnTo>
                  <a:pt x="2059" y="809"/>
                </a:lnTo>
                <a:lnTo>
                  <a:pt x="2074" y="1058"/>
                </a:lnTo>
                <a:lnTo>
                  <a:pt x="2090" y="1284"/>
                </a:lnTo>
                <a:lnTo>
                  <a:pt x="2106" y="1463"/>
                </a:lnTo>
                <a:lnTo>
                  <a:pt x="2122" y="1577"/>
                </a:lnTo>
                <a:lnTo>
                  <a:pt x="2138" y="1617"/>
                </a:lnTo>
                <a:lnTo>
                  <a:pt x="2154" y="1577"/>
                </a:lnTo>
                <a:lnTo>
                  <a:pt x="2169" y="1463"/>
                </a:lnTo>
                <a:lnTo>
                  <a:pt x="2185" y="1284"/>
                </a:lnTo>
                <a:lnTo>
                  <a:pt x="2201" y="1058"/>
                </a:lnTo>
                <a:lnTo>
                  <a:pt x="2217" y="809"/>
                </a:lnTo>
                <a:lnTo>
                  <a:pt x="2233" y="559"/>
                </a:lnTo>
                <a:lnTo>
                  <a:pt x="2249" y="333"/>
                </a:lnTo>
                <a:lnTo>
                  <a:pt x="2264" y="154"/>
                </a:lnTo>
                <a:lnTo>
                  <a:pt x="2280" y="40"/>
                </a:lnTo>
                <a:lnTo>
                  <a:pt x="2296" y="0"/>
                </a:lnTo>
                <a:lnTo>
                  <a:pt x="2312" y="40"/>
                </a:lnTo>
                <a:lnTo>
                  <a:pt x="2328" y="154"/>
                </a:lnTo>
                <a:lnTo>
                  <a:pt x="2344" y="333"/>
                </a:lnTo>
                <a:lnTo>
                  <a:pt x="2359" y="559"/>
                </a:lnTo>
                <a:lnTo>
                  <a:pt x="2375" y="809"/>
                </a:lnTo>
                <a:lnTo>
                  <a:pt x="2391" y="1058"/>
                </a:lnTo>
                <a:lnTo>
                  <a:pt x="2407" y="1284"/>
                </a:lnTo>
                <a:lnTo>
                  <a:pt x="2423" y="1463"/>
                </a:lnTo>
                <a:lnTo>
                  <a:pt x="2439" y="1577"/>
                </a:lnTo>
                <a:lnTo>
                  <a:pt x="2454" y="1617"/>
                </a:lnTo>
                <a:lnTo>
                  <a:pt x="2470" y="1577"/>
                </a:lnTo>
                <a:lnTo>
                  <a:pt x="2486" y="1463"/>
                </a:lnTo>
                <a:lnTo>
                  <a:pt x="2502" y="1284"/>
                </a:lnTo>
                <a:lnTo>
                  <a:pt x="2518" y="1058"/>
                </a:lnTo>
                <a:lnTo>
                  <a:pt x="2534" y="809"/>
                </a:lnTo>
                <a:lnTo>
                  <a:pt x="2549" y="559"/>
                </a:lnTo>
                <a:lnTo>
                  <a:pt x="2565" y="333"/>
                </a:lnTo>
                <a:lnTo>
                  <a:pt x="2581" y="154"/>
                </a:lnTo>
                <a:lnTo>
                  <a:pt x="2597" y="40"/>
                </a:lnTo>
                <a:lnTo>
                  <a:pt x="2613" y="0"/>
                </a:lnTo>
                <a:lnTo>
                  <a:pt x="2629" y="40"/>
                </a:lnTo>
                <a:lnTo>
                  <a:pt x="2644" y="154"/>
                </a:lnTo>
                <a:lnTo>
                  <a:pt x="2660" y="333"/>
                </a:lnTo>
                <a:lnTo>
                  <a:pt x="2676" y="559"/>
                </a:lnTo>
                <a:lnTo>
                  <a:pt x="2692" y="809"/>
                </a:lnTo>
                <a:lnTo>
                  <a:pt x="2708" y="1058"/>
                </a:lnTo>
                <a:lnTo>
                  <a:pt x="2724" y="1284"/>
                </a:lnTo>
                <a:lnTo>
                  <a:pt x="2739" y="1463"/>
                </a:lnTo>
                <a:lnTo>
                  <a:pt x="2755" y="1577"/>
                </a:lnTo>
                <a:lnTo>
                  <a:pt x="2771" y="1617"/>
                </a:lnTo>
                <a:lnTo>
                  <a:pt x="2787" y="1577"/>
                </a:lnTo>
                <a:lnTo>
                  <a:pt x="2803" y="1463"/>
                </a:lnTo>
                <a:lnTo>
                  <a:pt x="2819" y="1284"/>
                </a:lnTo>
                <a:lnTo>
                  <a:pt x="2834" y="1058"/>
                </a:lnTo>
                <a:lnTo>
                  <a:pt x="2850" y="809"/>
                </a:lnTo>
                <a:lnTo>
                  <a:pt x="2866" y="559"/>
                </a:lnTo>
                <a:lnTo>
                  <a:pt x="2882" y="333"/>
                </a:lnTo>
                <a:lnTo>
                  <a:pt x="2898" y="154"/>
                </a:lnTo>
                <a:lnTo>
                  <a:pt x="2914" y="40"/>
                </a:lnTo>
                <a:lnTo>
                  <a:pt x="2929" y="0"/>
                </a:lnTo>
                <a:lnTo>
                  <a:pt x="2945" y="40"/>
                </a:lnTo>
                <a:lnTo>
                  <a:pt x="2961" y="154"/>
                </a:lnTo>
                <a:lnTo>
                  <a:pt x="2977" y="333"/>
                </a:lnTo>
                <a:lnTo>
                  <a:pt x="2993" y="559"/>
                </a:lnTo>
                <a:lnTo>
                  <a:pt x="3009" y="809"/>
                </a:lnTo>
                <a:lnTo>
                  <a:pt x="3024" y="1058"/>
                </a:lnTo>
                <a:lnTo>
                  <a:pt x="3040" y="1284"/>
                </a:lnTo>
                <a:lnTo>
                  <a:pt x="3056" y="1463"/>
                </a:lnTo>
                <a:lnTo>
                  <a:pt x="3072" y="1577"/>
                </a:lnTo>
                <a:lnTo>
                  <a:pt x="3088" y="1617"/>
                </a:lnTo>
                <a:lnTo>
                  <a:pt x="3104" y="1577"/>
                </a:lnTo>
                <a:lnTo>
                  <a:pt x="3119" y="1463"/>
                </a:lnTo>
                <a:lnTo>
                  <a:pt x="3135" y="1284"/>
                </a:lnTo>
                <a:lnTo>
                  <a:pt x="3151" y="1058"/>
                </a:lnTo>
                <a:lnTo>
                  <a:pt x="3167" y="809"/>
                </a:lnTo>
              </a:path>
            </a:pathLst>
          </a:custGeom>
          <a:noFill/>
          <a:ln w="38100" cap="flat">
            <a:solidFill>
              <a:srgbClr val="000066"/>
            </a:solidFill>
            <a:prstDash val="solid"/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5" name="TextBox 9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037464" y="4524366"/>
            <a:ext cx="895181" cy="369332"/>
          </a:xfrm>
          <a:prstGeom prst="rect">
            <a:avLst/>
          </a:prstGeom>
          <a:blipFill rotWithShape="1">
            <a:blip r:embed="rId3"/>
            <a:stretch>
              <a:fillRect t="-119672" r="-52381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98" name="TextBox 9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88193" y="2926729"/>
            <a:ext cx="841769" cy="369332"/>
          </a:xfrm>
          <a:prstGeom prst="rect">
            <a:avLst/>
          </a:prstGeom>
          <a:blipFill rotWithShape="1">
            <a:blip r:embed="rId4"/>
            <a:stretch>
              <a:fillRect t="-119672" r="-56522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99" name="TextBox 9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715854" y="1478256"/>
            <a:ext cx="906338" cy="369332"/>
          </a:xfrm>
          <a:prstGeom prst="rect">
            <a:avLst/>
          </a:prstGeom>
          <a:blipFill rotWithShape="1">
            <a:blip r:embed="rId5"/>
            <a:stretch>
              <a:fillRect t="-119672" r="-52703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0" name="TextBox 9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640111" y="2200421"/>
            <a:ext cx="897297" cy="369332"/>
          </a:xfrm>
          <a:prstGeom prst="rect">
            <a:avLst/>
          </a:prstGeom>
          <a:blipFill rotWithShape="1">
            <a:blip r:embed="rId6"/>
            <a:stretch>
              <a:fillRect t="-119672" r="-53061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1" name="TextBox 10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176329" y="3470357"/>
            <a:ext cx="897553" cy="369332"/>
          </a:xfrm>
          <a:prstGeom prst="rect">
            <a:avLst/>
          </a:prstGeom>
          <a:blipFill rotWithShape="1">
            <a:blip r:embed="rId7"/>
            <a:stretch>
              <a:fillRect t="-119672" r="-53061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2" name="TextBox 10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041349" y="4003150"/>
            <a:ext cx="888513" cy="369332"/>
          </a:xfrm>
          <a:prstGeom prst="rect">
            <a:avLst/>
          </a:prstGeom>
          <a:blipFill rotWithShape="1">
            <a:blip r:embed="rId8"/>
            <a:stretch>
              <a:fillRect t="-121667" r="-52055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11" name="TextBox 11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472135" y="889072"/>
            <a:ext cx="850554" cy="369332"/>
          </a:xfrm>
          <a:prstGeom prst="rect">
            <a:avLst/>
          </a:prstGeom>
          <a:blipFill rotWithShape="1">
            <a:blip r:embed="rId9"/>
            <a:stretch>
              <a:fillRect t="-121667" r="-56115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12" name="TextBox 11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756861" y="2600882"/>
            <a:ext cx="903965" cy="369332"/>
          </a:xfrm>
          <a:prstGeom prst="rect">
            <a:avLst/>
          </a:prstGeom>
          <a:blipFill rotWithShape="1">
            <a:blip r:embed="rId10"/>
            <a:stretch>
              <a:fillRect t="-121667" r="-52349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60" name="Title 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76405"/>
          </a:xfrm>
          <a:prstGeom prst="rect">
            <a:avLst/>
          </a:prstGeom>
          <a:blipFill rotWithShape="1">
            <a:blip r:embed="rId11"/>
            <a:stretch>
              <a:fillRect l="-1133" b="-9009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cxnSp>
        <p:nvCxnSpPr>
          <p:cNvPr id="61" name="Straight Arrow Connector 60"/>
          <p:cNvCxnSpPr/>
          <p:nvPr/>
        </p:nvCxnSpPr>
        <p:spPr>
          <a:xfrm flipV="1">
            <a:off x="2509838" y="1381125"/>
            <a:ext cx="4191000" cy="1938338"/>
          </a:xfrm>
          <a:prstGeom prst="straightConnector1">
            <a:avLst/>
          </a:prstGeom>
          <a:ln w="254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2608263" y="2557463"/>
            <a:ext cx="4471987" cy="1952625"/>
          </a:xfrm>
          <a:prstGeom prst="straightConnector1">
            <a:avLst/>
          </a:prstGeom>
          <a:ln w="25400">
            <a:solidFill>
              <a:srgbClr val="CC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Freeform 129"/>
          <p:cNvSpPr/>
          <p:nvPr/>
        </p:nvSpPr>
        <p:spPr>
          <a:xfrm>
            <a:off x="1476375" y="1566863"/>
            <a:ext cx="1214438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1" name="Freeform 130"/>
          <p:cNvSpPr/>
          <p:nvPr/>
        </p:nvSpPr>
        <p:spPr>
          <a:xfrm>
            <a:off x="1392238" y="1566863"/>
            <a:ext cx="1216025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897" name="Line 75"/>
          <p:cNvSpPr>
            <a:spLocks noChangeShapeType="1"/>
          </p:cNvSpPr>
          <p:nvPr/>
        </p:nvSpPr>
        <p:spPr bwMode="auto">
          <a:xfrm flipV="1">
            <a:off x="388938" y="1195388"/>
            <a:ext cx="0" cy="12017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6898" name="Line 77"/>
          <p:cNvSpPr>
            <a:spLocks noChangeShapeType="1"/>
          </p:cNvSpPr>
          <p:nvPr/>
        </p:nvSpPr>
        <p:spPr bwMode="auto">
          <a:xfrm>
            <a:off x="400050" y="2389188"/>
            <a:ext cx="32194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4" name="Freeform 133"/>
          <p:cNvSpPr/>
          <p:nvPr/>
        </p:nvSpPr>
        <p:spPr>
          <a:xfrm>
            <a:off x="2244725" y="1566863"/>
            <a:ext cx="1214438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CC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900" name="TextBox 134"/>
          <p:cNvSpPr txBox="1">
            <a:spLocks noChangeArrowheads="1"/>
          </p:cNvSpPr>
          <p:nvPr/>
        </p:nvSpPr>
        <p:spPr bwMode="auto">
          <a:xfrm>
            <a:off x="1065213" y="762000"/>
            <a:ext cx="172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cavity spectrum</a:t>
            </a:r>
          </a:p>
        </p:txBody>
      </p:sp>
      <p:sp>
        <p:nvSpPr>
          <p:cNvPr id="136" name="Freeform 135"/>
          <p:cNvSpPr/>
          <p:nvPr/>
        </p:nvSpPr>
        <p:spPr>
          <a:xfrm>
            <a:off x="552450" y="1566863"/>
            <a:ext cx="1216025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7" name="TextBox 13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708139" y="1092788"/>
            <a:ext cx="667106" cy="420436"/>
          </a:xfrm>
          <a:prstGeom prst="rect">
            <a:avLst/>
          </a:prstGeom>
          <a:blipFill rotWithShape="1">
            <a:blip r:embed="rId12"/>
            <a:stretch>
              <a:fillRect b="-1304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38" name="TextBox 13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687432" y="1092788"/>
            <a:ext cx="1137747" cy="420436"/>
          </a:xfrm>
          <a:prstGeom prst="rect">
            <a:avLst/>
          </a:prstGeom>
          <a:blipFill rotWithShape="1">
            <a:blip r:embed="rId13"/>
            <a:stretch>
              <a:fillRect b="-1304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39" name="TextBox 13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975242" y="1092788"/>
            <a:ext cx="617348" cy="400110"/>
          </a:xfrm>
          <a:prstGeom prst="rect">
            <a:avLst/>
          </a:prstGeom>
          <a:blipFill rotWithShape="1">
            <a:blip r:embed="rId14"/>
            <a:stretch>
              <a:fillRect b="-13636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36905" name="Line 75"/>
          <p:cNvSpPr>
            <a:spLocks noChangeShapeType="1"/>
          </p:cNvSpPr>
          <p:nvPr/>
        </p:nvSpPr>
        <p:spPr bwMode="auto">
          <a:xfrm flipV="1">
            <a:off x="4581525" y="4645025"/>
            <a:ext cx="0" cy="12017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6906" name="Line 77"/>
          <p:cNvSpPr>
            <a:spLocks noChangeShapeType="1"/>
          </p:cNvSpPr>
          <p:nvPr/>
        </p:nvSpPr>
        <p:spPr bwMode="auto">
          <a:xfrm>
            <a:off x="4581525" y="5840413"/>
            <a:ext cx="45402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2" name="Freeform 141"/>
          <p:cNvSpPr/>
          <p:nvPr/>
        </p:nvSpPr>
        <p:spPr>
          <a:xfrm>
            <a:off x="5913438" y="5018088"/>
            <a:ext cx="271462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3" name="Freeform 142"/>
          <p:cNvSpPr/>
          <p:nvPr/>
        </p:nvSpPr>
        <p:spPr>
          <a:xfrm>
            <a:off x="8199438" y="5018088"/>
            <a:ext cx="273050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44" name="Straight Connector 143"/>
          <p:cNvCxnSpPr/>
          <p:nvPr/>
        </p:nvCxnSpPr>
        <p:spPr>
          <a:xfrm flipH="1">
            <a:off x="6540500" y="5616575"/>
            <a:ext cx="160338" cy="39370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 flipH="1">
            <a:off x="6618288" y="5619750"/>
            <a:ext cx="160337" cy="39370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911" name="TextBox 145"/>
          <p:cNvSpPr txBox="1">
            <a:spLocks noChangeArrowheads="1"/>
          </p:cNvSpPr>
          <p:nvPr/>
        </p:nvSpPr>
        <p:spPr bwMode="auto">
          <a:xfrm>
            <a:off x="5969000" y="4224338"/>
            <a:ext cx="1620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qubit spectrum</a:t>
            </a:r>
          </a:p>
        </p:txBody>
      </p:sp>
      <p:sp>
        <p:nvSpPr>
          <p:cNvPr id="147" name="Freeform 146"/>
          <p:cNvSpPr/>
          <p:nvPr/>
        </p:nvSpPr>
        <p:spPr>
          <a:xfrm>
            <a:off x="4772025" y="5008563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8" name="Freeform 147"/>
          <p:cNvSpPr/>
          <p:nvPr/>
        </p:nvSpPr>
        <p:spPr>
          <a:xfrm>
            <a:off x="7010400" y="5018088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rgbClr val="66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914" name="TextBox 148"/>
          <p:cNvSpPr txBox="1">
            <a:spLocks noChangeArrowheads="1"/>
          </p:cNvSpPr>
          <p:nvPr/>
        </p:nvSpPr>
        <p:spPr bwMode="auto">
          <a:xfrm>
            <a:off x="4483100" y="5130800"/>
            <a:ext cx="468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…</a:t>
            </a:r>
          </a:p>
        </p:txBody>
      </p:sp>
      <p:sp>
        <p:nvSpPr>
          <p:cNvPr id="36915" name="TextBox 149"/>
          <p:cNvSpPr txBox="1">
            <a:spLocks noChangeArrowheads="1"/>
          </p:cNvSpPr>
          <p:nvPr/>
        </p:nvSpPr>
        <p:spPr bwMode="auto">
          <a:xfrm>
            <a:off x="6715125" y="5130800"/>
            <a:ext cx="468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…</a:t>
            </a:r>
          </a:p>
        </p:txBody>
      </p:sp>
      <p:sp>
        <p:nvSpPr>
          <p:cNvPr id="151" name="TextBox 15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040389" y="4577188"/>
            <a:ext cx="709874" cy="422039"/>
          </a:xfrm>
          <a:prstGeom prst="rect">
            <a:avLst/>
          </a:prstGeom>
          <a:blipFill rotWithShape="1">
            <a:blip r:embed="rId15"/>
            <a:stretch>
              <a:fillRect b="-1449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52" name="TextBox 15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726163" y="4574880"/>
            <a:ext cx="800091" cy="418704"/>
          </a:xfrm>
          <a:prstGeom prst="rect">
            <a:avLst/>
          </a:prstGeom>
          <a:blipFill rotWithShape="1">
            <a:blip r:embed="rId16"/>
            <a:stretch>
              <a:fillRect b="-1449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53" name="TextBox 15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808012" y="4595268"/>
            <a:ext cx="708463" cy="400110"/>
          </a:xfrm>
          <a:prstGeom prst="rect">
            <a:avLst/>
          </a:prstGeom>
          <a:blipFill rotWithShape="1">
            <a:blip r:embed="rId17"/>
            <a:stretch>
              <a:fillRect b="-1538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54" name="TextBox 15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493786" y="4592960"/>
            <a:ext cx="800091" cy="400302"/>
          </a:xfrm>
          <a:prstGeom prst="rect">
            <a:avLst/>
          </a:prstGeom>
          <a:blipFill rotWithShape="1">
            <a:blip r:embed="rId18"/>
            <a:stretch>
              <a:fillRect b="-13636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55" name="Freeform 154"/>
          <p:cNvSpPr/>
          <p:nvPr/>
        </p:nvSpPr>
        <p:spPr>
          <a:xfrm>
            <a:off x="5145088" y="5013325"/>
            <a:ext cx="271462" cy="817563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6" name="Freeform 155"/>
          <p:cNvSpPr/>
          <p:nvPr/>
        </p:nvSpPr>
        <p:spPr>
          <a:xfrm>
            <a:off x="5534025" y="5024438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7" name="Freeform 156"/>
          <p:cNvSpPr/>
          <p:nvPr/>
        </p:nvSpPr>
        <p:spPr>
          <a:xfrm>
            <a:off x="7443788" y="5013325"/>
            <a:ext cx="271462" cy="817563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8" name="Freeform 157"/>
          <p:cNvSpPr/>
          <p:nvPr/>
        </p:nvSpPr>
        <p:spPr>
          <a:xfrm>
            <a:off x="7832725" y="5024438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086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 34" descr="TwoQubitsEXP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45" r="-1845"/>
          <a:stretch/>
        </p:blipFill>
        <p:spPr>
          <a:xfrm>
            <a:off x="396918" y="653454"/>
            <a:ext cx="7858977" cy="6048344"/>
          </a:xfrm>
          <a:prstGeom prst="rect">
            <a:avLst/>
          </a:prstGeom>
        </p:spPr>
      </p:pic>
      <p:sp>
        <p:nvSpPr>
          <p:cNvPr id="37" name="TextBox 8"/>
          <p:cNvSpPr txBox="1"/>
          <p:nvPr/>
        </p:nvSpPr>
        <p:spPr>
          <a:xfrm>
            <a:off x="152400" y="70199"/>
            <a:ext cx="3159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</a:rPr>
              <a:t>EXPERIMENTAL RASULT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576699" y="6409068"/>
            <a:ext cx="2679196" cy="1711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033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/>
          <p:cNvSpPr txBox="1"/>
          <p:nvPr/>
        </p:nvSpPr>
        <p:spPr>
          <a:xfrm>
            <a:off x="152400" y="70199"/>
            <a:ext cx="15685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dirty="0" smtClean="0">
                <a:solidFill>
                  <a:srgbClr val="0000FF"/>
                </a:solidFill>
              </a:rPr>
              <a:t>OUTLINE</a:t>
            </a:r>
            <a:endParaRPr lang="fr-FR" sz="3000" dirty="0">
              <a:solidFill>
                <a:srgbClr val="0000FF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96426" y="1788746"/>
            <a:ext cx="6647974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3000" dirty="0" err="1" smtClean="0"/>
              <a:t>Cavity</a:t>
            </a:r>
            <a:r>
              <a:rPr lang="fr-FR" sz="3000" dirty="0" smtClean="0"/>
              <a:t> </a:t>
            </a:r>
            <a:r>
              <a:rPr lang="fr-FR" sz="3000" dirty="0" err="1" smtClean="0"/>
              <a:t>mediated</a:t>
            </a:r>
            <a:r>
              <a:rPr lang="fr-FR" sz="3000" dirty="0" smtClean="0"/>
              <a:t> qubit </a:t>
            </a:r>
            <a:r>
              <a:rPr lang="fr-FR" sz="3000" dirty="0" err="1" smtClean="0"/>
              <a:t>cooling</a:t>
            </a:r>
            <a:endParaRPr lang="fr-FR" sz="3000" dirty="0" smtClean="0"/>
          </a:p>
          <a:p>
            <a:pPr marL="285750" indent="-285750">
              <a:buFont typeface="Arial"/>
              <a:buChar char="•"/>
            </a:pPr>
            <a:endParaRPr lang="fr-FR" sz="3000" dirty="0" smtClean="0"/>
          </a:p>
          <a:p>
            <a:pPr marL="285750" indent="-285750">
              <a:buFont typeface="Arial"/>
              <a:buChar char="•"/>
            </a:pPr>
            <a:r>
              <a:rPr lang="fr-FR" sz="3000" dirty="0" err="1" smtClean="0"/>
              <a:t>Autonomous</a:t>
            </a:r>
            <a:r>
              <a:rPr lang="fr-FR" sz="3000" dirty="0" smtClean="0"/>
              <a:t> </a:t>
            </a:r>
            <a:r>
              <a:rPr lang="fr-FR" sz="3000" dirty="0" err="1" smtClean="0"/>
              <a:t>stabilization</a:t>
            </a:r>
            <a:r>
              <a:rPr lang="fr-FR" sz="3000" dirty="0" smtClean="0"/>
              <a:t> of a </a:t>
            </a:r>
            <a:r>
              <a:rPr lang="fr-FR" sz="3000" dirty="0"/>
              <a:t>B</a:t>
            </a:r>
            <a:r>
              <a:rPr lang="fr-FR" sz="3000" dirty="0" smtClean="0"/>
              <a:t>ell state</a:t>
            </a:r>
          </a:p>
          <a:p>
            <a:pPr marL="285750" indent="-285750">
              <a:buFont typeface="Arial"/>
              <a:buChar char="•"/>
            </a:pPr>
            <a:endParaRPr lang="fr-FR" sz="3000" dirty="0"/>
          </a:p>
          <a:p>
            <a:pPr marL="285750" indent="-285750">
              <a:buFont typeface="Arial"/>
              <a:buChar char="•"/>
            </a:pPr>
            <a:r>
              <a:rPr lang="fr-FR" sz="3000" dirty="0" err="1" smtClean="0">
                <a:solidFill>
                  <a:srgbClr val="0000FF"/>
                </a:solidFill>
              </a:rPr>
              <a:t>Remote</a:t>
            </a:r>
            <a:r>
              <a:rPr lang="fr-FR" sz="3000" dirty="0" smtClean="0">
                <a:solidFill>
                  <a:srgbClr val="0000FF"/>
                </a:solidFill>
              </a:rPr>
              <a:t> </a:t>
            </a:r>
            <a:r>
              <a:rPr lang="fr-FR" sz="3000" dirty="0" err="1" smtClean="0">
                <a:solidFill>
                  <a:srgbClr val="0000FF"/>
                </a:solidFill>
              </a:rPr>
              <a:t>entanglement</a:t>
            </a:r>
            <a:r>
              <a:rPr lang="fr-FR" sz="3000" dirty="0" smtClean="0">
                <a:solidFill>
                  <a:srgbClr val="0000FF"/>
                </a:solidFill>
              </a:rPr>
              <a:t> accumulation</a:t>
            </a:r>
          </a:p>
          <a:p>
            <a:pPr marL="285750" indent="-285750">
              <a:buFont typeface="Arial"/>
              <a:buChar char="•"/>
            </a:pPr>
            <a:endParaRPr lang="fr-FR" sz="3000" dirty="0"/>
          </a:p>
          <a:p>
            <a:pPr marL="285750" indent="-285750">
              <a:buFont typeface="Arial"/>
              <a:buChar char="•"/>
            </a:pPr>
            <a:r>
              <a:rPr lang="fr-FR" sz="3000" dirty="0" err="1" smtClean="0"/>
              <a:t>Autonomous</a:t>
            </a:r>
            <a:r>
              <a:rPr lang="fr-FR" sz="3000" dirty="0" smtClean="0"/>
              <a:t> quantum </a:t>
            </a:r>
            <a:r>
              <a:rPr lang="fr-FR" sz="3000" dirty="0" err="1" smtClean="0"/>
              <a:t>error</a:t>
            </a:r>
            <a:r>
              <a:rPr lang="fr-FR" sz="3000" dirty="0" smtClean="0"/>
              <a:t> correction</a:t>
            </a:r>
          </a:p>
        </p:txBody>
      </p:sp>
    </p:spTree>
    <p:extLst>
      <p:ext uri="{BB962C8B-B14F-4D97-AF65-F5344CB8AC3E}">
        <p14:creationId xmlns:p14="http://schemas.microsoft.com/office/powerpoint/2010/main" val="3280184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/>
          <p:cNvSpPr txBox="1"/>
          <p:nvPr/>
        </p:nvSpPr>
        <p:spPr>
          <a:xfrm>
            <a:off x="152400" y="70199"/>
            <a:ext cx="5261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</a:rPr>
              <a:t>DISSIPATION (RESERVOIR ENGINEERING)</a:t>
            </a:r>
            <a:endParaRPr lang="fr-FR" sz="2400" dirty="0">
              <a:solidFill>
                <a:srgbClr val="0000FF"/>
              </a:solidFill>
            </a:endParaRPr>
          </a:p>
        </p:txBody>
      </p:sp>
      <p:pic>
        <p:nvPicPr>
          <p:cNvPr id="4" name="Image 3" descr="ResE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454" y="1086883"/>
            <a:ext cx="7154687" cy="556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510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8"/>
          <p:cNvSpPr txBox="1"/>
          <p:nvPr/>
        </p:nvSpPr>
        <p:spPr>
          <a:xfrm>
            <a:off x="152400" y="70199"/>
            <a:ext cx="5621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</a:rPr>
              <a:t>REMOTE ENTANGLEMENT ACCUMULATION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3492879" y="-7936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2" name="Image 1" descr="Nicolas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476" y="889019"/>
            <a:ext cx="8655539" cy="21081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" y="531864"/>
            <a:ext cx="8694615" cy="2243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avec flèche 5"/>
          <p:cNvCxnSpPr/>
          <p:nvPr/>
        </p:nvCxnSpPr>
        <p:spPr>
          <a:xfrm flipV="1">
            <a:off x="3153229" y="1997650"/>
            <a:ext cx="785505" cy="9995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680682" y="3168038"/>
            <a:ext cx="59937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00FF"/>
                </a:solidFill>
              </a:rPr>
              <a:t>Josephson </a:t>
            </a:r>
            <a:r>
              <a:rPr lang="fr-FR" dirty="0" err="1">
                <a:solidFill>
                  <a:srgbClr val="0000FF"/>
                </a:solidFill>
              </a:rPr>
              <a:t>P</a:t>
            </a:r>
            <a:r>
              <a:rPr lang="fr-FR" dirty="0" err="1" smtClean="0">
                <a:solidFill>
                  <a:srgbClr val="0000FF"/>
                </a:solidFill>
              </a:rPr>
              <a:t>arametric</a:t>
            </a:r>
            <a:r>
              <a:rPr lang="fr-FR" dirty="0" smtClean="0">
                <a:solidFill>
                  <a:srgbClr val="0000FF"/>
                </a:solidFill>
              </a:rPr>
              <a:t> </a:t>
            </a:r>
            <a:r>
              <a:rPr lang="fr-FR" dirty="0" err="1" smtClean="0">
                <a:solidFill>
                  <a:srgbClr val="0000FF"/>
                </a:solidFill>
              </a:rPr>
              <a:t>Convertor</a:t>
            </a:r>
            <a:r>
              <a:rPr lang="fr-FR" dirty="0" smtClean="0">
                <a:solidFill>
                  <a:srgbClr val="0000FF"/>
                </a:solidFill>
              </a:rPr>
              <a:t> (JPC) in amplification mode: </a:t>
            </a:r>
            <a:r>
              <a:rPr lang="fr-FR" dirty="0" err="1" smtClean="0"/>
              <a:t>generating</a:t>
            </a:r>
            <a:r>
              <a:rPr lang="fr-FR" dirty="0" smtClean="0"/>
              <a:t> a </a:t>
            </a:r>
            <a:r>
              <a:rPr lang="fr-FR" dirty="0" err="1" smtClean="0"/>
              <a:t>two</a:t>
            </a:r>
            <a:r>
              <a:rPr lang="fr-FR" dirty="0" smtClean="0"/>
              <a:t>-mode </a:t>
            </a:r>
            <a:r>
              <a:rPr lang="fr-FR" dirty="0" err="1" smtClean="0"/>
              <a:t>squeezed</a:t>
            </a:r>
            <a:r>
              <a:rPr lang="fr-FR" dirty="0" smtClean="0"/>
              <a:t> states of the </a:t>
            </a:r>
            <a:r>
              <a:rPr lang="fr-FR" dirty="0" err="1" smtClean="0"/>
              <a:t>microwave</a:t>
            </a:r>
            <a:r>
              <a:rPr lang="fr-FR" dirty="0" smtClean="0"/>
              <a:t> radiation.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85416" y="6064291"/>
            <a:ext cx="3821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E. </a:t>
            </a:r>
            <a:r>
              <a:rPr lang="fr-FR" dirty="0" err="1" smtClean="0"/>
              <a:t>Flurin</a:t>
            </a:r>
            <a:r>
              <a:rPr lang="fr-FR" dirty="0" smtClean="0"/>
              <a:t> et al., PRL, 109, 183901, 2012.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152400" y="785450"/>
            <a:ext cx="8694615" cy="13276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9674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8"/>
          <p:cNvSpPr txBox="1"/>
          <p:nvPr/>
        </p:nvSpPr>
        <p:spPr>
          <a:xfrm>
            <a:off x="152400" y="70199"/>
            <a:ext cx="5621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</a:rPr>
              <a:t>REMOTE ENTANGLEMENT ACCUMULATION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3492879" y="-7936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2" name="Image 1" descr="Nicolas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476" y="889019"/>
            <a:ext cx="8655539" cy="21081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" y="531864"/>
            <a:ext cx="8694615" cy="2243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2554700" y="4051055"/>
            <a:ext cx="2590740" cy="5839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152400" y="829247"/>
            <a:ext cx="8694615" cy="13276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3" name="Grouper 12"/>
          <p:cNvGrpSpPr/>
          <p:nvPr/>
        </p:nvGrpSpPr>
        <p:grpSpPr>
          <a:xfrm>
            <a:off x="1407853" y="3384196"/>
            <a:ext cx="6278000" cy="2447753"/>
            <a:chOff x="1407853" y="3384196"/>
            <a:chExt cx="6278000" cy="2447753"/>
          </a:xfrm>
        </p:grpSpPr>
        <p:pic>
          <p:nvPicPr>
            <p:cNvPr id="7" name="Image 6" descr="formula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7853" y="3384196"/>
              <a:ext cx="6278000" cy="652260"/>
            </a:xfrm>
            <a:prstGeom prst="rect">
              <a:avLst/>
            </a:prstGeom>
          </p:spPr>
        </p:pic>
        <p:graphicFrame>
          <p:nvGraphicFramePr>
            <p:cNvPr id="8" name="Obje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27369807"/>
                </p:ext>
              </p:extLst>
            </p:nvPr>
          </p:nvGraphicFramePr>
          <p:xfrm>
            <a:off x="1797050" y="4789488"/>
            <a:ext cx="5829300" cy="457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020" name="Equation" r:id="rId5" imgW="5829300" imgH="457200" progId="Equation.DSMT4">
                    <p:embed/>
                  </p:oleObj>
                </mc:Choice>
                <mc:Fallback>
                  <p:oleObj name="Equation" r:id="rId5" imgW="5829300" imgH="457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797050" y="4789488"/>
                          <a:ext cx="5829300" cy="457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76051793"/>
                </p:ext>
              </p:extLst>
            </p:nvPr>
          </p:nvGraphicFramePr>
          <p:xfrm>
            <a:off x="3016808" y="5412849"/>
            <a:ext cx="3657600" cy="419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021" name="Equation" r:id="rId7" imgW="3657600" imgH="419100" progId="Equation.DSMT4">
                    <p:embed/>
                  </p:oleObj>
                </mc:Choice>
                <mc:Fallback>
                  <p:oleObj name="Equation" r:id="rId7" imgW="3657600" imgH="4191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016808" y="5412849"/>
                          <a:ext cx="3657600" cy="419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409844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8"/>
          <p:cNvSpPr txBox="1"/>
          <p:nvPr/>
        </p:nvSpPr>
        <p:spPr>
          <a:xfrm>
            <a:off x="152400" y="70199"/>
            <a:ext cx="5621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</a:rPr>
              <a:t>REMOTE ENTANGLEMENT ACCUMULATION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3492879" y="-7936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2" name="Image 1" descr="Nicolas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476" y="889019"/>
            <a:ext cx="8655539" cy="21081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" y="531864"/>
            <a:ext cx="8694615" cy="2243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formula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90" y="6174296"/>
            <a:ext cx="7407718" cy="46479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2400" y="829247"/>
            <a:ext cx="8694615" cy="13276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" name="Grouper 10"/>
          <p:cNvGrpSpPr/>
          <p:nvPr/>
        </p:nvGrpSpPr>
        <p:grpSpPr>
          <a:xfrm>
            <a:off x="1407853" y="3384196"/>
            <a:ext cx="6278000" cy="2447753"/>
            <a:chOff x="1407853" y="3384196"/>
            <a:chExt cx="6278000" cy="2447753"/>
          </a:xfrm>
        </p:grpSpPr>
        <p:pic>
          <p:nvPicPr>
            <p:cNvPr id="12" name="Image 11" descr="formula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7853" y="3384196"/>
              <a:ext cx="6278000" cy="652260"/>
            </a:xfrm>
            <a:prstGeom prst="rect">
              <a:avLst/>
            </a:prstGeom>
          </p:spPr>
        </p:pic>
        <p:graphicFrame>
          <p:nvGraphicFramePr>
            <p:cNvPr id="13" name="Obje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55326114"/>
                </p:ext>
              </p:extLst>
            </p:nvPr>
          </p:nvGraphicFramePr>
          <p:xfrm>
            <a:off x="1822450" y="4789488"/>
            <a:ext cx="5778500" cy="457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42" name="Equation" r:id="rId6" imgW="5778500" imgH="457200" progId="Equation.DSMT4">
                    <p:embed/>
                  </p:oleObj>
                </mc:Choice>
                <mc:Fallback>
                  <p:oleObj name="Equation" r:id="rId6" imgW="5778500" imgH="457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822450" y="4789488"/>
                          <a:ext cx="5778500" cy="457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91157795"/>
                </p:ext>
              </p:extLst>
            </p:nvPr>
          </p:nvGraphicFramePr>
          <p:xfrm>
            <a:off x="3016808" y="5412849"/>
            <a:ext cx="3657600" cy="419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43" name="Equation" r:id="rId8" imgW="3657600" imgH="419100" progId="Equation.DSMT4">
                    <p:embed/>
                  </p:oleObj>
                </mc:Choice>
                <mc:Fallback>
                  <p:oleObj name="Equation" r:id="rId8" imgW="3657600" imgH="4191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3016808" y="5412849"/>
                          <a:ext cx="3657600" cy="419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593988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371631" y="5357822"/>
            <a:ext cx="2206036" cy="6546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noFill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90333" y="5371933"/>
            <a:ext cx="1947334" cy="654630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noFill/>
            </a:endParaRPr>
          </a:p>
        </p:txBody>
      </p:sp>
      <p:sp>
        <p:nvSpPr>
          <p:cNvPr id="37" name="TextBox 8"/>
          <p:cNvSpPr txBox="1"/>
          <p:nvPr/>
        </p:nvSpPr>
        <p:spPr>
          <a:xfrm>
            <a:off x="152400" y="70199"/>
            <a:ext cx="5621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</a:rPr>
              <a:t>REMOTE ENTANGLEMENT ACCUMULATION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3492879" y="-7936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152400" y="531864"/>
            <a:ext cx="8694615" cy="2243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Nicolas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1" y="933667"/>
            <a:ext cx="9144000" cy="4325378"/>
          </a:xfrm>
          <a:prstGeom prst="rect">
            <a:avLst/>
          </a:prstGeom>
        </p:spPr>
      </p:pic>
      <p:pic>
        <p:nvPicPr>
          <p:cNvPr id="6" name="Image 5" descr="formula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853" y="5371935"/>
            <a:ext cx="6278000" cy="652260"/>
          </a:xfrm>
          <a:prstGeom prst="rect">
            <a:avLst/>
          </a:prstGeom>
        </p:spPr>
      </p:pic>
      <p:pic>
        <p:nvPicPr>
          <p:cNvPr id="8" name="Image 7" descr="formula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90" y="6012452"/>
            <a:ext cx="7407718" cy="46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633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8"/>
          <p:cNvSpPr txBox="1"/>
          <p:nvPr/>
        </p:nvSpPr>
        <p:spPr>
          <a:xfrm>
            <a:off x="152400" y="70199"/>
            <a:ext cx="5621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</a:rPr>
              <a:t>REMOTE ENTANGLEMENT ACCUMULATION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3492879" y="-7936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152400" y="531864"/>
            <a:ext cx="8694615" cy="2243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 descr="Nicolas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5894"/>
            <a:ext cx="9144000" cy="441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507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8"/>
          <p:cNvSpPr txBox="1"/>
          <p:nvPr/>
        </p:nvSpPr>
        <p:spPr>
          <a:xfrm>
            <a:off x="152400" y="70199"/>
            <a:ext cx="5621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</a:rPr>
              <a:t>REMOTE ENTANGLEMENT ACCUMULATION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3492879" y="-7936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152400" y="531864"/>
            <a:ext cx="8694615" cy="2243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 descr="Nicolas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5826"/>
            <a:ext cx="9144000" cy="439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4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522075" y="5843402"/>
            <a:ext cx="2127459" cy="56051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TextBox 8"/>
          <p:cNvSpPr txBox="1"/>
          <p:nvPr/>
        </p:nvSpPr>
        <p:spPr>
          <a:xfrm>
            <a:off x="152400" y="70199"/>
            <a:ext cx="5621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</a:rPr>
              <a:t>REMOTE ENTANGLEMENT ACCUMULATION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3492879" y="-7936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152400" y="531864"/>
            <a:ext cx="8694615" cy="2243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 descr="Nicolas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5826"/>
            <a:ext cx="9144000" cy="4392521"/>
          </a:xfrm>
          <a:prstGeom prst="rect">
            <a:avLst/>
          </a:prstGeom>
        </p:spPr>
      </p:pic>
      <p:pic>
        <p:nvPicPr>
          <p:cNvPr id="2" name="Image 1" descr="Nicolas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316" y="5280740"/>
            <a:ext cx="2873172" cy="1577260"/>
          </a:xfrm>
          <a:prstGeom prst="rect">
            <a:avLst/>
          </a:prstGeom>
        </p:spPr>
      </p:pic>
      <p:cxnSp>
        <p:nvCxnSpPr>
          <p:cNvPr id="9" name="Connecteur droit avec flèche 8"/>
          <p:cNvCxnSpPr/>
          <p:nvPr/>
        </p:nvCxnSpPr>
        <p:spPr>
          <a:xfrm flipV="1">
            <a:off x="7167860" y="3720887"/>
            <a:ext cx="0" cy="15598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 7" descr="formula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98" y="5814204"/>
            <a:ext cx="5394940" cy="56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849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8"/>
          <p:cNvSpPr txBox="1"/>
          <p:nvPr/>
        </p:nvSpPr>
        <p:spPr>
          <a:xfrm>
            <a:off x="152400" y="70199"/>
            <a:ext cx="35384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</a:rPr>
              <a:t>NUMERICAL SIMULATIONS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3492879" y="-7936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152400" y="531864"/>
            <a:ext cx="8694615" cy="2243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RemoteSimu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02" y="750855"/>
            <a:ext cx="7146742" cy="550390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91966" y="6459470"/>
            <a:ext cx="3353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N. Didier et al., </a:t>
            </a:r>
            <a:r>
              <a:rPr lang="fr-FR" dirty="0" err="1" smtClean="0"/>
              <a:t>ArXiv</a:t>
            </a:r>
            <a:r>
              <a:rPr lang="fr-FR" dirty="0" smtClean="0"/>
              <a:t>: 1703.03379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7985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8"/>
          <p:cNvSpPr txBox="1"/>
          <p:nvPr/>
        </p:nvSpPr>
        <p:spPr>
          <a:xfrm>
            <a:off x="152400" y="70199"/>
            <a:ext cx="35384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</a:rPr>
              <a:t>NUMERICAL SIMULATIONS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3492879" y="-7936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2" name="Image 1" descr="EfficiencyRemot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56" y="788874"/>
            <a:ext cx="6039249" cy="489572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40165" y="5730043"/>
            <a:ext cx="7494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Small </a:t>
            </a:r>
            <a:r>
              <a:rPr lang="fr-FR" sz="2000" b="1" dirty="0" err="1" smtClean="0"/>
              <a:t>squeezing</a:t>
            </a:r>
            <a:r>
              <a:rPr lang="fr-FR" sz="2000" b="1" dirty="0" smtClean="0"/>
              <a:t> rate</a:t>
            </a:r>
            <a:r>
              <a:rPr lang="fr-FR" sz="2000" dirty="0" smtClean="0"/>
              <a:t>: </a:t>
            </a:r>
            <a:r>
              <a:rPr lang="fr-FR" sz="2000" dirty="0" err="1" smtClean="0">
                <a:solidFill>
                  <a:srgbClr val="008000"/>
                </a:solidFill>
              </a:rPr>
              <a:t>better</a:t>
            </a:r>
            <a:r>
              <a:rPr lang="fr-FR" sz="2000" dirty="0" smtClean="0">
                <a:solidFill>
                  <a:srgbClr val="008000"/>
                </a:solidFill>
              </a:rPr>
              <a:t> </a:t>
            </a:r>
            <a:r>
              <a:rPr lang="fr-FR" sz="2000" dirty="0" err="1" smtClean="0">
                <a:solidFill>
                  <a:srgbClr val="008000"/>
                </a:solidFill>
              </a:rPr>
              <a:t>robustness</a:t>
            </a:r>
            <a:r>
              <a:rPr lang="fr-FR" sz="2000" dirty="0" smtClean="0">
                <a:solidFill>
                  <a:srgbClr val="008000"/>
                </a:solidFill>
              </a:rPr>
              <a:t> to transmission </a:t>
            </a:r>
            <a:r>
              <a:rPr lang="fr-FR" sz="2000" dirty="0" err="1" smtClean="0">
                <a:solidFill>
                  <a:srgbClr val="008000"/>
                </a:solidFill>
              </a:rPr>
              <a:t>inefficiency</a:t>
            </a:r>
            <a:r>
              <a:rPr lang="fr-FR" sz="2000" dirty="0" smtClean="0">
                <a:solidFill>
                  <a:srgbClr val="008000"/>
                </a:solidFill>
              </a:rPr>
              <a:t> </a:t>
            </a:r>
            <a:r>
              <a:rPr lang="fr-FR" sz="2000" dirty="0" smtClean="0"/>
              <a:t>but</a:t>
            </a:r>
            <a:r>
              <a:rPr lang="fr-FR" sz="2000" dirty="0" smtClean="0">
                <a:solidFill>
                  <a:srgbClr val="0000FF"/>
                </a:solidFill>
              </a:rPr>
              <a:t> </a:t>
            </a:r>
            <a:r>
              <a:rPr lang="fr-FR" sz="2000" dirty="0" err="1" smtClean="0">
                <a:solidFill>
                  <a:srgbClr val="FF00FF"/>
                </a:solidFill>
              </a:rPr>
              <a:t>slower</a:t>
            </a:r>
            <a:r>
              <a:rPr lang="fr-FR" sz="2000" dirty="0" smtClean="0">
                <a:solidFill>
                  <a:srgbClr val="FF00FF"/>
                </a:solidFill>
              </a:rPr>
              <a:t> convergence rate</a:t>
            </a:r>
            <a:r>
              <a:rPr lang="fr-FR" sz="2000" dirty="0" smtClean="0"/>
              <a:t>. 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4052486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/>
          <p:cNvSpPr txBox="1"/>
          <p:nvPr/>
        </p:nvSpPr>
        <p:spPr>
          <a:xfrm>
            <a:off x="152400" y="70199"/>
            <a:ext cx="15685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dirty="0" smtClean="0">
                <a:solidFill>
                  <a:srgbClr val="0000FF"/>
                </a:solidFill>
              </a:rPr>
              <a:t>OUTLINE</a:t>
            </a:r>
            <a:endParaRPr lang="fr-FR" sz="3000" dirty="0">
              <a:solidFill>
                <a:srgbClr val="0000FF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96426" y="1788746"/>
            <a:ext cx="6647974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3000" dirty="0" err="1" smtClean="0"/>
              <a:t>Cavity</a:t>
            </a:r>
            <a:r>
              <a:rPr lang="fr-FR" sz="3000" dirty="0" smtClean="0"/>
              <a:t> </a:t>
            </a:r>
            <a:r>
              <a:rPr lang="fr-FR" sz="3000" dirty="0" err="1" smtClean="0"/>
              <a:t>mediated</a:t>
            </a:r>
            <a:r>
              <a:rPr lang="fr-FR" sz="3000" dirty="0" smtClean="0"/>
              <a:t> qubit </a:t>
            </a:r>
            <a:r>
              <a:rPr lang="fr-FR" sz="3000" dirty="0" err="1" smtClean="0"/>
              <a:t>cooling</a:t>
            </a:r>
            <a:endParaRPr lang="fr-FR" sz="3000" dirty="0" smtClean="0"/>
          </a:p>
          <a:p>
            <a:pPr marL="285750" indent="-285750">
              <a:buFont typeface="Arial"/>
              <a:buChar char="•"/>
            </a:pPr>
            <a:endParaRPr lang="fr-FR" sz="3000" dirty="0" smtClean="0"/>
          </a:p>
          <a:p>
            <a:pPr marL="285750" indent="-285750">
              <a:buFont typeface="Arial"/>
              <a:buChar char="•"/>
            </a:pPr>
            <a:r>
              <a:rPr lang="fr-FR" sz="3000" dirty="0" err="1" smtClean="0"/>
              <a:t>Autonomous</a:t>
            </a:r>
            <a:r>
              <a:rPr lang="fr-FR" sz="3000" dirty="0" smtClean="0"/>
              <a:t> </a:t>
            </a:r>
            <a:r>
              <a:rPr lang="fr-FR" sz="3000" dirty="0" err="1" smtClean="0"/>
              <a:t>stabilization</a:t>
            </a:r>
            <a:r>
              <a:rPr lang="fr-FR" sz="3000" dirty="0" smtClean="0"/>
              <a:t> of a </a:t>
            </a:r>
            <a:r>
              <a:rPr lang="fr-FR" sz="3000" dirty="0"/>
              <a:t>B</a:t>
            </a:r>
            <a:r>
              <a:rPr lang="fr-FR" sz="3000" dirty="0" smtClean="0"/>
              <a:t>ell state</a:t>
            </a:r>
          </a:p>
          <a:p>
            <a:pPr marL="285750" indent="-285750">
              <a:buFont typeface="Arial"/>
              <a:buChar char="•"/>
            </a:pPr>
            <a:endParaRPr lang="fr-FR" sz="3000" dirty="0"/>
          </a:p>
          <a:p>
            <a:pPr marL="285750" indent="-285750">
              <a:buFont typeface="Arial"/>
              <a:buChar char="•"/>
            </a:pPr>
            <a:r>
              <a:rPr lang="fr-FR" sz="3000" dirty="0" err="1" smtClean="0"/>
              <a:t>Remote</a:t>
            </a:r>
            <a:r>
              <a:rPr lang="fr-FR" sz="3000" dirty="0" smtClean="0"/>
              <a:t> </a:t>
            </a:r>
            <a:r>
              <a:rPr lang="fr-FR" sz="3000" dirty="0" err="1" smtClean="0"/>
              <a:t>entanglement</a:t>
            </a:r>
            <a:r>
              <a:rPr lang="fr-FR" sz="3000" dirty="0" smtClean="0"/>
              <a:t> accumulation</a:t>
            </a:r>
          </a:p>
          <a:p>
            <a:pPr marL="285750" indent="-285750">
              <a:buFont typeface="Arial"/>
              <a:buChar char="•"/>
            </a:pPr>
            <a:endParaRPr lang="fr-FR" sz="3000" dirty="0"/>
          </a:p>
          <a:p>
            <a:pPr marL="285750" indent="-285750">
              <a:buFont typeface="Arial"/>
              <a:buChar char="•"/>
            </a:pPr>
            <a:r>
              <a:rPr lang="fr-FR" sz="3000" dirty="0" err="1" smtClean="0">
                <a:solidFill>
                  <a:srgbClr val="0000FF"/>
                </a:solidFill>
              </a:rPr>
              <a:t>Autonomous</a:t>
            </a:r>
            <a:r>
              <a:rPr lang="fr-FR" sz="3000" dirty="0" smtClean="0">
                <a:solidFill>
                  <a:srgbClr val="0000FF"/>
                </a:solidFill>
              </a:rPr>
              <a:t> quantum </a:t>
            </a:r>
            <a:r>
              <a:rPr lang="fr-FR" sz="3000" dirty="0" err="1" smtClean="0">
                <a:solidFill>
                  <a:srgbClr val="0000FF"/>
                </a:solidFill>
              </a:rPr>
              <a:t>error</a:t>
            </a:r>
            <a:r>
              <a:rPr lang="fr-FR" sz="3000" dirty="0" smtClean="0">
                <a:solidFill>
                  <a:srgbClr val="0000FF"/>
                </a:solidFill>
              </a:rPr>
              <a:t> correction</a:t>
            </a:r>
          </a:p>
        </p:txBody>
      </p:sp>
    </p:spTree>
    <p:extLst>
      <p:ext uri="{BB962C8B-B14F-4D97-AF65-F5344CB8AC3E}">
        <p14:creationId xmlns:p14="http://schemas.microsoft.com/office/powerpoint/2010/main" val="3280184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/>
          <p:cNvSpPr txBox="1"/>
          <p:nvPr/>
        </p:nvSpPr>
        <p:spPr>
          <a:xfrm>
            <a:off x="152400" y="70199"/>
            <a:ext cx="15685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dirty="0" smtClean="0">
                <a:solidFill>
                  <a:srgbClr val="0000FF"/>
                </a:solidFill>
              </a:rPr>
              <a:t>OUTLINE</a:t>
            </a:r>
            <a:endParaRPr lang="fr-FR" sz="3000" dirty="0">
              <a:solidFill>
                <a:srgbClr val="0000FF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96426" y="1788746"/>
            <a:ext cx="6647974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3000" dirty="0" err="1" smtClean="0">
                <a:solidFill>
                  <a:srgbClr val="0000FF"/>
                </a:solidFill>
              </a:rPr>
              <a:t>Cavity</a:t>
            </a:r>
            <a:r>
              <a:rPr lang="fr-FR" sz="3000" dirty="0" smtClean="0">
                <a:solidFill>
                  <a:srgbClr val="0000FF"/>
                </a:solidFill>
              </a:rPr>
              <a:t> </a:t>
            </a:r>
            <a:r>
              <a:rPr lang="fr-FR" sz="3000" dirty="0" err="1" smtClean="0">
                <a:solidFill>
                  <a:srgbClr val="0000FF"/>
                </a:solidFill>
              </a:rPr>
              <a:t>mediated</a:t>
            </a:r>
            <a:r>
              <a:rPr lang="fr-FR" sz="3000" dirty="0" smtClean="0">
                <a:solidFill>
                  <a:srgbClr val="0000FF"/>
                </a:solidFill>
              </a:rPr>
              <a:t> qubit </a:t>
            </a:r>
            <a:r>
              <a:rPr lang="fr-FR" sz="3000" dirty="0" err="1" smtClean="0">
                <a:solidFill>
                  <a:srgbClr val="0000FF"/>
                </a:solidFill>
              </a:rPr>
              <a:t>cooling</a:t>
            </a:r>
            <a:endParaRPr lang="fr-FR" sz="3000" dirty="0" smtClean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endParaRPr lang="fr-FR" sz="3000" dirty="0" smtClean="0"/>
          </a:p>
          <a:p>
            <a:pPr marL="285750" indent="-285750">
              <a:buFont typeface="Arial"/>
              <a:buChar char="•"/>
            </a:pPr>
            <a:r>
              <a:rPr lang="fr-FR" sz="3000" dirty="0" err="1" smtClean="0"/>
              <a:t>Autonomous</a:t>
            </a:r>
            <a:r>
              <a:rPr lang="fr-FR" sz="3000" dirty="0" smtClean="0"/>
              <a:t> </a:t>
            </a:r>
            <a:r>
              <a:rPr lang="fr-FR" sz="3000" dirty="0" err="1" smtClean="0"/>
              <a:t>stabilization</a:t>
            </a:r>
            <a:r>
              <a:rPr lang="fr-FR" sz="3000" dirty="0" smtClean="0"/>
              <a:t> of a </a:t>
            </a:r>
            <a:r>
              <a:rPr lang="fr-FR" sz="3000" dirty="0"/>
              <a:t>B</a:t>
            </a:r>
            <a:r>
              <a:rPr lang="fr-FR" sz="3000" dirty="0" smtClean="0"/>
              <a:t>ell state</a:t>
            </a:r>
          </a:p>
          <a:p>
            <a:pPr marL="285750" indent="-285750">
              <a:buFont typeface="Arial"/>
              <a:buChar char="•"/>
            </a:pPr>
            <a:endParaRPr lang="fr-FR" sz="3000" dirty="0"/>
          </a:p>
          <a:p>
            <a:pPr marL="285750" indent="-285750">
              <a:buFont typeface="Arial"/>
              <a:buChar char="•"/>
            </a:pPr>
            <a:r>
              <a:rPr lang="fr-FR" sz="3000" dirty="0" err="1" smtClean="0"/>
              <a:t>Remote</a:t>
            </a:r>
            <a:r>
              <a:rPr lang="fr-FR" sz="3000" dirty="0" smtClean="0"/>
              <a:t> </a:t>
            </a:r>
            <a:r>
              <a:rPr lang="fr-FR" sz="3000" dirty="0" err="1" smtClean="0"/>
              <a:t>entanglement</a:t>
            </a:r>
            <a:r>
              <a:rPr lang="fr-FR" sz="3000" dirty="0" smtClean="0"/>
              <a:t> accumulation</a:t>
            </a:r>
          </a:p>
          <a:p>
            <a:pPr marL="285750" indent="-285750">
              <a:buFont typeface="Arial"/>
              <a:buChar char="•"/>
            </a:pPr>
            <a:endParaRPr lang="fr-FR" sz="3000" dirty="0"/>
          </a:p>
          <a:p>
            <a:pPr marL="285750" indent="-285750">
              <a:buFont typeface="Arial"/>
              <a:buChar char="•"/>
            </a:pPr>
            <a:r>
              <a:rPr lang="fr-FR" sz="3000" dirty="0" err="1" smtClean="0"/>
              <a:t>Autonomous</a:t>
            </a:r>
            <a:r>
              <a:rPr lang="fr-FR" sz="3000" dirty="0" smtClean="0"/>
              <a:t> quantum </a:t>
            </a:r>
            <a:r>
              <a:rPr lang="fr-FR" sz="3000" dirty="0" err="1" smtClean="0"/>
              <a:t>error</a:t>
            </a:r>
            <a:r>
              <a:rPr lang="fr-FR" sz="3000" dirty="0" smtClean="0"/>
              <a:t> correction</a:t>
            </a:r>
          </a:p>
        </p:txBody>
      </p:sp>
    </p:spTree>
    <p:extLst>
      <p:ext uri="{BB962C8B-B14F-4D97-AF65-F5344CB8AC3E}">
        <p14:creationId xmlns:p14="http://schemas.microsoft.com/office/powerpoint/2010/main" val="8804639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/>
          <p:cNvSpPr txBox="1"/>
          <p:nvPr/>
        </p:nvSpPr>
        <p:spPr>
          <a:xfrm>
            <a:off x="152400" y="70199"/>
            <a:ext cx="6224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</a:rPr>
              <a:t>AUTONOMOUS QUANTUM ERROR CORRECTION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457200" y="1330476"/>
            <a:ext cx="8229600" cy="4795687"/>
          </a:xfrm>
        </p:spPr>
        <p:txBody>
          <a:bodyPr/>
          <a:lstStyle/>
          <a:p>
            <a:r>
              <a:rPr lang="fr-FR" sz="22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fr-FR" sz="2200" dirty="0" err="1" smtClean="0">
                <a:solidFill>
                  <a:srgbClr val="A300A3"/>
                </a:solidFill>
                <a:latin typeface="Calibri"/>
                <a:cs typeface="Calibri"/>
              </a:rPr>
              <a:t>Three</a:t>
            </a:r>
            <a:r>
              <a:rPr lang="fr-FR" sz="2200" dirty="0" smtClean="0">
                <a:solidFill>
                  <a:srgbClr val="A300A3"/>
                </a:solidFill>
                <a:latin typeface="Calibri"/>
                <a:cs typeface="Calibri"/>
              </a:rPr>
              <a:t> </a:t>
            </a:r>
            <a:r>
              <a:rPr lang="fr-FR" sz="2200" dirty="0" err="1" smtClean="0">
                <a:solidFill>
                  <a:srgbClr val="A300A3"/>
                </a:solidFill>
                <a:latin typeface="Calibri"/>
                <a:cs typeface="Calibri"/>
              </a:rPr>
              <a:t>transmon</a:t>
            </a:r>
            <a:r>
              <a:rPr lang="fr-FR" sz="2200" dirty="0" smtClean="0">
                <a:solidFill>
                  <a:srgbClr val="A300A3"/>
                </a:solidFill>
                <a:latin typeface="Calibri"/>
                <a:cs typeface="Calibri"/>
              </a:rPr>
              <a:t> </a:t>
            </a:r>
            <a:r>
              <a:rPr lang="fr-FR" sz="2200" dirty="0" err="1" smtClean="0">
                <a:solidFill>
                  <a:srgbClr val="A300A3"/>
                </a:solidFill>
                <a:latin typeface="Calibri"/>
                <a:cs typeface="Calibri"/>
              </a:rPr>
              <a:t>qubits</a:t>
            </a:r>
            <a:r>
              <a:rPr lang="fr-FR" sz="2200" dirty="0" smtClean="0">
                <a:solidFill>
                  <a:srgbClr val="A300A3"/>
                </a:solidFill>
                <a:latin typeface="Calibri"/>
                <a:cs typeface="Calibri"/>
              </a:rPr>
              <a:t> b</a:t>
            </a:r>
            <a:r>
              <a:rPr lang="fr-FR" sz="2200" baseline="-25000" dirty="0" smtClean="0">
                <a:solidFill>
                  <a:srgbClr val="A300A3"/>
                </a:solidFill>
                <a:latin typeface="Calibri"/>
                <a:cs typeface="Calibri"/>
              </a:rPr>
              <a:t>1</a:t>
            </a:r>
            <a:r>
              <a:rPr lang="fr-FR" sz="2200" dirty="0" smtClean="0">
                <a:solidFill>
                  <a:srgbClr val="A300A3"/>
                </a:solidFill>
                <a:latin typeface="Calibri"/>
                <a:cs typeface="Calibri"/>
              </a:rPr>
              <a:t>, b</a:t>
            </a:r>
            <a:r>
              <a:rPr lang="fr-FR" sz="2200" baseline="-25000" dirty="0" smtClean="0">
                <a:solidFill>
                  <a:srgbClr val="A300A3"/>
                </a:solidFill>
                <a:latin typeface="Calibri"/>
                <a:cs typeface="Calibri"/>
              </a:rPr>
              <a:t>2</a:t>
            </a:r>
            <a:r>
              <a:rPr lang="fr-FR" sz="2200" dirty="0" smtClean="0">
                <a:solidFill>
                  <a:srgbClr val="A300A3"/>
                </a:solidFill>
                <a:latin typeface="Calibri"/>
                <a:cs typeface="Calibri"/>
              </a:rPr>
              <a:t> and b</a:t>
            </a:r>
            <a:r>
              <a:rPr lang="fr-FR" sz="2200" baseline="-25000" dirty="0" smtClean="0">
                <a:solidFill>
                  <a:srgbClr val="A300A3"/>
                </a:solidFill>
                <a:latin typeface="Calibri"/>
                <a:cs typeface="Calibri"/>
              </a:rPr>
              <a:t>3</a:t>
            </a:r>
            <a:r>
              <a:rPr lang="fr-FR" sz="2200" baseline="-25000" dirty="0" smtClean="0">
                <a:latin typeface="Calibri"/>
                <a:cs typeface="Calibri"/>
              </a:rPr>
              <a:t> </a:t>
            </a:r>
            <a:r>
              <a:rPr lang="fr-FR" sz="2200" dirty="0" err="1" smtClean="0">
                <a:latin typeface="Calibri"/>
                <a:cs typeface="Calibri"/>
              </a:rPr>
              <a:t>coupled</a:t>
            </a:r>
            <a:r>
              <a:rPr lang="fr-FR" sz="2200" dirty="0" smtClean="0">
                <a:latin typeface="Calibri"/>
                <a:cs typeface="Calibri"/>
              </a:rPr>
              <a:t> to a single </a:t>
            </a:r>
            <a:r>
              <a:rPr lang="fr-FR" sz="2200" dirty="0" err="1" smtClean="0">
                <a:solidFill>
                  <a:srgbClr val="2DAE2F"/>
                </a:solidFill>
                <a:latin typeface="Calibri"/>
                <a:cs typeface="Calibri"/>
              </a:rPr>
              <a:t>low</a:t>
            </a:r>
            <a:r>
              <a:rPr lang="fr-FR" sz="2200" dirty="0" smtClean="0">
                <a:solidFill>
                  <a:srgbClr val="2DAE2F"/>
                </a:solidFill>
                <a:latin typeface="Calibri"/>
                <a:cs typeface="Calibri"/>
              </a:rPr>
              <a:t>-Q </a:t>
            </a:r>
            <a:r>
              <a:rPr lang="fr-FR" sz="2200" dirty="0" err="1" smtClean="0">
                <a:solidFill>
                  <a:srgbClr val="2DAE2F"/>
                </a:solidFill>
                <a:latin typeface="Calibri"/>
                <a:cs typeface="Calibri"/>
              </a:rPr>
              <a:t>resonator</a:t>
            </a:r>
            <a:r>
              <a:rPr lang="fr-FR" sz="2200" dirty="0" smtClean="0">
                <a:solidFill>
                  <a:srgbClr val="2DAE2F"/>
                </a:solidFill>
                <a:latin typeface="Calibri"/>
                <a:cs typeface="Calibri"/>
              </a:rPr>
              <a:t> a</a:t>
            </a:r>
          </a:p>
          <a:p>
            <a:pPr marL="0" indent="0">
              <a:buNone/>
            </a:pPr>
            <a:endParaRPr lang="fr-FR" dirty="0" smtClean="0">
              <a:latin typeface="Chalkboard"/>
              <a:cs typeface="Chalkboard"/>
            </a:endParaRPr>
          </a:p>
          <a:p>
            <a:pPr marL="0" indent="0">
              <a:buNone/>
            </a:pPr>
            <a:endParaRPr lang="fr-FR" dirty="0">
              <a:latin typeface="Chalkboard"/>
              <a:cs typeface="Chalkboard"/>
            </a:endParaRPr>
          </a:p>
          <a:p>
            <a:pPr marL="0" indent="0">
              <a:buNone/>
            </a:pPr>
            <a:endParaRPr lang="fr-FR" dirty="0" smtClean="0">
              <a:latin typeface="Chalkboard"/>
              <a:cs typeface="Chalkboard"/>
            </a:endParaRPr>
          </a:p>
          <a:p>
            <a:pPr marL="0" indent="0">
              <a:buNone/>
            </a:pPr>
            <a:endParaRPr lang="fr-FR" dirty="0">
              <a:latin typeface="Chalkboard"/>
              <a:cs typeface="Chalkboard"/>
            </a:endParaRPr>
          </a:p>
          <a:p>
            <a:pPr marL="400050" lvl="1" indent="0">
              <a:buNone/>
            </a:pPr>
            <a:endParaRPr lang="fr-FR" dirty="0">
              <a:latin typeface="Chalkboard"/>
              <a:cs typeface="Chalkboard"/>
            </a:endParaRPr>
          </a:p>
          <a:p>
            <a:endParaRPr lang="fr-FR" dirty="0">
              <a:latin typeface="Chalkboard"/>
              <a:cs typeface="Chalkboard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04" y="2715263"/>
            <a:ext cx="3974229" cy="224648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575402" y="720766"/>
            <a:ext cx="38017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/>
              <a:t>3-qubit bit-flip </a:t>
            </a:r>
            <a:r>
              <a:rPr lang="fr-FR" sz="2200" b="1" dirty="0" err="1" smtClean="0"/>
              <a:t>error</a:t>
            </a:r>
            <a:r>
              <a:rPr lang="fr-FR" sz="2200" b="1" dirty="0" smtClean="0"/>
              <a:t> correction</a:t>
            </a:r>
            <a:endParaRPr lang="fr-FR" sz="2200" b="1" dirty="0"/>
          </a:p>
        </p:txBody>
      </p:sp>
      <p:pic>
        <p:nvPicPr>
          <p:cNvPr id="9" name="Imag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731" y="2715263"/>
            <a:ext cx="5076539" cy="221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16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457200" y="2219743"/>
            <a:ext cx="8229600" cy="398129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sz="2400" dirty="0" smtClean="0">
              <a:latin typeface="Chalkboard"/>
              <a:cs typeface="Chalkboard"/>
            </a:endParaRPr>
          </a:p>
          <a:p>
            <a:r>
              <a:rPr lang="fr-FR" sz="2200" dirty="0" err="1" smtClean="0">
                <a:latin typeface="Calibri"/>
                <a:cs typeface="Calibri"/>
              </a:rPr>
              <a:t>We</a:t>
            </a:r>
            <a:r>
              <a:rPr lang="fr-FR" sz="2200" dirty="0" smtClean="0">
                <a:latin typeface="Calibri"/>
                <a:cs typeface="Calibri"/>
              </a:rPr>
              <a:t> assume : </a:t>
            </a:r>
          </a:p>
          <a:p>
            <a:pPr lvl="1"/>
            <a:r>
              <a:rPr lang="fr-FR" sz="2200" dirty="0" err="1" smtClean="0">
                <a:latin typeface="Calibri"/>
                <a:cs typeface="Calibri"/>
              </a:rPr>
              <a:t>Strong</a:t>
            </a:r>
            <a:r>
              <a:rPr lang="fr-FR" sz="2200" dirty="0" smtClean="0">
                <a:latin typeface="Calibri"/>
                <a:cs typeface="Calibri"/>
              </a:rPr>
              <a:t> dispersive </a:t>
            </a:r>
            <a:r>
              <a:rPr lang="fr-FR" sz="2200" dirty="0" err="1" smtClean="0">
                <a:latin typeface="Calibri"/>
                <a:cs typeface="Calibri"/>
              </a:rPr>
              <a:t>regime</a:t>
            </a:r>
            <a:r>
              <a:rPr lang="fr-FR" sz="2200" dirty="0" smtClean="0">
                <a:latin typeface="Calibri"/>
                <a:cs typeface="Calibri"/>
              </a:rPr>
              <a:t> :</a:t>
            </a:r>
          </a:p>
          <a:p>
            <a:pPr lvl="1"/>
            <a:endParaRPr lang="fr-FR" sz="2200" dirty="0" smtClean="0">
              <a:latin typeface="Calibri"/>
              <a:cs typeface="Calibri"/>
            </a:endParaRPr>
          </a:p>
          <a:p>
            <a:pPr lvl="1"/>
            <a:r>
              <a:rPr lang="fr-FR" sz="2200" dirty="0" err="1" smtClean="0">
                <a:latin typeface="Calibri"/>
                <a:cs typeface="Calibri"/>
              </a:rPr>
              <a:t>Symmetry</a:t>
            </a:r>
            <a:r>
              <a:rPr lang="fr-FR" sz="2200" dirty="0" smtClean="0">
                <a:latin typeface="Calibri"/>
                <a:cs typeface="Calibri"/>
              </a:rPr>
              <a:t> :</a:t>
            </a:r>
            <a:r>
              <a:rPr lang="fr-FR" sz="2200" dirty="0">
                <a:latin typeface="Calibri"/>
                <a:cs typeface="Calibri"/>
              </a:rPr>
              <a:t>				   					</a:t>
            </a:r>
            <a:r>
              <a:rPr lang="fr-FR" sz="2200" dirty="0" smtClean="0">
                <a:latin typeface="Calibri"/>
                <a:cs typeface="Calibri"/>
              </a:rPr>
              <a:t/>
            </a:r>
            <a:br>
              <a:rPr lang="fr-FR" sz="2200" dirty="0" smtClean="0">
                <a:latin typeface="Calibri"/>
                <a:cs typeface="Calibri"/>
              </a:rPr>
            </a:br>
            <a:r>
              <a:rPr lang="fr-FR" sz="2200" dirty="0" smtClean="0">
                <a:latin typeface="Calibri"/>
                <a:cs typeface="Calibri"/>
              </a:rPr>
              <a:t/>
            </a:r>
            <a:br>
              <a:rPr lang="fr-FR" sz="2200" dirty="0" smtClean="0">
                <a:latin typeface="Calibri"/>
                <a:cs typeface="Calibri"/>
              </a:rPr>
            </a:br>
            <a:r>
              <a:rPr lang="fr-FR" sz="2200" dirty="0" smtClean="0">
                <a:latin typeface="Calibri"/>
                <a:cs typeface="Calibri"/>
              </a:rPr>
              <a:t>					       </a:t>
            </a:r>
            <a:endParaRPr lang="fr-FR" sz="2200" dirty="0">
              <a:latin typeface="Calibri"/>
              <a:cs typeface="Calibri"/>
            </a:endParaRPr>
          </a:p>
          <a:p>
            <a:endParaRPr lang="fr-FR" sz="2400" dirty="0">
              <a:latin typeface="Chalkboard"/>
              <a:cs typeface="Chalkboard"/>
            </a:endParaRPr>
          </a:p>
        </p:txBody>
      </p:sp>
      <p:pic>
        <p:nvPicPr>
          <p:cNvPr id="5" name="Imag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033" y="3919919"/>
            <a:ext cx="3386667" cy="310853"/>
          </a:xfrm>
          <a:prstGeom prst="rect">
            <a:avLst/>
          </a:prstGeom>
        </p:spPr>
      </p:pic>
      <p:pic>
        <p:nvPicPr>
          <p:cNvPr id="6" name="Imag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838" y="3169483"/>
            <a:ext cx="1596571" cy="36285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620466" y="3136398"/>
            <a:ext cx="12490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Selectivity</a:t>
            </a:r>
            <a:endParaRPr lang="en-US" sz="20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476002" y="4598964"/>
            <a:ext cx="4958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>
                <a:solidFill>
                  <a:srgbClr val="FF0000"/>
                </a:solidFill>
                <a:latin typeface="Calibri"/>
                <a:cs typeface="Calibri"/>
              </a:rPr>
              <a:t>Indistinguishability</a:t>
            </a:r>
            <a:r>
              <a:rPr lang="fr-FR" sz="20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fr-FR" sz="2000" dirty="0" err="1">
                <a:solidFill>
                  <a:srgbClr val="FF0000"/>
                </a:solidFill>
                <a:latin typeface="Calibri"/>
                <a:cs typeface="Calibri"/>
              </a:rPr>
              <a:t>between</a:t>
            </a:r>
            <a:r>
              <a:rPr lang="fr-FR" sz="2000" dirty="0">
                <a:solidFill>
                  <a:srgbClr val="FF0000"/>
                </a:solidFill>
                <a:latin typeface="Calibri"/>
                <a:cs typeface="Calibri"/>
              </a:rPr>
              <a:t> |000&gt; and |111&gt; </a:t>
            </a:r>
            <a:endParaRPr lang="en-US" sz="20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4452258" y="3049356"/>
            <a:ext cx="1874762" cy="580571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à coins arrondis 9"/>
          <p:cNvSpPr/>
          <p:nvPr/>
        </p:nvSpPr>
        <p:spPr>
          <a:xfrm>
            <a:off x="2938732" y="3794603"/>
            <a:ext cx="3664570" cy="580571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8"/>
          <p:cNvSpPr txBox="1"/>
          <p:nvPr/>
        </p:nvSpPr>
        <p:spPr>
          <a:xfrm>
            <a:off x="152400" y="70199"/>
            <a:ext cx="6224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</a:rPr>
              <a:t>AUTONOMOUS QUANTUM ERROR CORRECTION</a:t>
            </a:r>
            <a:endParaRPr lang="fr-FR" sz="2400" dirty="0">
              <a:solidFill>
                <a:srgbClr val="0000FF"/>
              </a:solidFill>
            </a:endParaRPr>
          </a:p>
        </p:txBody>
      </p:sp>
      <p:grpSp>
        <p:nvGrpSpPr>
          <p:cNvPr id="18" name="Grouper 17"/>
          <p:cNvGrpSpPr/>
          <p:nvPr/>
        </p:nvGrpSpPr>
        <p:grpSpPr>
          <a:xfrm>
            <a:off x="943998" y="1115471"/>
            <a:ext cx="7633588" cy="457200"/>
            <a:chOff x="1561902" y="1115471"/>
            <a:chExt cx="7633588" cy="457200"/>
          </a:xfrm>
        </p:grpSpPr>
        <p:sp>
          <p:nvSpPr>
            <p:cNvPr id="15" name="ZoneTexte 14"/>
            <p:cNvSpPr txBox="1"/>
            <p:nvPr/>
          </p:nvSpPr>
          <p:spPr>
            <a:xfrm>
              <a:off x="1561902" y="1115471"/>
              <a:ext cx="763358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200" dirty="0" err="1" smtClean="0"/>
                <a:t>Protect</a:t>
              </a:r>
              <a:r>
                <a:rPr lang="fr-FR" sz="2200" dirty="0" smtClean="0"/>
                <a:t> states of the </a:t>
              </a:r>
              <a:r>
                <a:rPr lang="fr-FR" sz="2200" dirty="0" err="1" smtClean="0"/>
                <a:t>form</a:t>
              </a:r>
              <a:r>
                <a:rPr lang="fr-FR" sz="2200" dirty="0" smtClean="0"/>
                <a:t>                                </a:t>
              </a:r>
              <a:r>
                <a:rPr lang="fr-FR" sz="2200" dirty="0" err="1" smtClean="0"/>
                <a:t>against</a:t>
              </a:r>
              <a:r>
                <a:rPr lang="fr-FR" sz="2200" dirty="0" smtClean="0"/>
                <a:t> bit-flip </a:t>
              </a:r>
              <a:r>
                <a:rPr lang="fr-FR" sz="2200" dirty="0" err="1" smtClean="0"/>
                <a:t>errors</a:t>
              </a:r>
              <a:r>
                <a:rPr lang="fr-FR" sz="2200" dirty="0" smtClean="0"/>
                <a:t>  </a:t>
              </a:r>
              <a:endParaRPr lang="fr-FR" sz="2200" dirty="0"/>
            </a:p>
          </p:txBody>
        </p:sp>
        <p:graphicFrame>
          <p:nvGraphicFramePr>
            <p:cNvPr id="16" name="Obje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98810711"/>
                </p:ext>
              </p:extLst>
            </p:nvPr>
          </p:nvGraphicFramePr>
          <p:xfrm>
            <a:off x="4610100" y="1115471"/>
            <a:ext cx="1879600" cy="457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10" name="Equation" r:id="rId5" imgW="1879600" imgH="457200" progId="Equation.DSMT4">
                    <p:embed/>
                  </p:oleObj>
                </mc:Choice>
                <mc:Fallback>
                  <p:oleObj name="Equation" r:id="rId5" imgW="1879600" imgH="457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610100" y="1115471"/>
                          <a:ext cx="1879600" cy="457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714432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70509"/>
            <a:ext cx="8229600" cy="47473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dirty="0" smtClean="0">
                <a:latin typeface="Calibri"/>
                <a:cs typeface="Calibri"/>
              </a:rPr>
              <a:t>      correct state :</a:t>
            </a:r>
            <a:endParaRPr lang="fr-FR" sz="2400" dirty="0">
              <a:latin typeface="Calibri"/>
              <a:cs typeface="Calibri"/>
            </a:endParaRPr>
          </a:p>
        </p:txBody>
      </p:sp>
      <p:pic>
        <p:nvPicPr>
          <p:cNvPr id="11" name="Image 1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381" y="1132911"/>
            <a:ext cx="3906762" cy="259490"/>
          </a:xfrm>
          <a:prstGeom prst="rect">
            <a:avLst/>
          </a:prstGeom>
        </p:spPr>
      </p:pic>
      <p:graphicFrame>
        <p:nvGraphicFramePr>
          <p:cNvPr id="23" name="Obje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9818070"/>
              </p:ext>
            </p:extLst>
          </p:nvPr>
        </p:nvGraphicFramePr>
        <p:xfrm>
          <a:off x="1252148" y="1974623"/>
          <a:ext cx="2629012" cy="525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32" name="Document" r:id="rId4" imgW="5753100" imgH="1371600" progId="Word.Document.12">
                  <p:embed/>
                </p:oleObj>
              </mc:Choice>
              <mc:Fallback>
                <p:oleObj name="Document" r:id="rId4" imgW="5753100" imgH="1371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52148" y="1974623"/>
                        <a:ext cx="2629012" cy="525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4" name="Connecteur droit 23"/>
          <p:cNvCxnSpPr/>
          <p:nvPr/>
        </p:nvCxnSpPr>
        <p:spPr>
          <a:xfrm>
            <a:off x="2311368" y="3286104"/>
            <a:ext cx="726756" cy="0"/>
          </a:xfrm>
          <a:prstGeom prst="line">
            <a:avLst/>
          </a:prstGeom>
          <a:ln w="762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>
            <a:off x="3765609" y="2877539"/>
            <a:ext cx="726756" cy="0"/>
          </a:xfrm>
          <a:prstGeom prst="line">
            <a:avLst/>
          </a:prstGeom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4926395" y="2882942"/>
            <a:ext cx="726756" cy="0"/>
          </a:xfrm>
          <a:prstGeom prst="line">
            <a:avLst/>
          </a:prstGeom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>
            <a:off x="6379909" y="2505214"/>
            <a:ext cx="726756" cy="0"/>
          </a:xfrm>
          <a:prstGeom prst="line">
            <a:avLst/>
          </a:prstGeom>
          <a:ln w="762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>
            <a:off x="2311368" y="4126359"/>
            <a:ext cx="726756" cy="0"/>
          </a:xfrm>
          <a:prstGeom prst="line">
            <a:avLst/>
          </a:prstGeom>
          <a:ln w="762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>
            <a:off x="3765609" y="4126359"/>
            <a:ext cx="726756" cy="0"/>
          </a:xfrm>
          <a:prstGeom prst="line">
            <a:avLst/>
          </a:prstGeom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>
            <a:off x="4926395" y="4131762"/>
            <a:ext cx="726756" cy="0"/>
          </a:xfrm>
          <a:prstGeom prst="line">
            <a:avLst/>
          </a:prstGeom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>
            <a:off x="6379909" y="4131762"/>
            <a:ext cx="726756" cy="0"/>
          </a:xfrm>
          <a:prstGeom prst="line">
            <a:avLst/>
          </a:prstGeom>
          <a:ln w="762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>
            <a:off x="2311368" y="2879261"/>
            <a:ext cx="726756" cy="0"/>
          </a:xfrm>
          <a:prstGeom prst="line">
            <a:avLst/>
          </a:prstGeom>
          <a:ln w="76200" cmpd="sng">
            <a:solidFill>
              <a:schemeClr val="tx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/>
        </p:nvCxnSpPr>
        <p:spPr>
          <a:xfrm>
            <a:off x="6379909" y="2885141"/>
            <a:ext cx="726756" cy="0"/>
          </a:xfrm>
          <a:prstGeom prst="line">
            <a:avLst/>
          </a:prstGeom>
          <a:ln w="76200" cmpd="sng">
            <a:solidFill>
              <a:schemeClr val="tx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4" name="Obje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1156418"/>
              </p:ext>
            </p:extLst>
          </p:nvPr>
        </p:nvGraphicFramePr>
        <p:xfrm>
          <a:off x="2311368" y="4185252"/>
          <a:ext cx="710906" cy="2095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33" name="…quation" r:id="rId6" imgW="685800" imgH="241300" progId="Equation.3">
                  <p:embed/>
                </p:oleObj>
              </mc:Choice>
              <mc:Fallback>
                <p:oleObj name="…quation" r:id="rId6" imgW="6858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311368" y="4185252"/>
                        <a:ext cx="710906" cy="2095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1586087"/>
              </p:ext>
            </p:extLst>
          </p:nvPr>
        </p:nvGraphicFramePr>
        <p:xfrm>
          <a:off x="3765609" y="4188616"/>
          <a:ext cx="712452" cy="20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34" name="…quation" r:id="rId8" imgW="698500" imgH="241300" progId="Equation.3">
                  <p:embed/>
                </p:oleObj>
              </mc:Choice>
              <mc:Fallback>
                <p:oleObj name="…quation" r:id="rId8" imgW="6985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765609" y="4188616"/>
                        <a:ext cx="712452" cy="206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2839907"/>
              </p:ext>
            </p:extLst>
          </p:nvPr>
        </p:nvGraphicFramePr>
        <p:xfrm>
          <a:off x="4944210" y="4181889"/>
          <a:ext cx="708941" cy="2129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35" name="…quation" r:id="rId10" imgW="673100" imgH="241300" progId="Equation.3">
                  <p:embed/>
                </p:oleObj>
              </mc:Choice>
              <mc:Fallback>
                <p:oleObj name="…quation" r:id="rId10" imgW="6731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944210" y="4181889"/>
                        <a:ext cx="708941" cy="2129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948010"/>
              </p:ext>
            </p:extLst>
          </p:nvPr>
        </p:nvGraphicFramePr>
        <p:xfrm>
          <a:off x="6354168" y="4181889"/>
          <a:ext cx="752497" cy="22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36" name="…quation" r:id="rId12" imgW="685800" imgH="241300" progId="Equation.3">
                  <p:embed/>
                </p:oleObj>
              </mc:Choice>
              <mc:Fallback>
                <p:oleObj name="…quation" r:id="rId12" imgW="6858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354168" y="4181889"/>
                        <a:ext cx="752497" cy="221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5276551"/>
              </p:ext>
            </p:extLst>
          </p:nvPr>
        </p:nvGraphicFramePr>
        <p:xfrm>
          <a:off x="6379909" y="2225476"/>
          <a:ext cx="726756" cy="2225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37" name="…quation" r:id="rId14" imgW="660400" imgH="241300" progId="Equation.3">
                  <p:embed/>
                </p:oleObj>
              </mc:Choice>
              <mc:Fallback>
                <p:oleObj name="…quation" r:id="rId14" imgW="660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379909" y="2225476"/>
                        <a:ext cx="726756" cy="2225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7640843"/>
              </p:ext>
            </p:extLst>
          </p:nvPr>
        </p:nvGraphicFramePr>
        <p:xfrm>
          <a:off x="4912067" y="2567998"/>
          <a:ext cx="698802" cy="2225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38" name="…quation" r:id="rId16" imgW="635000" imgH="241300" progId="Equation.3">
                  <p:embed/>
                </p:oleObj>
              </mc:Choice>
              <mc:Fallback>
                <p:oleObj name="…quation" r:id="rId16" imgW="6350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912067" y="2567998"/>
                        <a:ext cx="698802" cy="2225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4450617"/>
              </p:ext>
            </p:extLst>
          </p:nvPr>
        </p:nvGraphicFramePr>
        <p:xfrm>
          <a:off x="3765609" y="2562596"/>
          <a:ext cx="740731" cy="2225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39" name="…quation" r:id="rId18" imgW="673100" imgH="241300" progId="Equation.3">
                  <p:embed/>
                </p:oleObj>
              </mc:Choice>
              <mc:Fallback>
                <p:oleObj name="…quation" r:id="rId18" imgW="6731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765609" y="2562596"/>
                        <a:ext cx="740731" cy="2225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4027597"/>
              </p:ext>
            </p:extLst>
          </p:nvPr>
        </p:nvGraphicFramePr>
        <p:xfrm>
          <a:off x="2325345" y="3373950"/>
          <a:ext cx="712778" cy="2225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40" name="…quation" r:id="rId20" imgW="647700" imgH="241300" progId="Equation.3">
                  <p:embed/>
                </p:oleObj>
              </mc:Choice>
              <mc:Fallback>
                <p:oleObj name="…quation" r:id="rId20" imgW="647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2325345" y="3373950"/>
                        <a:ext cx="712778" cy="2225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Flèche vers le haut 41"/>
          <p:cNvSpPr/>
          <p:nvPr/>
        </p:nvSpPr>
        <p:spPr>
          <a:xfrm>
            <a:off x="2043453" y="2079779"/>
            <a:ext cx="119948" cy="2060856"/>
          </a:xfrm>
          <a:prstGeom prst="upArrow">
            <a:avLst>
              <a:gd name="adj1" fmla="val 50000"/>
              <a:gd name="adj2" fmla="val 14436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0000"/>
              </a:solidFill>
            </a:endParaRPr>
          </a:p>
        </p:txBody>
      </p:sp>
      <p:cxnSp>
        <p:nvCxnSpPr>
          <p:cNvPr id="43" name="Connecteur droit 42"/>
          <p:cNvCxnSpPr/>
          <p:nvPr/>
        </p:nvCxnSpPr>
        <p:spPr>
          <a:xfrm flipH="1">
            <a:off x="2009457" y="4123167"/>
            <a:ext cx="119950" cy="0"/>
          </a:xfrm>
          <a:prstGeom prst="line">
            <a:avLst/>
          </a:prstGeom>
          <a:ln w="762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/>
          <p:cNvCxnSpPr/>
          <p:nvPr/>
        </p:nvCxnSpPr>
        <p:spPr>
          <a:xfrm flipH="1">
            <a:off x="1999803" y="3286104"/>
            <a:ext cx="119950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/>
          <p:cNvCxnSpPr/>
          <p:nvPr/>
        </p:nvCxnSpPr>
        <p:spPr>
          <a:xfrm flipH="1">
            <a:off x="1999803" y="2878025"/>
            <a:ext cx="119950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/>
          <p:cNvCxnSpPr/>
          <p:nvPr/>
        </p:nvCxnSpPr>
        <p:spPr>
          <a:xfrm flipH="1">
            <a:off x="1999803" y="2499810"/>
            <a:ext cx="119950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7" name="Obje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4226233"/>
              </p:ext>
            </p:extLst>
          </p:nvPr>
        </p:nvGraphicFramePr>
        <p:xfrm>
          <a:off x="1803477" y="4020568"/>
          <a:ext cx="151186" cy="1646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41" name="…quation" r:id="rId22" imgW="127000" imgH="165100" progId="Equation.3">
                  <p:embed/>
                </p:oleObj>
              </mc:Choice>
              <mc:Fallback>
                <p:oleObj name="…quation" r:id="rId22" imgW="1270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803477" y="4020568"/>
                        <a:ext cx="151186" cy="1646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4302061"/>
              </p:ext>
            </p:extLst>
          </p:nvPr>
        </p:nvGraphicFramePr>
        <p:xfrm>
          <a:off x="1558636" y="2717278"/>
          <a:ext cx="418193" cy="3723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42" name="…quation" r:id="rId24" imgW="203200" imgH="215900" progId="Equation.3">
                  <p:embed/>
                </p:oleObj>
              </mc:Choice>
              <mc:Fallback>
                <p:oleObj name="…quation" r:id="rId24" imgW="2032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558636" y="2717278"/>
                        <a:ext cx="418193" cy="3723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9" name="Connecteur droit 48"/>
          <p:cNvCxnSpPr>
            <a:endCxn id="50" idx="0"/>
          </p:cNvCxnSpPr>
          <p:nvPr/>
        </p:nvCxnSpPr>
        <p:spPr>
          <a:xfrm>
            <a:off x="3225291" y="2678443"/>
            <a:ext cx="100" cy="1548326"/>
          </a:xfrm>
          <a:prstGeom prst="line">
            <a:avLst/>
          </a:prstGeom>
          <a:ln>
            <a:solidFill>
              <a:srgbClr val="FF66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Arc 49"/>
          <p:cNvSpPr/>
          <p:nvPr/>
        </p:nvSpPr>
        <p:spPr>
          <a:xfrm rot="5400000">
            <a:off x="2665428" y="3922095"/>
            <a:ext cx="510577" cy="609348"/>
          </a:xfrm>
          <a:prstGeom prst="arc">
            <a:avLst>
              <a:gd name="adj1" fmla="val 16200000"/>
              <a:gd name="adj2" fmla="val 88128"/>
            </a:avLst>
          </a:prstGeom>
          <a:ln>
            <a:solidFill>
              <a:srgbClr val="FF66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1" name="Connecteur droit 50"/>
          <p:cNvCxnSpPr/>
          <p:nvPr/>
        </p:nvCxnSpPr>
        <p:spPr>
          <a:xfrm flipH="1">
            <a:off x="2311368" y="4482058"/>
            <a:ext cx="609348" cy="0"/>
          </a:xfrm>
          <a:prstGeom prst="line">
            <a:avLst/>
          </a:prstGeom>
          <a:ln>
            <a:solidFill>
              <a:srgbClr val="FF66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/>
          <p:cNvCxnSpPr>
            <a:endCxn id="53" idx="0"/>
          </p:cNvCxnSpPr>
          <p:nvPr/>
        </p:nvCxnSpPr>
        <p:spPr>
          <a:xfrm flipH="1">
            <a:off x="6165410" y="2678443"/>
            <a:ext cx="7767" cy="1548326"/>
          </a:xfrm>
          <a:prstGeom prst="line">
            <a:avLst/>
          </a:prstGeom>
          <a:ln>
            <a:solidFill>
              <a:srgbClr val="FF66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Arc 52"/>
          <p:cNvSpPr/>
          <p:nvPr/>
        </p:nvSpPr>
        <p:spPr>
          <a:xfrm rot="16200000" flipH="1">
            <a:off x="6214796" y="3922095"/>
            <a:ext cx="510577" cy="609348"/>
          </a:xfrm>
          <a:prstGeom prst="arc">
            <a:avLst>
              <a:gd name="adj1" fmla="val 16200000"/>
              <a:gd name="adj2" fmla="val 88128"/>
            </a:avLst>
          </a:prstGeom>
          <a:ln>
            <a:solidFill>
              <a:srgbClr val="FF66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4" name="Connecteur droit 53"/>
          <p:cNvCxnSpPr/>
          <p:nvPr/>
        </p:nvCxnSpPr>
        <p:spPr>
          <a:xfrm flipH="1">
            <a:off x="6455155" y="4482058"/>
            <a:ext cx="609348" cy="0"/>
          </a:xfrm>
          <a:prstGeom prst="line">
            <a:avLst/>
          </a:prstGeom>
          <a:ln>
            <a:solidFill>
              <a:srgbClr val="FF66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4477763" y="4482058"/>
            <a:ext cx="428390" cy="2921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solidFill>
                  <a:schemeClr val="accent5">
                    <a:lumMod val="75000"/>
                  </a:schemeClr>
                </a:solidFill>
                <a:latin typeface="Brush Script MT Italic"/>
                <a:cs typeface="Brush Script MT Italic"/>
              </a:rPr>
              <a:t>E</a:t>
            </a:r>
            <a:r>
              <a:rPr lang="fr-FR" sz="2800" baseline="-25000" dirty="0">
                <a:solidFill>
                  <a:schemeClr val="accent5">
                    <a:lumMod val="75000"/>
                  </a:schemeClr>
                </a:solidFill>
              </a:rPr>
              <a:t>0</a:t>
            </a:r>
            <a:endParaRPr lang="fr-FR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492327" y="4482058"/>
            <a:ext cx="428390" cy="2921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 smtClean="0">
                <a:solidFill>
                  <a:srgbClr val="FF6600"/>
                </a:solidFill>
                <a:latin typeface="Brush Script MT Italic"/>
                <a:cs typeface="Brush Script MT Italic"/>
              </a:rPr>
              <a:t>E</a:t>
            </a:r>
            <a:r>
              <a:rPr lang="fr-FR" sz="2800" baseline="-25000" dirty="0" smtClean="0">
                <a:solidFill>
                  <a:srgbClr val="FF6600"/>
                </a:solidFill>
              </a:rPr>
              <a:t>1</a:t>
            </a:r>
            <a:endParaRPr lang="fr-FR" sz="2800" dirty="0">
              <a:solidFill>
                <a:srgbClr val="FF6600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6568231" y="4499083"/>
            <a:ext cx="428390" cy="2921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 smtClean="0">
                <a:solidFill>
                  <a:srgbClr val="FF6600"/>
                </a:solidFill>
                <a:latin typeface="Brush Script MT Italic"/>
                <a:cs typeface="Brush Script MT Italic"/>
              </a:rPr>
              <a:t>E</a:t>
            </a:r>
            <a:r>
              <a:rPr lang="fr-FR" sz="2800" baseline="-25000" dirty="0" smtClean="0">
                <a:solidFill>
                  <a:srgbClr val="FF6600"/>
                </a:solidFill>
              </a:rPr>
              <a:t>1</a:t>
            </a:r>
            <a:endParaRPr lang="fr-FR" sz="2800" dirty="0">
              <a:solidFill>
                <a:srgbClr val="FF6600"/>
              </a:solidFill>
            </a:endParaRPr>
          </a:p>
        </p:txBody>
      </p:sp>
      <p:cxnSp>
        <p:nvCxnSpPr>
          <p:cNvPr id="58" name="Connecteur droit 57"/>
          <p:cNvCxnSpPr>
            <a:endCxn id="59" idx="0"/>
          </p:cNvCxnSpPr>
          <p:nvPr/>
        </p:nvCxnSpPr>
        <p:spPr>
          <a:xfrm flipH="1">
            <a:off x="3626459" y="2678443"/>
            <a:ext cx="7767" cy="1548326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Arc 58"/>
          <p:cNvSpPr/>
          <p:nvPr/>
        </p:nvSpPr>
        <p:spPr>
          <a:xfrm rot="16200000" flipH="1">
            <a:off x="3675844" y="3922095"/>
            <a:ext cx="510577" cy="609348"/>
          </a:xfrm>
          <a:prstGeom prst="arc">
            <a:avLst>
              <a:gd name="adj1" fmla="val 16200000"/>
              <a:gd name="adj2" fmla="val 88128"/>
            </a:avLst>
          </a:prstGeom>
          <a:ln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0" name="Connecteur droit 59"/>
          <p:cNvCxnSpPr>
            <a:stCxn id="62" idx="2"/>
          </p:cNvCxnSpPr>
          <p:nvPr/>
        </p:nvCxnSpPr>
        <p:spPr>
          <a:xfrm flipH="1">
            <a:off x="3916203" y="4481974"/>
            <a:ext cx="1561045" cy="84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/>
          <p:cNvCxnSpPr>
            <a:endCxn id="62" idx="0"/>
          </p:cNvCxnSpPr>
          <p:nvPr/>
        </p:nvCxnSpPr>
        <p:spPr>
          <a:xfrm>
            <a:off x="5789632" y="2678443"/>
            <a:ext cx="100" cy="1548326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Arc 61"/>
          <p:cNvSpPr/>
          <p:nvPr/>
        </p:nvSpPr>
        <p:spPr>
          <a:xfrm rot="5400000">
            <a:off x="5229769" y="3922095"/>
            <a:ext cx="510577" cy="609348"/>
          </a:xfrm>
          <a:prstGeom prst="arc">
            <a:avLst>
              <a:gd name="adj1" fmla="val 16200000"/>
              <a:gd name="adj2" fmla="val 88128"/>
            </a:avLst>
          </a:prstGeom>
          <a:ln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67" name="Objet 6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7784298"/>
              </p:ext>
            </p:extLst>
          </p:nvPr>
        </p:nvGraphicFramePr>
        <p:xfrm>
          <a:off x="2747455" y="1928529"/>
          <a:ext cx="949537" cy="1149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43" name="…quation" r:id="rId26" imgW="114300" imgH="165100" progId="Equation.3">
                  <p:embed/>
                </p:oleObj>
              </mc:Choice>
              <mc:Fallback>
                <p:oleObj name="…quation" r:id="rId26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2747455" y="1928529"/>
                        <a:ext cx="949537" cy="11492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" name="Espace réservé du numéro de diapositive 6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73" name="ZoneTexte 72"/>
          <p:cNvSpPr txBox="1"/>
          <p:nvPr/>
        </p:nvSpPr>
        <p:spPr>
          <a:xfrm>
            <a:off x="955542" y="6042998"/>
            <a:ext cx="3518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Calibri"/>
                <a:cs typeface="Calibri"/>
              </a:rPr>
              <a:t>in the </a:t>
            </a:r>
            <a:r>
              <a:rPr lang="fr-FR" sz="2000" dirty="0" err="1">
                <a:latin typeface="Calibri"/>
                <a:cs typeface="Calibri"/>
              </a:rPr>
              <a:t>rotating</a:t>
            </a:r>
            <a:r>
              <a:rPr lang="fr-FR" sz="2000" dirty="0">
                <a:latin typeface="Calibri"/>
                <a:cs typeface="Calibri"/>
              </a:rPr>
              <a:t> frame </a:t>
            </a:r>
            <a:r>
              <a:rPr lang="fr-FR" sz="2000" dirty="0" err="1">
                <a:latin typeface="Calibri"/>
                <a:cs typeface="Calibri"/>
              </a:rPr>
              <a:t>defined</a:t>
            </a:r>
            <a:r>
              <a:rPr lang="fr-FR" sz="2000" dirty="0">
                <a:latin typeface="Calibri"/>
                <a:cs typeface="Calibri"/>
              </a:rPr>
              <a:t> by 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2062673" y="5136876"/>
            <a:ext cx="286862" cy="52759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 descr="latex-image-1.pdf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340" y="5912652"/>
            <a:ext cx="1792946" cy="745303"/>
          </a:xfrm>
          <a:prstGeom prst="rect">
            <a:avLst/>
          </a:prstGeom>
        </p:spPr>
      </p:pic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2922815"/>
              </p:ext>
            </p:extLst>
          </p:nvPr>
        </p:nvGraphicFramePr>
        <p:xfrm>
          <a:off x="1063745" y="2273693"/>
          <a:ext cx="890918" cy="348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44" name="…quation" r:id="rId29" imgW="584200" imgH="228600" progId="Equation.3">
                  <p:embed/>
                </p:oleObj>
              </mc:Choice>
              <mc:Fallback>
                <p:oleObj name="…quation" r:id="rId29" imgW="5842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1063745" y="2273693"/>
                        <a:ext cx="890918" cy="348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9658681"/>
              </p:ext>
            </p:extLst>
          </p:nvPr>
        </p:nvGraphicFramePr>
        <p:xfrm>
          <a:off x="955542" y="3040761"/>
          <a:ext cx="961901" cy="3763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45" name="Equation" r:id="rId31" imgW="584200" imgH="228600" progId="Equation.DSMT4">
                  <p:embed/>
                </p:oleObj>
              </mc:Choice>
              <mc:Fallback>
                <p:oleObj name="Equation" r:id="rId31" imgW="5842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955542" y="3040761"/>
                        <a:ext cx="961901" cy="3763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Image 8" descr="latex-image-1.pdf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45" y="5133263"/>
            <a:ext cx="6430818" cy="531206"/>
          </a:xfrm>
          <a:prstGeom prst="rect">
            <a:avLst/>
          </a:prstGeom>
        </p:spPr>
      </p:pic>
      <p:sp>
        <p:nvSpPr>
          <p:cNvPr id="64" name="TextBox 8"/>
          <p:cNvSpPr txBox="1"/>
          <p:nvPr/>
        </p:nvSpPr>
        <p:spPr>
          <a:xfrm>
            <a:off x="152400" y="70199"/>
            <a:ext cx="3801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</a:rPr>
              <a:t>CORRECTION ON ONE QUBIT</a:t>
            </a:r>
            <a:endParaRPr lang="fr-FR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800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78858"/>
            <a:ext cx="8229600" cy="47473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dirty="0" smtClean="0">
                <a:latin typeface="Chalkboard"/>
                <a:cs typeface="Chalkboard"/>
              </a:rPr>
              <a:t>	</a:t>
            </a:r>
            <a:endParaRPr lang="fr-FR" sz="2400" dirty="0">
              <a:latin typeface="Chalkboard"/>
              <a:cs typeface="Chalkboard"/>
            </a:endParaRPr>
          </a:p>
        </p:txBody>
      </p:sp>
      <p:pic>
        <p:nvPicPr>
          <p:cNvPr id="13" name="Image 1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3" y="4193915"/>
            <a:ext cx="4366613" cy="2900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57690" y="4097662"/>
            <a:ext cx="1556836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>
                <a:latin typeface="Calibri"/>
                <a:cs typeface="Calibri"/>
              </a:rPr>
              <a:t>-  Initial </a:t>
            </a:r>
            <a:r>
              <a:rPr lang="fr-FR" sz="2000" dirty="0">
                <a:latin typeface="Calibri"/>
                <a:cs typeface="Calibri"/>
              </a:rPr>
              <a:t>state </a:t>
            </a:r>
            <a:r>
              <a:rPr lang="fr-FR" sz="2000" dirty="0" smtClean="0">
                <a:latin typeface="Calibri"/>
                <a:cs typeface="Calibri"/>
              </a:rPr>
              <a:t/>
            </a:r>
            <a:br>
              <a:rPr lang="fr-FR" sz="2000" dirty="0" smtClean="0">
                <a:latin typeface="Calibri"/>
                <a:cs typeface="Calibri"/>
              </a:rPr>
            </a:br>
            <a:endParaRPr lang="fr-FR" sz="2000" dirty="0" smtClean="0">
              <a:latin typeface="Calibri"/>
              <a:cs typeface="Calibri"/>
            </a:endParaRPr>
          </a:p>
          <a:p>
            <a:pPr marL="342900" indent="-342900">
              <a:buFontTx/>
              <a:buChar char="-"/>
            </a:pPr>
            <a:r>
              <a:rPr lang="fr-FR" sz="2000" dirty="0" err="1" smtClean="0">
                <a:latin typeface="Calibri"/>
                <a:cs typeface="Calibri"/>
              </a:rPr>
              <a:t>Error</a:t>
            </a:r>
            <a:endParaRPr lang="fr-FR" sz="2000" dirty="0" smtClean="0">
              <a:latin typeface="Calibri"/>
              <a:cs typeface="Calibri"/>
            </a:endParaRPr>
          </a:p>
          <a:p>
            <a:pPr marL="342900" indent="-342900">
              <a:buFontTx/>
              <a:buChar char="-"/>
            </a:pPr>
            <a:endParaRPr lang="fr-FR" sz="2000" dirty="0">
              <a:latin typeface="Calibri"/>
              <a:cs typeface="Calibri"/>
            </a:endParaRPr>
          </a:p>
          <a:p>
            <a:pPr marL="342900" indent="-342900">
              <a:buFontTx/>
              <a:buChar char="-"/>
            </a:pPr>
            <a:r>
              <a:rPr lang="fr-FR" sz="2000" dirty="0" smtClean="0">
                <a:latin typeface="Calibri"/>
                <a:cs typeface="Calibri"/>
              </a:rPr>
              <a:t>Transition</a:t>
            </a:r>
          </a:p>
          <a:p>
            <a:pPr marL="342900" indent="-342900">
              <a:buFontTx/>
              <a:buChar char="-"/>
            </a:pPr>
            <a:endParaRPr lang="fr-FR" sz="2000" dirty="0">
              <a:latin typeface="Calibri"/>
              <a:cs typeface="Calibri"/>
            </a:endParaRPr>
          </a:p>
          <a:p>
            <a:pPr marL="342900" indent="-342900">
              <a:buFontTx/>
              <a:buChar char="-"/>
            </a:pPr>
            <a:r>
              <a:rPr lang="fr-FR" sz="2000" dirty="0" err="1" smtClean="0">
                <a:latin typeface="Calibri"/>
                <a:cs typeface="Calibri"/>
              </a:rPr>
              <a:t>Recovery</a:t>
            </a:r>
            <a:r>
              <a:rPr lang="fr-FR" sz="2000" dirty="0" smtClean="0">
                <a:latin typeface="Calibri"/>
                <a:cs typeface="Calibri"/>
              </a:rPr>
              <a:t>   </a:t>
            </a:r>
            <a:endParaRPr lang="fr-FR" sz="2000" dirty="0">
              <a:latin typeface="Calibri"/>
              <a:cs typeface="Calibri"/>
            </a:endParaRPr>
          </a:p>
        </p:txBody>
      </p:sp>
      <p:pic>
        <p:nvPicPr>
          <p:cNvPr id="5" name="Imag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571" y="4792624"/>
            <a:ext cx="5092095" cy="320700"/>
          </a:xfrm>
          <a:prstGeom prst="rect">
            <a:avLst/>
          </a:prstGeom>
        </p:spPr>
      </p:pic>
      <p:pic>
        <p:nvPicPr>
          <p:cNvPr id="6" name="Image 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571" y="5465055"/>
            <a:ext cx="2600476" cy="257898"/>
          </a:xfrm>
          <a:prstGeom prst="rect">
            <a:avLst/>
          </a:prstGeom>
        </p:spPr>
      </p:pic>
      <p:pic>
        <p:nvPicPr>
          <p:cNvPr id="7" name="Image 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286" y="5465055"/>
            <a:ext cx="2576286" cy="255499"/>
          </a:xfrm>
          <a:prstGeom prst="rect">
            <a:avLst/>
          </a:prstGeom>
        </p:spPr>
      </p:pic>
      <p:sp>
        <p:nvSpPr>
          <p:cNvPr id="8" name="Double flèche horizontale 7"/>
          <p:cNvSpPr/>
          <p:nvPr/>
        </p:nvSpPr>
        <p:spPr>
          <a:xfrm>
            <a:off x="5164667" y="5493162"/>
            <a:ext cx="677333" cy="163145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Image 1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761" y="5992408"/>
            <a:ext cx="2576286" cy="255499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7905" y="5992408"/>
            <a:ext cx="677333" cy="302254"/>
          </a:xfrm>
          <a:prstGeom prst="rect">
            <a:avLst/>
          </a:prstGeom>
        </p:spPr>
      </p:pic>
      <p:pic>
        <p:nvPicPr>
          <p:cNvPr id="20" name="Image 19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058" y="5981972"/>
            <a:ext cx="2681514" cy="265935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4242126" y="2252804"/>
            <a:ext cx="940579" cy="589840"/>
          </a:xfrm>
          <a:prstGeom prst="rect">
            <a:avLst/>
          </a:prstGeom>
        </p:spPr>
      </p:pic>
      <p:graphicFrame>
        <p:nvGraphicFramePr>
          <p:cNvPr id="25" name="Obje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8972060"/>
              </p:ext>
            </p:extLst>
          </p:nvPr>
        </p:nvGraphicFramePr>
        <p:xfrm>
          <a:off x="1341229" y="1138434"/>
          <a:ext cx="2564746" cy="4779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56" name="Document" r:id="rId10" imgW="5753100" imgH="1371600" progId="Word.Document.12">
                  <p:embed/>
                </p:oleObj>
              </mc:Choice>
              <mc:Fallback>
                <p:oleObj name="Document" r:id="rId10" imgW="5753100" imgH="1371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341229" y="1138434"/>
                        <a:ext cx="2564746" cy="4779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6" name="Connecteur droit 25"/>
          <p:cNvCxnSpPr/>
          <p:nvPr/>
        </p:nvCxnSpPr>
        <p:spPr>
          <a:xfrm>
            <a:off x="2374557" y="2331944"/>
            <a:ext cx="708991" cy="0"/>
          </a:xfrm>
          <a:prstGeom prst="line">
            <a:avLst/>
          </a:prstGeom>
          <a:ln w="762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>
            <a:off x="3793250" y="1960130"/>
            <a:ext cx="708991" cy="0"/>
          </a:xfrm>
          <a:prstGeom prst="line">
            <a:avLst/>
          </a:prstGeom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>
            <a:off x="4925660" y="1965048"/>
            <a:ext cx="708991" cy="0"/>
          </a:xfrm>
          <a:prstGeom prst="line">
            <a:avLst/>
          </a:prstGeom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>
            <a:off x="6343643" y="1621297"/>
            <a:ext cx="708991" cy="0"/>
          </a:xfrm>
          <a:prstGeom prst="line">
            <a:avLst/>
          </a:prstGeom>
          <a:ln w="762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>
            <a:off x="2374557" y="3096616"/>
            <a:ext cx="708991" cy="0"/>
          </a:xfrm>
          <a:prstGeom prst="line">
            <a:avLst/>
          </a:prstGeom>
          <a:ln w="762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>
            <a:off x="3793250" y="3096616"/>
            <a:ext cx="708991" cy="0"/>
          </a:xfrm>
          <a:prstGeom prst="line">
            <a:avLst/>
          </a:prstGeom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>
            <a:off x="4925660" y="3101533"/>
            <a:ext cx="708991" cy="0"/>
          </a:xfrm>
          <a:prstGeom prst="line">
            <a:avLst/>
          </a:prstGeom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/>
        </p:nvCxnSpPr>
        <p:spPr>
          <a:xfrm>
            <a:off x="6343643" y="3101533"/>
            <a:ext cx="708991" cy="0"/>
          </a:xfrm>
          <a:prstGeom prst="line">
            <a:avLst/>
          </a:prstGeom>
          <a:ln w="762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>
            <a:off x="2374557" y="1961697"/>
            <a:ext cx="708991" cy="0"/>
          </a:xfrm>
          <a:prstGeom prst="line">
            <a:avLst/>
          </a:prstGeom>
          <a:ln w="76200" cmpd="sng">
            <a:solidFill>
              <a:schemeClr val="tx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>
            <a:off x="6343643" y="1967049"/>
            <a:ext cx="708991" cy="0"/>
          </a:xfrm>
          <a:prstGeom prst="line">
            <a:avLst/>
          </a:prstGeom>
          <a:ln w="76200" cmpd="sng">
            <a:solidFill>
              <a:schemeClr val="tx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6" name="Obje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8499030"/>
              </p:ext>
            </p:extLst>
          </p:nvPr>
        </p:nvGraphicFramePr>
        <p:xfrm>
          <a:off x="2374557" y="3150212"/>
          <a:ext cx="693529" cy="190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57" name="…quation" r:id="rId12" imgW="685800" imgH="241300" progId="Equation.3">
                  <p:embed/>
                </p:oleObj>
              </mc:Choice>
              <mc:Fallback>
                <p:oleObj name="…quation" r:id="rId12" imgW="6858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374557" y="3150212"/>
                        <a:ext cx="693529" cy="1907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7511995"/>
              </p:ext>
            </p:extLst>
          </p:nvPr>
        </p:nvGraphicFramePr>
        <p:xfrm>
          <a:off x="3793250" y="3153273"/>
          <a:ext cx="695036" cy="18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58" name="…quation" r:id="rId14" imgW="698500" imgH="241300" progId="Equation.3">
                  <p:embed/>
                </p:oleObj>
              </mc:Choice>
              <mc:Fallback>
                <p:oleObj name="…quation" r:id="rId14" imgW="6985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793250" y="3153273"/>
                        <a:ext cx="695036" cy="187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9163834"/>
              </p:ext>
            </p:extLst>
          </p:nvPr>
        </p:nvGraphicFramePr>
        <p:xfrm>
          <a:off x="4943040" y="3147151"/>
          <a:ext cx="691611" cy="1937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59" name="…quation" r:id="rId16" imgW="673100" imgH="241300" progId="Equation.3">
                  <p:embed/>
                </p:oleObj>
              </mc:Choice>
              <mc:Fallback>
                <p:oleObj name="…quation" r:id="rId16" imgW="6731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943040" y="3147151"/>
                        <a:ext cx="691611" cy="1937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5415691"/>
              </p:ext>
            </p:extLst>
          </p:nvPr>
        </p:nvGraphicFramePr>
        <p:xfrm>
          <a:off x="6318532" y="3147151"/>
          <a:ext cx="734102" cy="2018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60" name="…quation" r:id="rId18" imgW="685800" imgH="241300" progId="Equation.3">
                  <p:embed/>
                </p:oleObj>
              </mc:Choice>
              <mc:Fallback>
                <p:oleObj name="…quation" r:id="rId18" imgW="6858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318532" y="3147151"/>
                        <a:ext cx="734102" cy="2018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7647635"/>
              </p:ext>
            </p:extLst>
          </p:nvPr>
        </p:nvGraphicFramePr>
        <p:xfrm>
          <a:off x="6343643" y="1366722"/>
          <a:ext cx="708991" cy="202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61" name="…quation" r:id="rId20" imgW="660400" imgH="241300" progId="Equation.3">
                  <p:embed/>
                </p:oleObj>
              </mc:Choice>
              <mc:Fallback>
                <p:oleObj name="…quation" r:id="rId20" imgW="660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343643" y="1366722"/>
                        <a:ext cx="708991" cy="202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0288376"/>
              </p:ext>
            </p:extLst>
          </p:nvPr>
        </p:nvGraphicFramePr>
        <p:xfrm>
          <a:off x="4911683" y="1678434"/>
          <a:ext cx="681720" cy="202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62" name="…quation" r:id="rId22" imgW="635000" imgH="241300" progId="Equation.3">
                  <p:embed/>
                </p:oleObj>
              </mc:Choice>
              <mc:Fallback>
                <p:oleObj name="…quation" r:id="rId22" imgW="6350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4911683" y="1678434"/>
                        <a:ext cx="681720" cy="202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3940387"/>
              </p:ext>
            </p:extLst>
          </p:nvPr>
        </p:nvGraphicFramePr>
        <p:xfrm>
          <a:off x="3793250" y="1673517"/>
          <a:ext cx="722624" cy="202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63" name="…quation" r:id="rId24" imgW="673100" imgH="241300" progId="Equation.3">
                  <p:embed/>
                </p:oleObj>
              </mc:Choice>
              <mc:Fallback>
                <p:oleObj name="…quation" r:id="rId24" imgW="6731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3793250" y="1673517"/>
                        <a:ext cx="722624" cy="202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948615"/>
              </p:ext>
            </p:extLst>
          </p:nvPr>
        </p:nvGraphicFramePr>
        <p:xfrm>
          <a:off x="2388192" y="2411888"/>
          <a:ext cx="695355" cy="202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64" name="…quation" r:id="rId26" imgW="647700" imgH="241300" progId="Equation.3">
                  <p:embed/>
                </p:oleObj>
              </mc:Choice>
              <mc:Fallback>
                <p:oleObj name="…quation" r:id="rId26" imgW="647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2388192" y="2411888"/>
                        <a:ext cx="695355" cy="202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Flèche vers le haut 43"/>
          <p:cNvSpPr/>
          <p:nvPr/>
        </p:nvSpPr>
        <p:spPr>
          <a:xfrm>
            <a:off x="2113191" y="1234130"/>
            <a:ext cx="117016" cy="1875477"/>
          </a:xfrm>
          <a:prstGeom prst="upArrow">
            <a:avLst>
              <a:gd name="adj1" fmla="val 50000"/>
              <a:gd name="adj2" fmla="val 14436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0000"/>
              </a:solidFill>
            </a:endParaRPr>
          </a:p>
        </p:txBody>
      </p:sp>
      <p:cxnSp>
        <p:nvCxnSpPr>
          <p:cNvPr id="45" name="Connecteur droit 44"/>
          <p:cNvCxnSpPr/>
          <p:nvPr/>
        </p:nvCxnSpPr>
        <p:spPr>
          <a:xfrm flipH="1">
            <a:off x="2080026" y="3093711"/>
            <a:ext cx="117018" cy="0"/>
          </a:xfrm>
          <a:prstGeom prst="line">
            <a:avLst/>
          </a:prstGeom>
          <a:ln w="762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/>
          <p:cNvCxnSpPr/>
          <p:nvPr/>
        </p:nvCxnSpPr>
        <p:spPr>
          <a:xfrm flipH="1">
            <a:off x="2070608" y="2331944"/>
            <a:ext cx="117018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/>
          <p:cNvCxnSpPr/>
          <p:nvPr/>
        </p:nvCxnSpPr>
        <p:spPr>
          <a:xfrm flipH="1">
            <a:off x="2070608" y="1960573"/>
            <a:ext cx="117018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/>
        </p:nvCxnSpPr>
        <p:spPr>
          <a:xfrm flipH="1">
            <a:off x="2070608" y="1616379"/>
            <a:ext cx="117018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9" name="Obje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4248036"/>
              </p:ext>
            </p:extLst>
          </p:nvPr>
        </p:nvGraphicFramePr>
        <p:xfrm>
          <a:off x="1879081" y="3000342"/>
          <a:ext cx="147491" cy="1498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65" name="…quation" r:id="rId28" imgW="127000" imgH="165100" progId="Equation.3">
                  <p:embed/>
                </p:oleObj>
              </mc:Choice>
              <mc:Fallback>
                <p:oleObj name="…quation" r:id="rId28" imgW="1270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879081" y="3000342"/>
                        <a:ext cx="147491" cy="1498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4632678"/>
              </p:ext>
            </p:extLst>
          </p:nvPr>
        </p:nvGraphicFramePr>
        <p:xfrm>
          <a:off x="1825957" y="1876004"/>
          <a:ext cx="222238" cy="184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66" name="…quation" r:id="rId30" imgW="203200" imgH="215900" progId="Equation.3">
                  <p:embed/>
                </p:oleObj>
              </mc:Choice>
              <mc:Fallback>
                <p:oleObj name="…quation" r:id="rId30" imgW="2032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1825957" y="1876004"/>
                        <a:ext cx="222238" cy="1845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1" name="Connecteur droit 50"/>
          <p:cNvCxnSpPr>
            <a:endCxn id="52" idx="0"/>
          </p:cNvCxnSpPr>
          <p:nvPr/>
        </p:nvCxnSpPr>
        <p:spPr>
          <a:xfrm>
            <a:off x="3266139" y="1778944"/>
            <a:ext cx="98" cy="1409051"/>
          </a:xfrm>
          <a:prstGeom prst="line">
            <a:avLst/>
          </a:prstGeom>
          <a:ln>
            <a:solidFill>
              <a:srgbClr val="FF66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Arc 51"/>
          <p:cNvSpPr/>
          <p:nvPr/>
        </p:nvSpPr>
        <p:spPr>
          <a:xfrm rot="5400000">
            <a:off x="2736685" y="2890768"/>
            <a:ext cx="464650" cy="594453"/>
          </a:xfrm>
          <a:prstGeom prst="arc">
            <a:avLst>
              <a:gd name="adj1" fmla="val 16200000"/>
              <a:gd name="adj2" fmla="val 88128"/>
            </a:avLst>
          </a:prstGeom>
          <a:ln>
            <a:solidFill>
              <a:srgbClr val="FF66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3" name="Connecteur droit 52"/>
          <p:cNvCxnSpPr/>
          <p:nvPr/>
        </p:nvCxnSpPr>
        <p:spPr>
          <a:xfrm flipH="1">
            <a:off x="2374557" y="3420319"/>
            <a:ext cx="594453" cy="0"/>
          </a:xfrm>
          <a:prstGeom prst="line">
            <a:avLst/>
          </a:prstGeom>
          <a:ln>
            <a:solidFill>
              <a:srgbClr val="FF66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/>
          <p:cNvCxnSpPr>
            <a:endCxn id="55" idx="0"/>
          </p:cNvCxnSpPr>
          <p:nvPr/>
        </p:nvCxnSpPr>
        <p:spPr>
          <a:xfrm flipH="1">
            <a:off x="6134388" y="1778944"/>
            <a:ext cx="7578" cy="1409051"/>
          </a:xfrm>
          <a:prstGeom prst="line">
            <a:avLst/>
          </a:prstGeom>
          <a:ln>
            <a:solidFill>
              <a:srgbClr val="FF66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Arc 54"/>
          <p:cNvSpPr/>
          <p:nvPr/>
        </p:nvSpPr>
        <p:spPr>
          <a:xfrm rot="16200000" flipH="1">
            <a:off x="6199290" y="2890768"/>
            <a:ext cx="464650" cy="594453"/>
          </a:xfrm>
          <a:prstGeom prst="arc">
            <a:avLst>
              <a:gd name="adj1" fmla="val 16200000"/>
              <a:gd name="adj2" fmla="val 88128"/>
            </a:avLst>
          </a:prstGeom>
          <a:ln>
            <a:solidFill>
              <a:srgbClr val="FF66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6" name="Connecteur droit 55"/>
          <p:cNvCxnSpPr/>
          <p:nvPr/>
        </p:nvCxnSpPr>
        <p:spPr>
          <a:xfrm flipH="1">
            <a:off x="6417050" y="3420319"/>
            <a:ext cx="594453" cy="0"/>
          </a:xfrm>
          <a:prstGeom prst="line">
            <a:avLst/>
          </a:prstGeom>
          <a:ln>
            <a:solidFill>
              <a:srgbClr val="FF66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4487995" y="3420319"/>
            <a:ext cx="417918" cy="2658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solidFill>
                  <a:schemeClr val="accent5">
                    <a:lumMod val="75000"/>
                  </a:schemeClr>
                </a:solidFill>
                <a:latin typeface="Brush Script MT Italic"/>
                <a:cs typeface="Brush Script MT Italic"/>
              </a:rPr>
              <a:t>E</a:t>
            </a:r>
            <a:r>
              <a:rPr lang="fr-FR" sz="2800" baseline="-25000" dirty="0">
                <a:solidFill>
                  <a:schemeClr val="accent5">
                    <a:lumMod val="75000"/>
                  </a:schemeClr>
                </a:solidFill>
              </a:rPr>
              <a:t>0</a:t>
            </a:r>
            <a:endParaRPr lang="fr-FR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2551092" y="3420319"/>
            <a:ext cx="417918" cy="2658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 smtClean="0">
                <a:solidFill>
                  <a:srgbClr val="FF6600"/>
                </a:solidFill>
                <a:latin typeface="Brush Script MT Italic"/>
                <a:cs typeface="Brush Script MT Italic"/>
              </a:rPr>
              <a:t>E</a:t>
            </a:r>
            <a:r>
              <a:rPr lang="fr-FR" sz="2800" baseline="-25000" dirty="0" smtClean="0">
                <a:solidFill>
                  <a:srgbClr val="FF6600"/>
                </a:solidFill>
              </a:rPr>
              <a:t>1</a:t>
            </a:r>
            <a:endParaRPr lang="fr-FR" sz="2800" dirty="0">
              <a:solidFill>
                <a:srgbClr val="FF6600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6527362" y="3435812"/>
            <a:ext cx="417918" cy="2658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 smtClean="0">
                <a:solidFill>
                  <a:srgbClr val="FF6600"/>
                </a:solidFill>
                <a:latin typeface="Brush Script MT Italic"/>
                <a:cs typeface="Brush Script MT Italic"/>
              </a:rPr>
              <a:t>E</a:t>
            </a:r>
            <a:r>
              <a:rPr lang="fr-FR" sz="2800" baseline="-25000" dirty="0" smtClean="0">
                <a:solidFill>
                  <a:srgbClr val="FF6600"/>
                </a:solidFill>
              </a:rPr>
              <a:t>1</a:t>
            </a:r>
            <a:endParaRPr lang="fr-FR" sz="2800" dirty="0">
              <a:solidFill>
                <a:srgbClr val="FF6600"/>
              </a:solidFill>
            </a:endParaRPr>
          </a:p>
        </p:txBody>
      </p:sp>
      <p:cxnSp>
        <p:nvCxnSpPr>
          <p:cNvPr id="60" name="Connecteur droit 59"/>
          <p:cNvCxnSpPr>
            <a:endCxn id="61" idx="0"/>
          </p:cNvCxnSpPr>
          <p:nvPr/>
        </p:nvCxnSpPr>
        <p:spPr>
          <a:xfrm flipH="1">
            <a:off x="3657500" y="1778944"/>
            <a:ext cx="7578" cy="1409051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Arc 60"/>
          <p:cNvSpPr/>
          <p:nvPr/>
        </p:nvSpPr>
        <p:spPr>
          <a:xfrm rot="16200000" flipH="1">
            <a:off x="3722402" y="2890768"/>
            <a:ext cx="464650" cy="594453"/>
          </a:xfrm>
          <a:prstGeom prst="arc">
            <a:avLst>
              <a:gd name="adj1" fmla="val 16200000"/>
              <a:gd name="adj2" fmla="val 88128"/>
            </a:avLst>
          </a:prstGeom>
          <a:ln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2" name="Connecteur droit 61"/>
          <p:cNvCxnSpPr>
            <a:stCxn id="64" idx="2"/>
          </p:cNvCxnSpPr>
          <p:nvPr/>
        </p:nvCxnSpPr>
        <p:spPr>
          <a:xfrm flipH="1">
            <a:off x="3940162" y="3420243"/>
            <a:ext cx="1522885" cy="76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/>
          <p:cNvCxnSpPr>
            <a:endCxn id="64" idx="0"/>
          </p:cNvCxnSpPr>
          <p:nvPr/>
        </p:nvCxnSpPr>
        <p:spPr>
          <a:xfrm>
            <a:off x="5767795" y="1778944"/>
            <a:ext cx="98" cy="1409051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Arc 63"/>
          <p:cNvSpPr/>
          <p:nvPr/>
        </p:nvSpPr>
        <p:spPr>
          <a:xfrm rot="5400000">
            <a:off x="5238341" y="2890768"/>
            <a:ext cx="464650" cy="594453"/>
          </a:xfrm>
          <a:prstGeom prst="arc">
            <a:avLst>
              <a:gd name="adj1" fmla="val 16200000"/>
              <a:gd name="adj2" fmla="val 88128"/>
            </a:avLst>
          </a:prstGeom>
          <a:ln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Double flèche horizontale 65"/>
          <p:cNvSpPr/>
          <p:nvPr/>
        </p:nvSpPr>
        <p:spPr>
          <a:xfrm rot="14612260">
            <a:off x="5405610" y="2421909"/>
            <a:ext cx="1173021" cy="229269"/>
          </a:xfrm>
          <a:prstGeom prst="leftRightArrow">
            <a:avLst>
              <a:gd name="adj1" fmla="val 31461"/>
              <a:gd name="adj2" fmla="val 81589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800000"/>
              </a:solidFill>
            </a:endParaRPr>
          </a:p>
        </p:txBody>
      </p:sp>
      <p:pic>
        <p:nvPicPr>
          <p:cNvPr id="67" name="Image 66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 flipH="1">
            <a:off x="3066464" y="3150212"/>
            <a:ext cx="659845" cy="184201"/>
          </a:xfrm>
          <a:prstGeom prst="rect">
            <a:avLst/>
          </a:prstGeom>
        </p:spPr>
      </p:pic>
      <p:pic>
        <p:nvPicPr>
          <p:cNvPr id="68" name="Image 67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658687" y="3147151"/>
            <a:ext cx="659845" cy="184201"/>
          </a:xfrm>
          <a:prstGeom prst="rect">
            <a:avLst/>
          </a:prstGeom>
        </p:spPr>
      </p:pic>
      <p:graphicFrame>
        <p:nvGraphicFramePr>
          <p:cNvPr id="69" name="Objet 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6605981"/>
              </p:ext>
            </p:extLst>
          </p:nvPr>
        </p:nvGraphicFramePr>
        <p:xfrm>
          <a:off x="2799983" y="1096486"/>
          <a:ext cx="926325" cy="1045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67" name="…quation" r:id="rId33" imgW="114300" imgH="165100" progId="Equation.3">
                  <p:embed/>
                </p:oleObj>
              </mc:Choice>
              <mc:Fallback>
                <p:oleObj name="…quation" r:id="rId33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2799983" y="1096486"/>
                        <a:ext cx="926325" cy="1045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" name="Obje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182412"/>
              </p:ext>
            </p:extLst>
          </p:nvPr>
        </p:nvGraphicFramePr>
        <p:xfrm>
          <a:off x="1451083" y="1500691"/>
          <a:ext cx="645030" cy="189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68" name="…quation" r:id="rId35" imgW="609600" imgH="228600" progId="Equation.3">
                  <p:embed/>
                </p:oleObj>
              </mc:Choice>
              <mc:Fallback>
                <p:oleObj name="…quation" r:id="rId35" imgW="6096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1451083" y="1500691"/>
                        <a:ext cx="645030" cy="1890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" name="Objet 7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8505644"/>
              </p:ext>
            </p:extLst>
          </p:nvPr>
        </p:nvGraphicFramePr>
        <p:xfrm>
          <a:off x="1451083" y="2230295"/>
          <a:ext cx="619525" cy="181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69" name="Equation" r:id="rId37" imgW="609600" imgH="228600" progId="Equation.DSMT4">
                  <p:embed/>
                </p:oleObj>
              </mc:Choice>
              <mc:Fallback>
                <p:oleObj name="Equation" r:id="rId37" imgW="6096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1451083" y="2230295"/>
                        <a:ext cx="619525" cy="1815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" name="Espace réservé du numéro de diapositive 7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75" name="Double flèche horizontale 74"/>
          <p:cNvSpPr/>
          <p:nvPr/>
        </p:nvSpPr>
        <p:spPr>
          <a:xfrm rot="17809498">
            <a:off x="5400068" y="2425850"/>
            <a:ext cx="1169232" cy="229269"/>
          </a:xfrm>
          <a:prstGeom prst="leftRightArrow">
            <a:avLst>
              <a:gd name="adj1" fmla="val 31461"/>
              <a:gd name="adj2" fmla="val 81589"/>
            </a:avLst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800000"/>
              </a:solidFill>
            </a:endParaRPr>
          </a:p>
        </p:txBody>
      </p:sp>
      <p:sp>
        <p:nvSpPr>
          <p:cNvPr id="76" name="Double flèche horizontale 75"/>
          <p:cNvSpPr/>
          <p:nvPr/>
        </p:nvSpPr>
        <p:spPr>
          <a:xfrm rot="14612260">
            <a:off x="2877987" y="2402933"/>
            <a:ext cx="1173021" cy="229269"/>
          </a:xfrm>
          <a:prstGeom prst="leftRightArrow">
            <a:avLst>
              <a:gd name="adj1" fmla="val 31461"/>
              <a:gd name="adj2" fmla="val 81589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800000"/>
              </a:solidFill>
            </a:endParaRPr>
          </a:p>
        </p:txBody>
      </p:sp>
      <p:sp>
        <p:nvSpPr>
          <p:cNvPr id="65" name="Double flèche horizontale 64"/>
          <p:cNvSpPr/>
          <p:nvPr/>
        </p:nvSpPr>
        <p:spPr>
          <a:xfrm rot="17809498">
            <a:off x="2877742" y="2418074"/>
            <a:ext cx="1169232" cy="229269"/>
          </a:xfrm>
          <a:prstGeom prst="leftRightArrow">
            <a:avLst>
              <a:gd name="adj1" fmla="val 31461"/>
              <a:gd name="adj2" fmla="val 81589"/>
            </a:avLst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800000"/>
              </a:solidFill>
            </a:endParaRPr>
          </a:p>
        </p:txBody>
      </p:sp>
      <p:pic>
        <p:nvPicPr>
          <p:cNvPr id="77" name="Image 76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396386" y="4818150"/>
            <a:ext cx="509590" cy="295174"/>
          </a:xfrm>
          <a:prstGeom prst="rect">
            <a:avLst/>
          </a:prstGeom>
        </p:spPr>
      </p:pic>
      <p:sp>
        <p:nvSpPr>
          <p:cNvPr id="73" name="TextBox 8"/>
          <p:cNvSpPr txBox="1"/>
          <p:nvPr/>
        </p:nvSpPr>
        <p:spPr>
          <a:xfrm>
            <a:off x="152400" y="70199"/>
            <a:ext cx="3801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</a:rPr>
              <a:t>CORRECTION ON ONE QUBIT</a:t>
            </a:r>
            <a:endParaRPr lang="fr-FR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971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6" grpId="0" animBg="1"/>
      <p:bldP spid="75" grpId="0" animBg="1"/>
      <p:bldP spid="76" grpId="0" animBg="1"/>
      <p:bldP spid="6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78858"/>
            <a:ext cx="8229600" cy="47473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dirty="0" smtClean="0">
                <a:latin typeface="Chalkboard"/>
                <a:cs typeface="Chalkboard"/>
              </a:rPr>
              <a:t>	</a:t>
            </a:r>
            <a:endParaRPr lang="fr-FR" sz="2400" dirty="0">
              <a:latin typeface="Chalkboard"/>
              <a:cs typeface="Chalkboard"/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161838" y="3030055"/>
            <a:ext cx="1278430" cy="685864"/>
          </a:xfrm>
          <a:prstGeom prst="rect">
            <a:avLst/>
          </a:prstGeom>
        </p:spPr>
      </p:pic>
      <p:graphicFrame>
        <p:nvGraphicFramePr>
          <p:cNvPr id="24" name="Obje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368372"/>
              </p:ext>
            </p:extLst>
          </p:nvPr>
        </p:nvGraphicFramePr>
        <p:xfrm>
          <a:off x="881049" y="1457488"/>
          <a:ext cx="2982278" cy="649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80" name="Document" r:id="rId4" imgW="5753100" imgH="1371600" progId="Word.Document.12">
                  <p:embed/>
                </p:oleObj>
              </mc:Choice>
              <mc:Fallback>
                <p:oleObj name="Document" r:id="rId4" imgW="5753100" imgH="1371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81049" y="1457488"/>
                        <a:ext cx="2982278" cy="649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Connecteur droit 24"/>
          <p:cNvCxnSpPr/>
          <p:nvPr/>
        </p:nvCxnSpPr>
        <p:spPr>
          <a:xfrm>
            <a:off x="2082599" y="3079701"/>
            <a:ext cx="824412" cy="0"/>
          </a:xfrm>
          <a:prstGeom prst="line">
            <a:avLst/>
          </a:prstGeom>
          <a:ln w="762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3732250" y="2574333"/>
            <a:ext cx="824412" cy="0"/>
          </a:xfrm>
          <a:prstGeom prst="line">
            <a:avLst/>
          </a:prstGeom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>
            <a:off x="5049014" y="2581017"/>
            <a:ext cx="824412" cy="0"/>
          </a:xfrm>
          <a:prstGeom prst="line">
            <a:avLst/>
          </a:prstGeom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>
            <a:off x="6697840" y="2113792"/>
            <a:ext cx="824412" cy="0"/>
          </a:xfrm>
          <a:prstGeom prst="line">
            <a:avLst/>
          </a:prstGeom>
          <a:ln w="762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>
            <a:off x="2082599" y="4119039"/>
            <a:ext cx="824412" cy="0"/>
          </a:xfrm>
          <a:prstGeom prst="line">
            <a:avLst/>
          </a:prstGeom>
          <a:ln w="762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>
            <a:off x="3732250" y="4119039"/>
            <a:ext cx="824412" cy="0"/>
          </a:xfrm>
          <a:prstGeom prst="line">
            <a:avLst/>
          </a:prstGeom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>
            <a:off x="5049014" y="4125722"/>
            <a:ext cx="824412" cy="0"/>
          </a:xfrm>
          <a:prstGeom prst="line">
            <a:avLst/>
          </a:prstGeom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>
            <a:off x="6697840" y="4125722"/>
            <a:ext cx="824412" cy="0"/>
          </a:xfrm>
          <a:prstGeom prst="line">
            <a:avLst/>
          </a:prstGeom>
          <a:ln w="762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/>
        </p:nvCxnSpPr>
        <p:spPr>
          <a:xfrm>
            <a:off x="2082599" y="2576463"/>
            <a:ext cx="824412" cy="0"/>
          </a:xfrm>
          <a:prstGeom prst="line">
            <a:avLst/>
          </a:prstGeom>
          <a:ln w="76200" cmpd="sng">
            <a:solidFill>
              <a:schemeClr val="tx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>
            <a:off x="6697840" y="2583737"/>
            <a:ext cx="824412" cy="0"/>
          </a:xfrm>
          <a:prstGeom prst="line">
            <a:avLst/>
          </a:prstGeom>
          <a:ln w="76200" cmpd="sng">
            <a:solidFill>
              <a:schemeClr val="tx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5" name="Obje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8697711"/>
              </p:ext>
            </p:extLst>
          </p:nvPr>
        </p:nvGraphicFramePr>
        <p:xfrm>
          <a:off x="2082599" y="4191886"/>
          <a:ext cx="806433" cy="2592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81" name="…quation" r:id="rId6" imgW="685800" imgH="241300" progId="Equation.3">
                  <p:embed/>
                </p:oleObj>
              </mc:Choice>
              <mc:Fallback>
                <p:oleObj name="…quation" r:id="rId6" imgW="6858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82599" y="4191886"/>
                        <a:ext cx="806433" cy="2592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5611323"/>
              </p:ext>
            </p:extLst>
          </p:nvPr>
        </p:nvGraphicFramePr>
        <p:xfrm>
          <a:off x="3732250" y="4196047"/>
          <a:ext cx="808186" cy="255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82" name="…quation" r:id="rId8" imgW="698500" imgH="241300" progId="Equation.3">
                  <p:embed/>
                </p:oleObj>
              </mc:Choice>
              <mc:Fallback>
                <p:oleObj name="…quation" r:id="rId8" imgW="6985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732250" y="4196047"/>
                        <a:ext cx="808186" cy="255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880847"/>
              </p:ext>
            </p:extLst>
          </p:nvPr>
        </p:nvGraphicFramePr>
        <p:xfrm>
          <a:off x="5069223" y="4187726"/>
          <a:ext cx="804203" cy="263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83" name="…quation" r:id="rId10" imgW="673100" imgH="241300" progId="Equation.3">
                  <p:embed/>
                </p:oleObj>
              </mc:Choice>
              <mc:Fallback>
                <p:oleObj name="…quation" r:id="rId10" imgW="6731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069223" y="4187726"/>
                        <a:ext cx="804203" cy="2634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1450040"/>
              </p:ext>
            </p:extLst>
          </p:nvPr>
        </p:nvGraphicFramePr>
        <p:xfrm>
          <a:off x="6668641" y="4187726"/>
          <a:ext cx="853611" cy="2744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84" name="…quation" r:id="rId12" imgW="685800" imgH="241300" progId="Equation.3">
                  <p:embed/>
                </p:oleObj>
              </mc:Choice>
              <mc:Fallback>
                <p:oleObj name="…quation" r:id="rId12" imgW="6858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668641" y="4187726"/>
                        <a:ext cx="853611" cy="2744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3139391"/>
              </p:ext>
            </p:extLst>
          </p:nvPr>
        </p:nvGraphicFramePr>
        <p:xfrm>
          <a:off x="6697840" y="1767775"/>
          <a:ext cx="824412" cy="275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85" name="…quation" r:id="rId14" imgW="660400" imgH="241300" progId="Equation.3">
                  <p:embed/>
                </p:oleObj>
              </mc:Choice>
              <mc:Fallback>
                <p:oleObj name="…quation" r:id="rId14" imgW="660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697840" y="1767775"/>
                        <a:ext cx="824412" cy="275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861433"/>
              </p:ext>
            </p:extLst>
          </p:nvPr>
        </p:nvGraphicFramePr>
        <p:xfrm>
          <a:off x="5032761" y="2191452"/>
          <a:ext cx="792702" cy="275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86" name="…quation" r:id="rId16" imgW="635000" imgH="241300" progId="Equation.3">
                  <p:embed/>
                </p:oleObj>
              </mc:Choice>
              <mc:Fallback>
                <p:oleObj name="…quation" r:id="rId16" imgW="6350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032761" y="2191452"/>
                        <a:ext cx="792702" cy="275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1514917"/>
              </p:ext>
            </p:extLst>
          </p:nvPr>
        </p:nvGraphicFramePr>
        <p:xfrm>
          <a:off x="3732250" y="2184769"/>
          <a:ext cx="840265" cy="275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87" name="…quation" r:id="rId18" imgW="673100" imgH="241300" progId="Equation.3">
                  <p:embed/>
                </p:oleObj>
              </mc:Choice>
              <mc:Fallback>
                <p:oleObj name="…quation" r:id="rId18" imgW="6731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732250" y="2184769"/>
                        <a:ext cx="840265" cy="275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3592033"/>
              </p:ext>
            </p:extLst>
          </p:nvPr>
        </p:nvGraphicFramePr>
        <p:xfrm>
          <a:off x="2098455" y="3188360"/>
          <a:ext cx="808556" cy="275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88" name="…quation" r:id="rId20" imgW="647700" imgH="241300" progId="Equation.3">
                  <p:embed/>
                </p:oleObj>
              </mc:Choice>
              <mc:Fallback>
                <p:oleObj name="…quation" r:id="rId20" imgW="647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2098455" y="3188360"/>
                        <a:ext cx="808556" cy="275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Flèche vers le haut 42"/>
          <p:cNvSpPr/>
          <p:nvPr/>
        </p:nvSpPr>
        <p:spPr>
          <a:xfrm>
            <a:off x="1778684" y="1587557"/>
            <a:ext cx="136066" cy="2549140"/>
          </a:xfrm>
          <a:prstGeom prst="upArrow">
            <a:avLst>
              <a:gd name="adj1" fmla="val 50000"/>
              <a:gd name="adj2" fmla="val 14436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0000"/>
              </a:solidFill>
            </a:endParaRPr>
          </a:p>
        </p:txBody>
      </p:sp>
      <p:cxnSp>
        <p:nvCxnSpPr>
          <p:cNvPr id="44" name="Connecteur droit 43"/>
          <p:cNvCxnSpPr/>
          <p:nvPr/>
        </p:nvCxnSpPr>
        <p:spPr>
          <a:xfrm flipH="1">
            <a:off x="1740120" y="4115091"/>
            <a:ext cx="136069" cy="0"/>
          </a:xfrm>
          <a:prstGeom prst="line">
            <a:avLst/>
          </a:prstGeom>
          <a:ln w="762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/>
          <p:cNvCxnSpPr/>
          <p:nvPr/>
        </p:nvCxnSpPr>
        <p:spPr>
          <a:xfrm flipH="1">
            <a:off x="1729169" y="3079701"/>
            <a:ext cx="136069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/>
          <p:cNvCxnSpPr/>
          <p:nvPr/>
        </p:nvCxnSpPr>
        <p:spPr>
          <a:xfrm flipH="1">
            <a:off x="1729169" y="2574935"/>
            <a:ext cx="136069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/>
          <p:cNvCxnSpPr/>
          <p:nvPr/>
        </p:nvCxnSpPr>
        <p:spPr>
          <a:xfrm flipH="1">
            <a:off x="1729169" y="2107108"/>
            <a:ext cx="136069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8" name="Obje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4105689"/>
              </p:ext>
            </p:extLst>
          </p:nvPr>
        </p:nvGraphicFramePr>
        <p:xfrm>
          <a:off x="1506461" y="3988183"/>
          <a:ext cx="171502" cy="2037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89" name="…quation" r:id="rId22" imgW="127000" imgH="165100" progId="Equation.3">
                  <p:embed/>
                </p:oleObj>
              </mc:Choice>
              <mc:Fallback>
                <p:oleObj name="…quation" r:id="rId22" imgW="1270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506461" y="3988183"/>
                        <a:ext cx="171502" cy="2037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8061986"/>
              </p:ext>
            </p:extLst>
          </p:nvPr>
        </p:nvGraphicFramePr>
        <p:xfrm>
          <a:off x="1444689" y="2459989"/>
          <a:ext cx="258418" cy="2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90" name="…quation" r:id="rId24" imgW="203200" imgH="215900" progId="Equation.3">
                  <p:embed/>
                </p:oleObj>
              </mc:Choice>
              <mc:Fallback>
                <p:oleObj name="…quation" r:id="rId24" imgW="2032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444689" y="2459989"/>
                        <a:ext cx="258418" cy="250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ZoneTexte 49"/>
          <p:cNvSpPr txBox="1"/>
          <p:nvPr/>
        </p:nvSpPr>
        <p:spPr>
          <a:xfrm>
            <a:off x="6451351" y="4822160"/>
            <a:ext cx="139596" cy="2550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cxnSp>
        <p:nvCxnSpPr>
          <p:cNvPr id="51" name="Connecteur droit 50"/>
          <p:cNvCxnSpPr>
            <a:endCxn id="52" idx="0"/>
          </p:cNvCxnSpPr>
          <p:nvPr/>
        </p:nvCxnSpPr>
        <p:spPr>
          <a:xfrm>
            <a:off x="3119328" y="2328065"/>
            <a:ext cx="113" cy="1915175"/>
          </a:xfrm>
          <a:prstGeom prst="line">
            <a:avLst/>
          </a:prstGeom>
          <a:ln>
            <a:solidFill>
              <a:srgbClr val="FF66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Arc 51"/>
          <p:cNvSpPr/>
          <p:nvPr/>
        </p:nvSpPr>
        <p:spPr>
          <a:xfrm rot="5400000">
            <a:off x="2458052" y="3897626"/>
            <a:ext cx="631549" cy="691228"/>
          </a:xfrm>
          <a:prstGeom prst="arc">
            <a:avLst>
              <a:gd name="adj1" fmla="val 16200000"/>
              <a:gd name="adj2" fmla="val 88128"/>
            </a:avLst>
          </a:prstGeom>
          <a:ln>
            <a:solidFill>
              <a:srgbClr val="FF66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3" name="Connecteur droit 52"/>
          <p:cNvCxnSpPr/>
          <p:nvPr/>
        </p:nvCxnSpPr>
        <p:spPr>
          <a:xfrm flipH="1">
            <a:off x="2082599" y="4559015"/>
            <a:ext cx="691228" cy="0"/>
          </a:xfrm>
          <a:prstGeom prst="line">
            <a:avLst/>
          </a:prstGeom>
          <a:ln>
            <a:solidFill>
              <a:srgbClr val="FF66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/>
          <p:cNvCxnSpPr>
            <a:endCxn id="55" idx="0"/>
          </p:cNvCxnSpPr>
          <p:nvPr/>
        </p:nvCxnSpPr>
        <p:spPr>
          <a:xfrm flipH="1">
            <a:off x="6454519" y="2328065"/>
            <a:ext cx="8811" cy="1915175"/>
          </a:xfrm>
          <a:prstGeom prst="line">
            <a:avLst/>
          </a:prstGeom>
          <a:ln>
            <a:solidFill>
              <a:srgbClr val="FF66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Arc 54"/>
          <p:cNvSpPr/>
          <p:nvPr/>
        </p:nvSpPr>
        <p:spPr>
          <a:xfrm rot="16200000" flipH="1">
            <a:off x="6484358" y="3897626"/>
            <a:ext cx="631549" cy="691228"/>
          </a:xfrm>
          <a:prstGeom prst="arc">
            <a:avLst>
              <a:gd name="adj1" fmla="val 16200000"/>
              <a:gd name="adj2" fmla="val 88128"/>
            </a:avLst>
          </a:prstGeom>
          <a:ln>
            <a:solidFill>
              <a:srgbClr val="FF66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6" name="Connecteur droit 55"/>
          <p:cNvCxnSpPr/>
          <p:nvPr/>
        </p:nvCxnSpPr>
        <p:spPr>
          <a:xfrm flipH="1">
            <a:off x="6783197" y="4559015"/>
            <a:ext cx="691228" cy="0"/>
          </a:xfrm>
          <a:prstGeom prst="line">
            <a:avLst/>
          </a:prstGeom>
          <a:ln>
            <a:solidFill>
              <a:srgbClr val="FF66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4540098" y="4559015"/>
            <a:ext cx="485954" cy="3613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solidFill>
                  <a:schemeClr val="accent5">
                    <a:lumMod val="75000"/>
                  </a:schemeClr>
                </a:solidFill>
                <a:latin typeface="Brush Script MT Italic"/>
                <a:cs typeface="Brush Script MT Italic"/>
              </a:rPr>
              <a:t>E</a:t>
            </a:r>
            <a:r>
              <a:rPr lang="fr-FR" sz="2800" baseline="-25000" dirty="0">
                <a:solidFill>
                  <a:schemeClr val="accent5">
                    <a:lumMod val="75000"/>
                  </a:schemeClr>
                </a:solidFill>
              </a:rPr>
              <a:t>0</a:t>
            </a:r>
            <a:endParaRPr lang="fr-FR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2287873" y="4559015"/>
            <a:ext cx="485954" cy="3613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 smtClean="0">
                <a:solidFill>
                  <a:srgbClr val="FF6600"/>
                </a:solidFill>
                <a:latin typeface="Brush Script MT Italic"/>
                <a:cs typeface="Brush Script MT Italic"/>
              </a:rPr>
              <a:t>E</a:t>
            </a:r>
            <a:r>
              <a:rPr lang="fr-FR" sz="2800" baseline="-25000" dirty="0" smtClean="0">
                <a:solidFill>
                  <a:srgbClr val="FF6600"/>
                </a:solidFill>
              </a:rPr>
              <a:t>1</a:t>
            </a:r>
            <a:endParaRPr lang="fr-FR" sz="2800" dirty="0">
              <a:solidFill>
                <a:srgbClr val="FF6600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6911468" y="4580073"/>
            <a:ext cx="485954" cy="3613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 smtClean="0">
                <a:solidFill>
                  <a:srgbClr val="FF6600"/>
                </a:solidFill>
                <a:latin typeface="Brush Script MT Italic"/>
                <a:cs typeface="Brush Script MT Italic"/>
              </a:rPr>
              <a:t>E</a:t>
            </a:r>
            <a:r>
              <a:rPr lang="fr-FR" sz="2800" baseline="-25000" dirty="0" smtClean="0">
                <a:solidFill>
                  <a:srgbClr val="FF6600"/>
                </a:solidFill>
              </a:rPr>
              <a:t>1</a:t>
            </a:r>
            <a:endParaRPr lang="fr-FR" sz="2800" dirty="0">
              <a:solidFill>
                <a:srgbClr val="FF6600"/>
              </a:solidFill>
            </a:endParaRPr>
          </a:p>
        </p:txBody>
      </p:sp>
      <p:cxnSp>
        <p:nvCxnSpPr>
          <p:cNvPr id="60" name="Connecteur droit 59"/>
          <p:cNvCxnSpPr>
            <a:endCxn id="61" idx="0"/>
          </p:cNvCxnSpPr>
          <p:nvPr/>
        </p:nvCxnSpPr>
        <p:spPr>
          <a:xfrm flipH="1">
            <a:off x="3574402" y="2328065"/>
            <a:ext cx="8811" cy="1915175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Arc 60"/>
          <p:cNvSpPr/>
          <p:nvPr/>
        </p:nvSpPr>
        <p:spPr>
          <a:xfrm rot="16200000" flipH="1">
            <a:off x="3604241" y="3897626"/>
            <a:ext cx="631549" cy="691228"/>
          </a:xfrm>
          <a:prstGeom prst="arc">
            <a:avLst>
              <a:gd name="adj1" fmla="val 16200000"/>
              <a:gd name="adj2" fmla="val 88128"/>
            </a:avLst>
          </a:prstGeom>
          <a:ln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2" name="Connecteur droit 61"/>
          <p:cNvCxnSpPr>
            <a:stCxn id="64" idx="2"/>
          </p:cNvCxnSpPr>
          <p:nvPr/>
        </p:nvCxnSpPr>
        <p:spPr>
          <a:xfrm flipH="1">
            <a:off x="3903080" y="4558911"/>
            <a:ext cx="1770806" cy="104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/>
          <p:cNvCxnSpPr>
            <a:endCxn id="64" idx="0"/>
          </p:cNvCxnSpPr>
          <p:nvPr/>
        </p:nvCxnSpPr>
        <p:spPr>
          <a:xfrm>
            <a:off x="6028245" y="2328065"/>
            <a:ext cx="113" cy="1915175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Arc 63"/>
          <p:cNvSpPr/>
          <p:nvPr/>
        </p:nvSpPr>
        <p:spPr>
          <a:xfrm rot="5400000">
            <a:off x="5366970" y="3897626"/>
            <a:ext cx="631549" cy="691228"/>
          </a:xfrm>
          <a:prstGeom prst="arc">
            <a:avLst>
              <a:gd name="adj1" fmla="val 16200000"/>
              <a:gd name="adj2" fmla="val 88128"/>
            </a:avLst>
          </a:prstGeom>
          <a:ln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Double flèche horizontale 64"/>
          <p:cNvSpPr/>
          <p:nvPr/>
        </p:nvSpPr>
        <p:spPr>
          <a:xfrm rot="14612260">
            <a:off x="2476713" y="3216155"/>
            <a:ext cx="1598064" cy="266594"/>
          </a:xfrm>
          <a:prstGeom prst="leftRightArrow">
            <a:avLst>
              <a:gd name="adj1" fmla="val 31461"/>
              <a:gd name="adj2" fmla="val 81589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800000"/>
              </a:solidFill>
            </a:endParaRPr>
          </a:p>
        </p:txBody>
      </p:sp>
      <p:sp>
        <p:nvSpPr>
          <p:cNvPr id="66" name="Double flèche horizontale 65"/>
          <p:cNvSpPr/>
          <p:nvPr/>
        </p:nvSpPr>
        <p:spPr>
          <a:xfrm rot="17809498">
            <a:off x="2552884" y="3219283"/>
            <a:ext cx="1589215" cy="266594"/>
          </a:xfrm>
          <a:prstGeom prst="leftRightArrow">
            <a:avLst>
              <a:gd name="adj1" fmla="val 31461"/>
              <a:gd name="adj2" fmla="val 81589"/>
            </a:avLst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800000"/>
              </a:solidFill>
            </a:endParaRPr>
          </a:p>
        </p:txBody>
      </p:sp>
      <p:sp>
        <p:nvSpPr>
          <p:cNvPr id="67" name="Double flèche horizontale 66"/>
          <p:cNvSpPr/>
          <p:nvPr/>
        </p:nvSpPr>
        <p:spPr>
          <a:xfrm rot="14612260">
            <a:off x="5491908" y="3224494"/>
            <a:ext cx="1594364" cy="266594"/>
          </a:xfrm>
          <a:prstGeom prst="leftRightArrow">
            <a:avLst>
              <a:gd name="adj1" fmla="val 31461"/>
              <a:gd name="adj2" fmla="val 81589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800000"/>
              </a:solidFill>
            </a:endParaRPr>
          </a:p>
        </p:txBody>
      </p:sp>
      <p:sp>
        <p:nvSpPr>
          <p:cNvPr id="68" name="Double flèche horizontale 67"/>
          <p:cNvSpPr/>
          <p:nvPr/>
        </p:nvSpPr>
        <p:spPr>
          <a:xfrm rot="17751869">
            <a:off x="5531847" y="3237659"/>
            <a:ext cx="1559488" cy="266594"/>
          </a:xfrm>
          <a:prstGeom prst="leftRightArrow">
            <a:avLst>
              <a:gd name="adj1" fmla="val 31461"/>
              <a:gd name="adj2" fmla="val 81589"/>
            </a:avLst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800000"/>
              </a:solidFill>
            </a:endParaRPr>
          </a:p>
        </p:txBody>
      </p:sp>
      <p:pic>
        <p:nvPicPr>
          <p:cNvPr id="69" name="Image 68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flipH="1">
            <a:off x="2887146" y="4191886"/>
            <a:ext cx="767266" cy="250365"/>
          </a:xfrm>
          <a:prstGeom prst="rect">
            <a:avLst/>
          </a:prstGeom>
        </p:spPr>
      </p:pic>
      <p:pic>
        <p:nvPicPr>
          <p:cNvPr id="70" name="Image 69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901374" y="4187726"/>
            <a:ext cx="767266" cy="250365"/>
          </a:xfrm>
          <a:prstGeom prst="rect">
            <a:avLst/>
          </a:prstGeom>
        </p:spPr>
      </p:pic>
      <p:graphicFrame>
        <p:nvGraphicFramePr>
          <p:cNvPr id="71" name="Objet 7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5985855"/>
              </p:ext>
            </p:extLst>
          </p:nvPr>
        </p:nvGraphicFramePr>
        <p:xfrm>
          <a:off x="2577284" y="1400472"/>
          <a:ext cx="1077128" cy="1421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91" name="…quation" r:id="rId27" imgW="114300" imgH="165100" progId="Equation.3">
                  <p:embed/>
                </p:oleObj>
              </mc:Choice>
              <mc:Fallback>
                <p:oleObj name="…quation" r:id="rId27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2577284" y="1400472"/>
                        <a:ext cx="1077128" cy="14215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" name="Objet 7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6193009"/>
              </p:ext>
            </p:extLst>
          </p:nvPr>
        </p:nvGraphicFramePr>
        <p:xfrm>
          <a:off x="1008786" y="1949865"/>
          <a:ext cx="750039" cy="2569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92" name="…quation" r:id="rId29" imgW="609600" imgH="228600" progId="Equation.3">
                  <p:embed/>
                </p:oleObj>
              </mc:Choice>
              <mc:Fallback>
                <p:oleObj name="…quation" r:id="rId29" imgW="6096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1008786" y="1949865"/>
                        <a:ext cx="750039" cy="2569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" name="Objet 7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1526162"/>
              </p:ext>
            </p:extLst>
          </p:nvPr>
        </p:nvGraphicFramePr>
        <p:xfrm>
          <a:off x="1008786" y="2941540"/>
          <a:ext cx="720382" cy="2468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93" name="Equation" r:id="rId31" imgW="609600" imgH="228600" progId="Equation.DSMT4">
                  <p:embed/>
                </p:oleObj>
              </mc:Choice>
              <mc:Fallback>
                <p:oleObj name="Equation" r:id="rId31" imgW="6096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1008786" y="2941540"/>
                        <a:ext cx="720382" cy="2468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" name="Espace réservé du numéro de diapositive 8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74" name="Image 73" descr="latex-image-1.pdf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566" y="5240715"/>
            <a:ext cx="4875740" cy="1115635"/>
          </a:xfrm>
          <a:prstGeom prst="rect">
            <a:avLst/>
          </a:prstGeom>
        </p:spPr>
      </p:pic>
      <p:sp>
        <p:nvSpPr>
          <p:cNvPr id="75" name="TextBox 8"/>
          <p:cNvSpPr txBox="1"/>
          <p:nvPr/>
        </p:nvSpPr>
        <p:spPr>
          <a:xfrm>
            <a:off x="152400" y="70199"/>
            <a:ext cx="3801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</a:rPr>
              <a:t>CORRECTION ON ONE QUBIT</a:t>
            </a:r>
            <a:endParaRPr lang="fr-FR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101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78858"/>
            <a:ext cx="8229600" cy="47473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dirty="0" smtClean="0">
                <a:latin typeface="Chalkboard"/>
                <a:cs typeface="Chalkboard"/>
              </a:rPr>
              <a:t>	</a:t>
            </a:r>
            <a:endParaRPr lang="fr-FR" sz="2400" dirty="0">
              <a:latin typeface="Chalkboard"/>
              <a:cs typeface="Chalkboard"/>
            </a:endParaRPr>
          </a:p>
        </p:txBody>
      </p:sp>
      <p:pic>
        <p:nvPicPr>
          <p:cNvPr id="14" name="Image 1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902" y="5794312"/>
            <a:ext cx="3386667" cy="310853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979917" y="5213048"/>
            <a:ext cx="13712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Selectivity : 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023731" y="5773315"/>
            <a:ext cx="2267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Calibri"/>
                <a:cs typeface="Calibri"/>
              </a:rPr>
              <a:t>Indistinguishability</a:t>
            </a:r>
            <a:r>
              <a:rPr lang="en-US" sz="2000" dirty="0" smtClean="0">
                <a:latin typeface="Calibri"/>
                <a:cs typeface="Calibri"/>
              </a:rPr>
              <a:t> : </a:t>
            </a:r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5" name="Imag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902" y="5278689"/>
            <a:ext cx="2161812" cy="334469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161838" y="3030055"/>
            <a:ext cx="1278430" cy="685864"/>
          </a:xfrm>
          <a:prstGeom prst="rect">
            <a:avLst/>
          </a:prstGeom>
        </p:spPr>
      </p:pic>
      <p:graphicFrame>
        <p:nvGraphicFramePr>
          <p:cNvPr id="24" name="Obje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1343944"/>
              </p:ext>
            </p:extLst>
          </p:nvPr>
        </p:nvGraphicFramePr>
        <p:xfrm>
          <a:off x="881049" y="1457488"/>
          <a:ext cx="2982278" cy="649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04" name="Document" r:id="rId6" imgW="5753100" imgH="1371600" progId="Word.Document.12">
                  <p:embed/>
                </p:oleObj>
              </mc:Choice>
              <mc:Fallback>
                <p:oleObj name="Document" r:id="rId6" imgW="5753100" imgH="1371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81049" y="1457488"/>
                        <a:ext cx="2982278" cy="649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Connecteur droit 24"/>
          <p:cNvCxnSpPr/>
          <p:nvPr/>
        </p:nvCxnSpPr>
        <p:spPr>
          <a:xfrm>
            <a:off x="2082599" y="3079701"/>
            <a:ext cx="824412" cy="0"/>
          </a:xfrm>
          <a:prstGeom prst="line">
            <a:avLst/>
          </a:prstGeom>
          <a:ln w="762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3732250" y="2574333"/>
            <a:ext cx="824412" cy="0"/>
          </a:xfrm>
          <a:prstGeom prst="line">
            <a:avLst/>
          </a:prstGeom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>
            <a:off x="5049014" y="2581017"/>
            <a:ext cx="824412" cy="0"/>
          </a:xfrm>
          <a:prstGeom prst="line">
            <a:avLst/>
          </a:prstGeom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>
            <a:off x="6697840" y="2113792"/>
            <a:ext cx="824412" cy="0"/>
          </a:xfrm>
          <a:prstGeom prst="line">
            <a:avLst/>
          </a:prstGeom>
          <a:ln w="762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>
            <a:off x="2082599" y="4119039"/>
            <a:ext cx="824412" cy="0"/>
          </a:xfrm>
          <a:prstGeom prst="line">
            <a:avLst/>
          </a:prstGeom>
          <a:ln w="762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>
            <a:off x="3732250" y="4119039"/>
            <a:ext cx="824412" cy="0"/>
          </a:xfrm>
          <a:prstGeom prst="line">
            <a:avLst/>
          </a:prstGeom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>
            <a:off x="5049014" y="4125722"/>
            <a:ext cx="824412" cy="0"/>
          </a:xfrm>
          <a:prstGeom prst="line">
            <a:avLst/>
          </a:prstGeom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>
            <a:off x="6697840" y="4125722"/>
            <a:ext cx="824412" cy="0"/>
          </a:xfrm>
          <a:prstGeom prst="line">
            <a:avLst/>
          </a:prstGeom>
          <a:ln w="762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/>
        </p:nvCxnSpPr>
        <p:spPr>
          <a:xfrm>
            <a:off x="2082599" y="2576463"/>
            <a:ext cx="824412" cy="0"/>
          </a:xfrm>
          <a:prstGeom prst="line">
            <a:avLst/>
          </a:prstGeom>
          <a:ln w="76200" cmpd="sng">
            <a:solidFill>
              <a:schemeClr val="tx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>
            <a:off x="6697840" y="2583737"/>
            <a:ext cx="824412" cy="0"/>
          </a:xfrm>
          <a:prstGeom prst="line">
            <a:avLst/>
          </a:prstGeom>
          <a:ln w="76200" cmpd="sng">
            <a:solidFill>
              <a:schemeClr val="tx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5" name="Obje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2169422"/>
              </p:ext>
            </p:extLst>
          </p:nvPr>
        </p:nvGraphicFramePr>
        <p:xfrm>
          <a:off x="2082599" y="4191886"/>
          <a:ext cx="806433" cy="2592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05" name="…quation" r:id="rId8" imgW="685800" imgH="241300" progId="Equation.3">
                  <p:embed/>
                </p:oleObj>
              </mc:Choice>
              <mc:Fallback>
                <p:oleObj name="…quation" r:id="rId8" imgW="6858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082599" y="4191886"/>
                        <a:ext cx="806433" cy="2592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3126849"/>
              </p:ext>
            </p:extLst>
          </p:nvPr>
        </p:nvGraphicFramePr>
        <p:xfrm>
          <a:off x="3732250" y="4196047"/>
          <a:ext cx="808186" cy="255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06" name="…quation" r:id="rId10" imgW="698500" imgH="241300" progId="Equation.3">
                  <p:embed/>
                </p:oleObj>
              </mc:Choice>
              <mc:Fallback>
                <p:oleObj name="…quation" r:id="rId10" imgW="6985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732250" y="4196047"/>
                        <a:ext cx="808186" cy="255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9505416"/>
              </p:ext>
            </p:extLst>
          </p:nvPr>
        </p:nvGraphicFramePr>
        <p:xfrm>
          <a:off x="5069223" y="4187726"/>
          <a:ext cx="804203" cy="263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07" name="…quation" r:id="rId12" imgW="673100" imgH="241300" progId="Equation.3">
                  <p:embed/>
                </p:oleObj>
              </mc:Choice>
              <mc:Fallback>
                <p:oleObj name="…quation" r:id="rId12" imgW="6731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069223" y="4187726"/>
                        <a:ext cx="804203" cy="2634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8455119"/>
              </p:ext>
            </p:extLst>
          </p:nvPr>
        </p:nvGraphicFramePr>
        <p:xfrm>
          <a:off x="6668641" y="4187726"/>
          <a:ext cx="853611" cy="2744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08" name="…quation" r:id="rId14" imgW="685800" imgH="241300" progId="Equation.3">
                  <p:embed/>
                </p:oleObj>
              </mc:Choice>
              <mc:Fallback>
                <p:oleObj name="…quation" r:id="rId14" imgW="6858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668641" y="4187726"/>
                        <a:ext cx="853611" cy="2744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1546114"/>
              </p:ext>
            </p:extLst>
          </p:nvPr>
        </p:nvGraphicFramePr>
        <p:xfrm>
          <a:off x="6697840" y="1767775"/>
          <a:ext cx="824412" cy="275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09" name="…quation" r:id="rId16" imgW="660400" imgH="241300" progId="Equation.3">
                  <p:embed/>
                </p:oleObj>
              </mc:Choice>
              <mc:Fallback>
                <p:oleObj name="…quation" r:id="rId16" imgW="660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697840" y="1767775"/>
                        <a:ext cx="824412" cy="275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100908"/>
              </p:ext>
            </p:extLst>
          </p:nvPr>
        </p:nvGraphicFramePr>
        <p:xfrm>
          <a:off x="5032761" y="2191452"/>
          <a:ext cx="792702" cy="275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10" name="…quation" r:id="rId18" imgW="635000" imgH="241300" progId="Equation.3">
                  <p:embed/>
                </p:oleObj>
              </mc:Choice>
              <mc:Fallback>
                <p:oleObj name="…quation" r:id="rId18" imgW="6350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032761" y="2191452"/>
                        <a:ext cx="792702" cy="275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4169694"/>
              </p:ext>
            </p:extLst>
          </p:nvPr>
        </p:nvGraphicFramePr>
        <p:xfrm>
          <a:off x="3732250" y="2184769"/>
          <a:ext cx="840265" cy="275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11" name="…quation" r:id="rId20" imgW="673100" imgH="241300" progId="Equation.3">
                  <p:embed/>
                </p:oleObj>
              </mc:Choice>
              <mc:Fallback>
                <p:oleObj name="…quation" r:id="rId20" imgW="6731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3732250" y="2184769"/>
                        <a:ext cx="840265" cy="275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0349576"/>
              </p:ext>
            </p:extLst>
          </p:nvPr>
        </p:nvGraphicFramePr>
        <p:xfrm>
          <a:off x="2098455" y="3188360"/>
          <a:ext cx="808556" cy="275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12" name="…quation" r:id="rId22" imgW="647700" imgH="241300" progId="Equation.3">
                  <p:embed/>
                </p:oleObj>
              </mc:Choice>
              <mc:Fallback>
                <p:oleObj name="…quation" r:id="rId22" imgW="647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2098455" y="3188360"/>
                        <a:ext cx="808556" cy="275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Flèche vers le haut 42"/>
          <p:cNvSpPr/>
          <p:nvPr/>
        </p:nvSpPr>
        <p:spPr>
          <a:xfrm>
            <a:off x="1778684" y="1587557"/>
            <a:ext cx="136066" cy="2549140"/>
          </a:xfrm>
          <a:prstGeom prst="upArrow">
            <a:avLst>
              <a:gd name="adj1" fmla="val 50000"/>
              <a:gd name="adj2" fmla="val 14436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0000"/>
              </a:solidFill>
            </a:endParaRPr>
          </a:p>
        </p:txBody>
      </p:sp>
      <p:cxnSp>
        <p:nvCxnSpPr>
          <p:cNvPr id="44" name="Connecteur droit 43"/>
          <p:cNvCxnSpPr/>
          <p:nvPr/>
        </p:nvCxnSpPr>
        <p:spPr>
          <a:xfrm flipH="1">
            <a:off x="1740120" y="4115091"/>
            <a:ext cx="136069" cy="0"/>
          </a:xfrm>
          <a:prstGeom prst="line">
            <a:avLst/>
          </a:prstGeom>
          <a:ln w="762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/>
          <p:cNvCxnSpPr/>
          <p:nvPr/>
        </p:nvCxnSpPr>
        <p:spPr>
          <a:xfrm flipH="1">
            <a:off x="1729169" y="3079701"/>
            <a:ext cx="136069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/>
          <p:cNvCxnSpPr/>
          <p:nvPr/>
        </p:nvCxnSpPr>
        <p:spPr>
          <a:xfrm flipH="1">
            <a:off x="1729169" y="2574935"/>
            <a:ext cx="136069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/>
          <p:cNvCxnSpPr/>
          <p:nvPr/>
        </p:nvCxnSpPr>
        <p:spPr>
          <a:xfrm flipH="1">
            <a:off x="1729169" y="2107108"/>
            <a:ext cx="136069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8" name="Obje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1287437"/>
              </p:ext>
            </p:extLst>
          </p:nvPr>
        </p:nvGraphicFramePr>
        <p:xfrm>
          <a:off x="1506461" y="3988183"/>
          <a:ext cx="171502" cy="2037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13" name="…quation" r:id="rId24" imgW="127000" imgH="165100" progId="Equation.3">
                  <p:embed/>
                </p:oleObj>
              </mc:Choice>
              <mc:Fallback>
                <p:oleObj name="…quation" r:id="rId24" imgW="1270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506461" y="3988183"/>
                        <a:ext cx="171502" cy="2037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5929721"/>
              </p:ext>
            </p:extLst>
          </p:nvPr>
        </p:nvGraphicFramePr>
        <p:xfrm>
          <a:off x="1444689" y="2459989"/>
          <a:ext cx="258418" cy="2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14" name="…quation" r:id="rId26" imgW="203200" imgH="215900" progId="Equation.3">
                  <p:embed/>
                </p:oleObj>
              </mc:Choice>
              <mc:Fallback>
                <p:oleObj name="…quation" r:id="rId26" imgW="2032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444689" y="2459989"/>
                        <a:ext cx="258418" cy="250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ZoneTexte 49"/>
          <p:cNvSpPr txBox="1"/>
          <p:nvPr/>
        </p:nvSpPr>
        <p:spPr>
          <a:xfrm>
            <a:off x="6451351" y="4822160"/>
            <a:ext cx="139596" cy="2550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cxnSp>
        <p:nvCxnSpPr>
          <p:cNvPr id="51" name="Connecteur droit 50"/>
          <p:cNvCxnSpPr>
            <a:endCxn id="52" idx="0"/>
          </p:cNvCxnSpPr>
          <p:nvPr/>
        </p:nvCxnSpPr>
        <p:spPr>
          <a:xfrm>
            <a:off x="3119328" y="2328065"/>
            <a:ext cx="113" cy="1915175"/>
          </a:xfrm>
          <a:prstGeom prst="line">
            <a:avLst/>
          </a:prstGeom>
          <a:ln>
            <a:solidFill>
              <a:srgbClr val="FF66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Arc 51"/>
          <p:cNvSpPr/>
          <p:nvPr/>
        </p:nvSpPr>
        <p:spPr>
          <a:xfrm rot="5400000">
            <a:off x="2458052" y="3897626"/>
            <a:ext cx="631549" cy="691228"/>
          </a:xfrm>
          <a:prstGeom prst="arc">
            <a:avLst>
              <a:gd name="adj1" fmla="val 16200000"/>
              <a:gd name="adj2" fmla="val 88128"/>
            </a:avLst>
          </a:prstGeom>
          <a:ln>
            <a:solidFill>
              <a:srgbClr val="FF66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3" name="Connecteur droit 52"/>
          <p:cNvCxnSpPr/>
          <p:nvPr/>
        </p:nvCxnSpPr>
        <p:spPr>
          <a:xfrm flipH="1">
            <a:off x="2082599" y="4559015"/>
            <a:ext cx="691228" cy="0"/>
          </a:xfrm>
          <a:prstGeom prst="line">
            <a:avLst/>
          </a:prstGeom>
          <a:ln>
            <a:solidFill>
              <a:srgbClr val="FF66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/>
          <p:cNvCxnSpPr>
            <a:endCxn id="55" idx="0"/>
          </p:cNvCxnSpPr>
          <p:nvPr/>
        </p:nvCxnSpPr>
        <p:spPr>
          <a:xfrm flipH="1">
            <a:off x="6454519" y="2328065"/>
            <a:ext cx="8811" cy="1915175"/>
          </a:xfrm>
          <a:prstGeom prst="line">
            <a:avLst/>
          </a:prstGeom>
          <a:ln>
            <a:solidFill>
              <a:srgbClr val="FF66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Arc 54"/>
          <p:cNvSpPr/>
          <p:nvPr/>
        </p:nvSpPr>
        <p:spPr>
          <a:xfrm rot="16200000" flipH="1">
            <a:off x="6484358" y="3897626"/>
            <a:ext cx="631549" cy="691228"/>
          </a:xfrm>
          <a:prstGeom prst="arc">
            <a:avLst>
              <a:gd name="adj1" fmla="val 16200000"/>
              <a:gd name="adj2" fmla="val 88128"/>
            </a:avLst>
          </a:prstGeom>
          <a:ln>
            <a:solidFill>
              <a:srgbClr val="FF66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6" name="Connecteur droit 55"/>
          <p:cNvCxnSpPr/>
          <p:nvPr/>
        </p:nvCxnSpPr>
        <p:spPr>
          <a:xfrm flipH="1">
            <a:off x="6783197" y="4559015"/>
            <a:ext cx="691228" cy="0"/>
          </a:xfrm>
          <a:prstGeom prst="line">
            <a:avLst/>
          </a:prstGeom>
          <a:ln>
            <a:solidFill>
              <a:srgbClr val="FF66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4540098" y="4559015"/>
            <a:ext cx="485954" cy="3613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solidFill>
                  <a:schemeClr val="accent5">
                    <a:lumMod val="75000"/>
                  </a:schemeClr>
                </a:solidFill>
                <a:latin typeface="Brush Script MT Italic"/>
                <a:cs typeface="Brush Script MT Italic"/>
              </a:rPr>
              <a:t>E</a:t>
            </a:r>
            <a:r>
              <a:rPr lang="fr-FR" sz="2800" baseline="-25000" dirty="0">
                <a:solidFill>
                  <a:schemeClr val="accent5">
                    <a:lumMod val="75000"/>
                  </a:schemeClr>
                </a:solidFill>
              </a:rPr>
              <a:t>0</a:t>
            </a:r>
            <a:endParaRPr lang="fr-FR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2287873" y="4559015"/>
            <a:ext cx="485954" cy="3613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 smtClean="0">
                <a:solidFill>
                  <a:srgbClr val="FF6600"/>
                </a:solidFill>
                <a:latin typeface="Brush Script MT Italic"/>
                <a:cs typeface="Brush Script MT Italic"/>
              </a:rPr>
              <a:t>E</a:t>
            </a:r>
            <a:r>
              <a:rPr lang="fr-FR" sz="2800" baseline="-25000" dirty="0" smtClean="0">
                <a:solidFill>
                  <a:srgbClr val="FF6600"/>
                </a:solidFill>
              </a:rPr>
              <a:t>1</a:t>
            </a:r>
            <a:endParaRPr lang="fr-FR" sz="2800" dirty="0">
              <a:solidFill>
                <a:srgbClr val="FF6600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6911468" y="4580073"/>
            <a:ext cx="485954" cy="3613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 smtClean="0">
                <a:solidFill>
                  <a:srgbClr val="FF6600"/>
                </a:solidFill>
                <a:latin typeface="Brush Script MT Italic"/>
                <a:cs typeface="Brush Script MT Italic"/>
              </a:rPr>
              <a:t>E</a:t>
            </a:r>
            <a:r>
              <a:rPr lang="fr-FR" sz="2800" baseline="-25000" dirty="0" smtClean="0">
                <a:solidFill>
                  <a:srgbClr val="FF6600"/>
                </a:solidFill>
              </a:rPr>
              <a:t>1</a:t>
            </a:r>
            <a:endParaRPr lang="fr-FR" sz="2800" dirty="0">
              <a:solidFill>
                <a:srgbClr val="FF6600"/>
              </a:solidFill>
            </a:endParaRPr>
          </a:p>
        </p:txBody>
      </p:sp>
      <p:cxnSp>
        <p:nvCxnSpPr>
          <p:cNvPr id="60" name="Connecteur droit 59"/>
          <p:cNvCxnSpPr>
            <a:endCxn id="61" idx="0"/>
          </p:cNvCxnSpPr>
          <p:nvPr/>
        </p:nvCxnSpPr>
        <p:spPr>
          <a:xfrm flipH="1">
            <a:off x="3574402" y="2328065"/>
            <a:ext cx="8811" cy="1915175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Arc 60"/>
          <p:cNvSpPr/>
          <p:nvPr/>
        </p:nvSpPr>
        <p:spPr>
          <a:xfrm rot="16200000" flipH="1">
            <a:off x="3604241" y="3897626"/>
            <a:ext cx="631549" cy="691228"/>
          </a:xfrm>
          <a:prstGeom prst="arc">
            <a:avLst>
              <a:gd name="adj1" fmla="val 16200000"/>
              <a:gd name="adj2" fmla="val 88128"/>
            </a:avLst>
          </a:prstGeom>
          <a:ln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2" name="Connecteur droit 61"/>
          <p:cNvCxnSpPr>
            <a:stCxn id="64" idx="2"/>
          </p:cNvCxnSpPr>
          <p:nvPr/>
        </p:nvCxnSpPr>
        <p:spPr>
          <a:xfrm flipH="1">
            <a:off x="3903080" y="4558911"/>
            <a:ext cx="1770806" cy="104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/>
          <p:cNvCxnSpPr>
            <a:endCxn id="64" idx="0"/>
          </p:cNvCxnSpPr>
          <p:nvPr/>
        </p:nvCxnSpPr>
        <p:spPr>
          <a:xfrm>
            <a:off x="6028245" y="2328065"/>
            <a:ext cx="113" cy="1915175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Arc 63"/>
          <p:cNvSpPr/>
          <p:nvPr/>
        </p:nvSpPr>
        <p:spPr>
          <a:xfrm rot="5400000">
            <a:off x="5366970" y="3897626"/>
            <a:ext cx="631549" cy="691228"/>
          </a:xfrm>
          <a:prstGeom prst="arc">
            <a:avLst>
              <a:gd name="adj1" fmla="val 16200000"/>
              <a:gd name="adj2" fmla="val 88128"/>
            </a:avLst>
          </a:prstGeom>
          <a:ln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Double flèche horizontale 64"/>
          <p:cNvSpPr/>
          <p:nvPr/>
        </p:nvSpPr>
        <p:spPr>
          <a:xfrm rot="14612260">
            <a:off x="2476713" y="3216155"/>
            <a:ext cx="1598064" cy="266594"/>
          </a:xfrm>
          <a:prstGeom prst="leftRightArrow">
            <a:avLst>
              <a:gd name="adj1" fmla="val 31461"/>
              <a:gd name="adj2" fmla="val 81589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800000"/>
              </a:solidFill>
            </a:endParaRPr>
          </a:p>
        </p:txBody>
      </p:sp>
      <p:sp>
        <p:nvSpPr>
          <p:cNvPr id="66" name="Double flèche horizontale 65"/>
          <p:cNvSpPr/>
          <p:nvPr/>
        </p:nvSpPr>
        <p:spPr>
          <a:xfrm rot="17809498">
            <a:off x="2552884" y="3219283"/>
            <a:ext cx="1589215" cy="266594"/>
          </a:xfrm>
          <a:prstGeom prst="leftRightArrow">
            <a:avLst>
              <a:gd name="adj1" fmla="val 31461"/>
              <a:gd name="adj2" fmla="val 81589"/>
            </a:avLst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800000"/>
              </a:solidFill>
            </a:endParaRPr>
          </a:p>
        </p:txBody>
      </p:sp>
      <p:sp>
        <p:nvSpPr>
          <p:cNvPr id="67" name="Double flèche horizontale 66"/>
          <p:cNvSpPr/>
          <p:nvPr/>
        </p:nvSpPr>
        <p:spPr>
          <a:xfrm rot="14612260">
            <a:off x="5491908" y="3224494"/>
            <a:ext cx="1594364" cy="266594"/>
          </a:xfrm>
          <a:prstGeom prst="leftRightArrow">
            <a:avLst>
              <a:gd name="adj1" fmla="val 31461"/>
              <a:gd name="adj2" fmla="val 81589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800000"/>
              </a:solidFill>
            </a:endParaRPr>
          </a:p>
        </p:txBody>
      </p:sp>
      <p:sp>
        <p:nvSpPr>
          <p:cNvPr id="68" name="Double flèche horizontale 67"/>
          <p:cNvSpPr/>
          <p:nvPr/>
        </p:nvSpPr>
        <p:spPr>
          <a:xfrm rot="17751869">
            <a:off x="5531847" y="3237659"/>
            <a:ext cx="1559488" cy="266594"/>
          </a:xfrm>
          <a:prstGeom prst="leftRightArrow">
            <a:avLst>
              <a:gd name="adj1" fmla="val 31461"/>
              <a:gd name="adj2" fmla="val 81589"/>
            </a:avLst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800000"/>
              </a:solidFill>
            </a:endParaRPr>
          </a:p>
        </p:txBody>
      </p:sp>
      <p:pic>
        <p:nvPicPr>
          <p:cNvPr id="69" name="Image 68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 flipH="1">
            <a:off x="2887146" y="4191886"/>
            <a:ext cx="767266" cy="250365"/>
          </a:xfrm>
          <a:prstGeom prst="rect">
            <a:avLst/>
          </a:prstGeom>
        </p:spPr>
      </p:pic>
      <p:pic>
        <p:nvPicPr>
          <p:cNvPr id="70" name="Image 69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901374" y="4187726"/>
            <a:ext cx="767266" cy="250365"/>
          </a:xfrm>
          <a:prstGeom prst="rect">
            <a:avLst/>
          </a:prstGeom>
        </p:spPr>
      </p:pic>
      <p:graphicFrame>
        <p:nvGraphicFramePr>
          <p:cNvPr id="71" name="Objet 7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7800129"/>
              </p:ext>
            </p:extLst>
          </p:nvPr>
        </p:nvGraphicFramePr>
        <p:xfrm>
          <a:off x="2577284" y="1400472"/>
          <a:ext cx="1077128" cy="1421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15" name="…quation" r:id="rId29" imgW="114300" imgH="165100" progId="Equation.3">
                  <p:embed/>
                </p:oleObj>
              </mc:Choice>
              <mc:Fallback>
                <p:oleObj name="…quation" r:id="rId29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2577284" y="1400472"/>
                        <a:ext cx="1077128" cy="14215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" name="Objet 7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9110355"/>
              </p:ext>
            </p:extLst>
          </p:nvPr>
        </p:nvGraphicFramePr>
        <p:xfrm>
          <a:off x="1008786" y="1949865"/>
          <a:ext cx="750039" cy="2569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16" name="…quation" r:id="rId31" imgW="609600" imgH="228600" progId="Equation.3">
                  <p:embed/>
                </p:oleObj>
              </mc:Choice>
              <mc:Fallback>
                <p:oleObj name="…quation" r:id="rId31" imgW="6096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1008786" y="1949865"/>
                        <a:ext cx="750039" cy="2569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" name="Objet 7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0287872"/>
              </p:ext>
            </p:extLst>
          </p:nvPr>
        </p:nvGraphicFramePr>
        <p:xfrm>
          <a:off x="1008786" y="2941540"/>
          <a:ext cx="720382" cy="2468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17" name="Equation" r:id="rId33" imgW="609600" imgH="228600" progId="Equation.DSMT4">
                  <p:embed/>
                </p:oleObj>
              </mc:Choice>
              <mc:Fallback>
                <p:oleObj name="Equation" r:id="rId33" imgW="6096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1008786" y="2941540"/>
                        <a:ext cx="720382" cy="2468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" name="Espace réservé du numéro de diapositive 8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74" name="TextBox 8"/>
          <p:cNvSpPr txBox="1"/>
          <p:nvPr/>
        </p:nvSpPr>
        <p:spPr>
          <a:xfrm>
            <a:off x="152400" y="70199"/>
            <a:ext cx="3801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</a:rPr>
              <a:t>CORRECTION ON ONE QUBIT</a:t>
            </a:r>
            <a:endParaRPr lang="fr-FR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218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30476"/>
            <a:ext cx="8229600" cy="4795687"/>
          </a:xfrm>
        </p:spPr>
        <p:txBody>
          <a:bodyPr>
            <a:normAutofit/>
          </a:bodyPr>
          <a:lstStyle/>
          <a:p>
            <a:r>
              <a:rPr lang="fr-FR" sz="2000" dirty="0" err="1" smtClean="0">
                <a:latin typeface="Calibri"/>
                <a:cs typeface="Calibri"/>
              </a:rPr>
              <a:t>We</a:t>
            </a:r>
            <a:r>
              <a:rPr lang="fr-FR" sz="2000" dirty="0" smtClean="0">
                <a:latin typeface="Calibri"/>
                <a:cs typeface="Calibri"/>
              </a:rPr>
              <a:t> </a:t>
            </a:r>
            <a:r>
              <a:rPr lang="fr-FR" sz="2000" dirty="0" err="1" smtClean="0">
                <a:latin typeface="Calibri"/>
                <a:cs typeface="Calibri"/>
              </a:rPr>
              <a:t>apply</a:t>
            </a:r>
            <a:r>
              <a:rPr lang="fr-FR" sz="2000" dirty="0" smtClean="0">
                <a:latin typeface="Calibri"/>
                <a:cs typeface="Calibri"/>
              </a:rPr>
              <a:t> </a:t>
            </a:r>
            <a:r>
              <a:rPr lang="fr-FR" sz="2000" dirty="0" err="1" smtClean="0">
                <a:latin typeface="Calibri"/>
                <a:cs typeface="Calibri"/>
              </a:rPr>
              <a:t>two</a:t>
            </a:r>
            <a:r>
              <a:rPr lang="fr-FR" sz="2000" dirty="0" smtClean="0">
                <a:latin typeface="Calibri"/>
                <a:cs typeface="Calibri"/>
              </a:rPr>
              <a:t> </a:t>
            </a:r>
            <a:r>
              <a:rPr lang="fr-FR" sz="2000" dirty="0" err="1" smtClean="0">
                <a:latin typeface="Calibri"/>
                <a:cs typeface="Calibri"/>
              </a:rPr>
              <a:t>pumps</a:t>
            </a:r>
            <a:r>
              <a:rPr lang="fr-FR" sz="2000" dirty="0" smtClean="0">
                <a:latin typeface="Calibri"/>
                <a:cs typeface="Calibri"/>
              </a:rPr>
              <a:t> </a:t>
            </a:r>
            <a:r>
              <a:rPr lang="fr-FR" sz="2000" dirty="0" err="1" smtClean="0">
                <a:latin typeface="Calibri"/>
                <a:cs typeface="Calibri"/>
              </a:rPr>
              <a:t>at</a:t>
            </a:r>
            <a:r>
              <a:rPr lang="fr-FR" sz="2000" dirty="0" smtClean="0">
                <a:latin typeface="Calibri"/>
                <a:cs typeface="Calibri"/>
              </a:rPr>
              <a:t> </a:t>
            </a:r>
            <a:r>
              <a:rPr lang="fr-FR" sz="2000" dirty="0" err="1" smtClean="0">
                <a:latin typeface="Calibri"/>
                <a:cs typeface="Calibri"/>
              </a:rPr>
              <a:t>frequencies</a:t>
            </a:r>
            <a:r>
              <a:rPr lang="fr-FR" sz="2000" dirty="0" smtClean="0">
                <a:latin typeface="Calibri"/>
                <a:cs typeface="Calibri"/>
              </a:rPr>
              <a:t/>
            </a:r>
            <a:br>
              <a:rPr lang="fr-FR" sz="2000" dirty="0" smtClean="0">
                <a:latin typeface="Calibri"/>
                <a:cs typeface="Calibri"/>
              </a:rPr>
            </a:br>
            <a:r>
              <a:rPr lang="fr-FR" sz="2000" dirty="0" smtClean="0">
                <a:latin typeface="Calibri"/>
                <a:cs typeface="Calibri"/>
              </a:rPr>
              <a:t/>
            </a:r>
            <a:br>
              <a:rPr lang="fr-FR" sz="2000" dirty="0" smtClean="0">
                <a:latin typeface="Calibri"/>
                <a:cs typeface="Calibri"/>
              </a:rPr>
            </a:br>
            <a:r>
              <a:rPr lang="fr-FR" sz="2000" dirty="0" smtClean="0">
                <a:latin typeface="Calibri"/>
                <a:cs typeface="Calibri"/>
              </a:rPr>
              <a:t/>
            </a:r>
            <a:br>
              <a:rPr lang="fr-FR" sz="2000" dirty="0" smtClean="0">
                <a:latin typeface="Calibri"/>
                <a:cs typeface="Calibri"/>
              </a:rPr>
            </a:br>
            <a:r>
              <a:rPr lang="fr-FR" sz="2000" dirty="0" err="1" smtClean="0">
                <a:latin typeface="Calibri"/>
                <a:cs typeface="Calibri"/>
              </a:rPr>
              <a:t>such</a:t>
            </a:r>
            <a:r>
              <a:rPr lang="fr-FR" sz="2000" dirty="0" smtClean="0">
                <a:latin typeface="Calibri"/>
                <a:cs typeface="Calibri"/>
              </a:rPr>
              <a:t> </a:t>
            </a:r>
            <a:r>
              <a:rPr lang="fr-FR" sz="2000" dirty="0" err="1" smtClean="0">
                <a:latin typeface="Calibri"/>
                <a:cs typeface="Calibri"/>
              </a:rPr>
              <a:t>that</a:t>
            </a:r>
            <a:r>
              <a:rPr lang="fr-FR" sz="2000" dirty="0" smtClean="0">
                <a:latin typeface="Calibri"/>
                <a:cs typeface="Calibri"/>
              </a:rPr>
              <a:t> </a:t>
            </a:r>
            <a:r>
              <a:rPr lang="fr-FR" sz="2400" dirty="0" smtClean="0">
                <a:latin typeface="Calibri"/>
                <a:cs typeface="Calibri"/>
              </a:rPr>
              <a:t/>
            </a:r>
            <a:br>
              <a:rPr lang="fr-FR" sz="2400" dirty="0" smtClean="0">
                <a:latin typeface="Calibri"/>
                <a:cs typeface="Calibri"/>
              </a:rPr>
            </a:br>
            <a:r>
              <a:rPr lang="fr-FR" sz="2400" dirty="0" smtClean="0">
                <a:latin typeface="Calibri"/>
                <a:cs typeface="Calibri"/>
              </a:rPr>
              <a:t/>
            </a:r>
            <a:br>
              <a:rPr lang="fr-FR" sz="2400" dirty="0" smtClean="0">
                <a:latin typeface="Calibri"/>
                <a:cs typeface="Calibri"/>
              </a:rPr>
            </a:br>
            <a:r>
              <a:rPr lang="fr-FR" sz="2400" dirty="0" smtClean="0">
                <a:latin typeface="Calibri"/>
                <a:cs typeface="Calibri"/>
              </a:rPr>
              <a:t/>
            </a:r>
            <a:br>
              <a:rPr lang="fr-FR" sz="2400" dirty="0" smtClean="0">
                <a:latin typeface="Calibri"/>
                <a:cs typeface="Calibri"/>
              </a:rPr>
            </a:br>
            <a:r>
              <a:rPr lang="fr-FR" sz="2400" dirty="0" smtClean="0">
                <a:latin typeface="Calibri"/>
                <a:cs typeface="Calibri"/>
              </a:rPr>
              <a:t/>
            </a:r>
            <a:br>
              <a:rPr lang="fr-FR" sz="2400" dirty="0" smtClean="0">
                <a:latin typeface="Calibri"/>
                <a:cs typeface="Calibri"/>
              </a:rPr>
            </a:br>
            <a:r>
              <a:rPr lang="fr-FR" sz="2400" dirty="0" smtClean="0">
                <a:latin typeface="Calibri"/>
                <a:cs typeface="Calibri"/>
              </a:rPr>
              <a:t/>
            </a:r>
            <a:br>
              <a:rPr lang="fr-FR" sz="2400" dirty="0" smtClean="0">
                <a:latin typeface="Calibri"/>
                <a:cs typeface="Calibri"/>
              </a:rPr>
            </a:br>
            <a:r>
              <a:rPr lang="fr-FR" sz="2400" dirty="0" smtClean="0">
                <a:latin typeface="Calibri"/>
                <a:cs typeface="Calibri"/>
              </a:rPr>
              <a:t/>
            </a:r>
            <a:br>
              <a:rPr lang="fr-FR" sz="2400" dirty="0" smtClean="0">
                <a:latin typeface="Calibri"/>
                <a:cs typeface="Calibri"/>
              </a:rPr>
            </a:br>
            <a:endParaRPr lang="fr-FR" sz="2000" dirty="0">
              <a:latin typeface="Calibri"/>
              <a:cs typeface="Calibri"/>
            </a:endParaRPr>
          </a:p>
        </p:txBody>
      </p:sp>
      <p:pic>
        <p:nvPicPr>
          <p:cNvPr id="7" name="Imag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319" y="1891912"/>
            <a:ext cx="2257102" cy="287818"/>
          </a:xfrm>
          <a:prstGeom prst="rect">
            <a:avLst/>
          </a:prstGeom>
        </p:spPr>
      </p:pic>
      <p:pic>
        <p:nvPicPr>
          <p:cNvPr id="8" name="Imag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172" y="1891912"/>
            <a:ext cx="2196496" cy="287817"/>
          </a:xfrm>
          <a:prstGeom prst="rect">
            <a:avLst/>
          </a:prstGeom>
        </p:spPr>
      </p:pic>
      <p:sp>
        <p:nvSpPr>
          <p:cNvPr id="12" name="Rectangle à coins arrondis 11"/>
          <p:cNvSpPr/>
          <p:nvPr/>
        </p:nvSpPr>
        <p:spPr>
          <a:xfrm>
            <a:off x="1259632" y="2837047"/>
            <a:ext cx="5612191" cy="1342571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ZoneTexte 20"/>
          <p:cNvSpPr txBox="1"/>
          <p:nvPr/>
        </p:nvSpPr>
        <p:spPr>
          <a:xfrm>
            <a:off x="950128" y="5315374"/>
            <a:ext cx="994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Chalkboard"/>
                <a:cs typeface="Chalkboard"/>
              </a:rPr>
              <a:t>Pump 1</a:t>
            </a:r>
            <a:endParaRPr lang="en-US" sz="2000" dirty="0">
              <a:solidFill>
                <a:srgbClr val="0000FF"/>
              </a:solidFill>
              <a:latin typeface="Chalkboard"/>
              <a:cs typeface="Chalkboard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7237234" y="5315374"/>
            <a:ext cx="1045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Chalkboard"/>
                <a:cs typeface="Chalkboard"/>
              </a:rPr>
              <a:t>Pump 2</a:t>
            </a:r>
            <a:endParaRPr lang="en-US" sz="2000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9733" y="4829928"/>
            <a:ext cx="2450008" cy="1644170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9720" y="4836489"/>
            <a:ext cx="2427514" cy="1637609"/>
          </a:xfrm>
          <a:prstGeom prst="rect">
            <a:avLst/>
          </a:prstGeom>
        </p:spPr>
      </p:pic>
      <p:sp>
        <p:nvSpPr>
          <p:cNvPr id="39" name="Espace réservé du numéro de diapositive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40" name="Image 3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080" y="2960858"/>
            <a:ext cx="4875740" cy="1115635"/>
          </a:xfrm>
          <a:prstGeom prst="rect">
            <a:avLst/>
          </a:prstGeom>
        </p:spPr>
      </p:pic>
      <p:sp>
        <p:nvSpPr>
          <p:cNvPr id="17" name="TextBox 8"/>
          <p:cNvSpPr txBox="1"/>
          <p:nvPr/>
        </p:nvSpPr>
        <p:spPr>
          <a:xfrm>
            <a:off x="152400" y="70199"/>
            <a:ext cx="3801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</a:rPr>
              <a:t>CORRECTION ON ONE QUBIT</a:t>
            </a:r>
            <a:endParaRPr lang="fr-FR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132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857" y="3067439"/>
            <a:ext cx="5587999" cy="2831659"/>
          </a:xfrm>
          <a:prstGeom prst="rect">
            <a:avLst/>
          </a:prstGeom>
        </p:spPr>
      </p:pic>
      <p:grpSp>
        <p:nvGrpSpPr>
          <p:cNvPr id="6" name="Grouper 5"/>
          <p:cNvGrpSpPr/>
          <p:nvPr/>
        </p:nvGrpSpPr>
        <p:grpSpPr>
          <a:xfrm>
            <a:off x="3138419" y="3311132"/>
            <a:ext cx="3075919" cy="2483016"/>
            <a:chOff x="3455241" y="2361384"/>
            <a:chExt cx="2354144" cy="2082426"/>
          </a:xfrm>
        </p:grpSpPr>
        <p:sp>
          <p:nvSpPr>
            <p:cNvPr id="8" name="Rectangle 7"/>
            <p:cNvSpPr/>
            <p:nvPr/>
          </p:nvSpPr>
          <p:spPr>
            <a:xfrm>
              <a:off x="3455241" y="2361384"/>
              <a:ext cx="43292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dirty="0">
                  <a:solidFill>
                    <a:srgbClr val="A300A3"/>
                  </a:solidFill>
                  <a:latin typeface="Chalkboard"/>
                  <a:cs typeface="Chalkboard"/>
                </a:rPr>
                <a:t>b</a:t>
              </a:r>
              <a:r>
                <a:rPr lang="fr-FR" sz="2400" baseline="-25000" dirty="0">
                  <a:solidFill>
                    <a:srgbClr val="A300A3"/>
                  </a:solidFill>
                  <a:latin typeface="Chalkboard"/>
                  <a:cs typeface="Chalkboard"/>
                </a:rPr>
                <a:t>1</a:t>
              </a:r>
              <a:endParaRPr lang="fr-FR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046323" y="2361384"/>
              <a:ext cx="47350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dirty="0" smtClean="0">
                  <a:solidFill>
                    <a:srgbClr val="A300A3"/>
                  </a:solidFill>
                  <a:latin typeface="Chalkboard"/>
                  <a:cs typeface="Chalkboard"/>
                </a:rPr>
                <a:t>b</a:t>
              </a:r>
              <a:r>
                <a:rPr lang="fr-FR" sz="2400" baseline="-25000" dirty="0" smtClean="0">
                  <a:solidFill>
                    <a:srgbClr val="A300A3"/>
                  </a:solidFill>
                  <a:latin typeface="Chalkboard"/>
                  <a:cs typeface="Chalkboard"/>
                </a:rPr>
                <a:t>2</a:t>
              </a:r>
              <a:endParaRPr lang="fr-FR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756691" y="2376290"/>
              <a:ext cx="47350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dirty="0" smtClean="0">
                  <a:solidFill>
                    <a:srgbClr val="A300A3"/>
                  </a:solidFill>
                  <a:latin typeface="Chalkboard"/>
                  <a:cs typeface="Chalkboard"/>
                </a:rPr>
                <a:t>b</a:t>
              </a:r>
              <a:r>
                <a:rPr lang="fr-FR" sz="2400" baseline="-25000" dirty="0" smtClean="0">
                  <a:solidFill>
                    <a:srgbClr val="A300A3"/>
                  </a:solidFill>
                  <a:latin typeface="Chalkboard"/>
                  <a:cs typeface="Chalkboard"/>
                </a:rPr>
                <a:t>3</a:t>
              </a:r>
              <a:endParaRPr lang="fr-FR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458006" y="3982145"/>
              <a:ext cx="35137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457200">
                <a:spcBef>
                  <a:spcPct val="20000"/>
                </a:spcBef>
              </a:pPr>
              <a:r>
                <a:rPr lang="fr-FR" sz="2400" dirty="0">
                  <a:solidFill>
                    <a:srgbClr val="2DAE2F"/>
                  </a:solidFill>
                  <a:latin typeface="Chalkboard"/>
                  <a:cs typeface="Chalkboard"/>
                </a:rPr>
                <a:t>a</a:t>
              </a:r>
            </a:p>
          </p:txBody>
        </p:sp>
      </p:grp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78858"/>
            <a:ext cx="8229600" cy="4747306"/>
          </a:xfrm>
        </p:spPr>
        <p:txBody>
          <a:bodyPr/>
          <a:lstStyle/>
          <a:p>
            <a:pPr marL="0" lvl="1" indent="0">
              <a:buNone/>
            </a:pPr>
            <a:r>
              <a:rPr lang="fr-FR" sz="2200" dirty="0" err="1" smtClean="0">
                <a:solidFill>
                  <a:srgbClr val="A300A3"/>
                </a:solidFill>
                <a:latin typeface="Calibri"/>
                <a:cs typeface="Calibri"/>
              </a:rPr>
              <a:t>Three</a:t>
            </a:r>
            <a:r>
              <a:rPr lang="fr-FR" sz="2200" dirty="0" smtClean="0">
                <a:solidFill>
                  <a:srgbClr val="A300A3"/>
                </a:solidFill>
                <a:latin typeface="Calibri"/>
                <a:cs typeface="Calibri"/>
              </a:rPr>
              <a:t> </a:t>
            </a:r>
            <a:r>
              <a:rPr lang="fr-FR" sz="2200" dirty="0" err="1">
                <a:solidFill>
                  <a:srgbClr val="A300A3"/>
                </a:solidFill>
                <a:latin typeface="Calibri"/>
                <a:cs typeface="Calibri"/>
              </a:rPr>
              <a:t>transmon</a:t>
            </a:r>
            <a:r>
              <a:rPr lang="fr-FR" sz="2200" dirty="0">
                <a:solidFill>
                  <a:srgbClr val="A300A3"/>
                </a:solidFill>
                <a:latin typeface="Calibri"/>
                <a:cs typeface="Calibri"/>
              </a:rPr>
              <a:t> </a:t>
            </a:r>
            <a:r>
              <a:rPr lang="fr-FR" sz="2200" dirty="0" err="1">
                <a:solidFill>
                  <a:srgbClr val="A300A3"/>
                </a:solidFill>
                <a:latin typeface="Calibri"/>
                <a:cs typeface="Calibri"/>
              </a:rPr>
              <a:t>qubits</a:t>
            </a:r>
            <a:r>
              <a:rPr lang="fr-FR" sz="2200" dirty="0">
                <a:solidFill>
                  <a:srgbClr val="A300A3"/>
                </a:solidFill>
                <a:latin typeface="Calibri"/>
                <a:cs typeface="Calibri"/>
              </a:rPr>
              <a:t> b</a:t>
            </a:r>
            <a:r>
              <a:rPr lang="fr-FR" sz="2200" baseline="-25000" dirty="0">
                <a:solidFill>
                  <a:srgbClr val="A300A3"/>
                </a:solidFill>
                <a:latin typeface="Calibri"/>
                <a:cs typeface="Calibri"/>
              </a:rPr>
              <a:t>1</a:t>
            </a:r>
            <a:r>
              <a:rPr lang="fr-FR" sz="2200" dirty="0">
                <a:solidFill>
                  <a:srgbClr val="A300A3"/>
                </a:solidFill>
                <a:latin typeface="Calibri"/>
                <a:cs typeface="Calibri"/>
              </a:rPr>
              <a:t>, b</a:t>
            </a:r>
            <a:r>
              <a:rPr lang="fr-FR" sz="2200" baseline="-25000" dirty="0">
                <a:solidFill>
                  <a:srgbClr val="A300A3"/>
                </a:solidFill>
                <a:latin typeface="Calibri"/>
                <a:cs typeface="Calibri"/>
              </a:rPr>
              <a:t>2</a:t>
            </a:r>
            <a:r>
              <a:rPr lang="fr-FR" sz="2200" dirty="0">
                <a:solidFill>
                  <a:srgbClr val="A300A3"/>
                </a:solidFill>
                <a:latin typeface="Calibri"/>
                <a:cs typeface="Calibri"/>
              </a:rPr>
              <a:t> and b</a:t>
            </a:r>
            <a:r>
              <a:rPr lang="fr-FR" sz="2200" baseline="-25000" dirty="0">
                <a:solidFill>
                  <a:srgbClr val="A300A3"/>
                </a:solidFill>
                <a:latin typeface="Calibri"/>
                <a:cs typeface="Calibri"/>
              </a:rPr>
              <a:t>3</a:t>
            </a:r>
            <a:r>
              <a:rPr lang="fr-FR" sz="2200" baseline="-25000" dirty="0">
                <a:latin typeface="Calibri"/>
                <a:cs typeface="Calibri"/>
              </a:rPr>
              <a:t> </a:t>
            </a:r>
            <a:r>
              <a:rPr lang="fr-FR" sz="2200" dirty="0" err="1">
                <a:latin typeface="Calibri"/>
                <a:cs typeface="Calibri"/>
              </a:rPr>
              <a:t>coupled</a:t>
            </a:r>
            <a:r>
              <a:rPr lang="fr-FR" sz="2200" dirty="0">
                <a:latin typeface="Calibri"/>
                <a:cs typeface="Calibri"/>
              </a:rPr>
              <a:t> to a single </a:t>
            </a:r>
            <a:r>
              <a:rPr lang="fr-FR" sz="2200" dirty="0" err="1">
                <a:solidFill>
                  <a:srgbClr val="2DAE2F"/>
                </a:solidFill>
                <a:latin typeface="Calibri"/>
                <a:cs typeface="Calibri"/>
              </a:rPr>
              <a:t>low</a:t>
            </a:r>
            <a:r>
              <a:rPr lang="fr-FR" sz="2200" dirty="0">
                <a:solidFill>
                  <a:srgbClr val="2DAE2F"/>
                </a:solidFill>
                <a:latin typeface="Calibri"/>
                <a:cs typeface="Calibri"/>
              </a:rPr>
              <a:t>-Q </a:t>
            </a:r>
            <a:r>
              <a:rPr lang="fr-FR" sz="2200" dirty="0" err="1">
                <a:solidFill>
                  <a:srgbClr val="2DAE2F"/>
                </a:solidFill>
                <a:latin typeface="Calibri"/>
                <a:cs typeface="Calibri"/>
              </a:rPr>
              <a:t>resonator</a:t>
            </a:r>
            <a:r>
              <a:rPr lang="fr-FR" sz="2200" dirty="0">
                <a:solidFill>
                  <a:srgbClr val="2DAE2F"/>
                </a:solidFill>
                <a:latin typeface="Calibri"/>
                <a:cs typeface="Calibri"/>
              </a:rPr>
              <a:t> a</a:t>
            </a:r>
            <a:r>
              <a:rPr lang="fr-FR" sz="2200" baseline="-25000" dirty="0">
                <a:solidFill>
                  <a:srgbClr val="2DAE2F"/>
                </a:solidFill>
                <a:latin typeface="Calibri"/>
                <a:cs typeface="Calibri"/>
              </a:rPr>
              <a:t> </a:t>
            </a:r>
            <a:r>
              <a:rPr lang="fr-FR" sz="2200" dirty="0" err="1">
                <a:latin typeface="Calibri"/>
                <a:cs typeface="Calibri"/>
              </a:rPr>
              <a:t>with</a:t>
            </a:r>
            <a:r>
              <a:rPr lang="fr-FR" sz="2200" dirty="0">
                <a:latin typeface="Calibri"/>
                <a:cs typeface="Calibri"/>
              </a:rPr>
              <a:t> </a:t>
            </a:r>
            <a:r>
              <a:rPr lang="fr-FR" sz="2200" dirty="0" err="1">
                <a:solidFill>
                  <a:srgbClr val="C81324"/>
                </a:solidFill>
                <a:latin typeface="Calibri"/>
                <a:cs typeface="Calibri"/>
              </a:rPr>
              <a:t>two</a:t>
            </a:r>
            <a:r>
              <a:rPr lang="fr-FR" sz="2200" dirty="0">
                <a:solidFill>
                  <a:srgbClr val="C81324"/>
                </a:solidFill>
                <a:latin typeface="Calibri"/>
                <a:cs typeface="Calibri"/>
              </a:rPr>
              <a:t> </a:t>
            </a:r>
            <a:r>
              <a:rPr lang="fr-FR" sz="2200" dirty="0" err="1">
                <a:solidFill>
                  <a:srgbClr val="C81324"/>
                </a:solidFill>
                <a:latin typeface="Calibri"/>
                <a:cs typeface="Calibri"/>
              </a:rPr>
              <a:t>additional</a:t>
            </a:r>
            <a:r>
              <a:rPr lang="fr-FR" sz="2200" dirty="0">
                <a:solidFill>
                  <a:srgbClr val="C81324"/>
                </a:solidFill>
                <a:latin typeface="Calibri"/>
                <a:cs typeface="Calibri"/>
              </a:rPr>
              <a:t> drives </a:t>
            </a:r>
            <a:r>
              <a:rPr lang="fr-FR" sz="2200" dirty="0" smtClean="0">
                <a:solidFill>
                  <a:srgbClr val="C81324"/>
                </a:solidFill>
                <a:latin typeface="Calibri"/>
                <a:cs typeface="Calibri"/>
              </a:rPr>
              <a:t>g</a:t>
            </a:r>
            <a:r>
              <a:rPr lang="fr-FR" sz="2200" baseline="-25000" dirty="0" smtClean="0">
                <a:solidFill>
                  <a:srgbClr val="C81324"/>
                </a:solidFill>
                <a:latin typeface="Calibri"/>
                <a:cs typeface="Calibri"/>
              </a:rPr>
              <a:t>12</a:t>
            </a:r>
            <a:r>
              <a:rPr lang="fr-FR" sz="2200" dirty="0" smtClean="0">
                <a:solidFill>
                  <a:srgbClr val="C81324"/>
                </a:solidFill>
                <a:latin typeface="Calibri"/>
                <a:cs typeface="Calibri"/>
              </a:rPr>
              <a:t> and g</a:t>
            </a:r>
            <a:r>
              <a:rPr lang="fr-FR" sz="2200" baseline="-25000" dirty="0" smtClean="0">
                <a:solidFill>
                  <a:srgbClr val="C81324"/>
                </a:solidFill>
                <a:latin typeface="Calibri"/>
                <a:cs typeface="Calibri"/>
              </a:rPr>
              <a:t>23</a:t>
            </a:r>
            <a:endParaRPr lang="fr-FR" sz="2200" baseline="-25000" dirty="0">
              <a:solidFill>
                <a:srgbClr val="C81324"/>
              </a:solidFill>
              <a:latin typeface="Calibri"/>
              <a:cs typeface="Calibri"/>
            </a:endParaRPr>
          </a:p>
          <a:p>
            <a:endParaRPr lang="fr-FR" dirty="0">
              <a:latin typeface="Calibri"/>
              <a:cs typeface="Calibri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398214">
            <a:off x="3074794" y="4913878"/>
            <a:ext cx="522216" cy="20673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331099">
            <a:off x="3942140" y="4940543"/>
            <a:ext cx="522216" cy="20673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167527">
            <a:off x="3109854" y="3983760"/>
            <a:ext cx="522216" cy="206730"/>
          </a:xfrm>
          <a:prstGeom prst="rect">
            <a:avLst/>
          </a:prstGeom>
        </p:spPr>
      </p:pic>
      <p:pic>
        <p:nvPicPr>
          <p:cNvPr id="15" name="Image 1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486" y="5269574"/>
            <a:ext cx="431800" cy="31750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167527">
            <a:off x="3943814" y="3889386"/>
            <a:ext cx="522216" cy="20673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174120">
            <a:off x="5623374" y="3903732"/>
            <a:ext cx="522216" cy="20673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331099">
            <a:off x="5618965" y="4892456"/>
            <a:ext cx="522216" cy="206730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606838">
            <a:off x="4810813" y="5049399"/>
            <a:ext cx="522216" cy="20673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328848">
            <a:off x="4805625" y="3949424"/>
            <a:ext cx="522216" cy="206730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444" y="4638995"/>
            <a:ext cx="1290571" cy="412717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444" y="5268427"/>
            <a:ext cx="1290571" cy="412717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444" y="3928380"/>
            <a:ext cx="1290571" cy="403093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929" y="3301041"/>
            <a:ext cx="1249086" cy="425582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981770" y="4269663"/>
            <a:ext cx="444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C81324"/>
                </a:solidFill>
                <a:latin typeface="Chalkboard"/>
                <a:cs typeface="Chalkboard"/>
              </a:rPr>
              <a:t>g</a:t>
            </a:r>
            <a:r>
              <a:rPr lang="fr-FR" baseline="-25000" dirty="0">
                <a:solidFill>
                  <a:srgbClr val="C81324"/>
                </a:solidFill>
                <a:latin typeface="Chalkboard"/>
                <a:cs typeface="Chalkboard"/>
              </a:rPr>
              <a:t>12</a:t>
            </a:r>
            <a:endParaRPr lang="fr-FR" dirty="0"/>
          </a:p>
        </p:txBody>
      </p:sp>
      <p:sp>
        <p:nvSpPr>
          <p:cNvPr id="29" name="Rectangle 28"/>
          <p:cNvSpPr/>
          <p:nvPr/>
        </p:nvSpPr>
        <p:spPr>
          <a:xfrm>
            <a:off x="944531" y="5609482"/>
            <a:ext cx="4814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C81324"/>
                </a:solidFill>
                <a:latin typeface="Chalkboard"/>
                <a:cs typeface="Chalkboard"/>
              </a:rPr>
              <a:t>g</a:t>
            </a:r>
            <a:r>
              <a:rPr lang="fr-FR" baseline="-25000" dirty="0" smtClean="0">
                <a:solidFill>
                  <a:srgbClr val="C81324"/>
                </a:solidFill>
                <a:latin typeface="Chalkboard"/>
                <a:cs typeface="Chalkboard"/>
              </a:rPr>
              <a:t>23</a:t>
            </a:r>
            <a:endParaRPr lang="fr-FR" dirty="0"/>
          </a:p>
        </p:txBody>
      </p:sp>
      <p:sp>
        <p:nvSpPr>
          <p:cNvPr id="30" name="Espace réservé du numéro de diapositive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32" name="TextBox 8"/>
          <p:cNvSpPr txBox="1"/>
          <p:nvPr/>
        </p:nvSpPr>
        <p:spPr>
          <a:xfrm>
            <a:off x="152400" y="70199"/>
            <a:ext cx="3820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</a:rPr>
              <a:t>CORRECTION ON ALL QUBITS</a:t>
            </a:r>
            <a:endParaRPr lang="fr-FR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734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er 76"/>
          <p:cNvGrpSpPr/>
          <p:nvPr/>
        </p:nvGrpSpPr>
        <p:grpSpPr>
          <a:xfrm>
            <a:off x="1600313" y="1246369"/>
            <a:ext cx="5852699" cy="2647605"/>
            <a:chOff x="1049160" y="1231487"/>
            <a:chExt cx="6567504" cy="3158488"/>
          </a:xfrm>
        </p:grpSpPr>
        <p:pic>
          <p:nvPicPr>
            <p:cNvPr id="49" name="Image 4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3417380">
              <a:off x="3270672" y="2545894"/>
              <a:ext cx="2168523" cy="398044"/>
            </a:xfrm>
            <a:prstGeom prst="rect">
              <a:avLst/>
            </a:prstGeom>
          </p:spPr>
        </p:pic>
        <p:pic>
          <p:nvPicPr>
            <p:cNvPr id="50" name="Image 4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3748645" y="3616606"/>
              <a:ext cx="1211202" cy="262542"/>
            </a:xfrm>
            <a:prstGeom prst="rect">
              <a:avLst/>
            </a:prstGeom>
          </p:spPr>
        </p:pic>
        <p:pic>
          <p:nvPicPr>
            <p:cNvPr id="51" name="Image 5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21907" y="3902615"/>
              <a:ext cx="1242415" cy="263844"/>
            </a:xfrm>
            <a:prstGeom prst="rect">
              <a:avLst/>
            </a:prstGeom>
          </p:spPr>
        </p:pic>
        <p:sp>
          <p:nvSpPr>
            <p:cNvPr id="52" name="Ellipse 51"/>
            <p:cNvSpPr/>
            <p:nvPr/>
          </p:nvSpPr>
          <p:spPr>
            <a:xfrm>
              <a:off x="2571515" y="3371281"/>
              <a:ext cx="1145918" cy="92620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79646"/>
              </a:solidFill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Ellipse 52"/>
            <p:cNvSpPr/>
            <p:nvPr/>
          </p:nvSpPr>
          <p:spPr>
            <a:xfrm>
              <a:off x="4959847" y="1231840"/>
              <a:ext cx="1145918" cy="92620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79646"/>
              </a:solidFill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Ellipse 53"/>
            <p:cNvSpPr/>
            <p:nvPr/>
          </p:nvSpPr>
          <p:spPr>
            <a:xfrm>
              <a:off x="2571515" y="1241714"/>
              <a:ext cx="1145918" cy="92620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Ellipse 54"/>
            <p:cNvSpPr/>
            <p:nvPr/>
          </p:nvSpPr>
          <p:spPr>
            <a:xfrm>
              <a:off x="4959848" y="3351432"/>
              <a:ext cx="1145918" cy="926203"/>
            </a:xfrm>
            <a:prstGeom prst="ellipse">
              <a:avLst/>
            </a:prstGeom>
            <a:solidFill>
              <a:schemeClr val="bg1"/>
            </a:solidFill>
            <a:ln w="28575" cmpd="sng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6" name="Double flèche verticale 55"/>
            <p:cNvSpPr/>
            <p:nvPr/>
          </p:nvSpPr>
          <p:spPr>
            <a:xfrm>
              <a:off x="2864023" y="2188031"/>
              <a:ext cx="559389" cy="1163401"/>
            </a:xfrm>
            <a:prstGeom prst="upDownArrow">
              <a:avLst/>
            </a:prstGeom>
            <a:solidFill>
              <a:srgbClr val="8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Double flèche verticale 56"/>
            <p:cNvSpPr/>
            <p:nvPr/>
          </p:nvSpPr>
          <p:spPr>
            <a:xfrm rot="16200000">
              <a:off x="4078972" y="1074191"/>
              <a:ext cx="523813" cy="1237942"/>
            </a:xfrm>
            <a:prstGeom prst="upDownArrow">
              <a:avLst/>
            </a:prstGeom>
            <a:solidFill>
              <a:srgbClr val="8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130802" y="4034124"/>
              <a:ext cx="385690" cy="3558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000" b="1" dirty="0" err="1" smtClean="0">
                  <a:solidFill>
                    <a:srgbClr val="5CA635"/>
                  </a:solidFill>
                  <a:latin typeface="Cambria"/>
                  <a:cs typeface="Cambria"/>
                </a:rPr>
                <a:t>Γ</a:t>
              </a:r>
              <a:r>
                <a:rPr lang="fr-FR" sz="2000" b="1" baseline="-25000" dirty="0" err="1" smtClean="0">
                  <a:solidFill>
                    <a:srgbClr val="5CA635"/>
                  </a:solidFill>
                  <a:latin typeface="Cambria"/>
                  <a:cs typeface="Cambria"/>
                </a:rPr>
                <a:t>c</a:t>
              </a:r>
              <a:endParaRPr lang="fr-FR" sz="2000" b="1" dirty="0">
                <a:solidFill>
                  <a:srgbClr val="5CA635"/>
                </a:solidFill>
                <a:latin typeface="Cambria"/>
                <a:cs typeface="Cambria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5590898" y="2518793"/>
              <a:ext cx="443355" cy="4105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b="1" dirty="0" err="1" smtClean="0">
                  <a:solidFill>
                    <a:srgbClr val="000000"/>
                  </a:solidFill>
                  <a:latin typeface="Cambria"/>
                  <a:cs typeface="Cambria"/>
                </a:rPr>
                <a:t>γ</a:t>
              </a:r>
              <a:r>
                <a:rPr lang="fr-FR" sz="2400" b="1" baseline="-25000" dirty="0" err="1" smtClean="0">
                  <a:solidFill>
                    <a:srgbClr val="000000"/>
                  </a:solidFill>
                  <a:latin typeface="Cambria"/>
                  <a:cs typeface="Cambria"/>
                </a:rPr>
                <a:t>x</a:t>
              </a:r>
              <a:r>
                <a:rPr lang="fr-FR" sz="2400" b="1" dirty="0" smtClean="0">
                  <a:solidFill>
                    <a:srgbClr val="FF0000"/>
                  </a:solidFill>
                </a:rPr>
                <a:t> </a:t>
              </a:r>
              <a:endParaRPr lang="fr-FR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516493" y="2313494"/>
              <a:ext cx="443355" cy="4105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b="1" dirty="0" err="1" smtClean="0">
                  <a:latin typeface="Cambria"/>
                  <a:cs typeface="Cambria"/>
                </a:rPr>
                <a:t>γ</a:t>
              </a:r>
              <a:r>
                <a:rPr lang="fr-FR" sz="2400" b="1" baseline="-25000" dirty="0" err="1" smtClean="0">
                  <a:latin typeface="Cambria"/>
                  <a:cs typeface="Cambria"/>
                </a:rPr>
                <a:t>x</a:t>
              </a:r>
              <a:r>
                <a:rPr lang="fr-FR" sz="2400" b="1" dirty="0" smtClean="0">
                  <a:solidFill>
                    <a:srgbClr val="FF0000"/>
                  </a:solidFill>
                </a:rPr>
                <a:t> </a:t>
              </a:r>
              <a:endParaRPr lang="fr-FR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4130802" y="3146134"/>
              <a:ext cx="443355" cy="4105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b="1" dirty="0" err="1" smtClean="0">
                  <a:solidFill>
                    <a:srgbClr val="000000"/>
                  </a:solidFill>
                  <a:latin typeface="Cambria"/>
                  <a:cs typeface="Cambria"/>
                </a:rPr>
                <a:t>γ</a:t>
              </a:r>
              <a:r>
                <a:rPr lang="fr-FR" sz="2400" b="1" baseline="-25000" dirty="0" err="1" smtClean="0">
                  <a:solidFill>
                    <a:srgbClr val="000000"/>
                  </a:solidFill>
                  <a:latin typeface="Cambria"/>
                  <a:cs typeface="Cambria"/>
                </a:rPr>
                <a:t>x</a:t>
              </a:r>
              <a:r>
                <a:rPr lang="fr-FR" sz="2400" b="1" dirty="0" smtClean="0">
                  <a:solidFill>
                    <a:srgbClr val="FF0000"/>
                  </a:solidFill>
                </a:rPr>
                <a:t> </a:t>
              </a:r>
              <a:endParaRPr lang="fr-FR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3305142" y="2487352"/>
              <a:ext cx="535658" cy="4105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dirty="0">
                  <a:solidFill>
                    <a:schemeClr val="accent2">
                      <a:lumMod val="75000"/>
                    </a:schemeClr>
                  </a:solidFill>
                  <a:latin typeface="Cambria"/>
                  <a:cs typeface="Cambria"/>
                </a:rPr>
                <a:t>g</a:t>
              </a:r>
              <a:r>
                <a:rPr lang="fr-FR" sz="2400" baseline="-25000" dirty="0">
                  <a:solidFill>
                    <a:schemeClr val="accent2">
                      <a:lumMod val="75000"/>
                    </a:schemeClr>
                  </a:solidFill>
                  <a:latin typeface="Cambria"/>
                  <a:cs typeface="Cambria"/>
                </a:rPr>
                <a:t>12</a:t>
              </a:r>
              <a:r>
                <a:rPr lang="fr-FR" dirty="0"/>
                <a:t> 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083581" y="1747446"/>
              <a:ext cx="535658" cy="4105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dirty="0" smtClean="0">
                  <a:solidFill>
                    <a:schemeClr val="accent2">
                      <a:lumMod val="75000"/>
                    </a:schemeClr>
                  </a:solidFill>
                  <a:latin typeface="Cambria"/>
                  <a:cs typeface="Cambria"/>
                </a:rPr>
                <a:t>g</a:t>
              </a:r>
              <a:r>
                <a:rPr lang="fr-FR" sz="2400" baseline="-25000" dirty="0">
                  <a:solidFill>
                    <a:schemeClr val="accent2">
                      <a:lumMod val="75000"/>
                    </a:schemeClr>
                  </a:solidFill>
                  <a:latin typeface="Cambria"/>
                  <a:cs typeface="Cambria"/>
                </a:rPr>
                <a:t>2</a:t>
              </a:r>
              <a:r>
                <a:rPr lang="fr-FR" sz="2400" baseline="-25000" dirty="0" smtClean="0">
                  <a:solidFill>
                    <a:schemeClr val="accent2">
                      <a:lumMod val="75000"/>
                    </a:schemeClr>
                  </a:solidFill>
                  <a:latin typeface="Cambria"/>
                  <a:cs typeface="Cambria"/>
                </a:rPr>
                <a:t>3</a:t>
              </a:r>
              <a:r>
                <a:rPr lang="fr-FR" dirty="0" smtClean="0"/>
                <a:t> </a:t>
              </a:r>
              <a:endParaRPr lang="fr-FR" dirty="0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5109544" y="3287955"/>
              <a:ext cx="814176" cy="62958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fr-FR" sz="4000" b="1" dirty="0" smtClean="0">
                  <a:solidFill>
                    <a:schemeClr val="accent5">
                      <a:lumMod val="75000"/>
                    </a:schemeClr>
                  </a:solidFill>
                  <a:latin typeface="Brush Script MT Italic"/>
                  <a:cs typeface="Brush Script MT Italic"/>
                </a:rPr>
                <a:t>E</a:t>
              </a:r>
              <a:r>
                <a:rPr lang="fr-FR" sz="4000" b="1" baseline="-25000" dirty="0">
                  <a:solidFill>
                    <a:schemeClr val="accent5">
                      <a:lumMod val="75000"/>
                    </a:schemeClr>
                  </a:solidFill>
                  <a:latin typeface="Cambria"/>
                  <a:cs typeface="Cambria"/>
                </a:rPr>
                <a:t>0</a:t>
              </a:r>
              <a:endParaRPr lang="fr-FR" sz="4000" b="1" dirty="0">
                <a:solidFill>
                  <a:schemeClr val="accent5">
                    <a:lumMod val="75000"/>
                  </a:schemeClr>
                </a:solidFill>
                <a:latin typeface="Cambria"/>
                <a:cs typeface="Cambria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2767260" y="1231487"/>
              <a:ext cx="814176" cy="62958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fr-FR" sz="4000" b="1" dirty="0" smtClean="0">
                  <a:solidFill>
                    <a:schemeClr val="accent6"/>
                  </a:solidFill>
                  <a:latin typeface="Brush Script MT Italic"/>
                  <a:cs typeface="Brush Script MT Italic"/>
                </a:rPr>
                <a:t>E</a:t>
              </a:r>
              <a:r>
                <a:rPr lang="fr-FR" sz="4000" b="1" baseline="-25000" dirty="0" smtClean="0">
                  <a:solidFill>
                    <a:schemeClr val="accent6"/>
                  </a:solidFill>
                  <a:latin typeface="Cambria"/>
                  <a:cs typeface="Cambria"/>
                </a:rPr>
                <a:t>2</a:t>
              </a:r>
              <a:endParaRPr lang="fr-FR" sz="4000" b="1" dirty="0">
                <a:solidFill>
                  <a:schemeClr val="accent6"/>
                </a:solidFill>
                <a:latin typeface="Cambria"/>
                <a:cs typeface="Cambria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5164059" y="1243572"/>
              <a:ext cx="814176" cy="6295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4000" b="1" dirty="0" smtClean="0">
                  <a:solidFill>
                    <a:schemeClr val="accent6"/>
                  </a:solidFill>
                  <a:latin typeface="Brush Script MT Italic"/>
                  <a:cs typeface="Brush Script MT Italic"/>
                </a:rPr>
                <a:t>E</a:t>
              </a:r>
              <a:r>
                <a:rPr lang="fr-FR" sz="4000" b="1" baseline="-25000" dirty="0" smtClean="0">
                  <a:solidFill>
                    <a:schemeClr val="accent6"/>
                  </a:solidFill>
                  <a:latin typeface="Cambria"/>
                  <a:cs typeface="Cambria"/>
                </a:rPr>
                <a:t>3</a:t>
              </a:r>
              <a:endParaRPr lang="fr-FR" sz="4000" b="1" dirty="0">
                <a:solidFill>
                  <a:schemeClr val="accent6"/>
                </a:solidFill>
                <a:latin typeface="Cambria"/>
                <a:cs typeface="Cambria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2759996" y="3319858"/>
              <a:ext cx="821440" cy="6295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4000" b="1" dirty="0" smtClean="0">
                  <a:solidFill>
                    <a:schemeClr val="accent6"/>
                  </a:solidFill>
                  <a:latin typeface="Brush Script MT Italic"/>
                  <a:cs typeface="Brush Script MT Italic"/>
                </a:rPr>
                <a:t>E</a:t>
              </a:r>
              <a:r>
                <a:rPr lang="fr-FR" sz="4000" b="1" baseline="-25000" dirty="0">
                  <a:solidFill>
                    <a:schemeClr val="accent6"/>
                  </a:solidFill>
                  <a:latin typeface="Cambria"/>
                  <a:cs typeface="Cambria"/>
                </a:rPr>
                <a:t>1</a:t>
              </a:r>
              <a:endParaRPr lang="fr-FR" sz="4000" b="1" dirty="0">
                <a:solidFill>
                  <a:schemeClr val="accent6"/>
                </a:solidFill>
                <a:latin typeface="Cambria"/>
                <a:cs typeface="Cambria"/>
              </a:endParaRPr>
            </a:p>
          </p:txBody>
        </p:sp>
        <p:pic>
          <p:nvPicPr>
            <p:cNvPr id="68" name="Image 6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4931616" y="2614930"/>
              <a:ext cx="1134172" cy="280373"/>
            </a:xfrm>
            <a:prstGeom prst="rect">
              <a:avLst/>
            </a:prstGeom>
          </p:spPr>
        </p:pic>
        <p:sp>
          <p:nvSpPr>
            <p:cNvPr id="70" name="ZoneTexte 69"/>
            <p:cNvSpPr txBox="1"/>
            <p:nvPr/>
          </p:nvSpPr>
          <p:spPr>
            <a:xfrm>
              <a:off x="6279141" y="3683579"/>
              <a:ext cx="13375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Chalkboard"/>
                  <a:cs typeface="Chalkboard"/>
                </a:rPr>
                <a:t>|000&gt;,|111&gt;</a:t>
              </a:r>
              <a:endParaRPr lang="en-US" sz="2000" dirty="0">
                <a:latin typeface="Chalkboard"/>
                <a:cs typeface="Chalkboard"/>
              </a:endParaRPr>
            </a:p>
          </p:txBody>
        </p:sp>
        <p:sp>
          <p:nvSpPr>
            <p:cNvPr id="71" name="ZoneTexte 70"/>
            <p:cNvSpPr txBox="1"/>
            <p:nvPr/>
          </p:nvSpPr>
          <p:spPr>
            <a:xfrm>
              <a:off x="6279141" y="1350455"/>
              <a:ext cx="13335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Chalkboard"/>
                  <a:cs typeface="Chalkboard"/>
                </a:rPr>
                <a:t>|001&gt;,|110&gt;</a:t>
              </a:r>
              <a:endParaRPr lang="en-US" sz="2000" dirty="0">
                <a:latin typeface="Chalkboard"/>
                <a:cs typeface="Chalkboard"/>
              </a:endParaRPr>
            </a:p>
          </p:txBody>
        </p:sp>
        <p:sp>
          <p:nvSpPr>
            <p:cNvPr id="72" name="ZoneTexte 71"/>
            <p:cNvSpPr txBox="1"/>
            <p:nvPr/>
          </p:nvSpPr>
          <p:spPr>
            <a:xfrm>
              <a:off x="1049160" y="1473042"/>
              <a:ext cx="13295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Chalkboard"/>
                  <a:cs typeface="Chalkboard"/>
                </a:rPr>
                <a:t>|010&gt;,|101&gt;</a:t>
              </a:r>
              <a:endParaRPr lang="en-US" sz="2000" dirty="0">
                <a:latin typeface="Chalkboard"/>
                <a:cs typeface="Chalkboard"/>
              </a:endParaRPr>
            </a:p>
          </p:txBody>
        </p:sp>
        <p:sp>
          <p:nvSpPr>
            <p:cNvPr id="73" name="ZoneTexte 72"/>
            <p:cNvSpPr txBox="1"/>
            <p:nvPr/>
          </p:nvSpPr>
          <p:spPr>
            <a:xfrm>
              <a:off x="1049160" y="3658822"/>
              <a:ext cx="13335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Chalkboard"/>
                  <a:cs typeface="Chalkboard"/>
                </a:rPr>
                <a:t>|100&gt;,|011&gt;</a:t>
              </a:r>
              <a:endParaRPr lang="en-US" sz="2000" dirty="0">
                <a:latin typeface="Chalkboard"/>
                <a:cs typeface="Chalkboard"/>
              </a:endParaRPr>
            </a:p>
          </p:txBody>
        </p:sp>
      </p:grpSp>
      <p:pic>
        <p:nvPicPr>
          <p:cNvPr id="76" name="Image 7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525" y="4179651"/>
            <a:ext cx="6201487" cy="1747016"/>
          </a:xfrm>
          <a:prstGeom prst="rect">
            <a:avLst/>
          </a:prstGeom>
        </p:spPr>
      </p:pic>
      <p:sp>
        <p:nvSpPr>
          <p:cNvPr id="78" name="Espace réservé du numéro de diapositive 7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824181" y="4223566"/>
            <a:ext cx="381001" cy="35172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TextBox 8"/>
          <p:cNvSpPr txBox="1"/>
          <p:nvPr/>
        </p:nvSpPr>
        <p:spPr>
          <a:xfrm>
            <a:off x="152400" y="70199"/>
            <a:ext cx="3820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</a:rPr>
              <a:t>CORRECTION ON ALL QUBITS</a:t>
            </a:r>
            <a:endParaRPr lang="fr-FR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445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2400" y="1250233"/>
            <a:ext cx="8857237" cy="4946953"/>
          </a:xfrm>
        </p:spPr>
        <p:txBody>
          <a:bodyPr>
            <a:normAutofit/>
          </a:bodyPr>
          <a:lstStyle/>
          <a:p>
            <a:r>
              <a:rPr lang="fr-FR" sz="2000" dirty="0" smtClean="0">
                <a:latin typeface="Calibri"/>
                <a:cs typeface="Calibri"/>
              </a:rPr>
              <a:t>2 </a:t>
            </a:r>
            <a:r>
              <a:rPr lang="fr-FR" sz="2000" dirty="0" err="1" smtClean="0">
                <a:latin typeface="Calibri"/>
                <a:cs typeface="Calibri"/>
              </a:rPr>
              <a:t>pumps</a:t>
            </a:r>
            <a:r>
              <a:rPr lang="fr-FR" sz="2000" dirty="0" smtClean="0">
                <a:latin typeface="Calibri"/>
                <a:cs typeface="Calibri"/>
              </a:rPr>
              <a:t> </a:t>
            </a:r>
            <a:r>
              <a:rPr lang="fr-FR" sz="2000" dirty="0" err="1" smtClean="0">
                <a:latin typeface="Calibri"/>
                <a:cs typeface="Calibri"/>
              </a:rPr>
              <a:t>at</a:t>
            </a:r>
            <a:r>
              <a:rPr lang="fr-FR" sz="2000" dirty="0" smtClean="0">
                <a:latin typeface="Calibri"/>
                <a:cs typeface="Calibri"/>
              </a:rPr>
              <a:t> </a:t>
            </a:r>
            <a:r>
              <a:rPr lang="fr-FR" sz="2000" dirty="0" err="1" smtClean="0">
                <a:latin typeface="Calibri"/>
                <a:cs typeface="Calibri"/>
              </a:rPr>
              <a:t>frequencies</a:t>
            </a:r>
            <a:r>
              <a:rPr lang="fr-FR" sz="2000" dirty="0" smtClean="0">
                <a:latin typeface="Calibri"/>
                <a:cs typeface="Calibri"/>
              </a:rPr>
              <a:t>: </a:t>
            </a:r>
            <a:r>
              <a:rPr lang="fr-FR" sz="2000" dirty="0" smtClean="0">
                <a:solidFill>
                  <a:srgbClr val="0000FF"/>
                </a:solidFill>
                <a:latin typeface="Calibri"/>
                <a:ea typeface="Lucida Grande"/>
                <a:cs typeface="Calibri"/>
              </a:rPr>
              <a:t>ω</a:t>
            </a:r>
            <a:r>
              <a:rPr lang="fr-FR" sz="2000" baseline="-25000" dirty="0" smtClean="0">
                <a:solidFill>
                  <a:srgbClr val="0000FF"/>
                </a:solidFill>
                <a:latin typeface="Calibri"/>
                <a:cs typeface="Calibri"/>
              </a:rPr>
              <a:t>p1</a:t>
            </a:r>
            <a:r>
              <a:rPr lang="fr-FR" sz="2000" dirty="0" smtClean="0">
                <a:solidFill>
                  <a:srgbClr val="0000FF"/>
                </a:solidFill>
                <a:latin typeface="Calibri"/>
                <a:cs typeface="Calibri"/>
              </a:rPr>
              <a:t>=|</a:t>
            </a:r>
            <a:r>
              <a:rPr lang="fr-FR" sz="2000" dirty="0" smtClean="0">
                <a:solidFill>
                  <a:srgbClr val="0000FF"/>
                </a:solidFill>
                <a:latin typeface="Calibri"/>
                <a:ea typeface="Lucida Grande"/>
                <a:cs typeface="Calibri"/>
              </a:rPr>
              <a:t>ω</a:t>
            </a:r>
            <a:r>
              <a:rPr lang="fr-FR" sz="2000" baseline="-25000" dirty="0" smtClean="0">
                <a:solidFill>
                  <a:srgbClr val="0000FF"/>
                </a:solidFill>
                <a:latin typeface="Calibri"/>
                <a:cs typeface="Calibri"/>
              </a:rPr>
              <a:t>a</a:t>
            </a:r>
            <a:r>
              <a:rPr lang="fr-FR" sz="2000" dirty="0" smtClean="0">
                <a:solidFill>
                  <a:srgbClr val="0000FF"/>
                </a:solidFill>
                <a:latin typeface="Calibri"/>
                <a:cs typeface="Calibri"/>
              </a:rPr>
              <a:t>-</a:t>
            </a:r>
            <a:r>
              <a:rPr lang="fr-FR" sz="2000" dirty="0" smtClean="0">
                <a:solidFill>
                  <a:srgbClr val="0000FF"/>
                </a:solidFill>
                <a:latin typeface="Calibri"/>
                <a:ea typeface="Lucida Grande"/>
                <a:cs typeface="Calibri"/>
              </a:rPr>
              <a:t>ω</a:t>
            </a:r>
            <a:r>
              <a:rPr lang="fr-FR" sz="2000" baseline="-25000" dirty="0" smtClean="0">
                <a:solidFill>
                  <a:srgbClr val="0000FF"/>
                </a:solidFill>
                <a:latin typeface="Calibri"/>
                <a:cs typeface="Calibri"/>
              </a:rPr>
              <a:t>b1</a:t>
            </a:r>
            <a:r>
              <a:rPr lang="fr-FR" sz="2000" dirty="0" smtClean="0">
                <a:solidFill>
                  <a:srgbClr val="0000FF"/>
                </a:solidFill>
                <a:latin typeface="Calibri"/>
                <a:cs typeface="Calibri"/>
              </a:rPr>
              <a:t>|/2</a:t>
            </a:r>
            <a:r>
              <a:rPr lang="fr-FR" sz="2000" dirty="0" smtClean="0">
                <a:solidFill>
                  <a:srgbClr val="C81324"/>
                </a:solidFill>
                <a:latin typeface="Calibri"/>
                <a:cs typeface="Calibri"/>
              </a:rPr>
              <a:t> 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and</a:t>
            </a:r>
            <a:r>
              <a:rPr lang="fr-FR" sz="2000" dirty="0" smtClean="0">
                <a:solidFill>
                  <a:srgbClr val="C81324"/>
                </a:solidFill>
                <a:latin typeface="Calibri"/>
                <a:cs typeface="Calibri"/>
              </a:rPr>
              <a:t> 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ea typeface="Lucida Grande"/>
                <a:cs typeface="Calibri"/>
              </a:rPr>
              <a:t>ω</a:t>
            </a:r>
            <a:r>
              <a:rPr lang="fr-FR" sz="2000" baseline="-25000" dirty="0" smtClean="0">
                <a:solidFill>
                  <a:srgbClr val="FF0000"/>
                </a:solidFill>
                <a:latin typeface="Calibri"/>
                <a:cs typeface="Calibri"/>
              </a:rPr>
              <a:t>p2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=</a:t>
            </a:r>
            <a:r>
              <a:rPr lang="fr-FR" sz="2000" dirty="0">
                <a:solidFill>
                  <a:srgbClr val="FF0000"/>
                </a:solidFill>
                <a:latin typeface="Calibri"/>
                <a:cs typeface="Calibri"/>
              </a:rPr>
              <a:t>|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ea typeface="Lucida Grande"/>
                <a:cs typeface="Calibri"/>
              </a:rPr>
              <a:t>ω</a:t>
            </a:r>
            <a:r>
              <a:rPr lang="fr-FR" sz="2000" baseline="-25000" dirty="0" smtClean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+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ea typeface="Lucida Grande"/>
                <a:cs typeface="Calibri"/>
              </a:rPr>
              <a:t>ω</a:t>
            </a:r>
            <a:r>
              <a:rPr lang="fr-FR" sz="2000" baseline="-25000" dirty="0" smtClean="0">
                <a:solidFill>
                  <a:srgbClr val="FF0000"/>
                </a:solidFill>
                <a:latin typeface="Calibri"/>
                <a:cs typeface="Calibri"/>
              </a:rPr>
              <a:t>b1</a:t>
            </a:r>
            <a:r>
              <a:rPr lang="fr-FR" sz="2000" dirty="0">
                <a:solidFill>
                  <a:srgbClr val="FF0000"/>
                </a:solidFill>
                <a:latin typeface="Calibri"/>
                <a:cs typeface="Calibri"/>
              </a:rPr>
              <a:t>|/2 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fr-FR" sz="2000" dirty="0" smtClean="0">
                <a:latin typeface="Calibri"/>
                <a:cs typeface="Calibri"/>
              </a:rPr>
              <a:t/>
            </a:r>
            <a:br>
              <a:rPr lang="fr-FR" sz="2000" dirty="0" smtClean="0">
                <a:latin typeface="Calibri"/>
                <a:cs typeface="Calibri"/>
              </a:rPr>
            </a:br>
            <a:r>
              <a:rPr lang="fr-FR" sz="2000" dirty="0" smtClean="0">
                <a:latin typeface="Calibri"/>
                <a:cs typeface="Calibri"/>
              </a:rPr>
              <a:t/>
            </a:r>
            <a:br>
              <a:rPr lang="fr-FR" sz="2000" dirty="0" smtClean="0">
                <a:latin typeface="Calibri"/>
                <a:cs typeface="Calibri"/>
              </a:rPr>
            </a:br>
            <a:r>
              <a:rPr lang="fr-FR" sz="2000" dirty="0" smtClean="0">
                <a:latin typeface="Calibri"/>
                <a:cs typeface="Calibri"/>
              </a:rPr>
              <a:t>+2 </a:t>
            </a:r>
            <a:r>
              <a:rPr lang="fr-FR" sz="2000" dirty="0" err="1" smtClean="0">
                <a:latin typeface="Calibri"/>
                <a:cs typeface="Calibri"/>
              </a:rPr>
              <a:t>pumps</a:t>
            </a:r>
            <a:r>
              <a:rPr lang="fr-FR" sz="2000" dirty="0" smtClean="0">
                <a:latin typeface="Calibri"/>
                <a:cs typeface="Calibri"/>
              </a:rPr>
              <a:t> </a:t>
            </a:r>
            <a:r>
              <a:rPr lang="fr-FR" sz="2000" dirty="0" err="1" smtClean="0">
                <a:latin typeface="Calibri"/>
                <a:cs typeface="Calibri"/>
              </a:rPr>
              <a:t>at</a:t>
            </a:r>
            <a:r>
              <a:rPr lang="fr-FR" sz="2000" dirty="0" smtClean="0">
                <a:latin typeface="Calibri"/>
                <a:cs typeface="Calibri"/>
              </a:rPr>
              <a:t> </a:t>
            </a:r>
            <a:r>
              <a:rPr lang="fr-FR" sz="2000" dirty="0" err="1" smtClean="0">
                <a:latin typeface="Calibri"/>
                <a:cs typeface="Calibri"/>
              </a:rPr>
              <a:t>frequencies</a:t>
            </a:r>
            <a:r>
              <a:rPr lang="fr-FR" sz="2000" dirty="0" smtClean="0">
                <a:latin typeface="Calibri"/>
                <a:cs typeface="Calibri"/>
              </a:rPr>
              <a:t>: </a:t>
            </a:r>
            <a:r>
              <a:rPr lang="fr-FR" sz="2000" dirty="0" smtClean="0">
                <a:solidFill>
                  <a:srgbClr val="C81324"/>
                </a:solidFill>
                <a:latin typeface="Calibri"/>
                <a:ea typeface="Lucida Grande"/>
                <a:cs typeface="Calibri"/>
              </a:rPr>
              <a:t>ω</a:t>
            </a:r>
            <a:r>
              <a:rPr lang="fr-FR" sz="2000" baseline="-25000" dirty="0" smtClean="0">
                <a:solidFill>
                  <a:srgbClr val="C81324"/>
                </a:solidFill>
                <a:latin typeface="Calibri"/>
                <a:cs typeface="Calibri"/>
              </a:rPr>
              <a:t>12</a:t>
            </a:r>
            <a:r>
              <a:rPr lang="fr-FR" sz="2000" dirty="0" smtClean="0">
                <a:solidFill>
                  <a:srgbClr val="C81324"/>
                </a:solidFill>
                <a:latin typeface="Calibri"/>
                <a:cs typeface="Calibri"/>
              </a:rPr>
              <a:t> = |</a:t>
            </a:r>
            <a:r>
              <a:rPr lang="fr-FR" sz="2000" dirty="0" smtClean="0">
                <a:solidFill>
                  <a:srgbClr val="C81324"/>
                </a:solidFill>
                <a:latin typeface="Calibri"/>
                <a:ea typeface="Lucida Grande"/>
                <a:cs typeface="Calibri"/>
              </a:rPr>
              <a:t>ω</a:t>
            </a:r>
            <a:r>
              <a:rPr lang="fr-FR" sz="2000" baseline="-25000" dirty="0" smtClean="0">
                <a:solidFill>
                  <a:srgbClr val="C81324"/>
                </a:solidFill>
                <a:latin typeface="Calibri"/>
                <a:cs typeface="Calibri"/>
              </a:rPr>
              <a:t>b1</a:t>
            </a:r>
            <a:r>
              <a:rPr lang="fr-FR" sz="2000" dirty="0" smtClean="0">
                <a:solidFill>
                  <a:srgbClr val="C81324"/>
                </a:solidFill>
                <a:latin typeface="Calibri"/>
                <a:cs typeface="Calibri"/>
              </a:rPr>
              <a:t>-</a:t>
            </a:r>
            <a:r>
              <a:rPr lang="fr-FR" sz="2000" dirty="0" smtClean="0">
                <a:solidFill>
                  <a:srgbClr val="C81324"/>
                </a:solidFill>
                <a:latin typeface="Calibri"/>
                <a:ea typeface="Lucida Grande"/>
                <a:cs typeface="Calibri"/>
              </a:rPr>
              <a:t>ω</a:t>
            </a:r>
            <a:r>
              <a:rPr lang="fr-FR" sz="2000" baseline="-25000" dirty="0" smtClean="0">
                <a:solidFill>
                  <a:srgbClr val="C81324"/>
                </a:solidFill>
                <a:latin typeface="Calibri"/>
                <a:cs typeface="Calibri"/>
              </a:rPr>
              <a:t>b2</a:t>
            </a:r>
            <a:r>
              <a:rPr lang="fr-FR" sz="2000" dirty="0" smtClean="0">
                <a:solidFill>
                  <a:srgbClr val="C81324"/>
                </a:solidFill>
                <a:latin typeface="Calibri"/>
                <a:cs typeface="Calibri"/>
              </a:rPr>
              <a:t>|/2 </a:t>
            </a:r>
            <a:r>
              <a:rPr lang="fr-FR" sz="2000" dirty="0" smtClean="0">
                <a:latin typeface="Calibri"/>
                <a:cs typeface="Calibri"/>
              </a:rPr>
              <a:t>and </a:t>
            </a:r>
            <a:r>
              <a:rPr lang="fr-FR" sz="2000" dirty="0" smtClean="0">
                <a:solidFill>
                  <a:srgbClr val="C81324"/>
                </a:solidFill>
                <a:latin typeface="Calibri"/>
                <a:ea typeface="Lucida Grande"/>
                <a:cs typeface="Calibri"/>
              </a:rPr>
              <a:t>ω</a:t>
            </a:r>
            <a:r>
              <a:rPr lang="fr-FR" sz="2000" baseline="-25000" dirty="0" smtClean="0">
                <a:solidFill>
                  <a:srgbClr val="C81324"/>
                </a:solidFill>
                <a:latin typeface="Calibri"/>
                <a:cs typeface="Calibri"/>
              </a:rPr>
              <a:t>23</a:t>
            </a:r>
            <a:r>
              <a:rPr lang="fr-FR" sz="2000" dirty="0" smtClean="0">
                <a:solidFill>
                  <a:srgbClr val="C81324"/>
                </a:solidFill>
                <a:latin typeface="Calibri"/>
                <a:cs typeface="Calibri"/>
              </a:rPr>
              <a:t> </a:t>
            </a:r>
            <a:r>
              <a:rPr lang="fr-FR" sz="2000" dirty="0">
                <a:solidFill>
                  <a:srgbClr val="C81324"/>
                </a:solidFill>
                <a:latin typeface="Calibri"/>
                <a:cs typeface="Calibri"/>
              </a:rPr>
              <a:t>= |</a:t>
            </a:r>
            <a:r>
              <a:rPr lang="fr-FR" sz="2000" dirty="0" smtClean="0">
                <a:solidFill>
                  <a:srgbClr val="C81324"/>
                </a:solidFill>
                <a:latin typeface="Calibri"/>
                <a:ea typeface="Lucida Grande"/>
                <a:cs typeface="Calibri"/>
              </a:rPr>
              <a:t>ω</a:t>
            </a:r>
            <a:r>
              <a:rPr lang="fr-FR" sz="2000" baseline="-25000" dirty="0" smtClean="0">
                <a:solidFill>
                  <a:srgbClr val="C81324"/>
                </a:solidFill>
                <a:latin typeface="Calibri"/>
                <a:cs typeface="Calibri"/>
              </a:rPr>
              <a:t>b2</a:t>
            </a:r>
            <a:r>
              <a:rPr lang="fr-FR" sz="2000" dirty="0" smtClean="0">
                <a:solidFill>
                  <a:srgbClr val="C81324"/>
                </a:solidFill>
                <a:latin typeface="Calibri"/>
                <a:cs typeface="Calibri"/>
              </a:rPr>
              <a:t>-</a:t>
            </a:r>
            <a:r>
              <a:rPr lang="fr-FR" sz="2000" dirty="0" smtClean="0">
                <a:solidFill>
                  <a:srgbClr val="C81324"/>
                </a:solidFill>
                <a:latin typeface="Calibri"/>
                <a:ea typeface="Lucida Grande"/>
                <a:cs typeface="Calibri"/>
              </a:rPr>
              <a:t>ω</a:t>
            </a:r>
            <a:r>
              <a:rPr lang="fr-FR" sz="2000" baseline="-25000" dirty="0" smtClean="0">
                <a:solidFill>
                  <a:srgbClr val="C81324"/>
                </a:solidFill>
                <a:latin typeface="Calibri"/>
                <a:cs typeface="Calibri"/>
              </a:rPr>
              <a:t>b3</a:t>
            </a:r>
            <a:r>
              <a:rPr lang="fr-FR" sz="2000" dirty="0" smtClean="0">
                <a:solidFill>
                  <a:srgbClr val="C81324"/>
                </a:solidFill>
                <a:latin typeface="Calibri"/>
                <a:cs typeface="Calibri"/>
              </a:rPr>
              <a:t>|</a:t>
            </a:r>
            <a:r>
              <a:rPr lang="fr-FR" sz="2000" dirty="0">
                <a:solidFill>
                  <a:srgbClr val="C81324"/>
                </a:solidFill>
                <a:latin typeface="Calibri"/>
                <a:cs typeface="Calibri"/>
              </a:rPr>
              <a:t>/</a:t>
            </a:r>
            <a:r>
              <a:rPr lang="fr-FR" sz="2000" dirty="0" smtClean="0">
                <a:solidFill>
                  <a:srgbClr val="C81324"/>
                </a:solidFill>
                <a:latin typeface="Calibri"/>
                <a:cs typeface="Calibri"/>
              </a:rPr>
              <a:t>2</a:t>
            </a:r>
            <a:endParaRPr lang="fr-FR" sz="2000" dirty="0" smtClean="0">
              <a:latin typeface="Calibri"/>
              <a:cs typeface="Calibri"/>
            </a:endParaRPr>
          </a:p>
          <a:p>
            <a:endParaRPr lang="fr-FR" sz="2400" dirty="0">
              <a:solidFill>
                <a:srgbClr val="C81324"/>
              </a:solidFill>
              <a:latin typeface="Calibri"/>
              <a:cs typeface="Calibri"/>
            </a:endParaRPr>
          </a:p>
          <a:p>
            <a:endParaRPr lang="fr-FR" sz="2400" dirty="0" smtClean="0">
              <a:solidFill>
                <a:srgbClr val="C81324"/>
              </a:solidFill>
              <a:latin typeface="Calibri"/>
              <a:cs typeface="Calibri"/>
            </a:endParaRPr>
          </a:p>
          <a:p>
            <a:endParaRPr lang="fr-FR" sz="2400" dirty="0">
              <a:solidFill>
                <a:srgbClr val="C81324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fr-FR" sz="20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fr-FR" sz="20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fr-FR" sz="2000" dirty="0" smtClean="0">
              <a:solidFill>
                <a:srgbClr val="C81324"/>
              </a:solidFill>
              <a:latin typeface="Calibri"/>
              <a:cs typeface="Calibri"/>
            </a:endParaRPr>
          </a:p>
          <a:p>
            <a:r>
              <a:rPr lang="fr-FR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Strong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 dispersive </a:t>
            </a:r>
            <a:r>
              <a:rPr lang="fr-FR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regime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 :   </a:t>
            </a:r>
            <a:r>
              <a:rPr lang="fr-FR" sz="2400" dirty="0" smtClean="0">
                <a:solidFill>
                  <a:srgbClr val="000000"/>
                </a:solidFill>
                <a:latin typeface="Calibri"/>
                <a:cs typeface="Calibri"/>
              </a:rPr>
              <a:t>| </a:t>
            </a:r>
            <a:r>
              <a:rPr lang="fr-FR" sz="2400" dirty="0" err="1" smtClean="0">
                <a:solidFill>
                  <a:srgbClr val="000000"/>
                </a:solidFill>
                <a:latin typeface="Calibri"/>
                <a:ea typeface="Lucida Grande"/>
                <a:cs typeface="Calibri"/>
              </a:rPr>
              <a:t>χ</a:t>
            </a:r>
            <a:r>
              <a:rPr lang="fr-FR" sz="2400" baseline="-25000" dirty="0" err="1" smtClean="0">
                <a:solidFill>
                  <a:srgbClr val="000000"/>
                </a:solidFill>
                <a:latin typeface="Calibri"/>
                <a:ea typeface="Lucida Grande"/>
                <a:cs typeface="Calibri"/>
              </a:rPr>
              <a:t>a,bj</a:t>
            </a:r>
            <a:r>
              <a:rPr lang="fr-FR" sz="2400" baseline="-25000" dirty="0" smtClean="0">
                <a:solidFill>
                  <a:srgbClr val="000000"/>
                </a:solidFill>
                <a:latin typeface="Calibri"/>
                <a:ea typeface="Lucida Grande"/>
                <a:cs typeface="Calibri"/>
              </a:rPr>
              <a:t> </a:t>
            </a:r>
            <a:r>
              <a:rPr lang="fr-FR" sz="2400" dirty="0" smtClean="0">
                <a:solidFill>
                  <a:srgbClr val="000000"/>
                </a:solidFill>
                <a:latin typeface="Calibri"/>
                <a:cs typeface="Calibri"/>
              </a:rPr>
              <a:t>| &gt;&gt; </a:t>
            </a:r>
            <a:r>
              <a:rPr lang="fr-FR" sz="2400" dirty="0" err="1" smtClean="0">
                <a:solidFill>
                  <a:srgbClr val="000000"/>
                </a:solidFill>
                <a:latin typeface="Calibri"/>
                <a:ea typeface="Lucida Grande"/>
                <a:cs typeface="Calibri"/>
              </a:rPr>
              <a:t>κ</a:t>
            </a:r>
            <a:endParaRPr lang="fr-FR" sz="24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fr-FR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Symmetry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 : </a:t>
            </a:r>
            <a:r>
              <a:rPr lang="fr-FR" sz="2400" dirty="0" smtClean="0">
                <a:solidFill>
                  <a:srgbClr val="000000"/>
                </a:solidFill>
                <a:latin typeface="Calibri"/>
                <a:cs typeface="Calibri"/>
              </a:rPr>
              <a:t>| </a:t>
            </a:r>
            <a:r>
              <a:rPr lang="fr-FR" sz="2400" dirty="0" smtClean="0">
                <a:solidFill>
                  <a:srgbClr val="000000"/>
                </a:solidFill>
                <a:latin typeface="Calibri"/>
                <a:ea typeface="Lucida Grande"/>
                <a:cs typeface="Calibri"/>
              </a:rPr>
              <a:t>χ</a:t>
            </a:r>
            <a:r>
              <a:rPr lang="fr-FR" sz="2400" baseline="-25000" dirty="0" smtClean="0">
                <a:solidFill>
                  <a:srgbClr val="000000"/>
                </a:solidFill>
                <a:latin typeface="Calibri"/>
                <a:ea typeface="Lucida Grande"/>
                <a:cs typeface="Calibri"/>
              </a:rPr>
              <a:t>a</a:t>
            </a:r>
            <a:r>
              <a:rPr lang="fr-FR" sz="2400" baseline="-25000" dirty="0">
                <a:solidFill>
                  <a:srgbClr val="000000"/>
                </a:solidFill>
                <a:latin typeface="Calibri"/>
                <a:ea typeface="Lucida Grande"/>
                <a:cs typeface="Calibri"/>
              </a:rPr>
              <a:t>,</a:t>
            </a:r>
            <a:r>
              <a:rPr lang="fr-FR" sz="2400" baseline="-25000" dirty="0" smtClean="0">
                <a:solidFill>
                  <a:srgbClr val="000000"/>
                </a:solidFill>
                <a:latin typeface="Calibri"/>
                <a:ea typeface="Lucida Grande"/>
                <a:cs typeface="Calibri"/>
              </a:rPr>
              <a:t>b1</a:t>
            </a:r>
            <a:r>
              <a:rPr lang="fr-FR" sz="2400" dirty="0" smtClean="0">
                <a:solidFill>
                  <a:srgbClr val="000000"/>
                </a:solidFill>
                <a:latin typeface="Calibri"/>
                <a:ea typeface="Lucida Grande"/>
                <a:cs typeface="Calibri"/>
              </a:rPr>
              <a:t>+χ</a:t>
            </a:r>
            <a:r>
              <a:rPr lang="fr-FR" sz="2400" baseline="-25000" dirty="0" smtClean="0">
                <a:solidFill>
                  <a:srgbClr val="000000"/>
                </a:solidFill>
                <a:latin typeface="Calibri"/>
                <a:ea typeface="Lucida Grande"/>
                <a:cs typeface="Calibri"/>
              </a:rPr>
              <a:t>a</a:t>
            </a:r>
            <a:r>
              <a:rPr lang="fr-FR" sz="2400" baseline="-25000" dirty="0">
                <a:solidFill>
                  <a:srgbClr val="000000"/>
                </a:solidFill>
                <a:latin typeface="Calibri"/>
                <a:ea typeface="Lucida Grande"/>
                <a:cs typeface="Calibri"/>
              </a:rPr>
              <a:t>,</a:t>
            </a:r>
            <a:r>
              <a:rPr lang="fr-FR" sz="2400" baseline="-25000" dirty="0" smtClean="0">
                <a:solidFill>
                  <a:srgbClr val="000000"/>
                </a:solidFill>
                <a:latin typeface="Calibri"/>
                <a:ea typeface="Lucida Grande"/>
                <a:cs typeface="Calibri"/>
              </a:rPr>
              <a:t>b2</a:t>
            </a:r>
            <a:r>
              <a:rPr lang="fr-FR" sz="2400" dirty="0" smtClean="0">
                <a:solidFill>
                  <a:srgbClr val="000000"/>
                </a:solidFill>
                <a:latin typeface="Calibri"/>
                <a:ea typeface="Lucida Grande"/>
                <a:cs typeface="Calibri"/>
              </a:rPr>
              <a:t>+χ</a:t>
            </a:r>
            <a:r>
              <a:rPr lang="fr-FR" sz="2400" baseline="-25000" dirty="0" smtClean="0">
                <a:solidFill>
                  <a:srgbClr val="000000"/>
                </a:solidFill>
                <a:latin typeface="Calibri"/>
                <a:ea typeface="Lucida Grande"/>
                <a:cs typeface="Calibri"/>
              </a:rPr>
              <a:t>a</a:t>
            </a:r>
            <a:r>
              <a:rPr lang="fr-FR" sz="2400" baseline="-25000" dirty="0">
                <a:solidFill>
                  <a:srgbClr val="000000"/>
                </a:solidFill>
                <a:latin typeface="Calibri"/>
                <a:ea typeface="Lucida Grande"/>
                <a:cs typeface="Calibri"/>
              </a:rPr>
              <a:t>,</a:t>
            </a:r>
            <a:r>
              <a:rPr lang="fr-FR" sz="2400" baseline="-25000" dirty="0" smtClean="0">
                <a:solidFill>
                  <a:srgbClr val="000000"/>
                </a:solidFill>
                <a:latin typeface="Calibri"/>
                <a:ea typeface="Lucida Grande"/>
                <a:cs typeface="Calibri"/>
              </a:rPr>
              <a:t>b3 </a:t>
            </a:r>
            <a:r>
              <a:rPr lang="fr-FR" sz="2400" dirty="0" smtClean="0">
                <a:solidFill>
                  <a:srgbClr val="000000"/>
                </a:solidFill>
                <a:latin typeface="Calibri"/>
                <a:cs typeface="Calibri"/>
              </a:rPr>
              <a:t>| &lt;&lt; </a:t>
            </a:r>
            <a:r>
              <a:rPr lang="fr-FR" sz="2400" dirty="0" err="1">
                <a:solidFill>
                  <a:srgbClr val="000000"/>
                </a:solidFill>
                <a:latin typeface="Calibri"/>
                <a:ea typeface="Lucida Grande"/>
                <a:cs typeface="Calibri"/>
              </a:rPr>
              <a:t>κ</a:t>
            </a:r>
            <a:endParaRPr lang="fr-FR" sz="2400" dirty="0">
              <a:solidFill>
                <a:srgbClr val="000000"/>
              </a:solidFill>
              <a:latin typeface="Calibri"/>
              <a:cs typeface="Calibri"/>
            </a:endParaRPr>
          </a:p>
          <a:p>
            <a:endParaRPr lang="fr-FR" sz="2400" dirty="0">
              <a:solidFill>
                <a:srgbClr val="000000"/>
              </a:solidFill>
              <a:latin typeface="Calibri"/>
              <a:cs typeface="Calibri"/>
            </a:endParaRPr>
          </a:p>
          <a:p>
            <a:endParaRPr lang="fr-FR" sz="2400" dirty="0">
              <a:latin typeface="Calibri"/>
              <a:cs typeface="Calibri"/>
            </a:endParaRPr>
          </a:p>
        </p:txBody>
      </p:sp>
      <p:pic>
        <p:nvPicPr>
          <p:cNvPr id="6" name="Imag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371" y="2570985"/>
            <a:ext cx="5275727" cy="1486221"/>
          </a:xfrm>
          <a:prstGeom prst="rect">
            <a:avLst/>
          </a:prstGeom>
        </p:spPr>
      </p:pic>
      <p:sp>
        <p:nvSpPr>
          <p:cNvPr id="8" name="Flèche vers la droite 7"/>
          <p:cNvSpPr/>
          <p:nvPr/>
        </p:nvSpPr>
        <p:spPr>
          <a:xfrm>
            <a:off x="1324428" y="2527906"/>
            <a:ext cx="495905" cy="374953"/>
          </a:xfrm>
          <a:prstGeom prst="rightArrow">
            <a:avLst>
              <a:gd name="adj1" fmla="val 30645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527905" y="2570985"/>
            <a:ext cx="266095" cy="35172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extBox 8"/>
          <p:cNvSpPr txBox="1"/>
          <p:nvPr/>
        </p:nvSpPr>
        <p:spPr>
          <a:xfrm>
            <a:off x="152400" y="70199"/>
            <a:ext cx="3820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</a:rPr>
              <a:t>CORRECTION ON ALL QUBITS</a:t>
            </a:r>
            <a:endParaRPr lang="fr-FR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850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/>
          <p:cNvSpPr txBox="1"/>
          <p:nvPr/>
        </p:nvSpPr>
        <p:spPr>
          <a:xfrm>
            <a:off x="152400" y="70199"/>
            <a:ext cx="4631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</a:rPr>
              <a:t>CAVITY-MEDIATED QUBIT COOLING</a:t>
            </a:r>
            <a:endParaRPr lang="fr-FR" sz="2400" dirty="0">
              <a:solidFill>
                <a:srgbClr val="0000FF"/>
              </a:solidFill>
            </a:endParaRPr>
          </a:p>
        </p:txBody>
      </p:sp>
      <p:grpSp>
        <p:nvGrpSpPr>
          <p:cNvPr id="9" name="Grouper 8"/>
          <p:cNvGrpSpPr/>
          <p:nvPr/>
        </p:nvGrpSpPr>
        <p:grpSpPr>
          <a:xfrm>
            <a:off x="598530" y="606080"/>
            <a:ext cx="7042850" cy="457200"/>
            <a:chOff x="598530" y="1138742"/>
            <a:chExt cx="7042850" cy="457200"/>
          </a:xfrm>
        </p:grpSpPr>
        <p:sp>
          <p:nvSpPr>
            <p:cNvPr id="6" name="ZoneTexte 5"/>
            <p:cNvSpPr txBox="1"/>
            <p:nvPr/>
          </p:nvSpPr>
          <p:spPr>
            <a:xfrm>
              <a:off x="598530" y="1138742"/>
              <a:ext cx="637262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200" b="1" dirty="0" err="1" smtClean="0"/>
                <a:t>Stabilization</a:t>
              </a:r>
              <a:r>
                <a:rPr lang="fr-FR" sz="2200" b="1" dirty="0" smtClean="0"/>
                <a:t> goal: </a:t>
              </a:r>
              <a:r>
                <a:rPr lang="fr-FR" sz="2200" dirty="0" err="1" smtClean="0"/>
                <a:t>Resetting</a:t>
              </a:r>
              <a:r>
                <a:rPr lang="fr-FR" sz="2200" dirty="0" smtClean="0"/>
                <a:t> a qubit to </a:t>
              </a:r>
              <a:r>
                <a:rPr lang="fr-FR" sz="2200" dirty="0" err="1" smtClean="0"/>
                <a:t>its</a:t>
              </a:r>
              <a:r>
                <a:rPr lang="fr-FR" sz="2200" dirty="0" smtClean="0"/>
                <a:t> </a:t>
              </a:r>
              <a:r>
                <a:rPr lang="fr-FR" sz="2200" dirty="0" err="1" smtClean="0"/>
                <a:t>ground</a:t>
              </a:r>
              <a:r>
                <a:rPr lang="fr-FR" sz="2200" dirty="0" smtClean="0"/>
                <a:t> state  </a:t>
              </a:r>
              <a:endParaRPr lang="fr-FR" sz="2200" dirty="0"/>
            </a:p>
          </p:txBody>
        </p:sp>
        <p:graphicFrame>
          <p:nvGraphicFramePr>
            <p:cNvPr id="7" name="Obje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49069285"/>
                </p:ext>
              </p:extLst>
            </p:nvPr>
          </p:nvGraphicFramePr>
          <p:xfrm>
            <a:off x="6930180" y="1138742"/>
            <a:ext cx="711200" cy="457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5" name="Equation" r:id="rId3" imgW="711200" imgH="457200" progId="Equation.DSMT4">
                    <p:embed/>
                  </p:oleObj>
                </mc:Choice>
                <mc:Fallback>
                  <p:oleObj name="Equation" r:id="rId3" imgW="711200" imgH="457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6930180" y="1138742"/>
                          <a:ext cx="711200" cy="457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8" name="Image 7" descr="QubitCooling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50" y="1450312"/>
            <a:ext cx="3396048" cy="2549469"/>
          </a:xfrm>
          <a:prstGeom prst="rect">
            <a:avLst/>
          </a:prstGeom>
        </p:spPr>
      </p:pic>
      <p:pic>
        <p:nvPicPr>
          <p:cNvPr id="10" name="Image 9" descr="CompactTransmon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746" y="1414429"/>
            <a:ext cx="4152686" cy="2708274"/>
          </a:xfrm>
          <a:prstGeom prst="rect">
            <a:avLst/>
          </a:prstGeom>
        </p:spPr>
      </p:pic>
      <p:pic>
        <p:nvPicPr>
          <p:cNvPr id="11" name="Image 10" descr="Lindblad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22703"/>
            <a:ext cx="8784032" cy="268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640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/>
          <p:cNvSpPr txBox="1">
            <a:spLocks/>
          </p:cNvSpPr>
          <p:nvPr/>
        </p:nvSpPr>
        <p:spPr>
          <a:xfrm>
            <a:off x="457200" y="1294190"/>
            <a:ext cx="8229600" cy="48319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fr-FR" sz="2000" dirty="0">
              <a:latin typeface="Chalkboard"/>
              <a:cs typeface="Chalkboard"/>
            </a:endParaRPr>
          </a:p>
        </p:txBody>
      </p:sp>
      <p:pic>
        <p:nvPicPr>
          <p:cNvPr id="7" name="Imag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191" y="3932738"/>
            <a:ext cx="2358572" cy="515162"/>
          </a:xfrm>
          <a:prstGeom prst="rect">
            <a:avLst/>
          </a:prstGeom>
        </p:spPr>
      </p:pic>
      <p:graphicFrame>
        <p:nvGraphicFramePr>
          <p:cNvPr id="14" name="Tableau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1881042"/>
              </p:ext>
            </p:extLst>
          </p:nvPr>
        </p:nvGraphicFramePr>
        <p:xfrm>
          <a:off x="1197430" y="1294191"/>
          <a:ext cx="6773333" cy="1828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61081"/>
                <a:gridCol w="961081"/>
                <a:gridCol w="961081"/>
                <a:gridCol w="961081"/>
                <a:gridCol w="961081"/>
                <a:gridCol w="983964"/>
                <a:gridCol w="983964"/>
              </a:tblGrid>
              <a:tr h="32865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ϒ</a:t>
                      </a:r>
                      <a:r>
                        <a:rPr lang="en-US" baseline="-25000" dirty="0" smtClean="0">
                          <a:solidFill>
                            <a:schemeClr val="tx1"/>
                          </a:solidFill>
                        </a:rPr>
                        <a:t>X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/2π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κ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/2π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>
                          <a:solidFill>
                            <a:schemeClr val="tx1"/>
                          </a:solidFill>
                        </a:rPr>
                        <a:t>χ</a:t>
                      </a:r>
                      <a:r>
                        <a:rPr lang="fr-FR" baseline="-2500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en-US" baseline="-25000" dirty="0" smtClean="0">
                          <a:solidFill>
                            <a:schemeClr val="tx1"/>
                          </a:solidFill>
                        </a:rPr>
                        <a:t>,b2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/2π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>
                          <a:solidFill>
                            <a:schemeClr val="tx1"/>
                          </a:solidFill>
                        </a:rPr>
                        <a:t>χ</a:t>
                      </a:r>
                      <a:r>
                        <a:rPr lang="fr-FR" baseline="-2500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en-US" baseline="-25000" dirty="0" smtClean="0">
                          <a:solidFill>
                            <a:schemeClr val="tx1"/>
                          </a:solidFill>
                        </a:rPr>
                        <a:t>,b3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/2π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>
                          <a:solidFill>
                            <a:schemeClr val="tx1"/>
                          </a:solidFill>
                        </a:rPr>
                        <a:t>χ</a:t>
                      </a:r>
                      <a:r>
                        <a:rPr lang="fr-FR" baseline="-2500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en-US" baseline="-25000" dirty="0" smtClean="0">
                          <a:solidFill>
                            <a:schemeClr val="tx1"/>
                          </a:solidFill>
                        </a:rPr>
                        <a:t>,b1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/2π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Ω</a:t>
                      </a:r>
                      <a:r>
                        <a:rPr lang="en-US" baseline="-25000" dirty="0" err="1" smtClean="0">
                          <a:solidFill>
                            <a:schemeClr val="tx1"/>
                          </a:solidFill>
                        </a:rPr>
                        <a:t>p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/2π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9238">
                <a:tc>
                  <a:txBody>
                    <a:bodyPr/>
                    <a:lstStyle/>
                    <a:p>
                      <a:r>
                        <a:rPr lang="en-US" dirty="0" smtClean="0"/>
                        <a:t>SIM 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 kHz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350 kHz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15 MHz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15 MHz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 MHz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280 kHz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6000"/>
                      </a:srgbClr>
                    </a:solidFill>
                  </a:tcPr>
                </a:tc>
              </a:tr>
              <a:tr h="352765">
                <a:tc>
                  <a:txBody>
                    <a:bodyPr/>
                    <a:lstStyle/>
                    <a:p>
                      <a:r>
                        <a:rPr lang="en-US" dirty="0" smtClean="0"/>
                        <a:t>SIM 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00DC">
                        <a:alpha val="3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 kHz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00DC">
                        <a:alpha val="3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500 kHz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00DC">
                        <a:alpha val="3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</a:t>
                      </a:r>
                      <a:r>
                        <a:rPr lang="en-US" baseline="0" dirty="0" smtClean="0"/>
                        <a:t> MHz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00DC">
                        <a:alpha val="3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15 MHz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00DC">
                        <a:alpha val="3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 MHz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00DC">
                        <a:alpha val="3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400 kHz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00DC">
                        <a:alpha val="32000"/>
                      </a:srgbClr>
                    </a:solidFill>
                  </a:tcPr>
                </a:tc>
              </a:tr>
              <a:tr h="349238">
                <a:tc>
                  <a:txBody>
                    <a:bodyPr/>
                    <a:lstStyle/>
                    <a:p>
                      <a:r>
                        <a:rPr lang="en-US" dirty="0" smtClean="0"/>
                        <a:t>SIM 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2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 kHz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2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600 kHz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2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15 MHz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2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15 MHz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2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 MHz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2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480 kHz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28000"/>
                      </a:srgbClr>
                    </a:solidFill>
                  </a:tcPr>
                </a:tc>
              </a:tr>
              <a:tr h="349238">
                <a:tc>
                  <a:txBody>
                    <a:bodyPr/>
                    <a:lstStyle/>
                    <a:p>
                      <a:r>
                        <a:rPr lang="en-US" dirty="0" smtClean="0"/>
                        <a:t>SIM 4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 kHz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700 kHz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15 MHz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15 MHz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 MHz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560 kHz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18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6" name="ZoneTexte 15"/>
          <p:cNvSpPr txBox="1"/>
          <p:nvPr/>
        </p:nvSpPr>
        <p:spPr>
          <a:xfrm>
            <a:off x="6021713" y="3532628"/>
            <a:ext cx="14747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Initial state :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612191" y="4643212"/>
            <a:ext cx="25581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Effective correction rate :</a:t>
            </a:r>
          </a:p>
          <a:p>
            <a:endParaRPr lang="en-US" dirty="0">
              <a:latin typeface="Calibri"/>
              <a:cs typeface="Calibri"/>
            </a:endParaRPr>
          </a:p>
        </p:txBody>
      </p:sp>
      <p:pic>
        <p:nvPicPr>
          <p:cNvPr id="23" name="Image 2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834" y="5088378"/>
            <a:ext cx="1294796" cy="688373"/>
          </a:xfrm>
          <a:prstGeom prst="rect">
            <a:avLst/>
          </a:prstGeom>
        </p:spPr>
      </p:pic>
      <p:sp>
        <p:nvSpPr>
          <p:cNvPr id="24" name="Espace réservé du numéro de diapositive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271" y="3347714"/>
            <a:ext cx="5105834" cy="2917619"/>
          </a:xfrm>
          <a:prstGeom prst="rect">
            <a:avLst/>
          </a:prstGeom>
        </p:spPr>
      </p:pic>
      <p:sp>
        <p:nvSpPr>
          <p:cNvPr id="11" name="TextBox 8"/>
          <p:cNvSpPr txBox="1"/>
          <p:nvPr/>
        </p:nvSpPr>
        <p:spPr>
          <a:xfrm>
            <a:off x="152400" y="70199"/>
            <a:ext cx="2857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</a:rPr>
              <a:t>NUMERICAL RESULTS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41385" y="6352143"/>
            <a:ext cx="4949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J. Cohen and M. </a:t>
            </a:r>
            <a:r>
              <a:rPr lang="fr-FR" dirty="0" err="1" smtClean="0"/>
              <a:t>Mirrahimi</a:t>
            </a:r>
            <a:r>
              <a:rPr lang="fr-FR" dirty="0" smtClean="0"/>
              <a:t>, PRA, </a:t>
            </a:r>
            <a:r>
              <a:rPr lang="fr-FR" dirty="0"/>
              <a:t>90, 062344, </a:t>
            </a:r>
            <a:r>
              <a:rPr lang="fr-FR" dirty="0" smtClean="0"/>
              <a:t>2014.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94059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75" y="845064"/>
            <a:ext cx="5260960" cy="5514841"/>
          </a:xfrm>
          <a:prstGeom prst="rect">
            <a:avLst/>
          </a:prstGeom>
        </p:spPr>
      </p:pic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5788489"/>
              </p:ext>
            </p:extLst>
          </p:nvPr>
        </p:nvGraphicFramePr>
        <p:xfrm>
          <a:off x="1838140" y="4018653"/>
          <a:ext cx="425450" cy="469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74" name="Equation" r:id="rId4" imgW="254000" imgH="279400" progId="Equation.DSMT4">
                  <p:embed/>
                </p:oleObj>
              </mc:Choice>
              <mc:Fallback>
                <p:oleObj name="Equation" r:id="rId4" imgW="254000" imgH="279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38140" y="4018653"/>
                        <a:ext cx="425450" cy="469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5873679"/>
              </p:ext>
            </p:extLst>
          </p:nvPr>
        </p:nvGraphicFramePr>
        <p:xfrm>
          <a:off x="6466585" y="881977"/>
          <a:ext cx="425450" cy="469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75" name="Equation" r:id="rId6" imgW="254000" imgH="279400" progId="Equation.DSMT4">
                  <p:embed/>
                </p:oleObj>
              </mc:Choice>
              <mc:Fallback>
                <p:oleObj name="Equation" r:id="rId6" imgW="254000" imgH="279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66585" y="881977"/>
                        <a:ext cx="425450" cy="469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8900406"/>
              </p:ext>
            </p:extLst>
          </p:nvPr>
        </p:nvGraphicFramePr>
        <p:xfrm>
          <a:off x="5913428" y="5847196"/>
          <a:ext cx="425450" cy="469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76" name="Equation" r:id="rId8" imgW="254000" imgH="279400" progId="Equation.DSMT4">
                  <p:embed/>
                </p:oleObj>
              </mc:Choice>
              <mc:Fallback>
                <p:oleObj name="Equation" r:id="rId8" imgW="254000" imgH="279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913428" y="5847196"/>
                        <a:ext cx="425450" cy="469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8"/>
          <p:cNvSpPr txBox="1"/>
          <p:nvPr/>
        </p:nvSpPr>
        <p:spPr>
          <a:xfrm>
            <a:off x="152400" y="70199"/>
            <a:ext cx="4903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</a:rPr>
              <a:t>TOWARDS FULLY AUTONOMOUS QEC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942223" y="6359905"/>
            <a:ext cx="2733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J. Cohen, </a:t>
            </a:r>
            <a:r>
              <a:rPr lang="fr-FR" dirty="0" err="1" smtClean="0"/>
              <a:t>PhD</a:t>
            </a:r>
            <a:r>
              <a:rPr lang="fr-FR" dirty="0" smtClean="0"/>
              <a:t> </a:t>
            </a:r>
            <a:r>
              <a:rPr lang="fr-FR" dirty="0" err="1" smtClean="0"/>
              <a:t>Thesis</a:t>
            </a:r>
            <a:r>
              <a:rPr lang="fr-FR" dirty="0" smtClean="0"/>
              <a:t>, 2017.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62356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/>
          <p:cNvSpPr txBox="1"/>
          <p:nvPr/>
        </p:nvSpPr>
        <p:spPr>
          <a:xfrm>
            <a:off x="152400" y="70199"/>
            <a:ext cx="1863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</a:rPr>
              <a:t>CONCLUSION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55040" y="1323831"/>
            <a:ext cx="837076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 smtClean="0"/>
              <a:t>Resources</a:t>
            </a:r>
            <a:r>
              <a:rPr lang="fr-FR" sz="2000" b="1" dirty="0" smtClean="0"/>
              <a:t> for </a:t>
            </a:r>
            <a:r>
              <a:rPr lang="fr-FR" sz="2000" b="1" dirty="0" err="1" smtClean="0"/>
              <a:t>robust</a:t>
            </a:r>
            <a:r>
              <a:rPr lang="fr-FR" sz="2000" b="1" dirty="0" smtClean="0"/>
              <a:t> dissipation engineering (</a:t>
            </a:r>
            <a:r>
              <a:rPr lang="fr-FR" sz="2000" b="1" dirty="0" err="1" smtClean="0"/>
              <a:t>only</a:t>
            </a:r>
            <a:r>
              <a:rPr lang="fr-FR" sz="2000" b="1" dirty="0" smtClean="0"/>
              <a:t> CW drives):</a:t>
            </a:r>
          </a:p>
          <a:p>
            <a:endParaRPr lang="fr-FR" sz="2000" b="1" dirty="0"/>
          </a:p>
          <a:p>
            <a:endParaRPr lang="fr-FR" sz="2000" b="1" dirty="0" smtClean="0"/>
          </a:p>
          <a:p>
            <a:pPr marL="342900" indent="-342900">
              <a:buFont typeface="Arial"/>
              <a:buChar char="•"/>
            </a:pPr>
            <a:r>
              <a:rPr lang="fr-FR" sz="2000" dirty="0" err="1" smtClean="0"/>
              <a:t>Strong</a:t>
            </a:r>
            <a:r>
              <a:rPr lang="fr-FR" sz="2000" dirty="0" smtClean="0"/>
              <a:t> dispersive </a:t>
            </a:r>
            <a:r>
              <a:rPr lang="fr-FR" sz="2000" dirty="0" err="1" smtClean="0"/>
              <a:t>coupling</a:t>
            </a:r>
            <a:r>
              <a:rPr lang="fr-FR" sz="2000" dirty="0" smtClean="0"/>
              <a:t> </a:t>
            </a:r>
            <a:r>
              <a:rPr lang="fr-FR" sz="2000" dirty="0" err="1" smtClean="0"/>
              <a:t>between</a:t>
            </a:r>
            <a:r>
              <a:rPr lang="fr-FR" sz="2000" dirty="0" smtClean="0"/>
              <a:t> qubits and </a:t>
            </a:r>
            <a:r>
              <a:rPr lang="fr-FR" sz="2000" dirty="0" err="1" smtClean="0"/>
              <a:t>cavities</a:t>
            </a:r>
            <a:endParaRPr lang="fr-FR" sz="2000" dirty="0" smtClean="0"/>
          </a:p>
          <a:p>
            <a:pPr marL="342900" indent="-342900">
              <a:buFont typeface="Arial"/>
              <a:buChar char="•"/>
            </a:pPr>
            <a:endParaRPr lang="fr-FR" sz="2000" dirty="0"/>
          </a:p>
          <a:p>
            <a:pPr marL="342900" indent="-342900">
              <a:buFont typeface="Arial"/>
              <a:buChar char="•"/>
            </a:pPr>
            <a:r>
              <a:rPr lang="fr-FR" sz="2000" dirty="0" err="1" smtClean="0"/>
              <a:t>Separation</a:t>
            </a:r>
            <a:r>
              <a:rPr lang="fr-FR" sz="2000" dirty="0" smtClean="0"/>
              <a:t> of time-</a:t>
            </a:r>
            <a:r>
              <a:rPr lang="fr-FR" sz="2000" dirty="0" err="1" smtClean="0"/>
              <a:t>scales</a:t>
            </a:r>
            <a:r>
              <a:rPr lang="fr-FR" sz="2000" dirty="0" smtClean="0"/>
              <a:t> </a:t>
            </a:r>
            <a:r>
              <a:rPr lang="fr-FR" sz="2000" dirty="0" err="1" smtClean="0"/>
              <a:t>between</a:t>
            </a:r>
            <a:r>
              <a:rPr lang="fr-FR" sz="2000" dirty="0" smtClean="0"/>
              <a:t> </a:t>
            </a:r>
            <a:r>
              <a:rPr lang="fr-FR" sz="2000" dirty="0" err="1" smtClean="0"/>
              <a:t>high</a:t>
            </a:r>
            <a:r>
              <a:rPr lang="fr-FR" sz="2000" dirty="0" smtClean="0"/>
              <a:t>-Q and </a:t>
            </a:r>
            <a:r>
              <a:rPr lang="fr-FR" sz="2000" dirty="0" err="1" smtClean="0"/>
              <a:t>low</a:t>
            </a:r>
            <a:r>
              <a:rPr lang="fr-FR" sz="2000" dirty="0" smtClean="0"/>
              <a:t>-Q </a:t>
            </a:r>
            <a:r>
              <a:rPr lang="fr-FR" sz="2000" dirty="0" err="1" smtClean="0"/>
              <a:t>systems</a:t>
            </a:r>
            <a:r>
              <a:rPr lang="fr-FR" sz="2000" dirty="0" smtClean="0"/>
              <a:t> (Purcell </a:t>
            </a:r>
            <a:r>
              <a:rPr lang="fr-FR" sz="2000" dirty="0" err="1" smtClean="0"/>
              <a:t>filters</a:t>
            </a:r>
            <a:r>
              <a:rPr lang="fr-FR" sz="2000" dirty="0" smtClean="0"/>
              <a:t>)</a:t>
            </a:r>
          </a:p>
          <a:p>
            <a:pPr marL="342900" indent="-342900">
              <a:buFont typeface="Arial"/>
              <a:buChar char="•"/>
            </a:pPr>
            <a:endParaRPr lang="fr-FR" sz="2000" dirty="0"/>
          </a:p>
          <a:p>
            <a:pPr marL="342900" indent="-342900">
              <a:buFont typeface="Arial"/>
              <a:buChar char="•"/>
            </a:pPr>
            <a:r>
              <a:rPr lang="fr-FR" sz="2000" dirty="0" err="1" smtClean="0"/>
              <a:t>Some</a:t>
            </a:r>
            <a:r>
              <a:rPr lang="fr-FR" sz="2000" dirty="0" smtClean="0"/>
              <a:t> </a:t>
            </a:r>
            <a:r>
              <a:rPr lang="fr-FR" sz="2000" dirty="0" err="1" smtClean="0"/>
              <a:t>amount</a:t>
            </a:r>
            <a:r>
              <a:rPr lang="fr-FR" sz="2000" dirty="0" smtClean="0"/>
              <a:t> of </a:t>
            </a:r>
            <a:r>
              <a:rPr lang="fr-FR" sz="2000" dirty="0" err="1" smtClean="0"/>
              <a:t>symmetry</a:t>
            </a:r>
            <a:endParaRPr lang="fr-FR" sz="2000" dirty="0" smtClean="0"/>
          </a:p>
          <a:p>
            <a:pPr marL="342900" indent="-342900">
              <a:buFont typeface="Arial"/>
              <a:buChar char="•"/>
            </a:pPr>
            <a:endParaRPr lang="fr-FR" sz="2000" dirty="0"/>
          </a:p>
          <a:p>
            <a:pPr marL="342900" indent="-342900">
              <a:buFont typeface="Arial"/>
              <a:buChar char="•"/>
            </a:pPr>
            <a:r>
              <a:rPr lang="fr-FR" sz="2000" dirty="0" err="1" smtClean="0"/>
              <a:t>Parametric</a:t>
            </a:r>
            <a:r>
              <a:rPr lang="fr-FR" sz="2000" dirty="0" smtClean="0"/>
              <a:t> </a:t>
            </a:r>
            <a:r>
              <a:rPr lang="fr-FR" sz="2000" dirty="0" err="1" smtClean="0"/>
              <a:t>methods</a:t>
            </a:r>
            <a:endParaRPr lang="fr-FR" sz="2000" dirty="0" smtClean="0"/>
          </a:p>
        </p:txBody>
      </p:sp>
      <p:sp>
        <p:nvSpPr>
          <p:cNvPr id="6" name="ZoneTexte 5"/>
          <p:cNvSpPr txBox="1"/>
          <p:nvPr/>
        </p:nvSpPr>
        <p:spPr>
          <a:xfrm>
            <a:off x="1611338" y="5680295"/>
            <a:ext cx="6169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 smtClean="0">
                <a:solidFill>
                  <a:srgbClr val="0000FF"/>
                </a:solidFill>
              </a:rPr>
              <a:t>These</a:t>
            </a:r>
            <a:r>
              <a:rPr lang="fr-FR" sz="2000" dirty="0" smtClean="0">
                <a:solidFill>
                  <a:srgbClr val="0000FF"/>
                </a:solidFill>
              </a:rPr>
              <a:t> </a:t>
            </a:r>
            <a:r>
              <a:rPr lang="fr-FR" sz="2000" dirty="0" err="1" smtClean="0">
                <a:solidFill>
                  <a:srgbClr val="0000FF"/>
                </a:solidFill>
              </a:rPr>
              <a:t>resources</a:t>
            </a:r>
            <a:r>
              <a:rPr lang="fr-FR" sz="2000" dirty="0" smtClean="0">
                <a:solidFill>
                  <a:srgbClr val="0000FF"/>
                </a:solidFill>
              </a:rPr>
              <a:t> are </a:t>
            </a:r>
            <a:r>
              <a:rPr lang="fr-FR" sz="2000" dirty="0" err="1" smtClean="0">
                <a:solidFill>
                  <a:srgbClr val="0000FF"/>
                </a:solidFill>
              </a:rPr>
              <a:t>provided</a:t>
            </a:r>
            <a:r>
              <a:rPr lang="fr-FR" sz="2000" dirty="0" smtClean="0">
                <a:solidFill>
                  <a:srgbClr val="0000FF"/>
                </a:solidFill>
              </a:rPr>
              <a:t> by </a:t>
            </a:r>
            <a:r>
              <a:rPr lang="fr-FR" sz="2000" dirty="0" err="1" smtClean="0">
                <a:solidFill>
                  <a:srgbClr val="0000FF"/>
                </a:solidFill>
              </a:rPr>
              <a:t>superconducting</a:t>
            </a:r>
            <a:r>
              <a:rPr lang="fr-FR" sz="2000" dirty="0" smtClean="0">
                <a:solidFill>
                  <a:srgbClr val="0000FF"/>
                </a:solidFill>
              </a:rPr>
              <a:t> circuits</a:t>
            </a:r>
            <a:endParaRPr lang="fr-FR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255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/>
          <p:cNvSpPr txBox="1"/>
          <p:nvPr/>
        </p:nvSpPr>
        <p:spPr>
          <a:xfrm>
            <a:off x="152400" y="70199"/>
            <a:ext cx="3810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</a:rPr>
              <a:t>STRONG DISPERSIVE REGIME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294468" y="4800600"/>
            <a:ext cx="4212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Courtesy of D. Schuster et al., Nature 2007.</a:t>
            </a:r>
            <a:endParaRPr lang="en-US" dirty="0">
              <a:latin typeface="Times"/>
              <a:cs typeface="Times"/>
            </a:endParaRPr>
          </a:p>
        </p:txBody>
      </p:sp>
      <p:graphicFrame>
        <p:nvGraphicFramePr>
          <p:cNvPr id="13" name="Obje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9773877"/>
              </p:ext>
            </p:extLst>
          </p:nvPr>
        </p:nvGraphicFramePr>
        <p:xfrm>
          <a:off x="877121" y="5549371"/>
          <a:ext cx="5132388" cy="101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29" name="Equation" r:id="rId3" imgW="2895600" imgH="571500" progId="Equation.DSMT4">
                  <p:embed/>
                </p:oleObj>
              </mc:Choice>
              <mc:Fallback>
                <p:oleObj name="Equation" r:id="rId3" imgW="2895600" imgH="571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7121" y="5549371"/>
                        <a:ext cx="5132388" cy="1012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0683320"/>
              </p:ext>
            </p:extLst>
          </p:nvPr>
        </p:nvGraphicFramePr>
        <p:xfrm>
          <a:off x="6362700" y="5684839"/>
          <a:ext cx="2482850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30" name="Equation" r:id="rId5" imgW="1117600" imgH="292100" progId="Equation.DSMT4">
                  <p:embed/>
                </p:oleObj>
              </mc:Choice>
              <mc:Fallback>
                <p:oleObj name="Equation" r:id="rId5" imgW="1117600" imgH="292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2700" y="5684839"/>
                        <a:ext cx="2482850" cy="649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Image 14" descr="1qubit1cav_strongdispregim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9324" y="872067"/>
            <a:ext cx="6057842" cy="386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092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/>
          <p:cNvSpPr txBox="1"/>
          <p:nvPr/>
        </p:nvSpPr>
        <p:spPr>
          <a:xfrm>
            <a:off x="152400" y="70199"/>
            <a:ext cx="2442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</a:rPr>
              <a:t>SELECTIVE DRIVES</a:t>
            </a:r>
            <a:endParaRPr lang="fr-FR" sz="2400" dirty="0">
              <a:solidFill>
                <a:srgbClr val="0000FF"/>
              </a:solidFill>
            </a:endParaRPr>
          </a:p>
        </p:txBody>
      </p:sp>
      <p:pic>
        <p:nvPicPr>
          <p:cNvPr id="7" name="Image 6" descr="Lindbla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22703"/>
            <a:ext cx="8784032" cy="2685564"/>
          </a:xfrm>
          <a:prstGeom prst="rect">
            <a:avLst/>
          </a:prstGeom>
        </p:spPr>
      </p:pic>
      <p:pic>
        <p:nvPicPr>
          <p:cNvPr id="2" name="Image 1" descr="spectrum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262" y="741052"/>
            <a:ext cx="2020234" cy="2167161"/>
          </a:xfrm>
          <a:prstGeom prst="rect">
            <a:avLst/>
          </a:prstGeom>
        </p:spPr>
      </p:pic>
      <p:pic>
        <p:nvPicPr>
          <p:cNvPr id="3" name="Image 2" descr="spectrum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2" y="741052"/>
            <a:ext cx="3775828" cy="2108840"/>
          </a:xfrm>
          <a:prstGeom prst="rect">
            <a:avLst/>
          </a:prstGeom>
        </p:spPr>
      </p:pic>
      <p:pic>
        <p:nvPicPr>
          <p:cNvPr id="4" name="Image 3" descr="Controls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65" y="2963495"/>
            <a:ext cx="7609919" cy="73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021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976438" y="4510088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76438" y="3348038"/>
            <a:ext cx="8016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502400" y="2557463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502400" y="1393825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2" name="TextBox 308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037464" y="4524366"/>
            <a:ext cx="754117" cy="369332"/>
          </a:xfrm>
          <a:prstGeom prst="rect">
            <a:avLst/>
          </a:prstGeom>
          <a:blipFill rotWithShape="1">
            <a:blip r:embed="rId2"/>
            <a:stretch>
              <a:fillRect t="-119672" r="-62097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65" name="TextBox 16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88193" y="2926729"/>
            <a:ext cx="727955" cy="369332"/>
          </a:xfrm>
          <a:prstGeom prst="rect">
            <a:avLst/>
          </a:prstGeom>
          <a:blipFill rotWithShape="1">
            <a:blip r:embed="rId3"/>
            <a:stretch>
              <a:fillRect t="-119672" r="-64167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6152" name="Line 75"/>
          <p:cNvSpPr>
            <a:spLocks noChangeShapeType="1"/>
          </p:cNvSpPr>
          <p:nvPr/>
        </p:nvSpPr>
        <p:spPr bwMode="auto">
          <a:xfrm flipV="1">
            <a:off x="388938" y="1195388"/>
            <a:ext cx="0" cy="12017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153" name="Line 77"/>
          <p:cNvSpPr>
            <a:spLocks noChangeShapeType="1"/>
          </p:cNvSpPr>
          <p:nvPr/>
        </p:nvSpPr>
        <p:spPr bwMode="auto">
          <a:xfrm>
            <a:off x="400050" y="2389188"/>
            <a:ext cx="32194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7" name="Freeform 76"/>
          <p:cNvSpPr/>
          <p:nvPr/>
        </p:nvSpPr>
        <p:spPr>
          <a:xfrm>
            <a:off x="2244725" y="1566863"/>
            <a:ext cx="1214438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55" name="TextBox 80"/>
          <p:cNvSpPr txBox="1">
            <a:spLocks noChangeArrowheads="1"/>
          </p:cNvSpPr>
          <p:nvPr/>
        </p:nvSpPr>
        <p:spPr bwMode="auto">
          <a:xfrm>
            <a:off x="1065213" y="762000"/>
            <a:ext cx="172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cavity spectrum</a:t>
            </a:r>
          </a:p>
        </p:txBody>
      </p:sp>
      <p:sp>
        <p:nvSpPr>
          <p:cNvPr id="83" name="Freeform 82"/>
          <p:cNvSpPr/>
          <p:nvPr/>
        </p:nvSpPr>
        <p:spPr>
          <a:xfrm>
            <a:off x="552450" y="1566863"/>
            <a:ext cx="1216025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57" name="Line 91"/>
          <p:cNvSpPr>
            <a:spLocks noChangeShapeType="1"/>
          </p:cNvSpPr>
          <p:nvPr/>
        </p:nvSpPr>
        <p:spPr bwMode="auto">
          <a:xfrm>
            <a:off x="6611938" y="4989513"/>
            <a:ext cx="4445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158" name="Line 75"/>
          <p:cNvSpPr>
            <a:spLocks noChangeShapeType="1"/>
          </p:cNvSpPr>
          <p:nvPr/>
        </p:nvSpPr>
        <p:spPr bwMode="auto">
          <a:xfrm flipV="1">
            <a:off x="5526088" y="4770438"/>
            <a:ext cx="0" cy="12001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159" name="Line 77"/>
          <p:cNvSpPr>
            <a:spLocks noChangeShapeType="1"/>
          </p:cNvSpPr>
          <p:nvPr/>
        </p:nvSpPr>
        <p:spPr bwMode="auto">
          <a:xfrm>
            <a:off x="5526088" y="5964238"/>
            <a:ext cx="22748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2" name="Freeform 91"/>
          <p:cNvSpPr/>
          <p:nvPr/>
        </p:nvSpPr>
        <p:spPr>
          <a:xfrm>
            <a:off x="6858000" y="5141913"/>
            <a:ext cx="271463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1" name="TextBox 10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663246" y="4478199"/>
            <a:ext cx="436145" cy="461665"/>
          </a:xfrm>
          <a:prstGeom prst="rect">
            <a:avLst/>
          </a:prstGeom>
          <a:blipFill rotWithShape="1">
            <a:blip r:embed="rId4"/>
            <a:stretch>
              <a:fillRect b="-9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6162" name="TextBox 102"/>
          <p:cNvSpPr txBox="1">
            <a:spLocks noChangeArrowheads="1"/>
          </p:cNvSpPr>
          <p:nvPr/>
        </p:nvSpPr>
        <p:spPr bwMode="auto">
          <a:xfrm>
            <a:off x="5969000" y="4224338"/>
            <a:ext cx="1620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qubit spectrum</a:t>
            </a:r>
          </a:p>
        </p:txBody>
      </p:sp>
      <p:sp>
        <p:nvSpPr>
          <p:cNvPr id="104" name="Freeform 103"/>
          <p:cNvSpPr/>
          <p:nvPr/>
        </p:nvSpPr>
        <p:spPr>
          <a:xfrm>
            <a:off x="5716588" y="5132388"/>
            <a:ext cx="271462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64" name="TextBox 105"/>
          <p:cNvSpPr txBox="1">
            <a:spLocks noChangeArrowheads="1"/>
          </p:cNvSpPr>
          <p:nvPr/>
        </p:nvSpPr>
        <p:spPr bwMode="auto">
          <a:xfrm>
            <a:off x="5427663" y="5254625"/>
            <a:ext cx="4683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…</a:t>
            </a:r>
          </a:p>
        </p:txBody>
      </p:sp>
      <p:sp>
        <p:nvSpPr>
          <p:cNvPr id="6165" name="TextBox 108"/>
          <p:cNvSpPr txBox="1">
            <a:spLocks noChangeArrowheads="1"/>
          </p:cNvSpPr>
          <p:nvPr/>
        </p:nvSpPr>
        <p:spPr bwMode="auto">
          <a:xfrm rot="-1423765">
            <a:off x="4167188" y="2746375"/>
            <a:ext cx="10636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/>
              <a:t>……...</a:t>
            </a:r>
          </a:p>
        </p:txBody>
      </p:sp>
      <p:sp>
        <p:nvSpPr>
          <p:cNvPr id="112" name="TextBox 11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738606" y="1102951"/>
            <a:ext cx="543674" cy="420436"/>
          </a:xfrm>
          <a:prstGeom prst="rect">
            <a:avLst/>
          </a:prstGeom>
          <a:blipFill rotWithShape="1">
            <a:blip r:embed="rId5"/>
            <a:stretch>
              <a:fillRect b="-1304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14" name="TextBox 11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050149" y="1102951"/>
            <a:ext cx="516360" cy="400110"/>
          </a:xfrm>
          <a:prstGeom prst="rect">
            <a:avLst/>
          </a:prstGeom>
          <a:blipFill rotWithShape="1">
            <a:blip r:embed="rId6"/>
            <a:stretch>
              <a:fillRect b="-13636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16" name="TextBox 11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000408" y="5288494"/>
            <a:ext cx="518732" cy="433645"/>
          </a:xfrm>
          <a:prstGeom prst="rect">
            <a:avLst/>
          </a:prstGeom>
          <a:blipFill rotWithShape="1">
            <a:blip r:embed="rId7"/>
            <a:stretch>
              <a:fillRect b="-8451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18" name="Freeform 117"/>
          <p:cNvSpPr/>
          <p:nvPr/>
        </p:nvSpPr>
        <p:spPr>
          <a:xfrm>
            <a:off x="6088063" y="5138738"/>
            <a:ext cx="271462" cy="817562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9" name="Freeform 118"/>
          <p:cNvSpPr/>
          <p:nvPr/>
        </p:nvSpPr>
        <p:spPr>
          <a:xfrm>
            <a:off x="6477000" y="5149850"/>
            <a:ext cx="273050" cy="817563"/>
          </a:xfrm>
          <a:custGeom>
            <a:avLst/>
            <a:gdLst>
              <a:gd name="connsiteX0" fmla="*/ 0 w 1745673"/>
              <a:gd name="connsiteY0" fmla="*/ 803564 h 817419"/>
              <a:gd name="connsiteX1" fmla="*/ 653143 w 1745673"/>
              <a:gd name="connsiteY1" fmla="*/ 684811 h 817419"/>
              <a:gd name="connsiteX2" fmla="*/ 1045029 w 1745673"/>
              <a:gd name="connsiteY2" fmla="*/ 7917 h 817419"/>
              <a:gd name="connsiteX3" fmla="*/ 1353787 w 1745673"/>
              <a:gd name="connsiteY3" fmla="*/ 637309 h 817419"/>
              <a:gd name="connsiteX4" fmla="*/ 1745673 w 1745673"/>
              <a:gd name="connsiteY4" fmla="*/ 803564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5673" h="817419">
                <a:moveTo>
                  <a:pt x="0" y="803564"/>
                </a:moveTo>
                <a:cubicBezTo>
                  <a:pt x="239486" y="810491"/>
                  <a:pt x="478972" y="817419"/>
                  <a:pt x="653143" y="684811"/>
                </a:cubicBezTo>
                <a:cubicBezTo>
                  <a:pt x="827315" y="552203"/>
                  <a:pt x="928255" y="15834"/>
                  <a:pt x="1045029" y="7917"/>
                </a:cubicBezTo>
                <a:cubicBezTo>
                  <a:pt x="1161803" y="0"/>
                  <a:pt x="1237013" y="504701"/>
                  <a:pt x="1353787" y="637309"/>
                </a:cubicBezTo>
                <a:cubicBezTo>
                  <a:pt x="1470561" y="769917"/>
                  <a:pt x="1626920" y="793668"/>
                  <a:pt x="1745673" y="803564"/>
                </a:cubicBezTo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9" name="Freeform 27"/>
          <p:cNvSpPr>
            <a:spLocks/>
          </p:cNvSpPr>
          <p:nvPr/>
        </p:nvSpPr>
        <p:spPr bwMode="auto">
          <a:xfrm>
            <a:off x="2025650" y="4305300"/>
            <a:ext cx="704850" cy="206375"/>
          </a:xfrm>
          <a:custGeom>
            <a:avLst/>
            <a:gdLst>
              <a:gd name="T0" fmla="*/ 26 w 2633"/>
              <a:gd name="T1" fmla="*/ 567 h 575"/>
              <a:gd name="T2" fmla="*/ 79 w 2633"/>
              <a:gd name="T3" fmla="*/ 551 h 575"/>
              <a:gd name="T4" fmla="*/ 132 w 2633"/>
              <a:gd name="T5" fmla="*/ 533 h 575"/>
              <a:gd name="T6" fmla="*/ 184 w 2633"/>
              <a:gd name="T7" fmla="*/ 513 h 575"/>
              <a:gd name="T8" fmla="*/ 237 w 2633"/>
              <a:gd name="T9" fmla="*/ 491 h 575"/>
              <a:gd name="T10" fmla="*/ 290 w 2633"/>
              <a:gd name="T11" fmla="*/ 468 h 575"/>
              <a:gd name="T12" fmla="*/ 342 w 2633"/>
              <a:gd name="T13" fmla="*/ 442 h 575"/>
              <a:gd name="T14" fmla="*/ 395 w 2633"/>
              <a:gd name="T15" fmla="*/ 415 h 575"/>
              <a:gd name="T16" fmla="*/ 448 w 2633"/>
              <a:gd name="T17" fmla="*/ 386 h 575"/>
              <a:gd name="T18" fmla="*/ 500 w 2633"/>
              <a:gd name="T19" fmla="*/ 356 h 575"/>
              <a:gd name="T20" fmla="*/ 553 w 2633"/>
              <a:gd name="T21" fmla="*/ 325 h 575"/>
              <a:gd name="T22" fmla="*/ 606 w 2633"/>
              <a:gd name="T23" fmla="*/ 294 h 575"/>
              <a:gd name="T24" fmla="*/ 658 w 2633"/>
              <a:gd name="T25" fmla="*/ 261 h 575"/>
              <a:gd name="T26" fmla="*/ 711 w 2633"/>
              <a:gd name="T27" fmla="*/ 229 h 575"/>
              <a:gd name="T28" fmla="*/ 764 w 2633"/>
              <a:gd name="T29" fmla="*/ 197 h 575"/>
              <a:gd name="T30" fmla="*/ 816 w 2633"/>
              <a:gd name="T31" fmla="*/ 167 h 575"/>
              <a:gd name="T32" fmla="*/ 869 w 2633"/>
              <a:gd name="T33" fmla="*/ 137 h 575"/>
              <a:gd name="T34" fmla="*/ 922 w 2633"/>
              <a:gd name="T35" fmla="*/ 109 h 575"/>
              <a:gd name="T36" fmla="*/ 974 w 2633"/>
              <a:gd name="T37" fmla="*/ 84 h 575"/>
              <a:gd name="T38" fmla="*/ 1027 w 2633"/>
              <a:gd name="T39" fmla="*/ 61 h 575"/>
              <a:gd name="T40" fmla="*/ 1080 w 2633"/>
              <a:gd name="T41" fmla="*/ 41 h 575"/>
              <a:gd name="T42" fmla="*/ 1132 w 2633"/>
              <a:gd name="T43" fmla="*/ 25 h 575"/>
              <a:gd name="T44" fmla="*/ 1185 w 2633"/>
              <a:gd name="T45" fmla="*/ 13 h 575"/>
              <a:gd name="T46" fmla="*/ 1238 w 2633"/>
              <a:gd name="T47" fmla="*/ 5 h 575"/>
              <a:gd name="T48" fmla="*/ 1290 w 2633"/>
              <a:gd name="T49" fmla="*/ 0 h 575"/>
              <a:gd name="T50" fmla="*/ 1343 w 2633"/>
              <a:gd name="T51" fmla="*/ 0 h 575"/>
              <a:gd name="T52" fmla="*/ 1395 w 2633"/>
              <a:gd name="T53" fmla="*/ 5 h 575"/>
              <a:gd name="T54" fmla="*/ 1448 w 2633"/>
              <a:gd name="T55" fmla="*/ 13 h 575"/>
              <a:gd name="T56" fmla="*/ 1501 w 2633"/>
              <a:gd name="T57" fmla="*/ 25 h 575"/>
              <a:gd name="T58" fmla="*/ 1553 w 2633"/>
              <a:gd name="T59" fmla="*/ 41 h 575"/>
              <a:gd name="T60" fmla="*/ 1606 w 2633"/>
              <a:gd name="T61" fmla="*/ 61 h 575"/>
              <a:gd name="T62" fmla="*/ 1659 w 2633"/>
              <a:gd name="T63" fmla="*/ 84 h 575"/>
              <a:gd name="T64" fmla="*/ 1711 w 2633"/>
              <a:gd name="T65" fmla="*/ 109 h 575"/>
              <a:gd name="T66" fmla="*/ 1764 w 2633"/>
              <a:gd name="T67" fmla="*/ 137 h 575"/>
              <a:gd name="T68" fmla="*/ 1817 w 2633"/>
              <a:gd name="T69" fmla="*/ 167 h 575"/>
              <a:gd name="T70" fmla="*/ 1869 w 2633"/>
              <a:gd name="T71" fmla="*/ 197 h 575"/>
              <a:gd name="T72" fmla="*/ 1922 w 2633"/>
              <a:gd name="T73" fmla="*/ 229 h 575"/>
              <a:gd name="T74" fmla="*/ 1975 w 2633"/>
              <a:gd name="T75" fmla="*/ 261 h 575"/>
              <a:gd name="T76" fmla="*/ 2027 w 2633"/>
              <a:gd name="T77" fmla="*/ 294 h 575"/>
              <a:gd name="T78" fmla="*/ 2080 w 2633"/>
              <a:gd name="T79" fmla="*/ 325 h 575"/>
              <a:gd name="T80" fmla="*/ 2133 w 2633"/>
              <a:gd name="T81" fmla="*/ 356 h 575"/>
              <a:gd name="T82" fmla="*/ 2185 w 2633"/>
              <a:gd name="T83" fmla="*/ 386 h 575"/>
              <a:gd name="T84" fmla="*/ 2238 w 2633"/>
              <a:gd name="T85" fmla="*/ 415 h 575"/>
              <a:gd name="T86" fmla="*/ 2291 w 2633"/>
              <a:gd name="T87" fmla="*/ 442 h 575"/>
              <a:gd name="T88" fmla="*/ 2343 w 2633"/>
              <a:gd name="T89" fmla="*/ 468 h 575"/>
              <a:gd name="T90" fmla="*/ 2396 w 2633"/>
              <a:gd name="T91" fmla="*/ 491 h 575"/>
              <a:gd name="T92" fmla="*/ 2449 w 2633"/>
              <a:gd name="T93" fmla="*/ 513 h 575"/>
              <a:gd name="T94" fmla="*/ 2501 w 2633"/>
              <a:gd name="T95" fmla="*/ 533 h 575"/>
              <a:gd name="T96" fmla="*/ 2554 w 2633"/>
              <a:gd name="T97" fmla="*/ 551 h 575"/>
              <a:gd name="T98" fmla="*/ 2607 w 2633"/>
              <a:gd name="T99" fmla="*/ 56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33" h="575">
                <a:moveTo>
                  <a:pt x="0" y="575"/>
                </a:moveTo>
                <a:lnTo>
                  <a:pt x="26" y="567"/>
                </a:lnTo>
                <a:lnTo>
                  <a:pt x="53" y="559"/>
                </a:lnTo>
                <a:lnTo>
                  <a:pt x="79" y="551"/>
                </a:lnTo>
                <a:lnTo>
                  <a:pt x="105" y="542"/>
                </a:lnTo>
                <a:lnTo>
                  <a:pt x="132" y="533"/>
                </a:lnTo>
                <a:lnTo>
                  <a:pt x="158" y="523"/>
                </a:lnTo>
                <a:lnTo>
                  <a:pt x="184" y="513"/>
                </a:lnTo>
                <a:lnTo>
                  <a:pt x="211" y="502"/>
                </a:lnTo>
                <a:lnTo>
                  <a:pt x="237" y="491"/>
                </a:lnTo>
                <a:lnTo>
                  <a:pt x="263" y="480"/>
                </a:lnTo>
                <a:lnTo>
                  <a:pt x="290" y="468"/>
                </a:lnTo>
                <a:lnTo>
                  <a:pt x="316" y="455"/>
                </a:lnTo>
                <a:lnTo>
                  <a:pt x="342" y="442"/>
                </a:lnTo>
                <a:lnTo>
                  <a:pt x="369" y="429"/>
                </a:lnTo>
                <a:lnTo>
                  <a:pt x="395" y="415"/>
                </a:lnTo>
                <a:lnTo>
                  <a:pt x="421" y="401"/>
                </a:lnTo>
                <a:lnTo>
                  <a:pt x="448" y="386"/>
                </a:lnTo>
                <a:lnTo>
                  <a:pt x="474" y="371"/>
                </a:lnTo>
                <a:lnTo>
                  <a:pt x="500" y="356"/>
                </a:lnTo>
                <a:lnTo>
                  <a:pt x="527" y="341"/>
                </a:lnTo>
                <a:lnTo>
                  <a:pt x="553" y="325"/>
                </a:lnTo>
                <a:lnTo>
                  <a:pt x="579" y="309"/>
                </a:lnTo>
                <a:lnTo>
                  <a:pt x="606" y="294"/>
                </a:lnTo>
                <a:lnTo>
                  <a:pt x="632" y="277"/>
                </a:lnTo>
                <a:lnTo>
                  <a:pt x="658" y="261"/>
                </a:lnTo>
                <a:lnTo>
                  <a:pt x="685" y="245"/>
                </a:lnTo>
                <a:lnTo>
                  <a:pt x="711" y="229"/>
                </a:lnTo>
                <a:lnTo>
                  <a:pt x="737" y="213"/>
                </a:lnTo>
                <a:lnTo>
                  <a:pt x="764" y="197"/>
                </a:lnTo>
                <a:lnTo>
                  <a:pt x="790" y="182"/>
                </a:lnTo>
                <a:lnTo>
                  <a:pt x="816" y="167"/>
                </a:lnTo>
                <a:lnTo>
                  <a:pt x="843" y="152"/>
                </a:lnTo>
                <a:lnTo>
                  <a:pt x="869" y="137"/>
                </a:lnTo>
                <a:lnTo>
                  <a:pt x="895" y="123"/>
                </a:lnTo>
                <a:lnTo>
                  <a:pt x="922" y="109"/>
                </a:lnTo>
                <a:lnTo>
                  <a:pt x="948" y="96"/>
                </a:lnTo>
                <a:lnTo>
                  <a:pt x="974" y="84"/>
                </a:lnTo>
                <a:lnTo>
                  <a:pt x="1001" y="72"/>
                </a:lnTo>
                <a:lnTo>
                  <a:pt x="1027" y="61"/>
                </a:lnTo>
                <a:lnTo>
                  <a:pt x="1053" y="51"/>
                </a:lnTo>
                <a:lnTo>
                  <a:pt x="1080" y="41"/>
                </a:lnTo>
                <a:lnTo>
                  <a:pt x="1106" y="33"/>
                </a:lnTo>
                <a:lnTo>
                  <a:pt x="1132" y="25"/>
                </a:lnTo>
                <a:lnTo>
                  <a:pt x="1159" y="19"/>
                </a:lnTo>
                <a:lnTo>
                  <a:pt x="1185" y="13"/>
                </a:lnTo>
                <a:lnTo>
                  <a:pt x="1211" y="8"/>
                </a:lnTo>
                <a:lnTo>
                  <a:pt x="1238" y="5"/>
                </a:lnTo>
                <a:lnTo>
                  <a:pt x="1264" y="2"/>
                </a:lnTo>
                <a:lnTo>
                  <a:pt x="1290" y="0"/>
                </a:lnTo>
                <a:lnTo>
                  <a:pt x="1317" y="0"/>
                </a:lnTo>
                <a:lnTo>
                  <a:pt x="1343" y="0"/>
                </a:lnTo>
                <a:lnTo>
                  <a:pt x="1369" y="2"/>
                </a:lnTo>
                <a:lnTo>
                  <a:pt x="1395" y="5"/>
                </a:lnTo>
                <a:lnTo>
                  <a:pt x="1422" y="8"/>
                </a:lnTo>
                <a:lnTo>
                  <a:pt x="1448" y="13"/>
                </a:lnTo>
                <a:lnTo>
                  <a:pt x="1474" y="19"/>
                </a:lnTo>
                <a:lnTo>
                  <a:pt x="1501" y="25"/>
                </a:lnTo>
                <a:lnTo>
                  <a:pt x="1527" y="33"/>
                </a:lnTo>
                <a:lnTo>
                  <a:pt x="1553" y="41"/>
                </a:lnTo>
                <a:lnTo>
                  <a:pt x="1580" y="51"/>
                </a:lnTo>
                <a:lnTo>
                  <a:pt x="1606" y="61"/>
                </a:lnTo>
                <a:lnTo>
                  <a:pt x="1632" y="72"/>
                </a:lnTo>
                <a:lnTo>
                  <a:pt x="1659" y="84"/>
                </a:lnTo>
                <a:lnTo>
                  <a:pt x="1685" y="96"/>
                </a:lnTo>
                <a:lnTo>
                  <a:pt x="1711" y="109"/>
                </a:lnTo>
                <a:lnTo>
                  <a:pt x="1738" y="123"/>
                </a:lnTo>
                <a:lnTo>
                  <a:pt x="1764" y="137"/>
                </a:lnTo>
                <a:lnTo>
                  <a:pt x="1790" y="152"/>
                </a:lnTo>
                <a:lnTo>
                  <a:pt x="1817" y="167"/>
                </a:lnTo>
                <a:lnTo>
                  <a:pt x="1843" y="182"/>
                </a:lnTo>
                <a:lnTo>
                  <a:pt x="1869" y="197"/>
                </a:lnTo>
                <a:lnTo>
                  <a:pt x="1896" y="213"/>
                </a:lnTo>
                <a:lnTo>
                  <a:pt x="1922" y="229"/>
                </a:lnTo>
                <a:lnTo>
                  <a:pt x="1948" y="245"/>
                </a:lnTo>
                <a:lnTo>
                  <a:pt x="1975" y="261"/>
                </a:lnTo>
                <a:lnTo>
                  <a:pt x="2001" y="277"/>
                </a:lnTo>
                <a:lnTo>
                  <a:pt x="2027" y="294"/>
                </a:lnTo>
                <a:lnTo>
                  <a:pt x="2054" y="309"/>
                </a:lnTo>
                <a:lnTo>
                  <a:pt x="2080" y="325"/>
                </a:lnTo>
                <a:lnTo>
                  <a:pt x="2106" y="341"/>
                </a:lnTo>
                <a:lnTo>
                  <a:pt x="2133" y="356"/>
                </a:lnTo>
                <a:lnTo>
                  <a:pt x="2159" y="371"/>
                </a:lnTo>
                <a:lnTo>
                  <a:pt x="2185" y="386"/>
                </a:lnTo>
                <a:lnTo>
                  <a:pt x="2212" y="401"/>
                </a:lnTo>
                <a:lnTo>
                  <a:pt x="2238" y="415"/>
                </a:lnTo>
                <a:lnTo>
                  <a:pt x="2264" y="429"/>
                </a:lnTo>
                <a:lnTo>
                  <a:pt x="2291" y="442"/>
                </a:lnTo>
                <a:lnTo>
                  <a:pt x="2317" y="455"/>
                </a:lnTo>
                <a:lnTo>
                  <a:pt x="2343" y="468"/>
                </a:lnTo>
                <a:lnTo>
                  <a:pt x="2370" y="480"/>
                </a:lnTo>
                <a:lnTo>
                  <a:pt x="2396" y="491"/>
                </a:lnTo>
                <a:lnTo>
                  <a:pt x="2422" y="502"/>
                </a:lnTo>
                <a:lnTo>
                  <a:pt x="2449" y="513"/>
                </a:lnTo>
                <a:lnTo>
                  <a:pt x="2475" y="523"/>
                </a:lnTo>
                <a:lnTo>
                  <a:pt x="2501" y="533"/>
                </a:lnTo>
                <a:lnTo>
                  <a:pt x="2528" y="542"/>
                </a:lnTo>
                <a:lnTo>
                  <a:pt x="2554" y="551"/>
                </a:lnTo>
                <a:lnTo>
                  <a:pt x="2580" y="559"/>
                </a:lnTo>
                <a:lnTo>
                  <a:pt x="2607" y="567"/>
                </a:lnTo>
                <a:lnTo>
                  <a:pt x="2633" y="575"/>
                </a:lnTo>
              </a:path>
            </a:pathLst>
          </a:custGeom>
          <a:solidFill>
            <a:srgbClr val="0070C0">
              <a:alpha val="80000"/>
            </a:srgbClr>
          </a:solidFill>
          <a:ln w="38100" cap="flat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>
              <a:latin typeface="+mn-lt"/>
              <a:ea typeface="+mn-ea"/>
              <a:cs typeface="+mn-cs"/>
            </a:endParaRPr>
          </a:p>
        </p:txBody>
      </p:sp>
      <p:sp>
        <p:nvSpPr>
          <p:cNvPr id="61" name="Freeform 27"/>
          <p:cNvSpPr>
            <a:spLocks/>
          </p:cNvSpPr>
          <p:nvPr/>
        </p:nvSpPr>
        <p:spPr bwMode="auto">
          <a:xfrm>
            <a:off x="2025650" y="3244850"/>
            <a:ext cx="704850" cy="103188"/>
          </a:xfrm>
          <a:custGeom>
            <a:avLst/>
            <a:gdLst>
              <a:gd name="T0" fmla="*/ 26 w 2633"/>
              <a:gd name="T1" fmla="*/ 567 h 575"/>
              <a:gd name="T2" fmla="*/ 79 w 2633"/>
              <a:gd name="T3" fmla="*/ 551 h 575"/>
              <a:gd name="T4" fmla="*/ 132 w 2633"/>
              <a:gd name="T5" fmla="*/ 533 h 575"/>
              <a:gd name="T6" fmla="*/ 184 w 2633"/>
              <a:gd name="T7" fmla="*/ 513 h 575"/>
              <a:gd name="T8" fmla="*/ 237 w 2633"/>
              <a:gd name="T9" fmla="*/ 491 h 575"/>
              <a:gd name="T10" fmla="*/ 290 w 2633"/>
              <a:gd name="T11" fmla="*/ 468 h 575"/>
              <a:gd name="T12" fmla="*/ 342 w 2633"/>
              <a:gd name="T13" fmla="*/ 442 h 575"/>
              <a:gd name="T14" fmla="*/ 395 w 2633"/>
              <a:gd name="T15" fmla="*/ 415 h 575"/>
              <a:gd name="T16" fmla="*/ 448 w 2633"/>
              <a:gd name="T17" fmla="*/ 386 h 575"/>
              <a:gd name="T18" fmla="*/ 500 w 2633"/>
              <a:gd name="T19" fmla="*/ 356 h 575"/>
              <a:gd name="T20" fmla="*/ 553 w 2633"/>
              <a:gd name="T21" fmla="*/ 325 h 575"/>
              <a:gd name="T22" fmla="*/ 606 w 2633"/>
              <a:gd name="T23" fmla="*/ 294 h 575"/>
              <a:gd name="T24" fmla="*/ 658 w 2633"/>
              <a:gd name="T25" fmla="*/ 261 h 575"/>
              <a:gd name="T26" fmla="*/ 711 w 2633"/>
              <a:gd name="T27" fmla="*/ 229 h 575"/>
              <a:gd name="T28" fmla="*/ 764 w 2633"/>
              <a:gd name="T29" fmla="*/ 197 h 575"/>
              <a:gd name="T30" fmla="*/ 816 w 2633"/>
              <a:gd name="T31" fmla="*/ 167 h 575"/>
              <a:gd name="T32" fmla="*/ 869 w 2633"/>
              <a:gd name="T33" fmla="*/ 137 h 575"/>
              <a:gd name="T34" fmla="*/ 922 w 2633"/>
              <a:gd name="T35" fmla="*/ 109 h 575"/>
              <a:gd name="T36" fmla="*/ 974 w 2633"/>
              <a:gd name="T37" fmla="*/ 84 h 575"/>
              <a:gd name="T38" fmla="*/ 1027 w 2633"/>
              <a:gd name="T39" fmla="*/ 61 h 575"/>
              <a:gd name="T40" fmla="*/ 1080 w 2633"/>
              <a:gd name="T41" fmla="*/ 41 h 575"/>
              <a:gd name="T42" fmla="*/ 1132 w 2633"/>
              <a:gd name="T43" fmla="*/ 25 h 575"/>
              <a:gd name="T44" fmla="*/ 1185 w 2633"/>
              <a:gd name="T45" fmla="*/ 13 h 575"/>
              <a:gd name="T46" fmla="*/ 1238 w 2633"/>
              <a:gd name="T47" fmla="*/ 5 h 575"/>
              <a:gd name="T48" fmla="*/ 1290 w 2633"/>
              <a:gd name="T49" fmla="*/ 0 h 575"/>
              <a:gd name="T50" fmla="*/ 1343 w 2633"/>
              <a:gd name="T51" fmla="*/ 0 h 575"/>
              <a:gd name="T52" fmla="*/ 1395 w 2633"/>
              <a:gd name="T53" fmla="*/ 5 h 575"/>
              <a:gd name="T54" fmla="*/ 1448 w 2633"/>
              <a:gd name="T55" fmla="*/ 13 h 575"/>
              <a:gd name="T56" fmla="*/ 1501 w 2633"/>
              <a:gd name="T57" fmla="*/ 25 h 575"/>
              <a:gd name="T58" fmla="*/ 1553 w 2633"/>
              <a:gd name="T59" fmla="*/ 41 h 575"/>
              <a:gd name="T60" fmla="*/ 1606 w 2633"/>
              <a:gd name="T61" fmla="*/ 61 h 575"/>
              <a:gd name="T62" fmla="*/ 1659 w 2633"/>
              <a:gd name="T63" fmla="*/ 84 h 575"/>
              <a:gd name="T64" fmla="*/ 1711 w 2633"/>
              <a:gd name="T65" fmla="*/ 109 h 575"/>
              <a:gd name="T66" fmla="*/ 1764 w 2633"/>
              <a:gd name="T67" fmla="*/ 137 h 575"/>
              <a:gd name="T68" fmla="*/ 1817 w 2633"/>
              <a:gd name="T69" fmla="*/ 167 h 575"/>
              <a:gd name="T70" fmla="*/ 1869 w 2633"/>
              <a:gd name="T71" fmla="*/ 197 h 575"/>
              <a:gd name="T72" fmla="*/ 1922 w 2633"/>
              <a:gd name="T73" fmla="*/ 229 h 575"/>
              <a:gd name="T74" fmla="*/ 1975 w 2633"/>
              <a:gd name="T75" fmla="*/ 261 h 575"/>
              <a:gd name="T76" fmla="*/ 2027 w 2633"/>
              <a:gd name="T77" fmla="*/ 294 h 575"/>
              <a:gd name="T78" fmla="*/ 2080 w 2633"/>
              <a:gd name="T79" fmla="*/ 325 h 575"/>
              <a:gd name="T80" fmla="*/ 2133 w 2633"/>
              <a:gd name="T81" fmla="*/ 356 h 575"/>
              <a:gd name="T82" fmla="*/ 2185 w 2633"/>
              <a:gd name="T83" fmla="*/ 386 h 575"/>
              <a:gd name="T84" fmla="*/ 2238 w 2633"/>
              <a:gd name="T85" fmla="*/ 415 h 575"/>
              <a:gd name="T86" fmla="*/ 2291 w 2633"/>
              <a:gd name="T87" fmla="*/ 442 h 575"/>
              <a:gd name="T88" fmla="*/ 2343 w 2633"/>
              <a:gd name="T89" fmla="*/ 468 h 575"/>
              <a:gd name="T90" fmla="*/ 2396 w 2633"/>
              <a:gd name="T91" fmla="*/ 491 h 575"/>
              <a:gd name="T92" fmla="*/ 2449 w 2633"/>
              <a:gd name="T93" fmla="*/ 513 h 575"/>
              <a:gd name="T94" fmla="*/ 2501 w 2633"/>
              <a:gd name="T95" fmla="*/ 533 h 575"/>
              <a:gd name="T96" fmla="*/ 2554 w 2633"/>
              <a:gd name="T97" fmla="*/ 551 h 575"/>
              <a:gd name="T98" fmla="*/ 2607 w 2633"/>
              <a:gd name="T99" fmla="*/ 56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33" h="575">
                <a:moveTo>
                  <a:pt x="0" y="575"/>
                </a:moveTo>
                <a:lnTo>
                  <a:pt x="26" y="567"/>
                </a:lnTo>
                <a:lnTo>
                  <a:pt x="53" y="559"/>
                </a:lnTo>
                <a:lnTo>
                  <a:pt x="79" y="551"/>
                </a:lnTo>
                <a:lnTo>
                  <a:pt x="105" y="542"/>
                </a:lnTo>
                <a:lnTo>
                  <a:pt x="132" y="533"/>
                </a:lnTo>
                <a:lnTo>
                  <a:pt x="158" y="523"/>
                </a:lnTo>
                <a:lnTo>
                  <a:pt x="184" y="513"/>
                </a:lnTo>
                <a:lnTo>
                  <a:pt x="211" y="502"/>
                </a:lnTo>
                <a:lnTo>
                  <a:pt x="237" y="491"/>
                </a:lnTo>
                <a:lnTo>
                  <a:pt x="263" y="480"/>
                </a:lnTo>
                <a:lnTo>
                  <a:pt x="290" y="468"/>
                </a:lnTo>
                <a:lnTo>
                  <a:pt x="316" y="455"/>
                </a:lnTo>
                <a:lnTo>
                  <a:pt x="342" y="442"/>
                </a:lnTo>
                <a:lnTo>
                  <a:pt x="369" y="429"/>
                </a:lnTo>
                <a:lnTo>
                  <a:pt x="395" y="415"/>
                </a:lnTo>
                <a:lnTo>
                  <a:pt x="421" y="401"/>
                </a:lnTo>
                <a:lnTo>
                  <a:pt x="448" y="386"/>
                </a:lnTo>
                <a:lnTo>
                  <a:pt x="474" y="371"/>
                </a:lnTo>
                <a:lnTo>
                  <a:pt x="500" y="356"/>
                </a:lnTo>
                <a:lnTo>
                  <a:pt x="527" y="341"/>
                </a:lnTo>
                <a:lnTo>
                  <a:pt x="553" y="325"/>
                </a:lnTo>
                <a:lnTo>
                  <a:pt x="579" y="309"/>
                </a:lnTo>
                <a:lnTo>
                  <a:pt x="606" y="294"/>
                </a:lnTo>
                <a:lnTo>
                  <a:pt x="632" y="277"/>
                </a:lnTo>
                <a:lnTo>
                  <a:pt x="658" y="261"/>
                </a:lnTo>
                <a:lnTo>
                  <a:pt x="685" y="245"/>
                </a:lnTo>
                <a:lnTo>
                  <a:pt x="711" y="229"/>
                </a:lnTo>
                <a:lnTo>
                  <a:pt x="737" y="213"/>
                </a:lnTo>
                <a:lnTo>
                  <a:pt x="764" y="197"/>
                </a:lnTo>
                <a:lnTo>
                  <a:pt x="790" y="182"/>
                </a:lnTo>
                <a:lnTo>
                  <a:pt x="816" y="167"/>
                </a:lnTo>
                <a:lnTo>
                  <a:pt x="843" y="152"/>
                </a:lnTo>
                <a:lnTo>
                  <a:pt x="869" y="137"/>
                </a:lnTo>
                <a:lnTo>
                  <a:pt x="895" y="123"/>
                </a:lnTo>
                <a:lnTo>
                  <a:pt x="922" y="109"/>
                </a:lnTo>
                <a:lnTo>
                  <a:pt x="948" y="96"/>
                </a:lnTo>
                <a:lnTo>
                  <a:pt x="974" y="84"/>
                </a:lnTo>
                <a:lnTo>
                  <a:pt x="1001" y="72"/>
                </a:lnTo>
                <a:lnTo>
                  <a:pt x="1027" y="61"/>
                </a:lnTo>
                <a:lnTo>
                  <a:pt x="1053" y="51"/>
                </a:lnTo>
                <a:lnTo>
                  <a:pt x="1080" y="41"/>
                </a:lnTo>
                <a:lnTo>
                  <a:pt x="1106" y="33"/>
                </a:lnTo>
                <a:lnTo>
                  <a:pt x="1132" y="25"/>
                </a:lnTo>
                <a:lnTo>
                  <a:pt x="1159" y="19"/>
                </a:lnTo>
                <a:lnTo>
                  <a:pt x="1185" y="13"/>
                </a:lnTo>
                <a:lnTo>
                  <a:pt x="1211" y="8"/>
                </a:lnTo>
                <a:lnTo>
                  <a:pt x="1238" y="5"/>
                </a:lnTo>
                <a:lnTo>
                  <a:pt x="1264" y="2"/>
                </a:lnTo>
                <a:lnTo>
                  <a:pt x="1290" y="0"/>
                </a:lnTo>
                <a:lnTo>
                  <a:pt x="1317" y="0"/>
                </a:lnTo>
                <a:lnTo>
                  <a:pt x="1343" y="0"/>
                </a:lnTo>
                <a:lnTo>
                  <a:pt x="1369" y="2"/>
                </a:lnTo>
                <a:lnTo>
                  <a:pt x="1395" y="5"/>
                </a:lnTo>
                <a:lnTo>
                  <a:pt x="1422" y="8"/>
                </a:lnTo>
                <a:lnTo>
                  <a:pt x="1448" y="13"/>
                </a:lnTo>
                <a:lnTo>
                  <a:pt x="1474" y="19"/>
                </a:lnTo>
                <a:lnTo>
                  <a:pt x="1501" y="25"/>
                </a:lnTo>
                <a:lnTo>
                  <a:pt x="1527" y="33"/>
                </a:lnTo>
                <a:lnTo>
                  <a:pt x="1553" y="41"/>
                </a:lnTo>
                <a:lnTo>
                  <a:pt x="1580" y="51"/>
                </a:lnTo>
                <a:lnTo>
                  <a:pt x="1606" y="61"/>
                </a:lnTo>
                <a:lnTo>
                  <a:pt x="1632" y="72"/>
                </a:lnTo>
                <a:lnTo>
                  <a:pt x="1659" y="84"/>
                </a:lnTo>
                <a:lnTo>
                  <a:pt x="1685" y="96"/>
                </a:lnTo>
                <a:lnTo>
                  <a:pt x="1711" y="109"/>
                </a:lnTo>
                <a:lnTo>
                  <a:pt x="1738" y="123"/>
                </a:lnTo>
                <a:lnTo>
                  <a:pt x="1764" y="137"/>
                </a:lnTo>
                <a:lnTo>
                  <a:pt x="1790" y="152"/>
                </a:lnTo>
                <a:lnTo>
                  <a:pt x="1817" y="167"/>
                </a:lnTo>
                <a:lnTo>
                  <a:pt x="1843" y="182"/>
                </a:lnTo>
                <a:lnTo>
                  <a:pt x="1869" y="197"/>
                </a:lnTo>
                <a:lnTo>
                  <a:pt x="1896" y="213"/>
                </a:lnTo>
                <a:lnTo>
                  <a:pt x="1922" y="229"/>
                </a:lnTo>
                <a:lnTo>
                  <a:pt x="1948" y="245"/>
                </a:lnTo>
                <a:lnTo>
                  <a:pt x="1975" y="261"/>
                </a:lnTo>
                <a:lnTo>
                  <a:pt x="2001" y="277"/>
                </a:lnTo>
                <a:lnTo>
                  <a:pt x="2027" y="294"/>
                </a:lnTo>
                <a:lnTo>
                  <a:pt x="2054" y="309"/>
                </a:lnTo>
                <a:lnTo>
                  <a:pt x="2080" y="325"/>
                </a:lnTo>
                <a:lnTo>
                  <a:pt x="2106" y="341"/>
                </a:lnTo>
                <a:lnTo>
                  <a:pt x="2133" y="356"/>
                </a:lnTo>
                <a:lnTo>
                  <a:pt x="2159" y="371"/>
                </a:lnTo>
                <a:lnTo>
                  <a:pt x="2185" y="386"/>
                </a:lnTo>
                <a:lnTo>
                  <a:pt x="2212" y="401"/>
                </a:lnTo>
                <a:lnTo>
                  <a:pt x="2238" y="415"/>
                </a:lnTo>
                <a:lnTo>
                  <a:pt x="2264" y="429"/>
                </a:lnTo>
                <a:lnTo>
                  <a:pt x="2291" y="442"/>
                </a:lnTo>
                <a:lnTo>
                  <a:pt x="2317" y="455"/>
                </a:lnTo>
                <a:lnTo>
                  <a:pt x="2343" y="468"/>
                </a:lnTo>
                <a:lnTo>
                  <a:pt x="2370" y="480"/>
                </a:lnTo>
                <a:lnTo>
                  <a:pt x="2396" y="491"/>
                </a:lnTo>
                <a:lnTo>
                  <a:pt x="2422" y="502"/>
                </a:lnTo>
                <a:lnTo>
                  <a:pt x="2449" y="513"/>
                </a:lnTo>
                <a:lnTo>
                  <a:pt x="2475" y="523"/>
                </a:lnTo>
                <a:lnTo>
                  <a:pt x="2501" y="533"/>
                </a:lnTo>
                <a:lnTo>
                  <a:pt x="2528" y="542"/>
                </a:lnTo>
                <a:lnTo>
                  <a:pt x="2554" y="551"/>
                </a:lnTo>
                <a:lnTo>
                  <a:pt x="2580" y="559"/>
                </a:lnTo>
                <a:lnTo>
                  <a:pt x="2607" y="567"/>
                </a:lnTo>
                <a:lnTo>
                  <a:pt x="2633" y="575"/>
                </a:lnTo>
              </a:path>
            </a:pathLst>
          </a:custGeom>
          <a:solidFill>
            <a:srgbClr val="0070C0">
              <a:alpha val="80000"/>
            </a:srgbClr>
          </a:solidFill>
          <a:ln w="38100" cap="flat">
            <a:solidFill>
              <a:schemeClr val="accent1">
                <a:shade val="50000"/>
              </a:schemeClr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>
              <a:latin typeface="+mn-lt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808163" y="4084638"/>
            <a:ext cx="1201737" cy="85090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3" name="TextBox 6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482844" y="791715"/>
            <a:ext cx="736740" cy="369332"/>
          </a:xfrm>
          <a:prstGeom prst="rect">
            <a:avLst/>
          </a:prstGeom>
          <a:blipFill rotWithShape="1">
            <a:blip r:embed="rId8"/>
            <a:stretch>
              <a:fillRect t="-121667" r="-64463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64" name="TextBox 6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456139" y="2570721"/>
            <a:ext cx="762901" cy="369332"/>
          </a:xfrm>
          <a:prstGeom prst="rect">
            <a:avLst/>
          </a:prstGeom>
          <a:blipFill rotWithShape="1">
            <a:blip r:embed="rId9"/>
            <a:stretch>
              <a:fillRect t="-121667" r="-62400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5473700" y="2889250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473700" y="1727200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021166" y="1154055"/>
            <a:ext cx="1140697" cy="369332"/>
          </a:xfrm>
          <a:prstGeom prst="rect">
            <a:avLst/>
          </a:prstGeom>
          <a:blipFill rotWithShape="1">
            <a:blip r:embed="rId10"/>
            <a:stretch>
              <a:fillRect t="-119672" r="-41176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36" name="TextBox 3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148217" y="2894053"/>
            <a:ext cx="1166858" cy="369332"/>
          </a:xfrm>
          <a:prstGeom prst="rect">
            <a:avLst/>
          </a:prstGeom>
          <a:blipFill rotWithShape="1">
            <a:blip r:embed="rId11"/>
            <a:stretch>
              <a:fillRect t="-121667" r="-40314" b="-188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7502525" y="2327275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502525" y="1163638"/>
            <a:ext cx="8016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482952" y="561459"/>
            <a:ext cx="1140697" cy="369332"/>
          </a:xfrm>
          <a:prstGeom prst="rect">
            <a:avLst/>
          </a:prstGeom>
          <a:blipFill rotWithShape="1">
            <a:blip r:embed="rId12"/>
            <a:stretch>
              <a:fillRect t="-119672" r="-41176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40" name="TextBox 3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456247" y="2340465"/>
            <a:ext cx="1166858" cy="369332"/>
          </a:xfrm>
          <a:prstGeom prst="rect">
            <a:avLst/>
          </a:prstGeom>
          <a:blipFill rotWithShape="1">
            <a:blip r:embed="rId13"/>
            <a:stretch>
              <a:fillRect t="-119672" r="-40104" b="-18360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6185" name="Line 91"/>
          <p:cNvSpPr>
            <a:spLocks noChangeShapeType="1"/>
          </p:cNvSpPr>
          <p:nvPr/>
        </p:nvSpPr>
        <p:spPr bwMode="auto">
          <a:xfrm>
            <a:off x="2751138" y="2009775"/>
            <a:ext cx="4445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2" name="TextBox 4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053119" y="1567524"/>
            <a:ext cx="428579" cy="461665"/>
          </a:xfrm>
          <a:prstGeom prst="rect">
            <a:avLst/>
          </a:prstGeom>
          <a:blipFill rotWithShape="1">
            <a:blip r:embed="rId14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4" name="TextBox 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21278" y="2565958"/>
            <a:ext cx="1056187" cy="461665"/>
          </a:xfrm>
          <a:prstGeom prst="rect">
            <a:avLst/>
          </a:prstGeom>
          <a:blipFill rotWithShape="1">
            <a:blip r:embed="rId15"/>
            <a:stretch>
              <a:fillRect b="-789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44" name="TextBox 4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01205" y="1334540"/>
            <a:ext cx="436145" cy="461665"/>
          </a:xfrm>
          <a:prstGeom prst="rect">
            <a:avLst/>
          </a:prstGeom>
          <a:blipFill rotWithShape="1">
            <a:blip r:embed="rId16"/>
            <a:stretch>
              <a:fillRect b="-789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6189" name="Line 91"/>
          <p:cNvSpPr>
            <a:spLocks noChangeShapeType="1"/>
          </p:cNvSpPr>
          <p:nvPr/>
        </p:nvSpPr>
        <p:spPr bwMode="auto">
          <a:xfrm>
            <a:off x="1308100" y="1784350"/>
            <a:ext cx="166528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6" name="TextBox 8"/>
          <p:cNvSpPr txBox="1"/>
          <p:nvPr/>
        </p:nvSpPr>
        <p:spPr>
          <a:xfrm>
            <a:off x="152400" y="70199"/>
            <a:ext cx="2486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</a:rPr>
              <a:t>COOLING SCHEME</a:t>
            </a:r>
            <a:endParaRPr lang="fr-FR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34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3146</TotalTime>
  <Words>1089</Words>
  <Application>Microsoft Macintosh PowerPoint</Application>
  <PresentationFormat>Présentation à l'écran (4:3)</PresentationFormat>
  <Paragraphs>724</Paragraphs>
  <Slides>62</Slides>
  <Notes>1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4</vt:i4>
      </vt:variant>
      <vt:variant>
        <vt:lpstr>Titres des diapositives</vt:lpstr>
      </vt:variant>
      <vt:variant>
        <vt:i4>62</vt:i4>
      </vt:variant>
    </vt:vector>
  </HeadingPairs>
  <TitlesOfParts>
    <vt:vector size="67" baseType="lpstr">
      <vt:lpstr>Thème Office</vt:lpstr>
      <vt:lpstr>Equation</vt:lpstr>
      <vt:lpstr>MathType 6.0 Equation</vt:lpstr>
      <vt:lpstr>Document</vt:lpstr>
      <vt:lpstr>…quation</vt:lpstr>
      <vt:lpstr>Dissipation as a resource for stabilizing quantum states with superconducting qubits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Parametrically stabilized cat-qubits for robust quantum information processing</dc:title>
  <dc:creator>Mazyar</dc:creator>
  <cp:lastModifiedBy>Mazyar</cp:lastModifiedBy>
  <cp:revision>88</cp:revision>
  <dcterms:created xsi:type="dcterms:W3CDTF">2016-11-07T15:39:27Z</dcterms:created>
  <dcterms:modified xsi:type="dcterms:W3CDTF">2017-06-06T14:32:46Z</dcterms:modified>
</cp:coreProperties>
</file>