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1" r:id="rId3"/>
    <p:sldId id="288" r:id="rId4"/>
    <p:sldId id="287" r:id="rId5"/>
    <p:sldId id="282" r:id="rId6"/>
    <p:sldId id="283" r:id="rId7"/>
    <p:sldId id="259" r:id="rId8"/>
    <p:sldId id="279" r:id="rId9"/>
    <p:sldId id="261" r:id="rId10"/>
    <p:sldId id="284" r:id="rId11"/>
    <p:sldId id="285" r:id="rId12"/>
    <p:sldId id="286" r:id="rId13"/>
    <p:sldId id="265" r:id="rId14"/>
    <p:sldId id="263" r:id="rId15"/>
    <p:sldId id="266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92" autoAdjust="0"/>
  </p:normalViewPr>
  <p:slideViewPr>
    <p:cSldViewPr snapToGrid="0" snapToObjects="1" showGuides="1">
      <p:cViewPr varScale="1">
        <p:scale>
          <a:sx n="81" d="100"/>
          <a:sy n="81" d="100"/>
        </p:scale>
        <p:origin x="-112" y="-512"/>
      </p:cViewPr>
      <p:guideLst>
        <p:guide orient="horz" pos="2574"/>
        <p:guide orient="horz" pos="2735"/>
        <p:guide orient="horz" pos="275"/>
        <p:guide orient="horz" pos="929"/>
        <p:guide orient="horz" pos="4129"/>
        <p:guide orient="horz" pos="1194"/>
        <p:guide pos="5367"/>
        <p:guide pos="1966"/>
        <p:guide pos="164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B045E-9A24-E941-A1B2-120871492288}" type="datetimeFigureOut">
              <a:rPr lang="fr-FR" smtClean="0"/>
              <a:t>11/05/17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DB7B-2E5A-C94E-A0FD-C58638039C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762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D5E77-F036-7E42-AB9C-1B81B7BE87EB}" type="datetimeFigureOut">
              <a:rPr lang="fr-FR" smtClean="0"/>
              <a:t>11/05/17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C651-4497-CD4E-ACC0-489AD5A3D2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445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A37D-7797-074F-8987-9AE30C62D133}" type="datetime1">
              <a:rPr lang="fr-FR" smtClean="0"/>
              <a:t>11/05/17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33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30B4-D93D-1E40-98F1-A97AD6CF0121}" type="datetime1">
              <a:rPr lang="fr-FR" smtClean="0"/>
              <a:t>11/05/17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82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3CC1-B934-4A4A-909E-ABD416C08440}" type="datetime1">
              <a:rPr lang="fr-FR" smtClean="0"/>
              <a:t>11/05/17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6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7048-B8A6-DD4B-801E-93F2C2BF3384}" type="datetime1">
              <a:rPr lang="fr-FR" smtClean="0"/>
              <a:t>11/05/17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7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A6F35-028C-7644-A21B-261EA3260145}" type="datetime1">
              <a:rPr lang="fr-FR" smtClean="0"/>
              <a:t>11/05/17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67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89D3-E1F6-1049-8AA4-5F9BF6B516A8}" type="datetime1">
              <a:rPr lang="fr-FR" smtClean="0"/>
              <a:t>11/05/17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20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40F92-D419-574E-AD37-1F3EA8899E09}" type="datetime1">
              <a:rPr lang="fr-FR" smtClean="0"/>
              <a:t>11/05/17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25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8642-73F3-EA46-82C3-3FA0BA3D00E6}" type="datetime1">
              <a:rPr lang="fr-FR" smtClean="0"/>
              <a:t>11/05/17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28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6E244-85A1-FC4C-A6B0-76048BB6D502}" type="datetime1">
              <a:rPr lang="fr-FR" smtClean="0"/>
              <a:t>11/05/17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62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7BC8-4EE5-D240-81A1-A147CC673F5B}" type="datetime1">
              <a:rPr lang="fr-FR" smtClean="0"/>
              <a:t>11/05/17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37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8C552-4106-5C47-8DC4-7B4D3FE68ABD}" type="datetime1">
              <a:rPr lang="fr-FR" smtClean="0"/>
              <a:t>11/05/17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56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BEB3D-3295-8C43-9EC5-DDAA984B0483}" type="datetime1">
              <a:rPr lang="fr-FR" smtClean="0"/>
              <a:t>11/05/17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264E-6639-9D4E-9DD1-B2F398E9380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42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36.gif"/><Relationship Id="rId6" Type="http://schemas.openxmlformats.org/officeDocument/2006/relationships/image" Target="../media/image37.gif"/><Relationship Id="rId7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9913" y="3483428"/>
            <a:ext cx="8123238" cy="2785609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Centre de Recherche en Cancérologie de </a:t>
            </a:r>
            <a:r>
              <a:rPr lang="fr-FR" sz="2400" dirty="0" smtClean="0">
                <a:solidFill>
                  <a:srgbClr val="000000"/>
                </a:solidFill>
              </a:rPr>
              <a:t>Toulouse</a:t>
            </a:r>
          </a:p>
          <a:p>
            <a:r>
              <a:rPr lang="fr-FR" sz="2400" dirty="0" smtClean="0">
                <a:solidFill>
                  <a:srgbClr val="000000"/>
                </a:solidFill>
              </a:rPr>
              <a:t>UMR </a:t>
            </a:r>
            <a:r>
              <a:rPr lang="fr-FR" sz="2400" dirty="0">
                <a:solidFill>
                  <a:srgbClr val="000000"/>
                </a:solidFill>
              </a:rPr>
              <a:t>1037 </a:t>
            </a:r>
            <a:r>
              <a:rPr lang="fr-FR" sz="2400" dirty="0" smtClean="0">
                <a:solidFill>
                  <a:srgbClr val="000000"/>
                </a:solidFill>
              </a:rPr>
              <a:t>INSERM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r>
              <a:rPr lang="fr-FR" sz="2400" dirty="0" smtClean="0">
                <a:solidFill>
                  <a:srgbClr val="000000"/>
                </a:solidFill>
              </a:rPr>
              <a:t>Gustavo Coelho Alves Costa</a:t>
            </a:r>
          </a:p>
          <a:p>
            <a:pPr algn="r"/>
            <a:r>
              <a:rPr lang="fr-FR" sz="2000" dirty="0" err="1" smtClean="0"/>
              <a:t>Supervisors</a:t>
            </a:r>
            <a:r>
              <a:rPr lang="fr-FR" sz="2000" dirty="0" smtClean="0"/>
              <a:t>:</a:t>
            </a:r>
          </a:p>
          <a:p>
            <a:pPr algn="r"/>
            <a:r>
              <a:rPr lang="fr-FR" sz="2000" dirty="0" smtClean="0"/>
              <a:t>Manuel </a:t>
            </a:r>
            <a:r>
              <a:rPr lang="fr-FR" sz="2000" dirty="0" err="1" smtClean="0"/>
              <a:t>Bardiès</a:t>
            </a:r>
            <a:endParaRPr lang="fr-FR" sz="2000" dirty="0" smtClean="0"/>
          </a:p>
          <a:p>
            <a:pPr algn="r"/>
            <a:r>
              <a:rPr lang="fr-FR" sz="2000" dirty="0" smtClean="0"/>
              <a:t>Daniel A. B. </a:t>
            </a:r>
            <a:r>
              <a:rPr lang="fr-FR" sz="2000" dirty="0" err="1" smtClean="0"/>
              <a:t>Bonifácio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619126" y="2090350"/>
            <a:ext cx="8074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Modelling and validating simulations of the </a:t>
            </a:r>
          </a:p>
          <a:p>
            <a:pPr algn="ctr"/>
            <a:r>
              <a:rPr lang="en-GB" sz="3200" b="1" dirty="0" smtClean="0"/>
              <a:t>GE Discovery 670 SPECT/CT</a:t>
            </a:r>
            <a:endParaRPr lang="en-GB" sz="3200" b="1" dirty="0"/>
          </a:p>
        </p:txBody>
      </p:sp>
      <p:pic>
        <p:nvPicPr>
          <p:cNvPr id="4" name="Image 3" descr="logoCR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5" y="212431"/>
            <a:ext cx="1888951" cy="737220"/>
          </a:xfrm>
          <a:prstGeom prst="rect">
            <a:avLst/>
          </a:prstGeom>
        </p:spPr>
      </p:pic>
      <p:pic>
        <p:nvPicPr>
          <p:cNvPr id="5" name="Image 4" descr="logo_u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4" y="1009806"/>
            <a:ext cx="2429706" cy="673754"/>
          </a:xfrm>
          <a:prstGeom prst="rect">
            <a:avLst/>
          </a:prstGeom>
        </p:spPr>
      </p:pic>
      <p:pic>
        <p:nvPicPr>
          <p:cNvPr id="6" name="Image 5" descr="logo_cnen_i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75" y="212431"/>
            <a:ext cx="1630363" cy="759952"/>
          </a:xfrm>
          <a:prstGeom prst="rect">
            <a:avLst/>
          </a:prstGeom>
        </p:spPr>
      </p:pic>
      <p:pic>
        <p:nvPicPr>
          <p:cNvPr id="7" name="Image 6" descr="logoINSE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05" y="491166"/>
            <a:ext cx="2621605" cy="1023589"/>
          </a:xfrm>
          <a:prstGeom prst="rect">
            <a:avLst/>
          </a:prstGeom>
        </p:spPr>
      </p:pic>
      <p:pic>
        <p:nvPicPr>
          <p:cNvPr id="8" name="Image 7" descr="logoCNP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75" y="1009806"/>
            <a:ext cx="1778787" cy="759526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20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/>
          </a:bodyPr>
          <a:lstStyle/>
          <a:p>
            <a:r>
              <a:rPr lang="en-GB" b="1" dirty="0" smtClean="0"/>
              <a:t>Results: Air</a:t>
            </a:r>
            <a:endParaRPr lang="fr-FR" dirty="0"/>
          </a:p>
        </p:txBody>
      </p:sp>
      <p:pic>
        <p:nvPicPr>
          <p:cNvPr id="2" name="Image 1" descr="airGATE_113k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05" y="1895475"/>
            <a:ext cx="2197100" cy="2197100"/>
          </a:xfrm>
          <a:prstGeom prst="rect">
            <a:avLst/>
          </a:prstGeom>
        </p:spPr>
      </p:pic>
      <p:pic>
        <p:nvPicPr>
          <p:cNvPr id="6" name="Image 5" descr="airExp_113ke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9" y="1902125"/>
            <a:ext cx="2200752" cy="2200752"/>
          </a:xfrm>
          <a:prstGeom prst="rect">
            <a:avLst/>
          </a:prstGeom>
        </p:spPr>
      </p:pic>
      <p:pic>
        <p:nvPicPr>
          <p:cNvPr id="10" name="Image 9" descr="airExp_208keV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" y="4357687"/>
            <a:ext cx="2204777" cy="2204777"/>
          </a:xfrm>
          <a:prstGeom prst="rect">
            <a:avLst/>
          </a:prstGeom>
        </p:spPr>
      </p:pic>
      <p:pic>
        <p:nvPicPr>
          <p:cNvPr id="11" name="Image 10" descr="airGATE_208keV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4" y="4349070"/>
            <a:ext cx="2205717" cy="220571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81900" y="1468563"/>
            <a:ext cx="21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Experimental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3118543" y="1480892"/>
            <a:ext cx="219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GATE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267536" y="2510932"/>
            <a:ext cx="461665" cy="1075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dirty="0" smtClean="0"/>
              <a:t>113 </a:t>
            </a:r>
            <a:r>
              <a:rPr lang="fr-FR" dirty="0" err="1" smtClean="0"/>
              <a:t>keV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67536" y="4683237"/>
            <a:ext cx="461665" cy="1075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dirty="0" smtClean="0"/>
              <a:t>208 </a:t>
            </a:r>
            <a:r>
              <a:rPr lang="fr-FR" dirty="0" err="1" smtClean="0"/>
              <a:t>keV</a:t>
            </a:r>
            <a:endParaRPr lang="fr-FR" dirty="0"/>
          </a:p>
        </p:txBody>
      </p:sp>
      <p:pic>
        <p:nvPicPr>
          <p:cNvPr id="12" name="Image 11" descr="air208keV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68" y="4044950"/>
            <a:ext cx="3395132" cy="2546349"/>
          </a:xfrm>
          <a:prstGeom prst="rect">
            <a:avLst/>
          </a:prstGeom>
        </p:spPr>
      </p:pic>
      <p:pic>
        <p:nvPicPr>
          <p:cNvPr id="9" name="Image 8" descr="air113keV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595721"/>
            <a:ext cx="3390522" cy="254289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49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Results: Water Centred</a:t>
            </a:r>
            <a:r>
              <a:rPr lang="en-GB" b="1" dirty="0"/>
              <a:t/>
            </a:r>
            <a:br>
              <a:rPr lang="en-GB" b="1" dirty="0"/>
            </a:b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81900" y="1468563"/>
            <a:ext cx="21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Experimental</a:t>
            </a:r>
            <a:endParaRPr lang="en-GB" dirty="0"/>
          </a:p>
        </p:txBody>
      </p:sp>
      <p:sp>
        <p:nvSpPr>
          <p:cNvPr id="22" name="ZoneTexte 21"/>
          <p:cNvSpPr txBox="1"/>
          <p:nvPr/>
        </p:nvSpPr>
        <p:spPr>
          <a:xfrm>
            <a:off x="3118543" y="1480892"/>
            <a:ext cx="219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GATE</a:t>
            </a:r>
            <a:endParaRPr lang="en-GB" dirty="0"/>
          </a:p>
        </p:txBody>
      </p:sp>
      <p:sp>
        <p:nvSpPr>
          <p:cNvPr id="23" name="ZoneTexte 22"/>
          <p:cNvSpPr txBox="1"/>
          <p:nvPr/>
        </p:nvSpPr>
        <p:spPr>
          <a:xfrm>
            <a:off x="267536" y="2510932"/>
            <a:ext cx="461665" cy="1075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dirty="0" smtClean="0"/>
              <a:t>113 </a:t>
            </a:r>
            <a:r>
              <a:rPr lang="fr-FR" dirty="0" err="1" smtClean="0"/>
              <a:t>keV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67536" y="4683237"/>
            <a:ext cx="461665" cy="1075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dirty="0" smtClean="0"/>
              <a:t>208 </a:t>
            </a:r>
            <a:r>
              <a:rPr lang="fr-FR" dirty="0" err="1" smtClean="0"/>
              <a:t>keV</a:t>
            </a:r>
            <a:endParaRPr lang="fr-FR" dirty="0"/>
          </a:p>
        </p:txBody>
      </p:sp>
      <p:pic>
        <p:nvPicPr>
          <p:cNvPr id="5" name="Image 4" descr="waterExp_113k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9" y="1899980"/>
            <a:ext cx="2193913" cy="2193913"/>
          </a:xfrm>
          <a:prstGeom prst="rect">
            <a:avLst/>
          </a:prstGeom>
        </p:spPr>
      </p:pic>
      <p:pic>
        <p:nvPicPr>
          <p:cNvPr id="15" name="Image 14" descr="waterExp_208ke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9" y="4359961"/>
            <a:ext cx="2193913" cy="2193913"/>
          </a:xfrm>
          <a:prstGeom prst="rect">
            <a:avLst/>
          </a:prstGeom>
        </p:spPr>
      </p:pic>
      <p:pic>
        <p:nvPicPr>
          <p:cNvPr id="2" name="Image 1" descr="waterGATE_113keV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4" y="1899979"/>
            <a:ext cx="2186245" cy="2186245"/>
          </a:xfrm>
          <a:prstGeom prst="rect">
            <a:avLst/>
          </a:prstGeom>
        </p:spPr>
      </p:pic>
      <p:pic>
        <p:nvPicPr>
          <p:cNvPr id="3" name="Image 2" descr="waterGATE_208keV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4" y="4359960"/>
            <a:ext cx="2194827" cy="2194827"/>
          </a:xfrm>
          <a:prstGeom prst="rect">
            <a:avLst/>
          </a:prstGeom>
        </p:spPr>
      </p:pic>
      <p:pic>
        <p:nvPicPr>
          <p:cNvPr id="6" name="Image 5" descr="water113keV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16" y="1637750"/>
            <a:ext cx="3325114" cy="2493835"/>
          </a:xfrm>
          <a:prstGeom prst="rect">
            <a:avLst/>
          </a:prstGeom>
        </p:spPr>
      </p:pic>
      <p:pic>
        <p:nvPicPr>
          <p:cNvPr id="9" name="Image 8" descr="water208keV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82" y="4060478"/>
            <a:ext cx="3374614" cy="2530961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10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Results: Water </a:t>
            </a:r>
            <a:r>
              <a:rPr lang="en-GB" b="1" dirty="0"/>
              <a:t>Off Centre</a:t>
            </a:r>
            <a:br>
              <a:rPr lang="en-GB" b="1" dirty="0"/>
            </a:br>
            <a:endParaRPr lang="fr-FR" dirty="0"/>
          </a:p>
        </p:txBody>
      </p:sp>
      <p:pic>
        <p:nvPicPr>
          <p:cNvPr id="2" name="Image 1" descr="wocExp_113k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0" y="1895475"/>
            <a:ext cx="2200060" cy="2200060"/>
          </a:xfrm>
          <a:prstGeom prst="rect">
            <a:avLst/>
          </a:prstGeom>
        </p:spPr>
      </p:pic>
      <p:pic>
        <p:nvPicPr>
          <p:cNvPr id="8" name="Image 7" descr="wocExp_208ke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" y="4354282"/>
            <a:ext cx="2200505" cy="220050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81900" y="1468563"/>
            <a:ext cx="214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Experimental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3118543" y="1480892"/>
            <a:ext cx="219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GATE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67536" y="2510932"/>
            <a:ext cx="461665" cy="1075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dirty="0" smtClean="0"/>
              <a:t>113 </a:t>
            </a:r>
            <a:r>
              <a:rPr lang="fr-FR" dirty="0" err="1" smtClean="0"/>
              <a:t>keV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67536" y="4683237"/>
            <a:ext cx="461665" cy="10756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dirty="0" smtClean="0"/>
              <a:t>208 </a:t>
            </a:r>
            <a:r>
              <a:rPr lang="fr-FR" dirty="0" err="1" smtClean="0"/>
              <a:t>keV</a:t>
            </a:r>
            <a:endParaRPr lang="fr-FR" dirty="0"/>
          </a:p>
        </p:txBody>
      </p:sp>
      <p:pic>
        <p:nvPicPr>
          <p:cNvPr id="3" name="Image 2" descr="wocGATE_208keV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4" y="4354281"/>
            <a:ext cx="2200505" cy="2200505"/>
          </a:xfrm>
          <a:prstGeom prst="rect">
            <a:avLst/>
          </a:prstGeom>
        </p:spPr>
      </p:pic>
      <p:pic>
        <p:nvPicPr>
          <p:cNvPr id="5" name="Image 4" descr="wocGATE_113keV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5" y="1895475"/>
            <a:ext cx="2190750" cy="2190750"/>
          </a:xfrm>
          <a:prstGeom prst="rect">
            <a:avLst/>
          </a:prstGeom>
        </p:spPr>
      </p:pic>
      <p:pic>
        <p:nvPicPr>
          <p:cNvPr id="11" name="Image 10" descr="woc208keV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78" y="4032814"/>
            <a:ext cx="3466383" cy="2599787"/>
          </a:xfrm>
          <a:prstGeom prst="rect">
            <a:avLst/>
          </a:prstGeom>
        </p:spPr>
      </p:pic>
      <p:pic>
        <p:nvPicPr>
          <p:cNvPr id="7" name="Image 6" descr="woc113keV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78" y="1576518"/>
            <a:ext cx="3431899" cy="2573924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38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913" y="1587500"/>
            <a:ext cx="8123238" cy="4676776"/>
          </a:xfrm>
        </p:spPr>
        <p:txBody>
          <a:bodyPr>
            <a:normAutofit/>
          </a:bodyPr>
          <a:lstStyle/>
          <a:p>
            <a:r>
              <a:rPr lang="en-GB" dirty="0" smtClean="0"/>
              <a:t>The camera is well modelled as shown by the spectrum and the images.</a:t>
            </a:r>
          </a:p>
          <a:p>
            <a:r>
              <a:rPr lang="en-GB" dirty="0" smtClean="0"/>
              <a:t>However some differences need to be explained.</a:t>
            </a:r>
          </a:p>
          <a:p>
            <a:r>
              <a:rPr lang="en-GB" dirty="0" smtClean="0"/>
              <a:t>The images will be returned to partner Lund in order to discuss discrepancies between modelled and experimental projections.</a:t>
            </a:r>
          </a:p>
          <a:p>
            <a:endParaRPr lang="en-GB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/>
          </a:bodyPr>
          <a:lstStyle/>
          <a:p>
            <a:r>
              <a:rPr lang="en-GB" b="1" dirty="0" smtClean="0"/>
              <a:t>Conclusion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8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2180661"/>
            <a:ext cx="8074026" cy="394550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 smtClean="0"/>
              <a:t>Solve the validation issues.</a:t>
            </a:r>
          </a:p>
          <a:p>
            <a:r>
              <a:rPr lang="en-GB" dirty="0">
                <a:solidFill>
                  <a:srgbClr val="000000"/>
                </a:solidFill>
              </a:rPr>
              <a:t>Model explicitly </a:t>
            </a:r>
            <a:r>
              <a:rPr lang="en-GB" dirty="0" smtClean="0">
                <a:solidFill>
                  <a:srgbClr val="000000"/>
                </a:solidFill>
              </a:rPr>
              <a:t>attenuated and scattered photons</a:t>
            </a:r>
            <a:endParaRPr lang="en-GB" dirty="0" smtClean="0"/>
          </a:p>
          <a:p>
            <a:pPr lvl="0"/>
            <a:r>
              <a:rPr lang="en-GB" dirty="0" smtClean="0"/>
              <a:t>Implement GATE from the previous study</a:t>
            </a:r>
          </a:p>
          <a:p>
            <a:pPr lvl="1"/>
            <a:r>
              <a:rPr lang="en-GB" dirty="0" smtClean="0"/>
              <a:t>ARF</a:t>
            </a:r>
          </a:p>
          <a:p>
            <a:pPr lvl="1"/>
            <a:r>
              <a:rPr lang="en-GB" dirty="0" smtClean="0"/>
              <a:t>FFD + ARF ?</a:t>
            </a:r>
          </a:p>
          <a:p>
            <a:pPr lvl="0"/>
            <a:r>
              <a:rPr lang="en-GB" dirty="0" smtClean="0"/>
              <a:t>Task 3.1.6</a:t>
            </a:r>
          </a:p>
          <a:p>
            <a:pPr lvl="1"/>
            <a:r>
              <a:rPr lang="en-GB" dirty="0" smtClean="0"/>
              <a:t>Human phantom acquisitions</a:t>
            </a:r>
            <a:endParaRPr lang="en-GB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/>
          </a:bodyPr>
          <a:lstStyle/>
          <a:p>
            <a:r>
              <a:rPr lang="en-GB" b="1" smtClean="0"/>
              <a:t>Future Work</a:t>
            </a:r>
            <a:endParaRPr lang="en-GB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88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7444" y="2595756"/>
            <a:ext cx="6896410" cy="3443675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THANK YOU !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13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9000" y="1620806"/>
            <a:ext cx="8272462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Context: Nuclear Medicine dosimetry</a:t>
            </a:r>
          </a:p>
          <a:p>
            <a:r>
              <a:rPr lang="en-GB" sz="2800" dirty="0" smtClean="0"/>
              <a:t>Modelling whole </a:t>
            </a:r>
            <a:r>
              <a:rPr lang="en-GB" sz="2800" dirty="0"/>
              <a:t>body planar acquisitions with </a:t>
            </a:r>
            <a:r>
              <a:rPr lang="en-GB" sz="2800" dirty="0" smtClean="0"/>
              <a:t>XCAT</a:t>
            </a:r>
          </a:p>
          <a:p>
            <a:r>
              <a:rPr lang="en-GB" sz="2800" dirty="0" smtClean="0"/>
              <a:t>Reduce simulations time.</a:t>
            </a:r>
          </a:p>
          <a:p>
            <a:pPr lvl="1"/>
            <a:r>
              <a:rPr lang="en-GB" sz="2400" dirty="0" smtClean="0"/>
              <a:t>ARF,</a:t>
            </a:r>
          </a:p>
          <a:p>
            <a:pPr lvl="1"/>
            <a:r>
              <a:rPr lang="en-GB" sz="2400" dirty="0" smtClean="0"/>
              <a:t>Kill Actor,</a:t>
            </a:r>
          </a:p>
          <a:p>
            <a:pPr lvl="1"/>
            <a:r>
              <a:rPr lang="en-GB" sz="2400" dirty="0" smtClean="0"/>
              <a:t>Reduced spectrum,</a:t>
            </a:r>
          </a:p>
          <a:p>
            <a:pPr lvl="1"/>
            <a:r>
              <a:rPr lang="en-GB" sz="2400" dirty="0" smtClean="0"/>
              <a:t>Regionalized parameterization </a:t>
            </a:r>
            <a:r>
              <a:rPr lang="fr-FR" sz="2400" dirty="0" smtClean="0"/>
              <a:t>…</a:t>
            </a:r>
            <a:endParaRPr lang="en-GB" sz="2400" dirty="0"/>
          </a:p>
          <a:p>
            <a:r>
              <a:rPr lang="en-GB" dirty="0" smtClean="0"/>
              <a:t>An article was submitted for publication (</a:t>
            </a:r>
            <a:r>
              <a:rPr lang="en-GB" dirty="0" err="1" smtClean="0"/>
              <a:t>Physica</a:t>
            </a:r>
            <a:r>
              <a:rPr lang="en-GB" dirty="0" smtClean="0"/>
              <a:t> </a:t>
            </a:r>
            <a:r>
              <a:rPr lang="en-GB" dirty="0" err="1" smtClean="0"/>
              <a:t>Medica</a:t>
            </a:r>
            <a:r>
              <a:rPr lang="en-GB" dirty="0" smtClean="0"/>
              <a:t>).</a:t>
            </a:r>
            <a:endParaRPr lang="fr-FR" dirty="0" smtClean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99000" y="432239"/>
            <a:ext cx="4199251" cy="817124"/>
          </a:xfrm>
        </p:spPr>
        <p:txBody>
          <a:bodyPr>
            <a:normAutofit/>
          </a:bodyPr>
          <a:lstStyle/>
          <a:p>
            <a:r>
              <a:rPr lang="en-GB" b="1" dirty="0" smtClean="0"/>
              <a:t>Previous study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2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" y="1746754"/>
            <a:ext cx="4226681" cy="1842774"/>
          </a:xfrm>
          <a:prstGeom prst="rect">
            <a:avLst/>
          </a:prstGeom>
        </p:spPr>
      </p:pic>
      <p:pic>
        <p:nvPicPr>
          <p:cNvPr id="6" name="Image 5" descr="24h_whole_body_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85" y="1649413"/>
            <a:ext cx="1408668" cy="5067905"/>
          </a:xfrm>
          <a:prstGeom prst="rect">
            <a:avLst/>
          </a:prstGeom>
        </p:spPr>
      </p:pic>
      <p:pic>
        <p:nvPicPr>
          <p:cNvPr id="7" name="Image 6" descr="48h_whole_body_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91" y="1649992"/>
            <a:ext cx="1408507" cy="5067326"/>
          </a:xfrm>
          <a:prstGeom prst="rect">
            <a:avLst/>
          </a:prstGeom>
        </p:spPr>
      </p:pic>
      <p:pic>
        <p:nvPicPr>
          <p:cNvPr id="8" name="Image 7" descr="96h_whole_body_u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5" y="1649992"/>
            <a:ext cx="1427240" cy="51347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1" y="3722096"/>
            <a:ext cx="4159552" cy="2705163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99000" y="432239"/>
            <a:ext cx="4199251" cy="817124"/>
          </a:xfrm>
        </p:spPr>
        <p:txBody>
          <a:bodyPr>
            <a:normAutofit/>
          </a:bodyPr>
          <a:lstStyle/>
          <a:p>
            <a:r>
              <a:rPr lang="en-GB" b="1" dirty="0" smtClean="0"/>
              <a:t>Previous study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321023" y="3722096"/>
            <a:ext cx="46112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Assessing the “goodness” of the model?</a:t>
            </a:r>
            <a:endParaRPr lang="en-GB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3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9000" y="1620806"/>
            <a:ext cx="8272462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European project </a:t>
            </a:r>
            <a:r>
              <a:rPr lang="en-GB" sz="2800" dirty="0" err="1" smtClean="0"/>
              <a:t>MRTDosimetry</a:t>
            </a:r>
            <a:endParaRPr lang="en-GB" sz="2800" dirty="0" smtClean="0"/>
          </a:p>
          <a:p>
            <a:r>
              <a:rPr lang="en-GB" sz="2800" b="1" dirty="0" smtClean="0"/>
              <a:t>Metrology for clinical implementation of </a:t>
            </a:r>
            <a:r>
              <a:rPr lang="en-GB" sz="2800" b="1" dirty="0" err="1" smtClean="0"/>
              <a:t>dosimetry</a:t>
            </a:r>
            <a:r>
              <a:rPr lang="en-GB" sz="2800" b="1" dirty="0" smtClean="0"/>
              <a:t> in molecular radiotherapy</a:t>
            </a:r>
            <a:r>
              <a:rPr lang="en-GB" sz="2800" dirty="0" smtClean="0"/>
              <a:t> </a:t>
            </a:r>
          </a:p>
          <a:p>
            <a:pPr lvl="1"/>
            <a:r>
              <a:rPr lang="en-GB" sz="2400" dirty="0" smtClean="0"/>
              <a:t>http://</a:t>
            </a:r>
            <a:r>
              <a:rPr lang="en-GB" sz="2400" dirty="0" err="1" smtClean="0"/>
              <a:t>mrtdosimetry-empir.eu</a:t>
            </a:r>
            <a:endParaRPr lang="en-GB" sz="2400" dirty="0" smtClean="0"/>
          </a:p>
          <a:p>
            <a:pPr lvl="1"/>
            <a:r>
              <a:rPr lang="en-GB" sz="2400" dirty="0" err="1" smtClean="0"/>
              <a:t>Scintigraphic</a:t>
            </a:r>
            <a:r>
              <a:rPr lang="en-GB" sz="2400" dirty="0" smtClean="0"/>
              <a:t> images standardization.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99000" y="432239"/>
            <a:ext cx="4199251" cy="817124"/>
          </a:xfrm>
        </p:spPr>
        <p:txBody>
          <a:bodyPr>
            <a:normAutofit/>
          </a:bodyPr>
          <a:lstStyle/>
          <a:p>
            <a:r>
              <a:rPr lang="en-GB" b="1" dirty="0" smtClean="0"/>
              <a:t>Introduction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76" y="171792"/>
            <a:ext cx="2604924" cy="8250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01" y="4092294"/>
            <a:ext cx="3558163" cy="2368181"/>
          </a:xfrm>
          <a:prstGeom prst="rect">
            <a:avLst/>
          </a:prstGeom>
        </p:spPr>
      </p:pic>
      <p:pic>
        <p:nvPicPr>
          <p:cNvPr id="8" name="Image 7" descr="Capture d’écran 2016-05-20 à 16.29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68" y="4092294"/>
            <a:ext cx="3439960" cy="236975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1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99000" y="432239"/>
            <a:ext cx="4199251" cy="817124"/>
          </a:xfrm>
        </p:spPr>
        <p:txBody>
          <a:bodyPr>
            <a:normAutofit/>
          </a:bodyPr>
          <a:lstStyle/>
          <a:p>
            <a:r>
              <a:rPr lang="en-GB" b="1" dirty="0" smtClean="0"/>
              <a:t>Introduction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76" y="171792"/>
            <a:ext cx="2604924" cy="82508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9000" y="1576388"/>
            <a:ext cx="8094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 Package A3.1.4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MC modelling to replicate a range of experimental SPECT images: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Phantom and activity in air 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Model explicitly attenuated photons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</a:rPr>
              <a:t>Model explicitly </a:t>
            </a:r>
            <a:r>
              <a:rPr lang="en-GB" dirty="0" smtClean="0">
                <a:solidFill>
                  <a:srgbClr val="000000"/>
                </a:solidFill>
              </a:rPr>
              <a:t>scattered photons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 Work packages A3.1.5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Metrics for comparing acquired images and modelled images?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Qualitative and quantitative?</a:t>
            </a:r>
          </a:p>
          <a:p>
            <a:pPr marL="742950" lvl="1" indent="-285750">
              <a:buFont typeface="Arial"/>
              <a:buChar char="•"/>
            </a:pP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Work packages A3.1.6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Generation of time sequence images from a given pharmacokinetics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75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912" y="1576388"/>
            <a:ext cx="8123237" cy="418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Simulations</a:t>
            </a:r>
            <a:endParaRPr lang="en-GB" sz="1200" b="1" dirty="0" smtClean="0"/>
          </a:p>
          <a:p>
            <a:endParaRPr lang="en-GB" sz="1200" b="1" dirty="0" smtClean="0"/>
          </a:p>
          <a:p>
            <a:r>
              <a:rPr lang="en-GB" sz="2000" dirty="0" smtClean="0"/>
              <a:t>The simulations were performed using GATE 7.2 on a Mac cluster containing 240 cores of 2.66 GHz Intel Xeon and 16GB ram</a:t>
            </a:r>
          </a:p>
          <a:p>
            <a:r>
              <a:rPr lang="en-GB" sz="2000" dirty="0" smtClean="0"/>
              <a:t>The acquisition protocol followed the </a:t>
            </a:r>
            <a:r>
              <a:rPr lang="en-GB" sz="2000" b="1" dirty="0" smtClean="0"/>
              <a:t>“Protocol for calibration of a SPECT/CT camera for use in Quantitative Imaging” </a:t>
            </a:r>
            <a:r>
              <a:rPr lang="en-GB" sz="2000" dirty="0" smtClean="0"/>
              <a:t>proposed in the project </a:t>
            </a:r>
          </a:p>
          <a:p>
            <a:endParaRPr lang="en-GB" sz="2000" dirty="0" smtClean="0"/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SPECT/CT with MEGP collimators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Elliptical Jaszczak phantom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Spherical source with 60MBq of </a:t>
            </a:r>
            <a:r>
              <a:rPr lang="en-GB" baseline="30000" dirty="0" smtClean="0"/>
              <a:t>177</a:t>
            </a:r>
            <a:r>
              <a:rPr lang="en-GB" dirty="0" smtClean="0"/>
              <a:t>Lu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6 energy windows (see table 1 below)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128 x 128 matrix size 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60 projections (120 total)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 smtClean="0"/>
              <a:t>30s/projection</a:t>
            </a:r>
            <a:endParaRPr lang="en-GB" dirty="0"/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415749"/>
              </p:ext>
            </p:extLst>
          </p:nvPr>
        </p:nvGraphicFramePr>
        <p:xfrm>
          <a:off x="5110274" y="3665449"/>
          <a:ext cx="3571192" cy="27395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3952"/>
                <a:gridCol w="162724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Upper main scatter window [Width]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241 keV [10 %]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Main energy window [Width]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208 </a:t>
                      </a:r>
                      <a:r>
                        <a:rPr lang="en-GB" sz="1400" dirty="0" err="1">
                          <a:effectLst/>
                        </a:rPr>
                        <a:t>keV</a:t>
                      </a:r>
                      <a:r>
                        <a:rPr lang="en-GB" sz="1400" dirty="0">
                          <a:effectLst/>
                        </a:rPr>
                        <a:t> [20 %]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Lower main scatter window [Width]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178 </a:t>
                      </a:r>
                      <a:r>
                        <a:rPr lang="en-GB" sz="1400" dirty="0" err="1">
                          <a:effectLst/>
                        </a:rPr>
                        <a:t>keV</a:t>
                      </a:r>
                      <a:r>
                        <a:rPr lang="en-GB" sz="1400" dirty="0">
                          <a:effectLst/>
                        </a:rPr>
                        <a:t> [10 %]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Upper secondary scatter window [Width]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131 </a:t>
                      </a:r>
                      <a:r>
                        <a:rPr lang="en-GB" sz="1400" dirty="0" err="1">
                          <a:effectLst/>
                        </a:rPr>
                        <a:t>keV</a:t>
                      </a:r>
                      <a:r>
                        <a:rPr lang="en-GB" sz="1400" dirty="0">
                          <a:effectLst/>
                        </a:rPr>
                        <a:t> [10 %]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Second Energy Window [Width]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113 </a:t>
                      </a:r>
                      <a:r>
                        <a:rPr lang="en-GB" sz="1400" dirty="0" err="1">
                          <a:effectLst/>
                        </a:rPr>
                        <a:t>keV</a:t>
                      </a:r>
                      <a:r>
                        <a:rPr lang="en-GB" sz="1400" dirty="0">
                          <a:effectLst/>
                        </a:rPr>
                        <a:t> [20 %]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Lower secondary scatter window [Width]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98.7 </a:t>
                      </a:r>
                      <a:r>
                        <a:rPr lang="en-GB" sz="1400" dirty="0" err="1">
                          <a:effectLst/>
                        </a:rPr>
                        <a:t>keV</a:t>
                      </a:r>
                      <a:r>
                        <a:rPr lang="en-GB" sz="1400" dirty="0">
                          <a:effectLst/>
                        </a:rPr>
                        <a:t> [6 %</a:t>
                      </a:r>
                      <a:r>
                        <a:rPr lang="en-GB" sz="1400" dirty="0" smtClean="0">
                          <a:effectLst/>
                        </a:rPr>
                        <a:t>]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/>
          </a:bodyPr>
          <a:lstStyle/>
          <a:p>
            <a:r>
              <a:rPr lang="en-GB" b="1" smtClean="0"/>
              <a:t>Materials and Methods</a:t>
            </a:r>
            <a:endParaRPr lang="en-GB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52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2775" y="1587500"/>
            <a:ext cx="8080375" cy="219099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Acquisitions: elliptic Jaszczak </a:t>
            </a:r>
            <a:r>
              <a:rPr lang="en-GB" dirty="0"/>
              <a:t>test </a:t>
            </a:r>
            <a:r>
              <a:rPr lang="en-GB" dirty="0" smtClean="0"/>
              <a:t>object.</a:t>
            </a:r>
          </a:p>
          <a:p>
            <a:pPr lvl="1"/>
            <a:r>
              <a:rPr lang="en-GB" dirty="0" smtClean="0"/>
              <a:t>In air, source a the centre of the phantom.</a:t>
            </a:r>
          </a:p>
          <a:p>
            <a:pPr lvl="1"/>
            <a:r>
              <a:rPr lang="en-GB" dirty="0" smtClean="0"/>
              <a:t>In water, source at the centre of the phantom.</a:t>
            </a:r>
          </a:p>
          <a:p>
            <a:pPr lvl="1"/>
            <a:r>
              <a:rPr lang="en-GB" dirty="0" smtClean="0"/>
              <a:t>In water, source as far as possible from</a:t>
            </a:r>
            <a:r>
              <a:rPr lang="fr-FR" dirty="0" smtClean="0"/>
              <a:t> </a:t>
            </a:r>
            <a:r>
              <a:rPr lang="en-GB" dirty="0" smtClean="0"/>
              <a:t>the centre.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Picture 1"/>
          <p:cNvPicPr/>
          <p:nvPr/>
        </p:nvPicPr>
        <p:blipFill rotWithShape="1">
          <a:blip r:embed="rId2"/>
          <a:srcRect t="46811"/>
          <a:stretch/>
        </p:blipFill>
        <p:spPr>
          <a:xfrm>
            <a:off x="1138132" y="3778495"/>
            <a:ext cx="7124022" cy="2783526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/>
          </a:bodyPr>
          <a:lstStyle/>
          <a:p>
            <a:r>
              <a:rPr lang="en-GB" b="1" dirty="0" smtClean="0"/>
              <a:t>Materials and Methods</a:t>
            </a:r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29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9997"/>
          <a:stretch/>
        </p:blipFill>
        <p:spPr>
          <a:xfrm>
            <a:off x="5341497" y="1285310"/>
            <a:ext cx="3754583" cy="273537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912" y="1295004"/>
            <a:ext cx="5940327" cy="292530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600" dirty="0" smtClean="0"/>
              <a:t>Modelling:</a:t>
            </a:r>
          </a:p>
          <a:p>
            <a:pPr>
              <a:lnSpc>
                <a:spcPct val="90000"/>
              </a:lnSpc>
            </a:pPr>
            <a:r>
              <a:rPr lang="en-GB" sz="2600" dirty="0" smtClean="0"/>
              <a:t>GE Discovery 670 installed in Lund (Sweden)</a:t>
            </a:r>
          </a:p>
          <a:p>
            <a:pPr>
              <a:lnSpc>
                <a:spcPct val="90000"/>
              </a:lnSpc>
            </a:pPr>
            <a:r>
              <a:rPr lang="en-GB" sz="2600" dirty="0" smtClean="0"/>
              <a:t>Crystal of 15.8 mm (5/8”) </a:t>
            </a:r>
          </a:p>
          <a:p>
            <a:pPr>
              <a:lnSpc>
                <a:spcPct val="90000"/>
              </a:lnSpc>
            </a:pPr>
            <a:r>
              <a:rPr lang="en-GB" sz="2600" dirty="0" smtClean="0"/>
              <a:t>Medium energy Collimator</a:t>
            </a:r>
          </a:p>
          <a:p>
            <a:pPr>
              <a:lnSpc>
                <a:spcPct val="90000"/>
              </a:lnSpc>
            </a:pPr>
            <a:r>
              <a:rPr lang="en-GB" sz="2600" dirty="0" smtClean="0"/>
              <a:t>Materials,</a:t>
            </a:r>
          </a:p>
          <a:p>
            <a:pPr>
              <a:lnSpc>
                <a:spcPct val="90000"/>
              </a:lnSpc>
            </a:pPr>
            <a:r>
              <a:rPr lang="en-GB" sz="2600" dirty="0" smtClean="0"/>
              <a:t>Dimensions, etc.</a:t>
            </a:r>
            <a:endParaRPr lang="en-GB" sz="2600" dirty="0"/>
          </a:p>
        </p:txBody>
      </p:sp>
      <p:pic>
        <p:nvPicPr>
          <p:cNvPr id="4" name="acquis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4556" y="4313396"/>
            <a:ext cx="2536822" cy="2353988"/>
          </a:xfrm>
          <a:prstGeom prst="rect">
            <a:avLst/>
          </a:prstGeom>
        </p:spPr>
      </p:pic>
      <p:pic>
        <p:nvPicPr>
          <p:cNvPr id="6" name="Image 5" descr="geomCollim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0" y="4313396"/>
            <a:ext cx="2258297" cy="2353988"/>
          </a:xfrm>
          <a:prstGeom prst="rect">
            <a:avLst/>
          </a:prstGeom>
        </p:spPr>
      </p:pic>
      <p:pic>
        <p:nvPicPr>
          <p:cNvPr id="8" name="Image 7" descr="Capture d’écran 2017-03-24 à 09.56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0" y="4313396"/>
            <a:ext cx="3028340" cy="235398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612776" y="448066"/>
            <a:ext cx="8032750" cy="80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mtClean="0"/>
              <a:t>Materials and Methods</a:t>
            </a:r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5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2776" y="448066"/>
            <a:ext cx="8032750" cy="801298"/>
          </a:xfrm>
        </p:spPr>
        <p:txBody>
          <a:bodyPr>
            <a:normAutofit/>
          </a:bodyPr>
          <a:lstStyle/>
          <a:p>
            <a:r>
              <a:rPr lang="en-GB" b="1" dirty="0" smtClean="0"/>
              <a:t>Results: Energy spectrum</a:t>
            </a:r>
            <a:endParaRPr lang="fr-FR" dirty="0"/>
          </a:p>
        </p:txBody>
      </p:sp>
      <p:pic>
        <p:nvPicPr>
          <p:cNvPr id="19" name="Image 18" descr="Capture d’écran 2017-03-24 à 15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3" y="1719573"/>
            <a:ext cx="4223489" cy="41283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2750" y="5860410"/>
            <a:ext cx="3925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MIRD Pamphlet No. 26: Joint EANM/MIRD Guidelines for Quantitative 177Lu SPECT Applied for </a:t>
            </a:r>
            <a:r>
              <a:rPr lang="en-US" sz="1200" b="1" dirty="0" err="1"/>
              <a:t>Dosimetry</a:t>
            </a:r>
            <a:r>
              <a:rPr lang="en-US" sz="1200" b="1" dirty="0"/>
              <a:t> of Radiopharmaceutical Therapy </a:t>
            </a:r>
            <a:r>
              <a:rPr lang="en-US" sz="1200" b="1" dirty="0" smtClean="0"/>
              <a:t>.</a:t>
            </a:r>
          </a:p>
          <a:p>
            <a:pPr algn="r"/>
            <a:r>
              <a:rPr lang="hu-HU" sz="1200" dirty="0"/>
              <a:t>Ljungberg </a:t>
            </a:r>
            <a:r>
              <a:rPr lang="hu-HU" sz="1200" dirty="0" smtClean="0"/>
              <a:t>et al 2017</a:t>
            </a:r>
            <a:endParaRPr lang="fr-FR" dirty="0"/>
          </a:p>
        </p:txBody>
      </p:sp>
      <p:pic>
        <p:nvPicPr>
          <p:cNvPr id="5" name="Image 4" descr="a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54640"/>
            <a:ext cx="3763645" cy="282273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59637" y="1331556"/>
            <a:ext cx="1956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XCAT </a:t>
            </a:r>
            <a:r>
              <a:rPr lang="fr-FR" sz="1400" dirty="0" err="1" smtClean="0"/>
              <a:t>phantom</a:t>
            </a:r>
            <a:r>
              <a:rPr lang="fr-FR" sz="1400" dirty="0" smtClean="0"/>
              <a:t> (</a:t>
            </a:r>
            <a:r>
              <a:rPr lang="fr-FR" sz="1400" dirty="0" err="1" smtClean="0"/>
              <a:t>Simind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8" name="Image 7" descr="waterCent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/>
          <a:stretch/>
        </p:blipFill>
        <p:spPr>
          <a:xfrm>
            <a:off x="4860865" y="4221480"/>
            <a:ext cx="3803864" cy="2550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88387" y="1308407"/>
            <a:ext cx="186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Jaszczak phantom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264E-6639-9D4E-9DD1-B2F398E9380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94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5673</TotalTime>
  <Words>566</Words>
  <Application>Microsoft Macintosh PowerPoint</Application>
  <PresentationFormat>Présentation à l'écran (4:3)</PresentationFormat>
  <Paragraphs>123</Paragraphs>
  <Slides>15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Previous study</vt:lpstr>
      <vt:lpstr>Previous study</vt:lpstr>
      <vt:lpstr>Introduction</vt:lpstr>
      <vt:lpstr>Introduction</vt:lpstr>
      <vt:lpstr>Materials and Methods</vt:lpstr>
      <vt:lpstr>Materials and Methods</vt:lpstr>
      <vt:lpstr>Présentation PowerPoint</vt:lpstr>
      <vt:lpstr>Results: Energy spectrum</vt:lpstr>
      <vt:lpstr>Results: Air</vt:lpstr>
      <vt:lpstr>Results: Water Centred </vt:lpstr>
      <vt:lpstr>Results: Water Off Centre </vt:lpstr>
      <vt:lpstr>Conclusion</vt:lpstr>
      <vt:lpstr>Future Work</vt:lpstr>
      <vt:lpstr>Présentation PowerPoint</vt:lpstr>
    </vt:vector>
  </TitlesOfParts>
  <Manager/>
  <Company>CRCT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Gustavo Costa</dc:creator>
  <cp:keywords/>
  <dc:description/>
  <cp:lastModifiedBy>Gustavo Costa</cp:lastModifiedBy>
  <cp:revision>81</cp:revision>
  <dcterms:created xsi:type="dcterms:W3CDTF">2017-03-12T18:22:38Z</dcterms:created>
  <dcterms:modified xsi:type="dcterms:W3CDTF">2017-05-11T10:03:16Z</dcterms:modified>
  <cp:category/>
</cp:coreProperties>
</file>