
<file path=[Content_Types].xml><?xml version="1.0" encoding="utf-8"?>
<Types xmlns="http://schemas.openxmlformats.org/package/2006/content-types">
  <Default Extension="xml" ContentType="application/xml"/>
  <Default Extension="jpeg" ContentType="image/jpeg"/>
  <Default Extension="tiff" ContentType="image/tiff"/>
  <Default Extension="emf" ContentType="image/x-emf"/>
  <Default Extension="jpg" ContentType="image/jpeg"/>
  <Default Extension="rels" ContentType="application/vnd.openxmlformats-package.relationships+xml"/>
  <Default Extension="vml" ContentType="application/vnd.openxmlformats-officedocument.vmlDrawing"/>
  <Default Extension="gif" ContentType="image/gif"/>
  <Default Extension="docx" ContentType="application/vnd.openxmlformats-officedocument.wordprocessingml.document"/>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0"/>
  </p:notesMasterIdLst>
  <p:handoutMasterIdLst>
    <p:handoutMasterId r:id="rId21"/>
  </p:handoutMasterIdLst>
  <p:sldIdLst>
    <p:sldId id="258" r:id="rId2"/>
    <p:sldId id="270" r:id="rId3"/>
    <p:sldId id="273" r:id="rId4"/>
    <p:sldId id="275" r:id="rId5"/>
    <p:sldId id="285" r:id="rId6"/>
    <p:sldId id="280" r:id="rId7"/>
    <p:sldId id="282" r:id="rId8"/>
    <p:sldId id="265" r:id="rId9"/>
    <p:sldId id="279" r:id="rId10"/>
    <p:sldId id="277" r:id="rId11"/>
    <p:sldId id="278" r:id="rId12"/>
    <p:sldId id="272" r:id="rId13"/>
    <p:sldId id="284" r:id="rId14"/>
    <p:sldId id="262" r:id="rId15"/>
    <p:sldId id="263" r:id="rId16"/>
    <p:sldId id="264" r:id="rId17"/>
    <p:sldId id="261" r:id="rId18"/>
    <p:sldId id="267" r:id="rId19"/>
  </p:sldIdLst>
  <p:sldSz cx="9144000" cy="5143500" type="screen16x9"/>
  <p:notesSz cx="6858000" cy="9144000"/>
  <p:defaultTextStyle>
    <a:defPPr>
      <a:defRPr lang="en-US"/>
    </a:defPPr>
    <a:lvl1pPr marL="0" algn="l" defTabSz="457127" rtl="0" eaLnBrk="1" latinLnBrk="0" hangingPunct="1">
      <a:defRPr sz="1800" kern="1200">
        <a:solidFill>
          <a:schemeClr val="tx1"/>
        </a:solidFill>
        <a:latin typeface="+mn-lt"/>
        <a:ea typeface="+mn-ea"/>
        <a:cs typeface="+mn-cs"/>
      </a:defRPr>
    </a:lvl1pPr>
    <a:lvl2pPr marL="457127" algn="l" defTabSz="457127" rtl="0" eaLnBrk="1" latinLnBrk="0" hangingPunct="1">
      <a:defRPr sz="1800" kern="1200">
        <a:solidFill>
          <a:schemeClr val="tx1"/>
        </a:solidFill>
        <a:latin typeface="+mn-lt"/>
        <a:ea typeface="+mn-ea"/>
        <a:cs typeface="+mn-cs"/>
      </a:defRPr>
    </a:lvl2pPr>
    <a:lvl3pPr marL="914255" algn="l" defTabSz="457127" rtl="0" eaLnBrk="1" latinLnBrk="0" hangingPunct="1">
      <a:defRPr sz="1800" kern="1200">
        <a:solidFill>
          <a:schemeClr val="tx1"/>
        </a:solidFill>
        <a:latin typeface="+mn-lt"/>
        <a:ea typeface="+mn-ea"/>
        <a:cs typeface="+mn-cs"/>
      </a:defRPr>
    </a:lvl3pPr>
    <a:lvl4pPr marL="1371382" algn="l" defTabSz="457127" rtl="0" eaLnBrk="1" latinLnBrk="0" hangingPunct="1">
      <a:defRPr sz="1800" kern="1200">
        <a:solidFill>
          <a:schemeClr val="tx1"/>
        </a:solidFill>
        <a:latin typeface="+mn-lt"/>
        <a:ea typeface="+mn-ea"/>
        <a:cs typeface="+mn-cs"/>
      </a:defRPr>
    </a:lvl4pPr>
    <a:lvl5pPr marL="1828510" algn="l" defTabSz="457127" rtl="0" eaLnBrk="1" latinLnBrk="0" hangingPunct="1">
      <a:defRPr sz="1800" kern="1200">
        <a:solidFill>
          <a:schemeClr val="tx1"/>
        </a:solidFill>
        <a:latin typeface="+mn-lt"/>
        <a:ea typeface="+mn-ea"/>
        <a:cs typeface="+mn-cs"/>
      </a:defRPr>
    </a:lvl5pPr>
    <a:lvl6pPr marL="2285637" algn="l" defTabSz="457127" rtl="0" eaLnBrk="1" latinLnBrk="0" hangingPunct="1">
      <a:defRPr sz="1800" kern="1200">
        <a:solidFill>
          <a:schemeClr val="tx1"/>
        </a:solidFill>
        <a:latin typeface="+mn-lt"/>
        <a:ea typeface="+mn-ea"/>
        <a:cs typeface="+mn-cs"/>
      </a:defRPr>
    </a:lvl6pPr>
    <a:lvl7pPr marL="2742765" algn="l" defTabSz="457127" rtl="0" eaLnBrk="1" latinLnBrk="0" hangingPunct="1">
      <a:defRPr sz="1800" kern="1200">
        <a:solidFill>
          <a:schemeClr val="tx1"/>
        </a:solidFill>
        <a:latin typeface="+mn-lt"/>
        <a:ea typeface="+mn-ea"/>
        <a:cs typeface="+mn-cs"/>
      </a:defRPr>
    </a:lvl7pPr>
    <a:lvl8pPr marL="3199892" algn="l" defTabSz="457127" rtl="0" eaLnBrk="1" latinLnBrk="0" hangingPunct="1">
      <a:defRPr sz="1800" kern="1200">
        <a:solidFill>
          <a:schemeClr val="tx1"/>
        </a:solidFill>
        <a:latin typeface="+mn-lt"/>
        <a:ea typeface="+mn-ea"/>
        <a:cs typeface="+mn-cs"/>
      </a:defRPr>
    </a:lvl8pPr>
    <a:lvl9pPr marL="3657019" algn="l" defTabSz="457127"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stockhoff@gmx.de" initials="m"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clrMru>
    <a:srgbClr val="002855"/>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MasterView">
  <p:normalViewPr horzBarState="maximized">
    <p:restoredLeft sz="14344" autoAdjust="0"/>
    <p:restoredTop sz="95439"/>
  </p:normalViewPr>
  <p:slideViewPr>
    <p:cSldViewPr snapToGrid="0" snapToObjects="1">
      <p:cViewPr varScale="1">
        <p:scale>
          <a:sx n="123" d="100"/>
          <a:sy n="123" d="100"/>
        </p:scale>
        <p:origin x="584" y="184"/>
      </p:cViewPr>
      <p:guideLst>
        <p:guide orient="horz" pos="162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72" d="100"/>
          <a:sy n="72" d="100"/>
        </p:scale>
        <p:origin x="3400" y="216"/>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notesMaster" Target="notesMasters/notesMaster1.xml"/><Relationship Id="rId21" Type="http://schemas.openxmlformats.org/officeDocument/2006/relationships/handoutMaster" Target="handoutMasters/handoutMaster1.xml"/><Relationship Id="rId22" Type="http://schemas.openxmlformats.org/officeDocument/2006/relationships/commentAuthors" Target="commentAuthors.xml"/><Relationship Id="rId23" Type="http://schemas.openxmlformats.org/officeDocument/2006/relationships/presProps" Target="presProps.xml"/><Relationship Id="rId24" Type="http://schemas.openxmlformats.org/officeDocument/2006/relationships/viewProps" Target="viewProps.xml"/><Relationship Id="rId25" Type="http://schemas.openxmlformats.org/officeDocument/2006/relationships/theme" Target="theme/theme1.xml"/><Relationship Id="rId26"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5.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905EAD31-41F7-E146-B0E0-42FFA196DE54}" type="datetimeFigureOut">
              <a:rPr lang="en-US" smtClean="0"/>
              <a:t>5/11/17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D06055B-0A6C-0245-A3F6-B7BD46770C49}" type="slidenum">
              <a:rPr lang="en-US" smtClean="0"/>
              <a:t>‹#›</a:t>
            </a:fld>
            <a:endParaRPr lang="en-US"/>
          </a:p>
        </p:txBody>
      </p:sp>
    </p:spTree>
    <p:extLst>
      <p:ext uri="{BB962C8B-B14F-4D97-AF65-F5344CB8AC3E}">
        <p14:creationId xmlns:p14="http://schemas.microsoft.com/office/powerpoint/2010/main" val="279934472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F832C0A-2215-854D-9FF6-E68C1F224417}" type="datetimeFigureOut">
              <a:rPr lang="en-US" smtClean="0"/>
              <a:t>5/11/17</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4F46FAD-5CEC-F54C-839D-444A0CDBB517}" type="slidenum">
              <a:rPr lang="en-US" smtClean="0"/>
              <a:t>‹#›</a:t>
            </a:fld>
            <a:endParaRPr lang="en-US"/>
          </a:p>
        </p:txBody>
      </p:sp>
    </p:spTree>
    <p:extLst>
      <p:ext uri="{BB962C8B-B14F-4D97-AF65-F5344CB8AC3E}">
        <p14:creationId xmlns:p14="http://schemas.microsoft.com/office/powerpoint/2010/main" val="2431485288"/>
      </p:ext>
    </p:extLst>
  </p:cSld>
  <p:clrMap bg1="lt1" tx1="dk1" bg2="lt2" tx2="dk2" accent1="accent1" accent2="accent2" accent3="accent3" accent4="accent4" accent5="accent5" accent6="accent6" hlink="hlink" folHlink="folHlink"/>
  <p:hf hdr="0" ftr="0" dt="0"/>
  <p:notesStyle>
    <a:lvl1pPr marL="0" algn="l" defTabSz="457127" rtl="0" eaLnBrk="1" latinLnBrk="0" hangingPunct="1">
      <a:defRPr sz="1200" kern="1200">
        <a:solidFill>
          <a:schemeClr val="tx1"/>
        </a:solidFill>
        <a:latin typeface="+mn-lt"/>
        <a:ea typeface="+mn-ea"/>
        <a:cs typeface="+mn-cs"/>
      </a:defRPr>
    </a:lvl1pPr>
    <a:lvl2pPr marL="457127" algn="l" defTabSz="457127" rtl="0" eaLnBrk="1" latinLnBrk="0" hangingPunct="1">
      <a:defRPr sz="1200" kern="1200">
        <a:solidFill>
          <a:schemeClr val="tx1"/>
        </a:solidFill>
        <a:latin typeface="+mn-lt"/>
        <a:ea typeface="+mn-ea"/>
        <a:cs typeface="+mn-cs"/>
      </a:defRPr>
    </a:lvl2pPr>
    <a:lvl3pPr marL="914255" algn="l" defTabSz="457127" rtl="0" eaLnBrk="1" latinLnBrk="0" hangingPunct="1">
      <a:defRPr sz="1200" kern="1200">
        <a:solidFill>
          <a:schemeClr val="tx1"/>
        </a:solidFill>
        <a:latin typeface="+mn-lt"/>
        <a:ea typeface="+mn-ea"/>
        <a:cs typeface="+mn-cs"/>
      </a:defRPr>
    </a:lvl3pPr>
    <a:lvl4pPr marL="1371382" algn="l" defTabSz="457127" rtl="0" eaLnBrk="1" latinLnBrk="0" hangingPunct="1">
      <a:defRPr sz="1200" kern="1200">
        <a:solidFill>
          <a:schemeClr val="tx1"/>
        </a:solidFill>
        <a:latin typeface="+mn-lt"/>
        <a:ea typeface="+mn-ea"/>
        <a:cs typeface="+mn-cs"/>
      </a:defRPr>
    </a:lvl4pPr>
    <a:lvl5pPr marL="1828510" algn="l" defTabSz="457127" rtl="0" eaLnBrk="1" latinLnBrk="0" hangingPunct="1">
      <a:defRPr sz="1200" kern="1200">
        <a:solidFill>
          <a:schemeClr val="tx1"/>
        </a:solidFill>
        <a:latin typeface="+mn-lt"/>
        <a:ea typeface="+mn-ea"/>
        <a:cs typeface="+mn-cs"/>
      </a:defRPr>
    </a:lvl5pPr>
    <a:lvl6pPr marL="2285637" algn="l" defTabSz="457127" rtl="0" eaLnBrk="1" latinLnBrk="0" hangingPunct="1">
      <a:defRPr sz="1200" kern="1200">
        <a:solidFill>
          <a:schemeClr val="tx1"/>
        </a:solidFill>
        <a:latin typeface="+mn-lt"/>
        <a:ea typeface="+mn-ea"/>
        <a:cs typeface="+mn-cs"/>
      </a:defRPr>
    </a:lvl6pPr>
    <a:lvl7pPr marL="2742765" algn="l" defTabSz="457127" rtl="0" eaLnBrk="1" latinLnBrk="0" hangingPunct="1">
      <a:defRPr sz="1200" kern="1200">
        <a:solidFill>
          <a:schemeClr val="tx1"/>
        </a:solidFill>
        <a:latin typeface="+mn-lt"/>
        <a:ea typeface="+mn-ea"/>
        <a:cs typeface="+mn-cs"/>
      </a:defRPr>
    </a:lvl7pPr>
    <a:lvl8pPr marL="3199892" algn="l" defTabSz="457127" rtl="0" eaLnBrk="1" latinLnBrk="0" hangingPunct="1">
      <a:defRPr sz="1200" kern="1200">
        <a:solidFill>
          <a:schemeClr val="tx1"/>
        </a:solidFill>
        <a:latin typeface="+mn-lt"/>
        <a:ea typeface="+mn-ea"/>
        <a:cs typeface="+mn-cs"/>
      </a:defRPr>
    </a:lvl8pPr>
    <a:lvl9pPr marL="3657019" algn="l" defTabSz="457127"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Mention</a:t>
            </a:r>
            <a:r>
              <a:rPr lang="en-US" baseline="0" dirty="0" smtClean="0"/>
              <a:t> detector composition of PET</a:t>
            </a:r>
          </a:p>
          <a:p>
            <a:endParaRPr lang="en-US" baseline="0" dirty="0" smtClean="0"/>
          </a:p>
          <a:p>
            <a:r>
              <a:rPr lang="en-US" baseline="0" dirty="0" smtClean="0"/>
              <a:t>Scintillator to stop 511keV </a:t>
            </a:r>
            <a:r>
              <a:rPr lang="en-US" baseline="0" dirty="0" err="1" smtClean="0"/>
              <a:t>Annihilationphotons</a:t>
            </a:r>
            <a:endParaRPr lang="en-US" baseline="0" dirty="0" smtClean="0"/>
          </a:p>
          <a:p>
            <a:r>
              <a:rPr lang="en-US" baseline="0" dirty="0" smtClean="0"/>
              <a:t>+ Photodetector (</a:t>
            </a:r>
            <a:r>
              <a:rPr lang="en-US" baseline="0" dirty="0" err="1" smtClean="0"/>
              <a:t>SiPM</a:t>
            </a:r>
            <a:r>
              <a:rPr lang="en-US" baseline="0" dirty="0" smtClean="0"/>
              <a:t> or PMT)</a:t>
            </a:r>
          </a:p>
          <a:p>
            <a:endParaRPr lang="en-US" dirty="0" smtClean="0"/>
          </a:p>
          <a:p>
            <a:r>
              <a:rPr lang="en-US" dirty="0" smtClean="0"/>
              <a:t>The intensity of the measured light is proportional to the energy of the incident particle.</a:t>
            </a:r>
          </a:p>
          <a:p>
            <a:endParaRPr lang="en-US" dirty="0" smtClean="0"/>
          </a:p>
          <a:p>
            <a:r>
              <a:rPr lang="en-US" dirty="0" smtClean="0"/>
              <a:t>Transition:</a:t>
            </a:r>
          </a:p>
          <a:p>
            <a:r>
              <a:rPr lang="en-US" dirty="0" smtClean="0"/>
              <a:t>we are concentrating</a:t>
            </a:r>
            <a:r>
              <a:rPr lang="en-US" baseline="0" dirty="0" smtClean="0"/>
              <a:t> on crystal and surface reflection</a:t>
            </a:r>
            <a:endParaRPr lang="en-US" dirty="0" smtClean="0"/>
          </a:p>
        </p:txBody>
      </p:sp>
      <p:sp>
        <p:nvSpPr>
          <p:cNvPr id="4" name="Slide Number Placeholder 3"/>
          <p:cNvSpPr>
            <a:spLocks noGrp="1"/>
          </p:cNvSpPr>
          <p:nvPr>
            <p:ph type="sldNum" sz="quarter" idx="10"/>
          </p:nvPr>
        </p:nvSpPr>
        <p:spPr/>
        <p:txBody>
          <a:bodyPr/>
          <a:lstStyle/>
          <a:p>
            <a:fld id="{54F46FAD-5CEC-F54C-839D-444A0CDBB517}" type="slidenum">
              <a:rPr lang="en-US" smtClean="0"/>
              <a:t>2</a:t>
            </a:fld>
            <a:endParaRPr lang="en-US"/>
          </a:p>
        </p:txBody>
      </p:sp>
    </p:spTree>
    <p:extLst>
      <p:ext uri="{BB962C8B-B14F-4D97-AF65-F5344CB8AC3E}">
        <p14:creationId xmlns:p14="http://schemas.microsoft.com/office/powerpoint/2010/main" val="14285343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aseline="0" dirty="0" smtClean="0"/>
              <a:t>Only BGO</a:t>
            </a:r>
          </a:p>
          <a:p>
            <a:pPr marL="171450" indent="-171450">
              <a:buFontTx/>
              <a:buChar char="-"/>
            </a:pPr>
            <a:r>
              <a:rPr lang="en-US" sz="1200" dirty="0" smtClean="0"/>
              <a:t>Need complex set-up + half sphere of scintillation material($$)</a:t>
            </a:r>
          </a:p>
          <a:p>
            <a:pPr marL="171450" indent="-171450">
              <a:buFontTx/>
              <a:buChar char="-"/>
            </a:pPr>
            <a:r>
              <a:rPr lang="en-US" dirty="0" smtClean="0"/>
              <a:t>Reflection probability		constant</a:t>
            </a:r>
            <a:endParaRPr lang="en-US" sz="1200" dirty="0" smtClean="0"/>
          </a:p>
          <a:p>
            <a:pPr marL="171450" indent="-171450">
              <a:buFontTx/>
              <a:buChar char="-"/>
            </a:pPr>
            <a:r>
              <a:rPr lang="en-US" dirty="0" smtClean="0"/>
              <a:t>low sampling rate</a:t>
            </a:r>
          </a:p>
          <a:p>
            <a:pPr marL="171450" indent="-171450">
              <a:buFontTx/>
              <a:buChar char="-"/>
            </a:pPr>
            <a:r>
              <a:rPr lang="en-US" dirty="0" smtClean="0"/>
              <a:t>No</a:t>
            </a:r>
            <a:r>
              <a:rPr lang="en-US" baseline="0" dirty="0" smtClean="0"/>
              <a:t> compatibility to GATE</a:t>
            </a:r>
          </a:p>
          <a:p>
            <a:pPr marL="171450" indent="-171450">
              <a:buFontTx/>
              <a:buChar char="-"/>
            </a:pPr>
            <a:r>
              <a:rPr lang="en-US" dirty="0" smtClean="0"/>
              <a:t>transition:</a:t>
            </a:r>
            <a:r>
              <a:rPr lang="en-US" baseline="0" dirty="0" smtClean="0"/>
              <a:t> in general</a:t>
            </a:r>
            <a:endParaRPr lang="en-US" dirty="0"/>
          </a:p>
        </p:txBody>
      </p:sp>
      <p:sp>
        <p:nvSpPr>
          <p:cNvPr id="4" name="Slide Number Placeholder 3"/>
          <p:cNvSpPr>
            <a:spLocks noGrp="1"/>
          </p:cNvSpPr>
          <p:nvPr>
            <p:ph type="sldNum" sz="quarter" idx="10"/>
          </p:nvPr>
        </p:nvSpPr>
        <p:spPr/>
        <p:txBody>
          <a:bodyPr/>
          <a:lstStyle/>
          <a:p>
            <a:fld id="{54F46FAD-5CEC-F54C-839D-444A0CDBB517}" type="slidenum">
              <a:rPr lang="en-US" smtClean="0"/>
              <a:t>3</a:t>
            </a:fld>
            <a:endParaRPr lang="en-US"/>
          </a:p>
        </p:txBody>
      </p:sp>
    </p:spTree>
    <p:extLst>
      <p:ext uri="{BB962C8B-B14F-4D97-AF65-F5344CB8AC3E}">
        <p14:creationId xmlns:p14="http://schemas.microsoft.com/office/powerpoint/2010/main" val="10344378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Mention published papers about LUT approach</a:t>
            </a:r>
          </a:p>
          <a:p>
            <a:r>
              <a:rPr lang="en-US" dirty="0" smtClean="0"/>
              <a:t>Focus on implementation</a:t>
            </a:r>
          </a:p>
        </p:txBody>
      </p:sp>
      <p:sp>
        <p:nvSpPr>
          <p:cNvPr id="4" name="Slide Number Placeholder 3"/>
          <p:cNvSpPr>
            <a:spLocks noGrp="1"/>
          </p:cNvSpPr>
          <p:nvPr>
            <p:ph type="sldNum" sz="quarter" idx="10"/>
          </p:nvPr>
        </p:nvSpPr>
        <p:spPr/>
        <p:txBody>
          <a:bodyPr/>
          <a:lstStyle/>
          <a:p>
            <a:fld id="{54F46FAD-5CEC-F54C-839D-444A0CDBB517}" type="slidenum">
              <a:rPr lang="en-US" smtClean="0"/>
              <a:t>4</a:t>
            </a:fld>
            <a:endParaRPr lang="en-US"/>
          </a:p>
        </p:txBody>
      </p:sp>
    </p:spTree>
    <p:extLst>
      <p:ext uri="{BB962C8B-B14F-4D97-AF65-F5344CB8AC3E}">
        <p14:creationId xmlns:p14="http://schemas.microsoft.com/office/powerpoint/2010/main" val="6956940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4F46FAD-5CEC-F54C-839D-444A0CDBB517}" type="slidenum">
              <a:rPr lang="en-US" smtClean="0"/>
              <a:t>6</a:t>
            </a:fld>
            <a:endParaRPr lang="en-US"/>
          </a:p>
        </p:txBody>
      </p:sp>
    </p:spTree>
    <p:extLst>
      <p:ext uri="{BB962C8B-B14F-4D97-AF65-F5344CB8AC3E}">
        <p14:creationId xmlns:p14="http://schemas.microsoft.com/office/powerpoint/2010/main" val="16843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Orientation of micro-facets cannot</a:t>
            </a:r>
            <a:r>
              <a:rPr lang="en-US" baseline="0" dirty="0" smtClean="0"/>
              <a:t> be chosen</a:t>
            </a:r>
            <a:endParaRPr lang="en-US" dirty="0" smtClean="0"/>
          </a:p>
          <a:p>
            <a:r>
              <a:rPr lang="en-US" dirty="0" smtClean="0"/>
              <a:t>Pool of</a:t>
            </a:r>
            <a:r>
              <a:rPr lang="en-US" baseline="0" dirty="0" smtClean="0"/>
              <a:t> parameters makes it almost impossible for the user to find the right settings</a:t>
            </a:r>
            <a:endParaRPr lang="en-US" dirty="0" smtClean="0"/>
          </a:p>
          <a:p>
            <a:r>
              <a:rPr lang="en-US" dirty="0" smtClean="0"/>
              <a:t>Even when measured not accurate/ not representing the real reflection scheme</a:t>
            </a:r>
          </a:p>
          <a:p>
            <a:endParaRPr lang="en-US" dirty="0" smtClean="0"/>
          </a:p>
          <a:p>
            <a:r>
              <a:rPr lang="en-US" dirty="0" smtClean="0"/>
              <a:t>Transition: models are not accurate</a:t>
            </a:r>
            <a:r>
              <a:rPr lang="en-US" baseline="0" dirty="0" smtClean="0"/>
              <a:t> and we propose  </a:t>
            </a:r>
            <a:r>
              <a:rPr lang="mr-IN" baseline="0" dirty="0" smtClean="0"/>
              <a:t>…</a:t>
            </a:r>
            <a:r>
              <a:rPr lang="en-US" baseline="0" dirty="0" smtClean="0"/>
              <a:t> </a:t>
            </a:r>
          </a:p>
          <a:p>
            <a:endParaRPr lang="en-US" dirty="0"/>
          </a:p>
        </p:txBody>
      </p:sp>
      <p:sp>
        <p:nvSpPr>
          <p:cNvPr id="4" name="Slide Number Placeholder 3"/>
          <p:cNvSpPr>
            <a:spLocks noGrp="1"/>
          </p:cNvSpPr>
          <p:nvPr>
            <p:ph type="sldNum" sz="quarter" idx="10"/>
          </p:nvPr>
        </p:nvSpPr>
        <p:spPr/>
        <p:txBody>
          <a:bodyPr/>
          <a:lstStyle/>
          <a:p>
            <a:fld id="{54F46FAD-5CEC-F54C-839D-444A0CDBB517}" type="slidenum">
              <a:rPr lang="en-US" smtClean="0"/>
              <a:t>12</a:t>
            </a:fld>
            <a:endParaRPr lang="en-US"/>
          </a:p>
        </p:txBody>
      </p:sp>
    </p:spTree>
    <p:extLst>
      <p:ext uri="{BB962C8B-B14F-4D97-AF65-F5344CB8AC3E}">
        <p14:creationId xmlns:p14="http://schemas.microsoft.com/office/powerpoint/2010/main" val="2098376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4F46FAD-5CEC-F54C-839D-444A0CDBB517}" type="slidenum">
              <a:rPr lang="en-US" smtClean="0"/>
              <a:t>13</a:t>
            </a:fld>
            <a:endParaRPr lang="en-US"/>
          </a:p>
        </p:txBody>
      </p:sp>
    </p:spTree>
    <p:extLst>
      <p:ext uri="{BB962C8B-B14F-4D97-AF65-F5344CB8AC3E}">
        <p14:creationId xmlns:p14="http://schemas.microsoft.com/office/powerpoint/2010/main" val="14316572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127" rtl="0" eaLnBrk="1" fontAlgn="auto" latinLnBrk="0" hangingPunct="1">
              <a:lnSpc>
                <a:spcPct val="100000"/>
              </a:lnSpc>
              <a:spcBef>
                <a:spcPts val="0"/>
              </a:spcBef>
              <a:spcAft>
                <a:spcPts val="0"/>
              </a:spcAft>
              <a:buClrTx/>
              <a:buSzTx/>
              <a:buFontTx/>
              <a:buNone/>
              <a:tabLst/>
              <a:defRPr/>
            </a:pPr>
            <a:r>
              <a:rPr lang="en-GB" sz="1200" b="1" i="0" kern="1200" dirty="0" smtClean="0">
                <a:solidFill>
                  <a:schemeClr val="tx1"/>
                </a:solidFill>
                <a:effectLst/>
                <a:latin typeface="+mn-lt"/>
                <a:ea typeface="+mn-ea"/>
                <a:cs typeface="+mn-cs"/>
              </a:rPr>
              <a:t>Maximum LO differences for rough surfaces are &lt;1.3%, except for ESR grease which diverges by 5.3% at 18 mm.</a:t>
            </a:r>
            <a:r>
              <a:rPr lang="en-GB" sz="1200" b="1" i="0" kern="1200" baseline="0" dirty="0" smtClean="0">
                <a:solidFill>
                  <a:schemeClr val="tx1"/>
                </a:solidFill>
                <a:effectLst/>
                <a:latin typeface="+mn-lt"/>
                <a:ea typeface="+mn-ea"/>
                <a:cs typeface="+mn-cs"/>
              </a:rPr>
              <a:t> </a:t>
            </a:r>
            <a:r>
              <a:rPr lang="en-GB" sz="1200" b="1" i="0" kern="1200" dirty="0" smtClean="0">
                <a:solidFill>
                  <a:schemeClr val="tx1"/>
                </a:solidFill>
                <a:effectLst/>
                <a:latin typeface="+mn-lt"/>
                <a:ea typeface="+mn-ea"/>
                <a:cs typeface="+mn-cs"/>
              </a:rPr>
              <a:t>For polished surfaces the maximum absolute difference is less than 100 photons (1.5%). These differences are within statistical variation for such Monte Carlo simulations and codes are considered in excellent agreement. Small discrepancies </a:t>
            </a:r>
            <a:r>
              <a:rPr lang="en-US" sz="1200" b="1" i="0" kern="1200" dirty="0" smtClean="0">
                <a:solidFill>
                  <a:schemeClr val="tx1"/>
                </a:solidFill>
                <a:effectLst/>
                <a:latin typeface="+mn-lt"/>
                <a:ea typeface="+mn-ea"/>
                <a:cs typeface="+mn-cs"/>
              </a:rPr>
              <a:t>in the LUTs are likely amplified when using a specular reflector such as ESR, because it reflects a</a:t>
            </a:r>
            <a:r>
              <a:rPr lang="en-GB" sz="1200" b="1" i="0" kern="1200" dirty="0" smtClean="0">
                <a:solidFill>
                  <a:schemeClr val="tx1"/>
                </a:solidFill>
                <a:effectLst/>
                <a:latin typeface="+mn-lt"/>
                <a:ea typeface="+mn-ea"/>
                <a:cs typeface="+mn-cs"/>
              </a:rPr>
              <a:t> photon according to its incidence angle, while the Lambertian reflection is independent on the incident direction. </a:t>
            </a:r>
            <a:endParaRPr lang="en-US" sz="1200" b="1" i="1"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54F46FAD-5CEC-F54C-839D-444A0CDBB517}" type="slidenum">
              <a:rPr lang="en-US" smtClean="0"/>
              <a:t>14</a:t>
            </a:fld>
            <a:endParaRPr lang="en-US"/>
          </a:p>
        </p:txBody>
      </p:sp>
    </p:spTree>
    <p:extLst>
      <p:ext uri="{BB962C8B-B14F-4D97-AF65-F5344CB8AC3E}">
        <p14:creationId xmlns:p14="http://schemas.microsoft.com/office/powerpoint/2010/main" val="17350904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Track length </a:t>
            </a:r>
            <a:r>
              <a:rPr lang="en-US" sz="1200" kern="1200" dirty="0" smtClean="0">
                <a:solidFill>
                  <a:schemeClr val="tx1"/>
                </a:solidFill>
                <a:effectLst/>
                <a:latin typeface="+mn-lt"/>
                <a:ea typeface="+mn-ea"/>
                <a:cs typeface="+mn-cs"/>
              </a:rPr>
              <a:t>(total distance travelled in the crystal) </a:t>
            </a:r>
            <a:r>
              <a:rPr lang="en-GB" sz="1200" kern="1200" dirty="0" smtClean="0">
                <a:solidFill>
                  <a:schemeClr val="tx1"/>
                </a:solidFill>
                <a:effectLst/>
                <a:latin typeface="+mn-lt"/>
                <a:ea typeface="+mn-ea"/>
                <a:cs typeface="+mn-cs"/>
              </a:rPr>
              <a:t>of 5·10</a:t>
            </a:r>
            <a:r>
              <a:rPr lang="en-GB" sz="1200" kern="1200" baseline="30000" dirty="0" smtClean="0">
                <a:solidFill>
                  <a:schemeClr val="tx1"/>
                </a:solidFill>
                <a:effectLst/>
                <a:latin typeface="+mn-lt"/>
                <a:ea typeface="+mn-ea"/>
                <a:cs typeface="+mn-cs"/>
              </a:rPr>
              <a:t>5</a:t>
            </a:r>
            <a:r>
              <a:rPr lang="en-GB" sz="1200" kern="1200" dirty="0" smtClean="0">
                <a:solidFill>
                  <a:schemeClr val="tx1"/>
                </a:solidFill>
                <a:effectLst/>
                <a:latin typeface="+mn-lt"/>
                <a:ea typeface="+mn-ea"/>
                <a:cs typeface="+mn-cs"/>
              </a:rPr>
              <a:t> scintillation photons emitted at a DOI of 10 mm and detected by the photodetector. </a:t>
            </a:r>
            <a:r>
              <a:rPr lang="en-US" sz="1200" kern="1200" dirty="0" smtClean="0">
                <a:solidFill>
                  <a:schemeClr val="tx1"/>
                </a:solidFill>
                <a:effectLst/>
                <a:latin typeface="+mn-lt"/>
                <a:ea typeface="+mn-ea"/>
                <a:cs typeface="+mn-cs"/>
              </a:rPr>
              <a:t>The impact of the crystal surface finish is reflected by the change in the peak shape and amplitude. </a:t>
            </a:r>
            <a:r>
              <a:rPr lang="en-GB" sz="1200" kern="1200" dirty="0" smtClean="0">
                <a:solidFill>
                  <a:schemeClr val="tx1"/>
                </a:solidFill>
                <a:effectLst/>
                <a:latin typeface="+mn-lt"/>
                <a:ea typeface="+mn-ea"/>
                <a:cs typeface="+mn-cs"/>
              </a:rPr>
              <a:t>The track lengths simulated with GATE are very similar to those generated with custom code </a:t>
            </a:r>
            <a:r>
              <a:rPr lang="en-US" sz="1200" kern="1200" dirty="0" smtClean="0">
                <a:solidFill>
                  <a:schemeClr val="tx1"/>
                </a:solidFill>
                <a:effectLst/>
                <a:latin typeface="+mn-lt"/>
                <a:ea typeface="+mn-ea"/>
                <a:cs typeface="+mn-cs"/>
              </a:rPr>
              <a:t>(R</a:t>
            </a:r>
            <a:r>
              <a:rPr lang="en-US" sz="1200" kern="1200" baseline="30000" dirty="0" smtClean="0">
                <a:solidFill>
                  <a:schemeClr val="tx1"/>
                </a:solidFill>
                <a:effectLst/>
                <a:latin typeface="+mn-lt"/>
                <a:ea typeface="+mn-ea"/>
                <a:cs typeface="+mn-cs"/>
              </a:rPr>
              <a:t>2 </a:t>
            </a:r>
            <a:r>
              <a:rPr lang="en-US" sz="1200" kern="1200" dirty="0" smtClean="0">
                <a:solidFill>
                  <a:schemeClr val="tx1"/>
                </a:solidFill>
                <a:effectLst/>
                <a:latin typeface="+mn-lt"/>
                <a:ea typeface="+mn-ea"/>
                <a:cs typeface="+mn-cs"/>
              </a:rPr>
              <a:t>&gt;0.99)</a:t>
            </a:r>
            <a:r>
              <a:rPr lang="en-GB" sz="1200" kern="1200" dirty="0" smtClean="0">
                <a:solidFill>
                  <a:schemeClr val="tx1"/>
                </a:solidFill>
                <a:effectLst/>
                <a:latin typeface="+mn-lt"/>
                <a:ea typeface="+mn-ea"/>
                <a:cs typeface="+mn-cs"/>
              </a:rPr>
              <a:t>, indicating excellent agreement of the codes. </a:t>
            </a:r>
          </a:p>
          <a:p>
            <a:pPr marL="0" marR="0" indent="0" algn="l" defTabSz="457127"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Figure 5 shows that the photon track length for custom and GATE simulation is extremely close for all combinations of surface finish and reflector, indicating that the transport of optical photons is modelled similarly in both codes. Results are also in good agreement with results from (Cates, et al., 2015). </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54F46FAD-5CEC-F54C-839D-444A0CDBB517}" type="slidenum">
              <a:rPr lang="en-US" smtClean="0"/>
              <a:t>15</a:t>
            </a:fld>
            <a:endParaRPr lang="en-US"/>
          </a:p>
        </p:txBody>
      </p:sp>
    </p:spTree>
    <p:extLst>
      <p:ext uri="{BB962C8B-B14F-4D97-AF65-F5344CB8AC3E}">
        <p14:creationId xmlns:p14="http://schemas.microsoft.com/office/powerpoint/2010/main" val="16094874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For polished surfaces, the maximum difference is less than 2% for all configurations. For all rough surfaces but ESR-grease the GATE simulation produces LO values close to experimental data, with a maximum difference of 3.9% (Figure 6). The LUT for ESR-grease diverges by 9% at 18 mm. </a:t>
            </a:r>
            <a:endParaRPr lang="en-U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 coupling to the photodetector and reflector wrapping are inherently variable processes, with limited reproducibility, and have a strong effect on the light collection</a:t>
            </a:r>
            <a:r>
              <a:rPr lang="en-US" sz="1200" i="0" kern="1200" dirty="0" smtClean="0">
                <a:solidFill>
                  <a:schemeClr val="tx1"/>
                </a:solidFill>
                <a:effectLst/>
                <a:latin typeface="+mn-lt"/>
                <a:ea typeface="+mn-ea"/>
                <a:cs typeface="+mn-cs"/>
              </a:rPr>
              <a:t> (Roncali, et al., 2017)</a:t>
            </a:r>
            <a:r>
              <a:rPr lang="en-GB" sz="1200" kern="1200" dirty="0" smtClean="0">
                <a:solidFill>
                  <a:schemeClr val="tx1"/>
                </a:solidFill>
                <a:effectLst/>
                <a:latin typeface="+mn-lt"/>
                <a:ea typeface="+mn-ea"/>
                <a:cs typeface="+mn-cs"/>
              </a:rPr>
              <a:t>.  As we assume perfect crystal-reflector assemblies in the simulation, discrepancies with experiments might occur. The crystal transmittance increases when optical grease is used as a coupling medium instead of air, due to a smaller index mismatch. Imperfect assumptions for reflector coupling thus have a larger effect in the case of a ESR-grease reflector (Figure 6).</a:t>
            </a:r>
            <a:endParaRPr lang="en-U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 polished surface is reasonably well described by the UNIFIED model, with a maximum deviation of 9% with Teflon wrapping. However, the error for rough bare surfaces is 20% and 16% with Teflon. This is because both the reflection probability and direction of reflection depend on multiple factors such as the thickness of the reflector, its refractive index, and the wavelength of the reflected photon, which cannot be reliably simulated with the UNIFIED model. </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54F46FAD-5CEC-F54C-839D-444A0CDBB517}" type="slidenum">
              <a:rPr lang="en-US" smtClean="0"/>
              <a:t>16</a:t>
            </a:fld>
            <a:endParaRPr lang="en-US"/>
          </a:p>
        </p:txBody>
      </p:sp>
    </p:spTree>
    <p:extLst>
      <p:ext uri="{BB962C8B-B14F-4D97-AF65-F5344CB8AC3E}">
        <p14:creationId xmlns:p14="http://schemas.microsoft.com/office/powerpoint/2010/main" val="19429845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1">
    <p:spTree>
      <p:nvGrpSpPr>
        <p:cNvPr id="1" name=""/>
        <p:cNvGrpSpPr/>
        <p:nvPr/>
      </p:nvGrpSpPr>
      <p:grpSpPr>
        <a:xfrm>
          <a:off x="0" y="0"/>
          <a:ext cx="0" cy="0"/>
          <a:chOff x="0" y="0"/>
          <a:chExt cx="0" cy="0"/>
        </a:xfrm>
      </p:grpSpPr>
      <p:sp>
        <p:nvSpPr>
          <p:cNvPr id="2" name="Title 1"/>
          <p:cNvSpPr>
            <a:spLocks noGrp="1"/>
          </p:cNvSpPr>
          <p:nvPr>
            <p:ph type="ctrTitle"/>
          </p:nvPr>
        </p:nvSpPr>
        <p:spPr>
          <a:xfrm>
            <a:off x="365982" y="-256701"/>
            <a:ext cx="7772400" cy="1102519"/>
          </a:xfrm>
        </p:spPr>
        <p:txBody>
          <a:bodyPr anchor="b" anchorCtr="0"/>
          <a:lstStyle/>
          <a:p>
            <a:r>
              <a:rPr lang="en-US" smtClean="0"/>
              <a:t>Click to edit Master title style</a:t>
            </a:r>
            <a:endParaRPr lang="en-US" dirty="0"/>
          </a:p>
        </p:txBody>
      </p:sp>
      <p:sp>
        <p:nvSpPr>
          <p:cNvPr id="3" name="Subtitle 2"/>
          <p:cNvSpPr>
            <a:spLocks noGrp="1"/>
          </p:cNvSpPr>
          <p:nvPr>
            <p:ph type="subTitle" idx="1"/>
          </p:nvPr>
        </p:nvSpPr>
        <p:spPr>
          <a:xfrm>
            <a:off x="395864" y="845818"/>
            <a:ext cx="6400800" cy="1314450"/>
          </a:xfrm>
        </p:spPr>
        <p:txBody>
          <a:bodyPr>
            <a:noAutofit/>
          </a:bodyPr>
          <a:lstStyle>
            <a:lvl1pPr marL="0" indent="0" algn="l">
              <a:buNone/>
              <a:defRPr>
                <a:solidFill>
                  <a:srgbClr val="17375E"/>
                </a:solidFill>
              </a:defRPr>
            </a:lvl1pPr>
            <a:lvl2pPr marL="457127" indent="0" algn="ctr">
              <a:buNone/>
              <a:defRPr>
                <a:solidFill>
                  <a:schemeClr val="tx1">
                    <a:tint val="75000"/>
                  </a:schemeClr>
                </a:solidFill>
              </a:defRPr>
            </a:lvl2pPr>
            <a:lvl3pPr marL="914255" indent="0" algn="ctr">
              <a:buNone/>
              <a:defRPr>
                <a:solidFill>
                  <a:schemeClr val="tx1">
                    <a:tint val="75000"/>
                  </a:schemeClr>
                </a:solidFill>
              </a:defRPr>
            </a:lvl3pPr>
            <a:lvl4pPr marL="1371382" indent="0" algn="ctr">
              <a:buNone/>
              <a:defRPr>
                <a:solidFill>
                  <a:schemeClr val="tx1">
                    <a:tint val="75000"/>
                  </a:schemeClr>
                </a:solidFill>
              </a:defRPr>
            </a:lvl4pPr>
            <a:lvl5pPr marL="1828510" indent="0" algn="ctr">
              <a:buNone/>
              <a:defRPr>
                <a:solidFill>
                  <a:schemeClr val="tx1">
                    <a:tint val="75000"/>
                  </a:schemeClr>
                </a:solidFill>
              </a:defRPr>
            </a:lvl5pPr>
            <a:lvl6pPr marL="2285637" indent="0" algn="ctr">
              <a:buNone/>
              <a:defRPr>
                <a:solidFill>
                  <a:schemeClr val="tx1">
                    <a:tint val="75000"/>
                  </a:schemeClr>
                </a:solidFill>
              </a:defRPr>
            </a:lvl6pPr>
            <a:lvl7pPr marL="2742764" indent="0" algn="ctr">
              <a:buNone/>
              <a:defRPr>
                <a:solidFill>
                  <a:schemeClr val="tx1">
                    <a:tint val="75000"/>
                  </a:schemeClr>
                </a:solidFill>
              </a:defRPr>
            </a:lvl7pPr>
            <a:lvl8pPr marL="3199892" indent="0" algn="ctr">
              <a:buNone/>
              <a:defRPr>
                <a:solidFill>
                  <a:schemeClr val="tx1">
                    <a:tint val="75000"/>
                  </a:schemeClr>
                </a:solidFill>
              </a:defRPr>
            </a:lvl8pPr>
            <a:lvl9pPr marL="3657019" indent="0" algn="ctr">
              <a:buNone/>
              <a:defRPr>
                <a:solidFill>
                  <a:schemeClr val="tx1">
                    <a:tint val="75000"/>
                  </a:schemeClr>
                </a:solidFill>
              </a:defRPr>
            </a:lvl9pPr>
          </a:lstStyle>
          <a:p>
            <a:r>
              <a:rPr lang="en-US" smtClean="0"/>
              <a:t>Click to edit Master subtitle style</a:t>
            </a:r>
            <a:endParaRPr lang="en-US" dirty="0"/>
          </a:p>
        </p:txBody>
      </p:sp>
      <p:sp>
        <p:nvSpPr>
          <p:cNvPr id="10" name="Date Placeholder 3"/>
          <p:cNvSpPr>
            <a:spLocks noGrp="1"/>
          </p:cNvSpPr>
          <p:nvPr>
            <p:ph type="dt" sz="half" idx="10"/>
          </p:nvPr>
        </p:nvSpPr>
        <p:spPr>
          <a:xfrm>
            <a:off x="904708" y="4709160"/>
            <a:ext cx="1455998" cy="273844"/>
          </a:xfrm>
        </p:spPr>
        <p:txBody>
          <a:bodyPr/>
          <a:lstStyle>
            <a:lvl1pPr>
              <a:defRPr>
                <a:solidFill>
                  <a:schemeClr val="accent1">
                    <a:lumMod val="60000"/>
                    <a:lumOff val="40000"/>
                  </a:schemeClr>
                </a:solidFill>
              </a:defRPr>
            </a:lvl1pPr>
          </a:lstStyle>
          <a:p>
            <a:fld id="{C30AB9FE-5281-FF41-9C50-D3C8FD61AFA2}" type="datetime1">
              <a:rPr lang="en-US" smtClean="0"/>
              <a:pPr/>
              <a:t>5/11/17</a:t>
            </a:fld>
            <a:endParaRPr lang="en-US"/>
          </a:p>
        </p:txBody>
      </p:sp>
      <p:sp>
        <p:nvSpPr>
          <p:cNvPr id="11" name="Footer Placeholder 4"/>
          <p:cNvSpPr>
            <a:spLocks noGrp="1"/>
          </p:cNvSpPr>
          <p:nvPr>
            <p:ph type="ftr" sz="quarter" idx="11"/>
          </p:nvPr>
        </p:nvSpPr>
        <p:spPr>
          <a:xfrm>
            <a:off x="2442882" y="4709160"/>
            <a:ext cx="4332941" cy="273844"/>
          </a:xfrm>
        </p:spPr>
        <p:txBody>
          <a:bodyPr/>
          <a:lstStyle>
            <a:lvl1pPr>
              <a:defRPr>
                <a:solidFill>
                  <a:schemeClr val="accent1">
                    <a:lumMod val="60000"/>
                    <a:lumOff val="40000"/>
                  </a:schemeClr>
                </a:solidFill>
              </a:defRPr>
            </a:lvl1pPr>
          </a:lstStyle>
          <a:p>
            <a:endParaRPr lang="en-US" dirty="0"/>
          </a:p>
        </p:txBody>
      </p:sp>
      <p:sp>
        <p:nvSpPr>
          <p:cNvPr id="6" name="Slide Number Placeholder 5"/>
          <p:cNvSpPr>
            <a:spLocks noGrp="1"/>
          </p:cNvSpPr>
          <p:nvPr>
            <p:ph type="sldNum" sz="quarter" idx="12"/>
          </p:nvPr>
        </p:nvSpPr>
        <p:spPr>
          <a:xfrm>
            <a:off x="449730" y="4709160"/>
            <a:ext cx="384718" cy="273844"/>
          </a:xfrm>
        </p:spPr>
        <p:txBody>
          <a:bodyPr/>
          <a:lstStyle>
            <a:lvl1pPr>
              <a:defRPr>
                <a:solidFill>
                  <a:schemeClr val="accent1">
                    <a:lumMod val="60000"/>
                    <a:lumOff val="40000"/>
                  </a:schemeClr>
                </a:solidFill>
              </a:defRPr>
            </a:lvl1pPr>
          </a:lstStyle>
          <a:p>
            <a:fld id="{2DCCEF44-1029-4C4E-ADAF-93FDE3ADB248}" type="slidenum">
              <a:rPr lang="en-US" smtClean="0"/>
              <a:pPr/>
              <a:t>‹#›</a:t>
            </a:fld>
            <a:endParaRPr lang="en-US" dirty="0"/>
          </a:p>
        </p:txBody>
      </p:sp>
    </p:spTree>
    <p:extLst>
      <p:ext uri="{BB962C8B-B14F-4D97-AF65-F5344CB8AC3E}">
        <p14:creationId xmlns:p14="http://schemas.microsoft.com/office/powerpoint/2010/main" val="7257078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2">
    <p:spTree>
      <p:nvGrpSpPr>
        <p:cNvPr id="1" name=""/>
        <p:cNvGrpSpPr/>
        <p:nvPr/>
      </p:nvGrpSpPr>
      <p:grpSpPr>
        <a:xfrm>
          <a:off x="0" y="0"/>
          <a:ext cx="0" cy="0"/>
          <a:chOff x="0" y="0"/>
          <a:chExt cx="0" cy="0"/>
        </a:xfrm>
      </p:grpSpPr>
      <p:sp>
        <p:nvSpPr>
          <p:cNvPr id="2" name="Title 1"/>
          <p:cNvSpPr>
            <a:spLocks noGrp="1"/>
          </p:cNvSpPr>
          <p:nvPr>
            <p:ph type="title"/>
          </p:nvPr>
        </p:nvSpPr>
        <p:spPr>
          <a:xfrm>
            <a:off x="365982" y="2830969"/>
            <a:ext cx="7772400" cy="1021556"/>
          </a:xfrm>
        </p:spPr>
        <p:txBody>
          <a:bodyPr anchor="b" anchorCtr="0">
            <a:noAutofit/>
          </a:bodyPr>
          <a:lstStyle>
            <a:lvl1pPr algn="l">
              <a:defRPr sz="3300" b="1" cap="all"/>
            </a:lvl1pPr>
          </a:lstStyle>
          <a:p>
            <a:r>
              <a:rPr lang="en-US" smtClean="0"/>
              <a:t>Click to edit Master title style</a:t>
            </a:r>
            <a:endParaRPr lang="en-US" dirty="0"/>
          </a:p>
        </p:txBody>
      </p:sp>
      <p:sp>
        <p:nvSpPr>
          <p:cNvPr id="7" name="Subtitle 2"/>
          <p:cNvSpPr>
            <a:spLocks noGrp="1"/>
          </p:cNvSpPr>
          <p:nvPr>
            <p:ph type="subTitle" idx="1"/>
          </p:nvPr>
        </p:nvSpPr>
        <p:spPr>
          <a:xfrm>
            <a:off x="395864" y="3827193"/>
            <a:ext cx="7772400" cy="531522"/>
          </a:xfrm>
        </p:spPr>
        <p:txBody>
          <a:bodyPr>
            <a:noAutofit/>
          </a:bodyPr>
          <a:lstStyle>
            <a:lvl1pPr marL="0" indent="0" algn="l">
              <a:buNone/>
              <a:defRPr>
                <a:solidFill>
                  <a:srgbClr val="17375E"/>
                </a:solidFill>
              </a:defRPr>
            </a:lvl1pPr>
            <a:lvl2pPr marL="457127" indent="0" algn="ctr">
              <a:buNone/>
              <a:defRPr>
                <a:solidFill>
                  <a:schemeClr val="tx1">
                    <a:tint val="75000"/>
                  </a:schemeClr>
                </a:solidFill>
              </a:defRPr>
            </a:lvl2pPr>
            <a:lvl3pPr marL="914255" indent="0" algn="ctr">
              <a:buNone/>
              <a:defRPr>
                <a:solidFill>
                  <a:schemeClr val="tx1">
                    <a:tint val="75000"/>
                  </a:schemeClr>
                </a:solidFill>
              </a:defRPr>
            </a:lvl3pPr>
            <a:lvl4pPr marL="1371382" indent="0" algn="ctr">
              <a:buNone/>
              <a:defRPr>
                <a:solidFill>
                  <a:schemeClr val="tx1">
                    <a:tint val="75000"/>
                  </a:schemeClr>
                </a:solidFill>
              </a:defRPr>
            </a:lvl4pPr>
            <a:lvl5pPr marL="1828510" indent="0" algn="ctr">
              <a:buNone/>
              <a:defRPr>
                <a:solidFill>
                  <a:schemeClr val="tx1">
                    <a:tint val="75000"/>
                  </a:schemeClr>
                </a:solidFill>
              </a:defRPr>
            </a:lvl5pPr>
            <a:lvl6pPr marL="2285637" indent="0" algn="ctr">
              <a:buNone/>
              <a:defRPr>
                <a:solidFill>
                  <a:schemeClr val="tx1">
                    <a:tint val="75000"/>
                  </a:schemeClr>
                </a:solidFill>
              </a:defRPr>
            </a:lvl6pPr>
            <a:lvl7pPr marL="2742764" indent="0" algn="ctr">
              <a:buNone/>
              <a:defRPr>
                <a:solidFill>
                  <a:schemeClr val="tx1">
                    <a:tint val="75000"/>
                  </a:schemeClr>
                </a:solidFill>
              </a:defRPr>
            </a:lvl7pPr>
            <a:lvl8pPr marL="3199892" indent="0" algn="ctr">
              <a:buNone/>
              <a:defRPr>
                <a:solidFill>
                  <a:schemeClr val="tx1">
                    <a:tint val="75000"/>
                  </a:schemeClr>
                </a:solidFill>
              </a:defRPr>
            </a:lvl8pPr>
            <a:lvl9pPr marL="3657019" indent="0" algn="ctr">
              <a:buNone/>
              <a:defRPr>
                <a:solidFill>
                  <a:schemeClr val="tx1">
                    <a:tint val="75000"/>
                  </a:schemeClr>
                </a:solidFill>
              </a:defRPr>
            </a:lvl9pPr>
          </a:lstStyle>
          <a:p>
            <a:r>
              <a:rPr lang="en-US" smtClean="0"/>
              <a:t>Click to edit Master subtitle style</a:t>
            </a:r>
            <a:endParaRPr lang="en-US" dirty="0"/>
          </a:p>
        </p:txBody>
      </p:sp>
      <p:sp>
        <p:nvSpPr>
          <p:cNvPr id="13" name="Date Placeholder 3"/>
          <p:cNvSpPr>
            <a:spLocks noGrp="1"/>
          </p:cNvSpPr>
          <p:nvPr>
            <p:ph type="dt" sz="half" idx="10"/>
          </p:nvPr>
        </p:nvSpPr>
        <p:spPr>
          <a:xfrm>
            <a:off x="904708" y="4709160"/>
            <a:ext cx="1455998" cy="273844"/>
          </a:xfrm>
        </p:spPr>
        <p:txBody>
          <a:bodyPr/>
          <a:lstStyle>
            <a:lvl1pPr>
              <a:defRPr>
                <a:solidFill>
                  <a:schemeClr val="accent1">
                    <a:lumMod val="60000"/>
                    <a:lumOff val="40000"/>
                  </a:schemeClr>
                </a:solidFill>
              </a:defRPr>
            </a:lvl1pPr>
          </a:lstStyle>
          <a:p>
            <a:fld id="{C30AB9FE-5281-FF41-9C50-D3C8FD61AFA2}" type="datetime1">
              <a:rPr lang="en-US" smtClean="0"/>
              <a:pPr/>
              <a:t>5/11/17</a:t>
            </a:fld>
            <a:endParaRPr lang="en-US"/>
          </a:p>
        </p:txBody>
      </p:sp>
      <p:sp>
        <p:nvSpPr>
          <p:cNvPr id="14" name="Footer Placeholder 4"/>
          <p:cNvSpPr>
            <a:spLocks noGrp="1"/>
          </p:cNvSpPr>
          <p:nvPr>
            <p:ph type="ftr" sz="quarter" idx="11"/>
          </p:nvPr>
        </p:nvSpPr>
        <p:spPr>
          <a:xfrm>
            <a:off x="2442882" y="4709160"/>
            <a:ext cx="4332941" cy="273844"/>
          </a:xfrm>
        </p:spPr>
        <p:txBody>
          <a:bodyPr/>
          <a:lstStyle>
            <a:lvl1pPr>
              <a:defRPr>
                <a:solidFill>
                  <a:schemeClr val="accent1">
                    <a:lumMod val="60000"/>
                    <a:lumOff val="40000"/>
                  </a:schemeClr>
                </a:solidFill>
              </a:defRPr>
            </a:lvl1pPr>
          </a:lstStyle>
          <a:p>
            <a:endParaRPr lang="en-US" dirty="0"/>
          </a:p>
        </p:txBody>
      </p:sp>
      <p:sp>
        <p:nvSpPr>
          <p:cNvPr id="6" name="Slide Number Placeholder 5"/>
          <p:cNvSpPr>
            <a:spLocks noGrp="1"/>
          </p:cNvSpPr>
          <p:nvPr>
            <p:ph type="sldNum" sz="quarter" idx="12"/>
          </p:nvPr>
        </p:nvSpPr>
        <p:spPr>
          <a:xfrm>
            <a:off x="449730" y="4709160"/>
            <a:ext cx="384718" cy="273844"/>
          </a:xfrm>
        </p:spPr>
        <p:txBody>
          <a:bodyPr/>
          <a:lstStyle>
            <a:lvl1pPr>
              <a:defRPr>
                <a:solidFill>
                  <a:schemeClr val="accent1">
                    <a:lumMod val="60000"/>
                    <a:lumOff val="40000"/>
                  </a:schemeClr>
                </a:solidFill>
              </a:defRPr>
            </a:lvl1pPr>
          </a:lstStyle>
          <a:p>
            <a:fld id="{2DCCEF44-1029-4C4E-ADAF-93FDE3ADB248}" type="slidenum">
              <a:rPr lang="en-US" smtClean="0"/>
              <a:pPr/>
              <a:t>‹#›</a:t>
            </a:fld>
            <a:endParaRPr lang="en-US" dirty="0"/>
          </a:p>
        </p:txBody>
      </p:sp>
    </p:spTree>
    <p:extLst>
      <p:ext uri="{BB962C8B-B14F-4D97-AF65-F5344CB8AC3E}">
        <p14:creationId xmlns:p14="http://schemas.microsoft.com/office/powerpoint/2010/main" val="41200090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ection Header 2">
    <p:spTree>
      <p:nvGrpSpPr>
        <p:cNvPr id="1" name=""/>
        <p:cNvGrpSpPr/>
        <p:nvPr/>
      </p:nvGrpSpPr>
      <p:grpSpPr>
        <a:xfrm>
          <a:off x="0" y="0"/>
          <a:ext cx="0" cy="0"/>
          <a:chOff x="0" y="0"/>
          <a:chExt cx="0" cy="0"/>
        </a:xfrm>
      </p:grpSpPr>
      <p:sp>
        <p:nvSpPr>
          <p:cNvPr id="2" name="Title 1"/>
          <p:cNvSpPr>
            <a:spLocks noGrp="1"/>
          </p:cNvSpPr>
          <p:nvPr>
            <p:ph type="title"/>
          </p:nvPr>
        </p:nvSpPr>
        <p:spPr>
          <a:xfrm>
            <a:off x="365982" y="1415840"/>
            <a:ext cx="7772400" cy="1021556"/>
          </a:xfrm>
        </p:spPr>
        <p:txBody>
          <a:bodyPr anchor="b" anchorCtr="0">
            <a:noAutofit/>
          </a:bodyPr>
          <a:lstStyle>
            <a:lvl1pPr algn="l">
              <a:defRPr sz="2700" b="1" cap="all"/>
            </a:lvl1pPr>
          </a:lstStyle>
          <a:p>
            <a:r>
              <a:rPr lang="en-US" smtClean="0"/>
              <a:t>Click to edit Master title style</a:t>
            </a:r>
            <a:endParaRPr lang="en-US" dirty="0"/>
          </a:p>
        </p:txBody>
      </p:sp>
      <p:sp>
        <p:nvSpPr>
          <p:cNvPr id="7" name="Subtitle 2"/>
          <p:cNvSpPr>
            <a:spLocks noGrp="1"/>
          </p:cNvSpPr>
          <p:nvPr>
            <p:ph type="subTitle" idx="1"/>
          </p:nvPr>
        </p:nvSpPr>
        <p:spPr>
          <a:xfrm>
            <a:off x="365982" y="2412064"/>
            <a:ext cx="7772400" cy="531522"/>
          </a:xfrm>
        </p:spPr>
        <p:txBody>
          <a:bodyPr>
            <a:noAutofit/>
          </a:bodyPr>
          <a:lstStyle>
            <a:lvl1pPr marL="0" indent="0" algn="l">
              <a:buNone/>
              <a:defRPr>
                <a:solidFill>
                  <a:srgbClr val="17375E"/>
                </a:solidFill>
              </a:defRPr>
            </a:lvl1pPr>
            <a:lvl2pPr marL="457127" indent="0" algn="ctr">
              <a:buNone/>
              <a:defRPr>
                <a:solidFill>
                  <a:schemeClr val="tx1">
                    <a:tint val="75000"/>
                  </a:schemeClr>
                </a:solidFill>
              </a:defRPr>
            </a:lvl2pPr>
            <a:lvl3pPr marL="914255" indent="0" algn="ctr">
              <a:buNone/>
              <a:defRPr>
                <a:solidFill>
                  <a:schemeClr val="tx1">
                    <a:tint val="75000"/>
                  </a:schemeClr>
                </a:solidFill>
              </a:defRPr>
            </a:lvl3pPr>
            <a:lvl4pPr marL="1371382" indent="0" algn="ctr">
              <a:buNone/>
              <a:defRPr>
                <a:solidFill>
                  <a:schemeClr val="tx1">
                    <a:tint val="75000"/>
                  </a:schemeClr>
                </a:solidFill>
              </a:defRPr>
            </a:lvl4pPr>
            <a:lvl5pPr marL="1828510" indent="0" algn="ctr">
              <a:buNone/>
              <a:defRPr>
                <a:solidFill>
                  <a:schemeClr val="tx1">
                    <a:tint val="75000"/>
                  </a:schemeClr>
                </a:solidFill>
              </a:defRPr>
            </a:lvl5pPr>
            <a:lvl6pPr marL="2285637" indent="0" algn="ctr">
              <a:buNone/>
              <a:defRPr>
                <a:solidFill>
                  <a:schemeClr val="tx1">
                    <a:tint val="75000"/>
                  </a:schemeClr>
                </a:solidFill>
              </a:defRPr>
            </a:lvl6pPr>
            <a:lvl7pPr marL="2742764" indent="0" algn="ctr">
              <a:buNone/>
              <a:defRPr>
                <a:solidFill>
                  <a:schemeClr val="tx1">
                    <a:tint val="75000"/>
                  </a:schemeClr>
                </a:solidFill>
              </a:defRPr>
            </a:lvl7pPr>
            <a:lvl8pPr marL="3199892" indent="0" algn="ctr">
              <a:buNone/>
              <a:defRPr>
                <a:solidFill>
                  <a:schemeClr val="tx1">
                    <a:tint val="75000"/>
                  </a:schemeClr>
                </a:solidFill>
              </a:defRPr>
            </a:lvl8pPr>
            <a:lvl9pPr marL="3657019" indent="0" algn="ctr">
              <a:buNone/>
              <a:defRPr>
                <a:solidFill>
                  <a:schemeClr val="tx1">
                    <a:tint val="75000"/>
                  </a:schemeClr>
                </a:solidFill>
              </a:defRPr>
            </a:lvl9pPr>
          </a:lstStyle>
          <a:p>
            <a:r>
              <a:rPr lang="en-US" smtClean="0"/>
              <a:t>Click to edit Master subtitle style</a:t>
            </a:r>
            <a:endParaRPr lang="en-US" dirty="0"/>
          </a:p>
        </p:txBody>
      </p:sp>
      <p:sp>
        <p:nvSpPr>
          <p:cNvPr id="13" name="Date Placeholder 3"/>
          <p:cNvSpPr>
            <a:spLocks noGrp="1"/>
          </p:cNvSpPr>
          <p:nvPr>
            <p:ph type="dt" sz="half" idx="10"/>
          </p:nvPr>
        </p:nvSpPr>
        <p:spPr>
          <a:xfrm>
            <a:off x="904708" y="4709160"/>
            <a:ext cx="1455998" cy="273844"/>
          </a:xfrm>
        </p:spPr>
        <p:txBody>
          <a:bodyPr/>
          <a:lstStyle>
            <a:lvl1pPr>
              <a:defRPr>
                <a:solidFill>
                  <a:schemeClr val="accent1">
                    <a:lumMod val="60000"/>
                    <a:lumOff val="40000"/>
                  </a:schemeClr>
                </a:solidFill>
              </a:defRPr>
            </a:lvl1pPr>
          </a:lstStyle>
          <a:p>
            <a:fld id="{C30AB9FE-5281-FF41-9C50-D3C8FD61AFA2}" type="datetime1">
              <a:rPr lang="en-US" smtClean="0"/>
              <a:pPr/>
              <a:t>5/11/17</a:t>
            </a:fld>
            <a:endParaRPr lang="en-US"/>
          </a:p>
        </p:txBody>
      </p:sp>
      <p:sp>
        <p:nvSpPr>
          <p:cNvPr id="14" name="Footer Placeholder 4"/>
          <p:cNvSpPr>
            <a:spLocks noGrp="1"/>
          </p:cNvSpPr>
          <p:nvPr>
            <p:ph type="ftr" sz="quarter" idx="11"/>
          </p:nvPr>
        </p:nvSpPr>
        <p:spPr>
          <a:xfrm>
            <a:off x="2442882" y="4709160"/>
            <a:ext cx="4332941" cy="273844"/>
          </a:xfrm>
        </p:spPr>
        <p:txBody>
          <a:bodyPr/>
          <a:lstStyle>
            <a:lvl1pPr>
              <a:defRPr>
                <a:solidFill>
                  <a:schemeClr val="accent1">
                    <a:lumMod val="60000"/>
                    <a:lumOff val="40000"/>
                  </a:schemeClr>
                </a:solidFill>
              </a:defRPr>
            </a:lvl1pPr>
          </a:lstStyle>
          <a:p>
            <a:endParaRPr lang="en-US" dirty="0"/>
          </a:p>
        </p:txBody>
      </p:sp>
      <p:sp>
        <p:nvSpPr>
          <p:cNvPr id="6" name="Slide Number Placeholder 5"/>
          <p:cNvSpPr>
            <a:spLocks noGrp="1"/>
          </p:cNvSpPr>
          <p:nvPr>
            <p:ph type="sldNum" sz="quarter" idx="12"/>
          </p:nvPr>
        </p:nvSpPr>
        <p:spPr>
          <a:xfrm>
            <a:off x="449730" y="4709160"/>
            <a:ext cx="384718" cy="273844"/>
          </a:xfrm>
        </p:spPr>
        <p:txBody>
          <a:bodyPr/>
          <a:lstStyle>
            <a:lvl1pPr>
              <a:defRPr>
                <a:solidFill>
                  <a:schemeClr val="accent1">
                    <a:lumMod val="60000"/>
                    <a:lumOff val="40000"/>
                  </a:schemeClr>
                </a:solidFill>
              </a:defRPr>
            </a:lvl1pPr>
          </a:lstStyle>
          <a:p>
            <a:fld id="{2DCCEF44-1029-4C4E-ADAF-93FDE3ADB248}" type="slidenum">
              <a:rPr lang="en-US" smtClean="0"/>
              <a:pPr/>
              <a:t>‹#›</a:t>
            </a:fld>
            <a:endParaRPr lang="en-US" dirty="0"/>
          </a:p>
        </p:txBody>
      </p:sp>
    </p:spTree>
    <p:extLst>
      <p:ext uri="{BB962C8B-B14F-4D97-AF65-F5344CB8AC3E}">
        <p14:creationId xmlns:p14="http://schemas.microsoft.com/office/powerpoint/2010/main" val="27365135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MAX">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904708" y="4709160"/>
            <a:ext cx="1455998" cy="273844"/>
          </a:xfrm>
        </p:spPr>
        <p:txBody>
          <a:bodyPr/>
          <a:lstStyle>
            <a:lvl1pPr>
              <a:defRPr>
                <a:solidFill>
                  <a:schemeClr val="accent1">
                    <a:lumMod val="60000"/>
                    <a:lumOff val="40000"/>
                  </a:schemeClr>
                </a:solidFill>
              </a:defRPr>
            </a:lvl1pPr>
          </a:lstStyle>
          <a:p>
            <a:fld id="{C30AB9FE-5281-FF41-9C50-D3C8FD61AFA2}" type="datetime1">
              <a:rPr lang="en-US" smtClean="0"/>
              <a:pPr/>
              <a:t>5/11/17</a:t>
            </a:fld>
            <a:endParaRPr lang="en-US"/>
          </a:p>
        </p:txBody>
      </p:sp>
      <p:sp>
        <p:nvSpPr>
          <p:cNvPr id="5" name="Footer Placeholder 4"/>
          <p:cNvSpPr>
            <a:spLocks noGrp="1"/>
          </p:cNvSpPr>
          <p:nvPr>
            <p:ph type="ftr" sz="quarter" idx="11"/>
          </p:nvPr>
        </p:nvSpPr>
        <p:spPr>
          <a:xfrm>
            <a:off x="2442882" y="4709160"/>
            <a:ext cx="4332941" cy="273844"/>
          </a:xfrm>
        </p:spPr>
        <p:txBody>
          <a:bodyPr/>
          <a:lstStyle>
            <a:lvl1pPr>
              <a:defRPr>
                <a:solidFill>
                  <a:schemeClr val="accent1">
                    <a:lumMod val="60000"/>
                    <a:lumOff val="40000"/>
                  </a:schemeClr>
                </a:solidFill>
              </a:defRPr>
            </a:lvl1pPr>
          </a:lstStyle>
          <a:p>
            <a:endParaRPr lang="en-US" dirty="0"/>
          </a:p>
        </p:txBody>
      </p:sp>
      <p:sp>
        <p:nvSpPr>
          <p:cNvPr id="6" name="Slide Number Placeholder 5"/>
          <p:cNvSpPr>
            <a:spLocks noGrp="1"/>
          </p:cNvSpPr>
          <p:nvPr>
            <p:ph type="sldNum" sz="quarter" idx="12"/>
          </p:nvPr>
        </p:nvSpPr>
        <p:spPr>
          <a:xfrm>
            <a:off x="449730" y="4709160"/>
            <a:ext cx="384718" cy="273844"/>
          </a:xfrm>
        </p:spPr>
        <p:txBody>
          <a:bodyPr/>
          <a:lstStyle>
            <a:lvl1pPr>
              <a:defRPr>
                <a:solidFill>
                  <a:schemeClr val="accent1">
                    <a:lumMod val="60000"/>
                    <a:lumOff val="40000"/>
                  </a:schemeClr>
                </a:solidFill>
              </a:defRPr>
            </a:lvl1pPr>
          </a:lstStyle>
          <a:p>
            <a:fld id="{2DCCEF44-1029-4C4E-ADAF-93FDE3ADB248}" type="slidenum">
              <a:rPr lang="en-US" smtClean="0"/>
              <a:pPr/>
              <a:t>‹#›</a:t>
            </a:fld>
            <a:endParaRPr lang="en-US" dirty="0"/>
          </a:p>
        </p:txBody>
      </p:sp>
      <p:sp>
        <p:nvSpPr>
          <p:cNvPr id="10" name="Title 9"/>
          <p:cNvSpPr>
            <a:spLocks noGrp="1"/>
          </p:cNvSpPr>
          <p:nvPr>
            <p:ph type="title"/>
          </p:nvPr>
        </p:nvSpPr>
        <p:spPr>
          <a:xfrm>
            <a:off x="164984" y="46305"/>
            <a:ext cx="8781802" cy="857251"/>
          </a:xfrm>
        </p:spPr>
        <p:txBody>
          <a:bodyPr/>
          <a:lstStyle/>
          <a:p>
            <a:r>
              <a:rPr lang="en-US" smtClean="0"/>
              <a:t>Click to edit Master title style</a:t>
            </a:r>
            <a:endParaRPr lang="en-US" dirty="0"/>
          </a:p>
        </p:txBody>
      </p:sp>
      <p:sp>
        <p:nvSpPr>
          <p:cNvPr id="15" name="Content Placeholder 14"/>
          <p:cNvSpPr>
            <a:spLocks noGrp="1"/>
          </p:cNvSpPr>
          <p:nvPr>
            <p:ph sz="quarter" idx="13"/>
          </p:nvPr>
        </p:nvSpPr>
        <p:spPr>
          <a:xfrm>
            <a:off x="176180" y="923220"/>
            <a:ext cx="8770605" cy="2912451"/>
          </a:xfrm>
        </p:spPr>
        <p:txBody>
          <a:bodyPr>
            <a:no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9561221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STD">
    <p:spTree>
      <p:nvGrpSpPr>
        <p:cNvPr id="1" name=""/>
        <p:cNvGrpSpPr/>
        <p:nvPr/>
      </p:nvGrpSpPr>
      <p:grpSpPr>
        <a:xfrm>
          <a:off x="0" y="0"/>
          <a:ext cx="0" cy="0"/>
          <a:chOff x="0" y="0"/>
          <a:chExt cx="0" cy="0"/>
        </a:xfrm>
      </p:grpSpPr>
      <p:sp>
        <p:nvSpPr>
          <p:cNvPr id="10" name="Title 9"/>
          <p:cNvSpPr>
            <a:spLocks noGrp="1"/>
          </p:cNvSpPr>
          <p:nvPr>
            <p:ph type="title"/>
          </p:nvPr>
        </p:nvSpPr>
        <p:spPr>
          <a:xfrm>
            <a:off x="376624" y="181027"/>
            <a:ext cx="8229600" cy="857251"/>
          </a:xfrm>
        </p:spPr>
        <p:txBody>
          <a:bodyPr/>
          <a:lstStyle/>
          <a:p>
            <a:r>
              <a:rPr lang="en-US" smtClean="0"/>
              <a:t>Click to edit Master title style</a:t>
            </a:r>
            <a:endParaRPr lang="en-US" dirty="0"/>
          </a:p>
        </p:txBody>
      </p:sp>
      <p:sp>
        <p:nvSpPr>
          <p:cNvPr id="15" name="Content Placeholder 14"/>
          <p:cNvSpPr>
            <a:spLocks noGrp="1"/>
          </p:cNvSpPr>
          <p:nvPr>
            <p:ph sz="quarter" idx="13"/>
          </p:nvPr>
        </p:nvSpPr>
        <p:spPr>
          <a:xfrm>
            <a:off x="387821" y="1057942"/>
            <a:ext cx="8218403" cy="2912451"/>
          </a:xfrm>
        </p:spPr>
        <p:txBody>
          <a:bodyPr>
            <a:no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904708" y="4709160"/>
            <a:ext cx="1455998" cy="273844"/>
          </a:xfrm>
        </p:spPr>
        <p:txBody>
          <a:bodyPr/>
          <a:lstStyle>
            <a:lvl1pPr>
              <a:defRPr>
                <a:solidFill>
                  <a:schemeClr val="accent1">
                    <a:lumMod val="60000"/>
                    <a:lumOff val="40000"/>
                  </a:schemeClr>
                </a:solidFill>
              </a:defRPr>
            </a:lvl1pPr>
          </a:lstStyle>
          <a:p>
            <a:fld id="{C30AB9FE-5281-FF41-9C50-D3C8FD61AFA2}" type="datetime1">
              <a:rPr lang="en-US" smtClean="0"/>
              <a:pPr/>
              <a:t>5/11/17</a:t>
            </a:fld>
            <a:endParaRPr lang="en-US"/>
          </a:p>
        </p:txBody>
      </p:sp>
      <p:sp>
        <p:nvSpPr>
          <p:cNvPr id="5" name="Footer Placeholder 4"/>
          <p:cNvSpPr>
            <a:spLocks noGrp="1"/>
          </p:cNvSpPr>
          <p:nvPr>
            <p:ph type="ftr" sz="quarter" idx="11"/>
          </p:nvPr>
        </p:nvSpPr>
        <p:spPr>
          <a:xfrm>
            <a:off x="2442882" y="4709160"/>
            <a:ext cx="4332941" cy="273844"/>
          </a:xfrm>
        </p:spPr>
        <p:txBody>
          <a:bodyPr/>
          <a:lstStyle>
            <a:lvl1pPr>
              <a:defRPr>
                <a:solidFill>
                  <a:schemeClr val="accent1">
                    <a:lumMod val="60000"/>
                    <a:lumOff val="40000"/>
                  </a:schemeClr>
                </a:solidFill>
              </a:defRPr>
            </a:lvl1pPr>
          </a:lstStyle>
          <a:p>
            <a:endParaRPr lang="en-US" dirty="0"/>
          </a:p>
        </p:txBody>
      </p:sp>
      <p:sp>
        <p:nvSpPr>
          <p:cNvPr id="6" name="Slide Number Placeholder 5"/>
          <p:cNvSpPr>
            <a:spLocks noGrp="1"/>
          </p:cNvSpPr>
          <p:nvPr>
            <p:ph type="sldNum" sz="quarter" idx="12"/>
          </p:nvPr>
        </p:nvSpPr>
        <p:spPr>
          <a:xfrm>
            <a:off x="449730" y="4709160"/>
            <a:ext cx="384718" cy="273844"/>
          </a:xfrm>
        </p:spPr>
        <p:txBody>
          <a:bodyPr/>
          <a:lstStyle>
            <a:lvl1pPr>
              <a:defRPr>
                <a:solidFill>
                  <a:schemeClr val="accent1">
                    <a:lumMod val="60000"/>
                    <a:lumOff val="40000"/>
                  </a:schemeClr>
                </a:solidFill>
              </a:defRPr>
            </a:lvl1pPr>
          </a:lstStyle>
          <a:p>
            <a:fld id="{2DCCEF44-1029-4C4E-ADAF-93FDE3ADB248}" type="slidenum">
              <a:rPr lang="en-US" smtClean="0"/>
              <a:pPr/>
              <a:t>‹#›</a:t>
            </a:fld>
            <a:endParaRPr lang="en-US" dirty="0"/>
          </a:p>
        </p:txBody>
      </p:sp>
    </p:spTree>
    <p:extLst>
      <p:ext uri="{BB962C8B-B14F-4D97-AF65-F5344CB8AC3E}">
        <p14:creationId xmlns:p14="http://schemas.microsoft.com/office/powerpoint/2010/main" val="33840812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MarieStyle">
    <p:spTree>
      <p:nvGrpSpPr>
        <p:cNvPr id="1" name=""/>
        <p:cNvGrpSpPr/>
        <p:nvPr/>
      </p:nvGrpSpPr>
      <p:grpSpPr>
        <a:xfrm>
          <a:off x="0" y="0"/>
          <a:ext cx="0" cy="0"/>
          <a:chOff x="0" y="0"/>
          <a:chExt cx="0" cy="0"/>
        </a:xfrm>
      </p:grpSpPr>
      <p:sp>
        <p:nvSpPr>
          <p:cNvPr id="10" name="Title 9"/>
          <p:cNvSpPr>
            <a:spLocks noGrp="1"/>
          </p:cNvSpPr>
          <p:nvPr>
            <p:ph type="title"/>
          </p:nvPr>
        </p:nvSpPr>
        <p:spPr>
          <a:xfrm>
            <a:off x="376624" y="181035"/>
            <a:ext cx="8229600" cy="857251"/>
          </a:xfrm>
        </p:spPr>
        <p:txBody>
          <a:bodyPr/>
          <a:lstStyle/>
          <a:p>
            <a:r>
              <a:rPr lang="en-US" smtClean="0"/>
              <a:t>Click to edit Master title style</a:t>
            </a:r>
            <a:endParaRPr lang="en-US" dirty="0"/>
          </a:p>
        </p:txBody>
      </p:sp>
      <p:sp>
        <p:nvSpPr>
          <p:cNvPr id="15" name="Content Placeholder 14"/>
          <p:cNvSpPr>
            <a:spLocks noGrp="1"/>
          </p:cNvSpPr>
          <p:nvPr>
            <p:ph sz="quarter" idx="13"/>
          </p:nvPr>
        </p:nvSpPr>
        <p:spPr>
          <a:xfrm>
            <a:off x="387821" y="1057950"/>
            <a:ext cx="8218403" cy="2912451"/>
          </a:xfrm>
        </p:spPr>
        <p:txBody>
          <a:bodyPr>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a:xfrm>
            <a:off x="449734" y="4709160"/>
            <a:ext cx="384719" cy="273844"/>
          </a:xfrm>
        </p:spPr>
        <p:txBody>
          <a:bodyPr/>
          <a:lstStyle>
            <a:lvl1pPr>
              <a:defRPr>
                <a:solidFill>
                  <a:schemeClr val="accent1">
                    <a:lumMod val="60000"/>
                    <a:lumOff val="40000"/>
                  </a:schemeClr>
                </a:solidFill>
              </a:defRPr>
            </a:lvl1pPr>
          </a:lstStyle>
          <a:p>
            <a:fld id="{2DCCEF44-1029-4C4E-ADAF-93FDE3ADB248}" type="slidenum">
              <a:rPr lang="en-US" smtClean="0"/>
              <a:pPr/>
              <a:t>‹#›</a:t>
            </a:fld>
            <a:endParaRPr lang="en-US" dirty="0"/>
          </a:p>
        </p:txBody>
      </p:sp>
      <p:sp>
        <p:nvSpPr>
          <p:cNvPr id="7" name="Date Placeholder 3"/>
          <p:cNvSpPr txBox="1">
            <a:spLocks/>
          </p:cNvSpPr>
          <p:nvPr userDrawn="1"/>
        </p:nvSpPr>
        <p:spPr>
          <a:xfrm>
            <a:off x="938293" y="4717531"/>
            <a:ext cx="4934479" cy="252116"/>
          </a:xfrm>
          <a:prstGeom prst="rect">
            <a:avLst/>
          </a:prstGeom>
        </p:spPr>
        <p:txBody>
          <a:bodyPr vert="horz" lIns="91428" tIns="45713" rIns="91428" bIns="45713" rtlCol="0" anchor="ctr"/>
          <a:lstStyle>
            <a:defPPr>
              <a:defRPr lang="en-US"/>
            </a:defPPr>
            <a:lvl1pPr marL="0" algn="l" defTabSz="457127" rtl="0" eaLnBrk="1" latinLnBrk="0" hangingPunct="1">
              <a:defRPr sz="1200" b="0" kern="1200">
                <a:solidFill>
                  <a:schemeClr val="accent1">
                    <a:lumMod val="60000"/>
                    <a:lumOff val="40000"/>
                  </a:schemeClr>
                </a:solidFill>
                <a:latin typeface="+mn-lt"/>
                <a:ea typeface="+mn-ea"/>
                <a:cs typeface="+mn-cs"/>
              </a:defRPr>
            </a:lvl1pPr>
            <a:lvl2pPr marL="457127" algn="l" defTabSz="457127" rtl="0" eaLnBrk="1" latinLnBrk="0" hangingPunct="1">
              <a:defRPr sz="1800" kern="1200">
                <a:solidFill>
                  <a:schemeClr val="tx1"/>
                </a:solidFill>
                <a:latin typeface="+mn-lt"/>
                <a:ea typeface="+mn-ea"/>
                <a:cs typeface="+mn-cs"/>
              </a:defRPr>
            </a:lvl2pPr>
            <a:lvl3pPr marL="914255" algn="l" defTabSz="457127" rtl="0" eaLnBrk="1" latinLnBrk="0" hangingPunct="1">
              <a:defRPr sz="1800" kern="1200">
                <a:solidFill>
                  <a:schemeClr val="tx1"/>
                </a:solidFill>
                <a:latin typeface="+mn-lt"/>
                <a:ea typeface="+mn-ea"/>
                <a:cs typeface="+mn-cs"/>
              </a:defRPr>
            </a:lvl3pPr>
            <a:lvl4pPr marL="1371382" algn="l" defTabSz="457127" rtl="0" eaLnBrk="1" latinLnBrk="0" hangingPunct="1">
              <a:defRPr sz="1800" kern="1200">
                <a:solidFill>
                  <a:schemeClr val="tx1"/>
                </a:solidFill>
                <a:latin typeface="+mn-lt"/>
                <a:ea typeface="+mn-ea"/>
                <a:cs typeface="+mn-cs"/>
              </a:defRPr>
            </a:lvl4pPr>
            <a:lvl5pPr marL="1828510" algn="l" defTabSz="457127" rtl="0" eaLnBrk="1" latinLnBrk="0" hangingPunct="1">
              <a:defRPr sz="1800" kern="1200">
                <a:solidFill>
                  <a:schemeClr val="tx1"/>
                </a:solidFill>
                <a:latin typeface="+mn-lt"/>
                <a:ea typeface="+mn-ea"/>
                <a:cs typeface="+mn-cs"/>
              </a:defRPr>
            </a:lvl5pPr>
            <a:lvl6pPr marL="2285637" algn="l" defTabSz="457127" rtl="0" eaLnBrk="1" latinLnBrk="0" hangingPunct="1">
              <a:defRPr sz="1800" kern="1200">
                <a:solidFill>
                  <a:schemeClr val="tx1"/>
                </a:solidFill>
                <a:latin typeface="+mn-lt"/>
                <a:ea typeface="+mn-ea"/>
                <a:cs typeface="+mn-cs"/>
              </a:defRPr>
            </a:lvl6pPr>
            <a:lvl7pPr marL="2742765" algn="l" defTabSz="457127" rtl="0" eaLnBrk="1" latinLnBrk="0" hangingPunct="1">
              <a:defRPr sz="1800" kern="1200">
                <a:solidFill>
                  <a:schemeClr val="tx1"/>
                </a:solidFill>
                <a:latin typeface="+mn-lt"/>
                <a:ea typeface="+mn-ea"/>
                <a:cs typeface="+mn-cs"/>
              </a:defRPr>
            </a:lvl7pPr>
            <a:lvl8pPr marL="3199892" algn="l" defTabSz="457127" rtl="0" eaLnBrk="1" latinLnBrk="0" hangingPunct="1">
              <a:defRPr sz="1800" kern="1200">
                <a:solidFill>
                  <a:schemeClr val="tx1"/>
                </a:solidFill>
                <a:latin typeface="+mn-lt"/>
                <a:ea typeface="+mn-ea"/>
                <a:cs typeface="+mn-cs"/>
              </a:defRPr>
            </a:lvl8pPr>
            <a:lvl9pPr marL="3657019" algn="l" defTabSz="457127" rtl="0" eaLnBrk="1" latinLnBrk="0" hangingPunct="1">
              <a:defRPr sz="1800" kern="1200">
                <a:solidFill>
                  <a:schemeClr val="tx1"/>
                </a:solidFill>
                <a:latin typeface="+mn-lt"/>
                <a:ea typeface="+mn-ea"/>
                <a:cs typeface="+mn-cs"/>
              </a:defRPr>
            </a:lvl9pPr>
          </a:lstStyle>
          <a:p>
            <a:pPr marL="0" marR="0" indent="0" algn="l" defTabSz="457094" rtl="0" eaLnBrk="1" fontAlgn="auto" latinLnBrk="0" hangingPunct="1">
              <a:lnSpc>
                <a:spcPct val="100000"/>
              </a:lnSpc>
              <a:spcBef>
                <a:spcPts val="0"/>
              </a:spcBef>
              <a:spcAft>
                <a:spcPts val="0"/>
              </a:spcAft>
              <a:buClrTx/>
              <a:buSzTx/>
              <a:buFontTx/>
              <a:buNone/>
              <a:tabLst/>
              <a:defRPr/>
            </a:pPr>
            <a:r>
              <a:rPr lang="en-US" sz="1200" dirty="0" smtClean="0"/>
              <a:t>Mariele Stockhoff</a:t>
            </a:r>
            <a:r>
              <a:rPr lang="en-US" sz="1200" baseline="0" dirty="0" smtClean="0"/>
              <a:t> ・ </a:t>
            </a:r>
            <a:r>
              <a:rPr lang="en-US" sz="1200" baseline="0" dirty="0" smtClean="0"/>
              <a:t>Clermont-Ferrand ・ May</a:t>
            </a:r>
            <a:r>
              <a:rPr lang="en-US" sz="1200" dirty="0" smtClean="0"/>
              <a:t> </a:t>
            </a:r>
            <a:r>
              <a:rPr lang="en-US" sz="1200" dirty="0" smtClean="0"/>
              <a:t>11</a:t>
            </a:r>
            <a:r>
              <a:rPr lang="en-US" sz="1200" baseline="30000" dirty="0" smtClean="0"/>
              <a:t>th</a:t>
            </a:r>
            <a:r>
              <a:rPr lang="en-US" sz="1200" dirty="0" smtClean="0"/>
              <a:t>, </a:t>
            </a:r>
            <a:r>
              <a:rPr lang="en-US" sz="1200" dirty="0" smtClean="0"/>
              <a:t>2017</a:t>
            </a:r>
            <a:endParaRPr lang="en-US" sz="1200" dirty="0" smtClean="0"/>
          </a:p>
        </p:txBody>
      </p:sp>
    </p:spTree>
    <p:extLst>
      <p:ext uri="{BB962C8B-B14F-4D97-AF65-F5344CB8AC3E}">
        <p14:creationId xmlns:p14="http://schemas.microsoft.com/office/powerpoint/2010/main" val="1023432546"/>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theme" Target="../theme/theme1.xml"/><Relationship Id="rId8"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3129" y="4547160"/>
            <a:ext cx="9150863" cy="605077"/>
          </a:xfrm>
          <a:prstGeom prst="rect">
            <a:avLst/>
          </a:prstGeom>
        </p:spPr>
      </p:pic>
      <p:sp>
        <p:nvSpPr>
          <p:cNvPr id="2" name="Title Placeholder 1"/>
          <p:cNvSpPr>
            <a:spLocks noGrp="1"/>
          </p:cNvSpPr>
          <p:nvPr>
            <p:ph type="title"/>
          </p:nvPr>
        </p:nvSpPr>
        <p:spPr>
          <a:xfrm>
            <a:off x="457200" y="205979"/>
            <a:ext cx="8229600" cy="857251"/>
          </a:xfrm>
          <a:prstGeom prst="rect">
            <a:avLst/>
          </a:prstGeom>
        </p:spPr>
        <p:txBody>
          <a:bodyPr vert="horz" lIns="91426" tIns="45713" rIns="91426" bIns="45713" rtlCol="0" anchor="b" anchorCtr="0">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200152"/>
            <a:ext cx="8229600" cy="3215985"/>
          </a:xfrm>
          <a:prstGeom prst="rect">
            <a:avLst/>
          </a:prstGeom>
        </p:spPr>
        <p:txBody>
          <a:bodyPr vert="horz" lIns="91426" tIns="45713" rIns="91426" bIns="45713"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22532" y="4706303"/>
            <a:ext cx="1455998" cy="273844"/>
          </a:xfrm>
          <a:prstGeom prst="rect">
            <a:avLst/>
          </a:prstGeom>
        </p:spPr>
        <p:txBody>
          <a:bodyPr vert="horz" lIns="91426" tIns="45713" rIns="91426" bIns="45713" rtlCol="0" anchor="ctr"/>
          <a:lstStyle>
            <a:lvl1pPr algn="l">
              <a:defRPr sz="1200" b="0">
                <a:solidFill>
                  <a:srgbClr val="FFFFFF"/>
                </a:solidFill>
              </a:defRPr>
            </a:lvl1pPr>
          </a:lstStyle>
          <a:p>
            <a:fld id="{49DEF4FF-8648-D24E-9A11-C52487DF1E7F}" type="datetime1">
              <a:rPr lang="en-US" smtClean="0"/>
              <a:pPr/>
              <a:t>5/11/17</a:t>
            </a:fld>
            <a:endParaRPr lang="en-US" dirty="0"/>
          </a:p>
        </p:txBody>
      </p:sp>
      <p:sp>
        <p:nvSpPr>
          <p:cNvPr id="5" name="Footer Placeholder 4"/>
          <p:cNvSpPr>
            <a:spLocks noGrp="1"/>
          </p:cNvSpPr>
          <p:nvPr>
            <p:ph type="ftr" sz="quarter" idx="3"/>
          </p:nvPr>
        </p:nvSpPr>
        <p:spPr>
          <a:xfrm>
            <a:off x="2368177" y="4706303"/>
            <a:ext cx="4407647" cy="273844"/>
          </a:xfrm>
          <a:prstGeom prst="rect">
            <a:avLst/>
          </a:prstGeom>
        </p:spPr>
        <p:txBody>
          <a:bodyPr vert="horz" lIns="91426" tIns="45713" rIns="91426" bIns="45713" rtlCol="0" anchor="ctr"/>
          <a:lstStyle>
            <a:lvl1pPr algn="ctr">
              <a:defRPr sz="1200">
                <a:solidFill>
                  <a:srgbClr val="FFFFFF"/>
                </a:solidFill>
              </a:defRPr>
            </a:lvl1pPr>
          </a:lstStyle>
          <a:p>
            <a:endParaRPr lang="en-US" dirty="0"/>
          </a:p>
        </p:txBody>
      </p:sp>
      <p:sp>
        <p:nvSpPr>
          <p:cNvPr id="6" name="Slide Number Placeholder 5"/>
          <p:cNvSpPr>
            <a:spLocks noGrp="1"/>
          </p:cNvSpPr>
          <p:nvPr>
            <p:ph type="sldNum" sz="quarter" idx="4"/>
          </p:nvPr>
        </p:nvSpPr>
        <p:spPr>
          <a:xfrm>
            <a:off x="367553" y="4706303"/>
            <a:ext cx="384718" cy="273844"/>
          </a:xfrm>
          <a:prstGeom prst="rect">
            <a:avLst/>
          </a:prstGeom>
        </p:spPr>
        <p:txBody>
          <a:bodyPr vert="horz" lIns="91426" tIns="45713" rIns="91426" bIns="45713" rtlCol="0" anchor="ctr"/>
          <a:lstStyle>
            <a:lvl1pPr algn="r">
              <a:defRPr sz="1200" b="1">
                <a:solidFill>
                  <a:schemeClr val="bg1"/>
                </a:solidFill>
              </a:defRPr>
            </a:lvl1pPr>
          </a:lstStyle>
          <a:p>
            <a:fld id="{2DCCEF44-1029-4C4E-ADAF-93FDE3ADB248}" type="slidenum">
              <a:rPr lang="en-US" smtClean="0"/>
              <a:pPr/>
              <a:t>‹#›</a:t>
            </a:fld>
            <a:endParaRPr lang="en-US" dirty="0"/>
          </a:p>
        </p:txBody>
      </p:sp>
    </p:spTree>
    <p:extLst>
      <p:ext uri="{BB962C8B-B14F-4D97-AF65-F5344CB8AC3E}">
        <p14:creationId xmlns:p14="http://schemas.microsoft.com/office/powerpoint/2010/main" val="251249382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73" r:id="rId3"/>
    <p:sldLayoutId id="2147483663" r:id="rId4"/>
    <p:sldLayoutId id="2147483674" r:id="rId5"/>
    <p:sldLayoutId id="2147483675" r:id="rId6"/>
  </p:sldLayoutIdLst>
  <p:hf hdr="0" ftr="0"/>
  <p:txStyles>
    <p:titleStyle>
      <a:lvl1pPr algn="l" defTabSz="457127" rtl="0" eaLnBrk="1" latinLnBrk="0" hangingPunct="1">
        <a:spcBef>
          <a:spcPct val="0"/>
        </a:spcBef>
        <a:buNone/>
        <a:defRPr sz="2800" kern="1200">
          <a:solidFill>
            <a:schemeClr val="tx2">
              <a:lumMod val="75000"/>
            </a:schemeClr>
          </a:solidFill>
          <a:latin typeface="Helvetica Neue"/>
          <a:ea typeface="+mj-ea"/>
          <a:cs typeface="Helvetica Neue"/>
        </a:defRPr>
      </a:lvl1pPr>
    </p:titleStyle>
    <p:bodyStyle>
      <a:lvl1pPr marL="0" indent="0" algn="l" defTabSz="457127" rtl="0" eaLnBrk="1" latinLnBrk="0" hangingPunct="1">
        <a:spcBef>
          <a:spcPct val="20000"/>
        </a:spcBef>
        <a:buFont typeface="Arial"/>
        <a:buNone/>
        <a:defRPr sz="2000" kern="1200">
          <a:solidFill>
            <a:schemeClr val="tx2">
              <a:lumMod val="75000"/>
            </a:schemeClr>
          </a:solidFill>
          <a:latin typeface="Helvetica Neue"/>
          <a:ea typeface="+mn-ea"/>
          <a:cs typeface="Helvetica Neue"/>
        </a:defRPr>
      </a:lvl1pPr>
      <a:lvl2pPr marL="742832" indent="-285704" algn="l" defTabSz="457127" rtl="0" eaLnBrk="1" latinLnBrk="0" hangingPunct="1">
        <a:spcBef>
          <a:spcPct val="20000"/>
        </a:spcBef>
        <a:buFont typeface="Arial"/>
        <a:buChar char="•"/>
        <a:defRPr sz="2000" kern="1200">
          <a:solidFill>
            <a:schemeClr val="tx2">
              <a:lumMod val="75000"/>
            </a:schemeClr>
          </a:solidFill>
          <a:latin typeface="Helvetica Neue"/>
          <a:ea typeface="+mn-ea"/>
          <a:cs typeface="Helvetica Neue"/>
        </a:defRPr>
      </a:lvl2pPr>
      <a:lvl3pPr marL="1142819" indent="-228564" algn="l" defTabSz="457127" rtl="0" eaLnBrk="1" latinLnBrk="0" hangingPunct="1">
        <a:spcBef>
          <a:spcPct val="20000"/>
        </a:spcBef>
        <a:buFont typeface="Arial"/>
        <a:buChar char="•"/>
        <a:defRPr sz="1800" kern="1200">
          <a:solidFill>
            <a:schemeClr val="tx2">
              <a:lumMod val="75000"/>
            </a:schemeClr>
          </a:solidFill>
          <a:latin typeface="Helvetica Neue"/>
          <a:ea typeface="+mn-ea"/>
          <a:cs typeface="Helvetica Neue"/>
        </a:defRPr>
      </a:lvl3pPr>
      <a:lvl4pPr marL="1599946" indent="-228564" algn="l" defTabSz="457127" rtl="0" eaLnBrk="1" latinLnBrk="0" hangingPunct="1">
        <a:spcBef>
          <a:spcPct val="20000"/>
        </a:spcBef>
        <a:buFont typeface="Arial"/>
        <a:buChar char="•"/>
        <a:defRPr sz="1600" kern="1200">
          <a:solidFill>
            <a:schemeClr val="tx2">
              <a:lumMod val="75000"/>
            </a:schemeClr>
          </a:solidFill>
          <a:latin typeface="Helvetica Neue"/>
          <a:ea typeface="+mn-ea"/>
          <a:cs typeface="Helvetica Neue"/>
        </a:defRPr>
      </a:lvl4pPr>
      <a:lvl5pPr marL="2147407" indent="-318897" algn="l" defTabSz="457127" rtl="0" eaLnBrk="1" latinLnBrk="0" hangingPunct="1">
        <a:spcBef>
          <a:spcPct val="20000"/>
        </a:spcBef>
        <a:buFont typeface="Arial"/>
        <a:buChar char="•"/>
        <a:defRPr sz="1300" kern="1200">
          <a:solidFill>
            <a:schemeClr val="tx2">
              <a:lumMod val="75000"/>
            </a:schemeClr>
          </a:solidFill>
          <a:latin typeface="Helvetica Neue"/>
          <a:ea typeface="+mn-ea"/>
          <a:cs typeface="Helvetica Neue"/>
        </a:defRPr>
      </a:lvl5pPr>
      <a:lvl6pPr marL="2514201" indent="-228564" algn="l" defTabSz="457127" rtl="0" eaLnBrk="1" latinLnBrk="0" hangingPunct="1">
        <a:spcBef>
          <a:spcPct val="20000"/>
        </a:spcBef>
        <a:buFont typeface="Arial"/>
        <a:buChar char="•"/>
        <a:defRPr sz="2000" kern="1200">
          <a:solidFill>
            <a:schemeClr val="tx1"/>
          </a:solidFill>
          <a:latin typeface="+mn-lt"/>
          <a:ea typeface="+mn-ea"/>
          <a:cs typeface="+mn-cs"/>
        </a:defRPr>
      </a:lvl6pPr>
      <a:lvl7pPr marL="2971328" indent="-228564" algn="l" defTabSz="457127" rtl="0" eaLnBrk="1" latinLnBrk="0" hangingPunct="1">
        <a:spcBef>
          <a:spcPct val="20000"/>
        </a:spcBef>
        <a:buFont typeface="Arial"/>
        <a:buChar char="•"/>
        <a:defRPr sz="2000" kern="1200">
          <a:solidFill>
            <a:schemeClr val="tx1"/>
          </a:solidFill>
          <a:latin typeface="+mn-lt"/>
          <a:ea typeface="+mn-ea"/>
          <a:cs typeface="+mn-cs"/>
        </a:defRPr>
      </a:lvl7pPr>
      <a:lvl8pPr marL="3428455" indent="-228564" algn="l" defTabSz="457127" rtl="0" eaLnBrk="1" latinLnBrk="0" hangingPunct="1">
        <a:spcBef>
          <a:spcPct val="20000"/>
        </a:spcBef>
        <a:buFont typeface="Arial"/>
        <a:buChar char="•"/>
        <a:defRPr sz="2000" kern="1200">
          <a:solidFill>
            <a:schemeClr val="tx1"/>
          </a:solidFill>
          <a:latin typeface="+mn-lt"/>
          <a:ea typeface="+mn-ea"/>
          <a:cs typeface="+mn-cs"/>
        </a:defRPr>
      </a:lvl8pPr>
      <a:lvl9pPr marL="3885583" indent="-228564" algn="l" defTabSz="457127"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27" rtl="0" eaLnBrk="1" latinLnBrk="0" hangingPunct="1">
        <a:defRPr sz="1800" kern="1200">
          <a:solidFill>
            <a:schemeClr val="tx1"/>
          </a:solidFill>
          <a:latin typeface="+mn-lt"/>
          <a:ea typeface="+mn-ea"/>
          <a:cs typeface="+mn-cs"/>
        </a:defRPr>
      </a:lvl1pPr>
      <a:lvl2pPr marL="457127" algn="l" defTabSz="457127" rtl="0" eaLnBrk="1" latinLnBrk="0" hangingPunct="1">
        <a:defRPr sz="1800" kern="1200">
          <a:solidFill>
            <a:schemeClr val="tx1"/>
          </a:solidFill>
          <a:latin typeface="+mn-lt"/>
          <a:ea typeface="+mn-ea"/>
          <a:cs typeface="+mn-cs"/>
        </a:defRPr>
      </a:lvl2pPr>
      <a:lvl3pPr marL="914255" algn="l" defTabSz="457127" rtl="0" eaLnBrk="1" latinLnBrk="0" hangingPunct="1">
        <a:defRPr sz="1800" kern="1200">
          <a:solidFill>
            <a:schemeClr val="tx1"/>
          </a:solidFill>
          <a:latin typeface="+mn-lt"/>
          <a:ea typeface="+mn-ea"/>
          <a:cs typeface="+mn-cs"/>
        </a:defRPr>
      </a:lvl3pPr>
      <a:lvl4pPr marL="1371382" algn="l" defTabSz="457127" rtl="0" eaLnBrk="1" latinLnBrk="0" hangingPunct="1">
        <a:defRPr sz="1800" kern="1200">
          <a:solidFill>
            <a:schemeClr val="tx1"/>
          </a:solidFill>
          <a:latin typeface="+mn-lt"/>
          <a:ea typeface="+mn-ea"/>
          <a:cs typeface="+mn-cs"/>
        </a:defRPr>
      </a:lvl4pPr>
      <a:lvl5pPr marL="1828510" algn="l" defTabSz="457127" rtl="0" eaLnBrk="1" latinLnBrk="0" hangingPunct="1">
        <a:defRPr sz="1800" kern="1200">
          <a:solidFill>
            <a:schemeClr val="tx1"/>
          </a:solidFill>
          <a:latin typeface="+mn-lt"/>
          <a:ea typeface="+mn-ea"/>
          <a:cs typeface="+mn-cs"/>
        </a:defRPr>
      </a:lvl5pPr>
      <a:lvl6pPr marL="2285637" algn="l" defTabSz="457127" rtl="0" eaLnBrk="1" latinLnBrk="0" hangingPunct="1">
        <a:defRPr sz="1800" kern="1200">
          <a:solidFill>
            <a:schemeClr val="tx1"/>
          </a:solidFill>
          <a:latin typeface="+mn-lt"/>
          <a:ea typeface="+mn-ea"/>
          <a:cs typeface="+mn-cs"/>
        </a:defRPr>
      </a:lvl6pPr>
      <a:lvl7pPr marL="2742764" algn="l" defTabSz="457127" rtl="0" eaLnBrk="1" latinLnBrk="0" hangingPunct="1">
        <a:defRPr sz="1800" kern="1200">
          <a:solidFill>
            <a:schemeClr val="tx1"/>
          </a:solidFill>
          <a:latin typeface="+mn-lt"/>
          <a:ea typeface="+mn-ea"/>
          <a:cs typeface="+mn-cs"/>
        </a:defRPr>
      </a:lvl7pPr>
      <a:lvl8pPr marL="3199892" algn="l" defTabSz="457127" rtl="0" eaLnBrk="1" latinLnBrk="0" hangingPunct="1">
        <a:defRPr sz="1800" kern="1200">
          <a:solidFill>
            <a:schemeClr val="tx1"/>
          </a:solidFill>
          <a:latin typeface="+mn-lt"/>
          <a:ea typeface="+mn-ea"/>
          <a:cs typeface="+mn-cs"/>
        </a:defRPr>
      </a:lvl8pPr>
      <a:lvl9pPr marL="3657019" algn="l" defTabSz="45712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2.jpg"/><Relationship Id="rId4" Type="http://schemas.openxmlformats.org/officeDocument/2006/relationships/image" Target="../media/image23.jpg"/><Relationship Id="rId5" Type="http://schemas.openxmlformats.org/officeDocument/2006/relationships/image" Target="../media/image24.jpeg"/><Relationship Id="rId1" Type="http://schemas.openxmlformats.org/officeDocument/2006/relationships/slideLayout" Target="../slideLayouts/slideLayout6.xml"/><Relationship Id="rId2" Type="http://schemas.openxmlformats.org/officeDocument/2006/relationships/image" Target="../media/image2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17.png"/><Relationship Id="rId1" Type="http://schemas.openxmlformats.org/officeDocument/2006/relationships/slideLayout" Target="../slideLayouts/slideLayout6.xml"/><Relationship Id="rId2" Type="http://schemas.openxmlformats.org/officeDocument/2006/relationships/notesSlide" Target="../notesSlides/notesSlide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xml"/><Relationship Id="rId3" Type="http://schemas.openxmlformats.org/officeDocument/2006/relationships/image" Target="../media/image2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 Id="rId3" Type="http://schemas.openxmlformats.org/officeDocument/2006/relationships/image" Target="../media/image27.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xml"/><Relationship Id="rId3" Type="http://schemas.openxmlformats.org/officeDocument/2006/relationships/image" Target="../media/image2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4.tiff"/></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1" Type="http://schemas.openxmlformats.org/officeDocument/2006/relationships/slideLayout" Target="../slideLayouts/slideLayout6.xml"/><Relationship Id="rId2"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png"/><Relationship Id="rId5" Type="http://schemas.openxmlformats.org/officeDocument/2006/relationships/image" Target="../media/image8.png"/><Relationship Id="rId6" Type="http://schemas.openxmlformats.org/officeDocument/2006/relationships/image" Target="../media/image9.jpeg"/><Relationship Id="rId7" Type="http://schemas.openxmlformats.org/officeDocument/2006/relationships/image" Target="../media/image10.jpeg"/><Relationship Id="rId1" Type="http://schemas.openxmlformats.org/officeDocument/2006/relationships/slideLayout" Target="../slideLayouts/slideLayout6.xml"/><Relationship Id="rId2"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jpeg"/><Relationship Id="rId3"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jpeg"/><Relationship Id="rId5" Type="http://schemas.openxmlformats.org/officeDocument/2006/relationships/image" Target="../media/image14.tiff"/><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package" Target="../embeddings/Microsoft_Word_Document1.docx"/><Relationship Id="rId5" Type="http://schemas.openxmlformats.org/officeDocument/2006/relationships/image" Target="../media/image15.emf"/><Relationship Id="rId6" Type="http://schemas.openxmlformats.org/officeDocument/2006/relationships/image" Target="../media/image17.png"/><Relationship Id="rId1" Type="http://schemas.openxmlformats.org/officeDocument/2006/relationships/vmlDrawing" Target="../drawings/vmlDrawing1.vml"/><Relationship Id="rId2"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8.emf"/><Relationship Id="rId3" Type="http://schemas.openxmlformats.org/officeDocument/2006/relationships/image" Target="../media/image19.e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0.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37971"/>
          <a:stretch/>
        </p:blipFill>
        <p:spPr>
          <a:xfrm rot="16200000">
            <a:off x="5077318" y="491668"/>
            <a:ext cx="4558352" cy="3575012"/>
          </a:xfrm>
          <a:prstGeom prst="rect">
            <a:avLst/>
          </a:prstGeom>
        </p:spPr>
      </p:pic>
      <p:sp>
        <p:nvSpPr>
          <p:cNvPr id="6" name="Title 5"/>
          <p:cNvSpPr>
            <a:spLocks noGrp="1"/>
          </p:cNvSpPr>
          <p:nvPr>
            <p:ph type="title"/>
          </p:nvPr>
        </p:nvSpPr>
        <p:spPr>
          <a:xfrm>
            <a:off x="365981" y="704536"/>
            <a:ext cx="7505810" cy="1640096"/>
          </a:xfrm>
        </p:spPr>
        <p:txBody>
          <a:bodyPr/>
          <a:lstStyle/>
          <a:p>
            <a:r>
              <a:rPr lang="en-GB" dirty="0"/>
              <a:t>Advanced optical simulation of scintillation detectors in GATE V8.0</a:t>
            </a:r>
            <a:endParaRPr lang="en-US" dirty="0"/>
          </a:p>
        </p:txBody>
      </p:sp>
      <p:sp>
        <p:nvSpPr>
          <p:cNvPr id="7" name="Subtitle 6"/>
          <p:cNvSpPr>
            <a:spLocks noGrp="1"/>
          </p:cNvSpPr>
          <p:nvPr>
            <p:ph type="subTitle" idx="1"/>
          </p:nvPr>
        </p:nvSpPr>
        <p:spPr>
          <a:xfrm>
            <a:off x="365981" y="2279544"/>
            <a:ext cx="8778019" cy="531522"/>
          </a:xfrm>
        </p:spPr>
        <p:txBody>
          <a:bodyPr/>
          <a:lstStyle/>
          <a:p>
            <a:r>
              <a:rPr lang="en-GB" dirty="0"/>
              <a:t>First implementation of a reflectance model based on measured data</a:t>
            </a:r>
            <a:r>
              <a:rPr lang="en-US" dirty="0"/>
              <a:t> </a:t>
            </a:r>
            <a:br>
              <a:rPr lang="en-US" dirty="0"/>
            </a:br>
            <a:endParaRPr lang="en-US" dirty="0"/>
          </a:p>
          <a:p>
            <a:endParaRPr lang="en-US" dirty="0"/>
          </a:p>
        </p:txBody>
      </p:sp>
      <p:sp>
        <p:nvSpPr>
          <p:cNvPr id="8" name="TextBox 7"/>
          <p:cNvSpPr txBox="1"/>
          <p:nvPr/>
        </p:nvSpPr>
        <p:spPr>
          <a:xfrm>
            <a:off x="365982" y="3028359"/>
            <a:ext cx="3716915" cy="1477328"/>
          </a:xfrm>
          <a:prstGeom prst="rect">
            <a:avLst/>
          </a:prstGeom>
          <a:noFill/>
        </p:spPr>
        <p:txBody>
          <a:bodyPr wrap="none" rtlCol="0">
            <a:spAutoFit/>
          </a:bodyPr>
          <a:lstStyle/>
          <a:p>
            <a:r>
              <a:rPr lang="en-US" dirty="0" err="1" smtClean="0"/>
              <a:t>OpenGATE</a:t>
            </a:r>
            <a:r>
              <a:rPr lang="en-US" dirty="0" smtClean="0"/>
              <a:t> Meeting</a:t>
            </a:r>
          </a:p>
          <a:p>
            <a:r>
              <a:rPr lang="en-US" dirty="0" err="1"/>
              <a:t>Laboratoire</a:t>
            </a:r>
            <a:r>
              <a:rPr lang="en-US" dirty="0"/>
              <a:t> de Physique de Clermont</a:t>
            </a:r>
            <a:r>
              <a:rPr lang="en-US" dirty="0" smtClean="0"/>
              <a:t> </a:t>
            </a:r>
          </a:p>
          <a:p>
            <a:r>
              <a:rPr lang="en-US" dirty="0" smtClean="0"/>
              <a:t>May 11</a:t>
            </a:r>
            <a:r>
              <a:rPr lang="en-US" baseline="30000" dirty="0" smtClean="0"/>
              <a:t>th</a:t>
            </a:r>
            <a:r>
              <a:rPr lang="en-US" dirty="0" smtClean="0"/>
              <a:t>, 2017</a:t>
            </a:r>
          </a:p>
          <a:p>
            <a:r>
              <a:rPr lang="en-US" dirty="0"/>
              <a:t>Mariele Stockhoff</a:t>
            </a:r>
          </a:p>
          <a:p>
            <a:endParaRPr lang="en-US" dirty="0" smtClean="0"/>
          </a:p>
        </p:txBody>
      </p:sp>
    </p:spTree>
    <p:extLst>
      <p:ext uri="{BB962C8B-B14F-4D97-AF65-F5344CB8AC3E}">
        <p14:creationId xmlns:p14="http://schemas.microsoft.com/office/powerpoint/2010/main" val="48557403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Acknowledgements</a:t>
            </a:r>
            <a:endParaRPr lang="en-US" dirty="0"/>
          </a:p>
        </p:txBody>
      </p:sp>
      <p:sp>
        <p:nvSpPr>
          <p:cNvPr id="3" name="Content Placeholder 2"/>
          <p:cNvSpPr>
            <a:spLocks noGrp="1"/>
          </p:cNvSpPr>
          <p:nvPr>
            <p:ph sz="quarter" idx="13"/>
          </p:nvPr>
        </p:nvSpPr>
        <p:spPr>
          <a:xfrm>
            <a:off x="173161" y="1302328"/>
            <a:ext cx="2762198" cy="2654219"/>
          </a:xfrm>
        </p:spPr>
        <p:txBody>
          <a:bodyPr/>
          <a:lstStyle/>
          <a:p>
            <a:pPr algn="ctr"/>
            <a:r>
              <a:rPr lang="en-US" b="1" dirty="0" smtClean="0"/>
              <a:t>Dr. Emilie Roncali</a:t>
            </a:r>
          </a:p>
          <a:p>
            <a:pPr algn="ctr"/>
            <a:r>
              <a:rPr lang="en-US" dirty="0" smtClean="0"/>
              <a:t>Prof. Dr</a:t>
            </a:r>
            <a:r>
              <a:rPr lang="en-US" dirty="0"/>
              <a:t>. Simon </a:t>
            </a:r>
            <a:r>
              <a:rPr lang="en-US" dirty="0" smtClean="0"/>
              <a:t>Cherry</a:t>
            </a:r>
          </a:p>
          <a:p>
            <a:pPr algn="ctr"/>
            <a:r>
              <a:rPr lang="en-US" dirty="0"/>
              <a:t>Dr. Sun Il Kwon </a:t>
            </a:r>
          </a:p>
          <a:p>
            <a:pPr algn="ctr"/>
            <a:r>
              <a:rPr lang="en-US" dirty="0" smtClean="0"/>
              <a:t>MIPET Group</a:t>
            </a:r>
          </a:p>
        </p:txBody>
      </p:sp>
      <p:sp>
        <p:nvSpPr>
          <p:cNvPr id="4" name="Slide Number Placeholder 3"/>
          <p:cNvSpPr>
            <a:spLocks noGrp="1"/>
          </p:cNvSpPr>
          <p:nvPr>
            <p:ph type="sldNum" sz="quarter" idx="12"/>
          </p:nvPr>
        </p:nvSpPr>
        <p:spPr/>
        <p:txBody>
          <a:bodyPr/>
          <a:lstStyle/>
          <a:p>
            <a:fld id="{2DCCEF44-1029-4C4E-ADAF-93FDE3ADB248}" type="slidenum">
              <a:rPr lang="en-US" smtClean="0"/>
              <a:pPr/>
              <a:t>10</a:t>
            </a:fld>
            <a:endParaRPr lang="en-US" dirty="0"/>
          </a:p>
        </p:txBody>
      </p:sp>
      <p:pic>
        <p:nvPicPr>
          <p:cNvPr id="5" name="Picture 4"/>
          <p:cNvPicPr/>
          <p:nvPr/>
        </p:nvPicPr>
        <p:blipFill>
          <a:blip r:embed="rId2" cstate="print">
            <a:extLst>
              <a:ext uri="{28A0092B-C50C-407E-A947-70E740481C1C}">
                <a14:useLocalDpi xmlns:a14="http://schemas.microsoft.com/office/drawing/2010/main" val="0"/>
              </a:ext>
            </a:extLst>
          </a:blip>
          <a:stretch>
            <a:fillRect/>
          </a:stretch>
        </p:blipFill>
        <p:spPr>
          <a:xfrm>
            <a:off x="642093" y="3282804"/>
            <a:ext cx="1688465" cy="43180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29257" y="2390643"/>
            <a:ext cx="844162" cy="855518"/>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36086" y="3956547"/>
            <a:ext cx="1230503" cy="296507"/>
          </a:xfrm>
          <a:prstGeom prst="rect">
            <a:avLst/>
          </a:prstGeom>
        </p:spPr>
      </p:pic>
      <p:sp>
        <p:nvSpPr>
          <p:cNvPr id="9" name="Content Placeholder 2"/>
          <p:cNvSpPr txBox="1">
            <a:spLocks/>
          </p:cNvSpPr>
          <p:nvPr/>
        </p:nvSpPr>
        <p:spPr>
          <a:xfrm>
            <a:off x="3146423" y="1303838"/>
            <a:ext cx="2928915" cy="1494035"/>
          </a:xfrm>
          <a:prstGeom prst="rect">
            <a:avLst/>
          </a:prstGeom>
        </p:spPr>
        <p:txBody>
          <a:bodyPr vert="horz" lIns="91426" tIns="45713" rIns="91426" bIns="45713" rtlCol="0">
            <a:noAutofit/>
          </a:bodyPr>
          <a:lstStyle>
            <a:lvl1pPr marL="0" indent="0" algn="l" defTabSz="457094" rtl="0" eaLnBrk="1" latinLnBrk="0" hangingPunct="1">
              <a:spcBef>
                <a:spcPct val="20000"/>
              </a:spcBef>
              <a:buFont typeface="Arial"/>
              <a:buNone/>
              <a:defRPr sz="2000" kern="1200">
                <a:solidFill>
                  <a:schemeClr val="tx2">
                    <a:lumMod val="75000"/>
                  </a:schemeClr>
                </a:solidFill>
                <a:latin typeface="Helvetica Neue"/>
                <a:ea typeface="+mn-ea"/>
                <a:cs typeface="Helvetica Neue"/>
              </a:defRPr>
            </a:lvl1pPr>
            <a:lvl2pPr marL="742776" indent="-285684" algn="l" defTabSz="457094" rtl="0" eaLnBrk="1" latinLnBrk="0" hangingPunct="1">
              <a:spcBef>
                <a:spcPct val="20000"/>
              </a:spcBef>
              <a:buFont typeface="Arial"/>
              <a:buChar char="•"/>
              <a:defRPr sz="2000" kern="1200">
                <a:solidFill>
                  <a:schemeClr val="tx2">
                    <a:lumMod val="75000"/>
                  </a:schemeClr>
                </a:solidFill>
                <a:latin typeface="Helvetica Neue"/>
                <a:ea typeface="+mn-ea"/>
                <a:cs typeface="Helvetica Neue"/>
              </a:defRPr>
            </a:lvl2pPr>
            <a:lvl3pPr marL="1142734" indent="-228546" algn="l" defTabSz="457094" rtl="0" eaLnBrk="1" latinLnBrk="0" hangingPunct="1">
              <a:spcBef>
                <a:spcPct val="20000"/>
              </a:spcBef>
              <a:buFont typeface="Arial"/>
              <a:buChar char="•"/>
              <a:defRPr sz="1801" kern="1200">
                <a:solidFill>
                  <a:schemeClr val="tx2">
                    <a:lumMod val="75000"/>
                  </a:schemeClr>
                </a:solidFill>
                <a:latin typeface="Helvetica Neue"/>
                <a:ea typeface="+mn-ea"/>
                <a:cs typeface="Helvetica Neue"/>
              </a:defRPr>
            </a:lvl3pPr>
            <a:lvl4pPr marL="1599827" indent="-228546" algn="l" defTabSz="457094" rtl="0" eaLnBrk="1" latinLnBrk="0" hangingPunct="1">
              <a:spcBef>
                <a:spcPct val="20000"/>
              </a:spcBef>
              <a:buFont typeface="Arial"/>
              <a:buChar char="•"/>
              <a:defRPr sz="1600" kern="1200">
                <a:solidFill>
                  <a:schemeClr val="tx2">
                    <a:lumMod val="75000"/>
                  </a:schemeClr>
                </a:solidFill>
                <a:latin typeface="Helvetica Neue"/>
                <a:ea typeface="+mn-ea"/>
                <a:cs typeface="Helvetica Neue"/>
              </a:defRPr>
            </a:lvl4pPr>
            <a:lvl5pPr marL="2147245" indent="-318873" algn="l" defTabSz="457094" rtl="0" eaLnBrk="1" latinLnBrk="0" hangingPunct="1">
              <a:spcBef>
                <a:spcPct val="20000"/>
              </a:spcBef>
              <a:buFont typeface="Arial"/>
              <a:buChar char="•"/>
              <a:defRPr sz="1300" kern="1200">
                <a:solidFill>
                  <a:schemeClr val="tx2">
                    <a:lumMod val="75000"/>
                  </a:schemeClr>
                </a:solidFill>
                <a:latin typeface="Helvetica Neue"/>
                <a:ea typeface="+mn-ea"/>
                <a:cs typeface="Helvetica Neue"/>
              </a:defRPr>
            </a:lvl5pPr>
            <a:lvl6pPr marL="2514013" indent="-228546" algn="l" defTabSz="457094" rtl="0" eaLnBrk="1" latinLnBrk="0" hangingPunct="1">
              <a:spcBef>
                <a:spcPct val="20000"/>
              </a:spcBef>
              <a:buFont typeface="Arial"/>
              <a:buChar char="•"/>
              <a:defRPr sz="2000" kern="1200">
                <a:solidFill>
                  <a:schemeClr val="tx1"/>
                </a:solidFill>
                <a:latin typeface="+mn-lt"/>
                <a:ea typeface="+mn-ea"/>
                <a:cs typeface="+mn-cs"/>
              </a:defRPr>
            </a:lvl6pPr>
            <a:lvl7pPr marL="2971104" indent="-228546" algn="l" defTabSz="457094" rtl="0" eaLnBrk="1" latinLnBrk="0" hangingPunct="1">
              <a:spcBef>
                <a:spcPct val="20000"/>
              </a:spcBef>
              <a:buFont typeface="Arial"/>
              <a:buChar char="•"/>
              <a:defRPr sz="2000" kern="1200">
                <a:solidFill>
                  <a:schemeClr val="tx1"/>
                </a:solidFill>
                <a:latin typeface="+mn-lt"/>
                <a:ea typeface="+mn-ea"/>
                <a:cs typeface="+mn-cs"/>
              </a:defRPr>
            </a:lvl7pPr>
            <a:lvl8pPr marL="3428198" indent="-228546" algn="l" defTabSz="457094" rtl="0" eaLnBrk="1" latinLnBrk="0" hangingPunct="1">
              <a:spcBef>
                <a:spcPct val="20000"/>
              </a:spcBef>
              <a:buFont typeface="Arial"/>
              <a:buChar char="•"/>
              <a:defRPr sz="2000" kern="1200">
                <a:solidFill>
                  <a:schemeClr val="tx1"/>
                </a:solidFill>
                <a:latin typeface="+mn-lt"/>
                <a:ea typeface="+mn-ea"/>
                <a:cs typeface="+mn-cs"/>
              </a:defRPr>
            </a:lvl8pPr>
            <a:lvl9pPr marL="3885291" indent="-228546" algn="l" defTabSz="457094"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dirty="0" smtClean="0"/>
              <a:t>Dr. Sebastien Jan </a:t>
            </a:r>
          </a:p>
          <a:p>
            <a:pPr algn="ctr"/>
            <a:r>
              <a:rPr lang="en-US" dirty="0" smtClean="0"/>
              <a:t>Dr. Albertine Dubois</a:t>
            </a:r>
          </a:p>
          <a:p>
            <a:pPr algn="ctr"/>
            <a:r>
              <a:rPr lang="en-US" dirty="0">
                <a:latin typeface="Engravers MT" charset="0"/>
                <a:ea typeface="Engravers MT" charset="0"/>
                <a:cs typeface="Engravers MT" charset="0"/>
              </a:rPr>
              <a:t>GATE</a:t>
            </a:r>
          </a:p>
          <a:p>
            <a:endParaRPr lang="en-US" dirty="0"/>
          </a:p>
        </p:txBody>
      </p:sp>
      <p:sp>
        <p:nvSpPr>
          <p:cNvPr id="10" name="TextBox 9"/>
          <p:cNvSpPr txBox="1"/>
          <p:nvPr/>
        </p:nvSpPr>
        <p:spPr>
          <a:xfrm>
            <a:off x="3146422" y="3498704"/>
            <a:ext cx="2928915" cy="400110"/>
          </a:xfrm>
          <a:prstGeom prst="rect">
            <a:avLst/>
          </a:prstGeom>
          <a:noFill/>
          <a:ln>
            <a:noFill/>
          </a:ln>
          <a:effectLst>
            <a:outerShdw dir="5400000" algn="ctr" rotWithShape="0">
              <a:srgbClr val="000000">
                <a:alpha val="43137"/>
              </a:srgbClr>
            </a:outerShdw>
            <a:reflection endPos="0" dist="50800" dir="5400000" sy="-100000" algn="bl" rotWithShape="0"/>
          </a:effectLst>
        </p:spPr>
        <p:txBody>
          <a:bodyPr wrap="square" rtlCol="0">
            <a:spAutoFit/>
          </a:bodyPr>
          <a:lstStyle/>
          <a:p>
            <a:pPr algn="ctr" defTabSz="457094">
              <a:spcBef>
                <a:spcPct val="20000"/>
              </a:spcBef>
            </a:pPr>
            <a:r>
              <a:rPr lang="en-US" sz="2000" dirty="0" smtClean="0">
                <a:solidFill>
                  <a:schemeClr val="tx2">
                    <a:lumMod val="75000"/>
                  </a:schemeClr>
                </a:solidFill>
                <a:latin typeface="Helvetica Neue"/>
                <a:cs typeface="Helvetica Neue"/>
              </a:rPr>
              <a:t>Dr. Peter </a:t>
            </a:r>
            <a:r>
              <a:rPr lang="en-US" sz="2000" dirty="0" err="1" smtClean="0">
                <a:solidFill>
                  <a:schemeClr val="tx2">
                    <a:lumMod val="75000"/>
                  </a:schemeClr>
                </a:solidFill>
                <a:latin typeface="Helvetica Neue"/>
                <a:cs typeface="Helvetica Neue"/>
              </a:rPr>
              <a:t>Gumplinger</a:t>
            </a:r>
            <a:endParaRPr lang="en-US" dirty="0">
              <a:solidFill>
                <a:schemeClr val="tx2">
                  <a:lumMod val="75000"/>
                </a:schemeClr>
              </a:solidFill>
              <a:latin typeface="Helvetica Neue"/>
              <a:cs typeface="Helvetica Neue"/>
              <a:sym typeface="Wingdings"/>
            </a:endParaRPr>
          </a:p>
        </p:txBody>
      </p:sp>
      <p:pic>
        <p:nvPicPr>
          <p:cNvPr id="12" name="Grafik 9" descr="FHAAC_RGB_oBL-r.jpg"/>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7094817" y="1135779"/>
            <a:ext cx="626745" cy="1871980"/>
          </a:xfrm>
          <a:prstGeom prst="rect">
            <a:avLst/>
          </a:prstGeom>
          <a:noFill/>
          <a:ln>
            <a:noFill/>
          </a:ln>
          <a:extLst/>
        </p:spPr>
      </p:pic>
      <p:sp>
        <p:nvSpPr>
          <p:cNvPr id="13" name="TextBox 12"/>
          <p:cNvSpPr txBox="1"/>
          <p:nvPr/>
        </p:nvSpPr>
        <p:spPr>
          <a:xfrm>
            <a:off x="5884190" y="1302328"/>
            <a:ext cx="3048000" cy="769441"/>
          </a:xfrm>
          <a:prstGeom prst="rect">
            <a:avLst/>
          </a:prstGeom>
          <a:noFill/>
          <a:ln>
            <a:noFill/>
          </a:ln>
          <a:effectLst>
            <a:outerShdw dir="5400000" algn="ctr" rotWithShape="0">
              <a:srgbClr val="000000">
                <a:alpha val="43137"/>
              </a:srgbClr>
            </a:outerShdw>
            <a:reflection endPos="0" dist="50800" dir="5400000" sy="-100000" algn="bl" rotWithShape="0"/>
          </a:effectLst>
        </p:spPr>
        <p:txBody>
          <a:bodyPr wrap="square" rtlCol="0">
            <a:spAutoFit/>
          </a:bodyPr>
          <a:lstStyle>
            <a:defPPr>
              <a:defRPr lang="en-US"/>
            </a:defPPr>
            <a:lvl1pPr defTabSz="457094">
              <a:spcBef>
                <a:spcPct val="20000"/>
              </a:spcBef>
              <a:defRPr sz="2000">
                <a:solidFill>
                  <a:schemeClr val="tx2">
                    <a:lumMod val="75000"/>
                  </a:schemeClr>
                </a:solidFill>
                <a:latin typeface="Helvetica Neue"/>
                <a:cs typeface="Helvetica Neue"/>
              </a:defRPr>
            </a:lvl1pPr>
          </a:lstStyle>
          <a:p>
            <a:pPr algn="ctr"/>
            <a:r>
              <a:rPr lang="en-US" dirty="0" smtClean="0"/>
              <a:t>Prof. Dr</a:t>
            </a:r>
            <a:r>
              <a:rPr lang="en-US" dirty="0"/>
              <a:t>. Karl </a:t>
            </a:r>
            <a:r>
              <a:rPr lang="en-US" dirty="0" err="1"/>
              <a:t>Ziemons</a:t>
            </a:r>
            <a:r>
              <a:rPr lang="en-US" dirty="0"/>
              <a:t> </a:t>
            </a:r>
          </a:p>
          <a:p>
            <a:pPr algn="ctr"/>
            <a:endParaRPr lang="en-US" dirty="0">
              <a:sym typeface="Wingdings"/>
            </a:endParaRPr>
          </a:p>
        </p:txBody>
      </p:sp>
    </p:spTree>
    <p:extLst>
      <p:ext uri="{BB962C8B-B14F-4D97-AF65-F5344CB8AC3E}">
        <p14:creationId xmlns:p14="http://schemas.microsoft.com/office/powerpoint/2010/main" val="207250169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a:t>
            </a:r>
            <a:endParaRPr lang="en-US" dirty="0"/>
          </a:p>
        </p:txBody>
      </p:sp>
      <p:sp>
        <p:nvSpPr>
          <p:cNvPr id="3" name="Content Placeholder 2"/>
          <p:cNvSpPr>
            <a:spLocks noGrp="1"/>
          </p:cNvSpPr>
          <p:nvPr>
            <p:ph sz="quarter" idx="13"/>
          </p:nvPr>
        </p:nvSpPr>
        <p:spPr>
          <a:xfrm>
            <a:off x="376624" y="1074623"/>
            <a:ext cx="7833521" cy="3370917"/>
          </a:xfrm>
        </p:spPr>
        <p:txBody>
          <a:bodyPr/>
          <a:lstStyle/>
          <a:p>
            <a:pPr marL="285750" indent="-285750">
              <a:buFont typeface="Arial" charset="0"/>
              <a:buChar char="•"/>
            </a:pPr>
            <a:r>
              <a:rPr lang="en-US" sz="1100" dirty="0" err="1"/>
              <a:t>Agostinelli</a:t>
            </a:r>
            <a:r>
              <a:rPr lang="en-US" sz="1100" dirty="0"/>
              <a:t>, S. et al., 2003. GEANT4—a simulation toolkit. </a:t>
            </a:r>
            <a:r>
              <a:rPr lang="en-US" sz="1100" i="1" dirty="0" err="1"/>
              <a:t>Nucl</a:t>
            </a:r>
            <a:r>
              <a:rPr lang="en-US" sz="1100" i="1" dirty="0"/>
              <a:t>. </a:t>
            </a:r>
            <a:r>
              <a:rPr lang="en-US" sz="1100" i="1" dirty="0" err="1"/>
              <a:t>Instrum</a:t>
            </a:r>
            <a:r>
              <a:rPr lang="en-US" sz="1100" i="1" dirty="0"/>
              <a:t>. Methods A, </a:t>
            </a:r>
            <a:r>
              <a:rPr lang="en-US" sz="1100" dirty="0"/>
              <a:t>July, 506(3), p. 250–303.</a:t>
            </a:r>
          </a:p>
          <a:p>
            <a:pPr marL="285750" indent="-285750">
              <a:buFont typeface="Arial" charset="0"/>
              <a:buChar char="•"/>
            </a:pPr>
            <a:r>
              <a:rPr lang="en-US" sz="1100" dirty="0"/>
              <a:t>Cherry, S. R., Sorenson, J. A. &amp; Phelps, M. E., 2012. </a:t>
            </a:r>
            <a:r>
              <a:rPr lang="en-US" sz="1100" i="1" dirty="0"/>
              <a:t>Physics in Nuclear Medicine. </a:t>
            </a:r>
            <a:r>
              <a:rPr lang="en-US" sz="1100" dirty="0"/>
              <a:t>Philadelphia(PA): Elsevier Saunders.</a:t>
            </a:r>
          </a:p>
          <a:p>
            <a:pPr marL="285750" indent="-285750">
              <a:buFont typeface="Arial" charset="0"/>
              <a:buChar char="•"/>
            </a:pPr>
            <a:r>
              <a:rPr lang="en-US" sz="1100" dirty="0" smtClean="0"/>
              <a:t>Janecek</a:t>
            </a:r>
            <a:r>
              <a:rPr lang="en-US" sz="1100" dirty="0"/>
              <a:t>, M. &amp; Moses, W. W., 2009. Measuring light reflectance of BGO crystal surfaces. </a:t>
            </a:r>
            <a:r>
              <a:rPr lang="en-US" sz="1100" i="1" dirty="0"/>
              <a:t>IEEE Trans </a:t>
            </a:r>
            <a:r>
              <a:rPr lang="en-US" sz="1100" i="1" dirty="0" err="1"/>
              <a:t>Nucl</a:t>
            </a:r>
            <a:r>
              <a:rPr lang="en-US" sz="1100" i="1" dirty="0"/>
              <a:t> Sci., </a:t>
            </a:r>
            <a:r>
              <a:rPr lang="en-US" sz="1100" dirty="0"/>
              <a:t>55(5), p. 2443–9.</a:t>
            </a:r>
          </a:p>
          <a:p>
            <a:pPr marL="285750" indent="-285750">
              <a:buFont typeface="Arial" charset="0"/>
              <a:buChar char="•"/>
            </a:pPr>
            <a:r>
              <a:rPr lang="en-US" sz="1100" dirty="0"/>
              <a:t>Janecek, M. &amp; Moses, W. W., 2010. Simulating scintillator light collection using measured optical reflectance. </a:t>
            </a:r>
            <a:r>
              <a:rPr lang="en-US" sz="1100" i="1" dirty="0"/>
              <a:t>IEEE Trans. </a:t>
            </a:r>
            <a:r>
              <a:rPr lang="en-US" sz="1100" i="1" dirty="0" err="1"/>
              <a:t>Nucl</a:t>
            </a:r>
            <a:r>
              <a:rPr lang="en-US" sz="1100" i="1" dirty="0"/>
              <a:t>. Sci., </a:t>
            </a:r>
            <a:r>
              <a:rPr lang="en-US" sz="1100" dirty="0"/>
              <a:t>Volume 57, pp. 964-70.</a:t>
            </a:r>
          </a:p>
          <a:p>
            <a:pPr marL="285750" indent="-285750">
              <a:buFont typeface="Arial" charset="0"/>
              <a:buChar char="•"/>
            </a:pPr>
            <a:r>
              <a:rPr lang="en-US" sz="1100" dirty="0"/>
              <a:t>Jan, S. et al., 2004. GATE: A simulation toolkit for PET and SPECT. </a:t>
            </a:r>
            <a:r>
              <a:rPr lang="en-US" sz="1100" i="1" dirty="0"/>
              <a:t>Phys Med Biol., </a:t>
            </a:r>
            <a:r>
              <a:rPr lang="en-US" sz="1100" dirty="0"/>
              <a:t>September, 49(19), pp. 4543-4561</a:t>
            </a:r>
            <a:r>
              <a:rPr lang="en-US" sz="1100" dirty="0" smtClean="0"/>
              <a:t>.</a:t>
            </a:r>
          </a:p>
          <a:p>
            <a:pPr marL="285750" indent="-285750">
              <a:buFont typeface="Arial" charset="0"/>
              <a:buChar char="•"/>
            </a:pPr>
            <a:r>
              <a:rPr lang="en-US" sz="1100" dirty="0" err="1"/>
              <a:t>OpenGATE</a:t>
            </a:r>
            <a:r>
              <a:rPr lang="en-US" sz="1100" dirty="0"/>
              <a:t> collaboration, 2017. </a:t>
            </a:r>
            <a:r>
              <a:rPr lang="en-US" sz="1100" i="1" dirty="0" err="1"/>
              <a:t>Generating_and_tracking_optical_photons</a:t>
            </a:r>
            <a:r>
              <a:rPr lang="en-US" sz="1100" i="1" dirty="0"/>
              <a:t>. </a:t>
            </a:r>
            <a:r>
              <a:rPr lang="en-US" sz="1100" dirty="0"/>
              <a:t>[Online] Available at: </a:t>
            </a:r>
            <a:r>
              <a:rPr lang="en-US" sz="1100" u="sng" dirty="0"/>
              <a:t>http://</a:t>
            </a:r>
            <a:r>
              <a:rPr lang="en-US" sz="1100" u="sng" dirty="0" err="1"/>
              <a:t>wiki.opengatecollaboration.org</a:t>
            </a:r>
            <a:r>
              <a:rPr lang="en-US" sz="1100" u="sng" dirty="0"/>
              <a:t>/</a:t>
            </a:r>
            <a:r>
              <a:rPr lang="en-US" sz="1100" u="sng" dirty="0" err="1"/>
              <a:t>index.php</a:t>
            </a:r>
            <a:r>
              <a:rPr lang="en-US" sz="1100" u="sng" dirty="0"/>
              <a:t>/Users_Guide_V7.2:Generating_and_tracking_optical_photons</a:t>
            </a:r>
            <a:r>
              <a:rPr lang="en-US" sz="1100" dirty="0"/>
              <a:t>[Accessed January 2017].</a:t>
            </a:r>
          </a:p>
          <a:p>
            <a:pPr marL="285750" indent="-285750">
              <a:buFont typeface="Arial" charset="0"/>
              <a:buChar char="•"/>
            </a:pPr>
            <a:r>
              <a:rPr lang="en-US" sz="1100" dirty="0" smtClean="0"/>
              <a:t>Roncali, E. &amp; Cherry, S., 2013. Simulation of light transport in scintillators based on 3D characterization of crystal surfaces. Phys. Med. Biol., Volume 58(7), p. 2185–2198.</a:t>
            </a:r>
          </a:p>
          <a:p>
            <a:pPr marL="285750" indent="-285750">
              <a:buFont typeface="Arial" charset="0"/>
              <a:buChar char="•"/>
            </a:pPr>
            <a:r>
              <a:rPr lang="en-US" sz="1100" dirty="0" smtClean="0"/>
              <a:t>Stockhoff, </a:t>
            </a:r>
            <a:r>
              <a:rPr lang="en-US" sz="1100" dirty="0"/>
              <a:t>M. </a:t>
            </a:r>
            <a:r>
              <a:rPr lang="en-US" sz="1100" dirty="0" smtClean="0"/>
              <a:t>et. al,</a:t>
            </a:r>
            <a:r>
              <a:rPr lang="en-US" sz="1100" dirty="0"/>
              <a:t> </a:t>
            </a:r>
            <a:r>
              <a:rPr lang="en-US" sz="1100" dirty="0" smtClean="0"/>
              <a:t>2017 “Advanced optical simulation of scintillation detectors in GATE V8.0: First implementation of a reflectance model based on measured data,” Phys. Med. Biol.</a:t>
            </a:r>
          </a:p>
          <a:p>
            <a:pPr marL="285750" indent="-285750">
              <a:buFont typeface="Arial" charset="0"/>
              <a:buChar char="•"/>
            </a:pPr>
            <a:r>
              <a:rPr lang="en-US" sz="1100" dirty="0" smtClean="0"/>
              <a:t>Roncali, E</a:t>
            </a:r>
            <a:r>
              <a:rPr lang="en-US" sz="1100" dirty="0"/>
              <a:t>. </a:t>
            </a:r>
            <a:r>
              <a:rPr lang="en-US" sz="1100" dirty="0" smtClean="0"/>
              <a:t>, Stockhoff, M., and Cherry S., 2017</a:t>
            </a:r>
            <a:r>
              <a:rPr lang="en-US" sz="1100" dirty="0"/>
              <a:t> </a:t>
            </a:r>
            <a:r>
              <a:rPr lang="en-US" sz="1100" dirty="0" smtClean="0"/>
              <a:t>“An integrated model of scintillator-reflector properties for advanced simulations of optical transport”, Phys. Med. Biol.</a:t>
            </a:r>
          </a:p>
          <a:p>
            <a:pPr marL="285750" indent="-285750">
              <a:buFont typeface="Arial" charset="0"/>
              <a:buChar char="•"/>
            </a:pPr>
            <a:endParaRPr lang="en-US" sz="1100" dirty="0" smtClean="0"/>
          </a:p>
          <a:p>
            <a:pPr marL="285750" indent="-285750">
              <a:buFont typeface="Arial" charset="0"/>
              <a:buChar char="•"/>
            </a:pPr>
            <a:endParaRPr lang="en-US" sz="1100" dirty="0"/>
          </a:p>
        </p:txBody>
      </p:sp>
      <p:sp>
        <p:nvSpPr>
          <p:cNvPr id="4" name="Slide Number Placeholder 3"/>
          <p:cNvSpPr>
            <a:spLocks noGrp="1"/>
          </p:cNvSpPr>
          <p:nvPr>
            <p:ph type="sldNum" sz="quarter" idx="12"/>
          </p:nvPr>
        </p:nvSpPr>
        <p:spPr/>
        <p:txBody>
          <a:bodyPr/>
          <a:lstStyle/>
          <a:p>
            <a:fld id="{2DCCEF44-1029-4C4E-ADAF-93FDE3ADB248}" type="slidenum">
              <a:rPr lang="en-US" smtClean="0"/>
              <a:pPr/>
              <a:t>11</a:t>
            </a:fld>
            <a:endParaRPr lang="en-US" dirty="0"/>
          </a:p>
        </p:txBody>
      </p:sp>
    </p:spTree>
    <p:extLst>
      <p:ext uri="{BB962C8B-B14F-4D97-AF65-F5344CB8AC3E}">
        <p14:creationId xmlns:p14="http://schemas.microsoft.com/office/powerpoint/2010/main" val="35114949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Software and Models</a:t>
            </a:r>
            <a:endParaRPr lang="en-US" dirty="0"/>
          </a:p>
        </p:txBody>
      </p:sp>
      <p:sp>
        <p:nvSpPr>
          <p:cNvPr id="3" name="Content Placeholder 2"/>
          <p:cNvSpPr>
            <a:spLocks noGrp="1"/>
          </p:cNvSpPr>
          <p:nvPr>
            <p:ph sz="quarter" idx="13"/>
          </p:nvPr>
        </p:nvSpPr>
        <p:spPr/>
        <p:txBody>
          <a:bodyPr/>
          <a:lstStyle/>
          <a:p>
            <a:r>
              <a:rPr lang="en-US" dirty="0"/>
              <a:t>GATE and </a:t>
            </a:r>
            <a:r>
              <a:rPr lang="en-US" dirty="0" smtClean="0"/>
              <a:t>GEANT4</a:t>
            </a:r>
          </a:p>
          <a:p>
            <a:endParaRPr lang="en-US" dirty="0"/>
          </a:p>
        </p:txBody>
      </p:sp>
      <p:sp>
        <p:nvSpPr>
          <p:cNvPr id="4" name="Slide Number Placeholder 3"/>
          <p:cNvSpPr>
            <a:spLocks noGrp="1"/>
          </p:cNvSpPr>
          <p:nvPr>
            <p:ph type="sldNum" sz="quarter" idx="12"/>
          </p:nvPr>
        </p:nvSpPr>
        <p:spPr/>
        <p:txBody>
          <a:bodyPr/>
          <a:lstStyle/>
          <a:p>
            <a:fld id="{2DCCEF44-1029-4C4E-ADAF-93FDE3ADB248}" type="slidenum">
              <a:rPr lang="en-US" smtClean="0"/>
              <a:pPr/>
              <a:t>12</a:t>
            </a:fld>
            <a:endParaRPr lang="en-US" dirty="0"/>
          </a:p>
        </p:txBody>
      </p:sp>
      <p:grpSp>
        <p:nvGrpSpPr>
          <p:cNvPr id="6" name="Group 5"/>
          <p:cNvGrpSpPr/>
          <p:nvPr/>
        </p:nvGrpSpPr>
        <p:grpSpPr>
          <a:xfrm>
            <a:off x="3878917" y="301342"/>
            <a:ext cx="5265083" cy="1965307"/>
            <a:chOff x="926215" y="1828900"/>
            <a:chExt cx="6440670" cy="2000965"/>
          </a:xfrm>
        </p:grpSpPr>
        <p:pic>
          <p:nvPicPr>
            <p:cNvPr id="8" name="Picture 7"/>
            <p:cNvPicPr>
              <a:picLocks noChangeAspect="1"/>
            </p:cNvPicPr>
            <p:nvPr/>
          </p:nvPicPr>
          <p:blipFill rotWithShape="1">
            <a:blip r:embed="rId3" cstate="print">
              <a:lum bright="-3000"/>
              <a:extLst>
                <a:ext uri="{28A0092B-C50C-407E-A947-70E740481C1C}">
                  <a14:useLocalDpi xmlns:a14="http://schemas.microsoft.com/office/drawing/2010/main" val="0"/>
                </a:ext>
              </a:extLst>
            </a:blip>
            <a:srcRect/>
            <a:stretch/>
          </p:blipFill>
          <p:spPr>
            <a:xfrm>
              <a:off x="926215" y="1828900"/>
              <a:ext cx="6440670" cy="1973935"/>
            </a:xfrm>
            <a:prstGeom prst="rect">
              <a:avLst/>
            </a:prstGeom>
          </p:spPr>
        </p:pic>
        <p:sp>
          <p:nvSpPr>
            <p:cNvPr id="9" name="TextBox 8"/>
            <p:cNvSpPr txBox="1"/>
            <p:nvPr/>
          </p:nvSpPr>
          <p:spPr>
            <a:xfrm>
              <a:off x="926215" y="3610512"/>
              <a:ext cx="6440670" cy="219353"/>
            </a:xfrm>
            <a:prstGeom prst="rect">
              <a:avLst/>
            </a:prstGeom>
            <a:noFill/>
          </p:spPr>
          <p:txBody>
            <a:bodyPr wrap="square" lIns="51200" rIns="51200" rtlCol="0">
              <a:spAutoFit/>
            </a:bodyPr>
            <a:lstStyle/>
            <a:p>
              <a:pPr algn="l" defTabSz="1300460" rtl="0" fontAlgn="base">
                <a:spcBef>
                  <a:spcPct val="50000"/>
                </a:spcBef>
                <a:spcAft>
                  <a:spcPct val="0"/>
                </a:spcAft>
              </a:pPr>
              <a:r>
                <a:rPr lang="en-US" sz="800" i="1" kern="1200" dirty="0">
                  <a:solidFill>
                    <a:srgbClr val="000000"/>
                  </a:solidFill>
                  <a:latin typeface="Arial" charset="0"/>
                  <a:ea typeface="+mn-ea"/>
                  <a:cs typeface="+mn-cs"/>
                </a:rPr>
                <a:t>http://wiki.opengatecollaboration.org/index.php/Users_Guide_V7.0:Generating_and_tracking_optical_photons</a:t>
              </a:r>
            </a:p>
          </p:txBody>
        </p:sp>
      </p:grpSp>
      <p:sp>
        <p:nvSpPr>
          <p:cNvPr id="11" name="Content Placeholder 4"/>
          <p:cNvSpPr txBox="1">
            <a:spLocks/>
          </p:cNvSpPr>
          <p:nvPr/>
        </p:nvSpPr>
        <p:spPr>
          <a:xfrm>
            <a:off x="3334640" y="3372037"/>
            <a:ext cx="5912451" cy="707872"/>
          </a:xfrm>
          <a:prstGeom prst="rect">
            <a:avLst/>
          </a:prstGeom>
          <a:noFill/>
          <a:ln>
            <a:noFill/>
          </a:ln>
          <a:effectLst>
            <a:outerShdw dir="5400000" algn="ctr" rotWithShape="0">
              <a:srgbClr val="000000">
                <a:alpha val="43137"/>
              </a:srgbClr>
            </a:outerShdw>
            <a:reflection endPos="0" dist="50800" dir="5400000" sy="-100000" algn="bl" rotWithShape="0"/>
          </a:effectLst>
        </p:spPr>
        <p:txBody>
          <a:bodyPr vert="horz" wrap="square" lIns="91426" tIns="45713" rIns="91426" bIns="45713" rtlCol="0">
            <a:spAutoFit/>
          </a:bodyPr>
          <a:lstStyle>
            <a:lvl1pPr marL="0" indent="0" algn="l" defTabSz="457094" rtl="0" eaLnBrk="1" latinLnBrk="0" hangingPunct="1">
              <a:spcBef>
                <a:spcPct val="20000"/>
              </a:spcBef>
              <a:buFont typeface="Arial"/>
              <a:buNone/>
              <a:defRPr sz="2000" kern="1200">
                <a:solidFill>
                  <a:schemeClr val="tx2">
                    <a:lumMod val="75000"/>
                  </a:schemeClr>
                </a:solidFill>
                <a:latin typeface="Helvetica Neue"/>
                <a:ea typeface="+mn-ea"/>
                <a:cs typeface="Helvetica Neue"/>
              </a:defRPr>
            </a:lvl1pPr>
            <a:lvl2pPr marL="742776" indent="-285684" algn="l" defTabSz="457094" rtl="0" eaLnBrk="1" latinLnBrk="0" hangingPunct="1">
              <a:spcBef>
                <a:spcPct val="20000"/>
              </a:spcBef>
              <a:buFont typeface="Arial"/>
              <a:buChar char="•"/>
              <a:defRPr sz="2000" kern="1200">
                <a:solidFill>
                  <a:schemeClr val="tx2">
                    <a:lumMod val="75000"/>
                  </a:schemeClr>
                </a:solidFill>
                <a:latin typeface="Helvetica Neue"/>
                <a:ea typeface="+mn-ea"/>
                <a:cs typeface="Helvetica Neue"/>
              </a:defRPr>
            </a:lvl2pPr>
            <a:lvl3pPr marL="1142734" indent="-228546" algn="l" defTabSz="457094" rtl="0" eaLnBrk="1" latinLnBrk="0" hangingPunct="1">
              <a:spcBef>
                <a:spcPct val="20000"/>
              </a:spcBef>
              <a:buFont typeface="Arial"/>
              <a:buChar char="•"/>
              <a:defRPr sz="1801" kern="1200">
                <a:solidFill>
                  <a:schemeClr val="tx2">
                    <a:lumMod val="75000"/>
                  </a:schemeClr>
                </a:solidFill>
                <a:latin typeface="Helvetica Neue"/>
                <a:ea typeface="+mn-ea"/>
                <a:cs typeface="Helvetica Neue"/>
              </a:defRPr>
            </a:lvl3pPr>
            <a:lvl4pPr marL="1599827" indent="-228546" algn="l" defTabSz="457094" rtl="0" eaLnBrk="1" latinLnBrk="0" hangingPunct="1">
              <a:spcBef>
                <a:spcPct val="20000"/>
              </a:spcBef>
              <a:buFont typeface="Arial"/>
              <a:buChar char="•"/>
              <a:defRPr sz="1600" kern="1200">
                <a:solidFill>
                  <a:schemeClr val="tx2">
                    <a:lumMod val="75000"/>
                  </a:schemeClr>
                </a:solidFill>
                <a:latin typeface="Helvetica Neue"/>
                <a:ea typeface="+mn-ea"/>
                <a:cs typeface="Helvetica Neue"/>
              </a:defRPr>
            </a:lvl4pPr>
            <a:lvl5pPr marL="2147245" indent="-318873" algn="l" defTabSz="457094" rtl="0" eaLnBrk="1" latinLnBrk="0" hangingPunct="1">
              <a:spcBef>
                <a:spcPct val="20000"/>
              </a:spcBef>
              <a:buFont typeface="Arial"/>
              <a:buChar char="•"/>
              <a:defRPr sz="1300" kern="1200">
                <a:solidFill>
                  <a:schemeClr val="tx2">
                    <a:lumMod val="75000"/>
                  </a:schemeClr>
                </a:solidFill>
                <a:latin typeface="Helvetica Neue"/>
                <a:ea typeface="+mn-ea"/>
                <a:cs typeface="Helvetica Neue"/>
              </a:defRPr>
            </a:lvl5pPr>
            <a:lvl6pPr marL="2514013" indent="-228546" algn="l" defTabSz="457094" rtl="0" eaLnBrk="1" latinLnBrk="0" hangingPunct="1">
              <a:spcBef>
                <a:spcPct val="20000"/>
              </a:spcBef>
              <a:buFont typeface="Arial"/>
              <a:buChar char="•"/>
              <a:defRPr sz="2000" kern="1200">
                <a:solidFill>
                  <a:schemeClr val="tx1"/>
                </a:solidFill>
                <a:latin typeface="+mn-lt"/>
                <a:ea typeface="+mn-ea"/>
                <a:cs typeface="+mn-cs"/>
              </a:defRPr>
            </a:lvl6pPr>
            <a:lvl7pPr marL="2971104" indent="-228546" algn="l" defTabSz="457094" rtl="0" eaLnBrk="1" latinLnBrk="0" hangingPunct="1">
              <a:spcBef>
                <a:spcPct val="20000"/>
              </a:spcBef>
              <a:buFont typeface="Arial"/>
              <a:buChar char="•"/>
              <a:defRPr sz="2000" kern="1200">
                <a:solidFill>
                  <a:schemeClr val="tx1"/>
                </a:solidFill>
                <a:latin typeface="+mn-lt"/>
                <a:ea typeface="+mn-ea"/>
                <a:cs typeface="+mn-cs"/>
              </a:defRPr>
            </a:lvl7pPr>
            <a:lvl8pPr marL="3428198" indent="-228546" algn="l" defTabSz="457094" rtl="0" eaLnBrk="1" latinLnBrk="0" hangingPunct="1">
              <a:spcBef>
                <a:spcPct val="20000"/>
              </a:spcBef>
              <a:buFont typeface="Arial"/>
              <a:buChar char="•"/>
              <a:defRPr sz="2000" kern="1200">
                <a:solidFill>
                  <a:schemeClr val="tx1"/>
                </a:solidFill>
                <a:latin typeface="+mn-lt"/>
                <a:ea typeface="+mn-ea"/>
                <a:cs typeface="+mn-cs"/>
              </a:defRPr>
            </a:lvl8pPr>
            <a:lvl9pPr marL="3885291" indent="-228546" algn="l" defTabSz="457094"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dirty="0" smtClean="0">
                <a:solidFill>
                  <a:srgbClr val="FF0000"/>
                </a:solidFill>
                <a:sym typeface="Wingdings"/>
              </a:rPr>
              <a:t></a:t>
            </a:r>
            <a:r>
              <a:rPr lang="en-GB" dirty="0" smtClean="0">
                <a:solidFill>
                  <a:srgbClr val="FF0000"/>
                </a:solidFill>
              </a:rPr>
              <a:t>Approach:</a:t>
            </a:r>
            <a:r>
              <a:rPr lang="en-US" dirty="0" smtClean="0">
                <a:solidFill>
                  <a:srgbClr val="FF0000"/>
                </a:solidFill>
              </a:rPr>
              <a:t> Reflectance Model Based on Measured Data (Look-up-Tables)</a:t>
            </a:r>
            <a:endParaRPr lang="en-US" dirty="0">
              <a:solidFill>
                <a:srgbClr val="FF0000"/>
              </a:solidFill>
            </a:endParaRPr>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78917" y="26717"/>
            <a:ext cx="5265083" cy="4471706"/>
          </a:xfrm>
          <a:prstGeom prst="rect">
            <a:avLst/>
          </a:prstGeom>
          <a:effectLst/>
        </p:spPr>
      </p:pic>
      <p:sp>
        <p:nvSpPr>
          <p:cNvPr id="14" name="TextBox 13"/>
          <p:cNvSpPr txBox="1"/>
          <p:nvPr/>
        </p:nvSpPr>
        <p:spPr>
          <a:xfrm>
            <a:off x="368838" y="1683467"/>
            <a:ext cx="3243042" cy="1255728"/>
          </a:xfrm>
          <a:prstGeom prst="rect">
            <a:avLst/>
          </a:prstGeom>
          <a:noFill/>
          <a:ln>
            <a:noFill/>
          </a:ln>
          <a:effectLst>
            <a:outerShdw dir="5400000" algn="ctr" rotWithShape="0">
              <a:srgbClr val="000000">
                <a:alpha val="43137"/>
              </a:srgbClr>
            </a:outerShdw>
            <a:reflection endPos="0" dist="50800" dir="5400000" sy="-100000" algn="bl" rotWithShape="0"/>
          </a:effectLst>
        </p:spPr>
        <p:txBody>
          <a:bodyPr wrap="square" rtlCol="0">
            <a:spAutoFit/>
          </a:bodyPr>
          <a:lstStyle/>
          <a:p>
            <a:pPr marL="285750" indent="-285750" defTabSz="457094">
              <a:spcBef>
                <a:spcPct val="20000"/>
              </a:spcBef>
              <a:buFont typeface="Arial" charset="0"/>
              <a:buChar char="•"/>
            </a:pPr>
            <a:r>
              <a:rPr lang="en-US" b="1" dirty="0" smtClean="0">
                <a:solidFill>
                  <a:schemeClr val="tx2">
                    <a:lumMod val="75000"/>
                  </a:schemeClr>
                </a:solidFill>
                <a:latin typeface="Helvetica Neue"/>
                <a:cs typeface="Helvetica Neue"/>
                <a:sym typeface="Wingdings"/>
              </a:rPr>
              <a:t>POLISHED/ GROUND: </a:t>
            </a:r>
            <a:r>
              <a:rPr lang="en-US" dirty="0" smtClean="0">
                <a:solidFill>
                  <a:schemeClr val="tx2">
                    <a:lumMod val="75000"/>
                  </a:schemeClr>
                </a:solidFill>
                <a:latin typeface="Helvetica Neue"/>
                <a:cs typeface="Helvetica Neue"/>
                <a:sym typeface="Wingdings"/>
              </a:rPr>
              <a:t>pure </a:t>
            </a:r>
            <a:r>
              <a:rPr lang="en-US" dirty="0">
                <a:solidFill>
                  <a:schemeClr val="tx2">
                    <a:lumMod val="75000"/>
                  </a:schemeClr>
                </a:solidFill>
                <a:latin typeface="Helvetica Neue"/>
                <a:cs typeface="Helvetica Neue"/>
                <a:sym typeface="Wingdings"/>
              </a:rPr>
              <a:t>Lambertian reflection, no surface definition</a:t>
            </a:r>
            <a:endParaRPr lang="en-US" dirty="0">
              <a:solidFill>
                <a:schemeClr val="tx2">
                  <a:lumMod val="75000"/>
                </a:schemeClr>
              </a:solidFill>
            </a:endParaRPr>
          </a:p>
          <a:p>
            <a:pPr defTabSz="457094">
              <a:spcBef>
                <a:spcPct val="20000"/>
              </a:spcBef>
            </a:pPr>
            <a:endParaRPr lang="en-US" dirty="0">
              <a:solidFill>
                <a:schemeClr val="tx2">
                  <a:lumMod val="75000"/>
                </a:schemeClr>
              </a:solidFill>
              <a:latin typeface="Helvetica Neue"/>
              <a:cs typeface="Helvetica Neue"/>
              <a:sym typeface="Wingdings"/>
            </a:endParaRPr>
          </a:p>
        </p:txBody>
      </p:sp>
      <p:sp>
        <p:nvSpPr>
          <p:cNvPr id="15" name="TextBox 14"/>
          <p:cNvSpPr txBox="1"/>
          <p:nvPr/>
        </p:nvSpPr>
        <p:spPr>
          <a:xfrm>
            <a:off x="376623" y="2957659"/>
            <a:ext cx="2958017" cy="1255728"/>
          </a:xfrm>
          <a:prstGeom prst="rect">
            <a:avLst/>
          </a:prstGeom>
          <a:noFill/>
          <a:ln>
            <a:noFill/>
          </a:ln>
          <a:effectLst>
            <a:outerShdw dir="5400000" algn="ctr" rotWithShape="0">
              <a:srgbClr val="000000">
                <a:alpha val="43137"/>
              </a:srgbClr>
            </a:outerShdw>
            <a:reflection endPos="0" dist="50800" dir="5400000" sy="-100000" algn="bl" rotWithShape="0"/>
          </a:effectLst>
        </p:spPr>
        <p:txBody>
          <a:bodyPr wrap="square" rtlCol="0">
            <a:spAutoFit/>
          </a:bodyPr>
          <a:lstStyle/>
          <a:p>
            <a:pPr marL="285750" indent="-285750" defTabSz="457094">
              <a:spcBef>
                <a:spcPct val="20000"/>
              </a:spcBef>
              <a:buFont typeface="Arial" charset="0"/>
              <a:buChar char="•"/>
            </a:pPr>
            <a:r>
              <a:rPr lang="en-US" b="1" dirty="0">
                <a:solidFill>
                  <a:schemeClr val="tx2">
                    <a:lumMod val="75000"/>
                  </a:schemeClr>
                </a:solidFill>
                <a:latin typeface="Helvetica Neue"/>
                <a:cs typeface="Helvetica Neue"/>
                <a:sym typeface="Wingdings"/>
              </a:rPr>
              <a:t>UNIFIED:</a:t>
            </a:r>
            <a:r>
              <a:rPr lang="en-US" dirty="0">
                <a:solidFill>
                  <a:schemeClr val="tx2">
                    <a:lumMod val="75000"/>
                  </a:schemeClr>
                </a:solidFill>
                <a:latin typeface="Helvetica Neue"/>
                <a:cs typeface="Helvetica Neue"/>
                <a:sym typeface="Wingdings"/>
              </a:rPr>
              <a:t> additional parameters to </a:t>
            </a:r>
            <a:r>
              <a:rPr lang="en-US" dirty="0" smtClean="0">
                <a:solidFill>
                  <a:schemeClr val="tx2">
                    <a:lumMod val="75000"/>
                  </a:schemeClr>
                </a:solidFill>
                <a:latin typeface="Helvetica Neue"/>
                <a:cs typeface="Helvetica Neue"/>
                <a:sym typeface="Wingdings"/>
              </a:rPr>
              <a:t>define </a:t>
            </a:r>
            <a:r>
              <a:rPr lang="en-US" dirty="0">
                <a:solidFill>
                  <a:schemeClr val="tx2">
                    <a:lumMod val="75000"/>
                  </a:schemeClr>
                </a:solidFill>
                <a:latin typeface="Helvetica Neue"/>
                <a:cs typeface="Helvetica Neue"/>
                <a:sym typeface="Wingdings"/>
              </a:rPr>
              <a:t>reflection characteristics</a:t>
            </a:r>
          </a:p>
          <a:p>
            <a:pPr defTabSz="457094">
              <a:spcBef>
                <a:spcPct val="20000"/>
              </a:spcBef>
            </a:pPr>
            <a:endParaRPr lang="en-US" dirty="0">
              <a:solidFill>
                <a:schemeClr val="tx2">
                  <a:lumMod val="75000"/>
                </a:schemeClr>
              </a:solidFill>
              <a:latin typeface="Helvetica Neue"/>
              <a:cs typeface="Helvetica Neue"/>
              <a:sym typeface="Wingdings"/>
            </a:endParaRPr>
          </a:p>
        </p:txBody>
      </p:sp>
    </p:spTree>
    <p:extLst>
      <p:ext uri="{BB962C8B-B14F-4D97-AF65-F5344CB8AC3E}">
        <p14:creationId xmlns:p14="http://schemas.microsoft.com/office/powerpoint/2010/main" val="17384942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1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6624" y="181035"/>
            <a:ext cx="8229600" cy="857251"/>
          </a:xfrm>
        </p:spPr>
        <p:txBody>
          <a:bodyPr/>
          <a:lstStyle/>
          <a:p>
            <a:r>
              <a:rPr lang="en-US" dirty="0" smtClean="0"/>
              <a:t>Two Step Validation</a:t>
            </a:r>
            <a:endParaRPr lang="en-US" dirty="0"/>
          </a:p>
        </p:txBody>
      </p:sp>
      <p:sp>
        <p:nvSpPr>
          <p:cNvPr id="5" name="Slide Number Placeholder 4"/>
          <p:cNvSpPr>
            <a:spLocks noGrp="1"/>
          </p:cNvSpPr>
          <p:nvPr>
            <p:ph type="sldNum" sz="quarter" idx="12"/>
          </p:nvPr>
        </p:nvSpPr>
        <p:spPr>
          <a:xfrm>
            <a:off x="449734" y="4709160"/>
            <a:ext cx="384719" cy="273844"/>
          </a:xfrm>
        </p:spPr>
        <p:txBody>
          <a:bodyPr/>
          <a:lstStyle/>
          <a:p>
            <a:fld id="{2DCCEF44-1029-4C4E-ADAF-93FDE3ADB248}" type="slidenum">
              <a:rPr lang="en-US" smtClean="0"/>
              <a:pPr/>
              <a:t>13</a:t>
            </a:fld>
            <a:endParaRPr lang="en-US" dirty="0"/>
          </a:p>
        </p:txBody>
      </p:sp>
      <p:sp>
        <p:nvSpPr>
          <p:cNvPr id="6" name="TextBox 5"/>
          <p:cNvSpPr txBox="1"/>
          <p:nvPr/>
        </p:nvSpPr>
        <p:spPr>
          <a:xfrm>
            <a:off x="3204556" y="1277318"/>
            <a:ext cx="1648496" cy="646331"/>
          </a:xfrm>
          <a:prstGeom prst="rect">
            <a:avLst/>
          </a:prstGeom>
          <a:noFill/>
          <a:ln>
            <a:solidFill>
              <a:schemeClr val="tx2">
                <a:lumMod val="75000"/>
              </a:schemeClr>
            </a:solidFill>
          </a:ln>
        </p:spPr>
        <p:txBody>
          <a:bodyPr wrap="square" rtlCol="0">
            <a:spAutoFit/>
          </a:bodyPr>
          <a:lstStyle/>
          <a:p>
            <a:pPr algn="ctr"/>
            <a:r>
              <a:rPr lang="en-US" sz="1801" dirty="0"/>
              <a:t>Custom Monte Carlo Code</a:t>
            </a:r>
          </a:p>
        </p:txBody>
      </p:sp>
      <p:sp>
        <p:nvSpPr>
          <p:cNvPr id="7" name="TextBox 6"/>
          <p:cNvSpPr txBox="1"/>
          <p:nvPr/>
        </p:nvSpPr>
        <p:spPr>
          <a:xfrm>
            <a:off x="5120630" y="1277317"/>
            <a:ext cx="1648496" cy="646331"/>
          </a:xfrm>
          <a:prstGeom prst="rect">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w="15875" cap="flat">
            <a:solidFill>
              <a:schemeClr val="tx1"/>
            </a:solidFill>
            <a:prstDash val="solid"/>
          </a:ln>
          <a:effectLst>
            <a:outerShdw dir="5400000" algn="ctr" rotWithShape="0">
              <a:srgbClr val="000000">
                <a:alpha val="43137"/>
              </a:srgbClr>
            </a:outerShdw>
            <a:reflection endPos="0" dist="50800" dir="5400000" sy="-100000" algn="bl" rotWithShape="0"/>
          </a:effectLst>
        </p:spPr>
        <p:txBody>
          <a:bodyPr wrap="square" rtlCol="0">
            <a:spAutoFit/>
          </a:bodyPr>
          <a:lstStyle/>
          <a:p>
            <a:pPr algn="ctr"/>
            <a:r>
              <a:rPr lang="en-US" sz="1801" dirty="0"/>
              <a:t>Gate/geant4 BETA Version</a:t>
            </a:r>
          </a:p>
        </p:txBody>
      </p:sp>
      <p:sp>
        <p:nvSpPr>
          <p:cNvPr id="14" name="TextBox 13"/>
          <p:cNvSpPr txBox="1"/>
          <p:nvPr/>
        </p:nvSpPr>
        <p:spPr>
          <a:xfrm rot="19635947">
            <a:off x="2673255" y="1106802"/>
            <a:ext cx="1389078" cy="369332"/>
          </a:xfrm>
          <a:prstGeom prst="rect">
            <a:avLst/>
          </a:prstGeom>
          <a:noFill/>
          <a:ln>
            <a:noFill/>
          </a:ln>
          <a:effectLst>
            <a:outerShdw dir="5400000" algn="ctr" rotWithShape="0">
              <a:srgbClr val="000000">
                <a:alpha val="43137"/>
              </a:srgbClr>
            </a:outerShdw>
            <a:reflection endPos="0" dist="50800" dir="5400000" sy="-100000" algn="bl" rotWithShape="0"/>
          </a:effectLst>
        </p:spPr>
        <p:txBody>
          <a:bodyPr wrap="square" rtlCol="0">
            <a:spAutoFit/>
          </a:bodyPr>
          <a:lstStyle/>
          <a:p>
            <a:r>
              <a:rPr lang="en-US" sz="1801">
                <a:solidFill>
                  <a:srgbClr val="FF0000"/>
                </a:solidFill>
              </a:rPr>
              <a:t>VALIDATED</a:t>
            </a:r>
            <a:endParaRPr lang="en-US" sz="1801" dirty="0">
              <a:solidFill>
                <a:srgbClr val="FF0000"/>
              </a:solidFill>
            </a:endParaRPr>
          </a:p>
        </p:txBody>
      </p:sp>
      <p:grpSp>
        <p:nvGrpSpPr>
          <p:cNvPr id="19" name="Group 18"/>
          <p:cNvGrpSpPr/>
          <p:nvPr/>
        </p:nvGrpSpPr>
        <p:grpSpPr>
          <a:xfrm>
            <a:off x="3694524" y="405259"/>
            <a:ext cx="668560" cy="861726"/>
            <a:chOff x="2256407" y="1101961"/>
            <a:chExt cx="668560" cy="861722"/>
          </a:xfrm>
        </p:grpSpPr>
        <p:sp>
          <p:nvSpPr>
            <p:cNvPr id="8" name="Striped Right Arrow 7"/>
            <p:cNvSpPr/>
            <p:nvPr/>
          </p:nvSpPr>
          <p:spPr>
            <a:xfrm rot="5400000">
              <a:off x="2204691" y="1243407"/>
              <a:ext cx="771992" cy="668560"/>
            </a:xfrm>
            <a:prstGeom prst="stripedRightArrow">
              <a:avLst>
                <a:gd name="adj1" fmla="val 34615"/>
                <a:gd name="adj2" fmla="val 50000"/>
              </a:avLst>
            </a:prstGeom>
            <a:gradFill flip="none" rotWithShape="1">
              <a:gsLst>
                <a:gs pos="0">
                  <a:schemeClr val="bg1">
                    <a:lumMod val="65000"/>
                    <a:shade val="30000"/>
                    <a:satMod val="115000"/>
                  </a:schemeClr>
                </a:gs>
                <a:gs pos="50000">
                  <a:schemeClr val="bg1">
                    <a:lumMod val="65000"/>
                    <a:shade val="67500"/>
                    <a:satMod val="115000"/>
                  </a:schemeClr>
                </a:gs>
                <a:gs pos="100000">
                  <a:schemeClr val="bg1">
                    <a:lumMod val="65000"/>
                    <a:shade val="100000"/>
                    <a:satMod val="115000"/>
                  </a:schemeClr>
                </a:gs>
              </a:gsLst>
              <a:lin ang="5400000" scaled="1"/>
              <a:tileRect/>
            </a:gra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en-US" sz="1801"/>
            </a:p>
          </p:txBody>
        </p:sp>
        <p:sp>
          <p:nvSpPr>
            <p:cNvPr id="15" name="TextBox 14"/>
            <p:cNvSpPr txBox="1"/>
            <p:nvPr/>
          </p:nvSpPr>
          <p:spPr>
            <a:xfrm rot="16200000">
              <a:off x="2242471" y="1259464"/>
              <a:ext cx="684466" cy="369460"/>
            </a:xfrm>
            <a:prstGeom prst="rect">
              <a:avLst/>
            </a:prstGeom>
            <a:noFill/>
            <a:ln>
              <a:noFill/>
            </a:ln>
            <a:effectLst>
              <a:outerShdw dir="5400000" algn="ctr" rotWithShape="0">
                <a:srgbClr val="000000">
                  <a:alpha val="43137"/>
                </a:srgbClr>
              </a:outerShdw>
              <a:reflection endPos="0" dist="50800" dir="5400000" sy="-100000" algn="bl" rotWithShape="0"/>
            </a:effectLst>
          </p:spPr>
          <p:txBody>
            <a:bodyPr wrap="square" rtlCol="0">
              <a:spAutoFit/>
            </a:bodyPr>
            <a:lstStyle/>
            <a:p>
              <a:r>
                <a:rPr lang="en-US" sz="1801" dirty="0"/>
                <a:t>LUT</a:t>
              </a:r>
            </a:p>
          </p:txBody>
        </p:sp>
      </p:grpSp>
      <p:grpSp>
        <p:nvGrpSpPr>
          <p:cNvPr id="20" name="Group 19"/>
          <p:cNvGrpSpPr/>
          <p:nvPr/>
        </p:nvGrpSpPr>
        <p:grpSpPr>
          <a:xfrm>
            <a:off x="5595261" y="398514"/>
            <a:ext cx="668560" cy="861726"/>
            <a:chOff x="2256407" y="1101961"/>
            <a:chExt cx="668560" cy="861722"/>
          </a:xfrm>
        </p:grpSpPr>
        <p:sp>
          <p:nvSpPr>
            <p:cNvPr id="21" name="Striped Right Arrow 20"/>
            <p:cNvSpPr/>
            <p:nvPr/>
          </p:nvSpPr>
          <p:spPr>
            <a:xfrm rot="5400000">
              <a:off x="2204691" y="1243407"/>
              <a:ext cx="771992" cy="668560"/>
            </a:xfrm>
            <a:prstGeom prst="stripedRightArrow">
              <a:avLst>
                <a:gd name="adj1" fmla="val 34615"/>
                <a:gd name="adj2" fmla="val 50000"/>
              </a:avLst>
            </a:prstGeom>
            <a:gradFill flip="none" rotWithShape="1">
              <a:gsLst>
                <a:gs pos="0">
                  <a:schemeClr val="bg1">
                    <a:lumMod val="65000"/>
                    <a:shade val="30000"/>
                    <a:satMod val="115000"/>
                  </a:schemeClr>
                </a:gs>
                <a:gs pos="50000">
                  <a:schemeClr val="bg1">
                    <a:lumMod val="65000"/>
                    <a:shade val="67500"/>
                    <a:satMod val="115000"/>
                  </a:schemeClr>
                </a:gs>
                <a:gs pos="100000">
                  <a:schemeClr val="bg1">
                    <a:lumMod val="65000"/>
                    <a:shade val="100000"/>
                    <a:satMod val="115000"/>
                  </a:schemeClr>
                </a:gs>
              </a:gsLst>
              <a:lin ang="5400000" scaled="1"/>
              <a:tileRect/>
            </a:gra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en-US" sz="1801"/>
            </a:p>
          </p:txBody>
        </p:sp>
        <p:sp>
          <p:nvSpPr>
            <p:cNvPr id="22" name="TextBox 21"/>
            <p:cNvSpPr txBox="1"/>
            <p:nvPr/>
          </p:nvSpPr>
          <p:spPr>
            <a:xfrm rot="16200000">
              <a:off x="2242471" y="1259464"/>
              <a:ext cx="684466" cy="369460"/>
            </a:xfrm>
            <a:prstGeom prst="rect">
              <a:avLst/>
            </a:prstGeom>
            <a:noFill/>
            <a:ln>
              <a:noFill/>
            </a:ln>
            <a:effectLst>
              <a:outerShdw dir="5400000" algn="ctr" rotWithShape="0">
                <a:srgbClr val="000000">
                  <a:alpha val="43137"/>
                </a:srgbClr>
              </a:outerShdw>
              <a:reflection endPos="0" dist="50800" dir="5400000" sy="-100000" algn="bl" rotWithShape="0"/>
            </a:effectLst>
          </p:spPr>
          <p:txBody>
            <a:bodyPr wrap="square" rtlCol="0">
              <a:spAutoFit/>
            </a:bodyPr>
            <a:lstStyle/>
            <a:p>
              <a:r>
                <a:rPr lang="en-US" sz="1801" dirty="0"/>
                <a:t>LUT</a:t>
              </a:r>
            </a:p>
          </p:txBody>
        </p:sp>
      </p:grpSp>
      <p:sp>
        <p:nvSpPr>
          <p:cNvPr id="23" name="TextBox 22"/>
          <p:cNvSpPr txBox="1"/>
          <p:nvPr/>
        </p:nvSpPr>
        <p:spPr>
          <a:xfrm>
            <a:off x="3202480" y="2495765"/>
            <a:ext cx="1650572" cy="369332"/>
          </a:xfrm>
          <a:prstGeom prst="rect">
            <a:avLst/>
          </a:prstGeom>
          <a:noFill/>
          <a:ln>
            <a:solidFill>
              <a:schemeClr val="tx2">
                <a:lumMod val="75000"/>
              </a:schemeClr>
            </a:solidFill>
          </a:ln>
          <a:effectLst>
            <a:outerShdw dir="5400000" algn="ctr" rotWithShape="0">
              <a:srgbClr val="000000">
                <a:alpha val="43137"/>
              </a:srgbClr>
            </a:outerShdw>
            <a:reflection endPos="0" dist="50800" dir="5400000" sy="-100000" algn="bl" rotWithShape="0"/>
          </a:effectLst>
        </p:spPr>
        <p:txBody>
          <a:bodyPr wrap="square" rtlCol="0">
            <a:spAutoFit/>
          </a:bodyPr>
          <a:lstStyle/>
          <a:p>
            <a:pPr algn="ctr"/>
            <a:r>
              <a:rPr lang="en-US" sz="1801" dirty="0"/>
              <a:t>#photons/DOI</a:t>
            </a:r>
          </a:p>
        </p:txBody>
      </p:sp>
      <p:sp>
        <p:nvSpPr>
          <p:cNvPr id="24" name="TextBox 23"/>
          <p:cNvSpPr txBox="1"/>
          <p:nvPr/>
        </p:nvSpPr>
        <p:spPr>
          <a:xfrm>
            <a:off x="5120630" y="2499384"/>
            <a:ext cx="1650572" cy="369332"/>
          </a:xfrm>
          <a:prstGeom prst="rect">
            <a:avLst/>
          </a:prstGeom>
          <a:noFill/>
          <a:ln>
            <a:solidFill>
              <a:schemeClr val="tx2">
                <a:lumMod val="75000"/>
              </a:schemeClr>
            </a:solidFill>
          </a:ln>
          <a:effectLst>
            <a:outerShdw dir="5400000" algn="ctr" rotWithShape="0">
              <a:srgbClr val="000000">
                <a:alpha val="43137"/>
              </a:srgbClr>
            </a:outerShdw>
            <a:reflection endPos="0" dist="50800" dir="5400000" sy="-100000" algn="bl" rotWithShape="0"/>
          </a:effectLst>
        </p:spPr>
        <p:txBody>
          <a:bodyPr wrap="square" rtlCol="0">
            <a:spAutoFit/>
          </a:bodyPr>
          <a:lstStyle/>
          <a:p>
            <a:pPr algn="ctr"/>
            <a:r>
              <a:rPr lang="en-US" sz="1801" dirty="0"/>
              <a:t>#photons/DOI</a:t>
            </a:r>
          </a:p>
        </p:txBody>
      </p:sp>
      <p:sp>
        <p:nvSpPr>
          <p:cNvPr id="26" name="Striped Right Arrow 25"/>
          <p:cNvSpPr/>
          <p:nvPr/>
        </p:nvSpPr>
        <p:spPr>
          <a:xfrm rot="5400000">
            <a:off x="3732203" y="1946154"/>
            <a:ext cx="581234" cy="550085"/>
          </a:xfrm>
          <a:prstGeom prst="stripedRightArrow">
            <a:avLst>
              <a:gd name="adj1" fmla="val 34615"/>
              <a:gd name="adj2" fmla="val 50000"/>
            </a:avLst>
          </a:prstGeom>
          <a:gradFill flip="none" rotWithShape="1">
            <a:gsLst>
              <a:gs pos="0">
                <a:schemeClr val="bg1">
                  <a:lumMod val="65000"/>
                  <a:shade val="30000"/>
                  <a:satMod val="115000"/>
                </a:schemeClr>
              </a:gs>
              <a:gs pos="49000">
                <a:schemeClr val="bg1">
                  <a:lumMod val="65000"/>
                  <a:shade val="67500"/>
                  <a:satMod val="115000"/>
                </a:schemeClr>
              </a:gs>
              <a:gs pos="100000">
                <a:schemeClr val="bg1">
                  <a:lumMod val="65000"/>
                  <a:shade val="100000"/>
                  <a:satMod val="115000"/>
                </a:schemeClr>
              </a:gs>
            </a:gsLst>
            <a:lin ang="540000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en-US" sz="1801"/>
          </a:p>
        </p:txBody>
      </p:sp>
      <p:sp>
        <p:nvSpPr>
          <p:cNvPr id="28" name="Striped Right Arrow 27"/>
          <p:cNvSpPr/>
          <p:nvPr/>
        </p:nvSpPr>
        <p:spPr>
          <a:xfrm rot="5400000">
            <a:off x="5660244" y="1958514"/>
            <a:ext cx="581234" cy="550085"/>
          </a:xfrm>
          <a:prstGeom prst="stripedRightArrow">
            <a:avLst>
              <a:gd name="adj1" fmla="val 34615"/>
              <a:gd name="adj2" fmla="val 50000"/>
            </a:avLst>
          </a:prstGeom>
          <a:gradFill flip="none" rotWithShape="1">
            <a:gsLst>
              <a:gs pos="0">
                <a:schemeClr val="bg1">
                  <a:lumMod val="65000"/>
                  <a:shade val="30000"/>
                  <a:satMod val="115000"/>
                </a:schemeClr>
              </a:gs>
              <a:gs pos="49000">
                <a:schemeClr val="bg1">
                  <a:lumMod val="65000"/>
                  <a:shade val="67500"/>
                  <a:satMod val="115000"/>
                </a:schemeClr>
              </a:gs>
              <a:gs pos="100000">
                <a:schemeClr val="bg1">
                  <a:lumMod val="65000"/>
                  <a:shade val="100000"/>
                  <a:satMod val="115000"/>
                </a:schemeClr>
              </a:gs>
            </a:gsLst>
            <a:lin ang="540000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en-US" sz="1801"/>
          </a:p>
        </p:txBody>
      </p:sp>
      <p:sp>
        <p:nvSpPr>
          <p:cNvPr id="29" name="TextBox 28"/>
          <p:cNvSpPr txBox="1"/>
          <p:nvPr/>
        </p:nvSpPr>
        <p:spPr>
          <a:xfrm>
            <a:off x="4116459" y="2534930"/>
            <a:ext cx="1650572" cy="369332"/>
          </a:xfrm>
          <a:prstGeom prst="rect">
            <a:avLst/>
          </a:prstGeom>
          <a:noFill/>
          <a:ln>
            <a:solidFill>
              <a:schemeClr val="tx2">
                <a:lumMod val="75000"/>
              </a:schemeClr>
            </a:solidFill>
          </a:ln>
          <a:effectLst>
            <a:outerShdw dir="5400000" algn="ctr" rotWithShape="0">
              <a:srgbClr val="000000">
                <a:alpha val="43137"/>
              </a:srgbClr>
            </a:outerShdw>
            <a:reflection endPos="0" dist="50800" dir="5400000" sy="-100000" algn="bl" rotWithShape="0"/>
          </a:effectLst>
        </p:spPr>
        <p:txBody>
          <a:bodyPr wrap="square" rtlCol="0">
            <a:spAutoFit/>
          </a:bodyPr>
          <a:lstStyle/>
          <a:p>
            <a:pPr algn="ctr"/>
            <a:r>
              <a:rPr lang="en-US" sz="1801" b="1" dirty="0">
                <a:solidFill>
                  <a:srgbClr val="00B050"/>
                </a:solidFill>
              </a:rPr>
              <a:t>#photons/DOI</a:t>
            </a:r>
          </a:p>
        </p:txBody>
      </p:sp>
      <p:sp>
        <p:nvSpPr>
          <p:cNvPr id="30" name="TextBox 29"/>
          <p:cNvSpPr txBox="1"/>
          <p:nvPr/>
        </p:nvSpPr>
        <p:spPr>
          <a:xfrm>
            <a:off x="7203529" y="1277316"/>
            <a:ext cx="1648496" cy="646331"/>
          </a:xfrm>
          <a:prstGeom prst="rect">
            <a:avLst/>
          </a:prstGeom>
          <a:noFill/>
          <a:ln>
            <a:solidFill>
              <a:schemeClr val="tx2">
                <a:lumMod val="75000"/>
              </a:schemeClr>
            </a:solidFill>
          </a:ln>
        </p:spPr>
        <p:txBody>
          <a:bodyPr wrap="square" rtlCol="0">
            <a:spAutoFit/>
          </a:bodyPr>
          <a:lstStyle/>
          <a:p>
            <a:pPr algn="ctr"/>
            <a:r>
              <a:rPr lang="en-US" sz="1801" dirty="0"/>
              <a:t>Experimental Data</a:t>
            </a:r>
          </a:p>
        </p:txBody>
      </p:sp>
      <p:sp>
        <p:nvSpPr>
          <p:cNvPr id="31" name="Striped Right Arrow 30"/>
          <p:cNvSpPr/>
          <p:nvPr/>
        </p:nvSpPr>
        <p:spPr>
          <a:xfrm rot="5400000">
            <a:off x="7740208" y="1953136"/>
            <a:ext cx="581234" cy="550085"/>
          </a:xfrm>
          <a:prstGeom prst="stripedRightArrow">
            <a:avLst>
              <a:gd name="adj1" fmla="val 34615"/>
              <a:gd name="adj2" fmla="val 50000"/>
            </a:avLst>
          </a:prstGeom>
          <a:gradFill flip="none" rotWithShape="1">
            <a:gsLst>
              <a:gs pos="0">
                <a:schemeClr val="bg1">
                  <a:lumMod val="65000"/>
                  <a:shade val="30000"/>
                  <a:satMod val="115000"/>
                </a:schemeClr>
              </a:gs>
              <a:gs pos="49000">
                <a:schemeClr val="bg1">
                  <a:lumMod val="65000"/>
                  <a:shade val="67500"/>
                  <a:satMod val="115000"/>
                </a:schemeClr>
              </a:gs>
              <a:gs pos="100000">
                <a:schemeClr val="bg1">
                  <a:lumMod val="65000"/>
                  <a:shade val="100000"/>
                  <a:satMod val="115000"/>
                </a:schemeClr>
              </a:gs>
            </a:gsLst>
            <a:lin ang="540000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en-US" sz="1801"/>
          </a:p>
        </p:txBody>
      </p:sp>
      <p:sp>
        <p:nvSpPr>
          <p:cNvPr id="32" name="TextBox 31"/>
          <p:cNvSpPr txBox="1"/>
          <p:nvPr/>
        </p:nvSpPr>
        <p:spPr>
          <a:xfrm>
            <a:off x="7203314" y="2518796"/>
            <a:ext cx="1659475" cy="338554"/>
          </a:xfrm>
          <a:prstGeom prst="rect">
            <a:avLst/>
          </a:prstGeom>
          <a:noFill/>
          <a:ln>
            <a:solidFill>
              <a:schemeClr val="tx2">
                <a:lumMod val="75000"/>
              </a:schemeClr>
            </a:solidFill>
          </a:ln>
          <a:effectLst>
            <a:outerShdw dir="5400000" algn="ctr" rotWithShape="0">
              <a:srgbClr val="000000">
                <a:alpha val="43137"/>
              </a:srgbClr>
            </a:outerShdw>
            <a:reflection endPos="0" dist="50800" dir="5400000" sy="-100000" algn="bl" rotWithShape="0"/>
          </a:effectLst>
        </p:spPr>
        <p:txBody>
          <a:bodyPr wrap="square" rtlCol="0">
            <a:spAutoFit/>
          </a:bodyPr>
          <a:lstStyle/>
          <a:p>
            <a:pPr algn="ctr"/>
            <a:r>
              <a:rPr lang="en-US" sz="1600"/>
              <a:t>Energy/DOI</a:t>
            </a:r>
            <a:endParaRPr lang="en-US" sz="1600" dirty="0"/>
          </a:p>
        </p:txBody>
      </p:sp>
      <p:sp>
        <p:nvSpPr>
          <p:cNvPr id="33" name="TextBox 32"/>
          <p:cNvSpPr txBox="1"/>
          <p:nvPr/>
        </p:nvSpPr>
        <p:spPr>
          <a:xfrm rot="19635947">
            <a:off x="4675188" y="1090099"/>
            <a:ext cx="1389078" cy="369332"/>
          </a:xfrm>
          <a:prstGeom prst="rect">
            <a:avLst/>
          </a:prstGeom>
          <a:noFill/>
          <a:ln>
            <a:noFill/>
          </a:ln>
          <a:effectLst>
            <a:outerShdw dir="5400000" algn="ctr" rotWithShape="0">
              <a:srgbClr val="000000">
                <a:alpha val="43137"/>
              </a:srgbClr>
            </a:outerShdw>
            <a:reflection endPos="0" dist="50800" dir="5400000" sy="-100000" algn="bl" rotWithShape="0"/>
          </a:effectLst>
        </p:spPr>
        <p:txBody>
          <a:bodyPr wrap="square" rtlCol="0">
            <a:spAutoFit/>
          </a:bodyPr>
          <a:lstStyle/>
          <a:p>
            <a:r>
              <a:rPr lang="en-US" sz="1801" dirty="0">
                <a:solidFill>
                  <a:srgbClr val="FF0000"/>
                </a:solidFill>
              </a:rPr>
              <a:t>VALIDATED</a:t>
            </a:r>
          </a:p>
        </p:txBody>
      </p:sp>
      <p:sp>
        <p:nvSpPr>
          <p:cNvPr id="35" name="TextBox 34"/>
          <p:cNvSpPr txBox="1"/>
          <p:nvPr/>
        </p:nvSpPr>
        <p:spPr>
          <a:xfrm rot="2528800">
            <a:off x="6029559" y="1278459"/>
            <a:ext cx="1389078" cy="369332"/>
          </a:xfrm>
          <a:prstGeom prst="rect">
            <a:avLst/>
          </a:prstGeom>
          <a:noFill/>
          <a:ln>
            <a:noFill/>
          </a:ln>
          <a:effectLst>
            <a:outerShdw dir="5400000" algn="ctr" rotWithShape="0">
              <a:srgbClr val="000000">
                <a:alpha val="43137"/>
              </a:srgbClr>
            </a:outerShdw>
            <a:reflection endPos="0" dist="50800" dir="5400000" sy="-100000" algn="bl" rotWithShape="0"/>
          </a:effectLst>
        </p:spPr>
        <p:txBody>
          <a:bodyPr wrap="square" rtlCol="0">
            <a:spAutoFit/>
          </a:bodyPr>
          <a:lstStyle/>
          <a:p>
            <a:r>
              <a:rPr lang="en-US" sz="1801" dirty="0">
                <a:solidFill>
                  <a:srgbClr val="FF0000"/>
                </a:solidFill>
              </a:rPr>
              <a:t>VALIDATED</a:t>
            </a:r>
          </a:p>
        </p:txBody>
      </p:sp>
      <p:sp>
        <p:nvSpPr>
          <p:cNvPr id="37" name="Striped Right Arrow 36"/>
          <p:cNvSpPr/>
          <p:nvPr/>
        </p:nvSpPr>
        <p:spPr>
          <a:xfrm rot="5400000">
            <a:off x="7801792" y="2928231"/>
            <a:ext cx="451969" cy="315463"/>
          </a:xfrm>
          <a:prstGeom prst="stripedRightArrow">
            <a:avLst>
              <a:gd name="adj1" fmla="val 34615"/>
              <a:gd name="adj2" fmla="val 50000"/>
            </a:avLst>
          </a:prstGeom>
          <a:gradFill flip="none" rotWithShape="1">
            <a:gsLst>
              <a:gs pos="0">
                <a:schemeClr val="bg1">
                  <a:lumMod val="65000"/>
                  <a:shade val="30000"/>
                  <a:satMod val="115000"/>
                </a:schemeClr>
              </a:gs>
              <a:gs pos="49000">
                <a:schemeClr val="bg1">
                  <a:lumMod val="65000"/>
                  <a:shade val="67500"/>
                  <a:satMod val="115000"/>
                </a:schemeClr>
              </a:gs>
              <a:gs pos="100000">
                <a:schemeClr val="bg1">
                  <a:lumMod val="65000"/>
                  <a:shade val="100000"/>
                  <a:satMod val="115000"/>
                </a:schemeClr>
              </a:gs>
            </a:gsLst>
            <a:lin ang="540000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en-US" sz="1801"/>
          </a:p>
        </p:txBody>
      </p:sp>
      <p:sp>
        <p:nvSpPr>
          <p:cNvPr id="38" name="TextBox 37"/>
          <p:cNvSpPr txBox="1"/>
          <p:nvPr/>
        </p:nvSpPr>
        <p:spPr>
          <a:xfrm>
            <a:off x="7235870" y="3288169"/>
            <a:ext cx="1659475" cy="338554"/>
          </a:xfrm>
          <a:prstGeom prst="rect">
            <a:avLst/>
          </a:prstGeom>
          <a:noFill/>
          <a:ln>
            <a:solidFill>
              <a:schemeClr val="tx2">
                <a:lumMod val="75000"/>
              </a:schemeClr>
            </a:solidFill>
          </a:ln>
          <a:effectLst>
            <a:outerShdw dir="5400000" algn="ctr" rotWithShape="0">
              <a:srgbClr val="000000">
                <a:alpha val="43137"/>
              </a:srgbClr>
            </a:outerShdw>
            <a:reflection endPos="0" dist="50800" dir="5400000" sy="-100000" algn="bl" rotWithShape="0"/>
          </a:effectLst>
        </p:spPr>
        <p:txBody>
          <a:bodyPr wrap="square" rtlCol="0">
            <a:spAutoFit/>
          </a:bodyPr>
          <a:lstStyle/>
          <a:p>
            <a:pPr algn="ctr"/>
            <a:r>
              <a:rPr lang="en-US" sz="1600" dirty="0" smtClean="0"/>
              <a:t>Rel. Light Output</a:t>
            </a:r>
            <a:endParaRPr lang="en-US" sz="1600" dirty="0"/>
          </a:p>
        </p:txBody>
      </p:sp>
      <p:sp>
        <p:nvSpPr>
          <p:cNvPr id="39" name="TextBox 38"/>
          <p:cNvSpPr txBox="1"/>
          <p:nvPr/>
        </p:nvSpPr>
        <p:spPr>
          <a:xfrm>
            <a:off x="5115140" y="3283859"/>
            <a:ext cx="1659475" cy="338554"/>
          </a:xfrm>
          <a:prstGeom prst="rect">
            <a:avLst/>
          </a:prstGeom>
          <a:noFill/>
          <a:ln>
            <a:solidFill>
              <a:schemeClr val="tx2">
                <a:lumMod val="75000"/>
              </a:schemeClr>
            </a:solidFill>
          </a:ln>
          <a:effectLst>
            <a:outerShdw dir="5400000" algn="ctr" rotWithShape="0">
              <a:srgbClr val="000000">
                <a:alpha val="43137"/>
              </a:srgbClr>
            </a:outerShdw>
            <a:reflection endPos="0" dist="50800" dir="5400000" sy="-100000" algn="bl" rotWithShape="0"/>
          </a:effectLst>
        </p:spPr>
        <p:txBody>
          <a:bodyPr wrap="square" rtlCol="0">
            <a:spAutoFit/>
          </a:bodyPr>
          <a:lstStyle/>
          <a:p>
            <a:pPr algn="ctr"/>
            <a:r>
              <a:rPr lang="en-US" sz="1600" dirty="0" smtClean="0"/>
              <a:t>Rel. Light Output</a:t>
            </a:r>
            <a:endParaRPr lang="en-US" sz="1600" dirty="0"/>
          </a:p>
        </p:txBody>
      </p:sp>
      <p:sp>
        <p:nvSpPr>
          <p:cNvPr id="40" name="Striped Right Arrow 39"/>
          <p:cNvSpPr/>
          <p:nvPr/>
        </p:nvSpPr>
        <p:spPr>
          <a:xfrm rot="5400000">
            <a:off x="5713149" y="2933350"/>
            <a:ext cx="451969" cy="315463"/>
          </a:xfrm>
          <a:prstGeom prst="stripedRightArrow">
            <a:avLst>
              <a:gd name="adj1" fmla="val 34615"/>
              <a:gd name="adj2" fmla="val 50000"/>
            </a:avLst>
          </a:prstGeom>
          <a:gradFill flip="none" rotWithShape="1">
            <a:gsLst>
              <a:gs pos="0">
                <a:schemeClr val="bg1">
                  <a:lumMod val="65000"/>
                  <a:shade val="30000"/>
                  <a:satMod val="115000"/>
                </a:schemeClr>
              </a:gs>
              <a:gs pos="49000">
                <a:schemeClr val="bg1">
                  <a:lumMod val="65000"/>
                  <a:shade val="67500"/>
                  <a:satMod val="115000"/>
                </a:schemeClr>
              </a:gs>
              <a:gs pos="100000">
                <a:schemeClr val="bg1">
                  <a:lumMod val="65000"/>
                  <a:shade val="100000"/>
                  <a:satMod val="115000"/>
                </a:schemeClr>
              </a:gs>
            </a:gsLst>
            <a:lin ang="540000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en-US" sz="1801"/>
          </a:p>
        </p:txBody>
      </p:sp>
      <p:sp>
        <p:nvSpPr>
          <p:cNvPr id="41" name="TextBox 40"/>
          <p:cNvSpPr txBox="1"/>
          <p:nvPr/>
        </p:nvSpPr>
        <p:spPr>
          <a:xfrm>
            <a:off x="6141017" y="3280674"/>
            <a:ext cx="1659475" cy="338554"/>
          </a:xfrm>
          <a:prstGeom prst="rect">
            <a:avLst/>
          </a:prstGeom>
          <a:noFill/>
          <a:ln>
            <a:solidFill>
              <a:schemeClr val="tx2">
                <a:lumMod val="75000"/>
              </a:schemeClr>
            </a:solidFill>
          </a:ln>
          <a:effectLst>
            <a:outerShdw dir="5400000" algn="ctr" rotWithShape="0">
              <a:srgbClr val="000000">
                <a:alpha val="43137"/>
              </a:srgbClr>
            </a:outerShdw>
            <a:reflection endPos="0" dist="50800" dir="5400000" sy="-100000" algn="bl" rotWithShape="0"/>
          </a:effectLst>
        </p:spPr>
        <p:txBody>
          <a:bodyPr wrap="square" rtlCol="0">
            <a:spAutoFit/>
          </a:bodyPr>
          <a:lstStyle/>
          <a:p>
            <a:pPr algn="ctr"/>
            <a:r>
              <a:rPr lang="en-US" sz="1600" b="1" dirty="0" smtClean="0">
                <a:solidFill>
                  <a:srgbClr val="00B050"/>
                </a:solidFill>
              </a:rPr>
              <a:t>Rel. Light Output</a:t>
            </a:r>
            <a:endParaRPr lang="en-US" sz="1600" b="1" dirty="0">
              <a:solidFill>
                <a:srgbClr val="00B050"/>
              </a:solidFill>
            </a:endParaRPr>
          </a:p>
        </p:txBody>
      </p:sp>
    </p:spTree>
    <p:extLst>
      <p:ext uri="{BB962C8B-B14F-4D97-AF65-F5344CB8AC3E}">
        <p14:creationId xmlns:p14="http://schemas.microsoft.com/office/powerpoint/2010/main" val="8262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42" presetClass="exit" presetSubtype="0" fill="hold" nodeType="clickEffect">
                                  <p:stCondLst>
                                    <p:cond delay="0"/>
                                  </p:stCondLst>
                                  <p:childTnLst>
                                    <p:animEffect transition="out" filter="fade">
                                      <p:cBhvr>
                                        <p:cTn id="24" dur="1250"/>
                                        <p:tgtEl>
                                          <p:spTgt spid="19"/>
                                        </p:tgtEl>
                                      </p:cBhvr>
                                    </p:animEffect>
                                    <p:anim calcmode="lin" valueType="num">
                                      <p:cBhvr>
                                        <p:cTn id="25" dur="1250"/>
                                        <p:tgtEl>
                                          <p:spTgt spid="19"/>
                                        </p:tgtEl>
                                        <p:attrNameLst>
                                          <p:attrName>ppt_x</p:attrName>
                                        </p:attrNameLst>
                                      </p:cBhvr>
                                      <p:tavLst>
                                        <p:tav tm="0">
                                          <p:val>
                                            <p:strVal val="ppt_x"/>
                                          </p:val>
                                        </p:tav>
                                        <p:tav tm="100000">
                                          <p:val>
                                            <p:strVal val="ppt_x"/>
                                          </p:val>
                                        </p:tav>
                                      </p:tavLst>
                                    </p:anim>
                                    <p:anim calcmode="lin" valueType="num">
                                      <p:cBhvr>
                                        <p:cTn id="26" dur="1250"/>
                                        <p:tgtEl>
                                          <p:spTgt spid="19"/>
                                        </p:tgtEl>
                                        <p:attrNameLst>
                                          <p:attrName>ppt_y</p:attrName>
                                        </p:attrNameLst>
                                      </p:cBhvr>
                                      <p:tavLst>
                                        <p:tav tm="0">
                                          <p:val>
                                            <p:strVal val="ppt_y"/>
                                          </p:val>
                                        </p:tav>
                                        <p:tav tm="100000">
                                          <p:val>
                                            <p:strVal val="ppt_y+.1"/>
                                          </p:val>
                                        </p:tav>
                                      </p:tavLst>
                                    </p:anim>
                                    <p:set>
                                      <p:cBhvr>
                                        <p:cTn id="27" dur="1" fill="hold">
                                          <p:stCondLst>
                                            <p:cond delay="1249"/>
                                          </p:stCondLst>
                                        </p:cTn>
                                        <p:tgtEl>
                                          <p:spTgt spid="19"/>
                                        </p:tgtEl>
                                        <p:attrNameLst>
                                          <p:attrName>style.visibility</p:attrName>
                                        </p:attrNameLst>
                                      </p:cBhvr>
                                      <p:to>
                                        <p:strVal val="hidden"/>
                                      </p:to>
                                    </p:set>
                                  </p:childTnLst>
                                </p:cTn>
                              </p:par>
                              <p:par>
                                <p:cTn id="28" presetID="42" presetClass="exit" presetSubtype="0" fill="hold" nodeType="withEffect">
                                  <p:stCondLst>
                                    <p:cond delay="0"/>
                                  </p:stCondLst>
                                  <p:childTnLst>
                                    <p:animEffect transition="out" filter="fade">
                                      <p:cBhvr>
                                        <p:cTn id="29" dur="1250"/>
                                        <p:tgtEl>
                                          <p:spTgt spid="20"/>
                                        </p:tgtEl>
                                      </p:cBhvr>
                                    </p:animEffect>
                                    <p:anim calcmode="lin" valueType="num">
                                      <p:cBhvr>
                                        <p:cTn id="30" dur="1250"/>
                                        <p:tgtEl>
                                          <p:spTgt spid="20"/>
                                        </p:tgtEl>
                                        <p:attrNameLst>
                                          <p:attrName>ppt_x</p:attrName>
                                        </p:attrNameLst>
                                      </p:cBhvr>
                                      <p:tavLst>
                                        <p:tav tm="0">
                                          <p:val>
                                            <p:strVal val="ppt_x"/>
                                          </p:val>
                                        </p:tav>
                                        <p:tav tm="100000">
                                          <p:val>
                                            <p:strVal val="ppt_x"/>
                                          </p:val>
                                        </p:tav>
                                      </p:tavLst>
                                    </p:anim>
                                    <p:anim calcmode="lin" valueType="num">
                                      <p:cBhvr>
                                        <p:cTn id="31" dur="1250"/>
                                        <p:tgtEl>
                                          <p:spTgt spid="20"/>
                                        </p:tgtEl>
                                        <p:attrNameLst>
                                          <p:attrName>ppt_y</p:attrName>
                                        </p:attrNameLst>
                                      </p:cBhvr>
                                      <p:tavLst>
                                        <p:tav tm="0">
                                          <p:val>
                                            <p:strVal val="ppt_y"/>
                                          </p:val>
                                        </p:tav>
                                        <p:tav tm="100000">
                                          <p:val>
                                            <p:strVal val="ppt_y+.1"/>
                                          </p:val>
                                        </p:tav>
                                      </p:tavLst>
                                    </p:anim>
                                    <p:set>
                                      <p:cBhvr>
                                        <p:cTn id="32" dur="1" fill="hold">
                                          <p:stCondLst>
                                            <p:cond delay="1249"/>
                                          </p:stCondLst>
                                        </p:cTn>
                                        <p:tgtEl>
                                          <p:spTgt spid="20"/>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0" presetClass="path" presetSubtype="0" accel="50000" decel="50000" fill="hold" grpId="1" nodeType="clickEffect">
                                  <p:stCondLst>
                                    <p:cond delay="0"/>
                                  </p:stCondLst>
                                  <p:childTnLst>
                                    <p:animMotion origin="layout" path="M -1.38889E-6 2.34568E-6 L 0.10156 0.00648 " pathEditMode="relative" rAng="0" ptsTypes="AA">
                                      <p:cBhvr>
                                        <p:cTn id="46" dur="2000" fill="hold"/>
                                        <p:tgtEl>
                                          <p:spTgt spid="23"/>
                                        </p:tgtEl>
                                        <p:attrNameLst>
                                          <p:attrName>ppt_x</p:attrName>
                                          <p:attrName>ppt_y</p:attrName>
                                        </p:attrNameLst>
                                      </p:cBhvr>
                                      <p:rCtr x="5069" y="309"/>
                                    </p:animMotion>
                                  </p:childTnLst>
                                </p:cTn>
                              </p:par>
                              <p:par>
                                <p:cTn id="47" presetID="0" presetClass="path" presetSubtype="0" accel="50000" decel="50000" fill="hold" grpId="1" nodeType="withEffect">
                                  <p:stCondLst>
                                    <p:cond delay="0"/>
                                  </p:stCondLst>
                                  <p:childTnLst>
                                    <p:animMotion origin="layout" path="M -3.61111E-6 -4.93827E-6 L -0.1092 0.00926 " pathEditMode="relative" rAng="0" ptsTypes="AA">
                                      <p:cBhvr>
                                        <p:cTn id="48" dur="2000" fill="hold"/>
                                        <p:tgtEl>
                                          <p:spTgt spid="24"/>
                                        </p:tgtEl>
                                        <p:attrNameLst>
                                          <p:attrName>ppt_x</p:attrName>
                                          <p:attrName>ppt_y</p:attrName>
                                        </p:attrNameLst>
                                      </p:cBhvr>
                                      <p:rCtr x="-5469" y="463"/>
                                    </p:animMotion>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grpId="3" nodeType="clickEffect">
                                  <p:stCondLst>
                                    <p:cond delay="0"/>
                                  </p:stCondLst>
                                  <p:childTnLst>
                                    <p:set>
                                      <p:cBhvr>
                                        <p:cTn id="52" dur="1" fill="hold">
                                          <p:stCondLst>
                                            <p:cond delay="0"/>
                                          </p:stCondLst>
                                        </p:cTn>
                                        <p:tgtEl>
                                          <p:spTgt spid="24"/>
                                        </p:tgtEl>
                                        <p:attrNameLst>
                                          <p:attrName>style.visibility</p:attrName>
                                        </p:attrNameLst>
                                      </p:cBhvr>
                                      <p:to>
                                        <p:strVal val="hidden"/>
                                      </p:to>
                                    </p:set>
                                  </p:childTnLst>
                                </p:cTn>
                              </p:par>
                              <p:par>
                                <p:cTn id="53" presetID="1" presetClass="exit" presetSubtype="0" fill="hold" grpId="3" nodeType="withEffect">
                                  <p:stCondLst>
                                    <p:cond delay="0"/>
                                  </p:stCondLst>
                                  <p:childTnLst>
                                    <p:set>
                                      <p:cBhvr>
                                        <p:cTn id="54" dur="1" fill="hold">
                                          <p:stCondLst>
                                            <p:cond delay="0"/>
                                          </p:stCondLst>
                                        </p:cTn>
                                        <p:tgtEl>
                                          <p:spTgt spid="23"/>
                                        </p:tgtEl>
                                        <p:attrNameLst>
                                          <p:attrName>style.visibility</p:attrName>
                                        </p:attrNameLst>
                                      </p:cBhvr>
                                      <p:to>
                                        <p:strVal val="hidden"/>
                                      </p:to>
                                    </p:set>
                                  </p:childTnLst>
                                </p:cTn>
                              </p:par>
                              <p:par>
                                <p:cTn id="55" presetID="1" presetClass="entr" presetSubtype="0" fill="hold" grpId="0" nodeType="withEffect">
                                  <p:stCondLst>
                                    <p:cond delay="0"/>
                                  </p:stCondLst>
                                  <p:childTnLst>
                                    <p:set>
                                      <p:cBhvr>
                                        <p:cTn id="56" dur="1" fill="hold">
                                          <p:stCondLst>
                                            <p:cond delay="0"/>
                                          </p:stCondLst>
                                        </p:cTn>
                                        <p:tgtEl>
                                          <p:spTgt spid="29"/>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2" nodeType="clickEffect">
                                  <p:stCondLst>
                                    <p:cond delay="0"/>
                                  </p:stCondLst>
                                  <p:childTnLst>
                                    <p:set>
                                      <p:cBhvr>
                                        <p:cTn id="62" dur="1" fill="hold">
                                          <p:stCondLst>
                                            <p:cond delay="0"/>
                                          </p:stCondLst>
                                        </p:cTn>
                                        <p:tgtEl>
                                          <p:spTgt spid="23"/>
                                        </p:tgtEl>
                                        <p:attrNameLst>
                                          <p:attrName>style.visibility</p:attrName>
                                        </p:attrNameLst>
                                      </p:cBhvr>
                                      <p:to>
                                        <p:strVal val="hidden"/>
                                      </p:to>
                                    </p:set>
                                  </p:childTnLst>
                                </p:cTn>
                              </p:par>
                              <p:par>
                                <p:cTn id="63" presetID="1" presetClass="exit" presetSubtype="0" fill="hold" grpId="2" nodeType="withEffect">
                                  <p:stCondLst>
                                    <p:cond delay="0"/>
                                  </p:stCondLst>
                                  <p:childTnLst>
                                    <p:set>
                                      <p:cBhvr>
                                        <p:cTn id="64" dur="1" fill="hold">
                                          <p:stCondLst>
                                            <p:cond delay="0"/>
                                          </p:stCondLst>
                                        </p:cTn>
                                        <p:tgtEl>
                                          <p:spTgt spid="24"/>
                                        </p:tgtEl>
                                        <p:attrNameLst>
                                          <p:attrName>style.visibility</p:attrName>
                                        </p:attrNameLst>
                                      </p:cBhvr>
                                      <p:to>
                                        <p:strVal val="hidden"/>
                                      </p:to>
                                    </p:set>
                                  </p:childTnLst>
                                </p:cTn>
                              </p:par>
                              <p:par>
                                <p:cTn id="65" presetID="1" presetClass="exit" presetSubtype="0" fill="hold" grpId="1" nodeType="withEffect">
                                  <p:stCondLst>
                                    <p:cond delay="0"/>
                                  </p:stCondLst>
                                  <p:childTnLst>
                                    <p:set>
                                      <p:cBhvr>
                                        <p:cTn id="66" dur="1" fill="hold">
                                          <p:stCondLst>
                                            <p:cond delay="0"/>
                                          </p:stCondLst>
                                        </p:cTn>
                                        <p:tgtEl>
                                          <p:spTgt spid="6"/>
                                        </p:tgtEl>
                                        <p:attrNameLst>
                                          <p:attrName>style.visibility</p:attrName>
                                        </p:attrNameLst>
                                      </p:cBhvr>
                                      <p:to>
                                        <p:strVal val="hidden"/>
                                      </p:to>
                                    </p:set>
                                  </p:childTnLst>
                                </p:cTn>
                              </p:par>
                              <p:par>
                                <p:cTn id="67" presetID="1" presetClass="exit" presetSubtype="0" fill="hold" grpId="1" nodeType="withEffect">
                                  <p:stCondLst>
                                    <p:cond delay="0"/>
                                  </p:stCondLst>
                                  <p:childTnLst>
                                    <p:set>
                                      <p:cBhvr>
                                        <p:cTn id="68" dur="1" fill="hold">
                                          <p:stCondLst>
                                            <p:cond delay="0"/>
                                          </p:stCondLst>
                                        </p:cTn>
                                        <p:tgtEl>
                                          <p:spTgt spid="14"/>
                                        </p:tgtEl>
                                        <p:attrNameLst>
                                          <p:attrName>style.visibility</p:attrName>
                                        </p:attrNameLst>
                                      </p:cBhvr>
                                      <p:to>
                                        <p:strVal val="hidden"/>
                                      </p:to>
                                    </p:set>
                                  </p:childTnLst>
                                </p:cTn>
                              </p:par>
                              <p:par>
                                <p:cTn id="69" presetID="1" presetClass="exit" presetSubtype="0" fill="hold" grpId="1" nodeType="withEffect">
                                  <p:stCondLst>
                                    <p:cond delay="0"/>
                                  </p:stCondLst>
                                  <p:childTnLst>
                                    <p:set>
                                      <p:cBhvr>
                                        <p:cTn id="70" dur="1" fill="hold">
                                          <p:stCondLst>
                                            <p:cond delay="0"/>
                                          </p:stCondLst>
                                        </p:cTn>
                                        <p:tgtEl>
                                          <p:spTgt spid="26"/>
                                        </p:tgtEl>
                                        <p:attrNameLst>
                                          <p:attrName>style.visibility</p:attrName>
                                        </p:attrNameLst>
                                      </p:cBhvr>
                                      <p:to>
                                        <p:strVal val="hidden"/>
                                      </p:to>
                                    </p:set>
                                  </p:childTnLst>
                                </p:cTn>
                              </p:par>
                              <p:par>
                                <p:cTn id="71" presetID="0" presetClass="path" presetSubtype="0" accel="50000" decel="50000" fill="hold" grpId="1" nodeType="withEffect">
                                  <p:stCondLst>
                                    <p:cond delay="0"/>
                                  </p:stCondLst>
                                  <p:childTnLst>
                                    <p:animMotion origin="layout" path="M -1.38889E-6 -3.7037E-6 L 0.10399 -0.00277 " pathEditMode="relative" rAng="0" ptsTypes="AA">
                                      <p:cBhvr>
                                        <p:cTn id="72" dur="2000" fill="hold"/>
                                        <p:tgtEl>
                                          <p:spTgt spid="29"/>
                                        </p:tgtEl>
                                        <p:attrNameLst>
                                          <p:attrName>ppt_x</p:attrName>
                                          <p:attrName>ppt_y</p:attrName>
                                        </p:attrNameLst>
                                      </p:cBhvr>
                                      <p:rCtr x="5191" y="-154"/>
                                    </p:animMotion>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30"/>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31"/>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2"/>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37"/>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40"/>
                                        </p:tgtEl>
                                        <p:attrNameLst>
                                          <p:attrName>style.visibility</p:attrName>
                                        </p:attrNameLst>
                                      </p:cBhvr>
                                      <p:to>
                                        <p:strVal val="visible"/>
                                      </p:to>
                                    </p:set>
                                  </p:childTnLst>
                                </p:cTn>
                              </p:par>
                              <p:par>
                                <p:cTn id="89" presetID="1" presetClass="entr" presetSubtype="0" fill="hold" grpId="1" nodeType="withEffect">
                                  <p:stCondLst>
                                    <p:cond delay="0"/>
                                  </p:stCondLst>
                                  <p:childTnLst>
                                    <p:set>
                                      <p:cBhvr>
                                        <p:cTn id="90" dur="1" fill="hold">
                                          <p:stCondLst>
                                            <p:cond delay="0"/>
                                          </p:stCondLst>
                                        </p:cTn>
                                        <p:tgtEl>
                                          <p:spTgt spid="32"/>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38"/>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39"/>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0" presetClass="path" presetSubtype="0" accel="50000" decel="50000" fill="hold" grpId="1" nodeType="clickEffect">
                                  <p:stCondLst>
                                    <p:cond delay="0"/>
                                  </p:stCondLst>
                                  <p:childTnLst>
                                    <p:animMotion origin="layout" path="M 1.11022E-16 3.7037E-6 L 0.11181 -0.00525 " pathEditMode="relative" rAng="0" ptsTypes="AA">
                                      <p:cBhvr>
                                        <p:cTn id="98" dur="2000" fill="hold"/>
                                        <p:tgtEl>
                                          <p:spTgt spid="39"/>
                                        </p:tgtEl>
                                        <p:attrNameLst>
                                          <p:attrName>ppt_x</p:attrName>
                                          <p:attrName>ppt_y</p:attrName>
                                        </p:attrNameLst>
                                      </p:cBhvr>
                                      <p:rCtr x="5590" y="-278"/>
                                    </p:animMotion>
                                  </p:childTnLst>
                                </p:cTn>
                              </p:par>
                              <p:par>
                                <p:cTn id="99" presetID="0" presetClass="path" presetSubtype="0" accel="50000" decel="50000" fill="hold" grpId="1" nodeType="withEffect">
                                  <p:stCondLst>
                                    <p:cond delay="0"/>
                                  </p:stCondLst>
                                  <p:childTnLst>
                                    <p:animMotion origin="layout" path="M -4.44444E-6 -2.22222E-6 L -0.12083 -0.0037 " pathEditMode="relative" rAng="0" ptsTypes="AA">
                                      <p:cBhvr>
                                        <p:cTn id="100" dur="2000" fill="hold"/>
                                        <p:tgtEl>
                                          <p:spTgt spid="38"/>
                                        </p:tgtEl>
                                        <p:attrNameLst>
                                          <p:attrName>ppt_x</p:attrName>
                                          <p:attrName>ppt_y</p:attrName>
                                        </p:attrNameLst>
                                      </p:cBhvr>
                                      <p:rCtr x="-6042" y="-185"/>
                                    </p:animMotion>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grpId="0" nodeType="clickEffect">
                                  <p:stCondLst>
                                    <p:cond delay="0"/>
                                  </p:stCondLst>
                                  <p:childTnLst>
                                    <p:set>
                                      <p:cBhvr>
                                        <p:cTn id="104" dur="1" fill="hold">
                                          <p:stCondLst>
                                            <p:cond delay="0"/>
                                          </p:stCondLst>
                                        </p:cTn>
                                        <p:tgtEl>
                                          <p:spTgt spid="41"/>
                                        </p:tgtEl>
                                        <p:attrNameLst>
                                          <p:attrName>style.visibility</p:attrName>
                                        </p:attrNameLst>
                                      </p:cBhvr>
                                      <p:to>
                                        <p:strVal val="visible"/>
                                      </p:to>
                                    </p:set>
                                  </p:childTnLst>
                                </p:cTn>
                              </p:par>
                              <p:par>
                                <p:cTn id="105" presetID="1" presetClass="exit" presetSubtype="0" fill="hold" grpId="2" nodeType="withEffect">
                                  <p:stCondLst>
                                    <p:cond delay="0"/>
                                  </p:stCondLst>
                                  <p:childTnLst>
                                    <p:set>
                                      <p:cBhvr>
                                        <p:cTn id="106" dur="1" fill="hold">
                                          <p:stCondLst>
                                            <p:cond delay="0"/>
                                          </p:stCondLst>
                                        </p:cTn>
                                        <p:tgtEl>
                                          <p:spTgt spid="38"/>
                                        </p:tgtEl>
                                        <p:attrNameLst>
                                          <p:attrName>style.visibility</p:attrName>
                                        </p:attrNameLst>
                                      </p:cBhvr>
                                      <p:to>
                                        <p:strVal val="hidden"/>
                                      </p:to>
                                    </p:set>
                                  </p:childTnLst>
                                </p:cTn>
                              </p:par>
                              <p:par>
                                <p:cTn id="107" presetID="1" presetClass="exit" presetSubtype="0" fill="hold" grpId="2" nodeType="withEffect">
                                  <p:stCondLst>
                                    <p:cond delay="0"/>
                                  </p:stCondLst>
                                  <p:childTnLst>
                                    <p:set>
                                      <p:cBhvr>
                                        <p:cTn id="108" dur="1" fill="hold">
                                          <p:stCondLst>
                                            <p:cond delay="0"/>
                                          </p:stCondLst>
                                        </p:cTn>
                                        <p:tgtEl>
                                          <p:spTgt spid="39"/>
                                        </p:tgtEl>
                                        <p:attrNameLst>
                                          <p:attrName>style.visibility</p:attrName>
                                        </p:attrNameLst>
                                      </p:cBhvr>
                                      <p:to>
                                        <p:strVal val="hidden"/>
                                      </p:to>
                                    </p:se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grpId="1" nodeType="clickEffect">
                                  <p:stCondLst>
                                    <p:cond delay="0"/>
                                  </p:stCondLst>
                                  <p:childTnLst>
                                    <p:set>
                                      <p:cBhvr>
                                        <p:cTn id="112" dur="1" fill="hold">
                                          <p:stCondLst>
                                            <p:cond delay="0"/>
                                          </p:stCondLst>
                                        </p:cTn>
                                        <p:tgtEl>
                                          <p:spTgt spid="35"/>
                                        </p:tgtEl>
                                        <p:attrNameLst>
                                          <p:attrName>style.visibility</p:attrName>
                                        </p:attrNameLst>
                                      </p:cBhvr>
                                      <p:to>
                                        <p:strVal val="visible"/>
                                      </p:to>
                                    </p:set>
                                  </p:childTnLst>
                                </p:cTn>
                              </p:par>
                            </p:childTnLst>
                          </p:cTn>
                        </p:par>
                      </p:childTnLst>
                    </p:cTn>
                  </p:par>
                  <p:par>
                    <p:cTn id="113" fill="hold">
                      <p:stCondLst>
                        <p:cond delay="indefinite"/>
                      </p:stCondLst>
                      <p:childTnLst>
                        <p:par>
                          <p:cTn id="114" fill="hold">
                            <p:stCondLst>
                              <p:cond delay="0"/>
                            </p:stCondLst>
                            <p:childTnLst>
                              <p:par>
                                <p:cTn id="115" presetID="26" presetClass="emph" presetSubtype="0" fill="hold" grpId="0" nodeType="clickEffect">
                                  <p:stCondLst>
                                    <p:cond delay="0"/>
                                  </p:stCondLst>
                                  <p:childTnLst>
                                    <p:animEffect transition="out" filter="fade">
                                      <p:cBhvr>
                                        <p:cTn id="116" dur="1250" tmFilter="0, 0; .2, .5; .8, .5; 1, 0"/>
                                        <p:tgtEl>
                                          <p:spTgt spid="35"/>
                                        </p:tgtEl>
                                      </p:cBhvr>
                                    </p:animEffect>
                                    <p:animScale>
                                      <p:cBhvr>
                                        <p:cTn id="117" dur="625" autoRev="1" fill="hold"/>
                                        <p:tgtEl>
                                          <p:spTgt spid="3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14" grpId="0"/>
      <p:bldP spid="14" grpId="1"/>
      <p:bldP spid="23" grpId="0" animBg="1"/>
      <p:bldP spid="23" grpId="1" animBg="1"/>
      <p:bldP spid="23" grpId="2" animBg="1"/>
      <p:bldP spid="23" grpId="3" animBg="1"/>
      <p:bldP spid="24" grpId="0" animBg="1"/>
      <p:bldP spid="24" grpId="1" animBg="1"/>
      <p:bldP spid="24" grpId="2" animBg="1"/>
      <p:bldP spid="24" grpId="3" animBg="1"/>
      <p:bldP spid="26" grpId="0" animBg="1"/>
      <p:bldP spid="26" grpId="1" animBg="1"/>
      <p:bldP spid="28" grpId="0" animBg="1"/>
      <p:bldP spid="29" grpId="0" animBg="1"/>
      <p:bldP spid="29" grpId="1" animBg="1"/>
      <p:bldP spid="30" grpId="0" animBg="1"/>
      <p:bldP spid="31" grpId="0" animBg="1"/>
      <p:bldP spid="32" grpId="0" animBg="1"/>
      <p:bldP spid="32" grpId="1" animBg="1"/>
      <p:bldP spid="33" grpId="0"/>
      <p:bldP spid="35" grpId="0"/>
      <p:bldP spid="35" grpId="1"/>
      <p:bldP spid="37" grpId="0" animBg="1"/>
      <p:bldP spid="38" grpId="0" animBg="1"/>
      <p:bldP spid="38" grpId="1" animBg="1"/>
      <p:bldP spid="38" grpId="2" animBg="1"/>
      <p:bldP spid="39" grpId="0" animBg="1"/>
      <p:bldP spid="39" grpId="1" animBg="1"/>
      <p:bldP spid="39" grpId="2" animBg="1"/>
      <p:bldP spid="40" grpId="0" animBg="1"/>
      <p:bldP spid="4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6624" y="297759"/>
            <a:ext cx="8229600" cy="857251"/>
          </a:xfrm>
        </p:spPr>
        <p:txBody>
          <a:bodyPr/>
          <a:lstStyle/>
          <a:p>
            <a:r>
              <a:rPr lang="en-US" dirty="0"/>
              <a:t>GATE </a:t>
            </a:r>
            <a:r>
              <a:rPr lang="en-US" dirty="0" smtClean="0"/>
              <a:t>V8.0 vs. Custom Code</a:t>
            </a:r>
            <a:br>
              <a:rPr lang="en-US" dirty="0" smtClean="0"/>
            </a:br>
            <a:r>
              <a:rPr lang="en-US" sz="2000" dirty="0" smtClean="0"/>
              <a:t>Validation</a:t>
            </a:r>
            <a:endParaRPr lang="en-US" sz="2000" dirty="0"/>
          </a:p>
        </p:txBody>
      </p:sp>
      <p:sp>
        <p:nvSpPr>
          <p:cNvPr id="5" name="Slide Number Placeholder 4"/>
          <p:cNvSpPr>
            <a:spLocks noGrp="1"/>
          </p:cNvSpPr>
          <p:nvPr>
            <p:ph type="sldNum" sz="quarter" idx="12"/>
          </p:nvPr>
        </p:nvSpPr>
        <p:spPr/>
        <p:txBody>
          <a:bodyPr/>
          <a:lstStyle/>
          <a:p>
            <a:fld id="{2DCCEF44-1029-4C4E-ADAF-93FDE3ADB248}" type="slidenum">
              <a:rPr lang="en-US" smtClean="0"/>
              <a:pPr/>
              <a:t>14</a:t>
            </a:fld>
            <a:endParaRPr lang="en-US" dirty="0"/>
          </a:p>
        </p:txBody>
      </p:sp>
      <p:pic>
        <p:nvPicPr>
          <p:cNvPr id="6" name="Content Placeholder 5"/>
          <p:cNvPicPr>
            <a:picLocks noGrp="1"/>
          </p:cNvPicPr>
          <p:nvPr>
            <p:ph sz="quarter" idx="13"/>
          </p:nvPr>
        </p:nvPicPr>
        <p:blipFill rotWithShape="1">
          <a:blip r:embed="rId3" cstate="print">
            <a:extLst>
              <a:ext uri="{28A0092B-C50C-407E-A947-70E740481C1C}">
                <a14:useLocalDpi xmlns:a14="http://schemas.microsoft.com/office/drawing/2010/main" val="0"/>
              </a:ext>
            </a:extLst>
          </a:blip>
          <a:srcRect t="10473" r="9131" b="12052"/>
          <a:stretch/>
        </p:blipFill>
        <p:spPr bwMode="auto">
          <a:xfrm>
            <a:off x="574520" y="1155010"/>
            <a:ext cx="8031703" cy="320934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68533656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2DCCEF44-1029-4C4E-ADAF-93FDE3ADB248}" type="slidenum">
              <a:rPr lang="en-US" smtClean="0"/>
              <a:pPr/>
              <a:t>15</a:t>
            </a:fld>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114614" y="1263362"/>
            <a:ext cx="9029386" cy="3272855"/>
          </a:xfrm>
          <a:prstGeom prst="rect">
            <a:avLst/>
          </a:prstGeom>
          <a:ln>
            <a:noFill/>
          </a:ln>
          <a:extLst>
            <a:ext uri="{53640926-AAD7-44D8-BBD7-CCE9431645EC}">
              <a14:shadowObscured xmlns:a14="http://schemas.microsoft.com/office/drawing/2010/main"/>
            </a:ext>
          </a:extLst>
        </p:spPr>
      </p:pic>
      <p:sp>
        <p:nvSpPr>
          <p:cNvPr id="7" name="Title 1"/>
          <p:cNvSpPr txBox="1">
            <a:spLocks/>
          </p:cNvSpPr>
          <p:nvPr/>
        </p:nvSpPr>
        <p:spPr>
          <a:xfrm>
            <a:off x="529024" y="291223"/>
            <a:ext cx="8229600" cy="857251"/>
          </a:xfrm>
          <a:prstGeom prst="rect">
            <a:avLst/>
          </a:prstGeom>
        </p:spPr>
        <p:txBody>
          <a:bodyPr vert="horz" lIns="91426" tIns="45713" rIns="91426" bIns="45713" rtlCol="0" anchor="b" anchorCtr="0">
            <a:noAutofit/>
          </a:bodyPr>
          <a:lstStyle>
            <a:lvl1pPr algn="l" defTabSz="457127" rtl="0" eaLnBrk="1" latinLnBrk="0" hangingPunct="1">
              <a:spcBef>
                <a:spcPct val="0"/>
              </a:spcBef>
              <a:buNone/>
              <a:defRPr sz="2800" kern="1200">
                <a:solidFill>
                  <a:schemeClr val="tx2">
                    <a:lumMod val="75000"/>
                  </a:schemeClr>
                </a:solidFill>
                <a:latin typeface="Helvetica Neue"/>
                <a:ea typeface="+mj-ea"/>
                <a:cs typeface="Helvetica Neue"/>
              </a:defRPr>
            </a:lvl1pPr>
          </a:lstStyle>
          <a:p>
            <a:r>
              <a:rPr lang="en-US" dirty="0" smtClean="0"/>
              <a:t>GATE V8.0 vs. Custom Code(1)</a:t>
            </a:r>
          </a:p>
          <a:p>
            <a:r>
              <a:rPr lang="en-US" sz="2000" dirty="0" err="1"/>
              <a:t>Tracklength</a:t>
            </a:r>
            <a:r>
              <a:rPr lang="en-US" sz="2000" dirty="0"/>
              <a:t> of Photons</a:t>
            </a:r>
          </a:p>
        </p:txBody>
      </p:sp>
    </p:spTree>
    <p:extLst>
      <p:ext uri="{BB962C8B-B14F-4D97-AF65-F5344CB8AC3E}">
        <p14:creationId xmlns:p14="http://schemas.microsoft.com/office/powerpoint/2010/main" val="14229360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GATE V8.0 vs. Experimental </a:t>
            </a:r>
            <a:r>
              <a:rPr lang="en-US" dirty="0"/>
              <a:t>Data</a:t>
            </a:r>
          </a:p>
        </p:txBody>
      </p:sp>
      <p:sp>
        <p:nvSpPr>
          <p:cNvPr id="5" name="Slide Number Placeholder 4"/>
          <p:cNvSpPr>
            <a:spLocks noGrp="1"/>
          </p:cNvSpPr>
          <p:nvPr>
            <p:ph type="sldNum" sz="quarter" idx="12"/>
          </p:nvPr>
        </p:nvSpPr>
        <p:spPr/>
        <p:txBody>
          <a:bodyPr/>
          <a:lstStyle/>
          <a:p>
            <a:fld id="{2DCCEF44-1029-4C4E-ADAF-93FDE3ADB248}" type="slidenum">
              <a:rPr lang="en-US" smtClean="0"/>
              <a:pPr/>
              <a:t>16</a:t>
            </a:fld>
            <a:endParaRPr lang="en-US" dirty="0"/>
          </a:p>
        </p:txBody>
      </p:sp>
      <p:pic>
        <p:nvPicPr>
          <p:cNvPr id="6" name="Content Placeholder 5"/>
          <p:cNvPicPr>
            <a:picLocks noGrp="1"/>
          </p:cNvPicPr>
          <p:nvPr>
            <p:ph sz="quarter" idx="13"/>
          </p:nvPr>
        </p:nvPicPr>
        <p:blipFill rotWithShape="1">
          <a:blip r:embed="rId3" cstate="print">
            <a:extLst>
              <a:ext uri="{28A0092B-C50C-407E-A947-70E740481C1C}">
                <a14:useLocalDpi xmlns:a14="http://schemas.microsoft.com/office/drawing/2010/main" val="0"/>
              </a:ext>
            </a:extLst>
          </a:blip>
          <a:srcRect t="4807" b="4746"/>
          <a:stretch/>
        </p:blipFill>
        <p:spPr bwMode="auto">
          <a:xfrm>
            <a:off x="1087367" y="1212906"/>
            <a:ext cx="7011462" cy="291306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37930331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Implementation</a:t>
            </a:r>
            <a:endParaRPr lang="en-US" dirty="0"/>
          </a:p>
        </p:txBody>
      </p:sp>
      <p:sp>
        <p:nvSpPr>
          <p:cNvPr id="4" name="Date Placeholder 3"/>
          <p:cNvSpPr>
            <a:spLocks noGrp="1"/>
          </p:cNvSpPr>
          <p:nvPr>
            <p:ph type="dt" sz="half" idx="10"/>
          </p:nvPr>
        </p:nvSpPr>
        <p:spPr/>
        <p:txBody>
          <a:bodyPr/>
          <a:lstStyle/>
          <a:p>
            <a:fld id="{C30AB9FE-5281-FF41-9C50-D3C8FD61AFA2}" type="datetime1">
              <a:rPr lang="en-US" smtClean="0"/>
              <a:pPr/>
              <a:t>5/11/17</a:t>
            </a:fld>
            <a:endParaRPr lang="en-US"/>
          </a:p>
        </p:txBody>
      </p:sp>
      <p:sp>
        <p:nvSpPr>
          <p:cNvPr id="5" name="Slide Number Placeholder 4"/>
          <p:cNvSpPr>
            <a:spLocks noGrp="1"/>
          </p:cNvSpPr>
          <p:nvPr>
            <p:ph type="sldNum" sz="quarter" idx="12"/>
          </p:nvPr>
        </p:nvSpPr>
        <p:spPr/>
        <p:txBody>
          <a:bodyPr/>
          <a:lstStyle/>
          <a:p>
            <a:fld id="{2DCCEF44-1029-4C4E-ADAF-93FDE3ADB248}" type="slidenum">
              <a:rPr lang="en-US" smtClean="0"/>
              <a:pPr/>
              <a:t>17</a:t>
            </a:fld>
            <a:endParaRPr lang="en-US" dirty="0"/>
          </a:p>
        </p:txBody>
      </p:sp>
      <p:pic>
        <p:nvPicPr>
          <p:cNvPr id="6" name="Content Placeholder 5"/>
          <p:cNvPicPr>
            <a:picLocks noGrp="1" noChangeAspect="1"/>
          </p:cNvPicPr>
          <p:nvPr>
            <p:ph sz="quarter" idx="13"/>
          </p:nvPr>
        </p:nvPicPr>
        <p:blipFill>
          <a:blip r:embed="rId2" cstate="print">
            <a:extLst>
              <a:ext uri="{28A0092B-C50C-407E-A947-70E740481C1C}">
                <a14:useLocalDpi xmlns:a14="http://schemas.microsoft.com/office/drawing/2010/main" val="0"/>
              </a:ext>
            </a:extLst>
          </a:blip>
          <a:stretch>
            <a:fillRect/>
          </a:stretch>
        </p:blipFill>
        <p:spPr>
          <a:xfrm>
            <a:off x="949059" y="1164222"/>
            <a:ext cx="7084729" cy="2628000"/>
          </a:xfrm>
          <a:prstGeom prst="rect">
            <a:avLst/>
          </a:prstGeom>
        </p:spPr>
      </p:pic>
      <p:sp>
        <p:nvSpPr>
          <p:cNvPr id="3" name="TextBox 2"/>
          <p:cNvSpPr txBox="1"/>
          <p:nvPr/>
        </p:nvSpPr>
        <p:spPr>
          <a:xfrm>
            <a:off x="1031132" y="3918166"/>
            <a:ext cx="7081736" cy="369332"/>
          </a:xfrm>
          <a:prstGeom prst="rect">
            <a:avLst/>
          </a:prstGeom>
          <a:noFill/>
        </p:spPr>
        <p:txBody>
          <a:bodyPr wrap="square" rtlCol="0">
            <a:spAutoFit/>
          </a:bodyPr>
          <a:lstStyle/>
          <a:p>
            <a:r>
              <a:rPr lang="en-US" dirty="0" smtClean="0"/>
              <a:t>Figure</a:t>
            </a:r>
            <a:r>
              <a:rPr lang="en-US" smtClean="0"/>
              <a:t>: Processing </a:t>
            </a:r>
            <a:r>
              <a:rPr lang="en-US" dirty="0" smtClean="0"/>
              <a:t>steps </a:t>
            </a:r>
            <a:r>
              <a:rPr lang="en-US" smtClean="0"/>
              <a:t>during the simulation.</a:t>
            </a:r>
            <a:endParaRPr lang="en-US" dirty="0" smtClean="0"/>
          </a:p>
        </p:txBody>
      </p:sp>
    </p:spTree>
    <p:extLst>
      <p:ext uri="{BB962C8B-B14F-4D97-AF65-F5344CB8AC3E}">
        <p14:creationId xmlns:p14="http://schemas.microsoft.com/office/powerpoint/2010/main" val="196252693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sz="quarter" idx="13"/>
          </p:nvPr>
        </p:nvPicPr>
        <p:blipFill>
          <a:blip r:embed="rId2"/>
          <a:stretch>
            <a:fillRect/>
          </a:stretch>
        </p:blipFill>
        <p:spPr>
          <a:xfrm>
            <a:off x="376624" y="1038278"/>
            <a:ext cx="8379271" cy="3204759"/>
          </a:xfrm>
          <a:prstGeom prst="rect">
            <a:avLst/>
          </a:prstGeom>
        </p:spPr>
      </p:pic>
      <p:sp>
        <p:nvSpPr>
          <p:cNvPr id="4" name="Date Placeholder 3"/>
          <p:cNvSpPr>
            <a:spLocks noGrp="1"/>
          </p:cNvSpPr>
          <p:nvPr>
            <p:ph type="dt" sz="half" idx="10"/>
          </p:nvPr>
        </p:nvSpPr>
        <p:spPr/>
        <p:txBody>
          <a:bodyPr/>
          <a:lstStyle/>
          <a:p>
            <a:fld id="{C30AB9FE-5281-FF41-9C50-D3C8FD61AFA2}" type="datetime1">
              <a:rPr lang="en-US" smtClean="0"/>
              <a:pPr/>
              <a:t>5/11/17</a:t>
            </a:fld>
            <a:endParaRPr lang="en-US"/>
          </a:p>
        </p:txBody>
      </p:sp>
      <p:sp>
        <p:nvSpPr>
          <p:cNvPr id="5" name="Slide Number Placeholder 4"/>
          <p:cNvSpPr>
            <a:spLocks noGrp="1"/>
          </p:cNvSpPr>
          <p:nvPr>
            <p:ph type="sldNum" sz="quarter" idx="12"/>
          </p:nvPr>
        </p:nvSpPr>
        <p:spPr/>
        <p:txBody>
          <a:bodyPr/>
          <a:lstStyle/>
          <a:p>
            <a:fld id="{2DCCEF44-1029-4C4E-ADAF-93FDE3ADB248}" type="slidenum">
              <a:rPr lang="en-US" smtClean="0"/>
              <a:pPr/>
              <a:t>18</a:t>
            </a:fld>
            <a:endParaRPr lang="en-US" dirty="0"/>
          </a:p>
        </p:txBody>
      </p:sp>
    </p:spTree>
    <p:extLst>
      <p:ext uri="{BB962C8B-B14F-4D97-AF65-F5344CB8AC3E}">
        <p14:creationId xmlns:p14="http://schemas.microsoft.com/office/powerpoint/2010/main" val="213072672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6624" y="181035"/>
            <a:ext cx="8229600" cy="677265"/>
          </a:xfrm>
        </p:spPr>
        <p:txBody>
          <a:bodyPr/>
          <a:lstStyle/>
          <a:p>
            <a:r>
              <a:rPr lang="en-US" dirty="0" smtClean="0"/>
              <a:t>Positron Emission Tomography (PET)</a:t>
            </a:r>
            <a:endParaRPr lang="en-US" dirty="0"/>
          </a:p>
        </p:txBody>
      </p:sp>
      <p:sp>
        <p:nvSpPr>
          <p:cNvPr id="4" name="Slide Number Placeholder 3"/>
          <p:cNvSpPr>
            <a:spLocks noGrp="1"/>
          </p:cNvSpPr>
          <p:nvPr>
            <p:ph type="sldNum" sz="quarter" idx="12"/>
          </p:nvPr>
        </p:nvSpPr>
        <p:spPr/>
        <p:txBody>
          <a:bodyPr/>
          <a:lstStyle/>
          <a:p>
            <a:fld id="{2DCCEF44-1029-4C4E-ADAF-93FDE3ADB248}" type="slidenum">
              <a:rPr lang="en-US" smtClean="0"/>
              <a:pPr/>
              <a:t>2</a:t>
            </a:fld>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9118" y="844507"/>
            <a:ext cx="3169880" cy="2322928"/>
          </a:xfrm>
          <a:prstGeom prst="rect">
            <a:avLst/>
          </a:prstGeom>
        </p:spPr>
      </p:pic>
      <p:sp>
        <p:nvSpPr>
          <p:cNvPr id="8" name="TextBox 7"/>
          <p:cNvSpPr txBox="1"/>
          <p:nvPr/>
        </p:nvSpPr>
        <p:spPr>
          <a:xfrm>
            <a:off x="2301642" y="3561508"/>
            <a:ext cx="1729730" cy="683264"/>
          </a:xfrm>
          <a:prstGeom prst="rect">
            <a:avLst/>
          </a:prstGeom>
          <a:noFill/>
          <a:ln>
            <a:noFill/>
          </a:ln>
          <a:effectLst>
            <a:outerShdw dir="5400000" algn="ctr" rotWithShape="0">
              <a:srgbClr val="000000">
                <a:alpha val="43137"/>
              </a:srgbClr>
            </a:outerShdw>
            <a:reflection endPos="0" dist="50800" dir="5400000" sy="-100000" algn="bl" rotWithShape="0"/>
          </a:effectLst>
        </p:spPr>
        <p:txBody>
          <a:bodyPr wrap="square" rtlCol="0">
            <a:spAutoFit/>
          </a:bodyPr>
          <a:lstStyle/>
          <a:p>
            <a:pPr defTabSz="457094">
              <a:spcBef>
                <a:spcPct val="20000"/>
              </a:spcBef>
            </a:pPr>
            <a:r>
              <a:rPr lang="en-US" sz="1200" dirty="0" smtClean="0">
                <a:solidFill>
                  <a:schemeClr val="tx2">
                    <a:lumMod val="75000"/>
                  </a:schemeClr>
                </a:solidFill>
                <a:latin typeface="Helvetica Neue"/>
                <a:cs typeface="Helvetica Neue"/>
                <a:sym typeface="Wingdings"/>
              </a:rPr>
              <a:t>PET detector:</a:t>
            </a:r>
          </a:p>
          <a:p>
            <a:pPr defTabSz="457094">
              <a:spcBef>
                <a:spcPct val="20000"/>
              </a:spcBef>
            </a:pPr>
            <a:r>
              <a:rPr lang="en-US" sz="1200" dirty="0" smtClean="0">
                <a:solidFill>
                  <a:schemeClr val="tx2">
                    <a:lumMod val="75000"/>
                  </a:schemeClr>
                </a:solidFill>
                <a:latin typeface="Helvetica Neue"/>
                <a:cs typeface="Helvetica Neue"/>
                <a:sym typeface="Wingdings"/>
              </a:rPr>
              <a:t>Scintillation crystals + Photodetector</a:t>
            </a:r>
            <a:endParaRPr lang="en-US" sz="1200" dirty="0">
              <a:solidFill>
                <a:schemeClr val="tx2">
                  <a:lumMod val="75000"/>
                </a:schemeClr>
              </a:solidFill>
              <a:latin typeface="Helvetica Neue"/>
              <a:cs typeface="Helvetica Neue"/>
              <a:sym typeface="Wingdings"/>
            </a:endParaRPr>
          </a:p>
        </p:txBody>
      </p:sp>
      <p:pic>
        <p:nvPicPr>
          <p:cNvPr id="6" name="Content Placeholder 5"/>
          <p:cNvPicPr>
            <a:picLocks noGrp="1" noChangeAspect="1"/>
          </p:cNvPicPr>
          <p:nvPr>
            <p:ph sz="quarter" idx="13"/>
          </p:nvPr>
        </p:nvPicPr>
        <p:blipFill>
          <a:blip r:embed="rId4">
            <a:extLst>
              <a:ext uri="{28A0092B-C50C-407E-A947-70E740481C1C}">
                <a14:useLocalDpi xmlns:a14="http://schemas.microsoft.com/office/drawing/2010/main" val="0"/>
              </a:ext>
            </a:extLst>
          </a:blip>
          <a:stretch>
            <a:fillRect/>
          </a:stretch>
        </p:blipFill>
        <p:spPr>
          <a:xfrm>
            <a:off x="208948" y="3217218"/>
            <a:ext cx="2111464" cy="1311072"/>
          </a:xfrm>
        </p:spPr>
      </p:pic>
      <p:sp>
        <p:nvSpPr>
          <p:cNvPr id="9" name="TextBox 8"/>
          <p:cNvSpPr txBox="1"/>
          <p:nvPr/>
        </p:nvSpPr>
        <p:spPr>
          <a:xfrm>
            <a:off x="2271845" y="4244772"/>
            <a:ext cx="2093678" cy="307777"/>
          </a:xfrm>
          <a:prstGeom prst="rect">
            <a:avLst/>
          </a:prstGeom>
          <a:noFill/>
          <a:ln>
            <a:noFill/>
          </a:ln>
          <a:effectLst>
            <a:outerShdw dir="5400000" algn="ctr" rotWithShape="0">
              <a:srgbClr val="000000">
                <a:alpha val="43137"/>
              </a:srgbClr>
            </a:outerShdw>
            <a:reflection endPos="0" dist="50800" dir="5400000" sy="-100000" algn="bl" rotWithShape="0"/>
          </a:effectLst>
        </p:spPr>
        <p:txBody>
          <a:bodyPr wrap="square" rtlCol="0">
            <a:spAutoFit/>
          </a:bodyPr>
          <a:lstStyle/>
          <a:p>
            <a:pPr defTabSz="457094">
              <a:spcBef>
                <a:spcPct val="20000"/>
              </a:spcBef>
            </a:pPr>
            <a:r>
              <a:rPr lang="en-US" sz="1400" dirty="0" smtClean="0">
                <a:solidFill>
                  <a:schemeClr val="tx2">
                    <a:lumMod val="75000"/>
                  </a:schemeClr>
                </a:solidFill>
                <a:latin typeface="Helvetica Neue"/>
                <a:cs typeface="Helvetica Neue"/>
                <a:sym typeface="Wingdings"/>
              </a:rPr>
              <a:t>18000 photons/511keV </a:t>
            </a:r>
            <a:endParaRPr lang="en-US" sz="1400" dirty="0">
              <a:solidFill>
                <a:schemeClr val="tx2">
                  <a:lumMod val="75000"/>
                </a:schemeClr>
              </a:solidFill>
              <a:latin typeface="Helvetica Neue"/>
              <a:cs typeface="Helvetica Neue"/>
              <a:sym typeface="Wingdings"/>
            </a:endParaRPr>
          </a:p>
        </p:txBody>
      </p:sp>
      <p:sp>
        <p:nvSpPr>
          <p:cNvPr id="10" name="Content Placeholder 2"/>
          <p:cNvSpPr txBox="1">
            <a:spLocks/>
          </p:cNvSpPr>
          <p:nvPr/>
        </p:nvSpPr>
        <p:spPr>
          <a:xfrm>
            <a:off x="4249377" y="1541564"/>
            <a:ext cx="4995775" cy="2575520"/>
          </a:xfrm>
          <a:prstGeom prst="rect">
            <a:avLst/>
          </a:prstGeom>
        </p:spPr>
        <p:txBody>
          <a:bodyPr vert="horz" lIns="91426" tIns="45713" rIns="91426" bIns="45713" rtlCol="0">
            <a:noAutofit/>
          </a:bodyPr>
          <a:lstStyle>
            <a:lvl1pPr marL="0" indent="0" algn="l" defTabSz="457094" rtl="0" eaLnBrk="1" latinLnBrk="0" hangingPunct="1">
              <a:spcBef>
                <a:spcPct val="20000"/>
              </a:spcBef>
              <a:buFont typeface="Arial"/>
              <a:buNone/>
              <a:defRPr sz="2000" kern="1200">
                <a:solidFill>
                  <a:schemeClr val="tx2">
                    <a:lumMod val="75000"/>
                  </a:schemeClr>
                </a:solidFill>
                <a:latin typeface="Helvetica Neue"/>
                <a:ea typeface="+mn-ea"/>
                <a:cs typeface="Helvetica Neue"/>
              </a:defRPr>
            </a:lvl1pPr>
            <a:lvl2pPr marL="742776" indent="-285684" algn="l" defTabSz="457094" rtl="0" eaLnBrk="1" latinLnBrk="0" hangingPunct="1">
              <a:spcBef>
                <a:spcPct val="20000"/>
              </a:spcBef>
              <a:buFont typeface="Arial"/>
              <a:buChar char="•"/>
              <a:defRPr sz="2000" kern="1200">
                <a:solidFill>
                  <a:schemeClr val="tx2">
                    <a:lumMod val="75000"/>
                  </a:schemeClr>
                </a:solidFill>
                <a:latin typeface="Helvetica Neue"/>
                <a:ea typeface="+mn-ea"/>
                <a:cs typeface="Helvetica Neue"/>
              </a:defRPr>
            </a:lvl2pPr>
            <a:lvl3pPr marL="1142734" indent="-228546" algn="l" defTabSz="457094" rtl="0" eaLnBrk="1" latinLnBrk="0" hangingPunct="1">
              <a:spcBef>
                <a:spcPct val="20000"/>
              </a:spcBef>
              <a:buFont typeface="Arial"/>
              <a:buChar char="•"/>
              <a:defRPr sz="1801" kern="1200">
                <a:solidFill>
                  <a:schemeClr val="tx2">
                    <a:lumMod val="75000"/>
                  </a:schemeClr>
                </a:solidFill>
                <a:latin typeface="Helvetica Neue"/>
                <a:ea typeface="+mn-ea"/>
                <a:cs typeface="Helvetica Neue"/>
              </a:defRPr>
            </a:lvl3pPr>
            <a:lvl4pPr marL="1599827" indent="-228546" algn="l" defTabSz="457094" rtl="0" eaLnBrk="1" latinLnBrk="0" hangingPunct="1">
              <a:spcBef>
                <a:spcPct val="20000"/>
              </a:spcBef>
              <a:buFont typeface="Arial"/>
              <a:buChar char="•"/>
              <a:defRPr sz="1600" kern="1200">
                <a:solidFill>
                  <a:schemeClr val="tx2">
                    <a:lumMod val="75000"/>
                  </a:schemeClr>
                </a:solidFill>
                <a:latin typeface="Helvetica Neue"/>
                <a:ea typeface="+mn-ea"/>
                <a:cs typeface="Helvetica Neue"/>
              </a:defRPr>
            </a:lvl4pPr>
            <a:lvl5pPr marL="2147245" indent="-318873" algn="l" defTabSz="457094" rtl="0" eaLnBrk="1" latinLnBrk="0" hangingPunct="1">
              <a:spcBef>
                <a:spcPct val="20000"/>
              </a:spcBef>
              <a:buFont typeface="Arial"/>
              <a:buChar char="•"/>
              <a:defRPr sz="1300" kern="1200">
                <a:solidFill>
                  <a:schemeClr val="tx2">
                    <a:lumMod val="75000"/>
                  </a:schemeClr>
                </a:solidFill>
                <a:latin typeface="Helvetica Neue"/>
                <a:ea typeface="+mn-ea"/>
                <a:cs typeface="Helvetica Neue"/>
              </a:defRPr>
            </a:lvl5pPr>
            <a:lvl6pPr marL="2514013" indent="-228546" algn="l" defTabSz="457094" rtl="0" eaLnBrk="1" latinLnBrk="0" hangingPunct="1">
              <a:spcBef>
                <a:spcPct val="20000"/>
              </a:spcBef>
              <a:buFont typeface="Arial"/>
              <a:buChar char="•"/>
              <a:defRPr sz="2000" kern="1200">
                <a:solidFill>
                  <a:schemeClr val="tx1"/>
                </a:solidFill>
                <a:latin typeface="+mn-lt"/>
                <a:ea typeface="+mn-ea"/>
                <a:cs typeface="+mn-cs"/>
              </a:defRPr>
            </a:lvl6pPr>
            <a:lvl7pPr marL="2971104" indent="-228546" algn="l" defTabSz="457094" rtl="0" eaLnBrk="1" latinLnBrk="0" hangingPunct="1">
              <a:spcBef>
                <a:spcPct val="20000"/>
              </a:spcBef>
              <a:buFont typeface="Arial"/>
              <a:buChar char="•"/>
              <a:defRPr sz="2000" kern="1200">
                <a:solidFill>
                  <a:schemeClr val="tx1"/>
                </a:solidFill>
                <a:latin typeface="+mn-lt"/>
                <a:ea typeface="+mn-ea"/>
                <a:cs typeface="+mn-cs"/>
              </a:defRPr>
            </a:lvl7pPr>
            <a:lvl8pPr marL="3428198" indent="-228546" algn="l" defTabSz="457094" rtl="0" eaLnBrk="1" latinLnBrk="0" hangingPunct="1">
              <a:spcBef>
                <a:spcPct val="20000"/>
              </a:spcBef>
              <a:buFont typeface="Arial"/>
              <a:buChar char="•"/>
              <a:defRPr sz="2000" kern="1200">
                <a:solidFill>
                  <a:schemeClr val="tx1"/>
                </a:solidFill>
                <a:latin typeface="+mn-lt"/>
                <a:ea typeface="+mn-ea"/>
                <a:cs typeface="+mn-cs"/>
              </a:defRPr>
            </a:lvl8pPr>
            <a:lvl9pPr marL="3885291" indent="-228546" algn="l" defTabSz="457094"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Improvement of scintillation crystal </a:t>
            </a:r>
            <a:r>
              <a:rPr lang="en-US" dirty="0" smtClean="0"/>
              <a:t>characteristics </a:t>
            </a:r>
            <a:r>
              <a:rPr lang="en-US" smtClean="0"/>
              <a:t>with simulation:</a:t>
            </a:r>
            <a:endParaRPr lang="en-US" dirty="0"/>
          </a:p>
          <a:p>
            <a:pPr marL="342900" indent="-342900">
              <a:buFont typeface="Arial" charset="0"/>
              <a:buChar char="•"/>
            </a:pPr>
            <a:r>
              <a:rPr lang="en-US" sz="1600" dirty="0"/>
              <a:t>material </a:t>
            </a:r>
          </a:p>
          <a:p>
            <a:pPr marL="342900" indent="-342900">
              <a:buFont typeface="Arial" charset="0"/>
              <a:buChar char="•"/>
            </a:pPr>
            <a:r>
              <a:rPr lang="en-US" sz="1600" dirty="0"/>
              <a:t>geometry </a:t>
            </a:r>
          </a:p>
          <a:p>
            <a:pPr marL="342900" indent="-342900">
              <a:buFont typeface="Arial" charset="0"/>
              <a:buChar char="•"/>
            </a:pPr>
            <a:r>
              <a:rPr lang="en-US" sz="1800" b="1" dirty="0">
                <a:solidFill>
                  <a:srgbClr val="FF0000"/>
                </a:solidFill>
              </a:rPr>
              <a:t>surface finish </a:t>
            </a:r>
            <a:r>
              <a:rPr lang="en-US" sz="1800" b="1" dirty="0" smtClean="0">
                <a:solidFill>
                  <a:srgbClr val="FF0000"/>
                </a:solidFill>
              </a:rPr>
              <a:t>incl. reflector</a:t>
            </a:r>
            <a:endParaRPr lang="en-US" sz="1800" b="1" dirty="0">
              <a:solidFill>
                <a:srgbClr val="FF0000"/>
              </a:solidFill>
            </a:endParaRPr>
          </a:p>
          <a:p>
            <a:r>
              <a:rPr lang="en-US" sz="1600" dirty="0" smtClean="0">
                <a:sym typeface="Wingdings"/>
              </a:rPr>
              <a:t> </a:t>
            </a:r>
            <a:r>
              <a:rPr lang="en-US" sz="1600" dirty="0" smtClean="0"/>
              <a:t>changes </a:t>
            </a:r>
            <a:r>
              <a:rPr lang="en-US" sz="1600" dirty="0"/>
              <a:t>the </a:t>
            </a:r>
            <a:r>
              <a:rPr lang="en-US" sz="1600" dirty="0" smtClean="0"/>
              <a:t>reflection </a:t>
            </a:r>
            <a:r>
              <a:rPr lang="en-US" sz="1600" dirty="0"/>
              <a:t>behavior </a:t>
            </a:r>
            <a:r>
              <a:rPr lang="en-US" sz="1600" dirty="0" smtClean="0"/>
              <a:t>of photons </a:t>
            </a:r>
            <a:endParaRPr lang="en-US" sz="1600" dirty="0"/>
          </a:p>
        </p:txBody>
      </p:sp>
      <p:pic>
        <p:nvPicPr>
          <p:cNvPr id="12" name="Inhaltsplatzhalter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27127" y="5448708"/>
            <a:ext cx="4277283" cy="1452787"/>
          </a:xfrm>
          <a:prstGeom prst="rect">
            <a:avLst/>
          </a:prstGeom>
        </p:spPr>
      </p:pic>
    </p:spTree>
    <p:extLst>
      <p:ext uri="{BB962C8B-B14F-4D97-AF65-F5344CB8AC3E}">
        <p14:creationId xmlns:p14="http://schemas.microsoft.com/office/powerpoint/2010/main" val="890280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5528" y="149158"/>
            <a:ext cx="8229600" cy="857251"/>
          </a:xfrm>
        </p:spPr>
        <p:txBody>
          <a:bodyPr/>
          <a:lstStyle/>
          <a:p>
            <a:r>
              <a:rPr lang="en-US" dirty="0" smtClean="0"/>
              <a:t>Approach based on measured surfaces</a:t>
            </a:r>
            <a:endParaRPr lang="en-US" dirty="0"/>
          </a:p>
        </p:txBody>
      </p:sp>
      <p:sp>
        <p:nvSpPr>
          <p:cNvPr id="3" name="Content Placeholder 2"/>
          <p:cNvSpPr>
            <a:spLocks noGrp="1"/>
          </p:cNvSpPr>
          <p:nvPr>
            <p:ph sz="quarter" idx="13"/>
          </p:nvPr>
        </p:nvSpPr>
        <p:spPr>
          <a:xfrm>
            <a:off x="449734" y="1220322"/>
            <a:ext cx="8218403" cy="2414921"/>
          </a:xfrm>
        </p:spPr>
        <p:txBody>
          <a:bodyPr/>
          <a:lstStyle/>
          <a:p>
            <a:r>
              <a:rPr lang="en-US" u="sng" dirty="0"/>
              <a:t>Look-Up-Table (LUT) </a:t>
            </a:r>
            <a:endParaRPr lang="en-US" u="sng" dirty="0" smtClean="0"/>
          </a:p>
          <a:p>
            <a:r>
              <a:rPr lang="en-US" dirty="0" smtClean="0"/>
              <a:t>Plugin </a:t>
            </a:r>
            <a:r>
              <a:rPr lang="en-US" i="1" dirty="0" smtClean="0"/>
              <a:t>RealSurface1.0</a:t>
            </a:r>
            <a:r>
              <a:rPr lang="en-US" dirty="0" smtClean="0"/>
              <a:t>* implemented in GEANT4 in 2009</a:t>
            </a:r>
            <a:endParaRPr lang="en-US" dirty="0"/>
          </a:p>
          <a:p>
            <a:r>
              <a:rPr lang="en-US" sz="1800" dirty="0"/>
              <a:t>+ </a:t>
            </a:r>
            <a:r>
              <a:rPr lang="en-US" sz="1800" dirty="0" smtClean="0"/>
              <a:t>  good </a:t>
            </a:r>
            <a:r>
              <a:rPr lang="en-US" sz="1800" dirty="0"/>
              <a:t>agreement for polished and rough </a:t>
            </a:r>
            <a:r>
              <a:rPr lang="en-US" sz="1800" dirty="0" smtClean="0"/>
              <a:t>surfaces</a:t>
            </a:r>
          </a:p>
          <a:p>
            <a:pPr marL="342900" indent="-342900">
              <a:buFontTx/>
              <a:buChar char="-"/>
            </a:pPr>
            <a:r>
              <a:rPr lang="en-US" sz="1800" dirty="0"/>
              <a:t>l</a:t>
            </a:r>
            <a:r>
              <a:rPr lang="en-US" sz="1800" dirty="0" smtClean="0"/>
              <a:t>imited </a:t>
            </a:r>
            <a:r>
              <a:rPr lang="en-US" sz="1800" dirty="0"/>
              <a:t>pool of available surfaces </a:t>
            </a:r>
          </a:p>
          <a:p>
            <a:pPr marL="342900" indent="-342900">
              <a:buFontTx/>
              <a:buChar char="-"/>
            </a:pPr>
            <a:r>
              <a:rPr lang="en-US" sz="1800" dirty="0"/>
              <a:t>c</a:t>
            </a:r>
            <a:r>
              <a:rPr lang="en-US" sz="1800" dirty="0" smtClean="0"/>
              <a:t>onstant reflection parameter</a:t>
            </a:r>
            <a:endParaRPr lang="en-US" sz="1800" dirty="0"/>
          </a:p>
          <a:p>
            <a:pPr marL="342900" indent="-342900">
              <a:buFontTx/>
              <a:buChar char="-"/>
            </a:pPr>
            <a:r>
              <a:rPr lang="en-GB" sz="1800" dirty="0"/>
              <a:t>specific experimental set-up  </a:t>
            </a:r>
          </a:p>
          <a:p>
            <a:pPr marL="342900" indent="-342900">
              <a:buFontTx/>
              <a:buChar char="-"/>
            </a:pPr>
            <a:r>
              <a:rPr lang="en-US" sz="1800" dirty="0"/>
              <a:t>only available in </a:t>
            </a:r>
            <a:r>
              <a:rPr lang="en-US" sz="1800" dirty="0" smtClean="0"/>
              <a:t>GEANT4</a:t>
            </a:r>
            <a:endParaRPr lang="en-US" sz="1800" dirty="0"/>
          </a:p>
          <a:p>
            <a:endParaRPr lang="en-US" sz="1800" dirty="0"/>
          </a:p>
        </p:txBody>
      </p:sp>
      <p:sp>
        <p:nvSpPr>
          <p:cNvPr id="4" name="Slide Number Placeholder 3"/>
          <p:cNvSpPr>
            <a:spLocks noGrp="1"/>
          </p:cNvSpPr>
          <p:nvPr>
            <p:ph type="sldNum" sz="quarter" idx="12"/>
          </p:nvPr>
        </p:nvSpPr>
        <p:spPr/>
        <p:txBody>
          <a:bodyPr/>
          <a:lstStyle/>
          <a:p>
            <a:fld id="{2DCCEF44-1029-4C4E-ADAF-93FDE3ADB248}" type="slidenum">
              <a:rPr lang="en-US" smtClean="0"/>
              <a:pPr/>
              <a:t>3</a:t>
            </a:fld>
            <a:endParaRPr lang="en-US" dirty="0"/>
          </a:p>
        </p:txBody>
      </p:sp>
      <p:sp>
        <p:nvSpPr>
          <p:cNvPr id="5" name="TextBox 4"/>
          <p:cNvSpPr txBox="1"/>
          <p:nvPr/>
        </p:nvSpPr>
        <p:spPr>
          <a:xfrm>
            <a:off x="235528" y="4233637"/>
            <a:ext cx="8492836" cy="261610"/>
          </a:xfrm>
          <a:prstGeom prst="rect">
            <a:avLst/>
          </a:prstGeom>
          <a:noFill/>
          <a:ln>
            <a:noFill/>
          </a:ln>
          <a:effectLst>
            <a:outerShdw dir="5400000" algn="ctr" rotWithShape="0">
              <a:srgbClr val="000000">
                <a:alpha val="43137"/>
              </a:srgbClr>
            </a:outerShdw>
            <a:reflection endPos="0" dist="50800" dir="5400000" sy="-100000" algn="bl" rotWithShape="0"/>
          </a:effectLst>
        </p:spPr>
        <p:txBody>
          <a:bodyPr wrap="square" rtlCol="0">
            <a:spAutoFit/>
          </a:bodyPr>
          <a:lstStyle/>
          <a:p>
            <a:pPr defTabSz="457094">
              <a:spcBef>
                <a:spcPct val="20000"/>
              </a:spcBef>
            </a:pPr>
            <a:r>
              <a:rPr lang="en-US" sz="1050" i="1" dirty="0"/>
              <a:t>*</a:t>
            </a:r>
            <a:r>
              <a:rPr lang="en-US" sz="1100" i="1" dirty="0"/>
              <a:t>Janecek M and Moses W W 2010. Simulating scintillator light collection using measured optical reflectance IEEE Trans. </a:t>
            </a:r>
            <a:r>
              <a:rPr lang="en-US" sz="1100" i="1" dirty="0" err="1"/>
              <a:t>Nucl</a:t>
            </a:r>
            <a:r>
              <a:rPr lang="en-US" sz="1100" i="1" dirty="0"/>
              <a:t>. Sci. </a:t>
            </a:r>
            <a:r>
              <a:rPr lang="en-US" sz="1100" b="1" i="1" dirty="0"/>
              <a:t>57</a:t>
            </a:r>
            <a:r>
              <a:rPr lang="en-US" sz="1100" i="1" dirty="0"/>
              <a:t> </a:t>
            </a:r>
            <a:r>
              <a:rPr lang="en-US" sz="1100" i="1" dirty="0" smtClean="0"/>
              <a:t>964-70</a:t>
            </a:r>
            <a:endParaRPr lang="en-US" sz="1100" i="1" dirty="0"/>
          </a:p>
        </p:txBody>
      </p:sp>
    </p:spTree>
    <p:extLst>
      <p:ext uri="{BB962C8B-B14F-4D97-AF65-F5344CB8AC3E}">
        <p14:creationId xmlns:p14="http://schemas.microsoft.com/office/powerpoint/2010/main" val="57325198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AFM to LUT</a:t>
            </a:r>
            <a:br>
              <a:rPr lang="en-US" dirty="0" smtClean="0"/>
            </a:br>
            <a:r>
              <a:rPr lang="en-US" sz="2000" b="1" dirty="0" smtClean="0">
                <a:solidFill>
                  <a:srgbClr val="FF0000"/>
                </a:solidFill>
              </a:rPr>
              <a:t>A</a:t>
            </a:r>
            <a:r>
              <a:rPr lang="en-US" sz="2000" dirty="0" smtClean="0"/>
              <a:t>tomic </a:t>
            </a:r>
            <a:r>
              <a:rPr lang="en-US" sz="2000" b="1" dirty="0" smtClean="0">
                <a:solidFill>
                  <a:srgbClr val="FF0000"/>
                </a:solidFill>
              </a:rPr>
              <a:t>F</a:t>
            </a:r>
            <a:r>
              <a:rPr lang="en-US" sz="2000" dirty="0" smtClean="0"/>
              <a:t>orce </a:t>
            </a:r>
            <a:r>
              <a:rPr lang="en-US" sz="2000" b="1" dirty="0" smtClean="0">
                <a:solidFill>
                  <a:srgbClr val="FF0000"/>
                </a:solidFill>
              </a:rPr>
              <a:t>M</a:t>
            </a:r>
            <a:r>
              <a:rPr lang="en-US" sz="2000" dirty="0" smtClean="0"/>
              <a:t>icroscopy To </a:t>
            </a:r>
            <a:r>
              <a:rPr lang="en-US" sz="2000" b="1" dirty="0" smtClean="0">
                <a:solidFill>
                  <a:srgbClr val="FF0000"/>
                </a:solidFill>
              </a:rPr>
              <a:t>L</a:t>
            </a:r>
            <a:r>
              <a:rPr lang="en-US" sz="2000" dirty="0" smtClean="0"/>
              <a:t>ook-</a:t>
            </a:r>
            <a:r>
              <a:rPr lang="en-US" sz="2000" b="1" dirty="0" smtClean="0">
                <a:solidFill>
                  <a:srgbClr val="FF0000"/>
                </a:solidFill>
              </a:rPr>
              <a:t>U</a:t>
            </a:r>
            <a:r>
              <a:rPr lang="en-US" sz="2000" dirty="0" smtClean="0"/>
              <a:t>p-</a:t>
            </a:r>
            <a:r>
              <a:rPr lang="en-US" sz="2000" b="1" dirty="0" smtClean="0">
                <a:solidFill>
                  <a:srgbClr val="FF0000"/>
                </a:solidFill>
              </a:rPr>
              <a:t>T</a:t>
            </a:r>
            <a:r>
              <a:rPr lang="en-US" sz="2000" dirty="0" smtClean="0"/>
              <a:t>ables</a:t>
            </a:r>
            <a:endParaRPr lang="en-US" dirty="0"/>
          </a:p>
        </p:txBody>
      </p:sp>
      <p:sp>
        <p:nvSpPr>
          <p:cNvPr id="4" name="Slide Number Placeholder 3"/>
          <p:cNvSpPr>
            <a:spLocks noGrp="1"/>
          </p:cNvSpPr>
          <p:nvPr>
            <p:ph type="sldNum" sz="quarter" idx="12"/>
          </p:nvPr>
        </p:nvSpPr>
        <p:spPr/>
        <p:txBody>
          <a:bodyPr/>
          <a:lstStyle/>
          <a:p>
            <a:fld id="{2DCCEF44-1029-4C4E-ADAF-93FDE3ADB248}" type="slidenum">
              <a:rPr lang="en-US" smtClean="0"/>
              <a:pPr/>
              <a:t>4</a:t>
            </a:fld>
            <a:endParaRPr lang="en-US" dirty="0"/>
          </a:p>
        </p:txBody>
      </p:sp>
      <p:pic>
        <p:nvPicPr>
          <p:cNvPr id="5" name="Content Placeholder 4"/>
          <p:cNvPicPr>
            <a:picLocks noGrp="1"/>
          </p:cNvPicPr>
          <p:nvPr>
            <p:ph sz="quarter" idx="13"/>
          </p:nvPr>
        </p:nvPicPr>
        <p:blipFill rotWithShape="1">
          <a:blip r:embed="rId3" cstate="print">
            <a:extLst>
              <a:ext uri="{28A0092B-C50C-407E-A947-70E740481C1C}">
                <a14:useLocalDpi xmlns:a14="http://schemas.microsoft.com/office/drawing/2010/main" val="0"/>
              </a:ext>
            </a:extLst>
          </a:blip>
          <a:srcRect t="49256" r="49517" b="-5308"/>
          <a:stretch/>
        </p:blipFill>
        <p:spPr bwMode="auto">
          <a:xfrm>
            <a:off x="2476260" y="1815560"/>
            <a:ext cx="2416630" cy="1632857"/>
          </a:xfrm>
          <a:prstGeom prst="rect">
            <a:avLst/>
          </a:prstGeom>
          <a:noFill/>
          <a:ln>
            <a:noFill/>
          </a:ln>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0372" y="1805530"/>
            <a:ext cx="1804192" cy="1294773"/>
          </a:xfrm>
          <a:prstGeom prst="rect">
            <a:avLst/>
          </a:prstGeom>
          <a:ln>
            <a:noFill/>
          </a:ln>
        </p:spPr>
      </p:pic>
      <p:sp>
        <p:nvSpPr>
          <p:cNvPr id="8" name="TextBox 7"/>
          <p:cNvSpPr txBox="1"/>
          <p:nvPr/>
        </p:nvSpPr>
        <p:spPr>
          <a:xfrm>
            <a:off x="2553231" y="3514435"/>
            <a:ext cx="2635124" cy="750975"/>
          </a:xfrm>
          <a:prstGeom prst="rect">
            <a:avLst/>
          </a:prstGeom>
          <a:noFill/>
          <a:ln>
            <a:noFill/>
          </a:ln>
        </p:spPr>
        <p:txBody>
          <a:bodyPr wrap="square" rtlCol="0">
            <a:spAutoFit/>
          </a:bodyPr>
          <a:lstStyle/>
          <a:p>
            <a:pPr defTabSz="457094">
              <a:spcBef>
                <a:spcPct val="20000"/>
              </a:spcBef>
            </a:pPr>
            <a:r>
              <a:rPr lang="en-US" sz="1400" dirty="0" smtClean="0">
                <a:solidFill>
                  <a:schemeClr val="tx2">
                    <a:lumMod val="75000"/>
                  </a:schemeClr>
                </a:solidFill>
                <a:latin typeface="Helvetica Neue"/>
                <a:cs typeface="Helvetica Neue"/>
                <a:sym typeface="Wingdings"/>
              </a:rPr>
              <a:t>LUT Computation</a:t>
            </a:r>
          </a:p>
          <a:p>
            <a:pPr defTabSz="457094">
              <a:spcBef>
                <a:spcPct val="20000"/>
              </a:spcBef>
            </a:pPr>
            <a:r>
              <a:rPr lang="en-US" sz="1200" dirty="0" smtClean="0">
                <a:solidFill>
                  <a:schemeClr val="tx2">
                    <a:lumMod val="75000"/>
                  </a:schemeClr>
                </a:solidFill>
                <a:latin typeface="Helvetica Neue"/>
                <a:cs typeface="Helvetica Neue"/>
                <a:sym typeface="Wingdings"/>
              </a:rPr>
              <a:t>by virtually illuminating the surface</a:t>
            </a:r>
          </a:p>
          <a:p>
            <a:pPr defTabSz="457094">
              <a:spcBef>
                <a:spcPct val="20000"/>
              </a:spcBef>
            </a:pPr>
            <a:endParaRPr lang="en-US" sz="1200" dirty="0" smtClean="0">
              <a:solidFill>
                <a:schemeClr val="tx2">
                  <a:lumMod val="75000"/>
                </a:schemeClr>
              </a:solidFill>
              <a:latin typeface="Helvetica Neue"/>
              <a:cs typeface="Helvetica Neue"/>
              <a:sym typeface="Wingdings"/>
            </a:endParaRPr>
          </a:p>
        </p:txBody>
      </p:sp>
      <p:pic>
        <p:nvPicPr>
          <p:cNvPr id="29" name="Picture 28"/>
          <p:cNvPicPr>
            <a:picLocks noChangeAspect="1"/>
          </p:cNvPicPr>
          <p:nvPr/>
        </p:nvPicPr>
        <p:blipFill rotWithShape="1">
          <a:blip r:embed="rId5" cstate="print">
            <a:extLst>
              <a:ext uri="{28A0092B-C50C-407E-A947-70E740481C1C}">
                <a14:useLocalDpi xmlns:a14="http://schemas.microsoft.com/office/drawing/2010/main" val="0"/>
              </a:ext>
            </a:extLst>
          </a:blip>
          <a:srcRect l="10372" t="2141" r="12110" b="6720"/>
          <a:stretch/>
        </p:blipFill>
        <p:spPr>
          <a:xfrm>
            <a:off x="10358611" y="2370978"/>
            <a:ext cx="2536457" cy="2236573"/>
          </a:xfrm>
          <a:prstGeom prst="rect">
            <a:avLst/>
          </a:prstGeom>
        </p:spPr>
      </p:pic>
      <p:sp>
        <p:nvSpPr>
          <p:cNvPr id="9" name="TextBox 8"/>
          <p:cNvSpPr txBox="1"/>
          <p:nvPr/>
        </p:nvSpPr>
        <p:spPr>
          <a:xfrm>
            <a:off x="46094" y="3450935"/>
            <a:ext cx="2605597" cy="1120307"/>
          </a:xfrm>
          <a:prstGeom prst="rect">
            <a:avLst/>
          </a:prstGeom>
          <a:noFill/>
          <a:ln>
            <a:noFill/>
          </a:ln>
          <a:effectLst>
            <a:outerShdw dir="5400000" algn="ctr" rotWithShape="0">
              <a:srgbClr val="000000">
                <a:alpha val="43137"/>
              </a:srgbClr>
            </a:outerShdw>
            <a:reflection endPos="0" dist="50800" dir="5400000" sy="-100000" algn="bl" rotWithShape="0"/>
          </a:effectLst>
        </p:spPr>
        <p:txBody>
          <a:bodyPr wrap="square" rtlCol="0">
            <a:spAutoFit/>
          </a:bodyPr>
          <a:lstStyle/>
          <a:p>
            <a:pPr defTabSz="457094">
              <a:spcBef>
                <a:spcPct val="20000"/>
              </a:spcBef>
            </a:pPr>
            <a:r>
              <a:rPr lang="en-US" sz="1400" dirty="0" smtClean="0">
                <a:solidFill>
                  <a:schemeClr val="tx2">
                    <a:lumMod val="75000"/>
                  </a:schemeClr>
                </a:solidFill>
                <a:latin typeface="Helvetica Neue"/>
                <a:cs typeface="Helvetica Neue"/>
                <a:sym typeface="Wingdings"/>
              </a:rPr>
              <a:t>AFM measurements</a:t>
            </a:r>
          </a:p>
          <a:p>
            <a:pPr defTabSz="457094">
              <a:spcBef>
                <a:spcPct val="20000"/>
              </a:spcBef>
            </a:pPr>
            <a:endParaRPr lang="en-US" sz="1400" dirty="0" smtClean="0">
              <a:solidFill>
                <a:schemeClr val="tx2">
                  <a:lumMod val="75000"/>
                </a:schemeClr>
              </a:solidFill>
              <a:latin typeface="Helvetica Neue"/>
              <a:cs typeface="Helvetica Neue"/>
              <a:sym typeface="Wingdings"/>
            </a:endParaRPr>
          </a:p>
          <a:p>
            <a:pPr defTabSz="457094">
              <a:spcBef>
                <a:spcPct val="20000"/>
              </a:spcBef>
            </a:pPr>
            <a:endParaRPr lang="en-US" dirty="0">
              <a:solidFill>
                <a:schemeClr val="tx2">
                  <a:lumMod val="75000"/>
                </a:schemeClr>
              </a:solidFill>
              <a:latin typeface="Helvetica Neue"/>
              <a:cs typeface="Helvetica Neue"/>
              <a:sym typeface="Wingdings"/>
            </a:endParaRPr>
          </a:p>
          <a:p>
            <a:pPr defTabSz="457094">
              <a:spcBef>
                <a:spcPct val="20000"/>
              </a:spcBef>
            </a:pPr>
            <a:endParaRPr lang="en-US" sz="1200" dirty="0" smtClean="0">
              <a:solidFill>
                <a:schemeClr val="tx2">
                  <a:lumMod val="75000"/>
                </a:schemeClr>
              </a:solidFill>
              <a:latin typeface="Helvetica Neue"/>
              <a:cs typeface="Helvetica Neue"/>
              <a:sym typeface="Wingdings"/>
            </a:endParaRPr>
          </a:p>
        </p:txBody>
      </p:sp>
      <p:cxnSp>
        <p:nvCxnSpPr>
          <p:cNvPr id="13" name="Straight Arrow Connector 12"/>
          <p:cNvCxnSpPr/>
          <p:nvPr/>
        </p:nvCxnSpPr>
        <p:spPr>
          <a:xfrm>
            <a:off x="2272017" y="1166048"/>
            <a:ext cx="751115" cy="718457"/>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pic>
        <p:nvPicPr>
          <p:cNvPr id="15" name="Picture 14"/>
          <p:cNvPicPr/>
          <p:nvPr/>
        </p:nvPicPr>
        <p:blipFill rotWithShape="1">
          <a:blip r:embed="rId6" cstate="print">
            <a:extLst>
              <a:ext uri="{28A0092B-C50C-407E-A947-70E740481C1C}">
                <a14:useLocalDpi xmlns:a14="http://schemas.microsoft.com/office/drawing/2010/main" val="0"/>
              </a:ext>
            </a:extLst>
          </a:blip>
          <a:srcRect r="6824"/>
          <a:stretch/>
        </p:blipFill>
        <p:spPr bwMode="auto">
          <a:xfrm>
            <a:off x="6187872" y="17150"/>
            <a:ext cx="2912870" cy="2100017"/>
          </a:xfrm>
          <a:prstGeom prst="rect">
            <a:avLst/>
          </a:prstGeom>
          <a:ln>
            <a:noFill/>
          </a:ln>
          <a:extLst>
            <a:ext uri="{53640926-AAD7-44D8-BBD7-CCE9431645EC}">
              <a14:shadowObscured xmlns:a14="http://schemas.microsoft.com/office/drawing/2010/main"/>
            </a:ext>
          </a:extLst>
        </p:spPr>
      </p:pic>
      <p:cxnSp>
        <p:nvCxnSpPr>
          <p:cNvPr id="17" name="Straight Arrow Connector 16"/>
          <p:cNvCxnSpPr/>
          <p:nvPr/>
        </p:nvCxnSpPr>
        <p:spPr>
          <a:xfrm flipV="1">
            <a:off x="4890077" y="1328762"/>
            <a:ext cx="1170201" cy="799425"/>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flipV="1">
            <a:off x="3643648" y="1636147"/>
            <a:ext cx="987151" cy="901557"/>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p:nvPr/>
        </p:nvCxnSpPr>
        <p:spPr>
          <a:xfrm flipV="1">
            <a:off x="2064670" y="2631989"/>
            <a:ext cx="434474" cy="3684"/>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pic>
        <p:nvPicPr>
          <p:cNvPr id="49" name="Content Placeholder 5"/>
          <p:cNvPicPr>
            <a:picLocks/>
          </p:cNvPicPr>
          <p:nvPr/>
        </p:nvPicPr>
        <p:blipFill rotWithShape="1">
          <a:blip r:embed="rId7" cstate="print">
            <a:extLst>
              <a:ext uri="{28A0092B-C50C-407E-A947-70E740481C1C}">
                <a14:useLocalDpi xmlns:a14="http://schemas.microsoft.com/office/drawing/2010/main" val="0"/>
              </a:ext>
            </a:extLst>
          </a:blip>
          <a:srcRect l="2726" r="7501"/>
          <a:stretch/>
        </p:blipFill>
        <p:spPr bwMode="auto">
          <a:xfrm>
            <a:off x="5519124" y="2142201"/>
            <a:ext cx="3607864" cy="2385291"/>
          </a:xfrm>
          <a:prstGeom prst="rect">
            <a:avLst/>
          </a:prstGeom>
          <a:ln>
            <a:noFill/>
          </a:ln>
          <a:extLst>
            <a:ext uri="{53640926-AAD7-44D8-BBD7-CCE9431645EC}">
              <a14:shadowObscured xmlns:a14="http://schemas.microsoft.com/office/drawing/2010/main"/>
            </a:ext>
          </a:extLst>
        </p:spPr>
      </p:pic>
      <p:sp>
        <p:nvSpPr>
          <p:cNvPr id="50" name="TextBox 49"/>
          <p:cNvSpPr txBox="1"/>
          <p:nvPr/>
        </p:nvSpPr>
        <p:spPr>
          <a:xfrm rot="19503453">
            <a:off x="4658966" y="1418272"/>
            <a:ext cx="1580149" cy="307777"/>
          </a:xfrm>
          <a:prstGeom prst="rect">
            <a:avLst/>
          </a:prstGeom>
          <a:noFill/>
          <a:ln>
            <a:noFill/>
          </a:ln>
          <a:effectLst>
            <a:outerShdw dir="5400000" algn="ctr" rotWithShape="0">
              <a:srgbClr val="000000">
                <a:alpha val="43137"/>
              </a:srgbClr>
            </a:outerShdw>
            <a:reflection endPos="0" dist="50800" dir="5400000" sy="-100000" algn="bl" rotWithShape="0"/>
          </a:effectLst>
        </p:spPr>
        <p:txBody>
          <a:bodyPr wrap="square" rtlCol="0">
            <a:spAutoFit/>
          </a:bodyPr>
          <a:lstStyle/>
          <a:p>
            <a:pPr defTabSz="457094">
              <a:spcBef>
                <a:spcPct val="20000"/>
              </a:spcBef>
            </a:pPr>
            <a:r>
              <a:rPr lang="en-US" sz="1400" dirty="0" smtClean="0">
                <a:solidFill>
                  <a:schemeClr val="tx2">
                    <a:lumMod val="75000"/>
                  </a:schemeClr>
                </a:solidFill>
                <a:latin typeface="Helvetica Neue"/>
                <a:cs typeface="Helvetica Neue"/>
                <a:sym typeface="Wingdings"/>
              </a:rPr>
              <a:t>PROBABILITY</a:t>
            </a:r>
            <a:endParaRPr lang="en-US" sz="1400" dirty="0">
              <a:solidFill>
                <a:schemeClr val="tx2">
                  <a:lumMod val="75000"/>
                </a:schemeClr>
              </a:solidFill>
              <a:latin typeface="Helvetica Neue"/>
              <a:cs typeface="Helvetica Neue"/>
              <a:sym typeface="Wingdings"/>
            </a:endParaRPr>
          </a:p>
        </p:txBody>
      </p:sp>
      <p:cxnSp>
        <p:nvCxnSpPr>
          <p:cNvPr id="22" name="Straight Arrow Connector 21"/>
          <p:cNvCxnSpPr/>
          <p:nvPr/>
        </p:nvCxnSpPr>
        <p:spPr>
          <a:xfrm>
            <a:off x="4816253" y="2831687"/>
            <a:ext cx="976453" cy="551431"/>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51" name="TextBox 50"/>
          <p:cNvSpPr txBox="1"/>
          <p:nvPr/>
        </p:nvSpPr>
        <p:spPr>
          <a:xfrm rot="1722124">
            <a:off x="4396936" y="3291459"/>
            <a:ext cx="1947487" cy="523220"/>
          </a:xfrm>
          <a:prstGeom prst="rect">
            <a:avLst/>
          </a:prstGeom>
          <a:noFill/>
          <a:ln>
            <a:noFill/>
          </a:ln>
          <a:effectLst>
            <a:outerShdw dir="5400000" algn="ctr" rotWithShape="0">
              <a:srgbClr val="000000">
                <a:alpha val="43137"/>
              </a:srgbClr>
            </a:outerShdw>
            <a:reflection endPos="0" dist="50800" dir="5400000" sy="-100000" algn="bl" rotWithShape="0"/>
          </a:effectLst>
        </p:spPr>
        <p:txBody>
          <a:bodyPr wrap="square" rtlCol="0">
            <a:spAutoFit/>
          </a:bodyPr>
          <a:lstStyle/>
          <a:p>
            <a:pPr defTabSz="457094">
              <a:spcBef>
                <a:spcPct val="20000"/>
              </a:spcBef>
            </a:pPr>
            <a:r>
              <a:rPr lang="en-US" sz="1400" smtClean="0">
                <a:solidFill>
                  <a:schemeClr val="tx2">
                    <a:lumMod val="75000"/>
                  </a:schemeClr>
                </a:solidFill>
                <a:latin typeface="Helvetica Neue"/>
                <a:cs typeface="Helvetica Neue"/>
                <a:sym typeface="Wingdings"/>
              </a:rPr>
              <a:t>REFLECTION DIRECTION</a:t>
            </a:r>
            <a:endParaRPr lang="en-US" sz="1400" dirty="0">
              <a:solidFill>
                <a:schemeClr val="tx2">
                  <a:lumMod val="75000"/>
                </a:schemeClr>
              </a:solidFill>
              <a:latin typeface="Helvetica Neue"/>
              <a:cs typeface="Helvetica Neue"/>
              <a:sym typeface="Wingdings"/>
            </a:endParaRPr>
          </a:p>
        </p:txBody>
      </p:sp>
    </p:spTree>
    <p:extLst>
      <p:ext uri="{BB962C8B-B14F-4D97-AF65-F5344CB8AC3E}">
        <p14:creationId xmlns:p14="http://schemas.microsoft.com/office/powerpoint/2010/main" val="1349326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0" presetClass="path" presetSubtype="0" accel="50000" decel="50000" fill="hold" nodeType="clickEffect">
                                  <p:stCondLst>
                                    <p:cond delay="0"/>
                                  </p:stCondLst>
                                  <p:childTnLst>
                                    <p:animMotion origin="layout" path="M 2.77778E-7 -4.93827E-6 L 0.07257 0.12686 " pathEditMode="relative" rAng="0" ptsTypes="AA">
                                      <p:cBhvr>
                                        <p:cTn id="22" dur="2000" fill="hold"/>
                                        <p:tgtEl>
                                          <p:spTgt spid="13"/>
                                        </p:tgtEl>
                                        <p:attrNameLst>
                                          <p:attrName>ppt_x</p:attrName>
                                          <p:attrName>ppt_y</p:attrName>
                                        </p:attrNameLst>
                                      </p:cBhvr>
                                      <p:rCtr x="3628" y="6327"/>
                                    </p:animMotion>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50" grpId="0"/>
      <p:bldP spid="5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Integrating reflector and surface finish</a:t>
            </a:r>
            <a:endParaRPr lang="en-US" dirty="0"/>
          </a:p>
        </p:txBody>
      </p:sp>
      <p:sp>
        <p:nvSpPr>
          <p:cNvPr id="4" name="Slide Number Placeholder 3"/>
          <p:cNvSpPr>
            <a:spLocks noGrp="1"/>
          </p:cNvSpPr>
          <p:nvPr>
            <p:ph type="sldNum" sz="quarter" idx="12"/>
          </p:nvPr>
        </p:nvSpPr>
        <p:spPr/>
        <p:txBody>
          <a:bodyPr/>
          <a:lstStyle/>
          <a:p>
            <a:fld id="{2DCCEF44-1029-4C4E-ADAF-93FDE3ADB248}" type="slidenum">
              <a:rPr lang="en-US" smtClean="0"/>
              <a:pPr/>
              <a:t>5</a:t>
            </a:fld>
            <a:endParaRPr lang="en-US" dirty="0"/>
          </a:p>
        </p:txBody>
      </p:sp>
      <p:pic>
        <p:nvPicPr>
          <p:cNvPr id="5" name="Content Placeholder 4"/>
          <p:cNvPicPr>
            <a:picLocks noGrp="1"/>
          </p:cNvPicPr>
          <p:nvPr>
            <p:ph sz="quarter" idx="13"/>
          </p:nvPr>
        </p:nvPicPr>
        <p:blipFill rotWithShape="1">
          <a:blip r:embed="rId2" cstate="print">
            <a:extLst>
              <a:ext uri="{28A0092B-C50C-407E-A947-70E740481C1C}">
                <a14:useLocalDpi xmlns:a14="http://schemas.microsoft.com/office/drawing/2010/main" val="0"/>
              </a:ext>
            </a:extLst>
          </a:blip>
          <a:srcRect t="49256" r="49517" b="-5308"/>
          <a:stretch/>
        </p:blipFill>
        <p:spPr bwMode="auto">
          <a:xfrm>
            <a:off x="449734" y="1618949"/>
            <a:ext cx="3953329" cy="2265130"/>
          </a:xfrm>
          <a:prstGeom prst="rect">
            <a:avLst/>
          </a:prstGeom>
          <a:noFill/>
          <a:ln>
            <a:noFill/>
          </a:ln>
        </p:spPr>
      </p:pic>
      <p:pic>
        <p:nvPicPr>
          <p:cNvPr id="6" name="Picture 5" descr="C:\Users\Emilie\Desktop\Box Sync\Reflectance paper\figures\reflector_crystal_interface.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91424" y="1832424"/>
            <a:ext cx="4410635" cy="1838181"/>
          </a:xfrm>
          <a:prstGeom prst="rect">
            <a:avLst/>
          </a:prstGeom>
          <a:noFill/>
          <a:ln>
            <a:noFill/>
          </a:ln>
        </p:spPr>
      </p:pic>
    </p:spTree>
    <p:extLst>
      <p:ext uri="{BB962C8B-B14F-4D97-AF65-F5344CB8AC3E}">
        <p14:creationId xmlns:p14="http://schemas.microsoft.com/office/powerpoint/2010/main" val="38617614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p:nvPr/>
        </p:nvPicPr>
        <p:blipFill rotWithShape="1">
          <a:blip r:embed="rId3" cstate="print">
            <a:extLst>
              <a:ext uri="{28A0092B-C50C-407E-A947-70E740481C1C}">
                <a14:useLocalDpi xmlns:a14="http://schemas.microsoft.com/office/drawing/2010/main" val="0"/>
              </a:ext>
            </a:extLst>
          </a:blip>
          <a:srcRect r="6288"/>
          <a:stretch/>
        </p:blipFill>
        <p:spPr bwMode="auto">
          <a:xfrm>
            <a:off x="1419542" y="1448006"/>
            <a:ext cx="6030129" cy="2365336"/>
          </a:xfrm>
          <a:prstGeom prst="rect">
            <a:avLst/>
          </a:prstGeom>
          <a:ln>
            <a:noFill/>
          </a:ln>
          <a:extLst>
            <a:ext uri="{53640926-AAD7-44D8-BBD7-CCE9431645EC}">
              <a14:shadowObscured xmlns:a14="http://schemas.microsoft.com/office/drawing/2010/main"/>
            </a:ext>
          </a:extLst>
        </p:spPr>
      </p:pic>
      <p:pic>
        <p:nvPicPr>
          <p:cNvPr id="10" name="Picture 9"/>
          <p:cNvPicPr/>
          <p:nvPr/>
        </p:nvPicPr>
        <p:blipFill rotWithShape="1">
          <a:blip r:embed="rId4" cstate="print">
            <a:extLst>
              <a:ext uri="{28A0092B-C50C-407E-A947-70E740481C1C}">
                <a14:useLocalDpi xmlns:a14="http://schemas.microsoft.com/office/drawing/2010/main" val="0"/>
              </a:ext>
            </a:extLst>
          </a:blip>
          <a:srcRect r="9664"/>
          <a:stretch/>
        </p:blipFill>
        <p:spPr bwMode="auto">
          <a:xfrm>
            <a:off x="2627583" y="-2772304"/>
            <a:ext cx="5581100" cy="2110282"/>
          </a:xfrm>
          <a:prstGeom prst="rect">
            <a:avLst/>
          </a:prstGeom>
          <a:ln>
            <a:noFill/>
          </a:ln>
          <a:extLst>
            <a:ext uri="{53640926-AAD7-44D8-BBD7-CCE9431645EC}">
              <a14:shadowObscured xmlns:a14="http://schemas.microsoft.com/office/drawing/2010/main"/>
            </a:ext>
          </a:extLst>
        </p:spPr>
      </p:pic>
      <p:sp>
        <p:nvSpPr>
          <p:cNvPr id="2" name="Title 1"/>
          <p:cNvSpPr>
            <a:spLocks noGrp="1"/>
          </p:cNvSpPr>
          <p:nvPr>
            <p:ph type="title"/>
          </p:nvPr>
        </p:nvSpPr>
        <p:spPr>
          <a:xfrm>
            <a:off x="144929" y="16682"/>
            <a:ext cx="7156824" cy="950270"/>
          </a:xfrm>
        </p:spPr>
        <p:txBody>
          <a:bodyPr/>
          <a:lstStyle/>
          <a:p>
            <a:r>
              <a:rPr lang="en-US" sz="2400" dirty="0" smtClean="0"/>
              <a:t>Validation against </a:t>
            </a:r>
            <a:r>
              <a:rPr lang="en-US" sz="2400" smtClean="0"/>
              <a:t>experimental DATA</a:t>
            </a:r>
            <a:br>
              <a:rPr lang="en-US" sz="2400" smtClean="0"/>
            </a:br>
            <a:r>
              <a:rPr lang="en-US" sz="1800" b="0" smtClean="0"/>
              <a:t>Implementation </a:t>
            </a:r>
            <a:r>
              <a:rPr lang="en-US" sz="1800" b="0" dirty="0" smtClean="0"/>
              <a:t>in Gate V8.0</a:t>
            </a:r>
            <a:endParaRPr lang="en-US" sz="1800" b="0" dirty="0"/>
          </a:p>
        </p:txBody>
      </p:sp>
      <p:sp>
        <p:nvSpPr>
          <p:cNvPr id="5" name="Slide Number Placeholder 4"/>
          <p:cNvSpPr>
            <a:spLocks noGrp="1"/>
          </p:cNvSpPr>
          <p:nvPr>
            <p:ph type="sldNum" sz="quarter" idx="12"/>
          </p:nvPr>
        </p:nvSpPr>
        <p:spPr/>
        <p:txBody>
          <a:bodyPr/>
          <a:lstStyle/>
          <a:p>
            <a:fld id="{2DCCEF44-1029-4C4E-ADAF-93FDE3ADB248}" type="slidenum">
              <a:rPr lang="en-US" smtClean="0"/>
              <a:pPr/>
              <a:t>6</a:t>
            </a:fld>
            <a:endParaRPr lang="en-US" dirty="0"/>
          </a:p>
        </p:txBody>
      </p:sp>
      <p:sp>
        <p:nvSpPr>
          <p:cNvPr id="7" name="Title 1"/>
          <p:cNvSpPr txBox="1">
            <a:spLocks/>
          </p:cNvSpPr>
          <p:nvPr/>
        </p:nvSpPr>
        <p:spPr>
          <a:xfrm>
            <a:off x="-137840" y="-1741038"/>
            <a:ext cx="3436989" cy="1152075"/>
          </a:xfrm>
          <a:prstGeom prst="rect">
            <a:avLst/>
          </a:prstGeom>
        </p:spPr>
        <p:txBody>
          <a:bodyPr vert="horz" lIns="91426" tIns="45713" rIns="91426" bIns="45713" rtlCol="0" anchor="t" anchorCtr="0">
            <a:noAutofit/>
          </a:bodyPr>
          <a:lstStyle>
            <a:lvl1pPr algn="l" defTabSz="457127" rtl="0" eaLnBrk="1" latinLnBrk="0" hangingPunct="1">
              <a:spcBef>
                <a:spcPct val="0"/>
              </a:spcBef>
              <a:buNone/>
              <a:defRPr sz="2700" b="1" kern="1200" cap="all">
                <a:solidFill>
                  <a:schemeClr val="tx2">
                    <a:lumMod val="75000"/>
                  </a:schemeClr>
                </a:solidFill>
                <a:latin typeface="Helvetica Neue"/>
                <a:ea typeface="+mj-ea"/>
                <a:cs typeface="Helvetica Neue"/>
              </a:defRPr>
            </a:lvl1pPr>
          </a:lstStyle>
          <a:p>
            <a:r>
              <a:rPr lang="en-US" sz="1400" b="0" dirty="0" smtClean="0"/>
              <a:t>Custom Code Validation </a:t>
            </a:r>
            <a:r>
              <a:rPr lang="en-US" sz="1400" b="0" dirty="0" smtClean="0">
                <a:sym typeface="Wingdings"/>
              </a:rPr>
              <a:t></a:t>
            </a:r>
            <a:r>
              <a:rPr lang="en-US" sz="1400" b="0" dirty="0" smtClean="0"/>
              <a:t/>
            </a:r>
            <a:br>
              <a:rPr lang="en-US" sz="1400" b="0" dirty="0" smtClean="0"/>
            </a:br>
            <a:endParaRPr lang="en-US" sz="1100" b="0" dirty="0"/>
          </a:p>
        </p:txBody>
      </p:sp>
      <p:sp>
        <p:nvSpPr>
          <p:cNvPr id="8" name="Title 1"/>
          <p:cNvSpPr txBox="1">
            <a:spLocks/>
          </p:cNvSpPr>
          <p:nvPr/>
        </p:nvSpPr>
        <p:spPr>
          <a:xfrm>
            <a:off x="6026911" y="2054637"/>
            <a:ext cx="3436989" cy="1152075"/>
          </a:xfrm>
          <a:prstGeom prst="rect">
            <a:avLst/>
          </a:prstGeom>
        </p:spPr>
        <p:txBody>
          <a:bodyPr vert="horz" lIns="91426" tIns="45713" rIns="91426" bIns="45713" rtlCol="0" anchor="t" anchorCtr="0">
            <a:noAutofit/>
          </a:bodyPr>
          <a:lstStyle>
            <a:lvl1pPr algn="l" defTabSz="457127" rtl="0" eaLnBrk="1" latinLnBrk="0" hangingPunct="1">
              <a:spcBef>
                <a:spcPct val="0"/>
              </a:spcBef>
              <a:buNone/>
              <a:defRPr sz="2700" b="1" kern="1200" cap="all">
                <a:solidFill>
                  <a:schemeClr val="tx2">
                    <a:lumMod val="75000"/>
                  </a:schemeClr>
                </a:solidFill>
                <a:latin typeface="Helvetica Neue"/>
                <a:ea typeface="+mj-ea"/>
                <a:cs typeface="Helvetica Neue"/>
              </a:defRPr>
            </a:lvl1pPr>
          </a:lstStyle>
          <a:p>
            <a:endParaRPr lang="en-US" sz="1100" b="0" dirty="0"/>
          </a:p>
        </p:txBody>
      </p:sp>
      <p:sp>
        <p:nvSpPr>
          <p:cNvPr id="3" name="Rectangle 2"/>
          <p:cNvSpPr/>
          <p:nvPr/>
        </p:nvSpPr>
        <p:spPr>
          <a:xfrm>
            <a:off x="1012107" y="4594982"/>
            <a:ext cx="6598929" cy="461665"/>
          </a:xfrm>
          <a:prstGeom prst="rect">
            <a:avLst/>
          </a:prstGeom>
        </p:spPr>
        <p:txBody>
          <a:bodyPr wrap="square">
            <a:spAutoFit/>
          </a:bodyPr>
          <a:lstStyle/>
          <a:p>
            <a:pPr algn="just"/>
            <a:r>
              <a:rPr lang="en-US" sz="1200" dirty="0">
                <a:solidFill>
                  <a:schemeClr val="bg1"/>
                </a:solidFill>
              </a:rPr>
              <a:t>Stockhoff, M. et. al, 2017 “Advanced optical simulation of scintillation detectors in GATE V8.0: First implementation of a reflectance model based on measured data,” Phys. Med. Biol.</a:t>
            </a:r>
          </a:p>
        </p:txBody>
      </p:sp>
      <p:pic>
        <p:nvPicPr>
          <p:cNvPr id="11" name="Content Placeholder 5"/>
          <p:cNvPicPr>
            <a:picLocks noChangeAspect="1"/>
          </p:cNvPicPr>
          <p:nvPr/>
        </p:nvPicPr>
        <p:blipFill>
          <a:blip r:embed="rId5"/>
          <a:stretch>
            <a:fillRect/>
          </a:stretch>
        </p:blipFill>
        <p:spPr>
          <a:xfrm>
            <a:off x="1500123" y="1448006"/>
            <a:ext cx="6110691" cy="2337111"/>
          </a:xfrm>
          <a:prstGeom prst="rect">
            <a:avLst/>
          </a:prstGeom>
          <a:ln>
            <a:solidFill>
              <a:schemeClr val="tx1"/>
            </a:solidFill>
          </a:ln>
        </p:spPr>
      </p:pic>
    </p:spTree>
    <p:extLst>
      <p:ext uri="{BB962C8B-B14F-4D97-AF65-F5344CB8AC3E}">
        <p14:creationId xmlns:p14="http://schemas.microsoft.com/office/powerpoint/2010/main" val="1568799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nodePh="1">
                                  <p:stCondLst>
                                    <p:cond delay="0"/>
                                  </p:stCondLst>
                                  <p:endCondLst>
                                    <p:cond evt="begin" delay="0">
                                      <p:tn val="15"/>
                                    </p:cond>
                                  </p:end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p:cNvPicPr>
          <p:nvPr>
            <p:ph sz="quarter" idx="13"/>
          </p:nvPr>
        </p:nvPicPr>
        <p:blipFill rotWithShape="1">
          <a:blip r:embed="rId3">
            <a:extLst>
              <a:ext uri="{28A0092B-C50C-407E-A947-70E740481C1C}">
                <a14:useLocalDpi xmlns:a14="http://schemas.microsoft.com/office/drawing/2010/main" val="0"/>
              </a:ext>
            </a:extLst>
          </a:blip>
          <a:srcRect l="6146" t="5833" r="5010" b="5870"/>
          <a:stretch/>
        </p:blipFill>
        <p:spPr>
          <a:xfrm>
            <a:off x="3206847" y="381965"/>
            <a:ext cx="5856791" cy="4118852"/>
          </a:xfrm>
          <a:prstGeom prst="rect">
            <a:avLst/>
          </a:prstGeom>
        </p:spPr>
      </p:pic>
      <p:sp>
        <p:nvSpPr>
          <p:cNvPr id="5" name="Slide Number Placeholder 4"/>
          <p:cNvSpPr>
            <a:spLocks noGrp="1"/>
          </p:cNvSpPr>
          <p:nvPr>
            <p:ph type="sldNum" sz="quarter" idx="12"/>
          </p:nvPr>
        </p:nvSpPr>
        <p:spPr/>
        <p:txBody>
          <a:bodyPr/>
          <a:lstStyle/>
          <a:p>
            <a:fld id="{2DCCEF44-1029-4C4E-ADAF-93FDE3ADB248}" type="slidenum">
              <a:rPr lang="en-US" smtClean="0"/>
              <a:pPr/>
              <a:t>7</a:t>
            </a:fld>
            <a:endParaRPr lang="en-US" dirty="0"/>
          </a:p>
        </p:txBody>
      </p:sp>
      <p:sp>
        <p:nvSpPr>
          <p:cNvPr id="2" name="Title 1"/>
          <p:cNvSpPr>
            <a:spLocks noGrp="1"/>
          </p:cNvSpPr>
          <p:nvPr>
            <p:ph type="title"/>
          </p:nvPr>
        </p:nvSpPr>
        <p:spPr>
          <a:xfrm>
            <a:off x="376630" y="400949"/>
            <a:ext cx="3385148" cy="857252"/>
          </a:xfrm>
        </p:spPr>
        <p:txBody>
          <a:bodyPr/>
          <a:lstStyle/>
          <a:p>
            <a:r>
              <a:rPr lang="en-US" dirty="0" smtClean="0"/>
              <a:t>How to enable </a:t>
            </a:r>
            <a:br>
              <a:rPr lang="en-US" dirty="0" smtClean="0"/>
            </a:br>
            <a:r>
              <a:rPr lang="en-US" dirty="0" smtClean="0"/>
              <a:t>LUT  Davis model</a:t>
            </a:r>
            <a:endParaRPr lang="en-US" dirty="0"/>
          </a:p>
        </p:txBody>
      </p:sp>
      <p:sp>
        <p:nvSpPr>
          <p:cNvPr id="9" name="Rectangle 8"/>
          <p:cNvSpPr/>
          <p:nvPr/>
        </p:nvSpPr>
        <p:spPr>
          <a:xfrm>
            <a:off x="448618" y="3414963"/>
            <a:ext cx="3241172" cy="584775"/>
          </a:xfrm>
          <a:prstGeom prst="rect">
            <a:avLst/>
          </a:prstGeom>
        </p:spPr>
        <p:txBody>
          <a:bodyPr wrap="square">
            <a:spAutoFit/>
          </a:bodyPr>
          <a:lstStyle/>
          <a:p>
            <a:r>
              <a:rPr lang="en-GB" sz="1600" dirty="0" err="1">
                <a:latin typeface="Times" charset="0"/>
                <a:ea typeface="Times New Roman" charset="0"/>
                <a:cs typeface="Times New Roman" charset="0"/>
              </a:rPr>
              <a:t>ccmake</a:t>
            </a:r>
            <a:r>
              <a:rPr lang="en-GB" sz="1600" dirty="0">
                <a:latin typeface="Times" charset="0"/>
                <a:ea typeface="Times New Roman" charset="0"/>
                <a:cs typeface="Times New Roman" charset="0"/>
              </a:rPr>
              <a:t> process: GATE_USE_OPTICAL flag ON </a:t>
            </a:r>
            <a:endParaRPr lang="en-US" sz="1600" dirty="0"/>
          </a:p>
        </p:txBody>
      </p:sp>
      <p:graphicFrame>
        <p:nvGraphicFramePr>
          <p:cNvPr id="10" name="Object 9"/>
          <p:cNvGraphicFramePr>
            <a:graphicFrameLocks noChangeAspect="1"/>
          </p:cNvGraphicFramePr>
          <p:nvPr>
            <p:extLst/>
          </p:nvPr>
        </p:nvGraphicFramePr>
        <p:xfrm>
          <a:off x="-960544" y="5692426"/>
          <a:ext cx="4167391" cy="1175418"/>
        </p:xfrm>
        <a:graphic>
          <a:graphicData uri="http://schemas.openxmlformats.org/presentationml/2006/ole">
            <mc:AlternateContent xmlns:mc="http://schemas.openxmlformats.org/markup-compatibility/2006">
              <mc:Choice xmlns:v="urn:schemas-microsoft-com:vml" Requires="v">
                <p:oleObj spid="_x0000_s1058" name="Document" r:id="rId4" imgW="5943600" imgH="1676400" progId="Word.Document.12">
                  <p:embed/>
                </p:oleObj>
              </mc:Choice>
              <mc:Fallback>
                <p:oleObj name="Document" r:id="rId4" imgW="5943600" imgH="1676400" progId="Word.Document.12">
                  <p:embed/>
                  <p:pic>
                    <p:nvPicPr>
                      <p:cNvPr id="0" name=""/>
                      <p:cNvPicPr/>
                      <p:nvPr/>
                    </p:nvPicPr>
                    <p:blipFill>
                      <a:blip r:embed="rId5"/>
                      <a:stretch>
                        <a:fillRect/>
                      </a:stretch>
                    </p:blipFill>
                    <p:spPr>
                      <a:xfrm>
                        <a:off x="-960544" y="5692426"/>
                        <a:ext cx="4167391" cy="1175418"/>
                      </a:xfrm>
                      <a:prstGeom prst="rect">
                        <a:avLst/>
                      </a:prstGeom>
                    </p:spPr>
                  </p:pic>
                </p:oleObj>
              </mc:Fallback>
            </mc:AlternateContent>
          </a:graphicData>
        </a:graphic>
      </p:graphicFrame>
      <p:sp>
        <p:nvSpPr>
          <p:cNvPr id="3" name="Rectangle 2"/>
          <p:cNvSpPr/>
          <p:nvPr/>
        </p:nvSpPr>
        <p:spPr>
          <a:xfrm>
            <a:off x="3761778" y="3089188"/>
            <a:ext cx="4752027" cy="134688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26279" y="381965"/>
            <a:ext cx="3817926" cy="3242616"/>
          </a:xfrm>
          <a:prstGeom prst="rect">
            <a:avLst/>
          </a:prstGeom>
          <a:ln w="19050">
            <a:solidFill>
              <a:schemeClr val="tx1"/>
            </a:solidFill>
          </a:ln>
          <a:effectLst/>
        </p:spPr>
      </p:pic>
      <p:sp>
        <p:nvSpPr>
          <p:cNvPr id="4" name="TextBox 3"/>
          <p:cNvSpPr txBox="1"/>
          <p:nvPr/>
        </p:nvSpPr>
        <p:spPr>
          <a:xfrm>
            <a:off x="7108908" y="3255249"/>
            <a:ext cx="1170097" cy="369332"/>
          </a:xfrm>
          <a:prstGeom prst="rect">
            <a:avLst/>
          </a:prstGeom>
          <a:noFill/>
        </p:spPr>
        <p:txBody>
          <a:bodyPr wrap="square" rtlCol="0">
            <a:spAutoFit/>
          </a:bodyPr>
          <a:lstStyle/>
          <a:p>
            <a:r>
              <a:rPr lang="en-US" dirty="0" smtClean="0">
                <a:solidFill>
                  <a:srgbClr val="FF0000"/>
                </a:solidFill>
              </a:rPr>
              <a:t>UNIFIED</a:t>
            </a:r>
          </a:p>
        </p:txBody>
      </p:sp>
    </p:spTree>
    <p:extLst>
      <p:ext uri="{BB962C8B-B14F-4D97-AF65-F5344CB8AC3E}">
        <p14:creationId xmlns:p14="http://schemas.microsoft.com/office/powerpoint/2010/main" val="843824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trips(downLeft)">
                                      <p:cBhvr>
                                        <p:cTn id="7" dur="500"/>
                                        <p:tgtEl>
                                          <p:spTgt spid="8"/>
                                        </p:tgtEl>
                                      </p:cBhvr>
                                    </p:animEffect>
                                  </p:childTnLst>
                                </p:cTn>
                              </p:par>
                              <p:par>
                                <p:cTn id="8" presetID="1"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nodeType="clickEffect">
                                  <p:stCondLst>
                                    <p:cond delay="0"/>
                                  </p:stCondLst>
                                  <p:childTnLst>
                                    <p:set>
                                      <p:cBhvr>
                                        <p:cTn id="13" dur="1" fill="hold">
                                          <p:stCondLst>
                                            <p:cond delay="0"/>
                                          </p:stCondLst>
                                        </p:cTn>
                                        <p:tgtEl>
                                          <p:spTgt spid="8"/>
                                        </p:tgtEl>
                                        <p:attrNameLst>
                                          <p:attrName>style.visibility</p:attrName>
                                        </p:attrNameLst>
                                      </p:cBhvr>
                                      <p:to>
                                        <p:strVal val="hidden"/>
                                      </p:to>
                                    </p:set>
                                  </p:childTnLst>
                                </p:cTn>
                              </p:par>
                              <p:par>
                                <p:cTn id="14" presetID="1" presetClass="exit" presetSubtype="0" fill="hold" grpId="1" nodeType="withEffect">
                                  <p:stCondLst>
                                    <p:cond delay="0"/>
                                  </p:stCondLst>
                                  <p:childTnLst>
                                    <p:set>
                                      <p:cBhvr>
                                        <p:cTn id="15" dur="1" fill="hold">
                                          <p:stCondLst>
                                            <p:cond delay="0"/>
                                          </p:stCondLst>
                                        </p:cTn>
                                        <p:tgtEl>
                                          <p:spTgt spid="4"/>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6" presetClass="exit" presetSubtype="21" fill="hold" grpId="0" nodeType="clickEffect">
                                  <p:stCondLst>
                                    <p:cond delay="0"/>
                                  </p:stCondLst>
                                  <p:childTnLst>
                                    <p:animEffect transition="out" filter="barn(inVertical)">
                                      <p:cBhvr>
                                        <p:cTn id="19" dur="500"/>
                                        <p:tgtEl>
                                          <p:spTgt spid="3"/>
                                        </p:tgtEl>
                                      </p:cBhvr>
                                    </p:animEffect>
                                    <p:set>
                                      <p:cBhvr>
                                        <p:cTn id="20"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4"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8984" y="70068"/>
            <a:ext cx="8601222" cy="481051"/>
          </a:xfrm>
        </p:spPr>
        <p:txBody>
          <a:bodyPr/>
          <a:lstStyle/>
          <a:p>
            <a:r>
              <a:rPr lang="en-US" sz="2400" dirty="0" smtClean="0"/>
              <a:t>GUI for custom LUT calculation (future developments)</a:t>
            </a:r>
            <a:endParaRPr lang="en-US" sz="2400" dirty="0"/>
          </a:p>
        </p:txBody>
      </p:sp>
      <p:sp>
        <p:nvSpPr>
          <p:cNvPr id="5" name="Slide Number Placeholder 4"/>
          <p:cNvSpPr>
            <a:spLocks noGrp="1"/>
          </p:cNvSpPr>
          <p:nvPr>
            <p:ph type="sldNum" sz="quarter" idx="12"/>
          </p:nvPr>
        </p:nvSpPr>
        <p:spPr>
          <a:xfrm>
            <a:off x="254226" y="4748071"/>
            <a:ext cx="384718" cy="273844"/>
          </a:xfrm>
        </p:spPr>
        <p:txBody>
          <a:bodyPr/>
          <a:lstStyle/>
          <a:p>
            <a:fld id="{2DCCEF44-1029-4C4E-ADAF-93FDE3ADB248}" type="slidenum">
              <a:rPr lang="en-US" smtClean="0"/>
              <a:pPr/>
              <a:t>8</a:t>
            </a:fld>
            <a:endParaRPr lang="en-US" dirty="0"/>
          </a:p>
        </p:txBody>
      </p:sp>
      <p:grpSp>
        <p:nvGrpSpPr>
          <p:cNvPr id="6" name="Group 5"/>
          <p:cNvGrpSpPr>
            <a:grpSpLocks noChangeAspect="1"/>
          </p:cNvGrpSpPr>
          <p:nvPr/>
        </p:nvGrpSpPr>
        <p:grpSpPr>
          <a:xfrm>
            <a:off x="377370" y="551119"/>
            <a:ext cx="7190740" cy="3964940"/>
            <a:chOff x="-71815" y="100"/>
            <a:chExt cx="7460853" cy="3912823"/>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815" y="100"/>
              <a:ext cx="7460853" cy="3588165"/>
            </a:xfrm>
            <a:prstGeom prst="rect">
              <a:avLst/>
            </a:prstGeom>
          </p:spPr>
        </p:pic>
        <p:sp>
          <p:nvSpPr>
            <p:cNvPr id="8" name="Text Box 1"/>
            <p:cNvSpPr txBox="1"/>
            <p:nvPr/>
          </p:nvSpPr>
          <p:spPr>
            <a:xfrm>
              <a:off x="0" y="3625247"/>
              <a:ext cx="7154080" cy="287676"/>
            </a:xfrm>
            <a:prstGeom prst="rect">
              <a:avLst/>
            </a:prstGeom>
            <a:solidFill>
              <a:prstClr val="white"/>
            </a:solidFill>
            <a:ln>
              <a:noFill/>
            </a:ln>
            <a:effectLst/>
          </p:spPr>
          <p:txBody>
            <a:bodyPr rot="0" spcFirstLastPara="0" vert="horz" wrap="square" lIns="0" tIns="0" rIns="0" bIns="0" numCol="1" spcCol="0" rtlCol="0" fromWordArt="0" anchor="t" anchorCtr="0" forceAA="0" compatLnSpc="1">
              <a:prstTxWarp prst="textNoShape">
                <a:avLst/>
              </a:prstTxWarp>
              <a:noAutofit/>
            </a:bodyPr>
            <a:lstStyle/>
            <a:p>
              <a:pPr algn="ctr">
                <a:spcAft>
                  <a:spcPts val="0"/>
                </a:spcAft>
              </a:pPr>
              <a:r>
                <a:rPr lang="en-US" sz="950" i="1" dirty="0" smtClean="0">
                  <a:effectLst/>
                  <a:latin typeface="Times New Roman" charset="0"/>
                  <a:ea typeface="Times New Roman" charset="0"/>
                </a:rPr>
                <a:t>Figure. </a:t>
              </a:r>
              <a:r>
                <a:rPr lang="en-US" sz="950" i="1" dirty="0">
                  <a:effectLst/>
                  <a:latin typeface="Times New Roman" charset="0"/>
                  <a:ea typeface="Times New Roman" charset="0"/>
                </a:rPr>
                <a:t>Davis LUT User Interface. Left. Input for reflector/coupling parameters. Bottom. Input of measured surface data and output file name. Center. Visualization of the surface data and selected reflector spectrum.</a:t>
              </a:r>
            </a:p>
          </p:txBody>
        </p:sp>
      </p:grpSp>
      <p:pic>
        <p:nvPicPr>
          <p:cNvPr id="9" name="Picture 8"/>
          <p:cNvPicPr>
            <a:picLocks/>
          </p:cNvPicPr>
          <p:nvPr/>
        </p:nvPicPr>
        <p:blipFill rotWithShape="1">
          <a:blip r:embed="rId3">
            <a:extLst>
              <a:ext uri="{28A0092B-C50C-407E-A947-70E740481C1C}">
                <a14:useLocalDpi xmlns:a14="http://schemas.microsoft.com/office/drawing/2010/main" val="0"/>
              </a:ext>
            </a:extLst>
          </a:blip>
          <a:srcRect l="6597" t="4246" r="2007" b="2675"/>
          <a:stretch/>
        </p:blipFill>
        <p:spPr>
          <a:xfrm>
            <a:off x="1764590" y="1478156"/>
            <a:ext cx="5625708" cy="1983545"/>
          </a:xfrm>
          <a:prstGeom prst="rect">
            <a:avLst/>
          </a:prstGeom>
          <a:ln>
            <a:noFill/>
          </a:ln>
        </p:spPr>
      </p:pic>
    </p:spTree>
    <p:extLst>
      <p:ext uri="{BB962C8B-B14F-4D97-AF65-F5344CB8AC3E}">
        <p14:creationId xmlns:p14="http://schemas.microsoft.com/office/powerpoint/2010/main" val="1613901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87992" y="181035"/>
            <a:ext cx="5875326" cy="3536076"/>
          </a:xfrm>
          <a:prstGeom prst="rect">
            <a:avLst/>
          </a:prstGeom>
        </p:spPr>
      </p:pic>
      <p:sp>
        <p:nvSpPr>
          <p:cNvPr id="2" name="Title 1"/>
          <p:cNvSpPr>
            <a:spLocks noGrp="1"/>
          </p:cNvSpPr>
          <p:nvPr>
            <p:ph type="title"/>
          </p:nvPr>
        </p:nvSpPr>
        <p:spPr/>
        <p:txBody>
          <a:bodyPr/>
          <a:lstStyle/>
          <a:p>
            <a:r>
              <a:rPr lang="en-US" dirty="0" smtClean="0"/>
              <a:t>Conclusion</a:t>
            </a:r>
            <a:endParaRPr lang="en-US" dirty="0"/>
          </a:p>
        </p:txBody>
      </p:sp>
      <p:sp>
        <p:nvSpPr>
          <p:cNvPr id="3" name="Content Placeholder 2"/>
          <p:cNvSpPr>
            <a:spLocks noGrp="1"/>
          </p:cNvSpPr>
          <p:nvPr>
            <p:ph sz="quarter" idx="13"/>
          </p:nvPr>
        </p:nvSpPr>
        <p:spPr>
          <a:xfrm>
            <a:off x="118879" y="2299793"/>
            <a:ext cx="8218403" cy="2546289"/>
          </a:xfrm>
        </p:spPr>
        <p:txBody>
          <a:bodyPr/>
          <a:lstStyle/>
          <a:p>
            <a:pPr marL="342900" indent="-342900">
              <a:buFont typeface="Wingdings" charset="2"/>
              <a:buChar char="ü"/>
            </a:pPr>
            <a:r>
              <a:rPr lang="en-US" sz="1800" dirty="0"/>
              <a:t>Validation of </a:t>
            </a:r>
            <a:r>
              <a:rPr lang="en-US" sz="1800" dirty="0" smtClean="0"/>
              <a:t>LUTs </a:t>
            </a:r>
            <a:r>
              <a:rPr lang="en-US" sz="1800" dirty="0"/>
              <a:t>with </a:t>
            </a:r>
            <a:r>
              <a:rPr lang="en-US" sz="1800" dirty="0" smtClean="0"/>
              <a:t>custom code and experimental data </a:t>
            </a:r>
            <a:endParaRPr lang="en-US" sz="1800" dirty="0"/>
          </a:p>
          <a:p>
            <a:pPr marL="342900" indent="-342900">
              <a:buFont typeface="Wingdings" charset="2"/>
              <a:buChar char="ü"/>
            </a:pPr>
            <a:r>
              <a:rPr lang="en-US" sz="1800" dirty="0" smtClean="0"/>
              <a:t>Implementation </a:t>
            </a:r>
            <a:r>
              <a:rPr lang="en-US" sz="1800" dirty="0"/>
              <a:t>of </a:t>
            </a:r>
            <a:r>
              <a:rPr lang="en-US" sz="1800" dirty="0" smtClean="0"/>
              <a:t>more accurate reflectance model </a:t>
            </a:r>
            <a:endParaRPr lang="en-US" sz="1800" dirty="0"/>
          </a:p>
          <a:p>
            <a:pPr marL="1085676" lvl="1" indent="-342900">
              <a:buFont typeface="Wingdings" charset="2"/>
              <a:buChar char="ü"/>
            </a:pPr>
            <a:r>
              <a:rPr lang="en-US" sz="1800" dirty="0" smtClean="0"/>
              <a:t>in Gate V8.0 </a:t>
            </a:r>
          </a:p>
          <a:p>
            <a:pPr marL="1085676" lvl="1" indent="-342900">
              <a:buFont typeface="Wingdings" charset="2"/>
              <a:buChar char="ü"/>
            </a:pPr>
            <a:r>
              <a:rPr lang="en-US" sz="1800" dirty="0" smtClean="0"/>
              <a:t>Geant4 patch release June </a:t>
            </a:r>
            <a:r>
              <a:rPr lang="mr-IN" sz="1800" dirty="0" smtClean="0"/>
              <a:t>’</a:t>
            </a:r>
            <a:r>
              <a:rPr lang="en-US" sz="1800" dirty="0" smtClean="0"/>
              <a:t>17</a:t>
            </a:r>
          </a:p>
          <a:p>
            <a:pPr marL="342900" indent="-342900">
              <a:buFont typeface="Wingdings" charset="2"/>
              <a:buChar char="ü"/>
            </a:pPr>
            <a:r>
              <a:rPr lang="en-US" sz="1800" dirty="0" smtClean="0"/>
              <a:t>Implemented </a:t>
            </a:r>
            <a:r>
              <a:rPr lang="en-US" sz="1800" dirty="0"/>
              <a:t>new branches for ROOT </a:t>
            </a:r>
            <a:r>
              <a:rPr lang="en-US" sz="1800" dirty="0" smtClean="0"/>
              <a:t>output</a:t>
            </a:r>
          </a:p>
          <a:p>
            <a:pPr marL="342900" indent="-342900">
              <a:buFont typeface="Wingdings" charset="2"/>
              <a:buChar char="ü"/>
            </a:pPr>
            <a:r>
              <a:rPr lang="en-US" sz="1800" dirty="0" smtClean="0"/>
              <a:t>Future: User </a:t>
            </a:r>
            <a:r>
              <a:rPr lang="en-US" sz="1800" dirty="0"/>
              <a:t>I</a:t>
            </a:r>
            <a:r>
              <a:rPr lang="en-US" sz="1800" dirty="0" smtClean="0"/>
              <a:t>nterface for Computation of Custom LUTs</a:t>
            </a:r>
            <a:endParaRPr lang="en-US" sz="1800" dirty="0"/>
          </a:p>
          <a:p>
            <a:pPr marL="342900" indent="-342900">
              <a:buFont typeface="Wingdings" charset="2"/>
              <a:buChar char="ü"/>
            </a:pPr>
            <a:endParaRPr lang="en-US" sz="1800" dirty="0" smtClean="0"/>
          </a:p>
          <a:p>
            <a:pPr marL="342900" indent="-342900">
              <a:buFont typeface="Wingdings" charset="2"/>
              <a:buChar char="ü"/>
            </a:pPr>
            <a:endParaRPr lang="en-US" sz="1800" dirty="0"/>
          </a:p>
          <a:p>
            <a:endParaRPr lang="en-US" sz="1800" dirty="0"/>
          </a:p>
        </p:txBody>
      </p:sp>
      <p:sp>
        <p:nvSpPr>
          <p:cNvPr id="4" name="Slide Number Placeholder 3"/>
          <p:cNvSpPr>
            <a:spLocks noGrp="1"/>
          </p:cNvSpPr>
          <p:nvPr>
            <p:ph type="sldNum" sz="quarter" idx="12"/>
          </p:nvPr>
        </p:nvSpPr>
        <p:spPr/>
        <p:txBody>
          <a:bodyPr/>
          <a:lstStyle/>
          <a:p>
            <a:fld id="{2DCCEF44-1029-4C4E-ADAF-93FDE3ADB248}" type="slidenum">
              <a:rPr lang="en-US" smtClean="0"/>
              <a:pPr/>
              <a:t>9</a:t>
            </a:fld>
            <a:endParaRPr lang="en-US" dirty="0"/>
          </a:p>
        </p:txBody>
      </p:sp>
    </p:spTree>
    <p:extLst>
      <p:ext uri="{BB962C8B-B14F-4D97-AF65-F5344CB8AC3E}">
        <p14:creationId xmlns:p14="http://schemas.microsoft.com/office/powerpoint/2010/main" val="469208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PPT_ONE_16x9_NoImag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dirty="0" smtClean="0"/>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ppt_template2015</Template>
  <TotalTime>5856</TotalTime>
  <Words>1318</Words>
  <Application>Microsoft Macintosh PowerPoint</Application>
  <PresentationFormat>On-screen Show (16:9)</PresentationFormat>
  <Paragraphs>152</Paragraphs>
  <Slides>18</Slides>
  <Notes>9</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18</vt:i4>
      </vt:variant>
    </vt:vector>
  </HeadingPairs>
  <TitlesOfParts>
    <vt:vector size="28" baseType="lpstr">
      <vt:lpstr>Calibri</vt:lpstr>
      <vt:lpstr>Engravers MT</vt:lpstr>
      <vt:lpstr>Helvetica Neue</vt:lpstr>
      <vt:lpstr>Mangal</vt:lpstr>
      <vt:lpstr>Times</vt:lpstr>
      <vt:lpstr>Times New Roman</vt:lpstr>
      <vt:lpstr>Wingdings</vt:lpstr>
      <vt:lpstr>Arial</vt:lpstr>
      <vt:lpstr>PPT_ONE_16x9_NoImage</vt:lpstr>
      <vt:lpstr>Document</vt:lpstr>
      <vt:lpstr>Advanced optical simulation of scintillation detectors in GATE V8.0</vt:lpstr>
      <vt:lpstr>Positron Emission Tomography (PET)</vt:lpstr>
      <vt:lpstr>Approach based on measured surfaces</vt:lpstr>
      <vt:lpstr>AFM to LUT Atomic Force Microscopy To Look-Up-Tables</vt:lpstr>
      <vt:lpstr>Integrating reflector and surface finish</vt:lpstr>
      <vt:lpstr>Validation against experimental DATA Implementation in Gate V8.0</vt:lpstr>
      <vt:lpstr>How to enable  LUT  Davis model</vt:lpstr>
      <vt:lpstr>GUI for custom LUT calculation (future developments)</vt:lpstr>
      <vt:lpstr>Conclusion</vt:lpstr>
      <vt:lpstr>Acknowledgements</vt:lpstr>
      <vt:lpstr>References</vt:lpstr>
      <vt:lpstr>Software and Models</vt:lpstr>
      <vt:lpstr>Two Step Validation</vt:lpstr>
      <vt:lpstr>GATE V8.0 vs. Custom Code Validation</vt:lpstr>
      <vt:lpstr>PowerPoint Presentation</vt:lpstr>
      <vt:lpstr>GATE V8.0 vs. Experimental Data</vt:lpstr>
      <vt:lpstr>Implementation</vt:lpstr>
      <vt:lpstr>PowerPoint Presentation</vt:lpstr>
    </vt:vector>
  </TitlesOfParts>
  <Company/>
  <LinksUpToDate>false</LinksUpToDate>
  <SharedDoc>false</SharedDoc>
  <HyperlinksChanged>false</HyperlinksChanged>
  <AppVersion>15.0032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m.stockhoff@gmx.de</dc:creator>
  <cp:lastModifiedBy>m.stockhoff@gmx.de</cp:lastModifiedBy>
  <cp:revision>125</cp:revision>
  <dcterms:created xsi:type="dcterms:W3CDTF">2017-05-06T11:20:22Z</dcterms:created>
  <dcterms:modified xsi:type="dcterms:W3CDTF">2017-05-11T06:37:58Z</dcterms:modified>
</cp:coreProperties>
</file>