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507" r:id="rId4"/>
    <p:sldId id="540" r:id="rId5"/>
    <p:sldId id="546" r:id="rId6"/>
    <p:sldId id="553" r:id="rId7"/>
    <p:sldId id="554" r:id="rId8"/>
    <p:sldId id="557" r:id="rId9"/>
    <p:sldId id="555" r:id="rId10"/>
    <p:sldId id="565" r:id="rId11"/>
    <p:sldId id="551" r:id="rId12"/>
    <p:sldId id="562" r:id="rId13"/>
    <p:sldId id="563" r:id="rId14"/>
    <p:sldId id="561" r:id="rId15"/>
    <p:sldId id="564" r:id="rId16"/>
    <p:sldId id="427" r:id="rId17"/>
    <p:sldId id="559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76" autoAdjust="0"/>
    <p:restoredTop sz="97085" autoAdjust="0"/>
  </p:normalViewPr>
  <p:slideViewPr>
    <p:cSldViewPr>
      <p:cViewPr varScale="1">
        <p:scale>
          <a:sx n="72" d="100"/>
          <a:sy n="72" d="100"/>
        </p:scale>
        <p:origin x="-15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A6B37-DEC8-4B23-9C9D-4B6F40A2ADC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B4BDB-65CB-4E70-BB67-5BA839F80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7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3728411"/>
            <a:ext cx="8229600" cy="1470025"/>
          </a:xfrm>
        </p:spPr>
        <p:txBody>
          <a:bodyPr/>
          <a:lstStyle>
            <a:lvl1pPr>
              <a:defRPr>
                <a:solidFill>
                  <a:srgbClr val="B7CA14"/>
                </a:solidFill>
              </a:defRPr>
            </a:lvl1pPr>
          </a:lstStyle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PP-1400506-a-AGA   MedAustron – a case study F. Osmic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Seite </a:t>
            </a:r>
            <a:fld id="{D008DFA4-E2F5-9648-AB3F-135B306292FC}" type="slidenum">
              <a:rPr lang="de-DE" smtClean="0"/>
              <a:t>‹#›</a:t>
            </a:fld>
            <a:endParaRPr lang="de-DE" dirty="0"/>
          </a:p>
        </p:txBody>
      </p:sp>
      <p:pic>
        <p:nvPicPr>
          <p:cNvPr id="9" name="Bild 8" descr="Macintosh HD:Users:bernd:Documents:Projekt MedAustron:MedAustron_Logo_CD:2_OFFICE/WEB:a_Logo_Standard:Logo_MedAustron_N_oT_RGB_Office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6249"/>
            <a:ext cx="2306663" cy="65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 descr="42-[Group 1]-TK-20120926-288_TK-20120926-294-7 image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492"/>
            <a:ext cx="9144000" cy="2411016"/>
          </a:xfrm>
          <a:prstGeom prst="rect">
            <a:avLst/>
          </a:prstGeom>
        </p:spPr>
      </p:pic>
      <p:pic>
        <p:nvPicPr>
          <p:cNvPr id="10" name="Grafik 6" descr="headerim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2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6372225" y="404813"/>
            <a:ext cx="1862138" cy="395287"/>
            <a:chOff x="930" y="391"/>
            <a:chExt cx="3169" cy="674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930" y="391"/>
              <a:ext cx="3169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33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930" y="391"/>
              <a:ext cx="3169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AT">
                <a:solidFill>
                  <a:srgbClr val="00336E"/>
                </a:solidFill>
                <a:cs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160" y="970"/>
              <a:ext cx="2680" cy="95"/>
            </a:xfrm>
            <a:custGeom>
              <a:avLst/>
              <a:gdLst>
                <a:gd name="T0" fmla="*/ 5266 w 5360"/>
                <a:gd name="T1" fmla="*/ 0 h 191"/>
                <a:gd name="T2" fmla="*/ 5295 w 5360"/>
                <a:gd name="T3" fmla="*/ 6 h 191"/>
                <a:gd name="T4" fmla="*/ 5322 w 5360"/>
                <a:gd name="T5" fmla="*/ 20 h 191"/>
                <a:gd name="T6" fmla="*/ 5343 w 5360"/>
                <a:gd name="T7" fmla="*/ 41 h 191"/>
                <a:gd name="T8" fmla="*/ 5357 w 5360"/>
                <a:gd name="T9" fmla="*/ 66 h 191"/>
                <a:gd name="T10" fmla="*/ 5360 w 5360"/>
                <a:gd name="T11" fmla="*/ 97 h 191"/>
                <a:gd name="T12" fmla="*/ 5357 w 5360"/>
                <a:gd name="T13" fmla="*/ 126 h 191"/>
                <a:gd name="T14" fmla="*/ 5343 w 5360"/>
                <a:gd name="T15" fmla="*/ 152 h 191"/>
                <a:gd name="T16" fmla="*/ 5322 w 5360"/>
                <a:gd name="T17" fmla="*/ 174 h 191"/>
                <a:gd name="T18" fmla="*/ 5295 w 5360"/>
                <a:gd name="T19" fmla="*/ 187 h 191"/>
                <a:gd name="T20" fmla="*/ 5266 w 5360"/>
                <a:gd name="T21" fmla="*/ 191 h 191"/>
                <a:gd name="T22" fmla="*/ 5236 w 5360"/>
                <a:gd name="T23" fmla="*/ 187 h 191"/>
                <a:gd name="T24" fmla="*/ 5209 w 5360"/>
                <a:gd name="T25" fmla="*/ 172 h 191"/>
                <a:gd name="T26" fmla="*/ 5190 w 5360"/>
                <a:gd name="T27" fmla="*/ 151 h 191"/>
                <a:gd name="T28" fmla="*/ 5176 w 5360"/>
                <a:gd name="T29" fmla="*/ 126 h 191"/>
                <a:gd name="T30" fmla="*/ 0 w 5360"/>
                <a:gd name="T31" fmla="*/ 99 h 191"/>
                <a:gd name="T32" fmla="*/ 5176 w 5360"/>
                <a:gd name="T33" fmla="*/ 66 h 191"/>
                <a:gd name="T34" fmla="*/ 5190 w 5360"/>
                <a:gd name="T35" fmla="*/ 41 h 191"/>
                <a:gd name="T36" fmla="*/ 5211 w 5360"/>
                <a:gd name="T37" fmla="*/ 20 h 191"/>
                <a:gd name="T38" fmla="*/ 5236 w 5360"/>
                <a:gd name="T39" fmla="*/ 6 h 191"/>
                <a:gd name="T40" fmla="*/ 5266 w 5360"/>
                <a:gd name="T41" fmla="*/ 0 h 1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360" h="191">
                  <a:moveTo>
                    <a:pt x="5266" y="0"/>
                  </a:moveTo>
                  <a:lnTo>
                    <a:pt x="5295" y="6"/>
                  </a:lnTo>
                  <a:lnTo>
                    <a:pt x="5322" y="20"/>
                  </a:lnTo>
                  <a:lnTo>
                    <a:pt x="5343" y="41"/>
                  </a:lnTo>
                  <a:lnTo>
                    <a:pt x="5357" y="66"/>
                  </a:lnTo>
                  <a:lnTo>
                    <a:pt x="5360" y="97"/>
                  </a:lnTo>
                  <a:lnTo>
                    <a:pt x="5357" y="126"/>
                  </a:lnTo>
                  <a:lnTo>
                    <a:pt x="5343" y="152"/>
                  </a:lnTo>
                  <a:lnTo>
                    <a:pt x="5322" y="174"/>
                  </a:lnTo>
                  <a:lnTo>
                    <a:pt x="5295" y="187"/>
                  </a:lnTo>
                  <a:lnTo>
                    <a:pt x="5266" y="191"/>
                  </a:lnTo>
                  <a:lnTo>
                    <a:pt x="5236" y="187"/>
                  </a:lnTo>
                  <a:lnTo>
                    <a:pt x="5209" y="172"/>
                  </a:lnTo>
                  <a:lnTo>
                    <a:pt x="5190" y="151"/>
                  </a:lnTo>
                  <a:lnTo>
                    <a:pt x="5176" y="126"/>
                  </a:lnTo>
                  <a:lnTo>
                    <a:pt x="0" y="99"/>
                  </a:lnTo>
                  <a:lnTo>
                    <a:pt x="5176" y="66"/>
                  </a:lnTo>
                  <a:lnTo>
                    <a:pt x="5190" y="41"/>
                  </a:lnTo>
                  <a:lnTo>
                    <a:pt x="5211" y="20"/>
                  </a:lnTo>
                  <a:lnTo>
                    <a:pt x="5236" y="6"/>
                  </a:lnTo>
                  <a:lnTo>
                    <a:pt x="5266" y="0"/>
                  </a:lnTo>
                  <a:close/>
                </a:path>
              </a:pathLst>
            </a:custGeom>
            <a:solidFill>
              <a:srgbClr val="FFD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33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775" y="394"/>
              <a:ext cx="324" cy="379"/>
            </a:xfrm>
            <a:custGeom>
              <a:avLst/>
              <a:gdLst>
                <a:gd name="T0" fmla="*/ 514 w 647"/>
                <a:gd name="T1" fmla="*/ 0 h 761"/>
                <a:gd name="T2" fmla="*/ 514 w 647"/>
                <a:gd name="T3" fmla="*/ 6 h 761"/>
                <a:gd name="T4" fmla="*/ 518 w 647"/>
                <a:gd name="T5" fmla="*/ 19 h 761"/>
                <a:gd name="T6" fmla="*/ 524 w 647"/>
                <a:gd name="T7" fmla="*/ 40 h 761"/>
                <a:gd name="T8" fmla="*/ 530 w 647"/>
                <a:gd name="T9" fmla="*/ 69 h 761"/>
                <a:gd name="T10" fmla="*/ 538 w 647"/>
                <a:gd name="T11" fmla="*/ 104 h 761"/>
                <a:gd name="T12" fmla="*/ 547 w 647"/>
                <a:gd name="T13" fmla="*/ 142 h 761"/>
                <a:gd name="T14" fmla="*/ 557 w 647"/>
                <a:gd name="T15" fmla="*/ 187 h 761"/>
                <a:gd name="T16" fmla="*/ 566 w 647"/>
                <a:gd name="T17" fmla="*/ 235 h 761"/>
                <a:gd name="T18" fmla="*/ 576 w 647"/>
                <a:gd name="T19" fmla="*/ 283 h 761"/>
                <a:gd name="T20" fmla="*/ 587 w 647"/>
                <a:gd name="T21" fmla="*/ 337 h 761"/>
                <a:gd name="T22" fmla="*/ 597 w 647"/>
                <a:gd name="T23" fmla="*/ 391 h 761"/>
                <a:gd name="T24" fmla="*/ 605 w 647"/>
                <a:gd name="T25" fmla="*/ 445 h 761"/>
                <a:gd name="T26" fmla="*/ 614 w 647"/>
                <a:gd name="T27" fmla="*/ 497 h 761"/>
                <a:gd name="T28" fmla="*/ 622 w 647"/>
                <a:gd name="T29" fmla="*/ 545 h 761"/>
                <a:gd name="T30" fmla="*/ 630 w 647"/>
                <a:gd name="T31" fmla="*/ 589 h 761"/>
                <a:gd name="T32" fmla="*/ 635 w 647"/>
                <a:gd name="T33" fmla="*/ 628 h 761"/>
                <a:gd name="T34" fmla="*/ 639 w 647"/>
                <a:gd name="T35" fmla="*/ 658 h 761"/>
                <a:gd name="T36" fmla="*/ 643 w 647"/>
                <a:gd name="T37" fmla="*/ 683 h 761"/>
                <a:gd name="T38" fmla="*/ 645 w 647"/>
                <a:gd name="T39" fmla="*/ 699 h 761"/>
                <a:gd name="T40" fmla="*/ 647 w 647"/>
                <a:gd name="T41" fmla="*/ 705 h 761"/>
                <a:gd name="T42" fmla="*/ 98 w 647"/>
                <a:gd name="T43" fmla="*/ 761 h 761"/>
                <a:gd name="T44" fmla="*/ 98 w 647"/>
                <a:gd name="T45" fmla="*/ 755 h 761"/>
                <a:gd name="T46" fmla="*/ 96 w 647"/>
                <a:gd name="T47" fmla="*/ 737 h 761"/>
                <a:gd name="T48" fmla="*/ 92 w 647"/>
                <a:gd name="T49" fmla="*/ 709 h 761"/>
                <a:gd name="T50" fmla="*/ 88 w 647"/>
                <a:gd name="T51" fmla="*/ 672 h 761"/>
                <a:gd name="T52" fmla="*/ 82 w 647"/>
                <a:gd name="T53" fmla="*/ 628 h 761"/>
                <a:gd name="T54" fmla="*/ 77 w 647"/>
                <a:gd name="T55" fmla="*/ 579 h 761"/>
                <a:gd name="T56" fmla="*/ 71 w 647"/>
                <a:gd name="T57" fmla="*/ 524 h 761"/>
                <a:gd name="T58" fmla="*/ 63 w 647"/>
                <a:gd name="T59" fmla="*/ 466 h 761"/>
                <a:gd name="T60" fmla="*/ 55 w 647"/>
                <a:gd name="T61" fmla="*/ 406 h 761"/>
                <a:gd name="T62" fmla="*/ 48 w 647"/>
                <a:gd name="T63" fmla="*/ 348 h 761"/>
                <a:gd name="T64" fmla="*/ 40 w 647"/>
                <a:gd name="T65" fmla="*/ 289 h 761"/>
                <a:gd name="T66" fmla="*/ 32 w 647"/>
                <a:gd name="T67" fmla="*/ 233 h 761"/>
                <a:gd name="T68" fmla="*/ 25 w 647"/>
                <a:gd name="T69" fmla="*/ 185 h 761"/>
                <a:gd name="T70" fmla="*/ 19 w 647"/>
                <a:gd name="T71" fmla="*/ 142 h 761"/>
                <a:gd name="T72" fmla="*/ 11 w 647"/>
                <a:gd name="T73" fmla="*/ 104 h 761"/>
                <a:gd name="T74" fmla="*/ 7 w 647"/>
                <a:gd name="T75" fmla="*/ 73 h 761"/>
                <a:gd name="T76" fmla="*/ 4 w 647"/>
                <a:gd name="T77" fmla="*/ 50 h 761"/>
                <a:gd name="T78" fmla="*/ 0 w 647"/>
                <a:gd name="T79" fmla="*/ 35 h 761"/>
                <a:gd name="T80" fmla="*/ 0 w 647"/>
                <a:gd name="T81" fmla="*/ 31 h 761"/>
                <a:gd name="T82" fmla="*/ 4 w 647"/>
                <a:gd name="T83" fmla="*/ 29 h 761"/>
                <a:gd name="T84" fmla="*/ 19 w 647"/>
                <a:gd name="T85" fmla="*/ 29 h 761"/>
                <a:gd name="T86" fmla="*/ 40 w 647"/>
                <a:gd name="T87" fmla="*/ 29 h 761"/>
                <a:gd name="T88" fmla="*/ 69 w 647"/>
                <a:gd name="T89" fmla="*/ 27 h 761"/>
                <a:gd name="T90" fmla="*/ 105 w 647"/>
                <a:gd name="T91" fmla="*/ 25 h 761"/>
                <a:gd name="T92" fmla="*/ 150 w 647"/>
                <a:gd name="T93" fmla="*/ 21 h 761"/>
                <a:gd name="T94" fmla="*/ 196 w 647"/>
                <a:gd name="T95" fmla="*/ 19 h 761"/>
                <a:gd name="T96" fmla="*/ 246 w 647"/>
                <a:gd name="T97" fmla="*/ 17 h 761"/>
                <a:gd name="T98" fmla="*/ 296 w 647"/>
                <a:gd name="T99" fmla="*/ 13 h 761"/>
                <a:gd name="T100" fmla="*/ 344 w 647"/>
                <a:gd name="T101" fmla="*/ 11 h 761"/>
                <a:gd name="T102" fmla="*/ 388 w 647"/>
                <a:gd name="T103" fmla="*/ 8 h 761"/>
                <a:gd name="T104" fmla="*/ 430 w 647"/>
                <a:gd name="T105" fmla="*/ 6 h 761"/>
                <a:gd name="T106" fmla="*/ 465 w 647"/>
                <a:gd name="T107" fmla="*/ 4 h 761"/>
                <a:gd name="T108" fmla="*/ 491 w 647"/>
                <a:gd name="T109" fmla="*/ 2 h 761"/>
                <a:gd name="T110" fmla="*/ 507 w 647"/>
                <a:gd name="T111" fmla="*/ 2 h 761"/>
                <a:gd name="T112" fmla="*/ 514 w 647"/>
                <a:gd name="T113" fmla="*/ 0 h 7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47" h="761">
                  <a:moveTo>
                    <a:pt x="514" y="0"/>
                  </a:moveTo>
                  <a:lnTo>
                    <a:pt x="514" y="6"/>
                  </a:lnTo>
                  <a:lnTo>
                    <a:pt x="518" y="19"/>
                  </a:lnTo>
                  <a:lnTo>
                    <a:pt x="524" y="40"/>
                  </a:lnTo>
                  <a:lnTo>
                    <a:pt x="530" y="69"/>
                  </a:lnTo>
                  <a:lnTo>
                    <a:pt x="538" y="104"/>
                  </a:lnTo>
                  <a:lnTo>
                    <a:pt x="547" y="142"/>
                  </a:lnTo>
                  <a:lnTo>
                    <a:pt x="557" y="187"/>
                  </a:lnTo>
                  <a:lnTo>
                    <a:pt x="566" y="235"/>
                  </a:lnTo>
                  <a:lnTo>
                    <a:pt x="576" y="283"/>
                  </a:lnTo>
                  <a:lnTo>
                    <a:pt x="587" y="337"/>
                  </a:lnTo>
                  <a:lnTo>
                    <a:pt x="597" y="391"/>
                  </a:lnTo>
                  <a:lnTo>
                    <a:pt x="605" y="445"/>
                  </a:lnTo>
                  <a:lnTo>
                    <a:pt x="614" y="497"/>
                  </a:lnTo>
                  <a:lnTo>
                    <a:pt x="622" y="545"/>
                  </a:lnTo>
                  <a:lnTo>
                    <a:pt x="630" y="589"/>
                  </a:lnTo>
                  <a:lnTo>
                    <a:pt x="635" y="628"/>
                  </a:lnTo>
                  <a:lnTo>
                    <a:pt x="639" y="658"/>
                  </a:lnTo>
                  <a:lnTo>
                    <a:pt x="643" y="683"/>
                  </a:lnTo>
                  <a:lnTo>
                    <a:pt x="645" y="699"/>
                  </a:lnTo>
                  <a:lnTo>
                    <a:pt x="647" y="705"/>
                  </a:lnTo>
                  <a:lnTo>
                    <a:pt x="98" y="761"/>
                  </a:lnTo>
                  <a:lnTo>
                    <a:pt x="98" y="755"/>
                  </a:lnTo>
                  <a:lnTo>
                    <a:pt x="96" y="737"/>
                  </a:lnTo>
                  <a:lnTo>
                    <a:pt x="92" y="709"/>
                  </a:lnTo>
                  <a:lnTo>
                    <a:pt x="88" y="672"/>
                  </a:lnTo>
                  <a:lnTo>
                    <a:pt x="82" y="628"/>
                  </a:lnTo>
                  <a:lnTo>
                    <a:pt x="77" y="579"/>
                  </a:lnTo>
                  <a:lnTo>
                    <a:pt x="71" y="524"/>
                  </a:lnTo>
                  <a:lnTo>
                    <a:pt x="63" y="466"/>
                  </a:lnTo>
                  <a:lnTo>
                    <a:pt x="55" y="406"/>
                  </a:lnTo>
                  <a:lnTo>
                    <a:pt x="48" y="348"/>
                  </a:lnTo>
                  <a:lnTo>
                    <a:pt x="40" y="289"/>
                  </a:lnTo>
                  <a:lnTo>
                    <a:pt x="32" y="233"/>
                  </a:lnTo>
                  <a:lnTo>
                    <a:pt x="25" y="185"/>
                  </a:lnTo>
                  <a:lnTo>
                    <a:pt x="19" y="142"/>
                  </a:lnTo>
                  <a:lnTo>
                    <a:pt x="11" y="104"/>
                  </a:lnTo>
                  <a:lnTo>
                    <a:pt x="7" y="73"/>
                  </a:lnTo>
                  <a:lnTo>
                    <a:pt x="4" y="50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4" y="29"/>
                  </a:lnTo>
                  <a:lnTo>
                    <a:pt x="19" y="29"/>
                  </a:lnTo>
                  <a:lnTo>
                    <a:pt x="40" y="29"/>
                  </a:lnTo>
                  <a:lnTo>
                    <a:pt x="69" y="27"/>
                  </a:lnTo>
                  <a:lnTo>
                    <a:pt x="105" y="25"/>
                  </a:lnTo>
                  <a:lnTo>
                    <a:pt x="150" y="21"/>
                  </a:lnTo>
                  <a:lnTo>
                    <a:pt x="196" y="19"/>
                  </a:lnTo>
                  <a:lnTo>
                    <a:pt x="246" y="17"/>
                  </a:lnTo>
                  <a:lnTo>
                    <a:pt x="296" y="13"/>
                  </a:lnTo>
                  <a:lnTo>
                    <a:pt x="344" y="11"/>
                  </a:lnTo>
                  <a:lnTo>
                    <a:pt x="388" y="8"/>
                  </a:lnTo>
                  <a:lnTo>
                    <a:pt x="430" y="6"/>
                  </a:lnTo>
                  <a:lnTo>
                    <a:pt x="465" y="4"/>
                  </a:lnTo>
                  <a:lnTo>
                    <a:pt x="491" y="2"/>
                  </a:lnTo>
                  <a:lnTo>
                    <a:pt x="507" y="2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0033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33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826" y="437"/>
              <a:ext cx="211" cy="195"/>
            </a:xfrm>
            <a:custGeom>
              <a:avLst/>
              <a:gdLst>
                <a:gd name="T0" fmla="*/ 351 w 420"/>
                <a:gd name="T1" fmla="*/ 6 h 386"/>
                <a:gd name="T2" fmla="*/ 359 w 420"/>
                <a:gd name="T3" fmla="*/ 41 h 386"/>
                <a:gd name="T4" fmla="*/ 374 w 420"/>
                <a:gd name="T5" fmla="*/ 100 h 386"/>
                <a:gd name="T6" fmla="*/ 390 w 420"/>
                <a:gd name="T7" fmla="*/ 174 h 386"/>
                <a:gd name="T8" fmla="*/ 403 w 420"/>
                <a:gd name="T9" fmla="*/ 249 h 386"/>
                <a:gd name="T10" fmla="*/ 413 w 420"/>
                <a:gd name="T11" fmla="*/ 310 h 386"/>
                <a:gd name="T12" fmla="*/ 418 w 420"/>
                <a:gd name="T13" fmla="*/ 347 h 386"/>
                <a:gd name="T14" fmla="*/ 299 w 420"/>
                <a:gd name="T15" fmla="*/ 362 h 386"/>
                <a:gd name="T16" fmla="*/ 290 w 420"/>
                <a:gd name="T17" fmla="*/ 349 h 386"/>
                <a:gd name="T18" fmla="*/ 261 w 420"/>
                <a:gd name="T19" fmla="*/ 312 h 386"/>
                <a:gd name="T20" fmla="*/ 222 w 420"/>
                <a:gd name="T21" fmla="*/ 264 h 386"/>
                <a:gd name="T22" fmla="*/ 194 w 420"/>
                <a:gd name="T23" fmla="*/ 230 h 386"/>
                <a:gd name="T24" fmla="*/ 165 w 420"/>
                <a:gd name="T25" fmla="*/ 195 h 386"/>
                <a:gd name="T26" fmla="*/ 146 w 420"/>
                <a:gd name="T27" fmla="*/ 170 h 386"/>
                <a:gd name="T28" fmla="*/ 144 w 420"/>
                <a:gd name="T29" fmla="*/ 174 h 386"/>
                <a:gd name="T30" fmla="*/ 151 w 420"/>
                <a:gd name="T31" fmla="*/ 214 h 386"/>
                <a:gd name="T32" fmla="*/ 161 w 420"/>
                <a:gd name="T33" fmla="*/ 276 h 386"/>
                <a:gd name="T34" fmla="*/ 169 w 420"/>
                <a:gd name="T35" fmla="*/ 332 h 386"/>
                <a:gd name="T36" fmla="*/ 174 w 420"/>
                <a:gd name="T37" fmla="*/ 368 h 386"/>
                <a:gd name="T38" fmla="*/ 169 w 420"/>
                <a:gd name="T39" fmla="*/ 374 h 386"/>
                <a:gd name="T40" fmla="*/ 132 w 420"/>
                <a:gd name="T41" fmla="*/ 378 h 386"/>
                <a:gd name="T42" fmla="*/ 88 w 420"/>
                <a:gd name="T43" fmla="*/ 382 h 386"/>
                <a:gd name="T44" fmla="*/ 59 w 420"/>
                <a:gd name="T45" fmla="*/ 386 h 386"/>
                <a:gd name="T46" fmla="*/ 53 w 420"/>
                <a:gd name="T47" fmla="*/ 380 h 386"/>
                <a:gd name="T48" fmla="*/ 50 w 420"/>
                <a:gd name="T49" fmla="*/ 343 h 386"/>
                <a:gd name="T50" fmla="*/ 40 w 420"/>
                <a:gd name="T51" fmla="*/ 283 h 386"/>
                <a:gd name="T52" fmla="*/ 30 w 420"/>
                <a:gd name="T53" fmla="*/ 208 h 386"/>
                <a:gd name="T54" fmla="*/ 17 w 420"/>
                <a:gd name="T55" fmla="*/ 133 h 386"/>
                <a:gd name="T56" fmla="*/ 7 w 420"/>
                <a:gd name="T57" fmla="*/ 70 h 386"/>
                <a:gd name="T58" fmla="*/ 2 w 420"/>
                <a:gd name="T59" fmla="*/ 31 h 386"/>
                <a:gd name="T60" fmla="*/ 124 w 420"/>
                <a:gd name="T61" fmla="*/ 18 h 386"/>
                <a:gd name="T62" fmla="*/ 134 w 420"/>
                <a:gd name="T63" fmla="*/ 27 h 386"/>
                <a:gd name="T64" fmla="*/ 157 w 420"/>
                <a:gd name="T65" fmla="*/ 56 h 386"/>
                <a:gd name="T66" fmla="*/ 190 w 420"/>
                <a:gd name="T67" fmla="*/ 93 h 386"/>
                <a:gd name="T68" fmla="*/ 224 w 420"/>
                <a:gd name="T69" fmla="*/ 133 h 386"/>
                <a:gd name="T70" fmla="*/ 253 w 420"/>
                <a:gd name="T71" fmla="*/ 168 h 386"/>
                <a:gd name="T72" fmla="*/ 272 w 420"/>
                <a:gd name="T73" fmla="*/ 189 h 386"/>
                <a:gd name="T74" fmla="*/ 274 w 420"/>
                <a:gd name="T75" fmla="*/ 187 h 386"/>
                <a:gd name="T76" fmla="*/ 269 w 420"/>
                <a:gd name="T77" fmla="*/ 156 h 386"/>
                <a:gd name="T78" fmla="*/ 259 w 420"/>
                <a:gd name="T79" fmla="*/ 110 h 386"/>
                <a:gd name="T80" fmla="*/ 249 w 420"/>
                <a:gd name="T81" fmla="*/ 60 h 386"/>
                <a:gd name="T82" fmla="*/ 242 w 420"/>
                <a:gd name="T83" fmla="*/ 23 h 386"/>
                <a:gd name="T84" fmla="*/ 238 w 420"/>
                <a:gd name="T85" fmla="*/ 10 h 3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20" h="386">
                  <a:moveTo>
                    <a:pt x="349" y="0"/>
                  </a:moveTo>
                  <a:lnTo>
                    <a:pt x="351" y="6"/>
                  </a:lnTo>
                  <a:lnTo>
                    <a:pt x="355" y="20"/>
                  </a:lnTo>
                  <a:lnTo>
                    <a:pt x="359" y="41"/>
                  </a:lnTo>
                  <a:lnTo>
                    <a:pt x="366" y="68"/>
                  </a:lnTo>
                  <a:lnTo>
                    <a:pt x="374" y="100"/>
                  </a:lnTo>
                  <a:lnTo>
                    <a:pt x="382" y="137"/>
                  </a:lnTo>
                  <a:lnTo>
                    <a:pt x="390" y="174"/>
                  </a:lnTo>
                  <a:lnTo>
                    <a:pt x="397" y="212"/>
                  </a:lnTo>
                  <a:lnTo>
                    <a:pt x="403" y="249"/>
                  </a:lnTo>
                  <a:lnTo>
                    <a:pt x="409" y="282"/>
                  </a:lnTo>
                  <a:lnTo>
                    <a:pt x="413" y="310"/>
                  </a:lnTo>
                  <a:lnTo>
                    <a:pt x="416" y="334"/>
                  </a:lnTo>
                  <a:lnTo>
                    <a:pt x="418" y="347"/>
                  </a:lnTo>
                  <a:lnTo>
                    <a:pt x="420" y="353"/>
                  </a:lnTo>
                  <a:lnTo>
                    <a:pt x="299" y="362"/>
                  </a:lnTo>
                  <a:lnTo>
                    <a:pt x="297" y="359"/>
                  </a:lnTo>
                  <a:lnTo>
                    <a:pt x="290" y="349"/>
                  </a:lnTo>
                  <a:lnTo>
                    <a:pt x="276" y="332"/>
                  </a:lnTo>
                  <a:lnTo>
                    <a:pt x="261" y="312"/>
                  </a:lnTo>
                  <a:lnTo>
                    <a:pt x="242" y="289"/>
                  </a:lnTo>
                  <a:lnTo>
                    <a:pt x="222" y="264"/>
                  </a:lnTo>
                  <a:lnTo>
                    <a:pt x="209" y="249"/>
                  </a:lnTo>
                  <a:lnTo>
                    <a:pt x="194" y="230"/>
                  </a:lnTo>
                  <a:lnTo>
                    <a:pt x="178" y="210"/>
                  </a:lnTo>
                  <a:lnTo>
                    <a:pt x="165" y="195"/>
                  </a:lnTo>
                  <a:lnTo>
                    <a:pt x="153" y="179"/>
                  </a:lnTo>
                  <a:lnTo>
                    <a:pt x="146" y="170"/>
                  </a:lnTo>
                  <a:lnTo>
                    <a:pt x="144" y="168"/>
                  </a:lnTo>
                  <a:lnTo>
                    <a:pt x="144" y="174"/>
                  </a:lnTo>
                  <a:lnTo>
                    <a:pt x="148" y="189"/>
                  </a:lnTo>
                  <a:lnTo>
                    <a:pt x="151" y="214"/>
                  </a:lnTo>
                  <a:lnTo>
                    <a:pt x="155" y="243"/>
                  </a:lnTo>
                  <a:lnTo>
                    <a:pt x="161" y="276"/>
                  </a:lnTo>
                  <a:lnTo>
                    <a:pt x="165" y="305"/>
                  </a:lnTo>
                  <a:lnTo>
                    <a:pt x="169" y="332"/>
                  </a:lnTo>
                  <a:lnTo>
                    <a:pt x="172" y="355"/>
                  </a:lnTo>
                  <a:lnTo>
                    <a:pt x="174" y="368"/>
                  </a:lnTo>
                  <a:lnTo>
                    <a:pt x="174" y="374"/>
                  </a:lnTo>
                  <a:lnTo>
                    <a:pt x="169" y="374"/>
                  </a:lnTo>
                  <a:lnTo>
                    <a:pt x="153" y="376"/>
                  </a:lnTo>
                  <a:lnTo>
                    <a:pt x="132" y="378"/>
                  </a:lnTo>
                  <a:lnTo>
                    <a:pt x="107" y="380"/>
                  </a:lnTo>
                  <a:lnTo>
                    <a:pt x="88" y="382"/>
                  </a:lnTo>
                  <a:lnTo>
                    <a:pt x="71" y="384"/>
                  </a:lnTo>
                  <a:lnTo>
                    <a:pt x="59" y="386"/>
                  </a:lnTo>
                  <a:lnTo>
                    <a:pt x="55" y="386"/>
                  </a:lnTo>
                  <a:lnTo>
                    <a:pt x="53" y="380"/>
                  </a:lnTo>
                  <a:lnTo>
                    <a:pt x="51" y="366"/>
                  </a:lnTo>
                  <a:lnTo>
                    <a:pt x="50" y="343"/>
                  </a:lnTo>
                  <a:lnTo>
                    <a:pt x="46" y="316"/>
                  </a:lnTo>
                  <a:lnTo>
                    <a:pt x="40" y="283"/>
                  </a:lnTo>
                  <a:lnTo>
                    <a:pt x="36" y="247"/>
                  </a:lnTo>
                  <a:lnTo>
                    <a:pt x="30" y="208"/>
                  </a:lnTo>
                  <a:lnTo>
                    <a:pt x="25" y="170"/>
                  </a:lnTo>
                  <a:lnTo>
                    <a:pt x="17" y="133"/>
                  </a:lnTo>
                  <a:lnTo>
                    <a:pt x="11" y="99"/>
                  </a:lnTo>
                  <a:lnTo>
                    <a:pt x="7" y="70"/>
                  </a:lnTo>
                  <a:lnTo>
                    <a:pt x="3" y="47"/>
                  </a:lnTo>
                  <a:lnTo>
                    <a:pt x="2" y="31"/>
                  </a:lnTo>
                  <a:lnTo>
                    <a:pt x="0" y="25"/>
                  </a:lnTo>
                  <a:lnTo>
                    <a:pt x="124" y="18"/>
                  </a:lnTo>
                  <a:lnTo>
                    <a:pt x="126" y="20"/>
                  </a:lnTo>
                  <a:lnTo>
                    <a:pt x="134" y="27"/>
                  </a:lnTo>
                  <a:lnTo>
                    <a:pt x="144" y="41"/>
                  </a:lnTo>
                  <a:lnTo>
                    <a:pt x="157" y="56"/>
                  </a:lnTo>
                  <a:lnTo>
                    <a:pt x="172" y="74"/>
                  </a:lnTo>
                  <a:lnTo>
                    <a:pt x="190" y="93"/>
                  </a:lnTo>
                  <a:lnTo>
                    <a:pt x="207" y="114"/>
                  </a:lnTo>
                  <a:lnTo>
                    <a:pt x="224" y="133"/>
                  </a:lnTo>
                  <a:lnTo>
                    <a:pt x="240" y="152"/>
                  </a:lnTo>
                  <a:lnTo>
                    <a:pt x="253" y="168"/>
                  </a:lnTo>
                  <a:lnTo>
                    <a:pt x="265" y="181"/>
                  </a:lnTo>
                  <a:lnTo>
                    <a:pt x="272" y="189"/>
                  </a:lnTo>
                  <a:lnTo>
                    <a:pt x="274" y="193"/>
                  </a:lnTo>
                  <a:lnTo>
                    <a:pt x="274" y="187"/>
                  </a:lnTo>
                  <a:lnTo>
                    <a:pt x="272" y="176"/>
                  </a:lnTo>
                  <a:lnTo>
                    <a:pt x="269" y="156"/>
                  </a:lnTo>
                  <a:lnTo>
                    <a:pt x="265" y="135"/>
                  </a:lnTo>
                  <a:lnTo>
                    <a:pt x="259" y="110"/>
                  </a:lnTo>
                  <a:lnTo>
                    <a:pt x="253" y="83"/>
                  </a:lnTo>
                  <a:lnTo>
                    <a:pt x="249" y="60"/>
                  </a:lnTo>
                  <a:lnTo>
                    <a:pt x="245" y="41"/>
                  </a:lnTo>
                  <a:lnTo>
                    <a:pt x="242" y="23"/>
                  </a:lnTo>
                  <a:lnTo>
                    <a:pt x="240" y="14"/>
                  </a:lnTo>
                  <a:lnTo>
                    <a:pt x="238" y="1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FFD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33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999" y="405"/>
              <a:ext cx="24" cy="24"/>
            </a:xfrm>
            <a:custGeom>
              <a:avLst/>
              <a:gdLst>
                <a:gd name="T0" fmla="*/ 21 w 52"/>
                <a:gd name="T1" fmla="*/ 0 h 50"/>
                <a:gd name="T2" fmla="*/ 33 w 52"/>
                <a:gd name="T3" fmla="*/ 17 h 50"/>
                <a:gd name="T4" fmla="*/ 52 w 52"/>
                <a:gd name="T5" fmla="*/ 15 h 50"/>
                <a:gd name="T6" fmla="*/ 39 w 52"/>
                <a:gd name="T7" fmla="*/ 29 h 50"/>
                <a:gd name="T8" fmla="*/ 50 w 52"/>
                <a:gd name="T9" fmla="*/ 46 h 50"/>
                <a:gd name="T10" fmla="*/ 31 w 52"/>
                <a:gd name="T11" fmla="*/ 36 h 50"/>
                <a:gd name="T12" fmla="*/ 18 w 52"/>
                <a:gd name="T13" fmla="*/ 50 h 50"/>
                <a:gd name="T14" fmla="*/ 20 w 52"/>
                <a:gd name="T15" fmla="*/ 29 h 50"/>
                <a:gd name="T16" fmla="*/ 0 w 52"/>
                <a:gd name="T17" fmla="*/ 19 h 50"/>
                <a:gd name="T18" fmla="*/ 21 w 52"/>
                <a:gd name="T19" fmla="*/ 17 h 50"/>
                <a:gd name="T20" fmla="*/ 21 w 52"/>
                <a:gd name="T21" fmla="*/ 0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" h="50">
                  <a:moveTo>
                    <a:pt x="21" y="0"/>
                  </a:moveTo>
                  <a:lnTo>
                    <a:pt x="33" y="17"/>
                  </a:lnTo>
                  <a:lnTo>
                    <a:pt x="52" y="15"/>
                  </a:lnTo>
                  <a:lnTo>
                    <a:pt x="39" y="29"/>
                  </a:lnTo>
                  <a:lnTo>
                    <a:pt x="50" y="46"/>
                  </a:lnTo>
                  <a:lnTo>
                    <a:pt x="31" y="36"/>
                  </a:lnTo>
                  <a:lnTo>
                    <a:pt x="18" y="50"/>
                  </a:lnTo>
                  <a:lnTo>
                    <a:pt x="20" y="29"/>
                  </a:lnTo>
                  <a:lnTo>
                    <a:pt x="0" y="19"/>
                  </a:lnTo>
                  <a:lnTo>
                    <a:pt x="21" y="1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33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999" y="405"/>
              <a:ext cx="24" cy="24"/>
            </a:xfrm>
            <a:custGeom>
              <a:avLst/>
              <a:gdLst>
                <a:gd name="T0" fmla="*/ 21 w 52"/>
                <a:gd name="T1" fmla="*/ 0 h 50"/>
                <a:gd name="T2" fmla="*/ 33 w 52"/>
                <a:gd name="T3" fmla="*/ 17 h 50"/>
                <a:gd name="T4" fmla="*/ 52 w 52"/>
                <a:gd name="T5" fmla="*/ 15 h 50"/>
                <a:gd name="T6" fmla="*/ 39 w 52"/>
                <a:gd name="T7" fmla="*/ 29 h 50"/>
                <a:gd name="T8" fmla="*/ 50 w 52"/>
                <a:gd name="T9" fmla="*/ 46 h 50"/>
                <a:gd name="T10" fmla="*/ 31 w 52"/>
                <a:gd name="T11" fmla="*/ 36 h 50"/>
                <a:gd name="T12" fmla="*/ 18 w 52"/>
                <a:gd name="T13" fmla="*/ 50 h 50"/>
                <a:gd name="T14" fmla="*/ 20 w 52"/>
                <a:gd name="T15" fmla="*/ 29 h 50"/>
                <a:gd name="T16" fmla="*/ 0 w 52"/>
                <a:gd name="T17" fmla="*/ 19 h 50"/>
                <a:gd name="T18" fmla="*/ 21 w 52"/>
                <a:gd name="T19" fmla="*/ 17 h 50"/>
                <a:gd name="T20" fmla="*/ 21 w 52"/>
                <a:gd name="T21" fmla="*/ 0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" h="50">
                  <a:moveTo>
                    <a:pt x="21" y="0"/>
                  </a:moveTo>
                  <a:lnTo>
                    <a:pt x="33" y="17"/>
                  </a:lnTo>
                  <a:lnTo>
                    <a:pt x="52" y="15"/>
                  </a:lnTo>
                  <a:lnTo>
                    <a:pt x="39" y="29"/>
                  </a:lnTo>
                  <a:lnTo>
                    <a:pt x="50" y="46"/>
                  </a:lnTo>
                  <a:lnTo>
                    <a:pt x="31" y="36"/>
                  </a:lnTo>
                  <a:lnTo>
                    <a:pt x="18" y="50"/>
                  </a:lnTo>
                  <a:lnTo>
                    <a:pt x="20" y="29"/>
                  </a:lnTo>
                  <a:lnTo>
                    <a:pt x="0" y="19"/>
                  </a:lnTo>
                  <a:lnTo>
                    <a:pt x="21" y="1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D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33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1935" y="548"/>
              <a:ext cx="1740" cy="344"/>
            </a:xfrm>
            <a:custGeom>
              <a:avLst/>
              <a:gdLst>
                <a:gd name="T0" fmla="*/ 2562 w 3476"/>
                <a:gd name="T1" fmla="*/ 250 h 687"/>
                <a:gd name="T2" fmla="*/ 2527 w 3476"/>
                <a:gd name="T3" fmla="*/ 414 h 687"/>
                <a:gd name="T4" fmla="*/ 2562 w 3476"/>
                <a:gd name="T5" fmla="*/ 574 h 687"/>
                <a:gd name="T6" fmla="*/ 2702 w 3476"/>
                <a:gd name="T7" fmla="*/ 624 h 687"/>
                <a:gd name="T8" fmla="*/ 2794 w 3476"/>
                <a:gd name="T9" fmla="*/ 516 h 687"/>
                <a:gd name="T10" fmla="*/ 2802 w 3476"/>
                <a:gd name="T11" fmla="*/ 350 h 687"/>
                <a:gd name="T12" fmla="*/ 2748 w 3476"/>
                <a:gd name="T13" fmla="*/ 221 h 687"/>
                <a:gd name="T14" fmla="*/ 801 w 3476"/>
                <a:gd name="T15" fmla="*/ 148 h 687"/>
                <a:gd name="T16" fmla="*/ 853 w 3476"/>
                <a:gd name="T17" fmla="*/ 612 h 687"/>
                <a:gd name="T18" fmla="*/ 1031 w 3476"/>
                <a:gd name="T19" fmla="*/ 605 h 687"/>
                <a:gd name="T20" fmla="*/ 1064 w 3476"/>
                <a:gd name="T21" fmla="*/ 670 h 687"/>
                <a:gd name="T22" fmla="*/ 818 w 3476"/>
                <a:gd name="T23" fmla="*/ 676 h 687"/>
                <a:gd name="T24" fmla="*/ 703 w 3476"/>
                <a:gd name="T25" fmla="*/ 553 h 687"/>
                <a:gd name="T26" fmla="*/ 2356 w 3476"/>
                <a:gd name="T27" fmla="*/ 206 h 687"/>
                <a:gd name="T28" fmla="*/ 2218 w 3476"/>
                <a:gd name="T29" fmla="*/ 678 h 687"/>
                <a:gd name="T30" fmla="*/ 2201 w 3476"/>
                <a:gd name="T31" fmla="*/ 150 h 687"/>
                <a:gd name="T32" fmla="*/ 3311 w 3476"/>
                <a:gd name="T33" fmla="*/ 142 h 687"/>
                <a:gd name="T34" fmla="*/ 3457 w 3476"/>
                <a:gd name="T35" fmla="*/ 221 h 687"/>
                <a:gd name="T36" fmla="*/ 3378 w 3476"/>
                <a:gd name="T37" fmla="*/ 678 h 687"/>
                <a:gd name="T38" fmla="*/ 3353 w 3476"/>
                <a:gd name="T39" fmla="*/ 227 h 687"/>
                <a:gd name="T40" fmla="*/ 3213 w 3476"/>
                <a:gd name="T41" fmla="*/ 196 h 687"/>
                <a:gd name="T42" fmla="*/ 3036 w 3476"/>
                <a:gd name="T43" fmla="*/ 678 h 687"/>
                <a:gd name="T44" fmla="*/ 3257 w 3476"/>
                <a:gd name="T45" fmla="*/ 139 h 687"/>
                <a:gd name="T46" fmla="*/ 2821 w 3476"/>
                <a:gd name="T47" fmla="*/ 191 h 687"/>
                <a:gd name="T48" fmla="*/ 2902 w 3476"/>
                <a:gd name="T49" fmla="*/ 368 h 687"/>
                <a:gd name="T50" fmla="*/ 2867 w 3476"/>
                <a:gd name="T51" fmla="*/ 576 h 687"/>
                <a:gd name="T52" fmla="*/ 2714 w 3476"/>
                <a:gd name="T53" fmla="*/ 684 h 687"/>
                <a:gd name="T54" fmla="*/ 2512 w 3476"/>
                <a:gd name="T55" fmla="*/ 635 h 687"/>
                <a:gd name="T56" fmla="*/ 2431 w 3476"/>
                <a:gd name="T57" fmla="*/ 458 h 687"/>
                <a:gd name="T58" fmla="*/ 2474 w 3476"/>
                <a:gd name="T59" fmla="*/ 233 h 687"/>
                <a:gd name="T60" fmla="*/ 2666 w 3476"/>
                <a:gd name="T61" fmla="*/ 139 h 687"/>
                <a:gd name="T62" fmla="*/ 1582 w 3476"/>
                <a:gd name="T63" fmla="*/ 173 h 687"/>
                <a:gd name="T64" fmla="*/ 1456 w 3476"/>
                <a:gd name="T65" fmla="*/ 196 h 687"/>
                <a:gd name="T66" fmla="*/ 1356 w 3476"/>
                <a:gd name="T67" fmla="*/ 258 h 687"/>
                <a:gd name="T68" fmla="*/ 1402 w 3476"/>
                <a:gd name="T69" fmla="*/ 352 h 687"/>
                <a:gd name="T70" fmla="*/ 1563 w 3476"/>
                <a:gd name="T71" fmla="*/ 433 h 687"/>
                <a:gd name="T72" fmla="*/ 1598 w 3476"/>
                <a:gd name="T73" fmla="*/ 564 h 687"/>
                <a:gd name="T74" fmla="*/ 1450 w 3476"/>
                <a:gd name="T75" fmla="*/ 680 h 687"/>
                <a:gd name="T76" fmla="*/ 1242 w 3476"/>
                <a:gd name="T77" fmla="*/ 649 h 687"/>
                <a:gd name="T78" fmla="*/ 1388 w 3476"/>
                <a:gd name="T79" fmla="*/ 624 h 687"/>
                <a:gd name="T80" fmla="*/ 1502 w 3476"/>
                <a:gd name="T81" fmla="*/ 531 h 687"/>
                <a:gd name="T82" fmla="*/ 1431 w 3476"/>
                <a:gd name="T83" fmla="*/ 443 h 687"/>
                <a:gd name="T84" fmla="*/ 1277 w 3476"/>
                <a:gd name="T85" fmla="*/ 352 h 687"/>
                <a:gd name="T86" fmla="*/ 1275 w 3476"/>
                <a:gd name="T87" fmla="*/ 219 h 687"/>
                <a:gd name="T88" fmla="*/ 1440 w 3476"/>
                <a:gd name="T89" fmla="*/ 139 h 687"/>
                <a:gd name="T90" fmla="*/ 282 w 3476"/>
                <a:gd name="T91" fmla="*/ 166 h 687"/>
                <a:gd name="T92" fmla="*/ 311 w 3476"/>
                <a:gd name="T93" fmla="*/ 104 h 687"/>
                <a:gd name="T94" fmla="*/ 355 w 3476"/>
                <a:gd name="T95" fmla="*/ 2 h 687"/>
                <a:gd name="T96" fmla="*/ 96 w 3476"/>
                <a:gd name="T97" fmla="*/ 678 h 687"/>
                <a:gd name="T98" fmla="*/ 1966 w 3476"/>
                <a:gd name="T99" fmla="*/ 148 h 687"/>
                <a:gd name="T100" fmla="*/ 1869 w 3476"/>
                <a:gd name="T101" fmla="*/ 585 h 687"/>
                <a:gd name="T102" fmla="*/ 1947 w 3476"/>
                <a:gd name="T103" fmla="*/ 622 h 687"/>
                <a:gd name="T104" fmla="*/ 1936 w 3476"/>
                <a:gd name="T105" fmla="*/ 680 h 687"/>
                <a:gd name="T106" fmla="*/ 1796 w 3476"/>
                <a:gd name="T107" fmla="*/ 639 h 687"/>
                <a:gd name="T108" fmla="*/ 1761 w 3476"/>
                <a:gd name="T109" fmla="*/ 202 h 687"/>
                <a:gd name="T110" fmla="*/ 1861 w 3476"/>
                <a:gd name="T111" fmla="*/ 0 h 6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476" h="687">
                  <a:moveTo>
                    <a:pt x="2668" y="194"/>
                  </a:moveTo>
                  <a:lnTo>
                    <a:pt x="2631" y="198"/>
                  </a:lnTo>
                  <a:lnTo>
                    <a:pt x="2602" y="210"/>
                  </a:lnTo>
                  <a:lnTo>
                    <a:pt x="2579" y="227"/>
                  </a:lnTo>
                  <a:lnTo>
                    <a:pt x="2562" y="250"/>
                  </a:lnTo>
                  <a:lnTo>
                    <a:pt x="2548" y="277"/>
                  </a:lnTo>
                  <a:lnTo>
                    <a:pt x="2539" y="308"/>
                  </a:lnTo>
                  <a:lnTo>
                    <a:pt x="2533" y="343"/>
                  </a:lnTo>
                  <a:lnTo>
                    <a:pt x="2529" y="377"/>
                  </a:lnTo>
                  <a:lnTo>
                    <a:pt x="2527" y="414"/>
                  </a:lnTo>
                  <a:lnTo>
                    <a:pt x="2529" y="449"/>
                  </a:lnTo>
                  <a:lnTo>
                    <a:pt x="2533" y="483"/>
                  </a:lnTo>
                  <a:lnTo>
                    <a:pt x="2539" y="516"/>
                  </a:lnTo>
                  <a:lnTo>
                    <a:pt x="2548" y="547"/>
                  </a:lnTo>
                  <a:lnTo>
                    <a:pt x="2562" y="574"/>
                  </a:lnTo>
                  <a:lnTo>
                    <a:pt x="2581" y="595"/>
                  </a:lnTo>
                  <a:lnTo>
                    <a:pt x="2604" y="612"/>
                  </a:lnTo>
                  <a:lnTo>
                    <a:pt x="2633" y="624"/>
                  </a:lnTo>
                  <a:lnTo>
                    <a:pt x="2668" y="628"/>
                  </a:lnTo>
                  <a:lnTo>
                    <a:pt x="2702" y="624"/>
                  </a:lnTo>
                  <a:lnTo>
                    <a:pt x="2731" y="612"/>
                  </a:lnTo>
                  <a:lnTo>
                    <a:pt x="2754" y="595"/>
                  </a:lnTo>
                  <a:lnTo>
                    <a:pt x="2771" y="572"/>
                  </a:lnTo>
                  <a:lnTo>
                    <a:pt x="2785" y="547"/>
                  </a:lnTo>
                  <a:lnTo>
                    <a:pt x="2794" y="516"/>
                  </a:lnTo>
                  <a:lnTo>
                    <a:pt x="2800" y="483"/>
                  </a:lnTo>
                  <a:lnTo>
                    <a:pt x="2804" y="449"/>
                  </a:lnTo>
                  <a:lnTo>
                    <a:pt x="2804" y="414"/>
                  </a:lnTo>
                  <a:lnTo>
                    <a:pt x="2804" y="381"/>
                  </a:lnTo>
                  <a:lnTo>
                    <a:pt x="2802" y="350"/>
                  </a:lnTo>
                  <a:lnTo>
                    <a:pt x="2796" y="320"/>
                  </a:lnTo>
                  <a:lnTo>
                    <a:pt x="2790" y="291"/>
                  </a:lnTo>
                  <a:lnTo>
                    <a:pt x="2779" y="264"/>
                  </a:lnTo>
                  <a:lnTo>
                    <a:pt x="2765" y="241"/>
                  </a:lnTo>
                  <a:lnTo>
                    <a:pt x="2748" y="221"/>
                  </a:lnTo>
                  <a:lnTo>
                    <a:pt x="2725" y="206"/>
                  </a:lnTo>
                  <a:lnTo>
                    <a:pt x="2698" y="196"/>
                  </a:lnTo>
                  <a:lnTo>
                    <a:pt x="2668" y="194"/>
                  </a:lnTo>
                  <a:close/>
                  <a:moveTo>
                    <a:pt x="701" y="148"/>
                  </a:moveTo>
                  <a:lnTo>
                    <a:pt x="801" y="148"/>
                  </a:lnTo>
                  <a:lnTo>
                    <a:pt x="801" y="518"/>
                  </a:lnTo>
                  <a:lnTo>
                    <a:pt x="803" y="547"/>
                  </a:lnTo>
                  <a:lnTo>
                    <a:pt x="812" y="574"/>
                  </a:lnTo>
                  <a:lnTo>
                    <a:pt x="829" y="595"/>
                  </a:lnTo>
                  <a:lnTo>
                    <a:pt x="853" y="612"/>
                  </a:lnTo>
                  <a:lnTo>
                    <a:pt x="883" y="624"/>
                  </a:lnTo>
                  <a:lnTo>
                    <a:pt x="922" y="628"/>
                  </a:lnTo>
                  <a:lnTo>
                    <a:pt x="966" y="624"/>
                  </a:lnTo>
                  <a:lnTo>
                    <a:pt x="1000" y="618"/>
                  </a:lnTo>
                  <a:lnTo>
                    <a:pt x="1031" y="605"/>
                  </a:lnTo>
                  <a:lnTo>
                    <a:pt x="1031" y="148"/>
                  </a:lnTo>
                  <a:lnTo>
                    <a:pt x="1131" y="148"/>
                  </a:lnTo>
                  <a:lnTo>
                    <a:pt x="1131" y="645"/>
                  </a:lnTo>
                  <a:lnTo>
                    <a:pt x="1100" y="659"/>
                  </a:lnTo>
                  <a:lnTo>
                    <a:pt x="1064" y="670"/>
                  </a:lnTo>
                  <a:lnTo>
                    <a:pt x="1022" y="680"/>
                  </a:lnTo>
                  <a:lnTo>
                    <a:pt x="972" y="686"/>
                  </a:lnTo>
                  <a:lnTo>
                    <a:pt x="916" y="687"/>
                  </a:lnTo>
                  <a:lnTo>
                    <a:pt x="864" y="686"/>
                  </a:lnTo>
                  <a:lnTo>
                    <a:pt x="818" y="676"/>
                  </a:lnTo>
                  <a:lnTo>
                    <a:pt x="781" y="660"/>
                  </a:lnTo>
                  <a:lnTo>
                    <a:pt x="751" y="641"/>
                  </a:lnTo>
                  <a:lnTo>
                    <a:pt x="728" y="616"/>
                  </a:lnTo>
                  <a:lnTo>
                    <a:pt x="712" y="587"/>
                  </a:lnTo>
                  <a:lnTo>
                    <a:pt x="703" y="553"/>
                  </a:lnTo>
                  <a:lnTo>
                    <a:pt x="701" y="516"/>
                  </a:lnTo>
                  <a:lnTo>
                    <a:pt x="701" y="148"/>
                  </a:lnTo>
                  <a:close/>
                  <a:moveTo>
                    <a:pt x="2324" y="139"/>
                  </a:moveTo>
                  <a:lnTo>
                    <a:pt x="2379" y="141"/>
                  </a:lnTo>
                  <a:lnTo>
                    <a:pt x="2356" y="206"/>
                  </a:lnTo>
                  <a:lnTo>
                    <a:pt x="2318" y="198"/>
                  </a:lnTo>
                  <a:lnTo>
                    <a:pt x="2281" y="198"/>
                  </a:lnTo>
                  <a:lnTo>
                    <a:pt x="2247" y="204"/>
                  </a:lnTo>
                  <a:lnTo>
                    <a:pt x="2218" y="216"/>
                  </a:lnTo>
                  <a:lnTo>
                    <a:pt x="2218" y="678"/>
                  </a:lnTo>
                  <a:lnTo>
                    <a:pt x="2118" y="678"/>
                  </a:lnTo>
                  <a:lnTo>
                    <a:pt x="2118" y="177"/>
                  </a:lnTo>
                  <a:lnTo>
                    <a:pt x="2143" y="166"/>
                  </a:lnTo>
                  <a:lnTo>
                    <a:pt x="2172" y="158"/>
                  </a:lnTo>
                  <a:lnTo>
                    <a:pt x="2201" y="150"/>
                  </a:lnTo>
                  <a:lnTo>
                    <a:pt x="2235" y="144"/>
                  </a:lnTo>
                  <a:lnTo>
                    <a:pt x="2276" y="141"/>
                  </a:lnTo>
                  <a:lnTo>
                    <a:pt x="2324" y="139"/>
                  </a:lnTo>
                  <a:close/>
                  <a:moveTo>
                    <a:pt x="3257" y="139"/>
                  </a:moveTo>
                  <a:lnTo>
                    <a:pt x="3311" y="142"/>
                  </a:lnTo>
                  <a:lnTo>
                    <a:pt x="3353" y="150"/>
                  </a:lnTo>
                  <a:lnTo>
                    <a:pt x="3390" y="162"/>
                  </a:lnTo>
                  <a:lnTo>
                    <a:pt x="3418" y="179"/>
                  </a:lnTo>
                  <a:lnTo>
                    <a:pt x="3442" y="198"/>
                  </a:lnTo>
                  <a:lnTo>
                    <a:pt x="3457" y="221"/>
                  </a:lnTo>
                  <a:lnTo>
                    <a:pt x="3468" y="245"/>
                  </a:lnTo>
                  <a:lnTo>
                    <a:pt x="3474" y="270"/>
                  </a:lnTo>
                  <a:lnTo>
                    <a:pt x="3476" y="297"/>
                  </a:lnTo>
                  <a:lnTo>
                    <a:pt x="3476" y="678"/>
                  </a:lnTo>
                  <a:lnTo>
                    <a:pt x="3378" y="678"/>
                  </a:lnTo>
                  <a:lnTo>
                    <a:pt x="3378" y="298"/>
                  </a:lnTo>
                  <a:lnTo>
                    <a:pt x="3376" y="279"/>
                  </a:lnTo>
                  <a:lnTo>
                    <a:pt x="3372" y="260"/>
                  </a:lnTo>
                  <a:lnTo>
                    <a:pt x="3365" y="243"/>
                  </a:lnTo>
                  <a:lnTo>
                    <a:pt x="3353" y="227"/>
                  </a:lnTo>
                  <a:lnTo>
                    <a:pt x="3336" y="214"/>
                  </a:lnTo>
                  <a:lnTo>
                    <a:pt x="3315" y="204"/>
                  </a:lnTo>
                  <a:lnTo>
                    <a:pt x="3286" y="196"/>
                  </a:lnTo>
                  <a:lnTo>
                    <a:pt x="3249" y="194"/>
                  </a:lnTo>
                  <a:lnTo>
                    <a:pt x="3213" y="196"/>
                  </a:lnTo>
                  <a:lnTo>
                    <a:pt x="3184" y="200"/>
                  </a:lnTo>
                  <a:lnTo>
                    <a:pt x="3159" y="206"/>
                  </a:lnTo>
                  <a:lnTo>
                    <a:pt x="3134" y="214"/>
                  </a:lnTo>
                  <a:lnTo>
                    <a:pt x="3134" y="678"/>
                  </a:lnTo>
                  <a:lnTo>
                    <a:pt x="3036" y="678"/>
                  </a:lnTo>
                  <a:lnTo>
                    <a:pt x="3036" y="175"/>
                  </a:lnTo>
                  <a:lnTo>
                    <a:pt x="3080" y="160"/>
                  </a:lnTo>
                  <a:lnTo>
                    <a:pt x="3130" y="148"/>
                  </a:lnTo>
                  <a:lnTo>
                    <a:pt x="3190" y="141"/>
                  </a:lnTo>
                  <a:lnTo>
                    <a:pt x="3257" y="139"/>
                  </a:lnTo>
                  <a:close/>
                  <a:moveTo>
                    <a:pt x="2666" y="139"/>
                  </a:moveTo>
                  <a:lnTo>
                    <a:pt x="2714" y="142"/>
                  </a:lnTo>
                  <a:lnTo>
                    <a:pt x="2754" y="152"/>
                  </a:lnTo>
                  <a:lnTo>
                    <a:pt x="2790" y="168"/>
                  </a:lnTo>
                  <a:lnTo>
                    <a:pt x="2821" y="191"/>
                  </a:lnTo>
                  <a:lnTo>
                    <a:pt x="2848" y="218"/>
                  </a:lnTo>
                  <a:lnTo>
                    <a:pt x="2867" y="248"/>
                  </a:lnTo>
                  <a:lnTo>
                    <a:pt x="2885" y="285"/>
                  </a:lnTo>
                  <a:lnTo>
                    <a:pt x="2894" y="323"/>
                  </a:lnTo>
                  <a:lnTo>
                    <a:pt x="2902" y="368"/>
                  </a:lnTo>
                  <a:lnTo>
                    <a:pt x="2904" y="414"/>
                  </a:lnTo>
                  <a:lnTo>
                    <a:pt x="2902" y="458"/>
                  </a:lnTo>
                  <a:lnTo>
                    <a:pt x="2894" y="501"/>
                  </a:lnTo>
                  <a:lnTo>
                    <a:pt x="2885" y="541"/>
                  </a:lnTo>
                  <a:lnTo>
                    <a:pt x="2867" y="576"/>
                  </a:lnTo>
                  <a:lnTo>
                    <a:pt x="2848" y="608"/>
                  </a:lnTo>
                  <a:lnTo>
                    <a:pt x="2821" y="635"/>
                  </a:lnTo>
                  <a:lnTo>
                    <a:pt x="2790" y="657"/>
                  </a:lnTo>
                  <a:lnTo>
                    <a:pt x="2754" y="674"/>
                  </a:lnTo>
                  <a:lnTo>
                    <a:pt x="2714" y="684"/>
                  </a:lnTo>
                  <a:lnTo>
                    <a:pt x="2668" y="687"/>
                  </a:lnTo>
                  <a:lnTo>
                    <a:pt x="2620" y="684"/>
                  </a:lnTo>
                  <a:lnTo>
                    <a:pt x="2579" y="674"/>
                  </a:lnTo>
                  <a:lnTo>
                    <a:pt x="2543" y="657"/>
                  </a:lnTo>
                  <a:lnTo>
                    <a:pt x="2512" y="635"/>
                  </a:lnTo>
                  <a:lnTo>
                    <a:pt x="2485" y="608"/>
                  </a:lnTo>
                  <a:lnTo>
                    <a:pt x="2464" y="576"/>
                  </a:lnTo>
                  <a:lnTo>
                    <a:pt x="2449" y="541"/>
                  </a:lnTo>
                  <a:lnTo>
                    <a:pt x="2437" y="501"/>
                  </a:lnTo>
                  <a:lnTo>
                    <a:pt x="2431" y="458"/>
                  </a:lnTo>
                  <a:lnTo>
                    <a:pt x="2429" y="414"/>
                  </a:lnTo>
                  <a:lnTo>
                    <a:pt x="2431" y="362"/>
                  </a:lnTo>
                  <a:lnTo>
                    <a:pt x="2439" y="316"/>
                  </a:lnTo>
                  <a:lnTo>
                    <a:pt x="2454" y="271"/>
                  </a:lnTo>
                  <a:lnTo>
                    <a:pt x="2474" y="233"/>
                  </a:lnTo>
                  <a:lnTo>
                    <a:pt x="2500" y="200"/>
                  </a:lnTo>
                  <a:lnTo>
                    <a:pt x="2531" y="175"/>
                  </a:lnTo>
                  <a:lnTo>
                    <a:pt x="2570" y="156"/>
                  </a:lnTo>
                  <a:lnTo>
                    <a:pt x="2614" y="142"/>
                  </a:lnTo>
                  <a:lnTo>
                    <a:pt x="2666" y="139"/>
                  </a:lnTo>
                  <a:close/>
                  <a:moveTo>
                    <a:pt x="1440" y="139"/>
                  </a:moveTo>
                  <a:lnTo>
                    <a:pt x="1484" y="141"/>
                  </a:lnTo>
                  <a:lnTo>
                    <a:pt x="1523" y="148"/>
                  </a:lnTo>
                  <a:lnTo>
                    <a:pt x="1555" y="160"/>
                  </a:lnTo>
                  <a:lnTo>
                    <a:pt x="1582" y="173"/>
                  </a:lnTo>
                  <a:lnTo>
                    <a:pt x="1557" y="225"/>
                  </a:lnTo>
                  <a:lnTo>
                    <a:pt x="1540" y="216"/>
                  </a:lnTo>
                  <a:lnTo>
                    <a:pt x="1517" y="206"/>
                  </a:lnTo>
                  <a:lnTo>
                    <a:pt x="1488" y="200"/>
                  </a:lnTo>
                  <a:lnTo>
                    <a:pt x="1456" y="196"/>
                  </a:lnTo>
                  <a:lnTo>
                    <a:pt x="1425" y="200"/>
                  </a:lnTo>
                  <a:lnTo>
                    <a:pt x="1400" y="208"/>
                  </a:lnTo>
                  <a:lnTo>
                    <a:pt x="1379" y="221"/>
                  </a:lnTo>
                  <a:lnTo>
                    <a:pt x="1365" y="239"/>
                  </a:lnTo>
                  <a:lnTo>
                    <a:pt x="1356" y="258"/>
                  </a:lnTo>
                  <a:lnTo>
                    <a:pt x="1354" y="279"/>
                  </a:lnTo>
                  <a:lnTo>
                    <a:pt x="1358" y="304"/>
                  </a:lnTo>
                  <a:lnTo>
                    <a:pt x="1367" y="323"/>
                  </a:lnTo>
                  <a:lnTo>
                    <a:pt x="1383" y="339"/>
                  </a:lnTo>
                  <a:lnTo>
                    <a:pt x="1402" y="352"/>
                  </a:lnTo>
                  <a:lnTo>
                    <a:pt x="1427" y="364"/>
                  </a:lnTo>
                  <a:lnTo>
                    <a:pt x="1456" y="375"/>
                  </a:lnTo>
                  <a:lnTo>
                    <a:pt x="1500" y="393"/>
                  </a:lnTo>
                  <a:lnTo>
                    <a:pt x="1536" y="412"/>
                  </a:lnTo>
                  <a:lnTo>
                    <a:pt x="1563" y="433"/>
                  </a:lnTo>
                  <a:lnTo>
                    <a:pt x="1582" y="456"/>
                  </a:lnTo>
                  <a:lnTo>
                    <a:pt x="1594" y="479"/>
                  </a:lnTo>
                  <a:lnTo>
                    <a:pt x="1602" y="505"/>
                  </a:lnTo>
                  <a:lnTo>
                    <a:pt x="1604" y="530"/>
                  </a:lnTo>
                  <a:lnTo>
                    <a:pt x="1598" y="564"/>
                  </a:lnTo>
                  <a:lnTo>
                    <a:pt x="1584" y="595"/>
                  </a:lnTo>
                  <a:lnTo>
                    <a:pt x="1561" y="624"/>
                  </a:lnTo>
                  <a:lnTo>
                    <a:pt x="1531" y="649"/>
                  </a:lnTo>
                  <a:lnTo>
                    <a:pt x="1494" y="668"/>
                  </a:lnTo>
                  <a:lnTo>
                    <a:pt x="1450" y="680"/>
                  </a:lnTo>
                  <a:lnTo>
                    <a:pt x="1398" y="686"/>
                  </a:lnTo>
                  <a:lnTo>
                    <a:pt x="1352" y="682"/>
                  </a:lnTo>
                  <a:lnTo>
                    <a:pt x="1308" y="676"/>
                  </a:lnTo>
                  <a:lnTo>
                    <a:pt x="1271" y="664"/>
                  </a:lnTo>
                  <a:lnTo>
                    <a:pt x="1242" y="649"/>
                  </a:lnTo>
                  <a:lnTo>
                    <a:pt x="1269" y="591"/>
                  </a:lnTo>
                  <a:lnTo>
                    <a:pt x="1290" y="603"/>
                  </a:lnTo>
                  <a:lnTo>
                    <a:pt x="1317" y="614"/>
                  </a:lnTo>
                  <a:lnTo>
                    <a:pt x="1350" y="620"/>
                  </a:lnTo>
                  <a:lnTo>
                    <a:pt x="1388" y="624"/>
                  </a:lnTo>
                  <a:lnTo>
                    <a:pt x="1427" y="618"/>
                  </a:lnTo>
                  <a:lnTo>
                    <a:pt x="1458" y="607"/>
                  </a:lnTo>
                  <a:lnTo>
                    <a:pt x="1481" y="585"/>
                  </a:lnTo>
                  <a:lnTo>
                    <a:pt x="1496" y="560"/>
                  </a:lnTo>
                  <a:lnTo>
                    <a:pt x="1502" y="531"/>
                  </a:lnTo>
                  <a:lnTo>
                    <a:pt x="1498" y="506"/>
                  </a:lnTo>
                  <a:lnTo>
                    <a:pt x="1490" y="485"/>
                  </a:lnTo>
                  <a:lnTo>
                    <a:pt x="1477" y="470"/>
                  </a:lnTo>
                  <a:lnTo>
                    <a:pt x="1456" y="454"/>
                  </a:lnTo>
                  <a:lnTo>
                    <a:pt x="1431" y="443"/>
                  </a:lnTo>
                  <a:lnTo>
                    <a:pt x="1402" y="431"/>
                  </a:lnTo>
                  <a:lnTo>
                    <a:pt x="1356" y="414"/>
                  </a:lnTo>
                  <a:lnTo>
                    <a:pt x="1321" y="395"/>
                  </a:lnTo>
                  <a:lnTo>
                    <a:pt x="1294" y="374"/>
                  </a:lnTo>
                  <a:lnTo>
                    <a:pt x="1277" y="352"/>
                  </a:lnTo>
                  <a:lnTo>
                    <a:pt x="1265" y="329"/>
                  </a:lnTo>
                  <a:lnTo>
                    <a:pt x="1260" y="306"/>
                  </a:lnTo>
                  <a:lnTo>
                    <a:pt x="1258" y="283"/>
                  </a:lnTo>
                  <a:lnTo>
                    <a:pt x="1264" y="250"/>
                  </a:lnTo>
                  <a:lnTo>
                    <a:pt x="1275" y="219"/>
                  </a:lnTo>
                  <a:lnTo>
                    <a:pt x="1296" y="193"/>
                  </a:lnTo>
                  <a:lnTo>
                    <a:pt x="1323" y="169"/>
                  </a:lnTo>
                  <a:lnTo>
                    <a:pt x="1356" y="152"/>
                  </a:lnTo>
                  <a:lnTo>
                    <a:pt x="1396" y="142"/>
                  </a:lnTo>
                  <a:lnTo>
                    <a:pt x="1440" y="139"/>
                  </a:lnTo>
                  <a:close/>
                  <a:moveTo>
                    <a:pt x="305" y="83"/>
                  </a:moveTo>
                  <a:lnTo>
                    <a:pt x="303" y="89"/>
                  </a:lnTo>
                  <a:lnTo>
                    <a:pt x="301" y="104"/>
                  </a:lnTo>
                  <a:lnTo>
                    <a:pt x="294" y="131"/>
                  </a:lnTo>
                  <a:lnTo>
                    <a:pt x="282" y="166"/>
                  </a:lnTo>
                  <a:lnTo>
                    <a:pt x="188" y="422"/>
                  </a:lnTo>
                  <a:lnTo>
                    <a:pt x="420" y="422"/>
                  </a:lnTo>
                  <a:lnTo>
                    <a:pt x="330" y="166"/>
                  </a:lnTo>
                  <a:lnTo>
                    <a:pt x="319" y="131"/>
                  </a:lnTo>
                  <a:lnTo>
                    <a:pt x="311" y="104"/>
                  </a:lnTo>
                  <a:lnTo>
                    <a:pt x="309" y="89"/>
                  </a:lnTo>
                  <a:lnTo>
                    <a:pt x="307" y="83"/>
                  </a:lnTo>
                  <a:lnTo>
                    <a:pt x="305" y="83"/>
                  </a:lnTo>
                  <a:close/>
                  <a:moveTo>
                    <a:pt x="263" y="2"/>
                  </a:moveTo>
                  <a:lnTo>
                    <a:pt x="355" y="2"/>
                  </a:lnTo>
                  <a:lnTo>
                    <a:pt x="618" y="678"/>
                  </a:lnTo>
                  <a:lnTo>
                    <a:pt x="511" y="678"/>
                  </a:lnTo>
                  <a:lnTo>
                    <a:pt x="438" y="476"/>
                  </a:lnTo>
                  <a:lnTo>
                    <a:pt x="171" y="476"/>
                  </a:lnTo>
                  <a:lnTo>
                    <a:pt x="96" y="678"/>
                  </a:lnTo>
                  <a:lnTo>
                    <a:pt x="0" y="678"/>
                  </a:lnTo>
                  <a:lnTo>
                    <a:pt x="263" y="2"/>
                  </a:lnTo>
                  <a:close/>
                  <a:moveTo>
                    <a:pt x="1861" y="0"/>
                  </a:moveTo>
                  <a:lnTo>
                    <a:pt x="1861" y="148"/>
                  </a:lnTo>
                  <a:lnTo>
                    <a:pt x="1966" y="148"/>
                  </a:lnTo>
                  <a:lnTo>
                    <a:pt x="1966" y="202"/>
                  </a:lnTo>
                  <a:lnTo>
                    <a:pt x="1861" y="202"/>
                  </a:lnTo>
                  <a:lnTo>
                    <a:pt x="1861" y="547"/>
                  </a:lnTo>
                  <a:lnTo>
                    <a:pt x="1863" y="566"/>
                  </a:lnTo>
                  <a:lnTo>
                    <a:pt x="1869" y="585"/>
                  </a:lnTo>
                  <a:lnTo>
                    <a:pt x="1878" y="601"/>
                  </a:lnTo>
                  <a:lnTo>
                    <a:pt x="1894" y="612"/>
                  </a:lnTo>
                  <a:lnTo>
                    <a:pt x="1913" y="620"/>
                  </a:lnTo>
                  <a:lnTo>
                    <a:pt x="1938" y="624"/>
                  </a:lnTo>
                  <a:lnTo>
                    <a:pt x="1947" y="622"/>
                  </a:lnTo>
                  <a:lnTo>
                    <a:pt x="1957" y="622"/>
                  </a:lnTo>
                  <a:lnTo>
                    <a:pt x="1966" y="620"/>
                  </a:lnTo>
                  <a:lnTo>
                    <a:pt x="1966" y="674"/>
                  </a:lnTo>
                  <a:lnTo>
                    <a:pt x="1953" y="678"/>
                  </a:lnTo>
                  <a:lnTo>
                    <a:pt x="1936" y="680"/>
                  </a:lnTo>
                  <a:lnTo>
                    <a:pt x="1913" y="682"/>
                  </a:lnTo>
                  <a:lnTo>
                    <a:pt x="1874" y="680"/>
                  </a:lnTo>
                  <a:lnTo>
                    <a:pt x="1844" y="670"/>
                  </a:lnTo>
                  <a:lnTo>
                    <a:pt x="1817" y="657"/>
                  </a:lnTo>
                  <a:lnTo>
                    <a:pt x="1796" y="639"/>
                  </a:lnTo>
                  <a:lnTo>
                    <a:pt x="1780" y="620"/>
                  </a:lnTo>
                  <a:lnTo>
                    <a:pt x="1771" y="597"/>
                  </a:lnTo>
                  <a:lnTo>
                    <a:pt x="1763" y="574"/>
                  </a:lnTo>
                  <a:lnTo>
                    <a:pt x="1761" y="549"/>
                  </a:lnTo>
                  <a:lnTo>
                    <a:pt x="1761" y="202"/>
                  </a:lnTo>
                  <a:lnTo>
                    <a:pt x="1692" y="202"/>
                  </a:lnTo>
                  <a:lnTo>
                    <a:pt x="1692" y="148"/>
                  </a:lnTo>
                  <a:lnTo>
                    <a:pt x="1761" y="148"/>
                  </a:lnTo>
                  <a:lnTo>
                    <a:pt x="1761" y="27"/>
                  </a:lnTo>
                  <a:lnTo>
                    <a:pt x="1861" y="0"/>
                  </a:lnTo>
                  <a:close/>
                </a:path>
              </a:pathLst>
            </a:custGeom>
            <a:solidFill>
              <a:srgbClr val="89A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336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930" y="502"/>
              <a:ext cx="956" cy="390"/>
            </a:xfrm>
            <a:custGeom>
              <a:avLst/>
              <a:gdLst>
                <a:gd name="T0" fmla="*/ 1024 w 1911"/>
                <a:gd name="T1" fmla="*/ 313 h 779"/>
                <a:gd name="T2" fmla="*/ 960 w 1911"/>
                <a:gd name="T3" fmla="*/ 442 h 779"/>
                <a:gd name="T4" fmla="*/ 1237 w 1911"/>
                <a:gd name="T5" fmla="*/ 367 h 779"/>
                <a:gd name="T6" fmla="*/ 1145 w 1911"/>
                <a:gd name="T7" fmla="*/ 290 h 779"/>
                <a:gd name="T8" fmla="*/ 1656 w 1911"/>
                <a:gd name="T9" fmla="*/ 300 h 779"/>
                <a:gd name="T10" fmla="*/ 1567 w 1911"/>
                <a:gd name="T11" fmla="*/ 398 h 779"/>
                <a:gd name="T12" fmla="*/ 1552 w 1911"/>
                <a:gd name="T13" fmla="*/ 546 h 779"/>
                <a:gd name="T14" fmla="*/ 1600 w 1911"/>
                <a:gd name="T15" fmla="*/ 674 h 779"/>
                <a:gd name="T16" fmla="*/ 1725 w 1911"/>
                <a:gd name="T17" fmla="*/ 722 h 779"/>
                <a:gd name="T18" fmla="*/ 1813 w 1911"/>
                <a:gd name="T19" fmla="*/ 296 h 779"/>
                <a:gd name="T20" fmla="*/ 1160 w 1911"/>
                <a:gd name="T21" fmla="*/ 234 h 779"/>
                <a:gd name="T22" fmla="*/ 1296 w 1911"/>
                <a:gd name="T23" fmla="*/ 310 h 779"/>
                <a:gd name="T24" fmla="*/ 1344 w 1911"/>
                <a:gd name="T25" fmla="*/ 489 h 779"/>
                <a:gd name="T26" fmla="*/ 1004 w 1911"/>
                <a:gd name="T27" fmla="*/ 658 h 779"/>
                <a:gd name="T28" fmla="*/ 1147 w 1911"/>
                <a:gd name="T29" fmla="*/ 716 h 779"/>
                <a:gd name="T30" fmla="*/ 1296 w 1911"/>
                <a:gd name="T31" fmla="*/ 685 h 779"/>
                <a:gd name="T32" fmla="*/ 1197 w 1911"/>
                <a:gd name="T33" fmla="*/ 776 h 779"/>
                <a:gd name="T34" fmla="*/ 1010 w 1911"/>
                <a:gd name="T35" fmla="*/ 754 h 779"/>
                <a:gd name="T36" fmla="*/ 897 w 1911"/>
                <a:gd name="T37" fmla="*/ 647 h 779"/>
                <a:gd name="T38" fmla="*/ 872 w 1911"/>
                <a:gd name="T39" fmla="*/ 446 h 779"/>
                <a:gd name="T40" fmla="*/ 953 w 1911"/>
                <a:gd name="T41" fmla="*/ 285 h 779"/>
                <a:gd name="T42" fmla="*/ 1114 w 1911"/>
                <a:gd name="T43" fmla="*/ 231 h 779"/>
                <a:gd name="T44" fmla="*/ 367 w 1911"/>
                <a:gd name="T45" fmla="*/ 612 h 779"/>
                <a:gd name="T46" fmla="*/ 380 w 1911"/>
                <a:gd name="T47" fmla="*/ 658 h 779"/>
                <a:gd name="T48" fmla="*/ 401 w 1911"/>
                <a:gd name="T49" fmla="*/ 583 h 779"/>
                <a:gd name="T50" fmla="*/ 665 w 1911"/>
                <a:gd name="T51" fmla="*/ 770 h 779"/>
                <a:gd name="T52" fmla="*/ 653 w 1911"/>
                <a:gd name="T53" fmla="*/ 677 h 779"/>
                <a:gd name="T54" fmla="*/ 632 w 1911"/>
                <a:gd name="T55" fmla="*/ 489 h 779"/>
                <a:gd name="T56" fmla="*/ 611 w 1911"/>
                <a:gd name="T57" fmla="*/ 315 h 779"/>
                <a:gd name="T58" fmla="*/ 603 w 1911"/>
                <a:gd name="T59" fmla="*/ 234 h 779"/>
                <a:gd name="T60" fmla="*/ 597 w 1911"/>
                <a:gd name="T61" fmla="*/ 184 h 779"/>
                <a:gd name="T62" fmla="*/ 584 w 1911"/>
                <a:gd name="T63" fmla="*/ 240 h 779"/>
                <a:gd name="T64" fmla="*/ 561 w 1911"/>
                <a:gd name="T65" fmla="*/ 310 h 779"/>
                <a:gd name="T66" fmla="*/ 511 w 1911"/>
                <a:gd name="T67" fmla="*/ 466 h 779"/>
                <a:gd name="T68" fmla="*/ 451 w 1911"/>
                <a:gd name="T69" fmla="*/ 647 h 779"/>
                <a:gd name="T70" fmla="*/ 413 w 1911"/>
                <a:gd name="T71" fmla="*/ 762 h 779"/>
                <a:gd name="T72" fmla="*/ 334 w 1911"/>
                <a:gd name="T73" fmla="*/ 745 h 779"/>
                <a:gd name="T74" fmla="*/ 290 w 1911"/>
                <a:gd name="T75" fmla="*/ 604 h 779"/>
                <a:gd name="T76" fmla="*/ 230 w 1911"/>
                <a:gd name="T77" fmla="*/ 421 h 779"/>
                <a:gd name="T78" fmla="*/ 186 w 1911"/>
                <a:gd name="T79" fmla="*/ 285 h 779"/>
                <a:gd name="T80" fmla="*/ 167 w 1911"/>
                <a:gd name="T81" fmla="*/ 217 h 779"/>
                <a:gd name="T82" fmla="*/ 156 w 1911"/>
                <a:gd name="T83" fmla="*/ 184 h 779"/>
                <a:gd name="T84" fmla="*/ 150 w 1911"/>
                <a:gd name="T85" fmla="*/ 263 h 779"/>
                <a:gd name="T86" fmla="*/ 140 w 1911"/>
                <a:gd name="T87" fmla="*/ 350 h 779"/>
                <a:gd name="T88" fmla="*/ 117 w 1911"/>
                <a:gd name="T89" fmla="*/ 537 h 779"/>
                <a:gd name="T90" fmla="*/ 96 w 1911"/>
                <a:gd name="T91" fmla="*/ 712 h 779"/>
                <a:gd name="T92" fmla="*/ 0 w 1911"/>
                <a:gd name="T93" fmla="*/ 770 h 779"/>
                <a:gd name="T94" fmla="*/ 1911 w 1911"/>
                <a:gd name="T95" fmla="*/ 741 h 779"/>
                <a:gd name="T96" fmla="*/ 1719 w 1911"/>
                <a:gd name="T97" fmla="*/ 779 h 779"/>
                <a:gd name="T98" fmla="*/ 1536 w 1911"/>
                <a:gd name="T99" fmla="*/ 722 h 779"/>
                <a:gd name="T100" fmla="*/ 1456 w 1911"/>
                <a:gd name="T101" fmla="*/ 564 h 779"/>
                <a:gd name="T102" fmla="*/ 1487 w 1911"/>
                <a:gd name="T103" fmla="*/ 363 h 779"/>
                <a:gd name="T104" fmla="*/ 1619 w 1911"/>
                <a:gd name="T105" fmla="*/ 250 h 779"/>
                <a:gd name="T106" fmla="*/ 1813 w 1911"/>
                <a:gd name="T107" fmla="*/ 248 h 7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911" h="779">
                  <a:moveTo>
                    <a:pt x="1110" y="286"/>
                  </a:moveTo>
                  <a:lnTo>
                    <a:pt x="1077" y="290"/>
                  </a:lnTo>
                  <a:lnTo>
                    <a:pt x="1049" y="298"/>
                  </a:lnTo>
                  <a:lnTo>
                    <a:pt x="1024" y="313"/>
                  </a:lnTo>
                  <a:lnTo>
                    <a:pt x="1001" y="335"/>
                  </a:lnTo>
                  <a:lnTo>
                    <a:pt x="981" y="363"/>
                  </a:lnTo>
                  <a:lnTo>
                    <a:pt x="968" y="400"/>
                  </a:lnTo>
                  <a:lnTo>
                    <a:pt x="960" y="442"/>
                  </a:lnTo>
                  <a:lnTo>
                    <a:pt x="958" y="493"/>
                  </a:lnTo>
                  <a:lnTo>
                    <a:pt x="1250" y="452"/>
                  </a:lnTo>
                  <a:lnTo>
                    <a:pt x="1246" y="406"/>
                  </a:lnTo>
                  <a:lnTo>
                    <a:pt x="1237" y="367"/>
                  </a:lnTo>
                  <a:lnTo>
                    <a:pt x="1222" y="337"/>
                  </a:lnTo>
                  <a:lnTo>
                    <a:pt x="1202" y="315"/>
                  </a:lnTo>
                  <a:lnTo>
                    <a:pt x="1175" y="298"/>
                  </a:lnTo>
                  <a:lnTo>
                    <a:pt x="1145" y="290"/>
                  </a:lnTo>
                  <a:lnTo>
                    <a:pt x="1110" y="286"/>
                  </a:lnTo>
                  <a:close/>
                  <a:moveTo>
                    <a:pt x="1736" y="286"/>
                  </a:moveTo>
                  <a:lnTo>
                    <a:pt x="1694" y="290"/>
                  </a:lnTo>
                  <a:lnTo>
                    <a:pt x="1656" y="300"/>
                  </a:lnTo>
                  <a:lnTo>
                    <a:pt x="1625" y="317"/>
                  </a:lnTo>
                  <a:lnTo>
                    <a:pt x="1602" y="340"/>
                  </a:lnTo>
                  <a:lnTo>
                    <a:pt x="1583" y="367"/>
                  </a:lnTo>
                  <a:lnTo>
                    <a:pt x="1567" y="398"/>
                  </a:lnTo>
                  <a:lnTo>
                    <a:pt x="1558" y="433"/>
                  </a:lnTo>
                  <a:lnTo>
                    <a:pt x="1552" y="469"/>
                  </a:lnTo>
                  <a:lnTo>
                    <a:pt x="1550" y="506"/>
                  </a:lnTo>
                  <a:lnTo>
                    <a:pt x="1552" y="546"/>
                  </a:lnTo>
                  <a:lnTo>
                    <a:pt x="1558" y="583"/>
                  </a:lnTo>
                  <a:lnTo>
                    <a:pt x="1567" y="618"/>
                  </a:lnTo>
                  <a:lnTo>
                    <a:pt x="1583" y="648"/>
                  </a:lnTo>
                  <a:lnTo>
                    <a:pt x="1600" y="674"/>
                  </a:lnTo>
                  <a:lnTo>
                    <a:pt x="1625" y="695"/>
                  </a:lnTo>
                  <a:lnTo>
                    <a:pt x="1652" y="710"/>
                  </a:lnTo>
                  <a:lnTo>
                    <a:pt x="1686" y="720"/>
                  </a:lnTo>
                  <a:lnTo>
                    <a:pt x="1725" y="722"/>
                  </a:lnTo>
                  <a:lnTo>
                    <a:pt x="1761" y="720"/>
                  </a:lnTo>
                  <a:lnTo>
                    <a:pt x="1790" y="716"/>
                  </a:lnTo>
                  <a:lnTo>
                    <a:pt x="1813" y="708"/>
                  </a:lnTo>
                  <a:lnTo>
                    <a:pt x="1813" y="296"/>
                  </a:lnTo>
                  <a:lnTo>
                    <a:pt x="1775" y="288"/>
                  </a:lnTo>
                  <a:lnTo>
                    <a:pt x="1736" y="286"/>
                  </a:lnTo>
                  <a:close/>
                  <a:moveTo>
                    <a:pt x="1114" y="231"/>
                  </a:moveTo>
                  <a:lnTo>
                    <a:pt x="1160" y="234"/>
                  </a:lnTo>
                  <a:lnTo>
                    <a:pt x="1202" y="242"/>
                  </a:lnTo>
                  <a:lnTo>
                    <a:pt x="1239" y="260"/>
                  </a:lnTo>
                  <a:lnTo>
                    <a:pt x="1270" y="281"/>
                  </a:lnTo>
                  <a:lnTo>
                    <a:pt x="1296" y="310"/>
                  </a:lnTo>
                  <a:lnTo>
                    <a:pt x="1318" y="344"/>
                  </a:lnTo>
                  <a:lnTo>
                    <a:pt x="1333" y="387"/>
                  </a:lnTo>
                  <a:lnTo>
                    <a:pt x="1343" y="435"/>
                  </a:lnTo>
                  <a:lnTo>
                    <a:pt x="1344" y="489"/>
                  </a:lnTo>
                  <a:lnTo>
                    <a:pt x="962" y="537"/>
                  </a:lnTo>
                  <a:lnTo>
                    <a:pt x="970" y="585"/>
                  </a:lnTo>
                  <a:lnTo>
                    <a:pt x="985" y="625"/>
                  </a:lnTo>
                  <a:lnTo>
                    <a:pt x="1004" y="658"/>
                  </a:lnTo>
                  <a:lnTo>
                    <a:pt x="1031" y="683"/>
                  </a:lnTo>
                  <a:lnTo>
                    <a:pt x="1064" y="702"/>
                  </a:lnTo>
                  <a:lnTo>
                    <a:pt x="1102" y="712"/>
                  </a:lnTo>
                  <a:lnTo>
                    <a:pt x="1147" y="716"/>
                  </a:lnTo>
                  <a:lnTo>
                    <a:pt x="1195" y="714"/>
                  </a:lnTo>
                  <a:lnTo>
                    <a:pt x="1237" y="706"/>
                  </a:lnTo>
                  <a:lnTo>
                    <a:pt x="1270" y="697"/>
                  </a:lnTo>
                  <a:lnTo>
                    <a:pt x="1296" y="685"/>
                  </a:lnTo>
                  <a:lnTo>
                    <a:pt x="1323" y="743"/>
                  </a:lnTo>
                  <a:lnTo>
                    <a:pt x="1291" y="756"/>
                  </a:lnTo>
                  <a:lnTo>
                    <a:pt x="1248" y="768"/>
                  </a:lnTo>
                  <a:lnTo>
                    <a:pt x="1197" y="776"/>
                  </a:lnTo>
                  <a:lnTo>
                    <a:pt x="1139" y="779"/>
                  </a:lnTo>
                  <a:lnTo>
                    <a:pt x="1093" y="776"/>
                  </a:lnTo>
                  <a:lnTo>
                    <a:pt x="1051" y="768"/>
                  </a:lnTo>
                  <a:lnTo>
                    <a:pt x="1010" y="754"/>
                  </a:lnTo>
                  <a:lnTo>
                    <a:pt x="976" y="737"/>
                  </a:lnTo>
                  <a:lnTo>
                    <a:pt x="945" y="712"/>
                  </a:lnTo>
                  <a:lnTo>
                    <a:pt x="918" y="681"/>
                  </a:lnTo>
                  <a:lnTo>
                    <a:pt x="897" y="647"/>
                  </a:lnTo>
                  <a:lnTo>
                    <a:pt x="882" y="604"/>
                  </a:lnTo>
                  <a:lnTo>
                    <a:pt x="872" y="556"/>
                  </a:lnTo>
                  <a:lnTo>
                    <a:pt x="868" y="504"/>
                  </a:lnTo>
                  <a:lnTo>
                    <a:pt x="872" y="446"/>
                  </a:lnTo>
                  <a:lnTo>
                    <a:pt x="883" y="396"/>
                  </a:lnTo>
                  <a:lnTo>
                    <a:pt x="901" y="352"/>
                  </a:lnTo>
                  <a:lnTo>
                    <a:pt x="924" y="315"/>
                  </a:lnTo>
                  <a:lnTo>
                    <a:pt x="953" y="285"/>
                  </a:lnTo>
                  <a:lnTo>
                    <a:pt x="985" y="261"/>
                  </a:lnTo>
                  <a:lnTo>
                    <a:pt x="1024" y="244"/>
                  </a:lnTo>
                  <a:lnTo>
                    <a:pt x="1068" y="234"/>
                  </a:lnTo>
                  <a:lnTo>
                    <a:pt x="1114" y="231"/>
                  </a:lnTo>
                  <a:close/>
                  <a:moveTo>
                    <a:pt x="92" y="94"/>
                  </a:moveTo>
                  <a:lnTo>
                    <a:pt x="202" y="94"/>
                  </a:lnTo>
                  <a:lnTo>
                    <a:pt x="357" y="581"/>
                  </a:lnTo>
                  <a:lnTo>
                    <a:pt x="367" y="612"/>
                  </a:lnTo>
                  <a:lnTo>
                    <a:pt x="373" y="637"/>
                  </a:lnTo>
                  <a:lnTo>
                    <a:pt x="376" y="652"/>
                  </a:lnTo>
                  <a:lnTo>
                    <a:pt x="378" y="658"/>
                  </a:lnTo>
                  <a:lnTo>
                    <a:pt x="380" y="658"/>
                  </a:lnTo>
                  <a:lnTo>
                    <a:pt x="382" y="652"/>
                  </a:lnTo>
                  <a:lnTo>
                    <a:pt x="384" y="637"/>
                  </a:lnTo>
                  <a:lnTo>
                    <a:pt x="392" y="614"/>
                  </a:lnTo>
                  <a:lnTo>
                    <a:pt x="401" y="583"/>
                  </a:lnTo>
                  <a:lnTo>
                    <a:pt x="561" y="94"/>
                  </a:lnTo>
                  <a:lnTo>
                    <a:pt x="670" y="94"/>
                  </a:lnTo>
                  <a:lnTo>
                    <a:pt x="762" y="770"/>
                  </a:lnTo>
                  <a:lnTo>
                    <a:pt x="665" y="770"/>
                  </a:lnTo>
                  <a:lnTo>
                    <a:pt x="665" y="762"/>
                  </a:lnTo>
                  <a:lnTo>
                    <a:pt x="661" y="743"/>
                  </a:lnTo>
                  <a:lnTo>
                    <a:pt x="659" y="714"/>
                  </a:lnTo>
                  <a:lnTo>
                    <a:pt x="653" y="677"/>
                  </a:lnTo>
                  <a:lnTo>
                    <a:pt x="649" y="635"/>
                  </a:lnTo>
                  <a:lnTo>
                    <a:pt x="643" y="587"/>
                  </a:lnTo>
                  <a:lnTo>
                    <a:pt x="638" y="539"/>
                  </a:lnTo>
                  <a:lnTo>
                    <a:pt x="632" y="489"/>
                  </a:lnTo>
                  <a:lnTo>
                    <a:pt x="626" y="439"/>
                  </a:lnTo>
                  <a:lnTo>
                    <a:pt x="620" y="392"/>
                  </a:lnTo>
                  <a:lnTo>
                    <a:pt x="615" y="352"/>
                  </a:lnTo>
                  <a:lnTo>
                    <a:pt x="611" y="315"/>
                  </a:lnTo>
                  <a:lnTo>
                    <a:pt x="607" y="288"/>
                  </a:lnTo>
                  <a:lnTo>
                    <a:pt x="605" y="271"/>
                  </a:lnTo>
                  <a:lnTo>
                    <a:pt x="605" y="263"/>
                  </a:lnTo>
                  <a:lnTo>
                    <a:pt x="603" y="234"/>
                  </a:lnTo>
                  <a:lnTo>
                    <a:pt x="601" y="208"/>
                  </a:lnTo>
                  <a:lnTo>
                    <a:pt x="599" y="190"/>
                  </a:lnTo>
                  <a:lnTo>
                    <a:pt x="599" y="184"/>
                  </a:lnTo>
                  <a:lnTo>
                    <a:pt x="597" y="184"/>
                  </a:lnTo>
                  <a:lnTo>
                    <a:pt x="595" y="188"/>
                  </a:lnTo>
                  <a:lnTo>
                    <a:pt x="593" y="200"/>
                  </a:lnTo>
                  <a:lnTo>
                    <a:pt x="590" y="217"/>
                  </a:lnTo>
                  <a:lnTo>
                    <a:pt x="584" y="240"/>
                  </a:lnTo>
                  <a:lnTo>
                    <a:pt x="576" y="263"/>
                  </a:lnTo>
                  <a:lnTo>
                    <a:pt x="574" y="269"/>
                  </a:lnTo>
                  <a:lnTo>
                    <a:pt x="568" y="285"/>
                  </a:lnTo>
                  <a:lnTo>
                    <a:pt x="561" y="310"/>
                  </a:lnTo>
                  <a:lnTo>
                    <a:pt x="551" y="340"/>
                  </a:lnTo>
                  <a:lnTo>
                    <a:pt x="538" y="379"/>
                  </a:lnTo>
                  <a:lnTo>
                    <a:pt x="524" y="421"/>
                  </a:lnTo>
                  <a:lnTo>
                    <a:pt x="511" y="466"/>
                  </a:lnTo>
                  <a:lnTo>
                    <a:pt x="496" y="512"/>
                  </a:lnTo>
                  <a:lnTo>
                    <a:pt x="480" y="558"/>
                  </a:lnTo>
                  <a:lnTo>
                    <a:pt x="465" y="604"/>
                  </a:lnTo>
                  <a:lnTo>
                    <a:pt x="451" y="647"/>
                  </a:lnTo>
                  <a:lnTo>
                    <a:pt x="438" y="685"/>
                  </a:lnTo>
                  <a:lnTo>
                    <a:pt x="428" y="718"/>
                  </a:lnTo>
                  <a:lnTo>
                    <a:pt x="419" y="745"/>
                  </a:lnTo>
                  <a:lnTo>
                    <a:pt x="413" y="762"/>
                  </a:lnTo>
                  <a:lnTo>
                    <a:pt x="411" y="770"/>
                  </a:lnTo>
                  <a:lnTo>
                    <a:pt x="342" y="770"/>
                  </a:lnTo>
                  <a:lnTo>
                    <a:pt x="340" y="762"/>
                  </a:lnTo>
                  <a:lnTo>
                    <a:pt x="334" y="745"/>
                  </a:lnTo>
                  <a:lnTo>
                    <a:pt x="327" y="720"/>
                  </a:lnTo>
                  <a:lnTo>
                    <a:pt x="315" y="685"/>
                  </a:lnTo>
                  <a:lnTo>
                    <a:pt x="303" y="647"/>
                  </a:lnTo>
                  <a:lnTo>
                    <a:pt x="290" y="604"/>
                  </a:lnTo>
                  <a:lnTo>
                    <a:pt x="275" y="560"/>
                  </a:lnTo>
                  <a:lnTo>
                    <a:pt x="259" y="512"/>
                  </a:lnTo>
                  <a:lnTo>
                    <a:pt x="244" y="466"/>
                  </a:lnTo>
                  <a:lnTo>
                    <a:pt x="230" y="421"/>
                  </a:lnTo>
                  <a:lnTo>
                    <a:pt x="217" y="379"/>
                  </a:lnTo>
                  <a:lnTo>
                    <a:pt x="204" y="340"/>
                  </a:lnTo>
                  <a:lnTo>
                    <a:pt x="194" y="310"/>
                  </a:lnTo>
                  <a:lnTo>
                    <a:pt x="186" y="285"/>
                  </a:lnTo>
                  <a:lnTo>
                    <a:pt x="181" y="269"/>
                  </a:lnTo>
                  <a:lnTo>
                    <a:pt x="179" y="263"/>
                  </a:lnTo>
                  <a:lnTo>
                    <a:pt x="173" y="240"/>
                  </a:lnTo>
                  <a:lnTo>
                    <a:pt x="167" y="217"/>
                  </a:lnTo>
                  <a:lnTo>
                    <a:pt x="161" y="200"/>
                  </a:lnTo>
                  <a:lnTo>
                    <a:pt x="159" y="188"/>
                  </a:lnTo>
                  <a:lnTo>
                    <a:pt x="157" y="184"/>
                  </a:lnTo>
                  <a:lnTo>
                    <a:pt x="156" y="184"/>
                  </a:lnTo>
                  <a:lnTo>
                    <a:pt x="156" y="192"/>
                  </a:lnTo>
                  <a:lnTo>
                    <a:pt x="156" y="209"/>
                  </a:lnTo>
                  <a:lnTo>
                    <a:pt x="154" y="234"/>
                  </a:lnTo>
                  <a:lnTo>
                    <a:pt x="150" y="263"/>
                  </a:lnTo>
                  <a:lnTo>
                    <a:pt x="150" y="269"/>
                  </a:lnTo>
                  <a:lnTo>
                    <a:pt x="148" y="286"/>
                  </a:lnTo>
                  <a:lnTo>
                    <a:pt x="144" y="315"/>
                  </a:lnTo>
                  <a:lnTo>
                    <a:pt x="140" y="350"/>
                  </a:lnTo>
                  <a:lnTo>
                    <a:pt x="134" y="392"/>
                  </a:lnTo>
                  <a:lnTo>
                    <a:pt x="129" y="439"/>
                  </a:lnTo>
                  <a:lnTo>
                    <a:pt x="123" y="487"/>
                  </a:lnTo>
                  <a:lnTo>
                    <a:pt x="117" y="537"/>
                  </a:lnTo>
                  <a:lnTo>
                    <a:pt x="111" y="587"/>
                  </a:lnTo>
                  <a:lnTo>
                    <a:pt x="106" y="633"/>
                  </a:lnTo>
                  <a:lnTo>
                    <a:pt x="100" y="675"/>
                  </a:lnTo>
                  <a:lnTo>
                    <a:pt x="96" y="712"/>
                  </a:lnTo>
                  <a:lnTo>
                    <a:pt x="92" y="741"/>
                  </a:lnTo>
                  <a:lnTo>
                    <a:pt x="90" y="760"/>
                  </a:lnTo>
                  <a:lnTo>
                    <a:pt x="88" y="770"/>
                  </a:lnTo>
                  <a:lnTo>
                    <a:pt x="0" y="770"/>
                  </a:lnTo>
                  <a:lnTo>
                    <a:pt x="92" y="94"/>
                  </a:lnTo>
                  <a:close/>
                  <a:moveTo>
                    <a:pt x="1813" y="0"/>
                  </a:moveTo>
                  <a:lnTo>
                    <a:pt x="1911" y="0"/>
                  </a:lnTo>
                  <a:lnTo>
                    <a:pt x="1911" y="741"/>
                  </a:lnTo>
                  <a:lnTo>
                    <a:pt x="1875" y="756"/>
                  </a:lnTo>
                  <a:lnTo>
                    <a:pt x="1832" y="768"/>
                  </a:lnTo>
                  <a:lnTo>
                    <a:pt x="1780" y="776"/>
                  </a:lnTo>
                  <a:lnTo>
                    <a:pt x="1719" y="779"/>
                  </a:lnTo>
                  <a:lnTo>
                    <a:pt x="1665" y="776"/>
                  </a:lnTo>
                  <a:lnTo>
                    <a:pt x="1615" y="764"/>
                  </a:lnTo>
                  <a:lnTo>
                    <a:pt x="1573" y="745"/>
                  </a:lnTo>
                  <a:lnTo>
                    <a:pt x="1536" y="722"/>
                  </a:lnTo>
                  <a:lnTo>
                    <a:pt x="1506" y="689"/>
                  </a:lnTo>
                  <a:lnTo>
                    <a:pt x="1483" y="652"/>
                  </a:lnTo>
                  <a:lnTo>
                    <a:pt x="1465" y="612"/>
                  </a:lnTo>
                  <a:lnTo>
                    <a:pt x="1456" y="564"/>
                  </a:lnTo>
                  <a:lnTo>
                    <a:pt x="1452" y="514"/>
                  </a:lnTo>
                  <a:lnTo>
                    <a:pt x="1456" y="458"/>
                  </a:lnTo>
                  <a:lnTo>
                    <a:pt x="1467" y="408"/>
                  </a:lnTo>
                  <a:lnTo>
                    <a:pt x="1487" y="363"/>
                  </a:lnTo>
                  <a:lnTo>
                    <a:pt x="1512" y="325"/>
                  </a:lnTo>
                  <a:lnTo>
                    <a:pt x="1542" y="294"/>
                  </a:lnTo>
                  <a:lnTo>
                    <a:pt x="1579" y="269"/>
                  </a:lnTo>
                  <a:lnTo>
                    <a:pt x="1619" y="250"/>
                  </a:lnTo>
                  <a:lnTo>
                    <a:pt x="1665" y="240"/>
                  </a:lnTo>
                  <a:lnTo>
                    <a:pt x="1717" y="236"/>
                  </a:lnTo>
                  <a:lnTo>
                    <a:pt x="1765" y="238"/>
                  </a:lnTo>
                  <a:lnTo>
                    <a:pt x="1813" y="248"/>
                  </a:lnTo>
                  <a:lnTo>
                    <a:pt x="1813" y="0"/>
                  </a:lnTo>
                  <a:close/>
                </a:path>
              </a:pathLst>
            </a:custGeom>
            <a:solidFill>
              <a:srgbClr val="0033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336E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664" y="1412776"/>
            <a:ext cx="714948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>
            <a:lvl1pPr marL="2062163" indent="-1588">
              <a:defRPr sz="2200"/>
            </a:lvl1pPr>
            <a:lvl2pPr marL="1704975" indent="623888" defTabSz="1058863">
              <a:spcBef>
                <a:spcPts val="528"/>
              </a:spcBef>
              <a:buSzPct val="75000"/>
              <a:buFontTx/>
              <a:buBlip>
                <a:blip r:embed="rId2"/>
              </a:buBlip>
              <a:defRPr sz="2200"/>
            </a:lvl2pPr>
            <a:lvl3pPr marL="1701800" indent="627063">
              <a:buSzPct val="75000"/>
              <a:defRPr sz="2200"/>
            </a:lvl3pPr>
            <a:lvl4pPr marL="1704975" indent="623888">
              <a:buSzPct val="75000"/>
              <a:defRPr sz="2200"/>
            </a:lvl4pPr>
            <a:lvl5pPr marL="1708150" indent="620713">
              <a:buSzPct val="75000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AT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336E"/>
              </a:solidFill>
            </a:endParaRP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4E302-2056-41BB-934F-C77531480B4A}" type="slidenum">
              <a:rPr lang="de-AT">
                <a:solidFill>
                  <a:srgbClr val="00336E"/>
                </a:solidFill>
              </a:rPr>
              <a:pPr>
                <a:defRPr/>
              </a:pPr>
              <a:t>‹#›</a:t>
            </a:fld>
            <a:endParaRPr lang="de-AT" dirty="0">
              <a:solidFill>
                <a:srgbClr val="003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8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10.05.2017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de-AT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8313" y="6356350"/>
            <a:ext cx="691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>
              <a:solidFill>
                <a:srgbClr val="00336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0650" y="6356350"/>
            <a:ext cx="946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F0B173-9DD9-4F9B-A0DF-38C877B57E3A}" type="slidenum">
              <a:rPr lang="de-AT">
                <a:solidFill>
                  <a:srgbClr val="00336E"/>
                </a:solidFill>
              </a:rPr>
              <a:pPr>
                <a:defRPr/>
              </a:pPr>
              <a:t>‹#›</a:t>
            </a:fld>
            <a:endParaRPr lang="de-AT" dirty="0">
              <a:solidFill>
                <a:srgbClr val="00336E"/>
              </a:solidFill>
            </a:endParaRPr>
          </a:p>
        </p:txBody>
      </p:sp>
      <p:pic>
        <p:nvPicPr>
          <p:cNvPr id="1030" name="Grafik 6" descr="headerim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6237288"/>
            <a:ext cx="8604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84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de-AT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8313" y="6356350"/>
            <a:ext cx="691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>
              <a:solidFill>
                <a:srgbClr val="00336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0650" y="6356350"/>
            <a:ext cx="946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F0B173-9DD9-4F9B-A0DF-38C877B57E3A}" type="slidenum">
              <a:rPr lang="de-AT">
                <a:solidFill>
                  <a:srgbClr val="00336E"/>
                </a:solidFill>
              </a:rPr>
              <a:pPr>
                <a:defRPr/>
              </a:pPr>
              <a:t>‹#›</a:t>
            </a:fld>
            <a:endParaRPr lang="de-AT" dirty="0">
              <a:solidFill>
                <a:srgbClr val="00336E"/>
              </a:solidFill>
            </a:endParaRPr>
          </a:p>
        </p:txBody>
      </p:sp>
      <p:pic>
        <p:nvPicPr>
          <p:cNvPr id="1030" name="Grafik 6" descr="headerim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6237288"/>
            <a:ext cx="8604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16052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at/url?sa=i&amp;rct=j&amp;q=&amp;esrc=s&amp;source=images&amp;cd=&amp;cad=rja&amp;uact=8&amp;ved=0ahUKEwjnkcTdwOLTAhXCCBoKHfFJBeUQjRwIBw&amp;url=http://www.amautaspanish.com/blog/peruvian-spanish-many-translations-word-ok/&amp;psig=AFQjCNFi3uaiOOkWhgbQ0fYeRq5Itz3whA&amp;ust=1494408794378653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hyperlink" Target="http://www.google.at/url?sa=i&amp;rct=j&amp;q=&amp;esrc=s&amp;source=images&amp;cd=&amp;cad=rja&amp;uact=8&amp;ved=0ahUKEwij-v3wwOTTAhVC2RoKHULHCMgQjRwIBw&amp;url=http://cucsa.org.uk/work-in-progress/&amp;psig=AFQjCNGSMKWfhhd1kUkkbDBaoxpgMN1IMw&amp;ust=1494477533901767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package" Target="../embeddings/Microsoft_PowerPoint_Presentation1.ppt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at/url?sa=i&amp;rct=j&amp;q=&amp;esrc=s&amp;source=images&amp;cd=&amp;cad=rja&amp;uact=8&amp;ved=0ahUKEwj5hte5pNjTAhXGSRoKHUYZDUcQjRwIBw&amp;url=http://clipart-library.com/thinking-pictures.html&amp;psig=AFQjCNE4Uyk6RPbI1CRmj6ZmPCXEfAPUHg&amp;ust=1494057595737004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at/url?sa=i&amp;rct=j&amp;q=&amp;esrc=s&amp;source=images&amp;cd=&amp;cad=rja&amp;uact=8&amp;ved=0ahUKEwj5hte5pNjTAhXGSRoKHUYZDUcQjRwIBw&amp;url=http://clipart-library.com/thinking-pictures.html&amp;psig=AFQjCNE4Uyk6RPbI1CRmj6ZmPCXEfAPUHg&amp;ust=1494057595737004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at/url?sa=i&amp;rct=j&amp;q=&amp;esrc=s&amp;source=images&amp;cd=&amp;cad=rja&amp;uact=8&amp;ved=0ahUKEwj5hte5pNjTAhXGSRoKHUYZDUcQjRwIBw&amp;url=http://clipart-library.com/thinking-pictures.html&amp;psig=AFQjCNE4Uyk6RPbI1CRmj6ZmPCXEfAPUHg&amp;ust=1494057595737004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333830" y="15740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740650" y="6356350"/>
            <a:ext cx="946150" cy="365125"/>
          </a:xfrm>
        </p:spPr>
        <p:txBody>
          <a:bodyPr/>
          <a:lstStyle/>
          <a:p>
            <a:pPr algn="r">
              <a:defRPr/>
            </a:pPr>
            <a:fld id="{F058310E-C6EC-4DBB-BF09-290762B63CAC}" type="slidenum">
              <a:rPr lang="de-AT" sz="1400" smtClean="0"/>
              <a:pPr algn="r">
                <a:defRPr/>
              </a:pPr>
              <a:t>1</a:t>
            </a:fld>
            <a:endParaRPr lang="de-AT" sz="1400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68313" y="6448251"/>
            <a:ext cx="6911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sz="800" dirty="0" smtClean="0">
              <a:latin typeface="+mn-lt"/>
            </a:endParaRPr>
          </a:p>
        </p:txBody>
      </p:sp>
      <p:sp>
        <p:nvSpPr>
          <p:cNvPr id="11" name="Titel 3"/>
          <p:cNvSpPr>
            <a:spLocks noGrp="1"/>
          </p:cNvSpPr>
          <p:nvPr>
            <p:ph type="ctrTitle"/>
          </p:nvPr>
        </p:nvSpPr>
        <p:spPr>
          <a:xfrm>
            <a:off x="107504" y="3861048"/>
            <a:ext cx="8950300" cy="888367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 Carlo simulation activities at MedAustron</a:t>
            </a:r>
            <a:endParaRPr lang="de-AT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el 3"/>
          <p:cNvSpPr txBox="1">
            <a:spLocks/>
          </p:cNvSpPr>
          <p:nvPr/>
        </p:nvSpPr>
        <p:spPr bwMode="auto">
          <a:xfrm>
            <a:off x="0" y="5631383"/>
            <a:ext cx="9129812" cy="82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algn="l"/>
            <a:r>
              <a:rPr lang="en-US" sz="2000" b="0" dirty="0" smtClean="0">
                <a:solidFill>
                  <a:srgbClr val="00336E"/>
                </a:solidFill>
                <a:latin typeface="Book Antiqua" pitchFamily="18" charset="0"/>
              </a:rPr>
              <a:t>Loïc Grevillot, MPE, Ph.D.</a:t>
            </a:r>
          </a:p>
        </p:txBody>
      </p:sp>
      <p:sp>
        <p:nvSpPr>
          <p:cNvPr id="12" name="Subtitle 1"/>
          <p:cNvSpPr txBox="1">
            <a:spLocks/>
          </p:cNvSpPr>
          <p:nvPr/>
        </p:nvSpPr>
        <p:spPr>
          <a:xfrm>
            <a:off x="1547664" y="4797152"/>
            <a:ext cx="7304856" cy="766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i="1" dirty="0" smtClean="0"/>
              <a:t>Open Gate Meeting</a:t>
            </a:r>
          </a:p>
          <a:p>
            <a:pPr marL="0" indent="0" algn="r">
              <a:buNone/>
            </a:pPr>
            <a:r>
              <a:rPr lang="en-US" sz="1200" i="1" dirty="0" smtClean="0"/>
              <a:t>May, 11</a:t>
            </a:r>
            <a:r>
              <a:rPr lang="en-US" sz="1200" i="1" baseline="30000" dirty="0" smtClean="0"/>
              <a:t>th</a:t>
            </a:r>
            <a:r>
              <a:rPr lang="en-US" sz="1200" i="1" dirty="0" smtClean="0"/>
              <a:t>, 2017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2659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740650" y="6309320"/>
            <a:ext cx="946150" cy="365125"/>
          </a:xfrm>
        </p:spPr>
        <p:txBody>
          <a:bodyPr/>
          <a:lstStyle/>
          <a:p>
            <a:pPr>
              <a:defRPr/>
            </a:pPr>
            <a:fld id="{4D14E302-2056-41BB-934F-C77531480B4A}" type="slidenum">
              <a:rPr lang="de-AT" smtClean="0">
                <a:solidFill>
                  <a:srgbClr val="00336E"/>
                </a:solidFill>
              </a:rPr>
              <a:pPr>
                <a:defRPr/>
              </a:pPr>
              <a:t>10</a:t>
            </a:fld>
            <a:endParaRPr lang="de-AT" dirty="0">
              <a:solidFill>
                <a:srgbClr val="00336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29213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Gate-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project: 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example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899428"/>
            <a:ext cx="81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of the TPS source functionality</a:t>
            </a:r>
            <a:endParaRPr lang="en-US" dirty="0" smtClean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12789"/>
            <a:ext cx="4718497" cy="218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4270450" cy="22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96" y="4775236"/>
            <a:ext cx="3709200" cy="205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2440781"/>
            <a:ext cx="4464496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/>
              <a:t>Coordinate systems of PBS and TPS sources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5327297" y="2368773"/>
            <a:ext cx="2773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Simulation set-up</a:t>
            </a:r>
            <a:endParaRPr lang="en-US" sz="1400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221" y="2693928"/>
            <a:ext cx="227171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27296" y="4437260"/>
            <a:ext cx="2773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Validation results</a:t>
            </a:r>
            <a:endParaRPr lang="en-US" sz="1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07504" y="198884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512" y="1340768"/>
            <a:ext cx="8424936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Purpose: To verify that the spot positions and number of particles delivered are as planned.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319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740650" y="6309320"/>
            <a:ext cx="946150" cy="365125"/>
          </a:xfrm>
        </p:spPr>
        <p:txBody>
          <a:bodyPr/>
          <a:lstStyle/>
          <a:p>
            <a:pPr>
              <a:defRPr/>
            </a:pPr>
            <a:fld id="{4D14E302-2056-41BB-934F-C77531480B4A}" type="slidenum">
              <a:rPr lang="de-AT" smtClean="0">
                <a:solidFill>
                  <a:srgbClr val="00336E"/>
                </a:solidFill>
              </a:rPr>
              <a:pPr>
                <a:defRPr/>
              </a:pPr>
              <a:t>11</a:t>
            </a:fld>
            <a:endParaRPr lang="de-AT" dirty="0">
              <a:solidFill>
                <a:srgbClr val="00336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Gate-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project: 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of tools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61411" cy="341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88967"/>
            <a:ext cx="3240360" cy="26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5405828"/>
            <a:ext cx="2970584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Shall we use the </a:t>
            </a:r>
            <a:r>
              <a:rPr lang="en-US" dirty="0" err="1" smtClean="0"/>
              <a:t>OpenReGate</a:t>
            </a:r>
            <a:r>
              <a:rPr lang="en-US" dirty="0" smtClean="0"/>
              <a:t> website to document the tools of GATE-</a:t>
            </a:r>
            <a:r>
              <a:rPr lang="en-US" dirty="0" err="1" smtClean="0"/>
              <a:t>RTion</a:t>
            </a:r>
            <a:r>
              <a:rPr lang="en-US" dirty="0" smtClean="0"/>
              <a:t> releases?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197850" y="6492875"/>
            <a:ext cx="946150" cy="365125"/>
          </a:xfrm>
        </p:spPr>
        <p:txBody>
          <a:bodyPr/>
          <a:lstStyle/>
          <a:p>
            <a:pPr>
              <a:defRPr/>
            </a:pPr>
            <a:fld id="{F058310E-C6EC-4DBB-BF09-290762B63CAC}" type="slidenum">
              <a:rPr lang="de-AT" smtClean="0"/>
              <a:pPr>
                <a:defRPr/>
              </a:pPr>
              <a:t>12</a:t>
            </a:fld>
            <a:endParaRPr lang="de-AT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68313" y="6448251"/>
            <a:ext cx="6911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sz="800" dirty="0" smtClean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Gate-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project: status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52" y="1124744"/>
            <a:ext cx="8515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Status of the project?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 group of interested users has been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 GATE-</a:t>
            </a:r>
            <a:r>
              <a:rPr lang="en-US" sz="1400" dirty="0" err="1" smtClean="0"/>
              <a:t>RTion</a:t>
            </a:r>
            <a:r>
              <a:rPr lang="en-US" sz="1400" dirty="0" smtClean="0"/>
              <a:t> </a:t>
            </a:r>
            <a:r>
              <a:rPr lang="en-US" sz="1400" b="1" dirty="0" smtClean="0"/>
              <a:t>release plan </a:t>
            </a:r>
            <a:r>
              <a:rPr lang="en-US" sz="1400" dirty="0" smtClean="0"/>
              <a:t>has been proposed in 3 steps: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b="1" dirty="0" smtClean="0"/>
              <a:t>GATE-RTion-V1.0 with features necessary for proton therapy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GATE-RTion-V2.0 with features </a:t>
            </a:r>
            <a:r>
              <a:rPr lang="en-US" sz="1400" dirty="0"/>
              <a:t>necessary for </a:t>
            </a:r>
            <a:r>
              <a:rPr lang="en-US" sz="1400" dirty="0" smtClean="0"/>
              <a:t>carbon ion therapy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GATE-RTion-V3.0 with additional features (nice to have)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 list of GATE functionalities necessary for LIBT simulation has been identified </a:t>
            </a:r>
            <a:r>
              <a:rPr lang="en-US" sz="1400" dirty="0" smtClean="0"/>
              <a:t>and prioritized according to the release plan (1,2,3)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 list of tools necessary for </a:t>
            </a:r>
            <a:r>
              <a:rPr lang="en-US" sz="1400" b="1" dirty="0"/>
              <a:t>LIBT simulation has been identified</a:t>
            </a:r>
            <a:r>
              <a:rPr lang="en-US" sz="1400" dirty="0"/>
              <a:t> and </a:t>
            </a:r>
            <a:r>
              <a:rPr lang="en-US" sz="1400" dirty="0" smtClean="0"/>
              <a:t>prioritized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 list of validation tests has been proposed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313" y="3573016"/>
            <a:ext cx="8675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Currently, it seems that: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ll functionalities for the GATE-RTion-V1.0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necessary tools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list of relevant tests has been proposed</a:t>
            </a:r>
          </a:p>
        </p:txBody>
      </p:sp>
      <p:pic>
        <p:nvPicPr>
          <p:cNvPr id="1030" name="Picture 6" descr="Résultat de recherche d'images pour &quot;ok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566" y="3839490"/>
            <a:ext cx="1564153" cy="117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ésultat de recherche d'images pour &quot;work in progress&quot;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Résultat de recherche d'images pour &quot;work in progress&quot;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Résultat de recherche d'images pour &quot;work in progress&quot;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Résultat de recherche d'images pour &quot;work in progress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26" y="5443870"/>
            <a:ext cx="1303898" cy="116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7545" y="5013176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But, still a lot of work to 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validation/testing/cleanup </a:t>
            </a:r>
            <a:r>
              <a:rPr lang="en-US" dirty="0"/>
              <a:t>of the RT stuff in GATE V8.0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collect </a:t>
            </a:r>
            <a:r>
              <a:rPr lang="en-US" dirty="0"/>
              <a:t>all "tools" in a single easy-to-install bundle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define </a:t>
            </a:r>
            <a:r>
              <a:rPr lang="en-US" dirty="0"/>
              <a:t>the </a:t>
            </a:r>
            <a:r>
              <a:rPr lang="en-US" dirty="0" smtClean="0"/>
              <a:t>GATE-</a:t>
            </a:r>
            <a:r>
              <a:rPr lang="en-US" dirty="0" err="1" smtClean="0"/>
              <a:t>RTion</a:t>
            </a:r>
            <a:r>
              <a:rPr lang="en-US" dirty="0" smtClean="0"/>
              <a:t> </a:t>
            </a:r>
            <a:r>
              <a:rPr lang="en-US" dirty="0"/>
              <a:t>online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Etc.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40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197850" y="6492875"/>
            <a:ext cx="946150" cy="365125"/>
          </a:xfrm>
        </p:spPr>
        <p:txBody>
          <a:bodyPr/>
          <a:lstStyle/>
          <a:p>
            <a:pPr>
              <a:defRPr/>
            </a:pPr>
            <a:fld id="{F058310E-C6EC-4DBB-BF09-290762B63CAC}" type="slidenum">
              <a:rPr lang="de-AT" smtClean="0"/>
              <a:pPr>
                <a:defRPr/>
              </a:pPr>
              <a:t>13</a:t>
            </a:fld>
            <a:endParaRPr lang="de-AT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68313" y="6448251"/>
            <a:ext cx="6911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sz="800" dirty="0" smtClean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Gate-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project: conclusion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313" y="1441807"/>
            <a:ext cx="859036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outcome: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Networking activities between clinical users (working group?).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Better </a:t>
            </a:r>
            <a:r>
              <a:rPr lang="en-US" sz="1600" b="1" dirty="0" smtClean="0"/>
              <a:t>physics-lists recommendation </a:t>
            </a:r>
            <a:r>
              <a:rPr lang="en-US" sz="1600" b="1" dirty="0"/>
              <a:t>and </a:t>
            </a:r>
            <a:r>
              <a:rPr lang="en-US" sz="1600" b="1" dirty="0" smtClean="0"/>
              <a:t>validation from clinical users.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Improved </a:t>
            </a:r>
            <a:r>
              <a:rPr lang="en-US" sz="1600" b="1" dirty="0" smtClean="0"/>
              <a:t>documentation, examples, benchmarks and code validation </a:t>
            </a:r>
            <a:r>
              <a:rPr lang="en-US" sz="1600" dirty="0" smtClean="0"/>
              <a:t>(for the ion beam therapy related functionalities)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Improved </a:t>
            </a:r>
            <a:r>
              <a:rPr lang="en-US" sz="1600" b="1" dirty="0" smtClean="0"/>
              <a:t>international visibility </a:t>
            </a:r>
            <a:r>
              <a:rPr lang="en-US" sz="1600" dirty="0" smtClean="0"/>
              <a:t>of GATE for Ion Therapy applications.</a:t>
            </a:r>
          </a:p>
          <a:p>
            <a:pPr marL="742950" lvl="1" indent="-285750">
              <a:buFont typeface="Symbol"/>
              <a:buChar char="Þ"/>
            </a:pPr>
            <a:endParaRPr lang="en-US" sz="1600" b="1" dirty="0" smtClean="0"/>
          </a:p>
          <a:p>
            <a:pPr marL="285750" indent="-285750">
              <a:buFont typeface="Symbol"/>
              <a:buChar char="Þ"/>
            </a:pPr>
            <a:r>
              <a:rPr lang="en-US" dirty="0"/>
              <a:t>Development of </a:t>
            </a:r>
            <a:r>
              <a:rPr lang="en-US" b="1" dirty="0"/>
              <a:t>GATE </a:t>
            </a:r>
            <a:r>
              <a:rPr lang="en-US" b="1" dirty="0" smtClean="0"/>
              <a:t>validation and commissioning </a:t>
            </a:r>
            <a:r>
              <a:rPr lang="en-US" b="1" dirty="0"/>
              <a:t>guidelines</a:t>
            </a:r>
            <a:r>
              <a:rPr lang="en-US" dirty="0"/>
              <a:t> (“white book?”) for LIBT facilities</a:t>
            </a:r>
            <a:r>
              <a:rPr lang="en-US" dirty="0" smtClean="0"/>
              <a:t>.</a:t>
            </a:r>
          </a:p>
          <a:p>
            <a:pPr marL="285750" indent="-285750">
              <a:buFont typeface="Symbol"/>
              <a:buChar char="Þ"/>
            </a:pPr>
            <a:endParaRPr lang="en-US" b="1" dirty="0" smtClean="0"/>
          </a:p>
          <a:p>
            <a:pPr marL="285750" indent="-285750">
              <a:buFont typeface="Symbol"/>
              <a:buChar char="Þ"/>
            </a:pPr>
            <a:r>
              <a:rPr lang="en-US" b="1" dirty="0" smtClean="0"/>
              <a:t>Establishment of GATE as a reference platform for LIBT facilities</a:t>
            </a:r>
            <a:r>
              <a:rPr lang="en-US" dirty="0" smtClean="0"/>
              <a:t>.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72615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904656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4000"/>
              </a:lnSpc>
            </a:pPr>
            <a:r>
              <a:rPr lang="de-DE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  <a:r>
              <a:rPr lang="de-DE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de-DE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de-DE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de-AT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AutoShape 4" descr="data:image/jpeg;base64,/9j/4AAQSkZJRgABAQAAAQABAAD/2wCEAAkGBw8PDw8NDw8NDQ0NDQ0NDQ0NDQ8NDQ0NFREWFhURFRUYHSggGBomGxUVITEhJSsrLi4uFx8zRDMuNygtOjcBCgoKDg0NFRAQFysZFR0rLSstKystLSs3KysrLTctKzQtLSstKysrKy0tLSstKy0tKy4tKysrLSstNys4LSsrK//AABEIALABHgMBIgACEQEDEQH/xAAbAAACAwEBAQAAAAAAAAAAAAAAAgEDBAUGB//EAD8QAAICAQEEBwQFCwQDAAAAAAABAgMRBAUGEiETMUFRYXGBUqGi0QciU1SRFDJCQ2Jyo7HB0vAzRJKyIyQl/8QAGAEBAQEBAQAAAAAAAAAAAAAAAAECAwT/xAAfEQEBAAIDAQEBAQEAAAAAAAAAAQIREiFRA0Ex0SL/2gAMAwEAAhEDEQA/APJJEoENg9DklIZIhIdI1IzaMDpAkOkXSBIdIlRHUTSFURlEdRHUS6Z2RRJUS1RJUS6Nq+EnhLeAngKinhI4TRwBwAZuEhxNHAQ4AZ3EVxNDgK4A2zOIrRocRHEml2oaEaL3ERxJYsqhoRl8kJJE0qpoRotYjRmxVbRDHaFaMtSkFY7QpFKQMyDKlAlkEqtQyISLEjrI50JFkURFFkYmpECRZGIRiWxiakZtQolkYkxiWxiWRLSxiPGJZGJZGBrTO1UYDqstUB1AvFNqeAngNCrJ4C6Ns3CHAaejJ6MvFNsrgK6zW6xXWOJtkcBXA1OAsoDS7Y5QK3A2SgVygZsXbI4lcomuUCqUSaXbNKJW0aZRKnEzYsrO4iSRfKJW0Zsa2paEZc0I0ZsVUKWNCtGWpSNCjtENGapCGMyCK2xQ8URFFkUdY57TFFsYkRiXRibkZtEYlkYkxiXQiaZRGBdGBMIl0YG9JaSMC2MCyFZdCsumVUayxVl8ayyNZZE2zxgN0ZqjUOqijH0YdGblST0IRz3UK6joukV0gc11iSrOi6RJUlNubKsrlA6E6imdRNDBOBTKs6EqymdZNNbc+UCqUTfKsonAzY1tilEqlE2TgUyiYsalZZIraNMolUomLGlEkK0WtCNGbGoraFaHkKYrRMEDkYMq6EUWRiRFFsUd3JMIlsIkQiXwibjNpoRLoRCETRCBuRiohA0QrJrrNMKzemdlhWXwrLK6jTXUEURqLo1GmFJfCklq6ZFSWRpNsaR40mebXFhVA3Qm9Uk9CTkvFzXSK6TpukWVI5nFy5UlUqTqypKp0mpkzcXKnSUTqOrOoz2VGpUscqdRnnWdayoy2VGmXMnAzzrOlZWZrIEsWVz5wKJxN04FE4mLG4wziVSia5RKZRMWNxmlEraNE0VNHOtqWhGi1itHOtRW0K0WNC4M6adSMS6ETuR3O16/Ufxav7iyO6Wv+w/i1f3HaZT1ysriwiX1wOxHdTW/YfxKv7i6O7Gs+x/iVf3G5lj6zcb45UIGmqs6cN3NWv1L/wCdfzNFewNSv1Xxw+Zvnj6zxvjn11mqqsfWbJ1sUlXQ5Zy5S4q3wruS4ubMNOl1fFj/AMqn2xcoKX/Fm5cb+s8bPx1q6jVVUcVbQvplwXV8WOtcLrtUe/D5P0/E9Bsu6vULNUuJr86PVOPnH+vUZyupv8XGS3X6eFJfCk0Q00vZZdGhrsOFznrpxvjPGosVRojX4DKsxzi8azqoOiNPB5hwE5LxZuiElUa+jIcPAc041glWVTqOi6n3Mrlp33M3M4armTrM1tZ1paaXssos0c/ZZuZz1njfHGsrM1lZ256Cz2JGazZt32cvcdZ9J6xcL44dlZksrO/PZN/2U/cZrNjah/qZ+43Ppj7GeOXjz9kDPOB37Nh6n7GfuKJ7A1f2Fn4L5mbnj7FmN8efnAzziehnu7rPu9nu+ZTLdvW/drPh+ZzuU9bkrz04lUonoJbs677tb8PzKpbr677rb8PzOdsdJK4EkVtHfe62v+62/D8xHurr/utvw/MxbFm3BaFaO891Nf8Adbfh+Yr3U2h90u+H5mdtafbyCQODqhhgkAIwGCQCAzavRQs5tfWXVJcmaQKONfp+XBdCN1fY2vrR8n1r0ODtDYE4P8o0c5Jx5pRbV0fBY/OX+cz20op9Zju0jX1ocn3HXD63G9MZYTJwtib1KTVOqxCzOFcsKuX73sv3eR6k83tfZVep5yXRX9k0uU3+13+Zydn7U1Gz59BdFypz+a3nhj7VcurHh/I6X54/TvDq+f4xM7h1l3PXusBgp0Osrvh0lU1OL7uTi+5rrTNGDzWa/rtNVCAnAYIIAYMALgBsBgKXAYGwGAFwGB8EYAQMDtEYCbIAzQYAXBAxGAIaIGIKFJJwQBAEgBaAAEAAAVAEgDaAJACCScBgIpuojLrRy9obPUo8Fkelr7OyUX3p9aO2GCy2XcXW4+eT09+hn01E81vk3jk12Rsj/noes2Jt6rVLh/07kudbec97i+1e816rQKWXH6rfXyyn4Ndp5DauxZVy4604ST4kllLPfB9nl+B6Jlh9ZrLrL1wsvz7n8e7QYPLbD3o5qnVYi19WN/Unjsn3Px/kerXPmsNPmmnlNHHP53C6rtjlMp0VInA2AObSMBgknBBAYJwGAFwGBsBgoTBGBwwNhCMD4IwAmCMD4AqaV4IHwRgBQJaABcBgkAhwAAACcBgCAJwAAkGCQCgAJQVBOCcAQGCu6iM04ySaaxzLQA8jt7dx87KlnvXazj6HeWzQYhZxTp4uDoWszi/2H2eXV5H0Y4+2dkUzXTtwqlS1arZYUYOPPieTvj9v+eOXccr8++U6rpaPV13R463lcsppxlF4ziSfNMunJRXFJqMV1yk1FL1Z8n2rvlJS/wDTUa5LMXeup4fXXB9UXz5SyvBHmtZr773xX22XPsdk3LHp1L0OOnTb7Jqt69n1NqWqqbXJqvitfwpmR7+bO6ulsfiqLcfyPj6GQ0bfY6t9tnS5dO4/v02r+h1tDtTT3rNN9VvhGaz+HWfCkh4+9do0bffWB8h2PvXq9M0ukd1S66rm5rHg+tej9D6Pu9vDRrY/UfBbFZnTJriX7S9peP8AIlg6+CGhiCKXADEYAXBDQ7RACMhofBDRQmCGhxWVCtEDBgBmSAAAAAAAAAAABUkogkgAACCQACgPmP0n7clO38gg8VVKE78fp3P6yi/BLD834H04+Ib6xa2lrM9t7kv3Wk1/ngWDjAiEMkGTJjxFih0A6ZZFlaGQFhfotZOiyF1UnGyuXFF9nk+9PqMxDZR902VrY6iirUR6rYKWPZfavR5Xoajz+4j/APn6dZ6lZnwzZJ/1PQGGkASQAENEgApAzIAVkDMUoXAEsgqGAACgAAAAACAAAKkAACQIAgkAyAEnyH6RdLw62yTWHJRnF+1Br5p/gfXcnnt793VrqlwuMNRWs1Ta5NdsJeD9zKPi8ZL17R0U7V0d2mtlVbCVVsc8mvzl3p/pLxRnjrcdaz4p/wBAy6KY+TDDXQ7crzRbHV19fFH1KNaYyZi/L6+/PkmK9cnySfm+QG9yDjWefUub8jHG/wBPLrfqeq3U3St1c422p16dNSSkmnZ6dxB7zcGElo1KSa45ylFP2eR6Yq01Ea4RrisRisJFhlpIMgAAAACGQyWQwIZBLFKAVjCsqUwAAUAAAAAAAAAAEkABIEABIAAEkNAAGLauyaNXW6tRXG2D7JZzF96a5p+R4Tav0U0yy9NqLKe1Quiro+WVhr3n0gnAHw7VfRptODfDCi5djruUW/SaRiluHtVf7SXpbQ1/2Pv2AwRNPg1P0fbVl/t4w8Z3VJe5s7uzPot1MsO++updsao9JL8Xhe4+uEjZp5bYm4uj0zU+GVti/TtfFjyXUj1EIpcksIkBtTAQGSCQyQQBLYZIAAIJFbAGyCSCgFYwrK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03" name="AutoShape 6" descr="data:image/jpeg;base64,/9j/4AAQSkZJRgABAQAAAQABAAD/2wCEAAkGBw8PDw8NDw8NDQ0NDQ0NDQ0NDQ8NDQ0NFREWFhURFRUYHSggGBomGxUVITEhJSsrLi4uFx8zRDMuNygtOjcBCgoKDg0NFRAQFysZFR0rLSstKystLSs3KysrLTctKzQtLSstKysrKy0tLSstKy0tKy4tKysrLSstNys4LSsrK//AABEIALABHgMBIgACEQEDEQH/xAAbAAACAwEBAQAAAAAAAAAAAAAAAgEDBAUGB//EAD8QAAICAQEEBwQFCwQDAAAAAAABAgMRBAUGEiETMUFRYXGBUqGi0QciU1SRFDJCQ2Jyo7HB0vAzRJKyIyQl/8QAGAEBAQEBAQAAAAAAAAAAAAAAAAECAwT/xAAfEQEBAAIDAQEBAQEAAAAAAAAAAQIREiFRA0Ex0SL/2gAMAwEAAhEDEQA/APJJEoENg9DklIZIhIdI1IzaMDpAkOkXSBIdIlRHUTSFURlEdRHUS6Z2RRJUS1RJUS6Nq+EnhLeAngKinhI4TRwBwAZuEhxNHAQ4AZ3EVxNDgK4A2zOIrRocRHEml2oaEaL3ERxJYsqhoRl8kJJE0qpoRotYjRmxVbRDHaFaMtSkFY7QpFKQMyDKlAlkEqtQyISLEjrI50JFkURFFkYmpECRZGIRiWxiakZtQolkYkxiWxiWRLSxiPGJZGJZGBrTO1UYDqstUB1AvFNqeAngNCrJ4C6Ns3CHAaejJ6MvFNsrgK6zW6xXWOJtkcBXA1OAsoDS7Y5QK3A2SgVygZsXbI4lcomuUCqUSaXbNKJW0aZRKnEzYsrO4iSRfKJW0Zsa2paEZc0I0ZsVUKWNCtGWpSNCjtENGapCGMyCK2xQ8URFFkUdY57TFFsYkRiXRibkZtEYlkYkxiXQiaZRGBdGBMIl0YG9JaSMC2MCyFZdCsumVUayxVl8ayyNZZE2zxgN0ZqjUOqijH0YdGblST0IRz3UK6joukV0gc11iSrOi6RJUlNubKsrlA6E6imdRNDBOBTKs6EqymdZNNbc+UCqUTfKsonAzY1tilEqlE2TgUyiYsalZZIraNMolUomLGlEkK0WtCNGbGoraFaHkKYrRMEDkYMq6EUWRiRFFsUd3JMIlsIkQiXwibjNpoRLoRCETRCBuRiohA0QrJrrNMKzemdlhWXwrLK6jTXUEURqLo1GmFJfCklq6ZFSWRpNsaR40mebXFhVA3Qm9Uk9CTkvFzXSK6TpukWVI5nFy5UlUqTqypKp0mpkzcXKnSUTqOrOoz2VGpUscqdRnnWdayoy2VGmXMnAzzrOlZWZrIEsWVz5wKJxN04FE4mLG4wziVSia5RKZRMWNxmlEraNE0VNHOtqWhGi1itHOtRW0K0WNC4M6adSMS6ETuR3O16/Ufxav7iyO6Wv+w/i1f3HaZT1ysriwiX1wOxHdTW/YfxKv7i6O7Gs+x/iVf3G5lj6zcb45UIGmqs6cN3NWv1L/wCdfzNFewNSv1Xxw+Zvnj6zxvjn11mqqsfWbJ1sUlXQ5Zy5S4q3wruS4ubMNOl1fFj/AMqn2xcoKX/Fm5cb+s8bPx1q6jVVUcVbQvplwXV8WOtcLrtUe/D5P0/E9Bsu6vULNUuJr86PVOPnH+vUZyupv8XGS3X6eFJfCk0Q00vZZdGhrsOFznrpxvjPGosVRojX4DKsxzi8azqoOiNPB5hwE5LxZuiElUa+jIcPAc041glWVTqOi6n3Mrlp33M3M4armTrM1tZ1paaXssos0c/ZZuZz1njfHGsrM1lZ256Cz2JGazZt32cvcdZ9J6xcL44dlZksrO/PZN/2U/cZrNjah/qZ+43Ppj7GeOXjz9kDPOB37Nh6n7GfuKJ7A1f2Fn4L5mbnj7FmN8efnAzziehnu7rPu9nu+ZTLdvW/drPh+ZzuU9bkrz04lUonoJbs677tb8PzKpbr677rb8PzOdsdJK4EkVtHfe62v+62/D8xHurr/utvw/MxbFm3BaFaO891Nf8Adbfh+Yr3U2h90u+H5mdtafbyCQODqhhgkAIwGCQCAzavRQs5tfWXVJcmaQKONfp+XBdCN1fY2vrR8n1r0ODtDYE4P8o0c5Jx5pRbV0fBY/OX+cz20op9Zju0jX1ocn3HXD63G9MZYTJwtib1KTVOqxCzOFcsKuX73sv3eR6k83tfZVep5yXRX9k0uU3+13+Zydn7U1Gz59BdFypz+a3nhj7VcurHh/I6X54/TvDq+f4xM7h1l3PXusBgp0Osrvh0lU1OL7uTi+5rrTNGDzWa/rtNVCAnAYIIAYMALgBsBgKXAYGwGAFwGB8EYAQMDtEYCbIAzQYAXBAxGAIaIGIKFJJwQBAEgBaAAEAAAVAEgDaAJACCScBgIpuojLrRy9obPUo8Fkelr7OyUX3p9aO2GCy2XcXW4+eT09+hn01E81vk3jk12Rsj/noes2Jt6rVLh/07kudbec97i+1e816rQKWXH6rfXyyn4Ndp5DauxZVy4604ST4kllLPfB9nl+B6Jlh9ZrLrL1wsvz7n8e7QYPLbD3o5qnVYi19WN/Unjsn3Px/kerXPmsNPmmnlNHHP53C6rtjlMp0VInA2AObSMBgknBBAYJwGAFwGBsBgoTBGBwwNhCMD4IwAmCMD4AqaV4IHwRgBQJaABcBgkAhwAAACcBgCAJwAAkGCQCgAJQVBOCcAQGCu6iM04ySaaxzLQA8jt7dx87KlnvXazj6HeWzQYhZxTp4uDoWszi/2H2eXV5H0Y4+2dkUzXTtwqlS1arZYUYOPPieTvj9v+eOXccr8++U6rpaPV13R463lcsppxlF4ziSfNMunJRXFJqMV1yk1FL1Z8n2rvlJS/wDTUa5LMXeup4fXXB9UXz5SyvBHmtZr773xX22XPsdk3LHp1L0OOnTb7Jqt69n1NqWqqbXJqvitfwpmR7+bO6ulsfiqLcfyPj6GQ0bfY6t9tnS5dO4/v02r+h1tDtTT3rNN9VvhGaz+HWfCkh4+9do0bffWB8h2PvXq9M0ukd1S66rm5rHg+tej9D6Pu9vDRrY/UfBbFZnTJriX7S9peP8AIlg6+CGhiCKXADEYAXBDQ7RACMhofBDRQmCGhxWVCtEDBgBmSAAAAAAAAAAABUkogkgAACCQACgPmP0n7clO38gg8VVKE78fp3P6yi/BLD834H04+Ib6xa2lrM9t7kv3Wk1/ngWDjAiEMkGTJjxFih0A6ZZFlaGQFhfotZOiyF1UnGyuXFF9nk+9PqMxDZR902VrY6iirUR6rYKWPZfavR5Xoajz+4j/APn6dZ6lZnwzZJ/1PQGGkASQAENEgApAzIAVkDMUoXAEsgqGAACgAAAAACAAAKkAACQIAgkAyAEnyH6RdLw62yTWHJRnF+1Br5p/gfXcnnt793VrqlwuMNRWs1Ta5NdsJeD9zKPi8ZL17R0U7V0d2mtlVbCVVsc8mvzl3p/pLxRnjrcdaz4p/wBAy6KY+TDDXQ7crzRbHV19fFH1KNaYyZi/L6+/PkmK9cnySfm+QG9yDjWefUub8jHG/wBPLrfqeq3U3St1c422p16dNSSkmnZ6dxB7zcGElo1KSa45ylFP2eR6Yq01Ea4RrisRisJFhlpIMgAAAACGQyWQwIZBLFKAVjCsqUwAAUAAAAAAAAAAEkABIEABIAAEkNAAGLauyaNXW6tRXG2D7JZzF96a5p+R4Tav0U0yy9NqLKe1Quiro+WVhr3n0gnAHw7VfRptODfDCi5djruUW/SaRiluHtVf7SXpbQ1/2Pv2AwRNPg1P0fbVl/t4w8Z3VJe5s7uzPot1MsO++updsao9JL8Xhe4+uEjZp5bYm4uj0zU+GVti/TtfFjyXUj1EIpcksIkBtTAQGSCQyQQBLYZIAAIJFbAGyCSCgFYwrKj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04" name="AutoShape 8" descr="data:image/jpeg;base64,/9j/4AAQSkZJRgABAQAAAQABAAD/2wCEAAkGBw8PDw8NDw8NDQ0NDQ0NDQ0NDQ8NDQ0NFREWFhURFRUYHSggGBomGxUVITEhJSsrLi4uFx8zRDMuNygtOjcBCgoKDg0NFRAQFysZFR0rLSstKystLSs3KysrLTctKzQtLSstKysrKy0tLSstKy0tKy4tKysrLSstNys4LSsrK//AABEIALABHgMBIgACEQEDEQH/xAAbAAACAwEBAQAAAAAAAAAAAAAAAgEDBAUGB//EAD8QAAICAQEEBwQFCwQDAAAAAAABAgMRBAUGEiETMUFRYXGBUqGi0QciU1SRFDJCQ2Jyo7HB0vAzRJKyIyQl/8QAGAEBAQEBAQAAAAAAAAAAAAAAAAECAwT/xAAfEQEBAAIDAQEBAQEAAAAAAAAAAQIREiFRA0Ex0SL/2gAMAwEAAhEDEQA/APJJEoENg9DklIZIhIdI1IzaMDpAkOkXSBIdIlRHUTSFURlEdRHUS6Z2RRJUS1RJUS6Nq+EnhLeAngKinhI4TRwBwAZuEhxNHAQ4AZ3EVxNDgK4A2zOIrRocRHEml2oaEaL3ERxJYsqhoRl8kJJE0qpoRotYjRmxVbRDHaFaMtSkFY7QpFKQMyDKlAlkEqtQyISLEjrI50JFkURFFkYmpECRZGIRiWxiakZtQolkYkxiWxiWRLSxiPGJZGJZGBrTO1UYDqstUB1AvFNqeAngNCrJ4C6Ns3CHAaejJ6MvFNsrgK6zW6xXWOJtkcBXA1OAsoDS7Y5QK3A2SgVygZsXbI4lcomuUCqUSaXbNKJW0aZRKnEzYsrO4iSRfKJW0Zsa2paEZc0I0ZsVUKWNCtGWpSNCjtENGapCGMyCK2xQ8URFFkUdY57TFFsYkRiXRibkZtEYlkYkxiXQiaZRGBdGBMIl0YG9JaSMC2MCyFZdCsumVUayxVl8ayyNZZE2zxgN0ZqjUOqijH0YdGblST0IRz3UK6joukV0gc11iSrOi6RJUlNubKsrlA6E6imdRNDBOBTKs6EqymdZNNbc+UCqUTfKsonAzY1tilEqlE2TgUyiYsalZZIraNMolUomLGlEkK0WtCNGbGoraFaHkKYrRMEDkYMq6EUWRiRFFsUd3JMIlsIkQiXwibjNpoRLoRCETRCBuRiohA0QrJrrNMKzemdlhWXwrLK6jTXUEURqLo1GmFJfCklq6ZFSWRpNsaR40mebXFhVA3Qm9Uk9CTkvFzXSK6TpukWVI5nFy5UlUqTqypKp0mpkzcXKnSUTqOrOoz2VGpUscqdRnnWdayoy2VGmXMnAzzrOlZWZrIEsWVz5wKJxN04FE4mLG4wziVSia5RKZRMWNxmlEraNE0VNHOtqWhGi1itHOtRW0K0WNC4M6adSMS6ETuR3O16/Ufxav7iyO6Wv+w/i1f3HaZT1ysriwiX1wOxHdTW/YfxKv7i6O7Gs+x/iVf3G5lj6zcb45UIGmqs6cN3NWv1L/wCdfzNFewNSv1Xxw+Zvnj6zxvjn11mqqsfWbJ1sUlXQ5Zy5S4q3wruS4ubMNOl1fFj/AMqn2xcoKX/Fm5cb+s8bPx1q6jVVUcVbQvplwXV8WOtcLrtUe/D5P0/E9Bsu6vULNUuJr86PVOPnH+vUZyupv8XGS3X6eFJfCk0Q00vZZdGhrsOFznrpxvjPGosVRojX4DKsxzi8azqoOiNPB5hwE5LxZuiElUa+jIcPAc041glWVTqOi6n3Mrlp33M3M4armTrM1tZ1paaXssos0c/ZZuZz1njfHGsrM1lZ256Cz2JGazZt32cvcdZ9J6xcL44dlZksrO/PZN/2U/cZrNjah/qZ+43Ppj7GeOXjz9kDPOB37Nh6n7GfuKJ7A1f2Fn4L5mbnj7FmN8efnAzziehnu7rPu9nu+ZTLdvW/drPh+ZzuU9bkrz04lUonoJbs677tb8PzKpbr677rb8PzOdsdJK4EkVtHfe62v+62/D8xHurr/utvw/MxbFm3BaFaO891Nf8Adbfh+Yr3U2h90u+H5mdtafbyCQODqhhgkAIwGCQCAzavRQs5tfWXVJcmaQKONfp+XBdCN1fY2vrR8n1r0ODtDYE4P8o0c5Jx5pRbV0fBY/OX+cz20op9Zju0jX1ocn3HXD63G9MZYTJwtib1KTVOqxCzOFcsKuX73sv3eR6k83tfZVep5yXRX9k0uU3+13+Zydn7U1Gz59BdFypz+a3nhj7VcurHh/I6X54/TvDq+f4xM7h1l3PXusBgp0Osrvh0lU1OL7uTi+5rrTNGDzWa/rtNVCAnAYIIAYMALgBsBgKXAYGwGAFwGB8EYAQMDtEYCbIAzQYAXBAxGAIaIGIKFJJwQBAEgBaAAEAAAVAEgDaAJACCScBgIpuojLrRy9obPUo8Fkelr7OyUX3p9aO2GCy2XcXW4+eT09+hn01E81vk3jk12Rsj/noes2Jt6rVLh/07kudbec97i+1e816rQKWXH6rfXyyn4Ndp5DauxZVy4604ST4kllLPfB9nl+B6Jlh9ZrLrL1wsvz7n8e7QYPLbD3o5qnVYi19WN/Unjsn3Px/kerXPmsNPmmnlNHHP53C6rtjlMp0VInA2AObSMBgknBBAYJwGAFwGBsBgoTBGBwwNhCMD4IwAmCMD4AqaV4IHwRgBQJaABcBgkAhwAAACcBgCAJwAAkGCQCgAJQVBOCcAQGCu6iM04ySaaxzLQA8jt7dx87KlnvXazj6HeWzQYhZxTp4uDoWszi/2H2eXV5H0Y4+2dkUzXTtwqlS1arZYUYOPPieTvj9v+eOXccr8++U6rpaPV13R463lcsppxlF4ziSfNMunJRXFJqMV1yk1FL1Z8n2rvlJS/wDTUa5LMXeup4fXXB9UXz5SyvBHmtZr773xX22XPsdk3LHp1L0OOnTb7Jqt69n1NqWqqbXJqvitfwpmR7+bO6ulsfiqLcfyPj6GQ0bfY6t9tnS5dO4/v02r+h1tDtTT3rNN9VvhGaz+HWfCkh4+9do0bffWB8h2PvXq9M0ukd1S66rm5rHg+tej9D6Pu9vDRrY/UfBbFZnTJriX7S9peP8AIlg6+CGhiCKXADEYAXBDQ7RACMhofBDRQmCGhxWVCtEDBgBmSAAAAAAAAAAABUkogkgAACCQACgPmP0n7clO38gg8VVKE78fp3P6yi/BLD834H04+Ib6xa2lrM9t7kv3Wk1/ngWDjAiEMkGTJjxFih0A6ZZFlaGQFhfotZOiyF1UnGyuXFF9nk+9PqMxDZR902VrY6iirUR6rYKWPZfavR5Xoajz+4j/APn6dZ6lZnwzZJ/1PQGGkASQAENEgApAzIAVkDMUoXAEsgqGAACgAAAAACAAAKkAACQIAgkAyAEnyH6RdLw62yTWHJRnF+1Br5p/gfXcnnt793VrqlwuMNRWs1Ta5NdsJeD9zKPi8ZL17R0U7V0d2mtlVbCVVsc8mvzl3p/pLxRnjrcdaz4p/wBAy6KY+TDDXQ7crzRbHV19fFH1KNaYyZi/L6+/PkmK9cnySfm+QG9yDjWefUub8jHG/wBPLrfqeq3U3St1c422p16dNSSkmnZ6dxB7zcGElo1KSa45ylFP2eR6Yq01Ea4RrisRisJFhlpIMgAAAACGQyWQwIZBLFKAVjCsqUwAAUAAAAAAAAAAEkABIEABIAAEkNAAGLauyaNXW6tRXG2D7JZzF96a5p+R4Tav0U0yy9NqLKe1Quiro+WVhr3n0gnAHw7VfRptODfDCi5djruUW/SaRiluHtVf7SXpbQ1/2Pv2AwRNPg1P0fbVl/t4w8Z3VJe5s7uzPot1MsO++updsao9JL8Xhe4+uEjZp5bYm4uj0zU+GVti/TtfFjyXUj1EIpcksIkBtTAQGSCQyQQBLYZIAAIJFbAGyCSCgFYwrKj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05" name="AutoShape 10" descr="data:image/jpeg;base64,/9j/4AAQSkZJRgABAQAAAQABAAD/2wCEAAkGBw8PDw8NDw8NDQ0NDQ0NDQ0NDQ8NDQ0NFREWFhURFRUYHSggGBomGxUVITEhJSsrLi4uFx8zRDMuNygtOjcBCgoKDg0NFRAQFysZFR0rLSstKystLSs3KysrLTctKzQtLSstKysrKy0tLSstKy0tKy4tKysrLSstNys4LSsrK//AABEIALABHgMBIgACEQEDEQH/xAAbAAACAwEBAQAAAAAAAAAAAAAAAgEDBAUGB//EAD8QAAICAQEEBwQFCwQDAAAAAAABAgMRBAUGEiETMUFRYXGBUqGi0QciU1SRFDJCQ2Jyo7HB0vAzRJKyIyQl/8QAGAEBAQEBAQAAAAAAAAAAAAAAAAECAwT/xAAfEQEBAAIDAQEBAQEAAAAAAAAAAQIREiFRA0Ex0SL/2gAMAwEAAhEDEQA/APJJEoENg9DklIZIhIdI1IzaMDpAkOkXSBIdIlRHUTSFURlEdRHUS6Z2RRJUS1RJUS6Nq+EnhLeAngKinhI4TRwBwAZuEhxNHAQ4AZ3EVxNDgK4A2zOIrRocRHEml2oaEaL3ERxJYsqhoRl8kJJE0qpoRotYjRmxVbRDHaFaMtSkFY7QpFKQMyDKlAlkEqtQyISLEjrI50JFkURFFkYmpECRZGIRiWxiakZtQolkYkxiWxiWRLSxiPGJZGJZGBrTO1UYDqstUB1AvFNqeAngNCrJ4C6Ns3CHAaejJ6MvFNsrgK6zW6xXWOJtkcBXA1OAsoDS7Y5QK3A2SgVygZsXbI4lcomuUCqUSaXbNKJW0aZRKnEzYsrO4iSRfKJW0Zsa2paEZc0I0ZsVUKWNCtGWpSNCjtENGapCGMyCK2xQ8URFFkUdY57TFFsYkRiXRibkZtEYlkYkxiXQiaZRGBdGBMIl0YG9JaSMC2MCyFZdCsumVUayxVl8ayyNZZE2zxgN0ZqjUOqijH0YdGblST0IRz3UK6joukV0gc11iSrOi6RJUlNubKsrlA6E6imdRNDBOBTKs6EqymdZNNbc+UCqUTfKsonAzY1tilEqlE2TgUyiYsalZZIraNMolUomLGlEkK0WtCNGbGoraFaHkKYrRMEDkYMq6EUWRiRFFsUd3JMIlsIkQiXwibjNpoRLoRCETRCBuRiohA0QrJrrNMKzemdlhWXwrLK6jTXUEURqLo1GmFJfCklq6ZFSWRpNsaR40mebXFhVA3Qm9Uk9CTkvFzXSK6TpukWVI5nFy5UlUqTqypKp0mpkzcXKnSUTqOrOoz2VGpUscqdRnnWdayoy2VGmXMnAzzrOlZWZrIEsWVz5wKJxN04FE4mLG4wziVSia5RKZRMWNxmlEraNE0VNHOtqWhGi1itHOtRW0K0WNC4M6adSMS6ETuR3O16/Ufxav7iyO6Wv+w/i1f3HaZT1ysriwiX1wOxHdTW/YfxKv7i6O7Gs+x/iVf3G5lj6zcb45UIGmqs6cN3NWv1L/wCdfzNFewNSv1Xxw+Zvnj6zxvjn11mqqsfWbJ1sUlXQ5Zy5S4q3wruS4ubMNOl1fFj/AMqn2xcoKX/Fm5cb+s8bPx1q6jVVUcVbQvplwXV8WOtcLrtUe/D5P0/E9Bsu6vULNUuJr86PVOPnH+vUZyupv8XGS3X6eFJfCk0Q00vZZdGhrsOFznrpxvjPGosVRojX4DKsxzi8azqoOiNPB5hwE5LxZuiElUa+jIcPAc041glWVTqOi6n3Mrlp33M3M4armTrM1tZ1paaXssos0c/ZZuZz1njfHGsrM1lZ256Cz2JGazZt32cvcdZ9J6xcL44dlZksrO/PZN/2U/cZrNjah/qZ+43Ppj7GeOXjz9kDPOB37Nh6n7GfuKJ7A1f2Fn4L5mbnj7FmN8efnAzziehnu7rPu9nu+ZTLdvW/drPh+ZzuU9bkrz04lUonoJbs677tb8PzKpbr677rb8PzOdsdJK4EkVtHfe62v+62/D8xHurr/utvw/MxbFm3BaFaO891Nf8Adbfh+Yr3U2h90u+H5mdtafbyCQODqhhgkAIwGCQCAzavRQs5tfWXVJcmaQKONfp+XBdCN1fY2vrR8n1r0ODtDYE4P8o0c5Jx5pRbV0fBY/OX+cz20op9Zju0jX1ocn3HXD63G9MZYTJwtib1KTVOqxCzOFcsKuX73sv3eR6k83tfZVep5yXRX9k0uU3+13+Zydn7U1Gz59BdFypz+a3nhj7VcurHh/I6X54/TvDq+f4xM7h1l3PXusBgp0Osrvh0lU1OL7uTi+5rrTNGDzWa/rtNVCAnAYIIAYMALgBsBgKXAYGwGAFwGB8EYAQMDtEYCbIAzQYAXBAxGAIaIGIKFJJwQBAEgBaAAEAAAVAEgDaAJACCScBgIpuojLrRy9obPUo8Fkelr7OyUX3p9aO2GCy2XcXW4+eT09+hn01E81vk3jk12Rsj/noes2Jt6rVLh/07kudbec97i+1e816rQKWXH6rfXyyn4Ndp5DauxZVy4604ST4kllLPfB9nl+B6Jlh9ZrLrL1wsvz7n8e7QYPLbD3o5qnVYi19WN/Unjsn3Px/kerXPmsNPmmnlNHHP53C6rtjlMp0VInA2AObSMBgknBBAYJwGAFwGBsBgoTBGBwwNhCMD4IwAmCMD4AqaV4IHwRgBQJaABcBgkAhwAAACcBgCAJwAAkGCQCgAJQVBOCcAQGCu6iM04ySaaxzLQA8jt7dx87KlnvXazj6HeWzQYhZxTp4uDoWszi/2H2eXV5H0Y4+2dkUzXTtwqlS1arZYUYOPPieTvj9v+eOXccr8++U6rpaPV13R463lcsppxlF4ziSfNMunJRXFJqMV1yk1FL1Z8n2rvlJS/wDTUa5LMXeup4fXXB9UXz5SyvBHmtZr773xX22XPsdk3LHp1L0OOnTb7Jqt69n1NqWqqbXJqvitfwpmR7+bO6ulsfiqLcfyPj6GQ0bfY6t9tnS5dO4/v02r+h1tDtTT3rNN9VvhGaz+HWfCkh4+9do0bffWB8h2PvXq9M0ukd1S66rm5rHg+tej9D6Pu9vDRrY/UfBbFZnTJriX7S9peP8AIlg6+CGhiCKXADEYAXBDQ7RACMhofBDRQmCGhxWVCtEDBgBmSAAAAAAAAAAABUkogkgAACCQACgPmP0n7clO38gg8VVKE78fp3P6yi/BLD834H04+Ib6xa2lrM9t7kv3Wk1/ngWDjAiEMkGTJjxFih0A6ZZFlaGQFhfotZOiyF1UnGyuXFF9nk+9PqMxDZR902VrY6iirUR6rYKWPZfavR5Xoajz+4j/APn6dZ6lZnwzZJ/1PQGGkASQAENEgApAzIAVkDMUoXAEsgqGAACgAAAAACAAAKkAACQIAgkAyAEnyH6RdLw62yTWHJRnF+1Br5p/gfXcnnt793VrqlwuMNRWs1Ta5NdsJeD9zKPi8ZL17R0U7V0d2mtlVbCVVsc8mvzl3p/pLxRnjrcdaz4p/wBAy6KY+TDDXQ7crzRbHV19fFH1KNaYyZi/L6+/PkmK9cnySfm+QG9yDjWefUub8jHG/wBPLrfqeq3U3St1c422p16dNSSkmnZ6dxB7zcGElo1KSa45ylFP2eR6Yq01Ea4RrisRisJFhlpIMgAAAACGQyWQwIZBLFKAVjCsqUwAAUAAAAAAAAAAEkABIEABIAAEkNAAGLauyaNXW6tRXG2D7JZzF96a5p+R4Tav0U0yy9NqLKe1Quiro+WVhr3n0gnAHw7VfRptODfDCi5djruUW/SaRiluHtVf7SXpbQ1/2Pv2AwRNPg1P0fbVl/t4w8Z3VJe5s7uzPot1MsO++updsao9JL8Xhe4+uEjZp5bYm4uj0zU+GVti/TtfFjyXUj1EIpcksIkBtTAQGSCQyQQBLYZIAAIJFbAGyCSCgFYwrKj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12" y="4437112"/>
            <a:ext cx="271895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3" y="1916832"/>
            <a:ext cx="6028976" cy="3001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267744" y="491783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Physics department!</a:t>
            </a:r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76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14E302-2056-41BB-934F-C77531480B4A}" type="slidenum">
              <a:rPr lang="de-AT" smtClean="0">
                <a:solidFill>
                  <a:srgbClr val="00336E"/>
                </a:solidFill>
              </a:rPr>
              <a:pPr>
                <a:defRPr/>
              </a:pPr>
              <a:t>15</a:t>
            </a:fld>
            <a:endParaRPr lang="de-AT" dirty="0">
              <a:solidFill>
                <a:srgbClr val="00336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Gate-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project: workflow 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40" y="1412775"/>
            <a:ext cx="7797659" cy="29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" y="4077072"/>
            <a:ext cx="6264696" cy="267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1600" y="899428"/>
            <a:ext cx="81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Generic beam modeling workflow (MedAustron experience)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638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197850" y="6492875"/>
            <a:ext cx="946150" cy="365125"/>
          </a:xfrm>
        </p:spPr>
        <p:txBody>
          <a:bodyPr/>
          <a:lstStyle/>
          <a:p>
            <a:pPr>
              <a:defRPr/>
            </a:pPr>
            <a:fld id="{F058310E-C6EC-4DBB-BF09-290762B63CAC}" type="slidenum">
              <a:rPr lang="de-AT" smtClean="0"/>
              <a:pPr>
                <a:defRPr/>
              </a:pPr>
              <a:t>2</a:t>
            </a:fld>
            <a:endParaRPr lang="de-AT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68313" y="6448251"/>
            <a:ext cx="6911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sz="800" dirty="0" smtClean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3"/>
          <p:cNvSpPr txBox="1">
            <a:spLocks/>
          </p:cNvSpPr>
          <p:nvPr/>
        </p:nvSpPr>
        <p:spPr bwMode="auto">
          <a:xfrm>
            <a:off x="1547813" y="836712"/>
            <a:ext cx="715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lvl="1">
              <a:spcBef>
                <a:spcPts val="525"/>
              </a:spcBef>
            </a:pPr>
            <a:r>
              <a:rPr lang="de-AT" kern="0" dirty="0" smtClean="0"/>
              <a:t>Outline</a:t>
            </a:r>
            <a:endParaRPr lang="de-AT" kern="0" dirty="0"/>
          </a:p>
        </p:txBody>
      </p:sp>
      <p:sp>
        <p:nvSpPr>
          <p:cNvPr id="11" name="Inhaltsplatzhalter 4"/>
          <p:cNvSpPr>
            <a:spLocks noGrp="1"/>
          </p:cNvSpPr>
          <p:nvPr>
            <p:ph idx="1"/>
          </p:nvPr>
        </p:nvSpPr>
        <p:spPr>
          <a:xfrm>
            <a:off x="107504" y="1844824"/>
            <a:ext cx="8928992" cy="4032447"/>
          </a:xfrm>
        </p:spPr>
        <p:txBody>
          <a:bodyPr/>
          <a:lstStyle/>
          <a:p>
            <a:pPr marL="0" lvl="1" defTabSz="914400">
              <a:spcBef>
                <a:spcPts val="525"/>
              </a:spcBef>
            </a:pPr>
            <a:endParaRPr lang="de-AT" sz="1600" b="1" dirty="0" smtClean="0"/>
          </a:p>
          <a:p>
            <a:pPr marL="0" lvl="1" defTabSz="914400">
              <a:spcBef>
                <a:spcPts val="525"/>
              </a:spcBef>
            </a:pPr>
            <a:r>
              <a:rPr lang="de-AT" sz="1600" b="1" dirty="0" smtClean="0"/>
              <a:t>MedAustron </a:t>
            </a:r>
            <a:r>
              <a:rPr lang="de-AT" sz="1600" b="1" dirty="0" err="1" smtClean="0"/>
              <a:t>status</a:t>
            </a:r>
            <a:endParaRPr lang="de-AT" sz="1600" b="1" dirty="0" smtClean="0"/>
          </a:p>
          <a:p>
            <a:pPr marL="0" lvl="1" defTabSz="914400">
              <a:spcBef>
                <a:spcPts val="525"/>
              </a:spcBef>
            </a:pPr>
            <a:endParaRPr lang="de-AT" sz="1600" b="1" dirty="0" smtClean="0"/>
          </a:p>
          <a:p>
            <a:pPr marL="0" lvl="1" defTabSz="914400">
              <a:spcBef>
                <a:spcPts val="525"/>
              </a:spcBef>
            </a:pPr>
            <a:r>
              <a:rPr lang="de-AT" sz="1600" b="1" dirty="0" smtClean="0"/>
              <a:t>Modeling </a:t>
            </a:r>
            <a:r>
              <a:rPr lang="de-AT" sz="1600" b="1" dirty="0" err="1" smtClean="0"/>
              <a:t>of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the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fixed</a:t>
            </a:r>
            <a:r>
              <a:rPr lang="de-AT" sz="1600" b="1" dirty="0" smtClean="0"/>
              <a:t> beam </a:t>
            </a:r>
            <a:r>
              <a:rPr lang="de-AT" sz="1600" b="1" dirty="0" err="1" smtClean="0"/>
              <a:t>line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for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protons</a:t>
            </a:r>
            <a:r>
              <a:rPr lang="de-AT" sz="1600" b="1" dirty="0" smtClean="0"/>
              <a:t> (</a:t>
            </a:r>
            <a:r>
              <a:rPr lang="de-AT" sz="1600" b="1" dirty="0" err="1" smtClean="0"/>
              <a:t>Alessio‘s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PhD</a:t>
            </a:r>
            <a:r>
              <a:rPr lang="de-AT" sz="1600" b="1" dirty="0" smtClean="0"/>
              <a:t>)</a:t>
            </a:r>
          </a:p>
          <a:p>
            <a:pPr marL="0" lvl="1" defTabSz="914400">
              <a:spcBef>
                <a:spcPts val="525"/>
              </a:spcBef>
            </a:pPr>
            <a:endParaRPr lang="de-AT" sz="1600" b="1" dirty="0" smtClean="0"/>
          </a:p>
          <a:p>
            <a:pPr marL="0" lvl="1" defTabSz="914400">
              <a:spcBef>
                <a:spcPts val="525"/>
              </a:spcBef>
            </a:pPr>
            <a:r>
              <a:rPr lang="de-AT" sz="1600" b="1" dirty="0" smtClean="0"/>
              <a:t>GATE-</a:t>
            </a:r>
            <a:r>
              <a:rPr lang="de-AT" sz="1600" b="1" dirty="0" err="1" smtClean="0"/>
              <a:t>RTion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project</a:t>
            </a:r>
            <a:endParaRPr lang="de-AT" sz="1600" b="1" dirty="0"/>
          </a:p>
          <a:p>
            <a:pPr marL="0" lvl="1" defTabSz="914400">
              <a:spcBef>
                <a:spcPts val="525"/>
              </a:spcBef>
            </a:pPr>
            <a:endParaRPr lang="de-AT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413039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197850" y="6492875"/>
            <a:ext cx="946150" cy="365125"/>
          </a:xfrm>
        </p:spPr>
        <p:txBody>
          <a:bodyPr/>
          <a:lstStyle/>
          <a:p>
            <a:pPr>
              <a:defRPr/>
            </a:pPr>
            <a:fld id="{F058310E-C6EC-4DBB-BF09-290762B63CAC}" type="slidenum">
              <a:rPr lang="de-AT" smtClean="0"/>
              <a:pPr>
                <a:defRPr/>
              </a:pPr>
              <a:t>3</a:t>
            </a:fld>
            <a:endParaRPr lang="de-AT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68313" y="6448251"/>
            <a:ext cx="6911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sz="800" dirty="0" smtClean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8632" y="1052736"/>
            <a:ext cx="8381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Proton treatments started in IR3 in December 2016 !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Today (5 months later), up to 10 patients a day are treated and pediatric treatments started in April 2017.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IR2 second clinical room is in commissioning phase.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IR1 research room available since October 2016.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30389"/>
            <a:ext cx="5317356" cy="41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MedAustron status</a:t>
            </a:r>
            <a:b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2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197850" y="6492875"/>
            <a:ext cx="946150" cy="365125"/>
          </a:xfrm>
        </p:spPr>
        <p:txBody>
          <a:bodyPr/>
          <a:lstStyle/>
          <a:p>
            <a:pPr>
              <a:defRPr/>
            </a:pPr>
            <a:fld id="{F058310E-C6EC-4DBB-BF09-290762B63CAC}" type="slidenum">
              <a:rPr lang="de-AT" smtClean="0"/>
              <a:pPr>
                <a:defRPr/>
              </a:pPr>
              <a:t>4</a:t>
            </a:fld>
            <a:endParaRPr lang="de-AT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68313" y="6448251"/>
            <a:ext cx="6911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sz="800" dirty="0" smtClean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of the proton fixed beam line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685158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showAsIcon="1" r:id="rId4" imgW="914400" imgH="771480" progId="PowerPoint.Show.12">
                  <p:embed/>
                </p:oleObj>
              </mc:Choice>
              <mc:Fallback>
                <p:oleObj name="Presentation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4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197850" y="6492875"/>
            <a:ext cx="946150" cy="365125"/>
          </a:xfrm>
        </p:spPr>
        <p:txBody>
          <a:bodyPr/>
          <a:lstStyle/>
          <a:p>
            <a:pPr>
              <a:defRPr/>
            </a:pPr>
            <a:fld id="{F058310E-C6EC-4DBB-BF09-290762B63CAC}" type="slidenum">
              <a:rPr lang="de-AT" smtClean="0"/>
              <a:pPr>
                <a:defRPr/>
              </a:pPr>
              <a:t>5</a:t>
            </a:fld>
            <a:endParaRPr lang="de-AT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68313" y="6448251"/>
            <a:ext cx="6911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sz="800" dirty="0" smtClean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Gate-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99992" y="77772"/>
            <a:ext cx="4558690" cy="1759470"/>
            <a:chOff x="4216819" y="48091"/>
            <a:chExt cx="4558690" cy="1759470"/>
          </a:xfrm>
        </p:grpSpPr>
        <p:pic>
          <p:nvPicPr>
            <p:cNvPr id="8" name="Picture 2" descr="Résultat de recherche d'images pour &quot;thinking&quot;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819" y="721982"/>
              <a:ext cx="1088716" cy="1085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lowchart: Sequential Access Storage 8"/>
            <p:cNvSpPr/>
            <p:nvPr/>
          </p:nvSpPr>
          <p:spPr>
            <a:xfrm flipH="1">
              <a:off x="5169004" y="48091"/>
              <a:ext cx="3606505" cy="1216681"/>
            </a:xfrm>
            <a:prstGeom prst="flowChartMagneticTa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/>
                  </a:solidFill>
                </a:rPr>
                <a:t>What is needed</a:t>
              </a:r>
            </a:p>
            <a:p>
              <a:pPr algn="ctr"/>
              <a:r>
                <a:rPr lang="en-US" sz="1400" b="1" i="1" dirty="0" smtClean="0">
                  <a:solidFill>
                    <a:schemeClr val="bg1"/>
                  </a:solidFill>
                </a:rPr>
                <a:t>to </a:t>
              </a:r>
              <a:r>
                <a:rPr lang="en-US" sz="1400" b="1" i="1" dirty="0">
                  <a:solidFill>
                    <a:schemeClr val="bg1"/>
                  </a:solidFill>
                </a:rPr>
                <a:t>use GATE clinically</a:t>
              </a:r>
              <a:r>
                <a:rPr lang="en-US" sz="1400" i="1" dirty="0">
                  <a:solidFill>
                    <a:schemeClr val="bg1"/>
                  </a:solidFill>
                </a:rPr>
                <a:t> for independent dose calculation purposes?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8313" y="1430774"/>
            <a:ext cx="82801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More and more clinical users </a:t>
            </a:r>
            <a:r>
              <a:rPr lang="en-US" sz="1400" dirty="0" smtClean="0"/>
              <a:t>are using (or planning to use) GATE in Light Ion Beam Therapy </a:t>
            </a:r>
            <a:r>
              <a:rPr lang="en-US" sz="1400" dirty="0"/>
              <a:t>(LIBT) </a:t>
            </a:r>
            <a:r>
              <a:rPr lang="en-US" sz="1400" dirty="0" smtClean="0"/>
              <a:t>facilities for clinical purposes.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Currently </a:t>
            </a:r>
            <a:r>
              <a:rPr lang="en-US" sz="1400" b="1" dirty="0" smtClean="0"/>
              <a:t>7 LIBT </a:t>
            </a:r>
            <a:r>
              <a:rPr lang="en-US" sz="1400" b="1" dirty="0"/>
              <a:t>facilities </a:t>
            </a:r>
            <a:r>
              <a:rPr lang="en-US" sz="1400" b="1" dirty="0" smtClean="0"/>
              <a:t>have been identified</a:t>
            </a:r>
            <a:r>
              <a:rPr lang="en-US" sz="1400" dirty="0" smtClean="0"/>
              <a:t>: MedAustron (Austria), CPO and Nice (France), </a:t>
            </a:r>
            <a:r>
              <a:rPr lang="en-US" sz="1400" dirty="0" err="1" smtClean="0"/>
              <a:t>Skandion</a:t>
            </a:r>
            <a:r>
              <a:rPr lang="en-US" sz="1400" dirty="0" smtClean="0"/>
              <a:t> (Sweden), PSI (Switzerland), Christie NHS Foundation (UK, Manchester and London): </a:t>
            </a:r>
            <a:r>
              <a:rPr lang="en-US" sz="1400" b="1" dirty="0" smtClean="0"/>
              <a:t>4 facilities are already using GATE for clinical applications</a:t>
            </a:r>
            <a:r>
              <a:rPr lang="en-US" sz="1400" dirty="0" smtClean="0"/>
              <a:t>, 3 facilities are starting to use GATE.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On </a:t>
            </a:r>
            <a:r>
              <a:rPr lang="en-US" sz="1400" b="1" dirty="0" smtClean="0"/>
              <a:t>3/3/2017</a:t>
            </a:r>
            <a:r>
              <a:rPr lang="en-US" sz="1400" dirty="0" smtClean="0"/>
              <a:t>, a GATE satellite workshop organized by </a:t>
            </a:r>
            <a:r>
              <a:rPr lang="en-US" sz="1400" b="1" dirty="0" smtClean="0"/>
              <a:t>David Sarrut, David </a:t>
            </a:r>
            <a:r>
              <a:rPr lang="en-US" sz="1400" b="1" dirty="0" err="1" smtClean="0"/>
              <a:t>Boersma</a:t>
            </a:r>
            <a:r>
              <a:rPr lang="en-US" sz="1400" b="1" dirty="0" smtClean="0"/>
              <a:t> and Loïc Grevillot</a:t>
            </a:r>
            <a:r>
              <a:rPr lang="en-US" sz="1400" dirty="0" smtClean="0"/>
              <a:t> at </a:t>
            </a:r>
            <a:r>
              <a:rPr lang="en-US" sz="1400" dirty="0" err="1" smtClean="0"/>
              <a:t>Skandion</a:t>
            </a:r>
            <a:r>
              <a:rPr lang="en-US" sz="1400" dirty="0" smtClean="0"/>
              <a:t> during the Swedish DOTSKAN meeting can be considered as the </a:t>
            </a:r>
            <a:r>
              <a:rPr lang="en-US" sz="1400" b="1" dirty="0" smtClean="0"/>
              <a:t>kick-off meeting </a:t>
            </a:r>
            <a:r>
              <a:rPr lang="en-US" sz="1400" dirty="0" smtClean="0"/>
              <a:t>of this project.</a:t>
            </a:r>
          </a:p>
          <a:p>
            <a:endParaRPr lang="en-US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048903"/>
            <a:ext cx="4530483" cy="2708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4286131"/>
            <a:ext cx="2592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 typical application is to use </a:t>
            </a:r>
            <a:r>
              <a:rPr lang="en-US" sz="1400" b="1" dirty="0" smtClean="0"/>
              <a:t>GATE to support TPS commissioning</a:t>
            </a:r>
            <a:r>
              <a:rPr lang="en-US" sz="1400" dirty="0" smtClean="0"/>
              <a:t>, </a:t>
            </a:r>
          </a:p>
          <a:p>
            <a:r>
              <a:rPr lang="en-US" sz="1400" dirty="0" smtClean="0"/>
              <a:t>or to use </a:t>
            </a:r>
            <a:r>
              <a:rPr lang="en-US" sz="1400" b="1" dirty="0" smtClean="0"/>
              <a:t>GATE as an independent dose calculation tool</a:t>
            </a:r>
            <a:r>
              <a:rPr lang="en-US" sz="1400" dirty="0" smtClean="0"/>
              <a:t> to reduce patient specific QA measurements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23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197850" y="6492875"/>
            <a:ext cx="946150" cy="365125"/>
          </a:xfrm>
        </p:spPr>
        <p:txBody>
          <a:bodyPr/>
          <a:lstStyle/>
          <a:p>
            <a:pPr>
              <a:defRPr/>
            </a:pPr>
            <a:fld id="{F058310E-C6EC-4DBB-BF09-290762B63CAC}" type="slidenum">
              <a:rPr lang="de-AT" smtClean="0"/>
              <a:pPr>
                <a:defRPr/>
              </a:pPr>
              <a:t>6</a:t>
            </a:fld>
            <a:endParaRPr lang="de-AT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68313" y="6448251"/>
            <a:ext cx="6911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sz="800" dirty="0" smtClean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Gate-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99992" y="77772"/>
            <a:ext cx="4558690" cy="1759470"/>
            <a:chOff x="4216819" y="48091"/>
            <a:chExt cx="4558690" cy="1759470"/>
          </a:xfrm>
        </p:grpSpPr>
        <p:pic>
          <p:nvPicPr>
            <p:cNvPr id="8" name="Picture 2" descr="Résultat de recherche d'images pour &quot;thinking&quot;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819" y="721982"/>
              <a:ext cx="1088716" cy="1085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lowchart: Sequential Access Storage 8"/>
            <p:cNvSpPr/>
            <p:nvPr/>
          </p:nvSpPr>
          <p:spPr>
            <a:xfrm flipH="1">
              <a:off x="5169004" y="48091"/>
              <a:ext cx="3606505" cy="1216681"/>
            </a:xfrm>
            <a:prstGeom prst="flowChartMagneticTa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/>
                  </a:solidFill>
                </a:rPr>
                <a:t>What is needed</a:t>
              </a:r>
            </a:p>
            <a:p>
              <a:pPr algn="ctr"/>
              <a:r>
                <a:rPr lang="en-US" sz="1400" b="1" i="1" dirty="0" smtClean="0">
                  <a:solidFill>
                    <a:schemeClr val="bg1"/>
                  </a:solidFill>
                </a:rPr>
                <a:t>to </a:t>
              </a:r>
              <a:r>
                <a:rPr lang="en-US" sz="1400" b="1" i="1" dirty="0">
                  <a:solidFill>
                    <a:schemeClr val="bg1"/>
                  </a:solidFill>
                </a:rPr>
                <a:t>use GATE clinically</a:t>
              </a:r>
              <a:r>
                <a:rPr lang="en-US" sz="1400" i="1" dirty="0">
                  <a:solidFill>
                    <a:schemeClr val="bg1"/>
                  </a:solidFill>
                </a:rPr>
                <a:t> for independent dose calculation purposes?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8313" y="1441807"/>
            <a:ext cx="82801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Purpose:</a:t>
            </a:r>
          </a:p>
          <a:p>
            <a:pPr lvl="1"/>
            <a:r>
              <a:rPr lang="en-US" b="1" dirty="0" smtClean="0"/>
              <a:t>To facilitate the use of GATE for clinical purposes and its</a:t>
            </a:r>
            <a:r>
              <a:rPr lang="en-US" dirty="0" smtClean="0"/>
              <a:t> </a:t>
            </a:r>
            <a:r>
              <a:rPr lang="en-US" b="1" dirty="0" smtClean="0"/>
              <a:t>integration into clinical environments </a:t>
            </a:r>
            <a:r>
              <a:rPr lang="en-US" dirty="0" smtClean="0"/>
              <a:t>(e.g. TPS validation or independent dose calculation verification).</a:t>
            </a:r>
          </a:p>
          <a:p>
            <a:pPr lvl="1"/>
            <a:endParaRPr lang="en-US" dirty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Rational: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/>
              <a:t>Every user who wants to establish GATE into a clinic is facing the same issues. Therefore, we want </a:t>
            </a:r>
            <a:r>
              <a:rPr lang="en-US" b="1" dirty="0" smtClean="0"/>
              <a:t>to share and coordinate </a:t>
            </a:r>
            <a:r>
              <a:rPr lang="en-US" b="1" dirty="0"/>
              <a:t>efforts </a:t>
            </a:r>
            <a:r>
              <a:rPr lang="en-US" b="1" dirty="0" smtClean="0"/>
              <a:t>with the users </a:t>
            </a:r>
            <a:r>
              <a:rPr lang="en-US" b="1" dirty="0"/>
              <a:t>interested to join the project</a:t>
            </a:r>
            <a:r>
              <a:rPr lang="en-US" dirty="0"/>
              <a:t>.</a:t>
            </a:r>
          </a:p>
          <a:p>
            <a:pPr lvl="1"/>
            <a:endParaRPr lang="en-US" dirty="0" smtClean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109" y="4166906"/>
            <a:ext cx="4638315" cy="257446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63688" y="4869160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Representation of a typical </a:t>
            </a:r>
            <a:r>
              <a:rPr lang="en-US" sz="1400" b="1" dirty="0" smtClean="0"/>
              <a:t>medical workflow </a:t>
            </a:r>
            <a:r>
              <a:rPr lang="en-US" sz="1400" dirty="0" smtClean="0"/>
              <a:t>required to use GATE clinically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51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197850" y="6492875"/>
            <a:ext cx="946150" cy="365125"/>
          </a:xfrm>
        </p:spPr>
        <p:txBody>
          <a:bodyPr/>
          <a:lstStyle/>
          <a:p>
            <a:pPr>
              <a:defRPr/>
            </a:pPr>
            <a:fld id="{F058310E-C6EC-4DBB-BF09-290762B63CAC}" type="slidenum">
              <a:rPr lang="de-AT" smtClean="0"/>
              <a:pPr>
                <a:defRPr/>
              </a:pPr>
              <a:t>7</a:t>
            </a:fld>
            <a:endParaRPr lang="de-AT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68313" y="6448251"/>
            <a:ext cx="6911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sz="800" dirty="0" smtClean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Gate-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99992" y="77772"/>
            <a:ext cx="4558690" cy="1759470"/>
            <a:chOff x="4216819" y="48091"/>
            <a:chExt cx="4558690" cy="1759470"/>
          </a:xfrm>
        </p:grpSpPr>
        <p:pic>
          <p:nvPicPr>
            <p:cNvPr id="8" name="Picture 2" descr="Résultat de recherche d'images pour &quot;thinking&quot;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819" y="721982"/>
              <a:ext cx="1088716" cy="1085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lowchart: Sequential Access Storage 8"/>
            <p:cNvSpPr/>
            <p:nvPr/>
          </p:nvSpPr>
          <p:spPr>
            <a:xfrm flipH="1">
              <a:off x="5169004" y="48091"/>
              <a:ext cx="3606505" cy="1216681"/>
            </a:xfrm>
            <a:prstGeom prst="flowChartMagneticTa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/>
                  </a:solidFill>
                </a:rPr>
                <a:t>What is needed</a:t>
              </a:r>
            </a:p>
            <a:p>
              <a:pPr algn="ctr"/>
              <a:r>
                <a:rPr lang="en-US" sz="1400" b="1" i="1" dirty="0" smtClean="0">
                  <a:solidFill>
                    <a:schemeClr val="bg1"/>
                  </a:solidFill>
                </a:rPr>
                <a:t>to </a:t>
              </a:r>
              <a:r>
                <a:rPr lang="en-US" sz="1400" b="1" i="1" dirty="0">
                  <a:solidFill>
                    <a:schemeClr val="bg1"/>
                  </a:solidFill>
                </a:rPr>
                <a:t>use GATE clinically</a:t>
              </a:r>
              <a:r>
                <a:rPr lang="en-US" sz="1400" i="1" dirty="0">
                  <a:solidFill>
                    <a:schemeClr val="bg1"/>
                  </a:solidFill>
                </a:rPr>
                <a:t> for independent dose calculation purposes?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21329" y="1447616"/>
            <a:ext cx="8515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user needs ?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To </a:t>
            </a:r>
            <a:r>
              <a:rPr lang="en-US" b="1" dirty="0" smtClean="0">
                <a:solidFill>
                  <a:srgbClr val="C00000"/>
                </a:solidFill>
              </a:rPr>
              <a:t>validate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the GATE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functionalities</a:t>
            </a:r>
            <a:r>
              <a:rPr lang="en-US" dirty="0" smtClean="0"/>
              <a:t> related to LIBT simulation.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A </a:t>
            </a:r>
            <a:r>
              <a:rPr lang="en-US" b="1" dirty="0" smtClean="0">
                <a:solidFill>
                  <a:srgbClr val="C00000"/>
                </a:solidFill>
              </a:rPr>
              <a:t>long term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(frozen) GATE release</a:t>
            </a:r>
            <a:r>
              <a:rPr lang="en-US" b="1" dirty="0" smtClean="0"/>
              <a:t> </a:t>
            </a:r>
            <a:r>
              <a:rPr lang="en-US" dirty="0" smtClean="0"/>
              <a:t>for several years.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A </a:t>
            </a:r>
            <a:r>
              <a:rPr lang="en-US" b="1" dirty="0" smtClean="0">
                <a:solidFill>
                  <a:srgbClr val="C00000"/>
                </a:solidFill>
              </a:rPr>
              <a:t>number of tools aside GATE </a:t>
            </a:r>
            <a:r>
              <a:rPr lang="en-US" dirty="0" smtClean="0"/>
              <a:t>to perform all the clinical tasks necessary to integrate and use efficiently GATE into a clinical environment.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9552" y="3496359"/>
            <a:ext cx="85151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 of the GATE-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release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 selected and fixed version of GATE </a:t>
            </a:r>
            <a:r>
              <a:rPr lang="en-US" sz="1400" dirty="0" smtClean="0"/>
              <a:t>for all participating LIBT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Involved users shall preferentially stick to the exact same trio GATE/GEANT4/ROOT for validation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Any major modification of the code would require full or partial re-validation.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Minor corrections </a:t>
            </a:r>
            <a:r>
              <a:rPr lang="en-US" sz="1400" dirty="0" smtClean="0"/>
              <a:t>of the code could be brought via the </a:t>
            </a:r>
            <a:r>
              <a:rPr lang="en-US" sz="1400" b="1" dirty="0" smtClean="0"/>
              <a:t>patching concept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-&gt; The GATE-</a:t>
            </a:r>
            <a:r>
              <a:rPr lang="en-US" sz="1400" b="1" dirty="0" err="1" smtClean="0"/>
              <a:t>RTion</a:t>
            </a:r>
            <a:r>
              <a:rPr lang="en-US" sz="1400" b="1" dirty="0" smtClean="0"/>
              <a:t> release shall be delivered with a list of associated tools, documentation, validation tests and examples.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553" y="5728607"/>
            <a:ext cx="8064895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following slides are a proposal and are introducing the vision of the GATE-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project. Details must of course be discussed and agreed with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OpenGate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 members!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7552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411760" y="1562762"/>
            <a:ext cx="6336704" cy="474655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21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187624" y="2060848"/>
            <a:ext cx="0" cy="4104456"/>
          </a:xfrm>
          <a:prstGeom prst="line">
            <a:avLst/>
          </a:prstGeom>
          <a:ln>
            <a:prstDash val="sysDash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197850" y="6492875"/>
            <a:ext cx="946150" cy="365125"/>
          </a:xfrm>
        </p:spPr>
        <p:txBody>
          <a:bodyPr/>
          <a:lstStyle/>
          <a:p>
            <a:pPr>
              <a:defRPr/>
            </a:pPr>
            <a:fld id="{F058310E-C6EC-4DBB-BF09-290762B63CAC}" type="slidenum">
              <a:rPr lang="de-AT" smtClean="0"/>
              <a:pPr>
                <a:defRPr/>
              </a:pPr>
              <a:t>8</a:t>
            </a:fld>
            <a:endParaRPr lang="de-AT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68313" y="6448251"/>
            <a:ext cx="6911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sz="800" dirty="0" smtClean="0">
              <a:latin typeface="+mn-lt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Gate-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project: overview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556792"/>
            <a:ext cx="1584176" cy="5040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GATE-V1.0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5536" y="2564904"/>
            <a:ext cx="1584176" cy="5040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GATE-V8.0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187624" y="6021288"/>
            <a:ext cx="0" cy="144016"/>
          </a:xfrm>
          <a:prstGeom prst="line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05880" y="3392996"/>
            <a:ext cx="3006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355976" y="3156146"/>
            <a:ext cx="1800200" cy="61206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GATE-RTion-V1.0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224454" y="3804217"/>
            <a:ext cx="0" cy="460177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355976" y="5545778"/>
            <a:ext cx="1800200" cy="612068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5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GATE-RTion-VX.0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732240" y="3156146"/>
            <a:ext cx="1800200" cy="61206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Beam Modeling tools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6732240" y="4005064"/>
            <a:ext cx="1800200" cy="61206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DICOM processing tools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6732240" y="4833156"/>
            <a:ext cx="1800200" cy="61206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Cluster tools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2555776" y="2168860"/>
            <a:ext cx="5976664" cy="7560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Documentation / Benchmarks / Examples, incl. validation examples / Validation reports / </a:t>
            </a:r>
            <a:r>
              <a:rPr lang="en-US" sz="1400" dirty="0"/>
              <a:t>Guidelines / </a:t>
            </a:r>
            <a:r>
              <a:rPr lang="en-US" sz="1400" dirty="0" smtClean="0"/>
              <a:t>else?</a:t>
            </a:r>
          </a:p>
          <a:p>
            <a:pPr algn="ctr"/>
            <a:r>
              <a:rPr lang="en-US" sz="1400" dirty="0" smtClean="0"/>
              <a:t>Including the tools aside GATE-</a:t>
            </a:r>
            <a:r>
              <a:rPr lang="en-US" sz="1400" dirty="0" err="1" smtClean="0"/>
              <a:t>RTion</a:t>
            </a:r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502024" y="3068960"/>
            <a:ext cx="1277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(validation)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4067032" y="3815822"/>
            <a:ext cx="115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(patching)</a:t>
            </a:r>
            <a:endParaRPr lang="en-US" sz="1400" dirty="0"/>
          </a:p>
        </p:txBody>
      </p:sp>
      <p:sp>
        <p:nvSpPr>
          <p:cNvPr id="34" name="Rectangle 33"/>
          <p:cNvSpPr/>
          <p:nvPr/>
        </p:nvSpPr>
        <p:spPr>
          <a:xfrm>
            <a:off x="4355976" y="4264395"/>
            <a:ext cx="1800200" cy="4532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GATE-RTion-V1.X</a:t>
            </a:r>
            <a:endParaRPr lang="en-US" sz="14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715932" y="4833156"/>
            <a:ext cx="1008196" cy="38858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718719" y="4833156"/>
            <a:ext cx="1005409" cy="35339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220072" y="4833573"/>
            <a:ext cx="0" cy="460177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ight Brace 39"/>
          <p:cNvSpPr/>
          <p:nvPr/>
        </p:nvSpPr>
        <p:spPr>
          <a:xfrm rot="16200000">
            <a:off x="5274078" y="-1233521"/>
            <a:ext cx="612069" cy="6336704"/>
          </a:xfrm>
          <a:prstGeom prst="rightBrace">
            <a:avLst>
              <a:gd name="adj1" fmla="val 50662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427984" y="1193430"/>
            <a:ext cx="259228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GATE-</a:t>
            </a:r>
            <a:r>
              <a:rPr lang="en-US" dirty="0" err="1" smtClean="0"/>
              <a:t>RTion</a:t>
            </a:r>
            <a:r>
              <a:rPr lang="en-US" dirty="0" smtClean="0"/>
              <a:t> project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205880" y="5851812"/>
            <a:ext cx="3006080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502024" y="5517232"/>
            <a:ext cx="1277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(validation)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22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14E302-2056-41BB-934F-C77531480B4A}" type="slidenum">
              <a:rPr lang="de-AT" smtClean="0">
                <a:solidFill>
                  <a:srgbClr val="00336E"/>
                </a:solidFill>
              </a:rPr>
              <a:pPr>
                <a:defRPr/>
              </a:pPr>
              <a:t>9</a:t>
            </a:fld>
            <a:endParaRPr lang="de-AT" dirty="0">
              <a:solidFill>
                <a:srgbClr val="00336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65304"/>
            <a:ext cx="8604448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0" y="1215709"/>
            <a:ext cx="9028370" cy="293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5573"/>
            <a:ext cx="5004048" cy="267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266691"/>
            <a:ext cx="8604448" cy="7906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Gate-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RTion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project: workflow example</a:t>
            </a:r>
            <a:endParaRPr lang="de-AT" sz="1600" b="1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899428"/>
            <a:ext cx="81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Generic treatment plan validation workflow (MedAustron experience)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00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äs-Vorlage_MedAustron">
  <a:themeElements>
    <a:clrScheme name="MedAustron">
      <a:dk1>
        <a:srgbClr val="00336E"/>
      </a:dk1>
      <a:lt1>
        <a:sysClr val="window" lastClr="FFFFFF"/>
      </a:lt1>
      <a:dk2>
        <a:srgbClr val="00336E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Austr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äs-Vorlage_MedAustron">
  <a:themeElements>
    <a:clrScheme name="MedAustron">
      <a:dk1>
        <a:srgbClr val="00336E"/>
      </a:dk1>
      <a:lt1>
        <a:sysClr val="window" lastClr="FFFFFF"/>
      </a:lt1>
      <a:dk2>
        <a:srgbClr val="00336E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Austr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918</Words>
  <Application>Microsoft Office PowerPoint</Application>
  <PresentationFormat>On-screen Show (4:3)</PresentationFormat>
  <Paragraphs>123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Larissa-Design</vt:lpstr>
      <vt:lpstr>Präs-Vorlage_MedAustron</vt:lpstr>
      <vt:lpstr>1_Präs-Vorlage_MedAustron</vt:lpstr>
      <vt:lpstr>Presentation</vt:lpstr>
      <vt:lpstr>Monte Carlo simulation activities at MedAustron</vt:lpstr>
      <vt:lpstr>PowerPoint Presentation</vt:lpstr>
      <vt:lpstr>MedAustron status </vt:lpstr>
      <vt:lpstr>Modeling of the proton fixed beam line</vt:lpstr>
      <vt:lpstr>Gate-RTion project</vt:lpstr>
      <vt:lpstr>Gate-RTion project</vt:lpstr>
      <vt:lpstr>Gate-RTion project</vt:lpstr>
      <vt:lpstr>Gate-RTion project: overview</vt:lpstr>
      <vt:lpstr>Gate-RTion project: workflow example</vt:lpstr>
      <vt:lpstr>Gate-RTion project: validation example</vt:lpstr>
      <vt:lpstr>Gate-RTion project: list of tools</vt:lpstr>
      <vt:lpstr>Gate-RTion project: status</vt:lpstr>
      <vt:lpstr>Gate-RTion project: conclusion</vt:lpstr>
      <vt:lpstr>Thanks for your attention!</vt:lpstr>
      <vt:lpstr>Gate-RTion project: workflow example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Loïc’s work in the MP department</dc:title>
  <dc:creator>Grevillot Loic</dc:creator>
  <cp:lastModifiedBy>Grevillot Loic</cp:lastModifiedBy>
  <cp:revision>1029</cp:revision>
  <dcterms:created xsi:type="dcterms:W3CDTF">2013-07-22T05:37:33Z</dcterms:created>
  <dcterms:modified xsi:type="dcterms:W3CDTF">2017-05-10T21:27:57Z</dcterms:modified>
</cp:coreProperties>
</file>