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7" r:id="rId2"/>
    <p:sldId id="347" r:id="rId3"/>
    <p:sldId id="348" r:id="rId4"/>
    <p:sldId id="349" r:id="rId5"/>
    <p:sldId id="350" r:id="rId6"/>
    <p:sldId id="351" r:id="rId7"/>
    <p:sldId id="364" r:id="rId8"/>
    <p:sldId id="366" r:id="rId9"/>
    <p:sldId id="367" r:id="rId10"/>
    <p:sldId id="365" r:id="rId11"/>
    <p:sldId id="357" r:id="rId12"/>
    <p:sldId id="361" r:id="rId13"/>
    <p:sldId id="352" r:id="rId14"/>
    <p:sldId id="353" r:id="rId15"/>
    <p:sldId id="354" r:id="rId16"/>
    <p:sldId id="360" r:id="rId17"/>
    <p:sldId id="320" r:id="rId18"/>
    <p:sldId id="368" r:id="rId19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a Dengg" initials="KD" lastIdx="1" clrIdx="0">
    <p:extLst/>
  </p:cmAuthor>
  <p:cmAuthor id="2" name="Andreas Resch" initials="AR" lastIdx="11" clrIdx="1"/>
  <p:cmAuthor id="3" name="Hermann Fuchs" initials="HF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9" autoAdjust="0"/>
    <p:restoredTop sz="94664" autoAdjust="0"/>
  </p:normalViewPr>
  <p:slideViewPr>
    <p:cSldViewPr snapToGrid="0" showGuides="1">
      <p:cViewPr varScale="1">
        <p:scale>
          <a:sx n="69" d="100"/>
          <a:sy n="69" d="100"/>
        </p:scale>
        <p:origin x="-912" y="-72"/>
      </p:cViewPr>
      <p:guideLst>
        <p:guide orient="horz" pos="346"/>
        <p:guide pos="2880"/>
      </p:guideLst>
    </p:cSldViewPr>
  </p:slideViewPr>
  <p:outlineViewPr>
    <p:cViewPr>
      <p:scale>
        <a:sx n="33" d="100"/>
        <a:sy n="33" d="100"/>
      </p:scale>
      <p:origin x="0" y="-30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-2836" y="-80"/>
      </p:cViewPr>
      <p:guideLst>
        <p:guide orient="horz" pos="310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5-09T10:33:12.255" idx="3">
    <p:pos x="10" y="10"/>
    <p:text>Talk to Loic about this. Possible leav it to him.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0E05E-0E5F-4619-840B-04816CDCE1FF}" type="datetimeFigureOut">
              <a:rPr lang="de-AT" smtClean="0"/>
              <a:t>10.05.2017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16DE8-E1E4-4AF2-9B02-7E3CC69977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AB0C-E262-4C0E-AFB9-E3AC8707D9BE}" type="datetimeFigureOut">
              <a:rPr lang="de-DE" smtClean="0"/>
              <a:t>10.05.2017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FF36-2726-40AA-99D6-4D73C8508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H. Fuchs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OpenGATE</a:t>
            </a:r>
            <a:r>
              <a:rPr lang="en-GB" dirty="0"/>
              <a:t> user meeting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39086" y="1345093"/>
            <a:ext cx="7975073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GB" noProof="0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9086" y="3824768"/>
            <a:ext cx="7975073" cy="2160396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First Name Last Name</a:t>
            </a:r>
          </a:p>
          <a:p>
            <a:r>
              <a:rPr lang="en-GB" noProof="0" dirty="0"/>
              <a:t>Division Medical Radiation Physics </a:t>
            </a:r>
            <a:br>
              <a:rPr lang="en-GB" noProof="0" dirty="0"/>
            </a:br>
            <a:r>
              <a:rPr lang="en-GB" noProof="0" dirty="0"/>
              <a:t>Department of Radiotherapy, Medical University Vienna &amp; AKH Wien</a:t>
            </a:r>
          </a:p>
          <a:p>
            <a:r>
              <a:rPr lang="en-GB" noProof="0" dirty="0"/>
              <a:t>Christian Doppler Laboratory for Medical Radiation Research for Radiation Oncology</a:t>
            </a:r>
          </a:p>
        </p:txBody>
      </p:sp>
      <p:grpSp>
        <p:nvGrpSpPr>
          <p:cNvPr id="7" name="Gruppieren 6"/>
          <p:cNvGrpSpPr>
            <a:grpSpLocks noChangeAspect="1"/>
          </p:cNvGrpSpPr>
          <p:nvPr userDrawn="1"/>
        </p:nvGrpSpPr>
        <p:grpSpPr>
          <a:xfrm>
            <a:off x="2397552" y="310583"/>
            <a:ext cx="4314721" cy="839142"/>
            <a:chOff x="701675" y="2352675"/>
            <a:chExt cx="7411705" cy="1441450"/>
          </a:xfrm>
        </p:grpSpPr>
        <p:pic>
          <p:nvPicPr>
            <p:cNvPr id="10" name="Inhaltsplatzhalter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552" y="2354262"/>
              <a:ext cx="1439862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nhaltsplatzhalter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5"/>
            <a:stretch>
              <a:fillRect/>
            </a:stretch>
          </p:blipFill>
          <p:spPr bwMode="auto">
            <a:xfrm>
              <a:off x="6655646" y="2352675"/>
              <a:ext cx="1457734" cy="144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6" r="29948" b="1273"/>
            <a:stretch>
              <a:fillRect/>
            </a:stretch>
          </p:blipFill>
          <p:spPr bwMode="auto">
            <a:xfrm>
              <a:off x="2184065" y="2353888"/>
              <a:ext cx="1470971" cy="1440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5" r="24387"/>
            <a:stretch>
              <a:fillRect/>
            </a:stretch>
          </p:blipFill>
          <p:spPr bwMode="auto">
            <a:xfrm>
              <a:off x="3672796" y="2354018"/>
              <a:ext cx="1502773" cy="144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D:\Peter Backup\CDL\Banner\Banner1Tes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r="6668"/>
            <a:stretch>
              <a:fillRect/>
            </a:stretch>
          </p:blipFill>
          <p:spPr bwMode="auto">
            <a:xfrm>
              <a:off x="701675" y="2354018"/>
              <a:ext cx="1463019" cy="144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8" descr="radonc_logo_300dpi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0" y="164672"/>
            <a:ext cx="13811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77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03250" y="1341437"/>
            <a:ext cx="7912100" cy="49672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pic>
        <p:nvPicPr>
          <p:cNvPr id="7" name="Grafik 6" descr="radonc_logo_300dpi_cut_wo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00537" y="6367236"/>
            <a:ext cx="603257" cy="443466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4481990" y="872651"/>
            <a:ext cx="441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http://www.meduniwien.ac.at/hp/radonc/</a:t>
            </a:r>
          </a:p>
        </p:txBody>
      </p:sp>
      <p:pic>
        <p:nvPicPr>
          <p:cNvPr id="10" name="Grafik 9" descr="CDG_Bildmarke_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047" y="4963611"/>
            <a:ext cx="1780067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/>
          <p:cNvSpPr txBox="1"/>
          <p:nvPr userDrawn="1"/>
        </p:nvSpPr>
        <p:spPr>
          <a:xfrm>
            <a:off x="2096725" y="5098829"/>
            <a:ext cx="669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0" i="1" dirty="0">
                <a:solidFill>
                  <a:srgbClr val="777777"/>
                </a:solidFill>
              </a:rPr>
              <a:t>The financial support by the </a:t>
            </a:r>
            <a:r>
              <a:rPr lang="en-US" b="0" i="1" kern="1200" dirty="0">
                <a:solidFill>
                  <a:srgbClr val="777777"/>
                </a:solidFill>
              </a:rPr>
              <a:t>Federal Ministry of Science, Research and Economy and </a:t>
            </a:r>
            <a:r>
              <a:rPr lang="en-US" b="0" i="1" dirty="0">
                <a:solidFill>
                  <a:srgbClr val="777777"/>
                </a:solidFill>
              </a:rPr>
              <a:t>the National Foundation for Research, Technology and Development is gratefully acknowledged. </a:t>
            </a:r>
            <a:endParaRPr lang="de-DE" b="0" i="1" dirty="0">
              <a:solidFill>
                <a:srgbClr val="777777"/>
              </a:solidFill>
            </a:endParaRPr>
          </a:p>
        </p:txBody>
      </p:sp>
      <p:pic>
        <p:nvPicPr>
          <p:cNvPr id="12" name="Picture 18" descr="radonc_logo_300dp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0788" y="1316057"/>
            <a:ext cx="1395155" cy="114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79287" y="6528894"/>
            <a:ext cx="3637668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A. Resch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779287" y="6351776"/>
            <a:ext cx="3637668" cy="2262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OpenGATE</a:t>
            </a:r>
            <a:r>
              <a:rPr lang="en-GB" dirty="0"/>
              <a:t> User Meeting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2462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226" y="365125"/>
            <a:ext cx="8623882" cy="972000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285227" y="1341437"/>
            <a:ext cx="8623882" cy="4967288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pic>
        <p:nvPicPr>
          <p:cNvPr id="7" name="Grafik 6" descr="radonc_logo_300dpi_cut_wo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00537" y="6367236"/>
            <a:ext cx="603257" cy="443466"/>
          </a:xfrm>
          <a:prstGeom prst="rect">
            <a:avLst/>
          </a:prstGeom>
        </p:spPr>
      </p:pic>
      <p:sp>
        <p:nvSpPr>
          <p:cNvPr id="9" name="Datumsplatzhalter 2"/>
          <p:cNvSpPr>
            <a:spLocks noGrp="1"/>
          </p:cNvSpPr>
          <p:nvPr>
            <p:ph type="dt" sz="half" idx="10"/>
          </p:nvPr>
        </p:nvSpPr>
        <p:spPr>
          <a:xfrm>
            <a:off x="4779287" y="6528894"/>
            <a:ext cx="3637668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A. Resch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779287" y="6351776"/>
            <a:ext cx="3637668" cy="2262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OpenGATE</a:t>
            </a:r>
            <a:r>
              <a:rPr lang="en-GB" dirty="0"/>
              <a:t> User Meeting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9087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6837" y="365125"/>
            <a:ext cx="8632271" cy="97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noProof="0" dirty="0" err="1"/>
              <a:t>Conclusion</a:t>
            </a:r>
            <a:r>
              <a:rPr lang="de-DE" noProof="0" dirty="0"/>
              <a:t>/Take </a:t>
            </a:r>
            <a:r>
              <a:rPr lang="de-DE" noProof="0" dirty="0" err="1"/>
              <a:t>home</a:t>
            </a:r>
            <a:r>
              <a:rPr lang="de-DE" noProof="0" dirty="0"/>
              <a:t> </a:t>
            </a:r>
            <a:r>
              <a:rPr lang="de-DE" noProof="0" dirty="0" err="1"/>
              <a:t>message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285226" y="1341437"/>
            <a:ext cx="8640660" cy="4967288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pic>
        <p:nvPicPr>
          <p:cNvPr id="7" name="Grafik 6" descr="radonc_logo_300dpi_cut_wo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00537" y="6367236"/>
            <a:ext cx="603257" cy="443466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81110" y="5839490"/>
            <a:ext cx="346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de-D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your</a:t>
            </a:r>
            <a:r>
              <a:rPr lang="de-D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attention</a:t>
            </a:r>
            <a:endParaRPr lang="de-DE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xfrm>
            <a:off x="4779287" y="6528894"/>
            <a:ext cx="3637668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A. Resch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779287" y="6351776"/>
            <a:ext cx="3637668" cy="2262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OpenGATE</a:t>
            </a:r>
            <a:r>
              <a:rPr lang="en-GB" dirty="0"/>
              <a:t> User Meeting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47480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" y="6308725"/>
            <a:ext cx="9144000" cy="54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2000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37125"/>
            <a:ext cx="7886700" cy="48398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79287" y="6528894"/>
            <a:ext cx="3637668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Organisational unit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779287" y="6351776"/>
            <a:ext cx="3637668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/ topic OR Presenter's name </a:t>
            </a:r>
            <a:r>
              <a:rPr lang="en-GB" dirty="0" err="1"/>
              <a:t>jjjjjjjjjjjj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15350" y="6434321"/>
            <a:ext cx="463716" cy="314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2" y="6389274"/>
            <a:ext cx="172592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3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  <p:sldLayoutId id="214748367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914400" rtl="0" eaLnBrk="1" latinLnBrk="0" hangingPunct="1">
        <a:lnSpc>
          <a:spcPct val="130000"/>
        </a:lnSpc>
        <a:spcBef>
          <a:spcPts val="500"/>
        </a:spcBef>
        <a:buFont typeface="Lucida Sans" panose="020B06020405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3525" algn="l" defTabSz="914400" rtl="0" eaLnBrk="1" latinLnBrk="0" hangingPunct="1">
        <a:lnSpc>
          <a:spcPct val="130000"/>
        </a:lnSpc>
        <a:spcBef>
          <a:spcPts val="500"/>
        </a:spcBef>
        <a:buFont typeface="Lucida Sans" panose="020B060204050202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63525" algn="l" defTabSz="914400" rtl="0" eaLnBrk="1" latinLnBrk="0" hangingPunct="1">
        <a:lnSpc>
          <a:spcPct val="130000"/>
        </a:lnSpc>
        <a:spcBef>
          <a:spcPts val="500"/>
        </a:spcBef>
        <a:buFont typeface="Courier New" panose="02070309020205020404" pitchFamily="49" charset="0"/>
        <a:buChar char="o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7813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0" userDrawn="1">
          <p15:clr>
            <a:srgbClr val="F26B43"/>
          </p15:clr>
        </p15:guide>
        <p15:guide id="2" pos="5363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  <p15:guide id="6" pos="29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rmann.fuchs@meduniwien.ac.at" TargetMode="External"/><Relationship Id="rId2" Type="http://schemas.openxmlformats.org/officeDocument/2006/relationships/hyperlink" Target="mailto:andreas.resch@meduniwien.ac.a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3.jpeg"/><Relationship Id="rId26" Type="http://schemas.openxmlformats.org/officeDocument/2006/relationships/image" Target="../media/image51.jpeg"/><Relationship Id="rId3" Type="http://schemas.openxmlformats.org/officeDocument/2006/relationships/image" Target="../media/image29.jpeg"/><Relationship Id="rId21" Type="http://schemas.openxmlformats.org/officeDocument/2006/relationships/image" Target="../media/image46.jpe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42.jpeg"/><Relationship Id="rId25" Type="http://schemas.openxmlformats.org/officeDocument/2006/relationships/image" Target="../media/image50.jpeg"/><Relationship Id="rId2" Type="http://schemas.openxmlformats.org/officeDocument/2006/relationships/image" Target="../media/image28.jpeg"/><Relationship Id="rId16" Type="http://schemas.microsoft.com/office/2007/relationships/hdphoto" Target="../media/hdphoto2.wdp"/><Relationship Id="rId20" Type="http://schemas.openxmlformats.org/officeDocument/2006/relationships/image" Target="../media/image45.jp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49.jpe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23" Type="http://schemas.openxmlformats.org/officeDocument/2006/relationships/image" Target="../media/image48.jpg"/><Relationship Id="rId28" Type="http://schemas.openxmlformats.org/officeDocument/2006/relationships/image" Target="../media/image53.jpeg"/><Relationship Id="rId10" Type="http://schemas.openxmlformats.org/officeDocument/2006/relationships/image" Target="../media/image36.jpeg"/><Relationship Id="rId19" Type="http://schemas.openxmlformats.org/officeDocument/2006/relationships/image" Target="../media/image44.jpeg"/><Relationship Id="rId31" Type="http://schemas.openxmlformats.org/officeDocument/2006/relationships/image" Target="../media/image5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7.jpeg"/><Relationship Id="rId27" Type="http://schemas.openxmlformats.org/officeDocument/2006/relationships/image" Target="../media/image52.jpeg"/><Relationship Id="rId30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539086" y="1345092"/>
            <a:ext cx="7975073" cy="2016943"/>
          </a:xfrm>
        </p:spPr>
        <p:txBody>
          <a:bodyPr>
            <a:normAutofit/>
          </a:bodyPr>
          <a:lstStyle/>
          <a:p>
            <a:r>
              <a:rPr lang="en-GB" sz="4000" dirty="0"/>
              <a:t>Current and future activities at the Medical University of Vienna</a:t>
            </a:r>
          </a:p>
        </p:txBody>
      </p:sp>
      <p:sp>
        <p:nvSpPr>
          <p:cNvPr id="15" name="Untertitel 14"/>
          <p:cNvSpPr>
            <a:spLocks noGrp="1"/>
          </p:cNvSpPr>
          <p:nvPr>
            <p:ph type="subTitle" idx="1"/>
          </p:nvPr>
        </p:nvSpPr>
        <p:spPr>
          <a:xfrm>
            <a:off x="539086" y="3824767"/>
            <a:ext cx="7975073" cy="2418377"/>
          </a:xfrm>
        </p:spPr>
        <p:txBody>
          <a:bodyPr/>
          <a:lstStyle/>
          <a:p>
            <a:r>
              <a:rPr lang="en-GB" baseline="30000" dirty="0"/>
              <a:t>1,2</a:t>
            </a:r>
            <a:r>
              <a:rPr lang="en-GB" dirty="0"/>
              <a:t>Andreas </a:t>
            </a:r>
            <a:r>
              <a:rPr lang="en-GB" dirty="0" smtClean="0"/>
              <a:t>Resch, </a:t>
            </a:r>
            <a:r>
              <a:rPr lang="en-GB" baseline="30000" dirty="0"/>
              <a:t>1,2</a:t>
            </a:r>
            <a:r>
              <a:rPr lang="en-GB" dirty="0" smtClean="0"/>
              <a:t>Hermann Fuchs, </a:t>
            </a:r>
            <a:r>
              <a:rPr lang="en-GB" baseline="30000" dirty="0" smtClean="0"/>
              <a:t>1</a:t>
            </a:r>
            <a:r>
              <a:rPr lang="en-GB" dirty="0" smtClean="0"/>
              <a:t>Fatima Padilla, </a:t>
            </a:r>
            <a:r>
              <a:rPr lang="en-GB" baseline="30000" dirty="0"/>
              <a:t>1,2</a:t>
            </a:r>
            <a:r>
              <a:rPr lang="en-GB" dirty="0" smtClean="0"/>
              <a:t>Dietmar Georg</a:t>
            </a:r>
            <a:endParaRPr lang="en-GB" dirty="0"/>
          </a:p>
          <a:p>
            <a:pPr marL="95250" indent="-95250"/>
            <a:r>
              <a:rPr lang="en-GB" sz="1600" baseline="30000" dirty="0"/>
              <a:t>1</a:t>
            </a:r>
            <a:r>
              <a:rPr lang="en-GB" sz="1600" dirty="0"/>
              <a:t>Division Medical Radiation Physics </a:t>
            </a:r>
            <a:br>
              <a:rPr lang="en-GB" sz="1600" dirty="0"/>
            </a:br>
            <a:r>
              <a:rPr lang="en-GB" sz="1600" dirty="0"/>
              <a:t>Department of Radiation Oncology / Medical University Vienna &amp; AKH Wien</a:t>
            </a:r>
          </a:p>
          <a:p>
            <a:pPr marL="95250" indent="-95250"/>
            <a:r>
              <a:rPr lang="en-GB" sz="1600" baseline="30000" dirty="0"/>
              <a:t>2</a:t>
            </a:r>
            <a:r>
              <a:rPr lang="en-GB" sz="1600" dirty="0"/>
              <a:t>Christian Doppler Laboratory for Medical Radiation Research for Radiation  Oncology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Recently started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@</a:t>
            </a:r>
            <a:r>
              <a:rPr lang="en-GB" dirty="0" smtClean="0"/>
              <a:t>MedAustron</a:t>
            </a:r>
            <a:r>
              <a:rPr lang="en-GB" dirty="0"/>
              <a:t>, </a:t>
            </a:r>
            <a:r>
              <a:rPr lang="en-GB" dirty="0" smtClean="0"/>
              <a:t>dual energy flat panel </a:t>
            </a:r>
          </a:p>
          <a:p>
            <a:pPr marL="263525" lvl="1" indent="0">
              <a:buNone/>
            </a:pPr>
            <a:r>
              <a:rPr lang="en-GB" dirty="0" smtClean="0"/>
              <a:t>cone beam CT in use</a:t>
            </a:r>
            <a:endParaRPr lang="en-GB" dirty="0"/>
          </a:p>
          <a:p>
            <a:pPr lvl="1"/>
            <a:r>
              <a:rPr lang="en-GB" dirty="0"/>
              <a:t>Cooperation with </a:t>
            </a:r>
            <a:r>
              <a:rPr lang="en-GB" dirty="0" err="1"/>
              <a:t>MedPhoton</a:t>
            </a:r>
            <a:r>
              <a:rPr lang="en-GB" dirty="0"/>
              <a:t> in </a:t>
            </a:r>
            <a:br>
              <a:rPr lang="en-GB" dirty="0"/>
            </a:br>
            <a:r>
              <a:rPr lang="en-GB" dirty="0"/>
              <a:t>modelling the imaging ring system</a:t>
            </a:r>
          </a:p>
          <a:p>
            <a:pPr lvl="1"/>
            <a:r>
              <a:rPr lang="en-GB" dirty="0"/>
              <a:t>Head scatter </a:t>
            </a:r>
            <a:r>
              <a:rPr lang="en-GB" dirty="0" smtClean="0"/>
              <a:t>evaluation</a:t>
            </a:r>
          </a:p>
          <a:p>
            <a:pPr marL="542925" lvl="2" indent="0">
              <a:buNone/>
            </a:pPr>
            <a:r>
              <a:rPr lang="en-GB" i="1" dirty="0" smtClean="0"/>
              <a:t>M.Sc. thesis</a:t>
            </a:r>
            <a:endParaRPr lang="en-GB" i="1" dirty="0"/>
          </a:p>
          <a:p>
            <a:r>
              <a:rPr lang="en-GB" dirty="0"/>
              <a:t>Research room </a:t>
            </a:r>
            <a:r>
              <a:rPr lang="en-GB" dirty="0" smtClean="0"/>
              <a:t>@MedAustron </a:t>
            </a:r>
            <a:r>
              <a:rPr lang="en-GB" dirty="0"/>
              <a:t>started operation</a:t>
            </a:r>
          </a:p>
          <a:p>
            <a:pPr lvl="1"/>
            <a:r>
              <a:rPr lang="en-GB" dirty="0"/>
              <a:t>First MC </a:t>
            </a:r>
            <a:r>
              <a:rPr lang="en-GB" dirty="0" smtClean="0"/>
              <a:t>beam model available</a:t>
            </a:r>
            <a:r>
              <a:rPr lang="en-GB" dirty="0"/>
              <a:t> </a:t>
            </a:r>
            <a:r>
              <a:rPr lang="en-GB" dirty="0" smtClean="0"/>
              <a:t>(thanks </a:t>
            </a:r>
            <a:r>
              <a:rPr lang="en-GB" dirty="0"/>
              <a:t>to </a:t>
            </a:r>
            <a:r>
              <a:rPr lang="en-GB" dirty="0" err="1" smtClean="0"/>
              <a:t>Alessio</a:t>
            </a:r>
            <a:r>
              <a:rPr lang="en-GB" dirty="0" smtClean="0"/>
              <a:t> </a:t>
            </a:r>
            <a:r>
              <a:rPr lang="en-GB" dirty="0" smtClean="0"/>
              <a:t>Elia, MedAustron)</a:t>
            </a:r>
            <a:endParaRPr lang="en-GB" dirty="0"/>
          </a:p>
          <a:p>
            <a:pPr lvl="1"/>
            <a:r>
              <a:rPr lang="en-GB" dirty="0"/>
              <a:t>V</a:t>
            </a:r>
            <a:r>
              <a:rPr lang="en-GB" dirty="0" smtClean="0"/>
              <a:t>alidation ongoing 				</a:t>
            </a:r>
            <a:r>
              <a:rPr lang="en-GB" i="1" dirty="0" smtClean="0"/>
              <a:t>M.Sc</a:t>
            </a:r>
            <a:r>
              <a:rPr lang="en-GB" i="1" dirty="0"/>
              <a:t>. </a:t>
            </a:r>
            <a:r>
              <a:rPr lang="en-GB" i="1" dirty="0" smtClean="0"/>
              <a:t>thesis</a:t>
            </a:r>
            <a:endParaRPr lang="en-GB" dirty="0"/>
          </a:p>
          <a:p>
            <a:r>
              <a:rPr lang="en-GB" dirty="0"/>
              <a:t>Investigation on the impact of the treatment nozzle on beam parameters </a:t>
            </a:r>
            <a:r>
              <a:rPr lang="en-GB" dirty="0" smtClean="0"/>
              <a:t>			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  <p:pic>
        <p:nvPicPr>
          <p:cNvPr id="1026" name="Picture 2" descr="https://www.medphoton.at/wp-content/uploads/2013/02/150506_TKP7653-e14903590365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r="16349"/>
          <a:stretch/>
        </p:blipFill>
        <p:spPr bwMode="auto">
          <a:xfrm>
            <a:off x="5276602" y="1229816"/>
            <a:ext cx="3802743" cy="28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693891" y="905163"/>
            <a:ext cx="145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H. Fuchs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GATE annotations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9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GATE </a:t>
            </a:r>
            <a:r>
              <a:rPr lang="en-GB" dirty="0" err="1"/>
              <a:t>startDAQCluster</a:t>
            </a:r>
            <a:r>
              <a:rPr lang="en-GB" dirty="0"/>
              <a:t> </a:t>
            </a:r>
            <a:r>
              <a:rPr lang="en-GB" dirty="0" smtClean="0"/>
              <a:t>changed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When using </a:t>
            </a:r>
            <a:r>
              <a:rPr lang="en-GB" dirty="0" err="1"/>
              <a:t>gjs</a:t>
            </a:r>
            <a:r>
              <a:rPr lang="en-GB" dirty="0"/>
              <a:t> (GATE job splitter), simulations are split using</a:t>
            </a:r>
          </a:p>
          <a:p>
            <a:pPr lvl="1"/>
            <a:r>
              <a:rPr lang="en-GB" dirty="0" err="1"/>
              <a:t>startDAQCluster</a:t>
            </a:r>
            <a:endParaRPr lang="en-GB" dirty="0"/>
          </a:p>
          <a:p>
            <a:r>
              <a:rPr lang="en-GB" dirty="0"/>
              <a:t>In Gate 8.0 the usual cluster approach stopped working</a:t>
            </a:r>
          </a:p>
          <a:p>
            <a:r>
              <a:rPr lang="en-GB" dirty="0"/>
              <a:t>Simulations are no longer stopped after the defined time interval</a:t>
            </a:r>
          </a:p>
          <a:p>
            <a:r>
              <a:rPr lang="en-GB" dirty="0"/>
              <a:t>Best way to fix?</a:t>
            </a:r>
          </a:p>
          <a:p>
            <a:pPr lvl="1"/>
            <a:r>
              <a:rPr lang="en-GB" dirty="0"/>
              <a:t>For RT application, split by particle number should work</a:t>
            </a:r>
          </a:p>
          <a:p>
            <a:pPr lvl="2"/>
            <a:r>
              <a:rPr lang="en-GB" dirty="0"/>
              <a:t>Future developments might include time</a:t>
            </a:r>
          </a:p>
          <a:p>
            <a:pPr lvl="1"/>
            <a:r>
              <a:rPr lang="en-GB" dirty="0" smtClean="0"/>
              <a:t>(How) </a:t>
            </a:r>
            <a:r>
              <a:rPr lang="en-GB" dirty="0"/>
              <a:t>should we </a:t>
            </a:r>
            <a:r>
              <a:rPr lang="en-GB" dirty="0" smtClean="0"/>
              <a:t>solve </a:t>
            </a:r>
            <a:r>
              <a:rPr lang="en-GB" dirty="0"/>
              <a:t>this issue?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693891" y="905163"/>
            <a:ext cx="145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H. Fuchs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physics list builder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works?	</a:t>
            </a:r>
          </a:p>
          <a:p>
            <a:pPr lvl="1"/>
            <a:r>
              <a:rPr lang="en-US" dirty="0"/>
              <a:t>Some commands do not </a:t>
            </a:r>
            <a:r>
              <a:rPr lang="en-US" dirty="0" smtClean="0"/>
              <a:t>work (Gate 7.2):</a:t>
            </a:r>
            <a:endParaRPr lang="en-US" dirty="0"/>
          </a:p>
          <a:p>
            <a:pPr lvl="2"/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gate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physics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processes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ProtonInelastic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setModel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G4BinaryCascade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Some do </a:t>
            </a:r>
            <a:r>
              <a:rPr lang="en-US" dirty="0" smtClean="0"/>
              <a:t>work (Gate </a:t>
            </a:r>
            <a:r>
              <a:rPr lang="en-US" dirty="0"/>
              <a:t>7.2):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gate/physics/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addProcess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RadioactiveDecay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Documentation up to date? </a:t>
            </a:r>
          </a:p>
          <a:p>
            <a:pPr lvl="2"/>
            <a:r>
              <a:rPr lang="en-US" dirty="0" smtClean="0"/>
              <a:t>repeatedly </a:t>
            </a:r>
            <a:r>
              <a:rPr lang="en-US" dirty="0"/>
              <a:t>an issue in Gate mailing </a:t>
            </a:r>
            <a:r>
              <a:rPr lang="en-US" dirty="0" smtClean="0"/>
              <a:t>list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Re-establish disable/enable physics processes from macro file?</a:t>
            </a:r>
          </a:p>
          <a:p>
            <a:pPr lvl="1"/>
            <a:r>
              <a:rPr lang="en-US" dirty="0"/>
              <a:t>Current </a:t>
            </a:r>
            <a:r>
              <a:rPr lang="en-US" dirty="0" smtClean="0"/>
              <a:t>workaround:</a:t>
            </a:r>
          </a:p>
          <a:p>
            <a:pPr lvl="2"/>
            <a:r>
              <a:rPr lang="en-US" dirty="0" smtClean="0"/>
              <a:t>create </a:t>
            </a:r>
            <a:r>
              <a:rPr lang="en-US" dirty="0"/>
              <a:t>custom physics list in Geant4 </a:t>
            </a:r>
            <a:r>
              <a:rPr lang="en-US" dirty="0" smtClean="0"/>
              <a:t>+ re-compile </a:t>
            </a:r>
            <a:endParaRPr lang="en-US" dirty="0"/>
          </a:p>
          <a:p>
            <a:pPr lvl="2"/>
            <a:r>
              <a:rPr lang="en-US" dirty="0"/>
              <a:t>t</a:t>
            </a:r>
            <a:r>
              <a:rPr lang="en-US" dirty="0" smtClean="0"/>
              <a:t>edious </a:t>
            </a:r>
            <a:r>
              <a:rPr lang="en-US" dirty="0"/>
              <a:t>&amp; </a:t>
            </a:r>
            <a:r>
              <a:rPr lang="en-US" dirty="0" smtClean="0"/>
              <a:t>cumbersome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8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Actors: Diligence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14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 </a:t>
                </a:r>
                <a:r>
                  <a:rPr lang="en-US" b="1" dirty="0"/>
                  <a:t>actors limited </a:t>
                </a:r>
                <a:r>
                  <a:rPr lang="en-US" dirty="0"/>
                  <a:t>to certain geometries</a:t>
                </a:r>
              </a:p>
              <a:p>
                <a:pPr lvl="1"/>
                <a:r>
                  <a:rPr lang="en-US" dirty="0"/>
                  <a:t>Cylindrical symmetry dose actor</a:t>
                </a:r>
              </a:p>
              <a:p>
                <a:pPr lvl="2"/>
                <a:r>
                  <a:rPr lang="en-US" dirty="0"/>
                  <a:t>Beam direction (0 0 1) required</a:t>
                </a:r>
              </a:p>
              <a:p>
                <a:pPr lvl="1"/>
                <a:r>
                  <a:rPr lang="de-DE" dirty="0" err="1"/>
                  <a:t>GateCrossSectionProductionActor</a:t>
                </a:r>
                <a:endParaRPr lang="de-DE" dirty="0"/>
              </a:p>
              <a:p>
                <a:pPr lvl="2"/>
                <a:r>
                  <a:rPr lang="en-US" dirty="0"/>
                  <a:t>Beam direction (0 0 1) required</a:t>
                </a:r>
              </a:p>
              <a:p>
                <a:pPr lvl="2"/>
                <a:r>
                  <a:rPr lang="en-US" dirty="0"/>
                  <a:t>Generalized to all (x, y, z)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∈{−1,0,1}</m:t>
                    </m:r>
                  </m:oMath>
                </a14:m>
                <a:r>
                  <a:rPr lang="de-DE" dirty="0"/>
                  <a:t>, but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  <m:r>
                      <a:rPr lang="en-US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z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[−1,1]</m:t>
                    </m:r>
                  </m:oMath>
                </a14:m>
                <a:endParaRPr lang="de-DE" dirty="0"/>
              </a:p>
              <a:p>
                <a:r>
                  <a:rPr lang="en-US" b="1" dirty="0"/>
                  <a:t>No warning or error if requirement </a:t>
                </a:r>
                <a:r>
                  <a:rPr lang="en-US" b="1" dirty="0" smtClean="0"/>
                  <a:t>violated</a:t>
                </a:r>
                <a:endParaRPr lang="en-US" dirty="0"/>
              </a:p>
              <a:p>
                <a:pPr lvl="2">
                  <a:buFont typeface="Wingdings"/>
                  <a:buChar char="è"/>
                </a:pPr>
                <a:r>
                  <a:rPr lang="en-US" b="1" dirty="0">
                    <a:sym typeface="Wingdings" panose="05000000000000000000" pitchFamily="2" charset="2"/>
                  </a:rPr>
                  <a:t>For safety: GATE </a:t>
                </a:r>
                <a:r>
                  <a:rPr lang="en-US" b="1" dirty="0" smtClean="0">
                    <a:sym typeface="Wingdings" panose="05000000000000000000" pitchFamily="2" charset="2"/>
                  </a:rPr>
                  <a:t>should (ideally) </a:t>
                </a:r>
                <a:r>
                  <a:rPr lang="en-US" b="1" dirty="0">
                    <a:sym typeface="Wingdings" panose="05000000000000000000" pitchFamily="2" charset="2"/>
                  </a:rPr>
                  <a:t>abort if </a:t>
                </a:r>
                <a:r>
                  <a:rPr lang="en-US" b="1" dirty="0" smtClean="0">
                    <a:sym typeface="Wingdings" panose="05000000000000000000" pitchFamily="2" charset="2"/>
                  </a:rPr>
                  <a:t>requirements violated (effort)  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2">
                  <a:buFont typeface="Wingdings"/>
                  <a:buChar char="è"/>
                </a:pPr>
                <a:r>
                  <a:rPr lang="en-US" dirty="0" smtClean="0">
                    <a:sym typeface="Wingdings" panose="05000000000000000000" pitchFamily="2" charset="2"/>
                  </a:rPr>
                  <a:t>Documentation of the limitations</a:t>
                </a:r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6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Various tools available on our </a:t>
            </a:r>
            <a:r>
              <a:rPr lang="en-US" dirty="0" err="1"/>
              <a:t>git</a:t>
            </a:r>
            <a:r>
              <a:rPr lang="en-US" dirty="0"/>
              <a:t> repository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mhd</a:t>
            </a:r>
            <a:r>
              <a:rPr lang="en-US" dirty="0" smtClean="0"/>
              <a:t>, .txt and .root </a:t>
            </a:r>
            <a:r>
              <a:rPr lang="en-US" dirty="0"/>
              <a:t>reader &amp; merger (python or </a:t>
            </a:r>
            <a:r>
              <a:rPr lang="en-US" dirty="0" err="1"/>
              <a:t>matlab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Automated cluster use:</a:t>
            </a:r>
          </a:p>
          <a:p>
            <a:pPr lvl="2"/>
            <a:r>
              <a:rPr lang="en-US" dirty="0" smtClean="0"/>
              <a:t>Split &amp; Submit to cluster</a:t>
            </a:r>
          </a:p>
          <a:p>
            <a:pPr lvl="2"/>
            <a:r>
              <a:rPr lang="en-US" dirty="0" smtClean="0"/>
              <a:t>Merge: check for missing files, </a:t>
            </a:r>
            <a:r>
              <a:rPr lang="en-US" dirty="0"/>
              <a:t>merge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re-submit missing splits</a:t>
            </a:r>
          </a:p>
          <a:p>
            <a:r>
              <a:rPr lang="en-US" dirty="0" smtClean="0"/>
              <a:t>Contact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2"/>
              </a:rPr>
              <a:t>andreas.resch@meduniwien.ac.at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hermann.fuchs@meduniwien.ac.at</a:t>
            </a:r>
            <a:r>
              <a:rPr lang="en-US" dirty="0"/>
              <a:t> </a:t>
            </a:r>
            <a:endParaRPr lang="de-DE" dirty="0"/>
          </a:p>
          <a:p>
            <a:pPr lvl="1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  <p:pic>
        <p:nvPicPr>
          <p:cNvPr id="3074" name="Picture 2" descr="C:\Users\resch\Dropbox\MUW\Presentations\800px-open_access_plos_mit_schriftzug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3" y="3856096"/>
            <a:ext cx="3059040" cy="12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GATE workshop @ ESTRO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Joint operation with Uwe and </a:t>
            </a:r>
            <a:r>
              <a:rPr lang="en-GB" dirty="0" err="1"/>
              <a:t>Loic</a:t>
            </a:r>
            <a:endParaRPr lang="en-GB" dirty="0"/>
          </a:p>
          <a:p>
            <a:r>
              <a:rPr lang="en-GB" dirty="0"/>
              <a:t>Applied for workshop at ESTRO</a:t>
            </a:r>
          </a:p>
          <a:p>
            <a:r>
              <a:rPr lang="en-GB" dirty="0"/>
              <a:t>New workshop format</a:t>
            </a:r>
          </a:p>
          <a:p>
            <a:r>
              <a:rPr lang="en-GB" dirty="0"/>
              <a:t>17-18 of November</a:t>
            </a:r>
          </a:p>
          <a:p>
            <a:r>
              <a:rPr lang="en-US" dirty="0"/>
              <a:t>The multidisciplinary Gate/Geant4 </a:t>
            </a:r>
            <a:br>
              <a:rPr lang="en-US" dirty="0"/>
            </a:br>
            <a:r>
              <a:rPr lang="en-US" dirty="0"/>
              <a:t>Monte Carlo platform in medical physics: </a:t>
            </a:r>
            <a:br>
              <a:rPr lang="en-US" dirty="0"/>
            </a:br>
            <a:r>
              <a:rPr lang="en-US" dirty="0"/>
              <a:t>clinical applications and research</a:t>
            </a:r>
          </a:p>
          <a:p>
            <a:r>
              <a:rPr lang="en-GB" dirty="0"/>
              <a:t>Looking for</a:t>
            </a:r>
          </a:p>
          <a:p>
            <a:pPr lvl="1"/>
            <a:r>
              <a:rPr lang="en-GB" dirty="0"/>
              <a:t>Support</a:t>
            </a:r>
          </a:p>
          <a:p>
            <a:pPr lvl="1"/>
            <a:r>
              <a:rPr lang="en-GB" dirty="0"/>
              <a:t>Presenters/Participants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13" y="1558437"/>
            <a:ext cx="3195775" cy="45332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693891" y="895927"/>
            <a:ext cx="145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H. Fuchs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515350" y="6434321"/>
            <a:ext cx="463716" cy="314081"/>
          </a:xfrm>
        </p:spPr>
        <p:txBody>
          <a:bodyPr/>
          <a:lstStyle/>
          <a:p>
            <a:fld id="{AB6C09D1-9D44-46E9-90D5-584F6311654E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481990" y="872651"/>
            <a:ext cx="441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http://www.meduniwien.ac.at/hp/radonc/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70" y="1088740"/>
            <a:ext cx="815209" cy="1059772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0" name="Grafik 19" descr="DoerrW300x240.JPG"/>
          <p:cNvPicPr>
            <a:picLocks noChangeAspect="1"/>
          </p:cNvPicPr>
          <p:nvPr/>
        </p:nvPicPr>
        <p:blipFill rotWithShape="1">
          <a:blip r:embed="rId3" cstate="print"/>
          <a:srcRect l="18574" t="2992" r="21503" b="4259"/>
          <a:stretch/>
        </p:blipFill>
        <p:spPr bwMode="auto">
          <a:xfrm>
            <a:off x="4616896" y="3068981"/>
            <a:ext cx="916620" cy="113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 t="15670" r="35103" b="22684"/>
          <a:stretch/>
        </p:blipFill>
        <p:spPr>
          <a:xfrm>
            <a:off x="5562110" y="3066958"/>
            <a:ext cx="928694" cy="1045687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2" name="Grafik 11" descr="SG_HP_sca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7035" y="2123855"/>
            <a:ext cx="1183240" cy="922928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3" name="Grafik 20" descr="WL_1_Homepage.JPG"/>
          <p:cNvPicPr>
            <a:picLocks noChangeAspect="1"/>
          </p:cNvPicPr>
          <p:nvPr/>
        </p:nvPicPr>
        <p:blipFill>
          <a:blip r:embed="rId6" cstate="print">
            <a:lum bright="12000"/>
          </a:blip>
          <a:srcRect l="2722" r="3314"/>
          <a:stretch>
            <a:fillRect/>
          </a:stretch>
        </p:blipFill>
        <p:spPr bwMode="auto">
          <a:xfrm>
            <a:off x="5247075" y="1248045"/>
            <a:ext cx="1176777" cy="95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4" name="Grafik 13" descr="W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6576" y="4018556"/>
            <a:ext cx="861034" cy="108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5" name="Grafik 18" descr="WB_8_Homepage_300x23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203975"/>
            <a:ext cx="1197459" cy="91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6" name="Picture 43" descr="Goldner Grego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2575" y="4100590"/>
            <a:ext cx="1036625" cy="95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7" name="Grafik 16" descr="P9220185.jpg"/>
          <p:cNvPicPr>
            <a:picLocks noChangeAspect="1"/>
          </p:cNvPicPr>
          <p:nvPr/>
        </p:nvPicPr>
        <p:blipFill>
          <a:blip r:embed="rId10" cstate="print"/>
          <a:srcRect t="9677" r="14516"/>
          <a:stretch>
            <a:fillRect/>
          </a:stretch>
        </p:blipFill>
        <p:spPr>
          <a:xfrm>
            <a:off x="7361742" y="2483895"/>
            <a:ext cx="855663" cy="120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8" name="Grafik 17" descr="IMG_1342_scaled.JPG"/>
          <p:cNvPicPr>
            <a:picLocks noChangeAspect="1"/>
          </p:cNvPicPr>
          <p:nvPr/>
        </p:nvPicPr>
        <p:blipFill>
          <a:blip r:embed="rId11" cstate="print">
            <a:lum bright="12000"/>
          </a:blip>
          <a:stretch>
            <a:fillRect/>
          </a:stretch>
        </p:blipFill>
        <p:spPr>
          <a:xfrm>
            <a:off x="6462210" y="1209945"/>
            <a:ext cx="719574" cy="955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9" name="Grafik 18" descr="ED_HP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86635" y="1088740"/>
            <a:ext cx="998045" cy="898241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0" name="Grafik 19" descr="DSC_5122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16176" y="4046603"/>
            <a:ext cx="937702" cy="1017695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1" name="Grafik 20" descr="Wilke - A 4534606.jpg"/>
          <p:cNvPicPr>
            <a:picLocks noChangeAspect="1"/>
          </p:cNvPicPr>
          <p:nvPr/>
        </p:nvPicPr>
        <p:blipFill rotWithShape="1">
          <a:blip r:embed="rId14" cstate="print"/>
          <a:srcRect l="12040" r="14853"/>
          <a:stretch/>
        </p:blipFill>
        <p:spPr>
          <a:xfrm>
            <a:off x="2257852" y="2975375"/>
            <a:ext cx="1154253" cy="1139971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2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5" y="1260190"/>
            <a:ext cx="973463" cy="93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74" y="993490"/>
            <a:ext cx="1092296" cy="99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t="11614" r="26050" b="36934"/>
          <a:stretch/>
        </p:blipFill>
        <p:spPr>
          <a:xfrm>
            <a:off x="6192180" y="2103366"/>
            <a:ext cx="1094327" cy="1023060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5" name="Grafik 10" descr="HuF_4_Homepage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1510" y="2258870"/>
            <a:ext cx="1125125" cy="862294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75" y="2663962"/>
            <a:ext cx="859730" cy="113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7" name="Grafik 26" descr="Kopf_Pinker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31740" y="1945500"/>
            <a:ext cx="817485" cy="108998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" b="14546"/>
          <a:stretch/>
        </p:blipFill>
        <p:spPr>
          <a:xfrm>
            <a:off x="3126643" y="2181601"/>
            <a:ext cx="975011" cy="1051227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23" y="3454046"/>
            <a:ext cx="802993" cy="112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6423" r="19332" b="37683"/>
          <a:stretch/>
        </p:blipFill>
        <p:spPr>
          <a:xfrm>
            <a:off x="296525" y="1105155"/>
            <a:ext cx="946528" cy="110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t="4465" r="13743"/>
          <a:stretch/>
        </p:blipFill>
        <p:spPr>
          <a:xfrm>
            <a:off x="341530" y="3148119"/>
            <a:ext cx="946759" cy="1045966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2" name="Bild 2" descr="stock_s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861148" cy="1143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27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48" y="2984024"/>
            <a:ext cx="794484" cy="113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3271" y="3117381"/>
            <a:ext cx="830939" cy="124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5" name="Bild 1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103045" y="2123855"/>
            <a:ext cx="738985" cy="103254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36" name="Text Box 44"/>
          <p:cNvSpPr txBox="1">
            <a:spLocks noChangeArrowheads="1"/>
          </p:cNvSpPr>
          <p:nvPr/>
        </p:nvSpPr>
        <p:spPr bwMode="auto">
          <a:xfrm>
            <a:off x="4714031" y="4310140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sz="1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AT" sz="1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many</a:t>
            </a:r>
            <a:r>
              <a:rPr lang="de-AT" sz="1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de-AT" sz="1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de-AT" sz="1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1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others</a:t>
            </a:r>
            <a:r>
              <a:rPr lang="de-AT" sz="1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……</a:t>
            </a:r>
          </a:p>
        </p:txBody>
      </p:sp>
      <p:pic>
        <p:nvPicPr>
          <p:cNvPr id="37" name="Grafik 13" descr="PA_Homepage.jpg"/>
          <p:cNvPicPr>
            <a:picLocks noChangeAspect="1"/>
          </p:cNvPicPr>
          <p:nvPr/>
        </p:nvPicPr>
        <p:blipFill rotWithShape="1">
          <a:blip r:embed="rId30" cstate="print"/>
          <a:srcRect l="20205" r="9905"/>
          <a:stretch/>
        </p:blipFill>
        <p:spPr bwMode="auto">
          <a:xfrm>
            <a:off x="6774082" y="4046603"/>
            <a:ext cx="974580" cy="1092587"/>
          </a:xfrm>
          <a:prstGeom prst="rect">
            <a:avLst/>
          </a:prstGeom>
          <a:ln w="57150" cmpd="sng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8" name="Grafik 37" descr="EB_HP_scaled.JPG"/>
          <p:cNvPicPr>
            <a:picLocks noChangeAspect="1"/>
          </p:cNvPicPr>
          <p:nvPr/>
        </p:nvPicPr>
        <p:blipFill rotWithShape="1">
          <a:blip r:embed="rId31" cstate="print"/>
          <a:srcRect l="10892" t="233" r="11830" b="-3"/>
          <a:stretch/>
        </p:blipFill>
        <p:spPr bwMode="auto">
          <a:xfrm>
            <a:off x="3126643" y="4018556"/>
            <a:ext cx="935203" cy="997503"/>
          </a:xfrm>
          <a:prstGeom prst="rect">
            <a:avLst/>
          </a:prstGeom>
          <a:ln w="57150" cmpd="sng">
            <a:solidFill>
              <a:srgbClr val="0C529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39" name="Datumsplatzhalter 2"/>
          <p:cNvSpPr>
            <a:spLocks noGrp="1"/>
          </p:cNvSpPr>
          <p:nvPr>
            <p:ph type="dt" sz="half" idx="10"/>
          </p:nvPr>
        </p:nvSpPr>
        <p:spPr>
          <a:xfrm>
            <a:off x="4779287" y="6528894"/>
            <a:ext cx="3637668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H. Fuchs</a:t>
            </a:r>
            <a:endParaRPr lang="de-DE" dirty="0"/>
          </a:p>
        </p:txBody>
      </p:sp>
      <p:sp>
        <p:nvSpPr>
          <p:cNvPr id="4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779287" y="6351776"/>
            <a:ext cx="3637668" cy="2262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OpenGATE</a:t>
            </a:r>
            <a:r>
              <a:rPr lang="en-GB" dirty="0"/>
              <a:t> user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0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OpenGATE User Meeting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3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Benchmarking Gate/Geant4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baseline="30000" dirty="0"/>
              <a:t>16</a:t>
            </a:r>
            <a:r>
              <a:rPr lang="de-AT" dirty="0"/>
              <a:t>O </a:t>
            </a:r>
            <a:r>
              <a:rPr lang="de-AT" dirty="0" err="1"/>
              <a:t>ion</a:t>
            </a:r>
            <a:r>
              <a:rPr lang="de-AT" dirty="0"/>
              <a:t> </a:t>
            </a:r>
            <a:r>
              <a:rPr lang="de-AT" dirty="0" err="1"/>
              <a:t>beams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603251" y="1341437"/>
            <a:ext cx="5763993" cy="4967288"/>
          </a:xfrm>
        </p:spPr>
        <p:txBody>
          <a:bodyPr/>
          <a:lstStyle/>
          <a:p>
            <a:r>
              <a:rPr lang="en-GB" dirty="0"/>
              <a:t>Objective: Determine accuracy and optimal settings</a:t>
            </a:r>
          </a:p>
          <a:p>
            <a:r>
              <a:rPr lang="en-GB" dirty="0"/>
              <a:t>Reference data: </a:t>
            </a:r>
          </a:p>
          <a:p>
            <a:pPr lvl="1"/>
            <a:r>
              <a:rPr lang="en-GB" dirty="0"/>
              <a:t>Depth Dose Distributions measured at HIT </a:t>
            </a:r>
          </a:p>
          <a:p>
            <a:pPr lvl="2"/>
            <a:r>
              <a:rPr lang="en-GB" dirty="0"/>
              <a:t>Good agreement for all 5 tested hadron configurations</a:t>
            </a:r>
          </a:p>
          <a:p>
            <a:pPr lvl="2"/>
            <a:r>
              <a:rPr lang="en-GB" dirty="0"/>
              <a:t>Good agreement for EMY and EMZ</a:t>
            </a:r>
          </a:p>
          <a:p>
            <a:pPr lvl="1"/>
            <a:r>
              <a:rPr lang="en-GB" dirty="0"/>
              <a:t>Fragmentation (Charge changing CS) measured at GSI (670MeV/u)</a:t>
            </a:r>
          </a:p>
          <a:p>
            <a:pPr lvl="2"/>
            <a:r>
              <a:rPr lang="en-GB" b="1" dirty="0"/>
              <a:t>QMD model best </a:t>
            </a:r>
            <a:r>
              <a:rPr lang="en-GB" b="1" dirty="0">
                <a:sym typeface="Wingdings" panose="05000000000000000000" pitchFamily="2" charset="2"/>
              </a:rPr>
              <a:t></a:t>
            </a:r>
            <a:r>
              <a:rPr lang="en-GB" b="1" dirty="0"/>
              <a:t> suggested</a:t>
            </a:r>
          </a:p>
          <a:p>
            <a:pPr marL="0" indent="0">
              <a:buNone/>
            </a:pPr>
            <a:r>
              <a:rPr lang="en-US" dirty="0" smtClean="0"/>
              <a:t>	Gate 7.2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  <p:pic>
        <p:nvPicPr>
          <p:cNvPr id="7" name="Picture 2" descr="C:\Users\resch\Dropbox\MUW\Presentations\DrStudSeminar_WS2016\figures\IDDs\HIT_3energies_QGSP_QMD_HP_EMYex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4" y="1717510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esch\Dropbox\MUW\Presentations\CDL_evaluation_wp4_b\figures\fluence_qmd_bic_0_03expt_nic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4" y="4022566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Pencil Beam algorithm for </a:t>
            </a:r>
            <a:r>
              <a:rPr lang="en-US" baseline="30000" dirty="0" smtClean="0"/>
              <a:t>16</a:t>
            </a:r>
            <a:r>
              <a:rPr lang="en-US" dirty="0" smtClean="0"/>
              <a:t>O ion beams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3</a:t>
            </a:fld>
            <a:endParaRPr lang="en-GB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Base data created with GATE (in water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Dose in 3D</a:t>
                </a:r>
              </a:p>
              <a:p>
                <a:pPr lvl="2"/>
                <a:r>
                  <a:rPr lang="en-US" dirty="0"/>
                  <a:t>using radial </a:t>
                </a:r>
                <a:r>
                  <a:rPr lang="en-US" dirty="0" smtClean="0"/>
                  <a:t>symmetry</a:t>
                </a:r>
              </a:p>
              <a:p>
                <a:pPr lvl="3"/>
                <a:r>
                  <a:rPr lang="en-US" dirty="0"/>
                  <a:t>Increased </a:t>
                </a:r>
                <a:r>
                  <a:rPr lang="en-US" dirty="0" smtClean="0"/>
                  <a:t>statistics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</a:t>
                </a:r>
                <a:r>
                  <a:rPr lang="en-US" dirty="0" smtClean="0"/>
                  <a:t>speed up</a:t>
                </a:r>
              </a:p>
              <a:p>
                <a:pPr lvl="3"/>
                <a:r>
                  <a:rPr lang="en-US" dirty="0" smtClean="0"/>
                  <a:t>Reduced </a:t>
                </a:r>
                <a:r>
                  <a:rPr lang="en-US" dirty="0"/>
                  <a:t>memory</a:t>
                </a:r>
              </a:p>
              <a:p>
                <a:pPr lvl="4"/>
                <a:r>
                  <a:rPr lang="en-US" dirty="0"/>
                  <a:t>Scoring grid: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=0.2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mm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mm</m:t>
                    </m:r>
                  </m:oMath>
                </a14:m>
                <a:endParaRPr lang="en-US" dirty="0"/>
              </a:p>
              <a:p>
                <a:pPr lvl="4"/>
                <a:r>
                  <a:rPr lang="en-US" dirty="0" smtClean="0"/>
                  <a:t>Phantom (cylinder) </a:t>
                </a:r>
                <a:r>
                  <a:rPr lang="en-US" dirty="0"/>
                  <a:t>size: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0&lt;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&lt;200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mm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z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400 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mm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total </a:t>
                </a:r>
                <a:r>
                  <a:rPr lang="en-US" dirty="0"/>
                  <a:t>and proton contribution scored separately</a:t>
                </a:r>
              </a:p>
              <a:p>
                <a:pPr lvl="1"/>
                <a:r>
                  <a:rPr lang="en-US" dirty="0"/>
                  <a:t>dose average LET: in 1 dim</a:t>
                </a:r>
              </a:p>
              <a:p>
                <a:pPr marL="542925" lvl="2" indent="0">
                  <a:buNone/>
                </a:pPr>
                <a:endParaRPr lang="en-US" dirty="0"/>
              </a:p>
              <a:p>
                <a:pPr lvl="1"/>
                <a:endParaRPr lang="de-DE" dirty="0"/>
              </a:p>
            </p:txBody>
          </p:sp>
        </mc:Choice>
        <mc:Fallback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0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Pencil Beam algorithm for </a:t>
            </a:r>
            <a:r>
              <a:rPr lang="en-US" baseline="30000" dirty="0"/>
              <a:t>16</a:t>
            </a:r>
            <a:r>
              <a:rPr lang="en-US" dirty="0"/>
              <a:t>O ion beams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4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85227" y="1341437"/>
                <a:ext cx="4521666" cy="49672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Parametrization of GATE results </a:t>
                </a:r>
              </a:p>
              <a:p>
                <a:pPr lvl="1"/>
                <a:r>
                  <a:rPr lang="en-US" dirty="0"/>
                  <a:t>2 fit functions evaluated</a:t>
                </a:r>
              </a:p>
              <a:p>
                <a:pPr lvl="2"/>
                <a:r>
                  <a:rPr lang="en-US" dirty="0"/>
                  <a:t>Triple Gaussian (GGG)</a:t>
                </a:r>
              </a:p>
              <a:p>
                <a:pPr lvl="2"/>
                <a:r>
                  <a:rPr lang="en-US" dirty="0"/>
                  <a:t>Gaussian + Gaussian + Rutherford (GGR)</a:t>
                </a:r>
              </a:p>
              <a:p>
                <a:pPr lvl="1"/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fit very sensitive </a:t>
                </a:r>
                <a:r>
                  <a:rPr lang="en-US" dirty="0" smtClean="0"/>
                  <a:t>to</a:t>
                </a:r>
              </a:p>
              <a:p>
                <a:pPr lvl="2"/>
                <a:r>
                  <a:rPr lang="en-US" dirty="0" smtClean="0"/>
                  <a:t> </a:t>
                </a:r>
                <a:r>
                  <a:rPr lang="en-US" dirty="0"/>
                  <a:t>start </a:t>
                </a:r>
                <a:r>
                  <a:rPr lang="en-US" dirty="0" smtClean="0"/>
                  <a:t>values</a:t>
                </a:r>
              </a:p>
              <a:p>
                <a:pPr lvl="2"/>
                <a:r>
                  <a:rPr lang="en-US" dirty="0"/>
                  <a:t> </a:t>
                </a:r>
                <a:r>
                  <a:rPr lang="en-US" dirty="0" smtClean="0"/>
                  <a:t>dose threshold</a:t>
                </a:r>
              </a:p>
              <a:p>
                <a:pPr lvl="2"/>
                <a:r>
                  <a:rPr lang="en-US" dirty="0" smtClean="0"/>
                  <a:t> MC noise</a:t>
                </a:r>
                <a:endParaRPr lang="en-US" dirty="0"/>
              </a:p>
              <a:p>
                <a:pPr lvl="1"/>
                <a:r>
                  <a:rPr lang="en-US" dirty="0"/>
                  <a:t>Weighted X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 fitting stable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Regularization </a:t>
                </a:r>
                <a:endParaRPr lang="en-US" dirty="0"/>
              </a:p>
              <a:p>
                <a:pPr marL="542925" lvl="2" indent="0">
                  <a:buNone/>
                </a:pPr>
                <a:endParaRPr lang="en-US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85227" y="1341437"/>
                <a:ext cx="4521666" cy="4967288"/>
              </a:xfrm>
              <a:blipFill rotWithShape="1">
                <a:blip r:embed="rId2"/>
                <a:stretch>
                  <a:fillRect l="-3235" t="-1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  <p:pic>
        <p:nvPicPr>
          <p:cNvPr id="1027" name="Picture 3" descr="C:\Users\resch\Dropbox\MUW\results\PB\lateralO16Fit_E6885MeV_z245mmex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00" y="1187232"/>
            <a:ext cx="45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701447" y="4787232"/>
            <a:ext cx="4442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Lateral dose distribution of a 430 MeV/u </a:t>
            </a:r>
            <a:r>
              <a:rPr lang="en-US" sz="1600" baseline="30000" dirty="0"/>
              <a:t>16</a:t>
            </a:r>
            <a:r>
              <a:rPr lang="en-US" sz="1600" dirty="0"/>
              <a:t>O ion beam in water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824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Pencil Beam algorithm for </a:t>
            </a:r>
            <a:r>
              <a:rPr lang="en-US" baseline="30000" dirty="0"/>
              <a:t>16</a:t>
            </a:r>
            <a:r>
              <a:rPr lang="en-US" dirty="0"/>
              <a:t>O ion beams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285227" y="1311563"/>
            <a:ext cx="5746457" cy="4997161"/>
          </a:xfrm>
        </p:spPr>
        <p:txBody>
          <a:bodyPr/>
          <a:lstStyle/>
          <a:p>
            <a:r>
              <a:rPr lang="en-US" dirty="0"/>
              <a:t>Implementation of PB algorithm into stand alone research tool </a:t>
            </a:r>
            <a:endParaRPr lang="en-US" dirty="0" smtClean="0"/>
          </a:p>
          <a:p>
            <a:pPr lvl="1"/>
            <a:r>
              <a:rPr lang="en-US" sz="1800" dirty="0" smtClean="0"/>
              <a:t>Generate arbitrary PB spot distributions</a:t>
            </a:r>
          </a:p>
          <a:p>
            <a:pPr lvl="1"/>
            <a:r>
              <a:rPr lang="en-US" sz="1800" dirty="0" smtClean="0"/>
              <a:t>Calculate dose in 3D using</a:t>
            </a:r>
          </a:p>
          <a:p>
            <a:pPr lvl="2"/>
            <a:r>
              <a:rPr lang="en-US" dirty="0" smtClean="0"/>
              <a:t>Parametrization (Triple Gaussian or Double Gaussian with Rutherford)</a:t>
            </a:r>
          </a:p>
          <a:p>
            <a:pPr lvl="2"/>
            <a:r>
              <a:rPr lang="en-US" dirty="0" smtClean="0"/>
              <a:t>GATE base data (discrete energies only)</a:t>
            </a:r>
          </a:p>
          <a:p>
            <a:pPr lvl="1"/>
            <a:r>
              <a:rPr lang="en-US" sz="1800" dirty="0"/>
              <a:t>Create Gate macro files automatically</a:t>
            </a:r>
            <a:endParaRPr lang="en-US" sz="1800" dirty="0"/>
          </a:p>
          <a:p>
            <a:r>
              <a:rPr lang="en-US" dirty="0"/>
              <a:t>Validation ongoing</a:t>
            </a:r>
          </a:p>
          <a:p>
            <a:pPr marL="542925" lvl="2" indent="0">
              <a:buNone/>
            </a:pPr>
            <a:endParaRPr lang="en-US" dirty="0"/>
          </a:p>
          <a:p>
            <a:pPr marL="263525" lvl="1" indent="0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  <p:pic>
        <p:nvPicPr>
          <p:cNvPr id="2051" name="Picture 3" descr="C:\Users\resch\Documents\MatlabTools\PB_O16_MCdata\calculateDoseInCube\examples\t2D_5x5_Field_sigma1thirdspac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52" y="3470789"/>
            <a:ext cx="3704855" cy="2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esch\Documents\MatlabTools\PB_O16_MCdata\calculateDoseInCube\examples\PBS_MT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33" y="1148750"/>
            <a:ext cx="3449475" cy="25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16</a:t>
            </a:r>
            <a:r>
              <a:rPr lang="en-US" dirty="0" smtClean="0"/>
              <a:t>O ion beams: </a:t>
            </a:r>
            <a:r>
              <a:rPr lang="en-US" dirty="0" smtClean="0"/>
              <a:t>field </a:t>
            </a:r>
            <a:r>
              <a:rPr lang="en-US" dirty="0"/>
              <a:t>size effects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10x10cm</a:t>
            </a:r>
            <a:r>
              <a:rPr lang="en-US" baseline="30000" dirty="0"/>
              <a:t>2</a:t>
            </a:r>
            <a:r>
              <a:rPr lang="en-US" dirty="0"/>
              <a:t> PB field simulated with GATE (</a:t>
            </a:r>
            <a:r>
              <a:rPr lang="en-US" dirty="0" err="1"/>
              <a:t>gps</a:t>
            </a:r>
            <a:r>
              <a:rPr lang="en-US" dirty="0"/>
              <a:t>)</a:t>
            </a:r>
          </a:p>
          <a:p>
            <a:r>
              <a:rPr lang="en-US" dirty="0"/>
              <a:t>Build up of dose contributed by protons towards the </a:t>
            </a:r>
            <a:r>
              <a:rPr lang="en-US" dirty="0" smtClean="0"/>
              <a:t>center</a:t>
            </a:r>
            <a:endParaRPr lang="en-US" sz="2800" dirty="0" smtClean="0"/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Spread out Bragg Peak simulations</a:t>
            </a:r>
          </a:p>
          <a:p>
            <a:pPr lvl="2"/>
            <a:r>
              <a:rPr lang="en-US" dirty="0" smtClean="0"/>
              <a:t>Tool to create spot intensities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  <p:pic>
        <p:nvPicPr>
          <p:cNvPr id="3074" name="Picture 2" descr="C:\Users\resch\Dropbox\MUW\results\O16_2Dfield\F10x10cm\doseProtons_lateralex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09" y="2249563"/>
            <a:ext cx="427200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esch\Documents\MatlabTools\PB_O16_MCdata\calculateDoseInCube\examples\t2D_5x5_Field_sigma1thirdspac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20" y="3786909"/>
            <a:ext cx="3346135" cy="25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>
            <a:off x="2882516" y="5041710"/>
            <a:ext cx="21143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Pencil Beam </a:t>
            </a:r>
            <a:r>
              <a:rPr lang="en-US" dirty="0" smtClean="0"/>
              <a:t>dose algorithm in presence of magnetic </a:t>
            </a:r>
            <a:r>
              <a:rPr lang="en-US" dirty="0" smtClean="0"/>
              <a:t>fields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285227" y="1579418"/>
            <a:ext cx="4896373" cy="472930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Base </a:t>
            </a:r>
            <a:r>
              <a:rPr lang="en-US" sz="1800" dirty="0"/>
              <a:t>data </a:t>
            </a:r>
            <a:r>
              <a:rPr lang="en-US" sz="1800" dirty="0" smtClean="0"/>
              <a:t>generated with GATE </a:t>
            </a:r>
            <a:r>
              <a:rPr lang="en-US" sz="1800" dirty="0"/>
              <a:t>7.1:</a:t>
            </a:r>
          </a:p>
          <a:p>
            <a:pPr lvl="1"/>
            <a:r>
              <a:rPr lang="en-US" sz="1800" dirty="0"/>
              <a:t>Proton energies 40 – 250 MeV</a:t>
            </a:r>
          </a:p>
          <a:p>
            <a:pPr lvl="1"/>
            <a:r>
              <a:rPr lang="en-US" sz="1800" dirty="0"/>
              <a:t>Homogeneous magnetic fields </a:t>
            </a:r>
            <a:r>
              <a:rPr lang="en-US" sz="1800" dirty="0" smtClean="0"/>
              <a:t>        (0, 0.5, 1.5 </a:t>
            </a:r>
            <a:r>
              <a:rPr lang="en-US" sz="1800" dirty="0"/>
              <a:t>and </a:t>
            </a:r>
            <a:r>
              <a:rPr lang="en-US" sz="1800" dirty="0" smtClean="0"/>
              <a:t>3T)</a:t>
            </a:r>
            <a:endParaRPr lang="en-US" sz="1800" dirty="0"/>
          </a:p>
          <a:p>
            <a:pPr lvl="1"/>
            <a:r>
              <a:rPr lang="en-US" sz="1800" dirty="0"/>
              <a:t>Direct parametrization of the water </a:t>
            </a:r>
            <a:br>
              <a:rPr lang="en-US" sz="1800" dirty="0"/>
            </a:br>
            <a:r>
              <a:rPr lang="en-US" sz="1800" dirty="0"/>
              <a:t>lateral profiles</a:t>
            </a:r>
          </a:p>
          <a:p>
            <a:pPr lvl="2"/>
            <a:r>
              <a:rPr lang="en-US" sz="1600" dirty="0"/>
              <a:t>Gaussian central beam</a:t>
            </a:r>
          </a:p>
          <a:p>
            <a:pPr lvl="2"/>
            <a:r>
              <a:rPr lang="en-US" sz="1600" dirty="0" smtClean="0"/>
              <a:t>Independent </a:t>
            </a:r>
            <a:r>
              <a:rPr lang="en-US" sz="1600" dirty="0"/>
              <a:t>exponential tailing functions for halo region </a:t>
            </a:r>
          </a:p>
          <a:p>
            <a:r>
              <a:rPr lang="en-US" sz="1800" dirty="0"/>
              <a:t>C++ / Root implemented </a:t>
            </a:r>
            <a:endParaRPr lang="en-US" sz="2400" dirty="0"/>
          </a:p>
          <a:p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User Meeting May 2017</a:t>
            </a:r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495156"/>
              </p:ext>
            </p:extLst>
          </p:nvPr>
        </p:nvGraphicFramePr>
        <p:xfrm>
          <a:off x="5363007" y="1132902"/>
          <a:ext cx="3672000" cy="280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007" y="1132902"/>
                        <a:ext cx="3672000" cy="2809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14102"/>
              </p:ext>
            </p:extLst>
          </p:nvPr>
        </p:nvGraphicFramePr>
        <p:xfrm>
          <a:off x="5363007" y="3589343"/>
          <a:ext cx="3672000" cy="281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007" y="3589343"/>
                        <a:ext cx="3672000" cy="2810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693891" y="895927"/>
            <a:ext cx="145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F. Padilla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06328" y="1607127"/>
            <a:ext cx="78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 T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8026400" y="4077854"/>
            <a:ext cx="78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024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stage </a:t>
            </a:r>
            <a:r>
              <a:rPr lang="en-US" dirty="0" smtClean="0"/>
              <a:t>validation: </a:t>
            </a:r>
            <a:r>
              <a:rPr lang="en-US" dirty="0" smtClean="0"/>
              <a:t>slab phantom (MC)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OpenGATE User Meeting May 2017</a:t>
            </a:r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727339"/>
              </p:ext>
            </p:extLst>
          </p:nvPr>
        </p:nvGraphicFramePr>
        <p:xfrm>
          <a:off x="1127126" y="1047755"/>
          <a:ext cx="3574470" cy="27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6" y="1047755"/>
                        <a:ext cx="3574470" cy="273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53640"/>
              </p:ext>
            </p:extLst>
          </p:nvPr>
        </p:nvGraphicFramePr>
        <p:xfrm>
          <a:off x="3872058" y="1262495"/>
          <a:ext cx="4683763" cy="2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" name="Graph" r:id="rId5" imgW="4292640" imgH="2316240" progId="Origin50.Graph">
                  <p:embed/>
                </p:oleObj>
              </mc:Choice>
              <mc:Fallback>
                <p:oleObj name="Graph" r:id="rId5" imgW="4292640" imgH="231624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058" y="1262495"/>
                        <a:ext cx="4683763" cy="2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801128"/>
              </p:ext>
            </p:extLst>
          </p:nvPr>
        </p:nvGraphicFramePr>
        <p:xfrm>
          <a:off x="-104771" y="3492500"/>
          <a:ext cx="3715780" cy="28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771" y="3492500"/>
                        <a:ext cx="3715780" cy="284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396671"/>
              </p:ext>
            </p:extLst>
          </p:nvPr>
        </p:nvGraphicFramePr>
        <p:xfrm>
          <a:off x="3414282" y="3924300"/>
          <a:ext cx="5418658" cy="23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" name="Graph" r:id="rId9" imgW="4476960" imgH="1728000" progId="Origin50.Graph">
                  <p:embed/>
                </p:oleObj>
              </mc:Choice>
              <mc:Fallback>
                <p:oleObj name="Graph" r:id="rId9" imgW="4476960" imgH="1728000" progId="Origin50.Grap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282" y="3924300"/>
                        <a:ext cx="5418658" cy="23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7693891" y="895927"/>
            <a:ext cx="145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F. Padilla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 validation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patient data (MC) + experimental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285227" y="1542473"/>
            <a:ext cx="8623882" cy="4766252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buSzPct val="110000"/>
              <a:buFontTx/>
              <a:buChar char="•"/>
            </a:pPr>
            <a:r>
              <a:rPr lang="en-US" sz="2000" dirty="0"/>
              <a:t>Ongoing evaluation </a:t>
            </a:r>
            <a:r>
              <a:rPr lang="en-US" sz="2000" dirty="0" smtClean="0"/>
              <a:t>period</a:t>
            </a:r>
            <a:r>
              <a:rPr lang="en-GB" sz="2000" dirty="0" smtClean="0"/>
              <a:t>: </a:t>
            </a:r>
            <a:endParaRPr lang="en-GB" sz="2000" dirty="0"/>
          </a:p>
          <a:p>
            <a:pPr lvl="1">
              <a:lnSpc>
                <a:spcPct val="120000"/>
              </a:lnSpc>
            </a:pPr>
            <a:r>
              <a:rPr lang="en-GB" dirty="0"/>
              <a:t>MC simulations: </a:t>
            </a:r>
            <a:r>
              <a:rPr lang="en-US" dirty="0"/>
              <a:t>realistic patient data. Implementation of the algorithm in an existing treatment planning </a:t>
            </a:r>
            <a:r>
              <a:rPr lang="en-US" dirty="0" smtClean="0"/>
              <a:t>software foreseen</a:t>
            </a:r>
            <a:endParaRPr lang="en-GB" dirty="0"/>
          </a:p>
          <a:p>
            <a:pPr lvl="1"/>
            <a:r>
              <a:rPr lang="en-US" kern="0" dirty="0"/>
              <a:t>Experimental data</a:t>
            </a:r>
          </a:p>
          <a:p>
            <a:pPr lvl="2"/>
            <a:r>
              <a:rPr lang="en-US" kern="0" dirty="0" smtClean="0"/>
              <a:t>Research </a:t>
            </a:r>
            <a:r>
              <a:rPr lang="en-US" kern="0" dirty="0" smtClean="0"/>
              <a:t>beam line @MedAustron </a:t>
            </a:r>
            <a:endParaRPr lang="en-US" kern="0" dirty="0"/>
          </a:p>
          <a:p>
            <a:pPr lvl="2"/>
            <a:r>
              <a:rPr lang="en-US" kern="0" dirty="0"/>
              <a:t>1T electromagnet - 3% homogeneity </a:t>
            </a:r>
          </a:p>
          <a:p>
            <a:pPr lvl="2"/>
            <a:r>
              <a:rPr lang="en-US" kern="0" dirty="0" smtClean="0"/>
              <a:t>Experimental </a:t>
            </a:r>
            <a:r>
              <a:rPr lang="en-US" kern="0" dirty="0"/>
              <a:t>design using GATE</a:t>
            </a:r>
          </a:p>
          <a:p>
            <a:pPr lvl="2"/>
            <a:endParaRPr lang="en-US" kern="0" dirty="0"/>
          </a:p>
          <a:p>
            <a:pPr lvl="2"/>
            <a:r>
              <a:rPr lang="en-US" kern="0" dirty="0"/>
              <a:t>Field map implementation?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Resch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OpenGATE User Meeting May 2017</a:t>
            </a:r>
            <a:endParaRPr lang="de-DE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l="33810" t="25372" r="28893" b="29776"/>
          <a:stretch/>
        </p:blipFill>
        <p:spPr>
          <a:xfrm>
            <a:off x="5230404" y="3335282"/>
            <a:ext cx="3913596" cy="264605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693891" y="895927"/>
            <a:ext cx="145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F. Padilla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Uni Wien_EN_4-3">
  <a:themeElements>
    <a:clrScheme name="MedUni Wien">
      <a:dk1>
        <a:sysClr val="windowText" lastClr="000000"/>
      </a:dk1>
      <a:lt1>
        <a:sysClr val="window" lastClr="FFFFFF"/>
      </a:lt1>
      <a:dk2>
        <a:srgbClr val="757070"/>
      </a:dk2>
      <a:lt2>
        <a:srgbClr val="FDD8C9"/>
      </a:lt2>
      <a:accent1>
        <a:srgbClr val="111D4E"/>
      </a:accent1>
      <a:accent2>
        <a:srgbClr val="5FB4E5"/>
      </a:accent2>
      <a:accent3>
        <a:srgbClr val="3CBFAE"/>
      </a:accent3>
      <a:accent4>
        <a:srgbClr val="F0A794"/>
      </a:accent4>
      <a:accent5>
        <a:srgbClr val="4472C4"/>
      </a:accent5>
      <a:accent6>
        <a:srgbClr val="70AD47"/>
      </a:accent6>
      <a:hlink>
        <a:srgbClr val="111D4E"/>
      </a:hlink>
      <a:folHlink>
        <a:srgbClr val="00297A"/>
      </a:folHlink>
    </a:clrScheme>
    <a:fontScheme name="MedUni Wien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dUni-en-4-3.potx" id="{AF153C12-51B5-4AE6-A95A-A12B59EBC812}" vid="{BBF1C129-AFE5-40F4-A8FD-24F5F333134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MedUni Wien_EN_4-3</Template>
  <TotalTime>0</TotalTime>
  <Words>824</Words>
  <Application>Microsoft Office PowerPoint</Application>
  <PresentationFormat>Bildschirmpräsentation (4:3)</PresentationFormat>
  <Paragraphs>190</Paragraphs>
  <Slides>18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MedUni Wien_EN_4-3</vt:lpstr>
      <vt:lpstr>Graph</vt:lpstr>
      <vt:lpstr>Current and future activities at the Medical University of Vienna</vt:lpstr>
      <vt:lpstr>Benchmarking Gate/Geant4 for 16O ion beams</vt:lpstr>
      <vt:lpstr>Pencil Beam algorithm for 16O ion beams</vt:lpstr>
      <vt:lpstr>Pencil Beam algorithm for 16O ion beams</vt:lpstr>
      <vt:lpstr>Pencil Beam algorithm for 16O ion beams</vt:lpstr>
      <vt:lpstr>16O ion beams: field size effects</vt:lpstr>
      <vt:lpstr>Proton Pencil Beam dose algorithm in presence of magnetic fields </vt:lpstr>
      <vt:lpstr>First stage validation: slab phantom (MC)</vt:lpstr>
      <vt:lpstr>Second stage validation:  patient data (MC) + experimental</vt:lpstr>
      <vt:lpstr>Recently started</vt:lpstr>
      <vt:lpstr>GATE annotations</vt:lpstr>
      <vt:lpstr>GATE startDAQCluster changed</vt:lpstr>
      <vt:lpstr>GATE physics list builder</vt:lpstr>
      <vt:lpstr>Actors: Diligence</vt:lpstr>
      <vt:lpstr>Tools </vt:lpstr>
      <vt:lpstr>GATE workshop @ ESTRO</vt:lpstr>
      <vt:lpstr>Acknowledgements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a white background</dc:title>
  <dc:creator>Barbara Knäusl</dc:creator>
  <cp:lastModifiedBy>Andreas Resch</cp:lastModifiedBy>
  <cp:revision>129</cp:revision>
  <cp:lastPrinted>2016-07-07T12:58:37Z</cp:lastPrinted>
  <dcterms:created xsi:type="dcterms:W3CDTF">2016-11-03T09:20:16Z</dcterms:created>
  <dcterms:modified xsi:type="dcterms:W3CDTF">2017-05-10T20:52:17Z</dcterms:modified>
</cp:coreProperties>
</file>