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4" r:id="rId3"/>
    <p:sldId id="309" r:id="rId4"/>
    <p:sldId id="313" r:id="rId5"/>
    <p:sldId id="317" r:id="rId6"/>
    <p:sldId id="311" r:id="rId7"/>
    <p:sldId id="312" r:id="rId8"/>
    <p:sldId id="316" r:id="rId9"/>
    <p:sldId id="295" r:id="rId10"/>
    <p:sldId id="306" r:id="rId11"/>
    <p:sldId id="297" r:id="rId12"/>
    <p:sldId id="314" r:id="rId13"/>
    <p:sldId id="301" r:id="rId14"/>
    <p:sldId id="302" r:id="rId15"/>
    <p:sldId id="303" r:id="rId16"/>
    <p:sldId id="315" r:id="rId17"/>
  </p:sldIdLst>
  <p:sldSz cx="9144000" cy="6858000" type="screen4x3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22527CA6-F1D9-42D2-8B64-106895BAD2CA}">
          <p14:sldIdLst>
            <p14:sldId id="256"/>
            <p14:sldId id="294"/>
            <p14:sldId id="309"/>
            <p14:sldId id="313"/>
            <p14:sldId id="317"/>
            <p14:sldId id="311"/>
            <p14:sldId id="312"/>
            <p14:sldId id="316"/>
            <p14:sldId id="295"/>
            <p14:sldId id="306"/>
            <p14:sldId id="297"/>
            <p14:sldId id="314"/>
            <p14:sldId id="301"/>
            <p14:sldId id="302"/>
            <p14:sldId id="303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9B28"/>
    <a:srgbClr val="8E6130"/>
    <a:srgbClr val="FFFFFF"/>
    <a:srgbClr val="300A24"/>
    <a:srgbClr val="3D1728"/>
    <a:srgbClr val="000000"/>
    <a:srgbClr val="0F0713"/>
    <a:srgbClr val="FFFF99"/>
    <a:srgbClr val="F6A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82585" autoAdjust="0"/>
  </p:normalViewPr>
  <p:slideViewPr>
    <p:cSldViewPr snapToGrid="0" showGuides="1">
      <p:cViewPr varScale="1">
        <p:scale>
          <a:sx n="71" d="100"/>
          <a:sy n="71" d="100"/>
        </p:scale>
        <p:origin x="1290" y="54"/>
      </p:cViewPr>
      <p:guideLst>
        <p:guide orient="horz" pos="222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10"/>
    </p:cViewPr>
  </p:sorterViewPr>
  <p:notesViewPr>
    <p:cSldViewPr snapToGrid="0" showGuides="1">
      <p:cViewPr varScale="1">
        <p:scale>
          <a:sx n="62" d="100"/>
          <a:sy n="62" d="100"/>
        </p:scale>
        <p:origin x="-3144" y="-7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4FBE4-6922-4D15-A8EA-FDDC05C76DDE}" type="datetimeFigureOut">
              <a:rPr lang="fr-FR" smtClean="0"/>
              <a:t>11/05/2017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EA30A-2036-4ACC-9256-6F035A978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56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8248C-60EC-45BD-9AF3-CF270200CB50}" type="datetimeFigureOut">
              <a:rPr lang="fr-FR" smtClean="0"/>
              <a:t>11/05/2017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F64C4-0B31-4E53-85E6-CC28A13FF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19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F64C4-0B31-4E53-85E6-CC28A13FFA0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45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F64C4-0B31-4E53-85E6-CC28A13FFA0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68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F64C4-0B31-4E53-85E6-CC28A13FFA0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841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F64C4-0B31-4E53-85E6-CC28A13FFA0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702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mailto:dubois@imnc.in2p3.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6179" y="2130425"/>
            <a:ext cx="7772400" cy="722511"/>
          </a:xfrm>
        </p:spPr>
        <p:txBody>
          <a:bodyPr/>
          <a:lstStyle>
            <a:lvl1pPr>
              <a:defRPr b="1">
                <a:solidFill>
                  <a:srgbClr val="FB9B28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3" hasCustomPrompt="1"/>
          </p:nvPr>
        </p:nvSpPr>
        <p:spPr>
          <a:xfrm>
            <a:off x="683947" y="2852936"/>
            <a:ext cx="7776864" cy="57606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pPr lvl="0"/>
            <a:r>
              <a:rPr lang="fr-FR" dirty="0" smtClean="0"/>
              <a:t>Modifiez le style du sous-titre</a:t>
            </a:r>
          </a:p>
        </p:txBody>
      </p:sp>
      <p:sp>
        <p:nvSpPr>
          <p:cNvPr id="20" name="ZoneTexte 19"/>
          <p:cNvSpPr txBox="1"/>
          <p:nvPr userDrawn="1"/>
        </p:nvSpPr>
        <p:spPr>
          <a:xfrm>
            <a:off x="1545157" y="4566120"/>
            <a:ext cx="6077305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i="1" dirty="0" err="1" smtClean="0">
                <a:latin typeface="Book Antiqua" panose="02040602050305030304" pitchFamily="18" charset="0"/>
              </a:rPr>
              <a:t>OpenGATE</a:t>
            </a:r>
            <a:r>
              <a:rPr lang="fr-FR" sz="2400" i="1" dirty="0" smtClean="0">
                <a:latin typeface="Book Antiqua" panose="02040602050305030304" pitchFamily="18" charset="0"/>
              </a:rPr>
              <a:t> </a:t>
            </a:r>
            <a:r>
              <a:rPr lang="fr-FR" sz="2400" i="1" dirty="0" err="1" smtClean="0">
                <a:latin typeface="Book Antiqua" panose="02040602050305030304" pitchFamily="18" charset="0"/>
              </a:rPr>
              <a:t>technical</a:t>
            </a:r>
            <a:r>
              <a:rPr lang="fr-FR" sz="2400" i="1" baseline="0" dirty="0" smtClean="0">
                <a:latin typeface="Book Antiqua" panose="02040602050305030304" pitchFamily="18" charset="0"/>
              </a:rPr>
              <a:t> meeting</a:t>
            </a:r>
            <a:r>
              <a:rPr lang="fr-FR" sz="2400" i="1" dirty="0" smtClean="0">
                <a:latin typeface="Book Antiqua" panose="02040602050305030304" pitchFamily="18" charset="0"/>
              </a:rPr>
              <a:t>, 2017 11</a:t>
            </a:r>
            <a:r>
              <a:rPr lang="fr-FR" sz="2400" i="1" baseline="30000" dirty="0" smtClean="0">
                <a:latin typeface="Book Antiqua" panose="02040602050305030304" pitchFamily="18" charset="0"/>
              </a:rPr>
              <a:t>th</a:t>
            </a:r>
            <a:r>
              <a:rPr lang="fr-FR" sz="2400" i="1" baseline="0" dirty="0" smtClean="0">
                <a:latin typeface="Book Antiqua" panose="02040602050305030304" pitchFamily="18" charset="0"/>
              </a:rPr>
              <a:t> May,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i="1" baseline="0" dirty="0" smtClean="0">
                <a:latin typeface="Book Antiqua" panose="02040602050305030304" pitchFamily="18" charset="0"/>
              </a:rPr>
              <a:t>Clermont-Ferrand</a:t>
            </a:r>
            <a:endParaRPr lang="fr-FR" sz="2400" i="1" dirty="0" smtClean="0">
              <a:latin typeface="Book Antiqua" panose="02040602050305030304" pitchFamily="18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41041" y="225630"/>
            <a:ext cx="8247376" cy="807523"/>
          </a:xfrm>
          <a:prstGeom prst="rect">
            <a:avLst/>
          </a:prstGeom>
          <a:gradFill flip="none" rotWithShape="1">
            <a:gsLst>
              <a:gs pos="0">
                <a:srgbClr val="FB9B28"/>
              </a:gs>
              <a:gs pos="67000">
                <a:srgbClr val="FB9B28">
                  <a:tint val="44500"/>
                  <a:satMod val="160000"/>
                </a:srgbClr>
              </a:gs>
              <a:gs pos="100000">
                <a:srgbClr val="FB9B28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440458" y="1021297"/>
            <a:ext cx="8248563" cy="1900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440458" y="1211303"/>
            <a:ext cx="8248563" cy="19000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0" y="224265"/>
            <a:ext cx="1171575" cy="1171575"/>
          </a:xfrm>
          <a:prstGeom prst="rect">
            <a:avLst/>
          </a:prstGeom>
        </p:spPr>
      </p:pic>
      <p:sp>
        <p:nvSpPr>
          <p:cNvPr id="15" name="ZoneTexte 14"/>
          <p:cNvSpPr txBox="1"/>
          <p:nvPr userDrawn="1"/>
        </p:nvSpPr>
        <p:spPr>
          <a:xfrm>
            <a:off x="1624970" y="246850"/>
            <a:ext cx="7087197" cy="67710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GATE</a:t>
            </a:r>
          </a:p>
          <a:p>
            <a:r>
              <a:rPr lang="fr-FR" sz="1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Simulations of </a:t>
            </a:r>
            <a:r>
              <a:rPr lang="fr-FR" sz="10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Preclinical</a:t>
            </a:r>
            <a:r>
              <a:rPr lang="fr-FR" sz="1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and</a:t>
            </a:r>
            <a:r>
              <a:rPr lang="en-US" sz="1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Clinical Scans in Emission Tomography, Transmission Tomography and Radiation Therapy</a:t>
            </a:r>
            <a:endParaRPr lang="fr-FR" sz="1000" b="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 userDrawn="1"/>
        </p:nvSpPr>
        <p:spPr>
          <a:xfrm>
            <a:off x="3485896" y="5598245"/>
            <a:ext cx="2170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Albertine Dubois</a:t>
            </a:r>
          </a:p>
          <a:p>
            <a:pPr algn="ctr"/>
            <a:r>
              <a:rPr lang="fr-FR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CNRS</a:t>
            </a:r>
            <a:r>
              <a:rPr lang="fr-FR" sz="1600" i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- IMNC</a:t>
            </a:r>
            <a:endParaRPr lang="fr-FR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i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dubois@imnc.in2p3.fr</a:t>
            </a:r>
            <a:endParaRPr lang="fr-FR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70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539552" y="2276873"/>
            <a:ext cx="8064896" cy="1152128"/>
          </a:xfrm>
        </p:spPr>
        <p:txBody>
          <a:bodyPr/>
          <a:lstStyle>
            <a:lvl1pPr marL="342900" indent="-342900">
              <a:buClr>
                <a:srgbClr val="8E6130"/>
              </a:buClr>
              <a:buFont typeface="Wingdings 3" panose="05040102010807070707" pitchFamily="18" charset="2"/>
              <a:buChar char="u"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C58F53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FB9B28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2663788" y="764704"/>
            <a:ext cx="3816424" cy="0"/>
          </a:xfrm>
          <a:prstGeom prst="line">
            <a:avLst/>
          </a:prstGeom>
          <a:ln w="38100">
            <a:solidFill>
              <a:srgbClr val="F6AA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539552" y="3789040"/>
            <a:ext cx="8064896" cy="1152128"/>
          </a:xfrm>
        </p:spPr>
        <p:txBody>
          <a:bodyPr/>
          <a:lstStyle>
            <a:lvl1pPr marL="342900" indent="-342900">
              <a:buClr>
                <a:srgbClr val="8E6130"/>
              </a:buClr>
              <a:buFont typeface="Wingdings 3" panose="05040102010807070707" pitchFamily="18" charset="2"/>
              <a:buChar char="u"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buClr>
                <a:srgbClr val="C58F53"/>
              </a:buClr>
              <a:buFont typeface="+mj-lt"/>
              <a:buAutoNum type="arabicPeriod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13565" y="6486116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fld id="{56AF2CEB-9C8C-4504-B522-80D034A4FB9E}" type="slidenum">
              <a:rPr lang="fr-FR" smtClean="0"/>
              <a:pPr/>
              <a:t>‹N°›</a:t>
            </a:fld>
            <a:r>
              <a:rPr lang="fr-FR" dirty="0" smtClean="0"/>
              <a:t>/16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3705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996952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r>
              <a:rPr lang="fr-FR" dirty="0" smtClean="0"/>
              <a:t>Modifiez le style de la transition</a:t>
            </a:r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261268" y="6412670"/>
            <a:ext cx="8621478" cy="3077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GATE Training 2014, Saclay,</a:t>
            </a:r>
            <a:r>
              <a:rPr lang="fr-FR" sz="1400" baseline="0" dirty="0" smtClean="0"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France</a:t>
            </a:r>
            <a:endParaRPr lang="fr-FR" sz="1400" dirty="0" smtClean="0">
              <a:solidFill>
                <a:schemeClr val="bg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48521" y="6380100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Book Antiqua" panose="02040602050305030304" pitchFamily="18" charset="0"/>
              </a:defRPr>
            </a:lvl1pPr>
          </a:lstStyle>
          <a:p>
            <a:fld id="{56AF2CEB-9C8C-4504-B522-80D034A4FB9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41041" y="225630"/>
            <a:ext cx="8247376" cy="807523"/>
          </a:xfrm>
          <a:prstGeom prst="rect">
            <a:avLst/>
          </a:prstGeom>
          <a:gradFill flip="none" rotWithShape="1">
            <a:gsLst>
              <a:gs pos="0">
                <a:srgbClr val="FB9B28"/>
              </a:gs>
              <a:gs pos="67000">
                <a:srgbClr val="FB9B28">
                  <a:tint val="44500"/>
                  <a:satMod val="160000"/>
                </a:srgbClr>
              </a:gs>
              <a:gs pos="100000">
                <a:srgbClr val="FB9B28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 userDrawn="1"/>
        </p:nvSpPr>
        <p:spPr>
          <a:xfrm>
            <a:off x="440458" y="1021297"/>
            <a:ext cx="8248563" cy="19000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440458" y="1211303"/>
            <a:ext cx="8248563" cy="19000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0" y="224265"/>
            <a:ext cx="1171575" cy="1171575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1624970" y="246850"/>
            <a:ext cx="7087197" cy="67710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rPr>
              <a:t>GATE</a:t>
            </a:r>
          </a:p>
          <a:p>
            <a:r>
              <a:rPr lang="fr-FR" sz="1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Simulations of </a:t>
            </a:r>
            <a:r>
              <a:rPr lang="fr-FR" sz="10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Preclinical</a:t>
            </a:r>
            <a:r>
              <a:rPr lang="fr-FR" sz="1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and</a:t>
            </a:r>
            <a:r>
              <a:rPr lang="en-US" sz="1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Clinical Scans in Emission Tomography, Transmission Tomography and Radiation Therapy</a:t>
            </a:r>
            <a:endParaRPr lang="fr-FR" sz="1000" b="0" dirty="0" smtClean="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47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44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F2CEB-9C8C-4504-B522-80D034A4FB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04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GATE/GateContrib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7278" y="2728425"/>
            <a:ext cx="8568952" cy="1296143"/>
          </a:xfrm>
        </p:spPr>
        <p:txBody>
          <a:bodyPr>
            <a:normAutofit/>
          </a:bodyPr>
          <a:lstStyle/>
          <a:p>
            <a:r>
              <a:rPr lang="fr-FR" sz="3600" dirty="0" smtClean="0"/>
              <a:t>GATE </a:t>
            </a:r>
            <a:r>
              <a:rPr lang="fr-FR" sz="3600" dirty="0" err="1" smtClean="0"/>
              <a:t>status</a:t>
            </a:r>
            <a:endParaRPr lang="fr-FR" sz="36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797868" y="3736537"/>
            <a:ext cx="7557462" cy="1552188"/>
          </a:xfrm>
        </p:spPr>
        <p:txBody>
          <a:bodyPr>
            <a:noAutofit/>
          </a:bodyPr>
          <a:lstStyle/>
          <a:p>
            <a:r>
              <a:rPr lang="en-US" sz="3600" dirty="0" smtClean="0"/>
              <a:t>Releases and developments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16716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252500" y="1875877"/>
            <a:ext cx="8789899" cy="4258223"/>
          </a:xfrm>
        </p:spPr>
        <p:txBody>
          <a:bodyPr>
            <a:noAutofit/>
          </a:bodyPr>
          <a:lstStyle/>
          <a:p>
            <a:r>
              <a:rPr lang="en-US" sz="2000" dirty="0" smtClean="0">
                <a:ea typeface="Arial" charset="0"/>
              </a:rPr>
              <a:t>New </a:t>
            </a:r>
            <a:r>
              <a:rPr lang="en-US" sz="2000" b="1" dirty="0" smtClean="0">
                <a:ea typeface="Arial" charset="0"/>
              </a:rPr>
              <a:t>DICOM format reader: </a:t>
            </a:r>
            <a:r>
              <a:rPr lang="en-US" sz="2000" dirty="0">
                <a:ea typeface="Arial" charset="0"/>
              </a:rPr>
              <a:t>f</a:t>
            </a:r>
            <a:r>
              <a:rPr lang="en-US" sz="2000" dirty="0" smtClean="0">
                <a:ea typeface="Arial" charset="0"/>
              </a:rPr>
              <a:t>or now, it only supports the reading of  DCM images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i="1" dirty="0" smtClean="0"/>
              <a:t>New </a:t>
            </a:r>
            <a:r>
              <a:rPr lang="en-US" sz="1800" i="1" dirty="0"/>
              <a:t>associated example: </a:t>
            </a:r>
            <a:r>
              <a:rPr lang="en-US" sz="1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GateContrib</a:t>
            </a:r>
            <a:r>
              <a:rPr lang="en-US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/ imaging / DICOM / </a:t>
            </a:r>
            <a:r>
              <a:rPr lang="en-US" sz="1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mhd</a:t>
            </a:r>
            <a:r>
              <a:rPr lang="en-US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1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dcm</a:t>
            </a:r>
            <a:r>
              <a:rPr lang="en-US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-comparison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0000"/>
                </a:solidFill>
              </a:rPr>
              <a:t>!! Requires to install ITK and to turn the </a:t>
            </a:r>
            <a:r>
              <a:rPr lang="en-US" sz="1800" dirty="0" err="1">
                <a:solidFill>
                  <a:srgbClr val="FF0000"/>
                </a:solidFill>
              </a:rPr>
              <a:t>CMake</a:t>
            </a:r>
            <a:r>
              <a:rPr lang="en-US" sz="1800" dirty="0">
                <a:solidFill>
                  <a:srgbClr val="FF0000"/>
                </a:solidFill>
              </a:rPr>
              <a:t> flag GATE_USE_ITK to ON !!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New </a:t>
            </a:r>
            <a:r>
              <a:rPr lang="en-US" sz="2000" b="1" dirty="0" smtClean="0"/>
              <a:t>hybrid navigator: </a:t>
            </a:r>
            <a:r>
              <a:rPr lang="en-US" sz="2000" dirty="0" smtClean="0"/>
              <a:t>supports particle </a:t>
            </a:r>
            <a:r>
              <a:rPr lang="en-US" sz="2000" dirty="0"/>
              <a:t>tracking in a volume which </a:t>
            </a:r>
            <a:r>
              <a:rPr lang="en-US" sz="2000" dirty="0" smtClean="0"/>
              <a:t>combines </a:t>
            </a:r>
            <a:r>
              <a:rPr lang="en-US" sz="2000" dirty="0"/>
              <a:t>an analytical and </a:t>
            </a:r>
            <a:r>
              <a:rPr lang="en-US" sz="2000" dirty="0" err="1" smtClean="0"/>
              <a:t>voxelized</a:t>
            </a:r>
            <a:r>
              <a:rPr lang="en-US" sz="2000" dirty="0" smtClean="0"/>
              <a:t> description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i="1" dirty="0"/>
              <a:t>New associated example: </a:t>
            </a:r>
            <a:r>
              <a:rPr lang="en-US" sz="1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GateContrib</a:t>
            </a:r>
            <a:r>
              <a:rPr lang="en-US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/ </a:t>
            </a:r>
            <a:r>
              <a:rPr lang="en-US" sz="1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misc</a:t>
            </a:r>
            <a:r>
              <a:rPr lang="en-US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/ </a:t>
            </a:r>
            <a:r>
              <a:rPr lang="en-US" sz="1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hybrid_volume_navigator</a:t>
            </a:r>
            <a:endParaRPr lang="en-US" sz="1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000" i="1" dirty="0"/>
          </a:p>
          <a:p>
            <a:r>
              <a:rPr lang="en-US" sz="2000" dirty="0"/>
              <a:t>New </a:t>
            </a:r>
            <a:r>
              <a:rPr lang="en-US" sz="2000" b="1" dirty="0"/>
              <a:t>fast90Y source </a:t>
            </a:r>
            <a:r>
              <a:rPr lang="en-US" sz="2000" dirty="0" smtClean="0"/>
              <a:t>model: speeds-up </a:t>
            </a:r>
            <a:r>
              <a:rPr lang="en-US" sz="2000" dirty="0"/>
              <a:t>the </a:t>
            </a:r>
            <a:r>
              <a:rPr lang="en-US" sz="2000" baseline="30000" dirty="0"/>
              <a:t>90</a:t>
            </a:r>
            <a:r>
              <a:rPr lang="en-US" sz="2000" dirty="0"/>
              <a:t>Y bremsstrahlung photon production without simulating the electron transport of the </a:t>
            </a:r>
            <a:r>
              <a:rPr lang="el-GR" sz="2000" dirty="0"/>
              <a:t>β</a:t>
            </a:r>
            <a:r>
              <a:rPr lang="fr-FR" sz="2000" dirty="0"/>
              <a:t> </a:t>
            </a:r>
            <a:r>
              <a:rPr lang="en-US" sz="2000" dirty="0"/>
              <a:t>emission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i="1" dirty="0"/>
              <a:t>New associated example: </a:t>
            </a:r>
            <a:r>
              <a:rPr lang="en-US" sz="1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GateContrib</a:t>
            </a:r>
            <a:r>
              <a:rPr lang="en-US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/ imaging / fastY90</a:t>
            </a:r>
            <a:endParaRPr lang="en-US" sz="2000" dirty="0">
              <a:ea typeface="Arial" charset="0"/>
            </a:endParaRPr>
          </a:p>
          <a:p>
            <a:endParaRPr lang="en-US" sz="2000" dirty="0" smtClean="0"/>
          </a:p>
          <a:p>
            <a:endParaRPr lang="fr-FR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GATE release v8.0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169212" y="999096"/>
            <a:ext cx="2805576" cy="461665"/>
          </a:xfrm>
          <a:prstGeom prst="rect">
            <a:avLst/>
          </a:prstGeom>
          <a:solidFill>
            <a:schemeClr val="bg1"/>
          </a:solidFill>
          <a:ln>
            <a:solidFill>
              <a:srgbClr val="8E613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developments</a:t>
            </a:r>
            <a:endParaRPr lang="fr-F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2CEB-9C8C-4504-B522-80D034A4FB9E}" type="slidenum">
              <a:rPr lang="fr-FR" smtClean="0"/>
              <a:pPr/>
              <a:t>10</a:t>
            </a:fld>
            <a:r>
              <a:rPr lang="fr-FR" smtClean="0"/>
              <a:t>/16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77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385429" y="1683041"/>
            <a:ext cx="8597206" cy="4852230"/>
          </a:xfrm>
        </p:spPr>
        <p:txBody>
          <a:bodyPr>
            <a:noAutofit/>
          </a:bodyPr>
          <a:lstStyle/>
          <a:p>
            <a:r>
              <a:rPr lang="en-US" sz="2000" dirty="0"/>
              <a:t>New </a:t>
            </a:r>
            <a:r>
              <a:rPr lang="en-US" sz="2000" b="1" dirty="0"/>
              <a:t>LET</a:t>
            </a:r>
            <a:r>
              <a:rPr lang="en-US" sz="2000" dirty="0"/>
              <a:t> (Linear Energy </a:t>
            </a:r>
            <a:r>
              <a:rPr lang="en-US" sz="2000" dirty="0" err="1"/>
              <a:t>Transfert</a:t>
            </a:r>
            <a:r>
              <a:rPr lang="en-US" sz="2000" dirty="0"/>
              <a:t>) </a:t>
            </a:r>
            <a:r>
              <a:rPr lang="en-US" sz="2000" dirty="0" smtClean="0"/>
              <a:t>actor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i="1" dirty="0"/>
              <a:t>New associated example: </a:t>
            </a:r>
            <a:r>
              <a:rPr lang="en-US" sz="1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GateContrib</a:t>
            </a:r>
            <a:r>
              <a:rPr lang="en-US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/ dosimetry / LET</a:t>
            </a:r>
          </a:p>
          <a:p>
            <a:r>
              <a:rPr lang="en-US" sz="2000" dirty="0" smtClean="0"/>
              <a:t>New </a:t>
            </a:r>
            <a:r>
              <a:rPr lang="en-US" sz="2000" b="1" dirty="0" smtClean="0"/>
              <a:t>TEPC</a:t>
            </a:r>
            <a:r>
              <a:rPr lang="en-US" sz="2000" dirty="0" smtClean="0"/>
              <a:t> (Tissue </a:t>
            </a:r>
            <a:r>
              <a:rPr lang="en-US" sz="2000" dirty="0"/>
              <a:t>Equivalent Proportional </a:t>
            </a:r>
            <a:r>
              <a:rPr lang="en-US" sz="2000" dirty="0" smtClean="0"/>
              <a:t>Counter) actor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i="1" dirty="0"/>
              <a:t>New associated example: </a:t>
            </a:r>
            <a:r>
              <a:rPr lang="fr-FR" sz="1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GateContrib</a:t>
            </a:r>
            <a:r>
              <a:rPr lang="fr-FR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/ </a:t>
            </a:r>
            <a:r>
              <a:rPr lang="fr-FR" sz="1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dosimetry</a:t>
            </a:r>
            <a:r>
              <a:rPr lang="fr-FR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/ </a:t>
            </a:r>
            <a:r>
              <a:rPr lang="fr-FR" sz="1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TEPCActor</a:t>
            </a:r>
            <a:endParaRPr lang="fr-FR" sz="20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000" dirty="0"/>
              <a:t>Improvement of </a:t>
            </a:r>
            <a:r>
              <a:rPr lang="en-US" sz="2000" b="1" dirty="0"/>
              <a:t>FFD</a:t>
            </a:r>
            <a:r>
              <a:rPr lang="en-US" sz="2000" dirty="0"/>
              <a:t> (Fixed Forced Detection) for X-ray imaging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i="1" dirty="0" smtClean="0"/>
              <a:t>Improvement of associated example: </a:t>
            </a:r>
            <a:r>
              <a:rPr lang="en-US" sz="1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GateContrib</a:t>
            </a:r>
            <a:r>
              <a:rPr lang="en-US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/ imaging / CT / </a:t>
            </a:r>
            <a:r>
              <a:rPr lang="en-US" sz="1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fixedForcedDetectionCT</a:t>
            </a:r>
            <a:endParaRPr lang="en-US" sz="2000" dirty="0" smtClean="0"/>
          </a:p>
          <a:p>
            <a:r>
              <a:rPr lang="en-US" sz="2000" dirty="0" smtClean="0"/>
              <a:t>Fast </a:t>
            </a:r>
            <a:r>
              <a:rPr lang="en-US" sz="2000" dirty="0"/>
              <a:t>SPECT simulation with adapted FFD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i="1" dirty="0"/>
              <a:t>New associated </a:t>
            </a:r>
            <a:r>
              <a:rPr lang="en-US" sz="1800" i="1" dirty="0" smtClean="0"/>
              <a:t>example: </a:t>
            </a:r>
            <a:r>
              <a:rPr lang="en-US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</a:t>
            </a:r>
            <a:r>
              <a:rPr lang="fr-FR" sz="1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ateContrib</a:t>
            </a:r>
            <a:r>
              <a:rPr lang="fr-FR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/ </a:t>
            </a:r>
            <a:r>
              <a:rPr lang="fr-FR" sz="1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imaging</a:t>
            </a:r>
            <a:r>
              <a:rPr lang="fr-FR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/ SPECT_FFD</a:t>
            </a:r>
            <a:endParaRPr lang="fr-FR" sz="1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!! </a:t>
            </a:r>
            <a:r>
              <a:rPr lang="en-US" sz="1800" dirty="0">
                <a:solidFill>
                  <a:srgbClr val="FF0000"/>
                </a:solidFill>
              </a:rPr>
              <a:t>Requires to install R</a:t>
            </a:r>
            <a:r>
              <a:rPr lang="en-US" sz="1800" dirty="0" smtClean="0">
                <a:solidFill>
                  <a:srgbClr val="FF0000"/>
                </a:solidFill>
              </a:rPr>
              <a:t>TK </a:t>
            </a:r>
            <a:r>
              <a:rPr lang="en-US" sz="1800" dirty="0">
                <a:solidFill>
                  <a:srgbClr val="FF0000"/>
                </a:solidFill>
              </a:rPr>
              <a:t>and to turn the </a:t>
            </a:r>
            <a:r>
              <a:rPr lang="en-US" sz="1800" dirty="0" err="1">
                <a:solidFill>
                  <a:srgbClr val="FF0000"/>
                </a:solidFill>
              </a:rPr>
              <a:t>CMake</a:t>
            </a:r>
            <a:r>
              <a:rPr lang="en-US" sz="1800" dirty="0">
                <a:solidFill>
                  <a:srgbClr val="FF0000"/>
                </a:solidFill>
              </a:rPr>
              <a:t> flag </a:t>
            </a:r>
            <a:r>
              <a:rPr lang="en-US" sz="1800" dirty="0" smtClean="0">
                <a:solidFill>
                  <a:srgbClr val="FF0000"/>
                </a:solidFill>
              </a:rPr>
              <a:t>GATE_USE_RTK </a:t>
            </a:r>
            <a:r>
              <a:rPr lang="en-US" sz="1800" dirty="0">
                <a:solidFill>
                  <a:srgbClr val="FF0000"/>
                </a:solidFill>
              </a:rPr>
              <a:t>to ON </a:t>
            </a:r>
            <a:r>
              <a:rPr lang="en-US" sz="1800" dirty="0" smtClean="0">
                <a:solidFill>
                  <a:srgbClr val="FF0000"/>
                </a:solidFill>
              </a:rPr>
              <a:t>!!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sz="2000" dirty="0" smtClean="0"/>
              <a:t>New </a:t>
            </a:r>
            <a:r>
              <a:rPr lang="en-US" sz="2000" b="1" dirty="0" err="1" smtClean="0"/>
              <a:t>AugerDetector</a:t>
            </a:r>
            <a:r>
              <a:rPr lang="en-US" sz="2000" b="1" dirty="0" smtClean="0"/>
              <a:t> </a:t>
            </a:r>
            <a:r>
              <a:rPr lang="en-US" sz="2000" dirty="0" smtClean="0"/>
              <a:t>actor</a:t>
            </a:r>
            <a:r>
              <a:rPr lang="en-US" sz="2000" dirty="0"/>
              <a:t>: detector response modelling </a:t>
            </a:r>
            <a:r>
              <a:rPr lang="en-US" sz="2000" dirty="0" smtClean="0"/>
              <a:t>using the </a:t>
            </a:r>
            <a:r>
              <a:rPr lang="en-US" sz="2000" dirty="0"/>
              <a:t>actor approach </a:t>
            </a:r>
          </a:p>
          <a:p>
            <a:r>
              <a:rPr lang="en-US" sz="2000" dirty="0" smtClean="0"/>
              <a:t>Improvement of </a:t>
            </a:r>
            <a:r>
              <a:rPr lang="en-US" sz="2000" b="1" dirty="0" smtClean="0"/>
              <a:t>fast </a:t>
            </a:r>
            <a:r>
              <a:rPr lang="en-US" sz="2000" b="1" dirty="0" err="1"/>
              <a:t>PromptGamma</a:t>
            </a:r>
            <a:r>
              <a:rPr lang="en-US" sz="2000" b="1" dirty="0"/>
              <a:t> yield </a:t>
            </a:r>
            <a:r>
              <a:rPr lang="en-US" sz="2000" dirty="0"/>
              <a:t>actor (</a:t>
            </a:r>
            <a:r>
              <a:rPr lang="en-US" sz="2000" dirty="0" err="1"/>
              <a:t>vPGTLE</a:t>
            </a:r>
            <a:r>
              <a:rPr lang="en-US" sz="2000" dirty="0"/>
              <a:t>, Track Length </a:t>
            </a:r>
            <a:r>
              <a:rPr lang="en-US" sz="2000" dirty="0" smtClean="0"/>
              <a:t>Estimator) and </a:t>
            </a:r>
            <a:r>
              <a:rPr lang="en-US" sz="2000" b="1" dirty="0" err="1" smtClean="0"/>
              <a:t>TPSPencilBeam</a:t>
            </a:r>
            <a:r>
              <a:rPr lang="en-US" sz="2000" dirty="0" smtClean="0"/>
              <a:t> </a:t>
            </a:r>
            <a:r>
              <a:rPr lang="en-US" sz="2000" dirty="0"/>
              <a:t>(use less </a:t>
            </a:r>
            <a:r>
              <a:rPr lang="en-US" sz="2000" dirty="0" smtClean="0"/>
              <a:t>memory)</a:t>
            </a:r>
            <a:endParaRPr lang="fr-FR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GATE release </a:t>
            </a:r>
            <a:r>
              <a:rPr lang="fr-FR" dirty="0"/>
              <a:t>v8.0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169212" y="935596"/>
            <a:ext cx="2805576" cy="461665"/>
          </a:xfrm>
          <a:prstGeom prst="rect">
            <a:avLst/>
          </a:prstGeom>
          <a:solidFill>
            <a:schemeClr val="bg1"/>
          </a:solidFill>
          <a:ln>
            <a:solidFill>
              <a:srgbClr val="8E613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developments</a:t>
            </a:r>
            <a:endParaRPr lang="fr-F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2CEB-9C8C-4504-B522-80D034A4FB9E}" type="slidenum">
              <a:rPr lang="fr-FR" smtClean="0"/>
              <a:pPr/>
              <a:t>11</a:t>
            </a:fld>
            <a:r>
              <a:rPr lang="fr-FR" smtClean="0"/>
              <a:t>/16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586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539552" y="1730772"/>
            <a:ext cx="8064896" cy="4048705"/>
          </a:xfrm>
        </p:spPr>
        <p:txBody>
          <a:bodyPr>
            <a:normAutofit/>
          </a:bodyPr>
          <a:lstStyle/>
          <a:p>
            <a:r>
              <a:rPr lang="en-US" dirty="0" smtClean="0"/>
              <a:t>Temporarily (?) </a:t>
            </a:r>
            <a:r>
              <a:rPr lang="en-US" b="1" dirty="0"/>
              <a:t>not available </a:t>
            </a:r>
            <a:r>
              <a:rPr lang="en-US" dirty="0"/>
              <a:t>due to major reorganizations at the gmane.org </a:t>
            </a:r>
            <a:r>
              <a:rPr lang="en-US" dirty="0" smtClean="0"/>
              <a:t>website</a:t>
            </a:r>
          </a:p>
          <a:p>
            <a:pPr lvl="1"/>
            <a:r>
              <a:rPr lang="en-US" sz="2000" dirty="0" smtClean="0"/>
              <a:t>We </a:t>
            </a:r>
            <a:r>
              <a:rPr lang="en-US" sz="2000" dirty="0"/>
              <a:t>hope that it will be back online </a:t>
            </a:r>
            <a:r>
              <a:rPr lang="fr-FR" sz="2000" dirty="0" err="1" smtClean="0"/>
              <a:t>soon</a:t>
            </a:r>
            <a:r>
              <a:rPr lang="fr-FR" sz="2000" dirty="0" smtClean="0"/>
              <a:t>…</a:t>
            </a:r>
          </a:p>
          <a:p>
            <a:pPr lvl="1"/>
            <a:endParaRPr lang="fr-FR" sz="2000" dirty="0" smtClean="0"/>
          </a:p>
          <a:p>
            <a:r>
              <a:rPr lang="fr-FR" dirty="0" smtClean="0"/>
              <a:t>In the </a:t>
            </a:r>
            <a:r>
              <a:rPr lang="fr-FR" dirty="0" err="1" smtClean="0"/>
              <a:t>meanwhile</a:t>
            </a:r>
            <a:r>
              <a:rPr lang="fr-FR" dirty="0" smtClean="0"/>
              <a:t>,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en-US" dirty="0"/>
              <a:t>make the mailman archive on our own </a:t>
            </a:r>
            <a:r>
              <a:rPr lang="en-US" dirty="0" smtClean="0"/>
              <a:t>server </a:t>
            </a:r>
            <a:r>
              <a:rPr lang="en-US" b="1" dirty="0"/>
              <a:t>public</a:t>
            </a:r>
            <a:r>
              <a:rPr lang="en-US" dirty="0"/>
              <a:t>, so that Google can see </a:t>
            </a:r>
            <a:r>
              <a:rPr lang="en-US" dirty="0" smtClean="0"/>
              <a:t>it</a:t>
            </a:r>
          </a:p>
          <a:p>
            <a:endParaRPr lang="fr-FR" dirty="0" smtClean="0"/>
          </a:p>
          <a:p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consider</a:t>
            </a:r>
            <a:r>
              <a:rPr lang="fr-FR" dirty="0" smtClean="0"/>
              <a:t> </a:t>
            </a:r>
            <a:r>
              <a:rPr lang="fr-FR" dirty="0"/>
              <a:t>to switch to </a:t>
            </a:r>
            <a:r>
              <a:rPr lang="en-US" dirty="0"/>
              <a:t>other archives system (The Mail Archive, </a:t>
            </a:r>
            <a:r>
              <a:rPr lang="en-US" dirty="0" err="1"/>
              <a:t>Nabble</a:t>
            </a:r>
            <a:r>
              <a:rPr lang="en-US" dirty="0"/>
              <a:t>, </a:t>
            </a:r>
            <a:r>
              <a:rPr lang="en-US" dirty="0" err="1"/>
              <a:t>MarkMail</a:t>
            </a:r>
            <a:r>
              <a:rPr lang="en-US" dirty="0"/>
              <a:t>, MARC, </a:t>
            </a:r>
            <a:r>
              <a:rPr lang="en-US" dirty="0" err="1"/>
              <a:t>MailBrowse</a:t>
            </a:r>
            <a:r>
              <a:rPr lang="en-US" dirty="0"/>
              <a:t>, ....) </a:t>
            </a:r>
            <a:r>
              <a:rPr lang="en-US" dirty="0" smtClean="0"/>
              <a:t>?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Gate-users</a:t>
            </a:r>
            <a:r>
              <a:rPr lang="fr-FR" dirty="0" smtClean="0"/>
              <a:t> mailing-</a:t>
            </a:r>
            <a:r>
              <a:rPr lang="fr-FR" dirty="0" err="1" smtClean="0"/>
              <a:t>list</a:t>
            </a:r>
            <a:r>
              <a:rPr lang="fr-FR" dirty="0" smtClean="0"/>
              <a:t> archive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272606" y="5690577"/>
            <a:ext cx="2598788" cy="46166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fr-F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r>
              <a:rPr lang="fr-F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2CEB-9C8C-4504-B522-80D034A4FB9E}" type="slidenum">
              <a:rPr lang="fr-FR" smtClean="0"/>
              <a:pPr/>
              <a:t>12</a:t>
            </a:fld>
            <a:r>
              <a:rPr lang="fr-FR" smtClean="0"/>
              <a:t>/16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73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369602" y="1260382"/>
            <a:ext cx="8404795" cy="5115017"/>
          </a:xfrm>
        </p:spPr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dirty="0"/>
              <a:t>have included in </a:t>
            </a:r>
            <a:r>
              <a:rPr lang="en-US" dirty="0" smtClean="0"/>
              <a:t>GATE v8.0 </a:t>
            </a:r>
            <a:r>
              <a:rPr lang="en-US" dirty="0"/>
              <a:t>a </a:t>
            </a:r>
            <a:r>
              <a:rPr lang="en-US" b="1" dirty="0"/>
              <a:t>new benchmarking </a:t>
            </a:r>
            <a:r>
              <a:rPr lang="en-US" b="1" dirty="0" smtClean="0"/>
              <a:t>system</a:t>
            </a:r>
          </a:p>
          <a:p>
            <a:pPr lvl="1"/>
            <a:r>
              <a:rPr lang="en-US" dirty="0"/>
              <a:t>To validate installation</a:t>
            </a:r>
          </a:p>
          <a:p>
            <a:pPr lvl="1"/>
            <a:r>
              <a:rPr lang="en-US" dirty="0" smtClean="0"/>
              <a:t>To ensure </a:t>
            </a:r>
            <a:r>
              <a:rPr lang="en-US" dirty="0"/>
              <a:t>regular updates of the </a:t>
            </a:r>
            <a:r>
              <a:rPr lang="en-US" dirty="0" smtClean="0"/>
              <a:t>new </a:t>
            </a:r>
            <a:r>
              <a:rPr lang="en-US" dirty="0"/>
              <a:t>modules to be </a:t>
            </a:r>
            <a:r>
              <a:rPr lang="en-US" dirty="0" smtClean="0"/>
              <a:t>developed </a:t>
            </a:r>
          </a:p>
          <a:p>
            <a:r>
              <a:rPr lang="en-US" dirty="0" smtClean="0"/>
              <a:t> It provides</a:t>
            </a:r>
          </a:p>
          <a:p>
            <a:pPr lvl="1"/>
            <a:r>
              <a:rPr lang="en-US" dirty="0" smtClean="0"/>
              <a:t>3 tests </a:t>
            </a:r>
            <a:r>
              <a:rPr lang="en-US" dirty="0"/>
              <a:t>dedicated to </a:t>
            </a:r>
            <a:r>
              <a:rPr lang="en-US" b="1" dirty="0"/>
              <a:t>radiation therapy </a:t>
            </a:r>
            <a:r>
              <a:rPr lang="en-US" dirty="0" smtClean="0"/>
              <a:t>applications</a:t>
            </a:r>
          </a:p>
          <a:p>
            <a:pPr lvl="2"/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benchRT_gamma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benchRT_proton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benchRT_carbon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/>
              <a:t>4 tests dedicated to </a:t>
            </a:r>
            <a:r>
              <a:rPr lang="en-US" b="1" dirty="0"/>
              <a:t>imaging</a:t>
            </a:r>
            <a:r>
              <a:rPr lang="en-US" dirty="0"/>
              <a:t> </a:t>
            </a:r>
            <a:r>
              <a:rPr lang="en-US" dirty="0" smtClean="0"/>
              <a:t>applications</a:t>
            </a:r>
            <a:endParaRPr lang="en-US" dirty="0"/>
          </a:p>
          <a:p>
            <a:pPr lvl="2"/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benchImaging_optical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/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benchImaging_ct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/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benchImaging_spect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/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benchImaging_pet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Benchmark tests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1" t="11628" r="23219" b="11267"/>
          <a:stretch/>
        </p:blipFill>
        <p:spPr>
          <a:xfrm>
            <a:off x="6565167" y="2927161"/>
            <a:ext cx="1369158" cy="129260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814" y="4459996"/>
            <a:ext cx="1619586" cy="106075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027" y="5580138"/>
            <a:ext cx="1647049" cy="1078738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114" y="5576567"/>
            <a:ext cx="1625426" cy="1064576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010" y="4468158"/>
            <a:ext cx="1634263" cy="1070364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1172308" y="5921600"/>
            <a:ext cx="3810000" cy="707886"/>
          </a:xfrm>
          <a:prstGeom prst="rect">
            <a:avLst/>
          </a:prstGeom>
          <a:solidFill>
            <a:srgbClr val="8E6130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benchmark tests </a:t>
            </a:r>
            <a:r>
              <a:rPr lang="fr-FR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r-F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easily</a:t>
            </a:r>
            <a:r>
              <a:rPr lang="fr-F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  <a:r>
              <a:rPr lang="fr-F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r>
              <a:rPr lang="fr-FR" sz="2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2CEB-9C8C-4504-B522-80D034A4FB9E}" type="slidenum">
              <a:rPr lang="fr-FR" smtClean="0"/>
              <a:pPr/>
              <a:t>13</a:t>
            </a:fld>
            <a:r>
              <a:rPr lang="fr-FR" smtClean="0"/>
              <a:t>/16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92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438698" y="1296278"/>
            <a:ext cx="8064896" cy="1152128"/>
          </a:xfrm>
        </p:spPr>
        <p:txBody>
          <a:bodyPr>
            <a:normAutofit/>
          </a:bodyPr>
          <a:lstStyle/>
          <a:p>
            <a:r>
              <a:rPr lang="fr-FR" dirty="0" smtClean="0"/>
              <a:t>It </a:t>
            </a:r>
            <a:r>
              <a:rPr lang="fr-FR" dirty="0" err="1" smtClean="0"/>
              <a:t>requires</a:t>
            </a:r>
            <a:r>
              <a:rPr lang="fr-FR" dirty="0" smtClean="0"/>
              <a:t> a </a:t>
            </a:r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err="1" smtClean="0"/>
              <a:t>CMake</a:t>
            </a:r>
            <a:r>
              <a:rPr lang="fr-FR" dirty="0" smtClean="0"/>
              <a:t> configuration</a:t>
            </a:r>
          </a:p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</a:t>
            </a:r>
            <a:r>
              <a:rPr lang="fr-FR" dirty="0" smtClean="0"/>
              <a:t>ow to </a:t>
            </a:r>
            <a:r>
              <a:rPr lang="fr-FR" dirty="0" err="1" smtClean="0"/>
              <a:t>run</a:t>
            </a:r>
            <a:r>
              <a:rPr lang="fr-FR" dirty="0" smtClean="0"/>
              <a:t> benchmark tests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74" b="53979"/>
          <a:stretch/>
        </p:blipFill>
        <p:spPr>
          <a:xfrm>
            <a:off x="492376" y="1951463"/>
            <a:ext cx="8159247" cy="424926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038087" y="3167618"/>
            <a:ext cx="445513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get reference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(stored on Midas)</a:t>
            </a:r>
            <a:endParaRPr lang="fr-FR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955034" y="2086794"/>
            <a:ext cx="3493329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enable benchmarking system</a:t>
            </a:r>
            <a:endParaRPr lang="fr-FR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4188454" y="3876511"/>
            <a:ext cx="601579" cy="3368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4200486" y="4377827"/>
            <a:ext cx="601579" cy="3368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859628" y="3851268"/>
            <a:ext cx="4418184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let to OFF (default),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benchImaging_pet</a:t>
            </a:r>
            <a:endParaRPr lang="fr-F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 </a:t>
            </a:r>
            <a:r>
              <a:rPr lang="fr-F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benchImaging_optical</a:t>
            </a:r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tests </a:t>
            </a:r>
            <a:r>
              <a:rPr lang="fr-F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fr-F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performed</a:t>
            </a:r>
            <a:endParaRPr lang="fr-F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906861" y="2820794"/>
            <a:ext cx="433638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(Required if GATE_USE_ECAT7 is set to ON)</a:t>
            </a:r>
            <a:endParaRPr lang="fr-FR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2CEB-9C8C-4504-B522-80D034A4FB9E}" type="slidenum">
              <a:rPr lang="fr-FR" smtClean="0"/>
              <a:pPr/>
              <a:t>14</a:t>
            </a:fld>
            <a:r>
              <a:rPr lang="fr-FR" smtClean="0"/>
              <a:t>/16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378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How to </a:t>
            </a:r>
            <a:r>
              <a:rPr lang="fr-FR" dirty="0" err="1"/>
              <a:t>run</a:t>
            </a:r>
            <a:r>
              <a:rPr lang="fr-FR" dirty="0"/>
              <a:t> benchmark tests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19345" y="2007222"/>
            <a:ext cx="7705309" cy="4185761"/>
          </a:xfrm>
          <a:prstGeom prst="rect">
            <a:avLst/>
          </a:prstGeom>
          <a:solidFill>
            <a:srgbClr val="300A24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  <a:latin typeface="Courier" pitchFamily="49" charset="0"/>
                <a:cs typeface="Arial" panose="020B0604020202020204" pitchFamily="34" charset="0"/>
              </a:rPr>
              <a:t>$ </a:t>
            </a:r>
            <a:r>
              <a:rPr lang="fr-FR" sz="1400" dirty="0" err="1" smtClean="0">
                <a:solidFill>
                  <a:schemeClr val="bg1"/>
                </a:solidFill>
                <a:latin typeface="Courier" pitchFamily="49" charset="0"/>
                <a:cs typeface="Arial" panose="020B0604020202020204" pitchFamily="34" charset="0"/>
              </a:rPr>
              <a:t>make</a:t>
            </a:r>
            <a:r>
              <a:rPr lang="fr-FR" sz="1400" dirty="0" smtClean="0">
                <a:solidFill>
                  <a:schemeClr val="bg1"/>
                </a:solidFill>
                <a:latin typeface="Courier" pitchFamily="49" charset="0"/>
                <a:cs typeface="Arial" panose="020B0604020202020204" pitchFamily="34" charset="0"/>
              </a:rPr>
              <a:t> </a:t>
            </a:r>
            <a:r>
              <a:rPr lang="fr-FR" sz="1400" dirty="0">
                <a:solidFill>
                  <a:schemeClr val="bg1"/>
                </a:solidFill>
                <a:latin typeface="Courier" pitchFamily="49" charset="0"/>
                <a:cs typeface="Arial" panose="020B0604020202020204" pitchFamily="34" charset="0"/>
              </a:rPr>
              <a:t>test</a:t>
            </a:r>
          </a:p>
          <a:p>
            <a:r>
              <a:rPr lang="fr-FR" sz="1400" dirty="0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Running tests...</a:t>
            </a:r>
          </a:p>
          <a:p>
            <a:r>
              <a:rPr lang="fr-FR" sz="1400" dirty="0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Test </a:t>
            </a:r>
            <a:r>
              <a:rPr lang="fr-FR" sz="1400" dirty="0" err="1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project</a:t>
            </a:r>
            <a:r>
              <a:rPr lang="fr-FR" sz="1400" dirty="0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 /home/</a:t>
            </a:r>
            <a:r>
              <a:rPr lang="fr-FR" sz="1400" dirty="0" err="1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adub</a:t>
            </a:r>
            <a:r>
              <a:rPr lang="fr-FR" sz="1400" i="1" dirty="0" err="1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ois</a:t>
            </a:r>
            <a:r>
              <a:rPr lang="fr-FR" sz="1400" i="1" dirty="0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/</a:t>
            </a:r>
            <a:r>
              <a:rPr lang="fr-FR" sz="1400" dirty="0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Simulation/</a:t>
            </a:r>
            <a:r>
              <a:rPr lang="fr-FR" sz="1400" dirty="0" err="1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gate</a:t>
            </a:r>
            <a:r>
              <a:rPr lang="fr-FR" sz="1400" dirty="0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/gate_v8.0-build</a:t>
            </a:r>
          </a:p>
          <a:p>
            <a:r>
              <a:rPr lang="fr-FR" sz="1400" dirty="0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    Start 1: </a:t>
            </a:r>
            <a:r>
              <a:rPr lang="fr-FR" sz="1400" dirty="0" err="1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benchRT_gamma</a:t>
            </a:r>
            <a:endParaRPr lang="fr-FR" sz="1400" dirty="0">
              <a:solidFill>
                <a:srgbClr val="00B050"/>
              </a:solidFill>
              <a:latin typeface="Courier" pitchFamily="49" charset="0"/>
              <a:cs typeface="Arial" panose="020B0604020202020204" pitchFamily="34" charset="0"/>
            </a:endParaRPr>
          </a:p>
          <a:p>
            <a:r>
              <a:rPr lang="fr-FR" sz="1400" dirty="0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1/7 Test #1: </a:t>
            </a:r>
            <a:r>
              <a:rPr lang="fr-FR" sz="1400" dirty="0" err="1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benchRT_gamma</a:t>
            </a:r>
            <a:r>
              <a:rPr lang="fr-FR" sz="1400" dirty="0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 ....................   </a:t>
            </a:r>
            <a:r>
              <a:rPr lang="fr-FR" sz="1400" dirty="0" err="1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Passed</a:t>
            </a:r>
            <a:r>
              <a:rPr lang="fr-FR" sz="1400" dirty="0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   16.67 sec</a:t>
            </a:r>
          </a:p>
          <a:p>
            <a:r>
              <a:rPr lang="fr-FR" sz="1400" dirty="0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    Start 2: </a:t>
            </a:r>
            <a:r>
              <a:rPr lang="fr-FR" sz="1400" dirty="0" err="1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benchRT_proton</a:t>
            </a:r>
            <a:endParaRPr lang="fr-FR" sz="1400" dirty="0">
              <a:solidFill>
                <a:srgbClr val="00B050"/>
              </a:solidFill>
              <a:latin typeface="Courier" pitchFamily="49" charset="0"/>
              <a:cs typeface="Arial" panose="020B0604020202020204" pitchFamily="34" charset="0"/>
            </a:endParaRPr>
          </a:p>
          <a:p>
            <a:r>
              <a:rPr lang="fr-FR" sz="1400" dirty="0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2/7 Test #2: </a:t>
            </a:r>
            <a:r>
              <a:rPr lang="fr-FR" sz="1400" dirty="0" err="1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benchRT_proton</a:t>
            </a:r>
            <a:r>
              <a:rPr lang="fr-FR" sz="1400" dirty="0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 ...................   </a:t>
            </a:r>
            <a:r>
              <a:rPr lang="fr-FR" sz="1400" dirty="0" err="1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Passed</a:t>
            </a:r>
            <a:r>
              <a:rPr lang="fr-FR" sz="1400" dirty="0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    1.54 sec</a:t>
            </a:r>
          </a:p>
          <a:p>
            <a:r>
              <a:rPr lang="fr-FR" sz="1400" dirty="0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    Start 3: </a:t>
            </a:r>
            <a:r>
              <a:rPr lang="fr-FR" sz="1400" dirty="0" err="1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benchRT_carbon</a:t>
            </a:r>
            <a:endParaRPr lang="fr-FR" sz="1400" dirty="0">
              <a:solidFill>
                <a:srgbClr val="00B050"/>
              </a:solidFill>
              <a:latin typeface="Courier" pitchFamily="49" charset="0"/>
              <a:cs typeface="Arial" panose="020B0604020202020204" pitchFamily="34" charset="0"/>
            </a:endParaRPr>
          </a:p>
          <a:p>
            <a:r>
              <a:rPr lang="fr-FR" sz="1400" dirty="0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3/7 Test #3: </a:t>
            </a:r>
            <a:r>
              <a:rPr lang="fr-FR" sz="1400" dirty="0" err="1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benchRT_carbon</a:t>
            </a:r>
            <a:r>
              <a:rPr lang="fr-FR" sz="1400" dirty="0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 ...................   </a:t>
            </a:r>
            <a:r>
              <a:rPr lang="fr-FR" sz="1400" dirty="0" err="1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Passed</a:t>
            </a:r>
            <a:r>
              <a:rPr lang="fr-FR" sz="1400" dirty="0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    5.86 sec</a:t>
            </a:r>
          </a:p>
          <a:p>
            <a:r>
              <a:rPr lang="fr-FR" sz="1400" dirty="0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    Start 4: </a:t>
            </a:r>
            <a:r>
              <a:rPr lang="fr-FR" sz="1400" dirty="0" err="1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benchImaging_ct</a:t>
            </a:r>
            <a:endParaRPr lang="fr-FR" sz="1400" dirty="0">
              <a:solidFill>
                <a:srgbClr val="00B050"/>
              </a:solidFill>
              <a:latin typeface="Courier" pitchFamily="49" charset="0"/>
              <a:cs typeface="Arial" panose="020B0604020202020204" pitchFamily="34" charset="0"/>
            </a:endParaRPr>
          </a:p>
          <a:p>
            <a:r>
              <a:rPr lang="fr-FR" sz="1400" dirty="0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4/7 Test #4: </a:t>
            </a:r>
            <a:r>
              <a:rPr lang="fr-FR" sz="1400" dirty="0" err="1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benchImaging_ct</a:t>
            </a:r>
            <a:r>
              <a:rPr lang="fr-FR" sz="1400" dirty="0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 ..................   </a:t>
            </a:r>
            <a:r>
              <a:rPr lang="fr-FR" sz="1400" dirty="0" err="1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Passed</a:t>
            </a:r>
            <a:r>
              <a:rPr lang="fr-FR" sz="1400" dirty="0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   40.47 sec</a:t>
            </a:r>
          </a:p>
          <a:p>
            <a:r>
              <a:rPr lang="fr-FR" sz="1400" dirty="0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    Start 5: </a:t>
            </a:r>
            <a:r>
              <a:rPr lang="fr-FR" sz="1400" dirty="0" err="1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benchImaging_optical</a:t>
            </a:r>
            <a:endParaRPr lang="fr-FR" sz="1400" dirty="0">
              <a:solidFill>
                <a:srgbClr val="00B050"/>
              </a:solidFill>
              <a:latin typeface="Courier" pitchFamily="49" charset="0"/>
              <a:cs typeface="Arial" panose="020B0604020202020204" pitchFamily="34" charset="0"/>
            </a:endParaRPr>
          </a:p>
          <a:p>
            <a:r>
              <a:rPr lang="fr-FR" sz="1400" dirty="0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5/7 Test #5: </a:t>
            </a:r>
            <a:r>
              <a:rPr lang="fr-FR" sz="1400" dirty="0" err="1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benchImaging_optical</a:t>
            </a:r>
            <a:r>
              <a:rPr lang="fr-FR" sz="1400" dirty="0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 .............   </a:t>
            </a:r>
            <a:r>
              <a:rPr lang="fr-FR" sz="1400" dirty="0" err="1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Passed</a:t>
            </a:r>
            <a:r>
              <a:rPr lang="fr-FR" sz="1400" dirty="0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    4.27 sec</a:t>
            </a:r>
          </a:p>
          <a:p>
            <a:r>
              <a:rPr lang="fr-FR" sz="1400" dirty="0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    Start 6: </a:t>
            </a:r>
            <a:r>
              <a:rPr lang="fr-FR" sz="1400" dirty="0" err="1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benchImaging_spect</a:t>
            </a:r>
            <a:endParaRPr lang="fr-FR" sz="1400" dirty="0">
              <a:solidFill>
                <a:srgbClr val="00B050"/>
              </a:solidFill>
              <a:latin typeface="Courier" pitchFamily="49" charset="0"/>
              <a:cs typeface="Arial" panose="020B0604020202020204" pitchFamily="34" charset="0"/>
            </a:endParaRPr>
          </a:p>
          <a:p>
            <a:r>
              <a:rPr lang="fr-FR" sz="1400" dirty="0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6/7 Test #6: </a:t>
            </a:r>
            <a:r>
              <a:rPr lang="fr-FR" sz="1400" dirty="0" err="1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benchImaging_spect</a:t>
            </a:r>
            <a:r>
              <a:rPr lang="fr-FR" sz="1400" dirty="0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 ...............   </a:t>
            </a:r>
            <a:r>
              <a:rPr lang="fr-FR" sz="1400" dirty="0" err="1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Passed</a:t>
            </a:r>
            <a:r>
              <a:rPr lang="fr-FR" sz="1400" dirty="0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   31.91 sec</a:t>
            </a:r>
          </a:p>
          <a:p>
            <a:r>
              <a:rPr lang="fr-FR" sz="1400" dirty="0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    Start 7: </a:t>
            </a:r>
            <a:r>
              <a:rPr lang="fr-FR" sz="1400" dirty="0" err="1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benchImaging_pet</a:t>
            </a:r>
            <a:endParaRPr lang="fr-FR" sz="1400" dirty="0">
              <a:solidFill>
                <a:srgbClr val="00B050"/>
              </a:solidFill>
              <a:latin typeface="Courier" pitchFamily="49" charset="0"/>
              <a:cs typeface="Arial" panose="020B0604020202020204" pitchFamily="34" charset="0"/>
            </a:endParaRPr>
          </a:p>
          <a:p>
            <a:r>
              <a:rPr lang="fr-FR" sz="1400" dirty="0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7/7 Test #7: </a:t>
            </a:r>
            <a:r>
              <a:rPr lang="fr-FR" sz="1400" dirty="0" err="1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benchImaging_pet</a:t>
            </a:r>
            <a:r>
              <a:rPr lang="fr-FR" sz="1400" dirty="0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 .................   </a:t>
            </a:r>
            <a:r>
              <a:rPr lang="fr-FR" sz="1400" dirty="0" err="1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Passed</a:t>
            </a:r>
            <a:r>
              <a:rPr lang="fr-FR" sz="1400" dirty="0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   15.84 sec</a:t>
            </a:r>
          </a:p>
          <a:p>
            <a:r>
              <a:rPr lang="fr-FR" sz="1400" dirty="0" smtClean="0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100</a:t>
            </a:r>
            <a:r>
              <a:rPr lang="fr-FR" sz="1400" dirty="0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% tests </a:t>
            </a:r>
            <a:r>
              <a:rPr lang="fr-FR" sz="1400" dirty="0" err="1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passed</a:t>
            </a:r>
            <a:r>
              <a:rPr lang="fr-FR" sz="1400" dirty="0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, 0 tests </a:t>
            </a:r>
            <a:r>
              <a:rPr lang="fr-FR" sz="1400" dirty="0" err="1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failed</a:t>
            </a:r>
            <a:r>
              <a:rPr lang="fr-FR" sz="1400" dirty="0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 out of 7</a:t>
            </a:r>
          </a:p>
          <a:p>
            <a:r>
              <a:rPr lang="fr-FR" sz="1400" dirty="0" smtClean="0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Total </a:t>
            </a:r>
            <a:r>
              <a:rPr lang="fr-FR" sz="1400" dirty="0">
                <a:solidFill>
                  <a:srgbClr val="00B050"/>
                </a:solidFill>
                <a:latin typeface="Courier" pitchFamily="49" charset="0"/>
                <a:cs typeface="Arial" panose="020B0604020202020204" pitchFamily="34" charset="0"/>
              </a:rPr>
              <a:t>Test time (real) = 116.57 sec</a:t>
            </a:r>
            <a:endParaRPr lang="fr-FR" sz="1400" dirty="0" smtClean="0">
              <a:solidFill>
                <a:srgbClr val="00B050"/>
              </a:solidFill>
              <a:latin typeface="Courier" pitchFamily="49" charset="0"/>
              <a:cs typeface="Arial" panose="020B0604020202020204" pitchFamily="34" charset="0"/>
            </a:endParaRPr>
          </a:p>
        </p:txBody>
      </p:sp>
      <p:sp>
        <p:nvSpPr>
          <p:cNvPr id="9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454245" y="1247203"/>
            <a:ext cx="8064896" cy="1152128"/>
          </a:xfrm>
        </p:spPr>
        <p:txBody>
          <a:bodyPr>
            <a:normAutofit/>
          </a:bodyPr>
          <a:lstStyle/>
          <a:p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r>
              <a:rPr lang="fr-FR" b="1" dirty="0"/>
              <a:t> </a:t>
            </a:r>
            <a:r>
              <a:rPr lang="fr-FR" dirty="0" smtClean="0"/>
              <a:t>and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r>
              <a:rPr lang="fr-F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install</a:t>
            </a:r>
            <a:r>
              <a:rPr lang="fr-FR" dirty="0" smtClean="0"/>
              <a:t>, type </a:t>
            </a:r>
            <a:r>
              <a:rPr lang="fr-FR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r>
              <a:rPr lang="fr-F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test</a:t>
            </a:r>
            <a:endParaRPr lang="fr-FR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r-FR" dirty="0" smtClean="0"/>
          </a:p>
        </p:txBody>
      </p:sp>
      <p:sp>
        <p:nvSpPr>
          <p:cNvPr id="14" name="Rectangle à coins arrondis 13"/>
          <p:cNvSpPr/>
          <p:nvPr/>
        </p:nvSpPr>
        <p:spPr>
          <a:xfrm>
            <a:off x="747132" y="5593976"/>
            <a:ext cx="4586768" cy="5949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56884" y="5151064"/>
            <a:ext cx="5076756" cy="36933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end of make test process, you should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endParaRPr lang="fr-F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673353" y="1183341"/>
            <a:ext cx="18473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rtlCol="0">
            <a:spAutoFit/>
          </a:bodyPr>
          <a:lstStyle/>
          <a:p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572000" y="2868002"/>
            <a:ext cx="4337824" cy="1754326"/>
          </a:xfrm>
          <a:prstGeom prst="rect">
            <a:avLst/>
          </a:prstGeom>
          <a:solidFill>
            <a:srgbClr val="FB9B28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Execute Gate macros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Perform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comparisons based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of specific files to be compared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diff commands:                </a:t>
            </a:r>
            <a:r>
              <a:rPr lang="en-US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diff, </a:t>
            </a:r>
            <a:r>
              <a:rPr lang="en-US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diff_stat</a:t>
            </a:r>
            <a:r>
              <a:rPr lang="en-US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diff_dose</a:t>
            </a:r>
            <a:endParaRPr lang="en-US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Return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(success/failure)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2CEB-9C8C-4504-B522-80D034A4FB9E}" type="slidenum">
              <a:rPr lang="fr-FR" smtClean="0"/>
              <a:pPr/>
              <a:t>15</a:t>
            </a:fld>
            <a:r>
              <a:rPr lang="fr-FR" smtClean="0"/>
              <a:t>/16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4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539552" y="1401645"/>
            <a:ext cx="8064896" cy="3962562"/>
          </a:xfrm>
        </p:spPr>
        <p:txBody>
          <a:bodyPr>
            <a:noAutofit/>
          </a:bodyPr>
          <a:lstStyle/>
          <a:p>
            <a:r>
              <a:rPr lang="fr-FR" sz="2000" dirty="0" smtClean="0"/>
              <a:t>For </a:t>
            </a:r>
            <a:r>
              <a:rPr lang="fr-FR" sz="2000" dirty="0" err="1" smtClean="0"/>
              <a:t>now</a:t>
            </a:r>
            <a:r>
              <a:rPr lang="fr-FR" sz="2000" dirty="0" smtClean="0"/>
              <a:t>, </a:t>
            </a:r>
            <a:r>
              <a:rPr lang="fr-FR" sz="2000" dirty="0" err="1" smtClean="0"/>
              <a:t>our</a:t>
            </a:r>
            <a:r>
              <a:rPr lang="fr-FR" sz="2000" dirty="0" smtClean="0"/>
              <a:t> </a:t>
            </a:r>
            <a:r>
              <a:rPr lang="fr-FR" sz="2000" dirty="0" err="1" smtClean="0"/>
              <a:t>benchmarking</a:t>
            </a:r>
            <a:r>
              <a:rPr lang="fr-FR" sz="2000" dirty="0" smtClean="0"/>
              <a:t> system </a:t>
            </a:r>
            <a:r>
              <a:rPr lang="en-US" sz="2000" dirty="0" smtClean="0"/>
              <a:t>requires </a:t>
            </a:r>
            <a:r>
              <a:rPr lang="en-US" sz="2000" b="1" dirty="0"/>
              <a:t>exact reproduction </a:t>
            </a:r>
            <a:r>
              <a:rPr lang="en-US" sz="2000" dirty="0"/>
              <a:t>of the reference </a:t>
            </a:r>
            <a:r>
              <a:rPr lang="en-US" sz="2000" dirty="0" smtClean="0"/>
              <a:t>results </a:t>
            </a:r>
          </a:p>
          <a:p>
            <a:pPr lvl="1"/>
            <a:r>
              <a:rPr lang="en-US" sz="1600" dirty="0"/>
              <a:t>No </a:t>
            </a:r>
            <a:r>
              <a:rPr lang="en-US" sz="1600" b="1" dirty="0"/>
              <a:t>statistical fluctuations </a:t>
            </a:r>
            <a:r>
              <a:rPr lang="en-US" sz="1600" dirty="0"/>
              <a:t>are allowed</a:t>
            </a:r>
          </a:p>
          <a:p>
            <a:pPr lvl="1"/>
            <a:r>
              <a:rPr lang="en-US" sz="1600" dirty="0" smtClean="0"/>
              <a:t>If we </a:t>
            </a:r>
            <a:r>
              <a:rPr lang="en-US" sz="1600" b="1" dirty="0"/>
              <a:t>explicitly set </a:t>
            </a:r>
            <a:r>
              <a:rPr lang="en-US" sz="1600" dirty="0"/>
              <a:t>the random number seed, we should expect to get the </a:t>
            </a:r>
            <a:r>
              <a:rPr lang="en-US" sz="1600" b="1" dirty="0"/>
              <a:t>same </a:t>
            </a:r>
            <a:r>
              <a:rPr lang="en-US" sz="1600" b="1" dirty="0" smtClean="0"/>
              <a:t>output</a:t>
            </a:r>
            <a:endParaRPr lang="en-US" sz="1600" dirty="0" smtClean="0"/>
          </a:p>
          <a:p>
            <a:pPr lvl="1"/>
            <a:r>
              <a:rPr lang="en-US" sz="1600" dirty="0" smtClean="0"/>
              <a:t>But sometimes </a:t>
            </a:r>
            <a:r>
              <a:rPr lang="en-US" sz="1600" b="1" dirty="0"/>
              <a:t>floating point operations</a:t>
            </a:r>
            <a:r>
              <a:rPr lang="en-US" sz="1600" dirty="0"/>
              <a:t> are slightly different between different </a:t>
            </a:r>
            <a:r>
              <a:rPr lang="en-US" sz="1600" dirty="0" smtClean="0"/>
              <a:t>platforms (each </a:t>
            </a:r>
            <a:r>
              <a:rPr lang="en-US" sz="1600" dirty="0"/>
              <a:t>have their different rounding </a:t>
            </a:r>
            <a:r>
              <a:rPr lang="en-US" sz="1600" dirty="0" smtClean="0"/>
              <a:t>errors)</a:t>
            </a:r>
            <a:endParaRPr lang="en-US" sz="2000" dirty="0" smtClean="0"/>
          </a:p>
          <a:p>
            <a:r>
              <a:rPr lang="en-US" sz="2000" dirty="0" smtClean="0"/>
              <a:t>As </a:t>
            </a:r>
            <a:r>
              <a:rPr lang="en-US" sz="2000" dirty="0"/>
              <a:t>suggested by David </a:t>
            </a:r>
            <a:r>
              <a:rPr lang="en-US" sz="2000" dirty="0" err="1"/>
              <a:t>Boersma</a:t>
            </a:r>
            <a:r>
              <a:rPr lang="en-US" sz="2000" dirty="0"/>
              <a:t>, </a:t>
            </a:r>
            <a:r>
              <a:rPr lang="en-US" sz="2000" dirty="0" smtClean="0"/>
              <a:t>the benchmark code </a:t>
            </a:r>
            <a:r>
              <a:rPr lang="en-US" sz="2000" b="1" dirty="0" smtClean="0"/>
              <a:t>needs </a:t>
            </a:r>
            <a:r>
              <a:rPr lang="en-US" sz="2000" b="1" dirty="0"/>
              <a:t>to be updated</a:t>
            </a:r>
            <a:r>
              <a:rPr lang="en-US" sz="2000" dirty="0"/>
              <a:t> to reflect </a:t>
            </a:r>
            <a:r>
              <a:rPr lang="en-US" sz="2000" dirty="0" smtClean="0"/>
              <a:t>that</a:t>
            </a:r>
          </a:p>
          <a:p>
            <a:pPr lvl="1"/>
            <a:r>
              <a:rPr lang="en-US" sz="1600" dirty="0" smtClean="0"/>
              <a:t>Not </a:t>
            </a:r>
            <a:r>
              <a:rPr lang="en-US" sz="1600" dirty="0"/>
              <a:t>test for </a:t>
            </a:r>
            <a:r>
              <a:rPr lang="en-US" sz="1600" b="1" dirty="0"/>
              <a:t>exact </a:t>
            </a:r>
            <a:r>
              <a:rPr lang="en-US" sz="1600" b="1" dirty="0" smtClean="0"/>
              <a:t>equality</a:t>
            </a:r>
          </a:p>
          <a:p>
            <a:pPr lvl="1"/>
            <a:r>
              <a:rPr lang="en-US" sz="1600" dirty="0" smtClean="0"/>
              <a:t>But </a:t>
            </a:r>
            <a:r>
              <a:rPr lang="en-US" sz="1600" dirty="0"/>
              <a:t>instead do a </a:t>
            </a:r>
            <a:r>
              <a:rPr lang="en-US" sz="1600" b="1" dirty="0"/>
              <a:t>statistical </a:t>
            </a:r>
            <a:r>
              <a:rPr lang="en-US" sz="1600" b="1" dirty="0" smtClean="0"/>
              <a:t>test </a:t>
            </a:r>
            <a:r>
              <a:rPr lang="en-US" sz="1600" dirty="0" smtClean="0"/>
              <a:t>or simply ignore</a:t>
            </a:r>
            <a:r>
              <a:rPr lang="en-US" sz="1600" b="1" dirty="0" smtClean="0"/>
              <a:t> small numeric differences</a:t>
            </a:r>
          </a:p>
          <a:p>
            <a:pPr lvl="1"/>
            <a:r>
              <a:rPr lang="en-US" sz="1600" dirty="0" smtClean="0"/>
              <a:t>Report </a:t>
            </a:r>
            <a:r>
              <a:rPr lang="en-US" sz="1600" dirty="0"/>
              <a:t>failure </a:t>
            </a:r>
            <a:r>
              <a:rPr lang="en-US" sz="1600" dirty="0" smtClean="0"/>
              <a:t>only if </a:t>
            </a:r>
            <a:r>
              <a:rPr lang="en-US" sz="1600" dirty="0"/>
              <a:t>the discrepancy is </a:t>
            </a:r>
            <a:r>
              <a:rPr lang="en-US" sz="1600" dirty="0" smtClean="0"/>
              <a:t>too large</a:t>
            </a:r>
            <a:r>
              <a:rPr lang="en-US" sz="1200" dirty="0"/>
              <a:t/>
            </a:r>
            <a:br>
              <a:rPr lang="en-US" sz="1200" dirty="0"/>
            </a:br>
            <a:endParaRPr lang="fr-FR" sz="1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Benchmark tests: </a:t>
            </a:r>
            <a:r>
              <a:rPr lang="fr-FR" dirty="0" err="1" smtClean="0"/>
              <a:t>need</a:t>
            </a:r>
            <a:r>
              <a:rPr lang="fr-FR" dirty="0" smtClean="0"/>
              <a:t> updates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633016" y="5453255"/>
            <a:ext cx="5880969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fr-F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</a:t>
            </a:r>
            <a:r>
              <a:rPr lang="fr-F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  <a:r>
              <a:rPr lang="fr-F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solution </a:t>
            </a:r>
            <a:r>
              <a:rPr lang="fr-F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ndiff</a:t>
            </a:r>
            <a:r>
              <a:rPr lang="fr-F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endParaRPr lang="fr-FR" sz="24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fr-F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r>
              <a:rPr lang="fr-F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2CEB-9C8C-4504-B522-80D034A4FB9E}" type="slidenum">
              <a:rPr lang="fr-FR" smtClean="0"/>
              <a:pPr/>
              <a:t>16</a:t>
            </a:fld>
            <a:r>
              <a:rPr lang="fr-FR" smtClean="0"/>
              <a:t>/16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716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201706" y="1655957"/>
            <a:ext cx="1976718" cy="717263"/>
          </a:xfrm>
        </p:spPr>
        <p:txBody>
          <a:bodyPr>
            <a:normAutofit/>
          </a:bodyPr>
          <a:lstStyle/>
          <a:p>
            <a:r>
              <a:rPr lang="fr-FR" b="1" dirty="0" smtClean="0"/>
              <a:t>Geant4</a:t>
            </a:r>
            <a:endParaRPr lang="fr-FR" b="1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Geant4 and GATE </a:t>
            </a:r>
            <a:r>
              <a:rPr lang="fr-FR" dirty="0" smtClean="0"/>
              <a:t>releases</a:t>
            </a:r>
            <a:endParaRPr lang="fr-FR" dirty="0"/>
          </a:p>
        </p:txBody>
      </p:sp>
      <p:graphicFrame>
        <p:nvGraphicFramePr>
          <p:cNvPr id="6" name="Group 1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912330"/>
              </p:ext>
            </p:extLst>
          </p:nvPr>
        </p:nvGraphicFramePr>
        <p:xfrm>
          <a:off x="1957136" y="1274992"/>
          <a:ext cx="5630780" cy="1479192"/>
        </p:xfrm>
        <a:graphic>
          <a:graphicData uri="http://schemas.openxmlformats.org/drawingml/2006/table">
            <a:tbl>
              <a:tblPr/>
              <a:tblGrid>
                <a:gridCol w="1315451"/>
                <a:gridCol w="1254808"/>
                <a:gridCol w="1655990"/>
                <a:gridCol w="1404531"/>
              </a:tblGrid>
              <a:tr h="562102">
                <a:tc>
                  <a:txBody>
                    <a:bodyPr/>
                    <a:lstStyle/>
                    <a:p>
                      <a:pPr marL="1905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Geant4 version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05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 release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05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CLHEP version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05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Gcc</a:t>
                      </a: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version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352">
                <a:tc>
                  <a:txBody>
                    <a:bodyPr/>
                    <a:lstStyle/>
                    <a:p>
                      <a:pPr marL="1905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05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12/2015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05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2.2.0.4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05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 to 5.2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260">
                <a:tc>
                  <a:txBody>
                    <a:bodyPr/>
                    <a:lstStyle/>
                    <a:p>
                      <a:pPr marL="1905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05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12/2016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05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2.3.4.3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050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 to 6.2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201706" y="3037663"/>
            <a:ext cx="7503460" cy="717263"/>
          </a:xfrm>
        </p:spPr>
        <p:txBody>
          <a:bodyPr>
            <a:normAutofit/>
          </a:bodyPr>
          <a:lstStyle/>
          <a:p>
            <a:r>
              <a:rPr lang="fr-FR" b="1" dirty="0" smtClean="0"/>
              <a:t>GATE v8.0</a:t>
            </a:r>
            <a:r>
              <a:rPr lang="fr-FR" dirty="0" smtClean="0"/>
              <a:t>: </a:t>
            </a:r>
            <a:r>
              <a:rPr lang="en-US" altLang="fr-FR" dirty="0">
                <a:cs typeface="Times New Roman" panose="02020603050405020304" pitchFamily="18" charset="0"/>
              </a:rPr>
              <a:t>current GATE release from </a:t>
            </a:r>
            <a:r>
              <a:rPr lang="en-US" altLang="fr-FR" dirty="0" smtClean="0">
                <a:cs typeface="Times New Roman" panose="02020603050405020304" pitchFamily="18" charset="0"/>
              </a:rPr>
              <a:t>04/2017 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29255" y="3865680"/>
            <a:ext cx="8206971" cy="261610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configuration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Geant4: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v8.0 validated for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Geant4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10.3 (remains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backward compatible with Geant4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10.2)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Compiler: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4.8 to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last versions of ROOT 5 and ROOT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ITK: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4.9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later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CLHEP: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embedded from Geant4 available since GATE V7.0                Users can also use the external CLHEP version recommended by Geant4 (2.3.4.3)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614" y="1805390"/>
            <a:ext cx="1158612" cy="28222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128" y="2862720"/>
            <a:ext cx="790610" cy="790610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2CEB-9C8C-4504-B522-80D034A4FB9E}" type="slidenum">
              <a:rPr lang="fr-FR" smtClean="0"/>
              <a:pPr/>
              <a:t>2</a:t>
            </a:fld>
            <a:r>
              <a:rPr lang="fr-FR" smtClean="0"/>
              <a:t>/16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000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323388" y="1067582"/>
            <a:ext cx="8498541" cy="8553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100" dirty="0" smtClean="0">
                <a:solidFill>
                  <a:srgbClr val="FF0000"/>
                </a:solidFill>
              </a:rPr>
              <a:t>!! </a:t>
            </a:r>
            <a:r>
              <a:rPr lang="fr-FR" sz="2100" dirty="0" err="1" smtClean="0">
                <a:solidFill>
                  <a:srgbClr val="FF0000"/>
                </a:solidFill>
              </a:rPr>
              <a:t>Gate</a:t>
            </a:r>
            <a:r>
              <a:rPr lang="fr-FR" sz="2100" dirty="0" smtClean="0">
                <a:solidFill>
                  <a:srgbClr val="FF0000"/>
                </a:solidFill>
              </a:rPr>
              <a:t> public </a:t>
            </a:r>
            <a:r>
              <a:rPr lang="fr-FR" sz="2100" dirty="0" err="1" smtClean="0">
                <a:solidFill>
                  <a:srgbClr val="FF0000"/>
                </a:solidFill>
              </a:rPr>
              <a:t>repository</a:t>
            </a:r>
            <a:r>
              <a:rPr lang="fr-FR" sz="2100" dirty="0" smtClean="0">
                <a:solidFill>
                  <a:srgbClr val="FF0000"/>
                </a:solidFill>
              </a:rPr>
              <a:t> on </a:t>
            </a:r>
            <a:r>
              <a:rPr lang="fr-FR" sz="2100" b="1" dirty="0" err="1" smtClean="0">
                <a:solidFill>
                  <a:srgbClr val="FF0000"/>
                </a:solidFill>
              </a:rPr>
              <a:t>GitHub</a:t>
            </a:r>
            <a:r>
              <a:rPr lang="fr-FR" sz="2100" dirty="0" smtClean="0">
                <a:solidFill>
                  <a:srgbClr val="FF0000"/>
                </a:solidFill>
              </a:rPr>
              <a:t> </a:t>
            </a:r>
            <a:r>
              <a:rPr lang="fr-FR" sz="2100" dirty="0" err="1" smtClean="0">
                <a:solidFill>
                  <a:srgbClr val="FF0000"/>
                </a:solidFill>
              </a:rPr>
              <a:t>is</a:t>
            </a:r>
            <a:r>
              <a:rPr lang="fr-FR" sz="2100" dirty="0" smtClean="0">
                <a:solidFill>
                  <a:srgbClr val="FF0000"/>
                </a:solidFill>
              </a:rPr>
              <a:t> </a:t>
            </a:r>
            <a:r>
              <a:rPr lang="fr-FR" sz="2100" dirty="0" err="1" smtClean="0">
                <a:solidFill>
                  <a:srgbClr val="FF0000"/>
                </a:solidFill>
              </a:rPr>
              <a:t>now</a:t>
            </a:r>
            <a:r>
              <a:rPr lang="fr-FR" sz="2100" dirty="0" smtClean="0">
                <a:solidFill>
                  <a:srgbClr val="FF0000"/>
                </a:solidFill>
              </a:rPr>
              <a:t> the </a:t>
            </a:r>
            <a:r>
              <a:rPr lang="fr-FR" sz="2100" b="1" dirty="0" err="1" smtClean="0">
                <a:solidFill>
                  <a:srgbClr val="FF0000"/>
                </a:solidFill>
              </a:rPr>
              <a:t>only</a:t>
            </a:r>
            <a:r>
              <a:rPr lang="fr-FR" sz="2100" dirty="0" smtClean="0">
                <a:solidFill>
                  <a:srgbClr val="FF0000"/>
                </a:solidFill>
              </a:rPr>
              <a:t> and </a:t>
            </a:r>
            <a:r>
              <a:rPr lang="fr-FR" sz="2100" b="1" dirty="0" smtClean="0">
                <a:solidFill>
                  <a:srgbClr val="FF0000"/>
                </a:solidFill>
              </a:rPr>
              <a:t>official</a:t>
            </a:r>
            <a:r>
              <a:rPr lang="fr-FR" sz="2100" dirty="0" smtClean="0">
                <a:solidFill>
                  <a:srgbClr val="FF0000"/>
                </a:solidFill>
              </a:rPr>
              <a:t> one !!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6" y="522525"/>
            <a:ext cx="1112591" cy="481540"/>
          </a:xfrm>
          <a:prstGeom prst="rect">
            <a:avLst/>
          </a:prstGeom>
        </p:spPr>
      </p:pic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6" y="91341"/>
            <a:ext cx="951329" cy="39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/>
          <a:srcRect l="22951" t="17227" r="38292" b="12736"/>
          <a:stretch/>
        </p:blipFill>
        <p:spPr>
          <a:xfrm>
            <a:off x="3913093" y="1651093"/>
            <a:ext cx="5042647" cy="51233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56416" y="1697108"/>
            <a:ext cx="4249271" cy="4231993"/>
          </a:xfrm>
        </p:spPr>
        <p:txBody>
          <a:bodyPr>
            <a:normAutofit/>
          </a:bodyPr>
          <a:lstStyle/>
          <a:p>
            <a:pPr marL="93663" lvl="1" indent="0">
              <a:buNone/>
            </a:pPr>
            <a:r>
              <a:rPr lang="fr-FR" sz="2000" dirty="0" smtClean="0"/>
              <a:t>It </a:t>
            </a:r>
            <a:r>
              <a:rPr lang="fr-FR" sz="2000" dirty="0" err="1" smtClean="0"/>
              <a:t>holds</a:t>
            </a:r>
            <a:r>
              <a:rPr lang="fr-FR" sz="2000" dirty="0" smtClean="0"/>
              <a:t>:</a:t>
            </a:r>
          </a:p>
          <a:p>
            <a:pPr marL="93663" lvl="1" indent="363538"/>
            <a:r>
              <a:rPr lang="fr-FR" sz="2000" dirty="0" smtClean="0"/>
              <a:t>2 </a:t>
            </a:r>
            <a:r>
              <a:rPr lang="fr-FR" sz="2000" b="1" dirty="0" smtClean="0"/>
              <a:t>official</a:t>
            </a:r>
            <a:r>
              <a:rPr lang="fr-FR" sz="2000" dirty="0" smtClean="0"/>
              <a:t> branches </a:t>
            </a:r>
          </a:p>
          <a:p>
            <a:pPr marL="493713" lvl="2" indent="363538"/>
            <a:r>
              <a:rPr lang="fr-FR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fr-F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(default </a:t>
            </a:r>
            <a:r>
              <a:rPr lang="fr-FR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</a:t>
            </a:r>
            <a:r>
              <a:rPr lang="fr-F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3713" lvl="2" indent="363538"/>
            <a:r>
              <a:rPr lang="fr-F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aster</a:t>
            </a:r>
          </a:p>
          <a:p>
            <a:pPr marL="93663" lvl="1" indent="363538">
              <a:buNone/>
            </a:pPr>
            <a:endParaRPr lang="fr-FR" sz="2000" i="1" dirty="0" smtClean="0"/>
          </a:p>
          <a:p>
            <a:pPr marL="93663" lvl="1" indent="363538"/>
            <a:r>
              <a:rPr lang="fr-FR" sz="2000" dirty="0" smtClean="0"/>
              <a:t>4 </a:t>
            </a:r>
            <a:r>
              <a:rPr lang="fr-FR" sz="2000" b="1" dirty="0" err="1" smtClean="0"/>
              <a:t>specific</a:t>
            </a:r>
            <a:r>
              <a:rPr lang="fr-FR" sz="2000" dirty="0" smtClean="0"/>
              <a:t> branches</a:t>
            </a:r>
          </a:p>
          <a:p>
            <a:pPr marL="493713" lvl="2" indent="363538"/>
            <a:r>
              <a:rPr lang="fr-FR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jboersma-TPS_fix</a:t>
            </a:r>
            <a:endParaRPr lang="fr-FR" sz="2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3713" lvl="2" indent="363538"/>
            <a:r>
              <a:rPr lang="fr-FR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EnergySpread</a:t>
            </a:r>
            <a:endParaRPr lang="fr-FR" sz="2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3713" lvl="2" indent="363538"/>
            <a:r>
              <a:rPr lang="fr-FR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dicom-dev</a:t>
            </a:r>
            <a:endParaRPr lang="fr-FR" sz="2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3713" lvl="2" indent="363538"/>
            <a:r>
              <a:rPr lang="fr-FR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deformActor</a:t>
            </a:r>
            <a:r>
              <a:rPr lang="fr-F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645843" y="2859706"/>
            <a:ext cx="4104876" cy="338554"/>
          </a:xfrm>
          <a:prstGeom prst="rect">
            <a:avLst/>
          </a:prstGeom>
          <a:solidFill>
            <a:srgbClr val="FB9B28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Devs</a:t>
            </a:r>
            <a:r>
              <a:rPr lang="fr-FR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to </a:t>
            </a:r>
            <a:r>
              <a:rPr lang="fr-FR" sz="1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lang="fr-FR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fr-FR" sz="1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fr-FR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release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11805" y="3675206"/>
            <a:ext cx="3264035" cy="338554"/>
          </a:xfrm>
          <a:prstGeom prst="rect">
            <a:avLst/>
          </a:prstGeom>
          <a:solidFill>
            <a:srgbClr val="FB9B28"/>
          </a:solidFill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sz="1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Snapshot</a:t>
            </a:r>
            <a:r>
              <a:rPr lang="fr-FR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fr-FR" sz="16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fr-FR" sz="16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release</a:t>
            </a:r>
          </a:p>
        </p:txBody>
      </p:sp>
      <p:sp>
        <p:nvSpPr>
          <p:cNvPr id="16" name="Titre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/>
          <a:lstStyle/>
          <a:p>
            <a:r>
              <a:rPr lang="fr-FR" dirty="0" smtClean="0"/>
              <a:t>Git/</a:t>
            </a:r>
            <a:r>
              <a:rPr lang="fr-FR" dirty="0" err="1" smtClean="0"/>
              <a:t>GitHub</a:t>
            </a:r>
            <a:r>
              <a:rPr lang="fr-FR" dirty="0" smtClean="0"/>
              <a:t> </a:t>
            </a:r>
            <a:r>
              <a:rPr lang="fr-FR" dirty="0" err="1" smtClean="0"/>
              <a:t>status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223406" y="5602606"/>
            <a:ext cx="2276585" cy="400110"/>
          </a:xfrm>
          <a:prstGeom prst="rect">
            <a:avLst/>
          </a:prstGeom>
          <a:solidFill>
            <a:srgbClr val="8E6130"/>
          </a:solidFill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fr-FR" sz="20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fr-FR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about </a:t>
            </a:r>
            <a:r>
              <a:rPr lang="fr-FR" sz="20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fr-FR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Flèche à angle droit 18"/>
          <p:cNvSpPr/>
          <p:nvPr/>
        </p:nvSpPr>
        <p:spPr>
          <a:xfrm rot="5400000">
            <a:off x="618891" y="5425072"/>
            <a:ext cx="524108" cy="535258"/>
          </a:xfrm>
          <a:prstGeom prst="bentUpArrow">
            <a:avLst/>
          </a:prstGeom>
          <a:solidFill>
            <a:srgbClr val="8E61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4124142" y="2920752"/>
            <a:ext cx="485776" cy="216462"/>
          </a:xfrm>
          <a:prstGeom prst="roundRect">
            <a:avLst/>
          </a:prstGeom>
          <a:noFill/>
          <a:ln>
            <a:solidFill>
              <a:srgbClr val="FB9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4128903" y="3736252"/>
            <a:ext cx="454819" cy="216462"/>
          </a:xfrm>
          <a:prstGeom prst="roundRect">
            <a:avLst/>
          </a:prstGeom>
          <a:noFill/>
          <a:ln>
            <a:solidFill>
              <a:srgbClr val="FB9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4117181" y="4872038"/>
            <a:ext cx="971550" cy="216462"/>
          </a:xfrm>
          <a:prstGeom prst="roundRect">
            <a:avLst/>
          </a:prstGeom>
          <a:noFill/>
          <a:ln>
            <a:solidFill>
              <a:srgbClr val="FB9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</a:t>
            </a: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4117181" y="5250657"/>
            <a:ext cx="728663" cy="216462"/>
          </a:xfrm>
          <a:prstGeom prst="roundRect">
            <a:avLst/>
          </a:prstGeom>
          <a:noFill/>
          <a:ln>
            <a:solidFill>
              <a:srgbClr val="FB9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23"/>
          <p:cNvSpPr/>
          <p:nvPr/>
        </p:nvSpPr>
        <p:spPr>
          <a:xfrm>
            <a:off x="4119563" y="6045995"/>
            <a:ext cx="592931" cy="216462"/>
          </a:xfrm>
          <a:prstGeom prst="roundRect">
            <a:avLst/>
          </a:prstGeom>
          <a:noFill/>
          <a:ln>
            <a:solidFill>
              <a:srgbClr val="FB9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à coins arrondis 24"/>
          <p:cNvSpPr/>
          <p:nvPr/>
        </p:nvSpPr>
        <p:spPr>
          <a:xfrm>
            <a:off x="4117182" y="6419851"/>
            <a:ext cx="688181" cy="216462"/>
          </a:xfrm>
          <a:prstGeom prst="roundRect">
            <a:avLst/>
          </a:prstGeom>
          <a:noFill/>
          <a:ln>
            <a:solidFill>
              <a:srgbClr val="FB9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2CEB-9C8C-4504-B522-80D034A4FB9E}" type="slidenum">
              <a:rPr lang="fr-FR" smtClean="0"/>
              <a:pPr/>
              <a:t>3</a:t>
            </a:fld>
            <a:r>
              <a:rPr lang="fr-FR" smtClean="0"/>
              <a:t>/16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204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6" y="522525"/>
            <a:ext cx="1112591" cy="481540"/>
          </a:xfrm>
          <a:prstGeom prst="rect">
            <a:avLst/>
          </a:prstGeom>
        </p:spPr>
      </p:pic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6" y="91341"/>
            <a:ext cx="951329" cy="39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/>
          <a:srcRect l="23439" t="21559" r="18272" b="25544"/>
          <a:stretch/>
        </p:blipFill>
        <p:spPr>
          <a:xfrm>
            <a:off x="816442" y="2635792"/>
            <a:ext cx="7584142" cy="386947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/>
          <a:lstStyle/>
          <a:p>
            <a:r>
              <a:rPr lang="fr-FR" dirty="0" smtClean="0"/>
              <a:t>Git/</a:t>
            </a:r>
            <a:r>
              <a:rPr lang="fr-FR" dirty="0" err="1" smtClean="0"/>
              <a:t>GitHub</a:t>
            </a:r>
            <a:r>
              <a:rPr lang="fr-FR" dirty="0" smtClean="0"/>
              <a:t> </a:t>
            </a:r>
            <a:r>
              <a:rPr lang="fr-FR" dirty="0" err="1" smtClean="0"/>
              <a:t>status</a:t>
            </a:r>
            <a:endParaRPr lang="fr-FR" dirty="0"/>
          </a:p>
        </p:txBody>
      </p:sp>
      <p:sp>
        <p:nvSpPr>
          <p:cNvPr id="16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323388" y="1067582"/>
            <a:ext cx="8498541" cy="8553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100" dirty="0" smtClean="0">
                <a:solidFill>
                  <a:srgbClr val="FF0000"/>
                </a:solidFill>
              </a:rPr>
              <a:t>!! </a:t>
            </a:r>
            <a:r>
              <a:rPr lang="fr-FR" sz="2100" dirty="0" err="1" smtClean="0">
                <a:solidFill>
                  <a:srgbClr val="FF0000"/>
                </a:solidFill>
              </a:rPr>
              <a:t>Gate</a:t>
            </a:r>
            <a:r>
              <a:rPr lang="fr-FR" sz="2100" dirty="0" smtClean="0">
                <a:solidFill>
                  <a:srgbClr val="FF0000"/>
                </a:solidFill>
              </a:rPr>
              <a:t> public </a:t>
            </a:r>
            <a:r>
              <a:rPr lang="fr-FR" sz="2100" dirty="0" err="1" smtClean="0">
                <a:solidFill>
                  <a:srgbClr val="FF0000"/>
                </a:solidFill>
              </a:rPr>
              <a:t>repository</a:t>
            </a:r>
            <a:r>
              <a:rPr lang="fr-FR" sz="2100" dirty="0" smtClean="0">
                <a:solidFill>
                  <a:srgbClr val="FF0000"/>
                </a:solidFill>
              </a:rPr>
              <a:t> on </a:t>
            </a:r>
            <a:r>
              <a:rPr lang="fr-FR" sz="2100" b="1" dirty="0" err="1" smtClean="0">
                <a:solidFill>
                  <a:srgbClr val="FF0000"/>
                </a:solidFill>
              </a:rPr>
              <a:t>GitHub</a:t>
            </a:r>
            <a:r>
              <a:rPr lang="fr-FR" sz="2100" dirty="0" smtClean="0">
                <a:solidFill>
                  <a:srgbClr val="FF0000"/>
                </a:solidFill>
              </a:rPr>
              <a:t> </a:t>
            </a:r>
            <a:r>
              <a:rPr lang="fr-FR" sz="2100" dirty="0" err="1" smtClean="0">
                <a:solidFill>
                  <a:srgbClr val="FF0000"/>
                </a:solidFill>
              </a:rPr>
              <a:t>is</a:t>
            </a:r>
            <a:r>
              <a:rPr lang="fr-FR" sz="2100" dirty="0" smtClean="0">
                <a:solidFill>
                  <a:srgbClr val="FF0000"/>
                </a:solidFill>
              </a:rPr>
              <a:t> </a:t>
            </a:r>
            <a:r>
              <a:rPr lang="fr-FR" sz="2100" dirty="0" err="1" smtClean="0">
                <a:solidFill>
                  <a:srgbClr val="FF0000"/>
                </a:solidFill>
              </a:rPr>
              <a:t>now</a:t>
            </a:r>
            <a:r>
              <a:rPr lang="fr-FR" sz="2100" dirty="0" smtClean="0">
                <a:solidFill>
                  <a:srgbClr val="FF0000"/>
                </a:solidFill>
              </a:rPr>
              <a:t> the </a:t>
            </a:r>
            <a:r>
              <a:rPr lang="fr-FR" sz="2100" b="1" dirty="0" err="1" smtClean="0">
                <a:solidFill>
                  <a:srgbClr val="FF0000"/>
                </a:solidFill>
              </a:rPr>
              <a:t>only</a:t>
            </a:r>
            <a:r>
              <a:rPr lang="fr-FR" sz="2100" dirty="0" smtClean="0">
                <a:solidFill>
                  <a:srgbClr val="FF0000"/>
                </a:solidFill>
              </a:rPr>
              <a:t> and </a:t>
            </a:r>
            <a:r>
              <a:rPr lang="fr-FR" sz="2100" b="1" dirty="0" smtClean="0">
                <a:solidFill>
                  <a:srgbClr val="FF0000"/>
                </a:solidFill>
              </a:rPr>
              <a:t>official</a:t>
            </a:r>
            <a:r>
              <a:rPr lang="fr-FR" sz="2100" dirty="0" smtClean="0">
                <a:solidFill>
                  <a:srgbClr val="FF0000"/>
                </a:solidFill>
              </a:rPr>
              <a:t> one !!</a:t>
            </a:r>
          </a:p>
        </p:txBody>
      </p:sp>
      <p:sp>
        <p:nvSpPr>
          <p:cNvPr id="17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56416" y="1697108"/>
            <a:ext cx="8329662" cy="1313721"/>
          </a:xfrm>
        </p:spPr>
        <p:txBody>
          <a:bodyPr>
            <a:normAutofit/>
          </a:bodyPr>
          <a:lstStyle/>
          <a:p>
            <a:pPr marL="93663" lvl="1" indent="0">
              <a:buNone/>
            </a:pPr>
            <a:r>
              <a:rPr lang="fr-FR" sz="2000" dirty="0" smtClean="0"/>
              <a:t>It </a:t>
            </a:r>
            <a:r>
              <a:rPr lang="fr-FR" sz="2000" dirty="0" err="1" smtClean="0"/>
              <a:t>holds</a:t>
            </a:r>
            <a:r>
              <a:rPr lang="fr-FR" sz="2000" dirty="0" smtClean="0"/>
              <a:t>:</a:t>
            </a:r>
          </a:p>
          <a:p>
            <a:pPr marL="93663" lvl="1" indent="363538"/>
            <a:r>
              <a:rPr lang="en-US" sz="2000" dirty="0"/>
              <a:t>4 </a:t>
            </a:r>
            <a:r>
              <a:rPr lang="en-US" sz="2000" b="1" dirty="0"/>
              <a:t>tags</a:t>
            </a:r>
            <a:r>
              <a:rPr lang="en-US" sz="2000" dirty="0"/>
              <a:t> and 4 corresponding </a:t>
            </a:r>
            <a:r>
              <a:rPr lang="en-US" sz="2000" b="1" dirty="0"/>
              <a:t>releases</a:t>
            </a:r>
            <a:r>
              <a:rPr lang="en-US" sz="2000" dirty="0"/>
              <a:t> (from GATE v7.0 to v8.0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2463192" y="4078662"/>
            <a:ext cx="629632" cy="2295244"/>
          </a:xfrm>
          <a:prstGeom prst="roundRect">
            <a:avLst/>
          </a:prstGeom>
          <a:noFill/>
          <a:ln>
            <a:solidFill>
              <a:srgbClr val="FB9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2CEB-9C8C-4504-B522-80D034A4FB9E}" type="slidenum">
              <a:rPr lang="fr-FR" smtClean="0"/>
              <a:pPr/>
              <a:t>4</a:t>
            </a:fld>
            <a:r>
              <a:rPr lang="fr-FR" smtClean="0"/>
              <a:t>/16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329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-1" y="1997234"/>
            <a:ext cx="8207299" cy="515892"/>
          </a:xfrm>
        </p:spPr>
        <p:txBody>
          <a:bodyPr>
            <a:noAutofit/>
          </a:bodyPr>
          <a:lstStyle/>
          <a:p>
            <a:pPr lvl="1"/>
            <a:r>
              <a:rPr lang="fr-FR" sz="2000" dirty="0" smtClean="0"/>
              <a:t>4 </a:t>
            </a:r>
            <a:r>
              <a:rPr lang="fr-FR" sz="2000" b="1" dirty="0" smtClean="0"/>
              <a:t>tags</a:t>
            </a:r>
            <a:r>
              <a:rPr lang="fr-FR" sz="2000" dirty="0" smtClean="0"/>
              <a:t> and 4 </a:t>
            </a:r>
            <a:r>
              <a:rPr lang="fr-FR" sz="2000" dirty="0" err="1" smtClean="0"/>
              <a:t>corresponding</a:t>
            </a:r>
            <a:r>
              <a:rPr lang="fr-FR" sz="2000" dirty="0" smtClean="0"/>
              <a:t> </a:t>
            </a:r>
            <a:r>
              <a:rPr lang="fr-FR" sz="2000" b="1" dirty="0" smtClean="0"/>
              <a:t>releases</a:t>
            </a:r>
            <a:r>
              <a:rPr lang="fr-FR" sz="2000" dirty="0" smtClean="0"/>
              <a:t> (</a:t>
            </a:r>
            <a:r>
              <a:rPr lang="fr-FR" sz="2000" dirty="0" err="1" smtClean="0"/>
              <a:t>from</a:t>
            </a:r>
            <a:r>
              <a:rPr lang="fr-FR" sz="2000" dirty="0" smtClean="0"/>
              <a:t> GATE v7.0 to v8.0)</a:t>
            </a:r>
            <a:endParaRPr lang="fr-FR" sz="20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6" y="522525"/>
            <a:ext cx="1112591" cy="481540"/>
          </a:xfrm>
          <a:prstGeom prst="rect">
            <a:avLst/>
          </a:prstGeom>
        </p:spPr>
      </p:pic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6" y="91341"/>
            <a:ext cx="951329" cy="39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l="23439" t="21559" r="18272" b="25544"/>
          <a:stretch/>
        </p:blipFill>
        <p:spPr>
          <a:xfrm>
            <a:off x="816442" y="2635792"/>
            <a:ext cx="7584142" cy="386947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457200" y="1067582"/>
            <a:ext cx="8498541" cy="855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err="1" smtClean="0"/>
              <a:t>Gate</a:t>
            </a:r>
            <a:r>
              <a:rPr lang="fr-FR" dirty="0" smtClean="0"/>
              <a:t> public </a:t>
            </a:r>
            <a:r>
              <a:rPr lang="fr-FR" dirty="0" err="1" smtClean="0"/>
              <a:t>repository</a:t>
            </a:r>
            <a:r>
              <a:rPr lang="fr-FR" dirty="0" smtClean="0"/>
              <a:t> on </a:t>
            </a:r>
            <a:r>
              <a:rPr lang="fr-FR" b="1" dirty="0" err="1" smtClean="0"/>
              <a:t>GitHub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 the </a:t>
            </a:r>
            <a:r>
              <a:rPr lang="fr-FR" b="1" dirty="0" err="1" smtClean="0"/>
              <a:t>only</a:t>
            </a:r>
            <a:r>
              <a:rPr lang="fr-FR" dirty="0" smtClean="0"/>
              <a:t> and </a:t>
            </a:r>
            <a:r>
              <a:rPr lang="fr-FR" b="1" dirty="0" smtClean="0"/>
              <a:t>official</a:t>
            </a:r>
            <a:r>
              <a:rPr lang="fr-FR" dirty="0" smtClean="0"/>
              <a:t> one</a:t>
            </a:r>
          </a:p>
          <a:p>
            <a:pPr marL="0" indent="0">
              <a:buNone/>
            </a:pPr>
            <a:r>
              <a:rPr lang="fr-FR" dirty="0" smtClean="0"/>
              <a:t>It </a:t>
            </a:r>
            <a:r>
              <a:rPr lang="fr-FR" dirty="0" err="1" smtClean="0"/>
              <a:t>holds</a:t>
            </a:r>
            <a:r>
              <a:rPr lang="fr-FR" dirty="0" smtClean="0"/>
              <a:t>: </a:t>
            </a:r>
          </a:p>
        </p:txBody>
      </p:sp>
      <p:sp>
        <p:nvSpPr>
          <p:cNvPr id="14" name="Titre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/>
          <a:lstStyle/>
          <a:p>
            <a:r>
              <a:rPr lang="fr-FR" dirty="0" smtClean="0"/>
              <a:t>Git/</a:t>
            </a:r>
            <a:r>
              <a:rPr lang="fr-FR" dirty="0" err="1" smtClean="0"/>
              <a:t>GitHub</a:t>
            </a:r>
            <a:r>
              <a:rPr lang="fr-FR" dirty="0" smtClean="0"/>
              <a:t> </a:t>
            </a:r>
            <a:r>
              <a:rPr lang="fr-FR" dirty="0" err="1" smtClean="0"/>
              <a:t>status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56411" y="1070810"/>
            <a:ext cx="8987589" cy="5690937"/>
          </a:xfrm>
          <a:prstGeom prst="rect">
            <a:avLst/>
          </a:prstGeom>
          <a:solidFill>
            <a:srgbClr val="FFFFFF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082842" y="3573463"/>
            <a:ext cx="6978316" cy="1077218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 server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previously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hosted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IMNC</a:t>
            </a:r>
            <a:r>
              <a:rPr lang="fr-F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longer </a:t>
            </a:r>
            <a:r>
              <a:rPr lang="fr-F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fr-F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890" y="1828800"/>
            <a:ext cx="1760220" cy="1466850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2CEB-9C8C-4504-B522-80D034A4FB9E}" type="slidenum">
              <a:rPr lang="fr-FR" smtClean="0"/>
              <a:pPr/>
              <a:t>5</a:t>
            </a:fld>
            <a:r>
              <a:rPr lang="fr-FR" smtClean="0"/>
              <a:t>/16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749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341832" y="1042605"/>
            <a:ext cx="8460336" cy="2077440"/>
          </a:xfrm>
        </p:spPr>
        <p:txBody>
          <a:bodyPr>
            <a:noAutofit/>
          </a:bodyPr>
          <a:lstStyle/>
          <a:p>
            <a:r>
              <a:rPr lang="en-US" sz="2000" dirty="0" smtClean="0"/>
              <a:t>Since GATE v8.0, all</a:t>
            </a:r>
            <a:r>
              <a:rPr lang="en-US" sz="2000" b="1" dirty="0" smtClean="0"/>
              <a:t> examples </a:t>
            </a:r>
            <a:r>
              <a:rPr lang="en-US" sz="2000" dirty="0" smtClean="0"/>
              <a:t>have been </a:t>
            </a:r>
            <a:r>
              <a:rPr lang="en-US" sz="2000" b="1" u="sng" dirty="0" smtClean="0">
                <a:solidFill>
                  <a:srgbClr val="FF0000"/>
                </a:solidFill>
              </a:rPr>
              <a:t>definitely removed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/>
              <a:t>from the Gate source code </a:t>
            </a:r>
            <a:r>
              <a:rPr lang="en-US" sz="2000" dirty="0" smtClean="0"/>
              <a:t>repository</a:t>
            </a:r>
          </a:p>
          <a:p>
            <a:r>
              <a:rPr lang="en-US" sz="2000" dirty="0"/>
              <a:t>N</a:t>
            </a:r>
            <a:r>
              <a:rPr lang="en-US" sz="2000" dirty="0" smtClean="0"/>
              <a:t>ow available on a new user-oriented repository named </a:t>
            </a:r>
            <a:r>
              <a:rPr lang="en-US" sz="2000" b="1" dirty="0" err="1" smtClean="0">
                <a:solidFill>
                  <a:srgbClr val="FF0000"/>
                </a:solidFill>
              </a:rPr>
              <a:t>GateContrib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n-US" sz="2000" b="1" dirty="0"/>
              <a:t>O</a:t>
            </a:r>
            <a:r>
              <a:rPr lang="en-US" sz="2000" b="1" dirty="0" smtClean="0"/>
              <a:t>pen</a:t>
            </a:r>
            <a:r>
              <a:rPr lang="en-US" sz="2000" dirty="0" smtClean="0"/>
              <a:t> and </a:t>
            </a:r>
            <a:r>
              <a:rPr lang="en-US" sz="2000" b="1" dirty="0" smtClean="0"/>
              <a:t>publicly available </a:t>
            </a:r>
            <a:r>
              <a:rPr lang="en-US" sz="2000" dirty="0" smtClean="0"/>
              <a:t>on GitHub as part of the </a:t>
            </a:r>
            <a:r>
              <a:rPr lang="en-US" sz="2000" dirty="0" err="1" smtClean="0"/>
              <a:t>OpenGATE</a:t>
            </a:r>
            <a:r>
              <a:rPr lang="en-US" sz="2000" dirty="0" smtClean="0"/>
              <a:t> collaboration organization</a:t>
            </a:r>
            <a:endParaRPr lang="en-US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Git/</a:t>
            </a:r>
            <a:r>
              <a:rPr lang="fr-FR" dirty="0" err="1" smtClean="0"/>
              <a:t>GitHub</a:t>
            </a:r>
            <a:r>
              <a:rPr lang="fr-FR" dirty="0" smtClean="0"/>
              <a:t> </a:t>
            </a:r>
            <a:r>
              <a:rPr lang="fr-FR" dirty="0" err="1" smtClean="0"/>
              <a:t>status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3233" t="22243" r="18065" b="18934"/>
          <a:stretch/>
        </p:blipFill>
        <p:spPr>
          <a:xfrm>
            <a:off x="1253689" y="2969018"/>
            <a:ext cx="6636622" cy="373894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4265477" y="2565522"/>
            <a:ext cx="4553362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github.com/OpenGATE/GateContrib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6" y="522525"/>
            <a:ext cx="1112591" cy="481540"/>
          </a:xfrm>
          <a:prstGeom prst="rect">
            <a:avLst/>
          </a:prstGeom>
        </p:spPr>
      </p:pic>
      <p:pic>
        <p:nvPicPr>
          <p:cNvPr id="15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6" y="91341"/>
            <a:ext cx="951329" cy="39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2CEB-9C8C-4504-B522-80D034A4FB9E}" type="slidenum">
              <a:rPr lang="fr-FR" smtClean="0"/>
              <a:pPr/>
              <a:t>6</a:t>
            </a:fld>
            <a:r>
              <a:rPr lang="fr-FR" smtClean="0"/>
              <a:t>/16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003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405897" y="1168473"/>
            <a:ext cx="8468471" cy="59658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Each example is stored under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imaging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dosimetry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gpumacros</a:t>
            </a:r>
            <a:r>
              <a:rPr lang="en-US" dirty="0" smtClean="0"/>
              <a:t> or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misc</a:t>
            </a:r>
            <a:r>
              <a:rPr lang="en-US" dirty="0" smtClean="0"/>
              <a:t> and contains: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Git/</a:t>
            </a:r>
            <a:r>
              <a:rPr lang="fr-FR" dirty="0" err="1" smtClean="0"/>
              <a:t>GitHub</a:t>
            </a:r>
            <a:r>
              <a:rPr lang="fr-FR" dirty="0" smtClean="0"/>
              <a:t> </a:t>
            </a:r>
            <a:r>
              <a:rPr lang="fr-FR" dirty="0" err="1" smtClean="0"/>
              <a:t>status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3580" t="22222" r="18115" b="39120"/>
          <a:stretch/>
        </p:blipFill>
        <p:spPr>
          <a:xfrm>
            <a:off x="778933" y="1902882"/>
            <a:ext cx="7586134" cy="282786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23971" t="22570" r="17464" b="32522"/>
          <a:stretch/>
        </p:blipFill>
        <p:spPr>
          <a:xfrm>
            <a:off x="1457325" y="3411008"/>
            <a:ext cx="7620000" cy="3285067"/>
          </a:xfrm>
          <a:prstGeom prst="rect">
            <a:avLst/>
          </a:prstGeom>
        </p:spPr>
      </p:pic>
      <p:sp>
        <p:nvSpPr>
          <p:cNvPr id="13" name="Rectangle à coins arrondis 12"/>
          <p:cNvSpPr/>
          <p:nvPr/>
        </p:nvSpPr>
        <p:spPr>
          <a:xfrm>
            <a:off x="857250" y="3905250"/>
            <a:ext cx="647701" cy="266700"/>
          </a:xfrm>
          <a:prstGeom prst="roundRect">
            <a:avLst/>
          </a:prstGeom>
          <a:noFill/>
          <a:ln>
            <a:solidFill>
              <a:srgbClr val="8E61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468608" y="5038725"/>
            <a:ext cx="2941468" cy="1628775"/>
          </a:xfrm>
          <a:prstGeom prst="roundRect">
            <a:avLst/>
          </a:prstGeom>
          <a:noFill/>
          <a:ln>
            <a:solidFill>
              <a:srgbClr val="8E61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74595" y="5733371"/>
            <a:ext cx="1082348" cy="400110"/>
          </a:xfrm>
          <a:prstGeom prst="rect">
            <a:avLst/>
          </a:prstGeom>
          <a:solidFill>
            <a:srgbClr val="8E6130"/>
          </a:solidFill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Macros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1750125" y="2695574"/>
            <a:ext cx="3262141" cy="323851"/>
          </a:xfrm>
          <a:prstGeom prst="roundRect">
            <a:avLst/>
          </a:prstGeom>
          <a:solidFill>
            <a:srgbClr val="FB9B28">
              <a:alpha val="20000"/>
            </a:srgbClr>
          </a:solidFill>
          <a:ln>
            <a:solidFill>
              <a:srgbClr val="FB9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2466975" y="4200525"/>
            <a:ext cx="3562350" cy="304800"/>
          </a:xfrm>
          <a:prstGeom prst="roundRect">
            <a:avLst/>
          </a:prstGeom>
          <a:noFill/>
          <a:ln>
            <a:solidFill>
              <a:srgbClr val="8E61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8979" y="3855427"/>
            <a:ext cx="397866" cy="400110"/>
          </a:xfrm>
          <a:prstGeom prst="rect">
            <a:avLst/>
          </a:prstGeom>
          <a:solidFill>
            <a:srgbClr val="8E6130"/>
          </a:solidFill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6" y="522525"/>
            <a:ext cx="1112591" cy="481540"/>
          </a:xfrm>
          <a:prstGeom prst="rect">
            <a:avLst/>
          </a:prstGeom>
        </p:spPr>
      </p:pic>
      <p:pic>
        <p:nvPicPr>
          <p:cNvPr id="18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6" y="91341"/>
            <a:ext cx="951329" cy="39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2CEB-9C8C-4504-B522-80D034A4FB9E}" type="slidenum">
              <a:rPr lang="fr-FR" smtClean="0"/>
              <a:pPr/>
              <a:t>7</a:t>
            </a:fld>
            <a:r>
              <a:rPr lang="fr-FR" smtClean="0"/>
              <a:t>/16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44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8" grpId="0" animBg="1"/>
      <p:bldP spid="15" grpId="0" animBg="1"/>
      <p:bldP spid="1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Git/</a:t>
            </a:r>
            <a:r>
              <a:rPr lang="fr-FR" dirty="0" err="1" smtClean="0"/>
              <a:t>GitHub</a:t>
            </a:r>
            <a:r>
              <a:rPr lang="fr-FR" dirty="0" smtClean="0"/>
              <a:t> </a:t>
            </a:r>
            <a:r>
              <a:rPr lang="fr-FR" dirty="0" err="1" smtClean="0"/>
              <a:t>status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997199" y="4334417"/>
            <a:ext cx="1082348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B9B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l="23580" t="22222" r="18115" b="39120"/>
          <a:stretch/>
        </p:blipFill>
        <p:spPr>
          <a:xfrm>
            <a:off x="778933" y="1902882"/>
            <a:ext cx="7586134" cy="282786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" name="Rectangle à coins arrondis 14"/>
          <p:cNvSpPr/>
          <p:nvPr/>
        </p:nvSpPr>
        <p:spPr>
          <a:xfrm>
            <a:off x="857250" y="3663950"/>
            <a:ext cx="647701" cy="222250"/>
          </a:xfrm>
          <a:prstGeom prst="roundRect">
            <a:avLst/>
          </a:prstGeom>
          <a:noFill/>
          <a:ln>
            <a:solidFill>
              <a:srgbClr val="8E61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52425" y="3600450"/>
            <a:ext cx="397866" cy="400110"/>
          </a:xfrm>
          <a:prstGeom prst="rect">
            <a:avLst/>
          </a:prstGeom>
          <a:solidFill>
            <a:srgbClr val="8E6130"/>
          </a:solidFill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24281" t="22837" r="17510" b="35011"/>
          <a:stretch/>
        </p:blipFill>
        <p:spPr>
          <a:xfrm>
            <a:off x="1545167" y="3573463"/>
            <a:ext cx="7573434" cy="3083518"/>
          </a:xfrm>
          <a:prstGeom prst="rect">
            <a:avLst/>
          </a:prstGeom>
        </p:spPr>
      </p:pic>
      <p:sp>
        <p:nvSpPr>
          <p:cNvPr id="17" name="Rectangle à coins arrondis 16"/>
          <p:cNvSpPr/>
          <p:nvPr/>
        </p:nvSpPr>
        <p:spPr>
          <a:xfrm>
            <a:off x="2543174" y="4340224"/>
            <a:ext cx="4314825" cy="307975"/>
          </a:xfrm>
          <a:prstGeom prst="roundRect">
            <a:avLst/>
          </a:prstGeom>
          <a:noFill/>
          <a:ln>
            <a:solidFill>
              <a:srgbClr val="8E61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196219" y="4726200"/>
            <a:ext cx="1779339" cy="2031325"/>
          </a:xfrm>
          <a:prstGeom prst="rect">
            <a:avLst/>
          </a:prstGeom>
          <a:solidFill>
            <a:srgbClr val="8E613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Associated data (binary files), stored using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LFS (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 for versioning large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files)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755" y="5091638"/>
            <a:ext cx="2600745" cy="52896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6" y="522525"/>
            <a:ext cx="1112591" cy="481540"/>
          </a:xfrm>
          <a:prstGeom prst="rect">
            <a:avLst/>
          </a:prstGeom>
        </p:spPr>
      </p:pic>
      <p:pic>
        <p:nvPicPr>
          <p:cNvPr id="20" name="Picture 2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6" y="91341"/>
            <a:ext cx="951329" cy="39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405897" y="1168473"/>
            <a:ext cx="8468471" cy="59658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Each example is stored under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imaging</a:t>
            </a:r>
            <a:r>
              <a:rPr lang="en-US" dirty="0" smtClean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dosimetry</a:t>
            </a:r>
            <a:r>
              <a:rPr lang="en-US" dirty="0" smtClean="0"/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gpumacros</a:t>
            </a:r>
            <a:r>
              <a:rPr lang="en-US" dirty="0" smtClean="0"/>
              <a:t> or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misc</a:t>
            </a:r>
            <a:r>
              <a:rPr lang="en-US" dirty="0" smtClean="0"/>
              <a:t> and contains: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1750125" y="2695574"/>
            <a:ext cx="3262141" cy="323851"/>
          </a:xfrm>
          <a:prstGeom prst="roundRect">
            <a:avLst/>
          </a:prstGeom>
          <a:solidFill>
            <a:srgbClr val="FB9B28">
              <a:alpha val="20000"/>
            </a:srgbClr>
          </a:solidFill>
          <a:ln>
            <a:solidFill>
              <a:srgbClr val="FB9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2CEB-9C8C-4504-B522-80D034A4FB9E}" type="slidenum">
              <a:rPr lang="fr-FR" smtClean="0"/>
              <a:pPr/>
              <a:t>8</a:t>
            </a:fld>
            <a:r>
              <a:rPr lang="fr-FR" smtClean="0"/>
              <a:t>/16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092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7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284828" y="1723675"/>
            <a:ext cx="8706772" cy="4798150"/>
          </a:xfrm>
        </p:spPr>
        <p:txBody>
          <a:bodyPr>
            <a:noAutofit/>
          </a:bodyPr>
          <a:lstStyle/>
          <a:p>
            <a:r>
              <a:rPr lang="en-US" sz="2000" dirty="0"/>
              <a:t>New module for </a:t>
            </a:r>
            <a:r>
              <a:rPr lang="en-US" sz="2000" b="1" dirty="0"/>
              <a:t>thermotherapy applications</a:t>
            </a:r>
            <a:r>
              <a:rPr lang="en-US" sz="2000" dirty="0"/>
              <a:t>: m</a:t>
            </a:r>
            <a:r>
              <a:rPr lang="en-US" sz="2000" dirty="0">
                <a:ea typeface="Arial" charset="0"/>
              </a:rPr>
              <a:t>odeling of hyperthermia therapy and heat diffusion</a:t>
            </a:r>
            <a:r>
              <a:rPr lang="en-US" sz="2000" b="1" dirty="0">
                <a:ea typeface="Arial" charset="0"/>
              </a:rPr>
              <a:t> </a:t>
            </a:r>
            <a:r>
              <a:rPr lang="en-US" sz="2000" dirty="0">
                <a:ea typeface="Arial" charset="0"/>
              </a:rPr>
              <a:t>in biological tissues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i="1" dirty="0"/>
              <a:t>New associated example: </a:t>
            </a:r>
            <a:r>
              <a:rPr lang="en-US" sz="1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GateContrib</a:t>
            </a:r>
            <a:r>
              <a:rPr lang="en-US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/ imaging / Thermal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!! Requires </a:t>
            </a:r>
            <a:r>
              <a:rPr lang="en-US" sz="1800" dirty="0">
                <a:solidFill>
                  <a:srgbClr val="FF0000"/>
                </a:solidFill>
              </a:rPr>
              <a:t>to install ITK and </a:t>
            </a:r>
            <a:r>
              <a:rPr lang="en-US" sz="1800" dirty="0" smtClean="0">
                <a:solidFill>
                  <a:srgbClr val="FF0000"/>
                </a:solidFill>
              </a:rPr>
              <a:t>to turn </a:t>
            </a:r>
            <a:r>
              <a:rPr lang="en-US" sz="1800" dirty="0">
                <a:solidFill>
                  <a:srgbClr val="FF0000"/>
                </a:solidFill>
              </a:rPr>
              <a:t>the </a:t>
            </a:r>
            <a:r>
              <a:rPr lang="en-US" sz="1800" dirty="0" err="1">
                <a:solidFill>
                  <a:srgbClr val="FF0000"/>
                </a:solidFill>
              </a:rPr>
              <a:t>CMake</a:t>
            </a:r>
            <a:r>
              <a:rPr lang="en-US" sz="1800" dirty="0">
                <a:solidFill>
                  <a:srgbClr val="FF0000"/>
                </a:solidFill>
              </a:rPr>
              <a:t> flag GATE_USE_ITK to </a:t>
            </a:r>
            <a:r>
              <a:rPr lang="en-US" sz="1800" dirty="0" smtClean="0">
                <a:solidFill>
                  <a:srgbClr val="FF0000"/>
                </a:solidFill>
              </a:rPr>
              <a:t>ON !!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 smtClean="0"/>
              <a:t>New </a:t>
            </a:r>
            <a:r>
              <a:rPr lang="en-US" sz="2000" b="1" dirty="0" smtClean="0"/>
              <a:t>reflectance model </a:t>
            </a:r>
            <a:r>
              <a:rPr lang="en-US" sz="2000" dirty="0" smtClean="0"/>
              <a:t>for optical simulation of scintillation detectors based on measured surfaces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i="1" dirty="0"/>
              <a:t>New associated example: </a:t>
            </a:r>
            <a:r>
              <a:rPr lang="en-US" sz="1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GateContrib</a:t>
            </a:r>
            <a:r>
              <a:rPr lang="en-US" sz="1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 imaging / </a:t>
            </a:r>
            <a:r>
              <a:rPr lang="en-US" sz="1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LUTDavisModel</a:t>
            </a:r>
            <a:endParaRPr lang="en-US" sz="18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F0000"/>
                </a:solidFill>
              </a:rPr>
              <a:t>!! Requires to </a:t>
            </a:r>
            <a:r>
              <a:rPr lang="en-US" sz="1800" dirty="0" smtClean="0">
                <a:solidFill>
                  <a:srgbClr val="FF0000"/>
                </a:solidFill>
              </a:rPr>
              <a:t>manually modify some Geant4 classes and                                         to </a:t>
            </a:r>
            <a:r>
              <a:rPr lang="en-US" sz="1800" dirty="0">
                <a:solidFill>
                  <a:srgbClr val="FF0000"/>
                </a:solidFill>
              </a:rPr>
              <a:t>turn the </a:t>
            </a:r>
            <a:r>
              <a:rPr lang="en-US" sz="1800" dirty="0" err="1">
                <a:solidFill>
                  <a:srgbClr val="FF0000"/>
                </a:solidFill>
              </a:rPr>
              <a:t>CMake</a:t>
            </a:r>
            <a:r>
              <a:rPr lang="en-US" sz="1800" dirty="0">
                <a:solidFill>
                  <a:srgbClr val="FF0000"/>
                </a:solidFill>
              </a:rPr>
              <a:t> flag </a:t>
            </a:r>
            <a:r>
              <a:rPr lang="en-US" sz="1800" dirty="0" smtClean="0">
                <a:solidFill>
                  <a:srgbClr val="FF0000"/>
                </a:solidFill>
              </a:rPr>
              <a:t>GATE_USE_DAVIS </a:t>
            </a:r>
            <a:r>
              <a:rPr lang="en-US" sz="1800" dirty="0">
                <a:solidFill>
                  <a:srgbClr val="FF0000"/>
                </a:solidFill>
              </a:rPr>
              <a:t>to ON !!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1800" i="1" dirty="0" smtClean="0"/>
          </a:p>
          <a:p>
            <a:r>
              <a:rPr lang="en-US" sz="2000" dirty="0" smtClean="0"/>
              <a:t>New </a:t>
            </a:r>
            <a:r>
              <a:rPr lang="en-US" sz="2000" b="1" dirty="0" smtClean="0"/>
              <a:t>tessellated volume: </a:t>
            </a:r>
            <a:r>
              <a:rPr lang="en-US" sz="2000" dirty="0" smtClean="0"/>
              <a:t>read-in STL input files, the most and widely used CAD format</a:t>
            </a:r>
            <a:endParaRPr lang="fr-FR" sz="2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i="1" dirty="0" smtClean="0"/>
              <a:t>New </a:t>
            </a:r>
            <a:r>
              <a:rPr lang="en-US" sz="1800" i="1" dirty="0"/>
              <a:t>associated </a:t>
            </a:r>
            <a:r>
              <a:rPr lang="en-US" sz="1800" i="1" dirty="0" smtClean="0"/>
              <a:t>examples: </a:t>
            </a:r>
            <a:r>
              <a:rPr lang="en-US" sz="1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GateContrib</a:t>
            </a:r>
            <a:r>
              <a:rPr lang="en-US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/ </a:t>
            </a:r>
            <a:r>
              <a:rPr lang="en-US" sz="1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misc</a:t>
            </a:r>
            <a:r>
              <a:rPr lang="en-US" sz="1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/ </a:t>
            </a:r>
            <a:r>
              <a:rPr lang="en-US" sz="1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geometry_STL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ea typeface="Arial" charset="0"/>
            </a:endParaRPr>
          </a:p>
          <a:p>
            <a:endParaRPr lang="fr-FR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GATE release v8.0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169212" y="999096"/>
            <a:ext cx="2805576" cy="461665"/>
          </a:xfrm>
          <a:prstGeom prst="rect">
            <a:avLst/>
          </a:prstGeom>
          <a:solidFill>
            <a:schemeClr val="bg1"/>
          </a:solidFill>
          <a:ln>
            <a:solidFill>
              <a:srgbClr val="8E613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developments</a:t>
            </a:r>
            <a:endParaRPr lang="fr-F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899400" y="5727700"/>
            <a:ext cx="109517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Suzanne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899400" y="6299200"/>
            <a:ext cx="1005403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Kidneys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èche vers le bas 7"/>
          <p:cNvSpPr/>
          <p:nvPr/>
        </p:nvSpPr>
        <p:spPr>
          <a:xfrm rot="14118408">
            <a:off x="7531090" y="5743603"/>
            <a:ext cx="269885" cy="496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 rot="7481592" flipV="1">
            <a:off x="7543790" y="6188103"/>
            <a:ext cx="269885" cy="496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2CEB-9C8C-4504-B522-80D034A4FB9E}" type="slidenum">
              <a:rPr lang="fr-FR" smtClean="0"/>
              <a:pPr/>
              <a:t>9</a:t>
            </a:fld>
            <a:r>
              <a:rPr lang="fr-FR" smtClean="0"/>
              <a:t>/16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51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  <a:ln>
          <a:noFill/>
        </a:ln>
        <a:effectLst/>
      </a:spPr>
      <a:bodyPr wrap="square" rtlCol="0">
        <a:spAutoFit/>
      </a:bodyPr>
      <a:lstStyle>
        <a:defPPr>
          <a:defRPr dirty="0" smtClean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32974</TotalTime>
  <Words>1179</Words>
  <Application>Microsoft Office PowerPoint</Application>
  <PresentationFormat>Affichage à l'écran (4:3)</PresentationFormat>
  <Paragraphs>188</Paragraphs>
  <Slides>16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Arial</vt:lpstr>
      <vt:lpstr>Book Antiqua</vt:lpstr>
      <vt:lpstr>Calibri</vt:lpstr>
      <vt:lpstr>Courier</vt:lpstr>
      <vt:lpstr>Courier New</vt:lpstr>
      <vt:lpstr>Times New Roman</vt:lpstr>
      <vt:lpstr>Wingdings</vt:lpstr>
      <vt:lpstr>Wingdings 3</vt:lpstr>
      <vt:lpstr>Conception personnalisée</vt:lpstr>
      <vt:lpstr>GATE status</vt:lpstr>
      <vt:lpstr>Geant4 and GATE releases</vt:lpstr>
      <vt:lpstr>Git/GitHub status</vt:lpstr>
      <vt:lpstr>Git/GitHub status</vt:lpstr>
      <vt:lpstr>Git/GitHub status</vt:lpstr>
      <vt:lpstr>Git/GitHub status</vt:lpstr>
      <vt:lpstr>Git/GitHub status</vt:lpstr>
      <vt:lpstr>Git/GitHub status</vt:lpstr>
      <vt:lpstr>GATE release v8.0</vt:lpstr>
      <vt:lpstr>GATE release v8.0</vt:lpstr>
      <vt:lpstr>GATE release v8.0</vt:lpstr>
      <vt:lpstr>Gate-users mailing-list archive</vt:lpstr>
      <vt:lpstr>Benchmark tests</vt:lpstr>
      <vt:lpstr>How to run benchmark tests</vt:lpstr>
      <vt:lpstr>How to run benchmark tests</vt:lpstr>
      <vt:lpstr>Benchmark tests: need updates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GATE Quick tour and highlights</dc:title>
  <dc:creator>Albertine Dubois</dc:creator>
  <cp:lastModifiedBy>Albertine Dubois</cp:lastModifiedBy>
  <cp:revision>401</cp:revision>
  <cp:lastPrinted>2016-11-14T07:46:54Z</cp:lastPrinted>
  <dcterms:created xsi:type="dcterms:W3CDTF">2014-01-21T08:53:22Z</dcterms:created>
  <dcterms:modified xsi:type="dcterms:W3CDTF">2017-05-11T09:40:25Z</dcterms:modified>
</cp:coreProperties>
</file>