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56" r:id="rId1"/>
  </p:sldMasterIdLst>
  <p:notesMasterIdLst>
    <p:notesMasterId r:id="rId15"/>
  </p:notes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47" d="100"/>
          <a:sy n="147" d="100"/>
        </p:scale>
        <p:origin x="-3048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6073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3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68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18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14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46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12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06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4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7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806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594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52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TrueBeam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model </a:t>
            </a: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GATE</a:t>
            </a:r>
            <a:b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INSERM U1037 (CRCT) Toulouse </a:t>
            </a:r>
            <a:r>
              <a:rPr lang="fr-FR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2430" b="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Jeremy </a:t>
            </a:r>
            <a:r>
              <a:rPr lang="fr-FR" sz="2430" b="0" i="1" u="sng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LESTE</a:t>
            </a:r>
            <a:r>
              <a:rPr lang="fr-FR" sz="2430" i="1" dirty="0" smtClean="0"/>
              <a:t>, </a:t>
            </a:r>
            <a:r>
              <a:rPr lang="fr-FR" sz="2430" b="0" i="1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Tony</a:t>
            </a:r>
            <a:r>
              <a:rPr lang="fr-FR" sz="243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3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YOUNES, Sara BEILLA, Xavier FRANCERIES, Laure VIEILLEVIGNE, Luc SIMON, Manuel BARDIES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00655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fr-FR" sz="3200" b="0" i="0" u="none" strike="noStrike" cap="none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OpenGate</a:t>
            </a:r>
            <a:r>
              <a:rPr lang="fr-FR" sz="3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200" b="0" i="0" u="none" strike="noStrike" cap="none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Technical</a:t>
            </a:r>
            <a:r>
              <a:rPr lang="fr-FR" sz="3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Meeting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fr-FR" sz="3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May 11th 2017</a:t>
            </a:r>
          </a:p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fr-FR" sz="3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Clermont-Ferrand</a:t>
            </a:r>
          </a:p>
        </p:txBody>
      </p:sp>
      <p:pic>
        <p:nvPicPr>
          <p:cNvPr id="2" name="Image 1" descr="GoldGate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492" y="5051778"/>
            <a:ext cx="1782507" cy="1806221"/>
          </a:xfrm>
          <a:prstGeom prst="rect">
            <a:avLst/>
          </a:prstGeom>
        </p:spPr>
      </p:pic>
      <p:pic>
        <p:nvPicPr>
          <p:cNvPr id="3" name="Image 2" descr="inde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44" y="282221"/>
            <a:ext cx="2652889" cy="132644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44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MLC: </a:t>
            </a:r>
            <a:r>
              <a:rPr lang="fr-FR" sz="4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Output Factor </a:t>
            </a:r>
            <a:r>
              <a:rPr lang="fr-FR" sz="4400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endParaRPr lang="fr-FR" sz="44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 descr="foc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445" y="1348423"/>
            <a:ext cx="6949720" cy="4284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48"/>
          <p:cNvSpPr txBox="1"/>
          <p:nvPr/>
        </p:nvSpPr>
        <p:spPr>
          <a:xfrm>
            <a:off x="4257651" y="5689954"/>
            <a:ext cx="423476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Younes et al. </a:t>
            </a:r>
            <a:r>
              <a:rPr lang="fr-FR" sz="1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Accepted</a:t>
            </a:r>
            <a:r>
              <a:rPr lang="fr-FR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fr-FR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AAPM 2017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2559348" y="3239872"/>
            <a:ext cx="1943810" cy="952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44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EPID</a:t>
            </a:r>
            <a:r>
              <a:rPr lang="fr-FR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1" u="none" strike="noStrike" cap="none" dirty="0" smtClean="0">
                <a:solidFill>
                  <a:srgbClr val="7F7F7F"/>
                </a:solidFill>
                <a:sym typeface="Calibri"/>
              </a:rPr>
              <a:t>(</a:t>
            </a:r>
            <a:r>
              <a:rPr lang="fr-FR" sz="2800" b="0" i="1" u="none" strike="noStrike" cap="none" dirty="0" err="1" smtClean="0">
                <a:solidFill>
                  <a:srgbClr val="7F7F7F"/>
                </a:solidFill>
                <a:sym typeface="Calibri"/>
              </a:rPr>
              <a:t>electronic</a:t>
            </a:r>
            <a:r>
              <a:rPr lang="fr-FR" sz="2800" b="0" i="1" u="none" strike="noStrike" cap="none" dirty="0" smtClean="0">
                <a:solidFill>
                  <a:srgbClr val="7F7F7F"/>
                </a:solidFill>
                <a:sym typeface="Calibri"/>
              </a:rPr>
              <a:t> portal imager </a:t>
            </a:r>
            <a:r>
              <a:rPr lang="fr-FR" sz="2800" b="0" i="1" u="none" strike="noStrike" cap="none" dirty="0" err="1" smtClean="0">
                <a:solidFill>
                  <a:srgbClr val="7F7F7F"/>
                </a:solidFill>
                <a:sym typeface="Calibri"/>
              </a:rPr>
              <a:t>device</a:t>
            </a:r>
            <a:r>
              <a:rPr lang="fr-FR" sz="2800" i="1" dirty="0">
                <a:solidFill>
                  <a:srgbClr val="7F7F7F"/>
                </a:solidFill>
              </a:rPr>
              <a:t>)</a:t>
            </a:r>
            <a:endParaRPr lang="fr-FR" sz="2800" b="0" i="1" u="none" strike="noStrike" cap="none" dirty="0">
              <a:solidFill>
                <a:srgbClr val="7F7F7F"/>
              </a:solidFill>
              <a:sym typeface="Calibri"/>
            </a:endParaRPr>
          </a:p>
        </p:txBody>
      </p:sp>
      <p:pic>
        <p:nvPicPr>
          <p:cNvPr id="2" name="Image 1" descr="2017-05-09-193125_951x621_scro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275" y="1941039"/>
            <a:ext cx="3537732" cy="23101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67" y="1941039"/>
            <a:ext cx="3465193" cy="2310128"/>
          </a:xfrm>
          <a:prstGeom prst="rect">
            <a:avLst/>
          </a:prstGeom>
        </p:spPr>
      </p:pic>
      <p:pic>
        <p:nvPicPr>
          <p:cNvPr id="4" name="Image 3" descr="2017-05-09-193739_628x468_scrot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275" y="1843791"/>
            <a:ext cx="3419993" cy="2412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79342" y="5037121"/>
            <a:ext cx="6428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GB" sz="1600" dirty="0" smtClean="0"/>
              <a:t>Project STEREPID (</a:t>
            </a:r>
            <a:r>
              <a:rPr lang="en-GB" sz="1600" dirty="0" err="1" smtClean="0"/>
              <a:t>Physicancer</a:t>
            </a:r>
            <a:r>
              <a:rPr lang="en-GB" sz="1600" dirty="0" smtClean="0"/>
              <a:t> 2016): to use EPID dose images for QA and 3D in-vivo </a:t>
            </a:r>
            <a:r>
              <a:rPr lang="en-GB" sz="1600" dirty="0" err="1" smtClean="0"/>
              <a:t>dosimetry</a:t>
            </a:r>
            <a:r>
              <a:rPr lang="en-GB" sz="1600" dirty="0" smtClean="0"/>
              <a:t> (small fields + SBRT)</a:t>
            </a:r>
          </a:p>
          <a:p>
            <a:pPr marL="285750" indent="-285750" algn="ctr">
              <a:buFont typeface="Arial"/>
              <a:buChar char="•"/>
            </a:pPr>
            <a:r>
              <a:rPr lang="en-GB" sz="1600" dirty="0" smtClean="0"/>
              <a:t>Monte Carlo simulation gives a predictive dose image</a:t>
            </a:r>
          </a:p>
          <a:p>
            <a:pPr marL="285750" indent="-285750" algn="ctr">
              <a:buFont typeface="Arial"/>
              <a:buChar char="•"/>
            </a:pPr>
            <a:r>
              <a:rPr lang="en-GB" sz="1600" dirty="0" smtClean="0"/>
              <a:t>Comparison with dose image acquired on the </a:t>
            </a:r>
            <a:r>
              <a:rPr lang="en-GB" sz="1600" dirty="0" err="1" smtClean="0"/>
              <a:t>TrueBeam</a:t>
            </a:r>
            <a:endParaRPr lang="en-GB" sz="1600" dirty="0" smtClean="0"/>
          </a:p>
          <a:p>
            <a:pPr marL="285750" indent="-285750" algn="ctr">
              <a:buFont typeface="Arial"/>
              <a:buChar char="•"/>
            </a:pPr>
            <a:endParaRPr lang="en-GB" sz="16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9168" y="1843791"/>
            <a:ext cx="2951991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064879" y="4380480"/>
            <a:ext cx="1497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EPID dose images</a:t>
            </a:r>
            <a:endParaRPr lang="en-US" sz="12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182883" y="4380480"/>
            <a:ext cx="180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Gate output : </a:t>
            </a:r>
            <a:r>
              <a:rPr lang="en-US" sz="1200" i="1" dirty="0" err="1" smtClean="0"/>
              <a:t>Dose.raw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258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44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EPID</a:t>
            </a:r>
            <a:r>
              <a:rPr lang="fr-FR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800" b="0" i="1" u="none" strike="noStrike" cap="none" dirty="0" smtClean="0">
                <a:solidFill>
                  <a:srgbClr val="7F7F7F"/>
                </a:solidFill>
                <a:sym typeface="Calibri"/>
              </a:rPr>
              <a:t>(</a:t>
            </a:r>
            <a:r>
              <a:rPr lang="fr-FR" sz="2800" b="0" i="1" u="none" strike="noStrike" cap="none" dirty="0" err="1" smtClean="0">
                <a:solidFill>
                  <a:srgbClr val="7F7F7F"/>
                </a:solidFill>
                <a:sym typeface="Calibri"/>
              </a:rPr>
              <a:t>electronic</a:t>
            </a:r>
            <a:r>
              <a:rPr lang="fr-FR" sz="2800" b="0" i="1" u="none" strike="noStrike" cap="none" dirty="0" smtClean="0">
                <a:solidFill>
                  <a:srgbClr val="7F7F7F"/>
                </a:solidFill>
                <a:sym typeface="Calibri"/>
              </a:rPr>
              <a:t> portal imager </a:t>
            </a:r>
            <a:r>
              <a:rPr lang="fr-FR" sz="2800" b="0" i="1" u="none" strike="noStrike" cap="none" dirty="0" err="1" smtClean="0">
                <a:solidFill>
                  <a:srgbClr val="7F7F7F"/>
                </a:solidFill>
                <a:sym typeface="Calibri"/>
              </a:rPr>
              <a:t>device</a:t>
            </a:r>
            <a:r>
              <a:rPr lang="fr-FR" sz="2800" i="1" dirty="0">
                <a:solidFill>
                  <a:srgbClr val="7F7F7F"/>
                </a:solidFill>
              </a:rPr>
              <a:t>)</a:t>
            </a:r>
            <a:endParaRPr lang="fr-FR" sz="2800" b="0" i="1" u="none" strike="noStrike" cap="none" dirty="0">
              <a:solidFill>
                <a:srgbClr val="7F7F7F"/>
              </a:solidFill>
              <a:sym typeface="Calibri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685" y="4862884"/>
            <a:ext cx="60582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First results in agreement with measurement but need improvement </a:t>
            </a:r>
          </a:p>
          <a:p>
            <a:pPr algn="ctr"/>
            <a:endParaRPr lang="en-GB" sz="1600" dirty="0" smtClean="0"/>
          </a:p>
          <a:p>
            <a:pPr marL="285750" indent="-285750" algn="ctr">
              <a:buFont typeface="Wingdings" charset="2"/>
              <a:buChar char="Ø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Details of the EPID composition missing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ctr">
              <a:buFont typeface="Wingdings" charset="2"/>
              <a:buChar char="Ø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Low sensibility (need a significant amount of particle)</a:t>
            </a:r>
          </a:p>
          <a:p>
            <a:pPr marL="285750" lvl="1" indent="-285750" algn="ctr">
              <a:buFont typeface="Wingdings" charset="2"/>
              <a:buChar char="Ø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Compromise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of resolution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and statistic noise </a:t>
            </a:r>
          </a:p>
          <a:p>
            <a:pPr marL="285750" indent="-285750">
              <a:buFont typeface="Wingdings" charset="2"/>
              <a:buChar char="Ø"/>
            </a:pPr>
            <a:endParaRPr lang="en-GB" dirty="0" smtClean="0"/>
          </a:p>
          <a:p>
            <a:pPr marL="285750" indent="-285750">
              <a:buFont typeface="Wingdings" charset="2"/>
              <a:buChar char="Ø"/>
            </a:pPr>
            <a:endParaRPr lang="en-GB" dirty="0"/>
          </a:p>
        </p:txBody>
      </p:sp>
      <p:pic>
        <p:nvPicPr>
          <p:cNvPr id="5" name="Image 4" descr="2017-05-10-141906_409x263_scr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64" y="1830851"/>
            <a:ext cx="4188923" cy="2693611"/>
          </a:xfrm>
          <a:prstGeom prst="rect">
            <a:avLst/>
          </a:prstGeom>
        </p:spPr>
      </p:pic>
      <p:pic>
        <p:nvPicPr>
          <p:cNvPr id="8" name="Image 7" descr="2017-05-10-142233_377x255_scrot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88" y="1830851"/>
            <a:ext cx="4128824" cy="261240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43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977" y="3026304"/>
            <a:ext cx="8229600" cy="1143000"/>
          </a:xfrm>
        </p:spPr>
        <p:txBody>
          <a:bodyPr/>
          <a:lstStyle/>
          <a:p>
            <a:pPr algn="l"/>
            <a:r>
              <a:rPr lang="fr-FR" b="1" dirty="0" err="1" smtClean="0">
                <a:solidFill>
                  <a:srgbClr val="7F7F7F"/>
                </a:solidFill>
              </a:rPr>
              <a:t>Thank</a:t>
            </a:r>
            <a:r>
              <a:rPr lang="fr-FR" b="1" dirty="0" smtClean="0">
                <a:solidFill>
                  <a:srgbClr val="7F7F7F"/>
                </a:solidFill>
              </a:rPr>
              <a:t> </a:t>
            </a:r>
            <a:r>
              <a:rPr lang="fr-FR" b="1" dirty="0" err="1" smtClean="0">
                <a:solidFill>
                  <a:srgbClr val="7F7F7F"/>
                </a:solidFill>
              </a:rPr>
              <a:t>you</a:t>
            </a:r>
            <a:r>
              <a:rPr lang="fr-FR" b="1" dirty="0" smtClean="0">
                <a:solidFill>
                  <a:srgbClr val="7F7F7F"/>
                </a:solidFill>
              </a:rPr>
              <a:t> </a:t>
            </a:r>
            <a:endParaRPr lang="fr-FR" b="1" dirty="0">
              <a:solidFill>
                <a:srgbClr val="7F7F7F"/>
              </a:solidFill>
            </a:endParaRPr>
          </a:p>
        </p:txBody>
      </p:sp>
      <p:pic>
        <p:nvPicPr>
          <p:cNvPr id="5" name="Image 4" descr="GoldGate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492" y="5051778"/>
            <a:ext cx="1782507" cy="1806221"/>
          </a:xfrm>
          <a:prstGeom prst="rect">
            <a:avLst/>
          </a:prstGeom>
        </p:spPr>
      </p:pic>
      <p:pic>
        <p:nvPicPr>
          <p:cNvPr id="6" name="Image 5" descr="ind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44" y="282221"/>
            <a:ext cx="3554506" cy="177725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27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Varian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TrueBeam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Linear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Accelerato</a:t>
            </a:r>
            <a:r>
              <a:rPr lang="fr-FR" sz="3959" b="1" dirty="0">
                <a:solidFill>
                  <a:srgbClr val="7F7F7F"/>
                </a:solidFill>
              </a:rPr>
              <a:t>r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idx="1"/>
          </p:nvPr>
        </p:nvSpPr>
        <p:spPr>
          <a:xfrm>
            <a:off x="136555" y="1794890"/>
            <a:ext cx="8383806" cy="4331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machines 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</a:t>
            </a:r>
            <a:r>
              <a:rPr lang="fr-F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IUCT-</a:t>
            </a:r>
            <a:r>
              <a:rPr lang="fr-FR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Oncopole</a:t>
            </a:r>
            <a:endParaRPr lang="fr-FR"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fr-FR"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r-FR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 descr="Truebeam-LinAc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212" y="2667254"/>
            <a:ext cx="4427588" cy="3935634"/>
          </a:xfrm>
          <a:prstGeom prst="rect">
            <a:avLst/>
          </a:prstGeom>
        </p:spPr>
      </p:pic>
      <p:grpSp>
        <p:nvGrpSpPr>
          <p:cNvPr id="18" name="Grouper 17"/>
          <p:cNvGrpSpPr/>
          <p:nvPr/>
        </p:nvGrpSpPr>
        <p:grpSpPr>
          <a:xfrm>
            <a:off x="136555" y="1729536"/>
            <a:ext cx="7865089" cy="4325351"/>
            <a:chOff x="265287" y="1664736"/>
            <a:chExt cx="7865089" cy="4325351"/>
          </a:xfrm>
        </p:grpSpPr>
        <p:pic>
          <p:nvPicPr>
            <p:cNvPr id="8" name="Shape 96" descr="Capture d’écran 2017-05-09 à 14.45.36.png"/>
            <p:cNvPicPr preferRelativeResize="0">
              <a:picLocks/>
            </p:cNvPicPr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8928" y="2767991"/>
              <a:ext cx="5343279" cy="3222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hape 97"/>
            <p:cNvSpPr txBox="1"/>
            <p:nvPr/>
          </p:nvSpPr>
          <p:spPr>
            <a:xfrm>
              <a:off x="6790372" y="1664736"/>
              <a:ext cx="1340004" cy="570776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fr-FR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CRCT Team15</a:t>
              </a:r>
            </a:p>
          </p:txBody>
        </p:sp>
        <p:sp>
          <p:nvSpPr>
            <p:cNvPr id="10" name="Shape 98"/>
            <p:cNvSpPr txBox="1"/>
            <p:nvPr/>
          </p:nvSpPr>
          <p:spPr>
            <a:xfrm>
              <a:off x="265287" y="2972358"/>
              <a:ext cx="1147214" cy="30103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fr-FR" sz="18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TrueBeam</a:t>
              </a:r>
              <a:endPara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" name="Shape 99"/>
            <p:cNvCxnSpPr/>
            <p:nvPr/>
          </p:nvCxnSpPr>
          <p:spPr>
            <a:xfrm flipH="1">
              <a:off x="5331401" y="2235512"/>
              <a:ext cx="1458971" cy="146377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2" name="Shape 100"/>
            <p:cNvCxnSpPr>
              <a:stCxn id="10" idx="2"/>
            </p:cNvCxnSpPr>
            <p:nvPr/>
          </p:nvCxnSpPr>
          <p:spPr>
            <a:xfrm>
              <a:off x="838894" y="3273397"/>
              <a:ext cx="1506635" cy="1044601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" name="Shape 101"/>
            <p:cNvCxnSpPr>
              <a:stCxn id="10" idx="2"/>
            </p:cNvCxnSpPr>
            <p:nvPr/>
          </p:nvCxnSpPr>
          <p:spPr>
            <a:xfrm>
              <a:off x="838894" y="3273397"/>
              <a:ext cx="1441842" cy="171600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  <a:effectLst>
              <a:outerShdw blurRad="39999" dist="20000" dir="5400000" rotWithShape="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9" name="ZoneTexte 18"/>
          <p:cNvSpPr txBox="1"/>
          <p:nvPr/>
        </p:nvSpPr>
        <p:spPr>
          <a:xfrm>
            <a:off x="327879" y="4391712"/>
            <a:ext cx="440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charset="2"/>
              <a:buChar char="ü"/>
            </a:pPr>
            <a:r>
              <a:rPr lang="en-US" sz="1800" dirty="0" smtClean="0"/>
              <a:t>Assessment</a:t>
            </a:r>
            <a:r>
              <a:rPr lang="fr-FR" sz="1800" dirty="0" smtClean="0"/>
              <a:t> and validation for </a:t>
            </a:r>
            <a:r>
              <a:rPr lang="fr-FR" sz="1800" dirty="0" err="1" smtClean="0"/>
              <a:t>clinical</a:t>
            </a:r>
            <a:r>
              <a:rPr lang="fr-FR" sz="1800" dirty="0" smtClean="0"/>
              <a:t> situation  </a:t>
            </a:r>
            <a:endParaRPr lang="fr-FR" sz="1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Varian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TrueBeam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Linear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Accelerato</a:t>
            </a:r>
            <a:r>
              <a:rPr lang="fr-FR" sz="3959" b="1" dirty="0">
                <a:solidFill>
                  <a:srgbClr val="7F7F7F"/>
                </a:solidFill>
              </a:rPr>
              <a:t>r</a:t>
            </a:r>
          </a:p>
        </p:txBody>
      </p:sp>
      <p:sp>
        <p:nvSpPr>
          <p:cNvPr id="4" name="Shape 9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r-FR" sz="2000" b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dirty="0" err="1"/>
              <a:t>C</a:t>
            </a:r>
            <a:r>
              <a:rPr lang="fr-FR" sz="2000" b="0" u="none" strike="noStrike" cap="none" dirty="0" err="1" smtClean="0">
                <a:solidFill>
                  <a:schemeClr val="dk1"/>
                </a:solidFill>
                <a:sym typeface="Calibri"/>
              </a:rPr>
              <a:t>onfidential</a:t>
            </a:r>
            <a:r>
              <a:rPr lang="fr-FR" sz="2000" b="0" u="none" strike="noStrike" cap="none" dirty="0" smtClean="0">
                <a:solidFill>
                  <a:schemeClr val="dk1"/>
                </a:solidFill>
                <a:sym typeface="Calibri"/>
              </a:rPr>
              <a:t> </a:t>
            </a:r>
            <a:r>
              <a:rPr lang="fr-FR" sz="2000" b="0" u="none" strike="noStrike" cap="none" dirty="0">
                <a:solidFill>
                  <a:schemeClr val="dk1"/>
                </a:solidFill>
                <a:sym typeface="Calibri"/>
              </a:rPr>
              <a:t>data </a:t>
            </a:r>
            <a:r>
              <a:rPr lang="fr-FR" sz="2000" b="0" u="none" strike="noStrike" cap="none" dirty="0" err="1">
                <a:solidFill>
                  <a:schemeClr val="dk1"/>
                </a:solidFill>
                <a:sym typeface="Calibri"/>
              </a:rPr>
              <a:t>provided</a:t>
            </a:r>
            <a:r>
              <a:rPr lang="fr-FR" sz="2000" b="0" u="none" strike="noStrike" cap="none" dirty="0">
                <a:solidFill>
                  <a:schemeClr val="dk1"/>
                </a:solidFill>
                <a:sym typeface="Calibri"/>
              </a:rPr>
              <a:t> by the manufacturer </a:t>
            </a:r>
            <a:r>
              <a:rPr lang="fr-FR" sz="1600" b="0" i="1" u="none" strike="noStrike" cap="none" dirty="0">
                <a:solidFill>
                  <a:schemeClr val="dk1"/>
                </a:solidFill>
                <a:sym typeface="Calibri"/>
              </a:rPr>
              <a:t>(</a:t>
            </a:r>
            <a:r>
              <a:rPr lang="fr-FR" sz="1600" b="0" i="1" u="none" strike="noStrike" cap="none" dirty="0" err="1">
                <a:solidFill>
                  <a:schemeClr val="dk1"/>
                </a:solidFill>
                <a:sym typeface="Calibri"/>
              </a:rPr>
              <a:t>available</a:t>
            </a:r>
            <a:r>
              <a:rPr lang="fr-FR" sz="1600" b="0" i="1" u="none" strike="noStrike" cap="none" dirty="0">
                <a:solidFill>
                  <a:schemeClr val="dk1"/>
                </a:solidFill>
                <a:sym typeface="Calibri"/>
              </a:rPr>
              <a:t> on </a:t>
            </a:r>
            <a:r>
              <a:rPr lang="fr-FR" sz="1600" b="0" i="1" u="none" strike="noStrike" cap="none" dirty="0" err="1">
                <a:solidFill>
                  <a:schemeClr val="dk1"/>
                </a:solidFill>
                <a:sym typeface="Calibri"/>
              </a:rPr>
              <a:t>myvarian.com</a:t>
            </a:r>
            <a:r>
              <a:rPr lang="fr-FR" sz="1600" b="0" i="1" u="none" strike="noStrike" cap="none" dirty="0" smtClean="0">
                <a:solidFill>
                  <a:schemeClr val="dk1"/>
                </a:solidFill>
                <a:sym typeface="Calibri"/>
              </a:rPr>
              <a:t>)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fr-FR" sz="2000" b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0" u="none" strike="noStrike" cap="none" dirty="0">
                <a:solidFill>
                  <a:schemeClr val="dk1"/>
                </a:solidFill>
                <a:sym typeface="Calibri"/>
              </a:rPr>
              <a:t>The </a:t>
            </a:r>
            <a:r>
              <a:rPr lang="fr-FR" sz="2000" b="0" u="none" strike="noStrike" cap="none" dirty="0" err="1">
                <a:solidFill>
                  <a:schemeClr val="dk1"/>
                </a:solidFill>
                <a:sym typeface="Calibri"/>
              </a:rPr>
              <a:t>Truebeam</a:t>
            </a:r>
            <a:r>
              <a:rPr lang="fr-FR" sz="2000" b="0" u="none" strike="noStrike" cap="none" dirty="0">
                <a:solidFill>
                  <a:schemeClr val="dk1"/>
                </a:solidFill>
                <a:sym typeface="Calibri"/>
              </a:rPr>
              <a:t> Package </a:t>
            </a:r>
            <a:r>
              <a:rPr lang="fr-FR" sz="2000" b="0" u="none" strike="noStrike" cap="none" dirty="0" err="1" smtClean="0">
                <a:solidFill>
                  <a:schemeClr val="dk1"/>
                </a:solidFill>
                <a:sym typeface="Calibri"/>
              </a:rPr>
              <a:t>includes</a:t>
            </a:r>
            <a:r>
              <a:rPr lang="fr-FR" sz="2000" b="0" u="none" strike="noStrike" cap="none" dirty="0" smtClean="0">
                <a:solidFill>
                  <a:schemeClr val="dk1"/>
                </a:solidFill>
                <a:sym typeface="Calibri"/>
              </a:rPr>
              <a:t> : 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fr-FR" sz="2000" b="0" u="none" strike="noStrike" cap="none" dirty="0">
              <a:solidFill>
                <a:schemeClr val="dk1"/>
              </a:solidFill>
              <a:sym typeface="Calibri"/>
            </a:endParaRPr>
          </a:p>
          <a:p>
            <a:pPr marL="800100" lvl="1" indent="-342900">
              <a:spcBef>
                <a:spcPts val="400"/>
              </a:spcBef>
              <a:buFont typeface="Wingdings" charset="2"/>
              <a:buChar char="ü"/>
            </a:pPr>
            <a:r>
              <a:rPr lang="fr-FR" sz="2000" b="0" u="none" strike="noStrike" cap="none" dirty="0">
                <a:solidFill>
                  <a:schemeClr val="dk1"/>
                </a:solidFill>
                <a:sym typeface="Calibri"/>
              </a:rPr>
              <a:t>A </a:t>
            </a:r>
            <a:r>
              <a:rPr lang="fr-FR" sz="2000" b="0" u="none" strike="noStrike" cap="none" dirty="0" err="1">
                <a:solidFill>
                  <a:schemeClr val="dk1"/>
                </a:solidFill>
                <a:sym typeface="Calibri"/>
              </a:rPr>
              <a:t>geometry</a:t>
            </a:r>
            <a:r>
              <a:rPr lang="fr-FR" sz="2000" b="0" u="none" strike="noStrike" cap="none" dirty="0">
                <a:solidFill>
                  <a:schemeClr val="dk1"/>
                </a:solidFill>
                <a:sym typeface="Calibri"/>
              </a:rPr>
              <a:t> </a:t>
            </a:r>
            <a:r>
              <a:rPr lang="fr-FR" sz="2000" b="0" u="none" strike="noStrike" cap="none" dirty="0" smtClean="0">
                <a:solidFill>
                  <a:schemeClr val="dk1"/>
                </a:solidFill>
                <a:sym typeface="Calibri"/>
              </a:rPr>
              <a:t>description </a:t>
            </a:r>
            <a:r>
              <a:rPr lang="fr-FR" sz="2000" b="0" i="1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fr-FR" sz="2000" b="0" i="1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0" i="1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geometrical</a:t>
            </a:r>
            <a:r>
              <a:rPr lang="fr-FR" sz="2000" b="0" i="1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0" i="1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details</a:t>
            </a:r>
            <a:r>
              <a:rPr lang="fr-FR" sz="2000" b="0" i="1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fr-FR" sz="2000" b="0" i="1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missing</a:t>
            </a:r>
            <a:r>
              <a:rPr lang="fr-FR" sz="2000" b="0" i="1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800100" lvl="1" indent="-342900">
              <a:spcBef>
                <a:spcPts val="400"/>
              </a:spcBef>
              <a:buFont typeface="Wingdings" charset="2"/>
              <a:buChar char="ü"/>
            </a:pPr>
            <a:endParaRPr lang="fr-FR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charset="2"/>
              <a:buChar char="ü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fr-F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IAEAphsp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.</a:t>
            </a:r>
            <a:r>
              <a:rPr lang="fr-F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IAEAheader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files (version 2)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Approx</a:t>
            </a:r>
            <a:r>
              <a:rPr lang="fr-FR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50 Gb for </a:t>
            </a:r>
            <a:r>
              <a:rPr lang="fr-FR" sz="2000" b="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fr-FR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fr-FR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mode: 6FF, 6FFF, 10FF, 10FFF</a:t>
            </a:r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21 bytes/</a:t>
            </a:r>
            <a:r>
              <a:rPr lang="fr-FR" sz="2000" b="0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part</a:t>
            </a:r>
            <a:endParaRPr lang="fr-FR" sz="2000" b="0" i="0" u="none" strike="noStrike" cap="none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fr-FR" sz="2000" b="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particles</a:t>
            </a:r>
            <a:r>
              <a:rPr lang="fr-FR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start</a:t>
            </a:r>
            <a:r>
              <a:rPr lang="fr-FR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 plane </a:t>
            </a:r>
            <a:r>
              <a:rPr lang="fr-FR" sz="2000" b="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located</a:t>
            </a:r>
            <a:r>
              <a:rPr lang="fr-FR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fr-FR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primary</a:t>
            </a:r>
            <a:r>
              <a:rPr lang="fr-FR" sz="2000" b="0" i="0" u="none" strike="noStrike" cap="none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000" b="0" i="0" u="none" strike="noStrike" cap="none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jaws</a:t>
            </a:r>
            <a:endParaRPr lang="fr-FR" sz="2000" b="0" i="0" u="none" strike="noStrike" cap="none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26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b="1" dirty="0" smtClean="0">
                <a:solidFill>
                  <a:srgbClr val="7F7F7F"/>
                </a:solidFill>
              </a:rPr>
              <a:t>The m</a:t>
            </a:r>
            <a:r>
              <a:rPr lang="fr-FR" sz="44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odel</a:t>
            </a:r>
            <a:endParaRPr lang="fr-FR" sz="44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xfrm>
            <a:off x="1397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fr-F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bash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script </a:t>
            </a:r>
            <a:r>
              <a:rPr lang="fr-F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generates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fr-F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TrueBeam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macro files for GATE </a:t>
            </a:r>
            <a:r>
              <a:rPr lang="fr-FR" sz="20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</a:t>
            </a:r>
            <a:r>
              <a:rPr lang="fr-FR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r-FR" sz="20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</a:t>
            </a:r>
            <a:r>
              <a:rPr lang="fr-FR" sz="16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space</a:t>
            </a:r>
            <a:r>
              <a:rPr lang="fr-F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planes 	</a:t>
            </a:r>
          </a:p>
          <a:p>
            <a: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2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One </a:t>
            </a:r>
            <a:r>
              <a:rPr lang="fr-FR" sz="12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fr-FR" sz="12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attach</a:t>
            </a:r>
            <a:r>
              <a:rPr lang="fr-FR" sz="12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IAEA files </a:t>
            </a:r>
            <a:r>
              <a:rPr lang="fr-FR" sz="12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provided</a:t>
            </a:r>
            <a:r>
              <a:rPr lang="fr-FR" sz="12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fr-FR" sz="12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Varian</a:t>
            </a:r>
            <a:endParaRPr lang="fr-FR" sz="1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2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One to </a:t>
            </a:r>
            <a:r>
              <a:rPr lang="fr-FR" sz="12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attach</a:t>
            </a:r>
            <a:r>
              <a:rPr lang="fr-FR" sz="12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IAEA </a:t>
            </a:r>
            <a:r>
              <a:rPr lang="fr-FR" sz="12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files </a:t>
            </a:r>
            <a:r>
              <a:rPr lang="fr-FR" sz="12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generated</a:t>
            </a:r>
            <a:r>
              <a:rPr lang="fr-FR" sz="12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by a </a:t>
            </a:r>
            <a:r>
              <a:rPr lang="fr-FR" sz="1200" b="0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previous</a:t>
            </a:r>
            <a:r>
              <a:rPr lang="fr-FR" sz="12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GATE simulation (speed up the computation</a:t>
            </a:r>
            <a:r>
              <a:rPr lang="fr-FR" sz="12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11430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endParaRPr lang="fr-F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and Y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Jaws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Mylar</a:t>
            </a:r>
            <a:endParaRPr lang="fr-FR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Baseplate</a:t>
            </a:r>
            <a:endParaRPr lang="fr-FR" sz="1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285750">
              <a:spcBef>
                <a:spcPts val="320"/>
              </a:spcBef>
              <a:buFont typeface="Noto Sans Symbols"/>
              <a:buChar char="✓"/>
            </a:pPr>
            <a:r>
              <a:rPr lang="fr-FR" sz="1600" dirty="0"/>
              <a:t>A set of simple </a:t>
            </a:r>
            <a:r>
              <a:rPr lang="fr-FR" sz="1600" dirty="0" err="1" smtClean="0"/>
              <a:t>phantoms</a:t>
            </a:r>
            <a:endParaRPr lang="fr-FR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MLC HD </a:t>
            </a:r>
            <a:r>
              <a:rPr lang="fr-FR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12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120 </a:t>
            </a:r>
            <a:r>
              <a:rPr lang="fr-FR" sz="1200" b="0" i="1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leafs</a:t>
            </a:r>
            <a:r>
              <a:rPr lang="fr-FR" sz="1200" b="0" i="1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central </a:t>
            </a:r>
            <a:r>
              <a:rPr lang="fr-FR" sz="1200" b="0" i="1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leafs</a:t>
            </a:r>
            <a:r>
              <a:rPr lang="fr-FR" sz="1200" b="0" i="1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ok, </a:t>
            </a:r>
            <a:r>
              <a:rPr lang="fr-FR" sz="12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last </a:t>
            </a:r>
            <a:r>
              <a:rPr lang="fr-FR" sz="1200" b="0" i="1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leafs</a:t>
            </a:r>
            <a:r>
              <a:rPr lang="fr-FR" sz="12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1200" b="0" i="1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 (</a:t>
            </a:r>
            <a:r>
              <a:rPr lang="fr-FR" sz="1600" b="0" i="1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fr-FR" sz="16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1600" b="0" i="1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l" rtl="0">
              <a:spcBef>
                <a:spcPts val="32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 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 (</a:t>
            </a:r>
            <a:r>
              <a:rPr lang="fr-FR" sz="16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possible but not </a:t>
            </a:r>
            <a:r>
              <a:rPr lang="fr-FR" sz="1600" b="0" i="1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r-FR" sz="16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the script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4" name="Image 3" descr="Screen Shot 2017-05-09 at 17.59.3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713" y="3103799"/>
            <a:ext cx="4032000" cy="3491997"/>
          </a:xfrm>
          <a:prstGeom prst="rect">
            <a:avLst/>
          </a:prstGeom>
        </p:spPr>
      </p:pic>
      <p:pic>
        <p:nvPicPr>
          <p:cNvPr id="6" name="Image 5" descr="Screen Shot 2017-05-09 at 17.59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713" y="3103799"/>
            <a:ext cx="4004246" cy="3475573"/>
          </a:xfrm>
          <a:prstGeom prst="rect">
            <a:avLst/>
          </a:prstGeom>
        </p:spPr>
      </p:pic>
      <p:pic>
        <p:nvPicPr>
          <p:cNvPr id="7" name="Image 6" descr="Screen Shot 2017-05-09 at 17.59.56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713" y="3103799"/>
            <a:ext cx="4032000" cy="34920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25060" y="1738536"/>
            <a:ext cx="4747769" cy="2905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6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fr-F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</a:t>
            </a:r>
            <a:r>
              <a:rPr lang="fr-FR" sz="2000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</a:t>
            </a:r>
            <a:r>
              <a:rPr lang="fr-FR" sz="20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using</a:t>
            </a:r>
            <a:r>
              <a:rPr lang="fr-FR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 configuration </a:t>
            </a:r>
            <a:r>
              <a:rPr lang="fr-FR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lang="fr-FR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file</a:t>
            </a:r>
            <a:r>
              <a:rPr lang="fr-F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endParaRPr lang="fr-FR"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X/Y </a:t>
            </a:r>
            <a:r>
              <a:rPr lang="fr-FR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</a:t>
            </a:r>
            <a:r>
              <a:rPr lang="fr-FR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size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Gantry</a:t>
            </a:r>
            <a:r>
              <a:rPr lang="fr-FR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rotation </a:t>
            </a:r>
            <a:r>
              <a:rPr lang="fr-FR" sz="16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r-FR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</a:t>
            </a:r>
            <a:r>
              <a:rPr lang="fr-FR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57200" lvl="1"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MLC file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Varian</a:t>
            </a:r>
            <a:r>
              <a:rPr lang="fr-FR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Eclipse TPS </a:t>
            </a:r>
            <a:r>
              <a:rPr lang="fr-FR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static</a:t>
            </a:r>
            <a:r>
              <a:rPr lang="fr-FR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ok, </a:t>
            </a:r>
            <a:r>
              <a:rPr lang="fr-FR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</a:t>
            </a:r>
            <a:r>
              <a:rPr lang="fr-FR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fr-FR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1600" b="0" i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r>
              <a:rPr lang="fr-FR" sz="16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 (distance)</a:t>
            </a:r>
            <a:endParaRPr lang="fr-FR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macro for the “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phantom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macro for the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Gate</a:t>
            </a:r>
            <a:r>
              <a:rPr lang="fr-F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Actor</a:t>
            </a:r>
            <a:endParaRPr lang="fr-FR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algn="l" rtl="0">
              <a:spcBef>
                <a:spcPts val="0"/>
              </a:spcBef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docker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613" y="5120176"/>
            <a:ext cx="1882587" cy="11853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6"/>
          <p:cNvSpPr txBox="1">
            <a:spLocks/>
          </p:cNvSpPr>
          <p:nvPr/>
        </p:nvSpPr>
        <p:spPr>
          <a:xfrm>
            <a:off x="609600" y="4270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l">
              <a:buSzPct val="25000"/>
            </a:pPr>
            <a:r>
              <a:rPr lang="fr-FR" b="1" dirty="0" smtClean="0">
                <a:solidFill>
                  <a:srgbClr val="7F7F7F"/>
                </a:solidFill>
              </a:rPr>
              <a:t>The model</a:t>
            </a:r>
            <a:endParaRPr lang="fr-FR" b="1" dirty="0">
              <a:solidFill>
                <a:srgbClr val="7F7F7F"/>
              </a:solidFill>
            </a:endParaRPr>
          </a:p>
        </p:txBody>
      </p:sp>
      <p:pic>
        <p:nvPicPr>
          <p:cNvPr id="3" name="Image 2" descr="white_bird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829" y="3801844"/>
            <a:ext cx="3257311" cy="775803"/>
          </a:xfrm>
          <a:prstGeom prst="rect">
            <a:avLst/>
          </a:prstGeom>
        </p:spPr>
      </p:pic>
      <p:sp>
        <p:nvSpPr>
          <p:cNvPr id="9" name="Shape 115"/>
          <p:cNvSpPr/>
          <p:nvPr/>
        </p:nvSpPr>
        <p:spPr>
          <a:xfrm>
            <a:off x="609600" y="4508652"/>
            <a:ext cx="7168731" cy="19039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Font typeface="Noto Sans Symbols"/>
              <a:buNone/>
            </a:pPr>
            <a:endParaRPr sz="1600" b="0" i="1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charset="2"/>
              <a:buChar char="ü"/>
            </a:pPr>
            <a:r>
              <a:rPr lang="fr-FR" sz="16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Possibility</a:t>
            </a:r>
            <a:r>
              <a:rPr lang="fr-FR" sz="1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to split in multiple jobs </a:t>
            </a:r>
            <a:r>
              <a:rPr lang="fr-FR" sz="16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adapted</a:t>
            </a:r>
            <a:r>
              <a:rPr lang="fr-FR" sz="1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r-FR" sz="1600" b="0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fr-FR" sz="1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clusters architecture</a:t>
            </a: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new one 25 </a:t>
            </a:r>
            <a:r>
              <a:rPr lang="fr-FR" sz="1600" b="0" i="0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iMacs</a:t>
            </a:r>
            <a:r>
              <a:rPr lang="fr-FR" sz="1600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	 (100 </a:t>
            </a:r>
            <a:r>
              <a:rPr lang="fr-FR" sz="1600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core</a:t>
            </a:r>
            <a:r>
              <a:rPr lang="fr-FR" sz="1600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fr-FR" sz="1600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– 3.2 GHz</a:t>
            </a:r>
            <a:r>
              <a:rPr lang="fr-FR" sz="1600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	</a:t>
            </a:r>
            <a:endParaRPr lang="fr-FR" sz="1600" b="0" i="0" u="none" strike="noStrike" cap="none" dirty="0" smtClea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6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Managed</a:t>
            </a:r>
            <a:r>
              <a:rPr lang="fr-FR" sz="16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fr-FR" sz="1600" b="0" i="0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HTCondor</a:t>
            </a:r>
            <a:endParaRPr lang="fr-FR" sz="1600" b="0" i="0" u="none" strike="noStrike" cap="none" dirty="0" smtClea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0150" marR="0" lvl="2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600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fr-FR" sz="1600" b="0" i="0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sing</a:t>
            </a:r>
            <a:r>
              <a:rPr lang="fr-FR" sz="16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a Docker </a:t>
            </a:r>
            <a:r>
              <a:rPr lang="fr-FR" sz="1600" b="0" i="0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Gate</a:t>
            </a:r>
            <a:r>
              <a:rPr lang="fr-FR" sz="16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Image (</a:t>
            </a:r>
            <a:r>
              <a:rPr lang="fr-FR" sz="1600" b="0" i="0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works</a:t>
            </a:r>
            <a:r>
              <a:rPr lang="fr-FR" sz="16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b="0" i="0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approx</a:t>
            </a:r>
            <a:r>
              <a:rPr lang="fr-FR" sz="16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. as a </a:t>
            </a:r>
            <a:r>
              <a:rPr lang="fr-FR" sz="1600" b="0" i="0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virtual</a:t>
            </a:r>
            <a:r>
              <a:rPr lang="fr-FR" sz="1600" b="0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machine)</a:t>
            </a:r>
          </a:p>
          <a:p>
            <a:pPr marL="1657350" marR="0" lvl="3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Wingdings" charset="2"/>
              <a:buChar char="Ø"/>
            </a:pPr>
            <a:r>
              <a:rPr lang="fr-FR" sz="1600" b="0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See</a:t>
            </a:r>
            <a:r>
              <a:rPr lang="fr-FR" sz="1600" b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fr-FR" sz="1600" b="0" i="1" u="none" strike="noStrike" cap="none" dirty="0" err="1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manureva</a:t>
            </a:r>
            <a:r>
              <a:rPr lang="fr-FR" sz="1600" b="0" i="1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/ubuntu-gate:16.04-7.2</a:t>
            </a:r>
            <a:endParaRPr sz="1600" b="0" i="0" u="none" strike="noStrike" cap="none" dirty="0" smtClean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Shape 114" descr="Capture d’écran 2017-05-09 à 15.06.12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38" r="12301"/>
          <a:stretch/>
        </p:blipFill>
        <p:spPr>
          <a:xfrm>
            <a:off x="6120648" y="1421364"/>
            <a:ext cx="2596443" cy="1487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 3" descr="2017-05-10-174322_807x1253_scrot.png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8" y="0"/>
            <a:ext cx="441692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4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Validation in water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343406" y="971962"/>
            <a:ext cx="8582643" cy="5730686"/>
            <a:chOff x="553779" y="993826"/>
            <a:chExt cx="7064989" cy="5708821"/>
          </a:xfrm>
        </p:grpSpPr>
        <p:pic>
          <p:nvPicPr>
            <p:cNvPr id="122" name="Shape 122" descr="Capture d’écran 2017-05-09 à 15.24.00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3779" y="993826"/>
              <a:ext cx="7064989" cy="5708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2079875" y="3226913"/>
              <a:ext cx="90711" cy="1555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1037" y="3175075"/>
              <a:ext cx="294676" cy="204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75681" y="6159124"/>
              <a:ext cx="90711" cy="1555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68113" y="6110400"/>
              <a:ext cx="294676" cy="204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3" name="Shape 123"/>
          <p:cNvSpPr txBox="1"/>
          <p:nvPr/>
        </p:nvSpPr>
        <p:spPr>
          <a:xfrm>
            <a:off x="7412981" y="1154990"/>
            <a:ext cx="189594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Beilla</a:t>
            </a:r>
            <a:r>
              <a:rPr lang="fr-FR" sz="1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al. </a:t>
            </a:r>
            <a:endParaRPr lang="fr-FR" sz="1200" b="1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1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</a:t>
            </a:r>
            <a:r>
              <a:rPr lang="fr-FR" sz="12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</a:t>
            </a:r>
            <a:r>
              <a:rPr lang="fr-FR" sz="1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1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</a:t>
            </a:r>
            <a:endParaRPr lang="fr-FR" sz="12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Validation in </a:t>
            </a: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very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low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density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media</a:t>
            </a:r>
          </a:p>
        </p:txBody>
      </p:sp>
      <p:pic>
        <p:nvPicPr>
          <p:cNvPr id="129" name="Shape 129" descr="Capture d’écran 2017-05-09 à 15.44.47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5" t="2956"/>
          <a:stretch/>
        </p:blipFill>
        <p:spPr>
          <a:xfrm>
            <a:off x="3596045" y="3168184"/>
            <a:ext cx="5034309" cy="368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 descr="Capture d’écran 2017-05-09 à 15.45.35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111" y="1832581"/>
            <a:ext cx="2730500" cy="448214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412022" y="5569277"/>
            <a:ext cx="170920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Beilla</a:t>
            </a:r>
            <a:r>
              <a:rPr lang="fr-FR" sz="1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al. </a:t>
            </a:r>
            <a:endParaRPr lang="fr-FR" sz="1200" b="1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1" i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</a:t>
            </a:r>
            <a:r>
              <a:rPr lang="fr-FR" sz="12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</a:t>
            </a:r>
            <a:r>
              <a:rPr lang="fr-FR" sz="1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1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</a:t>
            </a:r>
            <a:endParaRPr lang="fr-FR" sz="12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4638134" y="1684898"/>
            <a:ext cx="3992220" cy="11805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chemeClr val="tx1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 b="1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Phantom</a:t>
            </a: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Water/Cork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IUCT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clinical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algorithm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Eclipse AAA v13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0,12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(Lung -DIBH)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r-FR" sz="1600" i="1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Inspiration </a:t>
            </a:r>
            <a:r>
              <a:rPr lang="fr-FR" sz="1600" i="1" dirty="0" err="1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Breath</a:t>
            </a:r>
            <a:r>
              <a:rPr lang="fr-FR" sz="1600" i="1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Hold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ex. </a:t>
            </a:r>
            <a:r>
              <a:rPr lang="fr-FR" sz="1600" i="1" dirty="0" err="1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lung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SBRT)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fr-FR" sz="1600" i="1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llipse 1"/>
          <p:cNvSpPr/>
          <p:nvPr/>
        </p:nvSpPr>
        <p:spPr>
          <a:xfrm rot="1508602">
            <a:off x="5026210" y="4599310"/>
            <a:ext cx="1331389" cy="346541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for a </a:t>
            </a:r>
            <a:r>
              <a:rPr lang="fr-FR" sz="3959" b="1" i="0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lung</a:t>
            </a:r>
            <a:r>
              <a:rPr lang="fr-FR" sz="3959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cancer </a:t>
            </a:r>
            <a:r>
              <a:rPr lang="fr-FR" sz="3959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patient (SBRT)</a:t>
            </a:r>
            <a:endParaRPr lang="fr-FR" sz="3959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 descr="Capture d’écran 2017-05-09 à 15.50.11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479" y="3203231"/>
            <a:ext cx="4472379" cy="3154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Capture d’écran 2017-05-09 à 15.51.2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697" y="1707923"/>
            <a:ext cx="3968204" cy="29898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31"/>
          <p:cNvSpPr txBox="1"/>
          <p:nvPr/>
        </p:nvSpPr>
        <p:spPr>
          <a:xfrm>
            <a:off x="5823795" y="2224700"/>
            <a:ext cx="145218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Beilla</a:t>
            </a:r>
            <a:r>
              <a:rPr lang="fr-FR" sz="1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al. </a:t>
            </a:r>
            <a:r>
              <a:rPr lang="fr-FR" sz="1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</a:t>
            </a:r>
            <a:r>
              <a:rPr lang="fr-FR" sz="1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</a:t>
            </a:r>
            <a:r>
              <a:rPr lang="fr-FR" sz="1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r-FR" sz="12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</a:t>
            </a:r>
            <a:endParaRPr lang="fr-FR" sz="12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32"/>
          <p:cNvSpPr txBox="1"/>
          <p:nvPr/>
        </p:nvSpPr>
        <p:spPr>
          <a:xfrm>
            <a:off x="791055" y="4948679"/>
            <a:ext cx="3294248" cy="4269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chemeClr val="tx1"/>
            </a:solidFill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d=</a:t>
            </a: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0,12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(Lung –DIBH)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Connecteur droit avec flèche 3"/>
          <p:cNvCxnSpPr>
            <a:stCxn id="10" idx="3"/>
          </p:cNvCxnSpPr>
          <p:nvPr/>
        </p:nvCxnSpPr>
        <p:spPr>
          <a:xfrm flipV="1">
            <a:off x="4269901" y="4579200"/>
            <a:ext cx="1553894" cy="1778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549284" y="5988064"/>
            <a:ext cx="2720617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AAA:</a:t>
            </a:r>
          </a:p>
          <a:p>
            <a:pPr algn="ctr"/>
            <a:r>
              <a:rPr lang="fr-FR" dirty="0" smtClean="0"/>
              <a:t>Over-</a:t>
            </a:r>
            <a:r>
              <a:rPr lang="fr-FR" dirty="0" err="1" smtClean="0"/>
              <a:t>estimates</a:t>
            </a:r>
            <a:r>
              <a:rPr lang="fr-FR" dirty="0" smtClean="0"/>
              <a:t> </a:t>
            </a:r>
            <a:r>
              <a:rPr lang="fr-FR" dirty="0" smtClean="0"/>
              <a:t>dose in </a:t>
            </a:r>
            <a:r>
              <a:rPr lang="fr-FR" dirty="0" err="1" smtClean="0"/>
              <a:t>lung</a:t>
            </a:r>
            <a:r>
              <a:rPr lang="fr-FR" dirty="0" smtClean="0"/>
              <a:t> ?</a:t>
            </a:r>
          </a:p>
          <a:p>
            <a:pPr algn="ctr"/>
            <a:r>
              <a:rPr lang="en-GB" dirty="0" smtClean="0"/>
              <a:t>Underestimates</a:t>
            </a:r>
            <a:r>
              <a:rPr lang="fr-FR" dirty="0" smtClean="0"/>
              <a:t> </a:t>
            </a:r>
            <a:r>
              <a:rPr lang="fr-FR" dirty="0" smtClean="0"/>
              <a:t>dose in </a:t>
            </a:r>
            <a:r>
              <a:rPr lang="fr-FR" dirty="0" err="1" smtClean="0"/>
              <a:t>tumor</a:t>
            </a:r>
            <a:r>
              <a:rPr lang="fr-FR" dirty="0" smtClean="0"/>
              <a:t> ?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 descr="hetero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33" y="1559954"/>
            <a:ext cx="5723467" cy="4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4452032" y="6104658"/>
            <a:ext cx="423476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Younes et al. </a:t>
            </a:r>
            <a:r>
              <a:rPr lang="en-US" sz="18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Accepted</a:t>
            </a:r>
            <a:r>
              <a:rPr lang="fr-FR" sz="18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1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fr-FR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AAPM 2017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77284" y="2651703"/>
            <a:ext cx="353943" cy="21781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elative dose absorbed dose (</a:t>
            </a:r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%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01588" y="5920860"/>
            <a:ext cx="1101652" cy="2616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Distance </a:t>
            </a:r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(mm)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2663019" y="2651703"/>
            <a:ext cx="1704071" cy="588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3822824" y="2804103"/>
            <a:ext cx="696667" cy="1595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386584" y="3842741"/>
            <a:ext cx="1383480" cy="987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603240" y="4332088"/>
            <a:ext cx="978655" cy="744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MLC: Heterogeneity study</a:t>
            </a:r>
            <a:endParaRPr lang="en-US" sz="44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r-F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437</Words>
  <Application>Microsoft Macintosh PowerPoint</Application>
  <PresentationFormat>Présentation à l'écran (4:3)</PresentationFormat>
  <Paragraphs>99</Paragraphs>
  <Slides>13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TrueBeam model with GATE INSERM U1037 (CRCT) Toulouse  Jeremy LESTE, Tony YOUNES, Sara BEILLA, Xavier FRANCERIES, Laure VIEILLEVIGNE, Luc SIMON, Manuel BARDIES</vt:lpstr>
      <vt:lpstr>The Varian TrueBeam Linear Accelerator</vt:lpstr>
      <vt:lpstr>The Varian TrueBeam Linear Accelerator</vt:lpstr>
      <vt:lpstr>The model</vt:lpstr>
      <vt:lpstr>Présentation PowerPoint</vt:lpstr>
      <vt:lpstr>Validation in water</vt:lpstr>
      <vt:lpstr>Validation in very low density media</vt:lpstr>
      <vt:lpstr>Assessment for a lung cancer patient (SBRT)</vt:lpstr>
      <vt:lpstr>MLC: Heterogeneity study</vt:lpstr>
      <vt:lpstr>MLC: Output Factor study</vt:lpstr>
      <vt:lpstr>EPID (electronic portal imager device)</vt:lpstr>
      <vt:lpstr>EPID (electronic portal imager device)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TrueBeam model with GATE INSERM U1037 (CRCT) Toulouse  Jeremy LESTE, Tony YOUNES, Sara BEILLA, Xavier FRANCERIES, Laure VIEILLEVIGNE, Luc SIMON, Manuel BARDIES</dc:title>
  <dc:creator>Simon Luc</dc:creator>
  <cp:lastModifiedBy>Jeremy</cp:lastModifiedBy>
  <cp:revision>43</cp:revision>
  <dcterms:modified xsi:type="dcterms:W3CDTF">2017-05-10T17:29:03Z</dcterms:modified>
</cp:coreProperties>
</file>