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74" r:id="rId2"/>
    <p:sldId id="257" r:id="rId3"/>
    <p:sldId id="259" r:id="rId4"/>
    <p:sldId id="269" r:id="rId5"/>
    <p:sldId id="270" r:id="rId6"/>
    <p:sldId id="271" r:id="rId7"/>
    <p:sldId id="273" r:id="rId8"/>
    <p:sldId id="267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991"/>
    <a:srgbClr val="FFED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63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4211960" y="1196753"/>
            <a:ext cx="4246240" cy="316835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51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496944" cy="7444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36512" y="6518383"/>
            <a:ext cx="1080120" cy="331932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2"/>
                </a:solidFill>
                <a:latin typeface="Euphemia" panose="020B0503040102020104" pitchFamily="34" charset="0"/>
              </a:defRPr>
            </a:lvl1pPr>
          </a:lstStyle>
          <a:p>
            <a:fld id="{3056573E-004E-4A40-85BA-075D93FCD35B}" type="datetime1">
              <a:rPr lang="fr-FR" smtClean="0"/>
              <a:t>10/05/2017</a:t>
            </a:fld>
            <a:endParaRPr lang="fr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15616" y="6518383"/>
            <a:ext cx="8028384" cy="331932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  <a:latin typeface="Euphemia" panose="020B0503040102020104" pitchFamily="34" charset="0"/>
              </a:defRPr>
            </a:lvl1pPr>
          </a:lstStyle>
          <a:p>
            <a:r>
              <a:rPr lang="fr" smtClean="0"/>
              <a:t>Lydia Maigne - Calcul de dépôts d’énergie dans une population de cellules en 3D en utilisant CPOP et Geant4</a:t>
            </a:r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41723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460432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000" y="1151999"/>
            <a:ext cx="8640000" cy="52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12000" y="6552000"/>
            <a:ext cx="467544" cy="1886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D3E53D2A-DA57-8A4F-8951-C9AF575F1AE8}" type="slidenum">
              <a:rPr lang="fr" smtClean="0"/>
              <a:t>‹N°›</a:t>
            </a:fld>
            <a:endParaRPr lang="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6982" y="6518383"/>
            <a:ext cx="8589474" cy="331932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r>
              <a:rPr lang="fr" smtClean="0"/>
              <a:t>Lydia Maigne - Calcul de dépôts d’énergie dans une population de cellules en 3D en utilisant CPOP et Geant4</a:t>
            </a:r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9313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Euphemia" panose="020B05030401020201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12000" y="6552000"/>
            <a:ext cx="467544" cy="1886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D3E53D2A-DA57-8A4F-8951-C9AF575F1AE8}" type="slidenum">
              <a:rPr lang="fr" smtClean="0"/>
              <a:t>‹N°›</a:t>
            </a:fld>
            <a:endParaRPr lang="fr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36512" y="6518383"/>
            <a:ext cx="1080120" cy="331932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1D791C55-688F-9746-B621-CBA63A7F0CD7}" type="datetime1">
              <a:rPr lang="fr-FR" smtClean="0"/>
              <a:t>10/05/2017</a:t>
            </a:fld>
            <a:endParaRPr lang="fr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15616" y="6518383"/>
            <a:ext cx="7560840" cy="331932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r>
              <a:rPr lang="fr" smtClean="0"/>
              <a:t>Lydia Maigne - Calcul de dépôts d’énergie dans une population de cellules en 3D en utilisant CPOP et Geant4</a:t>
            </a:r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2591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88296" cy="525658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88296" cy="525658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12000" y="6552000"/>
            <a:ext cx="467544" cy="1886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D3E53D2A-DA57-8A4F-8951-C9AF575F1AE8}" type="slidenum">
              <a:rPr lang="fr" smtClean="0"/>
              <a:t>‹N°›</a:t>
            </a:fld>
            <a:endParaRPr lang="fr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36512" y="6518383"/>
            <a:ext cx="1080120" cy="331932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C158337E-1DE5-324F-B6BD-B95D4854E4AF}" type="datetime1">
              <a:rPr lang="fr-FR" smtClean="0"/>
              <a:t>10/05/2017</a:t>
            </a:fld>
            <a:endParaRPr lang="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15616" y="6518383"/>
            <a:ext cx="7560840" cy="331932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r>
              <a:rPr lang="fr" smtClean="0"/>
              <a:t>Lydia Maigne - Calcul de dépôts d’énergie dans une population de cellules en 3D en utilisant CPOP et Geant4</a:t>
            </a:r>
            <a:endParaRPr lang="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460432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90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214214"/>
            <a:ext cx="438988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53976"/>
            <a:ext cx="4389884" cy="4527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14214"/>
            <a:ext cx="439147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53976"/>
            <a:ext cx="4391471" cy="4527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12000" y="6552000"/>
            <a:ext cx="467544" cy="1886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D3E53D2A-DA57-8A4F-8951-C9AF575F1AE8}" type="slidenum">
              <a:rPr lang="fr" smtClean="0"/>
              <a:t>‹N°›</a:t>
            </a:fld>
            <a:endParaRPr lang="fr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36512" y="6518383"/>
            <a:ext cx="1080120" cy="331932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D4841B68-B6B7-5F41-A7B0-333C0F73F9F5}" type="datetime1">
              <a:rPr lang="fr-FR" smtClean="0"/>
              <a:t>10/05/2017</a:t>
            </a:fld>
            <a:endParaRPr lang="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15616" y="6518383"/>
            <a:ext cx="7560840" cy="331932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r>
              <a:rPr lang="fr" smtClean="0"/>
              <a:t>Lydia Maigne - Calcul de dépôts d’énergie dans une population de cellules en 3D en utilisant CPOP et Geant4</a:t>
            </a:r>
            <a:endParaRPr lang="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460432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16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12000" y="6552000"/>
            <a:ext cx="467544" cy="1886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D3E53D2A-DA57-8A4F-8951-C9AF575F1AE8}" type="slidenum">
              <a:rPr lang="fr" smtClean="0"/>
              <a:t>‹N°›</a:t>
            </a:fld>
            <a:endParaRPr lang="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36512" y="6518383"/>
            <a:ext cx="1080120" cy="331932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C2CCDB9F-E0A1-EE4A-B091-5D0CA7388B9B}" type="datetime1">
              <a:rPr lang="fr-FR" smtClean="0"/>
              <a:t>10/05/2017</a:t>
            </a:fld>
            <a:endParaRPr lang="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15616" y="6518383"/>
            <a:ext cx="7560840" cy="331932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r>
              <a:rPr lang="fr" smtClean="0"/>
              <a:t>Lydia Maigne - Calcul de dépôts d’énergie dans une population de cellules en 3D en utilisant CPOP et Geant4</a:t>
            </a:r>
            <a:endParaRPr lang="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460432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45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12000" y="6552000"/>
            <a:ext cx="467544" cy="1886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D3E53D2A-DA57-8A4F-8951-C9AF575F1AE8}" type="slidenum">
              <a:rPr lang="fr" smtClean="0"/>
              <a:t>‹N°›</a:t>
            </a:fld>
            <a:endParaRPr lang="fr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36512" y="6526068"/>
            <a:ext cx="1080120" cy="331932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4501C258-525D-804C-8AFC-ADCCFC5C0E5B}" type="datetime1">
              <a:rPr lang="fr-FR" smtClean="0"/>
              <a:t>10/05/2017</a:t>
            </a:fld>
            <a:endParaRPr lang="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15616" y="6526068"/>
            <a:ext cx="7560840" cy="331932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r>
              <a:rPr lang="fr" smtClean="0"/>
              <a:t>Lydia Maigne - Calcul de dépôts d’énergie dans une population de cellules en 3D en utilisant CPOP et Geant4</a:t>
            </a:r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30701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504" y="1196752"/>
            <a:ext cx="8928992" cy="518457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12000" y="6552000"/>
            <a:ext cx="467544" cy="1886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D3E53D2A-DA57-8A4F-8951-C9AF575F1AE8}" type="slidenum">
              <a:rPr lang="fr" smtClean="0"/>
              <a:t>‹N°›</a:t>
            </a:fld>
            <a:endParaRPr lang="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36512" y="6518383"/>
            <a:ext cx="1080120" cy="331932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fld id="{297EC13C-E1E1-3D41-B430-A00E0C3FE3A0}" type="datetime1">
              <a:rPr lang="fr-FR" smtClean="0"/>
              <a:t>10/05/2017</a:t>
            </a:fld>
            <a:endParaRPr lang="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15616" y="6518383"/>
            <a:ext cx="7560840" cy="331932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r>
              <a:rPr lang="fr" smtClean="0"/>
              <a:t>Lydia Maigne - Calcul de dépôts d’énergie dans une population de cellules en 3D en utilisant CPOP et Geant4</a:t>
            </a:r>
            <a:endParaRPr lang="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460432" cy="936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17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9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uphemia" panose="020B05030401020201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Euphemia" panose="020B05030401020201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Euphemia" panose="020B05030401020201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" panose="020B05030401020201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Euphemia" panose="020B05030401020201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Euphemia" panose="020B05030401020201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Espace réservé du contenu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3" r="11656"/>
          <a:stretch/>
        </p:blipFill>
        <p:spPr>
          <a:xfrm>
            <a:off x="1690853" y="-83128"/>
            <a:ext cx="7603201" cy="618222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t="17121" r="12170" b="15023"/>
          <a:stretch/>
        </p:blipFill>
        <p:spPr>
          <a:xfrm>
            <a:off x="-72631" y="45229"/>
            <a:ext cx="2972318" cy="1356059"/>
          </a:xfrm>
          <a:prstGeom prst="rect">
            <a:avLst/>
          </a:prstGeom>
        </p:spPr>
      </p:pic>
      <p:sp>
        <p:nvSpPr>
          <p:cNvPr id="39" name="TextShape 2"/>
          <p:cNvSpPr txBox="1"/>
          <p:nvPr/>
        </p:nvSpPr>
        <p:spPr>
          <a:xfrm>
            <a:off x="-1" y="5585711"/>
            <a:ext cx="6982691" cy="9328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it-IT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OpenGATE meeting – Clermont-Ferrand – 11-12 May, 2017</a:t>
            </a:r>
          </a:p>
          <a:p>
            <a:endParaRPr lang="it-IT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Giovanna </a:t>
            </a:r>
            <a:r>
              <a:rPr lang="it-IT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Rosa </a:t>
            </a:r>
            <a:r>
              <a:rPr lang="it-IT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Fois</a:t>
            </a:r>
            <a:r>
              <a:rPr lang="it-IT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Lydia Maigne, François Smekens</a:t>
            </a:r>
          </a:p>
          <a:p>
            <a:endParaRPr lang="it-IT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Laboratoire de Physique </a:t>
            </a:r>
            <a:r>
              <a:rPr lang="it-IT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Clermont, </a:t>
            </a:r>
            <a:r>
              <a:rPr lang="it-IT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Pôle Physique pour la Santé et l’Environnement, UMR 6533 CNRS/IN2P3 – Université </a:t>
            </a:r>
            <a:r>
              <a:rPr lang="it-IT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Clermont Auvergne, </a:t>
            </a:r>
          </a:p>
          <a:p>
            <a:r>
              <a:rPr lang="it-IT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 </a:t>
            </a:r>
            <a:r>
              <a:rPr lang="it-IT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Universitaire des Cézaux, 4, avenue Blaise Pascal, TSA 60026, CS 60026, 63178 – Aubière Cedex, France</a:t>
            </a:r>
            <a:endParaRPr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6518520"/>
            <a:ext cx="9144000" cy="339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Shape 2"/>
          <p:cNvSpPr txBox="1"/>
          <p:nvPr/>
        </p:nvSpPr>
        <p:spPr>
          <a:xfrm>
            <a:off x="0" y="6518520"/>
            <a:ext cx="8676000" cy="331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100" dirty="0">
                <a:solidFill>
                  <a:schemeClr val="bg2">
                    <a:lumMod val="25000"/>
                  </a:schemeClr>
                </a:solidFill>
                <a:latin typeface="Californian FB" panose="0207040306080B030204" pitchFamily="18" charset="0"/>
              </a:rPr>
              <a:t>LPC - Pôle Physique pour la Santé et l'Environnement   </a:t>
            </a:r>
            <a:r>
              <a:rPr lang="it-IT" sz="1100" dirty="0" smtClean="0">
                <a:solidFill>
                  <a:schemeClr val="bg2">
                    <a:lumMod val="25000"/>
                  </a:schemeClr>
                </a:solidFill>
                <a:latin typeface="Californian FB" panose="0207040306080B030204" pitchFamily="18" charset="0"/>
              </a:rPr>
              <a:t> - Fois -     OpenGATE meeting    -   Clermont-Ferrand, May 2017                          </a:t>
            </a:r>
          </a:p>
        </p:txBody>
      </p:sp>
      <p:sp>
        <p:nvSpPr>
          <p:cNvPr id="42" name="TextShape 1"/>
          <p:cNvSpPr txBox="1"/>
          <p:nvPr/>
        </p:nvSpPr>
        <p:spPr>
          <a:xfrm>
            <a:off x="3257633" y="1899663"/>
            <a:ext cx="4999511" cy="1884415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Pre-clinical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and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clinical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dosimetry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in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internal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radiation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therapy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and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imaging</a:t>
            </a:r>
            <a:endParaRPr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Baskerville Old Face" panose="02020602080505020303" pitchFamily="18" charset="0"/>
              </a:rPr>
              <a:t>Overview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95820" y="6552420"/>
            <a:ext cx="226260" cy="188640"/>
          </a:xfrm>
        </p:spPr>
        <p:txBody>
          <a:bodyPr/>
          <a:lstStyle/>
          <a:p>
            <a:fld id="{D3E53D2A-DA57-8A4F-8951-C9AF575F1AE8}" type="slidenum">
              <a:rPr lang="fr" smtClean="0"/>
              <a:t>2</a:t>
            </a:fld>
            <a:endParaRPr lang="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9177" y="1620574"/>
            <a:ext cx="892290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Baskerville Old Face" panose="02020602080505020303" pitchFamily="18" charset="0"/>
              </a:rPr>
              <a:t>Internal dose estimates using MIRD method: general view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Baskerville Old Face" panose="02020602080505020303" pitchFamily="18" charset="0"/>
              </a:rPr>
              <a:t>Preclinical </a:t>
            </a:r>
            <a:r>
              <a:rPr lang="en-US" sz="1600" dirty="0">
                <a:latin typeface="Baskerville Old Face" panose="02020602080505020303" pitchFamily="18" charset="0"/>
              </a:rPr>
              <a:t>and clinical studies performed at LPC: </a:t>
            </a:r>
            <a:r>
              <a:rPr lang="en-US" dirty="0">
                <a:latin typeface="Baskerville Old Face" panose="02020602080505020303" pitchFamily="18" charset="0"/>
              </a:rPr>
              <a:t>	</a:t>
            </a:r>
            <a:r>
              <a:rPr lang="en-US" sz="1400" dirty="0">
                <a:latin typeface="Baskerville Old Face" panose="02020602080505020303" pitchFamily="18" charset="0"/>
              </a:rPr>
              <a:t>- [</a:t>
            </a:r>
            <a:r>
              <a:rPr lang="en-US" sz="1400" baseline="30000" dirty="0">
                <a:latin typeface="Baskerville Old Face" panose="02020602080505020303" pitchFamily="18" charset="0"/>
              </a:rPr>
              <a:t>177</a:t>
            </a:r>
            <a:r>
              <a:rPr lang="en-US" sz="1400" dirty="0">
                <a:latin typeface="Baskerville Old Face" panose="02020602080505020303" pitchFamily="18" charset="0"/>
              </a:rPr>
              <a:t>Lu]DOTA-Ts29.2 in RIT of colorectal cancer</a:t>
            </a:r>
          </a:p>
          <a:p>
            <a:pPr lvl="1"/>
            <a:r>
              <a:rPr lang="en-US" sz="1400" dirty="0">
                <a:latin typeface="Baskerville Old Face" panose="02020602080505020303" pitchFamily="18" charset="0"/>
              </a:rPr>
              <a:t>									- [</a:t>
            </a:r>
            <a:r>
              <a:rPr lang="en-US" sz="1400" baseline="30000" dirty="0">
                <a:latin typeface="Baskerville Old Face" panose="02020602080505020303" pitchFamily="18" charset="0"/>
              </a:rPr>
              <a:t>131</a:t>
            </a:r>
            <a:r>
              <a:rPr lang="en-US" sz="1400" dirty="0">
                <a:latin typeface="Baskerville Old Face" panose="02020602080505020303" pitchFamily="18" charset="0"/>
              </a:rPr>
              <a:t>I]ICF01012 in TRT for melanoma treatment</a:t>
            </a:r>
          </a:p>
          <a:p>
            <a:pPr lvl="1"/>
            <a:r>
              <a:rPr lang="en-US" sz="1400" dirty="0">
                <a:latin typeface="Baskerville Old Face" panose="02020602080505020303" pitchFamily="18" charset="0"/>
              </a:rPr>
              <a:t>									- </a:t>
            </a:r>
            <a:r>
              <a:rPr lang="en-US" sz="1400" baseline="30000" dirty="0">
                <a:latin typeface="Baskerville Old Face" panose="02020602080505020303" pitchFamily="18" charset="0"/>
              </a:rPr>
              <a:t>99m</a:t>
            </a:r>
            <a:r>
              <a:rPr lang="en-US" sz="1400" dirty="0">
                <a:latin typeface="Baskerville Old Face" panose="02020602080505020303" pitchFamily="18" charset="0"/>
              </a:rPr>
              <a:t>Tc-NTP 15-5 for cartilage imaging in arthrosis related 										  pathologies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Baskerville Old Face" panose="02020602080505020303" pitchFamily="18" charset="0"/>
              </a:rPr>
              <a:t>Dosimetry </a:t>
            </a:r>
            <a:r>
              <a:rPr lang="en-US" sz="1600" dirty="0">
                <a:latin typeface="Baskerville Old Face" panose="02020602080505020303" pitchFamily="18" charset="0"/>
              </a:rPr>
              <a:t>calculations using </a:t>
            </a:r>
            <a:r>
              <a:rPr lang="en-US" sz="1600" dirty="0" smtClean="0">
                <a:latin typeface="Baskerville Old Face" panose="02020602080505020303" pitchFamily="18" charset="0"/>
              </a:rPr>
              <a:t>GATE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Baskerville Old Face" panose="02020602080505020303" pitchFamily="18" charset="0"/>
              </a:rPr>
              <a:t>Future developments</a:t>
            </a:r>
          </a:p>
          <a:p>
            <a:pPr lvl="1"/>
            <a:endParaRPr lang="en-US" sz="1400" dirty="0" smtClean="0">
              <a:latin typeface="Baskerville Old Face" panose="02020602080505020303" pitchFamily="18" charset="0"/>
            </a:endParaRPr>
          </a:p>
        </p:txBody>
      </p:sp>
      <p:sp>
        <p:nvSpPr>
          <p:cNvPr id="19" name="TextShape 2"/>
          <p:cNvSpPr txBox="1"/>
          <p:nvPr/>
        </p:nvSpPr>
        <p:spPr>
          <a:xfrm>
            <a:off x="0" y="6518520"/>
            <a:ext cx="8676000" cy="331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100" dirty="0">
                <a:solidFill>
                  <a:srgbClr val="FFFFFF"/>
                </a:solidFill>
                <a:latin typeface="Californian FB" panose="0207040306080B030204" pitchFamily="18" charset="0"/>
              </a:rPr>
              <a:t>LPC - Pôle Physique pour la Santé et l'Environnement   </a:t>
            </a:r>
            <a:r>
              <a:rPr lang="it-IT" sz="1100" dirty="0" smtClean="0">
                <a:solidFill>
                  <a:srgbClr val="FFFFFF"/>
                </a:solidFill>
                <a:latin typeface="Californian FB" panose="0207040306080B030204" pitchFamily="18" charset="0"/>
              </a:rPr>
              <a:t> - Fois -     OpenGATE meeting    -   Clermont-Ferrand, May 2017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8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95820" y="6552420"/>
            <a:ext cx="226260" cy="188640"/>
          </a:xfrm>
        </p:spPr>
        <p:txBody>
          <a:bodyPr/>
          <a:lstStyle/>
          <a:p>
            <a:fld id="{D3E53D2A-DA57-8A4F-8951-C9AF575F1AE8}" type="slidenum">
              <a:rPr lang="fr" smtClean="0"/>
              <a:t>3</a:t>
            </a:fld>
            <a:endParaRPr lang="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49915" y="2701101"/>
            <a:ext cx="860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Old Face" panose="02020602080505020303" pitchFamily="18" charset="0"/>
              </a:rPr>
              <a:t>Cumulated activity:    is represented by the area under the time activity curve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r>
              <a:rPr lang="en-US" sz="1400" dirty="0" smtClean="0">
                <a:latin typeface="Baskerville Old Face" panose="02020602080505020303" pitchFamily="18" charset="0"/>
              </a:rPr>
              <a:t>ACTIVITY DISTRIBUTION:		-  bio-distribution by organ harvesting;</a:t>
            </a:r>
          </a:p>
          <a:p>
            <a:r>
              <a:rPr lang="en-US" sz="1400" dirty="0" smtClean="0">
                <a:latin typeface="Baskerville Old Face" panose="02020602080505020303" pitchFamily="18" charset="0"/>
              </a:rPr>
              <a:t>						-  SPECT-CT imaging after radiotracer injection.</a:t>
            </a:r>
          </a:p>
          <a:p>
            <a:endParaRPr lang="en-US" sz="1600" dirty="0">
              <a:latin typeface="Baskerville Old Face" panose="02020602080505020303" pitchFamily="18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450881" y="1578351"/>
            <a:ext cx="4308114" cy="481398"/>
            <a:chOff x="2436353" y="5047960"/>
            <a:chExt cx="4369483" cy="481398"/>
          </a:xfrm>
        </p:grpSpPr>
        <p:sp>
          <p:nvSpPr>
            <p:cNvPr id="30" name="Rectangle 29"/>
            <p:cNvSpPr/>
            <p:nvPr/>
          </p:nvSpPr>
          <p:spPr>
            <a:xfrm>
              <a:off x="2436353" y="5100443"/>
              <a:ext cx="43694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DOSE  </a:t>
              </a:r>
              <a:r>
                <a:rPr lang="fr-FR" dirty="0" smtClean="0">
                  <a:latin typeface="Segoe Print" panose="02000600000000000000" pitchFamily="2" charset="0"/>
                  <a:cs typeface="Times New Roman" panose="02020603050405020304" pitchFamily="18" charset="0"/>
                </a:rPr>
                <a:t>= </a:t>
              </a:r>
              <a:r>
                <a: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Cumulated</a:t>
              </a:r>
              <a:r>
                <a: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Activity  </a:t>
              </a:r>
              <a:r>
                <a:rPr lang="fr-FR" dirty="0" smtClean="0">
                  <a:latin typeface="Segoe Print" panose="02000600000000000000" pitchFamily="2" charset="0"/>
                  <a:cs typeface="Times New Roman" panose="02020603050405020304" pitchFamily="18" charset="0"/>
                </a:rPr>
                <a:t>X</a:t>
              </a:r>
              <a:r>
                <a: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S-factor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36353" y="5047960"/>
              <a:ext cx="4369483" cy="4813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6027931" y="2525991"/>
                <a:ext cx="1144992" cy="631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931" y="2525991"/>
                <a:ext cx="1144992" cy="6310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/>
          <p:cNvSpPr txBox="1"/>
          <p:nvPr/>
        </p:nvSpPr>
        <p:spPr>
          <a:xfrm>
            <a:off x="349915" y="4428501"/>
            <a:ext cx="669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Old Face" panose="02020602080505020303" pitchFamily="18" charset="0"/>
              </a:rPr>
              <a:t>S-factor:    is the mean absorbed dose in the target per nuclear transformations in the source </a:t>
            </a:r>
          </a:p>
          <a:p>
            <a:r>
              <a:rPr lang="en-US" sz="1400" dirty="0">
                <a:latin typeface="Baskerville Old Face" panose="02020602080505020303" pitchFamily="18" charset="0"/>
              </a:rPr>
              <a:t>	 </a:t>
            </a:r>
            <a:r>
              <a:rPr lang="en-US" sz="1400" dirty="0" smtClean="0">
                <a:latin typeface="Baskerville Old Face" panose="02020602080505020303" pitchFamily="18" charset="0"/>
              </a:rPr>
              <a:t>      It is calculated by GATE Monte Carlo simulations.</a:t>
            </a:r>
          </a:p>
          <a:p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9915" y="2740034"/>
            <a:ext cx="1509449" cy="25577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7451" y="4444422"/>
            <a:ext cx="698830" cy="25577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Shape 2"/>
          <p:cNvSpPr txBox="1"/>
          <p:nvPr/>
        </p:nvSpPr>
        <p:spPr>
          <a:xfrm>
            <a:off x="0" y="6518520"/>
            <a:ext cx="8676000" cy="331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100" dirty="0">
                <a:solidFill>
                  <a:srgbClr val="FFFFFF"/>
                </a:solidFill>
                <a:latin typeface="Californian FB" panose="0207040306080B030204" pitchFamily="18" charset="0"/>
              </a:rPr>
              <a:t>LPC - Pôle Physique pour la Santé et l'Environnement   </a:t>
            </a:r>
            <a:r>
              <a:rPr lang="it-IT" sz="1100" dirty="0" smtClean="0">
                <a:solidFill>
                  <a:srgbClr val="FFFFFF"/>
                </a:solidFill>
                <a:latin typeface="Californian FB" panose="0207040306080B030204" pitchFamily="18" charset="0"/>
              </a:rPr>
              <a:t> - Fois -     OpenGATE meeting    -   Clermont-Ferrand, May 2017                          </a:t>
            </a:r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664088" y="55899"/>
            <a:ext cx="8460432" cy="936104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Euphemia" panose="020B05030401020201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latin typeface="Baskerville Old Face" panose="02020602080505020303" pitchFamily="18" charset="0"/>
              </a:rPr>
              <a:t>Introduction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Baskerville Old Face" panose="02020602080505020303" pitchFamily="18" charset="0"/>
              </a:rPr>
              <a:t>[</a:t>
            </a:r>
            <a:r>
              <a:rPr lang="en-US" baseline="30000" dirty="0">
                <a:latin typeface="Baskerville Old Face" panose="02020602080505020303" pitchFamily="18" charset="0"/>
              </a:rPr>
              <a:t>177</a:t>
            </a:r>
            <a:r>
              <a:rPr lang="en-US" dirty="0">
                <a:latin typeface="Baskerville Old Face" panose="02020602080505020303" pitchFamily="18" charset="0"/>
              </a:rPr>
              <a:t>Lu]DOTA-Ts29.2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95820" y="6552420"/>
            <a:ext cx="226260" cy="188640"/>
          </a:xfrm>
        </p:spPr>
        <p:txBody>
          <a:bodyPr/>
          <a:lstStyle/>
          <a:p>
            <a:fld id="{D3E53D2A-DA57-8A4F-8951-C9AF575F1AE8}" type="slidenum">
              <a:rPr lang="fr" smtClean="0"/>
              <a:t>4</a:t>
            </a:fld>
            <a:endParaRPr lang="fr" dirty="0"/>
          </a:p>
        </p:txBody>
      </p:sp>
      <p:sp>
        <p:nvSpPr>
          <p:cNvPr id="19" name="TextShape 2"/>
          <p:cNvSpPr txBox="1"/>
          <p:nvPr/>
        </p:nvSpPr>
        <p:spPr>
          <a:xfrm>
            <a:off x="0" y="6518520"/>
            <a:ext cx="8676000" cy="331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100" dirty="0">
                <a:solidFill>
                  <a:srgbClr val="FFFFFF"/>
                </a:solidFill>
                <a:latin typeface="Californian FB" panose="0207040306080B030204" pitchFamily="18" charset="0"/>
              </a:rPr>
              <a:t>LPC - Pôle Physique pour la Santé et l'Environnement   </a:t>
            </a:r>
            <a:r>
              <a:rPr lang="it-IT" sz="1100" dirty="0" smtClean="0">
                <a:solidFill>
                  <a:srgbClr val="FFFFFF"/>
                </a:solidFill>
                <a:latin typeface="Californian FB" panose="0207040306080B030204" pitchFamily="18" charset="0"/>
              </a:rPr>
              <a:t> - Fois -     OpenGATE meeting    -   Clermont-Ferrand, May 2017                      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8038" y="1230380"/>
            <a:ext cx="66991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Old Face" panose="02020602080505020303" pitchFamily="18" charset="0"/>
              </a:rPr>
              <a:t>RIT (</a:t>
            </a:r>
            <a:r>
              <a:rPr lang="en-US" sz="1400" dirty="0" err="1" smtClean="0">
                <a:latin typeface="Baskerville Old Face" panose="02020602080505020303" pitchFamily="18" charset="0"/>
              </a:rPr>
              <a:t>RadioImmuno</a:t>
            </a:r>
            <a:r>
              <a:rPr lang="en-US" sz="1400" dirty="0" err="1" smtClean="0">
                <a:latin typeface="Baskerville Old Face" panose="02020602080505020303" pitchFamily="18" charset="0"/>
              </a:rPr>
              <a:t>T</a:t>
            </a:r>
            <a:r>
              <a:rPr lang="en-US" sz="1400" dirty="0" err="1" smtClean="0">
                <a:latin typeface="Baskerville Old Face" panose="02020602080505020303" pitchFamily="18" charset="0"/>
              </a:rPr>
              <a:t>herapy</a:t>
            </a:r>
            <a:r>
              <a:rPr lang="en-US" sz="1400" dirty="0" smtClean="0">
                <a:latin typeface="Baskerville Old Face" panose="02020602080505020303" pitchFamily="18" charset="0"/>
              </a:rPr>
              <a:t>)</a:t>
            </a:r>
          </a:p>
          <a:p>
            <a:endParaRPr lang="en-US" sz="1400" dirty="0" smtClean="0">
              <a:latin typeface="Baskerville Old Face" panose="02020602080505020303" pitchFamily="18" charset="0"/>
            </a:endParaRPr>
          </a:p>
          <a:p>
            <a:r>
              <a:rPr lang="en-US" sz="1400" dirty="0" smtClean="0">
                <a:latin typeface="Baskerville Old Face" panose="02020602080505020303" pitchFamily="18" charset="0"/>
              </a:rPr>
              <a:t>Ts29.2 </a:t>
            </a:r>
            <a:r>
              <a:rPr lang="en-US" sz="1400" dirty="0" smtClean="0">
                <a:latin typeface="Baskerville Old Face" panose="02020602080505020303" pitchFamily="18" charset="0"/>
              </a:rPr>
              <a:t>is a murine monoclonal antibody specific for human tetraspanin-8 (TSPAN8)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r>
              <a:rPr lang="en-US" sz="1400" dirty="0" smtClean="0">
                <a:latin typeface="Baskerville Old Face" panose="02020602080505020303" pitchFamily="18" charset="0"/>
              </a:rPr>
              <a:t>TSPAN8 gene is overexpressed in human colorectal cancer (CRC) </a:t>
            </a:r>
          </a:p>
          <a:p>
            <a:endParaRPr lang="en-US" sz="16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Résultat de recherche d'images pour &quot;monoclonal antibod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1247371"/>
            <a:ext cx="2547258" cy="162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en angle 6"/>
          <p:cNvCxnSpPr/>
          <p:nvPr/>
        </p:nvCxnSpPr>
        <p:spPr>
          <a:xfrm>
            <a:off x="756271" y="2385817"/>
            <a:ext cx="343759" cy="2681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00030" y="2492263"/>
            <a:ext cx="405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Old Face" panose="02020602080505020303" pitchFamily="18" charset="0"/>
              </a:rPr>
              <a:t>Targeting TSPAN8 in CRC with radiolabeled </a:t>
            </a:r>
            <a:r>
              <a:rPr lang="en-US" sz="1400" dirty="0" smtClean="0">
                <a:latin typeface="Baskerville Old Face" panose="02020602080505020303" pitchFamily="18" charset="0"/>
              </a:rPr>
              <a:t>Ts29.2</a:t>
            </a:r>
            <a:endParaRPr lang="en-US" sz="1400" dirty="0" smtClean="0">
              <a:latin typeface="Baskerville Old Face" panose="020206020805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8039" y="3212446"/>
            <a:ext cx="57682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Old Face" panose="02020602080505020303" pitchFamily="18" charset="0"/>
              </a:rPr>
              <a:t>Dosimetry in pre-clinical trials: </a:t>
            </a:r>
          </a:p>
          <a:p>
            <a:r>
              <a:rPr lang="en-US" sz="1400" dirty="0" smtClean="0">
                <a:latin typeface="Baskerville Old Face" panose="02020602080505020303" pitchFamily="18" charset="0"/>
              </a:rPr>
              <a:t>mouse model obtained from segmented CT-scan</a:t>
            </a:r>
          </a:p>
          <a:p>
            <a:r>
              <a:rPr lang="en-US" sz="1400" dirty="0" smtClean="0">
                <a:latin typeface="Baskerville Old Face" panose="02020602080505020303" pitchFamily="18" charset="0"/>
              </a:rPr>
              <a:t>The ratio of absorbed doses in the tumor to non-targeted organs was evaluated</a:t>
            </a:r>
          </a:p>
          <a:p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8039" y="4296860"/>
            <a:ext cx="5768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Publication</a:t>
            </a:r>
            <a:r>
              <a:rPr lang="en-US" sz="1400" dirty="0" smtClean="0">
                <a:latin typeface="Arial Narrow" panose="020B0606020202030204" pitchFamily="34" charset="0"/>
              </a:rPr>
              <a:t>:</a:t>
            </a:r>
          </a:p>
          <a:p>
            <a:endParaRPr lang="en-US" sz="1600" dirty="0">
              <a:latin typeface="Baskerville Old Face" panose="02020602080505020303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8" y="4532440"/>
            <a:ext cx="5892755" cy="180843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99" y="3156998"/>
            <a:ext cx="1748751" cy="32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Baskerville Old Face" panose="02020602080505020303" pitchFamily="18" charset="0"/>
              </a:rPr>
              <a:t>[</a:t>
            </a:r>
            <a:r>
              <a:rPr lang="en-US" baseline="30000" dirty="0">
                <a:latin typeface="Baskerville Old Face" panose="02020602080505020303" pitchFamily="18" charset="0"/>
              </a:rPr>
              <a:t>131</a:t>
            </a:r>
            <a:r>
              <a:rPr lang="en-US" dirty="0">
                <a:latin typeface="Baskerville Old Face" panose="02020602080505020303" pitchFamily="18" charset="0"/>
              </a:rPr>
              <a:t>I]ICF01012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95820" y="6552420"/>
            <a:ext cx="226260" cy="188640"/>
          </a:xfrm>
        </p:spPr>
        <p:txBody>
          <a:bodyPr/>
          <a:lstStyle/>
          <a:p>
            <a:fld id="{D3E53D2A-DA57-8A4F-8951-C9AF575F1AE8}" type="slidenum">
              <a:rPr lang="fr" smtClean="0"/>
              <a:t>5</a:t>
            </a:fld>
            <a:endParaRPr lang="fr" dirty="0"/>
          </a:p>
        </p:txBody>
      </p:sp>
      <p:sp>
        <p:nvSpPr>
          <p:cNvPr id="19" name="TextShape 2"/>
          <p:cNvSpPr txBox="1"/>
          <p:nvPr/>
        </p:nvSpPr>
        <p:spPr>
          <a:xfrm>
            <a:off x="0" y="6518520"/>
            <a:ext cx="8676000" cy="331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100" dirty="0">
                <a:solidFill>
                  <a:srgbClr val="FFFFFF"/>
                </a:solidFill>
                <a:latin typeface="Californian FB" panose="0207040306080B030204" pitchFamily="18" charset="0"/>
              </a:rPr>
              <a:t>LPC - Pôle Physique pour la Santé et l'Environnement   </a:t>
            </a:r>
            <a:r>
              <a:rPr lang="it-IT" sz="1100" dirty="0" smtClean="0">
                <a:solidFill>
                  <a:srgbClr val="FFFFFF"/>
                </a:solidFill>
                <a:latin typeface="Californian FB" panose="0207040306080B030204" pitchFamily="18" charset="0"/>
              </a:rPr>
              <a:t> - Fois -     OpenGATE meeting    -   Clermont-Ferrand, May 2017                      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4803" y="1198595"/>
            <a:ext cx="66991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Old Face" panose="02020602080505020303" pitchFamily="18" charset="0"/>
              </a:rPr>
              <a:t>Radionuclide Therapy:</a:t>
            </a:r>
          </a:p>
          <a:p>
            <a:endParaRPr lang="en-US" sz="14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askerville Old Face" panose="02020602080505020303" pitchFamily="18" charset="0"/>
              </a:rPr>
              <a:t>ICF01012 </a:t>
            </a:r>
            <a:r>
              <a:rPr lang="en-US" sz="1400" dirty="0" smtClean="0">
                <a:latin typeface="Baskerville Old Face" panose="02020602080505020303" pitchFamily="18" charset="0"/>
              </a:rPr>
              <a:t>is a melanin ligand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askerville Old Face" panose="02020602080505020303" pitchFamily="18" charset="0"/>
              </a:rPr>
              <a:t>Melanin targeting is of interest for the treatment of disseminated melanoma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askerville Old Face" panose="02020602080505020303" pitchFamily="18" charset="0"/>
              </a:rPr>
              <a:t>Time activity data: SPECT-CT imaging and Bio-distribution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askerville Old Face" panose="02020602080505020303" pitchFamily="18" charset="0"/>
              </a:rPr>
              <a:t>S values calculated through GATE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 Old Face" panose="02020602080505020303" pitchFamily="18" charset="0"/>
            </a:endParaRPr>
          </a:p>
          <a:p>
            <a:endParaRPr lang="en-US" sz="14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Baskerville Old Face" panose="02020602080505020303" pitchFamily="18" charset="0"/>
              </a:rPr>
              <a:t>Extrapolation to human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Baskerville Old Face" panose="02020602080505020303" pitchFamily="18" charset="0"/>
              </a:rPr>
              <a:t>Detailed study for eyes</a:t>
            </a:r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109" y="5819748"/>
            <a:ext cx="905190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Narrow" panose="020B0606020202030204" pitchFamily="34" charset="0"/>
              </a:rPr>
              <a:t>Manuscript submitted for publication </a:t>
            </a:r>
            <a:r>
              <a:rPr lang="en-US" sz="1100" dirty="0" smtClean="0">
                <a:latin typeface="Arial Narrow" panose="020B0606020202030204" pitchFamily="34" charset="0"/>
              </a:rPr>
              <a:t>to PMB</a:t>
            </a:r>
            <a:endParaRPr lang="en-US" sz="1100" dirty="0">
              <a:latin typeface="Arial Narrow" panose="020B0606020202030204" pitchFamily="34" charset="0"/>
            </a:endParaRPr>
          </a:p>
          <a:p>
            <a:r>
              <a:rPr lang="en-US" sz="1100" dirty="0" smtClean="0">
                <a:latin typeface="Arial Narrow" panose="020B0606020202030204" pitchFamily="34" charset="0"/>
              </a:rPr>
              <a:t>“</a:t>
            </a:r>
            <a:r>
              <a:rPr lang="en-US" sz="1100" b="1" dirty="0" smtClean="0">
                <a:latin typeface="Arial Narrow" panose="020B0606020202030204" pitchFamily="34" charset="0"/>
              </a:rPr>
              <a:t>Radiation dosimetry of [131I]ICF01012 in rabbits: application to targeted radionuclide therapy for human melanoma treatment</a:t>
            </a:r>
            <a:r>
              <a:rPr lang="en-US" sz="1100" dirty="0" smtClean="0">
                <a:latin typeface="Arial Narrow" panose="020B0606020202030204" pitchFamily="34" charset="0"/>
              </a:rPr>
              <a:t>”</a:t>
            </a:r>
          </a:p>
          <a:p>
            <a:r>
              <a:rPr lang="en-US" sz="1100" dirty="0" err="1" smtClean="0">
                <a:latin typeface="Arial Narrow" panose="020B0606020202030204" pitchFamily="34" charset="0"/>
              </a:rPr>
              <a:t>E.Jouberton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Y.Perrot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B.Dirat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T.Billoux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P.Auzeloux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P.Labarre</a:t>
            </a:r>
            <a:r>
              <a:rPr lang="en-US" sz="1100" dirty="0" smtClean="0">
                <a:latin typeface="Arial Narrow" panose="020B0606020202030204" pitchFamily="34" charset="0"/>
              </a:rPr>
              <a:t>, J-</a:t>
            </a:r>
            <a:r>
              <a:rPr lang="en-US" sz="1100" dirty="0" err="1" smtClean="0">
                <a:latin typeface="Arial Narrow" panose="020B0606020202030204" pitchFamily="34" charset="0"/>
              </a:rPr>
              <a:t>M.Chezal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C.Valla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M.Filaire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A.Vidal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C.Millardet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E.Miot-Noirault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F.Cachin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L.Maigne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F.Degoul</a:t>
            </a:r>
            <a:endParaRPr lang="en-US" sz="1100" dirty="0" smtClean="0">
              <a:latin typeface="Arial Narrow" panose="020B0606020202030204" pitchFamily="34" charset="0"/>
            </a:endParaRPr>
          </a:p>
          <a:p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110" y="5807251"/>
            <a:ext cx="8519564" cy="6499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7"/>
          <p:cNvGrpSpPr/>
          <p:nvPr/>
        </p:nvGrpSpPr>
        <p:grpSpPr>
          <a:xfrm>
            <a:off x="3320155" y="3264010"/>
            <a:ext cx="2139223" cy="2293058"/>
            <a:chOff x="2799589" y="2073685"/>
            <a:chExt cx="3794478" cy="4221515"/>
          </a:xfrm>
        </p:grpSpPr>
        <p:grpSp>
          <p:nvGrpSpPr>
            <p:cNvPr id="9" name="Groupe 8"/>
            <p:cNvGrpSpPr/>
            <p:nvPr/>
          </p:nvGrpSpPr>
          <p:grpSpPr>
            <a:xfrm>
              <a:off x="2799589" y="2636911"/>
              <a:ext cx="1284772" cy="1146310"/>
              <a:chOff x="2628900" y="1346200"/>
              <a:chExt cx="2698750" cy="3124200"/>
            </a:xfrm>
          </p:grpSpPr>
          <p:sp>
            <p:nvSpPr>
              <p:cNvPr id="25" name="Forme libre 24"/>
              <p:cNvSpPr/>
              <p:nvPr/>
            </p:nvSpPr>
            <p:spPr>
              <a:xfrm>
                <a:off x="3352800" y="2012950"/>
                <a:ext cx="1974850" cy="2457450"/>
              </a:xfrm>
              <a:custGeom>
                <a:avLst/>
                <a:gdLst>
                  <a:gd name="connsiteX0" fmla="*/ 1974850 w 1974850"/>
                  <a:gd name="connsiteY0" fmla="*/ 0 h 2457450"/>
                  <a:gd name="connsiteX1" fmla="*/ 1536700 w 1974850"/>
                  <a:gd name="connsiteY1" fmla="*/ 533400 h 2457450"/>
                  <a:gd name="connsiteX2" fmla="*/ 1257300 w 1974850"/>
                  <a:gd name="connsiteY2" fmla="*/ 958850 h 2457450"/>
                  <a:gd name="connsiteX3" fmla="*/ 1098550 w 1974850"/>
                  <a:gd name="connsiteY3" fmla="*/ 1289050 h 2457450"/>
                  <a:gd name="connsiteX4" fmla="*/ 1016000 w 1974850"/>
                  <a:gd name="connsiteY4" fmla="*/ 1593850 h 2457450"/>
                  <a:gd name="connsiteX5" fmla="*/ 1047750 w 1974850"/>
                  <a:gd name="connsiteY5" fmla="*/ 1879600 h 2457450"/>
                  <a:gd name="connsiteX6" fmla="*/ 609600 w 1974850"/>
                  <a:gd name="connsiteY6" fmla="*/ 2139950 h 2457450"/>
                  <a:gd name="connsiteX7" fmla="*/ 0 w 1974850"/>
                  <a:gd name="connsiteY7" fmla="*/ 2457450 h 2457450"/>
                  <a:gd name="connsiteX8" fmla="*/ 101600 w 1974850"/>
                  <a:gd name="connsiteY8" fmla="*/ 1885950 h 2457450"/>
                  <a:gd name="connsiteX9" fmla="*/ 209550 w 1974850"/>
                  <a:gd name="connsiteY9" fmla="*/ 1352550 h 2457450"/>
                  <a:gd name="connsiteX10" fmla="*/ 781050 w 1974850"/>
                  <a:gd name="connsiteY10" fmla="*/ 476250 h 2457450"/>
                  <a:gd name="connsiteX11" fmla="*/ 1974850 w 1974850"/>
                  <a:gd name="connsiteY11" fmla="*/ 0 h 2457450"/>
                  <a:gd name="connsiteX0" fmla="*/ 1974850 w 1974850"/>
                  <a:gd name="connsiteY0" fmla="*/ 0 h 2457450"/>
                  <a:gd name="connsiteX1" fmla="*/ 1536700 w 1974850"/>
                  <a:gd name="connsiteY1" fmla="*/ 533400 h 2457450"/>
                  <a:gd name="connsiteX2" fmla="*/ 1257300 w 1974850"/>
                  <a:gd name="connsiteY2" fmla="*/ 958850 h 2457450"/>
                  <a:gd name="connsiteX3" fmla="*/ 1098550 w 1974850"/>
                  <a:gd name="connsiteY3" fmla="*/ 1289050 h 2457450"/>
                  <a:gd name="connsiteX4" fmla="*/ 1016000 w 1974850"/>
                  <a:gd name="connsiteY4" fmla="*/ 1593850 h 2457450"/>
                  <a:gd name="connsiteX5" fmla="*/ 1047750 w 1974850"/>
                  <a:gd name="connsiteY5" fmla="*/ 1879600 h 2457450"/>
                  <a:gd name="connsiteX6" fmla="*/ 609600 w 1974850"/>
                  <a:gd name="connsiteY6" fmla="*/ 2139950 h 2457450"/>
                  <a:gd name="connsiteX7" fmla="*/ 0 w 1974850"/>
                  <a:gd name="connsiteY7" fmla="*/ 2457450 h 2457450"/>
                  <a:gd name="connsiteX8" fmla="*/ 69850 w 1974850"/>
                  <a:gd name="connsiteY8" fmla="*/ 1892300 h 2457450"/>
                  <a:gd name="connsiteX9" fmla="*/ 209550 w 1974850"/>
                  <a:gd name="connsiteY9" fmla="*/ 1352550 h 2457450"/>
                  <a:gd name="connsiteX10" fmla="*/ 781050 w 1974850"/>
                  <a:gd name="connsiteY10" fmla="*/ 476250 h 2457450"/>
                  <a:gd name="connsiteX11" fmla="*/ 1974850 w 1974850"/>
                  <a:gd name="connsiteY11" fmla="*/ 0 h 2457450"/>
                  <a:gd name="connsiteX0" fmla="*/ 1974850 w 1974850"/>
                  <a:gd name="connsiteY0" fmla="*/ 0 h 2457450"/>
                  <a:gd name="connsiteX1" fmla="*/ 1536700 w 1974850"/>
                  <a:gd name="connsiteY1" fmla="*/ 533400 h 2457450"/>
                  <a:gd name="connsiteX2" fmla="*/ 1257300 w 1974850"/>
                  <a:gd name="connsiteY2" fmla="*/ 958850 h 2457450"/>
                  <a:gd name="connsiteX3" fmla="*/ 1098550 w 1974850"/>
                  <a:gd name="connsiteY3" fmla="*/ 1289050 h 2457450"/>
                  <a:gd name="connsiteX4" fmla="*/ 1016000 w 1974850"/>
                  <a:gd name="connsiteY4" fmla="*/ 1593850 h 2457450"/>
                  <a:gd name="connsiteX5" fmla="*/ 1047750 w 1974850"/>
                  <a:gd name="connsiteY5" fmla="*/ 1879600 h 2457450"/>
                  <a:gd name="connsiteX6" fmla="*/ 609600 w 1974850"/>
                  <a:gd name="connsiteY6" fmla="*/ 2139950 h 2457450"/>
                  <a:gd name="connsiteX7" fmla="*/ 0 w 1974850"/>
                  <a:gd name="connsiteY7" fmla="*/ 2457450 h 2457450"/>
                  <a:gd name="connsiteX8" fmla="*/ 69850 w 1974850"/>
                  <a:gd name="connsiteY8" fmla="*/ 1892300 h 2457450"/>
                  <a:gd name="connsiteX9" fmla="*/ 196850 w 1974850"/>
                  <a:gd name="connsiteY9" fmla="*/ 1339850 h 2457450"/>
                  <a:gd name="connsiteX10" fmla="*/ 781050 w 1974850"/>
                  <a:gd name="connsiteY10" fmla="*/ 476250 h 2457450"/>
                  <a:gd name="connsiteX11" fmla="*/ 1974850 w 1974850"/>
                  <a:gd name="connsiteY11" fmla="*/ 0 h 245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4850" h="2457450">
                    <a:moveTo>
                      <a:pt x="1974850" y="0"/>
                    </a:moveTo>
                    <a:lnTo>
                      <a:pt x="1536700" y="533400"/>
                    </a:lnTo>
                    <a:lnTo>
                      <a:pt x="1257300" y="958850"/>
                    </a:lnTo>
                    <a:lnTo>
                      <a:pt x="1098550" y="1289050"/>
                    </a:lnTo>
                    <a:lnTo>
                      <a:pt x="1016000" y="1593850"/>
                    </a:lnTo>
                    <a:lnTo>
                      <a:pt x="1047750" y="1879600"/>
                    </a:lnTo>
                    <a:lnTo>
                      <a:pt x="609600" y="2139950"/>
                    </a:lnTo>
                    <a:lnTo>
                      <a:pt x="0" y="2457450"/>
                    </a:lnTo>
                    <a:lnTo>
                      <a:pt x="69850" y="1892300"/>
                    </a:lnTo>
                    <a:lnTo>
                      <a:pt x="196850" y="1339850"/>
                    </a:lnTo>
                    <a:lnTo>
                      <a:pt x="781050" y="476250"/>
                    </a:lnTo>
                    <a:lnTo>
                      <a:pt x="1974850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6" name="Forme libre 25"/>
              <p:cNvSpPr/>
              <p:nvPr/>
            </p:nvSpPr>
            <p:spPr>
              <a:xfrm>
                <a:off x="2628900" y="1346200"/>
                <a:ext cx="2266950" cy="2971800"/>
              </a:xfrm>
              <a:custGeom>
                <a:avLst/>
                <a:gdLst>
                  <a:gd name="connsiteX0" fmla="*/ 2235200 w 2235200"/>
                  <a:gd name="connsiteY0" fmla="*/ 139700 h 2971800"/>
                  <a:gd name="connsiteX1" fmla="*/ 2082800 w 2235200"/>
                  <a:gd name="connsiteY1" fmla="*/ 0 h 2971800"/>
                  <a:gd name="connsiteX2" fmla="*/ 812800 w 2235200"/>
                  <a:gd name="connsiteY2" fmla="*/ 393700 h 2971800"/>
                  <a:gd name="connsiteX3" fmla="*/ 368300 w 2235200"/>
                  <a:gd name="connsiteY3" fmla="*/ 1219200 h 2971800"/>
                  <a:gd name="connsiteX4" fmla="*/ 101600 w 2235200"/>
                  <a:gd name="connsiteY4" fmla="*/ 2032000 h 2971800"/>
                  <a:gd name="connsiteX5" fmla="*/ 0 w 2235200"/>
                  <a:gd name="connsiteY5" fmla="*/ 2628900 h 2971800"/>
                  <a:gd name="connsiteX6" fmla="*/ 25400 w 2235200"/>
                  <a:gd name="connsiteY6" fmla="*/ 2895600 h 2971800"/>
                  <a:gd name="connsiteX7" fmla="*/ 241300 w 2235200"/>
                  <a:gd name="connsiteY7" fmla="*/ 2971800 h 2971800"/>
                  <a:gd name="connsiteX8" fmla="*/ 228600 w 2235200"/>
                  <a:gd name="connsiteY8" fmla="*/ 2628900 h 2971800"/>
                  <a:gd name="connsiteX9" fmla="*/ 304800 w 2235200"/>
                  <a:gd name="connsiteY9" fmla="*/ 2159000 h 2971800"/>
                  <a:gd name="connsiteX10" fmla="*/ 444500 w 2235200"/>
                  <a:gd name="connsiteY10" fmla="*/ 1612900 h 2971800"/>
                  <a:gd name="connsiteX11" fmla="*/ 787400 w 2235200"/>
                  <a:gd name="connsiteY11" fmla="*/ 990600 h 2971800"/>
                  <a:gd name="connsiteX12" fmla="*/ 1016000 w 2235200"/>
                  <a:gd name="connsiteY12" fmla="*/ 647700 h 2971800"/>
                  <a:gd name="connsiteX13" fmla="*/ 2133600 w 2235200"/>
                  <a:gd name="connsiteY13" fmla="*/ 254000 h 2971800"/>
                  <a:gd name="connsiteX14" fmla="*/ 2235200 w 2235200"/>
                  <a:gd name="connsiteY14" fmla="*/ 139700 h 2971800"/>
                  <a:gd name="connsiteX0" fmla="*/ 2266950 w 2266950"/>
                  <a:gd name="connsiteY0" fmla="*/ 177800 h 2971800"/>
                  <a:gd name="connsiteX1" fmla="*/ 2082800 w 2266950"/>
                  <a:gd name="connsiteY1" fmla="*/ 0 h 2971800"/>
                  <a:gd name="connsiteX2" fmla="*/ 812800 w 2266950"/>
                  <a:gd name="connsiteY2" fmla="*/ 393700 h 2971800"/>
                  <a:gd name="connsiteX3" fmla="*/ 368300 w 2266950"/>
                  <a:gd name="connsiteY3" fmla="*/ 1219200 h 2971800"/>
                  <a:gd name="connsiteX4" fmla="*/ 101600 w 2266950"/>
                  <a:gd name="connsiteY4" fmla="*/ 2032000 h 2971800"/>
                  <a:gd name="connsiteX5" fmla="*/ 0 w 2266950"/>
                  <a:gd name="connsiteY5" fmla="*/ 2628900 h 2971800"/>
                  <a:gd name="connsiteX6" fmla="*/ 25400 w 2266950"/>
                  <a:gd name="connsiteY6" fmla="*/ 2895600 h 2971800"/>
                  <a:gd name="connsiteX7" fmla="*/ 241300 w 2266950"/>
                  <a:gd name="connsiteY7" fmla="*/ 2971800 h 2971800"/>
                  <a:gd name="connsiteX8" fmla="*/ 228600 w 2266950"/>
                  <a:gd name="connsiteY8" fmla="*/ 2628900 h 2971800"/>
                  <a:gd name="connsiteX9" fmla="*/ 304800 w 2266950"/>
                  <a:gd name="connsiteY9" fmla="*/ 2159000 h 2971800"/>
                  <a:gd name="connsiteX10" fmla="*/ 444500 w 2266950"/>
                  <a:gd name="connsiteY10" fmla="*/ 1612900 h 2971800"/>
                  <a:gd name="connsiteX11" fmla="*/ 787400 w 2266950"/>
                  <a:gd name="connsiteY11" fmla="*/ 990600 h 2971800"/>
                  <a:gd name="connsiteX12" fmla="*/ 1016000 w 2266950"/>
                  <a:gd name="connsiteY12" fmla="*/ 647700 h 2971800"/>
                  <a:gd name="connsiteX13" fmla="*/ 2133600 w 2266950"/>
                  <a:gd name="connsiteY13" fmla="*/ 254000 h 2971800"/>
                  <a:gd name="connsiteX14" fmla="*/ 2266950 w 2266950"/>
                  <a:gd name="connsiteY14" fmla="*/ 177800 h 2971800"/>
                  <a:gd name="connsiteX0" fmla="*/ 2266950 w 2266950"/>
                  <a:gd name="connsiteY0" fmla="*/ 177800 h 2971800"/>
                  <a:gd name="connsiteX1" fmla="*/ 2082800 w 2266950"/>
                  <a:gd name="connsiteY1" fmla="*/ 0 h 2971800"/>
                  <a:gd name="connsiteX2" fmla="*/ 812800 w 2266950"/>
                  <a:gd name="connsiteY2" fmla="*/ 393700 h 2971800"/>
                  <a:gd name="connsiteX3" fmla="*/ 368300 w 2266950"/>
                  <a:gd name="connsiteY3" fmla="*/ 1219200 h 2971800"/>
                  <a:gd name="connsiteX4" fmla="*/ 101600 w 2266950"/>
                  <a:gd name="connsiteY4" fmla="*/ 2032000 h 2971800"/>
                  <a:gd name="connsiteX5" fmla="*/ 0 w 2266950"/>
                  <a:gd name="connsiteY5" fmla="*/ 2628900 h 2971800"/>
                  <a:gd name="connsiteX6" fmla="*/ 25400 w 2266950"/>
                  <a:gd name="connsiteY6" fmla="*/ 2895600 h 2971800"/>
                  <a:gd name="connsiteX7" fmla="*/ 241300 w 2266950"/>
                  <a:gd name="connsiteY7" fmla="*/ 2971800 h 2971800"/>
                  <a:gd name="connsiteX8" fmla="*/ 228600 w 2266950"/>
                  <a:gd name="connsiteY8" fmla="*/ 2628900 h 2971800"/>
                  <a:gd name="connsiteX9" fmla="*/ 304800 w 2266950"/>
                  <a:gd name="connsiteY9" fmla="*/ 2159000 h 2971800"/>
                  <a:gd name="connsiteX10" fmla="*/ 444500 w 2266950"/>
                  <a:gd name="connsiteY10" fmla="*/ 1612900 h 2971800"/>
                  <a:gd name="connsiteX11" fmla="*/ 787400 w 2266950"/>
                  <a:gd name="connsiteY11" fmla="*/ 990600 h 2971800"/>
                  <a:gd name="connsiteX12" fmla="*/ 1016000 w 2266950"/>
                  <a:gd name="connsiteY12" fmla="*/ 647700 h 2971800"/>
                  <a:gd name="connsiteX13" fmla="*/ 2127250 w 2266950"/>
                  <a:gd name="connsiteY13" fmla="*/ 228600 h 2971800"/>
                  <a:gd name="connsiteX14" fmla="*/ 2266950 w 2266950"/>
                  <a:gd name="connsiteY14" fmla="*/ 17780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66950" h="2971800">
                    <a:moveTo>
                      <a:pt x="2266950" y="177800"/>
                    </a:moveTo>
                    <a:lnTo>
                      <a:pt x="2082800" y="0"/>
                    </a:lnTo>
                    <a:lnTo>
                      <a:pt x="812800" y="393700"/>
                    </a:lnTo>
                    <a:lnTo>
                      <a:pt x="368300" y="1219200"/>
                    </a:lnTo>
                    <a:lnTo>
                      <a:pt x="101600" y="2032000"/>
                    </a:lnTo>
                    <a:lnTo>
                      <a:pt x="0" y="2628900"/>
                    </a:lnTo>
                    <a:lnTo>
                      <a:pt x="25400" y="2895600"/>
                    </a:lnTo>
                    <a:lnTo>
                      <a:pt x="241300" y="2971800"/>
                    </a:lnTo>
                    <a:lnTo>
                      <a:pt x="228600" y="2628900"/>
                    </a:lnTo>
                    <a:lnTo>
                      <a:pt x="304800" y="2159000"/>
                    </a:lnTo>
                    <a:lnTo>
                      <a:pt x="444500" y="1612900"/>
                    </a:lnTo>
                    <a:lnTo>
                      <a:pt x="787400" y="990600"/>
                    </a:lnTo>
                    <a:lnTo>
                      <a:pt x="1016000" y="647700"/>
                    </a:lnTo>
                    <a:lnTo>
                      <a:pt x="2127250" y="228600"/>
                    </a:lnTo>
                    <a:lnTo>
                      <a:pt x="2266950" y="17780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" name="Forme libre 26"/>
              <p:cNvSpPr/>
              <p:nvPr/>
            </p:nvSpPr>
            <p:spPr>
              <a:xfrm>
                <a:off x="2914650" y="1562100"/>
                <a:ext cx="2400300" cy="2901950"/>
              </a:xfrm>
              <a:custGeom>
                <a:avLst/>
                <a:gdLst>
                  <a:gd name="connsiteX0" fmla="*/ 1993900 w 2400300"/>
                  <a:gd name="connsiteY0" fmla="*/ 0 h 2901950"/>
                  <a:gd name="connsiteX1" fmla="*/ 730250 w 2400300"/>
                  <a:gd name="connsiteY1" fmla="*/ 501650 h 2901950"/>
                  <a:gd name="connsiteX2" fmla="*/ 190500 w 2400300"/>
                  <a:gd name="connsiteY2" fmla="*/ 1409700 h 2901950"/>
                  <a:gd name="connsiteX3" fmla="*/ 0 w 2400300"/>
                  <a:gd name="connsiteY3" fmla="*/ 2355850 h 2901950"/>
                  <a:gd name="connsiteX4" fmla="*/ 6350 w 2400300"/>
                  <a:gd name="connsiteY4" fmla="*/ 2774950 h 2901950"/>
                  <a:gd name="connsiteX5" fmla="*/ 425450 w 2400300"/>
                  <a:gd name="connsiteY5" fmla="*/ 2901950 h 2901950"/>
                  <a:gd name="connsiteX6" fmla="*/ 476250 w 2400300"/>
                  <a:gd name="connsiteY6" fmla="*/ 2533650 h 2901950"/>
                  <a:gd name="connsiteX7" fmla="*/ 635000 w 2400300"/>
                  <a:gd name="connsiteY7" fmla="*/ 1784350 h 2901950"/>
                  <a:gd name="connsiteX8" fmla="*/ 1212850 w 2400300"/>
                  <a:gd name="connsiteY8" fmla="*/ 920750 h 2901950"/>
                  <a:gd name="connsiteX9" fmla="*/ 2400300 w 2400300"/>
                  <a:gd name="connsiteY9" fmla="*/ 444500 h 2901950"/>
                  <a:gd name="connsiteX10" fmla="*/ 1993900 w 2400300"/>
                  <a:gd name="connsiteY10" fmla="*/ 0 h 290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00300" h="2901950">
                    <a:moveTo>
                      <a:pt x="1993900" y="0"/>
                    </a:moveTo>
                    <a:lnTo>
                      <a:pt x="730250" y="501650"/>
                    </a:lnTo>
                    <a:lnTo>
                      <a:pt x="190500" y="1409700"/>
                    </a:lnTo>
                    <a:lnTo>
                      <a:pt x="0" y="2355850"/>
                    </a:lnTo>
                    <a:cubicBezTo>
                      <a:pt x="2117" y="2495550"/>
                      <a:pt x="4233" y="2635250"/>
                      <a:pt x="6350" y="2774950"/>
                    </a:cubicBezTo>
                    <a:lnTo>
                      <a:pt x="425450" y="2901950"/>
                    </a:lnTo>
                    <a:lnTo>
                      <a:pt x="476250" y="2533650"/>
                    </a:lnTo>
                    <a:lnTo>
                      <a:pt x="635000" y="1784350"/>
                    </a:lnTo>
                    <a:lnTo>
                      <a:pt x="1212850" y="920750"/>
                    </a:lnTo>
                    <a:lnTo>
                      <a:pt x="2400300" y="444500"/>
                    </a:lnTo>
                    <a:lnTo>
                      <a:pt x="1993900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8" name="Forme libre 27"/>
              <p:cNvSpPr/>
              <p:nvPr/>
            </p:nvSpPr>
            <p:spPr>
              <a:xfrm>
                <a:off x="2866567" y="1524000"/>
                <a:ext cx="2048334" cy="2809875"/>
              </a:xfrm>
              <a:custGeom>
                <a:avLst/>
                <a:gdLst>
                  <a:gd name="connsiteX0" fmla="*/ 781050 w 2052637"/>
                  <a:gd name="connsiteY0" fmla="*/ 533400 h 2809875"/>
                  <a:gd name="connsiteX1" fmla="*/ 2052637 w 2052637"/>
                  <a:gd name="connsiteY1" fmla="*/ 47625 h 2809875"/>
                  <a:gd name="connsiteX2" fmla="*/ 2028825 w 2052637"/>
                  <a:gd name="connsiteY2" fmla="*/ 0 h 2809875"/>
                  <a:gd name="connsiteX3" fmla="*/ 771525 w 2052637"/>
                  <a:gd name="connsiteY3" fmla="*/ 466725 h 2809875"/>
                  <a:gd name="connsiteX4" fmla="*/ 204787 w 2052637"/>
                  <a:gd name="connsiteY4" fmla="*/ 1452563 h 2809875"/>
                  <a:gd name="connsiteX5" fmla="*/ 0 w 2052637"/>
                  <a:gd name="connsiteY5" fmla="*/ 2457450 h 2809875"/>
                  <a:gd name="connsiteX6" fmla="*/ 4762 w 2052637"/>
                  <a:gd name="connsiteY6" fmla="*/ 2786063 h 2809875"/>
                  <a:gd name="connsiteX7" fmla="*/ 61912 w 2052637"/>
                  <a:gd name="connsiteY7" fmla="*/ 2809875 h 2809875"/>
                  <a:gd name="connsiteX8" fmla="*/ 52387 w 2052637"/>
                  <a:gd name="connsiteY8" fmla="*/ 2390775 h 2809875"/>
                  <a:gd name="connsiteX9" fmla="*/ 242887 w 2052637"/>
                  <a:gd name="connsiteY9" fmla="*/ 1443038 h 2809875"/>
                  <a:gd name="connsiteX10" fmla="*/ 781050 w 2052637"/>
                  <a:gd name="connsiteY10" fmla="*/ 533400 h 2809875"/>
                  <a:gd name="connsiteX0" fmla="*/ 776747 w 2048334"/>
                  <a:gd name="connsiteY0" fmla="*/ 533400 h 2809875"/>
                  <a:gd name="connsiteX1" fmla="*/ 2048334 w 2048334"/>
                  <a:gd name="connsiteY1" fmla="*/ 47625 h 2809875"/>
                  <a:gd name="connsiteX2" fmla="*/ 2024522 w 2048334"/>
                  <a:gd name="connsiteY2" fmla="*/ 0 h 2809875"/>
                  <a:gd name="connsiteX3" fmla="*/ 767222 w 2048334"/>
                  <a:gd name="connsiteY3" fmla="*/ 466725 h 2809875"/>
                  <a:gd name="connsiteX4" fmla="*/ 200484 w 2048334"/>
                  <a:gd name="connsiteY4" fmla="*/ 1452563 h 2809875"/>
                  <a:gd name="connsiteX5" fmla="*/ 460 w 2048334"/>
                  <a:gd name="connsiteY5" fmla="*/ 2338387 h 2809875"/>
                  <a:gd name="connsiteX6" fmla="*/ 459 w 2048334"/>
                  <a:gd name="connsiteY6" fmla="*/ 2786063 h 2809875"/>
                  <a:gd name="connsiteX7" fmla="*/ 57609 w 2048334"/>
                  <a:gd name="connsiteY7" fmla="*/ 2809875 h 2809875"/>
                  <a:gd name="connsiteX8" fmla="*/ 48084 w 2048334"/>
                  <a:gd name="connsiteY8" fmla="*/ 2390775 h 2809875"/>
                  <a:gd name="connsiteX9" fmla="*/ 238584 w 2048334"/>
                  <a:gd name="connsiteY9" fmla="*/ 1443038 h 2809875"/>
                  <a:gd name="connsiteX10" fmla="*/ 776747 w 2048334"/>
                  <a:gd name="connsiteY10" fmla="*/ 533400 h 2809875"/>
                  <a:gd name="connsiteX0" fmla="*/ 776747 w 2048334"/>
                  <a:gd name="connsiteY0" fmla="*/ 533400 h 2809875"/>
                  <a:gd name="connsiteX1" fmla="*/ 2048334 w 2048334"/>
                  <a:gd name="connsiteY1" fmla="*/ 47625 h 2809875"/>
                  <a:gd name="connsiteX2" fmla="*/ 2024522 w 2048334"/>
                  <a:gd name="connsiteY2" fmla="*/ 0 h 2809875"/>
                  <a:gd name="connsiteX3" fmla="*/ 767222 w 2048334"/>
                  <a:gd name="connsiteY3" fmla="*/ 466725 h 2809875"/>
                  <a:gd name="connsiteX4" fmla="*/ 200484 w 2048334"/>
                  <a:gd name="connsiteY4" fmla="*/ 1452563 h 2809875"/>
                  <a:gd name="connsiteX5" fmla="*/ 460 w 2048334"/>
                  <a:gd name="connsiteY5" fmla="*/ 2338387 h 2809875"/>
                  <a:gd name="connsiteX6" fmla="*/ 459 w 2048334"/>
                  <a:gd name="connsiteY6" fmla="*/ 2786063 h 2809875"/>
                  <a:gd name="connsiteX7" fmla="*/ 57609 w 2048334"/>
                  <a:gd name="connsiteY7" fmla="*/ 2809875 h 2809875"/>
                  <a:gd name="connsiteX8" fmla="*/ 48084 w 2048334"/>
                  <a:gd name="connsiteY8" fmla="*/ 2390775 h 2809875"/>
                  <a:gd name="connsiteX9" fmla="*/ 238584 w 2048334"/>
                  <a:gd name="connsiteY9" fmla="*/ 1443038 h 2809875"/>
                  <a:gd name="connsiteX10" fmla="*/ 776747 w 2048334"/>
                  <a:gd name="connsiteY10" fmla="*/ 533400 h 280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8334" h="2809875">
                    <a:moveTo>
                      <a:pt x="776747" y="533400"/>
                    </a:moveTo>
                    <a:lnTo>
                      <a:pt x="2048334" y="47625"/>
                    </a:lnTo>
                    <a:lnTo>
                      <a:pt x="2024522" y="0"/>
                    </a:lnTo>
                    <a:lnTo>
                      <a:pt x="767222" y="466725"/>
                    </a:lnTo>
                    <a:lnTo>
                      <a:pt x="200484" y="1452563"/>
                    </a:lnTo>
                    <a:cubicBezTo>
                      <a:pt x="133809" y="1747838"/>
                      <a:pt x="57610" y="1985962"/>
                      <a:pt x="460" y="2338387"/>
                    </a:cubicBezTo>
                    <a:cubicBezTo>
                      <a:pt x="2047" y="2447925"/>
                      <a:pt x="-1128" y="2676525"/>
                      <a:pt x="459" y="2786063"/>
                    </a:cubicBezTo>
                    <a:lnTo>
                      <a:pt x="57609" y="2809875"/>
                    </a:lnTo>
                    <a:lnTo>
                      <a:pt x="48084" y="2390775"/>
                    </a:lnTo>
                    <a:lnTo>
                      <a:pt x="238584" y="1443038"/>
                    </a:lnTo>
                    <a:lnTo>
                      <a:pt x="776747" y="53340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sp>
          <p:nvSpPr>
            <p:cNvPr id="10" name="Ellipse 9"/>
            <p:cNvSpPr/>
            <p:nvPr/>
          </p:nvSpPr>
          <p:spPr>
            <a:xfrm>
              <a:off x="3752817" y="3501008"/>
              <a:ext cx="2764082" cy="279419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 rot="20456396">
              <a:off x="3723838" y="4513383"/>
              <a:ext cx="764103" cy="15720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95936" y="3913633"/>
              <a:ext cx="217629" cy="163439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3" name="ZoneTexte 86"/>
            <p:cNvSpPr txBox="1"/>
            <p:nvPr/>
          </p:nvSpPr>
          <p:spPr>
            <a:xfrm>
              <a:off x="4146215" y="2331231"/>
              <a:ext cx="980390" cy="396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fr-FR" sz="800" dirty="0" smtClean="0"/>
                <a:t>RPE</a:t>
              </a:r>
              <a:endParaRPr lang="fr-FR" sz="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51743" y="4327578"/>
              <a:ext cx="2542324" cy="3966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800" dirty="0" smtClean="0"/>
                <a:t>V</a:t>
              </a:r>
              <a:r>
                <a:rPr lang="en-US" sz="800" baseline="-25000" dirty="0" smtClean="0"/>
                <a:t>1</a:t>
              </a:r>
              <a:r>
                <a:rPr lang="en-US" sz="800" dirty="0" smtClean="0"/>
                <a:t>=RPE + retina + choroid </a:t>
              </a:r>
              <a:endParaRPr lang="fr-FR" sz="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31380" y="4942151"/>
              <a:ext cx="1126426" cy="8499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/>
                <a:t>V</a:t>
              </a:r>
              <a:r>
                <a:rPr lang="en-US" sz="800" baseline="-25000" dirty="0" smtClean="0"/>
                <a:t>2</a:t>
              </a:r>
              <a:r>
                <a:rPr lang="en-US" sz="800" dirty="0" smtClean="0"/>
                <a:t>=Iris + ciliary </a:t>
              </a:r>
              <a:r>
                <a:rPr lang="en-US" sz="800" dirty="0"/>
                <a:t>bodies</a:t>
              </a:r>
              <a:endParaRPr lang="fr-FR" sz="800" dirty="0"/>
            </a:p>
          </p:txBody>
        </p:sp>
        <p:sp>
          <p:nvSpPr>
            <p:cNvPr id="17" name="ZoneTexte 89"/>
            <p:cNvSpPr txBox="1"/>
            <p:nvPr/>
          </p:nvSpPr>
          <p:spPr>
            <a:xfrm>
              <a:off x="3759543" y="2073685"/>
              <a:ext cx="1367063" cy="396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fr-FR" sz="800" dirty="0" err="1" smtClean="0"/>
                <a:t>Choroid</a:t>
              </a:r>
              <a:endParaRPr lang="fr-FR" sz="800" dirty="0"/>
            </a:p>
          </p:txBody>
        </p:sp>
        <p:sp>
          <p:nvSpPr>
            <p:cNvPr id="18" name="ZoneTexte 90"/>
            <p:cNvSpPr txBox="1"/>
            <p:nvPr/>
          </p:nvSpPr>
          <p:spPr>
            <a:xfrm>
              <a:off x="4337984" y="2709544"/>
              <a:ext cx="1481253" cy="396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fr-FR" sz="800" dirty="0" err="1" smtClean="0"/>
                <a:t>Retina</a:t>
              </a:r>
              <a:endParaRPr lang="fr-FR" sz="800" dirty="0"/>
            </a:p>
          </p:txBody>
        </p:sp>
        <p:cxnSp>
          <p:nvCxnSpPr>
            <p:cNvPr id="20" name="Connecteur droit 19"/>
            <p:cNvCxnSpPr>
              <a:stCxn id="26" idx="6"/>
            </p:cNvCxnSpPr>
            <p:nvPr/>
          </p:nvCxnSpPr>
          <p:spPr>
            <a:xfrm>
              <a:off x="2811681" y="3699346"/>
              <a:ext cx="1184255" cy="377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27" idx="9"/>
            </p:cNvCxnSpPr>
            <p:nvPr/>
          </p:nvCxnSpPr>
          <p:spPr>
            <a:xfrm>
              <a:off x="4078315" y="2879222"/>
              <a:ext cx="135803" cy="1034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>
              <a:stCxn id="18" idx="1"/>
            </p:cNvCxnSpPr>
            <p:nvPr/>
          </p:nvCxnSpPr>
          <p:spPr>
            <a:xfrm flipH="1" flipV="1">
              <a:off x="3986487" y="2832655"/>
              <a:ext cx="351496" cy="7520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3887867" y="2564904"/>
              <a:ext cx="351498" cy="13811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>
              <a:off x="3745843" y="2440830"/>
              <a:ext cx="132954" cy="23468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47" y="1470329"/>
            <a:ext cx="2597403" cy="23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aseline="30000" dirty="0">
                <a:latin typeface="Baskerville Old Face" panose="02020602080505020303" pitchFamily="18" charset="0"/>
              </a:rPr>
              <a:t>99m</a:t>
            </a:r>
            <a:r>
              <a:rPr lang="en-US" dirty="0">
                <a:latin typeface="Baskerville Old Face" panose="02020602080505020303" pitchFamily="18" charset="0"/>
              </a:rPr>
              <a:t>Tc-NTP 15-5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95820" y="6552420"/>
            <a:ext cx="226260" cy="188640"/>
          </a:xfrm>
        </p:spPr>
        <p:txBody>
          <a:bodyPr/>
          <a:lstStyle/>
          <a:p>
            <a:fld id="{D3E53D2A-DA57-8A4F-8951-C9AF575F1AE8}" type="slidenum">
              <a:rPr lang="fr" smtClean="0"/>
              <a:t>6</a:t>
            </a:fld>
            <a:endParaRPr lang="fr" dirty="0"/>
          </a:p>
        </p:txBody>
      </p:sp>
      <p:sp>
        <p:nvSpPr>
          <p:cNvPr id="19" name="TextShape 2"/>
          <p:cNvSpPr txBox="1"/>
          <p:nvPr/>
        </p:nvSpPr>
        <p:spPr>
          <a:xfrm>
            <a:off x="0" y="6518520"/>
            <a:ext cx="8676000" cy="331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100" dirty="0">
                <a:solidFill>
                  <a:srgbClr val="FFFFFF"/>
                </a:solidFill>
                <a:latin typeface="Californian FB" panose="0207040306080B030204" pitchFamily="18" charset="0"/>
              </a:rPr>
              <a:t>LPC - Pôle Physique pour la Santé et l'Environnement   </a:t>
            </a:r>
            <a:r>
              <a:rPr lang="it-IT" sz="1100" dirty="0" smtClean="0">
                <a:solidFill>
                  <a:srgbClr val="FFFFFF"/>
                </a:solidFill>
                <a:latin typeface="Californian FB" panose="0207040306080B030204" pitchFamily="18" charset="0"/>
              </a:rPr>
              <a:t> - Fois -     OpenGATE meeting    -   Clermont-Ferrand, May 2017                      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8039" y="1430919"/>
            <a:ext cx="669913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askerville Old Face" panose="02020602080505020303" pitchFamily="18" charset="0"/>
              </a:rPr>
              <a:t>Validation of a molecular imaging targeting cartilage proteoglycans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Baskerville Old Face" panose="02020602080505020303" pitchFamily="18" charset="0"/>
              </a:rPr>
              <a:t>Dosimetry profile associated to </a:t>
            </a:r>
            <a:r>
              <a:rPr lang="en-US" sz="1400" baseline="30000" dirty="0" smtClean="0">
                <a:latin typeface="Baskerville Old Face" panose="02020602080505020303" pitchFamily="18" charset="0"/>
              </a:rPr>
              <a:t>99m</a:t>
            </a:r>
            <a:r>
              <a:rPr lang="en-US" sz="1400" dirty="0" smtClean="0">
                <a:latin typeface="Baskerville Old Face" panose="02020602080505020303" pitchFamily="18" charset="0"/>
              </a:rPr>
              <a:t>Tc-NTP 15-5 imaging of cartilage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askerville Old Face" panose="02020602080505020303" pitchFamily="18" charset="0"/>
              </a:rPr>
              <a:t>Activity distribution: organ sampling from rabbits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askerville Old Face" panose="02020602080505020303" pitchFamily="18" charset="0"/>
              </a:rPr>
              <a:t>S-factors values calculated from rabbit CT-scan and human CT-scan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askerville Old Face" panose="02020602080505020303" pitchFamily="18" charset="0"/>
            </a:endParaRPr>
          </a:p>
          <a:p>
            <a:endParaRPr lang="en-US" sz="1400" dirty="0" smtClean="0">
              <a:latin typeface="Baskerville Old Face" panose="02020602080505020303" pitchFamily="18" charset="0"/>
            </a:endParaRPr>
          </a:p>
          <a:p>
            <a:r>
              <a:rPr lang="en-US" sz="1400" dirty="0" smtClean="0">
                <a:latin typeface="Baskerville Old Face" panose="02020602080505020303" pitchFamily="18" charset="0"/>
              </a:rPr>
              <a:t>GATE calculation using Split Exponential Track Length Estimator  (</a:t>
            </a:r>
            <a:r>
              <a:rPr lang="en-US" sz="1400" dirty="0" err="1" smtClean="0">
                <a:latin typeface="Baskerville Old Face" panose="02020602080505020303" pitchFamily="18" charset="0"/>
              </a:rPr>
              <a:t>seTLE</a:t>
            </a:r>
            <a:r>
              <a:rPr lang="en-US" sz="1400" dirty="0" smtClean="0">
                <a:latin typeface="Baskerville Old Face" panose="02020602080505020303" pitchFamily="18" charset="0"/>
              </a:rPr>
              <a:t>)</a:t>
            </a:r>
          </a:p>
          <a:p>
            <a:endParaRPr lang="en-US" sz="1400" dirty="0" smtClean="0">
              <a:latin typeface="Baskerville Old Face" panose="02020602080505020303" pitchFamily="18" charset="0"/>
            </a:endParaRPr>
          </a:p>
          <a:p>
            <a:r>
              <a:rPr lang="en-US" sz="1400" dirty="0">
                <a:latin typeface="Baskerville Old Face" panose="02020602080505020303" pitchFamily="18" charset="0"/>
              </a:rPr>
              <a:t>	</a:t>
            </a:r>
            <a:r>
              <a:rPr lang="en-US" sz="1400" dirty="0" smtClean="0">
                <a:latin typeface="Baskerville Old Face" panose="02020602080505020303" pitchFamily="18" charset="0"/>
              </a:rPr>
              <a:t>a</a:t>
            </a:r>
            <a:r>
              <a:rPr lang="en-US" sz="1400" dirty="0" smtClean="0">
                <a:latin typeface="Baskerville Old Face" panose="02020602080505020303" pitchFamily="18" charset="0"/>
              </a:rPr>
              <a:t> first efficiency study showed a 210 increase in efficiency using </a:t>
            </a:r>
            <a:r>
              <a:rPr lang="en-US" sz="1400" dirty="0" err="1" smtClean="0">
                <a:latin typeface="Baskerville Old Face" panose="02020602080505020303" pitchFamily="18" charset="0"/>
              </a:rPr>
              <a:t>seTLE</a:t>
            </a:r>
            <a:endParaRPr lang="en-US" sz="1400" dirty="0" smtClean="0">
              <a:latin typeface="Baskerville Old Face" panose="02020602080505020303" pitchFamily="18" charset="0"/>
            </a:endParaRPr>
          </a:p>
          <a:p>
            <a:r>
              <a:rPr lang="en-US" sz="1400" dirty="0" smtClean="0">
                <a:latin typeface="Baskerville Old Face" panose="02020602080505020303" pitchFamily="18" charset="0"/>
              </a:rPr>
              <a:t> </a:t>
            </a:r>
            <a:endParaRPr lang="en-US" sz="1400" dirty="0">
              <a:latin typeface="Baskerville Old Face" panose="020206020805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5325" y="5149511"/>
            <a:ext cx="648986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Arial Narrow" panose="020B0606020202030204" pitchFamily="34" charset="0"/>
              </a:rPr>
              <a:t>Talk accepted for AAPM meeting, Denver 2017 </a:t>
            </a:r>
          </a:p>
          <a:p>
            <a:r>
              <a:rPr lang="en-US" sz="1100" b="1" dirty="0" smtClean="0">
                <a:latin typeface="Arial Narrow" panose="020B0606020202030204" pitchFamily="34" charset="0"/>
              </a:rPr>
              <a:t>“</a:t>
            </a:r>
            <a:r>
              <a:rPr lang="en-US" sz="1100" b="1" dirty="0" smtClean="0">
                <a:latin typeface="Arial Narrow" panose="020B0606020202030204" pitchFamily="34" charset="0"/>
              </a:rPr>
              <a:t>Dosimetry </a:t>
            </a:r>
            <a:r>
              <a:rPr lang="en-US" sz="1100" b="1" dirty="0">
                <a:latin typeface="Arial Narrow" panose="020B0606020202030204" pitchFamily="34" charset="0"/>
              </a:rPr>
              <a:t>study of </a:t>
            </a:r>
            <a:r>
              <a:rPr lang="en-US" sz="1100" b="1" baseline="30000" dirty="0">
                <a:latin typeface="Arial Narrow" panose="020B0606020202030204" pitchFamily="34" charset="0"/>
              </a:rPr>
              <a:t>99m</a:t>
            </a:r>
            <a:r>
              <a:rPr lang="en-US" sz="1100" b="1" dirty="0">
                <a:latin typeface="Arial Narrow" panose="020B0606020202030204" pitchFamily="34" charset="0"/>
              </a:rPr>
              <a:t>Tc-NTP 15-5 imaging of cartilage in preclinical trials using the GATE Monte Carlo </a:t>
            </a:r>
            <a:r>
              <a:rPr lang="en-US" sz="1100" b="1" dirty="0" smtClean="0">
                <a:latin typeface="Arial Narrow" panose="020B0606020202030204" pitchFamily="34" charset="0"/>
              </a:rPr>
              <a:t>platform”</a:t>
            </a:r>
          </a:p>
          <a:p>
            <a:r>
              <a:rPr lang="en-US" sz="1100" dirty="0" err="1" smtClean="0">
                <a:latin typeface="Arial Narrow" panose="020B0606020202030204" pitchFamily="34" charset="0"/>
              </a:rPr>
              <a:t>G.R.Fois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E.Jouberton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C.Valla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N.Sas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F.Cachin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E.Miot-Noirault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L.Maigne</a:t>
            </a:r>
            <a:endParaRPr lang="en-US" sz="1100" dirty="0" smtClean="0">
              <a:latin typeface="Arial Narrow" panose="020B0606020202030204" pitchFamily="34" charset="0"/>
            </a:endParaRPr>
          </a:p>
          <a:p>
            <a:endParaRPr lang="en-US" sz="1100" dirty="0" smtClean="0">
              <a:latin typeface="Arial Narrow" panose="020B0606020202030204" pitchFamily="34" charset="0"/>
            </a:endParaRPr>
          </a:p>
          <a:p>
            <a:r>
              <a:rPr lang="en-US" sz="1100" i="1" dirty="0" smtClean="0">
                <a:latin typeface="Arial Narrow" panose="020B0606020202030204" pitchFamily="34" charset="0"/>
              </a:rPr>
              <a:t>Poster accepted for AAPM meeting, Denver 2017</a:t>
            </a:r>
          </a:p>
          <a:p>
            <a:r>
              <a:rPr lang="en-US" sz="1100" b="1" dirty="0" smtClean="0">
                <a:latin typeface="Arial Narrow" panose="020B0606020202030204" pitchFamily="34" charset="0"/>
              </a:rPr>
              <a:t>“Implementation of S-factor calculation for personalized radionuclide therapy dosimetry into the GATE platform”</a:t>
            </a:r>
          </a:p>
          <a:p>
            <a:r>
              <a:rPr lang="en-US" sz="1100" dirty="0" err="1" smtClean="0">
                <a:latin typeface="Arial Narrow" panose="020B0606020202030204" pitchFamily="34" charset="0"/>
              </a:rPr>
              <a:t>G.R.Fois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F.Smekens</a:t>
            </a:r>
            <a:r>
              <a:rPr lang="en-US" sz="1100" dirty="0" smtClean="0">
                <a:latin typeface="Arial Narrow" panose="020B0606020202030204" pitchFamily="34" charset="0"/>
              </a:rPr>
              <a:t>, </a:t>
            </a:r>
            <a:r>
              <a:rPr lang="en-US" sz="1100" dirty="0" err="1" smtClean="0">
                <a:latin typeface="Arial Narrow" panose="020B0606020202030204" pitchFamily="34" charset="0"/>
              </a:rPr>
              <a:t>L.Maigne</a:t>
            </a:r>
            <a:endParaRPr lang="en-US" sz="1100" dirty="0" smtClean="0">
              <a:latin typeface="Arial Narrow" panose="020B0606020202030204" pitchFamily="34" charset="0"/>
            </a:endParaRPr>
          </a:p>
          <a:p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324" y="5118600"/>
            <a:ext cx="6430489" cy="13028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t="3986" r="20978" b="4671"/>
          <a:stretch/>
        </p:blipFill>
        <p:spPr>
          <a:xfrm>
            <a:off x="7643030" y="1177998"/>
            <a:ext cx="1379050" cy="15018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28376" r="677" b="29158"/>
          <a:stretch/>
        </p:blipFill>
        <p:spPr>
          <a:xfrm rot="16200000">
            <a:off x="6565899" y="3965245"/>
            <a:ext cx="3616350" cy="1296012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5581403" y="2867891"/>
            <a:ext cx="641267" cy="5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202256" y="2727533"/>
            <a:ext cx="1291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t</a:t>
            </a:r>
            <a:r>
              <a:rPr lang="en-US" sz="1200" dirty="0" smtClean="0">
                <a:latin typeface="Arial Narrow" panose="020B0606020202030204" pitchFamily="34" charset="0"/>
              </a:rPr>
              <a:t>oward clinical trials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33448" y="3960421"/>
            <a:ext cx="3384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Baskerville Old Face" panose="02020602080505020303" pitchFamily="18" charset="0"/>
              </a:rPr>
              <a:t>Internal dosimetry procedure: S-factor calculation with GATE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95820" y="6552420"/>
            <a:ext cx="226260" cy="188640"/>
          </a:xfrm>
        </p:spPr>
        <p:txBody>
          <a:bodyPr/>
          <a:lstStyle/>
          <a:p>
            <a:fld id="{D3E53D2A-DA57-8A4F-8951-C9AF575F1AE8}" type="slidenum">
              <a:rPr lang="fr" smtClean="0"/>
              <a:t>7</a:t>
            </a:fld>
            <a:endParaRPr lang="fr" dirty="0"/>
          </a:p>
        </p:txBody>
      </p:sp>
      <p:sp>
        <p:nvSpPr>
          <p:cNvPr id="5" name="ZoneTexte 4"/>
          <p:cNvSpPr txBox="1"/>
          <p:nvPr/>
        </p:nvSpPr>
        <p:spPr>
          <a:xfrm>
            <a:off x="236220" y="1244856"/>
            <a:ext cx="531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skerville Old Face" panose="02020602080505020303" pitchFamily="18" charset="0"/>
              </a:rPr>
              <a:t>OUR PROCEDURE:</a:t>
            </a:r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6220" y="1775530"/>
            <a:ext cx="5311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Old Face" panose="02020602080505020303" pitchFamily="18" charset="0"/>
              </a:rPr>
              <a:t>1) Creation of a DICOM-RT file with contoured images from CT scan:</a:t>
            </a:r>
          </a:p>
          <a:p>
            <a:endParaRPr lang="en-US" sz="1600" dirty="0">
              <a:latin typeface="Baskerville Old Face" panose="02020602080505020303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42" y="1367337"/>
            <a:ext cx="2248264" cy="11707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6220" y="2993343"/>
            <a:ext cx="61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skerville Old Face" panose="02020602080505020303" pitchFamily="18" charset="0"/>
              </a:rPr>
              <a:t>2</a:t>
            </a:r>
            <a:r>
              <a:rPr lang="en-US" sz="1400" dirty="0" smtClean="0">
                <a:latin typeface="Baskerville Old Face" panose="02020602080505020303" pitchFamily="18" charset="0"/>
              </a:rPr>
              <a:t>) From </a:t>
            </a:r>
            <a:r>
              <a:rPr lang="en-US" sz="1400" dirty="0" smtClean="0">
                <a:latin typeface="Baskerville Old Face" panose="02020602080505020303" pitchFamily="18" charset="0"/>
              </a:rPr>
              <a:t>vertices coordinates of the contour we build a </a:t>
            </a:r>
            <a:r>
              <a:rPr lang="en-US" sz="1400" dirty="0" smtClean="0">
                <a:latin typeface="Baskerville Old Face" panose="02020602080505020303" pitchFamily="18" charset="0"/>
              </a:rPr>
              <a:t>binary mask </a:t>
            </a:r>
            <a:endParaRPr lang="en-US" sz="1400" dirty="0" smtClean="0">
              <a:latin typeface="Baskerville Old Face" panose="02020602080505020303" pitchFamily="18" charset="0"/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en-US" sz="1400" dirty="0">
                <a:latin typeface="Baskerville Old Face" panose="02020602080505020303" pitchFamily="18" charset="0"/>
              </a:rPr>
              <a:t> Analyze format: header .</a:t>
            </a:r>
            <a:r>
              <a:rPr lang="en-US" sz="1400" dirty="0" err="1">
                <a:latin typeface="Baskerville Old Face" panose="02020602080505020303" pitchFamily="18" charset="0"/>
              </a:rPr>
              <a:t>hdr</a:t>
            </a:r>
            <a:r>
              <a:rPr lang="en-US" sz="1400" dirty="0">
                <a:latin typeface="Baskerville Old Face" panose="02020602080505020303" pitchFamily="18" charset="0"/>
              </a:rPr>
              <a:t> + raw 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36220" y="3589300"/>
            <a:ext cx="260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Old Face" panose="02020602080505020303" pitchFamily="18" charset="0"/>
              </a:rPr>
              <a:t>3) Simulation in GATE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24196" y="3964935"/>
            <a:ext cx="624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Old Face" panose="02020602080505020303" pitchFamily="18" charset="0"/>
              </a:rPr>
              <a:t>Geometry           </a:t>
            </a:r>
            <a:r>
              <a:rPr lang="en-US" sz="1400" dirty="0" smtClean="0">
                <a:latin typeface="Baskerville Old Face" panose="02020602080505020303" pitchFamily="18" charset="0"/>
              </a:rPr>
              <a:t>Nested </a:t>
            </a:r>
            <a:r>
              <a:rPr lang="en-US" sz="1400" dirty="0" smtClean="0">
                <a:latin typeface="Baskerville Old Face" panose="02020602080505020303" pitchFamily="18" charset="0"/>
              </a:rPr>
              <a:t>parametrization method</a:t>
            </a:r>
            <a:endParaRPr lang="en-US" sz="1400" dirty="0" smtClean="0">
              <a:latin typeface="Baskerville Old Face" panose="02020602080505020303" pitchFamily="18" charset="0"/>
            </a:endParaRPr>
          </a:p>
          <a:p>
            <a:r>
              <a:rPr lang="en-US" sz="1400" dirty="0" smtClean="0">
                <a:latin typeface="Baskerville Old Face" panose="02020602080505020303" pitchFamily="18" charset="0"/>
              </a:rPr>
              <a:t>Source           </a:t>
            </a:r>
            <a:r>
              <a:rPr lang="en-US" sz="1400" dirty="0" err="1" smtClean="0">
                <a:latin typeface="Baskerville Old Face" panose="02020602080505020303" pitchFamily="18" charset="0"/>
              </a:rPr>
              <a:t>Voxelized</a:t>
            </a:r>
            <a:r>
              <a:rPr lang="en-US" sz="1400" dirty="0" smtClean="0">
                <a:latin typeface="Baskerville Old Face" panose="02020602080505020303" pitchFamily="18" charset="0"/>
              </a:rPr>
              <a:t> </a:t>
            </a:r>
            <a:r>
              <a:rPr lang="en-US" sz="1400" dirty="0" smtClean="0">
                <a:latin typeface="Baskerville Old Face" panose="02020602080505020303" pitchFamily="18" charset="0"/>
              </a:rPr>
              <a:t>source</a:t>
            </a:r>
            <a:endParaRPr lang="en-US" sz="1400" dirty="0">
              <a:latin typeface="Baskerville Old Face" panose="02020602080505020303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926580" y="2402203"/>
            <a:ext cx="2895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735777" y="4143522"/>
            <a:ext cx="2895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Shape 2"/>
          <p:cNvSpPr txBox="1"/>
          <p:nvPr/>
        </p:nvSpPr>
        <p:spPr>
          <a:xfrm>
            <a:off x="0" y="6518520"/>
            <a:ext cx="8676000" cy="331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100" dirty="0">
                <a:solidFill>
                  <a:srgbClr val="FFFFFF"/>
                </a:solidFill>
                <a:latin typeface="Californian FB" panose="0207040306080B030204" pitchFamily="18" charset="0"/>
              </a:rPr>
              <a:t>LPC - Pôle Physique pour la Santé et l'Environnement   </a:t>
            </a:r>
            <a:r>
              <a:rPr lang="it-IT" sz="1100" dirty="0" smtClean="0">
                <a:solidFill>
                  <a:srgbClr val="FFFFFF"/>
                </a:solidFill>
                <a:latin typeface="Californian FB" panose="0207040306080B030204" pitchFamily="18" charset="0"/>
              </a:rPr>
              <a:t> - Fois -     OpenGATE meeting    -   Clermont-Ferrand, May 2017                         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66887" y="2097019"/>
            <a:ext cx="613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skerville Old Face" panose="02020602080505020303" pitchFamily="18" charset="0"/>
              </a:rPr>
              <a:t>DICOM-RT: extension applied to radiation </a:t>
            </a:r>
            <a:r>
              <a:rPr lang="en-US" sz="1200" dirty="0" smtClean="0">
                <a:latin typeface="Baskerville Old Face" panose="02020602080505020303" pitchFamily="18" charset="0"/>
              </a:rPr>
              <a:t>therapy</a:t>
            </a:r>
            <a:endParaRPr lang="en-US" sz="1200" i="1" dirty="0">
              <a:latin typeface="Baskerville Old Face" panose="02020602080505020303" pitchFamily="18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	RT </a:t>
            </a:r>
            <a:r>
              <a:rPr lang="en-US" sz="12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Structure set</a:t>
            </a:r>
            <a:r>
              <a:rPr lang="en-US" sz="1200" dirty="0" smtClean="0">
                <a:latin typeface="Baskerville Old Face" panose="02020602080505020303" pitchFamily="18" charset="0"/>
              </a:rPr>
              <a:t>: defines areas of significance (such as TV, OAR, body contours, </a:t>
            </a:r>
            <a:r>
              <a:rPr lang="en-US" sz="1200" dirty="0" err="1" smtClean="0">
                <a:latin typeface="Baskerville Old Face" panose="02020602080505020303" pitchFamily="18" charset="0"/>
              </a:rPr>
              <a:t>ecc</a:t>
            </a:r>
            <a:r>
              <a:rPr lang="en-US" sz="1200" dirty="0" smtClean="0">
                <a:latin typeface="Baskerville Old Face" panose="02020602080505020303" pitchFamily="18" charset="0"/>
              </a:rPr>
              <a:t>.)</a:t>
            </a:r>
            <a:endParaRPr lang="en-US" sz="1200" dirty="0">
              <a:latin typeface="Baskerville Old Face" panose="02020602080505020303" pitchFamily="18" charset="0"/>
            </a:endParaRPr>
          </a:p>
          <a:p>
            <a:r>
              <a:rPr lang="en-US" sz="12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	ROI </a:t>
            </a:r>
            <a:r>
              <a:rPr lang="en-US" sz="12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Contour</a:t>
            </a:r>
            <a:r>
              <a:rPr lang="en-US" sz="1200" dirty="0" smtClean="0">
                <a:latin typeface="Baskerville Old Face" panose="02020602080505020303" pitchFamily="18" charset="0"/>
              </a:rPr>
              <a:t>: contains contours vertices coordinates.</a:t>
            </a:r>
            <a:endParaRPr lang="en-US" sz="1200" dirty="0">
              <a:latin typeface="Baskerville Old Face" panose="02020602080505020303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541813" y="4339464"/>
            <a:ext cx="2895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36220" y="4738148"/>
            <a:ext cx="7898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skerville Old Face" panose="02020602080505020303" pitchFamily="18" charset="0"/>
              </a:rPr>
              <a:t>GATE OUTPUT :   S-factors for our geometries </a:t>
            </a:r>
            <a:r>
              <a:rPr lang="en-US" sz="1400" i="1" dirty="0" smtClean="0">
                <a:latin typeface="Baskerville Old Face" panose="02020602080505020303" pitchFamily="18" charset="0"/>
              </a:rPr>
              <a:t>[absorbed dose per unit cumulated activity]</a:t>
            </a:r>
            <a:endParaRPr lang="en-US" sz="1400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Baskerville Old Face" panose="02020602080505020303" pitchFamily="18" charset="0"/>
              </a:rPr>
              <a:t>Summary and future perspectives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95820" y="6552420"/>
            <a:ext cx="295714" cy="188640"/>
          </a:xfrm>
        </p:spPr>
        <p:txBody>
          <a:bodyPr/>
          <a:lstStyle/>
          <a:p>
            <a:fld id="{D3E53D2A-DA57-8A4F-8951-C9AF575F1AE8}" type="slidenum">
              <a:rPr lang="fr" smtClean="0"/>
              <a:t>8</a:t>
            </a:fld>
            <a:endParaRPr lang="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8226" y="1323550"/>
            <a:ext cx="7230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skerville Old Face" panose="02020602080505020303" pitchFamily="18" charset="0"/>
              </a:rPr>
              <a:t>IDEA/GOAL: </a:t>
            </a:r>
            <a:r>
              <a:rPr lang="en-US" sz="1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simplify internal dosimetry calculations in GATE</a:t>
            </a:r>
          </a:p>
          <a:p>
            <a:endParaRPr lang="en-US" sz="1600" i="1" dirty="0" smtClean="0">
              <a:latin typeface="Baskerville Old Face" panose="02020602080505020303" pitchFamily="18" charset="0"/>
            </a:endParaRPr>
          </a:p>
          <a:p>
            <a:r>
              <a:rPr lang="en-US" sz="1600" i="1" dirty="0" smtClean="0">
                <a:latin typeface="Baskerville Old Face" panose="02020602080505020303" pitchFamily="18" charset="0"/>
              </a:rPr>
              <a:t> </a:t>
            </a:r>
            <a:r>
              <a:rPr lang="en-US" sz="1600" b="1" i="1" dirty="0" smtClean="0">
                <a:latin typeface="Baskerville Old Face" panose="02020602080505020303" pitchFamily="18" charset="0"/>
              </a:rPr>
              <a:t>potential users:</a:t>
            </a:r>
            <a:r>
              <a:rPr lang="en-US" sz="1600" i="1" dirty="0" smtClean="0">
                <a:latin typeface="Baskerville Old Face" panose="02020602080505020303" pitchFamily="18" charset="0"/>
              </a:rPr>
              <a:t>	- radiation protection of patients during nuclear medicine diagnostic </a:t>
            </a:r>
            <a:r>
              <a:rPr lang="en-US" sz="1600" i="1" dirty="0" smtClean="0">
                <a:latin typeface="Baskerville Old Face" panose="02020602080505020303" pitchFamily="18" charset="0"/>
              </a:rPr>
              <a:t>				  procedures </a:t>
            </a:r>
            <a:r>
              <a:rPr lang="en-US" sz="1600" i="1" dirty="0" smtClean="0">
                <a:latin typeface="Baskerville Old Face" panose="02020602080505020303" pitchFamily="18" charset="0"/>
              </a:rPr>
              <a:t>;</a:t>
            </a:r>
          </a:p>
          <a:p>
            <a:r>
              <a:rPr lang="en-US" sz="1600" i="1" dirty="0">
                <a:latin typeface="Baskerville Old Face" panose="02020602080505020303" pitchFamily="18" charset="0"/>
              </a:rPr>
              <a:t> </a:t>
            </a:r>
            <a:r>
              <a:rPr lang="en-US" sz="1600" i="1" dirty="0" smtClean="0">
                <a:latin typeface="Baskerville Old Face" panose="02020602080505020303" pitchFamily="18" charset="0"/>
              </a:rPr>
              <a:t>			- dosimetry in treatment using radionuclide therapy ; </a:t>
            </a:r>
          </a:p>
          <a:p>
            <a:r>
              <a:rPr lang="en-US" sz="1600" i="1" dirty="0" smtClean="0">
                <a:latin typeface="Baskerville Old Face" panose="02020602080505020303" pitchFamily="18" charset="0"/>
              </a:rPr>
              <a:t>			- new radiopharmaceuticals for diagnosis and treatment.</a:t>
            </a:r>
            <a:endParaRPr lang="en-US" sz="1600" i="1" dirty="0">
              <a:latin typeface="Baskerville Old Face" panose="02020602080505020303" pitchFamily="18" charset="0"/>
            </a:endParaRPr>
          </a:p>
          <a:p>
            <a:endParaRPr lang="en-US" sz="1600" dirty="0" smtClean="0">
              <a:latin typeface="Baskerville Old Face" panose="02020602080505020303" pitchFamily="18" charset="0"/>
            </a:endParaRPr>
          </a:p>
          <a:p>
            <a:r>
              <a:rPr lang="en-US" sz="1600" dirty="0" smtClean="0">
                <a:latin typeface="Baskerville Old Face" panose="02020602080505020303" pitchFamily="18" charset="0"/>
              </a:rPr>
              <a:t>NEEDS:</a:t>
            </a:r>
          </a:p>
          <a:p>
            <a:endParaRPr lang="en-US" sz="16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DICOM-RT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  <a:p>
            <a:endParaRPr lang="en-US" sz="1600" dirty="0" smtClean="0">
              <a:latin typeface="Baskerville Old Face" panose="02020602080505020303" pitchFamily="18" charset="0"/>
            </a:endParaRPr>
          </a:p>
          <a:p>
            <a:endParaRPr lang="en-US" sz="1600" dirty="0" smtClean="0">
              <a:latin typeface="Baskerville Old Face" panose="02020602080505020303" pitchFamily="18" charset="0"/>
            </a:endParaRPr>
          </a:p>
          <a:p>
            <a:endParaRPr lang="en-US" sz="1600" dirty="0" smtClean="0">
              <a:latin typeface="Baskerville Old Face" panose="02020602080505020303" pitchFamily="18" charset="0"/>
            </a:endParaRPr>
          </a:p>
          <a:p>
            <a:endParaRPr lang="en-US" sz="1600" dirty="0" smtClean="0">
              <a:latin typeface="Baskerville Old Face" panose="020206020805050203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5752" y="2967469"/>
            <a:ext cx="790593" cy="16702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50" y="1804969"/>
            <a:ext cx="1514082" cy="12410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7021" y="5925879"/>
            <a:ext cx="867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stellar" panose="020A0402060406010301" pitchFamily="18" charset="0"/>
              </a:rPr>
              <a:t>THANKS for your attention</a:t>
            </a:r>
            <a:endParaRPr lang="en-US" sz="3200" dirty="0">
              <a:latin typeface="Castellar" panose="020A0402060406010301" pitchFamily="18" charset="0"/>
            </a:endParaRPr>
          </a:p>
        </p:txBody>
      </p:sp>
      <p:sp>
        <p:nvSpPr>
          <p:cNvPr id="13" name="TextShape 2"/>
          <p:cNvSpPr txBox="1"/>
          <p:nvPr/>
        </p:nvSpPr>
        <p:spPr>
          <a:xfrm>
            <a:off x="0" y="6518520"/>
            <a:ext cx="8676000" cy="331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100" dirty="0">
                <a:solidFill>
                  <a:srgbClr val="FFFFFF"/>
                </a:solidFill>
                <a:latin typeface="Californian FB" panose="0207040306080B030204" pitchFamily="18" charset="0"/>
              </a:rPr>
              <a:t>LPC - Pôle Physique pour la Santé et l'Environnement   </a:t>
            </a:r>
            <a:r>
              <a:rPr lang="it-IT" sz="1100" dirty="0" smtClean="0">
                <a:solidFill>
                  <a:srgbClr val="FFFFFF"/>
                </a:solidFill>
                <a:latin typeface="Californian FB" panose="0207040306080B030204" pitchFamily="18" charset="0"/>
              </a:rPr>
              <a:t> - Fois -     OpenGATE meeting    -   Clermont-Ferrand, May 2017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917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ème2-PCSV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-PCSV" id="{7B1221BA-8826-4CB7-9A43-69749BE007CF}" vid="{AB92B1AB-26DC-4F97-81DF-9BB93B346C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Thème2-PCSV</Template>
  <TotalTime>2743</TotalTime>
  <Words>670</Words>
  <Application>Microsoft Office PowerPoint</Application>
  <PresentationFormat>Affichage à l'écran (4:3)</PresentationFormat>
  <Paragraphs>124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Arial</vt:lpstr>
      <vt:lpstr>Arial Narrow</vt:lpstr>
      <vt:lpstr>Arial Rounded MT Bold</vt:lpstr>
      <vt:lpstr>Baskerville Old Face</vt:lpstr>
      <vt:lpstr>Calibri</vt:lpstr>
      <vt:lpstr>Californian FB</vt:lpstr>
      <vt:lpstr>Cambria Math</vt:lpstr>
      <vt:lpstr>Castellar</vt:lpstr>
      <vt:lpstr>Euphemia</vt:lpstr>
      <vt:lpstr>Segoe Print</vt:lpstr>
      <vt:lpstr>Times New Roman</vt:lpstr>
      <vt:lpstr>Wingdings</vt:lpstr>
      <vt:lpstr>Thème2-PCSV</vt:lpstr>
      <vt:lpstr>Présentation PowerPoint</vt:lpstr>
      <vt:lpstr>Overview</vt:lpstr>
      <vt:lpstr>Présentation PowerPoint</vt:lpstr>
      <vt:lpstr>[177Lu]DOTA-Ts29.2</vt:lpstr>
      <vt:lpstr>[131I]ICF01012</vt:lpstr>
      <vt:lpstr>99mTc-NTP 15-5</vt:lpstr>
      <vt:lpstr>Internal dosimetry procedure: S-factor calculation with GATE</vt:lpstr>
      <vt:lpstr>Summary and future perspectives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fois</dc:creator>
  <cp:lastModifiedBy>fois</cp:lastModifiedBy>
  <cp:revision>117</cp:revision>
  <dcterms:created xsi:type="dcterms:W3CDTF">2016-11-10T09:13:42Z</dcterms:created>
  <dcterms:modified xsi:type="dcterms:W3CDTF">2017-05-10T13:57:16Z</dcterms:modified>
</cp:coreProperties>
</file>