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42" r:id="rId2"/>
  </p:sldMasterIdLst>
  <p:notesMasterIdLst>
    <p:notesMasterId r:id="rId38"/>
  </p:notesMasterIdLst>
  <p:handoutMasterIdLst>
    <p:handoutMasterId r:id="rId39"/>
  </p:handoutMasterIdLst>
  <p:sldIdLst>
    <p:sldId id="379" r:id="rId3"/>
    <p:sldId id="368" r:id="rId4"/>
    <p:sldId id="559" r:id="rId5"/>
    <p:sldId id="557" r:id="rId6"/>
    <p:sldId id="458" r:id="rId7"/>
    <p:sldId id="459" r:id="rId8"/>
    <p:sldId id="558" r:id="rId9"/>
    <p:sldId id="408" r:id="rId10"/>
    <p:sldId id="339" r:id="rId11"/>
    <p:sldId id="522" r:id="rId12"/>
    <p:sldId id="523" r:id="rId13"/>
    <p:sldId id="524" r:id="rId14"/>
    <p:sldId id="525" r:id="rId15"/>
    <p:sldId id="460" r:id="rId16"/>
    <p:sldId id="556" r:id="rId17"/>
    <p:sldId id="535" r:id="rId18"/>
    <p:sldId id="543" r:id="rId19"/>
    <p:sldId id="544" r:id="rId20"/>
    <p:sldId id="553" r:id="rId21"/>
    <p:sldId id="357" r:id="rId22"/>
    <p:sldId id="470" r:id="rId23"/>
    <p:sldId id="521" r:id="rId24"/>
    <p:sldId id="549" r:id="rId25"/>
    <p:sldId id="560" r:id="rId26"/>
    <p:sldId id="555" r:id="rId27"/>
    <p:sldId id="545" r:id="rId28"/>
    <p:sldId id="546" r:id="rId29"/>
    <p:sldId id="512" r:id="rId30"/>
    <p:sldId id="554" r:id="rId31"/>
    <p:sldId id="567" r:id="rId32"/>
    <p:sldId id="562" r:id="rId33"/>
    <p:sldId id="563" r:id="rId34"/>
    <p:sldId id="564" r:id="rId35"/>
    <p:sldId id="565" r:id="rId36"/>
    <p:sldId id="378" r:id="rId37"/>
  </p:sldIdLst>
  <p:sldSz cx="9144000" cy="6858000" type="screen4x3"/>
  <p:notesSz cx="6805613" cy="9939338"/>
  <p:custShowLst>
    <p:custShow name="DPG" id="0">
      <p:sldLst/>
    </p:custShow>
    <p:custShow name="DPG-kurz" id="1">
      <p:sldLst/>
    </p:custShow>
  </p:custShow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FF00"/>
    <a:srgbClr val="FF3300"/>
    <a:srgbClr val="0000FF"/>
    <a:srgbClr val="D60093"/>
    <a:srgbClr val="00CC66"/>
    <a:srgbClr val="008000"/>
    <a:srgbClr val="33CC33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609" autoAdjust="0"/>
    <p:restoredTop sz="99279" autoAdjust="0"/>
  </p:normalViewPr>
  <p:slideViewPr>
    <p:cSldViewPr>
      <p:cViewPr varScale="1">
        <p:scale>
          <a:sx n="64" d="100"/>
          <a:sy n="64" d="100"/>
        </p:scale>
        <p:origin x="-9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8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625" y="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45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625" y="944245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750217FB-4154-477E-836D-3DE2B33E700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625" y="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7287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21225"/>
            <a:ext cx="4992687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Klicken Sie, um die Formate des Vorlagentextes zu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45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625" y="944245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3" tIns="46127" rIns="92253" bIns="4612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679B07A0-167E-4EBC-A6A7-E0BF3F68B7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14412F-204D-4E4C-B5C7-55350FECAA22}" type="slidenum">
              <a:rPr lang="en-GB" smtClean="0"/>
              <a:pPr/>
              <a:t>1</a:t>
            </a:fld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5A63A7-9196-49FE-932B-4022710FB9CE}" type="slidenum">
              <a:rPr lang="en-GB" smtClean="0"/>
              <a:pPr/>
              <a:t>10</a:t>
            </a:fld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91DCE6-D610-4B0B-8AF5-B1AE9DAD24C0}" type="slidenum">
              <a:rPr lang="en-GB" smtClean="0"/>
              <a:pPr/>
              <a:t>11</a:t>
            </a:fld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680B0F-E778-48B6-84C7-0EE5F2AB2952}" type="slidenum">
              <a:rPr lang="en-GB" smtClean="0"/>
              <a:pPr/>
              <a:t>12</a:t>
            </a:fld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6721AB-DDC4-4EAE-A2C3-0F3D86DD702F}" type="slidenum">
              <a:rPr lang="en-GB" smtClean="0"/>
              <a:pPr/>
              <a:t>13</a:t>
            </a:fld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94FF37-0FB3-497E-AD70-6E686989EB2F}" type="slidenum">
              <a:rPr lang="en-GB" smtClean="0"/>
              <a:pPr/>
              <a:t>14</a:t>
            </a:fld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995F5-09E6-4F79-B126-B092DC7C0C2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C91AB-B88D-4B62-96D6-8DAD79153BBA}" type="slidenum">
              <a:rPr lang="fr-FR" smtClean="0"/>
              <a:pPr/>
              <a:t>16</a:t>
            </a:fld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C91AB-B88D-4B62-96D6-8DAD79153BBA}" type="slidenum">
              <a:rPr lang="fr-FR" smtClean="0"/>
              <a:pPr/>
              <a:t>17</a:t>
            </a:fld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6FC8B-F4C3-40C7-9A02-90714337D52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6FC8B-F4C3-40C7-9A02-90714337D52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FCFB9F-680E-446A-AE7D-B7480472DB08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62525" cy="3722688"/>
          </a:xfrm>
          <a:solidFill>
            <a:srgbClr val="FFFFFF"/>
          </a:solidFill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89513" cy="44688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006" tIns="45503" rIns="91006" bIns="45503"/>
          <a:lstStyle/>
          <a:p>
            <a:pPr eaLnBrk="1" hangingPunct="1">
              <a:defRPr/>
            </a:pPr>
            <a:endParaRPr lang="it-IT" sz="9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300EC-030A-4B1A-BDE0-76CCD1A359D4}" type="slidenum">
              <a:rPr lang="en-GB" smtClean="0"/>
              <a:pPr/>
              <a:t>20</a:t>
            </a:fld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02695D-1C9A-44A8-AA27-254C1F132131}" type="slidenum">
              <a:rPr lang="en-GB" smtClean="0"/>
              <a:pPr/>
              <a:t>21</a:t>
            </a:fld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28EA8A-08DF-425A-9DFB-B98CE87AF5D3}" type="slidenum">
              <a:rPr lang="en-GB" smtClean="0"/>
              <a:pPr/>
              <a:t>22</a:t>
            </a:fld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Spurio- ANTARES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D7517F-279D-4AE6-9364-D2CA205CFC49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57ECA6-DD94-45C5-B357-419BFF988484}" type="slidenum">
              <a:rPr lang="fr-FR"/>
              <a:pPr/>
              <a:t>24</a:t>
            </a:fld>
            <a:endParaRPr lang="fr-FR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7287" cy="3725863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995F5-09E6-4F79-B126-B092DC7C0C2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Spurio- ANTARES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D7517F-279D-4AE6-9364-D2CA205CFC49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Spurio- ANTARES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D7517F-279D-4AE6-9364-D2CA205CFC49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B4F151-C489-4EC2-A1C1-4DCDC1B04969}" type="slidenum">
              <a:rPr lang="en-GB" smtClean="0"/>
              <a:pPr/>
              <a:t>28</a:t>
            </a:fld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FBEACB-AE96-4998-B5CF-E35606E5C1D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995F5-09E6-4F79-B126-B092DC7C0C2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BC17B1-0BFB-4D22-8AA6-C67800650C9B}" type="slidenum">
              <a:rPr lang="en-GB" smtClean="0"/>
              <a:pPr/>
              <a:t>30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21225"/>
            <a:ext cx="5443537" cy="44719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323" tIns="44161" rIns="88323" bIns="44161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E2FAC-1DA6-4507-954D-CCD110966B4E}" type="slidenum">
              <a:rPr lang="en-GB"/>
              <a:pPr/>
              <a:t>31</a:t>
            </a:fld>
            <a:endParaRPr lang="en-GB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60400" y="820738"/>
            <a:ext cx="1250950" cy="938212"/>
          </a:xfrm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2074147"/>
            <a:ext cx="5444490" cy="7119741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C613C2-7160-4BA5-B6F3-6D59AB469DBE}" type="slidenum">
              <a:rPr lang="en-GB"/>
              <a:pPr/>
              <a:t>32</a:t>
            </a:fld>
            <a:endParaRPr lang="en-GB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60400" y="820738"/>
            <a:ext cx="1250950" cy="938212"/>
          </a:xfrm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2074147"/>
            <a:ext cx="5444490" cy="7119741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203432-4C92-4C42-AA90-49B11811220E}" type="slidenum">
              <a:rPr lang="en-GB"/>
              <a:pPr/>
              <a:t>33</a:t>
            </a:fld>
            <a:endParaRPr lang="en-GB"/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5338" y="746125"/>
            <a:ext cx="3230562" cy="2424113"/>
          </a:xfrm>
          <a:ln/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203432-4C92-4C42-AA90-49B11811220E}" type="slidenum">
              <a:rPr lang="en-GB"/>
              <a:pPr/>
              <a:t>34</a:t>
            </a:fld>
            <a:endParaRPr lang="en-GB"/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5338" y="746125"/>
            <a:ext cx="3230562" cy="2424113"/>
          </a:xfrm>
          <a:ln/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BC17B1-0BFB-4D22-8AA6-C67800650C9B}" type="slidenum">
              <a:rPr lang="en-GB" smtClean="0"/>
              <a:pPr/>
              <a:t>35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21225"/>
            <a:ext cx="5443537" cy="44719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323" tIns="44161" rIns="88323" bIns="44161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B995F5-09E6-4F79-B126-B092DC7C0C27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F476F6-D179-4AAB-BCD4-238385C90370}" type="slidenum">
              <a:rPr lang="en-GB" smtClean="0"/>
              <a:pPr/>
              <a:t>5</a:t>
            </a:fld>
            <a:endParaRPr lang="en-GB" smtClean="0"/>
          </a:p>
        </p:txBody>
      </p:sp>
      <p:sp>
        <p:nvSpPr>
          <p:cNvPr id="56323" name="Rectangle 6"/>
          <p:cNvSpPr txBox="1">
            <a:spLocks noGrp="1" noChangeArrowheads="1"/>
          </p:cNvSpPr>
          <p:nvPr/>
        </p:nvSpPr>
        <p:spPr bwMode="auto">
          <a:xfrm>
            <a:off x="0" y="9439275"/>
            <a:ext cx="294798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53" tIns="46127" rIns="92253" bIns="46127" anchor="b"/>
          <a:lstStyle/>
          <a:p>
            <a:r>
              <a:rPr lang="it-IT" sz="1300">
                <a:solidFill>
                  <a:srgbClr val="FFFF00"/>
                </a:solidFill>
                <a:cs typeface="Arial" pitchFamily="34" charset="0"/>
              </a:rPr>
              <a:t>M. Spurio- ANTARES</a:t>
            </a:r>
          </a:p>
        </p:txBody>
      </p:sp>
      <p:sp>
        <p:nvSpPr>
          <p:cNvPr id="56324" name="Rectangle 7"/>
          <p:cNvSpPr txBox="1">
            <a:spLocks noGrp="1" noChangeArrowheads="1"/>
          </p:cNvSpPr>
          <p:nvPr/>
        </p:nvSpPr>
        <p:spPr bwMode="auto">
          <a:xfrm>
            <a:off x="3856038" y="9439275"/>
            <a:ext cx="29479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53" tIns="46127" rIns="92253" bIns="46127" anchor="b"/>
          <a:lstStyle/>
          <a:p>
            <a:pPr algn="r"/>
            <a:fld id="{87AB7928-137F-475D-9E3E-64277222B56F}" type="slidenum">
              <a:rPr lang="it-IT" sz="1300">
                <a:solidFill>
                  <a:srgbClr val="FFFF00"/>
                </a:solidFill>
                <a:cs typeface="Arial" pitchFamily="34" charset="0"/>
              </a:rPr>
              <a:pPr algn="r"/>
              <a:t>5</a:t>
            </a:fld>
            <a:endParaRPr lang="it-IT" sz="130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563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4425" y="4719638"/>
            <a:ext cx="4576763" cy="4473575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3C8E06-6F7B-461E-81EA-28B300A9C33D}" type="slidenum">
              <a:rPr lang="en-GB" smtClean="0"/>
              <a:pPr/>
              <a:t>6</a:t>
            </a:fld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23A35E-B45C-4351-9413-8D0FBA4D1194}" type="slidenum">
              <a:rPr lang="en-GB">
                <a:latin typeface="Arial" pitchFamily="34" charset="0"/>
              </a:rPr>
              <a:pPr/>
              <a:t>7</a:t>
            </a:fld>
            <a:endParaRPr lang="en-GB">
              <a:latin typeface="Arial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8688" y="744538"/>
            <a:ext cx="496728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7946" y="4721504"/>
            <a:ext cx="4989723" cy="4473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28E8E1-0516-4ADC-A23A-44B95103DBDD}" type="slidenum">
              <a:rPr lang="en-GB" smtClean="0"/>
              <a:pPr/>
              <a:t>8</a:t>
            </a:fld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D4DC2E-2889-4789-8FBA-7CF33FC3F06E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284163"/>
            <a:ext cx="0" cy="0"/>
          </a:xfrm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4054475"/>
            <a:ext cx="5343525" cy="184150"/>
          </a:xfrm>
          <a:noFill/>
          <a:ln/>
        </p:spPr>
        <p:txBody>
          <a:bodyPr lIns="0" tIns="0" rIns="0" bIns="0">
            <a:spAutoFit/>
          </a:bodyPr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ntares-pu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0"/>
            <a:ext cx="2185987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0"/>
            <a:ext cx="6410325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8" y="0"/>
            <a:ext cx="831691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288" y="836613"/>
            <a:ext cx="4297362" cy="602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5050" y="836613"/>
            <a:ext cx="4298950" cy="602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5C7CC68-183C-49E5-8218-178EA5080C80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B2AE90F-B533-4965-8583-16214516F6AD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CC9AB22-336F-4D4D-B1E5-3121B4ABB06C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2A2BC3B-51B5-41AA-9A66-7363577BD901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A9C20A-348E-4D58-AFB4-C816916315FE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D0657D3-23A8-4607-929C-3388D4151F0F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A49ED78-4D68-49EF-8809-A533781A1D69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EAF3734-E5F8-4EF0-A3E7-405388502C35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2BADD5B-7883-494E-A6C9-8AD5B054156C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79094A5-9C96-4B3D-952C-AA01DE021C2A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88A141-F7D0-4CE0-AA1D-ACE4572EE63A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336445E-41BC-48F8-B188-0509EE462A12}" type="slidenum">
              <a:rPr lang="en-US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836613"/>
            <a:ext cx="4297362" cy="602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5050" y="836613"/>
            <a:ext cx="4298950" cy="602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pic>
        <p:nvPicPr>
          <p:cNvPr id="4" name="Picture 15" descr="bgLightningVolt_Deep_Blue_Sea-1"/>
          <p:cNvPicPr>
            <a:picLocks noChangeAspect="1" noChangeArrowheads="1"/>
          </p:cNvPicPr>
          <p:nvPr userDrawn="1"/>
        </p:nvPicPr>
        <p:blipFill>
          <a:blip r:embed="rId2"/>
          <a:srcRect t="15315" b="31123"/>
          <a:stretch>
            <a:fillRect/>
          </a:stretch>
        </p:blipFill>
        <p:spPr bwMode="auto">
          <a:xfrm>
            <a:off x="-32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99FF"/>
            </a:gs>
            <a:gs pos="100000">
              <a:srgbClr val="CC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0"/>
            <a:ext cx="8316912" cy="836613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Titelformat zu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836613"/>
            <a:ext cx="8748712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Vorlagentextes zu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 rot="-5400000">
            <a:off x="-2141537" y="4383087"/>
            <a:ext cx="46164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fr-FR"/>
              <a:t>V. Bertin - CPPM - ARENA'08 @ Roma</a:t>
            </a:r>
          </a:p>
        </p:txBody>
      </p:sp>
      <p:pic>
        <p:nvPicPr>
          <p:cNvPr id="6149" name="Picture 29" descr="logo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827088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ransition spd="med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CC"/>
            </a:gs>
            <a:gs pos="100000">
              <a:srgbClr val="0000CC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2C8BDD96-DEFA-4DBA-9338-F0FD6A4A3E12}" type="slidenum"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3.png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3.jpeg"/><Relationship Id="rId9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gif"/><Relationship Id="rId5" Type="http://schemas.openxmlformats.org/officeDocument/2006/relationships/image" Target="../media/image91.wmf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gif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gif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gif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103.png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03.pn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3.jpeg"/><Relationship Id="rId7" Type="http://schemas.openxmlformats.org/officeDocument/2006/relationships/image" Target="../media/image116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3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1"/>
          <p:cNvSpPr>
            <a:spLocks noGrp="1"/>
          </p:cNvSpPr>
          <p:nvPr>
            <p:ph type="ftr" sz="quarter" idx="4294967295"/>
          </p:nvPr>
        </p:nvSpPr>
        <p:spPr>
          <a:xfrm rot="16200000">
            <a:off x="-2141537" y="4383087"/>
            <a:ext cx="4616450" cy="333375"/>
          </a:xfrm>
          <a:noFill/>
        </p:spPr>
        <p:txBody>
          <a:bodyPr/>
          <a:lstStyle/>
          <a:p>
            <a:r>
              <a:rPr lang="fr-FR" smtClean="0"/>
              <a:t>V. Bertin - CPPM - ARENA'08 @ Roma</a:t>
            </a:r>
          </a:p>
        </p:txBody>
      </p:sp>
      <p:pic>
        <p:nvPicPr>
          <p:cNvPr id="19459" name="Picture 6" descr="antares-pub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 b="27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762000" y="1643050"/>
            <a:ext cx="7864475" cy="1600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/>
            <a:r>
              <a:rPr lang="en-GB" sz="4800" dirty="0" smtClean="0">
                <a:solidFill>
                  <a:srgbClr val="FFFF00"/>
                </a:solidFill>
                <a:latin typeface="Times New Roman" pitchFamily="18" charset="0"/>
              </a:rPr>
              <a:t>Status of the</a:t>
            </a:r>
            <a:r>
              <a:rPr lang="fr-FR" sz="48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sz="4800" dirty="0">
                <a:solidFill>
                  <a:srgbClr val="FFFF00"/>
                </a:solidFill>
                <a:latin typeface="Times New Roman" pitchFamily="18" charset="0"/>
              </a:rPr>
              <a:t>ANTARES </a:t>
            </a:r>
            <a:endParaRPr lang="en-GB" sz="4800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fr-FR" sz="4800" dirty="0" err="1" smtClean="0">
                <a:solidFill>
                  <a:srgbClr val="FFFF00"/>
                </a:solidFill>
                <a:latin typeface="Times New Roman" pitchFamily="18" charset="0"/>
              </a:rPr>
              <a:t>Deep</a:t>
            </a:r>
            <a:r>
              <a:rPr lang="fr-FR" sz="4800" dirty="0" smtClean="0">
                <a:solidFill>
                  <a:srgbClr val="FFFF00"/>
                </a:solidFill>
                <a:latin typeface="Times New Roman" pitchFamily="18" charset="0"/>
              </a:rPr>
              <a:t>-</a:t>
            </a:r>
            <a:r>
              <a:rPr lang="fr-FR" sz="4800" dirty="0" err="1" smtClean="0">
                <a:solidFill>
                  <a:srgbClr val="FFFF00"/>
                </a:solidFill>
                <a:latin typeface="Times New Roman" pitchFamily="18" charset="0"/>
              </a:rPr>
              <a:t>Sea</a:t>
            </a:r>
            <a:r>
              <a:rPr lang="fr-FR" sz="4800" dirty="0" smtClean="0">
                <a:solidFill>
                  <a:srgbClr val="FFFF00"/>
                </a:solidFill>
                <a:latin typeface="Times New Roman" pitchFamily="18" charset="0"/>
              </a:rPr>
              <a:t> Neutrino </a:t>
            </a:r>
            <a:r>
              <a:rPr lang="fr-FR" sz="4800" dirty="0" err="1" smtClean="0">
                <a:solidFill>
                  <a:srgbClr val="FFFF00"/>
                </a:solidFill>
                <a:latin typeface="Times New Roman" pitchFamily="18" charset="0"/>
              </a:rPr>
              <a:t>Telescope</a:t>
            </a:r>
            <a:endParaRPr lang="en-GB" sz="48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609600" y="4938713"/>
            <a:ext cx="8104188" cy="1133475"/>
          </a:xfrm>
          <a:prstGeom prst="rect">
            <a:avLst/>
          </a:prstGeom>
          <a:noFill/>
          <a:ln w="9525">
            <a:solidFill>
              <a:srgbClr val="B7FFDB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ctr">
              <a:spcBef>
                <a:spcPct val="20000"/>
              </a:spcBef>
            </a:pPr>
            <a:r>
              <a:rPr lang="en-GB" sz="2400" dirty="0">
                <a:solidFill>
                  <a:srgbClr val="B7FFDB"/>
                </a:solidFill>
              </a:rPr>
              <a:t>Paschal COYLE- </a:t>
            </a:r>
            <a:r>
              <a:rPr lang="en-GB" sz="2400" dirty="0" smtClean="0">
                <a:solidFill>
                  <a:srgbClr val="B7FFDB"/>
                </a:solidFill>
              </a:rPr>
              <a:t>CNRS/CPPM-Marseille</a:t>
            </a:r>
            <a:endParaRPr lang="en-GB" sz="2400" dirty="0">
              <a:solidFill>
                <a:srgbClr val="B7FFDB"/>
              </a:solidFill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GB" sz="2800" dirty="0">
                <a:solidFill>
                  <a:srgbClr val="B7FFDB"/>
                </a:solidFill>
              </a:rPr>
              <a:t>on behalf of the ANTARES Collaboration</a:t>
            </a: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0" y="6305550"/>
            <a:ext cx="914400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chemeClr val="bg1"/>
                </a:solidFill>
                <a:latin typeface="Times New Roman" pitchFamily="18" charset="0"/>
              </a:rPr>
              <a:t>Workshop on Gravitational Waves and High Energy Neutrinos– Paris  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</a:rPr>
              <a:t>- </a:t>
            </a:r>
            <a:r>
              <a:rPr lang="en-GB" b="1" dirty="0" smtClean="0">
                <a:solidFill>
                  <a:schemeClr val="bg1"/>
                </a:solidFill>
                <a:latin typeface="Times New Roman" pitchFamily="18" charset="0"/>
              </a:rPr>
              <a:t>May 23, 2009</a:t>
            </a:r>
            <a:endParaRPr lang="en-GB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9463" name="Picture 7" descr="logo_1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573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Logo_CPPM_Quadri_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28000" y="0"/>
            <a:ext cx="10160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-32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48713" y="6524625"/>
            <a:ext cx="360362" cy="1444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ADB9326-850E-4DFF-BD79-8848A34462DA}" type="slidenum">
              <a:rPr lang="en-GB"/>
              <a:pPr/>
              <a:t>10</a:t>
            </a:fld>
            <a:endParaRPr lang="en-GB"/>
          </a:p>
        </p:txBody>
      </p:sp>
      <p:sp>
        <p:nvSpPr>
          <p:cNvPr id="24580" name="Title 1"/>
          <p:cNvSpPr>
            <a:spLocks noGrp="1"/>
          </p:cNvSpPr>
          <p:nvPr>
            <p:ph type="title" idx="4294967295"/>
          </p:nvPr>
        </p:nvSpPr>
        <p:spPr>
          <a:xfrm>
            <a:off x="857250" y="0"/>
            <a:ext cx="8286750" cy="857250"/>
          </a:xfrm>
        </p:spPr>
        <p:txBody>
          <a:bodyPr/>
          <a:lstStyle/>
          <a:p>
            <a:pPr eaLnBrk="1" hangingPunct="1"/>
            <a:r>
              <a:rPr lang="en-GB" dirty="0" smtClean="0"/>
              <a:t>ANTARES Site Exploration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3714750"/>
            <a:ext cx="9072563" cy="3005138"/>
            <a:chOff x="0" y="3714752"/>
            <a:chExt cx="9072593" cy="3004698"/>
          </a:xfrm>
        </p:grpSpPr>
        <p:pic>
          <p:nvPicPr>
            <p:cNvPr id="3" name="Picture 11" descr="IMG_00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714752"/>
              <a:ext cx="4383188" cy="29335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5" descr="sortie_en_me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82304" y="3719078"/>
              <a:ext cx="4490289" cy="30003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971550" y="1214438"/>
            <a:ext cx="7018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9900"/>
                </a:solidFill>
              </a:rPr>
              <a:t>1996 - 2000 Measurements with autonomous lines</a:t>
            </a:r>
          </a:p>
        </p:txBody>
      </p:sp>
      <p:grpSp>
        <p:nvGrpSpPr>
          <p:cNvPr id="24583" name="Group 9"/>
          <p:cNvGrpSpPr>
            <a:grpSpLocks/>
          </p:cNvGrpSpPr>
          <p:nvPr/>
        </p:nvGrpSpPr>
        <p:grpSpPr bwMode="auto">
          <a:xfrm>
            <a:off x="584200" y="2139950"/>
            <a:ext cx="7486650" cy="1289050"/>
            <a:chOff x="25400" y="696902"/>
            <a:chExt cx="7486345" cy="1288613"/>
          </a:xfrm>
        </p:grpSpPr>
        <p:sp>
          <p:nvSpPr>
            <p:cNvPr id="5" name="Text Box 16"/>
            <p:cNvSpPr txBox="1">
              <a:spLocks noChangeArrowheads="1"/>
            </p:cNvSpPr>
            <p:nvPr/>
          </p:nvSpPr>
          <p:spPr bwMode="auto">
            <a:xfrm>
              <a:off x="26988" y="1528470"/>
              <a:ext cx="7411735" cy="457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3)  Optical properties study:                28 deployments</a:t>
              </a:r>
              <a:endParaRPr lang="en-GB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25400" y="696902"/>
              <a:ext cx="7486345" cy="461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457200" indent="-457200">
                <a:spcBef>
                  <a:spcPct val="50000"/>
                </a:spcBef>
                <a:buFontTx/>
                <a:buAutoNum type="arabicParenR"/>
                <a:defRPr/>
              </a:pPr>
              <a:r>
                <a:rPr lang="en-US" sz="2400" dirty="0">
                  <a:ln w="18415" cmpd="sng">
                    <a:noFill/>
                    <a:prstDash val="solid"/>
                  </a:ln>
                  <a:solidFill>
                    <a:srgbClr val="D60093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Optical background study:             15 deployments</a:t>
              </a:r>
              <a:endParaRPr lang="en-GB" sz="2400" dirty="0">
                <a:ln w="18415" cmpd="sng">
                  <a:noFill/>
                  <a:prstDash val="solid"/>
                </a:ln>
                <a:solidFill>
                  <a:srgbClr val="D6009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26988" y="1125382"/>
              <a:ext cx="7353000" cy="457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2)  </a:t>
              </a:r>
              <a:r>
                <a:rPr lang="en-US" sz="2400" dirty="0" err="1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Biofouling</a:t>
              </a:r>
              <a:r>
                <a:rPr lang="en-US" sz="24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-sedimentation study:      4 deployments</a:t>
              </a:r>
              <a:endParaRPr lang="en-GB" sz="2400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11" name="Picture 26" descr="thety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60" y="3857628"/>
            <a:ext cx="4429156" cy="271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48713" y="6524625"/>
            <a:ext cx="360362" cy="1444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925FE288-8B08-4A94-A03E-4BB498DCB169}" type="slidenum">
              <a:rPr lang="en-GB"/>
              <a:pPr/>
              <a:t>11</a:t>
            </a:fld>
            <a:endParaRPr lang="en-GB"/>
          </a:p>
        </p:txBody>
      </p:sp>
      <p:sp>
        <p:nvSpPr>
          <p:cNvPr id="25604" name="Title 1"/>
          <p:cNvSpPr>
            <a:spLocks noGrp="1"/>
          </p:cNvSpPr>
          <p:nvPr>
            <p:ph type="title" idx="4294967295"/>
          </p:nvPr>
        </p:nvSpPr>
        <p:spPr>
          <a:xfrm>
            <a:off x="857250" y="0"/>
            <a:ext cx="8286750" cy="857250"/>
          </a:xfrm>
        </p:spPr>
        <p:txBody>
          <a:bodyPr/>
          <a:lstStyle/>
          <a:p>
            <a:pPr eaLnBrk="1" hangingPunct="1"/>
            <a:r>
              <a:rPr lang="en-GB" smtClean="0"/>
              <a:t>Building the Detector - 1</a:t>
            </a:r>
            <a:br>
              <a:rPr lang="en-GB" smtClean="0"/>
            </a:br>
            <a:r>
              <a:rPr lang="en-GB" smtClean="0"/>
              <a:t>Main Cable and Junction Box</a:t>
            </a:r>
          </a:p>
        </p:txBody>
      </p:sp>
      <p:sp>
        <p:nvSpPr>
          <p:cNvPr id="25605" name="TextBox 2"/>
          <p:cNvSpPr txBox="1">
            <a:spLocks noChangeArrowheads="1"/>
          </p:cNvSpPr>
          <p:nvPr/>
        </p:nvSpPr>
        <p:spPr bwMode="auto">
          <a:xfrm>
            <a:off x="611188" y="1196975"/>
            <a:ext cx="7905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9900"/>
                </a:solidFill>
              </a:rPr>
              <a:t>2001 Deployment of 45 km electro-optical cable (Alcatel)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11188" y="1773238"/>
            <a:ext cx="482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9900"/>
                </a:solidFill>
              </a:rPr>
              <a:t>2002 Deployment of Junction Box </a:t>
            </a:r>
          </a:p>
        </p:txBody>
      </p:sp>
      <p:pic>
        <p:nvPicPr>
          <p:cNvPr id="5" name="Picture 22" descr="cable4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403" y="2427602"/>
            <a:ext cx="4125053" cy="295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3" descr="cable_sablettes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1782" y="3649340"/>
            <a:ext cx="4401006" cy="320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JB_on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357562"/>
            <a:ext cx="4401025" cy="3250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JB_in2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3071810"/>
            <a:ext cx="4320398" cy="235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72500" y="6524625"/>
            <a:ext cx="536575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EA2807C3-F102-49ED-936D-E782565B4564}" type="slidenum">
              <a:rPr lang="en-GB"/>
              <a:pPr/>
              <a:t>12</a:t>
            </a:fld>
            <a:endParaRPr lang="en-GB"/>
          </a:p>
        </p:txBody>
      </p:sp>
      <p:sp>
        <p:nvSpPr>
          <p:cNvPr id="26628" name="Title 1"/>
          <p:cNvSpPr>
            <a:spLocks noGrp="1"/>
          </p:cNvSpPr>
          <p:nvPr>
            <p:ph type="title" idx="4294967295"/>
          </p:nvPr>
        </p:nvSpPr>
        <p:spPr>
          <a:xfrm>
            <a:off x="857250" y="0"/>
            <a:ext cx="8286750" cy="857250"/>
          </a:xfrm>
        </p:spPr>
        <p:txBody>
          <a:bodyPr/>
          <a:lstStyle/>
          <a:p>
            <a:pPr eaLnBrk="1" hangingPunct="1"/>
            <a:r>
              <a:rPr lang="en-GB" smtClean="0"/>
              <a:t>Building the Detector - 2</a:t>
            </a:r>
            <a:br>
              <a:rPr lang="en-GB" smtClean="0"/>
            </a:br>
            <a:r>
              <a:rPr lang="en-GB" smtClean="0"/>
              <a:t>Line Deployment</a:t>
            </a:r>
          </a:p>
        </p:txBody>
      </p:sp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611188" y="1046163"/>
            <a:ext cx="77152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tabLst>
                <a:tab pos="633413" algn="l"/>
                <a:tab pos="1073150" algn="l"/>
              </a:tabLst>
            </a:pPr>
            <a:r>
              <a:rPr lang="en-US" sz="2000">
                <a:solidFill>
                  <a:srgbClr val="FF9900"/>
                </a:solidFill>
              </a:rPr>
              <a:t> 2003-2005   Various prototype lines</a:t>
            </a:r>
          </a:p>
          <a:p>
            <a:pPr>
              <a:buFontTx/>
              <a:buChar char="•"/>
              <a:tabLst>
                <a:tab pos="633413" algn="l"/>
                <a:tab pos="1073150" algn="l"/>
              </a:tabLst>
            </a:pPr>
            <a:r>
              <a:rPr lang="en-US" sz="2000">
                <a:solidFill>
                  <a:srgbClr val="FF9900"/>
                </a:solidFill>
              </a:rPr>
              <a:t> 2006 	        Lines 1, 2 </a:t>
            </a:r>
          </a:p>
          <a:p>
            <a:pPr>
              <a:buFontTx/>
              <a:buChar char="•"/>
              <a:tabLst>
                <a:tab pos="633413" algn="l"/>
                <a:tab pos="1073150" algn="l"/>
              </a:tabLst>
            </a:pPr>
            <a:r>
              <a:rPr lang="en-US" sz="2000">
                <a:solidFill>
                  <a:srgbClr val="FF9900"/>
                </a:solidFill>
              </a:rPr>
              <a:t> 2007	        Lines 3, 4, 5, 6, 7, 8, 9,10 	</a:t>
            </a:r>
          </a:p>
          <a:p>
            <a:pPr>
              <a:buFontTx/>
              <a:buChar char="•"/>
              <a:tabLst>
                <a:tab pos="633413" algn="l"/>
                <a:tab pos="1073150" algn="l"/>
              </a:tabLst>
            </a:pPr>
            <a:r>
              <a:rPr lang="en-US" sz="2000">
                <a:solidFill>
                  <a:srgbClr val="FF9900"/>
                </a:solidFill>
              </a:rPr>
              <a:t> 2008             Lines 11, 12		</a:t>
            </a:r>
          </a:p>
        </p:txBody>
      </p:sp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8112" y="2643188"/>
            <a:ext cx="3527426" cy="451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ntares_0166"/>
          <p:cNvPicPr>
            <a:picLocks noChangeAspect="1" noChangeArrowheads="1"/>
          </p:cNvPicPr>
          <p:nvPr/>
        </p:nvPicPr>
        <p:blipFill>
          <a:blip r:embed="rId5"/>
          <a:srcRect t="16269"/>
          <a:stretch>
            <a:fillRect/>
          </a:stretch>
        </p:blipFill>
        <p:spPr bwMode="auto">
          <a:xfrm>
            <a:off x="254142" y="3792694"/>
            <a:ext cx="5373938" cy="3152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ntares_0226"/>
          <p:cNvPicPr>
            <a:picLocks noChangeAspect="1" noChangeArrowheads="1"/>
          </p:cNvPicPr>
          <p:nvPr/>
        </p:nvPicPr>
        <p:blipFill>
          <a:blip r:embed="rId6"/>
          <a:srcRect l="14043" t="9309"/>
          <a:stretch>
            <a:fillRect/>
          </a:stretch>
        </p:blipFill>
        <p:spPr bwMode="auto">
          <a:xfrm>
            <a:off x="5009348" y="3506383"/>
            <a:ext cx="3954000" cy="3153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Antares_036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7313" y="2593968"/>
            <a:ext cx="6749856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43938" y="6500813"/>
            <a:ext cx="538162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95468D7F-354E-44EA-B5AF-4B6F5FB428F5}" type="slidenum">
              <a:rPr lang="en-GB"/>
              <a:pPr/>
              <a:t>13</a:t>
            </a:fld>
            <a:endParaRPr lang="en-GB"/>
          </a:p>
        </p:txBody>
      </p:sp>
      <p:sp>
        <p:nvSpPr>
          <p:cNvPr id="27652" name="Title 1"/>
          <p:cNvSpPr>
            <a:spLocks noGrp="1"/>
          </p:cNvSpPr>
          <p:nvPr>
            <p:ph type="title" idx="4294967295"/>
          </p:nvPr>
        </p:nvSpPr>
        <p:spPr>
          <a:xfrm>
            <a:off x="857250" y="0"/>
            <a:ext cx="8286750" cy="857250"/>
          </a:xfrm>
        </p:spPr>
        <p:txBody>
          <a:bodyPr/>
          <a:lstStyle/>
          <a:p>
            <a:pPr eaLnBrk="1" hangingPunct="1"/>
            <a:r>
              <a:rPr lang="en-GB" smtClean="0"/>
              <a:t>Building the Detector - 3</a:t>
            </a:r>
            <a:br>
              <a:rPr lang="en-GB" smtClean="0"/>
            </a:br>
            <a:r>
              <a:rPr lang="en-GB" smtClean="0"/>
              <a:t>Line Connections</a:t>
            </a:r>
          </a:p>
        </p:txBody>
      </p:sp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857250" y="1071563"/>
            <a:ext cx="77152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tabLst>
                <a:tab pos="633413" algn="l"/>
                <a:tab pos="1073150" algn="l"/>
              </a:tabLst>
            </a:pPr>
            <a:r>
              <a:rPr lang="en-US" sz="2000">
                <a:solidFill>
                  <a:srgbClr val="FF9900"/>
                </a:solidFill>
              </a:rPr>
              <a:t> 2006 	        Line 1, Line 2 </a:t>
            </a:r>
          </a:p>
          <a:p>
            <a:pPr>
              <a:buFontTx/>
              <a:buChar char="•"/>
              <a:tabLst>
                <a:tab pos="633413" algn="l"/>
                <a:tab pos="1073150" algn="l"/>
              </a:tabLst>
            </a:pPr>
            <a:r>
              <a:rPr lang="en-US" sz="2000">
                <a:solidFill>
                  <a:srgbClr val="FF9900"/>
                </a:solidFill>
              </a:rPr>
              <a:t> 2007	        Lines 3 - 5,  Lines 6 -10 	</a:t>
            </a:r>
          </a:p>
          <a:p>
            <a:pPr>
              <a:buFontTx/>
              <a:buChar char="•"/>
              <a:tabLst>
                <a:tab pos="633413" algn="l"/>
                <a:tab pos="1073150" algn="l"/>
              </a:tabLst>
            </a:pPr>
            <a:r>
              <a:rPr lang="en-US" sz="2000">
                <a:solidFill>
                  <a:srgbClr val="FF9900"/>
                </a:solidFill>
              </a:rPr>
              <a:t> 2008             Lines 11, 12		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74638" y="2582863"/>
            <a:ext cx="8588375" cy="4230687"/>
            <a:chOff x="274320" y="2273850"/>
            <a:chExt cx="8589264" cy="4230582"/>
          </a:xfrm>
        </p:grpSpPr>
        <p:pic>
          <p:nvPicPr>
            <p:cNvPr id="4" name="Picture 4" descr="IMG_0723"/>
            <p:cNvPicPr>
              <a:picLocks noChangeAspect="1" noChangeArrowheads="1"/>
            </p:cNvPicPr>
            <p:nvPr/>
          </p:nvPicPr>
          <p:blipFill>
            <a:blip r:embed="rId4" cstate="print"/>
            <a:srcRect t="18652" r="2959" b="9989"/>
            <a:stretch>
              <a:fillRect/>
            </a:stretch>
          </p:blipFill>
          <p:spPr bwMode="auto">
            <a:xfrm>
              <a:off x="281434" y="2714620"/>
              <a:ext cx="3861938" cy="37862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660" name="TextBox 8"/>
            <p:cNvSpPr txBox="1">
              <a:spLocks noChangeArrowheads="1"/>
            </p:cNvSpPr>
            <p:nvPr/>
          </p:nvSpPr>
          <p:spPr bwMode="auto">
            <a:xfrm>
              <a:off x="642658" y="2286550"/>
              <a:ext cx="2914952" cy="366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FFFF00"/>
                  </a:solidFill>
                </a:rPr>
                <a:t>Manned submarine Nautile</a:t>
              </a:r>
            </a:p>
          </p:txBody>
        </p:sp>
        <p:sp>
          <p:nvSpPr>
            <p:cNvPr id="27661" name="TextBox 9"/>
            <p:cNvSpPr txBox="1">
              <a:spLocks noChangeArrowheads="1"/>
            </p:cNvSpPr>
            <p:nvPr/>
          </p:nvSpPr>
          <p:spPr bwMode="auto">
            <a:xfrm>
              <a:off x="5500861" y="2273850"/>
              <a:ext cx="2571616" cy="366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FFFF00"/>
                  </a:solidFill>
                </a:rPr>
                <a:t>Robot submarine Victor</a:t>
              </a:r>
            </a:p>
          </p:txBody>
        </p:sp>
        <p:pic>
          <p:nvPicPr>
            <p:cNvPr id="8" name="Picture 7" descr="vic6000.1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7752" y="2979518"/>
              <a:ext cx="4000496" cy="32003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2238365"/>
            <a:ext cx="6571497" cy="492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3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238365"/>
            <a:ext cx="4229839" cy="2819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16"/>
          <p:cNvPicPr>
            <a:picLocks noChangeAspect="1" noChangeArrowheads="1"/>
          </p:cNvPicPr>
          <p:nvPr/>
        </p:nvPicPr>
        <p:blipFill>
          <a:blip r:embed="rId8"/>
          <a:srcRect t="24920" r="35185"/>
          <a:stretch>
            <a:fillRect/>
          </a:stretch>
        </p:blipFill>
        <p:spPr bwMode="auto">
          <a:xfrm>
            <a:off x="2786050" y="3095620"/>
            <a:ext cx="3701088" cy="2857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ConnexionL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10921" y="3857628"/>
            <a:ext cx="3861673" cy="300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5" name="Group 81"/>
          <p:cNvGrpSpPr>
            <a:grpSpLocks/>
          </p:cNvGrpSpPr>
          <p:nvPr/>
        </p:nvGrpSpPr>
        <p:grpSpPr bwMode="auto">
          <a:xfrm>
            <a:off x="1970088" y="1130300"/>
            <a:ext cx="5151437" cy="5727700"/>
            <a:chOff x="1241" y="712"/>
            <a:chExt cx="3245" cy="3608"/>
          </a:xfrm>
        </p:grpSpPr>
        <p:pic>
          <p:nvPicPr>
            <p:cNvPr id="28692" name="Picture 17" descr="Map_Antares_Mai08_withL12.gif"/>
            <p:cNvPicPr>
              <a:picLocks noChangeAspect="1"/>
            </p:cNvPicPr>
            <p:nvPr/>
          </p:nvPicPr>
          <p:blipFill>
            <a:blip r:embed="rId4"/>
            <a:srcRect l="18881" r="25580"/>
            <a:stretch>
              <a:fillRect/>
            </a:stretch>
          </p:blipFill>
          <p:spPr bwMode="auto">
            <a:xfrm>
              <a:off x="1241" y="712"/>
              <a:ext cx="3245" cy="3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8693" name="Group 18"/>
            <p:cNvGrpSpPr>
              <a:grpSpLocks/>
            </p:cNvGrpSpPr>
            <p:nvPr/>
          </p:nvGrpSpPr>
          <p:grpSpPr bwMode="auto">
            <a:xfrm>
              <a:off x="2272" y="2768"/>
              <a:ext cx="217" cy="111"/>
              <a:chOff x="1869" y="2738"/>
              <a:chExt cx="249" cy="136"/>
            </a:xfrm>
          </p:grpSpPr>
          <p:sp>
            <p:nvSpPr>
              <p:cNvPr id="28750" name="Rectangle 5"/>
              <p:cNvSpPr>
                <a:spLocks noChangeArrowheads="1"/>
              </p:cNvSpPr>
              <p:nvPr/>
            </p:nvSpPr>
            <p:spPr bwMode="auto">
              <a:xfrm>
                <a:off x="1936" y="2738"/>
                <a:ext cx="182" cy="136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0000"/>
                    </a:solidFill>
                  </a:rPr>
                  <a:t> L11</a:t>
                </a:r>
              </a:p>
            </p:txBody>
          </p:sp>
          <p:sp>
            <p:nvSpPr>
              <p:cNvPr id="28751" name="Rectangle 6"/>
              <p:cNvSpPr>
                <a:spLocks noChangeArrowheads="1"/>
              </p:cNvSpPr>
              <p:nvPr/>
            </p:nvSpPr>
            <p:spPr bwMode="auto">
              <a:xfrm>
                <a:off x="1869" y="2786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8694" name="Group 7"/>
            <p:cNvGrpSpPr>
              <a:grpSpLocks/>
            </p:cNvGrpSpPr>
            <p:nvPr/>
          </p:nvGrpSpPr>
          <p:grpSpPr bwMode="auto">
            <a:xfrm>
              <a:off x="2105" y="2219"/>
              <a:ext cx="219" cy="110"/>
              <a:chOff x="1881" y="2804"/>
              <a:chExt cx="253" cy="136"/>
            </a:xfrm>
          </p:grpSpPr>
          <p:sp>
            <p:nvSpPr>
              <p:cNvPr id="28748" name="Rectangle 8"/>
              <p:cNvSpPr>
                <a:spLocks noChangeArrowheads="1"/>
              </p:cNvSpPr>
              <p:nvPr/>
            </p:nvSpPr>
            <p:spPr bwMode="auto">
              <a:xfrm>
                <a:off x="1952" y="2804"/>
                <a:ext cx="182" cy="136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0000"/>
                    </a:solidFill>
                  </a:rPr>
                  <a:t>L9</a:t>
                </a:r>
              </a:p>
            </p:txBody>
          </p:sp>
          <p:sp>
            <p:nvSpPr>
              <p:cNvPr id="28749" name="Rectangle 9"/>
              <p:cNvSpPr>
                <a:spLocks noChangeArrowheads="1"/>
              </p:cNvSpPr>
              <p:nvPr/>
            </p:nvSpPr>
            <p:spPr bwMode="auto">
              <a:xfrm>
                <a:off x="1881" y="2852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8695" name="Group 10"/>
            <p:cNvGrpSpPr>
              <a:grpSpLocks/>
            </p:cNvGrpSpPr>
            <p:nvPr/>
          </p:nvGrpSpPr>
          <p:grpSpPr bwMode="auto">
            <a:xfrm>
              <a:off x="3473" y="2936"/>
              <a:ext cx="216" cy="110"/>
              <a:chOff x="1857" y="2777"/>
              <a:chExt cx="249" cy="136"/>
            </a:xfrm>
          </p:grpSpPr>
          <p:sp>
            <p:nvSpPr>
              <p:cNvPr id="28746" name="Rectangle 11"/>
              <p:cNvSpPr>
                <a:spLocks noChangeArrowheads="1"/>
              </p:cNvSpPr>
              <p:nvPr/>
            </p:nvSpPr>
            <p:spPr bwMode="auto">
              <a:xfrm>
                <a:off x="1924" y="2777"/>
                <a:ext cx="182" cy="136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CC0099"/>
                    </a:solidFill>
                  </a:rPr>
                  <a:t> </a:t>
                </a:r>
                <a:r>
                  <a:rPr lang="en-US" sz="1200">
                    <a:solidFill>
                      <a:srgbClr val="FF0000"/>
                    </a:solidFill>
                  </a:rPr>
                  <a:t>L10</a:t>
                </a:r>
              </a:p>
            </p:txBody>
          </p:sp>
          <p:sp>
            <p:nvSpPr>
              <p:cNvPr id="28747" name="Rectangle 12"/>
              <p:cNvSpPr>
                <a:spLocks noChangeArrowheads="1"/>
              </p:cNvSpPr>
              <p:nvPr/>
            </p:nvSpPr>
            <p:spPr bwMode="auto">
              <a:xfrm>
                <a:off x="1857" y="2825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grpSp>
          <p:nvGrpSpPr>
            <p:cNvPr id="28696" name="Group 13"/>
            <p:cNvGrpSpPr>
              <a:grpSpLocks/>
            </p:cNvGrpSpPr>
            <p:nvPr/>
          </p:nvGrpSpPr>
          <p:grpSpPr bwMode="auto">
            <a:xfrm>
              <a:off x="2842" y="3096"/>
              <a:ext cx="215" cy="111"/>
              <a:chOff x="1809" y="2793"/>
              <a:chExt cx="248" cy="136"/>
            </a:xfrm>
          </p:grpSpPr>
          <p:sp>
            <p:nvSpPr>
              <p:cNvPr id="28744" name="Rectangle 14"/>
              <p:cNvSpPr>
                <a:spLocks noChangeArrowheads="1"/>
              </p:cNvSpPr>
              <p:nvPr/>
            </p:nvSpPr>
            <p:spPr bwMode="auto">
              <a:xfrm>
                <a:off x="1875" y="2793"/>
                <a:ext cx="182" cy="136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CC0099"/>
                    </a:solidFill>
                  </a:rPr>
                  <a:t> </a:t>
                </a:r>
                <a:r>
                  <a:rPr lang="en-US" sz="1200">
                    <a:solidFill>
                      <a:srgbClr val="FF0000"/>
                    </a:solidFill>
                  </a:rPr>
                  <a:t>L12</a:t>
                </a:r>
              </a:p>
            </p:txBody>
          </p:sp>
          <p:sp>
            <p:nvSpPr>
              <p:cNvPr id="28745" name="Rectangle 15"/>
              <p:cNvSpPr>
                <a:spLocks noChangeArrowheads="1"/>
              </p:cNvSpPr>
              <p:nvPr/>
            </p:nvSpPr>
            <p:spPr bwMode="auto">
              <a:xfrm>
                <a:off x="1809" y="2841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sp>
          <p:nvSpPr>
            <p:cNvPr id="28697" name="Rectangle 17"/>
            <p:cNvSpPr>
              <a:spLocks noChangeArrowheads="1"/>
            </p:cNvSpPr>
            <p:nvPr/>
          </p:nvSpPr>
          <p:spPr bwMode="auto">
            <a:xfrm>
              <a:off x="2704" y="2435"/>
              <a:ext cx="88" cy="59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FF3300"/>
                </a:solidFill>
              </a:endParaRPr>
            </a:p>
          </p:txBody>
        </p:sp>
        <p:sp>
          <p:nvSpPr>
            <p:cNvPr id="28698" name="Rectangle 18"/>
            <p:cNvSpPr>
              <a:spLocks noChangeArrowheads="1"/>
            </p:cNvSpPr>
            <p:nvPr/>
          </p:nvSpPr>
          <p:spPr bwMode="auto">
            <a:xfrm>
              <a:off x="2651" y="2454"/>
              <a:ext cx="39" cy="37"/>
            </a:xfrm>
            <a:prstGeom prst="rect">
              <a:avLst/>
            </a:prstGeom>
            <a:solidFill>
              <a:srgbClr val="D7FDF7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/>
            </a:p>
          </p:txBody>
        </p:sp>
        <p:grpSp>
          <p:nvGrpSpPr>
            <p:cNvPr id="28699" name="Group 19"/>
            <p:cNvGrpSpPr>
              <a:grpSpLocks/>
            </p:cNvGrpSpPr>
            <p:nvPr/>
          </p:nvGrpSpPr>
          <p:grpSpPr bwMode="auto">
            <a:xfrm>
              <a:off x="3055" y="2600"/>
              <a:ext cx="258" cy="120"/>
              <a:chOff x="1854" y="2724"/>
              <a:chExt cx="296" cy="149"/>
            </a:xfrm>
          </p:grpSpPr>
          <p:sp>
            <p:nvSpPr>
              <p:cNvPr id="28742" name="Rectangle 20"/>
              <p:cNvSpPr>
                <a:spLocks noChangeArrowheads="1"/>
              </p:cNvSpPr>
              <p:nvPr/>
            </p:nvSpPr>
            <p:spPr bwMode="auto">
              <a:xfrm>
                <a:off x="1921" y="2724"/>
                <a:ext cx="229" cy="149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0000"/>
                    </a:solidFill>
                  </a:rPr>
                  <a:t>L8</a:t>
                </a:r>
              </a:p>
            </p:txBody>
          </p:sp>
          <p:sp>
            <p:nvSpPr>
              <p:cNvPr id="28743" name="Rectangle 21"/>
              <p:cNvSpPr>
                <a:spLocks noChangeArrowheads="1"/>
              </p:cNvSpPr>
              <p:nvPr/>
            </p:nvSpPr>
            <p:spPr bwMode="auto">
              <a:xfrm>
                <a:off x="1854" y="2782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grpSp>
          <p:nvGrpSpPr>
            <p:cNvPr id="28700" name="Group 22"/>
            <p:cNvGrpSpPr>
              <a:grpSpLocks/>
            </p:cNvGrpSpPr>
            <p:nvPr/>
          </p:nvGrpSpPr>
          <p:grpSpPr bwMode="auto">
            <a:xfrm>
              <a:off x="3769" y="2420"/>
              <a:ext cx="207" cy="81"/>
              <a:chOff x="1787" y="2803"/>
              <a:chExt cx="239" cy="100"/>
            </a:xfrm>
          </p:grpSpPr>
          <p:sp>
            <p:nvSpPr>
              <p:cNvPr id="28740" name="Rectangle 23"/>
              <p:cNvSpPr>
                <a:spLocks noChangeArrowheads="1"/>
              </p:cNvSpPr>
              <p:nvPr/>
            </p:nvSpPr>
            <p:spPr bwMode="auto">
              <a:xfrm>
                <a:off x="1847" y="2803"/>
                <a:ext cx="179" cy="100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3300"/>
                    </a:solidFill>
                  </a:rPr>
                  <a:t>L6</a:t>
                </a:r>
              </a:p>
            </p:txBody>
          </p:sp>
          <p:sp>
            <p:nvSpPr>
              <p:cNvPr id="28741" name="Rectangle 24"/>
              <p:cNvSpPr>
                <a:spLocks noChangeArrowheads="1"/>
              </p:cNvSpPr>
              <p:nvPr/>
            </p:nvSpPr>
            <p:spPr bwMode="auto">
              <a:xfrm>
                <a:off x="1787" y="2831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grpSp>
          <p:nvGrpSpPr>
            <p:cNvPr id="28701" name="Group 25"/>
            <p:cNvGrpSpPr>
              <a:grpSpLocks/>
            </p:cNvGrpSpPr>
            <p:nvPr/>
          </p:nvGrpSpPr>
          <p:grpSpPr bwMode="auto">
            <a:xfrm>
              <a:off x="3354" y="2221"/>
              <a:ext cx="161" cy="107"/>
              <a:chOff x="1826" y="2807"/>
              <a:chExt cx="186" cy="132"/>
            </a:xfrm>
          </p:grpSpPr>
          <p:sp>
            <p:nvSpPr>
              <p:cNvPr id="28738" name="Rectangle 26"/>
              <p:cNvSpPr>
                <a:spLocks noChangeArrowheads="1"/>
              </p:cNvSpPr>
              <p:nvPr/>
            </p:nvSpPr>
            <p:spPr bwMode="auto">
              <a:xfrm>
                <a:off x="1885" y="2807"/>
                <a:ext cx="127" cy="132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3300"/>
                    </a:solidFill>
                  </a:rPr>
                  <a:t> L4</a:t>
                </a:r>
              </a:p>
            </p:txBody>
          </p:sp>
          <p:sp>
            <p:nvSpPr>
              <p:cNvPr id="28739" name="Rectangle 27"/>
              <p:cNvSpPr>
                <a:spLocks noChangeArrowheads="1"/>
              </p:cNvSpPr>
              <p:nvPr/>
            </p:nvSpPr>
            <p:spPr bwMode="auto">
              <a:xfrm>
                <a:off x="1826" y="2855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grpSp>
          <p:nvGrpSpPr>
            <p:cNvPr id="28702" name="Group 28"/>
            <p:cNvGrpSpPr>
              <a:grpSpLocks/>
            </p:cNvGrpSpPr>
            <p:nvPr/>
          </p:nvGrpSpPr>
          <p:grpSpPr bwMode="auto">
            <a:xfrm>
              <a:off x="3619" y="1848"/>
              <a:ext cx="195" cy="75"/>
              <a:chOff x="3419" y="1608"/>
              <a:chExt cx="225" cy="91"/>
            </a:xfrm>
          </p:grpSpPr>
          <p:sp>
            <p:nvSpPr>
              <p:cNvPr id="28736" name="Rectangle 29"/>
              <p:cNvSpPr>
                <a:spLocks noChangeArrowheads="1"/>
              </p:cNvSpPr>
              <p:nvPr/>
            </p:nvSpPr>
            <p:spPr bwMode="auto">
              <a:xfrm>
                <a:off x="3462" y="1608"/>
                <a:ext cx="182" cy="91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3300"/>
                    </a:solidFill>
                  </a:rPr>
                  <a:t>L2</a:t>
                </a:r>
              </a:p>
            </p:txBody>
          </p:sp>
          <p:sp>
            <p:nvSpPr>
              <p:cNvPr id="28737" name="Rectangle 30"/>
              <p:cNvSpPr>
                <a:spLocks noChangeArrowheads="1"/>
              </p:cNvSpPr>
              <p:nvPr/>
            </p:nvSpPr>
            <p:spPr bwMode="auto">
              <a:xfrm>
                <a:off x="3419" y="1629"/>
                <a:ext cx="45" cy="44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grpSp>
          <p:nvGrpSpPr>
            <p:cNvPr id="28703" name="Group 31"/>
            <p:cNvGrpSpPr>
              <a:grpSpLocks/>
            </p:cNvGrpSpPr>
            <p:nvPr/>
          </p:nvGrpSpPr>
          <p:grpSpPr bwMode="auto">
            <a:xfrm>
              <a:off x="2871" y="2017"/>
              <a:ext cx="199" cy="74"/>
              <a:chOff x="3440" y="1567"/>
              <a:chExt cx="230" cy="91"/>
            </a:xfrm>
          </p:grpSpPr>
          <p:sp>
            <p:nvSpPr>
              <p:cNvPr id="28734" name="Rectangle 32"/>
              <p:cNvSpPr>
                <a:spLocks noChangeArrowheads="1"/>
              </p:cNvSpPr>
              <p:nvPr/>
            </p:nvSpPr>
            <p:spPr bwMode="auto">
              <a:xfrm>
                <a:off x="3488" y="1567"/>
                <a:ext cx="182" cy="91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3300"/>
                    </a:solidFill>
                  </a:rPr>
                  <a:t>L3</a:t>
                </a:r>
              </a:p>
            </p:txBody>
          </p:sp>
          <p:sp>
            <p:nvSpPr>
              <p:cNvPr id="28735" name="Rectangle 33"/>
              <p:cNvSpPr>
                <a:spLocks noChangeArrowheads="1"/>
              </p:cNvSpPr>
              <p:nvPr/>
            </p:nvSpPr>
            <p:spPr bwMode="auto">
              <a:xfrm>
                <a:off x="3440" y="1589"/>
                <a:ext cx="45" cy="44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grpSp>
          <p:nvGrpSpPr>
            <p:cNvPr id="28704" name="Group 34"/>
            <p:cNvGrpSpPr>
              <a:grpSpLocks/>
            </p:cNvGrpSpPr>
            <p:nvPr/>
          </p:nvGrpSpPr>
          <p:grpSpPr bwMode="auto">
            <a:xfrm>
              <a:off x="2440" y="1686"/>
              <a:ext cx="200" cy="74"/>
              <a:chOff x="3440" y="1567"/>
              <a:chExt cx="230" cy="91"/>
            </a:xfrm>
          </p:grpSpPr>
          <p:sp>
            <p:nvSpPr>
              <p:cNvPr id="28732" name="Rectangle 35"/>
              <p:cNvSpPr>
                <a:spLocks noChangeArrowheads="1"/>
              </p:cNvSpPr>
              <p:nvPr/>
            </p:nvSpPr>
            <p:spPr bwMode="auto">
              <a:xfrm>
                <a:off x="3488" y="1567"/>
                <a:ext cx="182" cy="91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3300"/>
                    </a:solidFill>
                  </a:rPr>
                  <a:t>L5</a:t>
                </a:r>
              </a:p>
            </p:txBody>
          </p:sp>
          <p:sp>
            <p:nvSpPr>
              <p:cNvPr id="28733" name="Rectangle 36"/>
              <p:cNvSpPr>
                <a:spLocks noChangeArrowheads="1"/>
              </p:cNvSpPr>
              <p:nvPr/>
            </p:nvSpPr>
            <p:spPr bwMode="auto">
              <a:xfrm>
                <a:off x="3440" y="1593"/>
                <a:ext cx="45" cy="44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sp>
          <p:nvSpPr>
            <p:cNvPr id="28705" name="Line 37"/>
            <p:cNvSpPr>
              <a:spLocks noChangeShapeType="1"/>
            </p:cNvSpPr>
            <p:nvPr/>
          </p:nvSpPr>
          <p:spPr bwMode="auto">
            <a:xfrm>
              <a:off x="2796" y="1521"/>
              <a:ext cx="197" cy="0"/>
            </a:xfrm>
            <a:prstGeom prst="line">
              <a:avLst/>
            </a:prstGeom>
            <a:noFill/>
            <a:ln w="57150">
              <a:solidFill>
                <a:srgbClr val="D7FDF7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706" name="Group 38"/>
            <p:cNvGrpSpPr>
              <a:grpSpLocks/>
            </p:cNvGrpSpPr>
            <p:nvPr/>
          </p:nvGrpSpPr>
          <p:grpSpPr bwMode="auto">
            <a:xfrm>
              <a:off x="2997" y="1531"/>
              <a:ext cx="201" cy="73"/>
              <a:chOff x="3440" y="1567"/>
              <a:chExt cx="230" cy="91"/>
            </a:xfrm>
          </p:grpSpPr>
          <p:sp>
            <p:nvSpPr>
              <p:cNvPr id="28730" name="Rectangle 39"/>
              <p:cNvSpPr>
                <a:spLocks noChangeArrowheads="1"/>
              </p:cNvSpPr>
              <p:nvPr/>
            </p:nvSpPr>
            <p:spPr bwMode="auto">
              <a:xfrm>
                <a:off x="3488" y="1567"/>
                <a:ext cx="182" cy="91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rgbClr val="FF3300"/>
                    </a:solidFill>
                  </a:rPr>
                  <a:t>L1</a:t>
                </a:r>
              </a:p>
            </p:txBody>
          </p:sp>
          <p:sp>
            <p:nvSpPr>
              <p:cNvPr id="28731" name="Rectangle 40"/>
              <p:cNvSpPr>
                <a:spLocks noChangeArrowheads="1"/>
              </p:cNvSpPr>
              <p:nvPr/>
            </p:nvSpPr>
            <p:spPr bwMode="auto">
              <a:xfrm>
                <a:off x="3440" y="1593"/>
                <a:ext cx="45" cy="44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</p:grpSp>
        <p:sp>
          <p:nvSpPr>
            <p:cNvPr id="28707" name="Rectangle 41"/>
            <p:cNvSpPr>
              <a:spLocks noChangeArrowheads="1"/>
            </p:cNvSpPr>
            <p:nvPr/>
          </p:nvSpPr>
          <p:spPr bwMode="auto">
            <a:xfrm>
              <a:off x="3497" y="1342"/>
              <a:ext cx="322" cy="74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>
                  <a:solidFill>
                    <a:srgbClr val="FF3300"/>
                  </a:solidFill>
                </a:rPr>
                <a:t>IL07</a:t>
              </a:r>
            </a:p>
          </p:txBody>
        </p:sp>
        <p:sp>
          <p:nvSpPr>
            <p:cNvPr id="28708" name="Rectangle 42"/>
            <p:cNvSpPr>
              <a:spLocks noChangeArrowheads="1"/>
            </p:cNvSpPr>
            <p:nvPr/>
          </p:nvSpPr>
          <p:spPr bwMode="auto">
            <a:xfrm>
              <a:off x="3447" y="1365"/>
              <a:ext cx="39" cy="35"/>
            </a:xfrm>
            <a:prstGeom prst="rect">
              <a:avLst/>
            </a:prstGeom>
            <a:solidFill>
              <a:srgbClr val="D7FDF7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/>
            </a:p>
          </p:txBody>
        </p:sp>
        <p:sp>
          <p:nvSpPr>
            <p:cNvPr id="28709" name="Rectangle 43"/>
            <p:cNvSpPr>
              <a:spLocks noChangeArrowheads="1"/>
            </p:cNvSpPr>
            <p:nvPr/>
          </p:nvSpPr>
          <p:spPr bwMode="auto">
            <a:xfrm>
              <a:off x="3828" y="828"/>
              <a:ext cx="303" cy="353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33CC33"/>
                </a:solidFill>
              </a:endParaRPr>
            </a:p>
          </p:txBody>
        </p:sp>
        <p:sp>
          <p:nvSpPr>
            <p:cNvPr id="28710" name="Text Box 44"/>
            <p:cNvSpPr txBox="1">
              <a:spLocks noChangeArrowheads="1"/>
            </p:cNvSpPr>
            <p:nvPr/>
          </p:nvSpPr>
          <p:spPr bwMode="auto">
            <a:xfrm>
              <a:off x="2470" y="3265"/>
              <a:ext cx="7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33CC33"/>
                  </a:solidFill>
                </a:rPr>
                <a:t>seismometer</a:t>
              </a:r>
            </a:p>
          </p:txBody>
        </p:sp>
        <p:sp>
          <p:nvSpPr>
            <p:cNvPr id="28711" name="Oval 45"/>
            <p:cNvSpPr>
              <a:spLocks noChangeArrowheads="1"/>
            </p:cNvSpPr>
            <p:nvPr/>
          </p:nvSpPr>
          <p:spPr bwMode="auto">
            <a:xfrm flipH="1">
              <a:off x="2688" y="3411"/>
              <a:ext cx="44" cy="41"/>
            </a:xfrm>
            <a:prstGeom prst="ellipse">
              <a:avLst/>
            </a:prstGeom>
            <a:solidFill>
              <a:srgbClr val="D7FDF7"/>
            </a:solidFill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/>
            </a:p>
          </p:txBody>
        </p:sp>
        <p:sp>
          <p:nvSpPr>
            <p:cNvPr id="28712" name="Text Box 47"/>
            <p:cNvSpPr txBox="1">
              <a:spLocks noChangeArrowheads="1"/>
            </p:cNvSpPr>
            <p:nvPr/>
          </p:nvSpPr>
          <p:spPr bwMode="auto">
            <a:xfrm>
              <a:off x="3521" y="869"/>
              <a:ext cx="5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100 m</a:t>
              </a:r>
            </a:p>
          </p:txBody>
        </p:sp>
        <p:sp>
          <p:nvSpPr>
            <p:cNvPr id="28713" name="Line 48"/>
            <p:cNvSpPr>
              <a:spLocks noChangeShapeType="1"/>
            </p:cNvSpPr>
            <p:nvPr/>
          </p:nvSpPr>
          <p:spPr bwMode="auto">
            <a:xfrm flipV="1">
              <a:off x="1693" y="1115"/>
              <a:ext cx="0" cy="222"/>
            </a:xfrm>
            <a:prstGeom prst="line">
              <a:avLst/>
            </a:prstGeom>
            <a:noFill/>
            <a:ln w="38100">
              <a:solidFill>
                <a:srgbClr val="02020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714" name="Text Box 49"/>
            <p:cNvSpPr txBox="1">
              <a:spLocks noChangeArrowheads="1"/>
            </p:cNvSpPr>
            <p:nvPr/>
          </p:nvSpPr>
          <p:spPr bwMode="auto">
            <a:xfrm>
              <a:off x="1589" y="927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20202"/>
                  </a:solidFill>
                </a:rPr>
                <a:t>N</a:t>
              </a:r>
            </a:p>
          </p:txBody>
        </p:sp>
        <p:sp>
          <p:nvSpPr>
            <p:cNvPr id="28715" name="Rectangle 50"/>
            <p:cNvSpPr>
              <a:spLocks noChangeArrowheads="1"/>
            </p:cNvSpPr>
            <p:nvPr/>
          </p:nvSpPr>
          <p:spPr bwMode="auto">
            <a:xfrm>
              <a:off x="1768" y="3698"/>
              <a:ext cx="275" cy="74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 b="1">
                  <a:solidFill>
                    <a:srgbClr val="FF3300"/>
                  </a:solidFill>
                </a:rPr>
                <a:t>Junction box</a:t>
              </a:r>
            </a:p>
          </p:txBody>
        </p:sp>
        <p:sp>
          <p:nvSpPr>
            <p:cNvPr id="28716" name="Rectangle 51"/>
            <p:cNvSpPr>
              <a:spLocks noChangeArrowheads="1"/>
            </p:cNvSpPr>
            <p:nvPr/>
          </p:nvSpPr>
          <p:spPr bwMode="auto">
            <a:xfrm>
              <a:off x="2162" y="3604"/>
              <a:ext cx="132" cy="53"/>
            </a:xfrm>
            <a:prstGeom prst="rect">
              <a:avLst/>
            </a:prstGeom>
            <a:solidFill>
              <a:srgbClr val="D7FDF7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/>
            </a:p>
          </p:txBody>
        </p:sp>
        <p:sp>
          <p:nvSpPr>
            <p:cNvPr id="28717" name="Rectangle 52"/>
            <p:cNvSpPr>
              <a:spLocks noChangeArrowheads="1"/>
            </p:cNvSpPr>
            <p:nvPr/>
          </p:nvSpPr>
          <p:spPr bwMode="auto">
            <a:xfrm>
              <a:off x="1693" y="1669"/>
              <a:ext cx="197" cy="112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/>
            </a:p>
          </p:txBody>
        </p:sp>
        <p:sp>
          <p:nvSpPr>
            <p:cNvPr id="28718" name="Text Box 54"/>
            <p:cNvSpPr txBox="1">
              <a:spLocks noChangeArrowheads="1"/>
            </p:cNvSpPr>
            <p:nvPr/>
          </p:nvSpPr>
          <p:spPr bwMode="auto">
            <a:xfrm>
              <a:off x="2224" y="3001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endParaRPr lang="fr-FR" sz="1200" b="1">
                <a:solidFill>
                  <a:schemeClr val="accent2"/>
                </a:solidFill>
              </a:endParaRPr>
            </a:p>
          </p:txBody>
        </p:sp>
        <p:sp>
          <p:nvSpPr>
            <p:cNvPr id="28719" name="Rectangle 55"/>
            <p:cNvSpPr>
              <a:spLocks noChangeArrowheads="1"/>
            </p:cNvSpPr>
            <p:nvPr/>
          </p:nvSpPr>
          <p:spPr bwMode="auto">
            <a:xfrm>
              <a:off x="1241" y="746"/>
              <a:ext cx="3245" cy="352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/>
            </a:p>
          </p:txBody>
        </p:sp>
        <p:cxnSp>
          <p:nvCxnSpPr>
            <p:cNvPr id="48" name="Connecteur droit 61"/>
            <p:cNvCxnSpPr/>
            <p:nvPr/>
          </p:nvCxnSpPr>
          <p:spPr>
            <a:xfrm rot="10800000" flipV="1">
              <a:off x="2707" y="3173"/>
              <a:ext cx="136" cy="2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21" name="Rectangle 29"/>
            <p:cNvSpPr>
              <a:spLocks noChangeArrowheads="1"/>
            </p:cNvSpPr>
            <p:nvPr/>
          </p:nvSpPr>
          <p:spPr bwMode="auto">
            <a:xfrm>
              <a:off x="3828" y="2017"/>
              <a:ext cx="210" cy="122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FF3300"/>
                </a:solidFill>
              </a:endParaRPr>
            </a:p>
          </p:txBody>
        </p:sp>
        <p:sp>
          <p:nvSpPr>
            <p:cNvPr id="28722" name="Rectangle 29"/>
            <p:cNvSpPr>
              <a:spLocks noChangeArrowheads="1"/>
            </p:cNvSpPr>
            <p:nvPr/>
          </p:nvSpPr>
          <p:spPr bwMode="auto">
            <a:xfrm>
              <a:off x="4004" y="1566"/>
              <a:ext cx="210" cy="122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FF3300"/>
                </a:solidFill>
              </a:endParaRPr>
            </a:p>
          </p:txBody>
        </p:sp>
        <p:sp>
          <p:nvSpPr>
            <p:cNvPr id="28723" name="Rectangle 29"/>
            <p:cNvSpPr>
              <a:spLocks noChangeArrowheads="1"/>
            </p:cNvSpPr>
            <p:nvPr/>
          </p:nvSpPr>
          <p:spPr bwMode="auto">
            <a:xfrm>
              <a:off x="3565" y="1115"/>
              <a:ext cx="307" cy="204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FF3300"/>
                </a:solidFill>
              </a:endParaRPr>
            </a:p>
          </p:txBody>
        </p:sp>
        <p:sp>
          <p:nvSpPr>
            <p:cNvPr id="28724" name="Rectangle 29"/>
            <p:cNvSpPr>
              <a:spLocks noChangeArrowheads="1"/>
            </p:cNvSpPr>
            <p:nvPr/>
          </p:nvSpPr>
          <p:spPr bwMode="auto">
            <a:xfrm>
              <a:off x="2820" y="1525"/>
              <a:ext cx="166" cy="62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FF3300"/>
                </a:solidFill>
              </a:endParaRPr>
            </a:p>
          </p:txBody>
        </p:sp>
        <p:sp>
          <p:nvSpPr>
            <p:cNvPr id="28725" name="Line 46"/>
            <p:cNvSpPr>
              <a:spLocks noChangeShapeType="1"/>
            </p:cNvSpPr>
            <p:nvPr/>
          </p:nvSpPr>
          <p:spPr bwMode="auto">
            <a:xfrm>
              <a:off x="3381" y="890"/>
              <a:ext cx="82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726" name="Rectangle 29"/>
            <p:cNvSpPr>
              <a:spLocks noChangeArrowheads="1"/>
            </p:cNvSpPr>
            <p:nvPr/>
          </p:nvSpPr>
          <p:spPr bwMode="auto">
            <a:xfrm>
              <a:off x="4261" y="1402"/>
              <a:ext cx="209" cy="122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FF3300"/>
                </a:solidFill>
              </a:endParaRPr>
            </a:p>
          </p:txBody>
        </p:sp>
        <p:sp>
          <p:nvSpPr>
            <p:cNvPr id="28727" name="Rectangle 29"/>
            <p:cNvSpPr>
              <a:spLocks noChangeArrowheads="1"/>
            </p:cNvSpPr>
            <p:nvPr/>
          </p:nvSpPr>
          <p:spPr bwMode="auto">
            <a:xfrm>
              <a:off x="3625" y="1724"/>
              <a:ext cx="210" cy="123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FF3300"/>
                </a:solidFill>
              </a:endParaRPr>
            </a:p>
          </p:txBody>
        </p:sp>
        <p:sp>
          <p:nvSpPr>
            <p:cNvPr id="28728" name="Rectangle 29"/>
            <p:cNvSpPr>
              <a:spLocks noChangeArrowheads="1"/>
            </p:cNvSpPr>
            <p:nvPr/>
          </p:nvSpPr>
          <p:spPr bwMode="auto">
            <a:xfrm>
              <a:off x="3828" y="1653"/>
              <a:ext cx="210" cy="123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rgbClr val="FF3300"/>
                </a:solidFill>
              </a:endParaRPr>
            </a:p>
          </p:txBody>
        </p:sp>
        <p:sp>
          <p:nvSpPr>
            <p:cNvPr id="28729" name="Rectangle 17"/>
            <p:cNvSpPr>
              <a:spLocks noChangeArrowheads="1"/>
            </p:cNvSpPr>
            <p:nvPr/>
          </p:nvSpPr>
          <p:spPr bwMode="auto">
            <a:xfrm>
              <a:off x="2686" y="2409"/>
              <a:ext cx="158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>
                  <a:solidFill>
                    <a:srgbClr val="FF3300"/>
                  </a:solidFill>
                </a:rPr>
                <a:t>L7</a:t>
              </a:r>
            </a:p>
          </p:txBody>
        </p:sp>
      </p:grpSp>
      <p:sp>
        <p:nvSpPr>
          <p:cNvPr id="2867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3600" smtClean="0"/>
              <a:t>Detector on Seabed</a:t>
            </a:r>
          </a:p>
        </p:txBody>
      </p:sp>
      <p:grpSp>
        <p:nvGrpSpPr>
          <p:cNvPr id="19" name="Group 6"/>
          <p:cNvGrpSpPr>
            <a:grpSpLocks/>
          </p:cNvGrpSpPr>
          <p:nvPr/>
        </p:nvGrpSpPr>
        <p:grpSpPr bwMode="auto">
          <a:xfrm>
            <a:off x="0" y="1428750"/>
            <a:ext cx="9178925" cy="5429250"/>
            <a:chOff x="0" y="1428736"/>
            <a:chExt cx="9179270" cy="5429264"/>
          </a:xfrm>
        </p:grpSpPr>
        <p:pic>
          <p:nvPicPr>
            <p:cNvPr id="3" name="Immagine 9" descr="jb_Page_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4762736" y="3545599"/>
              <a:ext cx="4416534" cy="33124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 descr="JBtop.png"/>
            <p:cNvPicPr>
              <a:picLocks noChangeAspect="1"/>
            </p:cNvPicPr>
            <p:nvPr/>
          </p:nvPicPr>
          <p:blipFill>
            <a:blip r:embed="rId6"/>
            <a:srcRect l="2394" t="10867" r="4229" b="8912"/>
            <a:stretch>
              <a:fillRect/>
            </a:stretch>
          </p:blipFill>
          <p:spPr>
            <a:xfrm>
              <a:off x="0" y="1701510"/>
              <a:ext cx="4910173" cy="32147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691" name="TextBox 5"/>
            <p:cNvSpPr txBox="1">
              <a:spLocks noChangeArrowheads="1"/>
            </p:cNvSpPr>
            <p:nvPr/>
          </p:nvSpPr>
          <p:spPr bwMode="auto">
            <a:xfrm>
              <a:off x="3500430" y="1428736"/>
              <a:ext cx="224292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800"/>
                <a:t>Junction Box</a:t>
              </a:r>
            </a:p>
          </p:txBody>
        </p:sp>
      </p:grpSp>
      <p:grpSp>
        <p:nvGrpSpPr>
          <p:cNvPr id="20" name="Group 15"/>
          <p:cNvGrpSpPr>
            <a:grpSpLocks/>
          </p:cNvGrpSpPr>
          <p:nvPr/>
        </p:nvGrpSpPr>
        <p:grpSpPr bwMode="auto">
          <a:xfrm>
            <a:off x="7938" y="1428750"/>
            <a:ext cx="9207500" cy="5429250"/>
            <a:chOff x="-63184" y="1428736"/>
            <a:chExt cx="9207184" cy="5429264"/>
          </a:xfrm>
        </p:grpSpPr>
        <p:pic>
          <p:nvPicPr>
            <p:cNvPr id="8" name="Picture 16" descr="PourquoiPas_D_65"/>
            <p:cNvPicPr>
              <a:picLocks noChangeAspect="1" noChangeArrowheads="1"/>
            </p:cNvPicPr>
            <p:nvPr/>
          </p:nvPicPr>
          <p:blipFill>
            <a:blip r:embed="rId7"/>
            <a:srcRect l="9200" t="6902" r="6849"/>
            <a:stretch>
              <a:fillRect/>
            </a:stretch>
          </p:blipFill>
          <p:spPr bwMode="auto">
            <a:xfrm>
              <a:off x="4697954" y="3571876"/>
              <a:ext cx="4446046" cy="32861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BSS.png"/>
            <p:cNvPicPr>
              <a:picLocks noChangeAspect="1"/>
            </p:cNvPicPr>
            <p:nvPr/>
          </p:nvPicPr>
          <p:blipFill>
            <a:blip r:embed="rId8"/>
            <a:srcRect l="6216" t="14885" r="18295"/>
            <a:stretch>
              <a:fillRect/>
            </a:stretch>
          </p:blipFill>
          <p:spPr>
            <a:xfrm>
              <a:off x="-63184" y="1928802"/>
              <a:ext cx="4635184" cy="35952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688" name="TextBox 14"/>
            <p:cNvSpPr txBox="1">
              <a:spLocks noChangeArrowheads="1"/>
            </p:cNvSpPr>
            <p:nvPr/>
          </p:nvSpPr>
          <p:spPr bwMode="auto">
            <a:xfrm>
              <a:off x="3714744" y="1428736"/>
              <a:ext cx="192552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800"/>
                <a:t>Line bases</a:t>
              </a:r>
            </a:p>
          </p:txBody>
        </p:sp>
      </p:grpSp>
      <p:grpSp>
        <p:nvGrpSpPr>
          <p:cNvPr id="21" name="Group 83"/>
          <p:cNvGrpSpPr>
            <a:grpSpLocks/>
          </p:cNvGrpSpPr>
          <p:nvPr/>
        </p:nvGrpSpPr>
        <p:grpSpPr bwMode="auto">
          <a:xfrm>
            <a:off x="0" y="1357313"/>
            <a:ext cx="9144000" cy="5500687"/>
            <a:chOff x="-71470" y="1357298"/>
            <a:chExt cx="9144032" cy="5500726"/>
          </a:xfrm>
        </p:grpSpPr>
        <p:pic>
          <p:nvPicPr>
            <p:cNvPr id="11" name="Picture 10" descr="071207040804A.jpg"/>
            <p:cNvPicPr>
              <a:picLocks noChangeAspect="1"/>
            </p:cNvPicPr>
            <p:nvPr/>
          </p:nvPicPr>
          <p:blipFill>
            <a:blip r:embed="rId9" cstate="print"/>
            <a:srcRect r="23499"/>
            <a:stretch>
              <a:fillRect/>
            </a:stretch>
          </p:blipFill>
          <p:spPr>
            <a:xfrm>
              <a:off x="-71470" y="3986516"/>
              <a:ext cx="2928958" cy="28715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1" name="Picture 80" descr="071207023335A.jpg"/>
            <p:cNvPicPr>
              <a:picLocks noChangeAspect="1"/>
            </p:cNvPicPr>
            <p:nvPr/>
          </p:nvPicPr>
          <p:blipFill>
            <a:blip r:embed="rId10" cstate="print"/>
            <a:srcRect l="37709" r="18542"/>
            <a:stretch>
              <a:fillRect/>
            </a:stretch>
          </p:blipFill>
          <p:spPr>
            <a:xfrm>
              <a:off x="6572264" y="1357298"/>
              <a:ext cx="2500298" cy="42862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2" name="Picture 81" descr="060405012029A.jpg"/>
            <p:cNvPicPr>
              <a:picLocks noChangeAspect="1"/>
            </p:cNvPicPr>
            <p:nvPr/>
          </p:nvPicPr>
          <p:blipFill>
            <a:blip r:embed="rId11" cstate="print"/>
            <a:srcRect l="27860" r="18257"/>
            <a:stretch>
              <a:fillRect/>
            </a:stretch>
          </p:blipFill>
          <p:spPr>
            <a:xfrm>
              <a:off x="1628493" y="1500174"/>
              <a:ext cx="2514879" cy="35004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0" name="Picture 79" descr="071207041644A.jpg"/>
            <p:cNvPicPr>
              <a:picLocks noChangeAspect="1"/>
            </p:cNvPicPr>
            <p:nvPr/>
          </p:nvPicPr>
          <p:blipFill>
            <a:blip r:embed="rId12" cstate="print"/>
            <a:srcRect l="7843" r="3922"/>
            <a:stretch>
              <a:fillRect/>
            </a:stretch>
          </p:blipFill>
          <p:spPr>
            <a:xfrm>
              <a:off x="3500430" y="4125496"/>
              <a:ext cx="3214710" cy="27325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685" name="TextBox 82"/>
            <p:cNvSpPr txBox="1">
              <a:spLocks noChangeArrowheads="1"/>
            </p:cNvSpPr>
            <p:nvPr/>
          </p:nvSpPr>
          <p:spPr bwMode="auto">
            <a:xfrm>
              <a:off x="3786182" y="1428736"/>
              <a:ext cx="212429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800"/>
                <a:t>Line storeys</a:t>
              </a:r>
            </a:p>
          </p:txBody>
        </p:sp>
      </p:grpSp>
      <p:sp>
        <p:nvSpPr>
          <p:cNvPr id="28680" name="Text Box 53"/>
          <p:cNvSpPr txBox="1">
            <a:spLocks noChangeArrowheads="1"/>
          </p:cNvSpPr>
          <p:nvPr/>
        </p:nvSpPr>
        <p:spPr bwMode="auto">
          <a:xfrm>
            <a:off x="1674813" y="4954588"/>
            <a:ext cx="142875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endParaRPr lang="en-US" sz="1200" b="1">
              <a:solidFill>
                <a:srgbClr val="0033CC"/>
              </a:solidFill>
            </a:endParaRPr>
          </a:p>
          <a:p>
            <a:pPr algn="ctr" eaLnBrk="0" hangingPunct="0"/>
            <a:r>
              <a:rPr lang="en-US" sz="1200" b="1">
                <a:solidFill>
                  <a:srgbClr val="0033CC"/>
                </a:solidFill>
              </a:rPr>
              <a:t>Submarine</a:t>
            </a:r>
          </a:p>
          <a:p>
            <a:pPr algn="ctr" eaLnBrk="0" hangingPunct="0"/>
            <a:r>
              <a:rPr lang="en-US" sz="1200" b="1">
                <a:solidFill>
                  <a:srgbClr val="0033CC"/>
                </a:solidFill>
              </a:rPr>
              <a:t>cable</a:t>
            </a:r>
          </a:p>
          <a:p>
            <a:pPr algn="ctr" eaLnBrk="0" hangingPunct="0"/>
            <a:r>
              <a:rPr lang="en-US" sz="1200" b="1">
                <a:solidFill>
                  <a:srgbClr val="0033CC"/>
                </a:solidFill>
              </a:rPr>
              <a:t>               to shore</a:t>
            </a:r>
          </a:p>
          <a:p>
            <a:pPr algn="ctr" eaLnBrk="0" hangingPunct="0"/>
            <a:endParaRPr lang="en-US" sz="120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-24"/>
            <a:ext cx="8286776" cy="785818"/>
          </a:xfrm>
        </p:spPr>
        <p:txBody>
          <a:bodyPr/>
          <a:lstStyle/>
          <a:p>
            <a:r>
              <a:rPr lang="en-US" dirty="0"/>
              <a:t>Detector status after completion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113" y="2332038"/>
            <a:ext cx="2889251" cy="331154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88% of modules </a:t>
            </a:r>
            <a:r>
              <a:rPr lang="en-US" dirty="0" smtClean="0">
                <a:solidFill>
                  <a:schemeClr val="accent3"/>
                </a:solidFill>
              </a:rPr>
              <a:t>operational</a:t>
            </a:r>
          </a:p>
          <a:p>
            <a:endParaRPr lang="en-US" dirty="0" smtClean="0">
              <a:solidFill>
                <a:schemeClr val="accent3"/>
              </a:solidFill>
            </a:endParaRPr>
          </a:p>
          <a:p>
            <a:r>
              <a:rPr lang="en-US" dirty="0" smtClean="0">
                <a:solidFill>
                  <a:schemeClr val="accent3"/>
                </a:solidFill>
              </a:rPr>
              <a:t>Regular maintenance of</a:t>
            </a:r>
          </a:p>
          <a:p>
            <a:pPr>
              <a:buNone/>
            </a:pPr>
            <a:r>
              <a:rPr lang="en-US" dirty="0" smtClean="0">
                <a:solidFill>
                  <a:schemeClr val="accent3"/>
                </a:solidFill>
              </a:rPr>
              <a:t>	in-situ infrastructure</a:t>
            </a:r>
          </a:p>
          <a:p>
            <a:pPr>
              <a:buNone/>
            </a:pPr>
            <a:r>
              <a:rPr lang="en-US" dirty="0" smtClean="0">
                <a:solidFill>
                  <a:schemeClr val="accent3"/>
                </a:solidFill>
              </a:rPr>
              <a:t>     foreseen</a:t>
            </a:r>
          </a:p>
        </p:txBody>
      </p:sp>
      <p:pic>
        <p:nvPicPr>
          <p:cNvPr id="183300" name="Picture 4" descr="Antares13Lines_deadchann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142984"/>
            <a:ext cx="6053137" cy="551973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5" descr="bgLightningVolt_Deep_Blue_Sea-1"/>
          <p:cNvPicPr>
            <a:picLocks noChangeAspect="1" noChangeArrowheads="1"/>
          </p:cNvPicPr>
          <p:nvPr/>
        </p:nvPicPr>
        <p:blipFill>
          <a:blip r:embed="rId4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6" name="Group 35"/>
          <p:cNvGrpSpPr>
            <a:grpSpLocks/>
          </p:cNvGrpSpPr>
          <p:nvPr/>
        </p:nvGrpSpPr>
        <p:grpSpPr bwMode="auto">
          <a:xfrm>
            <a:off x="928688" y="928688"/>
            <a:ext cx="7143750" cy="2973387"/>
            <a:chOff x="272" y="605"/>
            <a:chExt cx="3152" cy="1873"/>
          </a:xfrm>
        </p:grpSpPr>
        <p:pic>
          <p:nvPicPr>
            <p:cNvPr id="3092" name="Picture 5" descr="run-12892_2-ratesnapshot"/>
            <p:cNvPicPr>
              <a:picLocks noChangeAspect="1" noChangeArrowheads="1"/>
            </p:cNvPicPr>
            <p:nvPr/>
          </p:nvPicPr>
          <p:blipFill>
            <a:blip r:embed="rId5"/>
            <a:srcRect t="5887"/>
            <a:stretch>
              <a:fillRect/>
            </a:stretch>
          </p:blipFill>
          <p:spPr bwMode="auto">
            <a:xfrm>
              <a:off x="272" y="605"/>
              <a:ext cx="3152" cy="1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3" name="Text Box 7"/>
            <p:cNvSpPr txBox="1">
              <a:spLocks noChangeArrowheads="1"/>
            </p:cNvSpPr>
            <p:nvPr/>
          </p:nvSpPr>
          <p:spPr bwMode="auto">
            <a:xfrm>
              <a:off x="1596" y="2270"/>
              <a:ext cx="524" cy="181"/>
            </a:xfrm>
            <a:prstGeom prst="rect">
              <a:avLst/>
            </a:prstGeom>
            <a:solidFill>
              <a:srgbClr val="00FFFF"/>
            </a:solidFill>
            <a:ln w="12700" algn="ctr">
              <a:solidFill>
                <a:srgbClr val="66FFFF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bg1"/>
                </a:buClr>
                <a:buFont typeface="Wingdings" pitchFamily="2" charset="2"/>
                <a:buNone/>
              </a:pPr>
              <a:r>
                <a:rPr lang="en-GB" sz="2000" dirty="0">
                  <a:solidFill>
                    <a:srgbClr val="0000FF"/>
                  </a:solidFill>
                  <a:latin typeface="Tahoma" pitchFamily="34" charset="0"/>
                </a:rPr>
                <a:t>2 </a:t>
              </a:r>
              <a:r>
                <a:rPr lang="en-GB" sz="2000" dirty="0" smtClean="0">
                  <a:solidFill>
                    <a:srgbClr val="0000FF"/>
                  </a:solidFill>
                  <a:latin typeface="Tahoma" pitchFamily="34" charset="0"/>
                </a:rPr>
                <a:t>min</a:t>
              </a:r>
              <a:endParaRPr lang="en-GB" sz="2000" dirty="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3094" name="Line 6"/>
            <p:cNvSpPr>
              <a:spLocks noChangeShapeType="1"/>
            </p:cNvSpPr>
            <p:nvPr/>
          </p:nvSpPr>
          <p:spPr bwMode="auto">
            <a:xfrm>
              <a:off x="612" y="2205"/>
              <a:ext cx="2495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stealth" w="lg" len="lg"/>
              <a:tailEnd type="stealth" w="lg" len="lg"/>
            </a:ln>
          </p:spPr>
          <p:txBody>
            <a:bodyPr lIns="0" tIns="0" rIns="0" bIns="0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3077" name="Text Box 40"/>
          <p:cNvSpPr txBox="1">
            <a:spLocks noChangeArrowheads="1"/>
          </p:cNvSpPr>
          <p:nvPr/>
        </p:nvSpPr>
        <p:spPr bwMode="auto">
          <a:xfrm>
            <a:off x="785813" y="4000500"/>
            <a:ext cx="3287712" cy="925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fr-FR" u="sng">
                <a:solidFill>
                  <a:srgbClr val="FFFF00"/>
                </a:solidFill>
              </a:rPr>
              <a:t>Continuous baseline:</a:t>
            </a:r>
            <a:endParaRPr lang="fr-FR">
              <a:solidFill>
                <a:srgbClr val="FFFF00"/>
              </a:solidFill>
            </a:endParaRPr>
          </a:p>
          <a:p>
            <a:r>
              <a:rPr lang="fr-FR">
                <a:solidFill>
                  <a:srgbClr val="FFFF00"/>
                </a:solidFill>
              </a:rPr>
              <a:t>   Radioactivity in the sea (</a:t>
            </a:r>
            <a:r>
              <a:rPr lang="fr-FR" baseline="30000">
                <a:solidFill>
                  <a:srgbClr val="FFFF00"/>
                </a:solidFill>
              </a:rPr>
              <a:t>40</a:t>
            </a:r>
            <a:r>
              <a:rPr lang="fr-FR">
                <a:solidFill>
                  <a:srgbClr val="FFFF00"/>
                </a:solidFill>
              </a:rPr>
              <a:t>K)</a:t>
            </a:r>
          </a:p>
          <a:p>
            <a:r>
              <a:rPr lang="fr-FR">
                <a:solidFill>
                  <a:srgbClr val="FFFF00"/>
                </a:solidFill>
              </a:rPr>
              <a:t>+ bioluminescent bacteria</a:t>
            </a:r>
          </a:p>
        </p:txBody>
      </p:sp>
      <p:sp>
        <p:nvSpPr>
          <p:cNvPr id="3078" name="Line 41"/>
          <p:cNvSpPr>
            <a:spLocks noChangeShapeType="1"/>
          </p:cNvSpPr>
          <p:nvPr/>
        </p:nvSpPr>
        <p:spPr bwMode="auto">
          <a:xfrm flipV="1">
            <a:off x="2071688" y="3214688"/>
            <a:ext cx="357187" cy="857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3079" name="Text Box 43"/>
          <p:cNvSpPr txBox="1">
            <a:spLocks noChangeArrowheads="1"/>
          </p:cNvSpPr>
          <p:nvPr/>
        </p:nvSpPr>
        <p:spPr bwMode="auto">
          <a:xfrm>
            <a:off x="5715000" y="4000500"/>
            <a:ext cx="2605088" cy="925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fr-FR" u="sng">
                <a:solidFill>
                  <a:srgbClr val="FFFF00"/>
                </a:solidFill>
              </a:rPr>
              <a:t>Bursts: </a:t>
            </a:r>
          </a:p>
          <a:p>
            <a:r>
              <a:rPr lang="fr-FR">
                <a:solidFill>
                  <a:srgbClr val="FFFF00"/>
                </a:solidFill>
              </a:rPr>
              <a:t>bioluminescence from</a:t>
            </a:r>
          </a:p>
          <a:p>
            <a:r>
              <a:rPr lang="fr-FR">
                <a:solidFill>
                  <a:srgbClr val="FFFF00"/>
                </a:solidFill>
              </a:rPr>
              <a:t>Macroscopic organisms</a:t>
            </a:r>
          </a:p>
        </p:txBody>
      </p:sp>
      <p:sp>
        <p:nvSpPr>
          <p:cNvPr id="3080" name="Line 44"/>
          <p:cNvSpPr>
            <a:spLocks noChangeShapeType="1"/>
          </p:cNvSpPr>
          <p:nvPr/>
        </p:nvSpPr>
        <p:spPr bwMode="auto">
          <a:xfrm flipH="1" flipV="1">
            <a:off x="4929188" y="2571750"/>
            <a:ext cx="1500187" cy="1571625"/>
          </a:xfrm>
          <a:prstGeom prst="line">
            <a:avLst/>
          </a:prstGeom>
          <a:noFill/>
          <a:ln w="25400">
            <a:solidFill>
              <a:srgbClr val="D60093"/>
            </a:solidFill>
            <a:round/>
            <a:headEnd/>
            <a:tailEnd type="arrow" w="med" len="med"/>
          </a:ln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pic>
        <p:nvPicPr>
          <p:cNvPr id="3081" name="Picture 2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7363" y="6072188"/>
            <a:ext cx="19335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33" descr="angler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4857750"/>
            <a:ext cx="167798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34" descr="cop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F2F2F"/>
              </a:clrFrom>
              <a:clrTo>
                <a:srgbClr val="2F2F2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7429500" y="6000750"/>
            <a:ext cx="144621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35" descr="deiope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15250" y="4857750"/>
            <a:ext cx="1000125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36" descr="chae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C0B11"/>
              </a:clrFrom>
              <a:clrTo>
                <a:srgbClr val="0C0B1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63" y="5000625"/>
            <a:ext cx="6953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itle 1"/>
          <p:cNvSpPr txBox="1">
            <a:spLocks/>
          </p:cNvSpPr>
          <p:nvPr/>
        </p:nvSpPr>
        <p:spPr bwMode="auto">
          <a:xfrm>
            <a:off x="827088" y="0"/>
            <a:ext cx="8316912" cy="836613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Counting </a:t>
            </a:r>
            <a:r>
              <a:rPr lang="en-GB" sz="3200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Rates (short timescale)</a:t>
            </a:r>
            <a:endParaRPr lang="en-GB" sz="3200" kern="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087" name="Group 12"/>
          <p:cNvGrpSpPr>
            <a:grpSpLocks/>
          </p:cNvGrpSpPr>
          <p:nvPr/>
        </p:nvGrpSpPr>
        <p:grpSpPr bwMode="auto">
          <a:xfrm>
            <a:off x="482673" y="5072063"/>
            <a:ext cx="3716030" cy="1445318"/>
            <a:chOff x="2878" y="912"/>
            <a:chExt cx="3076" cy="1416"/>
          </a:xfrm>
        </p:grpSpPr>
        <p:pic>
          <p:nvPicPr>
            <p:cNvPr id="3088" name="Picture 13" descr="radioactivity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128" y="912"/>
              <a:ext cx="1008" cy="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14"/>
            <p:cNvSpPr txBox="1">
              <a:spLocks noChangeArrowheads="1"/>
            </p:cNvSpPr>
            <p:nvPr/>
          </p:nvSpPr>
          <p:spPr bwMode="auto">
            <a:xfrm>
              <a:off x="3397" y="1057"/>
              <a:ext cx="776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3600" b="1" baseline="300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  <a:r>
                <a:rPr lang="fr-FR" sz="36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3600" b="1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0" name="Rectangle 15"/>
            <p:cNvSpPr>
              <a:spLocks noChangeArrowheads="1"/>
            </p:cNvSpPr>
            <p:nvPr/>
          </p:nvSpPr>
          <p:spPr bwMode="auto">
            <a:xfrm>
              <a:off x="4800" y="1360"/>
              <a:ext cx="288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91" name="Rectangle 16"/>
            <p:cNvSpPr>
              <a:spLocks noChangeArrowheads="1"/>
            </p:cNvSpPr>
            <p:nvPr/>
          </p:nvSpPr>
          <p:spPr bwMode="auto">
            <a:xfrm>
              <a:off x="4128" y="1360"/>
              <a:ext cx="32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aphicFrame>
          <p:nvGraphicFramePr>
            <p:cNvPr id="3074" name="Object 17"/>
            <p:cNvGraphicFramePr>
              <a:graphicFrameLocks noChangeAspect="1"/>
            </p:cNvGraphicFramePr>
            <p:nvPr/>
          </p:nvGraphicFramePr>
          <p:xfrm>
            <a:off x="2878" y="1799"/>
            <a:ext cx="3076" cy="529"/>
          </p:xfrm>
          <a:graphic>
            <a:graphicData uri="http://schemas.openxmlformats.org/presentationml/2006/ole">
              <p:oleObj spid="_x0000_s3074" name="Equation" r:id="rId12" imgW="1993680" imgH="342720" progId="Equation.3">
                <p:embed/>
              </p:oleObj>
            </a:graphicData>
          </a:graphic>
        </p:graphicFrame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itle 1"/>
          <p:cNvSpPr txBox="1">
            <a:spLocks/>
          </p:cNvSpPr>
          <p:nvPr/>
        </p:nvSpPr>
        <p:spPr bwMode="auto">
          <a:xfrm>
            <a:off x="827088" y="0"/>
            <a:ext cx="8316912" cy="836613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Counting </a:t>
            </a:r>
            <a:r>
              <a:rPr lang="en-GB" sz="3200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Rates (long timescale)</a:t>
            </a:r>
            <a:endParaRPr lang="en-GB" sz="3200" kern="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" name="Picture 22" descr="Median_upto20April2009_1500kHz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7298"/>
            <a:ext cx="9144000" cy="3446431"/>
          </a:xfrm>
          <a:prstGeom prst="rect">
            <a:avLst/>
          </a:prstGeom>
        </p:spPr>
      </p:pic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750888" y="2214341"/>
            <a:ext cx="1001712" cy="10795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1600">
                <a:solidFill>
                  <a:srgbClr val="009900"/>
                </a:solidFill>
              </a:rPr>
              <a:t> </a:t>
            </a:r>
            <a:r>
              <a:rPr lang="fr-FR" sz="1600">
                <a:solidFill>
                  <a:schemeClr val="bg2"/>
                </a:solidFill>
              </a:rPr>
              <a:t>MILOM</a:t>
            </a:r>
          </a:p>
          <a:p>
            <a:pPr>
              <a:buFontTx/>
              <a:buChar char="•"/>
            </a:pPr>
            <a:r>
              <a:rPr lang="fr-FR" sz="1600">
                <a:solidFill>
                  <a:srgbClr val="FF3300"/>
                </a:solidFill>
              </a:rPr>
              <a:t> </a:t>
            </a:r>
            <a:r>
              <a:rPr lang="fr-FR" sz="1600">
                <a:solidFill>
                  <a:schemeClr val="bg2"/>
                </a:solidFill>
              </a:rPr>
              <a:t>L1F1</a:t>
            </a:r>
          </a:p>
          <a:p>
            <a:pPr>
              <a:buFontTx/>
              <a:buChar char="•"/>
            </a:pPr>
            <a:r>
              <a:rPr lang="fr-FR" sz="1600">
                <a:solidFill>
                  <a:schemeClr val="bg1"/>
                </a:solidFill>
              </a:rPr>
              <a:t> </a:t>
            </a:r>
            <a:r>
              <a:rPr lang="fr-FR" sz="1600">
                <a:solidFill>
                  <a:schemeClr val="bg2"/>
                </a:solidFill>
              </a:rPr>
              <a:t>L1F25</a:t>
            </a:r>
          </a:p>
          <a:p>
            <a:pPr>
              <a:buFontTx/>
              <a:buChar char="•"/>
            </a:pPr>
            <a:r>
              <a:rPr lang="fr-FR" sz="1600">
                <a:solidFill>
                  <a:srgbClr val="009900"/>
                </a:solidFill>
              </a:rPr>
              <a:t> </a:t>
            </a:r>
            <a:r>
              <a:rPr lang="fr-FR" sz="1600">
                <a:solidFill>
                  <a:schemeClr val="bg2"/>
                </a:solidFill>
              </a:rPr>
              <a:t>IL07</a:t>
            </a:r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 flipV="1">
            <a:off x="1933575" y="2842991"/>
            <a:ext cx="0" cy="1800225"/>
          </a:xfrm>
          <a:prstGeom prst="line">
            <a:avLst/>
          </a:prstGeom>
          <a:noFill/>
          <a:ln w="19050">
            <a:solidFill>
              <a:srgbClr val="FF66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 flipV="1">
            <a:off x="3055938" y="2842991"/>
            <a:ext cx="0" cy="1800225"/>
          </a:xfrm>
          <a:prstGeom prst="line">
            <a:avLst/>
          </a:prstGeom>
          <a:noFill/>
          <a:ln w="19050">
            <a:solidFill>
              <a:srgbClr val="FF66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860425" y="4426858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A50021"/>
                </a:solidFill>
              </a:rPr>
              <a:t>2005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2246313" y="4436381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A50021"/>
                </a:solidFill>
              </a:rPr>
              <a:t>2006</a:t>
            </a: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4244975" y="4507819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A50021"/>
                </a:solidFill>
              </a:rPr>
              <a:t>2007</a:t>
            </a: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6429375" y="4507819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A50021"/>
                </a:solidFill>
              </a:rPr>
              <a:t>2008</a:t>
            </a:r>
          </a:p>
        </p:txBody>
      </p:sp>
      <p:sp>
        <p:nvSpPr>
          <p:cNvPr id="31" name="Line 19"/>
          <p:cNvSpPr>
            <a:spLocks noChangeShapeType="1"/>
          </p:cNvSpPr>
          <p:nvPr/>
        </p:nvSpPr>
        <p:spPr bwMode="auto">
          <a:xfrm>
            <a:off x="1608138" y="4507819"/>
            <a:ext cx="0" cy="33655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" name="Line 20"/>
          <p:cNvSpPr>
            <a:spLocks noChangeShapeType="1"/>
          </p:cNvSpPr>
          <p:nvPr/>
        </p:nvSpPr>
        <p:spPr bwMode="auto">
          <a:xfrm>
            <a:off x="3592513" y="4507819"/>
            <a:ext cx="0" cy="33655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>
            <a:off x="5584825" y="4507819"/>
            <a:ext cx="0" cy="33655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" name="Line 22"/>
          <p:cNvSpPr>
            <a:spLocks noChangeShapeType="1"/>
          </p:cNvSpPr>
          <p:nvPr/>
        </p:nvSpPr>
        <p:spPr bwMode="auto">
          <a:xfrm flipV="1">
            <a:off x="3990975" y="2842991"/>
            <a:ext cx="0" cy="1800225"/>
          </a:xfrm>
          <a:prstGeom prst="line">
            <a:avLst/>
          </a:prstGeom>
          <a:noFill/>
          <a:ln w="19050">
            <a:solidFill>
              <a:srgbClr val="FF66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3059113" y="3379566"/>
            <a:ext cx="73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200">
                <a:solidFill>
                  <a:srgbClr val="009900"/>
                </a:solidFill>
              </a:rPr>
              <a:t>MILOM </a:t>
            </a:r>
            <a:br>
              <a:rPr lang="en-GB" sz="1200">
                <a:solidFill>
                  <a:srgbClr val="009900"/>
                </a:solidFill>
              </a:rPr>
            </a:br>
            <a:r>
              <a:rPr lang="en-GB" sz="1200">
                <a:solidFill>
                  <a:srgbClr val="009900"/>
                </a:solidFill>
              </a:rPr>
              <a:t>out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6343650" y="3440115"/>
            <a:ext cx="8588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rgbClr val="009900"/>
                </a:solidFill>
              </a:rPr>
              <a:t>Cable Fault</a:t>
            </a:r>
          </a:p>
        </p:txBody>
      </p:sp>
      <p:sp>
        <p:nvSpPr>
          <p:cNvPr id="37" name="Freeform 32"/>
          <p:cNvSpPr>
            <a:spLocks/>
          </p:cNvSpPr>
          <p:nvPr/>
        </p:nvSpPr>
        <p:spPr bwMode="auto">
          <a:xfrm flipH="1">
            <a:off x="3217863" y="3824066"/>
            <a:ext cx="114300" cy="334962"/>
          </a:xfrm>
          <a:custGeom>
            <a:avLst/>
            <a:gdLst>
              <a:gd name="T0" fmla="*/ 0 w 72"/>
              <a:gd name="T1" fmla="*/ 0 h 211"/>
              <a:gd name="T2" fmla="*/ 68 w 72"/>
              <a:gd name="T3" fmla="*/ 111 h 211"/>
              <a:gd name="T4" fmla="*/ 72 w 72"/>
              <a:gd name="T5" fmla="*/ 211 h 211"/>
              <a:gd name="T6" fmla="*/ 0 60000 65536"/>
              <a:gd name="T7" fmla="*/ 0 60000 65536"/>
              <a:gd name="T8" fmla="*/ 0 60000 65536"/>
              <a:gd name="T9" fmla="*/ 0 w 72"/>
              <a:gd name="T10" fmla="*/ 0 h 211"/>
              <a:gd name="T11" fmla="*/ 72 w 72"/>
              <a:gd name="T12" fmla="*/ 211 h 2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211">
                <a:moveTo>
                  <a:pt x="0" y="0"/>
                </a:moveTo>
                <a:lnTo>
                  <a:pt x="68" y="111"/>
                </a:lnTo>
                <a:lnTo>
                  <a:pt x="72" y="211"/>
                </a:ln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8" name="Line 35"/>
          <p:cNvSpPr>
            <a:spLocks noChangeShapeType="1"/>
          </p:cNvSpPr>
          <p:nvPr/>
        </p:nvSpPr>
        <p:spPr bwMode="auto">
          <a:xfrm>
            <a:off x="6767513" y="3708405"/>
            <a:ext cx="0" cy="4349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9" name="Line 21"/>
          <p:cNvSpPr>
            <a:spLocks noChangeShapeType="1"/>
          </p:cNvSpPr>
          <p:nvPr/>
        </p:nvSpPr>
        <p:spPr bwMode="auto">
          <a:xfrm>
            <a:off x="7575550" y="4507819"/>
            <a:ext cx="0" cy="33655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857250" y="3673253"/>
            <a:ext cx="869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FF6600"/>
                </a:solidFill>
              </a:rPr>
              <a:t>MILOM</a:t>
            </a:r>
            <a:br>
              <a:rPr lang="en-GB" sz="1600">
                <a:solidFill>
                  <a:srgbClr val="FF6600"/>
                </a:solidFill>
              </a:rPr>
            </a:br>
            <a:r>
              <a:rPr lang="en-GB" sz="1600">
                <a:solidFill>
                  <a:srgbClr val="FF6600"/>
                </a:solidFill>
              </a:rPr>
              <a:t>Only</a:t>
            </a:r>
          </a:p>
        </p:txBody>
      </p:sp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2066925" y="2365153"/>
            <a:ext cx="869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>
                <a:solidFill>
                  <a:srgbClr val="FF6600"/>
                </a:solidFill>
              </a:rPr>
              <a:t>MILOM</a:t>
            </a:r>
          </a:p>
          <a:p>
            <a:pPr algn="ctr"/>
            <a:r>
              <a:rPr lang="fr-FR" sz="1600">
                <a:solidFill>
                  <a:srgbClr val="FF6600"/>
                </a:solidFill>
              </a:rPr>
              <a:t>&amp; L1</a:t>
            </a: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3101975" y="2757266"/>
            <a:ext cx="855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>
                <a:solidFill>
                  <a:srgbClr val="FF6600"/>
                </a:solidFill>
              </a:rPr>
              <a:t>L1 &amp; L2</a:t>
            </a: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4298950" y="2757266"/>
            <a:ext cx="790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>
                <a:solidFill>
                  <a:srgbClr val="FF6600"/>
                </a:solidFill>
              </a:rPr>
              <a:t>Ant. 5L</a:t>
            </a:r>
          </a:p>
        </p:txBody>
      </p:sp>
      <p:sp>
        <p:nvSpPr>
          <p:cNvPr id="44" name="Line 22"/>
          <p:cNvSpPr>
            <a:spLocks noChangeShapeType="1"/>
          </p:cNvSpPr>
          <p:nvPr/>
        </p:nvSpPr>
        <p:spPr bwMode="auto">
          <a:xfrm flipV="1">
            <a:off x="5459413" y="2842991"/>
            <a:ext cx="0" cy="1800225"/>
          </a:xfrm>
          <a:prstGeom prst="line">
            <a:avLst/>
          </a:prstGeom>
          <a:noFill/>
          <a:ln w="19050">
            <a:solidFill>
              <a:srgbClr val="FF66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5" name="Line 22"/>
          <p:cNvSpPr>
            <a:spLocks noChangeShapeType="1"/>
          </p:cNvSpPr>
          <p:nvPr/>
        </p:nvSpPr>
        <p:spPr bwMode="auto">
          <a:xfrm flipV="1">
            <a:off x="6342063" y="2842991"/>
            <a:ext cx="0" cy="1800225"/>
          </a:xfrm>
          <a:prstGeom prst="line">
            <a:avLst/>
          </a:prstGeom>
          <a:noFill/>
          <a:ln w="19050">
            <a:solidFill>
              <a:srgbClr val="FF66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5462588" y="2674716"/>
            <a:ext cx="8858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>
                <a:solidFill>
                  <a:srgbClr val="FF6600"/>
                </a:solidFill>
              </a:rPr>
              <a:t>Ant. 10L</a:t>
            </a:r>
          </a:p>
          <a:p>
            <a:pPr algn="ctr"/>
            <a:r>
              <a:rPr lang="fr-FR" sz="1600">
                <a:solidFill>
                  <a:srgbClr val="FF6600"/>
                </a:solidFill>
              </a:rPr>
              <a:t>&amp; IL07</a:t>
            </a: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6545263" y="2741391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>
                <a:solidFill>
                  <a:srgbClr val="FF6600"/>
                </a:solidFill>
              </a:rPr>
              <a:t>Full Antares</a:t>
            </a:r>
          </a:p>
        </p:txBody>
      </p:sp>
      <p:sp>
        <p:nvSpPr>
          <p:cNvPr id="48" name="Text Box 18"/>
          <p:cNvSpPr txBox="1">
            <a:spLocks noChangeArrowheads="1"/>
          </p:cNvSpPr>
          <p:nvPr/>
        </p:nvSpPr>
        <p:spPr bwMode="auto">
          <a:xfrm>
            <a:off x="7745413" y="4507819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A50021"/>
                </a:solidFill>
              </a:rPr>
              <a:t>2009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42976" y="5429264"/>
            <a:ext cx="680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Long  term variations due to seasonal and sea current  variability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-24"/>
            <a:ext cx="8286808" cy="857256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In situ calibration with Potassium-40</a:t>
            </a:r>
          </a:p>
        </p:txBody>
      </p:sp>
      <p:pic>
        <p:nvPicPr>
          <p:cNvPr id="144387" name="Picture 3" descr="K40_L1_F1_OM0_OM1_run283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1357298"/>
            <a:ext cx="2933700" cy="2163762"/>
          </a:xfrm>
          <a:prstGeom prst="rect">
            <a:avLst/>
          </a:prstGeom>
          <a:noFill/>
        </p:spPr>
      </p:pic>
      <p:pic>
        <p:nvPicPr>
          <p:cNvPr id="144388" name="Picture 4" descr="060405012029A"/>
          <p:cNvPicPr preferRelativeResize="0">
            <a:picLocks noChangeAspect="1" noChangeArrowheads="1"/>
          </p:cNvPicPr>
          <p:nvPr/>
        </p:nvPicPr>
        <p:blipFill>
          <a:blip r:embed="rId5" cstate="print">
            <a:lum bright="20000" contrast="60000"/>
          </a:blip>
          <a:srcRect l="29353" r="19827"/>
          <a:stretch>
            <a:fillRect/>
          </a:stretch>
        </p:blipFill>
        <p:spPr bwMode="auto">
          <a:xfrm>
            <a:off x="214282" y="1338285"/>
            <a:ext cx="1508125" cy="2209800"/>
          </a:xfrm>
          <a:prstGeom prst="rect">
            <a:avLst/>
          </a:prstGeom>
          <a:noFill/>
        </p:spPr>
      </p:pic>
      <p:pic>
        <p:nvPicPr>
          <p:cNvPr id="144389" name="Picture 5" descr="kern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6408575">
            <a:off x="817212" y="5451498"/>
            <a:ext cx="5016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0" name="Picture 6" descr="kern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7334544">
            <a:off x="1606026" y="4728391"/>
            <a:ext cx="533400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1" name="Line 7"/>
          <p:cNvSpPr>
            <a:spLocks noChangeShapeType="1"/>
          </p:cNvSpPr>
          <p:nvPr/>
        </p:nvSpPr>
        <p:spPr bwMode="auto">
          <a:xfrm rot="-4096764" flipH="1" flipV="1">
            <a:off x="1234765" y="5245122"/>
            <a:ext cx="457200" cy="2000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en-GB"/>
          </a:p>
        </p:txBody>
      </p:sp>
      <p:sp>
        <p:nvSpPr>
          <p:cNvPr id="144392" name="Line 8"/>
          <p:cNvSpPr>
            <a:spLocks noChangeShapeType="1"/>
          </p:cNvSpPr>
          <p:nvPr/>
        </p:nvSpPr>
        <p:spPr bwMode="auto">
          <a:xfrm rot="17503236" flipH="1">
            <a:off x="977202" y="3593634"/>
            <a:ext cx="1334142" cy="83641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anchor="ctr"/>
          <a:lstStyle/>
          <a:p>
            <a:endParaRPr lang="en-GB"/>
          </a:p>
        </p:txBody>
      </p:sp>
      <p:sp>
        <p:nvSpPr>
          <p:cNvPr id="144393" name="Freeform 9"/>
          <p:cNvSpPr>
            <a:spLocks/>
          </p:cNvSpPr>
          <p:nvPr/>
        </p:nvSpPr>
        <p:spPr bwMode="auto">
          <a:xfrm rot="16200000">
            <a:off x="1204118" y="3139284"/>
            <a:ext cx="871516" cy="13654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1" y="91"/>
              </a:cxn>
              <a:cxn ang="0">
                <a:pos x="317" y="0"/>
              </a:cxn>
              <a:cxn ang="0">
                <a:pos x="499" y="91"/>
              </a:cxn>
              <a:cxn ang="0">
                <a:pos x="680" y="0"/>
              </a:cxn>
              <a:cxn ang="0">
                <a:pos x="862" y="91"/>
              </a:cxn>
              <a:cxn ang="0">
                <a:pos x="969" y="23"/>
              </a:cxn>
              <a:cxn ang="0">
                <a:pos x="1043" y="14"/>
              </a:cxn>
            </a:cxnLst>
            <a:rect l="0" t="0" r="r" b="b"/>
            <a:pathLst>
              <a:path w="1043" h="95">
                <a:moveTo>
                  <a:pt x="0" y="0"/>
                </a:moveTo>
                <a:cubicBezTo>
                  <a:pt x="64" y="45"/>
                  <a:pt x="128" y="91"/>
                  <a:pt x="181" y="91"/>
                </a:cubicBezTo>
                <a:cubicBezTo>
                  <a:pt x="234" y="91"/>
                  <a:pt x="264" y="0"/>
                  <a:pt x="317" y="0"/>
                </a:cubicBezTo>
                <a:cubicBezTo>
                  <a:pt x="370" y="0"/>
                  <a:pt x="439" y="91"/>
                  <a:pt x="499" y="91"/>
                </a:cubicBezTo>
                <a:cubicBezTo>
                  <a:pt x="559" y="91"/>
                  <a:pt x="620" y="0"/>
                  <a:pt x="680" y="0"/>
                </a:cubicBezTo>
                <a:cubicBezTo>
                  <a:pt x="740" y="0"/>
                  <a:pt x="814" y="87"/>
                  <a:pt x="862" y="91"/>
                </a:cubicBezTo>
                <a:cubicBezTo>
                  <a:pt x="910" y="95"/>
                  <a:pt x="939" y="36"/>
                  <a:pt x="969" y="23"/>
                </a:cubicBezTo>
                <a:cubicBezTo>
                  <a:pt x="999" y="10"/>
                  <a:pt x="1028" y="16"/>
                  <a:pt x="1043" y="14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endParaRPr lang="en-GB"/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928662" y="4756162"/>
            <a:ext cx="762000" cy="387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baseline="30000" dirty="0">
                <a:solidFill>
                  <a:schemeClr val="bg1"/>
                </a:solidFill>
              </a:rPr>
              <a:t>40</a:t>
            </a:r>
            <a:r>
              <a:rPr lang="en-US" sz="2000" b="1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142844" y="5572148"/>
            <a:ext cx="752475" cy="35718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baseline="30000" dirty="0">
                <a:solidFill>
                  <a:schemeClr val="bg1"/>
                </a:solidFill>
              </a:rPr>
              <a:t>40</a:t>
            </a:r>
            <a:r>
              <a:rPr lang="en-US" b="1" dirty="0">
                <a:solidFill>
                  <a:schemeClr val="bg1"/>
                </a:solidFill>
              </a:rPr>
              <a:t>Ca</a:t>
            </a:r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785786" y="3438548"/>
            <a:ext cx="523875" cy="58578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300" b="1" baseline="30000" dirty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g</a:t>
            </a:r>
            <a:endParaRPr lang="en-US" sz="3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397" name="Text Box 13"/>
          <p:cNvSpPr txBox="1">
            <a:spLocks noChangeArrowheads="1"/>
          </p:cNvSpPr>
          <p:nvPr/>
        </p:nvSpPr>
        <p:spPr bwMode="auto">
          <a:xfrm>
            <a:off x="357158" y="4262446"/>
            <a:ext cx="1579563" cy="3810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945" tIns="41473" rIns="82945" bIns="41473"/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e</a:t>
            </a:r>
            <a:r>
              <a:rPr lang="en-US" sz="2000" b="1" baseline="30000" dirty="0">
                <a:solidFill>
                  <a:schemeClr val="bg1"/>
                </a:solidFill>
              </a:rPr>
              <a:t>- </a:t>
            </a:r>
            <a:r>
              <a:rPr lang="en-US" sz="1200" b="1" dirty="0">
                <a:solidFill>
                  <a:schemeClr val="bg1"/>
                </a:solidFill>
              </a:rPr>
              <a:t>(</a:t>
            </a:r>
            <a:r>
              <a:rPr lang="en-US" sz="1200" b="1" dirty="0">
                <a:solidFill>
                  <a:schemeClr val="bg1"/>
                </a:solidFill>
                <a:latin typeface="Symbol" pitchFamily="18" charset="2"/>
              </a:rPr>
              <a:t>b</a:t>
            </a:r>
            <a:r>
              <a:rPr lang="en-US" sz="1200" b="1" dirty="0">
                <a:solidFill>
                  <a:schemeClr val="bg1"/>
                </a:solidFill>
              </a:rPr>
              <a:t> decay)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4399" name="Text Box 15"/>
          <p:cNvSpPr txBox="1">
            <a:spLocks noChangeArrowheads="1"/>
          </p:cNvSpPr>
          <p:nvPr/>
        </p:nvSpPr>
        <p:spPr bwMode="auto">
          <a:xfrm>
            <a:off x="142844" y="3714773"/>
            <a:ext cx="1285875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Cherenkov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14348" y="3305198"/>
            <a:ext cx="901700" cy="361950"/>
            <a:chOff x="1536" y="2316"/>
            <a:chExt cx="568" cy="228"/>
          </a:xfrm>
        </p:grpSpPr>
        <p:sp>
          <p:nvSpPr>
            <p:cNvPr id="144401" name="Freeform 17"/>
            <p:cNvSpPr>
              <a:spLocks/>
            </p:cNvSpPr>
            <p:nvPr/>
          </p:nvSpPr>
          <p:spPr bwMode="auto">
            <a:xfrm rot="-4183639">
              <a:off x="1796" y="2236"/>
              <a:ext cx="144" cy="472"/>
            </a:xfrm>
            <a:custGeom>
              <a:avLst/>
              <a:gdLst/>
              <a:ahLst/>
              <a:cxnLst>
                <a:cxn ang="0">
                  <a:pos x="39" y="472"/>
                </a:cxn>
                <a:cxn ang="0">
                  <a:pos x="26" y="374"/>
                </a:cxn>
                <a:cxn ang="0">
                  <a:pos x="85" y="347"/>
                </a:cxn>
                <a:cxn ang="0">
                  <a:pos x="26" y="275"/>
                </a:cxn>
                <a:cxn ang="0">
                  <a:pos x="85" y="229"/>
                </a:cxn>
                <a:cxn ang="0">
                  <a:pos x="131" y="216"/>
                </a:cxn>
                <a:cxn ang="0">
                  <a:pos x="124" y="197"/>
                </a:cxn>
                <a:cxn ang="0">
                  <a:pos x="118" y="177"/>
                </a:cxn>
                <a:cxn ang="0">
                  <a:pos x="98" y="164"/>
                </a:cxn>
                <a:cxn ang="0">
                  <a:pos x="104" y="98"/>
                </a:cxn>
                <a:cxn ang="0">
                  <a:pos x="144" y="59"/>
                </a:cxn>
                <a:cxn ang="0">
                  <a:pos x="124" y="39"/>
                </a:cxn>
                <a:cxn ang="0">
                  <a:pos x="104" y="26"/>
                </a:cxn>
                <a:cxn ang="0">
                  <a:pos x="98" y="0"/>
                </a:cxn>
              </a:cxnLst>
              <a:rect l="0" t="0" r="r" b="b"/>
              <a:pathLst>
                <a:path w="144" h="472">
                  <a:moveTo>
                    <a:pt x="39" y="472"/>
                  </a:moveTo>
                  <a:cubicBezTo>
                    <a:pt x="20" y="443"/>
                    <a:pt x="2" y="411"/>
                    <a:pt x="26" y="374"/>
                  </a:cubicBezTo>
                  <a:cubicBezTo>
                    <a:pt x="37" y="355"/>
                    <a:pt x="66" y="358"/>
                    <a:pt x="85" y="347"/>
                  </a:cubicBezTo>
                  <a:cubicBezTo>
                    <a:pt x="101" y="294"/>
                    <a:pt x="59" y="298"/>
                    <a:pt x="26" y="275"/>
                  </a:cubicBezTo>
                  <a:cubicBezTo>
                    <a:pt x="0" y="224"/>
                    <a:pt x="36" y="235"/>
                    <a:pt x="85" y="229"/>
                  </a:cubicBezTo>
                  <a:cubicBezTo>
                    <a:pt x="100" y="224"/>
                    <a:pt x="121" y="228"/>
                    <a:pt x="131" y="216"/>
                  </a:cubicBezTo>
                  <a:cubicBezTo>
                    <a:pt x="135" y="210"/>
                    <a:pt x="126" y="203"/>
                    <a:pt x="124" y="197"/>
                  </a:cubicBezTo>
                  <a:cubicBezTo>
                    <a:pt x="121" y="190"/>
                    <a:pt x="122" y="182"/>
                    <a:pt x="118" y="177"/>
                  </a:cubicBezTo>
                  <a:cubicBezTo>
                    <a:pt x="113" y="170"/>
                    <a:pt x="104" y="168"/>
                    <a:pt x="98" y="164"/>
                  </a:cubicBezTo>
                  <a:cubicBezTo>
                    <a:pt x="86" y="131"/>
                    <a:pt x="57" y="115"/>
                    <a:pt x="104" y="98"/>
                  </a:cubicBezTo>
                  <a:cubicBezTo>
                    <a:pt x="122" y="80"/>
                    <a:pt x="134" y="84"/>
                    <a:pt x="144" y="59"/>
                  </a:cubicBezTo>
                  <a:cubicBezTo>
                    <a:pt x="137" y="52"/>
                    <a:pt x="131" y="44"/>
                    <a:pt x="124" y="39"/>
                  </a:cubicBezTo>
                  <a:cubicBezTo>
                    <a:pt x="117" y="33"/>
                    <a:pt x="108" y="32"/>
                    <a:pt x="104" y="26"/>
                  </a:cubicBezTo>
                  <a:cubicBezTo>
                    <a:pt x="99" y="18"/>
                    <a:pt x="98" y="0"/>
                    <a:pt x="98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non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4402" name="Line 18"/>
            <p:cNvSpPr>
              <a:spLocks noChangeShapeType="1"/>
            </p:cNvSpPr>
            <p:nvPr/>
          </p:nvSpPr>
          <p:spPr bwMode="auto">
            <a:xfrm flipH="1" flipV="1">
              <a:off x="1536" y="2316"/>
              <a:ext cx="144" cy="4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44403" name="AutoShape 19"/>
          <p:cNvSpPr>
            <a:spLocks noChangeArrowheads="1"/>
          </p:cNvSpPr>
          <p:nvPr/>
        </p:nvSpPr>
        <p:spPr bwMode="auto">
          <a:xfrm>
            <a:off x="1747822" y="2285992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4404" name="Text Box 20"/>
          <p:cNvSpPr txBox="1">
            <a:spLocks noChangeArrowheads="1"/>
          </p:cNvSpPr>
          <p:nvPr/>
        </p:nvSpPr>
        <p:spPr bwMode="auto">
          <a:xfrm>
            <a:off x="3021015" y="2571744"/>
            <a:ext cx="19796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chemeClr val="hlink"/>
                </a:solidFill>
              </a:rPr>
              <a:t>Gaussian peak on </a:t>
            </a:r>
            <a:br>
              <a:rPr lang="en-US" sz="1600" b="1" dirty="0">
                <a:solidFill>
                  <a:schemeClr val="hlink"/>
                </a:solidFill>
              </a:rPr>
            </a:br>
            <a:r>
              <a:rPr lang="en-US" sz="1600" b="1" dirty="0">
                <a:solidFill>
                  <a:schemeClr val="hlink"/>
                </a:solidFill>
              </a:rPr>
              <a:t>coincidence plot</a:t>
            </a:r>
          </a:p>
        </p:txBody>
      </p:sp>
      <p:sp>
        <p:nvSpPr>
          <p:cNvPr id="144405" name="Text Box 21"/>
          <p:cNvSpPr txBox="1">
            <a:spLocks noChangeArrowheads="1"/>
          </p:cNvSpPr>
          <p:nvPr/>
        </p:nvSpPr>
        <p:spPr bwMode="auto">
          <a:xfrm>
            <a:off x="4071934" y="3857628"/>
            <a:ext cx="140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00FF00"/>
                </a:solidFill>
              </a:rPr>
              <a:t>Peak offset</a:t>
            </a:r>
          </a:p>
        </p:txBody>
      </p:sp>
      <p:sp>
        <p:nvSpPr>
          <p:cNvPr id="144407" name="Rectangle 23"/>
          <p:cNvSpPr>
            <a:spLocks noChangeArrowheads="1"/>
          </p:cNvSpPr>
          <p:nvPr/>
        </p:nvSpPr>
        <p:spPr bwMode="auto">
          <a:xfrm>
            <a:off x="6286512" y="3648678"/>
            <a:ext cx="25289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00"/>
                </a:solidFill>
              </a:rPr>
              <a:t>Precision </a:t>
            </a:r>
            <a:r>
              <a:rPr lang="en-US" dirty="0">
                <a:solidFill>
                  <a:srgbClr val="FFFF00"/>
                </a:solidFill>
              </a:rPr>
              <a:t>(~5%)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monitoring of OM efficiencies</a:t>
            </a:r>
          </a:p>
        </p:txBody>
      </p:sp>
      <p:sp>
        <p:nvSpPr>
          <p:cNvPr id="144408" name="Rectangle 24"/>
          <p:cNvSpPr>
            <a:spLocks noChangeArrowheads="1"/>
          </p:cNvSpPr>
          <p:nvPr/>
        </p:nvSpPr>
        <p:spPr bwMode="auto">
          <a:xfrm>
            <a:off x="5286380" y="5219731"/>
            <a:ext cx="2160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FFFF00"/>
                </a:solidFill>
              </a:rPr>
              <a:t>Cross check of time calibration </a:t>
            </a:r>
          </a:p>
        </p:txBody>
      </p:sp>
      <p:sp>
        <p:nvSpPr>
          <p:cNvPr id="144409" name="AutoShape 25"/>
          <p:cNvSpPr>
            <a:spLocks noChangeArrowheads="1"/>
          </p:cNvSpPr>
          <p:nvPr/>
        </p:nvSpPr>
        <p:spPr bwMode="auto">
          <a:xfrm>
            <a:off x="3643306" y="3786190"/>
            <a:ext cx="533400" cy="630238"/>
          </a:xfrm>
          <a:prstGeom prst="downArrow">
            <a:avLst>
              <a:gd name="adj1" fmla="val 50000"/>
              <a:gd name="adj2" fmla="val 29539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GB"/>
          </a:p>
        </p:txBody>
      </p:sp>
      <p:sp>
        <p:nvSpPr>
          <p:cNvPr id="144411" name="Oval 27"/>
          <p:cNvSpPr>
            <a:spLocks noChangeArrowheads="1"/>
          </p:cNvSpPr>
          <p:nvPr/>
        </p:nvSpPr>
        <p:spPr bwMode="auto">
          <a:xfrm>
            <a:off x="3428992" y="1643050"/>
            <a:ext cx="914400" cy="914400"/>
          </a:xfrm>
          <a:prstGeom prst="ellipse">
            <a:avLst/>
          </a:prstGeom>
          <a:noFill/>
          <a:ln w="19050">
            <a:solidFill>
              <a:srgbClr val="66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4414" name="AutoShape 30"/>
          <p:cNvSpPr>
            <a:spLocks noChangeArrowheads="1"/>
          </p:cNvSpPr>
          <p:nvPr/>
        </p:nvSpPr>
        <p:spPr bwMode="auto">
          <a:xfrm>
            <a:off x="5429256" y="2214554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2716" y="4572008"/>
            <a:ext cx="2876540" cy="219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6" y="1393685"/>
            <a:ext cx="3000396" cy="203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4406" name="Text Box 22"/>
          <p:cNvSpPr txBox="1">
            <a:spLocks noChangeArrowheads="1"/>
          </p:cNvSpPr>
          <p:nvPr/>
        </p:nvSpPr>
        <p:spPr bwMode="auto">
          <a:xfrm>
            <a:off x="5205433" y="2791422"/>
            <a:ext cx="108107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>
                <a:solidFill>
                  <a:srgbClr val="00FF00"/>
                </a:solidFill>
              </a:rPr>
              <a:t>Integral </a:t>
            </a:r>
            <a:endParaRPr lang="en-US" b="1" dirty="0" smtClean="0">
              <a:solidFill>
                <a:srgbClr val="00FF00"/>
              </a:solidFill>
            </a:endParaRPr>
          </a:p>
          <a:p>
            <a:pPr eaLnBrk="0" hangingPunct="0"/>
            <a:r>
              <a:rPr lang="en-US" b="1" dirty="0" smtClean="0">
                <a:solidFill>
                  <a:srgbClr val="00FF00"/>
                </a:solidFill>
              </a:rPr>
              <a:t>under</a:t>
            </a:r>
            <a:r>
              <a:rPr lang="en-US" b="1" dirty="0">
                <a:solidFill>
                  <a:srgbClr val="00FF00"/>
                </a:solidFill>
              </a:rPr>
              <a:t/>
            </a:r>
            <a:br>
              <a:rPr lang="en-US" b="1" dirty="0">
                <a:solidFill>
                  <a:srgbClr val="00FF00"/>
                </a:solidFill>
              </a:rPr>
            </a:br>
            <a:r>
              <a:rPr lang="en-US" b="1" dirty="0" smtClean="0">
                <a:solidFill>
                  <a:srgbClr val="00FF00"/>
                </a:solidFill>
              </a:rPr>
              <a:t>peak</a:t>
            </a:r>
            <a:endParaRPr lang="en-US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32" y="857274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42994" y="-24"/>
            <a:ext cx="8301006" cy="863600"/>
          </a:xfrm>
          <a:ln/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</a:rPr>
              <a:t>Time evolution of K40 coincidence rate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4572008"/>
            <a:ext cx="8229600" cy="1876421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All OM pairs </a:t>
            </a:r>
            <a:r>
              <a:rPr lang="en-US" sz="2400" dirty="0">
                <a:solidFill>
                  <a:schemeClr val="bg1"/>
                </a:solidFill>
              </a:rPr>
              <a:t>of Line1 </a:t>
            </a:r>
            <a:r>
              <a:rPr lang="en-US" sz="2400" dirty="0" smtClean="0">
                <a:solidFill>
                  <a:schemeClr val="bg1"/>
                </a:solidFill>
              </a:rPr>
              <a:t>during </a:t>
            </a:r>
            <a:r>
              <a:rPr lang="en-US" sz="2400" dirty="0">
                <a:solidFill>
                  <a:schemeClr val="bg1"/>
                </a:solidFill>
              </a:rPr>
              <a:t>more than 2 years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OM gain </a:t>
            </a:r>
            <a:r>
              <a:rPr lang="en-US" sz="2400" dirty="0">
                <a:solidFill>
                  <a:schemeClr val="bg1"/>
                </a:solidFill>
              </a:rPr>
              <a:t>drop </a:t>
            </a:r>
            <a:r>
              <a:rPr lang="en-US" sz="2400" dirty="0" smtClean="0">
                <a:solidFill>
                  <a:schemeClr val="bg1"/>
                </a:solidFill>
              </a:rPr>
              <a:t>reduces efficiency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Recovery after threshold retuning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Recovery due to </a:t>
            </a:r>
            <a:r>
              <a:rPr lang="en-US" sz="2400" dirty="0" smtClean="0">
                <a:solidFill>
                  <a:schemeClr val="bg1"/>
                </a:solidFill>
              </a:rPr>
              <a:t>HV off during period of cable repair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1142984"/>
            <a:ext cx="5035550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smtClean="0"/>
              <a:t>ANTARES Science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2357438" y="962025"/>
            <a:ext cx="4735512" cy="3540125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0988" indent="-280988" eaLnBrk="0" hangingPunct="0">
              <a:spcBef>
                <a:spcPct val="5000"/>
              </a:spcBef>
              <a:buFontTx/>
              <a:buChar char="•"/>
            </a:pPr>
            <a:r>
              <a:rPr lang="it-IT" sz="2000" b="1">
                <a:solidFill>
                  <a:srgbClr val="D60093"/>
                </a:solidFill>
                <a:sym typeface="UniversalMath1 BT" pitchFamily="18" charset="2"/>
              </a:rPr>
              <a:t>High energy neutrino astrophysics</a:t>
            </a:r>
            <a:r>
              <a:rPr lang="it-IT" sz="2000">
                <a:solidFill>
                  <a:srgbClr val="D60093"/>
                </a:solidFill>
                <a:sym typeface="UniversalMath1 BT" pitchFamily="18" charset="2"/>
              </a:rPr>
              <a:t>:</a:t>
            </a:r>
            <a:br>
              <a:rPr lang="it-IT" sz="2000">
                <a:solidFill>
                  <a:srgbClr val="D60093"/>
                </a:solidFill>
                <a:sym typeface="UniversalMath1 BT" pitchFamily="18" charset="2"/>
              </a:rPr>
            </a:br>
            <a:r>
              <a:rPr lang="it-IT" sz="2000">
                <a:solidFill>
                  <a:srgbClr val="D60093"/>
                </a:solidFill>
                <a:sym typeface="UniversalMath1 BT" pitchFamily="18" charset="2"/>
              </a:rPr>
              <a:t>Active Galactic Nuclei, Gamma Ray Bursts, Galactic Centre, SN Remnants, </a:t>
            </a:r>
            <a:r>
              <a:rPr lang="it-IT" sz="2000">
                <a:solidFill>
                  <a:srgbClr val="D60093"/>
                </a:solidFill>
                <a:latin typeface="Symbol" pitchFamily="18" charset="2"/>
                <a:sym typeface="UniversalMath1 BT" pitchFamily="18" charset="2"/>
              </a:rPr>
              <a:t>m</a:t>
            </a:r>
            <a:r>
              <a:rPr lang="it-IT" sz="2000">
                <a:solidFill>
                  <a:srgbClr val="D60093"/>
                </a:solidFill>
                <a:sym typeface="UniversalMath1 BT" pitchFamily="18" charset="2"/>
              </a:rPr>
              <a:t>-quasars...</a:t>
            </a:r>
          </a:p>
          <a:p>
            <a:pPr marL="280988" indent="-280988" eaLnBrk="0" hangingPunct="0">
              <a:spcBef>
                <a:spcPct val="5000"/>
              </a:spcBef>
            </a:pPr>
            <a:endParaRPr lang="en-GB" sz="2000" i="1">
              <a:solidFill>
                <a:srgbClr val="D60093"/>
              </a:solidFill>
            </a:endParaRPr>
          </a:p>
          <a:p>
            <a:pPr marL="280988" indent="-280988" eaLnBrk="0" hangingPunct="0">
              <a:spcBef>
                <a:spcPct val="5000"/>
              </a:spcBef>
              <a:buFontTx/>
              <a:buChar char="•"/>
            </a:pPr>
            <a:r>
              <a:rPr lang="it-IT" sz="2000" b="1">
                <a:sym typeface="UniversalMath1 BT" pitchFamily="18" charset="2"/>
              </a:rPr>
              <a:t>Search for New Physics</a:t>
            </a:r>
            <a:r>
              <a:rPr lang="it-IT" sz="2000">
                <a:sym typeface="UniversalMath1 BT" pitchFamily="18" charset="2"/>
              </a:rPr>
              <a:t>: </a:t>
            </a:r>
            <a:br>
              <a:rPr lang="it-IT" sz="2000">
                <a:sym typeface="UniversalMath1 BT" pitchFamily="18" charset="2"/>
              </a:rPr>
            </a:br>
            <a:r>
              <a:rPr lang="it-IT" sz="2000">
                <a:sym typeface="UniversalMath1 BT" pitchFamily="18" charset="2"/>
              </a:rPr>
              <a:t>Dark matter, Monopoles...</a:t>
            </a:r>
          </a:p>
          <a:p>
            <a:pPr marL="280988" indent="-280988" eaLnBrk="0" hangingPunct="0">
              <a:spcBef>
                <a:spcPct val="5000"/>
              </a:spcBef>
            </a:pPr>
            <a:endParaRPr lang="it-IT" sz="2000" b="1">
              <a:sym typeface="UniversalMath1 BT" pitchFamily="18" charset="2"/>
            </a:endParaRPr>
          </a:p>
          <a:p>
            <a:pPr marL="280988" indent="-280988" eaLnBrk="0" hangingPunct="0">
              <a:spcBef>
                <a:spcPct val="5000"/>
              </a:spcBef>
              <a:buFontTx/>
              <a:buChar char="•"/>
            </a:pPr>
            <a:r>
              <a:rPr lang="it-IT" sz="2000" b="1">
                <a:solidFill>
                  <a:schemeClr val="accent2"/>
                </a:solidFill>
                <a:sym typeface="UniversalMath1 BT" pitchFamily="18" charset="2"/>
              </a:rPr>
              <a:t>Earth-Sea Science: </a:t>
            </a:r>
            <a:br>
              <a:rPr lang="it-IT" sz="2000" b="1">
                <a:solidFill>
                  <a:schemeClr val="accent2"/>
                </a:solidFill>
                <a:sym typeface="UniversalMath1 BT" pitchFamily="18" charset="2"/>
              </a:rPr>
            </a:br>
            <a:r>
              <a:rPr lang="it-IT" sz="2000">
                <a:solidFill>
                  <a:schemeClr val="accent2"/>
                </a:solidFill>
                <a:sym typeface="UniversalMath1 BT" pitchFamily="18" charset="2"/>
              </a:rPr>
              <a:t>oceanography,</a:t>
            </a:r>
            <a:r>
              <a:rPr lang="it-IT" sz="2000" b="1">
                <a:solidFill>
                  <a:schemeClr val="accent2"/>
                </a:solidFill>
                <a:sym typeface="UniversalMath1 BT" pitchFamily="18" charset="2"/>
              </a:rPr>
              <a:t> </a:t>
            </a:r>
            <a:r>
              <a:rPr lang="it-IT" sz="2000">
                <a:solidFill>
                  <a:schemeClr val="accent2"/>
                </a:solidFill>
                <a:sym typeface="UniversalMath1 BT" pitchFamily="18" charset="2"/>
              </a:rPr>
              <a:t>sea</a:t>
            </a:r>
            <a:r>
              <a:rPr lang="it-IT" sz="2000" b="1">
                <a:solidFill>
                  <a:schemeClr val="accent2"/>
                </a:solidFill>
                <a:sym typeface="UniversalMath1 BT" pitchFamily="18" charset="2"/>
              </a:rPr>
              <a:t> </a:t>
            </a:r>
            <a:r>
              <a:rPr lang="it-IT" sz="2000">
                <a:solidFill>
                  <a:schemeClr val="accent2"/>
                </a:solidFill>
                <a:sym typeface="UniversalMath1 BT" pitchFamily="18" charset="2"/>
              </a:rPr>
              <a:t>biology, seismology, environment monitoring... </a:t>
            </a:r>
            <a:endParaRPr lang="en-GB" sz="2000">
              <a:solidFill>
                <a:schemeClr val="accent2"/>
              </a:solidFill>
            </a:endParaRPr>
          </a:p>
        </p:txBody>
      </p:sp>
      <p:pic>
        <p:nvPicPr>
          <p:cNvPr id="20487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2946400"/>
            <a:ext cx="1931988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32"/>
          <p:cNvSpPr txBox="1">
            <a:spLocks noChangeArrowheads="1"/>
          </p:cNvSpPr>
          <p:nvPr/>
        </p:nvSpPr>
        <p:spPr bwMode="auto">
          <a:xfrm>
            <a:off x="8243888" y="2960688"/>
            <a:ext cx="8366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solidFill>
                  <a:srgbClr val="FFFF00"/>
                </a:solidFill>
              </a:rPr>
              <a:t>AGN</a:t>
            </a:r>
            <a:endParaRPr lang="fr-FR"/>
          </a:p>
        </p:txBody>
      </p:sp>
      <p:pic>
        <p:nvPicPr>
          <p:cNvPr id="20489" name="Picture 33" descr="SNR"/>
          <p:cNvPicPr>
            <a:picLocks noChangeAspect="1" noChangeArrowheads="1"/>
          </p:cNvPicPr>
          <p:nvPr/>
        </p:nvPicPr>
        <p:blipFill>
          <a:blip r:embed="rId4"/>
          <a:srcRect l="9680" t="9746" r="9599" b="18660"/>
          <a:stretch>
            <a:fillRect/>
          </a:stretch>
        </p:blipFill>
        <p:spPr bwMode="auto">
          <a:xfrm>
            <a:off x="125413" y="1000125"/>
            <a:ext cx="2160587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Text Box 34"/>
          <p:cNvSpPr txBox="1">
            <a:spLocks noChangeArrowheads="1"/>
          </p:cNvSpPr>
          <p:nvPr/>
        </p:nvSpPr>
        <p:spPr bwMode="auto">
          <a:xfrm>
            <a:off x="1285875" y="1000125"/>
            <a:ext cx="8366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solidFill>
                  <a:srgbClr val="FFFF00"/>
                </a:solidFill>
              </a:rPr>
              <a:t>SNR</a:t>
            </a:r>
            <a:endParaRPr lang="fr-FR"/>
          </a:p>
        </p:txBody>
      </p:sp>
      <p:grpSp>
        <p:nvGrpSpPr>
          <p:cNvPr id="20491" name="Group 35"/>
          <p:cNvGrpSpPr>
            <a:grpSpLocks/>
          </p:cNvGrpSpPr>
          <p:nvPr/>
        </p:nvGrpSpPr>
        <p:grpSpPr bwMode="auto">
          <a:xfrm>
            <a:off x="71438" y="2714625"/>
            <a:ext cx="2643187" cy="1778000"/>
            <a:chOff x="453" y="2477"/>
            <a:chExt cx="2064" cy="1433"/>
          </a:xfrm>
        </p:grpSpPr>
        <p:pic>
          <p:nvPicPr>
            <p:cNvPr id="20494" name="Picture 36" descr="Accretion_dis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" y="2477"/>
              <a:ext cx="1791" cy="1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5" name="Text Box 37"/>
            <p:cNvSpPr txBox="1">
              <a:spLocks noChangeArrowheads="1"/>
            </p:cNvSpPr>
            <p:nvPr/>
          </p:nvSpPr>
          <p:spPr bwMode="auto">
            <a:xfrm>
              <a:off x="1315" y="2477"/>
              <a:ext cx="1202" cy="5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GB" sz="2000">
                  <a:solidFill>
                    <a:srgbClr val="FFFF00"/>
                  </a:solidFill>
                </a:rPr>
                <a:t>Binary systems</a:t>
              </a:r>
            </a:p>
          </p:txBody>
        </p:sp>
        <p:sp>
          <p:nvSpPr>
            <p:cNvPr id="20496" name="Text Box 38"/>
            <p:cNvSpPr txBox="1">
              <a:spLocks noChangeArrowheads="1"/>
            </p:cNvSpPr>
            <p:nvPr/>
          </p:nvSpPr>
          <p:spPr bwMode="auto">
            <a:xfrm>
              <a:off x="453" y="3333"/>
              <a:ext cx="1202" cy="5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GB" sz="2000">
                  <a:solidFill>
                    <a:srgbClr val="FFFF00"/>
                  </a:solidFill>
                </a:rPr>
                <a:t>Micro-quasars</a:t>
              </a:r>
            </a:p>
          </p:txBody>
        </p:sp>
      </p:grpSp>
      <p:pic>
        <p:nvPicPr>
          <p:cNvPr id="20492" name="Picture 39" descr="estallidorayosgamma1br"/>
          <p:cNvPicPr>
            <a:picLocks noChangeAspect="1" noChangeArrowheads="1"/>
          </p:cNvPicPr>
          <p:nvPr/>
        </p:nvPicPr>
        <p:blipFill>
          <a:blip r:embed="rId6"/>
          <a:srcRect t="14259" r="26205" b="22047"/>
          <a:stretch>
            <a:fillRect/>
          </a:stretch>
        </p:blipFill>
        <p:spPr bwMode="auto">
          <a:xfrm>
            <a:off x="7199313" y="1143000"/>
            <a:ext cx="1944687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3" name="Text Box 40"/>
          <p:cNvSpPr txBox="1">
            <a:spLocks noChangeArrowheads="1"/>
          </p:cNvSpPr>
          <p:nvPr/>
        </p:nvSpPr>
        <p:spPr bwMode="auto">
          <a:xfrm>
            <a:off x="8351838" y="1143000"/>
            <a:ext cx="7921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GB" sz="2000">
                <a:solidFill>
                  <a:srgbClr val="FFFF00"/>
                </a:solidFill>
              </a:rPr>
              <a:t>GRB</a:t>
            </a:r>
          </a:p>
        </p:txBody>
      </p:sp>
      <p:graphicFrame>
        <p:nvGraphicFramePr>
          <p:cNvPr id="22" name="Group 218"/>
          <p:cNvGraphicFramePr>
            <a:graphicFrameLocks noGrp="1"/>
          </p:cNvGraphicFramePr>
          <p:nvPr/>
        </p:nvGraphicFramePr>
        <p:xfrm>
          <a:off x="642938" y="6402411"/>
          <a:ext cx="7929618" cy="455613"/>
        </p:xfrm>
        <a:graphic>
          <a:graphicData uri="http://schemas.openxmlformats.org/drawingml/2006/table">
            <a:tbl>
              <a:tblPr/>
              <a:tblGrid>
                <a:gridCol w="928695"/>
                <a:gridCol w="1571636"/>
                <a:gridCol w="1637187"/>
                <a:gridCol w="1506085"/>
                <a:gridCol w="1285884"/>
                <a:gridCol w="1000131"/>
              </a:tblGrid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~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MeV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GeV-100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GeV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GeV-TeV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TeV-PeV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PeV-EeV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&gt;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EeV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3" name="21 Grupo"/>
          <p:cNvGrpSpPr>
            <a:grpSpLocks/>
          </p:cNvGrpSpPr>
          <p:nvPr/>
        </p:nvGrpSpPr>
        <p:grpSpPr bwMode="auto">
          <a:xfrm>
            <a:off x="642910" y="4546621"/>
            <a:ext cx="8062912" cy="1882775"/>
            <a:chOff x="1103323" y="2232020"/>
            <a:chExt cx="6929486" cy="1550995"/>
          </a:xfrm>
        </p:grpSpPr>
        <p:pic>
          <p:nvPicPr>
            <p:cNvPr id="24" name="Picture 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103323" y="2781276"/>
              <a:ext cx="995969" cy="71926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pic>
        <p:pic>
          <p:nvPicPr>
            <p:cNvPr id="25" name="Picture 1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189338" y="2552419"/>
              <a:ext cx="993240" cy="94812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pic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71260" y="2374552"/>
              <a:ext cx="1267473" cy="110635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pic>
        <p:pic>
          <p:nvPicPr>
            <p:cNvPr id="27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26051" y="2232020"/>
              <a:ext cx="1353426" cy="126852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pic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7246949" y="3123908"/>
              <a:ext cx="485705" cy="38055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>
                  <a:solidFill>
                    <a:srgbClr val="FFC000"/>
                  </a:solidFill>
                </a:rPr>
                <a:t>?</a:t>
              </a:r>
            </a:p>
          </p:txBody>
        </p:sp>
        <p:pic>
          <p:nvPicPr>
            <p:cNvPr id="29" name="Picture 1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072252" y="2786507"/>
              <a:ext cx="993240" cy="714033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pic>
        <p:cxnSp>
          <p:nvCxnSpPr>
            <p:cNvPr id="30" name="20 Conector recto de flecha"/>
            <p:cNvCxnSpPr/>
            <p:nvPr/>
          </p:nvCxnSpPr>
          <p:spPr>
            <a:xfrm>
              <a:off x="1103323" y="3781707"/>
              <a:ext cx="6929486" cy="1308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60" descr="060405011834A"/>
          <p:cNvPicPr>
            <a:picLocks noChangeAspect="1" noChangeArrowheads="1"/>
          </p:cNvPicPr>
          <p:nvPr/>
        </p:nvPicPr>
        <p:blipFill>
          <a:blip r:embed="rId4"/>
          <a:srcRect l="41302" r="10892"/>
          <a:stretch>
            <a:fillRect/>
          </a:stretch>
        </p:blipFill>
        <p:spPr bwMode="auto">
          <a:xfrm rot="312020">
            <a:off x="7734300" y="4437063"/>
            <a:ext cx="1322388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5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Light Absorption Measured using Beacons</a:t>
            </a:r>
          </a:p>
        </p:txBody>
      </p:sp>
      <p:grpSp>
        <p:nvGrpSpPr>
          <p:cNvPr id="31749" name="Group 3"/>
          <p:cNvGrpSpPr>
            <a:grpSpLocks noChangeAspect="1"/>
          </p:cNvGrpSpPr>
          <p:nvPr/>
        </p:nvGrpSpPr>
        <p:grpSpPr bwMode="auto">
          <a:xfrm>
            <a:off x="4572000" y="5202238"/>
            <a:ext cx="1539875" cy="741362"/>
            <a:chOff x="1952" y="1008"/>
            <a:chExt cx="1997" cy="984"/>
          </a:xfrm>
        </p:grpSpPr>
        <p:grpSp>
          <p:nvGrpSpPr>
            <p:cNvPr id="31773" name="Group 4"/>
            <p:cNvGrpSpPr>
              <a:grpSpLocks noChangeAspect="1"/>
            </p:cNvGrpSpPr>
            <p:nvPr/>
          </p:nvGrpSpPr>
          <p:grpSpPr bwMode="auto">
            <a:xfrm rot="10800000">
              <a:off x="2533" y="1008"/>
              <a:ext cx="836" cy="845"/>
              <a:chOff x="1612" y="1805"/>
              <a:chExt cx="960" cy="960"/>
            </a:xfrm>
          </p:grpSpPr>
          <p:sp>
            <p:nvSpPr>
              <p:cNvPr id="31780" name="Oval 5"/>
              <p:cNvSpPr>
                <a:spLocks noChangeAspect="1" noChangeArrowheads="1"/>
              </p:cNvSpPr>
              <p:nvPr/>
            </p:nvSpPr>
            <p:spPr bwMode="auto">
              <a:xfrm>
                <a:off x="1612" y="1805"/>
                <a:ext cx="960" cy="9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C0C0C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81" name="Litebulb"/>
              <p:cNvSpPr>
                <a:spLocks noChangeAspect="1" noEditPoints="1" noChangeArrowheads="1"/>
              </p:cNvSpPr>
              <p:nvPr/>
            </p:nvSpPr>
            <p:spPr bwMode="auto">
              <a:xfrm>
                <a:off x="1681" y="1872"/>
                <a:ext cx="816" cy="7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47 w 21600"/>
                  <a:gd name="T13" fmla="*/ 2185 h 21600"/>
                  <a:gd name="T14" fmla="*/ 18265 w 21600"/>
                  <a:gd name="T15" fmla="*/ 92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C0C0C0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1774" name="Group 7"/>
            <p:cNvGrpSpPr>
              <a:grpSpLocks noChangeAspect="1"/>
            </p:cNvGrpSpPr>
            <p:nvPr/>
          </p:nvGrpSpPr>
          <p:grpSpPr bwMode="auto">
            <a:xfrm rot="8036665">
              <a:off x="3109" y="1151"/>
              <a:ext cx="836" cy="845"/>
              <a:chOff x="1612" y="1805"/>
              <a:chExt cx="960" cy="960"/>
            </a:xfrm>
          </p:grpSpPr>
          <p:sp>
            <p:nvSpPr>
              <p:cNvPr id="31778" name="Oval 8"/>
              <p:cNvSpPr>
                <a:spLocks noChangeAspect="1" noChangeArrowheads="1"/>
              </p:cNvSpPr>
              <p:nvPr/>
            </p:nvSpPr>
            <p:spPr bwMode="auto">
              <a:xfrm>
                <a:off x="1612" y="1805"/>
                <a:ext cx="960" cy="9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9" name="Litebulb"/>
              <p:cNvSpPr>
                <a:spLocks noChangeAspect="1" noEditPoints="1" noChangeArrowheads="1"/>
              </p:cNvSpPr>
              <p:nvPr/>
            </p:nvSpPr>
            <p:spPr bwMode="auto">
              <a:xfrm>
                <a:off x="1681" y="1872"/>
                <a:ext cx="816" cy="7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47 w 21600"/>
                  <a:gd name="T13" fmla="*/ 2185 h 21600"/>
                  <a:gd name="T14" fmla="*/ 18265 w 21600"/>
                  <a:gd name="T15" fmla="*/ 92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1775" name="Group 10"/>
            <p:cNvGrpSpPr>
              <a:grpSpLocks noChangeAspect="1"/>
            </p:cNvGrpSpPr>
            <p:nvPr/>
          </p:nvGrpSpPr>
          <p:grpSpPr bwMode="auto">
            <a:xfrm rot="-7523148">
              <a:off x="1957" y="1151"/>
              <a:ext cx="836" cy="845"/>
              <a:chOff x="1612" y="1805"/>
              <a:chExt cx="960" cy="960"/>
            </a:xfrm>
          </p:grpSpPr>
          <p:sp>
            <p:nvSpPr>
              <p:cNvPr id="31776" name="Oval 11"/>
              <p:cNvSpPr>
                <a:spLocks noChangeAspect="1" noChangeArrowheads="1"/>
              </p:cNvSpPr>
              <p:nvPr/>
            </p:nvSpPr>
            <p:spPr bwMode="auto">
              <a:xfrm>
                <a:off x="1612" y="1805"/>
                <a:ext cx="960" cy="9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7" name="Litebulb"/>
              <p:cNvSpPr>
                <a:spLocks noChangeAspect="1" noEditPoints="1" noChangeArrowheads="1"/>
              </p:cNvSpPr>
              <p:nvPr/>
            </p:nvSpPr>
            <p:spPr bwMode="auto">
              <a:xfrm>
                <a:off x="1681" y="1872"/>
                <a:ext cx="816" cy="7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47 w 21600"/>
                  <a:gd name="T13" fmla="*/ 2185 h 21600"/>
                  <a:gd name="T14" fmla="*/ 18265 w 21600"/>
                  <a:gd name="T15" fmla="*/ 92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31750" name="Group 27"/>
          <p:cNvGrpSpPr>
            <a:grpSpLocks noChangeAspect="1"/>
          </p:cNvGrpSpPr>
          <p:nvPr/>
        </p:nvGrpSpPr>
        <p:grpSpPr bwMode="auto">
          <a:xfrm>
            <a:off x="4572000" y="2154238"/>
            <a:ext cx="1539875" cy="741362"/>
            <a:chOff x="1952" y="1008"/>
            <a:chExt cx="1997" cy="984"/>
          </a:xfrm>
        </p:grpSpPr>
        <p:grpSp>
          <p:nvGrpSpPr>
            <p:cNvPr id="31764" name="Group 28"/>
            <p:cNvGrpSpPr>
              <a:grpSpLocks noChangeAspect="1"/>
            </p:cNvGrpSpPr>
            <p:nvPr/>
          </p:nvGrpSpPr>
          <p:grpSpPr bwMode="auto">
            <a:xfrm rot="10800000">
              <a:off x="2533" y="1008"/>
              <a:ext cx="836" cy="845"/>
              <a:chOff x="1612" y="1805"/>
              <a:chExt cx="960" cy="960"/>
            </a:xfrm>
          </p:grpSpPr>
          <p:sp>
            <p:nvSpPr>
              <p:cNvPr id="31771" name="Oval 29"/>
              <p:cNvSpPr>
                <a:spLocks noChangeAspect="1" noChangeArrowheads="1"/>
              </p:cNvSpPr>
              <p:nvPr/>
            </p:nvSpPr>
            <p:spPr bwMode="auto">
              <a:xfrm>
                <a:off x="1612" y="1805"/>
                <a:ext cx="960" cy="9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C0C0C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2" name="Litebulb"/>
              <p:cNvSpPr>
                <a:spLocks noChangeAspect="1" noEditPoints="1" noChangeArrowheads="1"/>
              </p:cNvSpPr>
              <p:nvPr/>
            </p:nvSpPr>
            <p:spPr bwMode="auto">
              <a:xfrm>
                <a:off x="1681" y="1872"/>
                <a:ext cx="816" cy="7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47 w 21600"/>
                  <a:gd name="T13" fmla="*/ 2185 h 21600"/>
                  <a:gd name="T14" fmla="*/ 18265 w 21600"/>
                  <a:gd name="T15" fmla="*/ 92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C0C0C0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1765" name="Group 31"/>
            <p:cNvGrpSpPr>
              <a:grpSpLocks noChangeAspect="1"/>
            </p:cNvGrpSpPr>
            <p:nvPr/>
          </p:nvGrpSpPr>
          <p:grpSpPr bwMode="auto">
            <a:xfrm rot="8036665">
              <a:off x="3109" y="1151"/>
              <a:ext cx="836" cy="845"/>
              <a:chOff x="1612" y="1805"/>
              <a:chExt cx="960" cy="960"/>
            </a:xfrm>
          </p:grpSpPr>
          <p:sp>
            <p:nvSpPr>
              <p:cNvPr id="31769" name="Oval 32"/>
              <p:cNvSpPr>
                <a:spLocks noChangeAspect="1" noChangeArrowheads="1"/>
              </p:cNvSpPr>
              <p:nvPr/>
            </p:nvSpPr>
            <p:spPr bwMode="auto">
              <a:xfrm>
                <a:off x="1612" y="1805"/>
                <a:ext cx="960" cy="9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0" name="Litebulb"/>
              <p:cNvSpPr>
                <a:spLocks noChangeAspect="1" noEditPoints="1" noChangeArrowheads="1"/>
              </p:cNvSpPr>
              <p:nvPr/>
            </p:nvSpPr>
            <p:spPr bwMode="auto">
              <a:xfrm>
                <a:off x="1681" y="1872"/>
                <a:ext cx="816" cy="7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47 w 21600"/>
                  <a:gd name="T13" fmla="*/ 2185 h 21600"/>
                  <a:gd name="T14" fmla="*/ 18265 w 21600"/>
                  <a:gd name="T15" fmla="*/ 92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1766" name="Group 34"/>
            <p:cNvGrpSpPr>
              <a:grpSpLocks noChangeAspect="1"/>
            </p:cNvGrpSpPr>
            <p:nvPr/>
          </p:nvGrpSpPr>
          <p:grpSpPr bwMode="auto">
            <a:xfrm rot="-7523148">
              <a:off x="1957" y="1151"/>
              <a:ext cx="836" cy="845"/>
              <a:chOff x="1612" y="1805"/>
              <a:chExt cx="960" cy="960"/>
            </a:xfrm>
          </p:grpSpPr>
          <p:sp>
            <p:nvSpPr>
              <p:cNvPr id="31767" name="Oval 35"/>
              <p:cNvSpPr>
                <a:spLocks noChangeAspect="1" noChangeArrowheads="1"/>
              </p:cNvSpPr>
              <p:nvPr/>
            </p:nvSpPr>
            <p:spPr bwMode="auto">
              <a:xfrm>
                <a:off x="1612" y="1805"/>
                <a:ext cx="960" cy="9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68" name="Litebulb"/>
              <p:cNvSpPr>
                <a:spLocks noChangeAspect="1" noEditPoints="1" noChangeArrowheads="1"/>
              </p:cNvSpPr>
              <p:nvPr/>
            </p:nvSpPr>
            <p:spPr bwMode="auto">
              <a:xfrm>
                <a:off x="1681" y="1872"/>
                <a:ext cx="816" cy="7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47 w 21600"/>
                  <a:gd name="T13" fmla="*/ 2185 h 21600"/>
                  <a:gd name="T14" fmla="*/ 18265 w 21600"/>
                  <a:gd name="T15" fmla="*/ 92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1751" name="Line 37"/>
          <p:cNvSpPr>
            <a:spLocks noChangeAspect="1" noChangeShapeType="1"/>
          </p:cNvSpPr>
          <p:nvPr/>
        </p:nvSpPr>
        <p:spPr bwMode="auto">
          <a:xfrm>
            <a:off x="5334000" y="1747838"/>
            <a:ext cx="4763" cy="48815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52" name="Line 41"/>
          <p:cNvSpPr>
            <a:spLocks noChangeShapeType="1"/>
          </p:cNvSpPr>
          <p:nvPr/>
        </p:nvSpPr>
        <p:spPr bwMode="auto">
          <a:xfrm>
            <a:off x="7543800" y="6200775"/>
            <a:ext cx="609600" cy="1588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lg" len="med"/>
          </a:ln>
        </p:spPr>
        <p:txBody>
          <a:bodyPr lIns="90000" tIns="46800" rIns="90000" bIns="46800"/>
          <a:lstStyle/>
          <a:p>
            <a:endParaRPr lang="en-GB"/>
          </a:p>
        </p:txBody>
      </p:sp>
      <p:sp>
        <p:nvSpPr>
          <p:cNvPr id="31753" name="Text Box 43"/>
          <p:cNvSpPr txBox="1">
            <a:spLocks noChangeArrowheads="1"/>
          </p:cNvSpPr>
          <p:nvPr/>
        </p:nvSpPr>
        <p:spPr bwMode="auto">
          <a:xfrm>
            <a:off x="6434138" y="5943600"/>
            <a:ext cx="1036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2400">
                <a:solidFill>
                  <a:srgbClr val="FF3300"/>
                </a:solidFill>
              </a:rPr>
              <a:t>~70 m</a:t>
            </a:r>
          </a:p>
        </p:txBody>
      </p:sp>
      <p:sp>
        <p:nvSpPr>
          <p:cNvPr id="31754" name="Text Box 44"/>
          <p:cNvSpPr txBox="1">
            <a:spLocks noChangeArrowheads="1"/>
          </p:cNvSpPr>
          <p:nvPr/>
        </p:nvSpPr>
        <p:spPr bwMode="auto">
          <a:xfrm>
            <a:off x="6477000" y="3886200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2400">
                <a:solidFill>
                  <a:srgbClr val="FF3300"/>
                </a:solidFill>
              </a:rPr>
              <a:t>~150 m</a:t>
            </a:r>
          </a:p>
        </p:txBody>
      </p:sp>
      <p:sp>
        <p:nvSpPr>
          <p:cNvPr id="31755" name="Line 45"/>
          <p:cNvSpPr>
            <a:spLocks noChangeShapeType="1"/>
          </p:cNvSpPr>
          <p:nvPr/>
        </p:nvSpPr>
        <p:spPr bwMode="auto">
          <a:xfrm>
            <a:off x="7391400" y="4495800"/>
            <a:ext cx="609600" cy="9144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lg" len="med"/>
          </a:ln>
        </p:spPr>
        <p:txBody>
          <a:bodyPr lIns="90000" tIns="46800" rIns="90000" bIns="46800"/>
          <a:lstStyle/>
          <a:p>
            <a:endParaRPr lang="en-GB"/>
          </a:p>
        </p:txBody>
      </p:sp>
      <p:sp>
        <p:nvSpPr>
          <p:cNvPr id="31756" name="Line 46"/>
          <p:cNvSpPr>
            <a:spLocks noChangeShapeType="1"/>
          </p:cNvSpPr>
          <p:nvPr/>
        </p:nvSpPr>
        <p:spPr bwMode="auto">
          <a:xfrm>
            <a:off x="6172200" y="2819400"/>
            <a:ext cx="609600" cy="9144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 type="triangle" w="lg" len="med"/>
            <a:tailEnd type="none" w="lg" len="med"/>
          </a:ln>
        </p:spPr>
        <p:txBody>
          <a:bodyPr lIns="90000" tIns="46800" rIns="90000" bIns="46800"/>
          <a:lstStyle/>
          <a:p>
            <a:endParaRPr lang="en-GB"/>
          </a:p>
        </p:txBody>
      </p:sp>
      <p:sp>
        <p:nvSpPr>
          <p:cNvPr id="31757" name="Line 54"/>
          <p:cNvSpPr>
            <a:spLocks noChangeShapeType="1"/>
          </p:cNvSpPr>
          <p:nvPr/>
        </p:nvSpPr>
        <p:spPr bwMode="auto">
          <a:xfrm>
            <a:off x="5181600" y="38100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31758" name="Line 55"/>
          <p:cNvSpPr>
            <a:spLocks noChangeShapeType="1"/>
          </p:cNvSpPr>
          <p:nvPr/>
        </p:nvSpPr>
        <p:spPr bwMode="auto">
          <a:xfrm>
            <a:off x="5181600" y="36576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pic>
        <p:nvPicPr>
          <p:cNvPr id="31759" name="Picture 62" descr="060405012029A"/>
          <p:cNvPicPr preferRelativeResize="0">
            <a:picLocks noChangeAspect="1" noChangeArrowheads="1"/>
          </p:cNvPicPr>
          <p:nvPr/>
        </p:nvPicPr>
        <p:blipFill>
          <a:blip r:embed="rId5">
            <a:lum bright="8000" contrast="66000"/>
          </a:blip>
          <a:srcRect l="29353" r="19827"/>
          <a:stretch>
            <a:fillRect/>
          </a:stretch>
        </p:blipFill>
        <p:spPr bwMode="auto">
          <a:xfrm rot="293802">
            <a:off x="4484688" y="4221163"/>
            <a:ext cx="167163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0" name="Picture 63" descr="060405012029A"/>
          <p:cNvPicPr preferRelativeResize="0">
            <a:picLocks noChangeAspect="1" noChangeArrowheads="1"/>
          </p:cNvPicPr>
          <p:nvPr/>
        </p:nvPicPr>
        <p:blipFill>
          <a:blip r:embed="rId5">
            <a:lum bright="14000" contrast="60000"/>
          </a:blip>
          <a:srcRect l="29353" t="17628" r="19827"/>
          <a:stretch>
            <a:fillRect/>
          </a:stretch>
        </p:blipFill>
        <p:spPr bwMode="auto">
          <a:xfrm rot="293802">
            <a:off x="4465638" y="1411288"/>
            <a:ext cx="1671637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1" name="Line 42"/>
          <p:cNvSpPr>
            <a:spLocks noChangeShapeType="1"/>
          </p:cNvSpPr>
          <p:nvPr/>
        </p:nvSpPr>
        <p:spPr bwMode="auto">
          <a:xfrm>
            <a:off x="5715000" y="6200775"/>
            <a:ext cx="609600" cy="1588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 type="triangle" w="lg" len="med"/>
            <a:tailEnd type="none" w="lg" len="med"/>
          </a:ln>
        </p:spPr>
        <p:txBody>
          <a:bodyPr lIns="90000" tIns="46800" rIns="90000" bIns="46800"/>
          <a:lstStyle/>
          <a:p>
            <a:endParaRPr lang="en-GB"/>
          </a:p>
        </p:txBody>
      </p:sp>
      <p:sp>
        <p:nvSpPr>
          <p:cNvPr id="177190" name="Oval 38"/>
          <p:cNvSpPr>
            <a:spLocks noChangeAspect="1" noChangeArrowheads="1"/>
          </p:cNvSpPr>
          <p:nvPr/>
        </p:nvSpPr>
        <p:spPr bwMode="auto">
          <a:xfrm>
            <a:off x="7929563" y="5386388"/>
            <a:ext cx="917575" cy="917575"/>
          </a:xfrm>
          <a:prstGeom prst="ellipse">
            <a:avLst/>
          </a:prstGeom>
          <a:noFill/>
          <a:ln w="31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fr-FR"/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7190" y="1871666"/>
            <a:ext cx="3643306" cy="29146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repeatCount="indefinite" ac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77190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repeatCount="1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7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90" grpId="0" animBg="1"/>
      <p:bldP spid="177190" grpId="1" animBg="1"/>
      <p:bldP spid="177190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76"/>
          <p:cNvSpPr>
            <a:spLocks noChangeArrowheads="1"/>
          </p:cNvSpPr>
          <p:nvPr/>
        </p:nvSpPr>
        <p:spPr bwMode="auto">
          <a:xfrm>
            <a:off x="428625" y="1071563"/>
            <a:ext cx="3286125" cy="54292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29700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" sz="3200" dirty="0" smtClean="0"/>
              <a:t>Position </a:t>
            </a:r>
            <a:r>
              <a:rPr lang="es-ES" sz="3200" dirty="0" err="1" smtClean="0"/>
              <a:t>Alignment</a:t>
            </a:r>
            <a:endParaRPr lang="es-ES" sz="3200" dirty="0" smtClean="0"/>
          </a:p>
        </p:txBody>
      </p:sp>
      <p:grpSp>
        <p:nvGrpSpPr>
          <p:cNvPr id="29701" name="Group 16"/>
          <p:cNvGrpSpPr>
            <a:grpSpLocks/>
          </p:cNvGrpSpPr>
          <p:nvPr/>
        </p:nvGrpSpPr>
        <p:grpSpPr bwMode="auto">
          <a:xfrm>
            <a:off x="6272213" y="3132138"/>
            <a:ext cx="1852612" cy="227012"/>
            <a:chOff x="4032" y="2496"/>
            <a:chExt cx="1167" cy="143"/>
          </a:xfrm>
        </p:grpSpPr>
        <p:sp>
          <p:nvSpPr>
            <p:cNvPr id="29739" name="AutoShape 17"/>
            <p:cNvSpPr>
              <a:spLocks noChangeArrowheads="1"/>
            </p:cNvSpPr>
            <p:nvPr/>
          </p:nvSpPr>
          <p:spPr bwMode="auto">
            <a:xfrm>
              <a:off x="4032" y="2496"/>
              <a:ext cx="1167" cy="143"/>
            </a:xfrm>
            <a:prstGeom prst="roundRect">
              <a:avLst>
                <a:gd name="adj" fmla="val 704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/>
            </a:p>
          </p:txBody>
        </p:sp>
        <p:grpSp>
          <p:nvGrpSpPr>
            <p:cNvPr id="29740" name="Group 18"/>
            <p:cNvGrpSpPr>
              <a:grpSpLocks/>
            </p:cNvGrpSpPr>
            <p:nvPr/>
          </p:nvGrpSpPr>
          <p:grpSpPr bwMode="auto">
            <a:xfrm>
              <a:off x="4032" y="2496"/>
              <a:ext cx="1166" cy="142"/>
              <a:chOff x="4032" y="2496"/>
              <a:chExt cx="1166" cy="142"/>
            </a:xfrm>
          </p:grpSpPr>
          <p:sp>
            <p:nvSpPr>
              <p:cNvPr id="29741" name="AutoShape 19"/>
              <p:cNvSpPr>
                <a:spLocks noChangeArrowheads="1"/>
              </p:cNvSpPr>
              <p:nvPr/>
            </p:nvSpPr>
            <p:spPr bwMode="auto">
              <a:xfrm>
                <a:off x="4032" y="2496"/>
                <a:ext cx="1166" cy="142"/>
              </a:xfrm>
              <a:prstGeom prst="roundRect">
                <a:avLst>
                  <a:gd name="adj" fmla="val 704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s-ES"/>
              </a:p>
            </p:txBody>
          </p:sp>
          <p:sp>
            <p:nvSpPr>
              <p:cNvPr id="29742" name="AutoShape 21"/>
              <p:cNvSpPr>
                <a:spLocks noChangeArrowheads="1"/>
              </p:cNvSpPr>
              <p:nvPr/>
            </p:nvSpPr>
            <p:spPr bwMode="auto">
              <a:xfrm>
                <a:off x="4032" y="2496"/>
                <a:ext cx="1166" cy="142"/>
              </a:xfrm>
              <a:prstGeom prst="roundRect">
                <a:avLst>
                  <a:gd name="adj" fmla="val 704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s-ES"/>
              </a:p>
            </p:txBody>
          </p:sp>
        </p:grpSp>
      </p:grpSp>
      <p:grpSp>
        <p:nvGrpSpPr>
          <p:cNvPr id="29702" name="Group 69"/>
          <p:cNvGrpSpPr>
            <a:grpSpLocks/>
          </p:cNvGrpSpPr>
          <p:nvPr/>
        </p:nvGrpSpPr>
        <p:grpSpPr bwMode="auto">
          <a:xfrm>
            <a:off x="6561138" y="5091113"/>
            <a:ext cx="1358900" cy="395287"/>
            <a:chOff x="4214" y="3177"/>
            <a:chExt cx="856" cy="249"/>
          </a:xfrm>
        </p:grpSpPr>
        <p:sp>
          <p:nvSpPr>
            <p:cNvPr id="29737" name="AutoShape 70"/>
            <p:cNvSpPr>
              <a:spLocks noChangeArrowheads="1"/>
            </p:cNvSpPr>
            <p:nvPr/>
          </p:nvSpPr>
          <p:spPr bwMode="auto">
            <a:xfrm>
              <a:off x="4214" y="3177"/>
              <a:ext cx="856" cy="249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/>
            </a:p>
          </p:txBody>
        </p:sp>
        <p:sp>
          <p:nvSpPr>
            <p:cNvPr id="29738" name="AutoShape 72"/>
            <p:cNvSpPr>
              <a:spLocks noChangeArrowheads="1"/>
            </p:cNvSpPr>
            <p:nvPr/>
          </p:nvSpPr>
          <p:spPr bwMode="auto">
            <a:xfrm>
              <a:off x="4214" y="3177"/>
              <a:ext cx="856" cy="249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/>
            </a:p>
          </p:txBody>
        </p:sp>
      </p:grpSp>
      <p:sp>
        <p:nvSpPr>
          <p:cNvPr id="29703" name="AutoShape 129"/>
          <p:cNvSpPr>
            <a:spLocks noChangeArrowheads="1"/>
          </p:cNvSpPr>
          <p:nvPr/>
        </p:nvSpPr>
        <p:spPr bwMode="auto">
          <a:xfrm>
            <a:off x="500063" y="6000750"/>
            <a:ext cx="3190875" cy="438150"/>
          </a:xfrm>
          <a:prstGeom prst="roundRect">
            <a:avLst>
              <a:gd name="adj" fmla="val 352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dirty="0">
                <a:solidFill>
                  <a:srgbClr val="020202"/>
                </a:solidFill>
                <a:latin typeface="Times New Roman" pitchFamily="18" charset="0"/>
              </a:rPr>
              <a:t>r  = (a z - b  </a:t>
            </a:r>
            <a:r>
              <a:rPr lang="en-GB" sz="2400" dirty="0" err="1">
                <a:solidFill>
                  <a:srgbClr val="020202"/>
                </a:solidFill>
                <a:latin typeface="Times New Roman" pitchFamily="18" charset="0"/>
              </a:rPr>
              <a:t>ln</a:t>
            </a:r>
            <a:r>
              <a:rPr lang="en-GB" sz="2400" dirty="0">
                <a:solidFill>
                  <a:srgbClr val="020202"/>
                </a:solidFill>
                <a:latin typeface="Times New Roman" pitchFamily="18" charset="0"/>
              </a:rPr>
              <a:t>[1-cz] ) v</a:t>
            </a:r>
            <a:r>
              <a:rPr lang="en-GB" sz="2400" baseline="30000" dirty="0">
                <a:solidFill>
                  <a:srgbClr val="020202"/>
                </a:solidFill>
                <a:latin typeface="Times New Roman" pitchFamily="18" charset="0"/>
              </a:rPr>
              <a:t>2</a:t>
            </a:r>
            <a:endParaRPr lang="en-GB" sz="2400" dirty="0">
              <a:solidFill>
                <a:srgbClr val="020202"/>
              </a:solidFill>
              <a:latin typeface="Times New Roman" pitchFamily="18" charset="0"/>
            </a:endParaRPr>
          </a:p>
        </p:txBody>
      </p:sp>
      <p:grpSp>
        <p:nvGrpSpPr>
          <p:cNvPr id="29704" name="Group 130"/>
          <p:cNvGrpSpPr>
            <a:grpSpLocks/>
          </p:cNvGrpSpPr>
          <p:nvPr/>
        </p:nvGrpSpPr>
        <p:grpSpPr bwMode="auto">
          <a:xfrm>
            <a:off x="6713538" y="5697538"/>
            <a:ext cx="271462" cy="303212"/>
            <a:chOff x="4310" y="3559"/>
            <a:chExt cx="171" cy="191"/>
          </a:xfrm>
        </p:grpSpPr>
        <p:sp>
          <p:nvSpPr>
            <p:cNvPr id="29735" name="AutoShape 131"/>
            <p:cNvSpPr>
              <a:spLocks noChangeArrowheads="1"/>
            </p:cNvSpPr>
            <p:nvPr/>
          </p:nvSpPr>
          <p:spPr bwMode="auto">
            <a:xfrm>
              <a:off x="4310" y="3559"/>
              <a:ext cx="171" cy="191"/>
            </a:xfrm>
            <a:prstGeom prst="roundRect">
              <a:avLst>
                <a:gd name="adj" fmla="val 58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/>
            </a:p>
          </p:txBody>
        </p:sp>
        <p:sp>
          <p:nvSpPr>
            <p:cNvPr id="29736" name="AutoShape 133"/>
            <p:cNvSpPr>
              <a:spLocks noChangeArrowheads="1"/>
            </p:cNvSpPr>
            <p:nvPr/>
          </p:nvSpPr>
          <p:spPr bwMode="auto">
            <a:xfrm>
              <a:off x="4310" y="3559"/>
              <a:ext cx="171" cy="190"/>
            </a:xfrm>
            <a:prstGeom prst="roundRect">
              <a:avLst>
                <a:gd name="adj" fmla="val 58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/>
            </a:p>
          </p:txBody>
        </p:sp>
      </p:grpSp>
      <p:grpSp>
        <p:nvGrpSpPr>
          <p:cNvPr id="29705" name="Group 135"/>
          <p:cNvGrpSpPr>
            <a:grpSpLocks/>
          </p:cNvGrpSpPr>
          <p:nvPr/>
        </p:nvGrpSpPr>
        <p:grpSpPr bwMode="auto">
          <a:xfrm>
            <a:off x="7566025" y="5686425"/>
            <a:ext cx="271463" cy="303213"/>
            <a:chOff x="4847" y="3552"/>
            <a:chExt cx="171" cy="191"/>
          </a:xfrm>
        </p:grpSpPr>
        <p:sp>
          <p:nvSpPr>
            <p:cNvPr id="29733" name="AutoShape 136"/>
            <p:cNvSpPr>
              <a:spLocks noChangeArrowheads="1"/>
            </p:cNvSpPr>
            <p:nvPr/>
          </p:nvSpPr>
          <p:spPr bwMode="auto">
            <a:xfrm>
              <a:off x="4847" y="3552"/>
              <a:ext cx="171" cy="191"/>
            </a:xfrm>
            <a:prstGeom prst="roundRect">
              <a:avLst>
                <a:gd name="adj" fmla="val 58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/>
            </a:p>
          </p:txBody>
        </p:sp>
        <p:sp>
          <p:nvSpPr>
            <p:cNvPr id="29734" name="AutoShape 138"/>
            <p:cNvSpPr>
              <a:spLocks noChangeArrowheads="1"/>
            </p:cNvSpPr>
            <p:nvPr/>
          </p:nvSpPr>
          <p:spPr bwMode="auto">
            <a:xfrm>
              <a:off x="4847" y="3552"/>
              <a:ext cx="171" cy="191"/>
            </a:xfrm>
            <a:prstGeom prst="roundRect">
              <a:avLst>
                <a:gd name="adj" fmla="val 58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s-ES"/>
            </a:p>
          </p:txBody>
        </p:sp>
      </p:grpSp>
      <p:sp>
        <p:nvSpPr>
          <p:cNvPr id="29706" name="AutoShape 140"/>
          <p:cNvSpPr>
            <a:spLocks noChangeArrowheads="1"/>
          </p:cNvSpPr>
          <p:nvPr/>
        </p:nvSpPr>
        <p:spPr bwMode="auto">
          <a:xfrm>
            <a:off x="5434013" y="5610225"/>
            <a:ext cx="3425825" cy="606425"/>
          </a:xfrm>
          <a:prstGeom prst="roundRect">
            <a:avLst>
              <a:gd name="adj" fmla="val 259"/>
            </a:avLst>
          </a:prstGeom>
          <a:noFill/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"/>
          </a:p>
        </p:txBody>
      </p:sp>
      <p:sp>
        <p:nvSpPr>
          <p:cNvPr id="29707" name="AutoShape 142"/>
          <p:cNvSpPr>
            <a:spLocks noChangeArrowheads="1"/>
          </p:cNvSpPr>
          <p:nvPr/>
        </p:nvSpPr>
        <p:spPr bwMode="auto">
          <a:xfrm>
            <a:off x="6103938" y="6213475"/>
            <a:ext cx="1844675" cy="303213"/>
          </a:xfrm>
          <a:prstGeom prst="roundRect">
            <a:avLst>
              <a:gd name="adj" fmla="val 52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"/>
          </a:p>
        </p:txBody>
      </p:sp>
      <p:sp>
        <p:nvSpPr>
          <p:cNvPr id="29708" name="AutoShape 144"/>
          <p:cNvSpPr>
            <a:spLocks noChangeArrowheads="1"/>
          </p:cNvSpPr>
          <p:nvPr/>
        </p:nvSpPr>
        <p:spPr bwMode="auto">
          <a:xfrm>
            <a:off x="6103938" y="6213475"/>
            <a:ext cx="1844675" cy="303213"/>
          </a:xfrm>
          <a:prstGeom prst="roundRect">
            <a:avLst>
              <a:gd name="adj" fmla="val 52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"/>
          </a:p>
        </p:txBody>
      </p:sp>
      <p:pic>
        <p:nvPicPr>
          <p:cNvPr id="29709" name="Picture 185" descr="line shape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1147763"/>
            <a:ext cx="2786063" cy="481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10" name="Group 92"/>
          <p:cNvGrpSpPr>
            <a:grpSpLocks/>
          </p:cNvGrpSpPr>
          <p:nvPr/>
        </p:nvGrpSpPr>
        <p:grpSpPr bwMode="auto">
          <a:xfrm>
            <a:off x="3929063" y="1000125"/>
            <a:ext cx="5143500" cy="5143500"/>
            <a:chOff x="4524508" y="1071546"/>
            <a:chExt cx="4071966" cy="5429288"/>
          </a:xfrm>
        </p:grpSpPr>
        <p:sp>
          <p:nvSpPr>
            <p:cNvPr id="29717" name="Rectangle 26"/>
            <p:cNvSpPr>
              <a:spLocks noChangeArrowheads="1"/>
            </p:cNvSpPr>
            <p:nvPr/>
          </p:nvSpPr>
          <p:spPr bwMode="auto">
            <a:xfrm>
              <a:off x="4524508" y="1071546"/>
              <a:ext cx="4071966" cy="542928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grpSp>
          <p:nvGrpSpPr>
            <p:cNvPr id="29718" name="Group 28"/>
            <p:cNvGrpSpPr>
              <a:grpSpLocks/>
            </p:cNvGrpSpPr>
            <p:nvPr/>
          </p:nvGrpSpPr>
          <p:grpSpPr bwMode="auto">
            <a:xfrm>
              <a:off x="4857752" y="1071546"/>
              <a:ext cx="2442580" cy="5408415"/>
              <a:chOff x="4857752" y="1092419"/>
              <a:chExt cx="2442580" cy="5408415"/>
            </a:xfrm>
          </p:grpSpPr>
          <p:pic>
            <p:nvPicPr>
              <p:cNvPr id="29731" name="Picture 23" descr="line picture.bmp"/>
              <p:cNvPicPr>
                <a:picLocks noChangeAspect="1"/>
              </p:cNvPicPr>
              <p:nvPr/>
            </p:nvPicPr>
            <p:blipFill>
              <a:blip r:embed="rId5"/>
              <a:srcRect r="77409"/>
              <a:stretch>
                <a:fillRect/>
              </a:stretch>
            </p:blipFill>
            <p:spPr bwMode="auto">
              <a:xfrm>
                <a:off x="4857752" y="1092419"/>
                <a:ext cx="928694" cy="5408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732" name="Picture 25" descr="line picture.bmp"/>
              <p:cNvPicPr>
                <a:picLocks noChangeAspect="1"/>
              </p:cNvPicPr>
              <p:nvPr/>
            </p:nvPicPr>
            <p:blipFill>
              <a:blip r:embed="rId5"/>
              <a:srcRect r="77409"/>
              <a:stretch>
                <a:fillRect/>
              </a:stretch>
            </p:blipFill>
            <p:spPr bwMode="auto">
              <a:xfrm>
                <a:off x="6429388" y="1214422"/>
                <a:ext cx="870944" cy="5072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29719" name="Straight Connector 30"/>
            <p:cNvCxnSpPr>
              <a:cxnSpLocks noChangeShapeType="1"/>
            </p:cNvCxnSpPr>
            <p:nvPr/>
          </p:nvCxnSpPr>
          <p:spPr bwMode="auto">
            <a:xfrm flipV="1">
              <a:off x="5424493" y="5200661"/>
              <a:ext cx="1440000" cy="468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0" name="Straight Connector 31"/>
            <p:cNvCxnSpPr>
              <a:cxnSpLocks noChangeShapeType="1"/>
            </p:cNvCxnSpPr>
            <p:nvPr/>
          </p:nvCxnSpPr>
          <p:spPr bwMode="auto">
            <a:xfrm flipV="1">
              <a:off x="5400000" y="4429132"/>
              <a:ext cx="1476000" cy="127159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1" name="Straight Connector 34"/>
            <p:cNvCxnSpPr>
              <a:cxnSpLocks noChangeShapeType="1"/>
            </p:cNvCxnSpPr>
            <p:nvPr/>
          </p:nvCxnSpPr>
          <p:spPr bwMode="auto">
            <a:xfrm rot="5400000" flipH="1" flipV="1">
              <a:off x="5130015" y="3968665"/>
              <a:ext cx="1980000" cy="1476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2" name="Straight Connector 43"/>
            <p:cNvCxnSpPr>
              <a:cxnSpLocks noChangeShapeType="1"/>
            </p:cNvCxnSpPr>
            <p:nvPr/>
          </p:nvCxnSpPr>
          <p:spPr bwMode="auto">
            <a:xfrm>
              <a:off x="5328000" y="5328000"/>
              <a:ext cx="1620000" cy="180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3" name="Straight Connector 48"/>
            <p:cNvCxnSpPr>
              <a:cxnSpLocks noChangeShapeType="1"/>
            </p:cNvCxnSpPr>
            <p:nvPr/>
          </p:nvCxnSpPr>
          <p:spPr bwMode="auto">
            <a:xfrm>
              <a:off x="5357818" y="4500570"/>
              <a:ext cx="1571636" cy="100013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4" name="Straight Connector 50"/>
            <p:cNvCxnSpPr>
              <a:cxnSpLocks noChangeShapeType="1"/>
            </p:cNvCxnSpPr>
            <p:nvPr/>
          </p:nvCxnSpPr>
          <p:spPr bwMode="auto">
            <a:xfrm rot="16200000" flipH="1">
              <a:off x="5250661" y="3821909"/>
              <a:ext cx="1714512" cy="164307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5" name="Straight Connector 52"/>
            <p:cNvCxnSpPr>
              <a:cxnSpLocks noChangeShapeType="1"/>
            </p:cNvCxnSpPr>
            <p:nvPr/>
          </p:nvCxnSpPr>
          <p:spPr bwMode="auto">
            <a:xfrm rot="16200000" flipH="1">
              <a:off x="4929190" y="3500438"/>
              <a:ext cx="2428892" cy="157163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6" name="Straight Connector 55"/>
            <p:cNvCxnSpPr>
              <a:cxnSpLocks noChangeShapeType="1"/>
            </p:cNvCxnSpPr>
            <p:nvPr/>
          </p:nvCxnSpPr>
          <p:spPr bwMode="auto">
            <a:xfrm rot="5400000" flipH="1" flipV="1">
              <a:off x="4822034" y="3679034"/>
              <a:ext cx="2643204" cy="14287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7" name="Straight Connector 59"/>
            <p:cNvCxnSpPr>
              <a:cxnSpLocks noChangeShapeType="1"/>
            </p:cNvCxnSpPr>
            <p:nvPr/>
          </p:nvCxnSpPr>
          <p:spPr bwMode="auto">
            <a:xfrm rot="5400000" flipH="1" flipV="1">
              <a:off x="4464843" y="3321843"/>
              <a:ext cx="3357586" cy="14287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9728" name="Straight Connector 61"/>
            <p:cNvCxnSpPr>
              <a:cxnSpLocks noChangeShapeType="1"/>
            </p:cNvCxnSpPr>
            <p:nvPr/>
          </p:nvCxnSpPr>
          <p:spPr bwMode="auto">
            <a:xfrm rot="16200000" flipH="1">
              <a:off x="4536281" y="3107529"/>
              <a:ext cx="3214710" cy="157163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sp>
          <p:nvSpPr>
            <p:cNvPr id="69" name="Right Arrow 68"/>
            <p:cNvSpPr/>
            <p:nvPr/>
          </p:nvSpPr>
          <p:spPr bwMode="auto">
            <a:xfrm>
              <a:off x="6858016" y="2285992"/>
              <a:ext cx="285752" cy="71438"/>
            </a:xfrm>
            <a:prstGeom prst="rightArrow">
              <a:avLst/>
            </a:prstGeom>
            <a:solidFill>
              <a:srgbClr val="FF99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20399999"/>
              </a:camera>
              <a:lightRig rig="threePt" dir="t"/>
            </a:scene3d>
          </p:spPr>
          <p:txBody>
            <a:bodyPr/>
            <a:lstStyle/>
            <a:p>
              <a:pPr eaLnBrk="0" hangingPunct="0"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29730" name="Down Arrow 73"/>
            <p:cNvSpPr>
              <a:spLocks noChangeArrowheads="1"/>
            </p:cNvSpPr>
            <p:nvPr/>
          </p:nvSpPr>
          <p:spPr bwMode="auto">
            <a:xfrm rot="10800000">
              <a:off x="6858016" y="1857364"/>
              <a:ext cx="71438" cy="35719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</p:grpSp>
      <p:sp>
        <p:nvSpPr>
          <p:cNvPr id="29711" name="TextBox 77"/>
          <p:cNvSpPr txBox="1">
            <a:spLocks noChangeArrowheads="1"/>
          </p:cNvSpPr>
          <p:nvPr/>
        </p:nvSpPr>
        <p:spPr bwMode="auto">
          <a:xfrm>
            <a:off x="571500" y="1071563"/>
            <a:ext cx="64293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400" b="1">
                <a:solidFill>
                  <a:srgbClr val="020202"/>
                </a:solidFill>
              </a:rPr>
              <a:t>Z(m)</a:t>
            </a:r>
          </a:p>
        </p:txBody>
      </p:sp>
      <p:sp>
        <p:nvSpPr>
          <p:cNvPr id="29712" name="TextBox 78"/>
          <p:cNvSpPr txBox="1">
            <a:spLocks noChangeArrowheads="1"/>
          </p:cNvSpPr>
          <p:nvPr/>
        </p:nvSpPr>
        <p:spPr bwMode="auto">
          <a:xfrm>
            <a:off x="3143250" y="5500688"/>
            <a:ext cx="5715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GB" sz="1400" b="1">
              <a:solidFill>
                <a:srgbClr val="020202"/>
              </a:solidFill>
            </a:endParaRPr>
          </a:p>
          <a:p>
            <a:pPr eaLnBrk="0" hangingPunct="0"/>
            <a:r>
              <a:rPr lang="en-GB" sz="1400" b="1">
                <a:solidFill>
                  <a:srgbClr val="020202"/>
                </a:solidFill>
              </a:rPr>
              <a:t>r(m)</a:t>
            </a:r>
          </a:p>
        </p:txBody>
      </p:sp>
      <p:sp>
        <p:nvSpPr>
          <p:cNvPr id="29713" name="TextBox 79"/>
          <p:cNvSpPr txBox="1">
            <a:spLocks noChangeArrowheads="1"/>
          </p:cNvSpPr>
          <p:nvPr/>
        </p:nvSpPr>
        <p:spPr bwMode="auto">
          <a:xfrm>
            <a:off x="1143000" y="1571625"/>
            <a:ext cx="1279525" cy="1077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dirty="0">
                <a:solidFill>
                  <a:srgbClr val="00B050"/>
                </a:solidFill>
              </a:rPr>
              <a:t>Example for</a:t>
            </a:r>
          </a:p>
          <a:p>
            <a:pPr eaLnBrk="0" hangingPunct="0"/>
            <a:r>
              <a:rPr lang="en-GB" sz="1600" dirty="0">
                <a:solidFill>
                  <a:srgbClr val="00B050"/>
                </a:solidFill>
              </a:rPr>
              <a:t>Sea current</a:t>
            </a:r>
          </a:p>
          <a:p>
            <a:pPr eaLnBrk="0" hangingPunct="0"/>
            <a:r>
              <a:rPr lang="en-GB" sz="1600" dirty="0">
                <a:solidFill>
                  <a:srgbClr val="00B050"/>
                </a:solidFill>
              </a:rPr>
              <a:t>v= 25 cm/s</a:t>
            </a:r>
          </a:p>
          <a:p>
            <a:pPr eaLnBrk="0" hangingPunct="0"/>
            <a:r>
              <a:rPr lang="en-GB" sz="1600" dirty="0" err="1">
                <a:solidFill>
                  <a:srgbClr val="00B050"/>
                </a:solidFill>
              </a:rPr>
              <a:t>r</a:t>
            </a:r>
            <a:r>
              <a:rPr lang="en-GB" sz="1600" baseline="-25000" dirty="0" err="1">
                <a:solidFill>
                  <a:srgbClr val="00B050"/>
                </a:solidFill>
              </a:rPr>
              <a:t>max</a:t>
            </a:r>
            <a:r>
              <a:rPr lang="en-GB" sz="1600" dirty="0">
                <a:solidFill>
                  <a:srgbClr val="00B050"/>
                </a:solidFill>
              </a:rPr>
              <a:t> = 22m</a:t>
            </a:r>
            <a:endParaRPr lang="en-GB" sz="1600" b="1" dirty="0">
              <a:solidFill>
                <a:srgbClr val="00B050"/>
              </a:solidFill>
            </a:endParaRPr>
          </a:p>
        </p:txBody>
      </p:sp>
      <p:sp>
        <p:nvSpPr>
          <p:cNvPr id="29714" name="TextBox 80"/>
          <p:cNvSpPr txBox="1">
            <a:spLocks noChangeArrowheads="1"/>
          </p:cNvSpPr>
          <p:nvPr/>
        </p:nvSpPr>
        <p:spPr bwMode="auto">
          <a:xfrm>
            <a:off x="6929438" y="2857500"/>
            <a:ext cx="213995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/>
              <a:t>Measure every 2 min:</a:t>
            </a:r>
          </a:p>
          <a:p>
            <a:pPr eaLnBrk="0" hangingPunct="0"/>
            <a:r>
              <a:rPr lang="en-GB" sz="1600"/>
              <a:t>Distance line bases </a:t>
            </a:r>
          </a:p>
          <a:p>
            <a:pPr eaLnBrk="0" hangingPunct="0"/>
            <a:r>
              <a:rPr lang="en-GB" sz="1600"/>
              <a:t>to 5 storeys/line</a:t>
            </a:r>
          </a:p>
          <a:p>
            <a:pPr eaLnBrk="0" hangingPunct="0"/>
            <a:endParaRPr lang="en-GB" sz="1600"/>
          </a:p>
          <a:p>
            <a:pPr eaLnBrk="0" hangingPunct="0"/>
            <a:r>
              <a:rPr lang="en-GB" sz="1600"/>
              <a:t>and also storey</a:t>
            </a:r>
          </a:p>
          <a:p>
            <a:pPr eaLnBrk="0" hangingPunct="0"/>
            <a:r>
              <a:rPr lang="en-GB" sz="1600"/>
              <a:t>headings and tilts</a:t>
            </a:r>
          </a:p>
        </p:txBody>
      </p:sp>
      <p:sp>
        <p:nvSpPr>
          <p:cNvPr id="29716" name="Right Arrow 46"/>
          <p:cNvSpPr>
            <a:spLocks noChangeArrowheads="1"/>
          </p:cNvSpPr>
          <p:nvPr/>
        </p:nvSpPr>
        <p:spPr bwMode="auto">
          <a:xfrm>
            <a:off x="1143000" y="2714625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0000FF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" dirty="0" smtClean="0"/>
              <a:t> </a:t>
            </a:r>
            <a:r>
              <a:rPr lang="es-ES" sz="3200" dirty="0" smtClean="0"/>
              <a:t>Line position </a:t>
            </a:r>
            <a:r>
              <a:rPr lang="es-ES" sz="3200" dirty="0" err="1" smtClean="0"/>
              <a:t>measurements</a:t>
            </a:r>
            <a:endParaRPr lang="es-ES" sz="3200" dirty="0" smtClean="0"/>
          </a:p>
        </p:txBody>
      </p:sp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-214346" y="1142984"/>
            <a:ext cx="3059112" cy="9556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fr-FR" sz="2000" dirty="0" err="1">
                <a:solidFill>
                  <a:srgbClr val="FFC000"/>
                </a:solidFill>
              </a:rPr>
              <a:t>Acoustic</a:t>
            </a:r>
            <a:r>
              <a:rPr lang="fr-FR" sz="2000" dirty="0">
                <a:solidFill>
                  <a:srgbClr val="FFC000"/>
                </a:solidFill>
              </a:rPr>
              <a:t> </a:t>
            </a:r>
            <a:r>
              <a:rPr lang="fr-FR" sz="2000" dirty="0" err="1">
                <a:solidFill>
                  <a:srgbClr val="FFC000"/>
                </a:solidFill>
              </a:rPr>
              <a:t>positioning</a:t>
            </a:r>
            <a:r>
              <a:rPr lang="fr-FR" sz="2000" dirty="0">
                <a:solidFill>
                  <a:srgbClr val="FFC000"/>
                </a:solidFill>
              </a:rPr>
              <a:t>: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Hydrophone positions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July</a:t>
            </a:r>
            <a:r>
              <a:rPr lang="fr-FR" dirty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fr-FR" dirty="0" err="1">
                <a:solidFill>
                  <a:schemeClr val="bg1"/>
                </a:solidFill>
                <a:sym typeface="Wingdings" pitchFamily="2" charset="2"/>
              </a:rPr>
              <a:t>Dec</a:t>
            </a:r>
            <a:r>
              <a:rPr lang="fr-FR" dirty="0">
                <a:solidFill>
                  <a:schemeClr val="bg1"/>
                </a:solidFill>
                <a:sym typeface="Wingdings" pitchFamily="2" charset="2"/>
              </a:rPr>
              <a:t> 2007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4282" y="3924200"/>
            <a:ext cx="4214842" cy="2703055"/>
            <a:chOff x="142845" y="1352432"/>
            <a:chExt cx="3643338" cy="2703055"/>
          </a:xfrm>
        </p:grpSpPr>
        <p:grpSp>
          <p:nvGrpSpPr>
            <p:cNvPr id="30725" name="Group 12"/>
            <p:cNvGrpSpPr>
              <a:grpSpLocks/>
            </p:cNvGrpSpPr>
            <p:nvPr/>
          </p:nvGrpSpPr>
          <p:grpSpPr bwMode="auto">
            <a:xfrm>
              <a:off x="142845" y="1352432"/>
              <a:ext cx="3643338" cy="2648351"/>
              <a:chOff x="1202" y="800"/>
              <a:chExt cx="2677" cy="2574"/>
            </a:xfrm>
          </p:grpSpPr>
          <p:pic>
            <p:nvPicPr>
              <p:cNvPr id="30728" name="Picture 6" descr="line4xy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202" y="805"/>
                <a:ext cx="2677" cy="25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29" name="Text Box 7"/>
              <p:cNvSpPr txBox="1">
                <a:spLocks noChangeArrowheads="1"/>
              </p:cNvSpPr>
              <p:nvPr/>
            </p:nvSpPr>
            <p:spPr bwMode="auto">
              <a:xfrm>
                <a:off x="2987" y="846"/>
                <a:ext cx="862" cy="113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/>
                <a:r>
                  <a:rPr lang="fr-FR" sz="1400" dirty="0" err="1">
                    <a:sym typeface="Wingdings" pitchFamily="2" charset="2"/>
                  </a:rPr>
                  <a:t>Storey</a:t>
                </a:r>
                <a:r>
                  <a:rPr lang="fr-FR" sz="1400" dirty="0">
                    <a:sym typeface="Wingdings" pitchFamily="2" charset="2"/>
                  </a:rPr>
                  <a:t> 1</a:t>
                </a:r>
              </a:p>
              <a:p>
                <a:pPr algn="ctr"/>
                <a:r>
                  <a:rPr lang="fr-FR" sz="1400" dirty="0" err="1">
                    <a:solidFill>
                      <a:srgbClr val="FF3300"/>
                    </a:solidFill>
                    <a:sym typeface="Wingdings" pitchFamily="2" charset="2"/>
                  </a:rPr>
                  <a:t>Storey</a:t>
                </a:r>
                <a:r>
                  <a:rPr lang="fr-FR" sz="1400" dirty="0">
                    <a:solidFill>
                      <a:srgbClr val="FF3300"/>
                    </a:solidFill>
                    <a:sym typeface="Wingdings" pitchFamily="2" charset="2"/>
                  </a:rPr>
                  <a:t> 8</a:t>
                </a:r>
              </a:p>
              <a:p>
                <a:pPr algn="ctr"/>
                <a:r>
                  <a:rPr lang="fr-FR" sz="1400" dirty="0" err="1">
                    <a:solidFill>
                      <a:srgbClr val="0000FF"/>
                    </a:solidFill>
                    <a:sym typeface="Wingdings" pitchFamily="2" charset="2"/>
                  </a:rPr>
                  <a:t>Storey</a:t>
                </a:r>
                <a:r>
                  <a:rPr lang="fr-FR" sz="1400" dirty="0">
                    <a:solidFill>
                      <a:srgbClr val="0000FF"/>
                    </a:solidFill>
                    <a:sym typeface="Wingdings" pitchFamily="2" charset="2"/>
                  </a:rPr>
                  <a:t> 14</a:t>
                </a:r>
              </a:p>
              <a:p>
                <a:pPr algn="ctr"/>
                <a:r>
                  <a:rPr lang="fr-FR" sz="1400" dirty="0" err="1">
                    <a:solidFill>
                      <a:srgbClr val="33CC33"/>
                    </a:solidFill>
                    <a:sym typeface="Wingdings" pitchFamily="2" charset="2"/>
                  </a:rPr>
                  <a:t>Storey</a:t>
                </a:r>
                <a:r>
                  <a:rPr lang="fr-FR" sz="1400" dirty="0">
                    <a:solidFill>
                      <a:srgbClr val="33CC33"/>
                    </a:solidFill>
                    <a:sym typeface="Wingdings" pitchFamily="2" charset="2"/>
                  </a:rPr>
                  <a:t> 20</a:t>
                </a:r>
              </a:p>
              <a:p>
                <a:pPr algn="ctr"/>
                <a:r>
                  <a:rPr lang="fr-FR" sz="1400" dirty="0" err="1">
                    <a:solidFill>
                      <a:srgbClr val="FF33CC"/>
                    </a:solidFill>
                    <a:sym typeface="Wingdings" pitchFamily="2" charset="2"/>
                  </a:rPr>
                  <a:t>Storey</a:t>
                </a:r>
                <a:r>
                  <a:rPr lang="fr-FR" sz="1400" dirty="0">
                    <a:solidFill>
                      <a:srgbClr val="FF33CC"/>
                    </a:solidFill>
                    <a:sym typeface="Wingdings" pitchFamily="2" charset="2"/>
                  </a:rPr>
                  <a:t> 25</a:t>
                </a:r>
                <a:endParaRPr lang="fr-FR" sz="1400" dirty="0">
                  <a:solidFill>
                    <a:srgbClr val="FF33CC"/>
                  </a:solidFill>
                </a:endParaRPr>
              </a:p>
            </p:txBody>
          </p:sp>
          <p:pic>
            <p:nvPicPr>
              <p:cNvPr id="30730" name="Picture 9" descr="MCj02390150000[1]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565" y="800"/>
                <a:ext cx="447" cy="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0726" name="Text Box 11"/>
            <p:cNvSpPr txBox="1">
              <a:spLocks noChangeArrowheads="1"/>
            </p:cNvSpPr>
            <p:nvPr/>
          </p:nvSpPr>
          <p:spPr bwMode="auto">
            <a:xfrm>
              <a:off x="834700" y="3714752"/>
              <a:ext cx="2025211" cy="34073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sz="1600" dirty="0">
                  <a:solidFill>
                    <a:schemeClr val="tx2"/>
                  </a:solidFill>
                </a:rPr>
                <a:t>Radial </a:t>
              </a:r>
              <a:r>
                <a:rPr lang="fr-FR" sz="1600" dirty="0" err="1">
                  <a:solidFill>
                    <a:schemeClr val="tx2"/>
                  </a:solidFill>
                </a:rPr>
                <a:t>displacement</a:t>
              </a:r>
              <a:endParaRPr lang="fr-FR" sz="16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30727" name="Picture 43" descr="anim_3d_02608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12" y="928670"/>
            <a:ext cx="350046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75411" y="3929066"/>
            <a:ext cx="415430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344630" y="357187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Within a line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9538" y="357187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Between lines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084920" y="1187441"/>
            <a:ext cx="3059112" cy="67929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fr-FR" sz="2000" dirty="0" err="1">
                <a:solidFill>
                  <a:srgbClr val="FFC000"/>
                </a:solidFill>
              </a:rPr>
              <a:t>Acoustic</a:t>
            </a:r>
            <a:r>
              <a:rPr lang="fr-FR" sz="2000" dirty="0">
                <a:solidFill>
                  <a:srgbClr val="FFC000"/>
                </a:solidFill>
              </a:rPr>
              <a:t> </a:t>
            </a:r>
            <a:r>
              <a:rPr lang="fr-FR" sz="2000" dirty="0" err="1">
                <a:solidFill>
                  <a:srgbClr val="FFC000"/>
                </a:solidFill>
              </a:rPr>
              <a:t>positioning</a:t>
            </a:r>
            <a:r>
              <a:rPr lang="fr-FR" sz="2000" dirty="0">
                <a:solidFill>
                  <a:srgbClr val="FFC000"/>
                </a:solidFill>
              </a:rPr>
              <a:t>:</a:t>
            </a:r>
          </a:p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Precision</a:t>
            </a:r>
            <a:r>
              <a:rPr lang="fr-FR" dirty="0" smtClean="0">
                <a:solidFill>
                  <a:schemeClr val="bg1"/>
                </a:solidFill>
              </a:rPr>
              <a:t> ~ few </a:t>
            </a:r>
            <a:r>
              <a:rPr lang="fr-FR" dirty="0" err="1" smtClean="0">
                <a:solidFill>
                  <a:schemeClr val="bg1"/>
                </a:solidFill>
              </a:rPr>
              <a:t>cms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data 14"/>
          <p:cNvSpPr txBox="1">
            <a:spLocks noGrp="1"/>
          </p:cNvSpPr>
          <p:nvPr/>
        </p:nvSpPr>
        <p:spPr bwMode="auto">
          <a:xfrm>
            <a:off x="28575" y="6500813"/>
            <a:ext cx="28289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400">
                <a:solidFill>
                  <a:srgbClr val="FFFFFF"/>
                </a:solidFill>
              </a:rPr>
              <a:t>M. Circella – Status of ANTARES</a:t>
            </a:r>
          </a:p>
        </p:txBody>
      </p:sp>
      <p:sp>
        <p:nvSpPr>
          <p:cNvPr id="30723" name="Segnaposto piè di pagina 16"/>
          <p:cNvSpPr txBox="1">
            <a:spLocks noGrp="1"/>
          </p:cNvSpPr>
          <p:nvPr/>
        </p:nvSpPr>
        <p:spPr bwMode="auto">
          <a:xfrm>
            <a:off x="3124200" y="65008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1400">
                <a:solidFill>
                  <a:srgbClr val="FFFFFF"/>
                </a:solidFill>
              </a:rPr>
              <a:t>VLVnT08</a:t>
            </a:r>
          </a:p>
        </p:txBody>
      </p:sp>
      <p:sp>
        <p:nvSpPr>
          <p:cNvPr id="33794" name="Rectangle 89"/>
          <p:cNvSpPr>
            <a:spLocks noChangeArrowheads="1"/>
          </p:cNvSpPr>
          <p:nvPr/>
        </p:nvSpPr>
        <p:spPr bwMode="auto">
          <a:xfrm>
            <a:off x="0" y="3789363"/>
            <a:ext cx="9180513" cy="30686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71"/>
          <p:cNvGrpSpPr>
            <a:grpSpLocks/>
          </p:cNvGrpSpPr>
          <p:nvPr/>
        </p:nvGrpSpPr>
        <p:grpSpPr bwMode="auto">
          <a:xfrm>
            <a:off x="1708150" y="1441450"/>
            <a:ext cx="6235700" cy="1485900"/>
            <a:chOff x="1076" y="908"/>
            <a:chExt cx="3928" cy="936"/>
          </a:xfrm>
        </p:grpSpPr>
        <p:sp>
          <p:nvSpPr>
            <p:cNvPr id="30962" name="Litebulb"/>
            <p:cNvSpPr>
              <a:spLocks noChangeAspect="1" noEditPoints="1" noChangeArrowheads="1"/>
            </p:cNvSpPr>
            <p:nvPr/>
          </p:nvSpPr>
          <p:spPr bwMode="auto">
            <a:xfrm>
              <a:off x="1302" y="908"/>
              <a:ext cx="646" cy="5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544 w 21600"/>
                <a:gd name="T13" fmla="*/ 2180 h 21600"/>
                <a:gd name="T14" fmla="*/ 18290 w 21600"/>
                <a:gd name="T15" fmla="*/ 928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chemeClr val="tx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0963" name="AutoShape 147"/>
            <p:cNvCxnSpPr>
              <a:cxnSpLocks noChangeShapeType="1"/>
            </p:cNvCxnSpPr>
            <p:nvPr/>
          </p:nvCxnSpPr>
          <p:spPr bwMode="auto">
            <a:xfrm rot="10800000" flipV="1">
              <a:off x="1293" y="1460"/>
              <a:ext cx="341" cy="174"/>
            </a:xfrm>
            <a:prstGeom prst="bentConnector3">
              <a:avLst>
                <a:gd name="adj1" fmla="val 4985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0964" name="AutoShape 148"/>
            <p:cNvCxnSpPr>
              <a:cxnSpLocks noChangeShapeType="1"/>
            </p:cNvCxnSpPr>
            <p:nvPr/>
          </p:nvCxnSpPr>
          <p:spPr bwMode="auto">
            <a:xfrm>
              <a:off x="1629" y="1460"/>
              <a:ext cx="341" cy="174"/>
            </a:xfrm>
            <a:prstGeom prst="bentConnector3">
              <a:avLst>
                <a:gd name="adj1" fmla="val 4985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0965" name="AutoShape 149"/>
            <p:cNvCxnSpPr>
              <a:cxnSpLocks noChangeShapeType="1"/>
            </p:cNvCxnSpPr>
            <p:nvPr/>
          </p:nvCxnSpPr>
          <p:spPr bwMode="auto">
            <a:xfrm rot="10800000" flipV="1">
              <a:off x="2704" y="1460"/>
              <a:ext cx="340" cy="174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0966" name="AutoShape 150"/>
            <p:cNvCxnSpPr>
              <a:cxnSpLocks noChangeShapeType="1"/>
            </p:cNvCxnSpPr>
            <p:nvPr/>
          </p:nvCxnSpPr>
          <p:spPr bwMode="auto">
            <a:xfrm>
              <a:off x="3048" y="1460"/>
              <a:ext cx="341" cy="174"/>
            </a:xfrm>
            <a:prstGeom prst="bentConnector3">
              <a:avLst>
                <a:gd name="adj1" fmla="val 4985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0967" name="AutoShape 151"/>
            <p:cNvCxnSpPr>
              <a:cxnSpLocks noChangeShapeType="1"/>
            </p:cNvCxnSpPr>
            <p:nvPr/>
          </p:nvCxnSpPr>
          <p:spPr bwMode="auto">
            <a:xfrm rot="10800000" flipV="1">
              <a:off x="4102" y="1460"/>
              <a:ext cx="341" cy="174"/>
            </a:xfrm>
            <a:prstGeom prst="bentConnector3">
              <a:avLst>
                <a:gd name="adj1" fmla="val 4985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0968" name="AutoShape 152"/>
            <p:cNvCxnSpPr>
              <a:cxnSpLocks noChangeShapeType="1"/>
            </p:cNvCxnSpPr>
            <p:nvPr/>
          </p:nvCxnSpPr>
          <p:spPr bwMode="auto">
            <a:xfrm>
              <a:off x="4447" y="1460"/>
              <a:ext cx="340" cy="174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30969" name="Litebulb"/>
            <p:cNvSpPr>
              <a:spLocks noChangeAspect="1" noEditPoints="1" noChangeArrowheads="1"/>
            </p:cNvSpPr>
            <p:nvPr/>
          </p:nvSpPr>
          <p:spPr bwMode="auto">
            <a:xfrm>
              <a:off x="2726" y="908"/>
              <a:ext cx="646" cy="5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544 w 21600"/>
                <a:gd name="T13" fmla="*/ 2180 h 21600"/>
                <a:gd name="T14" fmla="*/ 18290 w 21600"/>
                <a:gd name="T15" fmla="*/ 928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chemeClr val="tx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70" name="Litebulb"/>
            <p:cNvSpPr>
              <a:spLocks noChangeAspect="1" noEditPoints="1" noChangeArrowheads="1"/>
            </p:cNvSpPr>
            <p:nvPr/>
          </p:nvSpPr>
          <p:spPr bwMode="auto">
            <a:xfrm>
              <a:off x="4118" y="908"/>
              <a:ext cx="646" cy="5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544 w 21600"/>
                <a:gd name="T13" fmla="*/ 2180 h 21600"/>
                <a:gd name="T14" fmla="*/ 18290 w 21600"/>
                <a:gd name="T15" fmla="*/ 928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0825" y="21723"/>
                  </a:moveTo>
                  <a:lnTo>
                    <a:pt x="11215" y="21723"/>
                  </a:lnTo>
                  <a:lnTo>
                    <a:pt x="11552" y="21688"/>
                  </a:lnTo>
                  <a:lnTo>
                    <a:pt x="11916" y="21617"/>
                  </a:lnTo>
                  <a:lnTo>
                    <a:pt x="12253" y="21547"/>
                  </a:lnTo>
                  <a:lnTo>
                    <a:pt x="12617" y="21441"/>
                  </a:lnTo>
                  <a:lnTo>
                    <a:pt x="12902" y="21317"/>
                  </a:lnTo>
                  <a:lnTo>
                    <a:pt x="13162" y="21176"/>
                  </a:lnTo>
                  <a:lnTo>
                    <a:pt x="13396" y="21000"/>
                  </a:lnTo>
                  <a:lnTo>
                    <a:pt x="13655" y="20841"/>
                  </a:lnTo>
                  <a:lnTo>
                    <a:pt x="13863" y="20629"/>
                  </a:lnTo>
                  <a:lnTo>
                    <a:pt x="14045" y="20435"/>
                  </a:lnTo>
                  <a:lnTo>
                    <a:pt x="14200" y="20223"/>
                  </a:lnTo>
                  <a:lnTo>
                    <a:pt x="14356" y="19994"/>
                  </a:lnTo>
                  <a:lnTo>
                    <a:pt x="14460" y="19747"/>
                  </a:lnTo>
                  <a:lnTo>
                    <a:pt x="14512" y="19482"/>
                  </a:lnTo>
                  <a:lnTo>
                    <a:pt x="14512" y="19235"/>
                  </a:lnTo>
                  <a:lnTo>
                    <a:pt x="14512" y="19147"/>
                  </a:lnTo>
                  <a:lnTo>
                    <a:pt x="14512" y="18900"/>
                  </a:lnTo>
                  <a:lnTo>
                    <a:pt x="14512" y="18529"/>
                  </a:lnTo>
                  <a:lnTo>
                    <a:pt x="14512" y="18052"/>
                  </a:lnTo>
                  <a:lnTo>
                    <a:pt x="14512" y="17505"/>
                  </a:lnTo>
                  <a:lnTo>
                    <a:pt x="14512" y="16976"/>
                  </a:lnTo>
                  <a:lnTo>
                    <a:pt x="14512" y="16464"/>
                  </a:lnTo>
                  <a:lnTo>
                    <a:pt x="14512" y="15952"/>
                  </a:lnTo>
                  <a:lnTo>
                    <a:pt x="14512" y="15758"/>
                  </a:lnTo>
                  <a:lnTo>
                    <a:pt x="14616" y="15547"/>
                  </a:lnTo>
                  <a:lnTo>
                    <a:pt x="14694" y="15352"/>
                  </a:lnTo>
                  <a:lnTo>
                    <a:pt x="14798" y="15141"/>
                  </a:lnTo>
                  <a:lnTo>
                    <a:pt x="15161" y="14735"/>
                  </a:lnTo>
                  <a:lnTo>
                    <a:pt x="15602" y="14329"/>
                  </a:lnTo>
                  <a:lnTo>
                    <a:pt x="16745" y="13552"/>
                  </a:lnTo>
                  <a:lnTo>
                    <a:pt x="18043" y="12670"/>
                  </a:lnTo>
                  <a:lnTo>
                    <a:pt x="18744" y="12194"/>
                  </a:lnTo>
                  <a:lnTo>
                    <a:pt x="19341" y="11647"/>
                  </a:lnTo>
                  <a:lnTo>
                    <a:pt x="19938" y="11099"/>
                  </a:lnTo>
                  <a:lnTo>
                    <a:pt x="20483" y="10464"/>
                  </a:lnTo>
                  <a:lnTo>
                    <a:pt x="20743" y="10164"/>
                  </a:lnTo>
                  <a:lnTo>
                    <a:pt x="20950" y="9794"/>
                  </a:lnTo>
                  <a:lnTo>
                    <a:pt x="21132" y="9441"/>
                  </a:lnTo>
                  <a:lnTo>
                    <a:pt x="21288" y="9035"/>
                  </a:lnTo>
                  <a:lnTo>
                    <a:pt x="21444" y="8664"/>
                  </a:lnTo>
                  <a:lnTo>
                    <a:pt x="21548" y="8223"/>
                  </a:lnTo>
                  <a:lnTo>
                    <a:pt x="21600" y="7782"/>
                  </a:lnTo>
                  <a:lnTo>
                    <a:pt x="21600" y="7341"/>
                  </a:lnTo>
                  <a:lnTo>
                    <a:pt x="21600" y="6935"/>
                  </a:lnTo>
                  <a:lnTo>
                    <a:pt x="21548" y="6564"/>
                  </a:lnTo>
                  <a:lnTo>
                    <a:pt x="21496" y="6229"/>
                  </a:lnTo>
                  <a:lnTo>
                    <a:pt x="21392" y="5858"/>
                  </a:lnTo>
                  <a:lnTo>
                    <a:pt x="21288" y="5523"/>
                  </a:lnTo>
                  <a:lnTo>
                    <a:pt x="21132" y="5135"/>
                  </a:lnTo>
                  <a:lnTo>
                    <a:pt x="20950" y="4800"/>
                  </a:lnTo>
                  <a:lnTo>
                    <a:pt x="20743" y="4464"/>
                  </a:lnTo>
                  <a:lnTo>
                    <a:pt x="20535" y="4164"/>
                  </a:lnTo>
                  <a:lnTo>
                    <a:pt x="20301" y="3847"/>
                  </a:lnTo>
                  <a:lnTo>
                    <a:pt x="20042" y="3547"/>
                  </a:lnTo>
                  <a:lnTo>
                    <a:pt x="19782" y="3247"/>
                  </a:lnTo>
                  <a:lnTo>
                    <a:pt x="19133" y="2664"/>
                  </a:lnTo>
                  <a:lnTo>
                    <a:pt x="18458" y="2152"/>
                  </a:lnTo>
                  <a:lnTo>
                    <a:pt x="17705" y="1694"/>
                  </a:lnTo>
                  <a:lnTo>
                    <a:pt x="16849" y="1252"/>
                  </a:lnTo>
                  <a:lnTo>
                    <a:pt x="16407" y="1076"/>
                  </a:lnTo>
                  <a:lnTo>
                    <a:pt x="15940" y="900"/>
                  </a:lnTo>
                  <a:lnTo>
                    <a:pt x="15499" y="741"/>
                  </a:lnTo>
                  <a:lnTo>
                    <a:pt x="15057" y="600"/>
                  </a:lnTo>
                  <a:lnTo>
                    <a:pt x="14564" y="458"/>
                  </a:lnTo>
                  <a:lnTo>
                    <a:pt x="14045" y="335"/>
                  </a:lnTo>
                  <a:lnTo>
                    <a:pt x="13500" y="229"/>
                  </a:lnTo>
                  <a:lnTo>
                    <a:pt x="13006" y="158"/>
                  </a:lnTo>
                  <a:lnTo>
                    <a:pt x="12461" y="88"/>
                  </a:lnTo>
                  <a:lnTo>
                    <a:pt x="11968" y="52"/>
                  </a:lnTo>
                  <a:lnTo>
                    <a:pt x="11423" y="17"/>
                  </a:lnTo>
                  <a:lnTo>
                    <a:pt x="10825" y="17"/>
                  </a:lnTo>
                  <a:lnTo>
                    <a:pt x="10254" y="17"/>
                  </a:lnTo>
                  <a:lnTo>
                    <a:pt x="9709" y="52"/>
                  </a:lnTo>
                  <a:lnTo>
                    <a:pt x="9216" y="88"/>
                  </a:lnTo>
                  <a:lnTo>
                    <a:pt x="8671" y="158"/>
                  </a:lnTo>
                  <a:lnTo>
                    <a:pt x="8177" y="229"/>
                  </a:lnTo>
                  <a:lnTo>
                    <a:pt x="7632" y="335"/>
                  </a:lnTo>
                  <a:lnTo>
                    <a:pt x="7113" y="458"/>
                  </a:lnTo>
                  <a:lnTo>
                    <a:pt x="6620" y="600"/>
                  </a:lnTo>
                  <a:lnTo>
                    <a:pt x="6178" y="741"/>
                  </a:lnTo>
                  <a:lnTo>
                    <a:pt x="5737" y="900"/>
                  </a:lnTo>
                  <a:lnTo>
                    <a:pt x="5270" y="1076"/>
                  </a:lnTo>
                  <a:lnTo>
                    <a:pt x="4828" y="1252"/>
                  </a:lnTo>
                  <a:lnTo>
                    <a:pt x="3972" y="1694"/>
                  </a:lnTo>
                  <a:lnTo>
                    <a:pt x="3219" y="2152"/>
                  </a:lnTo>
                  <a:lnTo>
                    <a:pt x="2544" y="2664"/>
                  </a:lnTo>
                  <a:lnTo>
                    <a:pt x="1895" y="3247"/>
                  </a:lnTo>
                  <a:lnTo>
                    <a:pt x="1635" y="3547"/>
                  </a:lnTo>
                  <a:lnTo>
                    <a:pt x="1375" y="3847"/>
                  </a:lnTo>
                  <a:lnTo>
                    <a:pt x="1142" y="4164"/>
                  </a:lnTo>
                  <a:lnTo>
                    <a:pt x="934" y="4464"/>
                  </a:lnTo>
                  <a:lnTo>
                    <a:pt x="726" y="4800"/>
                  </a:lnTo>
                  <a:lnTo>
                    <a:pt x="545" y="5135"/>
                  </a:lnTo>
                  <a:lnTo>
                    <a:pt x="389" y="5523"/>
                  </a:lnTo>
                  <a:lnTo>
                    <a:pt x="285" y="5858"/>
                  </a:lnTo>
                  <a:lnTo>
                    <a:pt x="181" y="6229"/>
                  </a:lnTo>
                  <a:lnTo>
                    <a:pt x="129" y="6564"/>
                  </a:lnTo>
                  <a:lnTo>
                    <a:pt x="77" y="6935"/>
                  </a:lnTo>
                  <a:lnTo>
                    <a:pt x="77" y="7341"/>
                  </a:lnTo>
                  <a:lnTo>
                    <a:pt x="77" y="7782"/>
                  </a:lnTo>
                  <a:lnTo>
                    <a:pt x="129" y="8223"/>
                  </a:lnTo>
                  <a:lnTo>
                    <a:pt x="233" y="8664"/>
                  </a:lnTo>
                  <a:lnTo>
                    <a:pt x="389" y="9035"/>
                  </a:lnTo>
                  <a:lnTo>
                    <a:pt x="545" y="9441"/>
                  </a:lnTo>
                  <a:lnTo>
                    <a:pt x="726" y="9794"/>
                  </a:lnTo>
                  <a:lnTo>
                    <a:pt x="934" y="10164"/>
                  </a:lnTo>
                  <a:lnTo>
                    <a:pt x="1194" y="10464"/>
                  </a:lnTo>
                  <a:lnTo>
                    <a:pt x="1739" y="11099"/>
                  </a:lnTo>
                  <a:lnTo>
                    <a:pt x="2336" y="11647"/>
                  </a:lnTo>
                  <a:lnTo>
                    <a:pt x="2933" y="12194"/>
                  </a:lnTo>
                  <a:lnTo>
                    <a:pt x="3634" y="12670"/>
                  </a:lnTo>
                  <a:lnTo>
                    <a:pt x="4932" y="13552"/>
                  </a:lnTo>
                  <a:lnTo>
                    <a:pt x="6075" y="14329"/>
                  </a:lnTo>
                  <a:lnTo>
                    <a:pt x="6516" y="14735"/>
                  </a:lnTo>
                  <a:lnTo>
                    <a:pt x="6879" y="15141"/>
                  </a:lnTo>
                  <a:lnTo>
                    <a:pt x="6983" y="15352"/>
                  </a:lnTo>
                  <a:lnTo>
                    <a:pt x="7061" y="15547"/>
                  </a:lnTo>
                  <a:lnTo>
                    <a:pt x="7165" y="15758"/>
                  </a:lnTo>
                  <a:lnTo>
                    <a:pt x="7165" y="15952"/>
                  </a:lnTo>
                  <a:lnTo>
                    <a:pt x="7165" y="16464"/>
                  </a:lnTo>
                  <a:lnTo>
                    <a:pt x="7165" y="16976"/>
                  </a:lnTo>
                  <a:lnTo>
                    <a:pt x="7165" y="17505"/>
                  </a:lnTo>
                  <a:lnTo>
                    <a:pt x="7165" y="18052"/>
                  </a:lnTo>
                  <a:lnTo>
                    <a:pt x="7165" y="18529"/>
                  </a:lnTo>
                  <a:lnTo>
                    <a:pt x="7165" y="18900"/>
                  </a:lnTo>
                  <a:lnTo>
                    <a:pt x="7165" y="19147"/>
                  </a:lnTo>
                  <a:lnTo>
                    <a:pt x="7165" y="19235"/>
                  </a:lnTo>
                  <a:lnTo>
                    <a:pt x="7165" y="19482"/>
                  </a:lnTo>
                  <a:lnTo>
                    <a:pt x="7217" y="19747"/>
                  </a:lnTo>
                  <a:lnTo>
                    <a:pt x="7321" y="19994"/>
                  </a:lnTo>
                  <a:lnTo>
                    <a:pt x="7476" y="20223"/>
                  </a:lnTo>
                  <a:lnTo>
                    <a:pt x="7632" y="20435"/>
                  </a:lnTo>
                  <a:lnTo>
                    <a:pt x="7814" y="20629"/>
                  </a:lnTo>
                  <a:lnTo>
                    <a:pt x="8022" y="20841"/>
                  </a:lnTo>
                  <a:lnTo>
                    <a:pt x="8281" y="21000"/>
                  </a:lnTo>
                  <a:lnTo>
                    <a:pt x="8515" y="21176"/>
                  </a:lnTo>
                  <a:lnTo>
                    <a:pt x="8775" y="21317"/>
                  </a:lnTo>
                  <a:lnTo>
                    <a:pt x="9060" y="21441"/>
                  </a:lnTo>
                  <a:lnTo>
                    <a:pt x="9424" y="21547"/>
                  </a:lnTo>
                  <a:lnTo>
                    <a:pt x="9761" y="21617"/>
                  </a:lnTo>
                  <a:lnTo>
                    <a:pt x="10125" y="21688"/>
                  </a:lnTo>
                  <a:lnTo>
                    <a:pt x="10462" y="21723"/>
                  </a:lnTo>
                  <a:lnTo>
                    <a:pt x="10825" y="21723"/>
                  </a:lnTo>
                  <a:close/>
                </a:path>
                <a:path w="21600" h="21600" extrusionOk="0">
                  <a:moveTo>
                    <a:pt x="9242" y="14417"/>
                  </a:moveTo>
                  <a:lnTo>
                    <a:pt x="8541" y="12035"/>
                  </a:lnTo>
                  <a:lnTo>
                    <a:pt x="7295" y="10129"/>
                  </a:lnTo>
                  <a:lnTo>
                    <a:pt x="6905" y="9652"/>
                  </a:lnTo>
                  <a:lnTo>
                    <a:pt x="8541" y="10182"/>
                  </a:lnTo>
                  <a:lnTo>
                    <a:pt x="9787" y="9547"/>
                  </a:lnTo>
                  <a:lnTo>
                    <a:pt x="11189" y="10129"/>
                  </a:lnTo>
                  <a:lnTo>
                    <a:pt x="12279" y="9547"/>
                  </a:lnTo>
                  <a:lnTo>
                    <a:pt x="13370" y="10076"/>
                  </a:lnTo>
                  <a:lnTo>
                    <a:pt x="14850" y="9652"/>
                  </a:lnTo>
                  <a:lnTo>
                    <a:pt x="12902" y="12247"/>
                  </a:lnTo>
                  <a:lnTo>
                    <a:pt x="12357" y="14417"/>
                  </a:lnTo>
                  <a:moveTo>
                    <a:pt x="7191" y="15952"/>
                  </a:moveTo>
                  <a:lnTo>
                    <a:pt x="14512" y="15952"/>
                  </a:lnTo>
                  <a:lnTo>
                    <a:pt x="14512" y="17064"/>
                  </a:lnTo>
                  <a:lnTo>
                    <a:pt x="7191" y="17047"/>
                  </a:lnTo>
                  <a:lnTo>
                    <a:pt x="7191" y="18123"/>
                  </a:lnTo>
                  <a:lnTo>
                    <a:pt x="14512" y="18158"/>
                  </a:lnTo>
                  <a:lnTo>
                    <a:pt x="14538" y="19182"/>
                  </a:lnTo>
                  <a:lnTo>
                    <a:pt x="7217" y="19182"/>
                  </a:lnTo>
                </a:path>
              </a:pathLst>
            </a:custGeom>
            <a:solidFill>
              <a:schemeClr val="tx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71" name="Rectangle 168"/>
            <p:cNvSpPr>
              <a:spLocks noChangeArrowheads="1"/>
            </p:cNvSpPr>
            <p:nvPr/>
          </p:nvSpPr>
          <p:spPr bwMode="auto">
            <a:xfrm>
              <a:off x="1076" y="1652"/>
              <a:ext cx="432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 anchorCtr="1"/>
            <a:lstStyle/>
            <a:p>
              <a:pPr algn="ctr"/>
              <a:r>
                <a:rPr lang="en-GB" sz="1800"/>
                <a:t>F.E.</a:t>
              </a:r>
            </a:p>
          </p:txBody>
        </p:sp>
        <p:sp>
          <p:nvSpPr>
            <p:cNvPr id="30972" name="Rectangle 169"/>
            <p:cNvSpPr>
              <a:spLocks noChangeArrowheads="1"/>
            </p:cNvSpPr>
            <p:nvPr/>
          </p:nvSpPr>
          <p:spPr bwMode="auto">
            <a:xfrm>
              <a:off x="1748" y="1652"/>
              <a:ext cx="432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 anchorCtr="1"/>
            <a:lstStyle/>
            <a:p>
              <a:pPr algn="ctr"/>
              <a:r>
                <a:rPr lang="en-GB" sz="1800"/>
                <a:t>F.E.</a:t>
              </a:r>
            </a:p>
          </p:txBody>
        </p:sp>
        <p:sp>
          <p:nvSpPr>
            <p:cNvPr id="30973" name="Rectangle 170"/>
            <p:cNvSpPr>
              <a:spLocks noChangeArrowheads="1"/>
            </p:cNvSpPr>
            <p:nvPr/>
          </p:nvSpPr>
          <p:spPr bwMode="auto">
            <a:xfrm>
              <a:off x="2492" y="1652"/>
              <a:ext cx="432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 anchorCtr="1"/>
            <a:lstStyle/>
            <a:p>
              <a:pPr algn="ctr"/>
              <a:r>
                <a:rPr lang="en-GB" sz="1800"/>
                <a:t>F.E.</a:t>
              </a:r>
            </a:p>
          </p:txBody>
        </p:sp>
        <p:sp>
          <p:nvSpPr>
            <p:cNvPr id="30974" name="Rectangle 171"/>
            <p:cNvSpPr>
              <a:spLocks noChangeArrowheads="1"/>
            </p:cNvSpPr>
            <p:nvPr/>
          </p:nvSpPr>
          <p:spPr bwMode="auto">
            <a:xfrm>
              <a:off x="3164" y="1652"/>
              <a:ext cx="432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 anchorCtr="1"/>
            <a:lstStyle/>
            <a:p>
              <a:pPr algn="ctr"/>
              <a:r>
                <a:rPr lang="en-GB" sz="1800"/>
                <a:t>F.E.</a:t>
              </a:r>
            </a:p>
          </p:txBody>
        </p:sp>
        <p:sp>
          <p:nvSpPr>
            <p:cNvPr id="30975" name="Rectangle 172"/>
            <p:cNvSpPr>
              <a:spLocks noChangeArrowheads="1"/>
            </p:cNvSpPr>
            <p:nvPr/>
          </p:nvSpPr>
          <p:spPr bwMode="auto">
            <a:xfrm>
              <a:off x="3892" y="1652"/>
              <a:ext cx="432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 anchorCtr="1"/>
            <a:lstStyle/>
            <a:p>
              <a:pPr algn="ctr"/>
              <a:r>
                <a:rPr lang="en-GB" sz="1800"/>
                <a:t>F.E.</a:t>
              </a:r>
            </a:p>
          </p:txBody>
        </p:sp>
        <p:sp>
          <p:nvSpPr>
            <p:cNvPr id="30976" name="Rectangle 173"/>
            <p:cNvSpPr>
              <a:spLocks noChangeArrowheads="1"/>
            </p:cNvSpPr>
            <p:nvPr/>
          </p:nvSpPr>
          <p:spPr bwMode="auto">
            <a:xfrm>
              <a:off x="4572" y="1652"/>
              <a:ext cx="432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 anchorCtr="1"/>
            <a:lstStyle/>
            <a:p>
              <a:pPr algn="ctr"/>
              <a:r>
                <a:rPr lang="en-GB" sz="1800"/>
                <a:t>F.E.</a:t>
              </a:r>
            </a:p>
          </p:txBody>
        </p:sp>
      </p:grpSp>
      <p:sp>
        <p:nvSpPr>
          <p:cNvPr id="33796" name="Line 91"/>
          <p:cNvSpPr>
            <a:spLocks noChangeShapeType="1"/>
          </p:cNvSpPr>
          <p:nvPr/>
        </p:nvSpPr>
        <p:spPr bwMode="auto">
          <a:xfrm>
            <a:off x="32" y="378301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269"/>
          <p:cNvGrpSpPr>
            <a:grpSpLocks/>
          </p:cNvGrpSpPr>
          <p:nvPr/>
        </p:nvGrpSpPr>
        <p:grpSpPr bwMode="auto">
          <a:xfrm>
            <a:off x="1308100" y="4005263"/>
            <a:ext cx="6578600" cy="2592387"/>
            <a:chOff x="824" y="2523"/>
            <a:chExt cx="4144" cy="1633"/>
          </a:xfrm>
        </p:grpSpPr>
        <p:grpSp>
          <p:nvGrpSpPr>
            <p:cNvPr id="4" name="Group 254"/>
            <p:cNvGrpSpPr>
              <a:grpSpLocks/>
            </p:cNvGrpSpPr>
            <p:nvPr/>
          </p:nvGrpSpPr>
          <p:grpSpPr bwMode="auto">
            <a:xfrm>
              <a:off x="1019" y="3277"/>
              <a:ext cx="1135" cy="879"/>
              <a:chOff x="1019" y="3277"/>
              <a:chExt cx="1135" cy="879"/>
            </a:xfrm>
          </p:grpSpPr>
          <p:sp>
            <p:nvSpPr>
              <p:cNvPr id="30954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1019" y="3277"/>
                <a:ext cx="1135" cy="8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5" name="Oval 113"/>
              <p:cNvSpPr>
                <a:spLocks noChangeArrowheads="1"/>
              </p:cNvSpPr>
              <p:nvPr/>
            </p:nvSpPr>
            <p:spPr bwMode="auto">
              <a:xfrm>
                <a:off x="1140" y="3884"/>
                <a:ext cx="792" cy="22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 anchorCtr="1"/>
              <a:lstStyle/>
              <a:p>
                <a:pPr algn="ctr" eaLnBrk="0" hangingPunct="0"/>
                <a:r>
                  <a:rPr lang="en-GB" sz="1800"/>
                  <a:t>Trigger</a:t>
                </a:r>
              </a:p>
            </p:txBody>
          </p:sp>
          <p:sp>
            <p:nvSpPr>
              <p:cNvPr id="30956" name="Rectangle 114"/>
              <p:cNvSpPr>
                <a:spLocks noChangeArrowheads="1"/>
              </p:cNvSpPr>
              <p:nvPr/>
            </p:nvSpPr>
            <p:spPr bwMode="auto">
              <a:xfrm>
                <a:off x="1066" y="3314"/>
                <a:ext cx="559" cy="109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7" name="Rectangle 115"/>
              <p:cNvSpPr>
                <a:spLocks noChangeArrowheads="1"/>
              </p:cNvSpPr>
              <p:nvPr/>
            </p:nvSpPr>
            <p:spPr bwMode="auto">
              <a:xfrm>
                <a:off x="1159" y="3387"/>
                <a:ext cx="559" cy="109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8" name="Rectangle 116"/>
              <p:cNvSpPr>
                <a:spLocks noChangeArrowheads="1"/>
              </p:cNvSpPr>
              <p:nvPr/>
            </p:nvSpPr>
            <p:spPr bwMode="auto">
              <a:xfrm>
                <a:off x="1252" y="3460"/>
                <a:ext cx="560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9" name="Rectangle 117"/>
              <p:cNvSpPr>
                <a:spLocks noChangeArrowheads="1"/>
              </p:cNvSpPr>
              <p:nvPr/>
            </p:nvSpPr>
            <p:spPr bwMode="auto">
              <a:xfrm>
                <a:off x="1346" y="3533"/>
                <a:ext cx="559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60" name="Rectangle 157"/>
              <p:cNvSpPr>
                <a:spLocks noChangeArrowheads="1"/>
              </p:cNvSpPr>
              <p:nvPr/>
            </p:nvSpPr>
            <p:spPr bwMode="auto">
              <a:xfrm>
                <a:off x="1442" y="3629"/>
                <a:ext cx="559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61" name="Rectangle 157"/>
              <p:cNvSpPr>
                <a:spLocks noChangeArrowheads="1"/>
              </p:cNvSpPr>
              <p:nvPr/>
            </p:nvSpPr>
            <p:spPr bwMode="auto">
              <a:xfrm>
                <a:off x="1519" y="3702"/>
                <a:ext cx="559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928" name="Rectangle 141"/>
            <p:cNvSpPr>
              <a:spLocks noChangeArrowheads="1"/>
            </p:cNvSpPr>
            <p:nvPr/>
          </p:nvSpPr>
          <p:spPr bwMode="auto">
            <a:xfrm>
              <a:off x="967" y="2790"/>
              <a:ext cx="3963" cy="2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GB" sz="1800"/>
                <a:t>Ethernet switch</a:t>
              </a:r>
            </a:p>
          </p:txBody>
        </p:sp>
        <p:sp>
          <p:nvSpPr>
            <p:cNvPr id="30929" name="AutoShape 142"/>
            <p:cNvSpPr>
              <a:spLocks noChangeArrowheads="1"/>
            </p:cNvSpPr>
            <p:nvPr/>
          </p:nvSpPr>
          <p:spPr bwMode="auto">
            <a:xfrm>
              <a:off x="2654" y="2523"/>
              <a:ext cx="649" cy="219"/>
            </a:xfrm>
            <a:prstGeom prst="downArrow">
              <a:avLst>
                <a:gd name="adj1" fmla="val 74259"/>
                <a:gd name="adj2" fmla="val 34375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0930" name="AutoShape 143"/>
            <p:cNvSpPr>
              <a:spLocks noChangeArrowheads="1"/>
            </p:cNvSpPr>
            <p:nvPr/>
          </p:nvSpPr>
          <p:spPr bwMode="auto">
            <a:xfrm>
              <a:off x="1346" y="3066"/>
              <a:ext cx="297" cy="14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0931" name="AutoShape 144"/>
            <p:cNvSpPr>
              <a:spLocks noChangeArrowheads="1"/>
            </p:cNvSpPr>
            <p:nvPr/>
          </p:nvSpPr>
          <p:spPr bwMode="auto">
            <a:xfrm>
              <a:off x="2820" y="3075"/>
              <a:ext cx="297" cy="14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0932" name="AutoShape 145"/>
            <p:cNvSpPr>
              <a:spLocks noChangeArrowheads="1"/>
            </p:cNvSpPr>
            <p:nvPr/>
          </p:nvSpPr>
          <p:spPr bwMode="auto">
            <a:xfrm>
              <a:off x="4218" y="3075"/>
              <a:ext cx="297" cy="14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grpSp>
          <p:nvGrpSpPr>
            <p:cNvPr id="5" name="Group 255"/>
            <p:cNvGrpSpPr>
              <a:grpSpLocks/>
            </p:cNvGrpSpPr>
            <p:nvPr/>
          </p:nvGrpSpPr>
          <p:grpSpPr bwMode="auto">
            <a:xfrm>
              <a:off x="2426" y="3277"/>
              <a:ext cx="1135" cy="879"/>
              <a:chOff x="2426" y="3294"/>
              <a:chExt cx="1135" cy="879"/>
            </a:xfrm>
          </p:grpSpPr>
          <p:sp>
            <p:nvSpPr>
              <p:cNvPr id="30946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2426" y="3294"/>
                <a:ext cx="1135" cy="8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7" name="Oval 113"/>
              <p:cNvSpPr>
                <a:spLocks noChangeArrowheads="1"/>
              </p:cNvSpPr>
              <p:nvPr/>
            </p:nvSpPr>
            <p:spPr bwMode="auto">
              <a:xfrm>
                <a:off x="2547" y="3901"/>
                <a:ext cx="792" cy="22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 anchorCtr="1"/>
              <a:lstStyle/>
              <a:p>
                <a:pPr algn="ctr" eaLnBrk="0" hangingPunct="0"/>
                <a:r>
                  <a:rPr lang="en-GB" sz="1800"/>
                  <a:t>Trigger</a:t>
                </a:r>
              </a:p>
            </p:txBody>
          </p:sp>
          <p:sp>
            <p:nvSpPr>
              <p:cNvPr id="30948" name="Rectangle 114"/>
              <p:cNvSpPr>
                <a:spLocks noChangeArrowheads="1"/>
              </p:cNvSpPr>
              <p:nvPr/>
            </p:nvSpPr>
            <p:spPr bwMode="auto">
              <a:xfrm>
                <a:off x="2473" y="3331"/>
                <a:ext cx="559" cy="109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9" name="Rectangle 115"/>
              <p:cNvSpPr>
                <a:spLocks noChangeArrowheads="1"/>
              </p:cNvSpPr>
              <p:nvPr/>
            </p:nvSpPr>
            <p:spPr bwMode="auto">
              <a:xfrm>
                <a:off x="2566" y="3404"/>
                <a:ext cx="559" cy="109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0" name="Rectangle 116"/>
              <p:cNvSpPr>
                <a:spLocks noChangeArrowheads="1"/>
              </p:cNvSpPr>
              <p:nvPr/>
            </p:nvSpPr>
            <p:spPr bwMode="auto">
              <a:xfrm>
                <a:off x="2659" y="3477"/>
                <a:ext cx="560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1" name="Rectangle 117"/>
              <p:cNvSpPr>
                <a:spLocks noChangeArrowheads="1"/>
              </p:cNvSpPr>
              <p:nvPr/>
            </p:nvSpPr>
            <p:spPr bwMode="auto">
              <a:xfrm>
                <a:off x="2753" y="3550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2" name="Rectangle 157"/>
              <p:cNvSpPr>
                <a:spLocks noChangeArrowheads="1"/>
              </p:cNvSpPr>
              <p:nvPr/>
            </p:nvSpPr>
            <p:spPr bwMode="auto">
              <a:xfrm>
                <a:off x="2849" y="3646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3" name="Rectangle 157"/>
              <p:cNvSpPr>
                <a:spLocks noChangeArrowheads="1"/>
              </p:cNvSpPr>
              <p:nvPr/>
            </p:nvSpPr>
            <p:spPr bwMode="auto">
              <a:xfrm>
                <a:off x="2926" y="3719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256"/>
            <p:cNvGrpSpPr>
              <a:grpSpLocks/>
            </p:cNvGrpSpPr>
            <p:nvPr/>
          </p:nvGrpSpPr>
          <p:grpSpPr bwMode="auto">
            <a:xfrm>
              <a:off x="3833" y="3277"/>
              <a:ext cx="1135" cy="879"/>
              <a:chOff x="3833" y="3311"/>
              <a:chExt cx="1135" cy="879"/>
            </a:xfrm>
          </p:grpSpPr>
          <p:sp>
            <p:nvSpPr>
              <p:cNvPr id="30938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3833" y="3311"/>
                <a:ext cx="1135" cy="8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39" name="Oval 113"/>
              <p:cNvSpPr>
                <a:spLocks noChangeArrowheads="1"/>
              </p:cNvSpPr>
              <p:nvPr/>
            </p:nvSpPr>
            <p:spPr bwMode="auto">
              <a:xfrm>
                <a:off x="3954" y="3918"/>
                <a:ext cx="792" cy="22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 anchorCtr="1"/>
              <a:lstStyle/>
              <a:p>
                <a:pPr algn="ctr" eaLnBrk="0" hangingPunct="0"/>
                <a:r>
                  <a:rPr lang="en-GB" sz="1800"/>
                  <a:t>Trigger</a:t>
                </a:r>
              </a:p>
            </p:txBody>
          </p:sp>
          <p:sp>
            <p:nvSpPr>
              <p:cNvPr id="30940" name="Rectangle 114"/>
              <p:cNvSpPr>
                <a:spLocks noChangeArrowheads="1"/>
              </p:cNvSpPr>
              <p:nvPr/>
            </p:nvSpPr>
            <p:spPr bwMode="auto">
              <a:xfrm>
                <a:off x="3880" y="3348"/>
                <a:ext cx="559" cy="10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1" name="Rectangle 115"/>
              <p:cNvSpPr>
                <a:spLocks noChangeArrowheads="1"/>
              </p:cNvSpPr>
              <p:nvPr/>
            </p:nvSpPr>
            <p:spPr bwMode="auto">
              <a:xfrm>
                <a:off x="3973" y="3421"/>
                <a:ext cx="559" cy="10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2" name="Rectangle 116"/>
              <p:cNvSpPr>
                <a:spLocks noChangeArrowheads="1"/>
              </p:cNvSpPr>
              <p:nvPr/>
            </p:nvSpPr>
            <p:spPr bwMode="auto">
              <a:xfrm>
                <a:off x="4066" y="3494"/>
                <a:ext cx="560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3" name="Rectangle 117"/>
              <p:cNvSpPr>
                <a:spLocks noChangeArrowheads="1"/>
              </p:cNvSpPr>
              <p:nvPr/>
            </p:nvSpPr>
            <p:spPr bwMode="auto">
              <a:xfrm>
                <a:off x="4160" y="3567"/>
                <a:ext cx="559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4" name="Rectangle 157"/>
              <p:cNvSpPr>
                <a:spLocks noChangeArrowheads="1"/>
              </p:cNvSpPr>
              <p:nvPr/>
            </p:nvSpPr>
            <p:spPr bwMode="auto">
              <a:xfrm>
                <a:off x="4256" y="3663"/>
                <a:ext cx="559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5" name="Rectangle 157"/>
              <p:cNvSpPr>
                <a:spLocks noChangeArrowheads="1"/>
              </p:cNvSpPr>
              <p:nvPr/>
            </p:nvSpPr>
            <p:spPr bwMode="auto">
              <a:xfrm>
                <a:off x="4333" y="3736"/>
                <a:ext cx="559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935" name="Rectangle 372"/>
            <p:cNvSpPr>
              <a:spLocks noChangeArrowheads="1"/>
            </p:cNvSpPr>
            <p:nvPr/>
          </p:nvSpPr>
          <p:spPr bwMode="auto">
            <a:xfrm>
              <a:off x="824" y="3067"/>
              <a:ext cx="514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/>
                <a:t>PC </a:t>
              </a:r>
              <a:r>
                <a:rPr lang="en-GB" sz="1600" i="1"/>
                <a:t>n-1</a:t>
              </a:r>
              <a:endParaRPr lang="it-IT" sz="1600" i="1"/>
            </a:p>
          </p:txBody>
        </p:sp>
        <p:sp>
          <p:nvSpPr>
            <p:cNvPr id="30936" name="Rectangle 372"/>
            <p:cNvSpPr>
              <a:spLocks noChangeArrowheads="1"/>
            </p:cNvSpPr>
            <p:nvPr/>
          </p:nvSpPr>
          <p:spPr bwMode="auto">
            <a:xfrm>
              <a:off x="2336" y="3067"/>
              <a:ext cx="400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/>
                <a:t>PC </a:t>
              </a:r>
              <a:r>
                <a:rPr lang="en-GB" sz="1600" i="1"/>
                <a:t>n</a:t>
              </a:r>
              <a:endParaRPr lang="it-IT" sz="1600" i="1"/>
            </a:p>
          </p:txBody>
        </p:sp>
        <p:sp>
          <p:nvSpPr>
            <p:cNvPr id="30937" name="Rectangle 372"/>
            <p:cNvSpPr>
              <a:spLocks noChangeArrowheads="1"/>
            </p:cNvSpPr>
            <p:nvPr/>
          </p:nvSpPr>
          <p:spPr bwMode="auto">
            <a:xfrm>
              <a:off x="3696" y="3082"/>
              <a:ext cx="546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/>
                <a:t>PC </a:t>
              </a:r>
              <a:r>
                <a:rPr lang="en-GB" sz="1600" i="1"/>
                <a:t>n+1</a:t>
              </a:r>
              <a:endParaRPr lang="it-IT" sz="1600" i="1"/>
            </a:p>
          </p:txBody>
        </p:sp>
      </p:grpSp>
      <p:grpSp>
        <p:nvGrpSpPr>
          <p:cNvPr id="10" name="Group 273"/>
          <p:cNvGrpSpPr>
            <a:grpSpLocks/>
          </p:cNvGrpSpPr>
          <p:nvPr/>
        </p:nvGrpSpPr>
        <p:grpSpPr bwMode="auto">
          <a:xfrm>
            <a:off x="-36513" y="3028950"/>
            <a:ext cx="8640763" cy="3151188"/>
            <a:chOff x="-23" y="1908"/>
            <a:chExt cx="5443" cy="1985"/>
          </a:xfrm>
        </p:grpSpPr>
        <p:grpSp>
          <p:nvGrpSpPr>
            <p:cNvPr id="17" name="Group 264"/>
            <p:cNvGrpSpPr>
              <a:grpSpLocks/>
            </p:cNvGrpSpPr>
            <p:nvPr/>
          </p:nvGrpSpPr>
          <p:grpSpPr bwMode="auto">
            <a:xfrm>
              <a:off x="1019" y="2109"/>
              <a:ext cx="839" cy="329"/>
              <a:chOff x="1019" y="2109"/>
              <a:chExt cx="839" cy="329"/>
            </a:xfrm>
          </p:grpSpPr>
          <p:sp>
            <p:nvSpPr>
              <p:cNvPr id="30923" name="Rectangle 92"/>
              <p:cNvSpPr>
                <a:spLocks noChangeArrowheads="1"/>
              </p:cNvSpPr>
              <p:nvPr/>
            </p:nvSpPr>
            <p:spPr bwMode="auto">
              <a:xfrm>
                <a:off x="1019" y="2109"/>
                <a:ext cx="560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24" name="Rectangle 93"/>
              <p:cNvSpPr>
                <a:spLocks noChangeArrowheads="1"/>
              </p:cNvSpPr>
              <p:nvPr/>
            </p:nvSpPr>
            <p:spPr bwMode="auto">
              <a:xfrm>
                <a:off x="1113" y="2182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25" name="Rectangle 94"/>
              <p:cNvSpPr>
                <a:spLocks noChangeArrowheads="1"/>
              </p:cNvSpPr>
              <p:nvPr/>
            </p:nvSpPr>
            <p:spPr bwMode="auto">
              <a:xfrm>
                <a:off x="1206" y="2255"/>
                <a:ext cx="559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26" name="Rectangle 95"/>
              <p:cNvSpPr>
                <a:spLocks noChangeArrowheads="1"/>
              </p:cNvSpPr>
              <p:nvPr/>
            </p:nvSpPr>
            <p:spPr bwMode="auto">
              <a:xfrm>
                <a:off x="1299" y="2328"/>
                <a:ext cx="559" cy="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" name="Group 263"/>
            <p:cNvGrpSpPr>
              <a:grpSpLocks/>
            </p:cNvGrpSpPr>
            <p:nvPr/>
          </p:nvGrpSpPr>
          <p:grpSpPr bwMode="auto">
            <a:xfrm>
              <a:off x="1718" y="2109"/>
              <a:ext cx="839" cy="329"/>
              <a:chOff x="1718" y="2109"/>
              <a:chExt cx="839" cy="329"/>
            </a:xfrm>
          </p:grpSpPr>
          <p:sp>
            <p:nvSpPr>
              <p:cNvPr id="30919" name="Rectangle 96"/>
              <p:cNvSpPr>
                <a:spLocks noChangeArrowheads="1"/>
              </p:cNvSpPr>
              <p:nvPr/>
            </p:nvSpPr>
            <p:spPr bwMode="auto">
              <a:xfrm>
                <a:off x="1718" y="2109"/>
                <a:ext cx="560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20" name="Rectangle 97"/>
              <p:cNvSpPr>
                <a:spLocks noChangeArrowheads="1"/>
              </p:cNvSpPr>
              <p:nvPr/>
            </p:nvSpPr>
            <p:spPr bwMode="auto">
              <a:xfrm>
                <a:off x="1812" y="2182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21" name="Rectangle 98"/>
              <p:cNvSpPr>
                <a:spLocks noChangeArrowheads="1"/>
              </p:cNvSpPr>
              <p:nvPr/>
            </p:nvSpPr>
            <p:spPr bwMode="auto">
              <a:xfrm>
                <a:off x="1905" y="2255"/>
                <a:ext cx="559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22" name="Rectangle 99"/>
              <p:cNvSpPr>
                <a:spLocks noChangeArrowheads="1"/>
              </p:cNvSpPr>
              <p:nvPr/>
            </p:nvSpPr>
            <p:spPr bwMode="auto">
              <a:xfrm>
                <a:off x="1998" y="2328"/>
                <a:ext cx="559" cy="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" name="Group 262"/>
            <p:cNvGrpSpPr>
              <a:grpSpLocks/>
            </p:cNvGrpSpPr>
            <p:nvPr/>
          </p:nvGrpSpPr>
          <p:grpSpPr bwMode="auto">
            <a:xfrm>
              <a:off x="2418" y="2109"/>
              <a:ext cx="839" cy="329"/>
              <a:chOff x="2418" y="2109"/>
              <a:chExt cx="839" cy="329"/>
            </a:xfrm>
          </p:grpSpPr>
          <p:sp>
            <p:nvSpPr>
              <p:cNvPr id="30915" name="Rectangle 100"/>
              <p:cNvSpPr>
                <a:spLocks noChangeArrowheads="1"/>
              </p:cNvSpPr>
              <p:nvPr/>
            </p:nvSpPr>
            <p:spPr bwMode="auto">
              <a:xfrm>
                <a:off x="2418" y="2109"/>
                <a:ext cx="559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6" name="Rectangle 101"/>
              <p:cNvSpPr>
                <a:spLocks noChangeArrowheads="1"/>
              </p:cNvSpPr>
              <p:nvPr/>
            </p:nvSpPr>
            <p:spPr bwMode="auto">
              <a:xfrm>
                <a:off x="2511" y="2182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7" name="Rectangle 102"/>
              <p:cNvSpPr>
                <a:spLocks noChangeArrowheads="1"/>
              </p:cNvSpPr>
              <p:nvPr/>
            </p:nvSpPr>
            <p:spPr bwMode="auto">
              <a:xfrm>
                <a:off x="2604" y="2255"/>
                <a:ext cx="559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8" name="Rectangle 103"/>
              <p:cNvSpPr>
                <a:spLocks noChangeArrowheads="1"/>
              </p:cNvSpPr>
              <p:nvPr/>
            </p:nvSpPr>
            <p:spPr bwMode="auto">
              <a:xfrm>
                <a:off x="2697" y="2328"/>
                <a:ext cx="560" cy="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" name="Group 261"/>
            <p:cNvGrpSpPr>
              <a:grpSpLocks/>
            </p:cNvGrpSpPr>
            <p:nvPr/>
          </p:nvGrpSpPr>
          <p:grpSpPr bwMode="auto">
            <a:xfrm>
              <a:off x="3117" y="2109"/>
              <a:ext cx="839" cy="329"/>
              <a:chOff x="3117" y="2109"/>
              <a:chExt cx="839" cy="329"/>
            </a:xfrm>
          </p:grpSpPr>
          <p:sp>
            <p:nvSpPr>
              <p:cNvPr id="30911" name="Rectangle 104"/>
              <p:cNvSpPr>
                <a:spLocks noChangeArrowheads="1"/>
              </p:cNvSpPr>
              <p:nvPr/>
            </p:nvSpPr>
            <p:spPr bwMode="auto">
              <a:xfrm>
                <a:off x="3117" y="2109"/>
                <a:ext cx="559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2" name="Rectangle 105"/>
              <p:cNvSpPr>
                <a:spLocks noChangeArrowheads="1"/>
              </p:cNvSpPr>
              <p:nvPr/>
            </p:nvSpPr>
            <p:spPr bwMode="auto">
              <a:xfrm>
                <a:off x="3210" y="2182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3" name="Rectangle 106"/>
              <p:cNvSpPr>
                <a:spLocks noChangeArrowheads="1"/>
              </p:cNvSpPr>
              <p:nvPr/>
            </p:nvSpPr>
            <p:spPr bwMode="auto">
              <a:xfrm>
                <a:off x="3303" y="2255"/>
                <a:ext cx="560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4" name="Rectangle 107"/>
              <p:cNvSpPr>
                <a:spLocks noChangeArrowheads="1"/>
              </p:cNvSpPr>
              <p:nvPr/>
            </p:nvSpPr>
            <p:spPr bwMode="auto">
              <a:xfrm>
                <a:off x="3396" y="2328"/>
                <a:ext cx="560" cy="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" name="Group 260"/>
            <p:cNvGrpSpPr>
              <a:grpSpLocks/>
            </p:cNvGrpSpPr>
            <p:nvPr/>
          </p:nvGrpSpPr>
          <p:grpSpPr bwMode="auto">
            <a:xfrm>
              <a:off x="3816" y="2109"/>
              <a:ext cx="839" cy="329"/>
              <a:chOff x="3816" y="2109"/>
              <a:chExt cx="839" cy="329"/>
            </a:xfrm>
          </p:grpSpPr>
          <p:sp>
            <p:nvSpPr>
              <p:cNvPr id="30907" name="Rectangle 108"/>
              <p:cNvSpPr>
                <a:spLocks noChangeArrowheads="1"/>
              </p:cNvSpPr>
              <p:nvPr/>
            </p:nvSpPr>
            <p:spPr bwMode="auto">
              <a:xfrm>
                <a:off x="3816" y="2109"/>
                <a:ext cx="559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08" name="Rectangle 109"/>
              <p:cNvSpPr>
                <a:spLocks noChangeArrowheads="1"/>
              </p:cNvSpPr>
              <p:nvPr/>
            </p:nvSpPr>
            <p:spPr bwMode="auto">
              <a:xfrm>
                <a:off x="3909" y="2182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09" name="Rectangle 110"/>
              <p:cNvSpPr>
                <a:spLocks noChangeArrowheads="1"/>
              </p:cNvSpPr>
              <p:nvPr/>
            </p:nvSpPr>
            <p:spPr bwMode="auto">
              <a:xfrm>
                <a:off x="4002" y="2255"/>
                <a:ext cx="560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0" name="Rectangle 111"/>
              <p:cNvSpPr>
                <a:spLocks noChangeArrowheads="1"/>
              </p:cNvSpPr>
              <p:nvPr/>
            </p:nvSpPr>
            <p:spPr bwMode="auto">
              <a:xfrm>
                <a:off x="4096" y="2328"/>
                <a:ext cx="559" cy="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893" name="AutoShape 130"/>
            <p:cNvSpPr>
              <a:spLocks noChangeArrowheads="1"/>
            </p:cNvSpPr>
            <p:nvPr/>
          </p:nvSpPr>
          <p:spPr bwMode="auto">
            <a:xfrm>
              <a:off x="1142" y="1933"/>
              <a:ext cx="297" cy="11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0894" name="AutoShape 131"/>
            <p:cNvSpPr>
              <a:spLocks noChangeArrowheads="1"/>
            </p:cNvSpPr>
            <p:nvPr/>
          </p:nvSpPr>
          <p:spPr bwMode="auto">
            <a:xfrm>
              <a:off x="1841" y="1933"/>
              <a:ext cx="297" cy="11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0895" name="AutoShape 132"/>
            <p:cNvSpPr>
              <a:spLocks noChangeArrowheads="1"/>
            </p:cNvSpPr>
            <p:nvPr/>
          </p:nvSpPr>
          <p:spPr bwMode="auto">
            <a:xfrm>
              <a:off x="2540" y="1933"/>
              <a:ext cx="297" cy="11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0896" name="AutoShape 133"/>
            <p:cNvSpPr>
              <a:spLocks noChangeArrowheads="1"/>
            </p:cNvSpPr>
            <p:nvPr/>
          </p:nvSpPr>
          <p:spPr bwMode="auto">
            <a:xfrm>
              <a:off x="3257" y="1933"/>
              <a:ext cx="297" cy="11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0897" name="AutoShape 134"/>
            <p:cNvSpPr>
              <a:spLocks noChangeArrowheads="1"/>
            </p:cNvSpPr>
            <p:nvPr/>
          </p:nvSpPr>
          <p:spPr bwMode="auto">
            <a:xfrm>
              <a:off x="3938" y="1933"/>
              <a:ext cx="297" cy="11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0898" name="AutoShape 135"/>
            <p:cNvSpPr>
              <a:spLocks noChangeArrowheads="1"/>
            </p:cNvSpPr>
            <p:nvPr/>
          </p:nvSpPr>
          <p:spPr bwMode="auto">
            <a:xfrm>
              <a:off x="4637" y="1908"/>
              <a:ext cx="298" cy="11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grpSp>
          <p:nvGrpSpPr>
            <p:cNvPr id="23" name="Group 258"/>
            <p:cNvGrpSpPr>
              <a:grpSpLocks/>
            </p:cNvGrpSpPr>
            <p:nvPr/>
          </p:nvGrpSpPr>
          <p:grpSpPr bwMode="auto">
            <a:xfrm>
              <a:off x="4581" y="2115"/>
              <a:ext cx="839" cy="329"/>
              <a:chOff x="4581" y="2115"/>
              <a:chExt cx="839" cy="329"/>
            </a:xfrm>
          </p:grpSpPr>
          <p:sp>
            <p:nvSpPr>
              <p:cNvPr id="30903" name="Rectangle 108"/>
              <p:cNvSpPr>
                <a:spLocks noChangeArrowheads="1"/>
              </p:cNvSpPr>
              <p:nvPr/>
            </p:nvSpPr>
            <p:spPr bwMode="auto">
              <a:xfrm>
                <a:off x="4581" y="2115"/>
                <a:ext cx="559" cy="11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04" name="Rectangle 109"/>
              <p:cNvSpPr>
                <a:spLocks noChangeArrowheads="1"/>
              </p:cNvSpPr>
              <p:nvPr/>
            </p:nvSpPr>
            <p:spPr bwMode="auto">
              <a:xfrm>
                <a:off x="4674" y="2188"/>
                <a:ext cx="559" cy="11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05" name="Rectangle 110"/>
              <p:cNvSpPr>
                <a:spLocks noChangeArrowheads="1"/>
              </p:cNvSpPr>
              <p:nvPr/>
            </p:nvSpPr>
            <p:spPr bwMode="auto">
              <a:xfrm>
                <a:off x="4767" y="2261"/>
                <a:ext cx="560" cy="11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06" name="Rectangle 111"/>
              <p:cNvSpPr>
                <a:spLocks noChangeArrowheads="1"/>
              </p:cNvSpPr>
              <p:nvPr/>
            </p:nvSpPr>
            <p:spPr bwMode="auto">
              <a:xfrm>
                <a:off x="4861" y="2334"/>
                <a:ext cx="559" cy="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900" name="Text Box 136"/>
            <p:cNvSpPr txBox="1">
              <a:spLocks noChangeArrowheads="1"/>
            </p:cNvSpPr>
            <p:nvPr/>
          </p:nvSpPr>
          <p:spPr bwMode="auto">
            <a:xfrm>
              <a:off x="-23" y="1958"/>
              <a:ext cx="101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GB"/>
                <a:t>Time  </a:t>
              </a:r>
            </a:p>
            <a:p>
              <a:pPr algn="r" eaLnBrk="0" hangingPunct="0"/>
              <a:r>
                <a:rPr lang="en-GB" sz="1600"/>
                <a:t>(slices </a:t>
              </a:r>
              <a:r>
                <a:rPr lang="en-US" sz="1600"/>
                <a:t>~</a:t>
              </a:r>
              <a:r>
                <a:rPr lang="en-GB" sz="1600"/>
                <a:t>100ms)</a:t>
              </a:r>
            </a:p>
          </p:txBody>
        </p:sp>
        <p:sp>
          <p:nvSpPr>
            <p:cNvPr id="30901" name="Line 137"/>
            <p:cNvSpPr>
              <a:spLocks noChangeShapeType="1"/>
            </p:cNvSpPr>
            <p:nvPr/>
          </p:nvSpPr>
          <p:spPr bwMode="auto">
            <a:xfrm>
              <a:off x="930" y="2160"/>
              <a:ext cx="233" cy="2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02" name="Text Box 136"/>
            <p:cNvSpPr txBox="1">
              <a:spLocks noChangeArrowheads="1"/>
            </p:cNvSpPr>
            <p:nvPr/>
          </p:nvSpPr>
          <p:spPr bwMode="auto">
            <a:xfrm>
              <a:off x="193" y="3660"/>
              <a:ext cx="62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it-IT" sz="1800">
                  <a:solidFill>
                    <a:srgbClr val="0000FF"/>
                  </a:solidFill>
                </a:rPr>
                <a:t>Storage</a:t>
              </a:r>
              <a:endParaRPr lang="en-GB" sz="1200">
                <a:solidFill>
                  <a:srgbClr val="0000FF"/>
                </a:solidFill>
              </a:endParaRPr>
            </a:p>
          </p:txBody>
        </p:sp>
      </p:grpSp>
      <p:grpSp>
        <p:nvGrpSpPr>
          <p:cNvPr id="24" name="Group 181"/>
          <p:cNvGrpSpPr>
            <a:grpSpLocks/>
          </p:cNvGrpSpPr>
          <p:nvPr/>
        </p:nvGrpSpPr>
        <p:grpSpPr bwMode="auto">
          <a:xfrm>
            <a:off x="107950" y="785794"/>
            <a:ext cx="1392216" cy="1571636"/>
            <a:chOff x="1680" y="2352"/>
            <a:chExt cx="359" cy="480"/>
          </a:xfrm>
        </p:grpSpPr>
        <p:grpSp>
          <p:nvGrpSpPr>
            <p:cNvPr id="25" name="Group 182"/>
            <p:cNvGrpSpPr>
              <a:grpSpLocks/>
            </p:cNvGrpSpPr>
            <p:nvPr/>
          </p:nvGrpSpPr>
          <p:grpSpPr bwMode="auto">
            <a:xfrm>
              <a:off x="1680" y="2352"/>
              <a:ext cx="71" cy="432"/>
              <a:chOff x="1584" y="2304"/>
              <a:chExt cx="71" cy="432"/>
            </a:xfrm>
          </p:grpSpPr>
          <p:sp>
            <p:nvSpPr>
              <p:cNvPr id="30871" name="Line 183"/>
              <p:cNvSpPr>
                <a:spLocks noChangeShapeType="1"/>
              </p:cNvSpPr>
              <p:nvPr/>
            </p:nvSpPr>
            <p:spPr bwMode="auto">
              <a:xfrm>
                <a:off x="1618" y="2304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6" name="Group 184"/>
              <p:cNvGrpSpPr>
                <a:grpSpLocks/>
              </p:cNvGrpSpPr>
              <p:nvPr/>
            </p:nvGrpSpPr>
            <p:grpSpPr bwMode="auto">
              <a:xfrm>
                <a:off x="1584" y="2448"/>
                <a:ext cx="71" cy="46"/>
                <a:chOff x="1200" y="2281"/>
                <a:chExt cx="71" cy="46"/>
              </a:xfrm>
            </p:grpSpPr>
            <p:sp>
              <p:nvSpPr>
                <p:cNvPr id="30885" name="Oval 185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86" name="Oval 186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87" name="Oval 187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188"/>
              <p:cNvGrpSpPr>
                <a:grpSpLocks/>
              </p:cNvGrpSpPr>
              <p:nvPr/>
            </p:nvGrpSpPr>
            <p:grpSpPr bwMode="auto">
              <a:xfrm>
                <a:off x="1584" y="2642"/>
                <a:ext cx="71" cy="46"/>
                <a:chOff x="1609" y="2642"/>
                <a:chExt cx="71" cy="46"/>
              </a:xfrm>
            </p:grpSpPr>
            <p:sp>
              <p:nvSpPr>
                <p:cNvPr id="30882" name="Oval 189"/>
                <p:cNvSpPr>
                  <a:spLocks noChangeArrowheads="1"/>
                </p:cNvSpPr>
                <p:nvPr/>
              </p:nvSpPr>
              <p:spPr bwMode="auto">
                <a:xfrm>
                  <a:off x="1609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83" name="Oval 190"/>
                <p:cNvSpPr>
                  <a:spLocks noChangeArrowheads="1"/>
                </p:cNvSpPr>
                <p:nvPr/>
              </p:nvSpPr>
              <p:spPr bwMode="auto">
                <a:xfrm>
                  <a:off x="1657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84" name="Oval 191"/>
                <p:cNvSpPr>
                  <a:spLocks noChangeArrowheads="1"/>
                </p:cNvSpPr>
                <p:nvPr/>
              </p:nvSpPr>
              <p:spPr bwMode="auto">
                <a:xfrm>
                  <a:off x="1634" y="264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192"/>
              <p:cNvGrpSpPr>
                <a:grpSpLocks/>
              </p:cNvGrpSpPr>
              <p:nvPr/>
            </p:nvGrpSpPr>
            <p:grpSpPr bwMode="auto">
              <a:xfrm>
                <a:off x="1584" y="2546"/>
                <a:ext cx="71" cy="46"/>
                <a:chOff x="1200" y="2281"/>
                <a:chExt cx="71" cy="46"/>
              </a:xfrm>
            </p:grpSpPr>
            <p:sp>
              <p:nvSpPr>
                <p:cNvPr id="30879" name="Oval 193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80" name="Oval 194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81" name="Oval 195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196"/>
              <p:cNvGrpSpPr>
                <a:grpSpLocks/>
              </p:cNvGrpSpPr>
              <p:nvPr/>
            </p:nvGrpSpPr>
            <p:grpSpPr bwMode="auto">
              <a:xfrm>
                <a:off x="1584" y="2354"/>
                <a:ext cx="71" cy="46"/>
                <a:chOff x="1200" y="2281"/>
                <a:chExt cx="71" cy="46"/>
              </a:xfrm>
            </p:grpSpPr>
            <p:sp>
              <p:nvSpPr>
                <p:cNvPr id="30876" name="Oval 197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77" name="Oval 198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78" name="Oval 199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" name="Group 200"/>
            <p:cNvGrpSpPr>
              <a:grpSpLocks/>
            </p:cNvGrpSpPr>
            <p:nvPr/>
          </p:nvGrpSpPr>
          <p:grpSpPr bwMode="auto">
            <a:xfrm>
              <a:off x="1753" y="2400"/>
              <a:ext cx="71" cy="432"/>
              <a:chOff x="1584" y="2304"/>
              <a:chExt cx="71" cy="432"/>
            </a:xfrm>
          </p:grpSpPr>
          <p:sp>
            <p:nvSpPr>
              <p:cNvPr id="30854" name="Line 201"/>
              <p:cNvSpPr>
                <a:spLocks noChangeShapeType="1"/>
              </p:cNvSpPr>
              <p:nvPr/>
            </p:nvSpPr>
            <p:spPr bwMode="auto">
              <a:xfrm>
                <a:off x="1618" y="2304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1" name="Group 202"/>
              <p:cNvGrpSpPr>
                <a:grpSpLocks/>
              </p:cNvGrpSpPr>
              <p:nvPr/>
            </p:nvGrpSpPr>
            <p:grpSpPr bwMode="auto">
              <a:xfrm>
                <a:off x="1584" y="2448"/>
                <a:ext cx="71" cy="46"/>
                <a:chOff x="1200" y="2281"/>
                <a:chExt cx="71" cy="46"/>
              </a:xfrm>
            </p:grpSpPr>
            <p:sp>
              <p:nvSpPr>
                <p:cNvPr id="30868" name="Oval 203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9" name="Oval 204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70" name="Oval 205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27" name="Group 206"/>
              <p:cNvGrpSpPr>
                <a:grpSpLocks/>
              </p:cNvGrpSpPr>
              <p:nvPr/>
            </p:nvGrpSpPr>
            <p:grpSpPr bwMode="auto">
              <a:xfrm>
                <a:off x="1584" y="2642"/>
                <a:ext cx="71" cy="46"/>
                <a:chOff x="1609" y="2642"/>
                <a:chExt cx="71" cy="46"/>
              </a:xfrm>
            </p:grpSpPr>
            <p:sp>
              <p:nvSpPr>
                <p:cNvPr id="30865" name="Oval 207"/>
                <p:cNvSpPr>
                  <a:spLocks noChangeArrowheads="1"/>
                </p:cNvSpPr>
                <p:nvPr/>
              </p:nvSpPr>
              <p:spPr bwMode="auto">
                <a:xfrm>
                  <a:off x="1609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6" name="Oval 208"/>
                <p:cNvSpPr>
                  <a:spLocks noChangeArrowheads="1"/>
                </p:cNvSpPr>
                <p:nvPr/>
              </p:nvSpPr>
              <p:spPr bwMode="auto">
                <a:xfrm>
                  <a:off x="1657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7" name="Oval 209"/>
                <p:cNvSpPr>
                  <a:spLocks noChangeArrowheads="1"/>
                </p:cNvSpPr>
                <p:nvPr/>
              </p:nvSpPr>
              <p:spPr bwMode="auto">
                <a:xfrm>
                  <a:off x="1634" y="264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33" name="Group 210"/>
              <p:cNvGrpSpPr>
                <a:grpSpLocks/>
              </p:cNvGrpSpPr>
              <p:nvPr/>
            </p:nvGrpSpPr>
            <p:grpSpPr bwMode="auto">
              <a:xfrm>
                <a:off x="1584" y="2546"/>
                <a:ext cx="71" cy="46"/>
                <a:chOff x="1200" y="2281"/>
                <a:chExt cx="71" cy="46"/>
              </a:xfrm>
            </p:grpSpPr>
            <p:sp>
              <p:nvSpPr>
                <p:cNvPr id="30862" name="Oval 211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3" name="Oval 212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4" name="Oval 213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34" name="Group 214"/>
              <p:cNvGrpSpPr>
                <a:grpSpLocks/>
              </p:cNvGrpSpPr>
              <p:nvPr/>
            </p:nvGrpSpPr>
            <p:grpSpPr bwMode="auto">
              <a:xfrm>
                <a:off x="1584" y="2354"/>
                <a:ext cx="71" cy="46"/>
                <a:chOff x="1200" y="2281"/>
                <a:chExt cx="71" cy="46"/>
              </a:xfrm>
            </p:grpSpPr>
            <p:sp>
              <p:nvSpPr>
                <p:cNvPr id="30859" name="Oval 215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0" name="Oval 216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1" name="Oval 217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977" name="Group 218"/>
            <p:cNvGrpSpPr>
              <a:grpSpLocks/>
            </p:cNvGrpSpPr>
            <p:nvPr/>
          </p:nvGrpSpPr>
          <p:grpSpPr bwMode="auto">
            <a:xfrm>
              <a:off x="1824" y="2352"/>
              <a:ext cx="71" cy="432"/>
              <a:chOff x="1584" y="2304"/>
              <a:chExt cx="71" cy="432"/>
            </a:xfrm>
          </p:grpSpPr>
          <p:sp>
            <p:nvSpPr>
              <p:cNvPr id="30837" name="Line 219"/>
              <p:cNvSpPr>
                <a:spLocks noChangeShapeType="1"/>
              </p:cNvSpPr>
              <p:nvPr/>
            </p:nvSpPr>
            <p:spPr bwMode="auto">
              <a:xfrm>
                <a:off x="1618" y="2304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0978" name="Group 220"/>
              <p:cNvGrpSpPr>
                <a:grpSpLocks/>
              </p:cNvGrpSpPr>
              <p:nvPr/>
            </p:nvGrpSpPr>
            <p:grpSpPr bwMode="auto">
              <a:xfrm>
                <a:off x="1584" y="2448"/>
                <a:ext cx="71" cy="46"/>
                <a:chOff x="1200" y="2281"/>
                <a:chExt cx="71" cy="46"/>
              </a:xfrm>
            </p:grpSpPr>
            <p:sp>
              <p:nvSpPr>
                <p:cNvPr id="30851" name="Oval 221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52" name="Oval 222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53" name="Oval 223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79" name="Group 224"/>
              <p:cNvGrpSpPr>
                <a:grpSpLocks/>
              </p:cNvGrpSpPr>
              <p:nvPr/>
            </p:nvGrpSpPr>
            <p:grpSpPr bwMode="auto">
              <a:xfrm>
                <a:off x="1584" y="2642"/>
                <a:ext cx="71" cy="46"/>
                <a:chOff x="1609" y="2642"/>
                <a:chExt cx="71" cy="46"/>
              </a:xfrm>
            </p:grpSpPr>
            <p:sp>
              <p:nvSpPr>
                <p:cNvPr id="30848" name="Oval 225"/>
                <p:cNvSpPr>
                  <a:spLocks noChangeArrowheads="1"/>
                </p:cNvSpPr>
                <p:nvPr/>
              </p:nvSpPr>
              <p:spPr bwMode="auto">
                <a:xfrm>
                  <a:off x="1609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49" name="Oval 226"/>
                <p:cNvSpPr>
                  <a:spLocks noChangeArrowheads="1"/>
                </p:cNvSpPr>
                <p:nvPr/>
              </p:nvSpPr>
              <p:spPr bwMode="auto">
                <a:xfrm>
                  <a:off x="1657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50" name="Oval 227"/>
                <p:cNvSpPr>
                  <a:spLocks noChangeArrowheads="1"/>
                </p:cNvSpPr>
                <p:nvPr/>
              </p:nvSpPr>
              <p:spPr bwMode="auto">
                <a:xfrm>
                  <a:off x="1634" y="264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80" name="Group 228"/>
              <p:cNvGrpSpPr>
                <a:grpSpLocks/>
              </p:cNvGrpSpPr>
              <p:nvPr/>
            </p:nvGrpSpPr>
            <p:grpSpPr bwMode="auto">
              <a:xfrm>
                <a:off x="1584" y="2546"/>
                <a:ext cx="71" cy="107"/>
                <a:chOff x="1200" y="2281"/>
                <a:chExt cx="71" cy="107"/>
              </a:xfrm>
            </p:grpSpPr>
            <p:sp>
              <p:nvSpPr>
                <p:cNvPr id="30845" name="Oval 229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46" name="Oval 230"/>
                <p:cNvSpPr>
                  <a:spLocks noChangeArrowheads="1"/>
                </p:cNvSpPr>
                <p:nvPr/>
              </p:nvSpPr>
              <p:spPr bwMode="auto">
                <a:xfrm>
                  <a:off x="1248" y="23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47" name="Oval 231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81" name="Group 232"/>
              <p:cNvGrpSpPr>
                <a:grpSpLocks/>
              </p:cNvGrpSpPr>
              <p:nvPr/>
            </p:nvGrpSpPr>
            <p:grpSpPr bwMode="auto">
              <a:xfrm>
                <a:off x="1584" y="2354"/>
                <a:ext cx="71" cy="46"/>
                <a:chOff x="1200" y="2281"/>
                <a:chExt cx="71" cy="46"/>
              </a:xfrm>
            </p:grpSpPr>
            <p:sp>
              <p:nvSpPr>
                <p:cNvPr id="30842" name="Oval 233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43" name="Oval 234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44" name="Oval 235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982" name="Group 236"/>
            <p:cNvGrpSpPr>
              <a:grpSpLocks/>
            </p:cNvGrpSpPr>
            <p:nvPr/>
          </p:nvGrpSpPr>
          <p:grpSpPr bwMode="auto">
            <a:xfrm>
              <a:off x="1897" y="2400"/>
              <a:ext cx="71" cy="432"/>
              <a:chOff x="1584" y="2304"/>
              <a:chExt cx="71" cy="432"/>
            </a:xfrm>
          </p:grpSpPr>
          <p:sp>
            <p:nvSpPr>
              <p:cNvPr id="30820" name="Line 237"/>
              <p:cNvSpPr>
                <a:spLocks noChangeShapeType="1"/>
              </p:cNvSpPr>
              <p:nvPr/>
            </p:nvSpPr>
            <p:spPr bwMode="auto">
              <a:xfrm>
                <a:off x="1618" y="2304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0983" name="Group 238"/>
              <p:cNvGrpSpPr>
                <a:grpSpLocks/>
              </p:cNvGrpSpPr>
              <p:nvPr/>
            </p:nvGrpSpPr>
            <p:grpSpPr bwMode="auto">
              <a:xfrm>
                <a:off x="1584" y="2448"/>
                <a:ext cx="71" cy="46"/>
                <a:chOff x="1200" y="2281"/>
                <a:chExt cx="71" cy="46"/>
              </a:xfrm>
            </p:grpSpPr>
            <p:sp>
              <p:nvSpPr>
                <p:cNvPr id="30834" name="Oval 239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35" name="Oval 240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36" name="Oval 241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84" name="Group 242"/>
              <p:cNvGrpSpPr>
                <a:grpSpLocks/>
              </p:cNvGrpSpPr>
              <p:nvPr/>
            </p:nvGrpSpPr>
            <p:grpSpPr bwMode="auto">
              <a:xfrm>
                <a:off x="1584" y="2642"/>
                <a:ext cx="71" cy="46"/>
                <a:chOff x="1609" y="2642"/>
                <a:chExt cx="71" cy="46"/>
              </a:xfrm>
            </p:grpSpPr>
            <p:sp>
              <p:nvSpPr>
                <p:cNvPr id="30831" name="Oval 243"/>
                <p:cNvSpPr>
                  <a:spLocks noChangeArrowheads="1"/>
                </p:cNvSpPr>
                <p:nvPr/>
              </p:nvSpPr>
              <p:spPr bwMode="auto">
                <a:xfrm>
                  <a:off x="1609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32" name="Oval 244"/>
                <p:cNvSpPr>
                  <a:spLocks noChangeArrowheads="1"/>
                </p:cNvSpPr>
                <p:nvPr/>
              </p:nvSpPr>
              <p:spPr bwMode="auto">
                <a:xfrm>
                  <a:off x="1657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33" name="Oval 245"/>
                <p:cNvSpPr>
                  <a:spLocks noChangeArrowheads="1"/>
                </p:cNvSpPr>
                <p:nvPr/>
              </p:nvSpPr>
              <p:spPr bwMode="auto">
                <a:xfrm>
                  <a:off x="1634" y="264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85" name="Group 246"/>
              <p:cNvGrpSpPr>
                <a:grpSpLocks/>
              </p:cNvGrpSpPr>
              <p:nvPr/>
            </p:nvGrpSpPr>
            <p:grpSpPr bwMode="auto">
              <a:xfrm>
                <a:off x="1584" y="2546"/>
                <a:ext cx="71" cy="46"/>
                <a:chOff x="1200" y="2281"/>
                <a:chExt cx="71" cy="46"/>
              </a:xfrm>
            </p:grpSpPr>
            <p:sp>
              <p:nvSpPr>
                <p:cNvPr id="30828" name="Oval 247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29" name="Oval 248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30" name="Oval 249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86" name="Group 250"/>
              <p:cNvGrpSpPr>
                <a:grpSpLocks/>
              </p:cNvGrpSpPr>
              <p:nvPr/>
            </p:nvGrpSpPr>
            <p:grpSpPr bwMode="auto">
              <a:xfrm>
                <a:off x="1584" y="2354"/>
                <a:ext cx="71" cy="46"/>
                <a:chOff x="1200" y="2281"/>
                <a:chExt cx="71" cy="46"/>
              </a:xfrm>
            </p:grpSpPr>
            <p:sp>
              <p:nvSpPr>
                <p:cNvPr id="30825" name="Oval 251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26" name="Oval 252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27" name="Oval 253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987" name="Group 254"/>
            <p:cNvGrpSpPr>
              <a:grpSpLocks/>
            </p:cNvGrpSpPr>
            <p:nvPr/>
          </p:nvGrpSpPr>
          <p:grpSpPr bwMode="auto">
            <a:xfrm>
              <a:off x="1968" y="2352"/>
              <a:ext cx="71" cy="432"/>
              <a:chOff x="1584" y="2304"/>
              <a:chExt cx="71" cy="432"/>
            </a:xfrm>
          </p:grpSpPr>
          <p:sp>
            <p:nvSpPr>
              <p:cNvPr id="30803" name="Line 255"/>
              <p:cNvSpPr>
                <a:spLocks noChangeShapeType="1"/>
              </p:cNvSpPr>
              <p:nvPr/>
            </p:nvSpPr>
            <p:spPr bwMode="auto">
              <a:xfrm>
                <a:off x="1618" y="2304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0988" name="Group 256"/>
              <p:cNvGrpSpPr>
                <a:grpSpLocks/>
              </p:cNvGrpSpPr>
              <p:nvPr/>
            </p:nvGrpSpPr>
            <p:grpSpPr bwMode="auto">
              <a:xfrm>
                <a:off x="1584" y="2448"/>
                <a:ext cx="71" cy="46"/>
                <a:chOff x="1200" y="2281"/>
                <a:chExt cx="71" cy="46"/>
              </a:xfrm>
            </p:grpSpPr>
            <p:sp>
              <p:nvSpPr>
                <p:cNvPr id="30817" name="Oval 257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18" name="Oval 258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19" name="Oval 259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89" name="Group 260"/>
              <p:cNvGrpSpPr>
                <a:grpSpLocks/>
              </p:cNvGrpSpPr>
              <p:nvPr/>
            </p:nvGrpSpPr>
            <p:grpSpPr bwMode="auto">
              <a:xfrm>
                <a:off x="1584" y="2642"/>
                <a:ext cx="71" cy="46"/>
                <a:chOff x="1609" y="2642"/>
                <a:chExt cx="71" cy="46"/>
              </a:xfrm>
            </p:grpSpPr>
            <p:sp>
              <p:nvSpPr>
                <p:cNvPr id="30814" name="Oval 261"/>
                <p:cNvSpPr>
                  <a:spLocks noChangeArrowheads="1"/>
                </p:cNvSpPr>
                <p:nvPr/>
              </p:nvSpPr>
              <p:spPr bwMode="auto">
                <a:xfrm>
                  <a:off x="1609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15" name="Oval 262"/>
                <p:cNvSpPr>
                  <a:spLocks noChangeArrowheads="1"/>
                </p:cNvSpPr>
                <p:nvPr/>
              </p:nvSpPr>
              <p:spPr bwMode="auto">
                <a:xfrm>
                  <a:off x="1657" y="2665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16" name="Oval 263"/>
                <p:cNvSpPr>
                  <a:spLocks noChangeArrowheads="1"/>
                </p:cNvSpPr>
                <p:nvPr/>
              </p:nvSpPr>
              <p:spPr bwMode="auto">
                <a:xfrm>
                  <a:off x="1634" y="264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90" name="Group 264"/>
              <p:cNvGrpSpPr>
                <a:grpSpLocks/>
              </p:cNvGrpSpPr>
              <p:nvPr/>
            </p:nvGrpSpPr>
            <p:grpSpPr bwMode="auto">
              <a:xfrm>
                <a:off x="1584" y="2546"/>
                <a:ext cx="71" cy="46"/>
                <a:chOff x="1200" y="2281"/>
                <a:chExt cx="71" cy="46"/>
              </a:xfrm>
            </p:grpSpPr>
            <p:sp>
              <p:nvSpPr>
                <p:cNvPr id="30811" name="Oval 265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12" name="Oval 266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13" name="Oval 267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91" name="Group 268"/>
              <p:cNvGrpSpPr>
                <a:grpSpLocks/>
              </p:cNvGrpSpPr>
              <p:nvPr/>
            </p:nvGrpSpPr>
            <p:grpSpPr bwMode="auto">
              <a:xfrm>
                <a:off x="1584" y="2354"/>
                <a:ext cx="71" cy="46"/>
                <a:chOff x="1200" y="2281"/>
                <a:chExt cx="71" cy="46"/>
              </a:xfrm>
            </p:grpSpPr>
            <p:sp>
              <p:nvSpPr>
                <p:cNvPr id="30808" name="Oval 269"/>
                <p:cNvSpPr>
                  <a:spLocks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09" name="Oval 270"/>
                <p:cNvSpPr>
                  <a:spLocks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10" name="Oval 271"/>
                <p:cNvSpPr>
                  <a:spLocks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99664" name="Freeform 336"/>
          <p:cNvSpPr>
            <a:spLocks/>
          </p:cNvSpPr>
          <p:nvPr/>
        </p:nvSpPr>
        <p:spPr bwMode="auto">
          <a:xfrm>
            <a:off x="2987675" y="1751013"/>
            <a:ext cx="990600" cy="598487"/>
          </a:xfrm>
          <a:custGeom>
            <a:avLst/>
            <a:gdLst>
              <a:gd name="T0" fmla="*/ 0 w 864"/>
              <a:gd name="T1" fmla="*/ 0 h 377"/>
              <a:gd name="T2" fmla="*/ 2147483647 w 864"/>
              <a:gd name="T3" fmla="*/ 0 h 377"/>
              <a:gd name="T4" fmla="*/ 2147483647 w 864"/>
              <a:gd name="T5" fmla="*/ 2147483647 h 377"/>
              <a:gd name="T6" fmla="*/ 2147483647 w 864"/>
              <a:gd name="T7" fmla="*/ 2147483647 h 377"/>
              <a:gd name="T8" fmla="*/ 2147483647 w 864"/>
              <a:gd name="T9" fmla="*/ 0 h 3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4"/>
              <a:gd name="T16" fmla="*/ 0 h 377"/>
              <a:gd name="T17" fmla="*/ 864 w 864"/>
              <a:gd name="T18" fmla="*/ 377 h 3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4" h="377">
                <a:moveTo>
                  <a:pt x="0" y="0"/>
                </a:moveTo>
                <a:lnTo>
                  <a:pt x="192" y="0"/>
                </a:lnTo>
                <a:cubicBezTo>
                  <a:pt x="248" y="63"/>
                  <a:pt x="271" y="377"/>
                  <a:pt x="334" y="377"/>
                </a:cubicBezTo>
                <a:cubicBezTo>
                  <a:pt x="397" y="377"/>
                  <a:pt x="483" y="65"/>
                  <a:pt x="571" y="2"/>
                </a:cubicBezTo>
                <a:lnTo>
                  <a:pt x="864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0992" name="Group 228"/>
          <p:cNvGrpSpPr>
            <a:grpSpLocks/>
          </p:cNvGrpSpPr>
          <p:nvPr/>
        </p:nvGrpSpPr>
        <p:grpSpPr bwMode="auto">
          <a:xfrm>
            <a:off x="3419475" y="260350"/>
            <a:ext cx="1095375" cy="844550"/>
            <a:chOff x="2109" y="164"/>
            <a:chExt cx="690" cy="532"/>
          </a:xfrm>
        </p:grpSpPr>
        <p:sp>
          <p:nvSpPr>
            <p:cNvPr id="30794" name="AutoShape 346"/>
            <p:cNvSpPr>
              <a:spLocks noChangeArrowheads="1"/>
            </p:cNvSpPr>
            <p:nvPr/>
          </p:nvSpPr>
          <p:spPr bwMode="auto">
            <a:xfrm>
              <a:off x="2109" y="164"/>
              <a:ext cx="690" cy="410"/>
            </a:xfrm>
            <a:prstGeom prst="wedgeRoundRectCallout">
              <a:avLst>
                <a:gd name="adj1" fmla="val -76292"/>
                <a:gd name="adj2" fmla="val 123542"/>
                <a:gd name="adj3" fmla="val 1666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1800"/>
            </a:p>
          </p:txBody>
        </p:sp>
        <p:grpSp>
          <p:nvGrpSpPr>
            <p:cNvPr id="30993" name="Group 226"/>
            <p:cNvGrpSpPr>
              <a:grpSpLocks/>
            </p:cNvGrpSpPr>
            <p:nvPr/>
          </p:nvGrpSpPr>
          <p:grpSpPr bwMode="auto">
            <a:xfrm>
              <a:off x="2184" y="202"/>
              <a:ext cx="605" cy="494"/>
              <a:chOff x="2352" y="73"/>
              <a:chExt cx="884" cy="578"/>
            </a:xfrm>
          </p:grpSpPr>
          <p:sp>
            <p:nvSpPr>
              <p:cNvPr id="30796" name="AutoShape 348"/>
              <p:cNvSpPr>
                <a:spLocks noChangeAspect="1" noChangeArrowheads="1" noTextEdit="1"/>
              </p:cNvSpPr>
              <p:nvPr/>
            </p:nvSpPr>
            <p:spPr bwMode="auto">
              <a:xfrm>
                <a:off x="2524" y="300"/>
                <a:ext cx="712" cy="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797" name="Rectangle 351"/>
              <p:cNvSpPr>
                <a:spLocks noChangeArrowheads="1"/>
              </p:cNvSpPr>
              <p:nvPr/>
            </p:nvSpPr>
            <p:spPr bwMode="auto">
              <a:xfrm>
                <a:off x="2352" y="73"/>
                <a:ext cx="771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300" b="1" i="1">
                    <a:latin typeface="Times New Roman" pitchFamily="18" charset="0"/>
                  </a:rPr>
                  <a:t>x</a:t>
                </a:r>
                <a:r>
                  <a:rPr lang="it-IT" sz="3300" i="1">
                    <a:latin typeface="Times New Roman" pitchFamily="18" charset="0"/>
                  </a:rPr>
                  <a:t>,t,Q</a:t>
                </a:r>
                <a:endParaRPr lang="it-IT" sz="1800"/>
              </a:p>
            </p:txBody>
          </p:sp>
        </p:grpSp>
      </p:grpSp>
      <p:sp>
        <p:nvSpPr>
          <p:cNvPr id="33808" name="Text Box 364"/>
          <p:cNvSpPr txBox="1">
            <a:spLocks noChangeArrowheads="1"/>
          </p:cNvSpPr>
          <p:nvPr/>
        </p:nvSpPr>
        <p:spPr bwMode="auto">
          <a:xfrm>
            <a:off x="7878763" y="2565400"/>
            <a:ext cx="130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800"/>
              <a:t>off-shore</a:t>
            </a:r>
          </a:p>
        </p:txBody>
      </p:sp>
      <p:sp>
        <p:nvSpPr>
          <p:cNvPr id="33809" name="Text Box 365"/>
          <p:cNvSpPr txBox="1">
            <a:spLocks noChangeArrowheads="1"/>
          </p:cNvSpPr>
          <p:nvPr/>
        </p:nvSpPr>
        <p:spPr bwMode="auto">
          <a:xfrm>
            <a:off x="7878763" y="4214813"/>
            <a:ext cx="130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800">
                <a:solidFill>
                  <a:schemeClr val="bg1"/>
                </a:solidFill>
              </a:rPr>
              <a:t>on-shore</a:t>
            </a:r>
          </a:p>
        </p:txBody>
      </p:sp>
      <p:sp>
        <p:nvSpPr>
          <p:cNvPr id="99688" name="Freeform 360"/>
          <p:cNvSpPr>
            <a:spLocks/>
          </p:cNvSpPr>
          <p:nvPr/>
        </p:nvSpPr>
        <p:spPr bwMode="auto">
          <a:xfrm>
            <a:off x="2516188" y="4011613"/>
            <a:ext cx="1936750" cy="1249362"/>
          </a:xfrm>
          <a:custGeom>
            <a:avLst/>
            <a:gdLst>
              <a:gd name="T0" fmla="*/ 2147483647 w 1220"/>
              <a:gd name="T1" fmla="*/ 0 h 787"/>
              <a:gd name="T2" fmla="*/ 2147483647 w 1220"/>
              <a:gd name="T3" fmla="*/ 2147483647 h 787"/>
              <a:gd name="T4" fmla="*/ 0 w 1220"/>
              <a:gd name="T5" fmla="*/ 2147483647 h 787"/>
              <a:gd name="T6" fmla="*/ 2147483647 w 1220"/>
              <a:gd name="T7" fmla="*/ 2147483647 h 787"/>
              <a:gd name="T8" fmla="*/ 0 60000 65536"/>
              <a:gd name="T9" fmla="*/ 0 60000 65536"/>
              <a:gd name="T10" fmla="*/ 0 60000 65536"/>
              <a:gd name="T11" fmla="*/ 0 60000 65536"/>
              <a:gd name="T12" fmla="*/ 0 w 1220"/>
              <a:gd name="T13" fmla="*/ 0 h 787"/>
              <a:gd name="T14" fmla="*/ 1220 w 1220"/>
              <a:gd name="T15" fmla="*/ 787 h 7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20" h="787">
                <a:moveTo>
                  <a:pt x="1220" y="0"/>
                </a:moveTo>
                <a:lnTo>
                  <a:pt x="1220" y="357"/>
                </a:lnTo>
                <a:lnTo>
                  <a:pt x="0" y="352"/>
                </a:lnTo>
                <a:lnTo>
                  <a:pt x="4" y="787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694" name="Freeform 366"/>
          <p:cNvSpPr>
            <a:spLocks/>
          </p:cNvSpPr>
          <p:nvPr/>
        </p:nvSpPr>
        <p:spPr bwMode="auto">
          <a:xfrm>
            <a:off x="1947863" y="3403600"/>
            <a:ext cx="2517775" cy="622300"/>
          </a:xfrm>
          <a:custGeom>
            <a:avLst/>
            <a:gdLst>
              <a:gd name="T0" fmla="*/ 0 w 1586"/>
              <a:gd name="T1" fmla="*/ 0 h 392"/>
              <a:gd name="T2" fmla="*/ 2147483647 w 1586"/>
              <a:gd name="T3" fmla="*/ 2147483647 h 392"/>
              <a:gd name="T4" fmla="*/ 2147483647 w 1586"/>
              <a:gd name="T5" fmla="*/ 2147483647 h 392"/>
              <a:gd name="T6" fmla="*/ 0 60000 65536"/>
              <a:gd name="T7" fmla="*/ 0 60000 65536"/>
              <a:gd name="T8" fmla="*/ 0 60000 65536"/>
              <a:gd name="T9" fmla="*/ 0 w 1586"/>
              <a:gd name="T10" fmla="*/ 0 h 392"/>
              <a:gd name="T11" fmla="*/ 1586 w 1586"/>
              <a:gd name="T12" fmla="*/ 392 h 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6" h="392">
                <a:moveTo>
                  <a:pt x="0" y="0"/>
                </a:moveTo>
                <a:lnTo>
                  <a:pt x="415" y="392"/>
                </a:lnTo>
                <a:lnTo>
                  <a:pt x="1586" y="392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690" name="Freeform 362"/>
          <p:cNvSpPr>
            <a:spLocks/>
          </p:cNvSpPr>
          <p:nvPr/>
        </p:nvSpPr>
        <p:spPr bwMode="auto">
          <a:xfrm>
            <a:off x="2827338" y="3954463"/>
            <a:ext cx="1887537" cy="1557337"/>
          </a:xfrm>
          <a:custGeom>
            <a:avLst/>
            <a:gdLst>
              <a:gd name="T0" fmla="*/ 2147483647 w 1189"/>
              <a:gd name="T1" fmla="*/ 0 h 981"/>
              <a:gd name="T2" fmla="*/ 2147483647 w 1189"/>
              <a:gd name="T3" fmla="*/ 2147483647 h 981"/>
              <a:gd name="T4" fmla="*/ 0 w 1189"/>
              <a:gd name="T5" fmla="*/ 2147483647 h 981"/>
              <a:gd name="T6" fmla="*/ 2147483647 w 1189"/>
              <a:gd name="T7" fmla="*/ 2147483647 h 981"/>
              <a:gd name="T8" fmla="*/ 0 60000 65536"/>
              <a:gd name="T9" fmla="*/ 0 60000 65536"/>
              <a:gd name="T10" fmla="*/ 0 60000 65536"/>
              <a:gd name="T11" fmla="*/ 0 60000 65536"/>
              <a:gd name="T12" fmla="*/ 0 w 1189"/>
              <a:gd name="T13" fmla="*/ 0 h 981"/>
              <a:gd name="T14" fmla="*/ 1189 w 1189"/>
              <a:gd name="T15" fmla="*/ 981 h 9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89" h="981">
                <a:moveTo>
                  <a:pt x="1189" y="0"/>
                </a:moveTo>
                <a:lnTo>
                  <a:pt x="1189" y="457"/>
                </a:lnTo>
                <a:lnTo>
                  <a:pt x="0" y="475"/>
                </a:lnTo>
                <a:lnTo>
                  <a:pt x="2" y="981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695" name="Freeform 367"/>
          <p:cNvSpPr>
            <a:spLocks noChangeAspect="1"/>
          </p:cNvSpPr>
          <p:nvPr/>
        </p:nvSpPr>
        <p:spPr bwMode="auto">
          <a:xfrm>
            <a:off x="4140200" y="3429000"/>
            <a:ext cx="565150" cy="538163"/>
          </a:xfrm>
          <a:custGeom>
            <a:avLst/>
            <a:gdLst>
              <a:gd name="T0" fmla="*/ 0 w 458"/>
              <a:gd name="T1" fmla="*/ 0 h 437"/>
              <a:gd name="T2" fmla="*/ 2147483647 w 458"/>
              <a:gd name="T3" fmla="*/ 2147483647 h 437"/>
              <a:gd name="T4" fmla="*/ 0 60000 65536"/>
              <a:gd name="T5" fmla="*/ 0 60000 65536"/>
              <a:gd name="T6" fmla="*/ 0 w 458"/>
              <a:gd name="T7" fmla="*/ 0 h 437"/>
              <a:gd name="T8" fmla="*/ 458 w 458"/>
              <a:gd name="T9" fmla="*/ 437 h 4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37">
                <a:moveTo>
                  <a:pt x="0" y="0"/>
                </a:moveTo>
                <a:lnTo>
                  <a:pt x="458" y="437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691" name="Freeform 363"/>
          <p:cNvSpPr>
            <a:spLocks/>
          </p:cNvSpPr>
          <p:nvPr/>
        </p:nvSpPr>
        <p:spPr bwMode="auto">
          <a:xfrm>
            <a:off x="2665413" y="3925888"/>
            <a:ext cx="1917700" cy="1482725"/>
          </a:xfrm>
          <a:custGeom>
            <a:avLst/>
            <a:gdLst>
              <a:gd name="T0" fmla="*/ 2147483647 w 1208"/>
              <a:gd name="T1" fmla="*/ 0 h 934"/>
              <a:gd name="T2" fmla="*/ 2147483647 w 1208"/>
              <a:gd name="T3" fmla="*/ 2147483647 h 934"/>
              <a:gd name="T4" fmla="*/ 2147483647 w 1208"/>
              <a:gd name="T5" fmla="*/ 2147483647 h 934"/>
              <a:gd name="T6" fmla="*/ 0 w 1208"/>
              <a:gd name="T7" fmla="*/ 2147483647 h 934"/>
              <a:gd name="T8" fmla="*/ 0 60000 65536"/>
              <a:gd name="T9" fmla="*/ 0 60000 65536"/>
              <a:gd name="T10" fmla="*/ 0 60000 65536"/>
              <a:gd name="T11" fmla="*/ 0 60000 65536"/>
              <a:gd name="T12" fmla="*/ 0 w 1208"/>
              <a:gd name="T13" fmla="*/ 0 h 934"/>
              <a:gd name="T14" fmla="*/ 1208 w 1208"/>
              <a:gd name="T15" fmla="*/ 934 h 9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8" h="934">
                <a:moveTo>
                  <a:pt x="1208" y="0"/>
                </a:moveTo>
                <a:lnTo>
                  <a:pt x="1208" y="438"/>
                </a:lnTo>
                <a:lnTo>
                  <a:pt x="2" y="457"/>
                </a:lnTo>
                <a:lnTo>
                  <a:pt x="0" y="934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696" name="Freeform 368"/>
          <p:cNvSpPr>
            <a:spLocks noChangeAspect="1"/>
          </p:cNvSpPr>
          <p:nvPr/>
        </p:nvSpPr>
        <p:spPr bwMode="auto">
          <a:xfrm>
            <a:off x="2987675" y="3352800"/>
            <a:ext cx="1595438" cy="581025"/>
          </a:xfrm>
          <a:custGeom>
            <a:avLst/>
            <a:gdLst>
              <a:gd name="T0" fmla="*/ 0 w 1005"/>
              <a:gd name="T1" fmla="*/ 0 h 366"/>
              <a:gd name="T2" fmla="*/ 2147483647 w 1005"/>
              <a:gd name="T3" fmla="*/ 2147483647 h 366"/>
              <a:gd name="T4" fmla="*/ 2147483647 w 1005"/>
              <a:gd name="T5" fmla="*/ 2147483647 h 366"/>
              <a:gd name="T6" fmla="*/ 0 60000 65536"/>
              <a:gd name="T7" fmla="*/ 0 60000 65536"/>
              <a:gd name="T8" fmla="*/ 0 60000 65536"/>
              <a:gd name="T9" fmla="*/ 0 w 1005"/>
              <a:gd name="T10" fmla="*/ 0 h 366"/>
              <a:gd name="T11" fmla="*/ 1005 w 1005"/>
              <a:gd name="T12" fmla="*/ 366 h 3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5" h="366">
                <a:moveTo>
                  <a:pt x="0" y="0"/>
                </a:moveTo>
                <a:lnTo>
                  <a:pt x="364" y="361"/>
                </a:lnTo>
                <a:lnTo>
                  <a:pt x="1005" y="36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689" name="Freeform 361"/>
          <p:cNvSpPr>
            <a:spLocks/>
          </p:cNvSpPr>
          <p:nvPr/>
        </p:nvSpPr>
        <p:spPr bwMode="auto">
          <a:xfrm>
            <a:off x="2982913" y="3997325"/>
            <a:ext cx="2819400" cy="1655763"/>
          </a:xfrm>
          <a:custGeom>
            <a:avLst/>
            <a:gdLst>
              <a:gd name="T0" fmla="*/ 2147483647 w 1776"/>
              <a:gd name="T1" fmla="*/ 0 h 1043"/>
              <a:gd name="T2" fmla="*/ 2147483647 w 1776"/>
              <a:gd name="T3" fmla="*/ 0 h 1043"/>
              <a:gd name="T4" fmla="*/ 2147483647 w 1776"/>
              <a:gd name="T5" fmla="*/ 2147483647 h 1043"/>
              <a:gd name="T6" fmla="*/ 0 w 1776"/>
              <a:gd name="T7" fmla="*/ 2147483647 h 1043"/>
              <a:gd name="T8" fmla="*/ 0 w 1776"/>
              <a:gd name="T9" fmla="*/ 2147483647 h 10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76"/>
              <a:gd name="T16" fmla="*/ 0 h 1043"/>
              <a:gd name="T17" fmla="*/ 1776 w 1776"/>
              <a:gd name="T18" fmla="*/ 1043 h 10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6" h="1043">
                <a:moveTo>
                  <a:pt x="1776" y="0"/>
                </a:moveTo>
                <a:lnTo>
                  <a:pt x="1155" y="0"/>
                </a:lnTo>
                <a:lnTo>
                  <a:pt x="1155" y="485"/>
                </a:lnTo>
                <a:lnTo>
                  <a:pt x="0" y="492"/>
                </a:lnTo>
                <a:lnTo>
                  <a:pt x="0" y="1043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697" name="Freeform 369"/>
          <p:cNvSpPr>
            <a:spLocks noChangeAspect="1"/>
          </p:cNvSpPr>
          <p:nvPr/>
        </p:nvSpPr>
        <p:spPr bwMode="auto">
          <a:xfrm>
            <a:off x="5148263" y="3394075"/>
            <a:ext cx="641350" cy="611188"/>
          </a:xfrm>
          <a:custGeom>
            <a:avLst/>
            <a:gdLst>
              <a:gd name="T0" fmla="*/ 0 w 458"/>
              <a:gd name="T1" fmla="*/ 0 h 437"/>
              <a:gd name="T2" fmla="*/ 2147483647 w 458"/>
              <a:gd name="T3" fmla="*/ 2147483647 h 437"/>
              <a:gd name="T4" fmla="*/ 0 60000 65536"/>
              <a:gd name="T5" fmla="*/ 0 60000 65536"/>
              <a:gd name="T6" fmla="*/ 0 w 458"/>
              <a:gd name="T7" fmla="*/ 0 h 437"/>
              <a:gd name="T8" fmla="*/ 458 w 458"/>
              <a:gd name="T9" fmla="*/ 437 h 4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37">
                <a:moveTo>
                  <a:pt x="0" y="0"/>
                </a:moveTo>
                <a:lnTo>
                  <a:pt x="458" y="437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698" name="Freeform 370"/>
          <p:cNvSpPr>
            <a:spLocks/>
          </p:cNvSpPr>
          <p:nvPr/>
        </p:nvSpPr>
        <p:spPr bwMode="auto">
          <a:xfrm>
            <a:off x="6227763" y="3357563"/>
            <a:ext cx="727075" cy="693737"/>
          </a:xfrm>
          <a:custGeom>
            <a:avLst/>
            <a:gdLst>
              <a:gd name="T0" fmla="*/ 0 w 458"/>
              <a:gd name="T1" fmla="*/ 0 h 437"/>
              <a:gd name="T2" fmla="*/ 2147483647 w 458"/>
              <a:gd name="T3" fmla="*/ 2147483647 h 437"/>
              <a:gd name="T4" fmla="*/ 0 60000 65536"/>
              <a:gd name="T5" fmla="*/ 0 60000 65536"/>
              <a:gd name="T6" fmla="*/ 0 w 458"/>
              <a:gd name="T7" fmla="*/ 0 h 437"/>
              <a:gd name="T8" fmla="*/ 458 w 458"/>
              <a:gd name="T9" fmla="*/ 437 h 4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37">
                <a:moveTo>
                  <a:pt x="0" y="0"/>
                </a:moveTo>
                <a:lnTo>
                  <a:pt x="458" y="437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44" name="Rectangle 37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429256" y="-26987"/>
            <a:ext cx="3535357" cy="8842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dirty="0" smtClean="0"/>
              <a:t>Data Acquisition</a:t>
            </a:r>
          </a:p>
        </p:txBody>
      </p:sp>
      <p:sp>
        <p:nvSpPr>
          <p:cNvPr id="99700" name="Rectangle 372"/>
          <p:cNvSpPr>
            <a:spLocks noChangeArrowheads="1"/>
          </p:cNvSpPr>
          <p:nvPr/>
        </p:nvSpPr>
        <p:spPr bwMode="auto">
          <a:xfrm>
            <a:off x="280988" y="2600325"/>
            <a:ext cx="13700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~1 MB/s</a:t>
            </a:r>
            <a:r>
              <a:rPr lang="en-GB" sz="2000">
                <a:sym typeface="Wingdings" pitchFamily="2" charset="2"/>
              </a:rPr>
              <a:t></a:t>
            </a:r>
            <a:endParaRPr lang="it-IT" sz="2000"/>
          </a:p>
        </p:txBody>
      </p:sp>
      <p:grpSp>
        <p:nvGrpSpPr>
          <p:cNvPr id="30994" name="Group 306"/>
          <p:cNvGrpSpPr>
            <a:grpSpLocks noChangeAspect="1"/>
          </p:cNvGrpSpPr>
          <p:nvPr/>
        </p:nvGrpSpPr>
        <p:grpSpPr bwMode="auto">
          <a:xfrm rot="6900000">
            <a:off x="1831316" y="1078666"/>
            <a:ext cx="183046" cy="1005026"/>
            <a:chOff x="288" y="1536"/>
            <a:chExt cx="288" cy="2304"/>
          </a:xfrm>
        </p:grpSpPr>
        <p:grpSp>
          <p:nvGrpSpPr>
            <p:cNvPr id="30995" name="Group 307"/>
            <p:cNvGrpSpPr>
              <a:grpSpLocks noChangeAspect="1"/>
            </p:cNvGrpSpPr>
            <p:nvPr/>
          </p:nvGrpSpPr>
          <p:grpSpPr bwMode="auto">
            <a:xfrm>
              <a:off x="288" y="1536"/>
              <a:ext cx="288" cy="576"/>
              <a:chOff x="288" y="1536"/>
              <a:chExt cx="1152" cy="2304"/>
            </a:xfrm>
          </p:grpSpPr>
          <p:grpSp>
            <p:nvGrpSpPr>
              <p:cNvPr id="30996" name="Group 308"/>
              <p:cNvGrpSpPr>
                <a:grpSpLocks noChangeAspect="1"/>
              </p:cNvGrpSpPr>
              <p:nvPr/>
            </p:nvGrpSpPr>
            <p:grpSpPr bwMode="auto">
              <a:xfrm>
                <a:off x="864" y="2688"/>
                <a:ext cx="576" cy="1152"/>
                <a:chOff x="864" y="2688"/>
                <a:chExt cx="576" cy="1152"/>
              </a:xfrm>
            </p:grpSpPr>
            <p:sp>
              <p:nvSpPr>
                <p:cNvPr id="30792" name="Arc 309"/>
                <p:cNvSpPr>
                  <a:spLocks noChangeAspect="1"/>
                </p:cNvSpPr>
                <p:nvPr/>
              </p:nvSpPr>
              <p:spPr bwMode="auto">
                <a:xfrm>
                  <a:off x="864" y="2688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0793" name="Arc 310"/>
                <p:cNvSpPr>
                  <a:spLocks noChangeAspect="1"/>
                </p:cNvSpPr>
                <p:nvPr/>
              </p:nvSpPr>
              <p:spPr bwMode="auto">
                <a:xfrm rot="5400000">
                  <a:off x="864" y="326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997" name="Group 311"/>
              <p:cNvGrpSpPr>
                <a:grpSpLocks noChangeAspect="1"/>
              </p:cNvGrpSpPr>
              <p:nvPr/>
            </p:nvGrpSpPr>
            <p:grpSpPr bwMode="auto">
              <a:xfrm rot="10800000">
                <a:off x="288" y="1536"/>
                <a:ext cx="576" cy="1152"/>
                <a:chOff x="864" y="2688"/>
                <a:chExt cx="576" cy="1152"/>
              </a:xfrm>
            </p:grpSpPr>
            <p:sp>
              <p:nvSpPr>
                <p:cNvPr id="30790" name="Arc 312"/>
                <p:cNvSpPr>
                  <a:spLocks noChangeAspect="1"/>
                </p:cNvSpPr>
                <p:nvPr/>
              </p:nvSpPr>
              <p:spPr bwMode="auto">
                <a:xfrm>
                  <a:off x="864" y="2688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0791" name="Arc 313"/>
                <p:cNvSpPr>
                  <a:spLocks noChangeAspect="1"/>
                </p:cNvSpPr>
                <p:nvPr/>
              </p:nvSpPr>
              <p:spPr bwMode="auto">
                <a:xfrm rot="5400000">
                  <a:off x="864" y="326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998" name="Group 314"/>
            <p:cNvGrpSpPr>
              <a:grpSpLocks noChangeAspect="1"/>
            </p:cNvGrpSpPr>
            <p:nvPr/>
          </p:nvGrpSpPr>
          <p:grpSpPr bwMode="auto">
            <a:xfrm>
              <a:off x="288" y="2112"/>
              <a:ext cx="288" cy="576"/>
              <a:chOff x="288" y="1536"/>
              <a:chExt cx="1152" cy="2304"/>
            </a:xfrm>
          </p:grpSpPr>
          <p:grpSp>
            <p:nvGrpSpPr>
              <p:cNvPr id="30999" name="Group 315"/>
              <p:cNvGrpSpPr>
                <a:grpSpLocks noChangeAspect="1"/>
              </p:cNvGrpSpPr>
              <p:nvPr/>
            </p:nvGrpSpPr>
            <p:grpSpPr bwMode="auto">
              <a:xfrm>
                <a:off x="864" y="2688"/>
                <a:ext cx="576" cy="1152"/>
                <a:chOff x="864" y="2688"/>
                <a:chExt cx="576" cy="1152"/>
              </a:xfrm>
            </p:grpSpPr>
            <p:sp>
              <p:nvSpPr>
                <p:cNvPr id="30786" name="Arc 316"/>
                <p:cNvSpPr>
                  <a:spLocks noChangeAspect="1"/>
                </p:cNvSpPr>
                <p:nvPr/>
              </p:nvSpPr>
              <p:spPr bwMode="auto">
                <a:xfrm>
                  <a:off x="864" y="2688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0787" name="Arc 317"/>
                <p:cNvSpPr>
                  <a:spLocks noChangeAspect="1"/>
                </p:cNvSpPr>
                <p:nvPr/>
              </p:nvSpPr>
              <p:spPr bwMode="auto">
                <a:xfrm rot="5400000">
                  <a:off x="864" y="326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000" name="Group 318"/>
              <p:cNvGrpSpPr>
                <a:grpSpLocks noChangeAspect="1"/>
              </p:cNvGrpSpPr>
              <p:nvPr/>
            </p:nvGrpSpPr>
            <p:grpSpPr bwMode="auto">
              <a:xfrm rot="10800000">
                <a:off x="288" y="1536"/>
                <a:ext cx="576" cy="1152"/>
                <a:chOff x="864" y="2688"/>
                <a:chExt cx="576" cy="1152"/>
              </a:xfrm>
            </p:grpSpPr>
            <p:sp>
              <p:nvSpPr>
                <p:cNvPr id="30784" name="Arc 319"/>
                <p:cNvSpPr>
                  <a:spLocks noChangeAspect="1"/>
                </p:cNvSpPr>
                <p:nvPr/>
              </p:nvSpPr>
              <p:spPr bwMode="auto">
                <a:xfrm>
                  <a:off x="864" y="2688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0785" name="Arc 320"/>
                <p:cNvSpPr>
                  <a:spLocks noChangeAspect="1"/>
                </p:cNvSpPr>
                <p:nvPr/>
              </p:nvSpPr>
              <p:spPr bwMode="auto">
                <a:xfrm rot="5400000">
                  <a:off x="864" y="326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001" name="Group 321"/>
            <p:cNvGrpSpPr>
              <a:grpSpLocks noChangeAspect="1"/>
            </p:cNvGrpSpPr>
            <p:nvPr/>
          </p:nvGrpSpPr>
          <p:grpSpPr bwMode="auto">
            <a:xfrm>
              <a:off x="288" y="2688"/>
              <a:ext cx="288" cy="576"/>
              <a:chOff x="288" y="1536"/>
              <a:chExt cx="1152" cy="2304"/>
            </a:xfrm>
          </p:grpSpPr>
          <p:grpSp>
            <p:nvGrpSpPr>
              <p:cNvPr id="31002" name="Group 322"/>
              <p:cNvGrpSpPr>
                <a:grpSpLocks noChangeAspect="1"/>
              </p:cNvGrpSpPr>
              <p:nvPr/>
            </p:nvGrpSpPr>
            <p:grpSpPr bwMode="auto">
              <a:xfrm>
                <a:off x="864" y="2688"/>
                <a:ext cx="576" cy="1152"/>
                <a:chOff x="864" y="2688"/>
                <a:chExt cx="576" cy="1152"/>
              </a:xfrm>
            </p:grpSpPr>
            <p:sp>
              <p:nvSpPr>
                <p:cNvPr id="30780" name="Arc 323"/>
                <p:cNvSpPr>
                  <a:spLocks noChangeAspect="1"/>
                </p:cNvSpPr>
                <p:nvPr/>
              </p:nvSpPr>
              <p:spPr bwMode="auto">
                <a:xfrm>
                  <a:off x="864" y="2688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0781" name="Arc 324"/>
                <p:cNvSpPr>
                  <a:spLocks noChangeAspect="1"/>
                </p:cNvSpPr>
                <p:nvPr/>
              </p:nvSpPr>
              <p:spPr bwMode="auto">
                <a:xfrm rot="5400000">
                  <a:off x="864" y="326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003" name="Group 325"/>
              <p:cNvGrpSpPr>
                <a:grpSpLocks noChangeAspect="1"/>
              </p:cNvGrpSpPr>
              <p:nvPr/>
            </p:nvGrpSpPr>
            <p:grpSpPr bwMode="auto">
              <a:xfrm rot="10800000">
                <a:off x="288" y="1536"/>
                <a:ext cx="576" cy="1152"/>
                <a:chOff x="864" y="2688"/>
                <a:chExt cx="576" cy="1152"/>
              </a:xfrm>
            </p:grpSpPr>
            <p:sp>
              <p:nvSpPr>
                <p:cNvPr id="30778" name="Arc 326"/>
                <p:cNvSpPr>
                  <a:spLocks noChangeAspect="1"/>
                </p:cNvSpPr>
                <p:nvPr/>
              </p:nvSpPr>
              <p:spPr bwMode="auto">
                <a:xfrm>
                  <a:off x="864" y="2688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0779" name="Arc 327"/>
                <p:cNvSpPr>
                  <a:spLocks noChangeAspect="1"/>
                </p:cNvSpPr>
                <p:nvPr/>
              </p:nvSpPr>
              <p:spPr bwMode="auto">
                <a:xfrm rot="5400000">
                  <a:off x="864" y="326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004" name="Group 328"/>
            <p:cNvGrpSpPr>
              <a:grpSpLocks noChangeAspect="1"/>
            </p:cNvGrpSpPr>
            <p:nvPr/>
          </p:nvGrpSpPr>
          <p:grpSpPr bwMode="auto">
            <a:xfrm>
              <a:off x="288" y="3264"/>
              <a:ext cx="288" cy="576"/>
              <a:chOff x="288" y="1536"/>
              <a:chExt cx="1152" cy="2304"/>
            </a:xfrm>
          </p:grpSpPr>
          <p:grpSp>
            <p:nvGrpSpPr>
              <p:cNvPr id="31005" name="Group 329"/>
              <p:cNvGrpSpPr>
                <a:grpSpLocks noChangeAspect="1"/>
              </p:cNvGrpSpPr>
              <p:nvPr/>
            </p:nvGrpSpPr>
            <p:grpSpPr bwMode="auto">
              <a:xfrm>
                <a:off x="864" y="2688"/>
                <a:ext cx="576" cy="1152"/>
                <a:chOff x="864" y="2688"/>
                <a:chExt cx="576" cy="1152"/>
              </a:xfrm>
            </p:grpSpPr>
            <p:sp>
              <p:nvSpPr>
                <p:cNvPr id="30774" name="Arc 330"/>
                <p:cNvSpPr>
                  <a:spLocks noChangeAspect="1"/>
                </p:cNvSpPr>
                <p:nvPr/>
              </p:nvSpPr>
              <p:spPr bwMode="auto">
                <a:xfrm>
                  <a:off x="864" y="2688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0775" name="Arc 331"/>
                <p:cNvSpPr>
                  <a:spLocks noChangeAspect="1"/>
                </p:cNvSpPr>
                <p:nvPr/>
              </p:nvSpPr>
              <p:spPr bwMode="auto">
                <a:xfrm rot="5400000">
                  <a:off x="864" y="326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006" name="Group 332"/>
              <p:cNvGrpSpPr>
                <a:grpSpLocks noChangeAspect="1"/>
              </p:cNvGrpSpPr>
              <p:nvPr/>
            </p:nvGrpSpPr>
            <p:grpSpPr bwMode="auto">
              <a:xfrm rot="10800000">
                <a:off x="288" y="1536"/>
                <a:ext cx="576" cy="1152"/>
                <a:chOff x="864" y="2688"/>
                <a:chExt cx="576" cy="1152"/>
              </a:xfrm>
            </p:grpSpPr>
            <p:sp>
              <p:nvSpPr>
                <p:cNvPr id="30772" name="Arc 333"/>
                <p:cNvSpPr>
                  <a:spLocks noChangeAspect="1"/>
                </p:cNvSpPr>
                <p:nvPr/>
              </p:nvSpPr>
              <p:spPr bwMode="auto">
                <a:xfrm>
                  <a:off x="864" y="2688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0773" name="Arc 334"/>
                <p:cNvSpPr>
                  <a:spLocks noChangeAspect="1"/>
                </p:cNvSpPr>
                <p:nvPr/>
              </p:nvSpPr>
              <p:spPr bwMode="auto">
                <a:xfrm rot="5400000">
                  <a:off x="864" y="3264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" name="Freeform 370"/>
          <p:cNvSpPr>
            <a:spLocks/>
          </p:cNvSpPr>
          <p:nvPr/>
        </p:nvSpPr>
        <p:spPr bwMode="auto">
          <a:xfrm>
            <a:off x="7451725" y="3455988"/>
            <a:ext cx="727075" cy="693737"/>
          </a:xfrm>
          <a:custGeom>
            <a:avLst/>
            <a:gdLst>
              <a:gd name="T0" fmla="*/ 0 w 458"/>
              <a:gd name="T1" fmla="*/ 0 h 437"/>
              <a:gd name="T2" fmla="*/ 2147483647 w 458"/>
              <a:gd name="T3" fmla="*/ 2147483647 h 437"/>
              <a:gd name="T4" fmla="*/ 0 60000 65536"/>
              <a:gd name="T5" fmla="*/ 0 60000 65536"/>
              <a:gd name="T6" fmla="*/ 0 w 458"/>
              <a:gd name="T7" fmla="*/ 0 h 437"/>
              <a:gd name="T8" fmla="*/ 458 w 458"/>
              <a:gd name="T9" fmla="*/ 437 h 4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37">
                <a:moveTo>
                  <a:pt x="0" y="0"/>
                </a:moveTo>
                <a:lnTo>
                  <a:pt x="458" y="437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039" name="Freeform 247"/>
          <p:cNvSpPr>
            <a:spLocks/>
          </p:cNvSpPr>
          <p:nvPr/>
        </p:nvSpPr>
        <p:spPr bwMode="auto">
          <a:xfrm>
            <a:off x="3257550" y="4149725"/>
            <a:ext cx="4914900" cy="1812925"/>
          </a:xfrm>
          <a:custGeom>
            <a:avLst/>
            <a:gdLst>
              <a:gd name="T0" fmla="*/ 3096 w 3096"/>
              <a:gd name="T1" fmla="*/ 0 h 1142"/>
              <a:gd name="T2" fmla="*/ 1104 w 3096"/>
              <a:gd name="T3" fmla="*/ 2 h 1142"/>
              <a:gd name="T4" fmla="*/ 1110 w 3096"/>
              <a:gd name="T5" fmla="*/ 506 h 1142"/>
              <a:gd name="T6" fmla="*/ 0 w 3096"/>
              <a:gd name="T7" fmla="*/ 506 h 1142"/>
              <a:gd name="T8" fmla="*/ 0 w 3096"/>
              <a:gd name="T9" fmla="*/ 1142 h 1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96"/>
              <a:gd name="T16" fmla="*/ 0 h 1142"/>
              <a:gd name="T17" fmla="*/ 3096 w 3096"/>
              <a:gd name="T18" fmla="*/ 1142 h 11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96" h="1142">
                <a:moveTo>
                  <a:pt x="3096" y="0"/>
                </a:moveTo>
                <a:lnTo>
                  <a:pt x="1104" y="2"/>
                </a:lnTo>
                <a:lnTo>
                  <a:pt x="1110" y="506"/>
                </a:lnTo>
                <a:lnTo>
                  <a:pt x="0" y="506"/>
                </a:lnTo>
                <a:lnTo>
                  <a:pt x="0" y="1142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990000"/>
            </a:prstShdw>
          </a:effec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reeform 360"/>
          <p:cNvSpPr>
            <a:spLocks/>
          </p:cNvSpPr>
          <p:nvPr/>
        </p:nvSpPr>
        <p:spPr bwMode="auto">
          <a:xfrm>
            <a:off x="3995738" y="4148138"/>
            <a:ext cx="431800" cy="1152525"/>
          </a:xfrm>
          <a:custGeom>
            <a:avLst/>
            <a:gdLst>
              <a:gd name="T0" fmla="*/ 2147483647 w 1220"/>
              <a:gd name="T1" fmla="*/ 0 h 787"/>
              <a:gd name="T2" fmla="*/ 2147483647 w 1220"/>
              <a:gd name="T3" fmla="*/ 2147483647 h 787"/>
              <a:gd name="T4" fmla="*/ 0 w 1220"/>
              <a:gd name="T5" fmla="*/ 2147483647 h 787"/>
              <a:gd name="T6" fmla="*/ 2147483647 w 1220"/>
              <a:gd name="T7" fmla="*/ 2147483647 h 787"/>
              <a:gd name="T8" fmla="*/ 0 60000 65536"/>
              <a:gd name="T9" fmla="*/ 0 60000 65536"/>
              <a:gd name="T10" fmla="*/ 0 60000 65536"/>
              <a:gd name="T11" fmla="*/ 0 60000 65536"/>
              <a:gd name="T12" fmla="*/ 0 w 1220"/>
              <a:gd name="T13" fmla="*/ 0 h 787"/>
              <a:gd name="T14" fmla="*/ 1220 w 1220"/>
              <a:gd name="T15" fmla="*/ 787 h 7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20" h="787">
                <a:moveTo>
                  <a:pt x="1220" y="0"/>
                </a:moveTo>
                <a:lnTo>
                  <a:pt x="1220" y="357"/>
                </a:lnTo>
                <a:lnTo>
                  <a:pt x="0" y="352"/>
                </a:lnTo>
                <a:lnTo>
                  <a:pt x="4" y="787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366"/>
          <p:cNvSpPr>
            <a:spLocks/>
          </p:cNvSpPr>
          <p:nvPr/>
        </p:nvSpPr>
        <p:spPr bwMode="auto">
          <a:xfrm>
            <a:off x="2168525" y="3527425"/>
            <a:ext cx="2259013" cy="622300"/>
          </a:xfrm>
          <a:custGeom>
            <a:avLst/>
            <a:gdLst>
              <a:gd name="T0" fmla="*/ 0 w 1586"/>
              <a:gd name="T1" fmla="*/ 0 h 392"/>
              <a:gd name="T2" fmla="*/ 2147483647 w 1586"/>
              <a:gd name="T3" fmla="*/ 2147483647 h 392"/>
              <a:gd name="T4" fmla="*/ 2147483647 w 1586"/>
              <a:gd name="T5" fmla="*/ 2147483647 h 392"/>
              <a:gd name="T6" fmla="*/ 0 60000 65536"/>
              <a:gd name="T7" fmla="*/ 0 60000 65536"/>
              <a:gd name="T8" fmla="*/ 0 60000 65536"/>
              <a:gd name="T9" fmla="*/ 0 w 1586"/>
              <a:gd name="T10" fmla="*/ 0 h 392"/>
              <a:gd name="T11" fmla="*/ 1586 w 1586"/>
              <a:gd name="T12" fmla="*/ 392 h 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6" h="392">
                <a:moveTo>
                  <a:pt x="0" y="0"/>
                </a:moveTo>
                <a:lnTo>
                  <a:pt x="415" y="392"/>
                </a:lnTo>
                <a:lnTo>
                  <a:pt x="1586" y="392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62"/>
          <p:cNvSpPr>
            <a:spLocks/>
          </p:cNvSpPr>
          <p:nvPr/>
        </p:nvSpPr>
        <p:spPr bwMode="auto">
          <a:xfrm>
            <a:off x="4557713" y="4076700"/>
            <a:ext cx="158750" cy="1439863"/>
          </a:xfrm>
          <a:custGeom>
            <a:avLst/>
            <a:gdLst>
              <a:gd name="T0" fmla="*/ 2147483647 w 1189"/>
              <a:gd name="T1" fmla="*/ 0 h 981"/>
              <a:gd name="T2" fmla="*/ 2147483647 w 1189"/>
              <a:gd name="T3" fmla="*/ 2147483647 h 981"/>
              <a:gd name="T4" fmla="*/ 0 w 1189"/>
              <a:gd name="T5" fmla="*/ 2147483647 h 981"/>
              <a:gd name="T6" fmla="*/ 2147483647 w 1189"/>
              <a:gd name="T7" fmla="*/ 2147483647 h 981"/>
              <a:gd name="T8" fmla="*/ 0 60000 65536"/>
              <a:gd name="T9" fmla="*/ 0 60000 65536"/>
              <a:gd name="T10" fmla="*/ 0 60000 65536"/>
              <a:gd name="T11" fmla="*/ 0 60000 65536"/>
              <a:gd name="T12" fmla="*/ 0 w 1189"/>
              <a:gd name="T13" fmla="*/ 0 h 981"/>
              <a:gd name="T14" fmla="*/ 1189 w 1189"/>
              <a:gd name="T15" fmla="*/ 981 h 9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89" h="981">
                <a:moveTo>
                  <a:pt x="1189" y="0"/>
                </a:moveTo>
                <a:lnTo>
                  <a:pt x="1189" y="457"/>
                </a:lnTo>
                <a:lnTo>
                  <a:pt x="0" y="475"/>
                </a:lnTo>
                <a:lnTo>
                  <a:pt x="2" y="981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67"/>
          <p:cNvSpPr>
            <a:spLocks noChangeAspect="1"/>
          </p:cNvSpPr>
          <p:nvPr/>
        </p:nvSpPr>
        <p:spPr bwMode="auto">
          <a:xfrm>
            <a:off x="4254500" y="3500438"/>
            <a:ext cx="461963" cy="576262"/>
          </a:xfrm>
          <a:custGeom>
            <a:avLst/>
            <a:gdLst>
              <a:gd name="T0" fmla="*/ 0 w 458"/>
              <a:gd name="T1" fmla="*/ 0 h 437"/>
              <a:gd name="T2" fmla="*/ 2147483647 w 458"/>
              <a:gd name="T3" fmla="*/ 2147483647 h 437"/>
              <a:gd name="T4" fmla="*/ 0 60000 65536"/>
              <a:gd name="T5" fmla="*/ 0 60000 65536"/>
              <a:gd name="T6" fmla="*/ 0 w 458"/>
              <a:gd name="T7" fmla="*/ 0 h 437"/>
              <a:gd name="T8" fmla="*/ 458 w 458"/>
              <a:gd name="T9" fmla="*/ 437 h 4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37">
                <a:moveTo>
                  <a:pt x="0" y="0"/>
                </a:moveTo>
                <a:lnTo>
                  <a:pt x="458" y="437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363"/>
          <p:cNvSpPr>
            <a:spLocks/>
          </p:cNvSpPr>
          <p:nvPr/>
        </p:nvSpPr>
        <p:spPr bwMode="auto">
          <a:xfrm>
            <a:off x="4284663" y="4076700"/>
            <a:ext cx="260350" cy="1368425"/>
          </a:xfrm>
          <a:custGeom>
            <a:avLst/>
            <a:gdLst>
              <a:gd name="T0" fmla="*/ 2147483647 w 1208"/>
              <a:gd name="T1" fmla="*/ 0 h 934"/>
              <a:gd name="T2" fmla="*/ 2147483647 w 1208"/>
              <a:gd name="T3" fmla="*/ 2147483647 h 934"/>
              <a:gd name="T4" fmla="*/ 2147483647 w 1208"/>
              <a:gd name="T5" fmla="*/ 2147483647 h 934"/>
              <a:gd name="T6" fmla="*/ 0 w 1208"/>
              <a:gd name="T7" fmla="*/ 2147483647 h 934"/>
              <a:gd name="T8" fmla="*/ 0 60000 65536"/>
              <a:gd name="T9" fmla="*/ 0 60000 65536"/>
              <a:gd name="T10" fmla="*/ 0 60000 65536"/>
              <a:gd name="T11" fmla="*/ 0 60000 65536"/>
              <a:gd name="T12" fmla="*/ 0 w 1208"/>
              <a:gd name="T13" fmla="*/ 0 h 934"/>
              <a:gd name="T14" fmla="*/ 1208 w 1208"/>
              <a:gd name="T15" fmla="*/ 934 h 9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8" h="934">
                <a:moveTo>
                  <a:pt x="1208" y="0"/>
                </a:moveTo>
                <a:lnTo>
                  <a:pt x="1208" y="438"/>
                </a:lnTo>
                <a:lnTo>
                  <a:pt x="2" y="457"/>
                </a:lnTo>
                <a:lnTo>
                  <a:pt x="0" y="934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368"/>
          <p:cNvSpPr>
            <a:spLocks noChangeAspect="1"/>
          </p:cNvSpPr>
          <p:nvPr/>
        </p:nvSpPr>
        <p:spPr bwMode="auto">
          <a:xfrm>
            <a:off x="3255963" y="3505200"/>
            <a:ext cx="1296987" cy="581025"/>
          </a:xfrm>
          <a:custGeom>
            <a:avLst/>
            <a:gdLst>
              <a:gd name="T0" fmla="*/ 0 w 1005"/>
              <a:gd name="T1" fmla="*/ 0 h 366"/>
              <a:gd name="T2" fmla="*/ 2147483647 w 1005"/>
              <a:gd name="T3" fmla="*/ 2147483647 h 366"/>
              <a:gd name="T4" fmla="*/ 2147483647 w 1005"/>
              <a:gd name="T5" fmla="*/ 2147483647 h 366"/>
              <a:gd name="T6" fmla="*/ 0 60000 65536"/>
              <a:gd name="T7" fmla="*/ 0 60000 65536"/>
              <a:gd name="T8" fmla="*/ 0 60000 65536"/>
              <a:gd name="T9" fmla="*/ 0 w 1005"/>
              <a:gd name="T10" fmla="*/ 0 h 366"/>
              <a:gd name="T11" fmla="*/ 1005 w 1005"/>
              <a:gd name="T12" fmla="*/ 366 h 3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5" h="366">
                <a:moveTo>
                  <a:pt x="0" y="0"/>
                </a:moveTo>
                <a:lnTo>
                  <a:pt x="364" y="361"/>
                </a:lnTo>
                <a:lnTo>
                  <a:pt x="1005" y="366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369"/>
          <p:cNvSpPr>
            <a:spLocks noChangeAspect="1"/>
          </p:cNvSpPr>
          <p:nvPr/>
        </p:nvSpPr>
        <p:spPr bwMode="auto">
          <a:xfrm>
            <a:off x="5368925" y="3538538"/>
            <a:ext cx="641350" cy="538162"/>
          </a:xfrm>
          <a:custGeom>
            <a:avLst/>
            <a:gdLst>
              <a:gd name="T0" fmla="*/ 0 w 458"/>
              <a:gd name="T1" fmla="*/ 0 h 437"/>
              <a:gd name="T2" fmla="*/ 2147483647 w 458"/>
              <a:gd name="T3" fmla="*/ 2147483647 h 437"/>
              <a:gd name="T4" fmla="*/ 0 60000 65536"/>
              <a:gd name="T5" fmla="*/ 0 60000 65536"/>
              <a:gd name="T6" fmla="*/ 0 w 458"/>
              <a:gd name="T7" fmla="*/ 0 h 437"/>
              <a:gd name="T8" fmla="*/ 458 w 458"/>
              <a:gd name="T9" fmla="*/ 437 h 4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37">
                <a:moveTo>
                  <a:pt x="0" y="0"/>
                </a:moveTo>
                <a:lnTo>
                  <a:pt x="458" y="437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370"/>
          <p:cNvSpPr>
            <a:spLocks/>
          </p:cNvSpPr>
          <p:nvPr/>
        </p:nvSpPr>
        <p:spPr bwMode="auto">
          <a:xfrm>
            <a:off x="6448425" y="3509963"/>
            <a:ext cx="571500" cy="639762"/>
          </a:xfrm>
          <a:custGeom>
            <a:avLst/>
            <a:gdLst>
              <a:gd name="T0" fmla="*/ 0 w 458"/>
              <a:gd name="T1" fmla="*/ 0 h 437"/>
              <a:gd name="T2" fmla="*/ 2147483647 w 458"/>
              <a:gd name="T3" fmla="*/ 2147483647 h 437"/>
              <a:gd name="T4" fmla="*/ 0 60000 65536"/>
              <a:gd name="T5" fmla="*/ 0 60000 65536"/>
              <a:gd name="T6" fmla="*/ 0 w 458"/>
              <a:gd name="T7" fmla="*/ 0 h 437"/>
              <a:gd name="T8" fmla="*/ 458 w 458"/>
              <a:gd name="T9" fmla="*/ 437 h 4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37">
                <a:moveTo>
                  <a:pt x="0" y="0"/>
                </a:moveTo>
                <a:lnTo>
                  <a:pt x="458" y="437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70"/>
          <p:cNvSpPr>
            <a:spLocks/>
          </p:cNvSpPr>
          <p:nvPr/>
        </p:nvSpPr>
        <p:spPr bwMode="auto">
          <a:xfrm>
            <a:off x="7672388" y="3573463"/>
            <a:ext cx="727075" cy="693737"/>
          </a:xfrm>
          <a:custGeom>
            <a:avLst/>
            <a:gdLst>
              <a:gd name="T0" fmla="*/ 0 w 458"/>
              <a:gd name="T1" fmla="*/ 0 h 437"/>
              <a:gd name="T2" fmla="*/ 2147483647 w 458"/>
              <a:gd name="T3" fmla="*/ 2147483647 h 437"/>
              <a:gd name="T4" fmla="*/ 0 60000 65536"/>
              <a:gd name="T5" fmla="*/ 0 60000 65536"/>
              <a:gd name="T6" fmla="*/ 0 w 458"/>
              <a:gd name="T7" fmla="*/ 0 h 437"/>
              <a:gd name="T8" fmla="*/ 458 w 458"/>
              <a:gd name="T9" fmla="*/ 437 h 4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37">
                <a:moveTo>
                  <a:pt x="0" y="0"/>
                </a:moveTo>
                <a:lnTo>
                  <a:pt x="458" y="437"/>
                </a:lnTo>
              </a:path>
            </a:pathLst>
          </a:custGeom>
          <a:noFill/>
          <a:ln w="25400">
            <a:solidFill>
              <a:srgbClr val="66FF33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058" name="Freeform 266"/>
          <p:cNvSpPr>
            <a:spLocks/>
          </p:cNvSpPr>
          <p:nvPr/>
        </p:nvSpPr>
        <p:spPr bwMode="auto">
          <a:xfrm>
            <a:off x="4859338" y="4076700"/>
            <a:ext cx="1152525" cy="1584325"/>
          </a:xfrm>
          <a:custGeom>
            <a:avLst/>
            <a:gdLst>
              <a:gd name="T0" fmla="*/ 726 w 726"/>
              <a:gd name="T1" fmla="*/ 0 h 998"/>
              <a:gd name="T2" fmla="*/ 0 w 726"/>
              <a:gd name="T3" fmla="*/ 0 h 998"/>
              <a:gd name="T4" fmla="*/ 0 w 726"/>
              <a:gd name="T5" fmla="*/ 998 h 998"/>
              <a:gd name="T6" fmla="*/ 0 60000 65536"/>
              <a:gd name="T7" fmla="*/ 0 60000 65536"/>
              <a:gd name="T8" fmla="*/ 0 60000 65536"/>
              <a:gd name="T9" fmla="*/ 0 w 726"/>
              <a:gd name="T10" fmla="*/ 0 h 998"/>
              <a:gd name="T11" fmla="*/ 726 w 726"/>
              <a:gd name="T12" fmla="*/ 998 h 9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6" h="998">
                <a:moveTo>
                  <a:pt x="726" y="0"/>
                </a:moveTo>
                <a:lnTo>
                  <a:pt x="0" y="0"/>
                </a:lnTo>
                <a:lnTo>
                  <a:pt x="0" y="998"/>
                </a:lnTo>
              </a:path>
            </a:pathLst>
          </a:custGeom>
          <a:noFill/>
          <a:ln w="12700">
            <a:solidFill>
              <a:srgbClr val="66FF33"/>
            </a:solidFill>
            <a:round/>
            <a:headEnd/>
            <a:tailEnd type="triangle" w="med" len="med"/>
          </a:ln>
          <a:effectLst>
            <a:prstShdw prst="shdw17" dist="17961" dir="2700000">
              <a:srgbClr val="3D991F"/>
            </a:prstShdw>
          </a:effec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060" name="Freeform 268"/>
          <p:cNvSpPr>
            <a:spLocks/>
          </p:cNvSpPr>
          <p:nvPr/>
        </p:nvSpPr>
        <p:spPr bwMode="auto">
          <a:xfrm>
            <a:off x="5000625" y="4149725"/>
            <a:ext cx="2019300" cy="1660525"/>
          </a:xfrm>
          <a:custGeom>
            <a:avLst/>
            <a:gdLst>
              <a:gd name="T0" fmla="*/ 1272 w 1272"/>
              <a:gd name="T1" fmla="*/ 0 h 1046"/>
              <a:gd name="T2" fmla="*/ 2 w 1272"/>
              <a:gd name="T3" fmla="*/ 0 h 1046"/>
              <a:gd name="T4" fmla="*/ 0 w 1272"/>
              <a:gd name="T5" fmla="*/ 344 h 1046"/>
              <a:gd name="T6" fmla="*/ 126 w 1272"/>
              <a:gd name="T7" fmla="*/ 350 h 1046"/>
              <a:gd name="T8" fmla="*/ 126 w 1272"/>
              <a:gd name="T9" fmla="*/ 1046 h 10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72"/>
              <a:gd name="T16" fmla="*/ 0 h 1046"/>
              <a:gd name="T17" fmla="*/ 1272 w 1272"/>
              <a:gd name="T18" fmla="*/ 1046 h 10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72" h="1046">
                <a:moveTo>
                  <a:pt x="1272" y="0"/>
                </a:moveTo>
                <a:lnTo>
                  <a:pt x="2" y="0"/>
                </a:lnTo>
                <a:lnTo>
                  <a:pt x="0" y="344"/>
                </a:lnTo>
                <a:lnTo>
                  <a:pt x="126" y="350"/>
                </a:lnTo>
                <a:lnTo>
                  <a:pt x="126" y="1046"/>
                </a:lnTo>
              </a:path>
            </a:pathLst>
          </a:custGeom>
          <a:noFill/>
          <a:ln w="12700">
            <a:solidFill>
              <a:srgbClr val="66FF33"/>
            </a:solidFill>
            <a:round/>
            <a:headEnd/>
            <a:tailEnd type="triangle" w="med" len="med"/>
          </a:ln>
          <a:effectLst>
            <a:prstShdw prst="shdw17" dist="17961" dir="2700000">
              <a:srgbClr val="3D991F"/>
            </a:prstShdw>
          </a:effec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062" name="Freeform 270"/>
          <p:cNvSpPr>
            <a:spLocks/>
          </p:cNvSpPr>
          <p:nvPr/>
        </p:nvSpPr>
        <p:spPr bwMode="auto">
          <a:xfrm>
            <a:off x="5067300" y="4257675"/>
            <a:ext cx="3321050" cy="1733550"/>
          </a:xfrm>
          <a:custGeom>
            <a:avLst/>
            <a:gdLst>
              <a:gd name="T0" fmla="*/ 2092 w 2092"/>
              <a:gd name="T1" fmla="*/ 0 h 1092"/>
              <a:gd name="T2" fmla="*/ 6 w 2092"/>
              <a:gd name="T3" fmla="*/ 0 h 1092"/>
              <a:gd name="T4" fmla="*/ 0 w 2092"/>
              <a:gd name="T5" fmla="*/ 186 h 1092"/>
              <a:gd name="T6" fmla="*/ 222 w 2092"/>
              <a:gd name="T7" fmla="*/ 186 h 1092"/>
              <a:gd name="T8" fmla="*/ 216 w 2092"/>
              <a:gd name="T9" fmla="*/ 1092 h 10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92"/>
              <a:gd name="T16" fmla="*/ 0 h 1092"/>
              <a:gd name="T17" fmla="*/ 2092 w 2092"/>
              <a:gd name="T18" fmla="*/ 1092 h 10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92" h="1092">
                <a:moveTo>
                  <a:pt x="2092" y="0"/>
                </a:moveTo>
                <a:lnTo>
                  <a:pt x="6" y="0"/>
                </a:lnTo>
                <a:lnTo>
                  <a:pt x="0" y="186"/>
                </a:lnTo>
                <a:lnTo>
                  <a:pt x="222" y="186"/>
                </a:lnTo>
                <a:lnTo>
                  <a:pt x="216" y="1092"/>
                </a:lnTo>
              </a:path>
            </a:pathLst>
          </a:custGeom>
          <a:noFill/>
          <a:ln w="12700">
            <a:solidFill>
              <a:srgbClr val="66FF33"/>
            </a:solidFill>
            <a:round/>
            <a:headEnd/>
            <a:tailEnd type="triangle" w="med" len="med"/>
          </a:ln>
          <a:effectLst>
            <a:prstShdw prst="shdw17" dist="17961" dir="2700000">
              <a:srgbClr val="3D991F"/>
            </a:prstShdw>
          </a:effec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1007" name="Group 265"/>
          <p:cNvGrpSpPr>
            <a:grpSpLocks/>
          </p:cNvGrpSpPr>
          <p:nvPr/>
        </p:nvGrpSpPr>
        <p:grpSpPr bwMode="auto">
          <a:xfrm>
            <a:off x="1568450" y="5629275"/>
            <a:ext cx="6978650" cy="1100138"/>
            <a:chOff x="975" y="3554"/>
            <a:chExt cx="4396" cy="693"/>
          </a:xfrm>
        </p:grpSpPr>
        <p:sp>
          <p:nvSpPr>
            <p:cNvPr id="30764" name="AutoShape 138"/>
            <p:cNvSpPr>
              <a:spLocks/>
            </p:cNvSpPr>
            <p:nvPr/>
          </p:nvSpPr>
          <p:spPr bwMode="auto">
            <a:xfrm>
              <a:off x="5150" y="3554"/>
              <a:ext cx="221" cy="693"/>
            </a:xfrm>
            <a:prstGeom prst="rightBracket">
              <a:avLst>
                <a:gd name="adj" fmla="val 26131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5" name="Line 140"/>
            <p:cNvSpPr>
              <a:spLocks noChangeShapeType="1"/>
            </p:cNvSpPr>
            <p:nvPr/>
          </p:nvSpPr>
          <p:spPr bwMode="auto">
            <a:xfrm>
              <a:off x="975" y="4218"/>
              <a:ext cx="4175" cy="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9702" name="AutoShape 374"/>
          <p:cNvSpPr>
            <a:spLocks noChangeArrowheads="1"/>
          </p:cNvSpPr>
          <p:nvPr/>
        </p:nvSpPr>
        <p:spPr bwMode="auto">
          <a:xfrm>
            <a:off x="93663" y="6181725"/>
            <a:ext cx="1403350" cy="619125"/>
          </a:xfrm>
          <a:prstGeom prst="can">
            <a:avLst>
              <a:gd name="adj" fmla="val 25000"/>
            </a:avLst>
          </a:prstGeom>
          <a:solidFill>
            <a:srgbClr val="0000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 anchorCtr="1"/>
          <a:lstStyle/>
          <a:p>
            <a:pPr algn="ctr"/>
            <a:r>
              <a:rPr lang="en-GB" sz="2000"/>
              <a:t>1-10 MB/s</a:t>
            </a:r>
          </a:p>
        </p:txBody>
      </p:sp>
      <p:sp>
        <p:nvSpPr>
          <p:cNvPr id="258" name="Freeform 247"/>
          <p:cNvSpPr>
            <a:spLocks/>
          </p:cNvSpPr>
          <p:nvPr/>
        </p:nvSpPr>
        <p:spPr bwMode="auto">
          <a:xfrm>
            <a:off x="3143240" y="4000504"/>
            <a:ext cx="4914900" cy="1812925"/>
          </a:xfrm>
          <a:custGeom>
            <a:avLst/>
            <a:gdLst>
              <a:gd name="T0" fmla="*/ 3096 w 3096"/>
              <a:gd name="T1" fmla="*/ 0 h 1142"/>
              <a:gd name="T2" fmla="*/ 1104 w 3096"/>
              <a:gd name="T3" fmla="*/ 2 h 1142"/>
              <a:gd name="T4" fmla="*/ 1110 w 3096"/>
              <a:gd name="T5" fmla="*/ 506 h 1142"/>
              <a:gd name="T6" fmla="*/ 0 w 3096"/>
              <a:gd name="T7" fmla="*/ 506 h 1142"/>
              <a:gd name="T8" fmla="*/ 0 w 3096"/>
              <a:gd name="T9" fmla="*/ 1142 h 1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96"/>
              <a:gd name="T16" fmla="*/ 0 h 1142"/>
              <a:gd name="T17" fmla="*/ 3096 w 3096"/>
              <a:gd name="T18" fmla="*/ 1142 h 11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96" h="1142">
                <a:moveTo>
                  <a:pt x="3096" y="0"/>
                </a:moveTo>
                <a:lnTo>
                  <a:pt x="1104" y="2"/>
                </a:lnTo>
                <a:lnTo>
                  <a:pt x="1110" y="506"/>
                </a:lnTo>
                <a:lnTo>
                  <a:pt x="0" y="506"/>
                </a:lnTo>
                <a:lnTo>
                  <a:pt x="0" y="1142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>
            <a:prstShdw prst="shdw17" dist="17961" dir="2700000">
              <a:srgbClr val="990000"/>
            </a:prstShdw>
          </a:effec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99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000"/>
                                        <p:tgtEl>
                                          <p:spTgt spid="99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99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9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1000"/>
                                        <p:tgtEl>
                                          <p:spTgt spid="9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2000"/>
                                        <p:tgtEl>
                                          <p:spTgt spid="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2000"/>
                                        <p:tgtEl>
                                          <p:spTgt spid="9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2000"/>
                                        <p:tgtEl>
                                          <p:spTgt spid="99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2000"/>
                                        <p:tgtEl>
                                          <p:spTgt spid="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2000"/>
                                        <p:tgtEl>
                                          <p:spTgt spid="3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0" dur="2000"/>
                                        <p:tgtEl>
                                          <p:spTgt spid="3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2000"/>
                                        <p:tgtEl>
                                          <p:spTgt spid="34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6" dur="2000"/>
                                        <p:tgtEl>
                                          <p:spTgt spid="3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1" dur="500"/>
                                        <p:tgtEl>
                                          <p:spTgt spid="3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9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664" grpId="0" animBg="1"/>
      <p:bldP spid="99688" grpId="0" animBg="1"/>
      <p:bldP spid="99688" grpId="1" animBg="1"/>
      <p:bldP spid="99694" grpId="0" animBg="1"/>
      <p:bldP spid="99694" grpId="1" animBg="1"/>
      <p:bldP spid="99690" grpId="0" animBg="1"/>
      <p:bldP spid="99695" grpId="0" animBg="1"/>
      <p:bldP spid="99695" grpId="1" animBg="1"/>
      <p:bldP spid="99691" grpId="0" animBg="1"/>
      <p:bldP spid="99696" grpId="0" animBg="1"/>
      <p:bldP spid="99696" grpId="1" animBg="1"/>
      <p:bldP spid="99689" grpId="0" animBg="1"/>
      <p:bldP spid="99697" grpId="0" animBg="1"/>
      <p:bldP spid="99697" grpId="1" animBg="1"/>
      <p:bldP spid="99698" grpId="0" animBg="1"/>
      <p:bldP spid="99698" grpId="1" animBg="1"/>
      <p:bldP spid="99700" grpId="0"/>
      <p:bldP spid="6" grpId="0" animBg="1"/>
      <p:bldP spid="6" grpId="1" animBg="1"/>
      <p:bldP spid="34039" grpId="0" animBg="1"/>
      <p:bldP spid="34039" grpId="1" animBg="1"/>
      <p:bldP spid="7" grpId="0" animBg="1"/>
      <p:bldP spid="8" grpId="0" animBg="1"/>
      <p:bldP spid="12" grpId="0" animBg="1"/>
      <p:bldP spid="14" grpId="0" animBg="1"/>
      <p:bldP spid="15" grpId="0" animBg="1"/>
      <p:bldP spid="16" grpId="0" animBg="1"/>
      <p:bldP spid="18" grpId="0" animBg="1"/>
      <p:bldP spid="34058" grpId="0" animBg="1"/>
      <p:bldP spid="34060" grpId="0" animBg="1"/>
      <p:bldP spid="34062" grpId="0" animBg="1"/>
      <p:bldP spid="99702" grpId="0" animBg="1"/>
      <p:bldP spid="258" grpId="1" animBg="1"/>
      <p:bldP spid="258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2"/>
          <p:cNvGrpSpPr>
            <a:grpSpLocks noChangeAspect="1"/>
          </p:cNvGrpSpPr>
          <p:nvPr/>
        </p:nvGrpSpPr>
        <p:grpSpPr bwMode="auto">
          <a:xfrm>
            <a:off x="2844800" y="1609725"/>
            <a:ext cx="273050" cy="2124075"/>
            <a:chOff x="4746" y="432"/>
            <a:chExt cx="396" cy="3174"/>
          </a:xfrm>
        </p:grpSpPr>
        <p:sp>
          <p:nvSpPr>
            <p:cNvPr id="53381" name="Line 133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3" name="Group 134"/>
            <p:cNvGrpSpPr>
              <a:grpSpLocks noChangeAspect="1"/>
            </p:cNvGrpSpPr>
            <p:nvPr/>
          </p:nvGrpSpPr>
          <p:grpSpPr bwMode="auto">
            <a:xfrm>
              <a:off x="4746" y="2275"/>
              <a:ext cx="390" cy="201"/>
              <a:chOff x="1200" y="2281"/>
              <a:chExt cx="71" cy="46"/>
            </a:xfrm>
          </p:grpSpPr>
          <p:sp>
            <p:nvSpPr>
              <p:cNvPr id="53383" name="Oval 135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84" name="Oval 136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85" name="Oval 137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" name="Group 138"/>
            <p:cNvGrpSpPr>
              <a:grpSpLocks noChangeAspect="1"/>
            </p:cNvGrpSpPr>
            <p:nvPr/>
          </p:nvGrpSpPr>
          <p:grpSpPr bwMode="auto">
            <a:xfrm>
              <a:off x="4746" y="3123"/>
              <a:ext cx="390" cy="201"/>
              <a:chOff x="1609" y="2642"/>
              <a:chExt cx="71" cy="46"/>
            </a:xfrm>
          </p:grpSpPr>
          <p:sp>
            <p:nvSpPr>
              <p:cNvPr id="53387" name="Oval 139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88" name="Oval 140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89" name="Oval 141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" name="Group 142"/>
            <p:cNvGrpSpPr>
              <a:grpSpLocks noChangeAspect="1"/>
            </p:cNvGrpSpPr>
            <p:nvPr/>
          </p:nvGrpSpPr>
          <p:grpSpPr bwMode="auto">
            <a:xfrm>
              <a:off x="4746" y="2704"/>
              <a:ext cx="390" cy="201"/>
              <a:chOff x="1200" y="2281"/>
              <a:chExt cx="71" cy="46"/>
            </a:xfrm>
          </p:grpSpPr>
          <p:sp>
            <p:nvSpPr>
              <p:cNvPr id="53391" name="Oval 143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92" name="Oval 144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93" name="Oval 145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6" name="Group 146"/>
            <p:cNvGrpSpPr>
              <a:grpSpLocks noChangeAspect="1"/>
            </p:cNvGrpSpPr>
            <p:nvPr/>
          </p:nvGrpSpPr>
          <p:grpSpPr bwMode="auto">
            <a:xfrm>
              <a:off x="4746" y="1865"/>
              <a:ext cx="390" cy="201"/>
              <a:chOff x="1200" y="2281"/>
              <a:chExt cx="71" cy="46"/>
            </a:xfrm>
          </p:grpSpPr>
          <p:sp>
            <p:nvSpPr>
              <p:cNvPr id="53395" name="Oval 147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96" name="Oval 148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97" name="Oval 149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" name="Group 150"/>
            <p:cNvGrpSpPr>
              <a:grpSpLocks noChangeAspect="1"/>
            </p:cNvGrpSpPr>
            <p:nvPr/>
          </p:nvGrpSpPr>
          <p:grpSpPr bwMode="auto">
            <a:xfrm>
              <a:off x="4752" y="1383"/>
              <a:ext cx="390" cy="201"/>
              <a:chOff x="1200" y="2281"/>
              <a:chExt cx="71" cy="46"/>
            </a:xfrm>
          </p:grpSpPr>
          <p:sp>
            <p:nvSpPr>
              <p:cNvPr id="53399" name="Oval 151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400" name="Oval 152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401" name="Oval 153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8" name="Group 154"/>
            <p:cNvGrpSpPr>
              <a:grpSpLocks noChangeAspect="1"/>
            </p:cNvGrpSpPr>
            <p:nvPr/>
          </p:nvGrpSpPr>
          <p:grpSpPr bwMode="auto">
            <a:xfrm>
              <a:off x="4752" y="951"/>
              <a:ext cx="390" cy="201"/>
              <a:chOff x="1200" y="2281"/>
              <a:chExt cx="71" cy="46"/>
            </a:xfrm>
          </p:grpSpPr>
          <p:sp>
            <p:nvSpPr>
              <p:cNvPr id="53403" name="Oval 155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404" name="Oval 156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405" name="Oval 157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9" name="Group 158"/>
            <p:cNvGrpSpPr>
              <a:grpSpLocks noChangeAspect="1"/>
            </p:cNvGrpSpPr>
            <p:nvPr/>
          </p:nvGrpSpPr>
          <p:grpSpPr bwMode="auto">
            <a:xfrm>
              <a:off x="4752" y="528"/>
              <a:ext cx="390" cy="201"/>
              <a:chOff x="1200" y="2281"/>
              <a:chExt cx="71" cy="46"/>
            </a:xfrm>
          </p:grpSpPr>
          <p:sp>
            <p:nvSpPr>
              <p:cNvPr id="53407" name="Oval 159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408" name="Oval 160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409" name="Oval 161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857224" y="0"/>
            <a:ext cx="8286776" cy="838200"/>
          </a:xfrm>
        </p:spPr>
        <p:txBody>
          <a:bodyPr/>
          <a:lstStyle/>
          <a:p>
            <a:r>
              <a:rPr lang="fr-FR" dirty="0" smtClean="0"/>
              <a:t>Online Triggers</a:t>
            </a:r>
            <a:endParaRPr lang="fr-FR" dirty="0"/>
          </a:p>
        </p:txBody>
      </p:sp>
      <p:grpSp>
        <p:nvGrpSpPr>
          <p:cNvPr id="10" name="Group 5"/>
          <p:cNvGrpSpPr>
            <a:grpSpLocks noChangeAspect="1"/>
          </p:cNvGrpSpPr>
          <p:nvPr/>
        </p:nvGrpSpPr>
        <p:grpSpPr bwMode="auto">
          <a:xfrm>
            <a:off x="2470150" y="1371600"/>
            <a:ext cx="273050" cy="2124075"/>
            <a:chOff x="4746" y="432"/>
            <a:chExt cx="396" cy="3174"/>
          </a:xfrm>
        </p:grpSpPr>
        <p:sp>
          <p:nvSpPr>
            <p:cNvPr id="53254" name="Line 6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" name="Group 7"/>
            <p:cNvGrpSpPr>
              <a:grpSpLocks noChangeAspect="1"/>
            </p:cNvGrpSpPr>
            <p:nvPr/>
          </p:nvGrpSpPr>
          <p:grpSpPr bwMode="auto">
            <a:xfrm>
              <a:off x="4746" y="2275"/>
              <a:ext cx="390" cy="201"/>
              <a:chOff x="1200" y="2281"/>
              <a:chExt cx="71" cy="46"/>
            </a:xfrm>
          </p:grpSpPr>
          <p:sp>
            <p:nvSpPr>
              <p:cNvPr id="53256" name="Oval 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57" name="Oval 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58" name="Oval 1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2" name="Group 11"/>
            <p:cNvGrpSpPr>
              <a:grpSpLocks noChangeAspect="1"/>
            </p:cNvGrpSpPr>
            <p:nvPr/>
          </p:nvGrpSpPr>
          <p:grpSpPr bwMode="auto">
            <a:xfrm>
              <a:off x="4746" y="3123"/>
              <a:ext cx="390" cy="201"/>
              <a:chOff x="1609" y="2642"/>
              <a:chExt cx="71" cy="46"/>
            </a:xfrm>
          </p:grpSpPr>
          <p:sp>
            <p:nvSpPr>
              <p:cNvPr id="53260" name="Oval 12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61" name="Oval 13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62" name="Oval 14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3" name="Group 15"/>
            <p:cNvGrpSpPr>
              <a:grpSpLocks noChangeAspect="1"/>
            </p:cNvGrpSpPr>
            <p:nvPr/>
          </p:nvGrpSpPr>
          <p:grpSpPr bwMode="auto">
            <a:xfrm>
              <a:off x="4746" y="2704"/>
              <a:ext cx="390" cy="201"/>
              <a:chOff x="1200" y="2281"/>
              <a:chExt cx="71" cy="46"/>
            </a:xfrm>
          </p:grpSpPr>
          <p:sp>
            <p:nvSpPr>
              <p:cNvPr id="53264" name="Oval 1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65" name="Oval 1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66" name="Oval 1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" name="Group 19"/>
            <p:cNvGrpSpPr>
              <a:grpSpLocks noChangeAspect="1"/>
            </p:cNvGrpSpPr>
            <p:nvPr/>
          </p:nvGrpSpPr>
          <p:grpSpPr bwMode="auto">
            <a:xfrm>
              <a:off x="4746" y="1865"/>
              <a:ext cx="390" cy="201"/>
              <a:chOff x="1200" y="2281"/>
              <a:chExt cx="71" cy="46"/>
            </a:xfrm>
          </p:grpSpPr>
          <p:sp>
            <p:nvSpPr>
              <p:cNvPr id="53268" name="Oval 20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69" name="Oval 21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70" name="Oval 22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5" name="Group 23"/>
            <p:cNvGrpSpPr>
              <a:grpSpLocks noChangeAspect="1"/>
            </p:cNvGrpSpPr>
            <p:nvPr/>
          </p:nvGrpSpPr>
          <p:grpSpPr bwMode="auto">
            <a:xfrm>
              <a:off x="4752" y="1383"/>
              <a:ext cx="390" cy="201"/>
              <a:chOff x="1200" y="2281"/>
              <a:chExt cx="71" cy="46"/>
            </a:xfrm>
          </p:grpSpPr>
          <p:sp>
            <p:nvSpPr>
              <p:cNvPr id="53272" name="Oval 24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73" name="Oval 25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74" name="Oval 26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6" name="Group 27"/>
            <p:cNvGrpSpPr>
              <a:grpSpLocks noChangeAspect="1"/>
            </p:cNvGrpSpPr>
            <p:nvPr/>
          </p:nvGrpSpPr>
          <p:grpSpPr bwMode="auto">
            <a:xfrm>
              <a:off x="4752" y="951"/>
              <a:ext cx="390" cy="201"/>
              <a:chOff x="1200" y="2281"/>
              <a:chExt cx="71" cy="46"/>
            </a:xfrm>
          </p:grpSpPr>
          <p:sp>
            <p:nvSpPr>
              <p:cNvPr id="53276" name="Oval 2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77" name="Oval 2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78" name="Oval 3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7" name="Group 31"/>
            <p:cNvGrpSpPr>
              <a:grpSpLocks noChangeAspect="1"/>
            </p:cNvGrpSpPr>
            <p:nvPr/>
          </p:nvGrpSpPr>
          <p:grpSpPr bwMode="auto">
            <a:xfrm>
              <a:off x="4752" y="528"/>
              <a:ext cx="390" cy="201"/>
              <a:chOff x="1200" y="2281"/>
              <a:chExt cx="71" cy="46"/>
            </a:xfrm>
          </p:grpSpPr>
          <p:sp>
            <p:nvSpPr>
              <p:cNvPr id="53280" name="Oval 32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81" name="Oval 33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82" name="Oval 34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8" name="Group 35"/>
          <p:cNvGrpSpPr>
            <a:grpSpLocks noChangeAspect="1"/>
          </p:cNvGrpSpPr>
          <p:nvPr/>
        </p:nvGrpSpPr>
        <p:grpSpPr bwMode="auto">
          <a:xfrm>
            <a:off x="2060575" y="1550988"/>
            <a:ext cx="271463" cy="2124075"/>
            <a:chOff x="4746" y="432"/>
            <a:chExt cx="396" cy="3174"/>
          </a:xfrm>
        </p:grpSpPr>
        <p:sp>
          <p:nvSpPr>
            <p:cNvPr id="53284" name="Line 36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19" name="Group 37"/>
            <p:cNvGrpSpPr>
              <a:grpSpLocks noChangeAspect="1"/>
            </p:cNvGrpSpPr>
            <p:nvPr/>
          </p:nvGrpSpPr>
          <p:grpSpPr bwMode="auto">
            <a:xfrm>
              <a:off x="4746" y="2275"/>
              <a:ext cx="390" cy="201"/>
              <a:chOff x="1200" y="2281"/>
              <a:chExt cx="71" cy="46"/>
            </a:xfrm>
          </p:grpSpPr>
          <p:sp>
            <p:nvSpPr>
              <p:cNvPr id="53286" name="Oval 3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87" name="Oval 3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88" name="Oval 4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0" name="Group 41"/>
            <p:cNvGrpSpPr>
              <a:grpSpLocks noChangeAspect="1"/>
            </p:cNvGrpSpPr>
            <p:nvPr/>
          </p:nvGrpSpPr>
          <p:grpSpPr bwMode="auto">
            <a:xfrm>
              <a:off x="4746" y="3123"/>
              <a:ext cx="390" cy="201"/>
              <a:chOff x="1609" y="2642"/>
              <a:chExt cx="71" cy="46"/>
            </a:xfrm>
          </p:grpSpPr>
          <p:sp>
            <p:nvSpPr>
              <p:cNvPr id="53290" name="Oval 42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91" name="Oval 43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92" name="Oval 44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1" name="Group 45"/>
            <p:cNvGrpSpPr>
              <a:grpSpLocks noChangeAspect="1"/>
            </p:cNvGrpSpPr>
            <p:nvPr/>
          </p:nvGrpSpPr>
          <p:grpSpPr bwMode="auto">
            <a:xfrm>
              <a:off x="4746" y="2704"/>
              <a:ext cx="390" cy="201"/>
              <a:chOff x="1200" y="2281"/>
              <a:chExt cx="71" cy="46"/>
            </a:xfrm>
          </p:grpSpPr>
          <p:sp>
            <p:nvSpPr>
              <p:cNvPr id="53294" name="Oval 4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95" name="Oval 4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96" name="Oval 4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2" name="Group 49"/>
            <p:cNvGrpSpPr>
              <a:grpSpLocks noChangeAspect="1"/>
            </p:cNvGrpSpPr>
            <p:nvPr/>
          </p:nvGrpSpPr>
          <p:grpSpPr bwMode="auto">
            <a:xfrm>
              <a:off x="4746" y="1865"/>
              <a:ext cx="390" cy="201"/>
              <a:chOff x="1200" y="2281"/>
              <a:chExt cx="71" cy="46"/>
            </a:xfrm>
          </p:grpSpPr>
          <p:sp>
            <p:nvSpPr>
              <p:cNvPr id="53298" name="Oval 50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299" name="Oval 51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00" name="Oval 52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3" name="Group 53"/>
            <p:cNvGrpSpPr>
              <a:grpSpLocks noChangeAspect="1"/>
            </p:cNvGrpSpPr>
            <p:nvPr/>
          </p:nvGrpSpPr>
          <p:grpSpPr bwMode="auto">
            <a:xfrm>
              <a:off x="4752" y="1383"/>
              <a:ext cx="390" cy="201"/>
              <a:chOff x="1200" y="2281"/>
              <a:chExt cx="71" cy="46"/>
            </a:xfrm>
          </p:grpSpPr>
          <p:sp>
            <p:nvSpPr>
              <p:cNvPr id="53302" name="Oval 54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03" name="Oval 55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04" name="Oval 56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" name="Group 57"/>
            <p:cNvGrpSpPr>
              <a:grpSpLocks noChangeAspect="1"/>
            </p:cNvGrpSpPr>
            <p:nvPr/>
          </p:nvGrpSpPr>
          <p:grpSpPr bwMode="auto">
            <a:xfrm>
              <a:off x="4752" y="951"/>
              <a:ext cx="390" cy="201"/>
              <a:chOff x="1200" y="2281"/>
              <a:chExt cx="71" cy="46"/>
            </a:xfrm>
          </p:grpSpPr>
          <p:sp>
            <p:nvSpPr>
              <p:cNvPr id="53306" name="Oval 5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07" name="Oval 5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08" name="Oval 6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5" name="Group 61"/>
            <p:cNvGrpSpPr>
              <a:grpSpLocks noChangeAspect="1"/>
            </p:cNvGrpSpPr>
            <p:nvPr/>
          </p:nvGrpSpPr>
          <p:grpSpPr bwMode="auto">
            <a:xfrm>
              <a:off x="4752" y="528"/>
              <a:ext cx="390" cy="201"/>
              <a:chOff x="1200" y="2281"/>
              <a:chExt cx="71" cy="46"/>
            </a:xfrm>
          </p:grpSpPr>
          <p:sp>
            <p:nvSpPr>
              <p:cNvPr id="53310" name="Oval 62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11" name="Oval 63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12" name="Oval 64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26" name="Group 65"/>
          <p:cNvGrpSpPr>
            <a:grpSpLocks noChangeAspect="1"/>
          </p:cNvGrpSpPr>
          <p:nvPr/>
        </p:nvGrpSpPr>
        <p:grpSpPr bwMode="auto">
          <a:xfrm>
            <a:off x="1597025" y="1381125"/>
            <a:ext cx="273050" cy="2124075"/>
            <a:chOff x="4746" y="432"/>
            <a:chExt cx="396" cy="3174"/>
          </a:xfrm>
        </p:grpSpPr>
        <p:sp>
          <p:nvSpPr>
            <p:cNvPr id="53314" name="Line 66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67"/>
            <p:cNvGrpSpPr>
              <a:grpSpLocks noChangeAspect="1"/>
            </p:cNvGrpSpPr>
            <p:nvPr/>
          </p:nvGrpSpPr>
          <p:grpSpPr bwMode="auto">
            <a:xfrm>
              <a:off x="4746" y="2275"/>
              <a:ext cx="390" cy="201"/>
              <a:chOff x="1200" y="2281"/>
              <a:chExt cx="71" cy="46"/>
            </a:xfrm>
          </p:grpSpPr>
          <p:sp>
            <p:nvSpPr>
              <p:cNvPr id="53316" name="Oval 6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17" name="Oval 6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18" name="Oval 7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8" name="Group 71"/>
            <p:cNvGrpSpPr>
              <a:grpSpLocks noChangeAspect="1"/>
            </p:cNvGrpSpPr>
            <p:nvPr/>
          </p:nvGrpSpPr>
          <p:grpSpPr bwMode="auto">
            <a:xfrm>
              <a:off x="4746" y="3123"/>
              <a:ext cx="390" cy="201"/>
              <a:chOff x="1609" y="2642"/>
              <a:chExt cx="71" cy="46"/>
            </a:xfrm>
          </p:grpSpPr>
          <p:sp>
            <p:nvSpPr>
              <p:cNvPr id="53320" name="Oval 72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21" name="Oval 73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22" name="Oval 74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9" name="Group 75"/>
            <p:cNvGrpSpPr>
              <a:grpSpLocks noChangeAspect="1"/>
            </p:cNvGrpSpPr>
            <p:nvPr/>
          </p:nvGrpSpPr>
          <p:grpSpPr bwMode="auto">
            <a:xfrm>
              <a:off x="4746" y="2704"/>
              <a:ext cx="390" cy="201"/>
              <a:chOff x="1200" y="2281"/>
              <a:chExt cx="71" cy="46"/>
            </a:xfrm>
          </p:grpSpPr>
          <p:sp>
            <p:nvSpPr>
              <p:cNvPr id="53324" name="Oval 7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25" name="Oval 7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26" name="Oval 7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0" name="Group 79"/>
            <p:cNvGrpSpPr>
              <a:grpSpLocks noChangeAspect="1"/>
            </p:cNvGrpSpPr>
            <p:nvPr/>
          </p:nvGrpSpPr>
          <p:grpSpPr bwMode="auto">
            <a:xfrm>
              <a:off x="4746" y="1865"/>
              <a:ext cx="390" cy="201"/>
              <a:chOff x="1200" y="2281"/>
              <a:chExt cx="71" cy="46"/>
            </a:xfrm>
          </p:grpSpPr>
          <p:sp>
            <p:nvSpPr>
              <p:cNvPr id="53328" name="Oval 80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29" name="Oval 81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30" name="Oval 82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1" name="Group 83"/>
            <p:cNvGrpSpPr>
              <a:grpSpLocks noChangeAspect="1"/>
            </p:cNvGrpSpPr>
            <p:nvPr/>
          </p:nvGrpSpPr>
          <p:grpSpPr bwMode="auto">
            <a:xfrm>
              <a:off x="4752" y="1383"/>
              <a:ext cx="390" cy="201"/>
              <a:chOff x="1200" y="2281"/>
              <a:chExt cx="71" cy="46"/>
            </a:xfrm>
          </p:grpSpPr>
          <p:sp>
            <p:nvSpPr>
              <p:cNvPr id="53332" name="Oval 84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33" name="Oval 85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34" name="Oval 86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3248" name="Group 87"/>
            <p:cNvGrpSpPr>
              <a:grpSpLocks noChangeAspect="1"/>
            </p:cNvGrpSpPr>
            <p:nvPr/>
          </p:nvGrpSpPr>
          <p:grpSpPr bwMode="auto">
            <a:xfrm>
              <a:off x="4752" y="951"/>
              <a:ext cx="390" cy="201"/>
              <a:chOff x="1200" y="2281"/>
              <a:chExt cx="71" cy="46"/>
            </a:xfrm>
          </p:grpSpPr>
          <p:sp>
            <p:nvSpPr>
              <p:cNvPr id="53336" name="Oval 8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37" name="Oval 8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38" name="Oval 9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3249" name="Group 91"/>
            <p:cNvGrpSpPr>
              <a:grpSpLocks noChangeAspect="1"/>
            </p:cNvGrpSpPr>
            <p:nvPr/>
          </p:nvGrpSpPr>
          <p:grpSpPr bwMode="auto">
            <a:xfrm>
              <a:off x="4752" y="528"/>
              <a:ext cx="390" cy="201"/>
              <a:chOff x="1200" y="2281"/>
              <a:chExt cx="71" cy="46"/>
            </a:xfrm>
          </p:grpSpPr>
          <p:sp>
            <p:nvSpPr>
              <p:cNvPr id="53340" name="Oval 92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41" name="Oval 93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42" name="Oval 94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53250" name="Group 95"/>
          <p:cNvGrpSpPr>
            <a:grpSpLocks noChangeAspect="1"/>
          </p:cNvGrpSpPr>
          <p:nvPr/>
        </p:nvGrpSpPr>
        <p:grpSpPr bwMode="auto">
          <a:xfrm>
            <a:off x="1133475" y="1550988"/>
            <a:ext cx="273050" cy="2124075"/>
            <a:chOff x="4746" y="432"/>
            <a:chExt cx="396" cy="3174"/>
          </a:xfrm>
        </p:grpSpPr>
        <p:sp>
          <p:nvSpPr>
            <p:cNvPr id="53344" name="Line 96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53251" name="Group 97"/>
            <p:cNvGrpSpPr>
              <a:grpSpLocks noChangeAspect="1"/>
            </p:cNvGrpSpPr>
            <p:nvPr/>
          </p:nvGrpSpPr>
          <p:grpSpPr bwMode="auto">
            <a:xfrm>
              <a:off x="4746" y="2275"/>
              <a:ext cx="390" cy="201"/>
              <a:chOff x="1200" y="2281"/>
              <a:chExt cx="71" cy="46"/>
            </a:xfrm>
          </p:grpSpPr>
          <p:sp>
            <p:nvSpPr>
              <p:cNvPr id="53346" name="Oval 9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47" name="Oval 9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48" name="Oval 10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3253" name="Group 101"/>
            <p:cNvGrpSpPr>
              <a:grpSpLocks noChangeAspect="1"/>
            </p:cNvGrpSpPr>
            <p:nvPr/>
          </p:nvGrpSpPr>
          <p:grpSpPr bwMode="auto">
            <a:xfrm>
              <a:off x="4746" y="3123"/>
              <a:ext cx="390" cy="201"/>
              <a:chOff x="1609" y="2642"/>
              <a:chExt cx="71" cy="46"/>
            </a:xfrm>
          </p:grpSpPr>
          <p:sp>
            <p:nvSpPr>
              <p:cNvPr id="53350" name="Oval 102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51" name="Oval 103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52" name="Oval 104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3255" name="Group 105"/>
            <p:cNvGrpSpPr>
              <a:grpSpLocks noChangeAspect="1"/>
            </p:cNvGrpSpPr>
            <p:nvPr/>
          </p:nvGrpSpPr>
          <p:grpSpPr bwMode="auto">
            <a:xfrm>
              <a:off x="4746" y="2704"/>
              <a:ext cx="390" cy="201"/>
              <a:chOff x="1200" y="2281"/>
              <a:chExt cx="71" cy="46"/>
            </a:xfrm>
          </p:grpSpPr>
          <p:sp>
            <p:nvSpPr>
              <p:cNvPr id="53354" name="Oval 10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55" name="Oval 10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56" name="Oval 10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3259" name="Group 109"/>
            <p:cNvGrpSpPr>
              <a:grpSpLocks noChangeAspect="1"/>
            </p:cNvGrpSpPr>
            <p:nvPr/>
          </p:nvGrpSpPr>
          <p:grpSpPr bwMode="auto">
            <a:xfrm>
              <a:off x="4746" y="1865"/>
              <a:ext cx="390" cy="201"/>
              <a:chOff x="1200" y="2281"/>
              <a:chExt cx="71" cy="46"/>
            </a:xfrm>
          </p:grpSpPr>
          <p:sp>
            <p:nvSpPr>
              <p:cNvPr id="53358" name="Oval 110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59" name="Oval 111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60" name="Oval 112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3263" name="Group 113"/>
            <p:cNvGrpSpPr>
              <a:grpSpLocks noChangeAspect="1"/>
            </p:cNvGrpSpPr>
            <p:nvPr/>
          </p:nvGrpSpPr>
          <p:grpSpPr bwMode="auto">
            <a:xfrm>
              <a:off x="4752" y="1383"/>
              <a:ext cx="390" cy="201"/>
              <a:chOff x="1200" y="2281"/>
              <a:chExt cx="71" cy="46"/>
            </a:xfrm>
          </p:grpSpPr>
          <p:sp>
            <p:nvSpPr>
              <p:cNvPr id="53362" name="Oval 114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63" name="Oval 115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64" name="Oval 116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3267" name="Group 117"/>
            <p:cNvGrpSpPr>
              <a:grpSpLocks noChangeAspect="1"/>
            </p:cNvGrpSpPr>
            <p:nvPr/>
          </p:nvGrpSpPr>
          <p:grpSpPr bwMode="auto">
            <a:xfrm>
              <a:off x="4752" y="951"/>
              <a:ext cx="390" cy="201"/>
              <a:chOff x="1200" y="2281"/>
              <a:chExt cx="71" cy="46"/>
            </a:xfrm>
          </p:grpSpPr>
          <p:sp>
            <p:nvSpPr>
              <p:cNvPr id="53366" name="Oval 11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67" name="Oval 11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68" name="Oval 12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3271" name="Group 121"/>
            <p:cNvGrpSpPr>
              <a:grpSpLocks noChangeAspect="1"/>
            </p:cNvGrpSpPr>
            <p:nvPr/>
          </p:nvGrpSpPr>
          <p:grpSpPr bwMode="auto">
            <a:xfrm>
              <a:off x="4752" y="528"/>
              <a:ext cx="390" cy="201"/>
              <a:chOff x="1200" y="2281"/>
              <a:chExt cx="71" cy="46"/>
            </a:xfrm>
          </p:grpSpPr>
          <p:sp>
            <p:nvSpPr>
              <p:cNvPr id="53370" name="Oval 122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71" name="Oval 123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372" name="Oval 124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53373" name="Oval 125"/>
          <p:cNvSpPr>
            <a:spLocks noChangeArrowheads="1"/>
          </p:cNvSpPr>
          <p:nvPr/>
        </p:nvSpPr>
        <p:spPr bwMode="auto">
          <a:xfrm>
            <a:off x="1531938" y="1676400"/>
            <a:ext cx="417512" cy="279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3377" name="Oval 129"/>
          <p:cNvSpPr>
            <a:spLocks noChangeArrowheads="1"/>
          </p:cNvSpPr>
          <p:nvPr/>
        </p:nvSpPr>
        <p:spPr bwMode="auto">
          <a:xfrm>
            <a:off x="1069975" y="2708275"/>
            <a:ext cx="415925" cy="2968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3378" name="Oval 130"/>
          <p:cNvSpPr>
            <a:spLocks noChangeArrowheads="1"/>
          </p:cNvSpPr>
          <p:nvPr/>
        </p:nvSpPr>
        <p:spPr bwMode="auto">
          <a:xfrm>
            <a:off x="1995488" y="3024188"/>
            <a:ext cx="415925" cy="2571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3379" name="Oval 131"/>
          <p:cNvSpPr>
            <a:spLocks noChangeArrowheads="1"/>
          </p:cNvSpPr>
          <p:nvPr/>
        </p:nvSpPr>
        <p:spPr bwMode="auto">
          <a:xfrm>
            <a:off x="2411413" y="1665288"/>
            <a:ext cx="417512" cy="2635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3411" name="Oval 163"/>
          <p:cNvSpPr>
            <a:spLocks noChangeArrowheads="1"/>
          </p:cNvSpPr>
          <p:nvPr/>
        </p:nvSpPr>
        <p:spPr bwMode="auto">
          <a:xfrm>
            <a:off x="2782888" y="2505075"/>
            <a:ext cx="417512" cy="2762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53275" name="Group 164"/>
          <p:cNvGrpSpPr>
            <a:grpSpLocks/>
          </p:cNvGrpSpPr>
          <p:nvPr/>
        </p:nvGrpSpPr>
        <p:grpSpPr bwMode="auto">
          <a:xfrm>
            <a:off x="838200" y="2057400"/>
            <a:ext cx="2362200" cy="1123950"/>
            <a:chOff x="528" y="1284"/>
            <a:chExt cx="1440" cy="672"/>
          </a:xfrm>
        </p:grpSpPr>
        <p:sp>
          <p:nvSpPr>
            <p:cNvPr id="53375" name="Oval 127"/>
            <p:cNvSpPr>
              <a:spLocks noChangeArrowheads="1"/>
            </p:cNvSpPr>
            <p:nvPr/>
          </p:nvSpPr>
          <p:spPr bwMode="auto">
            <a:xfrm>
              <a:off x="528" y="1680"/>
              <a:ext cx="253" cy="241"/>
            </a:xfrm>
            <a:prstGeom prst="ellipse">
              <a:avLst/>
            </a:prstGeom>
            <a:solidFill>
              <a:srgbClr val="00FF99">
                <a:alpha val="39999"/>
              </a:srgbClr>
            </a:solidFill>
            <a:ln w="25400">
              <a:solidFill>
                <a:srgbClr val="00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376" name="Freeform 128"/>
            <p:cNvSpPr>
              <a:spLocks/>
            </p:cNvSpPr>
            <p:nvPr/>
          </p:nvSpPr>
          <p:spPr bwMode="auto">
            <a:xfrm rot="181797">
              <a:off x="624" y="1284"/>
              <a:ext cx="1344" cy="672"/>
            </a:xfrm>
            <a:custGeom>
              <a:avLst/>
              <a:gdLst/>
              <a:ahLst/>
              <a:cxnLst>
                <a:cxn ang="0">
                  <a:pos x="0" y="2020"/>
                </a:cxn>
                <a:cxn ang="0">
                  <a:pos x="3063" y="64"/>
                </a:cxn>
                <a:cxn ang="0">
                  <a:pos x="3301" y="64"/>
                </a:cxn>
                <a:cxn ang="0">
                  <a:pos x="3511" y="450"/>
                </a:cxn>
                <a:cxn ang="0">
                  <a:pos x="3447" y="935"/>
                </a:cxn>
                <a:cxn ang="0">
                  <a:pos x="3273" y="1134"/>
                </a:cxn>
                <a:cxn ang="0">
                  <a:pos x="156" y="3131"/>
                </a:cxn>
              </a:cxnLst>
              <a:rect l="0" t="0" r="r" b="b"/>
              <a:pathLst>
                <a:path w="3548" h="3131">
                  <a:moveTo>
                    <a:pt x="0" y="2020"/>
                  </a:moveTo>
                  <a:cubicBezTo>
                    <a:pt x="0" y="2020"/>
                    <a:pt x="3017" y="101"/>
                    <a:pt x="3063" y="64"/>
                  </a:cubicBezTo>
                  <a:cubicBezTo>
                    <a:pt x="3109" y="27"/>
                    <a:pt x="3226" y="0"/>
                    <a:pt x="3301" y="64"/>
                  </a:cubicBezTo>
                  <a:cubicBezTo>
                    <a:pt x="3376" y="128"/>
                    <a:pt x="3474" y="217"/>
                    <a:pt x="3511" y="450"/>
                  </a:cubicBezTo>
                  <a:cubicBezTo>
                    <a:pt x="3548" y="684"/>
                    <a:pt x="3487" y="821"/>
                    <a:pt x="3447" y="935"/>
                  </a:cubicBezTo>
                  <a:cubicBezTo>
                    <a:pt x="3407" y="1049"/>
                    <a:pt x="3282" y="1119"/>
                    <a:pt x="3273" y="1134"/>
                  </a:cubicBezTo>
                  <a:cubicBezTo>
                    <a:pt x="3264" y="1149"/>
                    <a:pt x="160" y="3131"/>
                    <a:pt x="156" y="3131"/>
                  </a:cubicBezTo>
                </a:path>
              </a:pathLst>
            </a:custGeom>
            <a:solidFill>
              <a:srgbClr val="00FF99">
                <a:alpha val="39999"/>
              </a:srgbClr>
            </a:solidFill>
            <a:ln w="25400">
              <a:solidFill>
                <a:srgbClr val="00FF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3413" name="Text Box 165"/>
          <p:cNvSpPr txBox="1">
            <a:spLocks noChangeArrowheads="1"/>
          </p:cNvSpPr>
          <p:nvPr/>
        </p:nvSpPr>
        <p:spPr bwMode="auto">
          <a:xfrm>
            <a:off x="71406" y="900098"/>
            <a:ext cx="31085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3N- </a:t>
            </a:r>
            <a:r>
              <a:rPr lang="fr-FR" sz="2400" b="1" dirty="0" err="1" smtClean="0">
                <a:solidFill>
                  <a:srgbClr val="FFFF00"/>
                </a:solidFill>
              </a:rPr>
              <a:t>directional</a:t>
            </a:r>
            <a:r>
              <a:rPr lang="fr-FR" sz="2400" b="1" dirty="0" smtClean="0">
                <a:solidFill>
                  <a:srgbClr val="FFFF00"/>
                </a:solidFill>
              </a:rPr>
              <a:t> scan</a:t>
            </a:r>
            <a:endParaRPr lang="fr-FR" sz="2400" b="1" dirty="0">
              <a:solidFill>
                <a:srgbClr val="FFFF00"/>
              </a:solidFill>
            </a:endParaRPr>
          </a:p>
        </p:txBody>
      </p:sp>
      <p:grpSp>
        <p:nvGrpSpPr>
          <p:cNvPr id="53279" name="Group 364"/>
          <p:cNvGrpSpPr>
            <a:grpSpLocks/>
          </p:cNvGrpSpPr>
          <p:nvPr/>
        </p:nvGrpSpPr>
        <p:grpSpPr bwMode="auto">
          <a:xfrm>
            <a:off x="4071934" y="1371600"/>
            <a:ext cx="417513" cy="333375"/>
            <a:chOff x="2569" y="1584"/>
            <a:chExt cx="263" cy="210"/>
          </a:xfrm>
        </p:grpSpPr>
        <p:sp>
          <p:nvSpPr>
            <p:cNvPr id="53582" name="Line 334"/>
            <p:cNvSpPr>
              <a:spLocks noChangeAspect="1" noChangeShapeType="1"/>
            </p:cNvSpPr>
            <p:nvPr/>
          </p:nvSpPr>
          <p:spPr bwMode="auto">
            <a:xfrm>
              <a:off x="2698" y="15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53283" name="Group 347"/>
            <p:cNvGrpSpPr>
              <a:grpSpLocks noChangeAspect="1"/>
            </p:cNvGrpSpPr>
            <p:nvPr/>
          </p:nvGrpSpPr>
          <p:grpSpPr bwMode="auto">
            <a:xfrm>
              <a:off x="2608" y="1660"/>
              <a:ext cx="169" cy="85"/>
              <a:chOff x="1200" y="2281"/>
              <a:chExt cx="71" cy="46"/>
            </a:xfrm>
          </p:grpSpPr>
          <p:sp>
            <p:nvSpPr>
              <p:cNvPr id="53596" name="Oval 34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597" name="Oval 34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598" name="Oval 35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53611" name="Oval 363"/>
            <p:cNvSpPr>
              <a:spLocks noChangeArrowheads="1"/>
            </p:cNvSpPr>
            <p:nvPr/>
          </p:nvSpPr>
          <p:spPr bwMode="auto">
            <a:xfrm>
              <a:off x="2569" y="1620"/>
              <a:ext cx="263" cy="17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3613" name="Text Box 365"/>
          <p:cNvSpPr txBox="1">
            <a:spLocks noChangeArrowheads="1"/>
          </p:cNvSpPr>
          <p:nvPr/>
        </p:nvSpPr>
        <p:spPr bwMode="auto">
          <a:xfrm>
            <a:off x="4565647" y="1376363"/>
            <a:ext cx="4384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/>
              <a:t>= 1 </a:t>
            </a:r>
            <a:r>
              <a:rPr lang="fr-FR" dirty="0" smtClean="0"/>
              <a:t>local </a:t>
            </a:r>
            <a:r>
              <a:rPr lang="fr-FR" dirty="0" err="1" smtClean="0"/>
              <a:t>coincidence</a:t>
            </a:r>
            <a:r>
              <a:rPr lang="fr-FR" dirty="0" smtClean="0"/>
              <a:t> (20ns) of </a:t>
            </a:r>
            <a:r>
              <a:rPr lang="fr-FR" dirty="0"/>
              <a:t>2 </a:t>
            </a:r>
            <a:r>
              <a:rPr lang="fr-FR" dirty="0" smtClean="0"/>
              <a:t>out of 3</a:t>
            </a:r>
            <a:endParaRPr lang="fr-FR" dirty="0"/>
          </a:p>
        </p:txBody>
      </p:sp>
      <p:grpSp>
        <p:nvGrpSpPr>
          <p:cNvPr id="53285" name="Group 438"/>
          <p:cNvGrpSpPr>
            <a:grpSpLocks/>
          </p:cNvGrpSpPr>
          <p:nvPr/>
        </p:nvGrpSpPr>
        <p:grpSpPr bwMode="auto">
          <a:xfrm>
            <a:off x="3886200" y="2514600"/>
            <a:ext cx="5257800" cy="674688"/>
            <a:chOff x="2448" y="1296"/>
            <a:chExt cx="3312" cy="425"/>
          </a:xfrm>
        </p:grpSpPr>
        <p:sp>
          <p:nvSpPr>
            <p:cNvPr id="53614" name="Text Box 366"/>
            <p:cNvSpPr txBox="1">
              <a:spLocks noChangeArrowheads="1"/>
            </p:cNvSpPr>
            <p:nvPr/>
          </p:nvSpPr>
          <p:spPr bwMode="auto">
            <a:xfrm>
              <a:off x="2448" y="1317"/>
              <a:ext cx="331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dirty="0">
                  <a:solidFill>
                    <a:srgbClr val="00FF99"/>
                  </a:solidFill>
                </a:rPr>
                <a:t>Trigger 3N</a:t>
              </a:r>
              <a:r>
                <a:rPr lang="fr-FR" dirty="0"/>
                <a:t> = 5           </a:t>
              </a:r>
              <a:r>
                <a:rPr lang="fr-FR" dirty="0" err="1" smtClean="0"/>
                <a:t>within</a:t>
              </a:r>
              <a:r>
                <a:rPr lang="fr-FR" dirty="0" smtClean="0"/>
                <a:t> 2.2</a:t>
              </a:r>
              <a:r>
                <a:rPr lang="fr-FR" dirty="0">
                  <a:sym typeface="Symbol" pitchFamily="18" charset="2"/>
                </a:rPr>
                <a:t>s, </a:t>
              </a:r>
            </a:p>
            <a:p>
              <a:r>
                <a:rPr lang="fr-FR" dirty="0">
                  <a:sym typeface="Symbol" pitchFamily="18" charset="2"/>
                </a:rPr>
                <a:t>	       </a:t>
              </a:r>
              <a:r>
                <a:rPr lang="fr-FR" dirty="0" smtClean="0">
                  <a:sym typeface="Symbol" pitchFamily="18" charset="2"/>
                </a:rPr>
                <a:t>and </a:t>
              </a:r>
              <a:r>
                <a:rPr lang="fr-FR" dirty="0" err="1" smtClean="0">
                  <a:sym typeface="Symbol" pitchFamily="18" charset="2"/>
                </a:rPr>
                <a:t>causally</a:t>
              </a:r>
              <a:r>
                <a:rPr lang="fr-FR" dirty="0" smtClean="0">
                  <a:sym typeface="Symbol" pitchFamily="18" charset="2"/>
                </a:rPr>
                <a:t> </a:t>
              </a:r>
              <a:r>
                <a:rPr lang="fr-FR" dirty="0" err="1" smtClean="0">
                  <a:sym typeface="Symbol" pitchFamily="18" charset="2"/>
                </a:rPr>
                <a:t>related</a:t>
              </a:r>
              <a:endParaRPr lang="fr-FR" dirty="0">
                <a:sym typeface="Symbol" pitchFamily="18" charset="2"/>
              </a:endParaRPr>
            </a:p>
          </p:txBody>
        </p:sp>
        <p:grpSp>
          <p:nvGrpSpPr>
            <p:cNvPr id="53289" name="Group 367"/>
            <p:cNvGrpSpPr>
              <a:grpSpLocks/>
            </p:cNvGrpSpPr>
            <p:nvPr/>
          </p:nvGrpSpPr>
          <p:grpSpPr bwMode="auto">
            <a:xfrm>
              <a:off x="3504" y="1296"/>
              <a:ext cx="276" cy="210"/>
              <a:chOff x="2569" y="1584"/>
              <a:chExt cx="263" cy="210"/>
            </a:xfrm>
          </p:grpSpPr>
          <p:sp>
            <p:nvSpPr>
              <p:cNvPr id="53616" name="Line 368"/>
              <p:cNvSpPr>
                <a:spLocks noChangeAspect="1" noChangeShapeType="1"/>
              </p:cNvSpPr>
              <p:nvPr/>
            </p:nvSpPr>
            <p:spPr bwMode="auto">
              <a:xfrm>
                <a:off x="2698" y="158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53293" name="Group 369"/>
              <p:cNvGrpSpPr>
                <a:grpSpLocks noChangeAspect="1"/>
              </p:cNvGrpSpPr>
              <p:nvPr/>
            </p:nvGrpSpPr>
            <p:grpSpPr bwMode="auto">
              <a:xfrm>
                <a:off x="2608" y="1660"/>
                <a:ext cx="169" cy="85"/>
                <a:chOff x="1200" y="2281"/>
                <a:chExt cx="71" cy="46"/>
              </a:xfrm>
            </p:grpSpPr>
            <p:sp>
              <p:nvSpPr>
                <p:cNvPr id="53618" name="Oval 370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19" name="Oval 371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20" name="Oval 372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53621" name="Oval 373"/>
              <p:cNvSpPr>
                <a:spLocks noChangeArrowheads="1"/>
              </p:cNvSpPr>
              <p:nvPr/>
            </p:nvSpPr>
            <p:spPr bwMode="auto">
              <a:xfrm>
                <a:off x="2569" y="1620"/>
                <a:ext cx="263" cy="174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53414" name="Text Box 166"/>
          <p:cNvSpPr txBox="1">
            <a:spLocks noChangeArrowheads="1"/>
          </p:cNvSpPr>
          <p:nvPr/>
        </p:nvSpPr>
        <p:spPr bwMode="auto">
          <a:xfrm>
            <a:off x="142875" y="4286256"/>
            <a:ext cx="715962" cy="44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2T3</a:t>
            </a:r>
            <a:endParaRPr lang="fr-FR" sz="2400" b="1" dirty="0">
              <a:solidFill>
                <a:srgbClr val="FFFF00"/>
              </a:solidFill>
            </a:endParaRPr>
          </a:p>
        </p:txBody>
      </p:sp>
      <p:grpSp>
        <p:nvGrpSpPr>
          <p:cNvPr id="53335" name="Group 435"/>
          <p:cNvGrpSpPr>
            <a:grpSpLocks/>
          </p:cNvGrpSpPr>
          <p:nvPr/>
        </p:nvGrpSpPr>
        <p:grpSpPr bwMode="auto">
          <a:xfrm>
            <a:off x="6924651" y="3963745"/>
            <a:ext cx="533400" cy="2037023"/>
            <a:chOff x="4848" y="2838"/>
            <a:chExt cx="336" cy="1338"/>
          </a:xfrm>
        </p:grpSpPr>
        <p:grpSp>
          <p:nvGrpSpPr>
            <p:cNvPr id="53339" name="Group 228"/>
            <p:cNvGrpSpPr>
              <a:grpSpLocks noChangeAspect="1"/>
            </p:cNvGrpSpPr>
            <p:nvPr/>
          </p:nvGrpSpPr>
          <p:grpSpPr bwMode="auto">
            <a:xfrm>
              <a:off x="4938" y="2838"/>
              <a:ext cx="171" cy="1338"/>
              <a:chOff x="4746" y="432"/>
              <a:chExt cx="396" cy="3174"/>
            </a:xfrm>
          </p:grpSpPr>
          <p:sp>
            <p:nvSpPr>
              <p:cNvPr id="53477" name="Line 229"/>
              <p:cNvSpPr>
                <a:spLocks noChangeAspect="1" noChangeShapeType="1"/>
              </p:cNvSpPr>
              <p:nvPr/>
            </p:nvSpPr>
            <p:spPr bwMode="auto">
              <a:xfrm>
                <a:off x="4953" y="432"/>
                <a:ext cx="0" cy="31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53343" name="Group 230"/>
              <p:cNvGrpSpPr>
                <a:grpSpLocks noChangeAspect="1"/>
              </p:cNvGrpSpPr>
              <p:nvPr/>
            </p:nvGrpSpPr>
            <p:grpSpPr bwMode="auto">
              <a:xfrm>
                <a:off x="4746" y="2275"/>
                <a:ext cx="390" cy="201"/>
                <a:chOff x="1200" y="2281"/>
                <a:chExt cx="71" cy="46"/>
              </a:xfrm>
            </p:grpSpPr>
            <p:sp>
              <p:nvSpPr>
                <p:cNvPr id="53479" name="Oval 231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80" name="Oval 232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81" name="Oval 233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345" name="Group 234"/>
              <p:cNvGrpSpPr>
                <a:grpSpLocks noChangeAspect="1"/>
              </p:cNvGrpSpPr>
              <p:nvPr/>
            </p:nvGrpSpPr>
            <p:grpSpPr bwMode="auto">
              <a:xfrm>
                <a:off x="4746" y="3123"/>
                <a:ext cx="390" cy="201"/>
                <a:chOff x="1609" y="2642"/>
                <a:chExt cx="71" cy="46"/>
              </a:xfrm>
            </p:grpSpPr>
            <p:sp>
              <p:nvSpPr>
                <p:cNvPr id="53483" name="Oval 235"/>
                <p:cNvSpPr>
                  <a:spLocks noChangeAspect="1" noChangeArrowheads="1"/>
                </p:cNvSpPr>
                <p:nvPr/>
              </p:nvSpPr>
              <p:spPr bwMode="auto">
                <a:xfrm>
                  <a:off x="1609" y="2665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84" name="Oval 236"/>
                <p:cNvSpPr>
                  <a:spLocks noChangeAspect="1" noChangeArrowheads="1"/>
                </p:cNvSpPr>
                <p:nvPr/>
              </p:nvSpPr>
              <p:spPr bwMode="auto">
                <a:xfrm>
                  <a:off x="1657" y="2665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85" name="Oval 237"/>
                <p:cNvSpPr>
                  <a:spLocks noChangeAspect="1" noChangeArrowheads="1"/>
                </p:cNvSpPr>
                <p:nvPr/>
              </p:nvSpPr>
              <p:spPr bwMode="auto">
                <a:xfrm>
                  <a:off x="1634" y="2642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349" name="Group 238"/>
              <p:cNvGrpSpPr>
                <a:grpSpLocks noChangeAspect="1"/>
              </p:cNvGrpSpPr>
              <p:nvPr/>
            </p:nvGrpSpPr>
            <p:grpSpPr bwMode="auto">
              <a:xfrm>
                <a:off x="4746" y="2704"/>
                <a:ext cx="390" cy="201"/>
                <a:chOff x="1200" y="2281"/>
                <a:chExt cx="71" cy="46"/>
              </a:xfrm>
            </p:grpSpPr>
            <p:sp>
              <p:nvSpPr>
                <p:cNvPr id="53487" name="Oval 239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88" name="Oval 240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89" name="Oval 24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353" name="Group 242"/>
              <p:cNvGrpSpPr>
                <a:grpSpLocks noChangeAspect="1"/>
              </p:cNvGrpSpPr>
              <p:nvPr/>
            </p:nvGrpSpPr>
            <p:grpSpPr bwMode="auto">
              <a:xfrm>
                <a:off x="4746" y="1865"/>
                <a:ext cx="390" cy="201"/>
                <a:chOff x="1200" y="2281"/>
                <a:chExt cx="71" cy="46"/>
              </a:xfrm>
            </p:grpSpPr>
            <p:sp>
              <p:nvSpPr>
                <p:cNvPr id="53491" name="Oval 243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92" name="Oval 244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93" name="Oval 245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357" name="Group 246"/>
              <p:cNvGrpSpPr>
                <a:grpSpLocks noChangeAspect="1"/>
              </p:cNvGrpSpPr>
              <p:nvPr/>
            </p:nvGrpSpPr>
            <p:grpSpPr bwMode="auto">
              <a:xfrm>
                <a:off x="4752" y="1383"/>
                <a:ext cx="390" cy="201"/>
                <a:chOff x="1200" y="2281"/>
                <a:chExt cx="71" cy="46"/>
              </a:xfrm>
            </p:grpSpPr>
            <p:sp>
              <p:nvSpPr>
                <p:cNvPr id="53495" name="Oval 247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96" name="Oval 248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497" name="Oval 24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361" name="Group 250"/>
              <p:cNvGrpSpPr>
                <a:grpSpLocks noChangeAspect="1"/>
              </p:cNvGrpSpPr>
              <p:nvPr/>
            </p:nvGrpSpPr>
            <p:grpSpPr bwMode="auto">
              <a:xfrm>
                <a:off x="4752" y="951"/>
                <a:ext cx="390" cy="201"/>
                <a:chOff x="1200" y="2281"/>
                <a:chExt cx="71" cy="46"/>
              </a:xfrm>
            </p:grpSpPr>
            <p:sp>
              <p:nvSpPr>
                <p:cNvPr id="53499" name="Oval 251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500" name="Oval 252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501" name="Oval 253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365" name="Group 254"/>
              <p:cNvGrpSpPr>
                <a:grpSpLocks noChangeAspect="1"/>
              </p:cNvGrpSpPr>
              <p:nvPr/>
            </p:nvGrpSpPr>
            <p:grpSpPr bwMode="auto">
              <a:xfrm>
                <a:off x="4752" y="528"/>
                <a:ext cx="390" cy="201"/>
                <a:chOff x="1200" y="2281"/>
                <a:chExt cx="71" cy="46"/>
              </a:xfrm>
            </p:grpSpPr>
            <p:sp>
              <p:nvSpPr>
                <p:cNvPr id="53503" name="Oval 255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504" name="Oval 256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505" name="Oval 25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53578" name="Oval 330"/>
            <p:cNvSpPr>
              <a:spLocks noChangeArrowheads="1"/>
            </p:cNvSpPr>
            <p:nvPr/>
          </p:nvSpPr>
          <p:spPr bwMode="auto">
            <a:xfrm>
              <a:off x="4892" y="3421"/>
              <a:ext cx="263" cy="14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579" name="Oval 331"/>
            <p:cNvSpPr>
              <a:spLocks noChangeArrowheads="1"/>
            </p:cNvSpPr>
            <p:nvPr/>
          </p:nvSpPr>
          <p:spPr bwMode="auto">
            <a:xfrm>
              <a:off x="4892" y="3041"/>
              <a:ext cx="263" cy="14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580" name="Rectangle 332"/>
            <p:cNvSpPr>
              <a:spLocks noChangeArrowheads="1"/>
            </p:cNvSpPr>
            <p:nvPr/>
          </p:nvSpPr>
          <p:spPr bwMode="auto">
            <a:xfrm>
              <a:off x="4848" y="3005"/>
              <a:ext cx="336" cy="584"/>
            </a:xfrm>
            <a:prstGeom prst="rect">
              <a:avLst/>
            </a:prstGeom>
            <a:noFill/>
            <a:ln w="28575">
              <a:solidFill>
                <a:srgbClr val="00FF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3632" name="Text Box 384"/>
          <p:cNvSpPr txBox="1">
            <a:spLocks noChangeArrowheads="1"/>
          </p:cNvSpPr>
          <p:nvPr/>
        </p:nvSpPr>
        <p:spPr bwMode="auto">
          <a:xfrm>
            <a:off x="1285852" y="4406774"/>
            <a:ext cx="5714999" cy="351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dirty="0">
                <a:solidFill>
                  <a:srgbClr val="00FF99"/>
                </a:solidFill>
              </a:rPr>
              <a:t>Trigger</a:t>
            </a:r>
            <a:r>
              <a:rPr lang="fr-FR" dirty="0"/>
              <a:t> </a:t>
            </a:r>
            <a:r>
              <a:rPr lang="fr-FR" dirty="0">
                <a:solidFill>
                  <a:srgbClr val="00FF99"/>
                </a:solidFill>
              </a:rPr>
              <a:t>1T3</a:t>
            </a:r>
            <a:r>
              <a:rPr lang="fr-FR" dirty="0"/>
              <a:t> = 2           </a:t>
            </a:r>
            <a:r>
              <a:rPr lang="fr-FR" dirty="0" smtClean="0"/>
              <a:t>in 3 adjacent </a:t>
            </a:r>
            <a:r>
              <a:rPr lang="fr-FR" dirty="0" err="1" smtClean="0"/>
              <a:t>storeys</a:t>
            </a:r>
            <a:endParaRPr lang="fr-FR" dirty="0">
              <a:sym typeface="Symbol" pitchFamily="18" charset="2"/>
            </a:endParaRPr>
          </a:p>
        </p:txBody>
      </p:sp>
      <p:grpSp>
        <p:nvGrpSpPr>
          <p:cNvPr id="53380" name="Group 385"/>
          <p:cNvGrpSpPr>
            <a:grpSpLocks/>
          </p:cNvGrpSpPr>
          <p:nvPr/>
        </p:nvGrpSpPr>
        <p:grpSpPr bwMode="auto">
          <a:xfrm>
            <a:off x="3038452" y="4374803"/>
            <a:ext cx="417512" cy="319712"/>
            <a:chOff x="2569" y="1584"/>
            <a:chExt cx="263" cy="210"/>
          </a:xfrm>
        </p:grpSpPr>
        <p:sp>
          <p:nvSpPr>
            <p:cNvPr id="53634" name="Line 386"/>
            <p:cNvSpPr>
              <a:spLocks noChangeAspect="1" noChangeShapeType="1"/>
            </p:cNvSpPr>
            <p:nvPr/>
          </p:nvSpPr>
          <p:spPr bwMode="auto">
            <a:xfrm>
              <a:off x="2698" y="15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53382" name="Group 387"/>
            <p:cNvGrpSpPr>
              <a:grpSpLocks noChangeAspect="1"/>
            </p:cNvGrpSpPr>
            <p:nvPr/>
          </p:nvGrpSpPr>
          <p:grpSpPr bwMode="auto">
            <a:xfrm>
              <a:off x="2608" y="1660"/>
              <a:ext cx="169" cy="85"/>
              <a:chOff x="1200" y="2281"/>
              <a:chExt cx="71" cy="46"/>
            </a:xfrm>
          </p:grpSpPr>
          <p:sp>
            <p:nvSpPr>
              <p:cNvPr id="53636" name="Oval 38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637" name="Oval 38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638" name="Oval 39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53639" name="Oval 391"/>
            <p:cNvSpPr>
              <a:spLocks noChangeArrowheads="1"/>
            </p:cNvSpPr>
            <p:nvPr/>
          </p:nvSpPr>
          <p:spPr bwMode="auto">
            <a:xfrm>
              <a:off x="2569" y="1620"/>
              <a:ext cx="263" cy="17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3640" name="Text Box 392"/>
          <p:cNvSpPr txBox="1">
            <a:spLocks noChangeArrowheads="1"/>
          </p:cNvSpPr>
          <p:nvPr/>
        </p:nvSpPr>
        <p:spPr bwMode="auto">
          <a:xfrm>
            <a:off x="1285852" y="5100656"/>
            <a:ext cx="571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dirty="0">
                <a:solidFill>
                  <a:srgbClr val="00FF99"/>
                </a:solidFill>
              </a:rPr>
              <a:t>Trigger</a:t>
            </a:r>
            <a:r>
              <a:rPr lang="fr-FR" dirty="0"/>
              <a:t> </a:t>
            </a:r>
            <a:r>
              <a:rPr lang="fr-FR" dirty="0">
                <a:solidFill>
                  <a:srgbClr val="00FF99"/>
                </a:solidFill>
              </a:rPr>
              <a:t>2T3</a:t>
            </a:r>
            <a:r>
              <a:rPr lang="fr-FR" dirty="0"/>
              <a:t> = 2 x </a:t>
            </a:r>
            <a:r>
              <a:rPr lang="fr-FR" dirty="0">
                <a:solidFill>
                  <a:srgbClr val="00FF99"/>
                </a:solidFill>
              </a:rPr>
              <a:t>1T3</a:t>
            </a:r>
            <a:r>
              <a:rPr lang="fr-FR" dirty="0"/>
              <a:t> </a:t>
            </a:r>
            <a:r>
              <a:rPr lang="fr-FR" dirty="0" err="1" smtClean="0"/>
              <a:t>within</a:t>
            </a:r>
            <a:r>
              <a:rPr lang="fr-FR" dirty="0" smtClean="0"/>
              <a:t> 2.2 </a:t>
            </a:r>
            <a:r>
              <a:rPr lang="fr-FR" dirty="0">
                <a:sym typeface="Symbol" pitchFamily="18" charset="2"/>
              </a:rPr>
              <a:t>s</a:t>
            </a:r>
          </a:p>
        </p:txBody>
      </p:sp>
      <p:grpSp>
        <p:nvGrpSpPr>
          <p:cNvPr id="53386" name="Group 437"/>
          <p:cNvGrpSpPr>
            <a:grpSpLocks/>
          </p:cNvGrpSpPr>
          <p:nvPr/>
        </p:nvGrpSpPr>
        <p:grpSpPr bwMode="auto">
          <a:xfrm>
            <a:off x="7686652" y="3867168"/>
            <a:ext cx="533400" cy="2124075"/>
            <a:chOff x="5280" y="2832"/>
            <a:chExt cx="336" cy="1338"/>
          </a:xfrm>
        </p:grpSpPr>
        <p:grpSp>
          <p:nvGrpSpPr>
            <p:cNvPr id="53390" name="Group 401"/>
            <p:cNvGrpSpPr>
              <a:grpSpLocks noChangeAspect="1"/>
            </p:cNvGrpSpPr>
            <p:nvPr/>
          </p:nvGrpSpPr>
          <p:grpSpPr bwMode="auto">
            <a:xfrm>
              <a:off x="5370" y="2832"/>
              <a:ext cx="171" cy="1338"/>
              <a:chOff x="4746" y="432"/>
              <a:chExt cx="396" cy="3174"/>
            </a:xfrm>
          </p:grpSpPr>
          <p:sp>
            <p:nvSpPr>
              <p:cNvPr id="53650" name="Line 402"/>
              <p:cNvSpPr>
                <a:spLocks noChangeAspect="1" noChangeShapeType="1"/>
              </p:cNvSpPr>
              <p:nvPr/>
            </p:nvSpPr>
            <p:spPr bwMode="auto">
              <a:xfrm>
                <a:off x="4953" y="432"/>
                <a:ext cx="0" cy="31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53394" name="Group 403"/>
              <p:cNvGrpSpPr>
                <a:grpSpLocks noChangeAspect="1"/>
              </p:cNvGrpSpPr>
              <p:nvPr/>
            </p:nvGrpSpPr>
            <p:grpSpPr bwMode="auto">
              <a:xfrm>
                <a:off x="4746" y="2275"/>
                <a:ext cx="390" cy="201"/>
                <a:chOff x="1200" y="2281"/>
                <a:chExt cx="71" cy="46"/>
              </a:xfrm>
            </p:grpSpPr>
            <p:sp>
              <p:nvSpPr>
                <p:cNvPr id="53652" name="Oval 404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53" name="Oval 405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54" name="Oval 406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398" name="Group 407"/>
              <p:cNvGrpSpPr>
                <a:grpSpLocks noChangeAspect="1"/>
              </p:cNvGrpSpPr>
              <p:nvPr/>
            </p:nvGrpSpPr>
            <p:grpSpPr bwMode="auto">
              <a:xfrm>
                <a:off x="4746" y="3123"/>
                <a:ext cx="390" cy="201"/>
                <a:chOff x="1609" y="2642"/>
                <a:chExt cx="71" cy="46"/>
              </a:xfrm>
            </p:grpSpPr>
            <p:sp>
              <p:nvSpPr>
                <p:cNvPr id="53656" name="Oval 408"/>
                <p:cNvSpPr>
                  <a:spLocks noChangeAspect="1" noChangeArrowheads="1"/>
                </p:cNvSpPr>
                <p:nvPr/>
              </p:nvSpPr>
              <p:spPr bwMode="auto">
                <a:xfrm>
                  <a:off x="1609" y="2665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57" name="Oval 409"/>
                <p:cNvSpPr>
                  <a:spLocks noChangeAspect="1" noChangeArrowheads="1"/>
                </p:cNvSpPr>
                <p:nvPr/>
              </p:nvSpPr>
              <p:spPr bwMode="auto">
                <a:xfrm>
                  <a:off x="1657" y="2665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58" name="Oval 410"/>
                <p:cNvSpPr>
                  <a:spLocks noChangeAspect="1" noChangeArrowheads="1"/>
                </p:cNvSpPr>
                <p:nvPr/>
              </p:nvSpPr>
              <p:spPr bwMode="auto">
                <a:xfrm>
                  <a:off x="1634" y="2642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402" name="Group 411"/>
              <p:cNvGrpSpPr>
                <a:grpSpLocks noChangeAspect="1"/>
              </p:cNvGrpSpPr>
              <p:nvPr/>
            </p:nvGrpSpPr>
            <p:grpSpPr bwMode="auto">
              <a:xfrm>
                <a:off x="4746" y="2704"/>
                <a:ext cx="390" cy="201"/>
                <a:chOff x="1200" y="2281"/>
                <a:chExt cx="71" cy="46"/>
              </a:xfrm>
            </p:grpSpPr>
            <p:sp>
              <p:nvSpPr>
                <p:cNvPr id="53660" name="Oval 412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61" name="Oval 413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62" name="Oval 41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406" name="Group 415"/>
              <p:cNvGrpSpPr>
                <a:grpSpLocks noChangeAspect="1"/>
              </p:cNvGrpSpPr>
              <p:nvPr/>
            </p:nvGrpSpPr>
            <p:grpSpPr bwMode="auto">
              <a:xfrm>
                <a:off x="4746" y="1865"/>
                <a:ext cx="390" cy="201"/>
                <a:chOff x="1200" y="2281"/>
                <a:chExt cx="71" cy="46"/>
              </a:xfrm>
            </p:grpSpPr>
            <p:sp>
              <p:nvSpPr>
                <p:cNvPr id="53664" name="Oval 416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65" name="Oval 417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66" name="Oval 41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410" name="Group 419"/>
              <p:cNvGrpSpPr>
                <a:grpSpLocks noChangeAspect="1"/>
              </p:cNvGrpSpPr>
              <p:nvPr/>
            </p:nvGrpSpPr>
            <p:grpSpPr bwMode="auto">
              <a:xfrm>
                <a:off x="4752" y="1383"/>
                <a:ext cx="390" cy="201"/>
                <a:chOff x="1200" y="2281"/>
                <a:chExt cx="71" cy="46"/>
              </a:xfrm>
            </p:grpSpPr>
            <p:sp>
              <p:nvSpPr>
                <p:cNvPr id="53668" name="Oval 420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69" name="Oval 421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70" name="Oval 422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412" name="Group 423"/>
              <p:cNvGrpSpPr>
                <a:grpSpLocks noChangeAspect="1"/>
              </p:cNvGrpSpPr>
              <p:nvPr/>
            </p:nvGrpSpPr>
            <p:grpSpPr bwMode="auto">
              <a:xfrm>
                <a:off x="4752" y="951"/>
                <a:ext cx="390" cy="201"/>
                <a:chOff x="1200" y="2281"/>
                <a:chExt cx="71" cy="46"/>
              </a:xfrm>
            </p:grpSpPr>
            <p:sp>
              <p:nvSpPr>
                <p:cNvPr id="53672" name="Oval 424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73" name="Oval 425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74" name="Oval 426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415" name="Group 427"/>
              <p:cNvGrpSpPr>
                <a:grpSpLocks noChangeAspect="1"/>
              </p:cNvGrpSpPr>
              <p:nvPr/>
            </p:nvGrpSpPr>
            <p:grpSpPr bwMode="auto">
              <a:xfrm>
                <a:off x="4752" y="528"/>
                <a:ext cx="390" cy="201"/>
                <a:chOff x="1200" y="2281"/>
                <a:chExt cx="71" cy="46"/>
              </a:xfrm>
            </p:grpSpPr>
            <p:sp>
              <p:nvSpPr>
                <p:cNvPr id="53676" name="Oval 428"/>
                <p:cNvSpPr>
                  <a:spLocks noChangeAspect="1" noChangeArrowheads="1"/>
                </p:cNvSpPr>
                <p:nvPr/>
              </p:nvSpPr>
              <p:spPr bwMode="auto">
                <a:xfrm>
                  <a:off x="1200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77" name="Oval 429"/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2304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678" name="Oval 43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5" y="228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53679" name="Oval 431"/>
            <p:cNvSpPr>
              <a:spLocks noChangeArrowheads="1"/>
            </p:cNvSpPr>
            <p:nvPr/>
          </p:nvSpPr>
          <p:spPr bwMode="auto">
            <a:xfrm>
              <a:off x="5324" y="3408"/>
              <a:ext cx="263" cy="14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680" name="Oval 432"/>
            <p:cNvSpPr>
              <a:spLocks noChangeArrowheads="1"/>
            </p:cNvSpPr>
            <p:nvPr/>
          </p:nvSpPr>
          <p:spPr bwMode="auto">
            <a:xfrm>
              <a:off x="5324" y="3216"/>
              <a:ext cx="263" cy="14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681" name="Rectangle 433"/>
            <p:cNvSpPr>
              <a:spLocks noChangeArrowheads="1"/>
            </p:cNvSpPr>
            <p:nvPr/>
          </p:nvSpPr>
          <p:spPr bwMode="auto">
            <a:xfrm>
              <a:off x="5280" y="3198"/>
              <a:ext cx="336" cy="384"/>
            </a:xfrm>
            <a:prstGeom prst="rect">
              <a:avLst/>
            </a:prstGeom>
            <a:noFill/>
            <a:ln w="28575">
              <a:solidFill>
                <a:srgbClr val="00FF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3688" name="Text Box 440"/>
          <p:cNvSpPr txBox="1">
            <a:spLocks noChangeArrowheads="1"/>
          </p:cNvSpPr>
          <p:nvPr/>
        </p:nvSpPr>
        <p:spPr bwMode="auto">
          <a:xfrm>
            <a:off x="4773609" y="1682750"/>
            <a:ext cx="3743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 smtClean="0"/>
              <a:t>or a single large amplitude (&gt;3spe)</a:t>
            </a:r>
            <a:endParaRPr lang="fr-FR" dirty="0"/>
          </a:p>
        </p:txBody>
      </p:sp>
      <p:sp>
        <p:nvSpPr>
          <p:cNvPr id="258" name="Text Box 166"/>
          <p:cNvSpPr txBox="1">
            <a:spLocks noChangeArrowheads="1"/>
          </p:cNvSpPr>
          <p:nvPr/>
        </p:nvSpPr>
        <p:spPr bwMode="auto">
          <a:xfrm>
            <a:off x="214282" y="6110607"/>
            <a:ext cx="51603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FFFF00"/>
                </a:solidFill>
              </a:rPr>
              <a:t>Galactic</a:t>
            </a:r>
            <a:r>
              <a:rPr lang="fr-FR" sz="2400" b="1" dirty="0" smtClean="0">
                <a:solidFill>
                  <a:srgbClr val="FFFF00"/>
                </a:solidFill>
              </a:rPr>
              <a:t> Centre-</a:t>
            </a:r>
            <a:r>
              <a:rPr lang="fr-FR" sz="2400" b="1" dirty="0" err="1" smtClean="0">
                <a:solidFill>
                  <a:srgbClr val="FFFF00"/>
                </a:solidFill>
              </a:rPr>
              <a:t>directional</a:t>
            </a:r>
            <a:r>
              <a:rPr lang="fr-FR" sz="2400" b="1" dirty="0" smtClean="0">
                <a:solidFill>
                  <a:srgbClr val="FFFF00"/>
                </a:solidFill>
              </a:rPr>
              <a:t> trigger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00139 0.1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0.0007 -0.081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3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0313 0.090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3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4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4.07407E-6 L -3.05556E-6 -0.04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73" grpId="0" animBg="1"/>
      <p:bldP spid="53378" grpId="0" animBg="1"/>
      <p:bldP spid="53379" grpId="0" animBg="1"/>
      <p:bldP spid="534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-32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43026" y="-24"/>
            <a:ext cx="8301006" cy="838200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Number of triggers</a:t>
            </a:r>
            <a:endParaRPr lang="fr-FR" sz="4000" dirty="0">
              <a:solidFill>
                <a:srgbClr val="FFFF00"/>
              </a:solidFill>
            </a:endParaRPr>
          </a:p>
        </p:txBody>
      </p:sp>
      <p:pic>
        <p:nvPicPr>
          <p:cNvPr id="37891" name="Picture 3" descr="line5_totmu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2005034"/>
            <a:ext cx="4876800" cy="3557588"/>
          </a:xfrm>
          <a:noFill/>
          <a:ln/>
        </p:spPr>
      </p:pic>
      <p:pic>
        <p:nvPicPr>
          <p:cNvPr id="37892" name="Picture 4" descr="line10_totmu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384675" y="1992334"/>
            <a:ext cx="4797425" cy="3581400"/>
          </a:xfrm>
          <a:noFill/>
          <a:ln/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5334000" y="1090634"/>
            <a:ext cx="335280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10 or more lines (2008)</a:t>
            </a:r>
            <a:endParaRPr lang="fr-FR" sz="2400">
              <a:solidFill>
                <a:srgbClr val="FFFF00"/>
              </a:solidFill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311275" y="1014434"/>
            <a:ext cx="28797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5 lines (2007)</a:t>
            </a:r>
            <a:endParaRPr lang="fr-FR" sz="2400">
              <a:solidFill>
                <a:srgbClr val="FFFF00"/>
              </a:solidFill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6781800" y="2309834"/>
            <a:ext cx="533400" cy="2895600"/>
          </a:xfrm>
          <a:prstGeom prst="rect">
            <a:avLst/>
          </a:prstGeom>
          <a:solidFill>
            <a:schemeClr val="accent1">
              <a:alpha val="57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6572264" y="2500306"/>
            <a:ext cx="10395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CABLE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REPAIR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2057400" y="1474809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19.10</a:t>
            </a:r>
            <a:r>
              <a:rPr lang="en-US" sz="2400" baseline="30000">
                <a:solidFill>
                  <a:schemeClr val="bg1"/>
                </a:solidFill>
              </a:rPr>
              <a:t>6</a:t>
            </a:r>
            <a:r>
              <a:rPr lang="en-US" sz="2400">
                <a:solidFill>
                  <a:schemeClr val="bg1"/>
                </a:solidFill>
              </a:rPr>
              <a:t> μ</a:t>
            </a: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6172200" y="1474809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65.10</a:t>
            </a:r>
            <a:r>
              <a:rPr lang="en-US" sz="2400" baseline="30000">
                <a:solidFill>
                  <a:schemeClr val="bg1"/>
                </a:solidFill>
              </a:rPr>
              <a:t>6</a:t>
            </a:r>
            <a:r>
              <a:rPr lang="en-US" sz="2400">
                <a:solidFill>
                  <a:schemeClr val="bg1"/>
                </a:solidFill>
              </a:rPr>
              <a:t> μ</a:t>
            </a: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381000" y="5783284"/>
            <a:ext cx="3898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Total : 240 days = 80% of calendar</a:t>
            </a:r>
          </a:p>
          <a:p>
            <a:r>
              <a:rPr lang="en-US" b="1">
                <a:solidFill>
                  <a:schemeClr val="accent1"/>
                </a:solidFill>
              </a:rPr>
              <a:t>Selected :167d  = 70%  of total</a:t>
            </a:r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4940300" y="5859484"/>
            <a:ext cx="3898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Total : 243 days = 83% of calendar</a:t>
            </a:r>
          </a:p>
          <a:p>
            <a:r>
              <a:rPr lang="en-US" b="1">
                <a:solidFill>
                  <a:schemeClr val="accent1"/>
                </a:solidFill>
              </a:rPr>
              <a:t>Selected :173d  = 71%  of total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3" descr="12lineevent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07963" y="1400175"/>
            <a:ext cx="4892675" cy="4814888"/>
          </a:xfrm>
          <a:solidFill>
            <a:schemeClr val="bg2"/>
          </a:solidFill>
          <a:ln>
            <a:miter lim="800000"/>
            <a:headEnd/>
            <a:tailEnd/>
          </a:ln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5307013" y="1341438"/>
            <a:ext cx="3654425" cy="754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/>
              <a:t>Example of a </a:t>
            </a:r>
            <a:r>
              <a:rPr lang="en-US" sz="1600">
                <a:solidFill>
                  <a:srgbClr val="FF0000"/>
                </a:solidFill>
              </a:rPr>
              <a:t>reconstructed down-going muon</a:t>
            </a:r>
            <a:r>
              <a:rPr lang="en-US" sz="1600"/>
              <a:t>, detected in all 12 detector lines:</a:t>
            </a:r>
          </a:p>
        </p:txBody>
      </p:sp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1577975" y="1603375"/>
            <a:ext cx="941388" cy="85248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0" name="Rectangle 6"/>
          <p:cNvSpPr>
            <a:spLocks noChangeArrowheads="1"/>
          </p:cNvSpPr>
          <p:nvPr/>
        </p:nvSpPr>
        <p:spPr bwMode="auto">
          <a:xfrm>
            <a:off x="2808288" y="1597025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1" name="Rectangle 7"/>
          <p:cNvSpPr>
            <a:spLocks noChangeArrowheads="1"/>
          </p:cNvSpPr>
          <p:nvPr/>
        </p:nvSpPr>
        <p:spPr bwMode="auto">
          <a:xfrm>
            <a:off x="2801938" y="2714625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2" name="Rectangle 8"/>
          <p:cNvSpPr>
            <a:spLocks noChangeArrowheads="1"/>
          </p:cNvSpPr>
          <p:nvPr/>
        </p:nvSpPr>
        <p:spPr bwMode="auto">
          <a:xfrm>
            <a:off x="1585913" y="2709863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3" name="Rectangle 9"/>
          <p:cNvSpPr>
            <a:spLocks noChangeArrowheads="1"/>
          </p:cNvSpPr>
          <p:nvPr/>
        </p:nvSpPr>
        <p:spPr bwMode="auto">
          <a:xfrm>
            <a:off x="355600" y="2716213"/>
            <a:ext cx="941388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4" name="Rectangle 10"/>
          <p:cNvSpPr>
            <a:spLocks noChangeArrowheads="1"/>
          </p:cNvSpPr>
          <p:nvPr/>
        </p:nvSpPr>
        <p:spPr bwMode="auto">
          <a:xfrm>
            <a:off x="4032250" y="2709863"/>
            <a:ext cx="941388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5" name="Rectangle 11"/>
          <p:cNvSpPr>
            <a:spLocks noChangeArrowheads="1"/>
          </p:cNvSpPr>
          <p:nvPr/>
        </p:nvSpPr>
        <p:spPr bwMode="auto">
          <a:xfrm>
            <a:off x="4025900" y="3827463"/>
            <a:ext cx="941388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6" name="Rectangle 12"/>
          <p:cNvSpPr>
            <a:spLocks noChangeArrowheads="1"/>
          </p:cNvSpPr>
          <p:nvPr/>
        </p:nvSpPr>
        <p:spPr bwMode="auto">
          <a:xfrm>
            <a:off x="2797175" y="3822700"/>
            <a:ext cx="941388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7" name="Rectangle 13"/>
          <p:cNvSpPr>
            <a:spLocks noChangeArrowheads="1"/>
          </p:cNvSpPr>
          <p:nvPr/>
        </p:nvSpPr>
        <p:spPr bwMode="auto">
          <a:xfrm>
            <a:off x="1579563" y="3816350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8" name="Rectangle 14"/>
          <p:cNvSpPr>
            <a:spLocks noChangeArrowheads="1"/>
          </p:cNvSpPr>
          <p:nvPr/>
        </p:nvSpPr>
        <p:spPr bwMode="auto">
          <a:xfrm>
            <a:off x="350838" y="3822700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399" name="Rectangle 15"/>
          <p:cNvSpPr>
            <a:spLocks noChangeArrowheads="1"/>
          </p:cNvSpPr>
          <p:nvPr/>
        </p:nvSpPr>
        <p:spPr bwMode="auto">
          <a:xfrm>
            <a:off x="2803525" y="4941888"/>
            <a:ext cx="941388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400" name="Rectangle 16"/>
          <p:cNvSpPr>
            <a:spLocks noChangeArrowheads="1"/>
          </p:cNvSpPr>
          <p:nvPr/>
        </p:nvSpPr>
        <p:spPr bwMode="auto">
          <a:xfrm>
            <a:off x="1573213" y="4948238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Rectangle 17"/>
          <p:cNvSpPr>
            <a:spLocks noChangeArrowheads="1"/>
          </p:cNvSpPr>
          <p:nvPr/>
        </p:nvSpPr>
        <p:spPr bwMode="auto">
          <a:xfrm>
            <a:off x="5202238" y="2387600"/>
            <a:ext cx="3792537" cy="35210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4402" name="Picture 18" descr="r34497f4059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7000" y="2395538"/>
            <a:ext cx="3733800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7" name="Line 21"/>
          <p:cNvSpPr>
            <a:spLocks noChangeShapeType="1"/>
          </p:cNvSpPr>
          <p:nvPr/>
        </p:nvSpPr>
        <p:spPr bwMode="auto">
          <a:xfrm>
            <a:off x="214313" y="885825"/>
            <a:ext cx="0" cy="5329238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 type="triangle" w="med" len="med"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3028" name="Text Box 22"/>
          <p:cNvSpPr txBox="1">
            <a:spLocks noChangeArrowheads="1"/>
          </p:cNvSpPr>
          <p:nvPr/>
        </p:nvSpPr>
        <p:spPr bwMode="auto">
          <a:xfrm>
            <a:off x="193675" y="1357313"/>
            <a:ext cx="877888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height</a:t>
            </a:r>
          </a:p>
        </p:txBody>
      </p:sp>
      <p:sp>
        <p:nvSpPr>
          <p:cNvPr id="43029" name="Line 23"/>
          <p:cNvSpPr>
            <a:spLocks noChangeShapeType="1"/>
          </p:cNvSpPr>
          <p:nvPr/>
        </p:nvSpPr>
        <p:spPr bwMode="auto">
          <a:xfrm flipH="1">
            <a:off x="214313" y="6215063"/>
            <a:ext cx="5184775" cy="1587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 type="triangle" w="med" len="med"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3030" name="Text Box 24"/>
          <p:cNvSpPr txBox="1">
            <a:spLocks noChangeArrowheads="1"/>
          </p:cNvSpPr>
          <p:nvPr/>
        </p:nvSpPr>
        <p:spPr bwMode="auto">
          <a:xfrm>
            <a:off x="4019550" y="5780088"/>
            <a:ext cx="8112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23" name="1 Título"/>
          <p:cNvSpPr txBox="1">
            <a:spLocks/>
          </p:cNvSpPr>
          <p:nvPr/>
        </p:nvSpPr>
        <p:spPr bwMode="auto">
          <a:xfrm>
            <a:off x="827088" y="0"/>
            <a:ext cx="8316912" cy="836613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Atmospheric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Muons</a:t>
            </a: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/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/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/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3000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3000"/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/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/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/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9" grpId="0" animBg="1"/>
      <p:bldP spid="144390" grpId="0" animBg="1"/>
      <p:bldP spid="144391" grpId="0" animBg="1"/>
      <p:bldP spid="144392" grpId="0" animBg="1"/>
      <p:bldP spid="144393" grpId="0" animBg="1"/>
      <p:bldP spid="144394" grpId="0" animBg="1"/>
      <p:bldP spid="144395" grpId="0" animBg="1"/>
      <p:bldP spid="144396" grpId="0" animBg="1"/>
      <p:bldP spid="144397" grpId="0" animBg="1"/>
      <p:bldP spid="144398" grpId="0" animBg="1"/>
      <p:bldP spid="144399" grpId="0" animBg="1"/>
      <p:bldP spid="14440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r34927_7155_5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88" y="1633538"/>
            <a:ext cx="4895850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5307013" y="1498600"/>
            <a:ext cx="3654425" cy="754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>
                <a:cs typeface="Lucida Sans Unicode" pitchFamily="34" charset="0"/>
              </a:rPr>
              <a:t>Example of a </a:t>
            </a:r>
            <a:r>
              <a:rPr lang="en-US" sz="1600">
                <a:solidFill>
                  <a:srgbClr val="FF0000"/>
                </a:solidFill>
                <a:cs typeface="Lucida Sans Unicode" pitchFamily="34" charset="0"/>
              </a:rPr>
              <a:t>reconstructed up-going muon</a:t>
            </a:r>
            <a:r>
              <a:rPr lang="en-US" sz="1600">
                <a:cs typeface="Lucida Sans Unicode" pitchFamily="34" charset="0"/>
              </a:rPr>
              <a:t> (i.e. a neutrino candidate) detected in 6/12 detector lines:</a:t>
            </a: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1577975" y="1760538"/>
            <a:ext cx="941388" cy="85248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14" name="Rectangle 6"/>
          <p:cNvSpPr>
            <a:spLocks noChangeArrowheads="1"/>
          </p:cNvSpPr>
          <p:nvPr/>
        </p:nvSpPr>
        <p:spPr bwMode="auto">
          <a:xfrm>
            <a:off x="2808288" y="1754188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15" name="Rectangle 7"/>
          <p:cNvSpPr>
            <a:spLocks noChangeArrowheads="1"/>
          </p:cNvSpPr>
          <p:nvPr/>
        </p:nvSpPr>
        <p:spPr bwMode="auto">
          <a:xfrm>
            <a:off x="2801938" y="2871788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16" name="Rectangle 8"/>
          <p:cNvSpPr>
            <a:spLocks noChangeArrowheads="1"/>
          </p:cNvSpPr>
          <p:nvPr/>
        </p:nvSpPr>
        <p:spPr bwMode="auto">
          <a:xfrm>
            <a:off x="1585913" y="2867025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17" name="Rectangle 9"/>
          <p:cNvSpPr>
            <a:spLocks noChangeArrowheads="1"/>
          </p:cNvSpPr>
          <p:nvPr/>
        </p:nvSpPr>
        <p:spPr bwMode="auto">
          <a:xfrm>
            <a:off x="355600" y="2873375"/>
            <a:ext cx="941388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18" name="Rectangle 10"/>
          <p:cNvSpPr>
            <a:spLocks noChangeArrowheads="1"/>
          </p:cNvSpPr>
          <p:nvPr/>
        </p:nvSpPr>
        <p:spPr bwMode="auto">
          <a:xfrm>
            <a:off x="4032250" y="2867025"/>
            <a:ext cx="941388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19" name="Rectangle 11"/>
          <p:cNvSpPr>
            <a:spLocks noChangeArrowheads="1"/>
          </p:cNvSpPr>
          <p:nvPr/>
        </p:nvSpPr>
        <p:spPr bwMode="auto">
          <a:xfrm>
            <a:off x="4025900" y="3984625"/>
            <a:ext cx="941388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20" name="Rectangle 12"/>
          <p:cNvSpPr>
            <a:spLocks noChangeArrowheads="1"/>
          </p:cNvSpPr>
          <p:nvPr/>
        </p:nvSpPr>
        <p:spPr bwMode="auto">
          <a:xfrm>
            <a:off x="2797175" y="3979863"/>
            <a:ext cx="941388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21" name="Rectangle 13"/>
          <p:cNvSpPr>
            <a:spLocks noChangeArrowheads="1"/>
          </p:cNvSpPr>
          <p:nvPr/>
        </p:nvSpPr>
        <p:spPr bwMode="auto">
          <a:xfrm>
            <a:off x="1579563" y="3973513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22" name="Rectangle 14"/>
          <p:cNvSpPr>
            <a:spLocks noChangeArrowheads="1"/>
          </p:cNvSpPr>
          <p:nvPr/>
        </p:nvSpPr>
        <p:spPr bwMode="auto">
          <a:xfrm>
            <a:off x="350838" y="3979863"/>
            <a:ext cx="941387" cy="85248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23" name="Rectangle 15"/>
          <p:cNvSpPr>
            <a:spLocks noChangeArrowheads="1"/>
          </p:cNvSpPr>
          <p:nvPr/>
        </p:nvSpPr>
        <p:spPr bwMode="auto">
          <a:xfrm>
            <a:off x="2803525" y="5099050"/>
            <a:ext cx="941388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24" name="Rectangle 16"/>
          <p:cNvSpPr>
            <a:spLocks noChangeArrowheads="1"/>
          </p:cNvSpPr>
          <p:nvPr/>
        </p:nvSpPr>
        <p:spPr bwMode="auto">
          <a:xfrm>
            <a:off x="1573213" y="5105400"/>
            <a:ext cx="941387" cy="85248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Rectangle 17"/>
          <p:cNvSpPr>
            <a:spLocks noChangeArrowheads="1"/>
          </p:cNvSpPr>
          <p:nvPr/>
        </p:nvSpPr>
        <p:spPr bwMode="auto">
          <a:xfrm>
            <a:off x="5202238" y="2544763"/>
            <a:ext cx="3792537" cy="35210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5426" name="Picture 18" descr="r33236f10972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0338" y="2601913"/>
            <a:ext cx="36830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51" name="Line 21"/>
          <p:cNvSpPr>
            <a:spLocks noChangeShapeType="1"/>
          </p:cNvSpPr>
          <p:nvPr/>
        </p:nvSpPr>
        <p:spPr bwMode="auto">
          <a:xfrm flipH="1">
            <a:off x="192088" y="6115050"/>
            <a:ext cx="5184775" cy="1588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 type="triangle" w="med" len="med"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4052" name="Text Box 22"/>
          <p:cNvSpPr txBox="1">
            <a:spLocks noChangeArrowheads="1"/>
          </p:cNvSpPr>
          <p:nvPr/>
        </p:nvSpPr>
        <p:spPr bwMode="auto">
          <a:xfrm>
            <a:off x="4019550" y="5661025"/>
            <a:ext cx="8112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44053" name="Line 23"/>
          <p:cNvSpPr>
            <a:spLocks noChangeShapeType="1"/>
          </p:cNvSpPr>
          <p:nvPr/>
        </p:nvSpPr>
        <p:spPr bwMode="auto">
          <a:xfrm>
            <a:off x="211138" y="798513"/>
            <a:ext cx="0" cy="5329237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 type="triangle" w="med" len="med"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4054" name="Text Box 24"/>
          <p:cNvSpPr txBox="1">
            <a:spLocks noChangeArrowheads="1"/>
          </p:cNvSpPr>
          <p:nvPr/>
        </p:nvSpPr>
        <p:spPr bwMode="auto">
          <a:xfrm>
            <a:off x="284163" y="1603375"/>
            <a:ext cx="110490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height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Neutrino-induced </a:t>
            </a:r>
            <a:r>
              <a:rPr lang="en-US" dirty="0" err="1" smtClean="0"/>
              <a:t>muon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3000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300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3" grpId="0" animBg="1"/>
      <p:bldP spid="145414" grpId="0" animBg="1"/>
      <p:bldP spid="145415" grpId="0" animBg="1"/>
      <p:bldP spid="145416" grpId="0" animBg="1"/>
      <p:bldP spid="145417" grpId="0" animBg="1"/>
      <p:bldP spid="145418" grpId="0" animBg="1"/>
      <p:bldP spid="145419" grpId="0" animBg="1"/>
      <p:bldP spid="145420" grpId="0" animBg="1"/>
      <p:bldP spid="145421" grpId="0" animBg="1"/>
      <p:bldP spid="145422" grpId="0" animBg="1"/>
      <p:bldP spid="145423" grpId="0" animBg="1"/>
      <p:bldP spid="1454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32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itle 1"/>
          <p:cNvSpPr>
            <a:spLocks noGrp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Detected Neutrinos</a:t>
            </a:r>
          </a:p>
        </p:txBody>
      </p:sp>
      <p:sp>
        <p:nvSpPr>
          <p:cNvPr id="34820" name="Rectangle 5"/>
          <p:cNvSpPr txBox="1">
            <a:spLocks noChangeArrowheads="1"/>
          </p:cNvSpPr>
          <p:nvPr/>
        </p:nvSpPr>
        <p:spPr bwMode="auto">
          <a:xfrm>
            <a:off x="3643313" y="1357313"/>
            <a:ext cx="48577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000" b="1" dirty="0">
                <a:solidFill>
                  <a:srgbClr val="FFFF00"/>
                </a:solidFill>
              </a:rPr>
              <a:t>June 2007 – Dec </a:t>
            </a:r>
            <a:r>
              <a:rPr lang="en-US" sz="2000" b="1" dirty="0" smtClean="0">
                <a:solidFill>
                  <a:srgbClr val="FFFF00"/>
                </a:solidFill>
              </a:rPr>
              <a:t>2008: 5+10+12 </a:t>
            </a:r>
            <a:r>
              <a:rPr lang="en-US" sz="2000" b="1" dirty="0">
                <a:solidFill>
                  <a:srgbClr val="FFFF00"/>
                </a:solidFill>
              </a:rPr>
              <a:t>lines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313 active days 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1111 upward neutrino candidates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34824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285875"/>
            <a:ext cx="2738437" cy="27860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4825" name="Text Box 16"/>
          <p:cNvSpPr txBox="1">
            <a:spLocks noChangeArrowheads="1"/>
          </p:cNvSpPr>
          <p:nvPr/>
        </p:nvSpPr>
        <p:spPr bwMode="auto">
          <a:xfrm>
            <a:off x="2547938" y="1768475"/>
            <a:ext cx="2619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fr-FR" sz="2400">
                <a:solidFill>
                  <a:srgbClr val="FFCC00"/>
                </a:solidFill>
                <a:latin typeface="Helvetica" pitchFamily="34" charset="0"/>
              </a:rPr>
              <a:t>p</a:t>
            </a:r>
            <a:endParaRPr lang="en-US" altLang="fr-FR" sz="2400">
              <a:solidFill>
                <a:srgbClr val="FFCC00"/>
              </a:solidFill>
              <a:latin typeface="times" pitchFamily="18" charset="0"/>
            </a:endParaRPr>
          </a:p>
        </p:txBody>
      </p:sp>
      <p:sp>
        <p:nvSpPr>
          <p:cNvPr id="34826" name="Text Box 17"/>
          <p:cNvSpPr txBox="1">
            <a:spLocks noChangeArrowheads="1"/>
          </p:cNvSpPr>
          <p:nvPr/>
        </p:nvSpPr>
        <p:spPr bwMode="auto">
          <a:xfrm>
            <a:off x="1000125" y="3392488"/>
            <a:ext cx="463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fr-FR" sz="2400" b="1">
                <a:solidFill>
                  <a:srgbClr val="00B0F0"/>
                </a:solidFill>
                <a:latin typeface="Symbol" pitchFamily="18" charset="2"/>
              </a:rPr>
              <a:t>n</a:t>
            </a:r>
            <a:r>
              <a:rPr lang="en-US" altLang="fr-FR" sz="2400" b="1" baseline="-25000">
                <a:solidFill>
                  <a:srgbClr val="00B0F0"/>
                </a:solidFill>
                <a:latin typeface="Symbol" pitchFamily="18" charset="2"/>
              </a:rPr>
              <a:t>m</a:t>
            </a:r>
            <a:endParaRPr lang="en-US" altLang="fr-FR" sz="2400" b="1">
              <a:solidFill>
                <a:srgbClr val="00B0F0"/>
              </a:solidFill>
              <a:latin typeface="Symbol" pitchFamily="18" charset="2"/>
            </a:endParaRPr>
          </a:p>
        </p:txBody>
      </p:sp>
      <p:sp>
        <p:nvSpPr>
          <p:cNvPr id="34827" name="Text Box 18"/>
          <p:cNvSpPr txBox="1">
            <a:spLocks noChangeArrowheads="1"/>
          </p:cNvSpPr>
          <p:nvPr/>
        </p:nvSpPr>
        <p:spPr bwMode="auto">
          <a:xfrm>
            <a:off x="1500188" y="1824038"/>
            <a:ext cx="463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fr-FR" sz="2400" b="1">
                <a:solidFill>
                  <a:srgbClr val="00B0F0"/>
                </a:solidFill>
                <a:latin typeface="Symbol" pitchFamily="18" charset="2"/>
              </a:rPr>
              <a:t>n</a:t>
            </a:r>
            <a:r>
              <a:rPr lang="en-US" altLang="fr-FR" sz="2400" b="1" baseline="-25000">
                <a:solidFill>
                  <a:srgbClr val="00B0F0"/>
                </a:solidFill>
                <a:latin typeface="Symbol" pitchFamily="18" charset="2"/>
              </a:rPr>
              <a:t>m</a:t>
            </a:r>
            <a:endParaRPr lang="en-US" altLang="fr-FR" sz="2400" b="1">
              <a:solidFill>
                <a:srgbClr val="00B0F0"/>
              </a:solidFill>
              <a:latin typeface="Symbol" pitchFamily="18" charset="2"/>
            </a:endParaRPr>
          </a:p>
        </p:txBody>
      </p:sp>
      <p:sp>
        <p:nvSpPr>
          <p:cNvPr id="34828" name="Rectangle 20"/>
          <p:cNvSpPr>
            <a:spLocks noChangeArrowheads="1"/>
          </p:cNvSpPr>
          <p:nvPr/>
        </p:nvSpPr>
        <p:spPr bwMode="auto">
          <a:xfrm rot="-1989646">
            <a:off x="917575" y="1677988"/>
            <a:ext cx="193675" cy="17462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4829" name="Line 21"/>
          <p:cNvSpPr>
            <a:spLocks noChangeShapeType="1"/>
          </p:cNvSpPr>
          <p:nvPr/>
        </p:nvSpPr>
        <p:spPr bwMode="auto">
          <a:xfrm flipH="1" flipV="1">
            <a:off x="1000125" y="1785938"/>
            <a:ext cx="406400" cy="2093912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4830" name="Line 24"/>
          <p:cNvSpPr>
            <a:spLocks noChangeShapeType="1"/>
          </p:cNvSpPr>
          <p:nvPr/>
        </p:nvSpPr>
        <p:spPr bwMode="auto">
          <a:xfrm>
            <a:off x="134938" y="1524000"/>
            <a:ext cx="476250" cy="18891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4831" name="Line 25"/>
          <p:cNvSpPr>
            <a:spLocks noChangeShapeType="1"/>
          </p:cNvSpPr>
          <p:nvPr/>
        </p:nvSpPr>
        <p:spPr bwMode="auto">
          <a:xfrm>
            <a:off x="611188" y="1697038"/>
            <a:ext cx="58737" cy="180975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4832" name="Line 26"/>
          <p:cNvSpPr>
            <a:spLocks noChangeShapeType="1"/>
          </p:cNvSpPr>
          <p:nvPr/>
        </p:nvSpPr>
        <p:spPr bwMode="auto">
          <a:xfrm flipH="1" flipV="1">
            <a:off x="636588" y="1768475"/>
            <a:ext cx="150812" cy="13970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4833" name="Line 27"/>
          <p:cNvSpPr>
            <a:spLocks noChangeShapeType="1"/>
          </p:cNvSpPr>
          <p:nvPr/>
        </p:nvSpPr>
        <p:spPr bwMode="auto">
          <a:xfrm>
            <a:off x="611188" y="1704975"/>
            <a:ext cx="133350" cy="79375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4834" name="Line 28"/>
          <p:cNvSpPr>
            <a:spLocks noChangeShapeType="1"/>
          </p:cNvSpPr>
          <p:nvPr/>
        </p:nvSpPr>
        <p:spPr bwMode="auto">
          <a:xfrm flipH="1">
            <a:off x="603250" y="1674813"/>
            <a:ext cx="165100" cy="30162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4835" name="Line 29"/>
          <p:cNvSpPr>
            <a:spLocks noChangeShapeType="1"/>
          </p:cNvSpPr>
          <p:nvPr/>
        </p:nvSpPr>
        <p:spPr bwMode="auto">
          <a:xfrm>
            <a:off x="736600" y="1776413"/>
            <a:ext cx="82550" cy="10160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4836" name="Line 30"/>
          <p:cNvSpPr>
            <a:spLocks noChangeShapeType="1"/>
          </p:cNvSpPr>
          <p:nvPr/>
        </p:nvSpPr>
        <p:spPr bwMode="auto">
          <a:xfrm flipH="1" flipV="1">
            <a:off x="714375" y="1739900"/>
            <a:ext cx="285750" cy="460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7" name="Line 31"/>
          <p:cNvSpPr>
            <a:spLocks noChangeShapeType="1"/>
          </p:cNvSpPr>
          <p:nvPr/>
        </p:nvSpPr>
        <p:spPr bwMode="auto">
          <a:xfrm>
            <a:off x="1000125" y="1785938"/>
            <a:ext cx="857250" cy="642937"/>
          </a:xfrm>
          <a:prstGeom prst="line">
            <a:avLst/>
          </a:prstGeom>
          <a:ln w="38100">
            <a:solidFill>
              <a:srgbClr val="00B0F0"/>
            </a:solidFill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GB"/>
          </a:p>
        </p:txBody>
      </p:sp>
      <p:grpSp>
        <p:nvGrpSpPr>
          <p:cNvPr id="34838" name="Group 38"/>
          <p:cNvGrpSpPr>
            <a:grpSpLocks/>
          </p:cNvGrpSpPr>
          <p:nvPr/>
        </p:nvGrpSpPr>
        <p:grpSpPr bwMode="auto">
          <a:xfrm>
            <a:off x="1757363" y="2312988"/>
            <a:ext cx="242887" cy="258762"/>
            <a:chOff x="1906517" y="1902013"/>
            <a:chExt cx="242726" cy="258962"/>
          </a:xfrm>
        </p:grpSpPr>
        <p:sp>
          <p:nvSpPr>
            <p:cNvPr id="34845" name="Line 32"/>
            <p:cNvSpPr>
              <a:spLocks noChangeShapeType="1"/>
            </p:cNvSpPr>
            <p:nvPr/>
          </p:nvSpPr>
          <p:spPr bwMode="auto">
            <a:xfrm flipH="1" flipV="1">
              <a:off x="1997979" y="1902013"/>
              <a:ext cx="134848" cy="148457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46" name="Line 33"/>
            <p:cNvSpPr>
              <a:spLocks noChangeShapeType="1"/>
            </p:cNvSpPr>
            <p:nvPr/>
          </p:nvSpPr>
          <p:spPr bwMode="auto">
            <a:xfrm flipH="1">
              <a:off x="1906517" y="1963405"/>
              <a:ext cx="175889" cy="0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47" name="Line 34"/>
            <p:cNvSpPr>
              <a:spLocks noChangeShapeType="1"/>
            </p:cNvSpPr>
            <p:nvPr/>
          </p:nvSpPr>
          <p:spPr bwMode="auto">
            <a:xfrm flipH="1">
              <a:off x="1922933" y="2073910"/>
              <a:ext cx="226310" cy="87065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48" name="Line 35"/>
            <p:cNvSpPr>
              <a:spLocks noChangeShapeType="1"/>
            </p:cNvSpPr>
            <p:nvPr/>
          </p:nvSpPr>
          <p:spPr bwMode="auto">
            <a:xfrm flipH="1" flipV="1">
              <a:off x="1932314" y="2105165"/>
              <a:ext cx="75046" cy="32371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49" name="Line 36"/>
            <p:cNvSpPr>
              <a:spLocks noChangeShapeType="1"/>
            </p:cNvSpPr>
            <p:nvPr/>
          </p:nvSpPr>
          <p:spPr bwMode="auto">
            <a:xfrm flipH="1" flipV="1">
              <a:off x="1906517" y="1995775"/>
              <a:ext cx="184097" cy="101576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50" name="Line 37"/>
            <p:cNvSpPr>
              <a:spLocks noChangeShapeType="1"/>
            </p:cNvSpPr>
            <p:nvPr/>
          </p:nvSpPr>
          <p:spPr bwMode="auto">
            <a:xfrm flipH="1" flipV="1">
              <a:off x="1940522" y="2058283"/>
              <a:ext cx="75046" cy="15627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839" name="Text Box 38"/>
          <p:cNvSpPr txBox="1">
            <a:spLocks noChangeArrowheads="1"/>
          </p:cNvSpPr>
          <p:nvPr/>
        </p:nvSpPr>
        <p:spPr bwMode="auto">
          <a:xfrm>
            <a:off x="71438" y="1601788"/>
            <a:ext cx="5270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fr-FR" sz="2400">
                <a:solidFill>
                  <a:srgbClr val="FFCC00"/>
                </a:solidFill>
                <a:latin typeface="Helvetica" pitchFamily="34" charset="0"/>
              </a:rPr>
              <a:t>p, </a:t>
            </a:r>
            <a:r>
              <a:rPr lang="en-US" altLang="fr-FR" sz="2400">
                <a:solidFill>
                  <a:srgbClr val="FFCC00"/>
                </a:solidFill>
                <a:latin typeface="Symbol" pitchFamily="18" charset="2"/>
              </a:rPr>
              <a:t>a</a:t>
            </a:r>
            <a:endParaRPr lang="en-US" altLang="fr-FR" sz="2400">
              <a:solidFill>
                <a:srgbClr val="FFCC00"/>
              </a:solidFill>
              <a:latin typeface="times" pitchFamily="18" charset="0"/>
            </a:endParaRPr>
          </a:p>
        </p:txBody>
      </p:sp>
      <p:sp>
        <p:nvSpPr>
          <p:cNvPr id="34840" name="Freeform 39"/>
          <p:cNvSpPr>
            <a:spLocks/>
          </p:cNvSpPr>
          <p:nvPr/>
        </p:nvSpPr>
        <p:spPr bwMode="auto">
          <a:xfrm rot="-1229302">
            <a:off x="1928813" y="1987550"/>
            <a:ext cx="731837" cy="544513"/>
          </a:xfrm>
          <a:custGeom>
            <a:avLst/>
            <a:gdLst>
              <a:gd name="T0" fmla="*/ 0 w 624"/>
              <a:gd name="T1" fmla="*/ 2147483647 h 488"/>
              <a:gd name="T2" fmla="*/ 2147483647 w 624"/>
              <a:gd name="T3" fmla="*/ 2147483647 h 488"/>
              <a:gd name="T4" fmla="*/ 2147483647 w 624"/>
              <a:gd name="T5" fmla="*/ 0 h 488"/>
              <a:gd name="T6" fmla="*/ 0 60000 65536"/>
              <a:gd name="T7" fmla="*/ 0 60000 65536"/>
              <a:gd name="T8" fmla="*/ 0 60000 65536"/>
              <a:gd name="T9" fmla="*/ 0 w 624"/>
              <a:gd name="T10" fmla="*/ 0 h 488"/>
              <a:gd name="T11" fmla="*/ 624 w 624"/>
              <a:gd name="T12" fmla="*/ 488 h 4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488">
                <a:moveTo>
                  <a:pt x="0" y="336"/>
                </a:moveTo>
                <a:cubicBezTo>
                  <a:pt x="92" y="412"/>
                  <a:pt x="184" y="488"/>
                  <a:pt x="288" y="432"/>
                </a:cubicBezTo>
                <a:cubicBezTo>
                  <a:pt x="392" y="376"/>
                  <a:pt x="568" y="80"/>
                  <a:pt x="624" y="0"/>
                </a:cubicBez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841" name="Text Box 40"/>
          <p:cNvSpPr txBox="1">
            <a:spLocks noChangeArrowheads="1"/>
          </p:cNvSpPr>
          <p:nvPr/>
        </p:nvSpPr>
        <p:spPr bwMode="auto">
          <a:xfrm>
            <a:off x="1589088" y="3375025"/>
            <a:ext cx="2286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fr-FR" sz="2400" b="1">
                <a:solidFill>
                  <a:schemeClr val="accent1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34842" name="Line 42"/>
          <p:cNvSpPr>
            <a:spLocks noChangeShapeType="1"/>
          </p:cNvSpPr>
          <p:nvPr/>
        </p:nvSpPr>
        <p:spPr bwMode="auto">
          <a:xfrm flipH="1" flipV="1">
            <a:off x="1422400" y="3352800"/>
            <a:ext cx="95250" cy="5048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4843" name="Line 43"/>
          <p:cNvSpPr>
            <a:spLocks noChangeShapeType="1"/>
          </p:cNvSpPr>
          <p:nvPr/>
        </p:nvSpPr>
        <p:spPr bwMode="auto">
          <a:xfrm flipH="1" flipV="1">
            <a:off x="1365250" y="3000375"/>
            <a:ext cx="57150" cy="344488"/>
          </a:xfrm>
          <a:prstGeom prst="line">
            <a:avLst/>
          </a:prstGeom>
          <a:noFill/>
          <a:ln w="28575" cap="rnd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0" name="Group 39"/>
          <p:cNvGrpSpPr/>
          <p:nvPr/>
        </p:nvGrpSpPr>
        <p:grpSpPr>
          <a:xfrm>
            <a:off x="3428992" y="2605108"/>
            <a:ext cx="5591175" cy="3824288"/>
            <a:chOff x="3428992" y="2605108"/>
            <a:chExt cx="5591175" cy="3824288"/>
          </a:xfrm>
        </p:grpSpPr>
        <p:pic>
          <p:nvPicPr>
            <p:cNvPr id="38" name="Picture 37" descr="theta_allall_log3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8992" y="2605108"/>
              <a:ext cx="5591175" cy="3752850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4489457" y="6059509"/>
              <a:ext cx="3532195" cy="369887"/>
              <a:chOff x="4489457" y="6059509"/>
              <a:chExt cx="3532195" cy="369887"/>
            </a:xfrm>
          </p:grpSpPr>
          <p:sp>
            <p:nvSpPr>
              <p:cNvPr id="34823" name="TextBox 7"/>
              <p:cNvSpPr txBox="1">
                <a:spLocks noChangeArrowheads="1"/>
              </p:cNvSpPr>
              <p:nvPr/>
            </p:nvSpPr>
            <p:spPr bwMode="auto">
              <a:xfrm>
                <a:off x="4489457" y="6059509"/>
                <a:ext cx="1082675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solidFill>
                      <a:srgbClr val="0000FF"/>
                    </a:solidFill>
                  </a:rPr>
                  <a:t>up-</a:t>
                </a:r>
                <a:r>
                  <a:rPr lang="fr-FR" dirty="0" err="1">
                    <a:solidFill>
                      <a:srgbClr val="0000FF"/>
                    </a:solidFill>
                  </a:rPr>
                  <a:t>going</a:t>
                </a:r>
                <a:endParaRPr lang="fr-FR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4822" name="TextBox 6"/>
              <p:cNvSpPr txBox="1">
                <a:spLocks noChangeArrowheads="1"/>
              </p:cNvSpPr>
              <p:nvPr/>
            </p:nvSpPr>
            <p:spPr bwMode="auto">
              <a:xfrm>
                <a:off x="6643702" y="6059509"/>
                <a:ext cx="1377950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solidFill>
                      <a:srgbClr val="FF0000"/>
                    </a:solidFill>
                  </a:rPr>
                  <a:t>down-</a:t>
                </a:r>
                <a:r>
                  <a:rPr lang="fr-FR" dirty="0" err="1">
                    <a:solidFill>
                      <a:srgbClr val="FF0000"/>
                    </a:solidFill>
                  </a:rPr>
                  <a:t>going</a:t>
                </a:r>
                <a:endParaRPr lang="fr-FR" dirty="0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Título"/>
          <p:cNvSpPr>
            <a:spLocks noGrp="1"/>
          </p:cNvSpPr>
          <p:nvPr>
            <p:ph type="title"/>
          </p:nvPr>
        </p:nvSpPr>
        <p:spPr>
          <a:xfrm>
            <a:off x="857224" y="-23"/>
            <a:ext cx="8286808" cy="857256"/>
          </a:xfrm>
        </p:spPr>
        <p:txBody>
          <a:bodyPr/>
          <a:lstStyle/>
          <a:p>
            <a:pPr eaLnBrk="1" hangingPunct="1"/>
            <a:r>
              <a:rPr lang="en-US" sz="3200" smtClean="0"/>
              <a:t>Expected Performance (full detector)</a:t>
            </a:r>
          </a:p>
        </p:txBody>
      </p:sp>
      <p:sp>
        <p:nvSpPr>
          <p:cNvPr id="40963" name="Text Box 14"/>
          <p:cNvSpPr txBox="1">
            <a:spLocks noChangeArrowheads="1"/>
          </p:cNvSpPr>
          <p:nvPr/>
        </p:nvSpPr>
        <p:spPr bwMode="auto">
          <a:xfrm>
            <a:off x="714348" y="1149350"/>
            <a:ext cx="310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>
                <a:solidFill>
                  <a:srgbClr val="FFC000"/>
                </a:solidFill>
              </a:rPr>
              <a:t>Neutrino effective area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143504" y="1143000"/>
            <a:ext cx="310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>
                <a:solidFill>
                  <a:srgbClr val="FFC000"/>
                </a:solidFill>
              </a:rPr>
              <a:t>Angular resolution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4616450" y="4821238"/>
            <a:ext cx="4591050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For </a:t>
            </a: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sym typeface="Symbol" pitchFamily="18" charset="2"/>
              </a:rPr>
              <a:t></a:t>
            </a:r>
            <a:r>
              <a:rPr lang="en-US" dirty="0" smtClean="0">
                <a:solidFill>
                  <a:schemeClr val="bg1"/>
                </a:solidFill>
              </a:rPr>
              <a:t>&lt;10 </a:t>
            </a:r>
            <a:r>
              <a:rPr lang="en-US" dirty="0" err="1">
                <a:solidFill>
                  <a:schemeClr val="bg1"/>
                </a:solidFill>
              </a:rPr>
              <a:t>TeV</a:t>
            </a:r>
            <a:r>
              <a:rPr lang="en-US" dirty="0">
                <a:solidFill>
                  <a:schemeClr val="bg1"/>
                </a:solidFill>
              </a:rPr>
              <a:t>, the angular resolution is dominated by the </a:t>
            </a: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- angle</a:t>
            </a: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.</a:t>
            </a:r>
          </a:p>
          <a:p>
            <a:pPr eaLnBrk="0" hangingPunct="0"/>
            <a:endParaRPr lang="en-US" dirty="0">
              <a:solidFill>
                <a:schemeClr val="bg1"/>
              </a:solidFill>
              <a:sym typeface="Symbol" pitchFamily="18" charset="2"/>
            </a:endParaRPr>
          </a:p>
          <a:p>
            <a:pPr eaLnBrk="0" hangingPunct="0"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 For </a:t>
            </a: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sym typeface="Symbol" pitchFamily="18" charset="2"/>
              </a:rPr>
              <a:t></a:t>
            </a: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&gt;10 </a:t>
            </a:r>
            <a:r>
              <a:rPr lang="en-US" dirty="0" err="1">
                <a:solidFill>
                  <a:schemeClr val="bg1"/>
                </a:solidFill>
                <a:sym typeface="Symbol" pitchFamily="18" charset="2"/>
              </a:rPr>
              <a:t>TeV</a:t>
            </a: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, the resolution is limited by track reconstruction errors.</a:t>
            </a:r>
          </a:p>
        </p:txBody>
      </p:sp>
      <p:sp>
        <p:nvSpPr>
          <p:cNvPr id="40966" name="Text Box 18"/>
          <p:cNvSpPr txBox="1">
            <a:spLocks noChangeArrowheads="1"/>
          </p:cNvSpPr>
          <p:nvPr/>
        </p:nvSpPr>
        <p:spPr bwMode="auto">
          <a:xfrm>
            <a:off x="1524000" y="3579813"/>
            <a:ext cx="2554288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N</a:t>
            </a:r>
            <a:r>
              <a:rPr lang="en-US" baseline="-25000"/>
              <a:t>det</a:t>
            </a:r>
            <a:r>
              <a:rPr lang="en-US"/>
              <a:t>=A</a:t>
            </a:r>
            <a:r>
              <a:rPr lang="en-US" baseline="-25000"/>
              <a:t>eff</a:t>
            </a:r>
            <a:r>
              <a:rPr lang="en-US"/>
              <a:t> × Time × Flux</a:t>
            </a:r>
          </a:p>
        </p:txBody>
      </p:sp>
      <p:sp>
        <p:nvSpPr>
          <p:cNvPr id="40967" name="Text Box 19"/>
          <p:cNvSpPr txBox="1">
            <a:spLocks noChangeArrowheads="1"/>
          </p:cNvSpPr>
          <p:nvPr/>
        </p:nvSpPr>
        <p:spPr bwMode="auto">
          <a:xfrm>
            <a:off x="142844" y="4813300"/>
            <a:ext cx="4319588" cy="1739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For </a:t>
            </a: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baseline="-25000" dirty="0">
                <a:solidFill>
                  <a:schemeClr val="bg1"/>
                </a:solidFill>
                <a:sym typeface="Symbol" pitchFamily="18" charset="2"/>
              </a:rPr>
              <a:t></a:t>
            </a:r>
            <a:r>
              <a:rPr lang="en-US" dirty="0">
                <a:solidFill>
                  <a:schemeClr val="bg1"/>
                </a:solidFill>
              </a:rPr>
              <a:t>&lt;10 </a:t>
            </a:r>
            <a:r>
              <a:rPr lang="en-US" dirty="0" err="1">
                <a:solidFill>
                  <a:schemeClr val="bg1"/>
                </a:solidFill>
              </a:rPr>
              <a:t>PeV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baseline="-25000" dirty="0" err="1">
                <a:solidFill>
                  <a:schemeClr val="bg1"/>
                </a:solidFill>
              </a:rPr>
              <a:t>eff</a:t>
            </a:r>
            <a:r>
              <a:rPr lang="en-US" dirty="0">
                <a:solidFill>
                  <a:schemeClr val="bg1"/>
                </a:solidFill>
              </a:rPr>
              <a:t>  grows with energy due to the increase of the interaction cross section and the </a:t>
            </a:r>
            <a:r>
              <a:rPr lang="en-US" dirty="0" err="1">
                <a:solidFill>
                  <a:schemeClr val="bg1"/>
                </a:solidFill>
              </a:rPr>
              <a:t>muon</a:t>
            </a:r>
            <a:r>
              <a:rPr lang="en-US" dirty="0">
                <a:solidFill>
                  <a:schemeClr val="bg1"/>
                </a:solidFill>
              </a:rPr>
              <a:t> range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eaLnBrk="0" hangingPunct="0">
              <a:buFontTx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For </a:t>
            </a: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baseline="-25000" dirty="0">
                <a:solidFill>
                  <a:schemeClr val="bg1"/>
                </a:solidFill>
                <a:sym typeface="Symbol" pitchFamily="18" charset="2"/>
              </a:rPr>
              <a:t></a:t>
            </a:r>
            <a:r>
              <a:rPr lang="en-US" dirty="0">
                <a:solidFill>
                  <a:schemeClr val="bg1"/>
                </a:solidFill>
              </a:rPr>
              <a:t>&gt;10 </a:t>
            </a:r>
            <a:r>
              <a:rPr lang="en-US" dirty="0" err="1">
                <a:solidFill>
                  <a:schemeClr val="bg1"/>
                </a:solidFill>
              </a:rPr>
              <a:t>PeV</a:t>
            </a:r>
            <a:r>
              <a:rPr lang="en-US" dirty="0">
                <a:solidFill>
                  <a:schemeClr val="bg1"/>
                </a:solidFill>
              </a:rPr>
              <a:t> the Earth becomes opaque to neutrinos.</a:t>
            </a:r>
            <a:endParaRPr lang="en-US" dirty="0">
              <a:solidFill>
                <a:schemeClr val="bg1"/>
              </a:solidFill>
              <a:sym typeface="Symbol" pitchFamily="18" charset="2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524000"/>
            <a:ext cx="3268663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557338"/>
            <a:ext cx="33528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42994" y="0"/>
            <a:ext cx="8301006" cy="857232"/>
          </a:xfrm>
        </p:spPr>
        <p:txBody>
          <a:bodyPr/>
          <a:lstStyle/>
          <a:p>
            <a:r>
              <a:rPr lang="en-US" sz="3200" dirty="0" smtClean="0"/>
              <a:t>Neutrinos and Multi-Messenger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smtClean="0"/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stronomy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6168" name="Rectangle 24"/>
          <p:cNvSpPr>
            <a:spLocks noGrp="1" noChangeArrowheads="1"/>
          </p:cNvSpPr>
          <p:nvPr>
            <p:ph type="body" idx="1"/>
          </p:nvPr>
        </p:nvSpPr>
        <p:spPr>
          <a:xfrm>
            <a:off x="4095781" y="1000108"/>
            <a:ext cx="4833937" cy="321471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  <a:sym typeface="Symbol" pitchFamily="18" charset="2"/>
              </a:rPr>
              <a:t>Neutrinos</a:t>
            </a:r>
            <a:endParaRPr lang="en-US" sz="2000" dirty="0" smtClean="0">
              <a:solidFill>
                <a:schemeClr val="bg1"/>
              </a:solidFill>
              <a:sym typeface="Symbol" pitchFamily="18" charset="2"/>
            </a:endParaRPr>
          </a:p>
          <a:p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Not deflected by magnetic fields</a:t>
            </a:r>
          </a:p>
          <a:p>
            <a:r>
              <a:rPr lang="en-US" sz="2000" dirty="0" smtClean="0">
                <a:solidFill>
                  <a:schemeClr val="bg1"/>
                </a:solidFill>
                <a:sym typeface="Symbol" pitchFamily="18" charset="2"/>
              </a:rPr>
              <a:t>Not absorbed by dust</a:t>
            </a:r>
          </a:p>
          <a:p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Distance horizon not limited by interaction with CMB/IR</a:t>
            </a:r>
          </a:p>
          <a:p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Unambiguous p</a:t>
            </a:r>
            <a:r>
              <a:rPr lang="en-US" sz="2000" dirty="0" smtClean="0">
                <a:solidFill>
                  <a:schemeClr val="bg1"/>
                </a:solidFill>
                <a:sym typeface="Symbol" pitchFamily="18" charset="2"/>
              </a:rPr>
              <a:t>robe of </a:t>
            </a:r>
            <a:r>
              <a:rPr lang="en-US" sz="2000" dirty="0" err="1" smtClean="0">
                <a:solidFill>
                  <a:schemeClr val="bg1"/>
                </a:solidFill>
                <a:sym typeface="Symbol" pitchFamily="18" charset="2"/>
              </a:rPr>
              <a:t>hadronic</a:t>
            </a:r>
            <a:r>
              <a:rPr lang="en-US" sz="2000" dirty="0" smtClean="0">
                <a:solidFill>
                  <a:schemeClr val="bg1"/>
                </a:solidFill>
                <a:sym typeface="Symbol" pitchFamily="18" charset="2"/>
              </a:rPr>
              <a:t> processes</a:t>
            </a:r>
          </a:p>
          <a:p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can be correlated with o</a:t>
            </a:r>
            <a:r>
              <a:rPr lang="en-US" sz="2000" dirty="0" smtClean="0">
                <a:solidFill>
                  <a:schemeClr val="bg1"/>
                </a:solidFill>
                <a:sym typeface="Symbol" pitchFamily="18" charset="2"/>
              </a:rPr>
              <a:t>ptical signals</a:t>
            </a:r>
          </a:p>
          <a:p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Identify source of cosmic rays</a:t>
            </a:r>
            <a:endParaRPr lang="en-US" sz="2000" dirty="0" smtClean="0">
              <a:solidFill>
                <a:schemeClr val="bg1"/>
              </a:solidFill>
              <a:sym typeface="Symbol" pitchFamily="18" charset="2"/>
            </a:endParaRPr>
          </a:p>
          <a:p>
            <a:endParaRPr lang="en-US" sz="2000" dirty="0">
              <a:solidFill>
                <a:schemeClr val="bg1"/>
              </a:solidFill>
              <a:sym typeface="Symbol" pitchFamily="18" charset="2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309754"/>
            <a:ext cx="8715404" cy="2333956"/>
          </a:xfrm>
          <a:prstGeom prst="rect">
            <a:avLst/>
          </a:prstGeom>
          <a:noFill/>
          <a:ln w="25400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2408" y="1071546"/>
            <a:ext cx="3533774" cy="30003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1591622" y="2748916"/>
            <a:ext cx="2194560" cy="82296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 advTm="8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0619"/>
            <a:ext cx="8316912" cy="836613"/>
          </a:xfrm>
        </p:spPr>
        <p:txBody>
          <a:bodyPr/>
          <a:lstStyle/>
          <a:p>
            <a:pPr eaLnBrk="1" hangingPunct="1"/>
            <a:r>
              <a:rPr lang="de-DE" sz="3600" dirty="0" smtClean="0"/>
              <a:t>Point Source Sensitivity</a:t>
            </a:r>
            <a:endParaRPr lang="fr-FR" sz="3600" dirty="0" smtClean="0"/>
          </a:p>
        </p:txBody>
      </p:sp>
      <p:pic>
        <p:nvPicPr>
          <p:cNvPr id="9" name="Picture 6" descr="KM3NeT_logo_web_no_shad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5338" y="-71461"/>
            <a:ext cx="100013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160" y="1123318"/>
            <a:ext cx="8095680" cy="56079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1416960" y="5279594"/>
            <a:ext cx="1624320" cy="1441"/>
          </a:xfrm>
          <a:prstGeom prst="line">
            <a:avLst/>
          </a:prstGeom>
          <a:noFill/>
          <a:ln w="3672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13" name="Freeform 3"/>
          <p:cNvSpPr>
            <a:spLocks noChangeArrowheads="1"/>
          </p:cNvSpPr>
          <p:nvPr/>
        </p:nvSpPr>
        <p:spPr bwMode="auto">
          <a:xfrm>
            <a:off x="3075840" y="4147636"/>
            <a:ext cx="3585600" cy="1114677"/>
          </a:xfrm>
          <a:custGeom>
            <a:avLst/>
            <a:gdLst/>
            <a:ahLst/>
            <a:cxnLst>
              <a:cxn ang="0">
                <a:pos x="0" y="3413"/>
              </a:cxn>
              <a:cxn ang="0">
                <a:pos x="847" y="3148"/>
              </a:cxn>
              <a:cxn ang="0">
                <a:pos x="1587" y="3043"/>
              </a:cxn>
              <a:cxn ang="0">
                <a:pos x="2540" y="2937"/>
              </a:cxn>
              <a:cxn ang="0">
                <a:pos x="3916" y="2778"/>
              </a:cxn>
              <a:cxn ang="0">
                <a:pos x="4974" y="2672"/>
              </a:cxn>
              <a:cxn ang="0">
                <a:pos x="5900" y="2540"/>
              </a:cxn>
              <a:cxn ang="0">
                <a:pos x="6958" y="2434"/>
              </a:cxn>
              <a:cxn ang="0">
                <a:pos x="7779" y="2302"/>
              </a:cxn>
              <a:cxn ang="0">
                <a:pos x="8546" y="2169"/>
              </a:cxn>
              <a:cxn ang="0">
                <a:pos x="9313" y="1984"/>
              </a:cxn>
              <a:cxn ang="0">
                <a:pos x="9948" y="1720"/>
              </a:cxn>
              <a:cxn ang="0">
                <a:pos x="10530" y="1349"/>
              </a:cxn>
              <a:cxn ang="0">
                <a:pos x="10821" y="846"/>
              </a:cxn>
              <a:cxn ang="0">
                <a:pos x="10954" y="291"/>
              </a:cxn>
              <a:cxn ang="0">
                <a:pos x="10980" y="0"/>
              </a:cxn>
            </a:cxnLst>
            <a:rect l="0" t="0" r="r" b="b"/>
            <a:pathLst>
              <a:path w="10981" h="3414">
                <a:moveTo>
                  <a:pt x="0" y="3413"/>
                </a:moveTo>
                <a:cubicBezTo>
                  <a:pt x="423" y="3254"/>
                  <a:pt x="847" y="3148"/>
                  <a:pt x="847" y="3148"/>
                </a:cubicBezTo>
                <a:lnTo>
                  <a:pt x="1587" y="3043"/>
                </a:lnTo>
                <a:lnTo>
                  <a:pt x="2540" y="2937"/>
                </a:lnTo>
                <a:lnTo>
                  <a:pt x="3916" y="2778"/>
                </a:lnTo>
                <a:lnTo>
                  <a:pt x="4974" y="2672"/>
                </a:lnTo>
                <a:lnTo>
                  <a:pt x="5900" y="2540"/>
                </a:lnTo>
                <a:lnTo>
                  <a:pt x="6958" y="2434"/>
                </a:lnTo>
                <a:lnTo>
                  <a:pt x="7779" y="2302"/>
                </a:lnTo>
                <a:lnTo>
                  <a:pt x="8546" y="2169"/>
                </a:lnTo>
                <a:lnTo>
                  <a:pt x="9313" y="1984"/>
                </a:lnTo>
                <a:lnTo>
                  <a:pt x="9948" y="1720"/>
                </a:lnTo>
                <a:lnTo>
                  <a:pt x="10530" y="1349"/>
                </a:lnTo>
                <a:lnTo>
                  <a:pt x="10821" y="846"/>
                </a:lnTo>
                <a:lnTo>
                  <a:pt x="10954" y="291"/>
                </a:lnTo>
                <a:lnTo>
                  <a:pt x="10980" y="0"/>
                </a:lnTo>
              </a:path>
            </a:pathLst>
          </a:custGeom>
          <a:noFill/>
          <a:ln w="3672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648320" y="5167262"/>
            <a:ext cx="3630240" cy="3225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dirty="0">
                <a:solidFill>
                  <a:srgbClr val="FF0000"/>
                </a:solidFill>
                <a:ea typeface="Luxi Sans" charset="0"/>
                <a:cs typeface="Luxi Sans" charset="0"/>
              </a:rPr>
              <a:t>KM3NeT 1 an (</a:t>
            </a:r>
            <a:r>
              <a:rPr lang="en-GB" dirty="0" err="1">
                <a:solidFill>
                  <a:srgbClr val="FF0000"/>
                </a:solidFill>
                <a:ea typeface="Luxi Sans" charset="0"/>
                <a:cs typeface="Luxi Sans" charset="0"/>
              </a:rPr>
              <a:t>détecteur</a:t>
            </a:r>
            <a:r>
              <a:rPr lang="en-GB" dirty="0">
                <a:solidFill>
                  <a:srgbClr val="FF0000"/>
                </a:solidFill>
                <a:ea typeface="Luxi Sans" charset="0"/>
                <a:cs typeface="Luxi Sans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ea typeface="Luxi Sans" charset="0"/>
                <a:cs typeface="Luxi Sans" charset="0"/>
              </a:rPr>
              <a:t>typique</a:t>
            </a:r>
            <a:r>
              <a:rPr lang="en-GB" dirty="0">
                <a:solidFill>
                  <a:srgbClr val="FF0000"/>
                </a:solidFill>
                <a:ea typeface="Luxi Sans" charset="0"/>
                <a:cs typeface="Luxi Sans" charset="0"/>
              </a:rPr>
              <a:t>)‏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78" name="Picture 2" descr="europe-cloudfree-msg1-desk-10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1412875"/>
            <a:ext cx="6623050" cy="4967288"/>
          </a:xfrm>
          <a:prstGeom prst="rect">
            <a:avLst/>
          </a:prstGeom>
          <a:noFill/>
        </p:spPr>
      </p:pic>
      <p:sp>
        <p:nvSpPr>
          <p:cNvPr id="587780" name="Rectangle 4"/>
          <p:cNvSpPr>
            <a:spLocks noChangeArrowheads="1"/>
          </p:cNvSpPr>
          <p:nvPr/>
        </p:nvSpPr>
        <p:spPr bwMode="auto">
          <a:xfrm>
            <a:off x="3779838" y="4941888"/>
            <a:ext cx="247650" cy="1651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87781" name="Rectangle 5"/>
          <p:cNvSpPr>
            <a:spLocks noChangeArrowheads="1"/>
          </p:cNvSpPr>
          <p:nvPr/>
        </p:nvSpPr>
        <p:spPr bwMode="auto">
          <a:xfrm>
            <a:off x="5148263" y="5805488"/>
            <a:ext cx="247650" cy="1651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87782" name="Rectangle 6"/>
          <p:cNvSpPr>
            <a:spLocks noChangeArrowheads="1"/>
          </p:cNvSpPr>
          <p:nvPr/>
        </p:nvSpPr>
        <p:spPr bwMode="auto">
          <a:xfrm>
            <a:off x="5940425" y="5805488"/>
            <a:ext cx="247650" cy="1651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87783" name="Rectangle 7"/>
          <p:cNvSpPr>
            <a:spLocks noGrp="1" noChangeArrowheads="1"/>
          </p:cNvSpPr>
          <p:nvPr>
            <p:ph type="title"/>
          </p:nvPr>
        </p:nvSpPr>
        <p:spPr>
          <a:xfrm>
            <a:off x="857224" y="1"/>
            <a:ext cx="8286776" cy="857231"/>
          </a:xfrm>
        </p:spPr>
        <p:txBody>
          <a:bodyPr/>
          <a:lstStyle/>
          <a:p>
            <a:pPr algn="ctr"/>
            <a:r>
              <a:rPr lang="fr-FR" sz="4000" dirty="0" err="1"/>
              <a:t>Toward</a:t>
            </a:r>
            <a:r>
              <a:rPr lang="fr-FR" sz="4000" dirty="0"/>
              <a:t> a  km</a:t>
            </a:r>
            <a:r>
              <a:rPr lang="fr-FR" sz="4000" baseline="30000" dirty="0"/>
              <a:t>3</a:t>
            </a:r>
            <a:r>
              <a:rPr lang="fr-FR" sz="4000" dirty="0"/>
              <a:t>-</a:t>
            </a:r>
            <a:r>
              <a:rPr lang="fr-FR" sz="4000" dirty="0" err="1"/>
              <a:t>scale</a:t>
            </a:r>
            <a:r>
              <a:rPr lang="fr-FR" sz="4000" dirty="0"/>
              <a:t> detector</a:t>
            </a:r>
            <a:br>
              <a:rPr lang="fr-FR" sz="4000" dirty="0"/>
            </a:br>
            <a:r>
              <a:rPr lang="fr-FR" sz="2400" dirty="0"/>
              <a:t>in the </a:t>
            </a:r>
            <a:r>
              <a:rPr lang="fr-FR" sz="2400" dirty="0" err="1"/>
              <a:t>Mediterranean</a:t>
            </a:r>
            <a:r>
              <a:rPr lang="fr-FR" sz="2400" dirty="0"/>
              <a:t> </a:t>
            </a:r>
            <a:r>
              <a:rPr lang="fr-FR" sz="2400" dirty="0" err="1"/>
              <a:t>sea</a:t>
            </a:r>
            <a:endParaRPr lang="fr-FR" sz="2400" dirty="0"/>
          </a:p>
        </p:txBody>
      </p:sp>
      <p:sp>
        <p:nvSpPr>
          <p:cNvPr id="587795" name="Text Box 19"/>
          <p:cNvSpPr txBox="1">
            <a:spLocks noChangeArrowheads="1"/>
          </p:cNvSpPr>
          <p:nvPr/>
        </p:nvSpPr>
        <p:spPr bwMode="auto">
          <a:xfrm>
            <a:off x="1116013" y="4221163"/>
            <a:ext cx="2182812" cy="925512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/>
              <a:t>Antares (1/50 km</a:t>
            </a:r>
            <a:r>
              <a:rPr lang="fr-FR" b="1" baseline="30000"/>
              <a:t>3</a:t>
            </a:r>
            <a:r>
              <a:rPr lang="fr-FR" b="1"/>
              <a:t>)</a:t>
            </a:r>
          </a:p>
          <a:p>
            <a:pPr algn="ctr"/>
            <a:r>
              <a:rPr lang="fr-FR" b="1"/>
              <a:t>Toulon, France </a:t>
            </a:r>
          </a:p>
          <a:p>
            <a:pPr algn="ctr"/>
            <a:r>
              <a:rPr lang="fr-FR" b="1"/>
              <a:t>-2500m</a:t>
            </a:r>
          </a:p>
        </p:txBody>
      </p:sp>
      <p:sp>
        <p:nvSpPr>
          <p:cNvPr id="587796" name="Text Box 20"/>
          <p:cNvSpPr txBox="1">
            <a:spLocks noChangeArrowheads="1"/>
          </p:cNvSpPr>
          <p:nvPr/>
        </p:nvSpPr>
        <p:spPr bwMode="auto">
          <a:xfrm>
            <a:off x="6443663" y="5013325"/>
            <a:ext cx="1704975" cy="925513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/>
              <a:t>Nestor</a:t>
            </a:r>
          </a:p>
          <a:p>
            <a:pPr algn="ctr"/>
            <a:r>
              <a:rPr lang="fr-FR" b="1"/>
              <a:t>Pylos, Greece</a:t>
            </a:r>
          </a:p>
          <a:p>
            <a:pPr algn="ctr"/>
            <a:r>
              <a:rPr lang="fr-FR" b="1"/>
              <a:t>-4000m</a:t>
            </a:r>
          </a:p>
        </p:txBody>
      </p:sp>
      <p:sp>
        <p:nvSpPr>
          <p:cNvPr id="587797" name="Text Box 21"/>
          <p:cNvSpPr txBox="1">
            <a:spLocks noChangeArrowheads="1"/>
          </p:cNvSpPr>
          <p:nvPr/>
        </p:nvSpPr>
        <p:spPr bwMode="auto">
          <a:xfrm>
            <a:off x="2300288" y="5589588"/>
            <a:ext cx="2301875" cy="925512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/>
              <a:t>Nemo</a:t>
            </a:r>
          </a:p>
          <a:p>
            <a:pPr algn="ctr"/>
            <a:r>
              <a:rPr lang="fr-FR" b="1"/>
              <a:t>Capo Passero, Italy</a:t>
            </a:r>
          </a:p>
          <a:p>
            <a:pPr algn="ctr"/>
            <a:r>
              <a:rPr lang="fr-FR" b="1"/>
              <a:t>-3350m</a:t>
            </a:r>
          </a:p>
        </p:txBody>
      </p:sp>
      <p:pic>
        <p:nvPicPr>
          <p:cNvPr id="13" name="Picture 6" descr="KM3NeT_logo_web_no_shade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1470" y="-52531"/>
            <a:ext cx="1017042" cy="105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31235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34" name="Picture 26" descr="europe-cloudfree-msg1-desk-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890736"/>
            <a:ext cx="6623050" cy="4967288"/>
          </a:xfrm>
          <a:prstGeom prst="rect">
            <a:avLst/>
          </a:prstGeom>
          <a:noFill/>
        </p:spPr>
      </p:pic>
      <p:sp>
        <p:nvSpPr>
          <p:cNvPr id="529423" name="Text Box 15"/>
          <p:cNvSpPr txBox="1">
            <a:spLocks noChangeArrowheads="1"/>
          </p:cNvSpPr>
          <p:nvPr/>
        </p:nvSpPr>
        <p:spPr bwMode="auto">
          <a:xfrm>
            <a:off x="1116013" y="4221163"/>
            <a:ext cx="2182812" cy="925512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Antares (1/50 km</a:t>
            </a:r>
            <a:r>
              <a:rPr lang="fr-FR" b="1" baseline="30000" dirty="0"/>
              <a:t>3</a:t>
            </a:r>
            <a:r>
              <a:rPr lang="fr-FR" b="1" dirty="0"/>
              <a:t>)</a:t>
            </a:r>
          </a:p>
          <a:p>
            <a:pPr algn="ctr"/>
            <a:r>
              <a:rPr lang="fr-FR" b="1" dirty="0"/>
              <a:t>Toulon, France </a:t>
            </a:r>
          </a:p>
          <a:p>
            <a:pPr algn="ctr"/>
            <a:r>
              <a:rPr lang="fr-FR" b="1" dirty="0"/>
              <a:t>-2500m</a:t>
            </a:r>
          </a:p>
        </p:txBody>
      </p:sp>
      <p:pic>
        <p:nvPicPr>
          <p:cNvPr id="529412" name="Picture 4" descr="070127002602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388" y="2776538"/>
            <a:ext cx="1993900" cy="2160587"/>
          </a:xfrm>
          <a:prstGeom prst="rect">
            <a:avLst/>
          </a:prstGeom>
          <a:noFill/>
        </p:spPr>
      </p:pic>
      <p:pic>
        <p:nvPicPr>
          <p:cNvPr id="529413" name="Picture 5" descr="IMG_76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4613" y="2776538"/>
            <a:ext cx="32353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9414" name="Picture 6" descr="sta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25" y="2776538"/>
            <a:ext cx="267811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9418" name="Text Box 10"/>
          <p:cNvSpPr txBox="1">
            <a:spLocks noChangeArrowheads="1"/>
          </p:cNvSpPr>
          <p:nvPr/>
        </p:nvSpPr>
        <p:spPr bwMode="auto">
          <a:xfrm>
            <a:off x="441325" y="5146675"/>
            <a:ext cx="1706563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/>
              <a:t>Since 1996</a:t>
            </a:r>
          </a:p>
          <a:p>
            <a:pPr algn="ctr"/>
            <a:r>
              <a:rPr lang="fr-FR"/>
              <a:t>Data taking</a:t>
            </a:r>
          </a:p>
          <a:p>
            <a:pPr algn="ctr"/>
            <a:r>
              <a:rPr lang="fr-FR">
                <a:sym typeface="Symbol" pitchFamily="18" charset="2"/>
              </a:rPr>
              <a:t></a:t>
            </a:r>
            <a:r>
              <a:rPr lang="fr-FR"/>
              <a:t>150 members</a:t>
            </a:r>
          </a:p>
        </p:txBody>
      </p:sp>
      <p:sp>
        <p:nvSpPr>
          <p:cNvPr id="529419" name="Text Box 11"/>
          <p:cNvSpPr txBox="1">
            <a:spLocks noChangeArrowheads="1"/>
          </p:cNvSpPr>
          <p:nvPr/>
        </p:nvSpPr>
        <p:spPr bwMode="auto">
          <a:xfrm>
            <a:off x="3516313" y="5083175"/>
            <a:ext cx="1643062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/>
              <a:t>Since 2000</a:t>
            </a:r>
          </a:p>
          <a:p>
            <a:pPr algn="ctr"/>
            <a:r>
              <a:rPr lang="fr-FR"/>
              <a:t>R&amp;D</a:t>
            </a:r>
          </a:p>
          <a:p>
            <a:pPr algn="ctr"/>
            <a:r>
              <a:rPr lang="fr-FR">
                <a:sym typeface="Symbol" pitchFamily="18" charset="2"/>
              </a:rPr>
              <a:t></a:t>
            </a:r>
            <a:r>
              <a:rPr lang="fr-FR"/>
              <a:t> 80 members</a:t>
            </a:r>
          </a:p>
        </p:txBody>
      </p:sp>
      <p:sp>
        <p:nvSpPr>
          <p:cNvPr id="529420" name="Text Box 12"/>
          <p:cNvSpPr txBox="1">
            <a:spLocks noChangeArrowheads="1"/>
          </p:cNvSpPr>
          <p:nvPr/>
        </p:nvSpPr>
        <p:spPr bwMode="auto">
          <a:xfrm>
            <a:off x="6678613" y="5108575"/>
            <a:ext cx="1643062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/>
              <a:t>Since 1990</a:t>
            </a:r>
          </a:p>
          <a:p>
            <a:pPr algn="ctr"/>
            <a:r>
              <a:rPr lang="fr-FR"/>
              <a:t>R&amp;D</a:t>
            </a:r>
          </a:p>
          <a:p>
            <a:pPr algn="ctr"/>
            <a:r>
              <a:rPr lang="fr-FR">
                <a:sym typeface="Symbol" pitchFamily="18" charset="2"/>
              </a:rPr>
              <a:t></a:t>
            </a:r>
            <a:r>
              <a:rPr lang="fr-FR"/>
              <a:t> 50 members</a:t>
            </a:r>
          </a:p>
        </p:txBody>
      </p:sp>
      <p:sp>
        <p:nvSpPr>
          <p:cNvPr id="529424" name="Text Box 16"/>
          <p:cNvSpPr txBox="1">
            <a:spLocks noChangeArrowheads="1"/>
          </p:cNvSpPr>
          <p:nvPr/>
        </p:nvSpPr>
        <p:spPr bwMode="auto">
          <a:xfrm>
            <a:off x="6443663" y="5013325"/>
            <a:ext cx="1704975" cy="925513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/>
              <a:t>Nestor</a:t>
            </a:r>
          </a:p>
          <a:p>
            <a:pPr algn="ctr"/>
            <a:r>
              <a:rPr lang="fr-FR" b="1"/>
              <a:t>Pylos, Greece</a:t>
            </a:r>
          </a:p>
          <a:p>
            <a:pPr algn="ctr"/>
            <a:r>
              <a:rPr lang="fr-FR" b="1"/>
              <a:t>-4000m</a:t>
            </a:r>
          </a:p>
        </p:txBody>
      </p:sp>
      <p:sp>
        <p:nvSpPr>
          <p:cNvPr id="529425" name="Text Box 17"/>
          <p:cNvSpPr txBox="1">
            <a:spLocks noChangeArrowheads="1"/>
          </p:cNvSpPr>
          <p:nvPr/>
        </p:nvSpPr>
        <p:spPr bwMode="auto">
          <a:xfrm>
            <a:off x="2300288" y="5589588"/>
            <a:ext cx="2301875" cy="925512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/>
              <a:t>Nemo</a:t>
            </a:r>
          </a:p>
          <a:p>
            <a:pPr algn="ctr"/>
            <a:r>
              <a:rPr lang="fr-FR" b="1"/>
              <a:t>Capo Passero, Italy</a:t>
            </a:r>
          </a:p>
          <a:p>
            <a:pPr algn="ctr"/>
            <a:r>
              <a:rPr lang="fr-FR" b="1"/>
              <a:t>-3350m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r>
              <a:rPr lang="fr-FR" sz="3600" dirty="0" err="1" smtClean="0"/>
              <a:t>Mediterranean</a:t>
            </a:r>
            <a:r>
              <a:rPr lang="fr-FR" sz="3600" dirty="0" smtClean="0"/>
              <a:t> Efforts</a:t>
            </a:r>
            <a:endParaRPr lang="fr-FR" sz="3600" dirty="0"/>
          </a:p>
        </p:txBody>
      </p:sp>
      <p:pic>
        <p:nvPicPr>
          <p:cNvPr id="364550" name="Picture 6" descr="antares-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3722" y="571480"/>
            <a:ext cx="774614" cy="74883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6454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14678" y="714356"/>
            <a:ext cx="2014512" cy="60060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64549" name="Picture 5" descr="nestor-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38865" y="642918"/>
            <a:ext cx="745124" cy="744404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0" name="Picture 6" descr="KM3NeT_logo_web_no_shade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71470" y="-52531"/>
            <a:ext cx="1017042" cy="105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60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1 -0.07778 L -0.09566 -0.424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9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0.08681 -0.628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29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-3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7777 L 0.025 -0.539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29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529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29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29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2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2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2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23" grpId="0" animBg="1"/>
      <p:bldP spid="529418" grpId="0" animBg="1"/>
      <p:bldP spid="529419" grpId="0" animBg="1"/>
      <p:bldP spid="529420" grpId="0" animBg="1"/>
      <p:bldP spid="529424" grpId="0" animBg="1"/>
      <p:bldP spid="5294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fr-FR" sz="3600" dirty="0"/>
              <a:t>The </a:t>
            </a:r>
            <a:r>
              <a:rPr lang="fr-FR" sz="3600" dirty="0" smtClean="0"/>
              <a:t>challenge</a:t>
            </a:r>
            <a:endParaRPr lang="fr-FR" sz="3600" dirty="0"/>
          </a:p>
        </p:txBody>
      </p:sp>
      <p:pic>
        <p:nvPicPr>
          <p:cNvPr id="8" name="Picture 6" descr="antares-pub"/>
          <p:cNvPicPr>
            <a:picLocks noChangeAspect="1" noChangeArrowheads="1"/>
          </p:cNvPicPr>
          <p:nvPr/>
        </p:nvPicPr>
        <p:blipFill>
          <a:blip r:embed="rId4" cstate="print">
            <a:lum bright="-18000"/>
          </a:blip>
          <a:srcRect b="2754"/>
          <a:stretch>
            <a:fillRect/>
          </a:stretch>
        </p:blipFill>
        <p:spPr bwMode="auto">
          <a:xfrm>
            <a:off x="5715008" y="928670"/>
            <a:ext cx="295277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0" descr="km3net_ALL_full_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419306"/>
            <a:ext cx="3786214" cy="329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 bwMode="auto">
          <a:xfrm rot="5400000">
            <a:off x="7679553" y="2393149"/>
            <a:ext cx="1785950" cy="1285884"/>
          </a:xfrm>
          <a:prstGeom prst="rightArrow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0760" y="1000108"/>
            <a:ext cx="213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12 lines, 900 PMTs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0883" y="3916924"/>
            <a:ext cx="357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100-200 lines, 5000-10000 PMTs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-500098" y="1357298"/>
            <a:ext cx="6000792" cy="523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Maximise </a:t>
            </a:r>
            <a:r>
              <a:rPr kumimoji="0" lang="fr-FR" sz="20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physics</a:t>
            </a:r>
            <a:r>
              <a:rPr kumimoji="0" lang="fr-FR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</a:t>
            </a:r>
            <a:r>
              <a:rPr kumimoji="0" lang="fr-FR" sz="20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potential</a:t>
            </a:r>
            <a:endParaRPr kumimoji="0" lang="fr-FR" sz="2000" b="0" i="0" u="sng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Instrumented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volume &gt;1km3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Angular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resolution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~0.1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degrees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(E&gt;10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TeV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)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20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Build</a:t>
            </a:r>
            <a:r>
              <a:rPr kumimoji="0" lang="fr-FR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in a </a:t>
            </a:r>
            <a:r>
              <a:rPr kumimoji="0" lang="fr-FR" sz="20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reasonable</a:t>
            </a:r>
            <a:r>
              <a:rPr kumimoji="0" lang="fr-FR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time</a:t>
            </a: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 4 </a:t>
            </a:r>
            <a:r>
              <a:rPr kumimoji="0" lang="fr-F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years</a:t>
            </a: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New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deployment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techniques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Speed-up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integration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time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Sub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contract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part of the production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…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20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At</a:t>
            </a:r>
            <a:r>
              <a:rPr kumimoji="0" lang="fr-FR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a </a:t>
            </a:r>
            <a:r>
              <a:rPr kumimoji="0" lang="fr-FR" sz="20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reduced</a:t>
            </a:r>
            <a:r>
              <a:rPr kumimoji="0" lang="fr-FR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</a:t>
            </a:r>
            <a:r>
              <a:rPr kumimoji="0" lang="fr-FR" sz="20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cost</a:t>
            </a:r>
            <a:endParaRPr kumimoji="0" lang="fr-FR" sz="2000" b="0" i="0" u="sng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Simplified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architecture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Reduced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 maintenance</a:t>
            </a: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Multi-line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deployments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…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sym typeface="Symbol" pitchFamily="18" charset="2"/>
            </a:endParaRPr>
          </a:p>
        </p:txBody>
      </p:sp>
      <p:pic>
        <p:nvPicPr>
          <p:cNvPr id="15" name="Picture 6" descr="KM3NeT_logo_web_no_shade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1470" y="-52531"/>
            <a:ext cx="1017042" cy="105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fr-FR" sz="3200" dirty="0" err="1" smtClean="0"/>
              <a:t>Timeline</a:t>
            </a:r>
            <a:r>
              <a:rPr lang="fr-FR" sz="3200" dirty="0" smtClean="0"/>
              <a:t> </a:t>
            </a:r>
            <a:r>
              <a:rPr lang="fr-FR" sz="3200" dirty="0" err="1" smtClean="0"/>
              <a:t>towards</a:t>
            </a:r>
            <a:r>
              <a:rPr lang="fr-FR" sz="3200" dirty="0" smtClean="0"/>
              <a:t> construction</a:t>
            </a:r>
            <a:endParaRPr lang="fr-FR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214282" y="1428736"/>
            <a:ext cx="8748712" cy="4163511"/>
            <a:chOff x="395288" y="1325563"/>
            <a:chExt cx="8748712" cy="4705580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395288" y="2420938"/>
              <a:ext cx="8748712" cy="647700"/>
            </a:xfrm>
            <a:prstGeom prst="rightArrow">
              <a:avLst>
                <a:gd name="adj1" fmla="val 59120"/>
                <a:gd name="adj2" fmla="val 141640"/>
              </a:avLst>
            </a:prstGeom>
            <a:gradFill rotWithShape="1">
              <a:gsLst>
                <a:gs pos="0">
                  <a:srgbClr val="FF8B17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 rot="-2874771">
              <a:off x="138112" y="1841501"/>
              <a:ext cx="14890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Feb 2006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 rot="-2874771">
              <a:off x="1797843" y="1856582"/>
              <a:ext cx="1490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b="1"/>
                <a:t>Mar 2008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 rot="-2874771">
              <a:off x="2961481" y="1861344"/>
              <a:ext cx="14557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b="1"/>
                <a:t>Oct 2009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 rot="-2874771">
              <a:off x="3956843" y="1856582"/>
              <a:ext cx="1490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Mar 2011</a:t>
              </a: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3924300" y="4005263"/>
              <a:ext cx="3455988" cy="431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>
                  <a:solidFill>
                    <a:srgbClr val="000000"/>
                  </a:solidFill>
                </a:rPr>
                <a:t>Construction phase</a:t>
              </a:r>
            </a:p>
          </p:txBody>
        </p:sp>
        <p:sp>
          <p:nvSpPr>
            <p:cNvPr id="14" name="AutoShape 16"/>
            <p:cNvSpPr>
              <a:spLocks noChangeArrowheads="1"/>
            </p:cNvSpPr>
            <p:nvPr/>
          </p:nvSpPr>
          <p:spPr bwMode="auto">
            <a:xfrm>
              <a:off x="4859338" y="4292600"/>
              <a:ext cx="4032250" cy="720725"/>
            </a:xfrm>
            <a:prstGeom prst="rightArrow">
              <a:avLst>
                <a:gd name="adj1" fmla="val 58759"/>
                <a:gd name="adj2" fmla="val 79958"/>
              </a:avLst>
            </a:prstGeom>
            <a:solidFill>
              <a:srgbClr val="99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>
                  <a:solidFill>
                    <a:srgbClr val="000000"/>
                  </a:solidFill>
                </a:rPr>
                <a:t>Data taking</a:t>
              </a: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2051050" y="2924175"/>
              <a:ext cx="0" cy="1081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2339975" y="2924175"/>
              <a:ext cx="0" cy="20891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2103438" y="5032375"/>
              <a:ext cx="679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CDR</a:t>
              </a: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203575" y="2924175"/>
              <a:ext cx="0" cy="20891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2967038" y="5032375"/>
              <a:ext cx="6540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TDR</a:t>
              </a:r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>
              <a:off x="4211638" y="2924175"/>
              <a:ext cx="0" cy="10080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>
              <a:off x="3708400" y="5300663"/>
              <a:ext cx="1326004" cy="73048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Final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prototyping</a:t>
              </a:r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 flipV="1">
              <a:off x="4356100" y="4437063"/>
              <a:ext cx="0" cy="863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Rectangle 11"/>
            <p:cNvSpPr>
              <a:spLocks noChangeArrowheads="1"/>
            </p:cNvSpPr>
            <p:nvPr/>
          </p:nvSpPr>
          <p:spPr bwMode="auto">
            <a:xfrm>
              <a:off x="395288" y="3141663"/>
              <a:ext cx="2808287" cy="431800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>
                  <a:solidFill>
                    <a:srgbClr val="000000"/>
                  </a:solidFill>
                </a:rPr>
                <a:t>Design Study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2051050" y="3573463"/>
              <a:ext cx="2160588" cy="4318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>
                  <a:solidFill>
                    <a:srgbClr val="000000"/>
                  </a:solidFill>
                </a:rPr>
                <a:t>Preparatory phase</a:t>
              </a:r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395288" y="2565400"/>
              <a:ext cx="0" cy="1008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962335" y="6072206"/>
            <a:ext cx="6700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Good match to advanced LIGO/VIRGO facilities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88144" y="1357298"/>
            <a:ext cx="3070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EU support (FP6-FP7)</a:t>
            </a:r>
          </a:p>
          <a:p>
            <a:r>
              <a:rPr lang="en-GB" dirty="0" smtClean="0">
                <a:solidFill>
                  <a:srgbClr val="FFC000"/>
                </a:solidFill>
              </a:rPr>
              <a:t>ESFRI/ASPERA  roadmaps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29" name="Picture 6" descr="KM3NeT_logo_web_no_shad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1470" y="-52531"/>
            <a:ext cx="1017042" cy="105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0" descr="km3net_ALL_full_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5286388"/>
            <a:ext cx="1643075" cy="143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0619"/>
            <a:ext cx="8316912" cy="836613"/>
          </a:xfrm>
        </p:spPr>
        <p:txBody>
          <a:bodyPr/>
          <a:lstStyle/>
          <a:p>
            <a:pPr eaLnBrk="1" hangingPunct="1"/>
            <a:r>
              <a:rPr lang="de-DE" sz="3600" dirty="0" smtClean="0"/>
              <a:t>Outlook</a:t>
            </a:r>
            <a:endParaRPr lang="fr-FR" sz="3600" dirty="0" smtClean="0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06" y="1071546"/>
            <a:ext cx="7429552" cy="564353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chemeClr val="bg1"/>
                </a:solidFill>
              </a:rPr>
              <a:t>ANTARES infrastructure completed since May 29th 2008 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GB" dirty="0" smtClean="0">
                <a:solidFill>
                  <a:schemeClr val="bg1"/>
                </a:solidFill>
              </a:rPr>
              <a:t>First lines in operation since 2006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GB" dirty="0" smtClean="0">
                <a:solidFill>
                  <a:schemeClr val="bg1"/>
                </a:solidFill>
              </a:rPr>
              <a:t>Detector  operation and calibration under control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GB" dirty="0" smtClean="0">
                <a:solidFill>
                  <a:schemeClr val="bg1"/>
                </a:solidFill>
              </a:rPr>
              <a:t>Maintenance capability demonstrated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en-GB" dirty="0" smtClean="0">
              <a:solidFill>
                <a:srgbClr val="33CC33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FF3300"/>
                </a:solidFill>
              </a:rPr>
              <a:t>Exciting physics program ahead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FF3300"/>
                </a:solidFill>
              </a:rPr>
              <a:t>Over a thousand neutrino reconstructed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FF3300"/>
                </a:solidFill>
              </a:rPr>
              <a:t>Unexplored region of the sky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FF3300"/>
                </a:solidFill>
              </a:rPr>
              <a:t>astronomical sources, dark matter, </a:t>
            </a:r>
            <a:r>
              <a:rPr lang="en-GB" dirty="0" err="1" smtClean="0">
                <a:solidFill>
                  <a:srgbClr val="FF3300"/>
                </a:solidFill>
              </a:rPr>
              <a:t>oscilllations</a:t>
            </a:r>
            <a:r>
              <a:rPr lang="en-GB" dirty="0" smtClean="0">
                <a:solidFill>
                  <a:srgbClr val="FF3300"/>
                </a:solidFill>
              </a:rPr>
              <a:t>, ……)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FF3300"/>
                </a:solidFill>
              </a:rPr>
              <a:t>Multi-messenger approach strongly encouraged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dirty="0" smtClean="0">
              <a:solidFill>
                <a:srgbClr val="0000FF"/>
              </a:solidFill>
              <a:sym typeface="Symbol" pitchFamily="18" charset="2"/>
            </a:endParaRPr>
          </a:p>
          <a:p>
            <a:pPr marL="342900" lvl="1" indent="-3429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FFFF00"/>
                </a:solidFill>
              </a:rPr>
              <a:t>Real-time  readout and in-situ power capabilities facilitates </a:t>
            </a:r>
          </a:p>
          <a:p>
            <a:pPr marL="342900" lvl="1" indent="-342900" eaLnBrk="1" hangingPunct="1">
              <a:lnSpc>
                <a:spcPct val="90000"/>
              </a:lnSpc>
              <a:buNone/>
              <a:defRPr/>
            </a:pPr>
            <a:r>
              <a:rPr lang="en-GB" dirty="0" smtClean="0">
                <a:solidFill>
                  <a:srgbClr val="FFFF00"/>
                </a:solidFill>
              </a:rPr>
              <a:t>     a large program of synergetic multi-disciplinary activities: acoustics, biology, oceanography, seismology……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dirty="0" smtClean="0">
              <a:solidFill>
                <a:srgbClr val="0000FF"/>
              </a:solidFill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D60093"/>
                </a:solidFill>
                <a:sym typeface="Symbol" pitchFamily="18" charset="2"/>
              </a:rPr>
              <a:t>Major step towards the KM3NeT multi-disciplinary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GB" dirty="0" smtClean="0">
                <a:solidFill>
                  <a:srgbClr val="D60093"/>
                </a:solidFill>
                <a:sym typeface="Symbol" pitchFamily="18" charset="2"/>
              </a:rPr>
              <a:t>     deep-sea research infrastructure </a:t>
            </a:r>
          </a:p>
        </p:txBody>
      </p:sp>
      <p:pic>
        <p:nvPicPr>
          <p:cNvPr id="6" name="Picture 3" descr="skymap_all_visibility_print2_timesmearing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2955" y="2714620"/>
            <a:ext cx="1708201" cy="102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ntares-pub"/>
          <p:cNvPicPr>
            <a:picLocks noChangeAspect="1" noChangeArrowheads="1"/>
          </p:cNvPicPr>
          <p:nvPr/>
        </p:nvPicPr>
        <p:blipFill>
          <a:blip r:embed="rId6" cstate="print">
            <a:lum bright="-18000"/>
          </a:blip>
          <a:srcRect b="2754"/>
          <a:stretch>
            <a:fillRect/>
          </a:stretch>
        </p:blipFill>
        <p:spPr bwMode="auto">
          <a:xfrm>
            <a:off x="7239051" y="1071546"/>
            <a:ext cx="1619229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29_jan_2007_A_velocity_5_region_7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4000504"/>
            <a:ext cx="1643074" cy="104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KM3NeT_logo_web_no_shade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15338" y="-71461"/>
            <a:ext cx="100013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0" y="914400"/>
            <a:ext cx="9144000" cy="4953000"/>
            <a:chOff x="156" y="576"/>
            <a:chExt cx="5604" cy="3046"/>
          </a:xfrm>
        </p:grpSpPr>
        <p:graphicFrame>
          <p:nvGraphicFramePr>
            <p:cNvPr id="10247" name="Object 7"/>
            <p:cNvGraphicFramePr>
              <a:graphicFrameLocks noChangeAspect="1"/>
            </p:cNvGraphicFramePr>
            <p:nvPr/>
          </p:nvGraphicFramePr>
          <p:xfrm>
            <a:off x="156" y="576"/>
            <a:ext cx="5604" cy="3046"/>
          </p:xfrm>
          <a:graphic>
            <a:graphicData uri="http://schemas.openxmlformats.org/presentationml/2006/ole">
              <p:oleObj spid="_x0000_s107522" name="Image Photo Editor" r:id="rId4" imgW="7314286" imgH="5485714" progId="">
                <p:embed/>
              </p:oleObj>
            </a:graphicData>
          </a:graphic>
        </p:graphicFrame>
        <p:sp>
          <p:nvSpPr>
            <p:cNvPr id="10248" name="Text Box 8"/>
            <p:cNvSpPr txBox="1">
              <a:spLocks noChangeArrowheads="1"/>
            </p:cNvSpPr>
            <p:nvPr/>
          </p:nvSpPr>
          <p:spPr bwMode="auto">
            <a:xfrm>
              <a:off x="2247" y="2799"/>
              <a:ext cx="221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 kern="1200">
                  <a:solidFill>
                    <a:srgbClr val="333399"/>
                  </a:solidFill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0249" name="Line 9"/>
            <p:cNvSpPr>
              <a:spLocks noChangeShapeType="1"/>
            </p:cNvSpPr>
            <p:nvPr/>
          </p:nvSpPr>
          <p:spPr bwMode="auto">
            <a:xfrm flipV="1">
              <a:off x="3565" y="1558"/>
              <a:ext cx="653" cy="104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0" name="Line 10"/>
            <p:cNvSpPr>
              <a:spLocks noChangeShapeType="1"/>
            </p:cNvSpPr>
            <p:nvPr/>
          </p:nvSpPr>
          <p:spPr bwMode="auto">
            <a:xfrm flipV="1">
              <a:off x="4266" y="1693"/>
              <a:ext cx="420" cy="609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1" name="Line 11"/>
            <p:cNvSpPr>
              <a:spLocks noChangeShapeType="1"/>
            </p:cNvSpPr>
            <p:nvPr/>
          </p:nvSpPr>
          <p:spPr bwMode="auto">
            <a:xfrm>
              <a:off x="4266" y="2302"/>
              <a:ext cx="933" cy="6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2" name="Line 12"/>
            <p:cNvSpPr>
              <a:spLocks noChangeShapeType="1"/>
            </p:cNvSpPr>
            <p:nvPr/>
          </p:nvSpPr>
          <p:spPr bwMode="auto">
            <a:xfrm>
              <a:off x="3565" y="2606"/>
              <a:ext cx="1448" cy="10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3" name="Text Box 13"/>
            <p:cNvSpPr txBox="1">
              <a:spLocks noChangeArrowheads="1"/>
            </p:cNvSpPr>
            <p:nvPr/>
          </p:nvSpPr>
          <p:spPr bwMode="auto">
            <a:xfrm>
              <a:off x="3754" y="2150"/>
              <a:ext cx="348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000" kern="1200">
                  <a:solidFill>
                    <a:srgbClr val="009999"/>
                  </a:solidFill>
                  <a:latin typeface="Arial" pitchFamily="34" charset="0"/>
                  <a:ea typeface="+mn-ea"/>
                  <a:cs typeface="+mn-cs"/>
                </a:rPr>
                <a:t>42°</a:t>
              </a:r>
            </a:p>
          </p:txBody>
        </p:sp>
        <p:sp>
          <p:nvSpPr>
            <p:cNvPr id="10254" name="AutoShape 14"/>
            <p:cNvSpPr>
              <a:spLocks noChangeArrowheads="1"/>
            </p:cNvSpPr>
            <p:nvPr/>
          </p:nvSpPr>
          <p:spPr bwMode="auto">
            <a:xfrm>
              <a:off x="1819" y="3244"/>
              <a:ext cx="270" cy="175"/>
            </a:xfrm>
            <a:prstGeom prst="irregularSeal1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5" name="Text Box 15"/>
            <p:cNvSpPr txBox="1">
              <a:spLocks noChangeArrowheads="1"/>
            </p:cNvSpPr>
            <p:nvPr/>
          </p:nvSpPr>
          <p:spPr bwMode="auto">
            <a:xfrm>
              <a:off x="1667" y="3389"/>
              <a:ext cx="1035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fr-FR" kern="1200">
                  <a:solidFill>
                    <a:srgbClr val="FFFF00"/>
                  </a:solidFill>
                  <a:latin typeface="Arial" pitchFamily="34" charset="0"/>
                  <a:ea typeface="+mn-ea"/>
                  <a:cs typeface="+mn-cs"/>
                  <a:sym typeface="Symbol" pitchFamily="18" charset="2"/>
                </a:rPr>
                <a:t>interaction</a:t>
              </a:r>
            </a:p>
          </p:txBody>
        </p:sp>
        <p:sp>
          <p:nvSpPr>
            <p:cNvPr id="10256" name="Rectangle 16"/>
            <p:cNvSpPr>
              <a:spLocks noChangeArrowheads="1"/>
            </p:cNvSpPr>
            <p:nvPr/>
          </p:nvSpPr>
          <p:spPr bwMode="auto">
            <a:xfrm>
              <a:off x="169" y="2843"/>
              <a:ext cx="1200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213074" tIns="106539" rIns="213074" bIns="106539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7" name="Text Box 17"/>
            <p:cNvSpPr txBox="1">
              <a:spLocks noChangeArrowheads="1"/>
            </p:cNvSpPr>
            <p:nvPr/>
          </p:nvSpPr>
          <p:spPr bwMode="auto">
            <a:xfrm>
              <a:off x="375" y="2775"/>
              <a:ext cx="673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FFCC00"/>
                  </a:solidFill>
                  <a:latin typeface="Arial" pitchFamily="34" charset="0"/>
                  <a:ea typeface="+mn-ea"/>
                  <a:cs typeface="+mn-cs"/>
                </a:rPr>
                <a:t>Sea floor</a:t>
              </a:r>
            </a:p>
          </p:txBody>
        </p:sp>
        <p:sp>
          <p:nvSpPr>
            <p:cNvPr id="10258" name="Rectangle 18"/>
            <p:cNvSpPr>
              <a:spLocks noChangeArrowheads="1"/>
            </p:cNvSpPr>
            <p:nvPr/>
          </p:nvSpPr>
          <p:spPr bwMode="auto">
            <a:xfrm>
              <a:off x="2656" y="1343"/>
              <a:ext cx="1236" cy="4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3399FF"/>
                  </a:solidFill>
                  <a:latin typeface="Arial" pitchFamily="34" charset="0"/>
                  <a:ea typeface="+mn-ea"/>
                  <a:cs typeface="+mn-cs"/>
                </a:rPr>
                <a:t>Cherenkov light </a:t>
              </a:r>
              <a:br>
                <a:rPr lang="en-US" sz="2000" kern="1200">
                  <a:solidFill>
                    <a:srgbClr val="3399FF"/>
                  </a:solidFill>
                  <a:latin typeface="Arial" pitchFamily="34" charset="0"/>
                  <a:ea typeface="+mn-ea"/>
                  <a:cs typeface="+mn-cs"/>
                </a:rPr>
              </a:br>
              <a:r>
                <a:rPr lang="en-US" sz="2000" kern="1200">
                  <a:solidFill>
                    <a:srgbClr val="3399FF"/>
                  </a:solidFill>
                  <a:latin typeface="Arial" pitchFamily="34" charset="0"/>
                  <a:ea typeface="+mn-ea"/>
                  <a:cs typeface="+mn-cs"/>
                </a:rPr>
                <a:t>from </a:t>
              </a:r>
              <a:r>
                <a:rPr lang="en-US" sz="2000" kern="1200">
                  <a:solidFill>
                    <a:srgbClr val="3399FF"/>
                  </a:solidFill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0259" name="Rectangle 19"/>
            <p:cNvSpPr>
              <a:spLocks noChangeArrowheads="1"/>
            </p:cNvSpPr>
            <p:nvPr/>
          </p:nvSpPr>
          <p:spPr bwMode="auto">
            <a:xfrm>
              <a:off x="3565" y="576"/>
              <a:ext cx="786" cy="3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FFFF00"/>
                  </a:solidFill>
                  <a:latin typeface="Arial" pitchFamily="34" charset="0"/>
                  <a:ea typeface="+mn-ea"/>
                  <a:cs typeface="+mn-cs"/>
                </a:rPr>
                <a:t>3D PMT</a:t>
              </a:r>
              <a:br>
                <a:rPr lang="en-US" kern="1200">
                  <a:solidFill>
                    <a:srgbClr val="FFFF00"/>
                  </a:solidFill>
                  <a:latin typeface="Arial" pitchFamily="34" charset="0"/>
                  <a:ea typeface="+mn-ea"/>
                  <a:cs typeface="+mn-cs"/>
                </a:rPr>
              </a:br>
              <a:r>
                <a:rPr lang="en-US" kern="1200">
                  <a:solidFill>
                    <a:srgbClr val="FFFF00"/>
                  </a:solidFill>
                  <a:latin typeface="Arial" pitchFamily="34" charset="0"/>
                  <a:ea typeface="+mn-ea"/>
                  <a:cs typeface="+mn-cs"/>
                </a:rPr>
                <a:t>array</a:t>
              </a:r>
            </a:p>
          </p:txBody>
        </p:sp>
        <p:sp>
          <p:nvSpPr>
            <p:cNvPr id="10260" name="Text Box 20"/>
            <p:cNvSpPr txBox="1">
              <a:spLocks noChangeArrowheads="1"/>
            </p:cNvSpPr>
            <p:nvPr/>
          </p:nvSpPr>
          <p:spPr bwMode="auto">
            <a:xfrm>
              <a:off x="1237" y="3168"/>
              <a:ext cx="282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 kern="1200">
                  <a:solidFill>
                    <a:srgbClr val="FF3300"/>
                  </a:solidFill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lang="fr-FR" sz="2400" kern="1200" baseline="-25000">
                  <a:solidFill>
                    <a:srgbClr val="FF3300"/>
                  </a:solidFill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</p:grp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228600" y="5943600"/>
            <a:ext cx="8458200" cy="78483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- </a:t>
            </a:r>
            <a:r>
              <a:rPr lang="en-US" kern="1200" dirty="0" smtClean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Main </a:t>
            </a:r>
            <a:r>
              <a:rPr lang="en-US" kern="1200" dirty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detection channel: </a:t>
            </a:r>
            <a:r>
              <a:rPr lang="en-US" kern="1200" dirty="0">
                <a:solidFill>
                  <a:srgbClr val="FFFF00"/>
                </a:solidFill>
                <a:latin typeface="+mj-lt"/>
                <a:ea typeface="+mn-ea"/>
                <a:cs typeface="+mn-cs"/>
                <a:sym typeface="Symbol" pitchFamily="18" charset="2"/>
              </a:rPr>
              <a:t></a:t>
            </a:r>
            <a:r>
              <a:rPr lang="en-US" kern="1200" baseline="-25000" dirty="0">
                <a:solidFill>
                  <a:srgbClr val="FFFF00"/>
                </a:solidFill>
                <a:latin typeface="+mj-lt"/>
                <a:ea typeface="+mn-ea"/>
                <a:cs typeface="+mn-cs"/>
                <a:sym typeface="Symbol" pitchFamily="18" charset="2"/>
              </a:rPr>
              <a:t></a:t>
            </a:r>
            <a:r>
              <a:rPr lang="en-US" kern="1200" dirty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 interaction giving an </a:t>
            </a:r>
            <a:r>
              <a:rPr lang="en-US" kern="1200" dirty="0" smtClean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ultra-relativistic </a:t>
            </a:r>
            <a:r>
              <a:rPr lang="en-US" kern="1200" dirty="0">
                <a:solidFill>
                  <a:srgbClr val="FFFF00"/>
                </a:solidFill>
                <a:latin typeface="+mj-lt"/>
                <a:ea typeface="+mn-ea"/>
                <a:cs typeface="+mn-cs"/>
                <a:sym typeface="Symbol" pitchFamily="18" charset="2"/>
              </a:rPr>
              <a:t>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kern="1200" dirty="0" smtClean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 Energy </a:t>
            </a:r>
            <a:r>
              <a:rPr lang="en-US" kern="1200" dirty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threshold ~ </a:t>
            </a:r>
            <a:r>
              <a:rPr lang="en-US" kern="1200" dirty="0" smtClean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10 </a:t>
            </a:r>
            <a:r>
              <a:rPr lang="en-US" kern="1200" dirty="0" err="1">
                <a:solidFill>
                  <a:srgbClr val="FFFF00"/>
                </a:solidFill>
                <a:latin typeface="+mj-lt"/>
                <a:ea typeface="+mn-ea"/>
                <a:cs typeface="+mn-cs"/>
              </a:rPr>
              <a:t>GeV</a:t>
            </a:r>
            <a:endParaRPr lang="fr-FR" kern="1200" dirty="0">
              <a:solidFill>
                <a:srgbClr val="FFFF00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5029200" y="4800600"/>
            <a:ext cx="39782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The reconstruction is based on local coincidences compatible with the Cherenkov light front</a:t>
            </a:r>
          </a:p>
        </p:txBody>
      </p:sp>
      <p:sp>
        <p:nvSpPr>
          <p:cNvPr id="10264" name="Rectangle 24"/>
          <p:cNvSpPr>
            <a:spLocks noChangeArrowheads="1"/>
          </p:cNvSpPr>
          <p:nvPr/>
        </p:nvSpPr>
        <p:spPr bwMode="auto">
          <a:xfrm>
            <a:off x="1981200" y="0"/>
            <a:ext cx="6553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Detection principle</a:t>
            </a:r>
            <a:endParaRPr lang="fr-FR" sz="3600" kern="1200" dirty="0">
              <a:solidFill>
                <a:srgbClr val="FFFF00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0265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95380"/>
            <a:ext cx="2852738" cy="304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266" name="Text Box 26"/>
          <p:cNvSpPr txBox="1">
            <a:spLocks noChangeArrowheads="1"/>
          </p:cNvSpPr>
          <p:nvPr/>
        </p:nvSpPr>
        <p:spPr bwMode="auto">
          <a:xfrm>
            <a:off x="857224" y="2757486"/>
            <a:ext cx="46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2400" b="1" kern="1200" dirty="0">
                <a:solidFill>
                  <a:srgbClr val="FF0000"/>
                </a:solidFill>
                <a:latin typeface="Symbol" pitchFamily="18" charset="2"/>
                <a:ea typeface="+mn-ea"/>
                <a:cs typeface="+mn-cs"/>
              </a:rPr>
              <a:t>n</a:t>
            </a:r>
            <a:r>
              <a:rPr lang="en-US" altLang="fr-FR" sz="2400" b="1" kern="1200" baseline="-25000" dirty="0">
                <a:solidFill>
                  <a:srgbClr val="FF0000"/>
                </a:solidFill>
                <a:latin typeface="Symbol" pitchFamily="18" charset="2"/>
                <a:ea typeface="+mn-ea"/>
                <a:cs typeface="+mn-cs"/>
              </a:rPr>
              <a:t>m</a:t>
            </a:r>
            <a:endParaRPr lang="en-US" altLang="fr-FR" sz="2400" b="1" kern="1200" dirty="0">
              <a:solidFill>
                <a:srgbClr val="FF0000"/>
              </a:solidFill>
              <a:latin typeface="Symbol" pitchFamily="18" charset="2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2013" y="1460620"/>
            <a:ext cx="495277" cy="2325570"/>
            <a:chOff x="862013" y="370104"/>
            <a:chExt cx="585787" cy="2601696"/>
          </a:xfrm>
        </p:grpSpPr>
        <p:sp>
          <p:nvSpPr>
            <p:cNvPr id="10267" name="Rectangle 27"/>
            <p:cNvSpPr>
              <a:spLocks noChangeArrowheads="1"/>
            </p:cNvSpPr>
            <p:nvPr/>
          </p:nvSpPr>
          <p:spPr bwMode="auto">
            <a:xfrm rot="19610354">
              <a:off x="862013" y="370104"/>
              <a:ext cx="169862" cy="1016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68" name="Line 28"/>
            <p:cNvSpPr>
              <a:spLocks noChangeShapeType="1"/>
            </p:cNvSpPr>
            <p:nvPr/>
          </p:nvSpPr>
          <p:spPr bwMode="auto">
            <a:xfrm flipH="1" flipV="1">
              <a:off x="1066800" y="838200"/>
              <a:ext cx="381000" cy="2133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71" name="Line 31"/>
            <p:cNvSpPr>
              <a:spLocks noChangeShapeType="1"/>
            </p:cNvSpPr>
            <p:nvPr/>
          </p:nvSpPr>
          <p:spPr bwMode="auto">
            <a:xfrm flipH="1" flipV="1">
              <a:off x="1007963" y="494274"/>
              <a:ext cx="54074" cy="313762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GB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pic>
        <p:nvPicPr>
          <p:cNvPr id="26" name="Picture 7" descr="logo_1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0" y="71438"/>
            <a:ext cx="857232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15" descr="bgLightningVolt_Deep_Blue_Sea-1"/>
          <p:cNvPicPr>
            <a:picLocks noChangeAspect="1" noChangeArrowheads="1"/>
          </p:cNvPicPr>
          <p:nvPr/>
        </p:nvPicPr>
        <p:blipFill>
          <a:blip r:embed="rId4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Segnaposto numero diapositiva 54"/>
          <p:cNvSpPr txBox="1">
            <a:spLocks noGrp="1"/>
          </p:cNvSpPr>
          <p:nvPr/>
        </p:nvSpPr>
        <p:spPr bwMode="auto">
          <a:xfrm>
            <a:off x="7010400" y="6524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9AED2A7-7591-4FF7-865E-7DDCB40D1ED9}" type="slidenum">
              <a:rPr lang="it-IT" sz="1400">
                <a:solidFill>
                  <a:srgbClr val="FFFFFF"/>
                </a:solidFill>
                <a:cs typeface="Arial" pitchFamily="34" charset="0"/>
              </a:rPr>
              <a:pPr algn="r"/>
              <a:t>5</a:t>
            </a:fld>
            <a:endParaRPr lang="it-IT" sz="1400">
              <a:solidFill>
                <a:srgbClr val="FFFFFF"/>
              </a:solidFill>
              <a:cs typeface="Arial" pitchFamily="34" charset="0"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595563" y="685800"/>
          <a:ext cx="4949825" cy="3598863"/>
        </p:xfrm>
        <a:graphic>
          <a:graphicData uri="http://schemas.openxmlformats.org/presentationml/2006/ole">
            <p:oleObj spid="_x0000_s2050" name="Clip" r:id="rId5" imgW="7353000" imgH="5473440" progId="">
              <p:embed/>
            </p:oleObj>
          </a:graphicData>
        </a:graphic>
      </p:graphicFrame>
      <p:sp>
        <p:nvSpPr>
          <p:cNvPr id="2058" name="Oval 5"/>
          <p:cNvSpPr>
            <a:spLocks noChangeArrowheads="1"/>
          </p:cNvSpPr>
          <p:nvPr/>
        </p:nvSpPr>
        <p:spPr bwMode="auto">
          <a:xfrm>
            <a:off x="3702050" y="3195638"/>
            <a:ext cx="87313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59" name="Oval 6"/>
          <p:cNvSpPr>
            <a:spLocks noChangeArrowheads="1"/>
          </p:cNvSpPr>
          <p:nvPr/>
        </p:nvSpPr>
        <p:spPr bwMode="auto">
          <a:xfrm>
            <a:off x="3887788" y="2684463"/>
            <a:ext cx="88900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60" name="Oval 7"/>
          <p:cNvSpPr>
            <a:spLocks noChangeArrowheads="1"/>
          </p:cNvSpPr>
          <p:nvPr/>
        </p:nvSpPr>
        <p:spPr bwMode="auto">
          <a:xfrm>
            <a:off x="3230563" y="3416300"/>
            <a:ext cx="87312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61" name="Oval 8"/>
          <p:cNvSpPr>
            <a:spLocks noChangeArrowheads="1"/>
          </p:cNvSpPr>
          <p:nvPr/>
        </p:nvSpPr>
        <p:spPr bwMode="auto">
          <a:xfrm>
            <a:off x="3563938" y="2801938"/>
            <a:ext cx="87312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62" name="Oval 9"/>
          <p:cNvSpPr>
            <a:spLocks noChangeArrowheads="1"/>
          </p:cNvSpPr>
          <p:nvPr/>
        </p:nvSpPr>
        <p:spPr bwMode="auto">
          <a:xfrm>
            <a:off x="3206750" y="2589213"/>
            <a:ext cx="87313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63" name="Oval 10"/>
          <p:cNvSpPr>
            <a:spLocks noChangeArrowheads="1"/>
          </p:cNvSpPr>
          <p:nvPr/>
        </p:nvSpPr>
        <p:spPr bwMode="auto">
          <a:xfrm>
            <a:off x="3887788" y="2771775"/>
            <a:ext cx="87312" cy="873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64" name="Oval 11"/>
          <p:cNvSpPr>
            <a:spLocks noChangeArrowheads="1"/>
          </p:cNvSpPr>
          <p:nvPr/>
        </p:nvSpPr>
        <p:spPr bwMode="auto">
          <a:xfrm>
            <a:off x="4140200" y="3167063"/>
            <a:ext cx="85725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65" name="Oval 12"/>
          <p:cNvSpPr>
            <a:spLocks noChangeArrowheads="1"/>
          </p:cNvSpPr>
          <p:nvPr/>
        </p:nvSpPr>
        <p:spPr bwMode="auto">
          <a:xfrm>
            <a:off x="4543425" y="3576638"/>
            <a:ext cx="87313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66" name="Oval 13"/>
          <p:cNvSpPr>
            <a:spLocks noChangeArrowheads="1"/>
          </p:cNvSpPr>
          <p:nvPr/>
        </p:nvSpPr>
        <p:spPr bwMode="auto">
          <a:xfrm>
            <a:off x="4337050" y="3856038"/>
            <a:ext cx="87313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67" name="Text Box 14"/>
          <p:cNvSpPr txBox="1">
            <a:spLocks noChangeArrowheads="1"/>
          </p:cNvSpPr>
          <p:nvPr/>
        </p:nvSpPr>
        <p:spPr bwMode="auto">
          <a:xfrm>
            <a:off x="3930650" y="642938"/>
            <a:ext cx="274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</a:pPr>
            <a:endParaRPr lang="fr-FR" sz="1400"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2051" name="Object 16"/>
          <p:cNvGraphicFramePr>
            <a:graphicFrameLocks/>
          </p:cNvGraphicFramePr>
          <p:nvPr/>
        </p:nvGraphicFramePr>
        <p:xfrm>
          <a:off x="1458913" y="3500438"/>
          <a:ext cx="1028700" cy="517525"/>
        </p:xfrm>
        <a:graphic>
          <a:graphicData uri="http://schemas.openxmlformats.org/presentationml/2006/ole">
            <p:oleObj spid="_x0000_s2051" name="Microsoft ClipArt Gallery" r:id="rId6" imgW="2844800" imgH="1892300" progId="">
              <p:embed/>
            </p:oleObj>
          </a:graphicData>
        </a:graphic>
      </p:graphicFrame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1116013" y="4059238"/>
            <a:ext cx="2814637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CPPM,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Marseille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DSM/IRFU/CEA,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Saclay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APC, Paris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LPC, Clermont-Ferrand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IPHC (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IReS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),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Strasbourg</a:t>
            </a:r>
            <a:endParaRPr lang="es-ES_tradnl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Univ. de H.-A.,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Mulhouse</a:t>
            </a:r>
            <a:endParaRPr lang="es-ES_tradnl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IFREMER,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Toulon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/Brest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C.O.M.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Marseille</a:t>
            </a:r>
            <a:endParaRPr lang="es-ES_tradnl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LAM,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Marseille</a:t>
            </a:r>
            <a:endParaRPr lang="es-ES_tradnl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GeoAzur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Villefranche</a:t>
            </a:r>
            <a:endParaRPr lang="es-ES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4500563" y="4614863"/>
            <a:ext cx="251460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University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/INFN of Bari 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University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/INFN of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Bologna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University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/INFN of Catania 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LNS  – Catania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University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/INFN of Pisa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University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/INFN of Rome </a:t>
            </a:r>
          </a:p>
          <a:p>
            <a:pPr eaLnBrk="0" hangingPunct="0">
              <a:spcAft>
                <a:spcPct val="20000"/>
              </a:spcAft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University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/INFN of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Genova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  <a:endParaRPr lang="es-ES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</p:txBody>
      </p:sp>
      <p:graphicFrame>
        <p:nvGraphicFramePr>
          <p:cNvPr id="2052" name="Object 24"/>
          <p:cNvGraphicFramePr>
            <a:graphicFrameLocks/>
          </p:cNvGraphicFramePr>
          <p:nvPr/>
        </p:nvGraphicFramePr>
        <p:xfrm>
          <a:off x="242888" y="2874963"/>
          <a:ext cx="914400" cy="457200"/>
        </p:xfrm>
        <a:graphic>
          <a:graphicData uri="http://schemas.openxmlformats.org/presentationml/2006/ole">
            <p:oleObj spid="_x0000_s2052" name="Microsoft ClipArt Gallery" r:id="rId7" imgW="2908300" imgH="1892300" progId="">
              <p:embed/>
            </p:oleObj>
          </a:graphicData>
        </a:graphic>
      </p:graphicFrame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-36513" y="3390900"/>
            <a:ext cx="144780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Times New Roman" pitchFamily="18" charset="0"/>
                <a:cs typeface="Arial" pitchFamily="34" charset="0"/>
              </a:rPr>
              <a:t>IFIC, Valencia</a:t>
            </a:r>
          </a:p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Times New Roman" pitchFamily="18" charset="0"/>
                <a:cs typeface="Arial" pitchFamily="34" charset="0"/>
              </a:rPr>
              <a:t> UPV, Valencia </a:t>
            </a:r>
          </a:p>
        </p:txBody>
      </p:sp>
      <p:graphicFrame>
        <p:nvGraphicFramePr>
          <p:cNvPr id="2053" name="Object 26"/>
          <p:cNvGraphicFramePr>
            <a:graphicFrameLocks/>
          </p:cNvGraphicFramePr>
          <p:nvPr/>
        </p:nvGraphicFramePr>
        <p:xfrm>
          <a:off x="584200" y="1136650"/>
          <a:ext cx="935038" cy="457200"/>
        </p:xfrm>
        <a:graphic>
          <a:graphicData uri="http://schemas.openxmlformats.org/presentationml/2006/ole">
            <p:oleObj spid="_x0000_s2053" name="Microsoft ClipArt Gallery" r:id="rId8" imgW="2870200" imgH="1892300" progId="">
              <p:embed/>
            </p:oleObj>
          </a:graphicData>
        </a:graphic>
      </p:graphicFrame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242888" y="1568450"/>
            <a:ext cx="20256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NIKHEF,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Amsterdam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</a:t>
            </a:r>
          </a:p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KVI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Groningen</a:t>
            </a:r>
            <a:endParaRPr lang="es-ES_tradnl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NIOZ </a:t>
            </a:r>
            <a:r>
              <a:rPr lang="es-E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Texel</a:t>
            </a:r>
            <a:endParaRPr lang="es-ES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</p:txBody>
      </p:sp>
      <p:graphicFrame>
        <p:nvGraphicFramePr>
          <p:cNvPr id="2054" name="Object 28"/>
          <p:cNvGraphicFramePr>
            <a:graphicFrameLocks/>
          </p:cNvGraphicFramePr>
          <p:nvPr/>
        </p:nvGraphicFramePr>
        <p:xfrm>
          <a:off x="6961188" y="1173163"/>
          <a:ext cx="914400" cy="457200"/>
        </p:xfrm>
        <a:graphic>
          <a:graphicData uri="http://schemas.openxmlformats.org/presentationml/2006/ole">
            <p:oleObj spid="_x0000_s2054" name="Microsoft ClipArt Gallery" r:id="rId9" imgW="2870200" imgH="1917700" progId="">
              <p:embed/>
            </p:oleObj>
          </a:graphicData>
        </a:graphic>
      </p:graphicFrame>
      <p:sp>
        <p:nvSpPr>
          <p:cNvPr id="36893" name="Text Box 29"/>
          <p:cNvSpPr txBox="1">
            <a:spLocks noChangeArrowheads="1"/>
          </p:cNvSpPr>
          <p:nvPr/>
        </p:nvSpPr>
        <p:spPr bwMode="auto">
          <a:xfrm>
            <a:off x="6796088" y="1706563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ITEP,Moscow</a:t>
            </a:r>
            <a:endParaRPr lang="es-ES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</p:txBody>
      </p:sp>
      <p:sp>
        <p:nvSpPr>
          <p:cNvPr id="2073" name="Oval 30"/>
          <p:cNvSpPr>
            <a:spLocks noChangeArrowheads="1"/>
          </p:cNvSpPr>
          <p:nvPr/>
        </p:nvSpPr>
        <p:spPr bwMode="auto">
          <a:xfrm>
            <a:off x="3778250" y="3221038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74" name="Oval 31"/>
          <p:cNvSpPr>
            <a:spLocks noChangeArrowheads="1"/>
          </p:cNvSpPr>
          <p:nvPr/>
        </p:nvSpPr>
        <p:spPr bwMode="auto">
          <a:xfrm>
            <a:off x="4348163" y="3919538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75" name="Oval 32"/>
          <p:cNvSpPr>
            <a:spLocks noChangeArrowheads="1"/>
          </p:cNvSpPr>
          <p:nvPr/>
        </p:nvSpPr>
        <p:spPr bwMode="auto">
          <a:xfrm>
            <a:off x="3844925" y="2366963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76" name="Oval 33"/>
          <p:cNvSpPr>
            <a:spLocks noChangeArrowheads="1"/>
          </p:cNvSpPr>
          <p:nvPr/>
        </p:nvSpPr>
        <p:spPr bwMode="auto">
          <a:xfrm>
            <a:off x="4194175" y="3436938"/>
            <a:ext cx="88900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77" name="Oval 34"/>
          <p:cNvSpPr>
            <a:spLocks noChangeArrowheads="1"/>
          </p:cNvSpPr>
          <p:nvPr/>
        </p:nvSpPr>
        <p:spPr bwMode="auto">
          <a:xfrm>
            <a:off x="3625850" y="3179763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78" name="Oval 35"/>
          <p:cNvSpPr>
            <a:spLocks noChangeArrowheads="1"/>
          </p:cNvSpPr>
          <p:nvPr/>
        </p:nvSpPr>
        <p:spPr bwMode="auto">
          <a:xfrm>
            <a:off x="5645150" y="1773238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grpSp>
        <p:nvGrpSpPr>
          <p:cNvPr id="2079" name="Group 36"/>
          <p:cNvGrpSpPr>
            <a:grpSpLocks/>
          </p:cNvGrpSpPr>
          <p:nvPr/>
        </p:nvGrpSpPr>
        <p:grpSpPr bwMode="auto">
          <a:xfrm>
            <a:off x="1878013" y="2085975"/>
            <a:ext cx="822325" cy="493713"/>
            <a:chOff x="4512" y="3792"/>
            <a:chExt cx="518" cy="311"/>
          </a:xfrm>
        </p:grpSpPr>
        <p:sp>
          <p:nvSpPr>
            <p:cNvPr id="2094" name="Rectangle 37"/>
            <p:cNvSpPr>
              <a:spLocks noChangeArrowheads="1"/>
            </p:cNvSpPr>
            <p:nvPr/>
          </p:nvSpPr>
          <p:spPr bwMode="auto">
            <a:xfrm>
              <a:off x="4512" y="3792"/>
              <a:ext cx="518" cy="286"/>
            </a:xfrm>
            <a:prstGeom prst="rect">
              <a:avLst/>
            </a:prstGeom>
            <a:solidFill>
              <a:srgbClr val="FC012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2400">
                <a:cs typeface="Arial" pitchFamily="34" charset="0"/>
              </a:endParaRPr>
            </a:p>
          </p:txBody>
        </p:sp>
        <p:sp>
          <p:nvSpPr>
            <p:cNvPr id="2095" name="Rectangle 38"/>
            <p:cNvSpPr>
              <a:spLocks noChangeArrowheads="1"/>
            </p:cNvSpPr>
            <p:nvPr/>
          </p:nvSpPr>
          <p:spPr bwMode="auto">
            <a:xfrm>
              <a:off x="4512" y="4004"/>
              <a:ext cx="518" cy="99"/>
            </a:xfrm>
            <a:prstGeom prst="rect">
              <a:avLst/>
            </a:prstGeom>
            <a:solidFill>
              <a:srgbClr val="FDBA3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2400">
                <a:cs typeface="Arial" pitchFamily="34" charset="0"/>
              </a:endParaRPr>
            </a:p>
          </p:txBody>
        </p:sp>
        <p:sp>
          <p:nvSpPr>
            <p:cNvPr id="2096" name="Rectangle 39"/>
            <p:cNvSpPr>
              <a:spLocks noChangeArrowheads="1"/>
            </p:cNvSpPr>
            <p:nvPr/>
          </p:nvSpPr>
          <p:spPr bwMode="auto">
            <a:xfrm>
              <a:off x="4512" y="3792"/>
              <a:ext cx="518" cy="9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2400">
                <a:cs typeface="Arial" pitchFamily="34" charset="0"/>
              </a:endParaRPr>
            </a:p>
          </p:txBody>
        </p:sp>
      </p:grpSp>
      <p:sp>
        <p:nvSpPr>
          <p:cNvPr id="36904" name="Text Box 40"/>
          <p:cNvSpPr txBox="1">
            <a:spLocks noChangeArrowheads="1"/>
          </p:cNvSpPr>
          <p:nvPr/>
        </p:nvSpPr>
        <p:spPr bwMode="auto">
          <a:xfrm>
            <a:off x="1227138" y="2619375"/>
            <a:ext cx="2120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University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of  </a:t>
            </a:r>
            <a:r>
              <a:rPr lang="es-ES_tradnl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Erlangen</a:t>
            </a:r>
            <a:r>
              <a:rPr lang="es-ES_trad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endParaRPr lang="es-ES" sz="14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</p:txBody>
      </p:sp>
      <p:sp>
        <p:nvSpPr>
          <p:cNvPr id="2081" name="Oval 41"/>
          <p:cNvSpPr>
            <a:spLocks noChangeArrowheads="1"/>
          </p:cNvSpPr>
          <p:nvPr/>
        </p:nvSpPr>
        <p:spPr bwMode="auto">
          <a:xfrm>
            <a:off x="4103688" y="2692400"/>
            <a:ext cx="87312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82" name="Rectangle 42"/>
          <p:cNvSpPr>
            <a:spLocks noChangeArrowheads="1"/>
          </p:cNvSpPr>
          <p:nvPr/>
        </p:nvSpPr>
        <p:spPr bwMode="auto">
          <a:xfrm>
            <a:off x="1889125" y="2076450"/>
            <a:ext cx="811213" cy="488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83" name="Oval 43"/>
          <p:cNvSpPr>
            <a:spLocks noChangeArrowheads="1"/>
          </p:cNvSpPr>
          <p:nvPr/>
        </p:nvSpPr>
        <p:spPr bwMode="auto">
          <a:xfrm>
            <a:off x="3959225" y="2339975"/>
            <a:ext cx="8890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84" name="Oval 44"/>
          <p:cNvSpPr>
            <a:spLocks noChangeArrowheads="1"/>
          </p:cNvSpPr>
          <p:nvPr/>
        </p:nvSpPr>
        <p:spPr bwMode="auto">
          <a:xfrm>
            <a:off x="3563938" y="2852738"/>
            <a:ext cx="87312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85" name="Oval 45"/>
          <p:cNvSpPr>
            <a:spLocks noChangeArrowheads="1"/>
          </p:cNvSpPr>
          <p:nvPr/>
        </p:nvSpPr>
        <p:spPr bwMode="auto">
          <a:xfrm>
            <a:off x="3984625" y="3125788"/>
            <a:ext cx="87313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pic>
        <p:nvPicPr>
          <p:cNvPr id="2086" name="Picture 4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67625" y="2476500"/>
            <a:ext cx="863600" cy="5730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87" name="Oval 49"/>
          <p:cNvSpPr>
            <a:spLocks noChangeArrowheads="1"/>
          </p:cNvSpPr>
          <p:nvPr/>
        </p:nvSpPr>
        <p:spPr bwMode="auto">
          <a:xfrm>
            <a:off x="5148263" y="3141663"/>
            <a:ext cx="87312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1038" name="Rectangle 50"/>
          <p:cNvSpPr>
            <a:spLocks noChangeArrowheads="1"/>
          </p:cNvSpPr>
          <p:nvPr/>
        </p:nvSpPr>
        <p:spPr bwMode="auto">
          <a:xfrm>
            <a:off x="7410450" y="3124200"/>
            <a:ext cx="1427163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Clr>
                <a:srgbClr val="3333CC"/>
              </a:buClr>
              <a:buSzPct val="60000"/>
              <a:buFont typeface="Wingdings" pitchFamily="2" charset="2"/>
              <a:buChar char="v"/>
              <a:defRPr/>
            </a:pPr>
            <a:r>
              <a:rPr lang="en-GB" sz="1400" dirty="0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 ISS, </a:t>
            </a:r>
            <a:r>
              <a:rPr lang="en-GB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cs typeface="Arial" pitchFamily="34" charset="0"/>
              </a:rPr>
              <a:t>Bucarest</a:t>
            </a:r>
            <a:endParaRPr lang="en-GB" sz="1400" dirty="0">
              <a:solidFill>
                <a:srgbClr val="FFFF00"/>
              </a:solidFill>
              <a:effectLst>
                <a:outerShdw blurRad="38100" dist="38100" dir="2700000" algn="tl">
                  <a:srgbClr val="69676D"/>
                </a:outerShdw>
              </a:effectLst>
              <a:cs typeface="Arial" pitchFamily="34" charset="0"/>
            </a:endParaRPr>
          </a:p>
        </p:txBody>
      </p:sp>
      <p:grpSp>
        <p:nvGrpSpPr>
          <p:cNvPr id="2089" name="Group 58"/>
          <p:cNvGrpSpPr>
            <a:grpSpLocks/>
          </p:cNvGrpSpPr>
          <p:nvPr/>
        </p:nvGrpSpPr>
        <p:grpSpPr bwMode="auto">
          <a:xfrm>
            <a:off x="4787900" y="4076700"/>
            <a:ext cx="1028700" cy="517525"/>
            <a:chOff x="4876" y="2840"/>
            <a:chExt cx="648" cy="326"/>
          </a:xfrm>
        </p:grpSpPr>
        <p:graphicFrame>
          <p:nvGraphicFramePr>
            <p:cNvPr id="2055" name="Object 48"/>
            <p:cNvGraphicFramePr>
              <a:graphicFrameLocks/>
            </p:cNvGraphicFramePr>
            <p:nvPr/>
          </p:nvGraphicFramePr>
          <p:xfrm>
            <a:off x="4876" y="2840"/>
            <a:ext cx="648" cy="326"/>
          </p:xfrm>
          <a:graphic>
            <a:graphicData uri="http://schemas.openxmlformats.org/presentationml/2006/ole">
              <p:oleObj spid="_x0000_s2055" name="Microsoft ClipArt Gallery" r:id="rId11" imgW="2844800" imgH="1892300" progId="">
                <p:embed/>
              </p:oleObj>
            </a:graphicData>
          </a:graphic>
        </p:graphicFrame>
        <p:sp>
          <p:nvSpPr>
            <p:cNvPr id="2093" name="Rectangle 22"/>
            <p:cNvSpPr>
              <a:spLocks noChangeArrowheads="1"/>
            </p:cNvSpPr>
            <p:nvPr/>
          </p:nvSpPr>
          <p:spPr bwMode="auto">
            <a:xfrm>
              <a:off x="4876" y="2843"/>
              <a:ext cx="227" cy="315"/>
            </a:xfrm>
            <a:prstGeom prst="rect">
              <a:avLst/>
            </a:prstGeom>
            <a:solidFill>
              <a:srgbClr val="037C03"/>
            </a:solidFill>
            <a:ln w="12700">
              <a:solidFill>
                <a:srgbClr val="037C0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2400">
                <a:cs typeface="Arial" pitchFamily="34" charset="0"/>
              </a:endParaRPr>
            </a:p>
          </p:txBody>
        </p:sp>
      </p:grpSp>
      <p:sp>
        <p:nvSpPr>
          <p:cNvPr id="2090" name="Rectangle 50"/>
          <p:cNvSpPr>
            <a:spLocks noChangeArrowheads="1"/>
          </p:cNvSpPr>
          <p:nvPr/>
        </p:nvSpPr>
        <p:spPr bwMode="auto">
          <a:xfrm>
            <a:off x="827088" y="0"/>
            <a:ext cx="8316912" cy="836613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>
                <a:solidFill>
                  <a:srgbClr val="FFFF00"/>
                </a:solidFill>
              </a:rPr>
              <a:t>    The ANTARES Collaboration</a:t>
            </a:r>
          </a:p>
        </p:txBody>
      </p:sp>
      <p:sp>
        <p:nvSpPr>
          <p:cNvPr id="2091" name="Oval 11"/>
          <p:cNvSpPr>
            <a:spLocks noChangeArrowheads="1"/>
          </p:cNvSpPr>
          <p:nvPr/>
        </p:nvSpPr>
        <p:spPr bwMode="auto">
          <a:xfrm>
            <a:off x="4140200" y="3284538"/>
            <a:ext cx="85725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  <p:sp>
        <p:nvSpPr>
          <p:cNvPr id="2092" name="Oval 44"/>
          <p:cNvSpPr>
            <a:spLocks noChangeArrowheads="1"/>
          </p:cNvSpPr>
          <p:nvPr/>
        </p:nvSpPr>
        <p:spPr bwMode="auto">
          <a:xfrm>
            <a:off x="3571875" y="3000375"/>
            <a:ext cx="87313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 sz="2400"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5" descr="bgLightningVolt_Deep_Blue_Sea-1"/>
          <p:cNvPicPr>
            <a:picLocks noChangeAspect="1" noChangeArrowheads="1"/>
          </p:cNvPicPr>
          <p:nvPr/>
        </p:nvPicPr>
        <p:blipFill>
          <a:blip r:embed="rId3"/>
          <a:srcRect t="15315" b="3112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Footer Placeholder 1"/>
          <p:cNvSpPr>
            <a:spLocks noGrp="1"/>
          </p:cNvSpPr>
          <p:nvPr>
            <p:ph type="ftr" sz="quarter" idx="4294967295"/>
          </p:nvPr>
        </p:nvSpPr>
        <p:spPr>
          <a:xfrm rot="16200000">
            <a:off x="-2141537" y="4383087"/>
            <a:ext cx="4616450" cy="333375"/>
          </a:xfrm>
          <a:noFill/>
        </p:spPr>
        <p:txBody>
          <a:bodyPr/>
          <a:lstStyle/>
          <a:p>
            <a:r>
              <a:rPr lang="fr-FR" smtClean="0"/>
              <a:t>V. Bertin - CPPM - ARENA'08 @ Roma</a:t>
            </a:r>
          </a:p>
        </p:txBody>
      </p:sp>
      <p:sp>
        <p:nvSpPr>
          <p:cNvPr id="21508" name="Rectangle 47"/>
          <p:cNvSpPr>
            <a:spLocks noChangeArrowheads="1"/>
          </p:cNvSpPr>
          <p:nvPr/>
        </p:nvSpPr>
        <p:spPr bwMode="auto">
          <a:xfrm>
            <a:off x="4643438" y="6429375"/>
            <a:ext cx="4500562" cy="428625"/>
          </a:xfrm>
          <a:prstGeom prst="rect">
            <a:avLst/>
          </a:prstGeom>
          <a:solidFill>
            <a:srgbClr val="161642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/>
          </a:p>
        </p:txBody>
      </p:sp>
      <p:grpSp>
        <p:nvGrpSpPr>
          <p:cNvPr id="21509" name="Group 29"/>
          <p:cNvGrpSpPr>
            <a:grpSpLocks/>
          </p:cNvGrpSpPr>
          <p:nvPr/>
        </p:nvGrpSpPr>
        <p:grpSpPr bwMode="auto">
          <a:xfrm>
            <a:off x="-14288" y="1816100"/>
            <a:ext cx="9169401" cy="5014913"/>
            <a:chOff x="25860524" y="428604"/>
            <a:chExt cx="9169617" cy="5014634"/>
          </a:xfrm>
        </p:grpSpPr>
        <p:pic>
          <p:nvPicPr>
            <p:cNvPr id="21538" name="Picture 3" descr="Toulon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860524" y="428604"/>
              <a:ext cx="9169617" cy="5014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39" name="Freeform 11"/>
            <p:cNvSpPr>
              <a:spLocks noChangeArrowheads="1"/>
            </p:cNvSpPr>
            <p:nvPr/>
          </p:nvSpPr>
          <p:spPr bwMode="auto">
            <a:xfrm>
              <a:off x="28773464" y="3259717"/>
              <a:ext cx="170873" cy="526473"/>
            </a:xfrm>
            <a:custGeom>
              <a:avLst/>
              <a:gdLst>
                <a:gd name="T0" fmla="*/ 170873 w 170873"/>
                <a:gd name="T1" fmla="*/ 0 h 526473"/>
                <a:gd name="T2" fmla="*/ 18473 w 170873"/>
                <a:gd name="T3" fmla="*/ 360219 h 526473"/>
                <a:gd name="T4" fmla="*/ 60037 w 170873"/>
                <a:gd name="T5" fmla="*/ 429491 h 526473"/>
                <a:gd name="T6" fmla="*/ 73892 w 170873"/>
                <a:gd name="T7" fmla="*/ 526473 h 526473"/>
                <a:gd name="T8" fmla="*/ 73892 w 170873"/>
                <a:gd name="T9" fmla="*/ 526473 h 526473"/>
                <a:gd name="T10" fmla="*/ 73892 w 170873"/>
                <a:gd name="T11" fmla="*/ 526473 h 5264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0873"/>
                <a:gd name="T19" fmla="*/ 0 h 526473"/>
                <a:gd name="T20" fmla="*/ 170873 w 170873"/>
                <a:gd name="T21" fmla="*/ 526473 h 5264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0873" h="526473">
                  <a:moveTo>
                    <a:pt x="170873" y="0"/>
                  </a:moveTo>
                  <a:cubicBezTo>
                    <a:pt x="103909" y="144318"/>
                    <a:pt x="36946" y="288637"/>
                    <a:pt x="18473" y="360219"/>
                  </a:cubicBezTo>
                  <a:cubicBezTo>
                    <a:pt x="0" y="431801"/>
                    <a:pt x="50801" y="401782"/>
                    <a:pt x="60037" y="429491"/>
                  </a:cubicBezTo>
                  <a:cubicBezTo>
                    <a:pt x="69274" y="457200"/>
                    <a:pt x="73892" y="526473"/>
                    <a:pt x="73892" y="526473"/>
                  </a:cubicBezTo>
                </a:path>
              </a:pathLst>
            </a:custGeom>
            <a:noFill/>
            <a:ln w="38100" algn="ctr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sp>
          <p:nvSpPr>
            <p:cNvPr id="21540" name="Rectangle 24"/>
            <p:cNvSpPr>
              <a:spLocks noChangeArrowheads="1"/>
            </p:cNvSpPr>
            <p:nvPr/>
          </p:nvSpPr>
          <p:spPr bwMode="auto">
            <a:xfrm>
              <a:off x="33658958" y="4970763"/>
              <a:ext cx="1214446" cy="357190"/>
            </a:xfrm>
            <a:prstGeom prst="rect">
              <a:avLst/>
            </a:prstGeom>
            <a:solidFill>
              <a:srgbClr val="161642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sp>
          <p:nvSpPr>
            <p:cNvPr id="21541" name="Rectangle 31"/>
            <p:cNvSpPr>
              <a:spLocks noChangeArrowheads="1"/>
            </p:cNvSpPr>
            <p:nvPr/>
          </p:nvSpPr>
          <p:spPr bwMode="auto">
            <a:xfrm>
              <a:off x="29815161" y="5072073"/>
              <a:ext cx="1214446" cy="235535"/>
            </a:xfrm>
            <a:prstGeom prst="rect">
              <a:avLst/>
            </a:prstGeom>
            <a:solidFill>
              <a:srgbClr val="161642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sp>
          <p:nvSpPr>
            <p:cNvPr id="21542" name="Freeform 23"/>
            <p:cNvSpPr>
              <a:spLocks noChangeArrowheads="1"/>
            </p:cNvSpPr>
            <p:nvPr/>
          </p:nvSpPr>
          <p:spPr bwMode="auto">
            <a:xfrm>
              <a:off x="28710150" y="3786190"/>
              <a:ext cx="6223000" cy="1500198"/>
            </a:xfrm>
            <a:custGeom>
              <a:avLst/>
              <a:gdLst>
                <a:gd name="T0" fmla="*/ 140854 w 6223000"/>
                <a:gd name="T1" fmla="*/ 0 h 1191491"/>
                <a:gd name="T2" fmla="*/ 2309 w 6223000"/>
                <a:gd name="T3" fmla="*/ 4076749 h 1191491"/>
                <a:gd name="T4" fmla="*/ 154709 w 6223000"/>
                <a:gd name="T5" fmla="*/ 6390572 h 1191491"/>
                <a:gd name="T6" fmla="*/ 265545 w 6223000"/>
                <a:gd name="T7" fmla="*/ 7051671 h 1191491"/>
                <a:gd name="T8" fmla="*/ 487218 w 6223000"/>
                <a:gd name="T9" fmla="*/ 7602579 h 1191491"/>
                <a:gd name="T10" fmla="*/ 1678709 w 6223000"/>
                <a:gd name="T11" fmla="*/ 8263668 h 1191491"/>
                <a:gd name="T12" fmla="*/ 6223000 w 6223000"/>
                <a:gd name="T13" fmla="*/ 9475671 h 11914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23000"/>
                <a:gd name="T22" fmla="*/ 0 h 1191491"/>
                <a:gd name="T23" fmla="*/ 6223000 w 6223000"/>
                <a:gd name="T24" fmla="*/ 1191491 h 11914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23000" h="1191491">
                  <a:moveTo>
                    <a:pt x="140854" y="0"/>
                  </a:moveTo>
                  <a:cubicBezTo>
                    <a:pt x="70427" y="189345"/>
                    <a:pt x="0" y="378691"/>
                    <a:pt x="2309" y="512618"/>
                  </a:cubicBezTo>
                  <a:cubicBezTo>
                    <a:pt x="4618" y="646545"/>
                    <a:pt x="110836" y="741219"/>
                    <a:pt x="154709" y="803564"/>
                  </a:cubicBezTo>
                  <a:cubicBezTo>
                    <a:pt x="198582" y="865909"/>
                    <a:pt x="210127" y="861291"/>
                    <a:pt x="265545" y="886691"/>
                  </a:cubicBezTo>
                  <a:cubicBezTo>
                    <a:pt x="320963" y="912091"/>
                    <a:pt x="251691" y="930564"/>
                    <a:pt x="487218" y="955964"/>
                  </a:cubicBezTo>
                  <a:cubicBezTo>
                    <a:pt x="722745" y="981364"/>
                    <a:pt x="1678709" y="1039091"/>
                    <a:pt x="1678709" y="1039091"/>
                  </a:cubicBezTo>
                  <a:lnTo>
                    <a:pt x="6223000" y="1191491"/>
                  </a:lnTo>
                </a:path>
              </a:pathLst>
            </a:custGeom>
            <a:noFill/>
            <a:ln w="38100" algn="ctr">
              <a:solidFill>
                <a:srgbClr val="00B0F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</p:grpSp>
      <p:sp>
        <p:nvSpPr>
          <p:cNvPr id="21510" name="TextBox 30"/>
          <p:cNvSpPr txBox="1">
            <a:spLocks noChangeArrowheads="1"/>
          </p:cNvSpPr>
          <p:nvPr/>
        </p:nvSpPr>
        <p:spPr bwMode="auto">
          <a:xfrm>
            <a:off x="7227888" y="6143625"/>
            <a:ext cx="1916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>
                <a:solidFill>
                  <a:srgbClr val="00B0F0"/>
                </a:solidFill>
              </a:rPr>
              <a:t>Submarine cable</a:t>
            </a:r>
          </a:p>
        </p:txBody>
      </p:sp>
      <p:sp>
        <p:nvSpPr>
          <p:cNvPr id="21511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 </a:t>
            </a:r>
            <a:r>
              <a:rPr lang="en-GB" sz="3200" smtClean="0"/>
              <a:t>The ANTARES Site &amp; Infrastructure</a:t>
            </a:r>
          </a:p>
        </p:txBody>
      </p:sp>
      <p:pic>
        <p:nvPicPr>
          <p:cNvPr id="7" name="Picture 6" descr="Rade.jpg"/>
          <p:cNvPicPr>
            <a:picLocks noChangeAspect="1"/>
          </p:cNvPicPr>
          <p:nvPr/>
        </p:nvPicPr>
        <p:blipFill>
          <a:blip r:embed="rId5"/>
          <a:srcRect l="6250"/>
          <a:stretch>
            <a:fillRect/>
          </a:stretch>
        </p:blipFill>
        <p:spPr>
          <a:xfrm>
            <a:off x="0" y="1068955"/>
            <a:ext cx="9144000" cy="200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-71438" y="2898775"/>
            <a:ext cx="7358063" cy="4184650"/>
            <a:chOff x="0" y="6858000"/>
            <a:chExt cx="6762242" cy="3477553"/>
          </a:xfrm>
        </p:grpSpPr>
        <p:pic>
          <p:nvPicPr>
            <p:cNvPr id="9" name="Picture 8" descr="Rade2.jpg"/>
            <p:cNvPicPr>
              <a:picLocks noChangeAspect="1"/>
            </p:cNvPicPr>
            <p:nvPr/>
          </p:nvPicPr>
          <p:blipFill>
            <a:blip r:embed="rId6" cstate="print"/>
            <a:srcRect b="30208"/>
            <a:stretch>
              <a:fillRect/>
            </a:stretch>
          </p:blipFill>
          <p:spPr>
            <a:xfrm>
              <a:off x="0" y="6858000"/>
              <a:ext cx="6643670" cy="34775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537" name="Freeform 13"/>
            <p:cNvSpPr>
              <a:spLocks noChangeArrowheads="1"/>
            </p:cNvSpPr>
            <p:nvPr/>
          </p:nvSpPr>
          <p:spPr bwMode="auto">
            <a:xfrm>
              <a:off x="5140036" y="9518073"/>
              <a:ext cx="1622206" cy="415636"/>
            </a:xfrm>
            <a:custGeom>
              <a:avLst/>
              <a:gdLst>
                <a:gd name="T0" fmla="*/ 0 w 1343891"/>
                <a:gd name="T1" fmla="*/ 0 h 415636"/>
                <a:gd name="T2" fmla="*/ 3693734 w 1343891"/>
                <a:gd name="T3" fmla="*/ 332509 h 415636"/>
                <a:gd name="T4" fmla="*/ 7312078 w 1343891"/>
                <a:gd name="T5" fmla="*/ 415636 h 415636"/>
                <a:gd name="T6" fmla="*/ 0 60000 65536"/>
                <a:gd name="T7" fmla="*/ 0 60000 65536"/>
                <a:gd name="T8" fmla="*/ 0 60000 65536"/>
                <a:gd name="T9" fmla="*/ 0 w 1343891"/>
                <a:gd name="T10" fmla="*/ 0 h 415636"/>
                <a:gd name="T11" fmla="*/ 1343891 w 1343891"/>
                <a:gd name="T12" fmla="*/ 415636 h 4156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43891" h="415636">
                  <a:moveTo>
                    <a:pt x="0" y="0"/>
                  </a:moveTo>
                  <a:cubicBezTo>
                    <a:pt x="227445" y="131618"/>
                    <a:pt x="454891" y="263236"/>
                    <a:pt x="678873" y="332509"/>
                  </a:cubicBezTo>
                  <a:cubicBezTo>
                    <a:pt x="902855" y="401782"/>
                    <a:pt x="1123373" y="408709"/>
                    <a:pt x="1343891" y="415636"/>
                  </a:cubicBezTo>
                </a:path>
              </a:pathLst>
            </a:custGeom>
            <a:noFill/>
            <a:ln w="38100" algn="ctr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5826125" y="3997325"/>
            <a:ext cx="3317875" cy="2587625"/>
            <a:chOff x="4933290" y="3646860"/>
            <a:chExt cx="4400124" cy="3168334"/>
          </a:xfrm>
        </p:grpSpPr>
        <p:grpSp>
          <p:nvGrpSpPr>
            <p:cNvPr id="21530" name="Group 28"/>
            <p:cNvGrpSpPr>
              <a:grpSpLocks/>
            </p:cNvGrpSpPr>
            <p:nvPr/>
          </p:nvGrpSpPr>
          <p:grpSpPr bwMode="auto">
            <a:xfrm>
              <a:off x="4933290" y="3646860"/>
              <a:ext cx="4400124" cy="3168334"/>
              <a:chOff x="4933290" y="3718831"/>
              <a:chExt cx="4400124" cy="3168334"/>
            </a:xfrm>
          </p:grpSpPr>
          <p:grpSp>
            <p:nvGrpSpPr>
              <p:cNvPr id="21532" name="Group 26"/>
              <p:cNvGrpSpPr>
                <a:grpSpLocks/>
              </p:cNvGrpSpPr>
              <p:nvPr/>
            </p:nvGrpSpPr>
            <p:grpSpPr bwMode="auto">
              <a:xfrm>
                <a:off x="4933290" y="3718831"/>
                <a:ext cx="4284193" cy="2910542"/>
                <a:chOff x="4450096" y="3352764"/>
                <a:chExt cx="4775828" cy="3268265"/>
              </a:xfrm>
            </p:grpSpPr>
            <p:cxnSp>
              <p:nvCxnSpPr>
                <p:cNvPr id="21534" name="Straight Connector 21"/>
                <p:cNvCxnSpPr>
                  <a:cxnSpLocks noChangeShapeType="1"/>
                </p:cNvCxnSpPr>
                <p:nvPr/>
              </p:nvCxnSpPr>
              <p:spPr bwMode="auto">
                <a:xfrm>
                  <a:off x="6868502" y="5143512"/>
                  <a:ext cx="2357422" cy="1000131"/>
                </a:xfrm>
                <a:prstGeom prst="line">
                  <a:avLst/>
                </a:prstGeom>
                <a:noFill/>
                <a:ln w="63500" cmpd="dbl" algn="ctr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pic>
              <p:nvPicPr>
                <p:cNvPr id="21" name="Picture 20" descr="Photo 003.jpg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4450096" y="3352764"/>
                  <a:ext cx="4357687" cy="3268265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sp>
            <p:nvSpPr>
              <p:cNvPr id="21533" name="TextBox 27"/>
              <p:cNvSpPr txBox="1">
                <a:spLocks noChangeArrowheads="1"/>
              </p:cNvSpPr>
              <p:nvPr/>
            </p:nvSpPr>
            <p:spPr bwMode="auto">
              <a:xfrm>
                <a:off x="6775685" y="6434718"/>
                <a:ext cx="2557729" cy="452447"/>
              </a:xfrm>
              <a:prstGeom prst="rect">
                <a:avLst/>
              </a:prstGeom>
              <a:solidFill>
                <a:srgbClr val="16164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GB"/>
                  <a:t>          40 km</a:t>
                </a:r>
              </a:p>
            </p:txBody>
          </p:sp>
        </p:grpSp>
        <p:sp>
          <p:nvSpPr>
            <p:cNvPr id="21531" name="TextBox 34"/>
            <p:cNvSpPr txBox="1">
              <a:spLocks noChangeArrowheads="1"/>
            </p:cNvSpPr>
            <p:nvPr/>
          </p:nvSpPr>
          <p:spPr bwMode="auto">
            <a:xfrm>
              <a:off x="4936162" y="4174885"/>
              <a:ext cx="3646010" cy="1168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000"/>
                <a:t>Site</a:t>
              </a:r>
            </a:p>
            <a:p>
              <a:pPr algn="ctr" eaLnBrk="0" hangingPunct="0"/>
              <a:r>
                <a:rPr lang="en-GB"/>
                <a:t>20 km from nearest land</a:t>
              </a:r>
            </a:p>
            <a:p>
              <a:pPr algn="ctr" eaLnBrk="0" hangingPunct="0"/>
              <a:endParaRPr lang="en-GB"/>
            </a:p>
          </p:txBody>
        </p:sp>
      </p:grp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2857500" y="1309688"/>
            <a:ext cx="4678363" cy="4378325"/>
            <a:chOff x="2857488" y="1310055"/>
            <a:chExt cx="4677979" cy="4377251"/>
          </a:xfrm>
        </p:grpSpPr>
        <p:grpSp>
          <p:nvGrpSpPr>
            <p:cNvPr id="21526" name="Group 25"/>
            <p:cNvGrpSpPr>
              <a:grpSpLocks/>
            </p:cNvGrpSpPr>
            <p:nvPr/>
          </p:nvGrpSpPr>
          <p:grpSpPr bwMode="auto">
            <a:xfrm>
              <a:off x="2857488" y="1310055"/>
              <a:ext cx="4677979" cy="4377251"/>
              <a:chOff x="2428860" y="821513"/>
              <a:chExt cx="5000660" cy="4679189"/>
            </a:xfrm>
          </p:grpSpPr>
          <p:cxnSp>
            <p:nvCxnSpPr>
              <p:cNvPr id="21528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1857356" y="2857496"/>
                <a:ext cx="3214710" cy="2071702"/>
              </a:xfrm>
              <a:prstGeom prst="line">
                <a:avLst/>
              </a:prstGeom>
              <a:noFill/>
              <a:ln w="63500" cmpd="dbl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pic>
            <p:nvPicPr>
              <p:cNvPr id="8" name="Picture 7" descr="IMP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143240" y="821513"/>
                <a:ext cx="4286280" cy="285751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21527" name="TextBox 36"/>
            <p:cNvSpPr txBox="1">
              <a:spLocks noChangeArrowheads="1"/>
            </p:cNvSpPr>
            <p:nvPr/>
          </p:nvSpPr>
          <p:spPr bwMode="auto">
            <a:xfrm>
              <a:off x="5786446" y="1428736"/>
              <a:ext cx="16850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solidFill>
                    <a:srgbClr val="FF9900"/>
                  </a:solidFill>
                </a:rPr>
                <a:t>Shore Station</a:t>
              </a:r>
            </a:p>
          </p:txBody>
        </p:sp>
      </p:grpSp>
      <p:grpSp>
        <p:nvGrpSpPr>
          <p:cNvPr id="13" name="Group 42"/>
          <p:cNvGrpSpPr>
            <a:grpSpLocks/>
          </p:cNvGrpSpPr>
          <p:nvPr/>
        </p:nvGrpSpPr>
        <p:grpSpPr bwMode="auto">
          <a:xfrm>
            <a:off x="0" y="3429000"/>
            <a:ext cx="4572000" cy="3540125"/>
            <a:chOff x="0" y="3429001"/>
            <a:chExt cx="4572000" cy="3539839"/>
          </a:xfrm>
        </p:grpSpPr>
        <p:grpSp>
          <p:nvGrpSpPr>
            <p:cNvPr id="21522" name="Group 40"/>
            <p:cNvGrpSpPr>
              <a:grpSpLocks/>
            </p:cNvGrpSpPr>
            <p:nvPr/>
          </p:nvGrpSpPr>
          <p:grpSpPr bwMode="auto">
            <a:xfrm>
              <a:off x="0" y="3429001"/>
              <a:ext cx="4572000" cy="3539839"/>
              <a:chOff x="0" y="3429001"/>
              <a:chExt cx="4572000" cy="3539839"/>
            </a:xfrm>
          </p:grpSpPr>
          <p:cxnSp>
            <p:nvCxnSpPr>
              <p:cNvPr id="21524" name="Straight Arrow Connector 3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945894" y="3697653"/>
                <a:ext cx="751620" cy="214315"/>
              </a:xfrm>
              <a:prstGeom prst="straightConnector1">
                <a:avLst/>
              </a:prstGeom>
              <a:noFill/>
              <a:ln w="66675" cmpd="dbl" algn="ctr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</p:cxnSp>
          <p:pic>
            <p:nvPicPr>
              <p:cNvPr id="6" name="Picture 2" descr="IMG_6165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12000" contrast="24000"/>
              </a:blip>
              <a:srcRect l="25833" t="19756" r="13842" b="23831"/>
              <a:stretch>
                <a:fillRect/>
              </a:stretch>
            </p:blipFill>
            <p:spPr bwMode="auto">
              <a:xfrm rot="10800000" flipH="1" flipV="1">
                <a:off x="0" y="3937222"/>
                <a:ext cx="4572000" cy="303161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1571625" y="6418023"/>
              <a:ext cx="2898775" cy="3682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b="1" dirty="0">
                  <a:solidFill>
                    <a:schemeClr val="tx1">
                      <a:lumMod val="75000"/>
                    </a:schemeClr>
                  </a:solidFill>
                  <a:latin typeface="Arial" charset="0"/>
                </a:rPr>
                <a:t>IFREMER  Toulon Centre</a:t>
              </a:r>
            </a:p>
          </p:txBody>
        </p:sp>
      </p:grpSp>
      <p:grpSp>
        <p:nvGrpSpPr>
          <p:cNvPr id="15" name="Group 54"/>
          <p:cNvGrpSpPr>
            <a:grpSpLocks/>
          </p:cNvGrpSpPr>
          <p:nvPr/>
        </p:nvGrpSpPr>
        <p:grpSpPr bwMode="auto">
          <a:xfrm>
            <a:off x="2428875" y="3214688"/>
            <a:ext cx="6929438" cy="3643312"/>
            <a:chOff x="1857356" y="3000372"/>
            <a:chExt cx="6929486" cy="3643314"/>
          </a:xfrm>
        </p:grpSpPr>
        <p:sp>
          <p:nvSpPr>
            <p:cNvPr id="21518" name="Rectangle 53"/>
            <p:cNvSpPr>
              <a:spLocks noChangeArrowheads="1"/>
            </p:cNvSpPr>
            <p:nvPr/>
          </p:nvSpPr>
          <p:spPr bwMode="auto">
            <a:xfrm>
              <a:off x="3929008" y="3857628"/>
              <a:ext cx="4857834" cy="2786058"/>
            </a:xfrm>
            <a:prstGeom prst="rect">
              <a:avLst/>
            </a:prstGeom>
            <a:solidFill>
              <a:srgbClr val="161642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cxnSp>
          <p:nvCxnSpPr>
            <p:cNvPr id="21519" name="Straight Arrow Connector 45"/>
            <p:cNvCxnSpPr>
              <a:cxnSpLocks noChangeShapeType="1"/>
            </p:cNvCxnSpPr>
            <p:nvPr/>
          </p:nvCxnSpPr>
          <p:spPr bwMode="auto">
            <a:xfrm>
              <a:off x="1857356" y="3000372"/>
              <a:ext cx="3159290" cy="1256011"/>
            </a:xfrm>
            <a:prstGeom prst="straightConnector1">
              <a:avLst/>
            </a:prstGeom>
            <a:noFill/>
            <a:ln w="73025" cmpd="dbl" algn="ctr">
              <a:solidFill>
                <a:schemeClr val="tx1"/>
              </a:solidFill>
              <a:round/>
              <a:headEnd type="triangle" w="med" len="med"/>
              <a:tailEnd/>
            </a:ln>
          </p:spPr>
        </p:cxnSp>
        <p:pic>
          <p:nvPicPr>
            <p:cNvPr id="44" name="Picture 43" descr="FOSELEV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29058" y="3500438"/>
              <a:ext cx="4786296" cy="31366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7" name="TextBox 46"/>
            <p:cNvSpPr txBox="1"/>
            <p:nvPr/>
          </p:nvSpPr>
          <p:spPr>
            <a:xfrm>
              <a:off x="5451481" y="6202361"/>
              <a:ext cx="3121047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b="1" dirty="0">
                  <a:solidFill>
                    <a:schemeClr val="tx2">
                      <a:lumMod val="75000"/>
                    </a:schemeClr>
                  </a:solidFill>
                  <a:latin typeface="Arial" charset="0"/>
                </a:rPr>
                <a:t>FOSELEV Marine Shipyard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0"/>
            <a:ext cx="7000924" cy="836613"/>
          </a:xfrm>
        </p:spPr>
        <p:txBody>
          <a:bodyPr/>
          <a:lstStyle/>
          <a:p>
            <a:pPr eaLnBrk="1" hangingPunct="1"/>
            <a:r>
              <a:rPr lang="en-GB" dirty="0" smtClean="0"/>
              <a:t>Region of sky observable by Neutrino Telescopes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2060575"/>
            <a:ext cx="9144000" cy="47974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10245" name="Picture 4" descr="baik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14838"/>
            <a:ext cx="450373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 descr="antar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3738" y="4414838"/>
            <a:ext cx="4503737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2327275" y="5781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fr-FR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4941888" y="49180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fr-FR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249" name="AutoShape 8"/>
          <p:cNvSpPr>
            <a:spLocks noChangeArrowheads="1"/>
          </p:cNvSpPr>
          <p:nvPr/>
        </p:nvSpPr>
        <p:spPr bwMode="auto">
          <a:xfrm>
            <a:off x="1116013" y="4654550"/>
            <a:ext cx="225425" cy="214313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1697038" y="4894263"/>
            <a:ext cx="1054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Mkn 501</a:t>
            </a:r>
          </a:p>
        </p:txBody>
      </p:sp>
      <p:sp>
        <p:nvSpPr>
          <p:cNvPr id="10251" name="AutoShape 10"/>
          <p:cNvSpPr>
            <a:spLocks noChangeArrowheads="1"/>
          </p:cNvSpPr>
          <p:nvPr/>
        </p:nvSpPr>
        <p:spPr bwMode="auto">
          <a:xfrm>
            <a:off x="1562100" y="5157788"/>
            <a:ext cx="225425" cy="2159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52" name="Text Box 11"/>
          <p:cNvSpPr txBox="1">
            <a:spLocks noChangeArrowheads="1"/>
          </p:cNvSpPr>
          <p:nvPr/>
        </p:nvSpPr>
        <p:spPr bwMode="auto">
          <a:xfrm>
            <a:off x="1258888" y="4508500"/>
            <a:ext cx="1054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Mkn 421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586163" y="5208588"/>
            <a:ext cx="831850" cy="452437"/>
            <a:chOff x="3960" y="1810"/>
            <a:chExt cx="532" cy="302"/>
          </a:xfrm>
        </p:grpSpPr>
        <p:sp>
          <p:nvSpPr>
            <p:cNvPr id="10281" name="AutoShape 13"/>
            <p:cNvSpPr>
              <a:spLocks noChangeArrowheads="1"/>
            </p:cNvSpPr>
            <p:nvPr/>
          </p:nvSpPr>
          <p:spPr bwMode="auto">
            <a:xfrm>
              <a:off x="4368" y="2016"/>
              <a:ext cx="96" cy="96"/>
            </a:xfrm>
            <a:custGeom>
              <a:avLst/>
              <a:gdLst>
                <a:gd name="T0" fmla="*/ 48 w 21600"/>
                <a:gd name="T1" fmla="*/ 0 h 21600"/>
                <a:gd name="T2" fmla="*/ 14 w 21600"/>
                <a:gd name="T3" fmla="*/ 14 h 21600"/>
                <a:gd name="T4" fmla="*/ 0 w 21600"/>
                <a:gd name="T5" fmla="*/ 48 h 21600"/>
                <a:gd name="T6" fmla="*/ 14 w 21600"/>
                <a:gd name="T7" fmla="*/ 82 h 21600"/>
                <a:gd name="T8" fmla="*/ 48 w 21600"/>
                <a:gd name="T9" fmla="*/ 96 h 21600"/>
                <a:gd name="T10" fmla="*/ 82 w 21600"/>
                <a:gd name="T11" fmla="*/ 82 h 21600"/>
                <a:gd name="T12" fmla="*/ 96 w 21600"/>
                <a:gd name="T13" fmla="*/ 48 h 21600"/>
                <a:gd name="T14" fmla="*/ 82 w 21600"/>
                <a:gd name="T15" fmla="*/ 1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282" name="Text Box 14"/>
            <p:cNvSpPr txBox="1">
              <a:spLocks noChangeArrowheads="1"/>
            </p:cNvSpPr>
            <p:nvPr/>
          </p:nvSpPr>
          <p:spPr bwMode="auto">
            <a:xfrm>
              <a:off x="3960" y="1810"/>
              <a:ext cx="532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CRAB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317625" y="5551488"/>
            <a:ext cx="781050" cy="582612"/>
            <a:chOff x="3732" y="1991"/>
            <a:chExt cx="499" cy="389"/>
          </a:xfrm>
        </p:grpSpPr>
        <p:sp>
          <p:nvSpPr>
            <p:cNvPr id="336912" name="AutoShape 16"/>
            <p:cNvSpPr>
              <a:spLocks noChangeArrowheads="1"/>
            </p:cNvSpPr>
            <p:nvPr/>
          </p:nvSpPr>
          <p:spPr bwMode="auto">
            <a:xfrm>
              <a:off x="3840" y="1991"/>
              <a:ext cx="203" cy="148"/>
            </a:xfrm>
            <a:prstGeom prst="star5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0280" name="Text Box 17"/>
            <p:cNvSpPr txBox="1">
              <a:spLocks noChangeArrowheads="1"/>
            </p:cNvSpPr>
            <p:nvPr/>
          </p:nvSpPr>
          <p:spPr bwMode="auto">
            <a:xfrm>
              <a:off x="3732" y="2135"/>
              <a:ext cx="49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SS433</a:t>
              </a:r>
            </a:p>
          </p:txBody>
        </p:sp>
      </p:grpSp>
      <p:sp>
        <p:nvSpPr>
          <p:cNvPr id="336914" name="AutoShape 18"/>
          <p:cNvSpPr>
            <a:spLocks noChangeArrowheads="1"/>
          </p:cNvSpPr>
          <p:nvPr/>
        </p:nvSpPr>
        <p:spPr bwMode="auto">
          <a:xfrm>
            <a:off x="7019925" y="5549900"/>
            <a:ext cx="315913" cy="222250"/>
          </a:xfrm>
          <a:prstGeom prst="star5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10256" name="AutoShape 19"/>
          <p:cNvSpPr>
            <a:spLocks noChangeArrowheads="1"/>
          </p:cNvSpPr>
          <p:nvPr/>
        </p:nvSpPr>
        <p:spPr bwMode="auto">
          <a:xfrm>
            <a:off x="6156325" y="5130800"/>
            <a:ext cx="225425" cy="2159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57" name="Text Box 20"/>
          <p:cNvSpPr txBox="1">
            <a:spLocks noChangeArrowheads="1"/>
          </p:cNvSpPr>
          <p:nvPr/>
        </p:nvSpPr>
        <p:spPr bwMode="auto">
          <a:xfrm>
            <a:off x="6227763" y="4862513"/>
            <a:ext cx="1055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Mkn 501</a:t>
            </a:r>
          </a:p>
        </p:txBody>
      </p:sp>
      <p:sp>
        <p:nvSpPr>
          <p:cNvPr id="10258" name="AutoShape 21"/>
          <p:cNvSpPr>
            <a:spLocks noChangeArrowheads="1"/>
          </p:cNvSpPr>
          <p:nvPr/>
        </p:nvSpPr>
        <p:spPr bwMode="auto">
          <a:xfrm>
            <a:off x="6818313" y="5588000"/>
            <a:ext cx="150812" cy="144463"/>
          </a:xfrm>
          <a:custGeom>
            <a:avLst/>
            <a:gdLst>
              <a:gd name="T0" fmla="*/ 75406 w 21600"/>
              <a:gd name="T1" fmla="*/ 0 h 21600"/>
              <a:gd name="T2" fmla="*/ 22084 w 21600"/>
              <a:gd name="T3" fmla="*/ 21154 h 21600"/>
              <a:gd name="T4" fmla="*/ 0 w 21600"/>
              <a:gd name="T5" fmla="*/ 72232 h 21600"/>
              <a:gd name="T6" fmla="*/ 22084 w 21600"/>
              <a:gd name="T7" fmla="*/ 123309 h 21600"/>
              <a:gd name="T8" fmla="*/ 75406 w 21600"/>
              <a:gd name="T9" fmla="*/ 144463 h 21600"/>
              <a:gd name="T10" fmla="*/ 128728 w 21600"/>
              <a:gd name="T11" fmla="*/ 123309 h 21600"/>
              <a:gd name="T12" fmla="*/ 150812 w 21600"/>
              <a:gd name="T13" fmla="*/ 72232 h 21600"/>
              <a:gd name="T14" fmla="*/ 128728 w 21600"/>
              <a:gd name="T15" fmla="*/ 2115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fr-FR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259" name="Text Box 22"/>
          <p:cNvSpPr txBox="1">
            <a:spLocks noChangeArrowheads="1"/>
          </p:cNvSpPr>
          <p:nvPr/>
        </p:nvSpPr>
        <p:spPr bwMode="auto">
          <a:xfrm>
            <a:off x="6183313" y="5280025"/>
            <a:ext cx="162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RX J1713.7-39</a:t>
            </a:r>
          </a:p>
        </p:txBody>
      </p:sp>
      <p:sp>
        <p:nvSpPr>
          <p:cNvPr id="10260" name="Text Box 23"/>
          <p:cNvSpPr txBox="1">
            <a:spLocks noChangeArrowheads="1"/>
          </p:cNvSpPr>
          <p:nvPr/>
        </p:nvSpPr>
        <p:spPr bwMode="auto">
          <a:xfrm>
            <a:off x="6724650" y="5802313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GX339-4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5826125" y="5549900"/>
            <a:ext cx="781050" cy="585788"/>
            <a:chOff x="3734" y="1991"/>
            <a:chExt cx="499" cy="390"/>
          </a:xfrm>
        </p:grpSpPr>
        <p:sp>
          <p:nvSpPr>
            <p:cNvPr id="336921" name="AutoShape 25"/>
            <p:cNvSpPr>
              <a:spLocks noChangeArrowheads="1"/>
            </p:cNvSpPr>
            <p:nvPr/>
          </p:nvSpPr>
          <p:spPr bwMode="auto">
            <a:xfrm>
              <a:off x="3840" y="1991"/>
              <a:ext cx="202" cy="148"/>
            </a:xfrm>
            <a:prstGeom prst="star5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0278" name="Text Box 26"/>
            <p:cNvSpPr txBox="1">
              <a:spLocks noChangeArrowheads="1"/>
            </p:cNvSpPr>
            <p:nvPr/>
          </p:nvSpPr>
          <p:spPr bwMode="auto">
            <a:xfrm>
              <a:off x="3734" y="2136"/>
              <a:ext cx="49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SS433</a:t>
              </a: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8094663" y="5205413"/>
            <a:ext cx="831850" cy="454025"/>
            <a:chOff x="3962" y="1809"/>
            <a:chExt cx="532" cy="303"/>
          </a:xfrm>
        </p:grpSpPr>
        <p:sp>
          <p:nvSpPr>
            <p:cNvPr id="10275" name="AutoShape 28"/>
            <p:cNvSpPr>
              <a:spLocks noChangeArrowheads="1"/>
            </p:cNvSpPr>
            <p:nvPr/>
          </p:nvSpPr>
          <p:spPr bwMode="auto">
            <a:xfrm>
              <a:off x="4368" y="2016"/>
              <a:ext cx="96" cy="96"/>
            </a:xfrm>
            <a:custGeom>
              <a:avLst/>
              <a:gdLst>
                <a:gd name="T0" fmla="*/ 48 w 21600"/>
                <a:gd name="T1" fmla="*/ 0 h 21600"/>
                <a:gd name="T2" fmla="*/ 14 w 21600"/>
                <a:gd name="T3" fmla="*/ 14 h 21600"/>
                <a:gd name="T4" fmla="*/ 0 w 21600"/>
                <a:gd name="T5" fmla="*/ 48 h 21600"/>
                <a:gd name="T6" fmla="*/ 14 w 21600"/>
                <a:gd name="T7" fmla="*/ 82 h 21600"/>
                <a:gd name="T8" fmla="*/ 48 w 21600"/>
                <a:gd name="T9" fmla="*/ 96 h 21600"/>
                <a:gd name="T10" fmla="*/ 82 w 21600"/>
                <a:gd name="T11" fmla="*/ 82 h 21600"/>
                <a:gd name="T12" fmla="*/ 96 w 21600"/>
                <a:gd name="T13" fmla="*/ 48 h 21600"/>
                <a:gd name="T14" fmla="*/ 82 w 21600"/>
                <a:gd name="T15" fmla="*/ 1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276" name="Text Box 29"/>
            <p:cNvSpPr txBox="1">
              <a:spLocks noChangeArrowheads="1"/>
            </p:cNvSpPr>
            <p:nvPr/>
          </p:nvSpPr>
          <p:spPr bwMode="auto">
            <a:xfrm>
              <a:off x="3962" y="1809"/>
              <a:ext cx="532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CRAB</a:t>
              </a:r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7875588" y="5588000"/>
            <a:ext cx="819150" cy="523875"/>
            <a:chOff x="5044" y="2016"/>
            <a:chExt cx="524" cy="349"/>
          </a:xfrm>
        </p:grpSpPr>
        <p:sp>
          <p:nvSpPr>
            <p:cNvPr id="10273" name="AutoShape 31"/>
            <p:cNvSpPr>
              <a:spLocks noChangeArrowheads="1"/>
            </p:cNvSpPr>
            <p:nvPr/>
          </p:nvSpPr>
          <p:spPr bwMode="auto">
            <a:xfrm>
              <a:off x="5088" y="2016"/>
              <a:ext cx="96" cy="96"/>
            </a:xfrm>
            <a:custGeom>
              <a:avLst/>
              <a:gdLst>
                <a:gd name="T0" fmla="*/ 48 w 21600"/>
                <a:gd name="T1" fmla="*/ 0 h 21600"/>
                <a:gd name="T2" fmla="*/ 14 w 21600"/>
                <a:gd name="T3" fmla="*/ 14 h 21600"/>
                <a:gd name="T4" fmla="*/ 0 w 21600"/>
                <a:gd name="T5" fmla="*/ 48 h 21600"/>
                <a:gd name="T6" fmla="*/ 14 w 21600"/>
                <a:gd name="T7" fmla="*/ 82 h 21600"/>
                <a:gd name="T8" fmla="*/ 48 w 21600"/>
                <a:gd name="T9" fmla="*/ 96 h 21600"/>
                <a:gd name="T10" fmla="*/ 82 w 21600"/>
                <a:gd name="T11" fmla="*/ 82 h 21600"/>
                <a:gd name="T12" fmla="*/ 96 w 21600"/>
                <a:gd name="T13" fmla="*/ 48 h 21600"/>
                <a:gd name="T14" fmla="*/ 82 w 21600"/>
                <a:gd name="T15" fmla="*/ 1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274" name="Text Box 32"/>
            <p:cNvSpPr txBox="1">
              <a:spLocks noChangeArrowheads="1"/>
            </p:cNvSpPr>
            <p:nvPr/>
          </p:nvSpPr>
          <p:spPr bwMode="auto">
            <a:xfrm>
              <a:off x="5044" y="2120"/>
              <a:ext cx="524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VELA</a:t>
              </a:r>
            </a:p>
          </p:txBody>
        </p:sp>
      </p:grpSp>
      <p:sp>
        <p:nvSpPr>
          <p:cNvPr id="10264" name="Line 33"/>
          <p:cNvSpPr>
            <a:spLocks noChangeShapeType="1"/>
          </p:cNvSpPr>
          <p:nvPr/>
        </p:nvSpPr>
        <p:spPr bwMode="auto">
          <a:xfrm>
            <a:off x="6592888" y="5659438"/>
            <a:ext cx="1492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265" name="Line 34"/>
          <p:cNvSpPr>
            <a:spLocks noChangeShapeType="1"/>
          </p:cNvSpPr>
          <p:nvPr/>
        </p:nvSpPr>
        <p:spPr bwMode="auto">
          <a:xfrm flipH="1">
            <a:off x="6667500" y="5588000"/>
            <a:ext cx="0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266" name="Text Box 35"/>
          <p:cNvSpPr txBox="1">
            <a:spLocks noChangeArrowheads="1"/>
          </p:cNvSpPr>
          <p:nvPr/>
        </p:nvSpPr>
        <p:spPr bwMode="auto">
          <a:xfrm>
            <a:off x="6229350" y="6127750"/>
            <a:ext cx="99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Galactic</a:t>
            </a:r>
          </a:p>
          <a:p>
            <a:pPr algn="ctr"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Centre</a:t>
            </a:r>
          </a:p>
        </p:txBody>
      </p:sp>
      <p:sp>
        <p:nvSpPr>
          <p:cNvPr id="10267" name="Line 36"/>
          <p:cNvSpPr>
            <a:spLocks noChangeShapeType="1"/>
          </p:cNvSpPr>
          <p:nvPr/>
        </p:nvSpPr>
        <p:spPr bwMode="auto">
          <a:xfrm flipV="1">
            <a:off x="6659563" y="5734050"/>
            <a:ext cx="0" cy="431800"/>
          </a:xfrm>
          <a:prstGeom prst="line">
            <a:avLst/>
          </a:prstGeom>
          <a:noFill/>
          <a:ln w="28575">
            <a:solidFill>
              <a:srgbClr val="FFFFFF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0268" name="Picture 37" descr="1tev_aman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3275"/>
            <a:ext cx="457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9" name="Picture 38" descr="1tev_antar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488" y="2073275"/>
            <a:ext cx="4537075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0" name="Rectangle 39"/>
          <p:cNvSpPr>
            <a:spLocks noChangeArrowheads="1"/>
          </p:cNvSpPr>
          <p:nvPr/>
        </p:nvSpPr>
        <p:spPr bwMode="auto">
          <a:xfrm>
            <a:off x="-1098550" y="-1090613"/>
            <a:ext cx="8991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fr-FR" sz="2800" b="1">
              <a:solidFill>
                <a:srgbClr val="FFFFFF"/>
              </a:solidFill>
            </a:endParaRPr>
          </a:p>
        </p:txBody>
      </p:sp>
      <p:sp>
        <p:nvSpPr>
          <p:cNvPr id="336936" name="Text Box 40"/>
          <p:cNvSpPr txBox="1">
            <a:spLocks noChangeArrowheads="1"/>
          </p:cNvSpPr>
          <p:nvPr/>
        </p:nvSpPr>
        <p:spPr bwMode="auto">
          <a:xfrm>
            <a:off x="71406" y="928670"/>
            <a:ext cx="47323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AMANDA/IceCube (South Pole</a:t>
            </a: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)</a:t>
            </a:r>
          </a:p>
          <a:p>
            <a:pPr eaLnBrk="0" hangingPunct="0">
              <a:defRPr/>
            </a:pP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(Ice: ~2°/0.6°)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36937" name="Text Box 41"/>
          <p:cNvSpPr txBox="1">
            <a:spLocks noChangeArrowheads="1"/>
          </p:cNvSpPr>
          <p:nvPr/>
        </p:nvSpPr>
        <p:spPr bwMode="auto">
          <a:xfrm>
            <a:off x="4929190" y="928670"/>
            <a:ext cx="40491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ANTARES/KM3 </a:t>
            </a: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(43° North</a:t>
            </a: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)</a:t>
            </a:r>
          </a:p>
          <a:p>
            <a:pPr eaLnBrk="0" hangingPunct="0">
              <a:defRPr/>
            </a:pP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(water: ~0.2°/0.1°)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/>
          <a:srcRect l="14194" r="25424" b="57984"/>
          <a:stretch>
            <a:fillRect/>
          </a:stretch>
        </p:blipFill>
        <p:spPr bwMode="auto">
          <a:xfrm rot="10800000">
            <a:off x="0" y="0"/>
            <a:ext cx="107153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4" descr="plongeur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00FF"/>
              </a:clrFrom>
              <a:clrTo>
                <a:srgbClr val="FF00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962583">
            <a:off x="8168860" y="-69423"/>
            <a:ext cx="905717" cy="10445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>
          <a:xfrm rot="16200000">
            <a:off x="-2141537" y="4383087"/>
            <a:ext cx="4616450" cy="333375"/>
          </a:xfrm>
          <a:noFill/>
        </p:spPr>
        <p:txBody>
          <a:bodyPr/>
          <a:lstStyle/>
          <a:p>
            <a:r>
              <a:rPr lang="fr-FR" smtClean="0"/>
              <a:t>V. Bertin - CPPM - ARENA'08 @ Roma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mtClean="0">
              <a:solidFill>
                <a:srgbClr val="000000"/>
              </a:solidFill>
            </a:endParaRPr>
          </a:p>
        </p:txBody>
      </p:sp>
      <p:pic>
        <p:nvPicPr>
          <p:cNvPr id="22532" name="Picture 3" descr="antares-pub"/>
          <p:cNvPicPr>
            <a:picLocks noChangeAspect="1" noChangeArrowheads="1"/>
          </p:cNvPicPr>
          <p:nvPr/>
        </p:nvPicPr>
        <p:blipFill>
          <a:blip r:embed="rId3"/>
          <a:srcRect b="3569"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971550" y="5734050"/>
            <a:ext cx="1289050" cy="628650"/>
            <a:chOff x="521" y="3702"/>
            <a:chExt cx="812" cy="396"/>
          </a:xfrm>
        </p:grpSpPr>
        <p:sp>
          <p:nvSpPr>
            <p:cNvPr id="22546" name="Line 6"/>
            <p:cNvSpPr>
              <a:spLocks noChangeShapeType="1"/>
            </p:cNvSpPr>
            <p:nvPr/>
          </p:nvSpPr>
          <p:spPr bwMode="auto">
            <a:xfrm>
              <a:off x="567" y="3702"/>
              <a:ext cx="766" cy="16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3655" name="Text Box 7"/>
            <p:cNvSpPr txBox="1">
              <a:spLocks noChangeArrowheads="1"/>
            </p:cNvSpPr>
            <p:nvPr/>
          </p:nvSpPr>
          <p:spPr bwMode="auto">
            <a:xfrm>
              <a:off x="521" y="3838"/>
              <a:ext cx="46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21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18" charset="0"/>
                </a:rPr>
                <a:t>70 m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372225" y="1916113"/>
            <a:ext cx="1054100" cy="4032250"/>
            <a:chOff x="4014" y="1162"/>
            <a:chExt cx="664" cy="2540"/>
          </a:xfrm>
        </p:grpSpPr>
        <p:sp>
          <p:nvSpPr>
            <p:cNvPr id="283657" name="Text Box 9"/>
            <p:cNvSpPr txBox="1">
              <a:spLocks noChangeArrowheads="1"/>
            </p:cNvSpPr>
            <p:nvPr/>
          </p:nvSpPr>
          <p:spPr bwMode="auto">
            <a:xfrm>
              <a:off x="4128" y="2207"/>
              <a:ext cx="550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21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18" charset="0"/>
                </a:rPr>
                <a:t>4</a:t>
              </a:r>
              <a:r>
                <a:rPr lang="en-US" altLang="fr-FR" sz="21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18" charset="0"/>
                </a:rPr>
                <a:t>50 m</a:t>
              </a:r>
            </a:p>
          </p:txBody>
        </p:sp>
        <p:sp>
          <p:nvSpPr>
            <p:cNvPr id="22545" name="Line 10"/>
            <p:cNvSpPr>
              <a:spLocks noChangeShapeType="1"/>
            </p:cNvSpPr>
            <p:nvPr/>
          </p:nvSpPr>
          <p:spPr bwMode="auto">
            <a:xfrm flipH="1" flipV="1">
              <a:off x="4014" y="1162"/>
              <a:ext cx="136" cy="254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83659" name="Text Box 11"/>
          <p:cNvSpPr txBox="1">
            <a:spLocks noChangeArrowheads="1"/>
          </p:cNvSpPr>
          <p:nvPr/>
        </p:nvSpPr>
        <p:spPr bwMode="auto">
          <a:xfrm>
            <a:off x="7932738" y="5084763"/>
            <a:ext cx="1176337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21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rPr>
              <a:t>Junction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21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rPr>
              <a:t>Box</a:t>
            </a:r>
          </a:p>
        </p:txBody>
      </p:sp>
      <p:sp>
        <p:nvSpPr>
          <p:cNvPr id="283660" name="Text Box 12"/>
          <p:cNvSpPr txBox="1">
            <a:spLocks noChangeArrowheads="1"/>
          </p:cNvSpPr>
          <p:nvPr/>
        </p:nvSpPr>
        <p:spPr bwMode="auto">
          <a:xfrm>
            <a:off x="6275388" y="6165850"/>
            <a:ext cx="19700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altLang="fr-FR" sz="21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rPr>
              <a:t>Interlink cables</a:t>
            </a:r>
          </a:p>
        </p:txBody>
      </p:sp>
      <p:sp>
        <p:nvSpPr>
          <p:cNvPr id="283661" name="Text Box 13"/>
          <p:cNvSpPr txBox="1">
            <a:spLocks noChangeArrowheads="1"/>
          </p:cNvSpPr>
          <p:nvPr/>
        </p:nvSpPr>
        <p:spPr bwMode="auto">
          <a:xfrm>
            <a:off x="7967663" y="2997200"/>
            <a:ext cx="1176337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21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rPr>
              <a:t>40 km to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21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rPr>
              <a:t>shore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79388" y="908050"/>
            <a:ext cx="1192212" cy="5635625"/>
            <a:chOff x="113" y="572"/>
            <a:chExt cx="751" cy="3550"/>
          </a:xfrm>
        </p:grpSpPr>
        <p:sp>
          <p:nvSpPr>
            <p:cNvPr id="22542" name="Line 5"/>
            <p:cNvSpPr>
              <a:spLocks noChangeShapeType="1"/>
            </p:cNvSpPr>
            <p:nvPr/>
          </p:nvSpPr>
          <p:spPr bwMode="auto">
            <a:xfrm flipH="1">
              <a:off x="113" y="572"/>
              <a:ext cx="106" cy="355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3662" name="Text Box 14"/>
            <p:cNvSpPr txBox="1">
              <a:spLocks noChangeArrowheads="1"/>
            </p:cNvSpPr>
            <p:nvPr/>
          </p:nvSpPr>
          <p:spPr bwMode="auto">
            <a:xfrm>
              <a:off x="204" y="754"/>
              <a:ext cx="6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18" charset="0"/>
                </a:rPr>
                <a:t>2500m</a:t>
              </a:r>
            </a:p>
          </p:txBody>
        </p:sp>
      </p:grpSp>
      <p:sp>
        <p:nvSpPr>
          <p:cNvPr id="283663" name="Text Box 15"/>
          <p:cNvSpPr txBox="1">
            <a:spLocks noChangeArrowheads="1"/>
          </p:cNvSpPr>
          <p:nvPr/>
        </p:nvSpPr>
        <p:spPr bwMode="auto">
          <a:xfrm>
            <a:off x="6516688" y="908050"/>
            <a:ext cx="2627312" cy="133985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altLang="fr-FR" sz="2000">
                <a:solidFill>
                  <a:srgbClr val="FFCC66"/>
                </a:solidFill>
                <a:latin typeface="Comic Sans MS" pitchFamily="66" charset="0"/>
              </a:rPr>
              <a:t> 9</a:t>
            </a:r>
            <a:r>
              <a:rPr lang="en-GB" altLang="fr-FR" sz="2000">
                <a:solidFill>
                  <a:srgbClr val="FFCC66"/>
                </a:solidFill>
                <a:latin typeface="Comic Sans MS" pitchFamily="66" charset="0"/>
              </a:rPr>
              <a:t>00</a:t>
            </a:r>
            <a:r>
              <a:rPr lang="en-US" altLang="fr-FR" sz="2000">
                <a:solidFill>
                  <a:srgbClr val="FFCC66"/>
                </a:solidFill>
                <a:latin typeface="Comic Sans MS" pitchFamily="66" charset="0"/>
              </a:rPr>
              <a:t> PMTs </a:t>
            </a:r>
          </a:p>
          <a:p>
            <a:pPr eaLnBrk="0" hangingPunct="0">
              <a:buFontTx/>
              <a:buChar char="•"/>
            </a:pPr>
            <a:r>
              <a:rPr lang="en-US" altLang="fr-FR" sz="2000">
                <a:solidFill>
                  <a:srgbClr val="FFCC66"/>
                </a:solidFill>
                <a:latin typeface="Comic Sans MS" pitchFamily="66" charset="0"/>
              </a:rPr>
              <a:t> </a:t>
            </a:r>
            <a:r>
              <a:rPr lang="en-GB" altLang="fr-FR" sz="2000">
                <a:solidFill>
                  <a:srgbClr val="FFCC66"/>
                </a:solidFill>
                <a:latin typeface="Comic Sans MS" pitchFamily="66" charset="0"/>
              </a:rPr>
              <a:t>12</a:t>
            </a:r>
            <a:r>
              <a:rPr lang="en-US" altLang="fr-FR" sz="2000">
                <a:solidFill>
                  <a:srgbClr val="FFCC66"/>
                </a:solidFill>
                <a:latin typeface="Comic Sans MS" pitchFamily="66" charset="0"/>
              </a:rPr>
              <a:t> lines</a:t>
            </a:r>
          </a:p>
          <a:p>
            <a:pPr eaLnBrk="0" hangingPunct="0">
              <a:buFontTx/>
              <a:buChar char="•"/>
            </a:pPr>
            <a:r>
              <a:rPr lang="en-US" altLang="fr-FR" sz="2000">
                <a:solidFill>
                  <a:srgbClr val="FFCC66"/>
                </a:solidFill>
                <a:latin typeface="Comic Sans MS" pitchFamily="66" charset="0"/>
              </a:rPr>
              <a:t> 25 storeys / line</a:t>
            </a:r>
            <a:endParaRPr lang="en-US" altLang="fr-FR" sz="2000">
              <a:solidFill>
                <a:schemeClr val="bg1"/>
              </a:solidFill>
              <a:latin typeface="Comic Sans MS" pitchFamily="66" charset="0"/>
            </a:endParaRPr>
          </a:p>
          <a:p>
            <a:pPr eaLnBrk="0" hangingPunct="0">
              <a:buFontTx/>
              <a:buChar char="•"/>
            </a:pPr>
            <a:r>
              <a:rPr lang="en-US" altLang="fr-FR" sz="2000">
                <a:solidFill>
                  <a:srgbClr val="FFCC66"/>
                </a:solidFill>
                <a:latin typeface="Comic Sans MS" pitchFamily="66" charset="0"/>
              </a:rPr>
              <a:t> 3 PMTs / storey</a:t>
            </a:r>
          </a:p>
        </p:txBody>
      </p:sp>
      <p:sp>
        <p:nvSpPr>
          <p:cNvPr id="22540" name="Rectangle 16"/>
          <p:cNvSpPr>
            <a:spLocks noChangeArrowheads="1"/>
          </p:cNvSpPr>
          <p:nvPr/>
        </p:nvSpPr>
        <p:spPr bwMode="auto">
          <a:xfrm>
            <a:off x="827088" y="0"/>
            <a:ext cx="8316912" cy="836613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 scaled="1"/>
          </a:gra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>
                <a:solidFill>
                  <a:srgbClr val="FFFF00"/>
                </a:solidFill>
              </a:rPr>
              <a:t>The ANTARES Detector</a:t>
            </a:r>
            <a:r>
              <a:rPr lang="en-GB" sz="3200">
                <a:solidFill>
                  <a:srgbClr val="FFFF00"/>
                </a:solidFill>
              </a:rPr>
              <a:t> </a:t>
            </a:r>
            <a:endParaRPr lang="en-GB" sz="2800" b="1">
              <a:solidFill>
                <a:srgbClr val="FF00FF"/>
              </a:solidFill>
            </a:endParaRPr>
          </a:p>
        </p:txBody>
      </p:sp>
      <p:pic>
        <p:nvPicPr>
          <p:cNvPr id="283665" name="Picture 17" descr="060405012029A"/>
          <p:cNvPicPr>
            <a:picLocks noChangeAspect="1" noChangeArrowheads="1"/>
          </p:cNvPicPr>
          <p:nvPr/>
        </p:nvPicPr>
        <p:blipFill>
          <a:blip r:embed="rId4">
            <a:lum bright="-6000" contrast="12000"/>
          </a:blip>
          <a:srcRect l="31905" r="21646"/>
          <a:stretch>
            <a:fillRect/>
          </a:stretch>
        </p:blipFill>
        <p:spPr bwMode="auto">
          <a:xfrm rot="375763">
            <a:off x="2309813" y="1196975"/>
            <a:ext cx="2406650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3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3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3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3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3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3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3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3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3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3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9" grpId="0"/>
      <p:bldP spid="283660" grpId="0"/>
      <p:bldP spid="283661" grpId="0"/>
      <p:bldP spid="2836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979488"/>
            <a:ext cx="2952750" cy="534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4067175" y="4267200"/>
            <a:ext cx="4979988" cy="2468563"/>
            <a:chOff x="2562" y="2688"/>
            <a:chExt cx="3137" cy="1555"/>
          </a:xfrm>
        </p:grpSpPr>
        <p:sp>
          <p:nvSpPr>
            <p:cNvPr id="23573" name="Text Box 3"/>
            <p:cNvSpPr txBox="1">
              <a:spLocks noChangeArrowheads="1"/>
            </p:cNvSpPr>
            <p:nvPr/>
          </p:nvSpPr>
          <p:spPr bwMode="auto">
            <a:xfrm>
              <a:off x="4332" y="3838"/>
              <a:ext cx="1367" cy="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580" tIns="43790" rIns="87580" bIns="43790" anchor="ctr" anchorCtr="1">
              <a:spAutoFit/>
            </a:bodyPr>
            <a:lstStyle/>
            <a:p>
              <a:pPr algn="ctr" defTabSz="868363" eaLnBrk="0" hangingPunct="0">
                <a:buSzPct val="99000"/>
                <a:tabLst>
                  <a:tab pos="687388" algn="l"/>
                </a:tabLst>
              </a:pPr>
              <a:r>
                <a:rPr lang="en-GB">
                  <a:solidFill>
                    <a:srgbClr val="FFFF00"/>
                  </a:solidFill>
                  <a:latin typeface="Tahoma" pitchFamily="34" charset="0"/>
                </a:rPr>
                <a:t>Hydrophone</a:t>
              </a:r>
              <a:r>
                <a:rPr lang="de-DE">
                  <a:solidFill>
                    <a:srgbClr val="FFFF00"/>
                  </a:solidFill>
                  <a:latin typeface="Tahoma" pitchFamily="34" charset="0"/>
                </a:rPr>
                <a:t>:</a:t>
              </a:r>
            </a:p>
            <a:p>
              <a:pPr algn="ctr" defTabSz="868363" eaLnBrk="0" hangingPunct="0">
                <a:buSzPct val="99000"/>
                <a:tabLst>
                  <a:tab pos="687388" algn="l"/>
                </a:tabLst>
              </a:pPr>
              <a:r>
                <a:rPr lang="de-DE" i="1">
                  <a:solidFill>
                    <a:srgbClr val="FF0000"/>
                  </a:solidFill>
                  <a:latin typeface="Tahoma" pitchFamily="34" charset="0"/>
                </a:rPr>
                <a:t>acoustic positioning</a:t>
              </a:r>
              <a:endParaRPr lang="en-GB" i="1">
                <a:solidFill>
                  <a:srgbClr val="FF0000"/>
                </a:solidFill>
                <a:latin typeface="Tahoma" pitchFamily="34" charset="0"/>
              </a:endParaRPr>
            </a:p>
          </p:txBody>
        </p:sp>
        <p:pic>
          <p:nvPicPr>
            <p:cNvPr id="23574" name="Picture 9" descr="Transducteur G-207403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56" y="2688"/>
              <a:ext cx="1296" cy="11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grpSp>
          <p:nvGrpSpPr>
            <p:cNvPr id="23575" name="Group 10"/>
            <p:cNvGrpSpPr>
              <a:grpSpLocks/>
            </p:cNvGrpSpPr>
            <p:nvPr/>
          </p:nvGrpSpPr>
          <p:grpSpPr bwMode="auto">
            <a:xfrm>
              <a:off x="2562" y="3657"/>
              <a:ext cx="1813" cy="453"/>
              <a:chOff x="2688" y="3456"/>
              <a:chExt cx="1825" cy="518"/>
            </a:xfrm>
          </p:grpSpPr>
          <p:sp>
            <p:nvSpPr>
              <p:cNvPr id="23576" name="Line 11"/>
              <p:cNvSpPr>
                <a:spLocks noChangeShapeType="1"/>
              </p:cNvSpPr>
              <p:nvPr/>
            </p:nvSpPr>
            <p:spPr bwMode="auto">
              <a:xfrm flipH="1" flipV="1">
                <a:off x="2688" y="3456"/>
                <a:ext cx="510" cy="5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77" name="Line 12"/>
              <p:cNvSpPr>
                <a:spLocks noChangeShapeType="1"/>
              </p:cNvSpPr>
              <p:nvPr/>
            </p:nvSpPr>
            <p:spPr bwMode="auto">
              <a:xfrm>
                <a:off x="3198" y="3974"/>
                <a:ext cx="131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5848350" y="992188"/>
            <a:ext cx="3187700" cy="3259137"/>
            <a:chOff x="3684" y="625"/>
            <a:chExt cx="2008" cy="2053"/>
          </a:xfrm>
        </p:grpSpPr>
        <p:sp>
          <p:nvSpPr>
            <p:cNvPr id="23570" name="Text Box 8"/>
            <p:cNvSpPr txBox="1">
              <a:spLocks noChangeArrowheads="1"/>
            </p:cNvSpPr>
            <p:nvPr/>
          </p:nvSpPr>
          <p:spPr bwMode="auto">
            <a:xfrm>
              <a:off x="4229" y="1730"/>
              <a:ext cx="1463" cy="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580" tIns="43790" rIns="87580" bIns="43790" anchor="ctr" anchorCtr="1">
              <a:spAutoFit/>
            </a:bodyPr>
            <a:lstStyle/>
            <a:p>
              <a:pPr algn="ctr" defTabSz="868363" eaLnBrk="0" hangingPunct="0">
                <a:buSzPct val="99000"/>
                <a:tabLst>
                  <a:tab pos="687388" algn="l"/>
                  <a:tab pos="1376363" algn="l"/>
                  <a:tab pos="2063750" algn="l"/>
                </a:tabLst>
              </a:pPr>
              <a:r>
                <a:rPr lang="en-GB">
                  <a:solidFill>
                    <a:srgbClr val="FFFF00"/>
                  </a:solidFill>
                  <a:latin typeface="Tahoma" pitchFamily="34" charset="0"/>
                </a:rPr>
                <a:t>Optical Module:</a:t>
              </a:r>
              <a:br>
                <a:rPr lang="en-GB">
                  <a:solidFill>
                    <a:srgbClr val="FFFF00"/>
                  </a:solidFill>
                  <a:latin typeface="Tahoma" pitchFamily="34" charset="0"/>
                </a:rPr>
              </a:br>
              <a:r>
                <a:rPr lang="en-GB">
                  <a:solidFill>
                    <a:srgbClr val="FFFF00"/>
                  </a:solidFill>
                  <a:latin typeface="Tahoma" pitchFamily="34" charset="0"/>
                </a:rPr>
                <a:t>10” </a:t>
              </a:r>
              <a:r>
                <a:rPr lang="de-DE">
                  <a:solidFill>
                    <a:srgbClr val="FFFF00"/>
                  </a:solidFill>
                  <a:latin typeface="Tahoma" pitchFamily="34" charset="0"/>
                </a:rPr>
                <a:t>Hamamatsu PMT</a:t>
              </a:r>
              <a:endParaRPr lang="de-DE" sz="1600">
                <a:solidFill>
                  <a:srgbClr val="FFFF00"/>
                </a:solidFill>
                <a:latin typeface="Tahoma" pitchFamily="34" charset="0"/>
              </a:endParaRPr>
            </a:p>
            <a:p>
              <a:pPr algn="ctr" defTabSz="868363" eaLnBrk="0" hangingPunct="0">
                <a:buSzPct val="99000"/>
                <a:tabLst>
                  <a:tab pos="687388" algn="l"/>
                  <a:tab pos="1376363" algn="l"/>
                  <a:tab pos="2063750" algn="l"/>
                </a:tabLst>
              </a:pPr>
              <a:r>
                <a:rPr lang="de-DE">
                  <a:solidFill>
                    <a:srgbClr val="FFFF00"/>
                  </a:solidFill>
                  <a:latin typeface="Tahoma" pitchFamily="34" charset="0"/>
                </a:rPr>
                <a:t>in</a:t>
              </a:r>
              <a:r>
                <a:rPr lang="de-DE" sz="1600">
                  <a:solidFill>
                    <a:srgbClr val="FFFF00"/>
                  </a:solidFill>
                  <a:latin typeface="Tahoma" pitchFamily="34" charset="0"/>
                </a:rPr>
                <a:t> </a:t>
              </a:r>
              <a:r>
                <a:rPr lang="en-GB">
                  <a:solidFill>
                    <a:srgbClr val="FFFF00"/>
                  </a:solidFill>
                  <a:latin typeface="Tahoma" pitchFamily="34" charset="0"/>
                </a:rPr>
                <a:t>17” glass sphere </a:t>
              </a:r>
              <a:br>
                <a:rPr lang="en-GB">
                  <a:solidFill>
                    <a:srgbClr val="FFFF00"/>
                  </a:solidFill>
                  <a:latin typeface="Tahoma" pitchFamily="34" charset="0"/>
                </a:rPr>
              </a:br>
              <a:r>
                <a:rPr lang="en-GB">
                  <a:solidFill>
                    <a:srgbClr val="FFFF00"/>
                  </a:solidFill>
                </a:rPr>
                <a:t>(</a:t>
              </a:r>
              <a:r>
                <a:rPr lang="fr-FR" sz="2000">
                  <a:solidFill>
                    <a:srgbClr val="FFFF00"/>
                  </a:solidFill>
                  <a:latin typeface="Symbol" pitchFamily="18" charset="2"/>
                </a:rPr>
                <a:t>s</a:t>
              </a:r>
              <a:r>
                <a:rPr lang="fr-FR" sz="1600" baseline="-25000">
                  <a:solidFill>
                    <a:srgbClr val="FFFF00"/>
                  </a:solidFill>
                </a:rPr>
                <a:t>TTS</a:t>
              </a:r>
              <a:r>
                <a:rPr lang="fr-FR" sz="1600">
                  <a:solidFill>
                    <a:srgbClr val="FFFF00"/>
                  </a:solidFill>
                </a:rPr>
                <a:t> </a:t>
              </a:r>
              <a:r>
                <a:rPr lang="fr-FR" sz="2000">
                  <a:solidFill>
                    <a:srgbClr val="FFFF00"/>
                  </a:solidFill>
                  <a:sym typeface="Symbol" pitchFamily="18" charset="2"/>
                </a:rPr>
                <a:t></a:t>
              </a:r>
              <a:r>
                <a:rPr lang="fr-FR">
                  <a:solidFill>
                    <a:srgbClr val="FFFF00"/>
                  </a:solidFill>
                </a:rPr>
                <a:t> 1.3 ns</a:t>
              </a:r>
              <a:r>
                <a:rPr lang="en-GB">
                  <a:solidFill>
                    <a:srgbClr val="FFFF00"/>
                  </a:solidFill>
                </a:rPr>
                <a:t>)</a:t>
              </a:r>
              <a:endParaRPr lang="en-GB">
                <a:solidFill>
                  <a:srgbClr val="FFFF00"/>
                </a:solidFill>
                <a:latin typeface="Tahoma" pitchFamily="34" charset="0"/>
              </a:endParaRPr>
            </a:p>
            <a:p>
              <a:pPr algn="ctr" defTabSz="868363" eaLnBrk="0" hangingPunct="0">
                <a:buSzPct val="99000"/>
                <a:tabLst>
                  <a:tab pos="687388" algn="l"/>
                  <a:tab pos="1376363" algn="l"/>
                  <a:tab pos="2063750" algn="l"/>
                </a:tabLst>
              </a:pPr>
              <a:r>
                <a:rPr lang="de-DE" i="1">
                  <a:solidFill>
                    <a:srgbClr val="FF0000"/>
                  </a:solidFill>
                  <a:latin typeface="Tahoma" pitchFamily="34" charset="0"/>
                </a:rPr>
                <a:t>photon detection</a:t>
              </a:r>
              <a:endParaRPr lang="en-GB" i="1">
                <a:solidFill>
                  <a:srgbClr val="FF0000"/>
                </a:solidFill>
                <a:latin typeface="Tahoma" pitchFamily="34" charset="0"/>
              </a:endParaRPr>
            </a:p>
          </p:txBody>
        </p:sp>
        <p:pic>
          <p:nvPicPr>
            <p:cNvPr id="23571" name="Picture 15" descr="Low_hemi_ready_h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08" y="625"/>
              <a:ext cx="1344" cy="1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2" name="Line 16"/>
            <p:cNvSpPr>
              <a:spLocks noChangeShapeType="1"/>
            </p:cNvSpPr>
            <p:nvPr/>
          </p:nvSpPr>
          <p:spPr bwMode="auto">
            <a:xfrm flipH="1">
              <a:off x="3684" y="1480"/>
              <a:ext cx="738" cy="11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558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smtClean="0"/>
              <a:t>Basic Detector Element: a storey</a:t>
            </a: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39750" y="3429000"/>
            <a:ext cx="4324350" cy="3168650"/>
            <a:chOff x="340" y="2160"/>
            <a:chExt cx="2724" cy="1996"/>
          </a:xfrm>
        </p:grpSpPr>
        <p:sp>
          <p:nvSpPr>
            <p:cNvPr id="23567" name="Text Box 4"/>
            <p:cNvSpPr txBox="1">
              <a:spLocks noChangeArrowheads="1"/>
            </p:cNvSpPr>
            <p:nvPr/>
          </p:nvSpPr>
          <p:spPr bwMode="auto">
            <a:xfrm>
              <a:off x="340" y="3062"/>
              <a:ext cx="1616" cy="1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7580" tIns="43790" rIns="87580" bIns="43790" anchor="ctr" anchorCtr="1">
              <a:spAutoFit/>
            </a:bodyPr>
            <a:lstStyle/>
            <a:p>
              <a:pPr algn="ctr" defTabSz="868363" eaLnBrk="0" hangingPunct="0">
                <a:buSzPct val="99000"/>
                <a:tabLst>
                  <a:tab pos="687388" algn="l"/>
                  <a:tab pos="1376363" algn="l"/>
                  <a:tab pos="2063750" algn="l"/>
                  <a:tab pos="2751138" algn="l"/>
                  <a:tab pos="3440113" algn="l"/>
                </a:tabLst>
              </a:pPr>
              <a:r>
                <a:rPr lang="en-GB">
                  <a:solidFill>
                    <a:srgbClr val="FFFF00"/>
                  </a:solidFill>
                  <a:latin typeface="Tahoma" pitchFamily="34" charset="0"/>
                </a:rPr>
                <a:t>Local </a:t>
              </a:r>
              <a:r>
                <a:rPr lang="de-DE">
                  <a:solidFill>
                    <a:srgbClr val="FFFF00"/>
                  </a:solidFill>
                  <a:latin typeface="Tahoma" pitchFamily="34" charset="0"/>
                </a:rPr>
                <a:t>Control Module</a:t>
              </a:r>
              <a:br>
                <a:rPr lang="de-DE">
                  <a:solidFill>
                    <a:srgbClr val="FFFF00"/>
                  </a:solidFill>
                  <a:latin typeface="Tahoma" pitchFamily="34" charset="0"/>
                </a:rPr>
              </a:br>
              <a:r>
                <a:rPr lang="de-DE">
                  <a:solidFill>
                    <a:srgbClr val="FFFF00"/>
                  </a:solidFill>
                  <a:latin typeface="Tahoma" pitchFamily="34" charset="0"/>
                </a:rPr>
                <a:t>(in Ti cylinder):</a:t>
              </a:r>
            </a:p>
            <a:p>
              <a:pPr algn="ctr" defTabSz="868363" eaLnBrk="0" hangingPunct="0">
                <a:buSzPct val="99000"/>
                <a:tabLst>
                  <a:tab pos="687388" algn="l"/>
                  <a:tab pos="1376363" algn="l"/>
                  <a:tab pos="2063750" algn="l"/>
                  <a:tab pos="2751138" algn="l"/>
                  <a:tab pos="3440113" algn="l"/>
                </a:tabLst>
              </a:pPr>
              <a:r>
                <a:rPr lang="de-DE" i="1">
                  <a:solidFill>
                    <a:srgbClr val="FF0000"/>
                  </a:solidFill>
                  <a:latin typeface="Tahoma" pitchFamily="34" charset="0"/>
                </a:rPr>
                <a:t>Front-end ASIC, DAQ/SC, DWDM, </a:t>
              </a:r>
              <a:br>
                <a:rPr lang="de-DE" i="1">
                  <a:solidFill>
                    <a:srgbClr val="FF0000"/>
                  </a:solidFill>
                  <a:latin typeface="Tahoma" pitchFamily="34" charset="0"/>
                </a:rPr>
              </a:br>
              <a:r>
                <a:rPr lang="de-DE" i="1">
                  <a:solidFill>
                    <a:srgbClr val="FF0000"/>
                  </a:solidFill>
                  <a:latin typeface="Tahoma" pitchFamily="34" charset="0"/>
                </a:rPr>
                <a:t>Clock, tilt/compass, power distribution…</a:t>
              </a:r>
              <a:endParaRPr lang="en-GB" i="1">
                <a:solidFill>
                  <a:srgbClr val="FF0000"/>
                </a:solidFill>
                <a:latin typeface="Tahoma" pitchFamily="34" charset="0"/>
              </a:endParaRPr>
            </a:p>
          </p:txBody>
        </p:sp>
        <p:pic>
          <p:nvPicPr>
            <p:cNvPr id="23568" name="Picture 23" descr="lcm1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00FF"/>
                </a:clrFrom>
                <a:clrTo>
                  <a:srgbClr val="FF00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0" y="2160"/>
              <a:ext cx="1750" cy="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9" name="Line 14"/>
            <p:cNvSpPr>
              <a:spLocks noChangeShapeType="1"/>
            </p:cNvSpPr>
            <p:nvPr/>
          </p:nvSpPr>
          <p:spPr bwMode="auto">
            <a:xfrm>
              <a:off x="1338" y="2568"/>
              <a:ext cx="1726" cy="1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3059113" y="836613"/>
            <a:ext cx="3581400" cy="1008062"/>
            <a:chOff x="1927" y="527"/>
            <a:chExt cx="2256" cy="635"/>
          </a:xfrm>
        </p:grpSpPr>
        <p:sp>
          <p:nvSpPr>
            <p:cNvPr id="23565" name="Line 36"/>
            <p:cNvSpPr>
              <a:spLocks noChangeShapeType="1"/>
            </p:cNvSpPr>
            <p:nvPr/>
          </p:nvSpPr>
          <p:spPr bwMode="auto">
            <a:xfrm>
              <a:off x="2562" y="754"/>
              <a:ext cx="273" cy="40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66" name="Rectangle 37"/>
            <p:cNvSpPr>
              <a:spLocks noChangeArrowheads="1"/>
            </p:cNvSpPr>
            <p:nvPr/>
          </p:nvSpPr>
          <p:spPr bwMode="auto">
            <a:xfrm>
              <a:off x="1927" y="527"/>
              <a:ext cx="22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solidFill>
                    <a:srgbClr val="FFFF00"/>
                  </a:solidFill>
                  <a:latin typeface="Tahoma" pitchFamily="34" charset="0"/>
                </a:rPr>
                <a:t>titanium frame: </a:t>
              </a:r>
              <a:r>
                <a:rPr lang="en-US" i="1">
                  <a:solidFill>
                    <a:srgbClr val="FF0000"/>
                  </a:solidFill>
                  <a:latin typeface="Tahoma" pitchFamily="34" charset="0"/>
                </a:rPr>
                <a:t>support structure</a:t>
              </a:r>
              <a:r>
                <a:rPr lang="en-US">
                  <a:latin typeface="Tahoma" pitchFamily="34" charset="0"/>
                </a:rPr>
                <a:t> </a:t>
              </a:r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95250" y="1066800"/>
            <a:ext cx="4552950" cy="1774825"/>
            <a:chOff x="60" y="672"/>
            <a:chExt cx="2868" cy="1118"/>
          </a:xfrm>
        </p:grpSpPr>
        <p:sp>
          <p:nvSpPr>
            <p:cNvPr id="23562" name="Rectangle 6"/>
            <p:cNvSpPr>
              <a:spLocks noChangeArrowheads="1"/>
            </p:cNvSpPr>
            <p:nvPr/>
          </p:nvSpPr>
          <p:spPr bwMode="auto">
            <a:xfrm>
              <a:off x="60" y="799"/>
              <a:ext cx="1248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>
                  <a:solidFill>
                    <a:srgbClr val="FFFF00"/>
                  </a:solidFill>
                  <a:latin typeface="Tahoma" pitchFamily="34" charset="0"/>
                </a:rPr>
                <a:t>Optical Beacon</a:t>
              </a:r>
              <a:br>
                <a:rPr lang="en-US">
                  <a:solidFill>
                    <a:srgbClr val="FFFF00"/>
                  </a:solidFill>
                  <a:latin typeface="Tahoma" pitchFamily="34" charset="0"/>
                </a:rPr>
              </a:br>
              <a:r>
                <a:rPr lang="en-US">
                  <a:solidFill>
                    <a:srgbClr val="FFFF00"/>
                  </a:solidFill>
                  <a:latin typeface="Tahoma" pitchFamily="34" charset="0"/>
                </a:rPr>
                <a:t>with blue LEDs:</a:t>
              </a:r>
            </a:p>
            <a:p>
              <a:pPr eaLnBrk="0" hangingPunct="0"/>
              <a:r>
                <a:rPr lang="en-US" i="1">
                  <a:solidFill>
                    <a:srgbClr val="FF0000"/>
                  </a:solidFill>
                  <a:latin typeface="Tahoma" pitchFamily="34" charset="0"/>
                </a:rPr>
                <a:t>timing calibration</a:t>
              </a:r>
              <a:r>
                <a:rPr lang="en-US">
                  <a:latin typeface="Tahoma" pitchFamily="34" charset="0"/>
                </a:rPr>
                <a:t> </a:t>
              </a:r>
            </a:p>
          </p:txBody>
        </p:sp>
        <p:pic>
          <p:nvPicPr>
            <p:cNvPr id="23563" name="Picture 41" descr="lob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39" y="672"/>
              <a:ext cx="537" cy="1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4" name="Line 7"/>
            <p:cNvSpPr>
              <a:spLocks noChangeShapeType="1"/>
            </p:cNvSpPr>
            <p:nvPr/>
          </p:nvSpPr>
          <p:spPr bwMode="auto">
            <a:xfrm>
              <a:off x="1632" y="1347"/>
              <a:ext cx="1296" cy="28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quark06_naumann">
  <a:themeElements>
    <a:clrScheme name="quark06_nauman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quark06_nauman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quark06_nauman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k06_nauman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k06_nauman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k06_nauman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k06_nauman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k06_nauman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k06_nauman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quark06_naumann</Template>
  <TotalTime>20631</TotalTime>
  <Words>1396</Words>
  <Application>Microsoft Office PowerPoint</Application>
  <PresentationFormat>On-screen Show (4:3)</PresentationFormat>
  <Paragraphs>451</Paragraphs>
  <Slides>35</Slides>
  <Notes>35</Notes>
  <HiddenSlides>0</HiddenSlides>
  <MMClips>0</MMClips>
  <ScaleCrop>false</ScaleCrop>
  <HeadingPairs>
    <vt:vector size="8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35</vt:i4>
      </vt:variant>
      <vt:variant>
        <vt:lpstr>Custom Shows</vt:lpstr>
      </vt:variant>
      <vt:variant>
        <vt:i4>2</vt:i4>
      </vt:variant>
    </vt:vector>
  </HeadingPairs>
  <TitlesOfParts>
    <vt:vector size="43" baseType="lpstr">
      <vt:lpstr>quark06_naumann</vt:lpstr>
      <vt:lpstr>Default Design</vt:lpstr>
      <vt:lpstr>Image Photo Editor</vt:lpstr>
      <vt:lpstr>Clip</vt:lpstr>
      <vt:lpstr>Microsoft ClipArt Gallery</vt:lpstr>
      <vt:lpstr>Equation</vt:lpstr>
      <vt:lpstr>Slide 1</vt:lpstr>
      <vt:lpstr>ANTARES Science</vt:lpstr>
      <vt:lpstr>Neutrinos and Multi-Messenger Astronomy</vt:lpstr>
      <vt:lpstr>Slide 4</vt:lpstr>
      <vt:lpstr>Slide 5</vt:lpstr>
      <vt:lpstr> The ANTARES Site &amp; Infrastructure</vt:lpstr>
      <vt:lpstr>Region of sky observable by Neutrino Telescopes</vt:lpstr>
      <vt:lpstr>Slide 8</vt:lpstr>
      <vt:lpstr>Basic Detector Element: a storey</vt:lpstr>
      <vt:lpstr>ANTARES Site Exploration</vt:lpstr>
      <vt:lpstr>Building the Detector - 1 Main Cable and Junction Box</vt:lpstr>
      <vt:lpstr>Building the Detector - 2 Line Deployment</vt:lpstr>
      <vt:lpstr>Building the Detector - 3 Line Connections</vt:lpstr>
      <vt:lpstr>Detector on Seabed</vt:lpstr>
      <vt:lpstr>Detector status after completion</vt:lpstr>
      <vt:lpstr>Slide 16</vt:lpstr>
      <vt:lpstr>Slide 17</vt:lpstr>
      <vt:lpstr>In situ calibration with Potassium-40</vt:lpstr>
      <vt:lpstr>Time evolution of K40 coincidence rate</vt:lpstr>
      <vt:lpstr>Light Absorption Measured using Beacons</vt:lpstr>
      <vt:lpstr>Position Alignment</vt:lpstr>
      <vt:lpstr> Line position measurements</vt:lpstr>
      <vt:lpstr>Data Acquisition</vt:lpstr>
      <vt:lpstr>Online Triggers</vt:lpstr>
      <vt:lpstr>Number of triggers</vt:lpstr>
      <vt:lpstr>Slide 26</vt:lpstr>
      <vt:lpstr>Neutrino-induced muon</vt:lpstr>
      <vt:lpstr>Detected Neutrinos</vt:lpstr>
      <vt:lpstr>Expected Performance (full detector)</vt:lpstr>
      <vt:lpstr>Point Source Sensitivity</vt:lpstr>
      <vt:lpstr>Toward a  km3-scale detector in the Mediterranean sea</vt:lpstr>
      <vt:lpstr>Mediterranean Efforts</vt:lpstr>
      <vt:lpstr>The challenge</vt:lpstr>
      <vt:lpstr>Timeline towards construction</vt:lpstr>
      <vt:lpstr>Outlook</vt:lpstr>
      <vt:lpstr>DPG</vt:lpstr>
      <vt:lpstr>DPG-kurz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V Bertin</dc:creator>
  <cp:keywords/>
  <dc:description/>
  <cp:lastModifiedBy>Coyle</cp:lastModifiedBy>
  <cp:revision>199</cp:revision>
  <dcterms:created xsi:type="dcterms:W3CDTF">2006-06-01T11:02:30Z</dcterms:created>
  <dcterms:modified xsi:type="dcterms:W3CDTF">2009-05-19T07:58:39Z</dcterms:modified>
  <cp:category/>
</cp:coreProperties>
</file>