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3"/>
  </p:notesMasterIdLst>
  <p:handoutMasterIdLst>
    <p:handoutMasterId r:id="rId14"/>
  </p:handoutMasterIdLst>
  <p:sldIdLst>
    <p:sldId id="256" r:id="rId2"/>
    <p:sldId id="303" r:id="rId3"/>
    <p:sldId id="426" r:id="rId4"/>
    <p:sldId id="425" r:id="rId5"/>
    <p:sldId id="428" r:id="rId6"/>
    <p:sldId id="431" r:id="rId7"/>
    <p:sldId id="435" r:id="rId8"/>
    <p:sldId id="429" r:id="rId9"/>
    <p:sldId id="430" r:id="rId10"/>
    <p:sldId id="433" r:id="rId11"/>
    <p:sldId id="434" r:id="rId12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0202"/>
    <a:srgbClr val="8DB048"/>
    <a:srgbClr val="0307FF"/>
    <a:srgbClr val="17354A"/>
    <a:srgbClr val="00B4CD"/>
    <a:srgbClr val="00B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79" autoAdjust="0"/>
    <p:restoredTop sz="93289" autoAdjust="0"/>
  </p:normalViewPr>
  <p:slideViewPr>
    <p:cSldViewPr>
      <p:cViewPr>
        <p:scale>
          <a:sx n="72" d="100"/>
          <a:sy n="72" d="100"/>
        </p:scale>
        <p:origin x="-3008" y="-1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2964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AEC6AE0-A76A-4571-8B58-A338DA854169}" type="datetimeFigureOut">
              <a:rPr lang="fr-FR"/>
              <a:pPr>
                <a:defRPr/>
              </a:pPr>
              <a:t>05/06/2017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fr-FR"/>
              <a:t>Entrez votre nom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B7564C5-49F1-424B-8328-678E2107A45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334030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787E105-89C5-4F0E-986A-F5E85A5B8CA1}" type="datetimeFigureOut">
              <a:rPr lang="fr-FR"/>
              <a:pPr>
                <a:defRPr/>
              </a:pPr>
              <a:t>05/06/2017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fr-FR"/>
              <a:t>Entrez votre nom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343239E-5CFC-4EA3-9F9C-DF60679EE92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3131734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DBAC2BE-4E1D-44BF-82CE-959ABA7E1D58}" type="datetime1">
              <a:rPr lang="fr-FR" smtClean="0"/>
              <a:t>05/06/2017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Entrez votre nom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3239E-5CFC-4EA3-9F9C-DF60679EE927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6706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5603" name="Espace réservé du titre 1"/>
          <p:cNvSpPr>
            <a:spLocks noGrp="1"/>
          </p:cNvSpPr>
          <p:nvPr>
            <p:ph type="ctrTitle" hasCustomPrompt="1"/>
          </p:nvPr>
        </p:nvSpPr>
        <p:spPr>
          <a:xfrm>
            <a:off x="2987824" y="3140968"/>
            <a:ext cx="6620272" cy="1470025"/>
          </a:xfrm>
        </p:spPr>
        <p:txBody>
          <a:bodyPr/>
          <a:lstStyle>
            <a:lvl1pPr algn="l">
              <a:defRPr sz="3600" smtClean="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fr-FR" sz="3600" b="1" dirty="0" smtClean="0">
                <a:solidFill>
                  <a:srgbClr val="153449"/>
                </a:solidFill>
              </a:rPr>
              <a:t>Titre de la présentation</a:t>
            </a:r>
            <a:br>
              <a:rPr lang="fr-FR" sz="3600" b="1" dirty="0" smtClean="0">
                <a:solidFill>
                  <a:srgbClr val="153449"/>
                </a:solidFill>
              </a:rPr>
            </a:br>
            <a:r>
              <a:rPr lang="fr-FR" sz="2300" dirty="0" smtClean="0">
                <a:solidFill>
                  <a:srgbClr val="01B2CD"/>
                </a:solidFill>
              </a:rPr>
              <a:t>Sous-titre de la présentation</a:t>
            </a:r>
            <a:br>
              <a:rPr lang="fr-FR" sz="2300" dirty="0" smtClean="0">
                <a:solidFill>
                  <a:srgbClr val="01B2CD"/>
                </a:solidFill>
              </a:rPr>
            </a:br>
            <a:r>
              <a:rPr lang="fr-FR" sz="1800" dirty="0" smtClean="0">
                <a:solidFill>
                  <a:srgbClr val="153449"/>
                </a:solidFill>
              </a:rPr>
              <a:t>7 MARS </a:t>
            </a:r>
            <a:r>
              <a:rPr lang="fr-FR" sz="1800" baseline="0" dirty="0" smtClean="0">
                <a:solidFill>
                  <a:srgbClr val="153449"/>
                </a:solidFill>
              </a:rPr>
              <a:t>2016</a:t>
            </a:r>
            <a:endParaRPr lang="fr-FR" sz="1800" dirty="0">
              <a:solidFill>
                <a:srgbClr val="153449"/>
              </a:solidFill>
            </a:endParaRPr>
          </a:p>
        </p:txBody>
      </p:sp>
    </p:spTree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B3CC"/>
                </a:solidFill>
              </a:rPr>
              <a:t>Annecy, </a:t>
            </a:r>
            <a:fld id="{F5D53C7E-BDE4-4C4D-BDCE-303F81627645}" type="datetime1">
              <a:rPr lang="fr-FR" smtClean="0">
                <a:solidFill>
                  <a:srgbClr val="00B3CC"/>
                </a:solidFill>
              </a:rPr>
              <a:pPr/>
              <a:t>05/06/2017</a:t>
            </a:fld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53449"/>
                </a:solidFill>
              </a:rPr>
              <a:t>G. Lamanna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2419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880" y="-75409"/>
            <a:ext cx="1723120" cy="1148746"/>
          </a:xfrm>
          <a:prstGeom prst="rect">
            <a:avLst/>
          </a:prstGeom>
        </p:spPr>
      </p:pic>
      <p:sp>
        <p:nvSpPr>
          <p:cNvPr id="16" name="Élőláb helye 4"/>
          <p:cNvSpPr>
            <a:spLocks noGrp="1"/>
          </p:cNvSpPr>
          <p:nvPr>
            <p:ph type="ftr" sz="quarter" idx="3"/>
          </p:nvPr>
        </p:nvSpPr>
        <p:spPr>
          <a:xfrm>
            <a:off x="-5873" y="6381328"/>
            <a:ext cx="9144000" cy="365125"/>
          </a:xfrm>
          <a:prstGeom prst="rect">
            <a:avLst/>
          </a:prstGeom>
          <a:solidFill>
            <a:srgbClr val="D71A15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hu-HU" dirty="0" smtClean="0"/>
              <a:t>         ASTERICS-MTR 14/3/2017                                                                                                                                  G. Lamanna</a:t>
            </a:r>
            <a:endParaRPr lang="hu-HU" dirty="0"/>
          </a:p>
        </p:txBody>
      </p:sp>
      <p:sp>
        <p:nvSpPr>
          <p:cNvPr id="1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954216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340B3A8D-1CD7-904F-8DD5-7D99D479B44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0099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Cliquez pour modifier le style des sous-titres du masque</a:t>
            </a:r>
            <a:endParaRPr lang="fr-FR"/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r>
              <a:rPr lang="fr-FR" dirty="0" smtClean="0">
                <a:solidFill>
                  <a:srgbClr val="00B3CC"/>
                </a:solidFill>
              </a:rPr>
              <a:t>Lieu, </a:t>
            </a:r>
            <a:fld id="{F5D53C7E-BDE4-4C4D-BDCE-303F81627645}" type="datetime1">
              <a:rPr lang="fr-FR" smtClean="0">
                <a:solidFill>
                  <a:srgbClr val="00B3CC"/>
                </a:solidFill>
              </a:rPr>
              <a:pPr/>
              <a:t>05/06/2017</a:t>
            </a:fld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latin typeface="calibri" charset="0"/>
              </a:defRPr>
            </a:lvl1pPr>
          </a:lstStyle>
          <a:p>
            <a:r>
              <a:rPr lang="fr-FR" dirty="0" smtClean="0">
                <a:solidFill>
                  <a:srgbClr val="153449"/>
                </a:solidFill>
              </a:rPr>
              <a:t>Nom Prénom de l’émetteur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84368" y="6454800"/>
            <a:ext cx="1032428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8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r>
              <a:rPr lang="fr-FR" dirty="0" smtClean="0">
                <a:solidFill>
                  <a:srgbClr val="00B3CC"/>
                </a:solidFill>
              </a:rPr>
              <a:t>Lieu, </a:t>
            </a:r>
            <a:fld id="{F5D53C7E-BDE4-4C4D-BDCE-303F81627645}" type="datetime1">
              <a:rPr lang="fr-FR" smtClean="0">
                <a:solidFill>
                  <a:srgbClr val="00B3CC"/>
                </a:solidFill>
              </a:rPr>
              <a:pPr/>
              <a:t>05/06/2017</a:t>
            </a:fld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9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latin typeface="calibri" charset="0"/>
              </a:defRPr>
            </a:lvl1pPr>
          </a:lstStyle>
          <a:p>
            <a:r>
              <a:rPr lang="fr-FR" dirty="0" smtClean="0">
                <a:solidFill>
                  <a:srgbClr val="153449"/>
                </a:solidFill>
              </a:rPr>
              <a:t>Nom Prénom de l’émetteur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10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84000" y="6454800"/>
            <a:ext cx="1033200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r>
              <a:rPr lang="fr-FR" dirty="0" smtClean="0">
                <a:solidFill>
                  <a:srgbClr val="00B3CC"/>
                </a:solidFill>
              </a:rPr>
              <a:t>Lieu, </a:t>
            </a:r>
            <a:fld id="{F5D53C7E-BDE4-4C4D-BDCE-303F81627645}" type="datetime1">
              <a:rPr lang="fr-FR" smtClean="0">
                <a:solidFill>
                  <a:srgbClr val="00B3CC"/>
                </a:solidFill>
              </a:rPr>
              <a:pPr/>
              <a:t>05/06/2017</a:t>
            </a:fld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latin typeface="calibri" charset="0"/>
              </a:defRPr>
            </a:lvl1pPr>
          </a:lstStyle>
          <a:p>
            <a:r>
              <a:rPr lang="fr-FR" dirty="0" smtClean="0">
                <a:solidFill>
                  <a:srgbClr val="153449"/>
                </a:solidFill>
              </a:rPr>
              <a:t>Nom Prénom de l’émetteur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83999" y="6454800"/>
            <a:ext cx="1033200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8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r>
              <a:rPr lang="fr-FR" dirty="0" smtClean="0">
                <a:solidFill>
                  <a:srgbClr val="00B3CC"/>
                </a:solidFill>
              </a:rPr>
              <a:t>Lieu, </a:t>
            </a:r>
            <a:fld id="{F5D53C7E-BDE4-4C4D-BDCE-303F81627645}" type="datetime1">
              <a:rPr lang="fr-FR" smtClean="0">
                <a:solidFill>
                  <a:srgbClr val="00B3CC"/>
                </a:solidFill>
              </a:rPr>
              <a:pPr/>
              <a:t>05/06/2017</a:t>
            </a:fld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9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294800" y="6454800"/>
            <a:ext cx="3085200" cy="313200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latin typeface="calibri" charset="0"/>
              </a:defRPr>
            </a:lvl1pPr>
          </a:lstStyle>
          <a:p>
            <a:r>
              <a:rPr lang="fr-FR" dirty="0" smtClean="0">
                <a:solidFill>
                  <a:srgbClr val="153449"/>
                </a:solidFill>
              </a:rPr>
              <a:t>Nom Prénom de l’émetteur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10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83999" y="6454800"/>
            <a:ext cx="1033200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10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r>
              <a:rPr lang="fr-FR" dirty="0" smtClean="0">
                <a:solidFill>
                  <a:srgbClr val="00B3CC"/>
                </a:solidFill>
              </a:rPr>
              <a:t>Lieu, </a:t>
            </a:r>
            <a:fld id="{F5D53C7E-BDE4-4C4D-BDCE-303F81627645}" type="datetime1">
              <a:rPr lang="fr-FR" smtClean="0">
                <a:solidFill>
                  <a:srgbClr val="00B3CC"/>
                </a:solidFill>
              </a:rPr>
              <a:pPr/>
              <a:t>05/06/2017</a:t>
            </a:fld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11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latin typeface="calibri" charset="0"/>
              </a:defRPr>
            </a:lvl1pPr>
          </a:lstStyle>
          <a:p>
            <a:r>
              <a:rPr lang="fr-FR" dirty="0" smtClean="0">
                <a:solidFill>
                  <a:srgbClr val="153449"/>
                </a:solidFill>
              </a:rPr>
              <a:t>Nom Prénom de l’émetteur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12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84000" y="6454800"/>
            <a:ext cx="1033200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6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r>
              <a:rPr lang="fr-FR" dirty="0" smtClean="0">
                <a:solidFill>
                  <a:srgbClr val="00B3CC"/>
                </a:solidFill>
              </a:rPr>
              <a:t>Annecy, </a:t>
            </a:r>
            <a:fld id="{F5D53C7E-BDE4-4C4D-BDCE-303F81627645}" type="datetime1">
              <a:rPr lang="fr-FR" smtClean="0">
                <a:solidFill>
                  <a:srgbClr val="00B3CC"/>
                </a:solidFill>
              </a:rPr>
              <a:pPr/>
              <a:t>05/06/2017</a:t>
            </a:fld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7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latin typeface="calibri" charset="0"/>
              </a:defRPr>
            </a:lvl1pPr>
          </a:lstStyle>
          <a:p>
            <a:r>
              <a:rPr lang="fr-FR" dirty="0" smtClean="0">
                <a:solidFill>
                  <a:srgbClr val="153449"/>
                </a:solidFill>
              </a:rPr>
              <a:t>G. </a:t>
            </a:r>
            <a:r>
              <a:rPr lang="fr-FR" dirty="0" err="1" smtClean="0">
                <a:solidFill>
                  <a:srgbClr val="153449"/>
                </a:solidFill>
              </a:rPr>
              <a:t>Lamanna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8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84000" y="6454800"/>
            <a:ext cx="1033200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2126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880" y="-75409"/>
            <a:ext cx="1723120" cy="1148746"/>
          </a:xfrm>
          <a:prstGeom prst="rect">
            <a:avLst/>
          </a:prstGeom>
        </p:spPr>
      </p:pic>
      <p:sp>
        <p:nvSpPr>
          <p:cNvPr id="16" name="Élőláb helye 4"/>
          <p:cNvSpPr>
            <a:spLocks noGrp="1"/>
          </p:cNvSpPr>
          <p:nvPr>
            <p:ph type="ftr" sz="quarter" idx="3"/>
          </p:nvPr>
        </p:nvSpPr>
        <p:spPr>
          <a:xfrm>
            <a:off x="-5873" y="6381328"/>
            <a:ext cx="9144000" cy="365125"/>
          </a:xfrm>
          <a:prstGeom prst="rect">
            <a:avLst/>
          </a:prstGeom>
          <a:solidFill>
            <a:srgbClr val="D71A15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hu-HU" dirty="0" smtClean="0"/>
              <a:t>         ASTERICS-MTR 14/3/2017                                                                                                                                  G. Lamanna</a:t>
            </a:r>
            <a:endParaRPr lang="hu-HU" dirty="0"/>
          </a:p>
        </p:txBody>
      </p:sp>
      <p:sp>
        <p:nvSpPr>
          <p:cNvPr id="1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954216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340B3A8D-1CD7-904F-8DD5-7D99D479B44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9173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3805200" y="68400"/>
            <a:ext cx="5126400" cy="4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 style du titre</a:t>
            </a:r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285875" y="1600200"/>
            <a:ext cx="74009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pic>
        <p:nvPicPr>
          <p:cNvPr id="13" name="Espace réservé du contenu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0" y="205200"/>
            <a:ext cx="1080000" cy="358729"/>
          </a:xfrm>
          <a:prstGeom prst="rect">
            <a:avLst/>
          </a:prstGeom>
        </p:spPr>
      </p:pic>
      <p:sp>
        <p:nvSpPr>
          <p:cNvPr id="14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1187624" y="6454800"/>
            <a:ext cx="2633464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r>
              <a:rPr lang="fr-FR" dirty="0" smtClean="0">
                <a:solidFill>
                  <a:srgbClr val="00B3CC"/>
                </a:solidFill>
              </a:rPr>
              <a:t>Annecy, </a:t>
            </a:r>
            <a:fld id="{F5D53C7E-BDE4-4C4D-BDCE-303F81627645}" type="datetime1">
              <a:rPr lang="fr-FR" smtClean="0">
                <a:solidFill>
                  <a:srgbClr val="00B3CC"/>
                </a:solidFill>
              </a:rPr>
              <a:pPr/>
              <a:t>05/06/2017</a:t>
            </a:fld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15" name="Espace réservé du pied de page 5"/>
          <p:cNvSpPr>
            <a:spLocks noGrp="1"/>
          </p:cNvSpPr>
          <p:nvPr>
            <p:ph type="ftr" sz="quarter" idx="3"/>
          </p:nvPr>
        </p:nvSpPr>
        <p:spPr>
          <a:xfrm>
            <a:off x="4294212" y="6454800"/>
            <a:ext cx="3086100" cy="313200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latin typeface="calibri" charset="0"/>
              </a:defRPr>
            </a:lvl1pPr>
          </a:lstStyle>
          <a:p>
            <a:r>
              <a:rPr lang="fr-FR" dirty="0" smtClean="0">
                <a:solidFill>
                  <a:srgbClr val="153449"/>
                </a:solidFill>
              </a:rPr>
              <a:t>G. </a:t>
            </a:r>
            <a:r>
              <a:rPr lang="fr-FR" dirty="0" err="1" smtClean="0">
                <a:solidFill>
                  <a:srgbClr val="153449"/>
                </a:solidFill>
              </a:rPr>
              <a:t>Lamanna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16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7884368" y="6453336"/>
            <a:ext cx="1032428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B3C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‹#›</a:t>
            </a:fld>
            <a:endParaRPr lang="fr-FR" dirty="0"/>
          </a:p>
        </p:txBody>
      </p:sp>
      <p:cxnSp>
        <p:nvCxnSpPr>
          <p:cNvPr id="17" name="Connecteur droit 16"/>
          <p:cNvCxnSpPr/>
          <p:nvPr/>
        </p:nvCxnSpPr>
        <p:spPr>
          <a:xfrm>
            <a:off x="1112400" y="6472800"/>
            <a:ext cx="7732800" cy="0"/>
          </a:xfrm>
          <a:prstGeom prst="line">
            <a:avLst/>
          </a:prstGeom>
          <a:ln w="12700">
            <a:solidFill>
              <a:srgbClr val="00B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720000" y="640800"/>
            <a:ext cx="6505200" cy="0"/>
          </a:xfrm>
          <a:prstGeom prst="line">
            <a:avLst/>
          </a:prstGeom>
          <a:ln w="12700">
            <a:solidFill>
              <a:srgbClr val="00B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1814400" y="561600"/>
            <a:ext cx="6199200" cy="3600"/>
          </a:xfrm>
          <a:prstGeom prst="line">
            <a:avLst/>
          </a:prstGeom>
          <a:ln w="12700">
            <a:solidFill>
              <a:srgbClr val="1735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9" r:id="rId8"/>
    <p:sldLayoutId id="2147483692" r:id="rId9"/>
    <p:sldLayoutId id="2147483693" r:id="rId10"/>
    <p:sldLayoutId id="2147483694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kern="1200">
          <a:solidFill>
            <a:srgbClr val="17354A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jpeg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17.jpeg"/><Relationship Id="rId13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png"/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jpg"/><Relationship Id="rId9" Type="http://schemas.openxmlformats.org/officeDocument/2006/relationships/image" Target="../media/image14.png"/><Relationship Id="rId10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55776" y="3068960"/>
            <a:ext cx="6588224" cy="1470025"/>
          </a:xfrm>
        </p:spPr>
        <p:txBody>
          <a:bodyPr/>
          <a:lstStyle/>
          <a:p>
            <a:r>
              <a:rPr lang="fr-FR" sz="2800" b="1" dirty="0" smtClean="0">
                <a:solidFill>
                  <a:srgbClr val="153449"/>
                </a:solidFill>
              </a:rPr>
              <a:t/>
            </a:r>
            <a:br>
              <a:rPr lang="fr-FR" sz="2800" b="1" dirty="0" smtClean="0">
                <a:solidFill>
                  <a:srgbClr val="153449"/>
                </a:solidFill>
              </a:rPr>
            </a:br>
            <a:r>
              <a:rPr lang="fr-FR" sz="2800" b="1" dirty="0" smtClean="0">
                <a:solidFill>
                  <a:srgbClr val="153449"/>
                </a:solidFill>
              </a:rPr>
              <a:t>ASTERICS-OBELICS 1</a:t>
            </a:r>
            <a:r>
              <a:rPr lang="fr-FR" sz="2800" b="1" baseline="30000" dirty="0" smtClean="0">
                <a:solidFill>
                  <a:srgbClr val="153449"/>
                </a:solidFill>
              </a:rPr>
              <a:t>st</a:t>
            </a:r>
            <a:r>
              <a:rPr lang="fr-FR" sz="2800" b="1" dirty="0" smtClean="0">
                <a:solidFill>
                  <a:srgbClr val="153449"/>
                </a:solidFill>
              </a:rPr>
              <a:t> International </a:t>
            </a:r>
            <a:r>
              <a:rPr lang="fr-FR" sz="2800" b="1" dirty="0" err="1" smtClean="0">
                <a:solidFill>
                  <a:srgbClr val="153449"/>
                </a:solidFill>
              </a:rPr>
              <a:t>School</a:t>
            </a:r>
            <a:r>
              <a:rPr lang="fr-FR" sz="2800" b="1" dirty="0" smtClean="0">
                <a:solidFill>
                  <a:srgbClr val="153449"/>
                </a:solidFill>
              </a:rPr>
              <a:t/>
            </a:r>
            <a:br>
              <a:rPr lang="fr-FR" sz="2800" b="1" dirty="0" smtClean="0">
                <a:solidFill>
                  <a:srgbClr val="153449"/>
                </a:solidFill>
              </a:rPr>
            </a:br>
            <a:r>
              <a:rPr lang="fr-FR" sz="2000" dirty="0" smtClean="0">
                <a:solidFill>
                  <a:srgbClr val="01B2CD"/>
                </a:solidFill>
              </a:rPr>
              <a:t>Giovanni </a:t>
            </a:r>
            <a:r>
              <a:rPr lang="fr-FR" sz="2000" dirty="0" smtClean="0">
                <a:solidFill>
                  <a:srgbClr val="01B2CD"/>
                </a:solidFill>
              </a:rPr>
              <a:t>LAMANNA</a:t>
            </a:r>
            <a:r>
              <a:rPr lang="fr-FR" sz="3200" dirty="0" smtClean="0">
                <a:solidFill>
                  <a:srgbClr val="01B2CD"/>
                </a:solidFill>
              </a:rPr>
              <a:t/>
            </a:r>
            <a:br>
              <a:rPr lang="fr-FR" sz="3200" dirty="0" smtClean="0">
                <a:solidFill>
                  <a:srgbClr val="01B2CD"/>
                </a:solidFill>
              </a:rPr>
            </a:br>
            <a:r>
              <a:rPr lang="fr-FR" sz="1600" dirty="0" smtClean="0">
                <a:solidFill>
                  <a:srgbClr val="153449"/>
                </a:solidFill>
              </a:rPr>
              <a:t>6 juin</a:t>
            </a:r>
            <a:r>
              <a:rPr lang="fr-FR" sz="1600" dirty="0" smtClean="0">
                <a:solidFill>
                  <a:srgbClr val="153449"/>
                </a:solidFill>
              </a:rPr>
              <a:t> </a:t>
            </a:r>
            <a:r>
              <a:rPr lang="fr-FR" sz="1600" dirty="0" smtClean="0">
                <a:solidFill>
                  <a:srgbClr val="153449"/>
                </a:solidFill>
              </a:rPr>
              <a:t>2017</a:t>
            </a:r>
            <a:r>
              <a:rPr lang="fr-FR" sz="2400" dirty="0">
                <a:solidFill>
                  <a:srgbClr val="153449"/>
                </a:solidFill>
              </a:rPr>
              <a:t/>
            </a:r>
            <a:br>
              <a:rPr lang="fr-FR" sz="2400" dirty="0">
                <a:solidFill>
                  <a:srgbClr val="153449"/>
                </a:solidFill>
              </a:rPr>
            </a:br>
            <a:endParaRPr lang="fr-FR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endParaRPr lang="hu-HU" dirty="0"/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388424" y="6309320"/>
            <a:ext cx="720080" cy="476686"/>
          </a:xfrm>
          <a:prstGeom prst="rect">
            <a:avLst/>
          </a:prstGeom>
        </p:spPr>
      </p:pic>
      <p:sp>
        <p:nvSpPr>
          <p:cNvPr id="5" name="Szövegdoboz 8"/>
          <p:cNvSpPr txBox="1"/>
          <p:nvPr/>
        </p:nvSpPr>
        <p:spPr>
          <a:xfrm>
            <a:off x="4427984" y="6322345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>
                <a:solidFill>
                  <a:schemeClr val="bg1"/>
                </a:solidFill>
              </a:rPr>
              <a:t>Astronomy ESFRI &amp; Research Infrastructure Cluster</a:t>
            </a:r>
          </a:p>
          <a:p>
            <a:pPr algn="r"/>
            <a:r>
              <a:rPr lang="en-US" sz="1200" i="1" dirty="0" smtClean="0">
                <a:solidFill>
                  <a:schemeClr val="bg1"/>
                </a:solidFill>
              </a:rPr>
              <a:t> ASTERICS - 653477</a:t>
            </a:r>
          </a:p>
        </p:txBody>
      </p:sp>
      <p:sp>
        <p:nvSpPr>
          <p:cNvPr id="9" name="Espace réservé du pied de page 5"/>
          <p:cNvSpPr txBox="1">
            <a:spLocks/>
          </p:cNvSpPr>
          <p:nvPr/>
        </p:nvSpPr>
        <p:spPr>
          <a:xfrm>
            <a:off x="1475656" y="116632"/>
            <a:ext cx="59884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rgbClr val="FF0000"/>
                </a:solidFill>
              </a:rPr>
              <a:t> OBELICS SCHOOL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79512" y="1124744"/>
            <a:ext cx="8558608" cy="537321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4500" indent="0">
              <a:buNone/>
            </a:pPr>
            <a:r>
              <a:rPr lang="en-US" sz="18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1</a:t>
            </a:r>
            <a:r>
              <a:rPr lang="en-US" sz="1800" b="1" baseline="30000" dirty="0" smtClean="0">
                <a:solidFill>
                  <a:srgbClr val="000090"/>
                </a:solidFill>
                <a:latin typeface="Century Gothic"/>
                <a:cs typeface="Century Gothic"/>
              </a:rPr>
              <a:t>st</a:t>
            </a:r>
            <a:r>
              <a:rPr lang="en-US" sz="18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ASTERICS-OBELICS International </a:t>
            </a:r>
            <a:r>
              <a:rPr lang="en-US" sz="18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School</a:t>
            </a:r>
            <a:r>
              <a:rPr lang="en-US" sz="1800" dirty="0" smtClean="0">
                <a:solidFill>
                  <a:srgbClr val="000090"/>
                </a:solidFill>
                <a:latin typeface="Century Gothic"/>
                <a:cs typeface="Century Gothic"/>
              </a:rPr>
              <a:t>, </a:t>
            </a:r>
            <a:r>
              <a:rPr lang="en-US" sz="1800" dirty="0" smtClean="0">
                <a:solidFill>
                  <a:srgbClr val="000090"/>
                </a:solidFill>
                <a:latin typeface="Century Gothic"/>
                <a:cs typeface="Century Gothic"/>
              </a:rPr>
              <a:t>6-9 June </a:t>
            </a:r>
            <a:r>
              <a:rPr lang="en-US" sz="1800" dirty="0" smtClean="0">
                <a:solidFill>
                  <a:srgbClr val="000090"/>
                </a:solidFill>
                <a:latin typeface="Century Gothic"/>
                <a:cs typeface="Century Gothic"/>
              </a:rPr>
              <a:t>2017</a:t>
            </a:r>
            <a:endParaRPr lang="en-US" sz="1600" dirty="0" smtClean="0">
              <a:solidFill>
                <a:srgbClr val="000090"/>
              </a:solidFill>
              <a:latin typeface="Century Gothic"/>
              <a:cs typeface="Century Gothic"/>
            </a:endParaRPr>
          </a:p>
          <a:p>
            <a:pPr marL="1130300" lvl="1">
              <a:buFont typeface="Courier New"/>
              <a:buChar char="o"/>
            </a:pPr>
            <a:endParaRPr lang="en-US" sz="1050" dirty="0" smtClean="0">
              <a:solidFill>
                <a:srgbClr val="000090"/>
              </a:solidFill>
              <a:latin typeface="Century Gothic"/>
              <a:cs typeface="Century Gothic"/>
            </a:endParaRPr>
          </a:p>
          <a:p>
            <a:pPr marL="1130300" lvl="1">
              <a:buFont typeface="Courier New"/>
              <a:buChar char="o"/>
            </a:pPr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Specifically </a:t>
            </a:r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intended for a large audience including </a:t>
            </a:r>
            <a:r>
              <a:rPr lang="en-US" sz="16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PhD students, postdocs, senior researchers </a:t>
            </a:r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from the domain of astrophysics and </a:t>
            </a:r>
            <a:r>
              <a:rPr lang="en-US" sz="1600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astroparticle</a:t>
            </a:r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 physics . </a:t>
            </a:r>
          </a:p>
          <a:p>
            <a:pPr marL="1130300" lvl="1">
              <a:buFont typeface="Courier New"/>
              <a:buChar char="o"/>
            </a:pPr>
            <a:endParaRPr lang="en-US" sz="1050" dirty="0" smtClean="0">
              <a:solidFill>
                <a:srgbClr val="000090"/>
              </a:solidFill>
              <a:latin typeface="Century Gothic"/>
              <a:cs typeface="Century Gothic"/>
            </a:endParaRPr>
          </a:p>
          <a:p>
            <a:pPr marL="1130300" lvl="1">
              <a:buFont typeface="Courier New"/>
              <a:buChar char="o"/>
            </a:pPr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The </a:t>
            </a:r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school will include theory and hands-on sessions on </a:t>
            </a:r>
            <a:r>
              <a:rPr lang="en-US" sz="16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Efficient code writing, Parallel &amp; GPU programming &amp; Python libraries for astronomy &amp; astrophysics</a:t>
            </a:r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. </a:t>
            </a:r>
          </a:p>
          <a:p>
            <a:pPr marL="730250" indent="-285750">
              <a:buFont typeface="Courier New"/>
              <a:buChar char="o"/>
            </a:pPr>
            <a:endParaRPr lang="en-US" sz="1600" dirty="0">
              <a:solidFill>
                <a:srgbClr val="000090"/>
              </a:solidFill>
              <a:latin typeface="Century Gothic"/>
              <a:cs typeface="Century Gothic"/>
            </a:endParaRPr>
          </a:p>
          <a:p>
            <a:pPr marL="730250" indent="-285750">
              <a:buFont typeface="Courier New"/>
              <a:buChar char="o"/>
            </a:pPr>
            <a:endParaRPr lang="en-US" sz="1600" dirty="0" smtClean="0">
              <a:solidFill>
                <a:srgbClr val="000090"/>
              </a:solidFill>
              <a:latin typeface="Century Gothic"/>
              <a:cs typeface="Century Gothic"/>
            </a:endParaRPr>
          </a:p>
          <a:p>
            <a:pPr marL="730250" indent="-285750">
              <a:buFont typeface="Courier New"/>
              <a:buChar char="o"/>
            </a:pPr>
            <a:endParaRPr lang="en-US" sz="1600" dirty="0">
              <a:solidFill>
                <a:srgbClr val="000090"/>
              </a:solidFill>
              <a:latin typeface="Century Gothic"/>
              <a:cs typeface="Century Gothic"/>
            </a:endParaRPr>
          </a:p>
          <a:p>
            <a:pPr marL="730250" indent="-285750">
              <a:buFont typeface="Courier New"/>
              <a:buChar char="o"/>
            </a:pPr>
            <a:endParaRPr lang="en-US" sz="1600" dirty="0" smtClean="0">
              <a:solidFill>
                <a:srgbClr val="000090"/>
              </a:solidFill>
              <a:latin typeface="Century Gothic"/>
              <a:cs typeface="Century Gothic"/>
            </a:endParaRPr>
          </a:p>
          <a:p>
            <a:pPr marL="730250" indent="-285750">
              <a:buFont typeface="Courier New"/>
              <a:buChar char="o"/>
            </a:pPr>
            <a:endParaRPr lang="en-US" sz="1600" dirty="0">
              <a:solidFill>
                <a:srgbClr val="000090"/>
              </a:solidFill>
              <a:latin typeface="Century Gothic"/>
              <a:cs typeface="Century Gothic"/>
            </a:endParaRPr>
          </a:p>
          <a:p>
            <a:pPr marL="730250" indent="-285750">
              <a:buFont typeface="Courier New"/>
              <a:buChar char="o"/>
            </a:pPr>
            <a:endParaRPr lang="en-US" sz="1600" dirty="0" smtClean="0">
              <a:solidFill>
                <a:srgbClr val="000090"/>
              </a:solidFill>
              <a:latin typeface="Century Gothic"/>
              <a:cs typeface="Century Gothic"/>
            </a:endParaRPr>
          </a:p>
          <a:p>
            <a:pPr marL="730250" indent="-285750">
              <a:buFont typeface="Courier New"/>
              <a:buChar char="o"/>
            </a:pPr>
            <a:endParaRPr lang="en-US" sz="1600" dirty="0">
              <a:solidFill>
                <a:srgbClr val="000090"/>
              </a:solidFill>
              <a:latin typeface="Century Gothic"/>
              <a:cs typeface="Century Gothic"/>
            </a:endParaRPr>
          </a:p>
          <a:p>
            <a:pPr marL="730250" indent="-285750">
              <a:buFont typeface="Courier New"/>
              <a:buChar char="o"/>
            </a:pPr>
            <a:endParaRPr lang="en-US" sz="1600" dirty="0" smtClean="0">
              <a:solidFill>
                <a:srgbClr val="000090"/>
              </a:solidFill>
              <a:latin typeface="Century Gothic"/>
              <a:cs typeface="Century Gothic"/>
            </a:endParaRPr>
          </a:p>
          <a:p>
            <a:pPr marL="444500" indent="0">
              <a:buNone/>
            </a:pPr>
            <a:endParaRPr lang="en-US" sz="1600" dirty="0" smtClean="0">
              <a:solidFill>
                <a:srgbClr val="000090"/>
              </a:solidFill>
              <a:latin typeface="Century Gothic"/>
              <a:cs typeface="Century Gothic"/>
            </a:endParaRPr>
          </a:p>
          <a:p>
            <a:pPr marL="730250" indent="-285750"/>
            <a:endParaRPr lang="en-US" sz="1600" dirty="0" smtClean="0">
              <a:solidFill>
                <a:srgbClr val="000090"/>
              </a:solidFill>
              <a:latin typeface="Century Gothic"/>
              <a:cs typeface="Century Gothic"/>
            </a:endParaRPr>
          </a:p>
          <a:p>
            <a:pPr marL="730250" indent="-285750">
              <a:buFont typeface="Courier New"/>
              <a:buChar char="o"/>
            </a:pPr>
            <a:endParaRPr lang="en-US" sz="700" dirty="0">
              <a:solidFill>
                <a:srgbClr val="000090"/>
              </a:solidFill>
              <a:latin typeface="Century Gothic"/>
              <a:cs typeface="Century Gothic"/>
            </a:endParaRPr>
          </a:p>
        </p:txBody>
      </p:sp>
      <p:pic>
        <p:nvPicPr>
          <p:cNvPr id="8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861048"/>
            <a:ext cx="8273751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3585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 txBox="1">
            <a:spLocks/>
          </p:cNvSpPr>
          <p:nvPr/>
        </p:nvSpPr>
        <p:spPr>
          <a:xfrm>
            <a:off x="395536" y="1052736"/>
            <a:ext cx="8424936" cy="490582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sz="1800" dirty="0" smtClean="0">
                <a:solidFill>
                  <a:srgbClr val="000090"/>
                </a:solidFill>
                <a:latin typeface="Century Gothic"/>
                <a:cs typeface="Century Gothic"/>
              </a:rPr>
              <a:t> -&gt; My warm welcome to you all attending the school.</a:t>
            </a:r>
          </a:p>
          <a:p>
            <a:pPr marL="0" indent="0">
              <a:buNone/>
            </a:pPr>
            <a:endParaRPr lang="en-GB" sz="1800" dirty="0" smtClean="0">
              <a:solidFill>
                <a:srgbClr val="000090"/>
              </a:solidFill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n-GB" sz="1800" dirty="0" smtClean="0">
                <a:solidFill>
                  <a:srgbClr val="000090"/>
                </a:solidFill>
                <a:latin typeface="Century Gothic"/>
                <a:cs typeface="Century Gothic"/>
              </a:rPr>
              <a:t> -&gt; My special thank to: 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GB" sz="1800" dirty="0" smtClean="0">
                <a:solidFill>
                  <a:srgbClr val="000090"/>
                </a:solidFill>
                <a:latin typeface="Century Gothic"/>
                <a:cs typeface="Century Gothic"/>
              </a:rPr>
              <a:t>        - our </a:t>
            </a:r>
            <a:r>
              <a:rPr lang="en-GB" sz="18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tutors</a:t>
            </a:r>
            <a:r>
              <a:rPr lang="en-GB" sz="1800" dirty="0" smtClean="0">
                <a:solidFill>
                  <a:srgbClr val="000090"/>
                </a:solidFill>
                <a:latin typeface="Century Gothic"/>
                <a:cs typeface="Century Gothic"/>
              </a:rPr>
              <a:t>.</a:t>
            </a:r>
          </a:p>
          <a:p>
            <a:pPr marL="0" indent="0">
              <a:buNone/>
            </a:pPr>
            <a:r>
              <a:rPr lang="en-GB" sz="1600" dirty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GB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         - OBELICS </a:t>
            </a:r>
            <a:r>
              <a:rPr lang="en-GB" sz="16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colleagues</a:t>
            </a:r>
            <a:r>
              <a:rPr lang="en-GB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, </a:t>
            </a:r>
          </a:p>
          <a:p>
            <a:pPr marL="0" indent="0">
              <a:buNone/>
            </a:pPr>
            <a:r>
              <a:rPr lang="en-GB" sz="1600" dirty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GB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         - members of the </a:t>
            </a:r>
            <a:r>
              <a:rPr lang="en-GB" sz="16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international programme committee</a:t>
            </a:r>
          </a:p>
          <a:p>
            <a:pPr marL="0" indent="0">
              <a:buNone/>
            </a:pPr>
            <a:r>
              <a:rPr lang="en-GB" sz="1600" dirty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GB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         - LAPP scientists contributing to the </a:t>
            </a:r>
            <a:r>
              <a:rPr lang="en-GB" sz="1600" b="1" dirty="0">
                <a:solidFill>
                  <a:srgbClr val="000090"/>
                </a:solidFill>
                <a:latin typeface="Century Gothic"/>
                <a:cs typeface="Century Gothic"/>
              </a:rPr>
              <a:t>l</a:t>
            </a:r>
            <a:r>
              <a:rPr lang="en-GB" sz="16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ocal </a:t>
            </a:r>
            <a:r>
              <a:rPr lang="en-GB" sz="1600" b="1" dirty="0">
                <a:solidFill>
                  <a:srgbClr val="000090"/>
                </a:solidFill>
                <a:latin typeface="Century Gothic"/>
                <a:cs typeface="Century Gothic"/>
              </a:rPr>
              <a:t>organizing committee</a:t>
            </a:r>
            <a:r>
              <a:rPr lang="en-GB" sz="1600" dirty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endParaRPr lang="en-GB" sz="1600" dirty="0">
              <a:solidFill>
                <a:srgbClr val="000090"/>
              </a:solidFill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n-GB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          - LAPP </a:t>
            </a:r>
            <a:r>
              <a:rPr lang="en-GB" sz="16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administrative</a:t>
            </a:r>
            <a:r>
              <a:rPr lang="en-GB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 department and our </a:t>
            </a:r>
            <a:r>
              <a:rPr lang="en-GB" sz="16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sponsors</a:t>
            </a:r>
          </a:p>
          <a:p>
            <a:pPr marL="0" indent="0">
              <a:buNone/>
            </a:pPr>
            <a:endParaRPr lang="en-GB" sz="1600" dirty="0">
              <a:solidFill>
                <a:srgbClr val="000090"/>
              </a:solidFill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GB" sz="1600" dirty="0" smtClean="0">
              <a:solidFill>
                <a:srgbClr val="000090"/>
              </a:solidFill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GB" sz="1600" dirty="0">
              <a:solidFill>
                <a:srgbClr val="000090"/>
              </a:solidFill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GB" sz="1600" dirty="0" smtClean="0">
              <a:solidFill>
                <a:srgbClr val="000090"/>
              </a:solidFill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GB" sz="1600" dirty="0">
              <a:solidFill>
                <a:srgbClr val="000090"/>
              </a:solidFill>
              <a:latin typeface="Arial"/>
              <a:cs typeface="Arial"/>
            </a:endParaRPr>
          </a:p>
          <a:p>
            <a:pPr marL="0" indent="0" algn="r">
              <a:buNone/>
            </a:pPr>
            <a:r>
              <a:rPr lang="en-GB" sz="1800" i="1" dirty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GB" sz="1800" i="1" dirty="0" smtClean="0">
                <a:solidFill>
                  <a:srgbClr val="000090"/>
                </a:solidFill>
                <a:latin typeface="Century Gothic"/>
                <a:cs typeface="Century Gothic"/>
              </a:rPr>
              <a:t>I wish you an </a:t>
            </a:r>
            <a:r>
              <a:rPr lang="en-GB" sz="1800" i="1" smtClean="0">
                <a:solidFill>
                  <a:srgbClr val="000090"/>
                </a:solidFill>
                <a:latin typeface="Century Gothic"/>
                <a:cs typeface="Century Gothic"/>
              </a:rPr>
              <a:t>interesting and </a:t>
            </a:r>
            <a:r>
              <a:rPr lang="en-GB" sz="1800" i="1" dirty="0" smtClean="0">
                <a:solidFill>
                  <a:srgbClr val="000090"/>
                </a:solidFill>
                <a:latin typeface="Century Gothic"/>
                <a:cs typeface="Century Gothic"/>
              </a:rPr>
              <a:t>fruitful school !</a:t>
            </a:r>
          </a:p>
          <a:p>
            <a:pPr marL="0" indent="0" algn="r">
              <a:buNone/>
            </a:pPr>
            <a:r>
              <a:rPr lang="en-GB" sz="1800" i="1" dirty="0" smtClean="0">
                <a:solidFill>
                  <a:srgbClr val="000090"/>
                </a:solidFill>
                <a:latin typeface="Century Gothic"/>
                <a:cs typeface="Century Gothic"/>
              </a:rPr>
              <a:t> Have a good time in Annecy !</a:t>
            </a:r>
            <a:endParaRPr lang="en-GB" sz="1800" i="1" dirty="0" smtClean="0">
              <a:solidFill>
                <a:srgbClr val="000090"/>
              </a:solidFill>
              <a:latin typeface="Century Gothic"/>
              <a:cs typeface="Century Gothic"/>
            </a:endParaRPr>
          </a:p>
        </p:txBody>
      </p:sp>
      <p:sp>
        <p:nvSpPr>
          <p:cNvPr id="7" name="Espace réservé du pied de page 5"/>
          <p:cNvSpPr txBox="1">
            <a:spLocks/>
          </p:cNvSpPr>
          <p:nvPr/>
        </p:nvSpPr>
        <p:spPr>
          <a:xfrm>
            <a:off x="2833600" y="132761"/>
            <a:ext cx="59884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 dirty="0" smtClean="0">
                <a:solidFill>
                  <a:srgbClr val="000081"/>
                </a:solidFill>
              </a:rPr>
              <a:t>OBELICS SCHOOL</a:t>
            </a:r>
            <a:endParaRPr lang="en-US" sz="2400" b="1" dirty="0">
              <a:solidFill>
                <a:srgbClr val="00008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3501008"/>
            <a:ext cx="1320871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11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7"/>
          <p:cNvCxnSpPr/>
          <p:nvPr/>
        </p:nvCxnSpPr>
        <p:spPr>
          <a:xfrm>
            <a:off x="1979712" y="548680"/>
            <a:ext cx="6504615" cy="0"/>
          </a:xfrm>
          <a:prstGeom prst="line">
            <a:avLst/>
          </a:prstGeom>
          <a:ln w="12700">
            <a:solidFill>
              <a:srgbClr val="00B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pied de page 5"/>
          <p:cNvSpPr txBox="1">
            <a:spLocks/>
          </p:cNvSpPr>
          <p:nvPr/>
        </p:nvSpPr>
        <p:spPr>
          <a:xfrm>
            <a:off x="2833600" y="132761"/>
            <a:ext cx="59884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 dirty="0" smtClean="0">
                <a:solidFill>
                  <a:srgbClr val="000081"/>
                </a:solidFill>
              </a:rPr>
              <a:t>Fundamental research in</a:t>
            </a:r>
            <a:r>
              <a:rPr lang="en-US" sz="2400" b="1" dirty="0" smtClean="0">
                <a:solidFill>
                  <a:srgbClr val="000081"/>
                </a:solidFill>
              </a:rPr>
              <a:t> Annecy</a:t>
            </a:r>
            <a:endParaRPr lang="en-US" sz="2400" b="1" dirty="0">
              <a:solidFill>
                <a:srgbClr val="00008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497" y="980728"/>
            <a:ext cx="3695415" cy="2800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81"/>
                </a:solidFill>
              </a:rPr>
              <a:t>Created in 1976, </a:t>
            </a:r>
            <a:r>
              <a:rPr lang="en-US" sz="1600" b="1" dirty="0" smtClean="0">
                <a:solidFill>
                  <a:srgbClr val="000081"/>
                </a:solidFill>
              </a:rPr>
              <a:t>LAPP</a:t>
            </a:r>
            <a:r>
              <a:rPr lang="en-US" sz="1600" dirty="0" smtClean="0">
                <a:solidFill>
                  <a:srgbClr val="000081"/>
                </a:solidFill>
              </a:rPr>
              <a:t> is one of the 19 laboratories of the CNRS National Institute for Nuclear and Particle Physics (IN2P3</a:t>
            </a:r>
            <a:r>
              <a:rPr lang="en-US" sz="1600" dirty="0">
                <a:solidFill>
                  <a:srgbClr val="000081"/>
                </a:solidFill>
              </a:rPr>
              <a:t>). Research domain of the elementary particles, their fundamental interactions as well as the exploration of </a:t>
            </a:r>
            <a:r>
              <a:rPr lang="en-US" sz="1600" dirty="0" smtClean="0">
                <a:solidFill>
                  <a:srgbClr val="000081"/>
                </a:solidFill>
              </a:rPr>
              <a:t>the </a:t>
            </a:r>
            <a:r>
              <a:rPr lang="en-US" sz="1600" dirty="0">
                <a:solidFill>
                  <a:srgbClr val="000081"/>
                </a:solidFill>
              </a:rPr>
              <a:t>links between the infinitely small and the infinitely large : Matter &amp; Universe (particle and </a:t>
            </a:r>
            <a:r>
              <a:rPr lang="en-US" sz="1600" dirty="0" err="1">
                <a:solidFill>
                  <a:srgbClr val="000081"/>
                </a:solidFill>
              </a:rPr>
              <a:t>astroparticle</a:t>
            </a:r>
            <a:r>
              <a:rPr lang="en-US" sz="1600" dirty="0">
                <a:solidFill>
                  <a:srgbClr val="000081"/>
                </a:solidFill>
              </a:rPr>
              <a:t> physics)</a:t>
            </a:r>
          </a:p>
          <a:p>
            <a:endParaRPr lang="en-US" sz="1600" dirty="0">
              <a:solidFill>
                <a:srgbClr val="000081"/>
              </a:solidFill>
            </a:endParaRPr>
          </a:p>
        </p:txBody>
      </p:sp>
      <p:pic>
        <p:nvPicPr>
          <p:cNvPr id="12" name="Image 11" descr="Macintosh HD:Users:lamanna:COMMON:DIREZIONE LAPP:SDMC:Shared:coupeaerien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908720"/>
            <a:ext cx="5258791" cy="259228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85009" y="4985881"/>
            <a:ext cx="88074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 smtClean="0">
              <a:solidFill>
                <a:srgbClr val="000081"/>
              </a:solidFill>
            </a:endParaRPr>
          </a:p>
          <a:p>
            <a:r>
              <a:rPr lang="en-US" sz="1600" dirty="0" smtClean="0">
                <a:solidFill>
                  <a:srgbClr val="000081"/>
                </a:solidFill>
              </a:rPr>
              <a:t>150 researchers </a:t>
            </a:r>
            <a:r>
              <a:rPr lang="en-US" sz="1600" dirty="0" smtClean="0">
                <a:solidFill>
                  <a:srgbClr val="000081"/>
                </a:solidFill>
              </a:rPr>
              <a:t>engineers</a:t>
            </a:r>
            <a:r>
              <a:rPr lang="en-US" sz="1600" dirty="0" smtClean="0">
                <a:solidFill>
                  <a:srgbClr val="000081"/>
                </a:solidFill>
              </a:rPr>
              <a:t>, technicians, administrative personnel, students and visitors.. </a:t>
            </a:r>
          </a:p>
          <a:p>
            <a:endParaRPr lang="en-US" sz="1600" dirty="0" smtClean="0">
              <a:solidFill>
                <a:srgbClr val="000081"/>
              </a:solidFill>
            </a:endParaRPr>
          </a:p>
          <a:p>
            <a:r>
              <a:rPr lang="en-US" sz="1600" dirty="0" smtClean="0">
                <a:solidFill>
                  <a:srgbClr val="000081"/>
                </a:solidFill>
              </a:rPr>
              <a:t>LAPP hosts the Data and Computing Centre MUST (also WLCG Tier2) and has a Theory Laboratory (</a:t>
            </a:r>
            <a:r>
              <a:rPr lang="en-US" sz="1600" dirty="0" err="1" smtClean="0">
                <a:solidFill>
                  <a:srgbClr val="000081"/>
                </a:solidFill>
              </a:rPr>
              <a:t>LAPTh</a:t>
            </a:r>
            <a:r>
              <a:rPr lang="en-US" sz="1600" dirty="0" smtClean="0">
                <a:solidFill>
                  <a:srgbClr val="000081"/>
                </a:solidFill>
              </a:rPr>
              <a:t>) within its premises. </a:t>
            </a:r>
            <a:endParaRPr lang="en-US" sz="1600" dirty="0">
              <a:solidFill>
                <a:srgbClr val="00008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5009" y="4182179"/>
            <a:ext cx="88074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 smtClean="0">
              <a:solidFill>
                <a:srgbClr val="000081"/>
              </a:solidFill>
            </a:endParaRPr>
          </a:p>
          <a:p>
            <a:r>
              <a:rPr lang="en-US" sz="1600" dirty="0" smtClean="0">
                <a:solidFill>
                  <a:srgbClr val="000081"/>
                </a:solidFill>
              </a:rPr>
              <a:t>LAPP was born </a:t>
            </a:r>
            <a:r>
              <a:rPr lang="en-US" sz="1600" dirty="0" smtClean="0">
                <a:solidFill>
                  <a:srgbClr val="000081"/>
                </a:solidFill>
              </a:rPr>
              <a:t>40 years ago</a:t>
            </a:r>
            <a:r>
              <a:rPr lang="en-US" sz="1600" dirty="0" smtClean="0">
                <a:solidFill>
                  <a:srgbClr val="000081"/>
                </a:solidFill>
              </a:rPr>
              <a:t> by th</a:t>
            </a:r>
            <a:r>
              <a:rPr lang="en-US" sz="1600" dirty="0" smtClean="0">
                <a:solidFill>
                  <a:srgbClr val="000081"/>
                </a:solidFill>
              </a:rPr>
              <a:t>e wish of CNRS scientists from Paris to have a French laboratory close to CERN.</a:t>
            </a:r>
            <a:endParaRPr lang="en-US" sz="1600" dirty="0" smtClean="0">
              <a:solidFill>
                <a:srgbClr val="00008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7504" y="3429000"/>
            <a:ext cx="85811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 smtClean="0">
              <a:solidFill>
                <a:srgbClr val="000081"/>
              </a:solidFill>
            </a:endParaRPr>
          </a:p>
          <a:p>
            <a:r>
              <a:rPr lang="en-US" sz="1600" dirty="0" smtClean="0">
                <a:solidFill>
                  <a:srgbClr val="000081"/>
                </a:solidFill>
              </a:rPr>
              <a:t>Frontier</a:t>
            </a:r>
            <a:r>
              <a:rPr lang="en-US" sz="1600" dirty="0" smtClean="0">
                <a:solidFill>
                  <a:srgbClr val="000081"/>
                </a:solidFill>
              </a:rPr>
              <a:t> technologies in different fields: mechanics, electronics, computer science, scientific software and e-infrastructures. … </a:t>
            </a:r>
            <a:endParaRPr lang="en-US" sz="1600" dirty="0">
              <a:solidFill>
                <a:srgbClr val="0000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061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 txBox="1">
            <a:spLocks/>
          </p:cNvSpPr>
          <p:nvPr/>
        </p:nvSpPr>
        <p:spPr>
          <a:xfrm>
            <a:off x="251520" y="1052736"/>
            <a:ext cx="8424936" cy="490582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600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GB" sz="1600" dirty="0" smtClean="0">
                <a:solidFill>
                  <a:srgbClr val="000090"/>
                </a:solidFill>
                <a:latin typeface="Arial"/>
                <a:cs typeface="Arial"/>
              </a:rPr>
              <a:t>80’s : LAPP participates to important experiments at CERN, such as UA1 that enabled the W and Z bosons discovery [Nobel Prize 1984]</a:t>
            </a:r>
          </a:p>
          <a:p>
            <a:endParaRPr lang="en-GB" sz="1600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GB" sz="1600" dirty="0" smtClean="0">
                <a:solidFill>
                  <a:srgbClr val="000090"/>
                </a:solidFill>
                <a:latin typeface="Arial"/>
                <a:cs typeface="Arial"/>
              </a:rPr>
              <a:t>90’s  : LAPP expands and diversifies its activities </a:t>
            </a:r>
          </a:p>
          <a:p>
            <a:pPr lvl="1"/>
            <a:r>
              <a:rPr lang="en-GB" sz="1600" dirty="0" smtClean="0">
                <a:solidFill>
                  <a:srgbClr val="000090"/>
                </a:solidFill>
                <a:latin typeface="Arial"/>
                <a:cs typeface="Arial"/>
              </a:rPr>
              <a:t>LEP (</a:t>
            </a:r>
            <a:r>
              <a:rPr lang="en-GB" sz="1600" dirty="0" err="1" smtClean="0">
                <a:solidFill>
                  <a:srgbClr val="000090"/>
                </a:solidFill>
                <a:latin typeface="Arial"/>
                <a:cs typeface="Arial"/>
              </a:rPr>
              <a:t>e+e</a:t>
            </a:r>
            <a:r>
              <a:rPr lang="en-GB" sz="1600" dirty="0" smtClean="0">
                <a:solidFill>
                  <a:srgbClr val="000090"/>
                </a:solidFill>
                <a:latin typeface="Arial"/>
                <a:cs typeface="Arial"/>
              </a:rPr>
              <a:t>-) experiments at CERN - the Standard Model is tested with great accuracy</a:t>
            </a:r>
          </a:p>
          <a:p>
            <a:pPr lvl="1"/>
            <a:r>
              <a:rPr lang="en-GB" sz="1600" dirty="0" err="1" smtClean="0">
                <a:solidFill>
                  <a:srgbClr val="000090"/>
                </a:solidFill>
                <a:latin typeface="Arial"/>
                <a:cs typeface="Arial"/>
              </a:rPr>
              <a:t>Astroparticle</a:t>
            </a:r>
            <a:r>
              <a:rPr lang="en-GB" sz="1600" dirty="0" smtClean="0">
                <a:solidFill>
                  <a:srgbClr val="000090"/>
                </a:solidFill>
                <a:latin typeface="Arial"/>
                <a:cs typeface="Arial"/>
              </a:rPr>
              <a:t> Physics field: </a:t>
            </a:r>
          </a:p>
          <a:p>
            <a:pPr marL="457200" lvl="1" indent="0">
              <a:buFont typeface="Arial" charset="0"/>
              <a:buNone/>
            </a:pPr>
            <a:r>
              <a:rPr lang="en-GB" sz="1600" dirty="0" smtClean="0">
                <a:solidFill>
                  <a:srgbClr val="000090"/>
                </a:solidFill>
                <a:latin typeface="Arial"/>
                <a:cs typeface="Arial"/>
              </a:rPr>
              <a:t>	 gravitational waves, high energy cosmic rays, gamma-rays, cosmology.</a:t>
            </a:r>
          </a:p>
          <a:p>
            <a:pPr lvl="1"/>
            <a:r>
              <a:rPr lang="en-GB" sz="1600" dirty="0" smtClean="0">
                <a:solidFill>
                  <a:srgbClr val="000090"/>
                </a:solidFill>
                <a:latin typeface="Arial"/>
                <a:cs typeface="Arial"/>
              </a:rPr>
              <a:t>Experiments on far away sites: </a:t>
            </a:r>
          </a:p>
          <a:p>
            <a:pPr marL="457200" lvl="1" indent="0">
              <a:buFont typeface="Arial" charset="0"/>
              <a:buNone/>
            </a:pPr>
            <a:r>
              <a:rPr lang="en-GB" sz="1600" dirty="0" smtClean="0">
                <a:solidFill>
                  <a:srgbClr val="000090"/>
                </a:solidFill>
                <a:latin typeface="Arial"/>
                <a:cs typeface="Arial"/>
              </a:rPr>
              <a:t>	Suisse, Italy, California, Namibia, </a:t>
            </a:r>
            <a:r>
              <a:rPr lang="en-GB" sz="1600" dirty="0" err="1" smtClean="0">
                <a:solidFill>
                  <a:srgbClr val="000090"/>
                </a:solidFill>
                <a:latin typeface="Arial"/>
                <a:cs typeface="Arial"/>
              </a:rPr>
              <a:t>Japon</a:t>
            </a:r>
            <a:r>
              <a:rPr lang="en-GB" sz="1600" dirty="0" smtClean="0">
                <a:solidFill>
                  <a:srgbClr val="000090"/>
                </a:solidFill>
                <a:latin typeface="Arial"/>
                <a:cs typeface="Arial"/>
              </a:rPr>
              <a:t>, Spain, ISS</a:t>
            </a:r>
          </a:p>
          <a:p>
            <a:pPr marL="0" indent="0">
              <a:buFont typeface="Arial" charset="0"/>
              <a:buNone/>
            </a:pPr>
            <a:endParaRPr lang="en-GB" sz="16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2987824" y="4797152"/>
            <a:ext cx="5040560" cy="1200328"/>
          </a:xfrm>
          <a:prstGeom prst="rect">
            <a:avLst/>
          </a:prstGeom>
          <a:solidFill>
            <a:srgbClr val="00206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LAPP is associated to important discoveries: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sz="1400" b="0" dirty="0" smtClean="0">
                <a:solidFill>
                  <a:schemeClr val="bg1"/>
                </a:solidFill>
              </a:rPr>
              <a:t>Z and W bosons (1983)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sz="1400" b="0" dirty="0" smtClean="0">
                <a:solidFill>
                  <a:schemeClr val="bg1"/>
                </a:solidFill>
              </a:rPr>
              <a:t>Higgs boson (2012)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sz="1400" b="0" dirty="0" smtClean="0">
                <a:solidFill>
                  <a:schemeClr val="bg1"/>
                </a:solidFill>
              </a:rPr>
              <a:t>Neutrinos oscillation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sz="1400" b="0" dirty="0" smtClean="0">
                <a:solidFill>
                  <a:schemeClr val="bg1"/>
                </a:solidFill>
              </a:rPr>
              <a:t>Gravitational waves (2015)</a:t>
            </a:r>
            <a:endParaRPr lang="en-GB" sz="1400" b="0" dirty="0" smtClean="0">
              <a:solidFill>
                <a:schemeClr val="bg1"/>
              </a:solidFill>
            </a:endParaRPr>
          </a:p>
        </p:txBody>
      </p:sp>
      <p:sp>
        <p:nvSpPr>
          <p:cNvPr id="7" name="Espace réservé du pied de page 5"/>
          <p:cNvSpPr txBox="1">
            <a:spLocks/>
          </p:cNvSpPr>
          <p:nvPr/>
        </p:nvSpPr>
        <p:spPr>
          <a:xfrm>
            <a:off x="2833600" y="132761"/>
            <a:ext cx="59884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 dirty="0" smtClean="0">
                <a:solidFill>
                  <a:srgbClr val="000081"/>
                </a:solidFill>
              </a:rPr>
              <a:t>Fundamental research in</a:t>
            </a:r>
            <a:r>
              <a:rPr lang="en-US" sz="2400" b="1" dirty="0" smtClean="0">
                <a:solidFill>
                  <a:srgbClr val="000081"/>
                </a:solidFill>
              </a:rPr>
              <a:t> Annecy</a:t>
            </a:r>
            <a:endParaRPr lang="en-US" sz="2400" b="1" dirty="0">
              <a:solidFill>
                <a:srgbClr val="0000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746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7354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lapp-presentation-english-vers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12" y="51774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10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endParaRPr lang="hu-HU" dirty="0"/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388424" y="6309320"/>
            <a:ext cx="720080" cy="476686"/>
          </a:xfrm>
          <a:prstGeom prst="rect">
            <a:avLst/>
          </a:prstGeom>
        </p:spPr>
      </p:pic>
      <p:sp>
        <p:nvSpPr>
          <p:cNvPr id="5" name="Szövegdoboz 8"/>
          <p:cNvSpPr txBox="1"/>
          <p:nvPr/>
        </p:nvSpPr>
        <p:spPr>
          <a:xfrm>
            <a:off x="4427984" y="6322345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>
                <a:solidFill>
                  <a:schemeClr val="bg1"/>
                </a:solidFill>
              </a:rPr>
              <a:t>Astronomy ESFRI &amp; Research Infrastructure Cluster</a:t>
            </a:r>
          </a:p>
          <a:p>
            <a:pPr algn="r"/>
            <a:r>
              <a:rPr lang="en-US" sz="1200" i="1" dirty="0" smtClean="0">
                <a:solidFill>
                  <a:schemeClr val="bg1"/>
                </a:solidFill>
              </a:rPr>
              <a:t> ASTERICS - 653477</a:t>
            </a:r>
          </a:p>
        </p:txBody>
      </p:sp>
      <p:sp>
        <p:nvSpPr>
          <p:cNvPr id="6" name="Rectangle 5"/>
          <p:cNvSpPr/>
          <p:nvPr/>
        </p:nvSpPr>
        <p:spPr>
          <a:xfrm>
            <a:off x="-12381" y="692696"/>
            <a:ext cx="91440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dirty="0">
              <a:solidFill>
                <a:srgbClr val="000090"/>
              </a:solidFill>
              <a:latin typeface="Century Gothic"/>
              <a:cs typeface="Century Gothic"/>
            </a:endParaRPr>
          </a:p>
          <a:p>
            <a:pPr algn="ctr"/>
            <a:r>
              <a:rPr lang="en-GB" dirty="0">
                <a:solidFill>
                  <a:srgbClr val="000090"/>
                </a:solidFill>
                <a:latin typeface="Century Gothic"/>
                <a:cs typeface="Century Gothic"/>
              </a:rPr>
              <a:t>Bringing together the astronomy, astrophysics and particle astrophysics communities</a:t>
            </a:r>
          </a:p>
          <a:p>
            <a:pPr algn="ctr"/>
            <a:endParaRPr lang="en-GB" dirty="0">
              <a:solidFill>
                <a:srgbClr val="000090"/>
              </a:solidFill>
              <a:latin typeface="Century Gothic"/>
              <a:cs typeface="Century Gothic"/>
            </a:endParaRPr>
          </a:p>
          <a:p>
            <a:pPr algn="ctr"/>
            <a:r>
              <a:rPr lang="en-GB" dirty="0">
                <a:solidFill>
                  <a:srgbClr val="000090"/>
                </a:solidFill>
                <a:latin typeface="Century Gothic"/>
                <a:cs typeface="Century Gothic"/>
              </a:rPr>
              <a:t>Supporting the implementation of the ESFRI to see them interoperate as an integrated, multi-wavelength and multi-messenger telescope</a:t>
            </a:r>
          </a:p>
        </p:txBody>
      </p:sp>
      <p:sp>
        <p:nvSpPr>
          <p:cNvPr id="9" name="Espace réservé du pied de page 5"/>
          <p:cNvSpPr txBox="1">
            <a:spLocks/>
          </p:cNvSpPr>
          <p:nvPr/>
        </p:nvSpPr>
        <p:spPr>
          <a:xfrm>
            <a:off x="1475656" y="116632"/>
            <a:ext cx="59884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rgbClr val="FF0000"/>
                </a:solidFill>
              </a:rPr>
              <a:t>ASTERICS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41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/>
          <p:cNvSpPr/>
          <p:nvPr/>
        </p:nvSpPr>
        <p:spPr>
          <a:xfrm>
            <a:off x="-175846" y="-1"/>
            <a:ext cx="9319845" cy="685800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4" name="Rectangle 53"/>
          <p:cNvSpPr/>
          <p:nvPr/>
        </p:nvSpPr>
        <p:spPr>
          <a:xfrm>
            <a:off x="7162800" y="19538"/>
            <a:ext cx="1975327" cy="16021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utoShape 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10968" y="599340"/>
            <a:ext cx="1039256" cy="5334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 dirty="0">
                <a:solidFill>
                  <a:srgbClr val="FF0000"/>
                </a:solidFill>
                <a:latin typeface="Century Gothic"/>
                <a:cs typeface="Century Gothic"/>
              </a:rPr>
              <a:t>Radio</a:t>
            </a:r>
            <a:endParaRPr lang="de-DE" b="1" dirty="0">
              <a:solidFill>
                <a:srgbClr val="FF0000"/>
              </a:solidFill>
              <a:latin typeface="Century Gothic"/>
              <a:cs typeface="Century Gothic"/>
              <a:hlinkMouseOver r:id="" action="ppaction://noaction"/>
            </a:endParaRPr>
          </a:p>
        </p:txBody>
      </p:sp>
      <p:sp>
        <p:nvSpPr>
          <p:cNvPr id="5" name="AutoShape 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056052" y="630974"/>
            <a:ext cx="1354138" cy="5334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dirty="0" smtClean="0">
                <a:solidFill>
                  <a:srgbClr val="FF0000"/>
                </a:solidFill>
                <a:latin typeface="Century Gothic"/>
                <a:cs typeface="Century Gothic"/>
              </a:rPr>
              <a:t>Infrared</a:t>
            </a:r>
            <a:endParaRPr lang="de-DE" dirty="0">
              <a:solidFill>
                <a:srgbClr val="FF0000"/>
              </a:solidFill>
              <a:latin typeface="Century Gothic"/>
              <a:cs typeface="Century Gothic"/>
              <a:hlinkMouseOver r:id="" action="ppaction://noaction"/>
            </a:endParaRPr>
          </a:p>
        </p:txBody>
      </p:sp>
      <p:sp>
        <p:nvSpPr>
          <p:cNvPr id="6" name="AutoShape 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755614" y="632923"/>
            <a:ext cx="1352550" cy="5334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fr-FR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Visible light</a:t>
            </a:r>
            <a:endParaRPr lang="fr-FR" b="1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7" name="AutoShape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084036" y="671999"/>
            <a:ext cx="1193800" cy="5334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dirty="0" smtClean="0">
                <a:solidFill>
                  <a:srgbClr val="FF0000"/>
                </a:solidFill>
                <a:latin typeface="Century Gothic"/>
                <a:cs typeface="Century Gothic"/>
              </a:rPr>
              <a:t>X-rays</a:t>
            </a:r>
            <a:endParaRPr lang="de-DE" dirty="0">
              <a:solidFill>
                <a:srgbClr val="FF0000"/>
              </a:solidFill>
              <a:latin typeface="Century Gothic"/>
              <a:cs typeface="Century Gothic"/>
              <a:hlinkMouseOver r:id="" action="ppaction://noaction"/>
            </a:endParaRPr>
          </a:p>
        </p:txBody>
      </p:sp>
      <p:sp>
        <p:nvSpPr>
          <p:cNvPr id="8" name="AutoShape 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627784" y="4261822"/>
            <a:ext cx="6364152" cy="5334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     </a:t>
            </a:r>
            <a:r>
              <a:rPr lang="de-DE" b="1" dirty="0" err="1" smtClean="0">
                <a:solidFill>
                  <a:srgbClr val="FF0000"/>
                </a:solidFill>
                <a:latin typeface="Century Gothic"/>
                <a:cs typeface="Century Gothic"/>
              </a:rPr>
              <a:t>Gravitational</a:t>
            </a:r>
            <a:r>
              <a:rPr lang="de-DE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latin typeface="Century Gothic"/>
                <a:cs typeface="Century Gothic"/>
              </a:rPr>
              <a:t>Waves</a:t>
            </a:r>
            <a:r>
              <a:rPr lang="de-DE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             </a:t>
            </a:r>
            <a:r>
              <a:rPr lang="de-DE" dirty="0" err="1" smtClean="0">
                <a:solidFill>
                  <a:srgbClr val="FF0000"/>
                </a:solidFill>
                <a:latin typeface="Century Gothic"/>
                <a:cs typeface="Century Gothic"/>
              </a:rPr>
              <a:t>Cosmic</a:t>
            </a:r>
            <a:r>
              <a:rPr lang="de-DE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de-DE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Neutrinos</a:t>
            </a:r>
            <a:endParaRPr lang="de-DE" b="1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53" name="Rectangle 47"/>
          <p:cNvSpPr>
            <a:spLocks noChangeArrowheads="1"/>
          </p:cNvSpPr>
          <p:nvPr/>
        </p:nvSpPr>
        <p:spPr bwMode="auto">
          <a:xfrm>
            <a:off x="3649892" y="535232"/>
            <a:ext cx="1570449" cy="226767"/>
          </a:xfrm>
          <a:prstGeom prst="rect">
            <a:avLst/>
          </a:prstGeom>
          <a:gradFill rotWithShape="0">
            <a:gsLst>
              <a:gs pos="0">
                <a:srgbClr val="A603AB"/>
              </a:gs>
              <a:gs pos="12000">
                <a:srgbClr val="E81766"/>
              </a:gs>
              <a:gs pos="27000">
                <a:srgbClr val="EE3F17"/>
              </a:gs>
              <a:gs pos="48000">
                <a:srgbClr val="FFFF00"/>
              </a:gs>
              <a:gs pos="64999">
                <a:srgbClr val="1A8D48"/>
              </a:gs>
              <a:gs pos="78999">
                <a:srgbClr val="0819FB"/>
              </a:gs>
              <a:gs pos="100000">
                <a:srgbClr val="A603A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FF0000"/>
              </a:solidFill>
            </a:endParaRPr>
          </a:p>
        </p:txBody>
      </p:sp>
      <p:sp>
        <p:nvSpPr>
          <p:cNvPr id="55" name="AutoShape 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319720" y="671999"/>
            <a:ext cx="1600200" cy="5334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de-DE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Gamma </a:t>
            </a:r>
            <a:r>
              <a:rPr lang="de-DE" b="1" dirty="0" err="1" smtClean="0">
                <a:solidFill>
                  <a:srgbClr val="FF0000"/>
                </a:solidFill>
                <a:latin typeface="Century Gothic"/>
                <a:cs typeface="Century Gothic"/>
              </a:rPr>
              <a:t>rays</a:t>
            </a:r>
            <a:endParaRPr lang="de-DE" b="1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pic>
        <p:nvPicPr>
          <p:cNvPr id="58" name="Imag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819" y="2842457"/>
            <a:ext cx="1446082" cy="1088141"/>
          </a:xfrm>
          <a:prstGeom prst="rect">
            <a:avLst/>
          </a:prstGeom>
          <a:ln>
            <a:solidFill>
              <a:srgbClr val="CDD4D7"/>
            </a:solidFill>
          </a:ln>
        </p:spPr>
      </p:pic>
      <p:pic>
        <p:nvPicPr>
          <p:cNvPr id="59" name="Image 58" descr="GO sit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56" y="4795222"/>
            <a:ext cx="1804035" cy="1443990"/>
          </a:xfrm>
          <a:prstGeom prst="rect">
            <a:avLst/>
          </a:prstGeom>
          <a:noFill/>
          <a:ln>
            <a:solidFill>
              <a:srgbClr val="CDD4D7"/>
            </a:solidFill>
          </a:ln>
        </p:spPr>
      </p:pic>
      <p:pic>
        <p:nvPicPr>
          <p:cNvPr id="60" name="Image 59" descr="http://sci.esa.int/science-e-media/img/41/52033_170_euclid-sc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763" y="1093672"/>
            <a:ext cx="1429291" cy="1386994"/>
          </a:xfrm>
          <a:prstGeom prst="rect">
            <a:avLst/>
          </a:prstGeom>
          <a:noFill/>
          <a:ln>
            <a:solidFill>
              <a:srgbClr val="CDD4D7"/>
            </a:solidFill>
          </a:ln>
        </p:spPr>
      </p:pic>
      <p:pic>
        <p:nvPicPr>
          <p:cNvPr id="61" name="Image 60" descr="ct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184" y="2008074"/>
            <a:ext cx="1641231" cy="1554524"/>
          </a:xfrm>
          <a:prstGeom prst="rect">
            <a:avLst/>
          </a:prstGeom>
        </p:spPr>
      </p:pic>
      <p:sp>
        <p:nvSpPr>
          <p:cNvPr id="65" name="AutoShape 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69223" y="3429351"/>
            <a:ext cx="1039256" cy="5334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SKA</a:t>
            </a:r>
            <a:endParaRPr lang="de-DE" b="1" dirty="0">
              <a:solidFill>
                <a:srgbClr val="FFFFFF"/>
              </a:solidFill>
              <a:latin typeface="Century Gothic"/>
              <a:cs typeface="Century Gothic"/>
              <a:hlinkMouseOver r:id="" action="ppaction://noaction"/>
            </a:endParaRPr>
          </a:p>
        </p:txBody>
      </p:sp>
      <p:sp>
        <p:nvSpPr>
          <p:cNvPr id="66" name="AutoShape 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564408" y="3062665"/>
            <a:ext cx="1039256" cy="5334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E-ELT</a:t>
            </a:r>
            <a:endParaRPr lang="de-DE" b="1" dirty="0">
              <a:solidFill>
                <a:srgbClr val="FFFFFF"/>
              </a:solidFill>
              <a:latin typeface="Century Gothic"/>
              <a:cs typeface="Century Gothic"/>
              <a:hlinkMouseOver r:id="" action="ppaction://noaction"/>
            </a:endParaRPr>
          </a:p>
        </p:txBody>
      </p:sp>
      <p:sp>
        <p:nvSpPr>
          <p:cNvPr id="67" name="AutoShape 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606855" y="2365034"/>
            <a:ext cx="1039256" cy="5334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EUCLID</a:t>
            </a:r>
            <a:endParaRPr lang="de-DE" b="1" dirty="0">
              <a:solidFill>
                <a:srgbClr val="FFFFFF"/>
              </a:solidFill>
              <a:latin typeface="Century Gothic"/>
              <a:cs typeface="Century Gothic"/>
              <a:hlinkMouseOver r:id="" action="ppaction://noaction"/>
            </a:endParaRPr>
          </a:p>
        </p:txBody>
      </p:sp>
      <p:sp>
        <p:nvSpPr>
          <p:cNvPr id="68" name="AutoShape 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332460" y="2098334"/>
            <a:ext cx="1039256" cy="5334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LSST</a:t>
            </a:r>
            <a:endParaRPr lang="de-DE" b="1" dirty="0">
              <a:solidFill>
                <a:srgbClr val="FFFFFF"/>
              </a:solidFill>
              <a:latin typeface="Century Gothic"/>
              <a:cs typeface="Century Gothic"/>
              <a:hlinkMouseOver r:id="" action="ppaction://noaction"/>
            </a:endParaRPr>
          </a:p>
        </p:txBody>
      </p:sp>
      <p:sp>
        <p:nvSpPr>
          <p:cNvPr id="69" name="AutoShape 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342184" y="3397198"/>
            <a:ext cx="1039256" cy="5334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CTA</a:t>
            </a:r>
            <a:endParaRPr lang="de-DE" b="1" dirty="0">
              <a:solidFill>
                <a:srgbClr val="FFFFFF"/>
              </a:solidFill>
              <a:latin typeface="Century Gothic"/>
              <a:cs typeface="Century Gothic"/>
              <a:hlinkMouseOver r:id="" action="ppaction://noaction"/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9296" y="4876945"/>
            <a:ext cx="1362267" cy="1362267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70" name="AutoShape 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17782" y="5602744"/>
            <a:ext cx="1039256" cy="5334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LIGO &amp; VIRGO</a:t>
            </a:r>
            <a:endParaRPr lang="de-DE" b="1" dirty="0">
              <a:solidFill>
                <a:srgbClr val="FFFFFF"/>
              </a:solidFill>
              <a:latin typeface="Century Gothic"/>
              <a:cs typeface="Century Gothic"/>
              <a:hlinkMouseOver r:id="" action="ppaction://noaction"/>
            </a:endParaRPr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0854" y="4817498"/>
            <a:ext cx="1831453" cy="1318646"/>
          </a:xfrm>
          <a:prstGeom prst="rect">
            <a:avLst/>
          </a:prstGeom>
        </p:spPr>
      </p:pic>
      <p:grpSp>
        <p:nvGrpSpPr>
          <p:cNvPr id="50" name="Grouper 49"/>
          <p:cNvGrpSpPr/>
          <p:nvPr/>
        </p:nvGrpSpPr>
        <p:grpSpPr>
          <a:xfrm>
            <a:off x="7381356" y="4795222"/>
            <a:ext cx="1517003" cy="1443990"/>
            <a:chOff x="7381356" y="4795222"/>
            <a:chExt cx="1517003" cy="1443990"/>
          </a:xfrm>
        </p:grpSpPr>
        <p:pic>
          <p:nvPicPr>
            <p:cNvPr id="63" name="Image 62" descr="km3net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1356" y="4795222"/>
              <a:ext cx="1517003" cy="1443990"/>
            </a:xfrm>
            <a:prstGeom prst="rect">
              <a:avLst/>
            </a:prstGeom>
            <a:ln>
              <a:solidFill>
                <a:srgbClr val="CDD4D7"/>
              </a:solidFill>
            </a:ln>
          </p:spPr>
        </p:pic>
        <p:sp>
          <p:nvSpPr>
            <p:cNvPr id="71" name="AutoShape 3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7798146" y="4795222"/>
              <a:ext cx="1039256" cy="533400"/>
            </a:xfrm>
            <a:prstGeom prst="actionButtonBlank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r>
                <a:rPr lang="en-US" b="1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KM3NeT</a:t>
              </a:r>
              <a:endParaRPr lang="de-DE" b="1" dirty="0">
                <a:solidFill>
                  <a:srgbClr val="FFFFFF"/>
                </a:solidFill>
                <a:latin typeface="Century Gothic"/>
                <a:cs typeface="Century Gothic"/>
                <a:hlinkMouseOver r:id="" action="ppaction://noaction"/>
              </a:endParaRPr>
            </a:p>
          </p:txBody>
        </p:sp>
      </p:grpSp>
      <p:sp>
        <p:nvSpPr>
          <p:cNvPr id="72" name="AutoShape 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162249" y="5822950"/>
            <a:ext cx="1039256" cy="5334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ICECUBE</a:t>
            </a:r>
            <a:endParaRPr lang="de-DE" b="1" dirty="0">
              <a:solidFill>
                <a:srgbClr val="FFFFFF"/>
              </a:solidFill>
              <a:latin typeface="Century Gothic"/>
              <a:cs typeface="Century Gothic"/>
              <a:hlinkMouseOver r:id="" action="ppaction://noaction"/>
            </a:endParaRPr>
          </a:p>
        </p:txBody>
      </p:sp>
      <p:pic>
        <p:nvPicPr>
          <p:cNvPr id="51" name="Image 5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678" y="1303091"/>
            <a:ext cx="1569758" cy="1177575"/>
          </a:xfrm>
          <a:prstGeom prst="rect">
            <a:avLst/>
          </a:prstGeom>
        </p:spPr>
      </p:pic>
      <p:pic>
        <p:nvPicPr>
          <p:cNvPr id="62" name="Image 61" descr="ska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14" y="2211953"/>
            <a:ext cx="1573344" cy="1373906"/>
          </a:xfrm>
          <a:prstGeom prst="rect">
            <a:avLst/>
          </a:prstGeom>
          <a:ln>
            <a:solidFill>
              <a:srgbClr val="CDD4D7"/>
            </a:solidFill>
          </a:ln>
        </p:spPr>
      </p:pic>
      <p:sp>
        <p:nvSpPr>
          <p:cNvPr id="73" name="AutoShape 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537410" y="1741374"/>
            <a:ext cx="1039256" cy="5334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LOFAR</a:t>
            </a:r>
            <a:endParaRPr lang="de-DE" b="1" dirty="0">
              <a:solidFill>
                <a:srgbClr val="FFFFFF"/>
              </a:solidFill>
              <a:latin typeface="Century Gothic"/>
              <a:cs typeface="Century Gothic"/>
              <a:hlinkMouseOver r:id="" action="ppaction://noaction"/>
            </a:endParaRPr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82948" y="1252217"/>
            <a:ext cx="2996984" cy="579417"/>
          </a:xfrm>
          <a:prstGeom prst="rect">
            <a:avLst/>
          </a:prstGeom>
        </p:spPr>
      </p:pic>
      <p:sp>
        <p:nvSpPr>
          <p:cNvPr id="74" name="AutoShape 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083454" y="1831634"/>
            <a:ext cx="1039256" cy="5334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HESS</a:t>
            </a:r>
            <a:endParaRPr lang="de-DE" b="1" dirty="0">
              <a:solidFill>
                <a:srgbClr val="FFFFFF"/>
              </a:solidFill>
              <a:latin typeface="Century Gothic"/>
              <a:cs typeface="Century Gothic"/>
              <a:hlinkMouseOver r:id="" action="ppaction://noaction"/>
            </a:endParaRPr>
          </a:p>
        </p:txBody>
      </p:sp>
      <p:pic>
        <p:nvPicPr>
          <p:cNvPr id="57" name="Image 56" descr="http://www.lsst.org/lsst/sites/default/files/imagecache/thumbnail/photogallery/Telescope_Side_2-full.jpg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462" y="1296556"/>
            <a:ext cx="1423035" cy="142303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53079" y="4119173"/>
            <a:ext cx="545809" cy="46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88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endParaRPr lang="hu-HU" dirty="0"/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388424" y="6309320"/>
            <a:ext cx="720080" cy="476686"/>
          </a:xfrm>
          <a:prstGeom prst="rect">
            <a:avLst/>
          </a:prstGeom>
        </p:spPr>
      </p:pic>
      <p:sp>
        <p:nvSpPr>
          <p:cNvPr id="5" name="Szövegdoboz 8"/>
          <p:cNvSpPr txBox="1"/>
          <p:nvPr/>
        </p:nvSpPr>
        <p:spPr>
          <a:xfrm>
            <a:off x="4427984" y="6322345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>
                <a:solidFill>
                  <a:schemeClr val="bg1"/>
                </a:solidFill>
              </a:rPr>
              <a:t>Astronomy ESFRI &amp; Research Infrastructure Cluster</a:t>
            </a:r>
          </a:p>
          <a:p>
            <a:pPr algn="r"/>
            <a:r>
              <a:rPr lang="en-US" sz="1200" i="1" dirty="0" smtClean="0">
                <a:solidFill>
                  <a:schemeClr val="bg1"/>
                </a:solidFill>
              </a:rPr>
              <a:t> ASTERICS - 653477</a:t>
            </a:r>
          </a:p>
        </p:txBody>
      </p:sp>
      <p:sp>
        <p:nvSpPr>
          <p:cNvPr id="6" name="Rectangle 5"/>
          <p:cNvSpPr/>
          <p:nvPr/>
        </p:nvSpPr>
        <p:spPr>
          <a:xfrm>
            <a:off x="-12381" y="692696"/>
            <a:ext cx="91440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dirty="0">
              <a:solidFill>
                <a:srgbClr val="000090"/>
              </a:solidFill>
              <a:latin typeface="Century Gothic"/>
              <a:cs typeface="Century Gothic"/>
            </a:endParaRPr>
          </a:p>
          <a:p>
            <a:pPr algn="ctr"/>
            <a:r>
              <a:rPr lang="en-GB" dirty="0">
                <a:solidFill>
                  <a:srgbClr val="000090"/>
                </a:solidFill>
                <a:latin typeface="Century Gothic"/>
                <a:cs typeface="Century Gothic"/>
              </a:rPr>
              <a:t>Bringing together the astronomy, astrophysics and particle astrophysics communities</a:t>
            </a:r>
          </a:p>
          <a:p>
            <a:pPr algn="ctr"/>
            <a:endParaRPr lang="en-GB" dirty="0">
              <a:solidFill>
                <a:srgbClr val="000090"/>
              </a:solidFill>
              <a:latin typeface="Century Gothic"/>
              <a:cs typeface="Century Gothic"/>
            </a:endParaRPr>
          </a:p>
          <a:p>
            <a:pPr algn="ctr"/>
            <a:r>
              <a:rPr lang="en-GB" dirty="0">
                <a:solidFill>
                  <a:srgbClr val="000090"/>
                </a:solidFill>
                <a:latin typeface="Century Gothic"/>
                <a:cs typeface="Century Gothic"/>
              </a:rPr>
              <a:t>Supporting the implementation of the ESFRI to see them interoperate as an integrated, multi-wavelength and multi-messenger telescope</a:t>
            </a:r>
          </a:p>
        </p:txBody>
      </p:sp>
      <p:sp>
        <p:nvSpPr>
          <p:cNvPr id="8" name="Rectangle 7"/>
          <p:cNvSpPr/>
          <p:nvPr/>
        </p:nvSpPr>
        <p:spPr>
          <a:xfrm>
            <a:off x="323528" y="2852936"/>
            <a:ext cx="84249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>
              <a:solidFill>
                <a:srgbClr val="000090"/>
              </a:solidFill>
              <a:latin typeface="Century Gothic"/>
              <a:cs typeface="Century Gothic"/>
            </a:endParaRPr>
          </a:p>
          <a:p>
            <a:r>
              <a:rPr lang="en-GB" dirty="0">
                <a:solidFill>
                  <a:srgbClr val="000090"/>
                </a:solidFill>
                <a:latin typeface="Century Gothic"/>
                <a:cs typeface="Century Gothic"/>
              </a:rPr>
              <a:t>ASTERICS is comprised of five work packages:</a:t>
            </a:r>
          </a:p>
          <a:p>
            <a:endParaRPr lang="en-GB" sz="12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marL="285750" indent="-285750" algn="r">
              <a:buFont typeface="Arial"/>
              <a:buChar char="•"/>
            </a:pPr>
            <a:r>
              <a:rPr lang="en-GB" dirty="0">
                <a:solidFill>
                  <a:srgbClr val="FF0000"/>
                </a:solidFill>
                <a:latin typeface="Century Gothic"/>
                <a:cs typeface="Century Gothic"/>
              </a:rPr>
              <a:t>    </a:t>
            </a:r>
            <a:r>
              <a:rPr lang="en-GB" sz="1600" i="1" dirty="0">
                <a:solidFill>
                  <a:srgbClr val="FF0000"/>
                </a:solidFill>
                <a:latin typeface="Century Gothic"/>
                <a:cs typeface="Century Gothic"/>
              </a:rPr>
              <a:t>ASTERICS Management Support Team (AMST)</a:t>
            </a:r>
            <a:r>
              <a:rPr lang="en-GB" sz="1600" i="1" dirty="0" smtClean="0">
                <a:solidFill>
                  <a:srgbClr val="FF0000"/>
                </a:solidFill>
                <a:latin typeface="Century Gothic"/>
                <a:cs typeface="Century Gothic"/>
              </a:rPr>
              <a:t>,</a:t>
            </a:r>
          </a:p>
          <a:p>
            <a:pPr algn="r"/>
            <a:endParaRPr lang="en-GB" sz="1600" i="1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marL="285750" indent="-285750" algn="r">
              <a:buFont typeface="Arial"/>
              <a:buChar char="•"/>
            </a:pPr>
            <a:r>
              <a:rPr lang="en-GB" sz="1600" i="1" dirty="0">
                <a:solidFill>
                  <a:srgbClr val="FF0000"/>
                </a:solidFill>
                <a:latin typeface="Century Gothic"/>
                <a:cs typeface="Century Gothic"/>
              </a:rPr>
              <a:t>    Dissemination, Engagement and Citizen Science (DECS)</a:t>
            </a:r>
            <a:r>
              <a:rPr lang="en-GB" sz="1600" i="1" dirty="0" smtClean="0">
                <a:solidFill>
                  <a:srgbClr val="FF0000"/>
                </a:solidFill>
                <a:latin typeface="Century Gothic"/>
                <a:cs typeface="Century Gothic"/>
              </a:rPr>
              <a:t>,</a:t>
            </a:r>
          </a:p>
          <a:p>
            <a:pPr algn="r"/>
            <a:endParaRPr lang="en-GB" sz="1600" i="1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marL="285750" indent="-285750" algn="r">
              <a:buFont typeface="Arial"/>
              <a:buChar char="•"/>
            </a:pPr>
            <a:r>
              <a:rPr lang="en-GB" sz="1600" i="1" dirty="0">
                <a:solidFill>
                  <a:srgbClr val="FF0000"/>
                </a:solidFill>
                <a:latin typeface="Century Gothic"/>
                <a:cs typeface="Century Gothic"/>
              </a:rPr>
              <a:t>    Observatory E-environments Linked by common </a:t>
            </a:r>
            <a:r>
              <a:rPr lang="en-GB" sz="1600" i="1" dirty="0" err="1">
                <a:solidFill>
                  <a:srgbClr val="FF0000"/>
                </a:solidFill>
                <a:latin typeface="Century Gothic"/>
                <a:cs typeface="Century Gothic"/>
              </a:rPr>
              <a:t>ChallengeS</a:t>
            </a:r>
            <a:r>
              <a:rPr lang="en-GB" sz="1600" i="1" dirty="0">
                <a:solidFill>
                  <a:srgbClr val="FF0000"/>
                </a:solidFill>
                <a:latin typeface="Century Gothic"/>
                <a:cs typeface="Century Gothic"/>
              </a:rPr>
              <a:t> (OBELICS)</a:t>
            </a:r>
            <a:r>
              <a:rPr lang="en-GB" sz="1600" i="1" dirty="0" smtClean="0">
                <a:solidFill>
                  <a:srgbClr val="FF0000"/>
                </a:solidFill>
                <a:latin typeface="Century Gothic"/>
                <a:cs typeface="Century Gothic"/>
              </a:rPr>
              <a:t>,</a:t>
            </a:r>
          </a:p>
          <a:p>
            <a:pPr algn="r"/>
            <a:endParaRPr lang="en-GB" sz="1600" i="1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marL="285750" indent="-285750" algn="r">
              <a:buFont typeface="Arial"/>
              <a:buChar char="•"/>
            </a:pPr>
            <a:r>
              <a:rPr lang="en-GB" sz="1600" i="1" dirty="0">
                <a:solidFill>
                  <a:srgbClr val="FF0000"/>
                </a:solidFill>
                <a:latin typeface="Century Gothic"/>
                <a:cs typeface="Century Gothic"/>
              </a:rPr>
              <a:t>    Data Access, Discovery &amp; Interoperability (DADI)</a:t>
            </a:r>
            <a:r>
              <a:rPr lang="en-GB" sz="1600" i="1" dirty="0" smtClean="0">
                <a:solidFill>
                  <a:srgbClr val="FF0000"/>
                </a:solidFill>
                <a:latin typeface="Century Gothic"/>
                <a:cs typeface="Century Gothic"/>
              </a:rPr>
              <a:t>,</a:t>
            </a:r>
          </a:p>
          <a:p>
            <a:pPr algn="r"/>
            <a:endParaRPr lang="en-GB" sz="1600" i="1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marL="285750" indent="-285750" algn="r">
              <a:buFont typeface="Arial"/>
              <a:buChar char="•"/>
            </a:pPr>
            <a:r>
              <a:rPr lang="en-GB" sz="1600" i="1" dirty="0">
                <a:solidFill>
                  <a:srgbClr val="FF0000"/>
                </a:solidFill>
                <a:latin typeface="Century Gothic"/>
                <a:cs typeface="Century Gothic"/>
              </a:rPr>
              <a:t>    Connecting Locations of ESFRI Observatories and Partners in Astronomy for </a:t>
            </a:r>
            <a:r>
              <a:rPr lang="en-GB" sz="1600" i="1" dirty="0" smtClean="0">
                <a:solidFill>
                  <a:srgbClr val="FF0000"/>
                </a:solidFill>
                <a:latin typeface="Century Gothic"/>
                <a:cs typeface="Century Gothic"/>
              </a:rPr>
              <a:t>  </a:t>
            </a:r>
          </a:p>
          <a:p>
            <a:pPr algn="r"/>
            <a:r>
              <a:rPr lang="en-GB" sz="1600" i="1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GB" sz="1600" i="1" dirty="0" smtClean="0">
                <a:solidFill>
                  <a:srgbClr val="FF0000"/>
                </a:solidFill>
                <a:latin typeface="Century Gothic"/>
                <a:cs typeface="Century Gothic"/>
              </a:rPr>
              <a:t>         Timing </a:t>
            </a:r>
            <a:r>
              <a:rPr lang="en-GB" sz="1600" i="1" dirty="0">
                <a:solidFill>
                  <a:srgbClr val="FF0000"/>
                </a:solidFill>
                <a:latin typeface="Century Gothic"/>
                <a:cs typeface="Century Gothic"/>
              </a:rPr>
              <a:t>and Real-time Alerts (CLEOPATRA)</a:t>
            </a:r>
          </a:p>
        </p:txBody>
      </p:sp>
      <p:sp>
        <p:nvSpPr>
          <p:cNvPr id="9" name="Espace réservé du pied de page 5"/>
          <p:cNvSpPr txBox="1">
            <a:spLocks/>
          </p:cNvSpPr>
          <p:nvPr/>
        </p:nvSpPr>
        <p:spPr>
          <a:xfrm>
            <a:off x="1475656" y="116632"/>
            <a:ext cx="59884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rgbClr val="FF0000"/>
                </a:solidFill>
              </a:rPr>
              <a:t>ASTERICS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51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endParaRPr lang="hu-HU" dirty="0"/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388424" y="6309320"/>
            <a:ext cx="720080" cy="476686"/>
          </a:xfrm>
          <a:prstGeom prst="rect">
            <a:avLst/>
          </a:prstGeom>
        </p:spPr>
      </p:pic>
      <p:sp>
        <p:nvSpPr>
          <p:cNvPr id="5" name="Szövegdoboz 8"/>
          <p:cNvSpPr txBox="1"/>
          <p:nvPr/>
        </p:nvSpPr>
        <p:spPr>
          <a:xfrm>
            <a:off x="4427984" y="6322345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>
                <a:solidFill>
                  <a:schemeClr val="bg1"/>
                </a:solidFill>
              </a:rPr>
              <a:t>Astronomy ESFRI &amp; Research Infrastructure Cluster</a:t>
            </a:r>
          </a:p>
          <a:p>
            <a:pPr algn="r"/>
            <a:r>
              <a:rPr lang="en-US" sz="1200" i="1" dirty="0" smtClean="0">
                <a:solidFill>
                  <a:schemeClr val="bg1"/>
                </a:solidFill>
              </a:rPr>
              <a:t> ASTERICS - 653477</a:t>
            </a:r>
          </a:p>
        </p:txBody>
      </p:sp>
      <p:sp>
        <p:nvSpPr>
          <p:cNvPr id="9" name="Espace réservé du pied de page 5"/>
          <p:cNvSpPr txBox="1">
            <a:spLocks/>
          </p:cNvSpPr>
          <p:nvPr/>
        </p:nvSpPr>
        <p:spPr>
          <a:xfrm>
            <a:off x="1475656" y="116632"/>
            <a:ext cx="59884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rgbClr val="FF0000"/>
                </a:solidFill>
              </a:rPr>
              <a:t>WP3 - OBELICS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artalom helye 2"/>
          <p:cNvSpPr txBox="1">
            <a:spLocks/>
          </p:cNvSpPr>
          <p:nvPr/>
        </p:nvSpPr>
        <p:spPr>
          <a:xfrm>
            <a:off x="232564" y="692696"/>
            <a:ext cx="8568952" cy="489654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rgbClr val="000090"/>
                </a:solidFill>
                <a:latin typeface="Century Gothic"/>
                <a:cs typeface="Century Gothic"/>
              </a:rPr>
              <a:t>Among the </a:t>
            </a:r>
            <a:r>
              <a:rPr lang="en-GB" sz="2000" dirty="0" smtClean="0">
                <a:solidFill>
                  <a:srgbClr val="000090"/>
                </a:solidFill>
                <a:latin typeface="Century Gothic"/>
                <a:cs typeface="Century Gothic"/>
              </a:rPr>
              <a:t>ASTERICS largest work </a:t>
            </a:r>
            <a:r>
              <a:rPr lang="en-GB" sz="2000" dirty="0" smtClean="0">
                <a:solidFill>
                  <a:srgbClr val="000090"/>
                </a:solidFill>
                <a:latin typeface="Century Gothic"/>
                <a:cs typeface="Century Gothic"/>
              </a:rPr>
              <a:t>packages.</a:t>
            </a:r>
            <a:endParaRPr lang="en-GB" sz="2000" dirty="0" smtClean="0">
              <a:solidFill>
                <a:srgbClr val="000090"/>
              </a:solidFill>
              <a:latin typeface="Century Gothic"/>
              <a:cs typeface="Century Gothic"/>
            </a:endParaRPr>
          </a:p>
          <a:p>
            <a:endParaRPr lang="en-GB" sz="2000" dirty="0" smtClean="0">
              <a:solidFill>
                <a:srgbClr val="000090"/>
              </a:solidFill>
              <a:latin typeface="Century Gothic"/>
              <a:cs typeface="Century Gothic"/>
            </a:endParaRPr>
          </a:p>
          <a:p>
            <a:r>
              <a:rPr lang="en-GB" sz="2000" dirty="0" smtClean="0">
                <a:solidFill>
                  <a:srgbClr val="000090"/>
                </a:solidFill>
                <a:latin typeface="Century Gothic"/>
                <a:cs typeface="Century Gothic"/>
              </a:rPr>
              <a:t>Targeting common ESFRI-projects « Data Challenges »</a:t>
            </a:r>
            <a:r>
              <a:rPr lang="en-GB" sz="2000" dirty="0">
                <a:solidFill>
                  <a:srgbClr val="000090"/>
                </a:solidFill>
                <a:latin typeface="Century Gothic"/>
                <a:cs typeface="Century Gothic"/>
              </a:rPr>
              <a:t>.</a:t>
            </a:r>
          </a:p>
          <a:p>
            <a:pPr lvl="1">
              <a:buFont typeface="Courier New"/>
              <a:buChar char="o"/>
            </a:pPr>
            <a:r>
              <a:rPr lang="en-GB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Generate </a:t>
            </a:r>
            <a:r>
              <a:rPr lang="en-GB" sz="1600" dirty="0">
                <a:solidFill>
                  <a:srgbClr val="000090"/>
                </a:solidFill>
                <a:latin typeface="Century Gothic"/>
                <a:cs typeface="Century Gothic"/>
              </a:rPr>
              <a:t>large sets of </a:t>
            </a:r>
            <a:r>
              <a:rPr lang="en-GB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data. </a:t>
            </a:r>
          </a:p>
          <a:p>
            <a:pPr lvl="1">
              <a:buFont typeface="Courier New"/>
              <a:buChar char="o"/>
            </a:pPr>
            <a:r>
              <a:rPr lang="en-GB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Need computing </a:t>
            </a:r>
            <a:r>
              <a:rPr lang="en-GB" sz="1600" dirty="0">
                <a:solidFill>
                  <a:srgbClr val="000090"/>
                </a:solidFill>
                <a:latin typeface="Century Gothic"/>
                <a:cs typeface="Century Gothic"/>
              </a:rPr>
              <a:t>resources, intensive simulation and large storage </a:t>
            </a:r>
            <a:r>
              <a:rPr lang="en-GB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space.</a:t>
            </a:r>
          </a:p>
          <a:p>
            <a:pPr marL="0" indent="0">
              <a:buNone/>
            </a:pPr>
            <a:endParaRPr lang="en-GB" sz="2000" dirty="0" smtClean="0">
              <a:solidFill>
                <a:srgbClr val="000090"/>
              </a:solidFill>
              <a:latin typeface="Century Gothic"/>
              <a:cs typeface="Century Gothic"/>
            </a:endParaRPr>
          </a:p>
          <a:p>
            <a:r>
              <a:rPr lang="en-GB" sz="2000" dirty="0" smtClean="0">
                <a:solidFill>
                  <a:srgbClr val="000090"/>
                </a:solidFill>
                <a:latin typeface="Century Gothic"/>
                <a:cs typeface="Century Gothic"/>
              </a:rPr>
              <a:t>Scopes:</a:t>
            </a:r>
          </a:p>
          <a:p>
            <a:pPr lvl="1">
              <a:buFont typeface="Courier New"/>
              <a:buChar char="o"/>
            </a:pPr>
            <a:r>
              <a:rPr lang="en-GB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Enable interoperability and software re-use.</a:t>
            </a:r>
          </a:p>
          <a:p>
            <a:pPr lvl="1">
              <a:buFont typeface="Courier New"/>
              <a:buChar char="o"/>
            </a:pPr>
            <a:r>
              <a:rPr lang="en-GB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Enable open standards and software libraries for multi-messenger data. </a:t>
            </a:r>
          </a:p>
          <a:p>
            <a:pPr lvl="1">
              <a:buFont typeface="Courier New"/>
              <a:buChar char="o"/>
            </a:pPr>
            <a:r>
              <a:rPr lang="en-GB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Develop common solutions, share prototypes, exchange experience.</a:t>
            </a:r>
          </a:p>
          <a:p>
            <a:pPr marL="0" indent="0">
              <a:buNone/>
            </a:pPr>
            <a:endParaRPr lang="en-GB" sz="2000" dirty="0">
              <a:solidFill>
                <a:srgbClr val="000090"/>
              </a:solidFill>
              <a:latin typeface="Century Gothic"/>
              <a:cs typeface="Century Gothic"/>
            </a:endParaRPr>
          </a:p>
          <a:p>
            <a:r>
              <a:rPr lang="en-GB" sz="2000" dirty="0" smtClean="0">
                <a:solidFill>
                  <a:srgbClr val="000090"/>
                </a:solidFill>
                <a:latin typeface="Century Gothic"/>
                <a:cs typeface="Century Gothic"/>
              </a:rPr>
              <a:t>Objectives:</a:t>
            </a:r>
            <a:endParaRPr lang="en-GB" sz="2000" dirty="0">
              <a:solidFill>
                <a:srgbClr val="000090"/>
              </a:solidFill>
              <a:latin typeface="Century Gothic"/>
              <a:cs typeface="Century Gothic"/>
            </a:endParaRPr>
          </a:p>
          <a:p>
            <a:pPr lvl="1">
              <a:buFont typeface="Courier New"/>
              <a:buChar char="o"/>
            </a:pPr>
            <a:r>
              <a:rPr lang="en-GB" sz="1600" u="sng" dirty="0" smtClean="0">
                <a:solidFill>
                  <a:srgbClr val="000090"/>
                </a:solidFill>
                <a:latin typeface="Century Gothic"/>
                <a:cs typeface="Century Gothic"/>
              </a:rPr>
              <a:t>Create an open innovation environment across ESFRI facilities</a:t>
            </a:r>
            <a:r>
              <a:rPr lang="en-GB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.</a:t>
            </a:r>
          </a:p>
          <a:p>
            <a:pPr marL="457200" lvl="1" indent="0">
              <a:buNone/>
            </a:pPr>
            <a:endParaRPr lang="en-GB" sz="1600" dirty="0" smtClean="0">
              <a:solidFill>
                <a:srgbClr val="000090"/>
              </a:solidFill>
              <a:latin typeface="Century Gothic"/>
              <a:cs typeface="Century Gothic"/>
            </a:endParaRPr>
          </a:p>
          <a:p>
            <a:pPr marL="400050"/>
            <a:r>
              <a:rPr lang="en-GB" sz="2000" dirty="0" smtClean="0">
                <a:solidFill>
                  <a:srgbClr val="000090"/>
                </a:solidFill>
                <a:latin typeface="Century Gothic"/>
                <a:cs typeface="Century Gothic"/>
              </a:rPr>
              <a:t>Expected impact:</a:t>
            </a:r>
          </a:p>
          <a:p>
            <a:pPr marL="800100" lvl="1">
              <a:buFont typeface="Courier New"/>
              <a:buChar char="o"/>
            </a:pPr>
            <a:r>
              <a:rPr lang="en-GB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Economies of scale and saving resources.</a:t>
            </a:r>
            <a:endParaRPr lang="en-GB" sz="1400" dirty="0" smtClean="0">
              <a:solidFill>
                <a:srgbClr val="000090"/>
              </a:solidFill>
              <a:latin typeface="Century Gothic"/>
              <a:cs typeface="Century Gothic"/>
            </a:endParaRPr>
          </a:p>
          <a:p>
            <a:pPr marL="800100" lvl="1">
              <a:buFont typeface="Courier New"/>
              <a:buChar char="o"/>
            </a:pPr>
            <a:r>
              <a:rPr lang="en-GB" sz="1600" u="sng" dirty="0" smtClean="0">
                <a:solidFill>
                  <a:srgbClr val="000090"/>
                </a:solidFill>
                <a:latin typeface="Century Gothic"/>
                <a:cs typeface="Century Gothic"/>
              </a:rPr>
              <a:t>Contribute to the construction and operation </a:t>
            </a:r>
            <a:r>
              <a:rPr lang="en-GB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of ESFRI projects.</a:t>
            </a:r>
            <a:endParaRPr lang="en-GB" sz="2000" dirty="0" smtClean="0">
              <a:solidFill>
                <a:srgbClr val="000090"/>
              </a:solidFill>
              <a:latin typeface="Century Gothic"/>
              <a:cs typeface="Century Gothic"/>
            </a:endParaRPr>
          </a:p>
          <a:p>
            <a:endParaRPr lang="en-GB" sz="2400" dirty="0" smtClean="0">
              <a:solidFill>
                <a:srgbClr val="00009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0673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endParaRPr lang="hu-HU" dirty="0"/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388424" y="6309320"/>
            <a:ext cx="720080" cy="476686"/>
          </a:xfrm>
          <a:prstGeom prst="rect">
            <a:avLst/>
          </a:prstGeom>
        </p:spPr>
      </p:pic>
      <p:sp>
        <p:nvSpPr>
          <p:cNvPr id="5" name="Szövegdoboz 8"/>
          <p:cNvSpPr txBox="1"/>
          <p:nvPr/>
        </p:nvSpPr>
        <p:spPr>
          <a:xfrm>
            <a:off x="4427984" y="6322345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>
                <a:solidFill>
                  <a:schemeClr val="bg1"/>
                </a:solidFill>
              </a:rPr>
              <a:t>Astronomy ESFRI &amp; Research Infrastructure Cluster</a:t>
            </a:r>
          </a:p>
          <a:p>
            <a:pPr algn="r"/>
            <a:r>
              <a:rPr lang="en-US" sz="1200" i="1" dirty="0" smtClean="0">
                <a:solidFill>
                  <a:schemeClr val="bg1"/>
                </a:solidFill>
              </a:rPr>
              <a:t> ASTERICS - 653477</a:t>
            </a:r>
          </a:p>
        </p:txBody>
      </p:sp>
      <p:sp>
        <p:nvSpPr>
          <p:cNvPr id="9" name="Espace réservé du pied de page 5"/>
          <p:cNvSpPr txBox="1">
            <a:spLocks/>
          </p:cNvSpPr>
          <p:nvPr/>
        </p:nvSpPr>
        <p:spPr>
          <a:xfrm>
            <a:off x="1475656" y="116632"/>
            <a:ext cx="59884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rgbClr val="FF0000"/>
                </a:solidFill>
              </a:rPr>
              <a:t>WP3 - OBELICS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360168" y="914868"/>
            <a:ext cx="8397600" cy="340752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 smtClean="0">
                <a:latin typeface="Century Gothic"/>
                <a:cs typeface="Century Gothic"/>
              </a:rPr>
              <a:t>Working on commons along the “data flow”:</a:t>
            </a:r>
            <a:endParaRPr lang="en-GB" sz="1400" dirty="0" smtClean="0">
              <a:latin typeface="Century Gothic"/>
              <a:cs typeface="Century Gothic"/>
            </a:endParaRPr>
          </a:p>
          <a:p>
            <a:pPr marL="857250" lvl="2" indent="0">
              <a:buFont typeface="Arial"/>
              <a:buNone/>
            </a:pPr>
            <a:endParaRPr lang="en-GB" sz="1400" dirty="0" smtClean="0">
              <a:latin typeface="Century Gothic"/>
              <a:cs typeface="Century Gothic"/>
            </a:endParaRPr>
          </a:p>
          <a:p>
            <a:pPr marL="857250" lvl="2" indent="0">
              <a:buFont typeface="Arial"/>
              <a:buNone/>
            </a:pPr>
            <a:endParaRPr lang="en-GB" sz="1400" dirty="0">
              <a:latin typeface="Century Gothic"/>
              <a:cs typeface="Century Gothic"/>
            </a:endParaRPr>
          </a:p>
          <a:p>
            <a:pPr marL="857250" lvl="2" indent="0">
              <a:buFont typeface="Arial"/>
              <a:buNone/>
            </a:pPr>
            <a:endParaRPr lang="en-GB" sz="1400" dirty="0" smtClean="0">
              <a:latin typeface="Century Gothic"/>
              <a:cs typeface="Century Gothic"/>
            </a:endParaRPr>
          </a:p>
          <a:p>
            <a:pPr marL="857250" lvl="2" indent="0">
              <a:buFont typeface="Arial"/>
              <a:buNone/>
            </a:pPr>
            <a:endParaRPr lang="en-GB" sz="1400" dirty="0">
              <a:latin typeface="Century Gothic"/>
              <a:cs typeface="Century Gothic"/>
            </a:endParaRPr>
          </a:p>
          <a:p>
            <a:pPr marL="857250" lvl="2" indent="0">
              <a:buFont typeface="Arial"/>
              <a:buNone/>
            </a:pPr>
            <a:endParaRPr lang="en-GB" sz="1400" dirty="0" smtClean="0">
              <a:latin typeface="Century Gothic"/>
              <a:cs typeface="Century Gothic"/>
            </a:endParaRPr>
          </a:p>
          <a:p>
            <a:pPr marL="857250" lvl="2" indent="0">
              <a:buFont typeface="Arial"/>
              <a:buNone/>
            </a:pPr>
            <a:endParaRPr lang="en-GB" sz="1400" dirty="0">
              <a:latin typeface="Century Gothic"/>
              <a:cs typeface="Century Gothic"/>
            </a:endParaRPr>
          </a:p>
          <a:p>
            <a:pPr marL="857250" lvl="2" indent="0">
              <a:buFont typeface="Arial"/>
              <a:buNone/>
            </a:pPr>
            <a:endParaRPr lang="en-GB" sz="1400" dirty="0" smtClean="0">
              <a:latin typeface="Century Gothic"/>
              <a:cs typeface="Century Gothic"/>
            </a:endParaRPr>
          </a:p>
          <a:p>
            <a:pPr marL="457200" lvl="1" indent="0">
              <a:buNone/>
            </a:pPr>
            <a:endParaRPr lang="en-GB" sz="1400" dirty="0" smtClean="0">
              <a:latin typeface="Century Gothic"/>
              <a:cs typeface="Century Gothic"/>
            </a:endParaRPr>
          </a:p>
          <a:p>
            <a:pPr marL="457200" lvl="1" indent="0">
              <a:buNone/>
            </a:pPr>
            <a:endParaRPr lang="en-GB" sz="1400" dirty="0">
              <a:latin typeface="Century Gothic"/>
              <a:cs typeface="Century Gothic"/>
            </a:endParaRPr>
          </a:p>
          <a:p>
            <a:pPr marL="457200" lvl="1" indent="0" algn="ctr">
              <a:buNone/>
            </a:pPr>
            <a:r>
              <a:rPr lang="en-GB" sz="1800" dirty="0" smtClean="0">
                <a:latin typeface="Century Gothic"/>
                <a:cs typeface="Century Gothic"/>
              </a:rPr>
              <a:t>Twelve international partners cooperating around three main steps of data pipelines of major ESFRI projects in Astronomy.</a:t>
            </a:r>
          </a:p>
          <a:p>
            <a:pPr marL="457200" lvl="1" indent="0" algn="ctr">
              <a:buNone/>
            </a:pPr>
            <a:endParaRPr lang="en-GB" sz="1800" dirty="0" smtClean="0">
              <a:latin typeface="Century Gothic"/>
              <a:cs typeface="Century Gothic"/>
            </a:endParaRPr>
          </a:p>
        </p:txBody>
      </p:sp>
      <p:sp>
        <p:nvSpPr>
          <p:cNvPr id="8" name="Flèche vers la droite 7"/>
          <p:cNvSpPr/>
          <p:nvPr/>
        </p:nvSpPr>
        <p:spPr>
          <a:xfrm>
            <a:off x="1356544" y="1334102"/>
            <a:ext cx="1975865" cy="18034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562374"/>
                </a:solidFill>
                <a:latin typeface="Century Gothic"/>
                <a:cs typeface="Century Gothic"/>
              </a:rPr>
              <a:t>Data generation</a:t>
            </a:r>
            <a:endParaRPr lang="en-GB" b="1" dirty="0">
              <a:solidFill>
                <a:srgbClr val="562374"/>
              </a:solidFill>
              <a:latin typeface="Century Gothic"/>
              <a:cs typeface="Century Gothic"/>
            </a:endParaRPr>
          </a:p>
        </p:txBody>
      </p:sp>
      <p:sp>
        <p:nvSpPr>
          <p:cNvPr id="11" name="Flèche vers la droite 10"/>
          <p:cNvSpPr/>
          <p:nvPr/>
        </p:nvSpPr>
        <p:spPr>
          <a:xfrm>
            <a:off x="3434358" y="1334102"/>
            <a:ext cx="1975865" cy="18034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AE700B"/>
                </a:solidFill>
                <a:latin typeface="Century Gothic"/>
                <a:cs typeface="Century Gothic"/>
              </a:rPr>
              <a:t>Data systems integration</a:t>
            </a:r>
            <a:endParaRPr lang="en-GB" b="1" dirty="0">
              <a:solidFill>
                <a:srgbClr val="AE700B"/>
              </a:solidFill>
              <a:latin typeface="Century Gothic"/>
              <a:cs typeface="Century Gothic"/>
            </a:endParaRPr>
          </a:p>
        </p:txBody>
      </p:sp>
      <p:sp>
        <p:nvSpPr>
          <p:cNvPr id="12" name="Flèche vers la droite 11"/>
          <p:cNvSpPr/>
          <p:nvPr/>
        </p:nvSpPr>
        <p:spPr>
          <a:xfrm>
            <a:off x="5496767" y="1334102"/>
            <a:ext cx="1975865" cy="18034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  <a:latin typeface="Century Gothic"/>
                <a:cs typeface="Century Gothic"/>
              </a:rPr>
              <a:t>Data analysis</a:t>
            </a:r>
            <a:endParaRPr lang="en-GB" b="1" dirty="0">
              <a:solidFill>
                <a:schemeClr val="accent6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0" y="1797533"/>
            <a:ext cx="1140041" cy="1140041"/>
          </a:xfrm>
          <a:prstGeom prst="rect">
            <a:avLst/>
          </a:prstGeom>
        </p:spPr>
      </p:pic>
      <p:pic>
        <p:nvPicPr>
          <p:cNvPr id="14" name="pic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35616" y="1797533"/>
            <a:ext cx="1412999" cy="1157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2" descr="https://indico.astron.nl/conferenceDisplay.py/getPic?picId=8&amp;confId=4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5"/>
          <a:stretch/>
        </p:blipFill>
        <p:spPr bwMode="auto">
          <a:xfrm>
            <a:off x="2123729" y="4447226"/>
            <a:ext cx="4830488" cy="174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193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Reunion 27 Avri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ésentation5" id="{E074ECB9-020E-4D20-A477-E2AC00260BA9}" vid="{B1DFA23E-29DC-4ED1-8E73-A914095A7672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Reunion 27 Avril.potx</Template>
  <TotalTime>48032</TotalTime>
  <Words>657</Words>
  <Application>Microsoft Macintosh PowerPoint</Application>
  <PresentationFormat>Présentation à l'écran (4:3)</PresentationFormat>
  <Paragraphs>143</Paragraphs>
  <Slides>11</Slides>
  <Notes>1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2" baseType="lpstr">
      <vt:lpstr>Reunion 27 Avril</vt:lpstr>
      <vt:lpstr> ASTERICS-OBELICS 1st International School Giovanni LAMANNA 6 juin 2017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présentation Sous-titre de la présentation Jeudi 17 mars 2016</dc:title>
  <dc:creator>mievre</dc:creator>
  <cp:lastModifiedBy>Giovanni Lamanna</cp:lastModifiedBy>
  <cp:revision>473</cp:revision>
  <dcterms:created xsi:type="dcterms:W3CDTF">2016-03-30T13:11:02Z</dcterms:created>
  <dcterms:modified xsi:type="dcterms:W3CDTF">2017-06-06T06:53:36Z</dcterms:modified>
</cp:coreProperties>
</file>