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7" r:id="rId11"/>
    <p:sldId id="267" r:id="rId12"/>
    <p:sldId id="320" r:id="rId13"/>
    <p:sldId id="321" r:id="rId14"/>
    <p:sldId id="324" r:id="rId15"/>
    <p:sldId id="323" r:id="rId16"/>
    <p:sldId id="325" r:id="rId17"/>
    <p:sldId id="269" r:id="rId18"/>
    <p:sldId id="331" r:id="rId19"/>
    <p:sldId id="338" r:id="rId20"/>
    <p:sldId id="330" r:id="rId21"/>
    <p:sldId id="332" r:id="rId22"/>
    <p:sldId id="334" r:id="rId23"/>
    <p:sldId id="335" r:id="rId24"/>
    <p:sldId id="258" r:id="rId25"/>
    <p:sldId id="286" r:id="rId26"/>
    <p:sldId id="283" r:id="rId27"/>
    <p:sldId id="285" r:id="rId28"/>
    <p:sldId id="273" r:id="rId29"/>
    <p:sldId id="277" r:id="rId30"/>
    <p:sldId id="336" r:id="rId31"/>
    <p:sldId id="339" r:id="rId32"/>
    <p:sldId id="278" r:id="rId33"/>
    <p:sldId id="279" r:id="rId34"/>
    <p:sldId id="289" r:id="rId35"/>
    <p:sldId id="280" r:id="rId36"/>
    <p:sldId id="287" r:id="rId37"/>
    <p:sldId id="281" r:id="rId38"/>
    <p:sldId id="282" r:id="rId39"/>
    <p:sldId id="288" r:id="rId40"/>
    <p:sldId id="268" r:id="rId41"/>
    <p:sldId id="319" r:id="rId42"/>
    <p:sldId id="294" r:id="rId43"/>
    <p:sldId id="295" r:id="rId44"/>
    <p:sldId id="340" r:id="rId45"/>
    <p:sldId id="297" r:id="rId46"/>
    <p:sldId id="341" r:id="rId47"/>
    <p:sldId id="342" r:id="rId48"/>
    <p:sldId id="298" r:id="rId49"/>
    <p:sldId id="318" r:id="rId50"/>
    <p:sldId id="301" r:id="rId51"/>
    <p:sldId id="302" r:id="rId52"/>
    <p:sldId id="303" r:id="rId53"/>
    <p:sldId id="343" r:id="rId54"/>
    <p:sldId id="304" r:id="rId55"/>
    <p:sldId id="306" r:id="rId56"/>
    <p:sldId id="307" r:id="rId57"/>
    <p:sldId id="308" r:id="rId58"/>
    <p:sldId id="309" r:id="rId59"/>
    <p:sldId id="313" r:id="rId60"/>
    <p:sldId id="312" r:id="rId61"/>
    <p:sldId id="311" r:id="rId62"/>
    <p:sldId id="314" r:id="rId63"/>
    <p:sldId id="315" r:id="rId64"/>
    <p:sldId id="316" r:id="rId65"/>
    <p:sldId id="344" r:id="rId66"/>
    <p:sldId id="317" r:id="rId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0E88-C6CF-49FF-974C-28438E61B604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88A96-AEA4-43CE-8C86-A7E14824A1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04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1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211972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4C977E-94D9-425E-B569-6A0FCE8891DB}" type="slidenum">
              <a:rPr lang="en-US" altLang="fr-FR" sz="1300" smtClean="0"/>
              <a:pPr>
                <a:spcBef>
                  <a:spcPct val="0"/>
                </a:spcBef>
              </a:pPr>
              <a:t>10</a:t>
            </a:fld>
            <a:endParaRPr lang="en-US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87981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1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211972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4C977E-94D9-425E-B569-6A0FCE8891DB}" type="slidenum">
              <a:rPr lang="en-US" altLang="fr-FR" sz="1300" smtClean="0"/>
              <a:pPr>
                <a:spcBef>
                  <a:spcPct val="0"/>
                </a:spcBef>
              </a:pPr>
              <a:t>11</a:t>
            </a:fld>
            <a:endParaRPr lang="en-US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1788935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1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211972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4C977E-94D9-425E-B569-6A0FCE8891DB}" type="slidenum">
              <a:rPr lang="en-US" altLang="fr-FR" sz="1300" smtClean="0"/>
              <a:pPr>
                <a:spcBef>
                  <a:spcPct val="0"/>
                </a:spcBef>
              </a:pPr>
              <a:t>16</a:t>
            </a:fld>
            <a:endParaRPr lang="en-US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416824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6D8FF0-5FEC-4BAE-A5B0-1B155CFC45E5}" type="slidenum">
              <a:rPr lang="fr-FR" altLang="fr-FR"/>
              <a:pPr eaLnBrk="1" hangingPunct="1"/>
              <a:t>17</a:t>
            </a:fld>
            <a:endParaRPr lang="fr-FR" altLang="fr-FR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16C9A9-2B58-4FBE-954B-61131205BFA8}" type="slidenum">
              <a:rPr lang="fr-FR" altLang="fr-FR"/>
              <a:pPr algn="r" eaLnBrk="1" hangingPunct="1"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F32F14-0B2E-4675-9540-43C64C39041D}" type="slidenum">
              <a:rPr lang="fr-FR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1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5776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6D8FF0-5FEC-4BAE-A5B0-1B155CFC45E5}" type="slidenum">
              <a:rPr lang="fr-FR" altLang="fr-FR"/>
              <a:pPr eaLnBrk="1" hangingPunct="1"/>
              <a:t>24</a:t>
            </a:fld>
            <a:endParaRPr lang="fr-FR" altLang="fr-FR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16C9A9-2B58-4FBE-954B-61131205BFA8}" type="slidenum">
              <a:rPr lang="fr-FR" altLang="fr-FR"/>
              <a:pPr algn="r" eaLnBrk="1" hangingPunct="1"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89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F32F14-0B2E-4675-9540-43C64C39041D}" type="slidenum">
              <a:rPr lang="fr-FR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1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7693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42153-2926-4F30-8A78-121A80055F3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15C236-B036-4FF2-A50D-7B006C6C4D31}" type="slidenum">
              <a:rPr lang="fr-FR" altLang="fr-FR" sz="1300" smtClean="0"/>
              <a:pPr>
                <a:spcBef>
                  <a:spcPct val="0"/>
                </a:spcBef>
              </a:pPr>
              <a:t>39</a:t>
            </a:fld>
            <a:endParaRPr lang="fr-FR" altLang="fr-FR" sz="13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8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1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211972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398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70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4225" indent="-227013" defTabSz="4270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14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686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58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3025" indent="-227013" defTabSz="4270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450" algn="l"/>
                <a:tab pos="852488" algn="l"/>
                <a:tab pos="1277938" algn="l"/>
                <a:tab pos="1704975" algn="l"/>
                <a:tab pos="2132013" algn="l"/>
                <a:tab pos="2559050" algn="l"/>
                <a:tab pos="2984500" algn="l"/>
                <a:tab pos="3411538" algn="l"/>
                <a:tab pos="3838575" algn="l"/>
                <a:tab pos="4265613" algn="l"/>
                <a:tab pos="4691063" algn="l"/>
                <a:tab pos="5118100" algn="l"/>
                <a:tab pos="5545138" algn="l"/>
                <a:tab pos="5972175" algn="l"/>
                <a:tab pos="6399213" algn="l"/>
                <a:tab pos="6824663" algn="l"/>
                <a:tab pos="7251700" algn="l"/>
                <a:tab pos="7678738" algn="l"/>
                <a:tab pos="8105775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4C977E-94D9-425E-B569-6A0FCE8891DB}" type="slidenum">
              <a:rPr lang="en-US" altLang="fr-FR" sz="1300" smtClean="0"/>
              <a:pPr>
                <a:spcBef>
                  <a:spcPct val="0"/>
                </a:spcBef>
              </a:pPr>
              <a:t>40</a:t>
            </a:fld>
            <a:endParaRPr lang="en-US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412828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56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28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86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41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42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13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9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37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19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22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5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CDB96-0E1C-4C11-83E4-B17559715BA9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0C10-9660-42BE-AE98-C897949798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0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Comprendre l’AVC pour mieux le traiter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LAPP</a:t>
            </a:r>
          </a:p>
          <a:p>
            <a:r>
              <a:rPr lang="fr-FR" dirty="0" smtClean="0"/>
              <a:t>16/06/2017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44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6" name="Groupe 2"/>
          <p:cNvGrpSpPr>
            <a:grpSpLocks/>
          </p:cNvGrpSpPr>
          <p:nvPr/>
        </p:nvGrpSpPr>
        <p:grpSpPr bwMode="auto">
          <a:xfrm>
            <a:off x="2547798" y="40325"/>
            <a:ext cx="7102496" cy="6448310"/>
            <a:chOff x="1899927" y="44248"/>
            <a:chExt cx="7828304" cy="7108456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702749" y="88700"/>
              <a:ext cx="0" cy="21702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49" name="ZoneTexte 7"/>
            <p:cNvSpPr txBox="1">
              <a:spLocks noChangeArrowheads="1"/>
            </p:cNvSpPr>
            <p:nvPr/>
          </p:nvSpPr>
          <p:spPr bwMode="auto">
            <a:xfrm rot="16200000">
              <a:off x="1595431" y="935618"/>
              <a:ext cx="1172382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Stroke damages</a:t>
              </a:r>
            </a:p>
          </p:txBody>
        </p:sp>
        <p:sp>
          <p:nvSpPr>
            <p:cNvPr id="210950" name="ZoneTexte 8"/>
            <p:cNvSpPr txBox="1">
              <a:spLocks noChangeArrowheads="1"/>
            </p:cNvSpPr>
            <p:nvPr/>
          </p:nvSpPr>
          <p:spPr bwMode="auto">
            <a:xfrm rot="16200000">
              <a:off x="1430204" y="3053425"/>
              <a:ext cx="1532450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Endogenous protection</a:t>
              </a:r>
            </a:p>
          </p:txBody>
        </p:sp>
        <p:sp>
          <p:nvSpPr>
            <p:cNvPr id="210951" name="ZoneTexte 9"/>
            <p:cNvSpPr txBox="1">
              <a:spLocks noChangeArrowheads="1"/>
            </p:cNvSpPr>
            <p:nvPr/>
          </p:nvSpPr>
          <p:spPr bwMode="auto">
            <a:xfrm rot="16200000">
              <a:off x="1221779" y="5705564"/>
              <a:ext cx="1960315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Therapeutic strategies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694812" y="2481194"/>
              <a:ext cx="28572" cy="1746345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orme libre 14"/>
            <p:cNvSpPr/>
            <p:nvPr/>
          </p:nvSpPr>
          <p:spPr>
            <a:xfrm>
              <a:off x="2702749" y="299850"/>
              <a:ext cx="2328599" cy="1960669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474187" y="1125395"/>
              <a:ext cx="3206388" cy="112877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694812" y="1568331"/>
              <a:ext cx="2261933" cy="681075"/>
            </a:xfrm>
            <a:custGeom>
              <a:avLst/>
              <a:gdLst>
                <a:gd name="connsiteX0" fmla="*/ 0 w 1255362"/>
                <a:gd name="connsiteY0" fmla="*/ 589170 h 589170"/>
                <a:gd name="connsiteX1" fmla="*/ 604433 w 1255362"/>
                <a:gd name="connsiteY1" fmla="*/ 234 h 589170"/>
                <a:gd name="connsiteX2" fmla="*/ 1255362 w 1255362"/>
                <a:gd name="connsiteY2" fmla="*/ 511678 h 589170"/>
                <a:gd name="connsiteX3" fmla="*/ 1255362 w 1255362"/>
                <a:gd name="connsiteY3" fmla="*/ 511678 h 589170"/>
                <a:gd name="connsiteX0" fmla="*/ 0 w 1255362"/>
                <a:gd name="connsiteY0" fmla="*/ 639638 h 639638"/>
                <a:gd name="connsiteX1" fmla="*/ 335161 w 1255362"/>
                <a:gd name="connsiteY1" fmla="*/ 214 h 639638"/>
                <a:gd name="connsiteX2" fmla="*/ 1255362 w 1255362"/>
                <a:gd name="connsiteY2" fmla="*/ 562146 h 639638"/>
                <a:gd name="connsiteX3" fmla="*/ 1255362 w 1255362"/>
                <a:gd name="connsiteY3" fmla="*/ 562146 h 639638"/>
                <a:gd name="connsiteX0" fmla="*/ 0 w 1255362"/>
                <a:gd name="connsiteY0" fmla="*/ 693637 h 693637"/>
                <a:gd name="connsiteX1" fmla="*/ 335161 w 1255362"/>
                <a:gd name="connsiteY1" fmla="*/ 54213 h 693637"/>
                <a:gd name="connsiteX2" fmla="*/ 1255362 w 1255362"/>
                <a:gd name="connsiteY2" fmla="*/ 616145 h 693637"/>
                <a:gd name="connsiteX3" fmla="*/ 1255362 w 1255362"/>
                <a:gd name="connsiteY3" fmla="*/ 616145 h 693637"/>
                <a:gd name="connsiteX0" fmla="*/ 0 w 1255362"/>
                <a:gd name="connsiteY0" fmla="*/ 702514 h 702514"/>
                <a:gd name="connsiteX1" fmla="*/ 335161 w 1255362"/>
                <a:gd name="connsiteY1" fmla="*/ 63090 h 702514"/>
                <a:gd name="connsiteX2" fmla="*/ 1255362 w 1255362"/>
                <a:gd name="connsiteY2" fmla="*/ 625022 h 702514"/>
                <a:gd name="connsiteX3" fmla="*/ 1255362 w 1255362"/>
                <a:gd name="connsiteY3" fmla="*/ 625022 h 702514"/>
                <a:gd name="connsiteX0" fmla="*/ 0 w 1300240"/>
                <a:gd name="connsiteY0" fmla="*/ 662216 h 662216"/>
                <a:gd name="connsiteX1" fmla="*/ 380039 w 1300240"/>
                <a:gd name="connsiteY1" fmla="*/ 353 h 662216"/>
                <a:gd name="connsiteX2" fmla="*/ 1300240 w 1300240"/>
                <a:gd name="connsiteY2" fmla="*/ 562285 h 662216"/>
                <a:gd name="connsiteX3" fmla="*/ 1300240 w 1300240"/>
                <a:gd name="connsiteY3" fmla="*/ 562285 h 662216"/>
                <a:gd name="connsiteX0" fmla="*/ 0 w 1300240"/>
                <a:gd name="connsiteY0" fmla="*/ 729497 h 729497"/>
                <a:gd name="connsiteX1" fmla="*/ 402478 w 1300240"/>
                <a:gd name="connsiteY1" fmla="*/ 316 h 729497"/>
                <a:gd name="connsiteX2" fmla="*/ 1300240 w 1300240"/>
                <a:gd name="connsiteY2" fmla="*/ 629566 h 729497"/>
                <a:gd name="connsiteX3" fmla="*/ 1300240 w 1300240"/>
                <a:gd name="connsiteY3" fmla="*/ 629566 h 729497"/>
                <a:gd name="connsiteX0" fmla="*/ 0 w 2108053"/>
                <a:gd name="connsiteY0" fmla="*/ 729497 h 729497"/>
                <a:gd name="connsiteX1" fmla="*/ 402478 w 2108053"/>
                <a:gd name="connsiteY1" fmla="*/ 316 h 729497"/>
                <a:gd name="connsiteX2" fmla="*/ 1300240 w 2108053"/>
                <a:gd name="connsiteY2" fmla="*/ 629566 h 729497"/>
                <a:gd name="connsiteX3" fmla="*/ 2108053 w 2108053"/>
                <a:gd name="connsiteY3" fmla="*/ 724933 h 729497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6609 h 736609"/>
                <a:gd name="connsiteX1" fmla="*/ 402478 w 2108053"/>
                <a:gd name="connsiteY1" fmla="*/ 7428 h 736609"/>
                <a:gd name="connsiteX2" fmla="*/ 918773 w 2108053"/>
                <a:gd name="connsiteY2" fmla="*/ 339358 h 736609"/>
                <a:gd name="connsiteX3" fmla="*/ 2108053 w 2108053"/>
                <a:gd name="connsiteY3" fmla="*/ 732045 h 736609"/>
                <a:gd name="connsiteX0" fmla="*/ 0 w 2108053"/>
                <a:gd name="connsiteY0" fmla="*/ 738762 h 738762"/>
                <a:gd name="connsiteX1" fmla="*/ 402478 w 2108053"/>
                <a:gd name="connsiteY1" fmla="*/ 9581 h 738762"/>
                <a:gd name="connsiteX2" fmla="*/ 935602 w 2108053"/>
                <a:gd name="connsiteY2" fmla="*/ 302242 h 738762"/>
                <a:gd name="connsiteX3" fmla="*/ 2108053 w 2108053"/>
                <a:gd name="connsiteY3" fmla="*/ 734198 h 738762"/>
                <a:gd name="connsiteX0" fmla="*/ 0 w 2108053"/>
                <a:gd name="connsiteY0" fmla="*/ 757875 h 757875"/>
                <a:gd name="connsiteX1" fmla="*/ 402478 w 2108053"/>
                <a:gd name="connsiteY1" fmla="*/ 28694 h 757875"/>
                <a:gd name="connsiteX2" fmla="*/ 489178 w 2108053"/>
                <a:gd name="connsiteY2" fmla="*/ 163650 h 757875"/>
                <a:gd name="connsiteX3" fmla="*/ 935602 w 2108053"/>
                <a:gd name="connsiteY3" fmla="*/ 321355 h 757875"/>
                <a:gd name="connsiteX4" fmla="*/ 2108053 w 2108053"/>
                <a:gd name="connsiteY4" fmla="*/ 753311 h 757875"/>
                <a:gd name="connsiteX0" fmla="*/ 0 w 2108053"/>
                <a:gd name="connsiteY0" fmla="*/ 647971 h 647971"/>
                <a:gd name="connsiteX1" fmla="*/ 475405 w 2108053"/>
                <a:gd name="connsiteY1" fmla="*/ 59035 h 647971"/>
                <a:gd name="connsiteX2" fmla="*/ 489178 w 2108053"/>
                <a:gd name="connsiteY2" fmla="*/ 53746 h 647971"/>
                <a:gd name="connsiteX3" fmla="*/ 935602 w 2108053"/>
                <a:gd name="connsiteY3" fmla="*/ 211451 h 647971"/>
                <a:gd name="connsiteX4" fmla="*/ 2108053 w 2108053"/>
                <a:gd name="connsiteY4" fmla="*/ 643407 h 647971"/>
                <a:gd name="connsiteX0" fmla="*/ 0 w 2108053"/>
                <a:gd name="connsiteY0" fmla="*/ 677130 h 677130"/>
                <a:gd name="connsiteX1" fmla="*/ 475405 w 2108053"/>
                <a:gd name="connsiteY1" fmla="*/ 88194 h 677130"/>
                <a:gd name="connsiteX2" fmla="*/ 382591 w 2108053"/>
                <a:gd name="connsiteY2" fmla="*/ 32416 h 677130"/>
                <a:gd name="connsiteX3" fmla="*/ 935602 w 2108053"/>
                <a:gd name="connsiteY3" fmla="*/ 240610 h 677130"/>
                <a:gd name="connsiteX4" fmla="*/ 2108053 w 2108053"/>
                <a:gd name="connsiteY4" fmla="*/ 672566 h 677130"/>
                <a:gd name="connsiteX0" fmla="*/ 0 w 2108053"/>
                <a:gd name="connsiteY0" fmla="*/ 686669 h 686669"/>
                <a:gd name="connsiteX1" fmla="*/ 307110 w 2108053"/>
                <a:gd name="connsiteY1" fmla="*/ 75294 h 686669"/>
                <a:gd name="connsiteX2" fmla="*/ 382591 w 2108053"/>
                <a:gd name="connsiteY2" fmla="*/ 41955 h 686669"/>
                <a:gd name="connsiteX3" fmla="*/ 935602 w 2108053"/>
                <a:gd name="connsiteY3" fmla="*/ 250149 h 686669"/>
                <a:gd name="connsiteX4" fmla="*/ 2108053 w 2108053"/>
                <a:gd name="connsiteY4" fmla="*/ 682105 h 686669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35602 w 2108053"/>
                <a:gd name="connsiteY3" fmla="*/ 221620 h 658140"/>
                <a:gd name="connsiteX4" fmla="*/ 2108053 w 2108053"/>
                <a:gd name="connsiteY4" fmla="*/ 653576 h 658140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24383 w 2108053"/>
                <a:gd name="connsiteY3" fmla="*/ 294548 h 658140"/>
                <a:gd name="connsiteX4" fmla="*/ 2108053 w 2108053"/>
                <a:gd name="connsiteY4" fmla="*/ 653576 h 658140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924383 w 2108053"/>
                <a:gd name="connsiteY3" fmla="*/ 277249 h 640841"/>
                <a:gd name="connsiteX4" fmla="*/ 2108053 w 2108053"/>
                <a:gd name="connsiteY4" fmla="*/ 636277 h 640841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890724 w 2108053"/>
                <a:gd name="connsiteY3" fmla="*/ 338957 h 640841"/>
                <a:gd name="connsiteX4" fmla="*/ 2108053 w 2108053"/>
                <a:gd name="connsiteY4" fmla="*/ 636277 h 640841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890724 w 2108053"/>
                <a:gd name="connsiteY3" fmla="*/ 33776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28650 h 628650"/>
                <a:gd name="connsiteX1" fmla="*/ 307110 w 2108053"/>
                <a:gd name="connsiteY1" fmla="*/ 17275 h 628650"/>
                <a:gd name="connsiteX2" fmla="*/ 730399 w 2108053"/>
                <a:gd name="connsiteY2" fmla="*/ 180280 h 628650"/>
                <a:gd name="connsiteX3" fmla="*/ 929992 w 2108053"/>
                <a:gd name="connsiteY3" fmla="*/ 332376 h 628650"/>
                <a:gd name="connsiteX4" fmla="*/ 2108053 w 2108053"/>
                <a:gd name="connsiteY4" fmla="*/ 624086 h 628650"/>
                <a:gd name="connsiteX0" fmla="*/ 0 w 2108053"/>
                <a:gd name="connsiteY0" fmla="*/ 617481 h 617481"/>
                <a:gd name="connsiteX1" fmla="*/ 307110 w 2108053"/>
                <a:gd name="connsiteY1" fmla="*/ 6106 h 617481"/>
                <a:gd name="connsiteX2" fmla="*/ 929992 w 2108053"/>
                <a:gd name="connsiteY2" fmla="*/ 321207 h 617481"/>
                <a:gd name="connsiteX3" fmla="*/ 2108053 w 2108053"/>
                <a:gd name="connsiteY3" fmla="*/ 612917 h 617481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7738 h 618784"/>
                <a:gd name="connsiteX1" fmla="*/ 307110 w 2051955"/>
                <a:gd name="connsiteY1" fmla="*/ 6363 h 618784"/>
                <a:gd name="connsiteX2" fmla="*/ 941212 w 2051955"/>
                <a:gd name="connsiteY2" fmla="*/ 327074 h 618784"/>
                <a:gd name="connsiteX3" fmla="*/ 2051955 w 2051955"/>
                <a:gd name="connsiteY3" fmla="*/ 618784 h 61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1955" h="618784">
                  <a:moveTo>
                    <a:pt x="0" y="617738"/>
                  </a:moveTo>
                  <a:cubicBezTo>
                    <a:pt x="197603" y="329727"/>
                    <a:pt x="150241" y="54807"/>
                    <a:pt x="307110" y="6363"/>
                  </a:cubicBezTo>
                  <a:cubicBezTo>
                    <a:pt x="463979" y="-42081"/>
                    <a:pt x="618617" y="197890"/>
                    <a:pt x="941212" y="327074"/>
                  </a:cubicBezTo>
                  <a:cubicBezTo>
                    <a:pt x="1412436" y="493499"/>
                    <a:pt x="1648048" y="547727"/>
                    <a:pt x="2051955" y="61878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210956" name="ZoneTexte 19"/>
            <p:cNvSpPr txBox="1">
              <a:spLocks noChangeArrowheads="1"/>
            </p:cNvSpPr>
            <p:nvPr/>
          </p:nvSpPr>
          <p:spPr bwMode="auto">
            <a:xfrm>
              <a:off x="2867365" y="3310011"/>
              <a:ext cx="1163937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Collaterals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Reperfusion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↑ GABA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fr-FR" sz="1179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 ATP</a:t>
              </a:r>
            </a:p>
          </p:txBody>
        </p:sp>
        <p:sp>
          <p:nvSpPr>
            <p:cNvPr id="210957" name="ZoneTexte 21"/>
            <p:cNvSpPr txBox="1">
              <a:spLocks noChangeArrowheads="1"/>
            </p:cNvSpPr>
            <p:nvPr/>
          </p:nvSpPr>
          <p:spPr bwMode="auto">
            <a:xfrm>
              <a:off x="2803545" y="5690766"/>
              <a:ext cx="1512324" cy="1101959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IV thrombolysis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Thrombectomy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Craniectomy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Antibiotherapy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Hypothermia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2690050" y="2260519"/>
              <a:ext cx="7019133" cy="476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59" name="ZoneTexte 25"/>
            <p:cNvSpPr txBox="1">
              <a:spLocks noChangeArrowheads="1"/>
            </p:cNvSpPr>
            <p:nvPr/>
          </p:nvSpPr>
          <p:spPr bwMode="auto">
            <a:xfrm>
              <a:off x="7112032" y="3000819"/>
              <a:ext cx="2434435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Structural plasticity: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Neurogenesis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Synaptogenesis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Angiogenesis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Oligodendrogenesis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Astrogliosis scar modulation</a:t>
              </a:r>
            </a:p>
          </p:txBody>
        </p:sp>
        <p:sp>
          <p:nvSpPr>
            <p:cNvPr id="210960" name="ZoneTexte 26"/>
            <p:cNvSpPr txBox="1">
              <a:spLocks noChangeArrowheads="1"/>
            </p:cNvSpPr>
            <p:nvPr/>
          </p:nvSpPr>
          <p:spPr bwMode="auto">
            <a:xfrm>
              <a:off x="2740076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Neuroprotection</a:t>
              </a:r>
            </a:p>
          </p:txBody>
        </p:sp>
        <p:sp>
          <p:nvSpPr>
            <p:cNvPr id="210961" name="ZoneTexte 27"/>
            <p:cNvSpPr txBox="1">
              <a:spLocks noChangeArrowheads="1"/>
            </p:cNvSpPr>
            <p:nvPr/>
          </p:nvSpPr>
          <p:spPr bwMode="auto">
            <a:xfrm>
              <a:off x="5845579" y="4848530"/>
              <a:ext cx="3855932" cy="33263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Rehabilitation / Learning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4380546" y="5619853"/>
              <a:ext cx="1820658" cy="153285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lIns="91429" tIns="45715" rIns="91429" bIns="45715">
              <a:spAutoFit/>
            </a:bodyPr>
            <a:lstStyle/>
            <a:p>
              <a:pPr defTabSz="914216">
                <a:defRPr/>
              </a:pPr>
              <a:r>
                <a:rPr lang="en-US" sz="1179" b="1" dirty="0" err="1">
                  <a:solidFill>
                    <a:prstClr val="black"/>
                  </a:solidFill>
                </a:rPr>
                <a:t>Neuroprotectants</a:t>
              </a:r>
              <a:r>
                <a:rPr lang="en-US" sz="1179" b="1" dirty="0">
                  <a:solidFill>
                    <a:prstClr val="black"/>
                  </a:solidFill>
                </a:rPr>
                <a:t>: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Anti-</a:t>
              </a:r>
              <a:r>
                <a:rPr lang="en-US" sz="907" b="1" dirty="0" err="1">
                  <a:solidFill>
                    <a:prstClr val="black"/>
                  </a:solidFill>
                </a:rPr>
                <a:t>excitotoxic</a:t>
              </a:r>
              <a:endParaRPr lang="en-US" sz="907" b="1" dirty="0">
                <a:solidFill>
                  <a:prstClr val="black"/>
                </a:solidFill>
              </a:endParaRP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Anti-oxidant: </a:t>
              </a:r>
              <a:r>
                <a:rPr lang="en-US" sz="907" dirty="0" err="1">
                  <a:solidFill>
                    <a:prstClr val="black"/>
                  </a:solidFill>
                </a:rPr>
                <a:t>Edaravone</a:t>
              </a:r>
              <a:r>
                <a:rPr lang="en-US" sz="907" dirty="0">
                  <a:solidFill>
                    <a:prstClr val="black"/>
                  </a:solidFill>
                </a:rPr>
                <a:t>, statins…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 err="1">
                  <a:solidFill>
                    <a:prstClr val="black"/>
                  </a:solidFill>
                </a:rPr>
                <a:t>Antiapoptotic</a:t>
              </a:r>
              <a:r>
                <a:rPr lang="en-US" sz="907" b="1" dirty="0">
                  <a:solidFill>
                    <a:prstClr val="black"/>
                  </a:solidFill>
                </a:rPr>
                <a:t>: </a:t>
              </a:r>
              <a:r>
                <a:rPr lang="en-US" sz="907" dirty="0">
                  <a:solidFill>
                    <a:prstClr val="black"/>
                  </a:solidFill>
                </a:rPr>
                <a:t>EPO…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 err="1">
                  <a:solidFill>
                    <a:prstClr val="black"/>
                  </a:solidFill>
                </a:rPr>
                <a:t>Immunomodulator</a:t>
              </a:r>
              <a:r>
                <a:rPr lang="en-US" sz="907" b="1" dirty="0">
                  <a:solidFill>
                    <a:prstClr val="black"/>
                  </a:solidFill>
                </a:rPr>
                <a:t>: </a:t>
              </a:r>
              <a:r>
                <a:rPr lang="en-US" sz="907" dirty="0">
                  <a:solidFill>
                    <a:prstClr val="black"/>
                  </a:solidFill>
                </a:rPr>
                <a:t>Cyclosporine…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Others</a:t>
              </a:r>
              <a:r>
                <a:rPr lang="en-US" sz="907" dirty="0">
                  <a:solidFill>
                    <a:prstClr val="black"/>
                  </a:solidFill>
                </a:rPr>
                <a:t>: Sildenafil, SRI, </a:t>
              </a:r>
              <a:r>
                <a:rPr lang="en-US" sz="907" dirty="0" err="1">
                  <a:solidFill>
                    <a:prstClr val="black"/>
                  </a:solidFill>
                </a:rPr>
                <a:t>Cilostazol</a:t>
              </a:r>
              <a:r>
                <a:rPr lang="en-US" sz="907" dirty="0">
                  <a:solidFill>
                    <a:prstClr val="black"/>
                  </a:solidFill>
                </a:rPr>
                <a:t>, Minocycline…</a:t>
              </a:r>
            </a:p>
          </p:txBody>
        </p:sp>
        <p:sp>
          <p:nvSpPr>
            <p:cNvPr id="210963" name="ZoneTexte 28"/>
            <p:cNvSpPr txBox="1">
              <a:spLocks noChangeArrowheads="1"/>
            </p:cNvSpPr>
            <p:nvPr/>
          </p:nvSpPr>
          <p:spPr bwMode="auto">
            <a:xfrm>
              <a:off x="8088512" y="5711495"/>
              <a:ext cx="1612999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fr-FR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eural graft:</a:t>
              </a:r>
              <a:endParaRPr lang="en-US" altLang="fr-FR" sz="1179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Precursors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Neural SC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Neurons</a:t>
              </a:r>
            </a:p>
          </p:txBody>
        </p:sp>
        <p:sp>
          <p:nvSpPr>
            <p:cNvPr id="210964" name="ZoneTexte 29"/>
            <p:cNvSpPr txBox="1">
              <a:spLocks noChangeArrowheads="1"/>
            </p:cNvSpPr>
            <p:nvPr/>
          </p:nvSpPr>
          <p:spPr bwMode="auto">
            <a:xfrm>
              <a:off x="3268482" y="44248"/>
              <a:ext cx="1366403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Ca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2+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Glutamate / K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 Excitotoxicity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Free radicals</a:t>
              </a:r>
            </a:p>
          </p:txBody>
        </p:sp>
        <p:sp>
          <p:nvSpPr>
            <p:cNvPr id="210965" name="ZoneTexte 30"/>
            <p:cNvSpPr txBox="1">
              <a:spLocks noChangeArrowheads="1"/>
            </p:cNvSpPr>
            <p:nvPr/>
          </p:nvSpPr>
          <p:spPr bwMode="auto">
            <a:xfrm>
              <a:off x="5059235" y="718690"/>
              <a:ext cx="1366403" cy="5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Inflammation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Necrosis</a:t>
              </a:r>
            </a:p>
          </p:txBody>
        </p:sp>
        <p:sp>
          <p:nvSpPr>
            <p:cNvPr id="210966" name="ZoneTexte 31"/>
            <p:cNvSpPr txBox="1">
              <a:spLocks noChangeArrowheads="1"/>
            </p:cNvSpPr>
            <p:nvPr/>
          </p:nvSpPr>
          <p:spPr bwMode="auto">
            <a:xfrm>
              <a:off x="2835254" y="1731579"/>
              <a:ext cx="73241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Depol.</a:t>
              </a:r>
            </a:p>
          </p:txBody>
        </p:sp>
        <p:sp>
          <p:nvSpPr>
            <p:cNvPr id="210967" name="ZoneTexte 32"/>
            <p:cNvSpPr txBox="1">
              <a:spLocks noChangeArrowheads="1"/>
            </p:cNvSpPr>
            <p:nvPr/>
          </p:nvSpPr>
          <p:spPr bwMode="auto">
            <a:xfrm>
              <a:off x="5189958" y="1880479"/>
              <a:ext cx="95038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Apoptosis</a:t>
              </a: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3710727" y="2492964"/>
              <a:ext cx="3205357" cy="64794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3474681" y="1876058"/>
              <a:ext cx="3703420" cy="377445"/>
            </a:xfrm>
            <a:custGeom>
              <a:avLst/>
              <a:gdLst>
                <a:gd name="connsiteX0" fmla="*/ 0 w 3316638"/>
                <a:gd name="connsiteY0" fmla="*/ 352707 h 352707"/>
                <a:gd name="connsiteX1" fmla="*/ 1270861 w 3316638"/>
                <a:gd name="connsiteY1" fmla="*/ 27243 h 352707"/>
                <a:gd name="connsiteX2" fmla="*/ 2417736 w 3316638"/>
                <a:gd name="connsiteY2" fmla="*/ 27243 h 352707"/>
                <a:gd name="connsiteX3" fmla="*/ 3099661 w 3316638"/>
                <a:gd name="connsiteY3" fmla="*/ 104734 h 352707"/>
                <a:gd name="connsiteX4" fmla="*/ 3316638 w 3316638"/>
                <a:gd name="connsiteY4" fmla="*/ 151229 h 352707"/>
                <a:gd name="connsiteX0" fmla="*/ 0 w 3211147"/>
                <a:gd name="connsiteY0" fmla="*/ 352707 h 361320"/>
                <a:gd name="connsiteX1" fmla="*/ 1270861 w 3211147"/>
                <a:gd name="connsiteY1" fmla="*/ 27243 h 361320"/>
                <a:gd name="connsiteX2" fmla="*/ 2417736 w 3211147"/>
                <a:gd name="connsiteY2" fmla="*/ 27243 h 361320"/>
                <a:gd name="connsiteX3" fmla="*/ 3099661 w 3211147"/>
                <a:gd name="connsiteY3" fmla="*/ 104734 h 361320"/>
                <a:gd name="connsiteX4" fmla="*/ 3211147 w 3211147"/>
                <a:gd name="connsiteY4" fmla="*/ 361320 h 361320"/>
                <a:gd name="connsiteX0" fmla="*/ 0 w 3211147"/>
                <a:gd name="connsiteY0" fmla="*/ 358086 h 366699"/>
                <a:gd name="connsiteX1" fmla="*/ 1270861 w 3211147"/>
                <a:gd name="connsiteY1" fmla="*/ 32622 h 366699"/>
                <a:gd name="connsiteX2" fmla="*/ 2417736 w 3211147"/>
                <a:gd name="connsiteY2" fmla="*/ 32622 h 366699"/>
                <a:gd name="connsiteX3" fmla="*/ 2843469 w 3211147"/>
                <a:gd name="connsiteY3" fmla="*/ 220160 h 366699"/>
                <a:gd name="connsiteX4" fmla="*/ 3211147 w 3211147"/>
                <a:gd name="connsiteY4" fmla="*/ 366699 h 366699"/>
                <a:gd name="connsiteX0" fmla="*/ 0 w 3211147"/>
                <a:gd name="connsiteY0" fmla="*/ 329264 h 337877"/>
                <a:gd name="connsiteX1" fmla="*/ 1270861 w 3211147"/>
                <a:gd name="connsiteY1" fmla="*/ 3800 h 337877"/>
                <a:gd name="connsiteX2" fmla="*/ 2478017 w 3211147"/>
                <a:gd name="connsiteY2" fmla="*/ 153864 h 337877"/>
                <a:gd name="connsiteX3" fmla="*/ 2843469 w 3211147"/>
                <a:gd name="connsiteY3" fmla="*/ 191338 h 337877"/>
                <a:gd name="connsiteX4" fmla="*/ 3211147 w 3211147"/>
                <a:gd name="connsiteY4" fmla="*/ 337877 h 337877"/>
                <a:gd name="connsiteX0" fmla="*/ 0 w 3211147"/>
                <a:gd name="connsiteY0" fmla="*/ 327774 h 336387"/>
                <a:gd name="connsiteX1" fmla="*/ 1270861 w 3211147"/>
                <a:gd name="connsiteY1" fmla="*/ 2310 h 336387"/>
                <a:gd name="connsiteX2" fmla="*/ 2843469 w 3211147"/>
                <a:gd name="connsiteY2" fmla="*/ 189848 h 336387"/>
                <a:gd name="connsiteX3" fmla="*/ 3211147 w 3211147"/>
                <a:gd name="connsiteY3" fmla="*/ 336387 h 336387"/>
                <a:gd name="connsiteX0" fmla="*/ 0 w 3211147"/>
                <a:gd name="connsiteY0" fmla="*/ 249696 h 258309"/>
                <a:gd name="connsiteX1" fmla="*/ 1557193 w 3211147"/>
                <a:gd name="connsiteY1" fmla="*/ 4266 h 258309"/>
                <a:gd name="connsiteX2" fmla="*/ 2843469 w 3211147"/>
                <a:gd name="connsiteY2" fmla="*/ 111770 h 258309"/>
                <a:gd name="connsiteX3" fmla="*/ 3211147 w 3211147"/>
                <a:gd name="connsiteY3" fmla="*/ 258309 h 258309"/>
                <a:gd name="connsiteX0" fmla="*/ 0 w 3211147"/>
                <a:gd name="connsiteY0" fmla="*/ 212594 h 221207"/>
                <a:gd name="connsiteX1" fmla="*/ 1617474 w 3211147"/>
                <a:gd name="connsiteY1" fmla="*/ 7182 h 221207"/>
                <a:gd name="connsiteX2" fmla="*/ 2843469 w 3211147"/>
                <a:gd name="connsiteY2" fmla="*/ 74668 h 221207"/>
                <a:gd name="connsiteX3" fmla="*/ 3211147 w 3211147"/>
                <a:gd name="connsiteY3" fmla="*/ 221207 h 221207"/>
                <a:gd name="connsiteX0" fmla="*/ 0 w 3211147"/>
                <a:gd name="connsiteY0" fmla="*/ 208671 h 217284"/>
                <a:gd name="connsiteX1" fmla="*/ 1617474 w 3211147"/>
                <a:gd name="connsiteY1" fmla="*/ 3259 h 217284"/>
                <a:gd name="connsiteX2" fmla="*/ 2843469 w 3211147"/>
                <a:gd name="connsiteY2" fmla="*/ 100758 h 217284"/>
                <a:gd name="connsiteX3" fmla="*/ 3211147 w 3211147"/>
                <a:gd name="connsiteY3" fmla="*/ 217284 h 21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1147" h="217284">
                  <a:moveTo>
                    <a:pt x="0" y="208671"/>
                  </a:moveTo>
                  <a:cubicBezTo>
                    <a:pt x="433952" y="73061"/>
                    <a:pt x="1143563" y="21244"/>
                    <a:pt x="1617474" y="3259"/>
                  </a:cubicBezTo>
                  <a:cubicBezTo>
                    <a:pt x="2091385" y="-14726"/>
                    <a:pt x="2520088" y="45079"/>
                    <a:pt x="2843469" y="100758"/>
                  </a:cubicBezTo>
                  <a:cubicBezTo>
                    <a:pt x="2993286" y="121422"/>
                    <a:pt x="3177567" y="204368"/>
                    <a:pt x="3211147" y="21728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2803546" y="2474315"/>
              <a:ext cx="2327876" cy="833261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2677352" y="2476431"/>
              <a:ext cx="7019133" cy="317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72" name="ZoneTexte 38"/>
            <p:cNvSpPr txBox="1">
              <a:spLocks noChangeArrowheads="1"/>
            </p:cNvSpPr>
            <p:nvPr/>
          </p:nvSpPr>
          <p:spPr bwMode="auto">
            <a:xfrm>
              <a:off x="272356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Minutes</a:t>
              </a:r>
            </a:p>
          </p:txBody>
        </p:sp>
        <p:sp>
          <p:nvSpPr>
            <p:cNvPr id="210973" name="ZoneTexte 39"/>
            <p:cNvSpPr txBox="1">
              <a:spLocks noChangeArrowheads="1"/>
            </p:cNvSpPr>
            <p:nvPr/>
          </p:nvSpPr>
          <p:spPr bwMode="auto">
            <a:xfrm>
              <a:off x="413865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Hours</a:t>
              </a:r>
            </a:p>
          </p:txBody>
        </p:sp>
        <p:sp>
          <p:nvSpPr>
            <p:cNvPr id="210974" name="ZoneTexte 40"/>
            <p:cNvSpPr txBox="1">
              <a:spLocks noChangeArrowheads="1"/>
            </p:cNvSpPr>
            <p:nvPr/>
          </p:nvSpPr>
          <p:spPr bwMode="auto">
            <a:xfrm>
              <a:off x="5828199" y="222499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Days</a:t>
              </a:r>
            </a:p>
          </p:txBody>
        </p:sp>
        <p:sp>
          <p:nvSpPr>
            <p:cNvPr id="210975" name="ZoneTexte 41"/>
            <p:cNvSpPr txBox="1">
              <a:spLocks noChangeArrowheads="1"/>
            </p:cNvSpPr>
            <p:nvPr/>
          </p:nvSpPr>
          <p:spPr bwMode="auto">
            <a:xfrm>
              <a:off x="7094479" y="2222469"/>
              <a:ext cx="946157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Weeks</a:t>
              </a:r>
            </a:p>
          </p:txBody>
        </p:sp>
        <p:sp>
          <p:nvSpPr>
            <p:cNvPr id="210976" name="ZoneTexte 42"/>
            <p:cNvSpPr txBox="1">
              <a:spLocks noChangeArrowheads="1"/>
            </p:cNvSpPr>
            <p:nvPr/>
          </p:nvSpPr>
          <p:spPr bwMode="auto">
            <a:xfrm>
              <a:off x="8192799" y="2228381"/>
              <a:ext cx="1535432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Months / Years</a:t>
              </a:r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4106967" y="2486421"/>
              <a:ext cx="5303367" cy="534871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  <a:gd name="connsiteX0" fmla="*/ 0 w 2907536"/>
                <a:gd name="connsiteY0" fmla="*/ 1222527 h 1224663"/>
                <a:gd name="connsiteX1" fmla="*/ 1205490 w 2907536"/>
                <a:gd name="connsiteY1" fmla="*/ 13783 h 1224663"/>
                <a:gd name="connsiteX2" fmla="*/ 2040433 w 2907536"/>
                <a:gd name="connsiteY2" fmla="*/ 608205 h 1224663"/>
                <a:gd name="connsiteX3" fmla="*/ 2907536 w 2907536"/>
                <a:gd name="connsiteY3" fmla="*/ 1224663 h 1224663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040433 w 2907536"/>
                <a:gd name="connsiteY3" fmla="*/ 614362 h 1230820"/>
                <a:gd name="connsiteX4" fmla="*/ 2907536 w 2907536"/>
                <a:gd name="connsiteY4" fmla="*/ 1230820 h 1230820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834063 w 2907536"/>
                <a:gd name="connsiteY3" fmla="*/ 734460 h 1230820"/>
                <a:gd name="connsiteX4" fmla="*/ 2907536 w 2907536"/>
                <a:gd name="connsiteY4" fmla="*/ 1230820 h 1230820"/>
                <a:gd name="connsiteX0" fmla="*/ 0 w 3563144"/>
                <a:gd name="connsiteY0" fmla="*/ 1228684 h 1228685"/>
                <a:gd name="connsiteX1" fmla="*/ 1205490 w 3563144"/>
                <a:gd name="connsiteY1" fmla="*/ 19940 h 1228685"/>
                <a:gd name="connsiteX2" fmla="*/ 2330369 w 3563144"/>
                <a:gd name="connsiteY2" fmla="*/ 485213 h 1228685"/>
                <a:gd name="connsiteX3" fmla="*/ 2834063 w 3563144"/>
                <a:gd name="connsiteY3" fmla="*/ 734460 h 1228685"/>
                <a:gd name="connsiteX4" fmla="*/ 3563144 w 3563144"/>
                <a:gd name="connsiteY4" fmla="*/ 1155759 h 1228685"/>
                <a:gd name="connsiteX0" fmla="*/ 0 w 3563144"/>
                <a:gd name="connsiteY0" fmla="*/ 1228684 h 1228683"/>
                <a:gd name="connsiteX1" fmla="*/ 1205490 w 3563144"/>
                <a:gd name="connsiteY1" fmla="*/ 19940 h 1228683"/>
                <a:gd name="connsiteX2" fmla="*/ 2330369 w 3563144"/>
                <a:gd name="connsiteY2" fmla="*/ 485213 h 1228683"/>
                <a:gd name="connsiteX3" fmla="*/ 2859943 w 3563144"/>
                <a:gd name="connsiteY3" fmla="*/ 809522 h 1228683"/>
                <a:gd name="connsiteX4" fmla="*/ 3563144 w 3563144"/>
                <a:gd name="connsiteY4" fmla="*/ 1155759 h 1228683"/>
                <a:gd name="connsiteX0" fmla="*/ 0 w 3649408"/>
                <a:gd name="connsiteY0" fmla="*/ 1228684 h 1228685"/>
                <a:gd name="connsiteX1" fmla="*/ 1205490 w 3649408"/>
                <a:gd name="connsiteY1" fmla="*/ 19940 h 1228685"/>
                <a:gd name="connsiteX2" fmla="*/ 2330369 w 3649408"/>
                <a:gd name="connsiteY2" fmla="*/ 485213 h 1228685"/>
                <a:gd name="connsiteX3" fmla="*/ 2859943 w 3649408"/>
                <a:gd name="connsiteY3" fmla="*/ 809522 h 1228685"/>
                <a:gd name="connsiteX4" fmla="*/ 3649408 w 3649408"/>
                <a:gd name="connsiteY4" fmla="*/ 960600 h 1228685"/>
                <a:gd name="connsiteX0" fmla="*/ 0 w 3649408"/>
                <a:gd name="connsiteY0" fmla="*/ 1228684 h 1228683"/>
                <a:gd name="connsiteX1" fmla="*/ 1205490 w 3649408"/>
                <a:gd name="connsiteY1" fmla="*/ 19940 h 1228683"/>
                <a:gd name="connsiteX2" fmla="*/ 2330369 w 3649408"/>
                <a:gd name="connsiteY2" fmla="*/ 485213 h 1228683"/>
                <a:gd name="connsiteX3" fmla="*/ 2972086 w 3649408"/>
                <a:gd name="connsiteY3" fmla="*/ 689424 h 1228683"/>
                <a:gd name="connsiteX4" fmla="*/ 3649408 w 3649408"/>
                <a:gd name="connsiteY4" fmla="*/ 960600 h 1228683"/>
                <a:gd name="connsiteX0" fmla="*/ 0 w 3649408"/>
                <a:gd name="connsiteY0" fmla="*/ 1235354 h 1235355"/>
                <a:gd name="connsiteX1" fmla="*/ 1205490 w 3649408"/>
                <a:gd name="connsiteY1" fmla="*/ 26610 h 1235355"/>
                <a:gd name="connsiteX2" fmla="*/ 2408007 w 3649408"/>
                <a:gd name="connsiteY2" fmla="*/ 416822 h 1235355"/>
                <a:gd name="connsiteX3" fmla="*/ 2972086 w 3649408"/>
                <a:gd name="connsiteY3" fmla="*/ 696094 h 1235355"/>
                <a:gd name="connsiteX4" fmla="*/ 3649408 w 3649408"/>
                <a:gd name="connsiteY4" fmla="*/ 967270 h 1235355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2972086 w 3649408"/>
                <a:gd name="connsiteY3" fmla="*/ 701002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15218 w 3649408"/>
                <a:gd name="connsiteY3" fmla="*/ 670977 h 1240263"/>
                <a:gd name="connsiteX4" fmla="*/ 3649408 w 3649408"/>
                <a:gd name="connsiteY4" fmla="*/ 972178 h 1240263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3028179 w 3649408"/>
                <a:gd name="connsiteY3" fmla="*/ 716013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34659 w 3649408"/>
                <a:gd name="connsiteY3" fmla="*/ 595914 h 1240263"/>
                <a:gd name="connsiteX4" fmla="*/ 3649408 w 3649408"/>
                <a:gd name="connsiteY4" fmla="*/ 972178 h 1240263"/>
                <a:gd name="connsiteX0" fmla="*/ 0 w 3649408"/>
                <a:gd name="connsiteY0" fmla="*/ 1238224 h 1238223"/>
                <a:gd name="connsiteX1" fmla="*/ 1205490 w 3649408"/>
                <a:gd name="connsiteY1" fmla="*/ 29480 h 1238223"/>
                <a:gd name="connsiteX2" fmla="*/ 2451139 w 3649408"/>
                <a:gd name="connsiteY2" fmla="*/ 374656 h 1238223"/>
                <a:gd name="connsiteX3" fmla="*/ 2476452 w 3649408"/>
                <a:gd name="connsiteY3" fmla="*/ 314620 h 1238223"/>
                <a:gd name="connsiteX4" fmla="*/ 3034659 w 3649408"/>
                <a:gd name="connsiteY4" fmla="*/ 593876 h 1238223"/>
                <a:gd name="connsiteX5" fmla="*/ 3649408 w 3649408"/>
                <a:gd name="connsiteY5" fmla="*/ 970140 h 1238223"/>
                <a:gd name="connsiteX0" fmla="*/ 0 w 3649408"/>
                <a:gd name="connsiteY0" fmla="*/ 1239968 h 1239968"/>
                <a:gd name="connsiteX1" fmla="*/ 1205490 w 3649408"/>
                <a:gd name="connsiteY1" fmla="*/ 31224 h 1239968"/>
                <a:gd name="connsiteX2" fmla="*/ 2451139 w 3649408"/>
                <a:gd name="connsiteY2" fmla="*/ 376400 h 1239968"/>
                <a:gd name="connsiteX3" fmla="*/ 3034659 w 3649408"/>
                <a:gd name="connsiteY3" fmla="*/ 595620 h 1239968"/>
                <a:gd name="connsiteX4" fmla="*/ 3649408 w 3649408"/>
                <a:gd name="connsiteY4" fmla="*/ 971884 h 1239968"/>
                <a:gd name="connsiteX0" fmla="*/ 0 w 3649408"/>
                <a:gd name="connsiteY0" fmla="*/ 1223347 h 1223347"/>
                <a:gd name="connsiteX1" fmla="*/ 1205490 w 3649408"/>
                <a:gd name="connsiteY1" fmla="*/ 14603 h 1223347"/>
                <a:gd name="connsiteX2" fmla="*/ 3034659 w 3649408"/>
                <a:gd name="connsiteY2" fmla="*/ 578999 h 1223347"/>
                <a:gd name="connsiteX3" fmla="*/ 3649408 w 3649408"/>
                <a:gd name="connsiteY3" fmla="*/ 955263 h 1223347"/>
                <a:gd name="connsiteX0" fmla="*/ 0 w 3649408"/>
                <a:gd name="connsiteY0" fmla="*/ 1222668 h 1222668"/>
                <a:gd name="connsiteX1" fmla="*/ 1205490 w 3649408"/>
                <a:gd name="connsiteY1" fmla="*/ 13924 h 1222668"/>
                <a:gd name="connsiteX2" fmla="*/ 3034659 w 3649408"/>
                <a:gd name="connsiteY2" fmla="*/ 578320 h 1222668"/>
                <a:gd name="connsiteX3" fmla="*/ 3649408 w 3649408"/>
                <a:gd name="connsiteY3" fmla="*/ 774437 h 1222668"/>
                <a:gd name="connsiteX0" fmla="*/ 0 w 3649408"/>
                <a:gd name="connsiteY0" fmla="*/ 1234255 h 1234255"/>
                <a:gd name="connsiteX1" fmla="*/ 1205490 w 3649408"/>
                <a:gd name="connsiteY1" fmla="*/ 25511 h 1234255"/>
                <a:gd name="connsiteX2" fmla="*/ 2704158 w 3649408"/>
                <a:gd name="connsiteY2" fmla="*/ 439784 h 1234255"/>
                <a:gd name="connsiteX3" fmla="*/ 3649408 w 3649408"/>
                <a:gd name="connsiteY3" fmla="*/ 786024 h 1234255"/>
                <a:gd name="connsiteX0" fmla="*/ 0 w 3649408"/>
                <a:gd name="connsiteY0" fmla="*/ 1244738 h 1244738"/>
                <a:gd name="connsiteX1" fmla="*/ 1205490 w 3649408"/>
                <a:gd name="connsiteY1" fmla="*/ 35994 h 1244738"/>
                <a:gd name="connsiteX2" fmla="*/ 2632873 w 3649408"/>
                <a:gd name="connsiteY2" fmla="*/ 360192 h 1244738"/>
                <a:gd name="connsiteX3" fmla="*/ 3649408 w 3649408"/>
                <a:gd name="connsiteY3" fmla="*/ 796507 h 1244738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56360 h 1256360"/>
                <a:gd name="connsiteX1" fmla="*/ 1205490 w 3649408"/>
                <a:gd name="connsiteY1" fmla="*/ 47616 h 1256360"/>
                <a:gd name="connsiteX2" fmla="*/ 2568069 w 3649408"/>
                <a:gd name="connsiteY2" fmla="*/ 341791 h 1256360"/>
                <a:gd name="connsiteX3" fmla="*/ 3649408 w 3649408"/>
                <a:gd name="connsiteY3" fmla="*/ 808129 h 1256360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283714 h 1283714"/>
                <a:gd name="connsiteX1" fmla="*/ 1205490 w 3649408"/>
                <a:gd name="connsiteY1" fmla="*/ 74970 h 1283714"/>
                <a:gd name="connsiteX2" fmla="*/ 1886733 w 3649408"/>
                <a:gd name="connsiteY2" fmla="*/ 29837 h 1283714"/>
                <a:gd name="connsiteX3" fmla="*/ 2568069 w 3649408"/>
                <a:gd name="connsiteY3" fmla="*/ 369145 h 1283714"/>
                <a:gd name="connsiteX4" fmla="*/ 3649408 w 3649408"/>
                <a:gd name="connsiteY4" fmla="*/ 835483 h 1283714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49063 h 1249063"/>
                <a:gd name="connsiteX1" fmla="*/ 1633199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09738 h 1209738"/>
                <a:gd name="connsiteX1" fmla="*/ 1633199 w 3649408"/>
                <a:gd name="connsiteY1" fmla="*/ 994 h 1209738"/>
                <a:gd name="connsiteX2" fmla="*/ 2568069 w 3649408"/>
                <a:gd name="connsiteY2" fmla="*/ 295169 h 1209738"/>
                <a:gd name="connsiteX3" fmla="*/ 3649408 w 3649408"/>
                <a:gd name="connsiteY3" fmla="*/ 761507 h 1209738"/>
                <a:gd name="connsiteX0" fmla="*/ 0 w 3649408"/>
                <a:gd name="connsiteY0" fmla="*/ 1219790 h 1219790"/>
                <a:gd name="connsiteX1" fmla="*/ 1633199 w 3649408"/>
                <a:gd name="connsiteY1" fmla="*/ 11046 h 1219790"/>
                <a:gd name="connsiteX2" fmla="*/ 2568069 w 3649408"/>
                <a:gd name="connsiteY2" fmla="*/ 305221 h 1219790"/>
                <a:gd name="connsiteX3" fmla="*/ 3649408 w 3649408"/>
                <a:gd name="connsiteY3" fmla="*/ 771559 h 1219790"/>
                <a:gd name="connsiteX0" fmla="*/ 0 w 3649408"/>
                <a:gd name="connsiteY0" fmla="*/ 1268718 h 1268718"/>
                <a:gd name="connsiteX1" fmla="*/ 1633199 w 3649408"/>
                <a:gd name="connsiteY1" fmla="*/ 59974 h 1268718"/>
                <a:gd name="connsiteX2" fmla="*/ 2574549 w 3649408"/>
                <a:gd name="connsiteY2" fmla="*/ 249063 h 1268718"/>
                <a:gd name="connsiteX3" fmla="*/ 3649408 w 3649408"/>
                <a:gd name="connsiteY3" fmla="*/ 820487 h 1268718"/>
                <a:gd name="connsiteX0" fmla="*/ 0 w 3649408"/>
                <a:gd name="connsiteY0" fmla="*/ 1240863 h 1240863"/>
                <a:gd name="connsiteX1" fmla="*/ 1633199 w 3649408"/>
                <a:gd name="connsiteY1" fmla="*/ 32119 h 1240863"/>
                <a:gd name="connsiteX2" fmla="*/ 2568068 w 3649408"/>
                <a:gd name="connsiteY2" fmla="*/ 386342 h 1240863"/>
                <a:gd name="connsiteX3" fmla="*/ 3649408 w 3649408"/>
                <a:gd name="connsiteY3" fmla="*/ 792632 h 1240863"/>
                <a:gd name="connsiteX0" fmla="*/ 0 w 3649408"/>
                <a:gd name="connsiteY0" fmla="*/ 1245052 h 1245052"/>
                <a:gd name="connsiteX1" fmla="*/ 1633199 w 3649408"/>
                <a:gd name="connsiteY1" fmla="*/ 36308 h 1245052"/>
                <a:gd name="connsiteX2" fmla="*/ 2568068 w 3649408"/>
                <a:gd name="connsiteY2" fmla="*/ 390531 h 1245052"/>
                <a:gd name="connsiteX3" fmla="*/ 3649408 w 3649408"/>
                <a:gd name="connsiteY3" fmla="*/ 796821 h 1245052"/>
                <a:gd name="connsiteX0" fmla="*/ 0 w 3649408"/>
                <a:gd name="connsiteY0" fmla="*/ 1142956 h 1142956"/>
                <a:gd name="connsiteX1" fmla="*/ 1736886 w 3649408"/>
                <a:gd name="connsiteY1" fmla="*/ 39297 h 1142956"/>
                <a:gd name="connsiteX2" fmla="*/ 2568068 w 3649408"/>
                <a:gd name="connsiteY2" fmla="*/ 288435 h 1142956"/>
                <a:gd name="connsiteX3" fmla="*/ 3649408 w 3649408"/>
                <a:gd name="connsiteY3" fmla="*/ 694725 h 1142956"/>
                <a:gd name="connsiteX0" fmla="*/ 0 w 3649408"/>
                <a:gd name="connsiteY0" fmla="*/ 1103762 h 1103762"/>
                <a:gd name="connsiteX1" fmla="*/ 1736886 w 3649408"/>
                <a:gd name="connsiteY1" fmla="*/ 103 h 1103762"/>
                <a:gd name="connsiteX2" fmla="*/ 2568068 w 3649408"/>
                <a:gd name="connsiteY2" fmla="*/ 249241 h 1103762"/>
                <a:gd name="connsiteX3" fmla="*/ 3649408 w 3649408"/>
                <a:gd name="connsiteY3" fmla="*/ 655531 h 1103762"/>
                <a:gd name="connsiteX0" fmla="*/ 0 w 3649408"/>
                <a:gd name="connsiteY0" fmla="*/ 1112536 h 1112536"/>
                <a:gd name="connsiteX1" fmla="*/ 1736886 w 3649408"/>
                <a:gd name="connsiteY1" fmla="*/ 8877 h 1112536"/>
                <a:gd name="connsiteX2" fmla="*/ 2568068 w 3649408"/>
                <a:gd name="connsiteY2" fmla="*/ 258015 h 1112536"/>
                <a:gd name="connsiteX3" fmla="*/ 3649408 w 3649408"/>
                <a:gd name="connsiteY3" fmla="*/ 664305 h 1112536"/>
                <a:gd name="connsiteX0" fmla="*/ 0 w 3649408"/>
                <a:gd name="connsiteY0" fmla="*/ 1122196 h 1122196"/>
                <a:gd name="connsiteX1" fmla="*/ 1736886 w 3649408"/>
                <a:gd name="connsiteY1" fmla="*/ 18537 h 1122196"/>
                <a:gd name="connsiteX2" fmla="*/ 2568068 w 3649408"/>
                <a:gd name="connsiteY2" fmla="*/ 267675 h 1122196"/>
                <a:gd name="connsiteX3" fmla="*/ 3649408 w 3649408"/>
                <a:gd name="connsiteY3" fmla="*/ 673965 h 1122196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56713 h 1156713"/>
                <a:gd name="connsiteX1" fmla="*/ 1736886 w 3649408"/>
                <a:gd name="connsiteY1" fmla="*/ 53054 h 1156713"/>
                <a:gd name="connsiteX2" fmla="*/ 2568068 w 3649408"/>
                <a:gd name="connsiteY2" fmla="*/ 257153 h 1156713"/>
                <a:gd name="connsiteX3" fmla="*/ 3649408 w 3649408"/>
                <a:gd name="connsiteY3" fmla="*/ 708482 h 1156713"/>
                <a:gd name="connsiteX0" fmla="*/ 0 w 3649408"/>
                <a:gd name="connsiteY0" fmla="*/ 1142217 h 1142217"/>
                <a:gd name="connsiteX1" fmla="*/ 1736886 w 3649408"/>
                <a:gd name="connsiteY1" fmla="*/ 38558 h 1142217"/>
                <a:gd name="connsiteX2" fmla="*/ 2574549 w 3649408"/>
                <a:gd name="connsiteY2" fmla="*/ 317718 h 1142217"/>
                <a:gd name="connsiteX3" fmla="*/ 3649408 w 3649408"/>
                <a:gd name="connsiteY3" fmla="*/ 693986 h 1142217"/>
                <a:gd name="connsiteX0" fmla="*/ 0 w 3649408"/>
                <a:gd name="connsiteY0" fmla="*/ 1148562 h 1148562"/>
                <a:gd name="connsiteX1" fmla="*/ 1736886 w 3649408"/>
                <a:gd name="connsiteY1" fmla="*/ 44903 h 1148562"/>
                <a:gd name="connsiteX2" fmla="*/ 2574549 w 3649408"/>
                <a:gd name="connsiteY2" fmla="*/ 324063 h 1148562"/>
                <a:gd name="connsiteX3" fmla="*/ 3649408 w 3649408"/>
                <a:gd name="connsiteY3" fmla="*/ 700331 h 1148562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5189 h 1145189"/>
                <a:gd name="connsiteX1" fmla="*/ 1736886 w 3649408"/>
                <a:gd name="connsiteY1" fmla="*/ 41530 h 1145189"/>
                <a:gd name="connsiteX2" fmla="*/ 2574549 w 3649408"/>
                <a:gd name="connsiteY2" fmla="*/ 320690 h 1145189"/>
                <a:gd name="connsiteX3" fmla="*/ 3649408 w 3649408"/>
                <a:gd name="connsiteY3" fmla="*/ 696958 h 1145189"/>
                <a:gd name="connsiteX0" fmla="*/ 0 w 3649408"/>
                <a:gd name="connsiteY0" fmla="*/ 1154498 h 1154498"/>
                <a:gd name="connsiteX1" fmla="*/ 1736886 w 3649408"/>
                <a:gd name="connsiteY1" fmla="*/ 50839 h 1154498"/>
                <a:gd name="connsiteX2" fmla="*/ 2574549 w 3649408"/>
                <a:gd name="connsiteY2" fmla="*/ 329999 h 1154498"/>
                <a:gd name="connsiteX3" fmla="*/ 3649408 w 3649408"/>
                <a:gd name="connsiteY3" fmla="*/ 706267 h 1154498"/>
                <a:gd name="connsiteX0" fmla="*/ 0 w 3649408"/>
                <a:gd name="connsiteY0" fmla="*/ 1135000 h 1135000"/>
                <a:gd name="connsiteX1" fmla="*/ 1736886 w 3649408"/>
                <a:gd name="connsiteY1" fmla="*/ 31341 h 1135000"/>
                <a:gd name="connsiteX2" fmla="*/ 2626392 w 3649408"/>
                <a:gd name="connsiteY2" fmla="*/ 415587 h 1135000"/>
                <a:gd name="connsiteX3" fmla="*/ 3649408 w 3649408"/>
                <a:gd name="connsiteY3" fmla="*/ 686769 h 1135000"/>
                <a:gd name="connsiteX0" fmla="*/ 0 w 3649408"/>
                <a:gd name="connsiteY0" fmla="*/ 1129026 h 1129026"/>
                <a:gd name="connsiteX1" fmla="*/ 1736886 w 3649408"/>
                <a:gd name="connsiteY1" fmla="*/ 25367 h 1129026"/>
                <a:gd name="connsiteX2" fmla="*/ 2626392 w 3649408"/>
                <a:gd name="connsiteY2" fmla="*/ 409613 h 1129026"/>
                <a:gd name="connsiteX3" fmla="*/ 3649408 w 3649408"/>
                <a:gd name="connsiteY3" fmla="*/ 680795 h 1129026"/>
                <a:gd name="connsiteX0" fmla="*/ 0 w 3649408"/>
                <a:gd name="connsiteY0" fmla="*/ 1108729 h 1108729"/>
                <a:gd name="connsiteX1" fmla="*/ 1736886 w 3649408"/>
                <a:gd name="connsiteY1" fmla="*/ 5070 h 1108729"/>
                <a:gd name="connsiteX2" fmla="*/ 2626392 w 3649408"/>
                <a:gd name="connsiteY2" fmla="*/ 389316 h 1108729"/>
                <a:gd name="connsiteX3" fmla="*/ 3649408 w 3649408"/>
                <a:gd name="connsiteY3" fmla="*/ 660498 h 1108729"/>
                <a:gd name="connsiteX0" fmla="*/ 0 w 3649408"/>
                <a:gd name="connsiteY0" fmla="*/ 1124019 h 1124019"/>
                <a:gd name="connsiteX1" fmla="*/ 1736886 w 3649408"/>
                <a:gd name="connsiteY1" fmla="*/ 20360 h 1124019"/>
                <a:gd name="connsiteX2" fmla="*/ 2626392 w 3649408"/>
                <a:gd name="connsiteY2" fmla="*/ 404606 h 1124019"/>
                <a:gd name="connsiteX3" fmla="*/ 3649408 w 3649408"/>
                <a:gd name="connsiteY3" fmla="*/ 675788 h 1124019"/>
                <a:gd name="connsiteX0" fmla="*/ 0 w 3649408"/>
                <a:gd name="connsiteY0" fmla="*/ 1149256 h 1149256"/>
                <a:gd name="connsiteX1" fmla="*/ 1736886 w 3649408"/>
                <a:gd name="connsiteY1" fmla="*/ 45597 h 1149256"/>
                <a:gd name="connsiteX2" fmla="*/ 2626392 w 3649408"/>
                <a:gd name="connsiteY2" fmla="*/ 429843 h 1149256"/>
                <a:gd name="connsiteX3" fmla="*/ 3649408 w 3649408"/>
                <a:gd name="connsiteY3" fmla="*/ 701025 h 1149256"/>
                <a:gd name="connsiteX0" fmla="*/ 0 w 3649408"/>
                <a:gd name="connsiteY0" fmla="*/ 1121798 h 1121798"/>
                <a:gd name="connsiteX1" fmla="*/ 1736886 w 3649408"/>
                <a:gd name="connsiteY1" fmla="*/ 18139 h 1121798"/>
                <a:gd name="connsiteX2" fmla="*/ 2691196 w 3649408"/>
                <a:gd name="connsiteY2" fmla="*/ 477447 h 1121798"/>
                <a:gd name="connsiteX3" fmla="*/ 3649408 w 3649408"/>
                <a:gd name="connsiteY3" fmla="*/ 673567 h 1121798"/>
                <a:gd name="connsiteX0" fmla="*/ 0 w 3649408"/>
                <a:gd name="connsiteY0" fmla="*/ 1127275 h 1127275"/>
                <a:gd name="connsiteX1" fmla="*/ 1736886 w 3649408"/>
                <a:gd name="connsiteY1" fmla="*/ 23616 h 1127275"/>
                <a:gd name="connsiteX2" fmla="*/ 2691196 w 3649408"/>
                <a:gd name="connsiteY2" fmla="*/ 482924 h 1127275"/>
                <a:gd name="connsiteX3" fmla="*/ 3649408 w 3649408"/>
                <a:gd name="connsiteY3" fmla="*/ 679044 h 1127275"/>
                <a:gd name="connsiteX0" fmla="*/ 0 w 3649408"/>
                <a:gd name="connsiteY0" fmla="*/ 1119037 h 1119037"/>
                <a:gd name="connsiteX1" fmla="*/ 1736886 w 3649408"/>
                <a:gd name="connsiteY1" fmla="*/ 15378 h 1119037"/>
                <a:gd name="connsiteX2" fmla="*/ 2691196 w 3649408"/>
                <a:gd name="connsiteY2" fmla="*/ 474686 h 1119037"/>
                <a:gd name="connsiteX3" fmla="*/ 3649408 w 3649408"/>
                <a:gd name="connsiteY3" fmla="*/ 670806 h 1119037"/>
                <a:gd name="connsiteX0" fmla="*/ 0 w 3649408"/>
                <a:gd name="connsiteY0" fmla="*/ 1123553 h 1123553"/>
                <a:gd name="connsiteX1" fmla="*/ 1736886 w 3649408"/>
                <a:gd name="connsiteY1" fmla="*/ 19894 h 1123553"/>
                <a:gd name="connsiteX2" fmla="*/ 2691196 w 3649408"/>
                <a:gd name="connsiteY2" fmla="*/ 479202 h 1123553"/>
                <a:gd name="connsiteX3" fmla="*/ 3649408 w 3649408"/>
                <a:gd name="connsiteY3" fmla="*/ 675322 h 1123553"/>
                <a:gd name="connsiteX0" fmla="*/ 0 w 3649408"/>
                <a:gd name="connsiteY0" fmla="*/ 1131243 h 1131243"/>
                <a:gd name="connsiteX1" fmla="*/ 1736886 w 3649408"/>
                <a:gd name="connsiteY1" fmla="*/ 27584 h 1131243"/>
                <a:gd name="connsiteX2" fmla="*/ 2691196 w 3649408"/>
                <a:gd name="connsiteY2" fmla="*/ 486892 h 1131243"/>
                <a:gd name="connsiteX3" fmla="*/ 3649408 w 3649408"/>
                <a:gd name="connsiteY3" fmla="*/ 683012 h 1131243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44756 h 1144756"/>
                <a:gd name="connsiteX1" fmla="*/ 1736886 w 3649408"/>
                <a:gd name="connsiteY1" fmla="*/ 41097 h 1144756"/>
                <a:gd name="connsiteX2" fmla="*/ 2762481 w 3649408"/>
                <a:gd name="connsiteY2" fmla="*/ 305243 h 1144756"/>
                <a:gd name="connsiteX3" fmla="*/ 3649408 w 3649408"/>
                <a:gd name="connsiteY3" fmla="*/ 696525 h 1144756"/>
                <a:gd name="connsiteX0" fmla="*/ 0 w 3649408"/>
                <a:gd name="connsiteY0" fmla="*/ 1149763 h 1149763"/>
                <a:gd name="connsiteX1" fmla="*/ 1736886 w 3649408"/>
                <a:gd name="connsiteY1" fmla="*/ 46104 h 1149763"/>
                <a:gd name="connsiteX2" fmla="*/ 2762481 w 3649408"/>
                <a:gd name="connsiteY2" fmla="*/ 310250 h 1149763"/>
                <a:gd name="connsiteX3" fmla="*/ 3649408 w 3649408"/>
                <a:gd name="connsiteY3" fmla="*/ 701532 h 1149763"/>
                <a:gd name="connsiteX0" fmla="*/ 0 w 3649408"/>
                <a:gd name="connsiteY0" fmla="*/ 1141906 h 1141906"/>
                <a:gd name="connsiteX1" fmla="*/ 1736886 w 3649408"/>
                <a:gd name="connsiteY1" fmla="*/ 38247 h 1141906"/>
                <a:gd name="connsiteX2" fmla="*/ 2762481 w 3649408"/>
                <a:gd name="connsiteY2" fmla="*/ 302393 h 1141906"/>
                <a:gd name="connsiteX3" fmla="*/ 3649408 w 3649408"/>
                <a:gd name="connsiteY3" fmla="*/ 693675 h 1141906"/>
                <a:gd name="connsiteX0" fmla="*/ 0 w 3649408"/>
                <a:gd name="connsiteY0" fmla="*/ 1137136 h 1137136"/>
                <a:gd name="connsiteX1" fmla="*/ 1736886 w 3649408"/>
                <a:gd name="connsiteY1" fmla="*/ 33477 h 1137136"/>
                <a:gd name="connsiteX2" fmla="*/ 2762481 w 3649408"/>
                <a:gd name="connsiteY2" fmla="*/ 297623 h 1137136"/>
                <a:gd name="connsiteX3" fmla="*/ 3649408 w 3649408"/>
                <a:gd name="connsiteY3" fmla="*/ 688905 h 1137136"/>
                <a:gd name="connsiteX0" fmla="*/ 0 w 3649408"/>
                <a:gd name="connsiteY0" fmla="*/ 1126153 h 1126153"/>
                <a:gd name="connsiteX1" fmla="*/ 1736886 w 3649408"/>
                <a:gd name="connsiteY1" fmla="*/ 22494 h 1126153"/>
                <a:gd name="connsiteX2" fmla="*/ 2762481 w 3649408"/>
                <a:gd name="connsiteY2" fmla="*/ 286640 h 1126153"/>
                <a:gd name="connsiteX3" fmla="*/ 3649408 w 3649408"/>
                <a:gd name="connsiteY3" fmla="*/ 677922 h 1126153"/>
                <a:gd name="connsiteX0" fmla="*/ 0 w 3649408"/>
                <a:gd name="connsiteY0" fmla="*/ 1163102 h 1163102"/>
                <a:gd name="connsiteX1" fmla="*/ 1736886 w 3649408"/>
                <a:gd name="connsiteY1" fmla="*/ 59443 h 1163102"/>
                <a:gd name="connsiteX2" fmla="*/ 2762481 w 3649408"/>
                <a:gd name="connsiteY2" fmla="*/ 323589 h 1163102"/>
                <a:gd name="connsiteX3" fmla="*/ 3649408 w 3649408"/>
                <a:gd name="connsiteY3" fmla="*/ 714871 h 1163102"/>
                <a:gd name="connsiteX0" fmla="*/ 0 w 3649408"/>
                <a:gd name="connsiteY0" fmla="*/ 1139184 h 1139184"/>
                <a:gd name="connsiteX1" fmla="*/ 1736886 w 3649408"/>
                <a:gd name="connsiteY1" fmla="*/ 35525 h 1139184"/>
                <a:gd name="connsiteX2" fmla="*/ 2762481 w 3649408"/>
                <a:gd name="connsiteY2" fmla="*/ 299671 h 1139184"/>
                <a:gd name="connsiteX3" fmla="*/ 3649408 w 3649408"/>
                <a:gd name="connsiteY3" fmla="*/ 585866 h 1139184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53287 h 1153287"/>
                <a:gd name="connsiteX1" fmla="*/ 1736886 w 3649408"/>
                <a:gd name="connsiteY1" fmla="*/ 49628 h 1153287"/>
                <a:gd name="connsiteX2" fmla="*/ 2762481 w 3649408"/>
                <a:gd name="connsiteY2" fmla="*/ 231465 h 1153287"/>
                <a:gd name="connsiteX3" fmla="*/ 3649408 w 3649408"/>
                <a:gd name="connsiteY3" fmla="*/ 599969 h 1153287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05533 h 1105533"/>
                <a:gd name="connsiteX1" fmla="*/ 1997445 w 3649408"/>
                <a:gd name="connsiteY1" fmla="*/ 56749 h 1105533"/>
                <a:gd name="connsiteX2" fmla="*/ 2762481 w 3649408"/>
                <a:gd name="connsiteY2" fmla="*/ 183711 h 1105533"/>
                <a:gd name="connsiteX3" fmla="*/ 3649408 w 3649408"/>
                <a:gd name="connsiteY3" fmla="*/ 552215 h 1105533"/>
                <a:gd name="connsiteX0" fmla="*/ 0 w 3649408"/>
                <a:gd name="connsiteY0" fmla="*/ 1049018 h 1049018"/>
                <a:gd name="connsiteX1" fmla="*/ 1997445 w 3649408"/>
                <a:gd name="connsiteY1" fmla="*/ 234 h 1049018"/>
                <a:gd name="connsiteX2" fmla="*/ 2762481 w 3649408"/>
                <a:gd name="connsiteY2" fmla="*/ 127196 h 1049018"/>
                <a:gd name="connsiteX3" fmla="*/ 3649408 w 3649408"/>
                <a:gd name="connsiteY3" fmla="*/ 495700 h 1049018"/>
                <a:gd name="connsiteX0" fmla="*/ 0 w 3649408"/>
                <a:gd name="connsiteY0" fmla="*/ 1080367 h 1080367"/>
                <a:gd name="connsiteX1" fmla="*/ 1997445 w 3649408"/>
                <a:gd name="connsiteY1" fmla="*/ 31583 h 1080367"/>
                <a:gd name="connsiteX2" fmla="*/ 2762481 w 3649408"/>
                <a:gd name="connsiteY2" fmla="*/ 295726 h 1080367"/>
                <a:gd name="connsiteX3" fmla="*/ 3649408 w 3649408"/>
                <a:gd name="connsiteY3" fmla="*/ 527049 h 1080367"/>
                <a:gd name="connsiteX0" fmla="*/ 0 w 3649408"/>
                <a:gd name="connsiteY0" fmla="*/ 1090349 h 1090349"/>
                <a:gd name="connsiteX1" fmla="*/ 1997445 w 3649408"/>
                <a:gd name="connsiteY1" fmla="*/ 41565 h 1090349"/>
                <a:gd name="connsiteX2" fmla="*/ 2762481 w 3649408"/>
                <a:gd name="connsiteY2" fmla="*/ 305708 h 1090349"/>
                <a:gd name="connsiteX3" fmla="*/ 3649408 w 3649408"/>
                <a:gd name="connsiteY3" fmla="*/ 537031 h 1090349"/>
                <a:gd name="connsiteX0" fmla="*/ 0 w 3649408"/>
                <a:gd name="connsiteY0" fmla="*/ 1078901 h 1078901"/>
                <a:gd name="connsiteX1" fmla="*/ 1997445 w 3649408"/>
                <a:gd name="connsiteY1" fmla="*/ 30117 h 1078901"/>
                <a:gd name="connsiteX2" fmla="*/ 2762481 w 3649408"/>
                <a:gd name="connsiteY2" fmla="*/ 294260 h 1078901"/>
                <a:gd name="connsiteX3" fmla="*/ 3170528 w 3649408"/>
                <a:gd name="connsiteY3" fmla="*/ 397060 h 1078901"/>
                <a:gd name="connsiteX4" fmla="*/ 3649408 w 3649408"/>
                <a:gd name="connsiteY4" fmla="*/ 525583 h 1078901"/>
                <a:gd name="connsiteX0" fmla="*/ 0 w 3649408"/>
                <a:gd name="connsiteY0" fmla="*/ 1080366 h 1080366"/>
                <a:gd name="connsiteX1" fmla="*/ 1997445 w 3649408"/>
                <a:gd name="connsiteY1" fmla="*/ 31582 h 1080366"/>
                <a:gd name="connsiteX2" fmla="*/ 2762481 w 3649408"/>
                <a:gd name="connsiteY2" fmla="*/ 295725 h 1080366"/>
                <a:gd name="connsiteX3" fmla="*/ 3649408 w 3649408"/>
                <a:gd name="connsiteY3" fmla="*/ 527048 h 1080366"/>
                <a:gd name="connsiteX0" fmla="*/ 0 w 3649408"/>
                <a:gd name="connsiteY0" fmla="*/ 1093625 h 1093625"/>
                <a:gd name="connsiteX1" fmla="*/ 1997445 w 3649408"/>
                <a:gd name="connsiteY1" fmla="*/ 44841 h 1093625"/>
                <a:gd name="connsiteX2" fmla="*/ 2762481 w 3649408"/>
                <a:gd name="connsiteY2" fmla="*/ 226676 h 1093625"/>
                <a:gd name="connsiteX3" fmla="*/ 3649408 w 3649408"/>
                <a:gd name="connsiteY3" fmla="*/ 540307 h 1093625"/>
                <a:gd name="connsiteX0" fmla="*/ 0 w 3649408"/>
                <a:gd name="connsiteY0" fmla="*/ 919814 h 919814"/>
                <a:gd name="connsiteX1" fmla="*/ 2044819 w 3649408"/>
                <a:gd name="connsiteY1" fmla="*/ 90521 h 919814"/>
                <a:gd name="connsiteX2" fmla="*/ 2762481 w 3649408"/>
                <a:gd name="connsiteY2" fmla="*/ 52865 h 919814"/>
                <a:gd name="connsiteX3" fmla="*/ 3649408 w 3649408"/>
                <a:gd name="connsiteY3" fmla="*/ 366496 h 919814"/>
                <a:gd name="connsiteX0" fmla="*/ 0 w 3649408"/>
                <a:gd name="connsiteY0" fmla="*/ 885682 h 885682"/>
                <a:gd name="connsiteX1" fmla="*/ 2044819 w 3649408"/>
                <a:gd name="connsiteY1" fmla="*/ 56389 h 885682"/>
                <a:gd name="connsiteX2" fmla="*/ 2762481 w 3649408"/>
                <a:gd name="connsiteY2" fmla="*/ 18733 h 885682"/>
                <a:gd name="connsiteX3" fmla="*/ 3649408 w 3649408"/>
                <a:gd name="connsiteY3" fmla="*/ 332364 h 885682"/>
                <a:gd name="connsiteX0" fmla="*/ 0 w 3613878"/>
                <a:gd name="connsiteY0" fmla="*/ 901813 h 901813"/>
                <a:gd name="connsiteX1" fmla="*/ 2044819 w 3613878"/>
                <a:gd name="connsiteY1" fmla="*/ 72520 h 901813"/>
                <a:gd name="connsiteX2" fmla="*/ 2762481 w 3613878"/>
                <a:gd name="connsiteY2" fmla="*/ 34864 h 901813"/>
                <a:gd name="connsiteX3" fmla="*/ 3613878 w 3613878"/>
                <a:gd name="connsiteY3" fmla="*/ 567985 h 901813"/>
                <a:gd name="connsiteX0" fmla="*/ 0 w 3613878"/>
                <a:gd name="connsiteY0" fmla="*/ 864688 h 864688"/>
                <a:gd name="connsiteX1" fmla="*/ 2044819 w 3613878"/>
                <a:gd name="connsiteY1" fmla="*/ 35395 h 864688"/>
                <a:gd name="connsiteX2" fmla="*/ 2786168 w 3613878"/>
                <a:gd name="connsiteY2" fmla="*/ 189794 h 864688"/>
                <a:gd name="connsiteX3" fmla="*/ 3613878 w 3613878"/>
                <a:gd name="connsiteY3" fmla="*/ 530860 h 864688"/>
                <a:gd name="connsiteX0" fmla="*/ 0 w 3613878"/>
                <a:gd name="connsiteY0" fmla="*/ 751890 h 751890"/>
                <a:gd name="connsiteX1" fmla="*/ 2056663 w 3613878"/>
                <a:gd name="connsiteY1" fmla="*/ 59778 h 751890"/>
                <a:gd name="connsiteX2" fmla="*/ 2786168 w 3613878"/>
                <a:gd name="connsiteY2" fmla="*/ 76996 h 751890"/>
                <a:gd name="connsiteX3" fmla="*/ 3613878 w 3613878"/>
                <a:gd name="connsiteY3" fmla="*/ 418062 h 751890"/>
                <a:gd name="connsiteX0" fmla="*/ 0 w 3613878"/>
                <a:gd name="connsiteY0" fmla="*/ 707605 h 707605"/>
                <a:gd name="connsiteX1" fmla="*/ 2056663 w 3613878"/>
                <a:gd name="connsiteY1" fmla="*/ 15493 h 707605"/>
                <a:gd name="connsiteX2" fmla="*/ 2786168 w 3613878"/>
                <a:gd name="connsiteY2" fmla="*/ 32711 h 707605"/>
                <a:gd name="connsiteX3" fmla="*/ 3613878 w 3613878"/>
                <a:gd name="connsiteY3" fmla="*/ 373777 h 707605"/>
                <a:gd name="connsiteX0" fmla="*/ 0 w 3613878"/>
                <a:gd name="connsiteY0" fmla="*/ 716263 h 716263"/>
                <a:gd name="connsiteX1" fmla="*/ 2056663 w 3613878"/>
                <a:gd name="connsiteY1" fmla="*/ 24151 h 716263"/>
                <a:gd name="connsiteX2" fmla="*/ 2916447 w 3613878"/>
                <a:gd name="connsiteY2" fmla="*/ 178549 h 716263"/>
                <a:gd name="connsiteX3" fmla="*/ 3613878 w 3613878"/>
                <a:gd name="connsiteY3" fmla="*/ 382435 h 716263"/>
                <a:gd name="connsiteX0" fmla="*/ 0 w 3613878"/>
                <a:gd name="connsiteY0" fmla="*/ 718891 h 718891"/>
                <a:gd name="connsiteX1" fmla="*/ 2056663 w 3613878"/>
                <a:gd name="connsiteY1" fmla="*/ 26779 h 718891"/>
                <a:gd name="connsiteX2" fmla="*/ 2916447 w 3613878"/>
                <a:gd name="connsiteY2" fmla="*/ 181177 h 718891"/>
                <a:gd name="connsiteX3" fmla="*/ 3613878 w 3613878"/>
                <a:gd name="connsiteY3" fmla="*/ 385063 h 718891"/>
                <a:gd name="connsiteX0" fmla="*/ 0 w 3613878"/>
                <a:gd name="connsiteY0" fmla="*/ 845893 h 845893"/>
                <a:gd name="connsiteX1" fmla="*/ 2009289 w 3613878"/>
                <a:gd name="connsiteY1" fmla="*/ 16599 h 845893"/>
                <a:gd name="connsiteX2" fmla="*/ 2916447 w 3613878"/>
                <a:gd name="connsiteY2" fmla="*/ 308179 h 845893"/>
                <a:gd name="connsiteX3" fmla="*/ 3613878 w 3613878"/>
                <a:gd name="connsiteY3" fmla="*/ 512065 h 845893"/>
                <a:gd name="connsiteX0" fmla="*/ 0 w 3613878"/>
                <a:gd name="connsiteY0" fmla="*/ 855499 h 855499"/>
                <a:gd name="connsiteX1" fmla="*/ 2009289 w 3613878"/>
                <a:gd name="connsiteY1" fmla="*/ 26205 h 855499"/>
                <a:gd name="connsiteX2" fmla="*/ 2916447 w 3613878"/>
                <a:gd name="connsiteY2" fmla="*/ 235478 h 855499"/>
                <a:gd name="connsiteX3" fmla="*/ 3613878 w 3613878"/>
                <a:gd name="connsiteY3" fmla="*/ 521671 h 855499"/>
                <a:gd name="connsiteX0" fmla="*/ 0 w 3613878"/>
                <a:gd name="connsiteY0" fmla="*/ 839408 h 839408"/>
                <a:gd name="connsiteX1" fmla="*/ 2009289 w 3613878"/>
                <a:gd name="connsiteY1" fmla="*/ 10114 h 839408"/>
                <a:gd name="connsiteX2" fmla="*/ 2916447 w 3613878"/>
                <a:gd name="connsiteY2" fmla="*/ 219387 h 839408"/>
                <a:gd name="connsiteX3" fmla="*/ 3613878 w 3613878"/>
                <a:gd name="connsiteY3" fmla="*/ 505580 h 839408"/>
                <a:gd name="connsiteX0" fmla="*/ 0 w 3613878"/>
                <a:gd name="connsiteY0" fmla="*/ 843487 h 843487"/>
                <a:gd name="connsiteX1" fmla="*/ 2009289 w 3613878"/>
                <a:gd name="connsiteY1" fmla="*/ 14193 h 843487"/>
                <a:gd name="connsiteX2" fmla="*/ 2928290 w 3613878"/>
                <a:gd name="connsiteY2" fmla="*/ 333211 h 843487"/>
                <a:gd name="connsiteX3" fmla="*/ 3613878 w 3613878"/>
                <a:gd name="connsiteY3" fmla="*/ 509659 h 843487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858144 h 858144"/>
                <a:gd name="connsiteX1" fmla="*/ 2009289 w 3613878"/>
                <a:gd name="connsiteY1" fmla="*/ 28850 h 858144"/>
                <a:gd name="connsiteX2" fmla="*/ 2928290 w 3613878"/>
                <a:gd name="connsiteY2" fmla="*/ 347868 h 858144"/>
                <a:gd name="connsiteX3" fmla="*/ 3613878 w 3613878"/>
                <a:gd name="connsiteY3" fmla="*/ 524316 h 858144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919952 h 919952"/>
                <a:gd name="connsiteX1" fmla="*/ 2009289 w 3613878"/>
                <a:gd name="connsiteY1" fmla="*/ 90658 h 919952"/>
                <a:gd name="connsiteX2" fmla="*/ 2928290 w 3613878"/>
                <a:gd name="connsiteY2" fmla="*/ 409676 h 919952"/>
                <a:gd name="connsiteX3" fmla="*/ 3613878 w 3613878"/>
                <a:gd name="connsiteY3" fmla="*/ 586124 h 919952"/>
                <a:gd name="connsiteX0" fmla="*/ 0 w 3613878"/>
                <a:gd name="connsiteY0" fmla="*/ 944928 h 944928"/>
                <a:gd name="connsiteX1" fmla="*/ 2009289 w 3613878"/>
                <a:gd name="connsiteY1" fmla="*/ 115634 h 944928"/>
                <a:gd name="connsiteX2" fmla="*/ 2928290 w 3613878"/>
                <a:gd name="connsiteY2" fmla="*/ 434652 h 944928"/>
                <a:gd name="connsiteX3" fmla="*/ 3613878 w 3613878"/>
                <a:gd name="connsiteY3" fmla="*/ 611100 h 944928"/>
                <a:gd name="connsiteX0" fmla="*/ 0 w 3613878"/>
                <a:gd name="connsiteY0" fmla="*/ 913513 h 913513"/>
                <a:gd name="connsiteX1" fmla="*/ 2009289 w 3613878"/>
                <a:gd name="connsiteY1" fmla="*/ 84219 h 913513"/>
                <a:gd name="connsiteX2" fmla="*/ 2928290 w 3613878"/>
                <a:gd name="connsiteY2" fmla="*/ 403237 h 913513"/>
                <a:gd name="connsiteX3" fmla="*/ 3613878 w 3613878"/>
                <a:gd name="connsiteY3" fmla="*/ 579685 h 913513"/>
                <a:gd name="connsiteX0" fmla="*/ 0 w 3613878"/>
                <a:gd name="connsiteY0" fmla="*/ 892430 h 892430"/>
                <a:gd name="connsiteX1" fmla="*/ 2009289 w 3613878"/>
                <a:gd name="connsiteY1" fmla="*/ 63136 h 892430"/>
                <a:gd name="connsiteX2" fmla="*/ 2928290 w 3613878"/>
                <a:gd name="connsiteY2" fmla="*/ 382154 h 892430"/>
                <a:gd name="connsiteX3" fmla="*/ 3613878 w 3613878"/>
                <a:gd name="connsiteY3" fmla="*/ 558602 h 892430"/>
                <a:gd name="connsiteX0" fmla="*/ 0 w 3613878"/>
                <a:gd name="connsiteY0" fmla="*/ 944929 h 944929"/>
                <a:gd name="connsiteX1" fmla="*/ 2009289 w 3613878"/>
                <a:gd name="connsiteY1" fmla="*/ 115635 h 944929"/>
                <a:gd name="connsiteX2" fmla="*/ 2928290 w 3613878"/>
                <a:gd name="connsiteY2" fmla="*/ 434653 h 944929"/>
                <a:gd name="connsiteX3" fmla="*/ 3613878 w 3613878"/>
                <a:gd name="connsiteY3" fmla="*/ 611101 h 944929"/>
                <a:gd name="connsiteX0" fmla="*/ 0 w 3613878"/>
                <a:gd name="connsiteY0" fmla="*/ 961295 h 961295"/>
                <a:gd name="connsiteX1" fmla="*/ 2009289 w 3613878"/>
                <a:gd name="connsiteY1" fmla="*/ 132001 h 961295"/>
                <a:gd name="connsiteX2" fmla="*/ 2928290 w 3613878"/>
                <a:gd name="connsiteY2" fmla="*/ 451019 h 961295"/>
                <a:gd name="connsiteX3" fmla="*/ 3613878 w 3613878"/>
                <a:gd name="connsiteY3" fmla="*/ 627467 h 961295"/>
                <a:gd name="connsiteX0" fmla="*/ 0 w 3613878"/>
                <a:gd name="connsiteY0" fmla="*/ 913169 h 913169"/>
                <a:gd name="connsiteX1" fmla="*/ 2009289 w 3613878"/>
                <a:gd name="connsiteY1" fmla="*/ 83875 h 913169"/>
                <a:gd name="connsiteX2" fmla="*/ 2928290 w 3613878"/>
                <a:gd name="connsiteY2" fmla="*/ 402893 h 913169"/>
                <a:gd name="connsiteX3" fmla="*/ 3371868 w 3613878"/>
                <a:gd name="connsiteY3" fmla="*/ 725190 h 913169"/>
                <a:gd name="connsiteX4" fmla="*/ 3613878 w 3613878"/>
                <a:gd name="connsiteY4" fmla="*/ 579341 h 913169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851415 h 851415"/>
                <a:gd name="connsiteX1" fmla="*/ 2009289 w 3613878"/>
                <a:gd name="connsiteY1" fmla="*/ 22121 h 851415"/>
                <a:gd name="connsiteX2" fmla="*/ 2928290 w 3613878"/>
                <a:gd name="connsiteY2" fmla="*/ 341139 h 851415"/>
                <a:gd name="connsiteX3" fmla="*/ 3613878 w 3613878"/>
                <a:gd name="connsiteY3" fmla="*/ 517587 h 851415"/>
                <a:gd name="connsiteX0" fmla="*/ 0 w 3613878"/>
                <a:gd name="connsiteY0" fmla="*/ 844424 h 844424"/>
                <a:gd name="connsiteX1" fmla="*/ 2009289 w 3613878"/>
                <a:gd name="connsiteY1" fmla="*/ 15130 h 844424"/>
                <a:gd name="connsiteX2" fmla="*/ 2928290 w 3613878"/>
                <a:gd name="connsiteY2" fmla="*/ 334148 h 844424"/>
                <a:gd name="connsiteX3" fmla="*/ 3613878 w 3613878"/>
                <a:gd name="connsiteY3" fmla="*/ 510596 h 84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3878" h="844424">
                  <a:moveTo>
                    <a:pt x="0" y="844424"/>
                  </a:moveTo>
                  <a:cubicBezTo>
                    <a:pt x="228600" y="163790"/>
                    <a:pt x="1521241" y="-64444"/>
                    <a:pt x="2009289" y="15130"/>
                  </a:cubicBezTo>
                  <a:cubicBezTo>
                    <a:pt x="2497337" y="94704"/>
                    <a:pt x="2660859" y="251570"/>
                    <a:pt x="2928290" y="334148"/>
                  </a:cubicBezTo>
                  <a:cubicBezTo>
                    <a:pt x="3195721" y="416726"/>
                    <a:pt x="3151272" y="446399"/>
                    <a:pt x="3613878" y="51059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olid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 dirty="0">
                <a:solidFill>
                  <a:srgbClr val="00B050"/>
                </a:solidFill>
              </a:endParaRPr>
            </a:p>
          </p:txBody>
        </p:sp>
        <p:sp>
          <p:nvSpPr>
            <p:cNvPr id="210978" name="ZoneTexte 11"/>
            <p:cNvSpPr txBox="1">
              <a:spLocks noChangeArrowheads="1"/>
            </p:cNvSpPr>
            <p:nvPr/>
          </p:nvSpPr>
          <p:spPr bwMode="auto">
            <a:xfrm>
              <a:off x="4242579" y="3091189"/>
              <a:ext cx="2437457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HSP, BCL protein, IL10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Free radical scavengers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BDNF, VEGF, EPO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NOS, ↑ GABA</a:t>
              </a:r>
              <a:r>
                <a:rPr lang="en-US" altLang="fr-FR" sz="1179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A 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receptors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IL1-R antagonist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GluR2</a:t>
              </a:r>
            </a:p>
          </p:txBody>
        </p:sp>
        <p:sp>
          <p:nvSpPr>
            <p:cNvPr id="210979" name="ZoneTexte 45"/>
            <p:cNvSpPr txBox="1">
              <a:spLocks noChangeArrowheads="1"/>
            </p:cNvSpPr>
            <p:nvPr/>
          </p:nvSpPr>
          <p:spPr bwMode="auto">
            <a:xfrm>
              <a:off x="6224257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Neural repair / Regeneration</a:t>
              </a:r>
            </a:p>
          </p:txBody>
        </p:sp>
        <p:sp>
          <p:nvSpPr>
            <p:cNvPr id="210980" name="ZoneTexte 46"/>
            <p:cNvSpPr txBox="1">
              <a:spLocks noChangeArrowheads="1"/>
            </p:cNvSpPr>
            <p:nvPr/>
          </p:nvSpPr>
          <p:spPr bwMode="auto">
            <a:xfrm>
              <a:off x="2803545" y="4842730"/>
              <a:ext cx="3024652" cy="73270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Intensive care: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BP, glycemia, nursing (mobilization, infection prevention…)</a:t>
              </a:r>
            </a:p>
          </p:txBody>
        </p:sp>
        <p:sp>
          <p:nvSpPr>
            <p:cNvPr id="210981" name="ZoneTexte 47"/>
            <p:cNvSpPr txBox="1">
              <a:spLocks noChangeArrowheads="1"/>
            </p:cNvSpPr>
            <p:nvPr/>
          </p:nvSpPr>
          <p:spPr bwMode="auto">
            <a:xfrm>
              <a:off x="6291959" y="5723189"/>
              <a:ext cx="1721325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GF / Cell therapy: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GCSF, EPO…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Cell therapy (MSC, MNC, HSC, EP…)</a:t>
              </a:r>
            </a:p>
          </p:txBody>
        </p:sp>
      </p:grpSp>
      <p:sp>
        <p:nvSpPr>
          <p:cNvPr id="210947" name="Text Box 7"/>
          <p:cNvSpPr txBox="1">
            <a:spLocks noChangeArrowheads="1"/>
          </p:cNvSpPr>
          <p:nvPr/>
        </p:nvSpPr>
        <p:spPr bwMode="auto">
          <a:xfrm>
            <a:off x="7546233" y="6451878"/>
            <a:ext cx="3273464" cy="3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04" tIns="45355" rIns="90704" bIns="45355">
            <a:spAutoFit/>
          </a:bodyPr>
          <a:lstStyle>
            <a:lvl1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6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48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20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92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361" b="1">
                <a:solidFill>
                  <a:srgbClr val="000000"/>
                </a:solidFill>
              </a:rPr>
              <a:t>Detante</a:t>
            </a:r>
            <a:r>
              <a:rPr lang="fr-FR" altLang="fr-FR" sz="1361" b="1" i="1">
                <a:solidFill>
                  <a:srgbClr val="000000"/>
                </a:solidFill>
              </a:rPr>
              <a:t>, </a:t>
            </a:r>
            <a:r>
              <a:rPr lang="fr-FR" altLang="fr-FR" sz="1361" i="1">
                <a:solidFill>
                  <a:srgbClr val="000000"/>
                </a:solidFill>
              </a:rPr>
              <a:t>Rev Neurol </a:t>
            </a:r>
            <a:r>
              <a:rPr lang="fr-FR" altLang="fr-FR" sz="1361">
                <a:solidFill>
                  <a:srgbClr val="000000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41238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6" name="Groupe 2"/>
          <p:cNvGrpSpPr>
            <a:grpSpLocks/>
          </p:cNvGrpSpPr>
          <p:nvPr/>
        </p:nvGrpSpPr>
        <p:grpSpPr bwMode="auto">
          <a:xfrm>
            <a:off x="2547798" y="40325"/>
            <a:ext cx="7102496" cy="6673627"/>
            <a:chOff x="1899927" y="44248"/>
            <a:chExt cx="7828304" cy="7356841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702749" y="88700"/>
              <a:ext cx="0" cy="21702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49" name="ZoneTexte 7"/>
            <p:cNvSpPr txBox="1">
              <a:spLocks noChangeArrowheads="1"/>
            </p:cNvSpPr>
            <p:nvPr/>
          </p:nvSpPr>
          <p:spPr bwMode="auto">
            <a:xfrm rot="16200000">
              <a:off x="1595431" y="935618"/>
              <a:ext cx="1172382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Stroke damages</a:t>
              </a:r>
            </a:p>
          </p:txBody>
        </p:sp>
        <p:sp>
          <p:nvSpPr>
            <p:cNvPr id="210950" name="ZoneTexte 8"/>
            <p:cNvSpPr txBox="1">
              <a:spLocks noChangeArrowheads="1"/>
            </p:cNvSpPr>
            <p:nvPr/>
          </p:nvSpPr>
          <p:spPr bwMode="auto">
            <a:xfrm rot="16200000">
              <a:off x="1430204" y="3053425"/>
              <a:ext cx="1532450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Endogenous protection</a:t>
              </a:r>
            </a:p>
          </p:txBody>
        </p:sp>
        <p:sp>
          <p:nvSpPr>
            <p:cNvPr id="210951" name="ZoneTexte 9"/>
            <p:cNvSpPr txBox="1">
              <a:spLocks noChangeArrowheads="1"/>
            </p:cNvSpPr>
            <p:nvPr/>
          </p:nvSpPr>
          <p:spPr bwMode="auto">
            <a:xfrm rot="16200000">
              <a:off x="1221779" y="5705564"/>
              <a:ext cx="1960315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Therapeutic strategies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694812" y="2481194"/>
              <a:ext cx="28572" cy="1746345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orme libre 14"/>
            <p:cNvSpPr/>
            <p:nvPr/>
          </p:nvSpPr>
          <p:spPr>
            <a:xfrm>
              <a:off x="2702749" y="299850"/>
              <a:ext cx="2328599" cy="1960669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474187" y="1125395"/>
              <a:ext cx="3206388" cy="112877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694812" y="1568331"/>
              <a:ext cx="2261933" cy="681075"/>
            </a:xfrm>
            <a:custGeom>
              <a:avLst/>
              <a:gdLst>
                <a:gd name="connsiteX0" fmla="*/ 0 w 1255362"/>
                <a:gd name="connsiteY0" fmla="*/ 589170 h 589170"/>
                <a:gd name="connsiteX1" fmla="*/ 604433 w 1255362"/>
                <a:gd name="connsiteY1" fmla="*/ 234 h 589170"/>
                <a:gd name="connsiteX2" fmla="*/ 1255362 w 1255362"/>
                <a:gd name="connsiteY2" fmla="*/ 511678 h 589170"/>
                <a:gd name="connsiteX3" fmla="*/ 1255362 w 1255362"/>
                <a:gd name="connsiteY3" fmla="*/ 511678 h 589170"/>
                <a:gd name="connsiteX0" fmla="*/ 0 w 1255362"/>
                <a:gd name="connsiteY0" fmla="*/ 639638 h 639638"/>
                <a:gd name="connsiteX1" fmla="*/ 335161 w 1255362"/>
                <a:gd name="connsiteY1" fmla="*/ 214 h 639638"/>
                <a:gd name="connsiteX2" fmla="*/ 1255362 w 1255362"/>
                <a:gd name="connsiteY2" fmla="*/ 562146 h 639638"/>
                <a:gd name="connsiteX3" fmla="*/ 1255362 w 1255362"/>
                <a:gd name="connsiteY3" fmla="*/ 562146 h 639638"/>
                <a:gd name="connsiteX0" fmla="*/ 0 w 1255362"/>
                <a:gd name="connsiteY0" fmla="*/ 693637 h 693637"/>
                <a:gd name="connsiteX1" fmla="*/ 335161 w 1255362"/>
                <a:gd name="connsiteY1" fmla="*/ 54213 h 693637"/>
                <a:gd name="connsiteX2" fmla="*/ 1255362 w 1255362"/>
                <a:gd name="connsiteY2" fmla="*/ 616145 h 693637"/>
                <a:gd name="connsiteX3" fmla="*/ 1255362 w 1255362"/>
                <a:gd name="connsiteY3" fmla="*/ 616145 h 693637"/>
                <a:gd name="connsiteX0" fmla="*/ 0 w 1255362"/>
                <a:gd name="connsiteY0" fmla="*/ 702514 h 702514"/>
                <a:gd name="connsiteX1" fmla="*/ 335161 w 1255362"/>
                <a:gd name="connsiteY1" fmla="*/ 63090 h 702514"/>
                <a:gd name="connsiteX2" fmla="*/ 1255362 w 1255362"/>
                <a:gd name="connsiteY2" fmla="*/ 625022 h 702514"/>
                <a:gd name="connsiteX3" fmla="*/ 1255362 w 1255362"/>
                <a:gd name="connsiteY3" fmla="*/ 625022 h 702514"/>
                <a:gd name="connsiteX0" fmla="*/ 0 w 1300240"/>
                <a:gd name="connsiteY0" fmla="*/ 662216 h 662216"/>
                <a:gd name="connsiteX1" fmla="*/ 380039 w 1300240"/>
                <a:gd name="connsiteY1" fmla="*/ 353 h 662216"/>
                <a:gd name="connsiteX2" fmla="*/ 1300240 w 1300240"/>
                <a:gd name="connsiteY2" fmla="*/ 562285 h 662216"/>
                <a:gd name="connsiteX3" fmla="*/ 1300240 w 1300240"/>
                <a:gd name="connsiteY3" fmla="*/ 562285 h 662216"/>
                <a:gd name="connsiteX0" fmla="*/ 0 w 1300240"/>
                <a:gd name="connsiteY0" fmla="*/ 729497 h 729497"/>
                <a:gd name="connsiteX1" fmla="*/ 402478 w 1300240"/>
                <a:gd name="connsiteY1" fmla="*/ 316 h 729497"/>
                <a:gd name="connsiteX2" fmla="*/ 1300240 w 1300240"/>
                <a:gd name="connsiteY2" fmla="*/ 629566 h 729497"/>
                <a:gd name="connsiteX3" fmla="*/ 1300240 w 1300240"/>
                <a:gd name="connsiteY3" fmla="*/ 629566 h 729497"/>
                <a:gd name="connsiteX0" fmla="*/ 0 w 2108053"/>
                <a:gd name="connsiteY0" fmla="*/ 729497 h 729497"/>
                <a:gd name="connsiteX1" fmla="*/ 402478 w 2108053"/>
                <a:gd name="connsiteY1" fmla="*/ 316 h 729497"/>
                <a:gd name="connsiteX2" fmla="*/ 1300240 w 2108053"/>
                <a:gd name="connsiteY2" fmla="*/ 629566 h 729497"/>
                <a:gd name="connsiteX3" fmla="*/ 2108053 w 2108053"/>
                <a:gd name="connsiteY3" fmla="*/ 724933 h 729497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6609 h 736609"/>
                <a:gd name="connsiteX1" fmla="*/ 402478 w 2108053"/>
                <a:gd name="connsiteY1" fmla="*/ 7428 h 736609"/>
                <a:gd name="connsiteX2" fmla="*/ 918773 w 2108053"/>
                <a:gd name="connsiteY2" fmla="*/ 339358 h 736609"/>
                <a:gd name="connsiteX3" fmla="*/ 2108053 w 2108053"/>
                <a:gd name="connsiteY3" fmla="*/ 732045 h 736609"/>
                <a:gd name="connsiteX0" fmla="*/ 0 w 2108053"/>
                <a:gd name="connsiteY0" fmla="*/ 738762 h 738762"/>
                <a:gd name="connsiteX1" fmla="*/ 402478 w 2108053"/>
                <a:gd name="connsiteY1" fmla="*/ 9581 h 738762"/>
                <a:gd name="connsiteX2" fmla="*/ 935602 w 2108053"/>
                <a:gd name="connsiteY2" fmla="*/ 302242 h 738762"/>
                <a:gd name="connsiteX3" fmla="*/ 2108053 w 2108053"/>
                <a:gd name="connsiteY3" fmla="*/ 734198 h 738762"/>
                <a:gd name="connsiteX0" fmla="*/ 0 w 2108053"/>
                <a:gd name="connsiteY0" fmla="*/ 757875 h 757875"/>
                <a:gd name="connsiteX1" fmla="*/ 402478 w 2108053"/>
                <a:gd name="connsiteY1" fmla="*/ 28694 h 757875"/>
                <a:gd name="connsiteX2" fmla="*/ 489178 w 2108053"/>
                <a:gd name="connsiteY2" fmla="*/ 163650 h 757875"/>
                <a:gd name="connsiteX3" fmla="*/ 935602 w 2108053"/>
                <a:gd name="connsiteY3" fmla="*/ 321355 h 757875"/>
                <a:gd name="connsiteX4" fmla="*/ 2108053 w 2108053"/>
                <a:gd name="connsiteY4" fmla="*/ 753311 h 757875"/>
                <a:gd name="connsiteX0" fmla="*/ 0 w 2108053"/>
                <a:gd name="connsiteY0" fmla="*/ 647971 h 647971"/>
                <a:gd name="connsiteX1" fmla="*/ 475405 w 2108053"/>
                <a:gd name="connsiteY1" fmla="*/ 59035 h 647971"/>
                <a:gd name="connsiteX2" fmla="*/ 489178 w 2108053"/>
                <a:gd name="connsiteY2" fmla="*/ 53746 h 647971"/>
                <a:gd name="connsiteX3" fmla="*/ 935602 w 2108053"/>
                <a:gd name="connsiteY3" fmla="*/ 211451 h 647971"/>
                <a:gd name="connsiteX4" fmla="*/ 2108053 w 2108053"/>
                <a:gd name="connsiteY4" fmla="*/ 643407 h 647971"/>
                <a:gd name="connsiteX0" fmla="*/ 0 w 2108053"/>
                <a:gd name="connsiteY0" fmla="*/ 677130 h 677130"/>
                <a:gd name="connsiteX1" fmla="*/ 475405 w 2108053"/>
                <a:gd name="connsiteY1" fmla="*/ 88194 h 677130"/>
                <a:gd name="connsiteX2" fmla="*/ 382591 w 2108053"/>
                <a:gd name="connsiteY2" fmla="*/ 32416 h 677130"/>
                <a:gd name="connsiteX3" fmla="*/ 935602 w 2108053"/>
                <a:gd name="connsiteY3" fmla="*/ 240610 h 677130"/>
                <a:gd name="connsiteX4" fmla="*/ 2108053 w 2108053"/>
                <a:gd name="connsiteY4" fmla="*/ 672566 h 677130"/>
                <a:gd name="connsiteX0" fmla="*/ 0 w 2108053"/>
                <a:gd name="connsiteY0" fmla="*/ 686669 h 686669"/>
                <a:gd name="connsiteX1" fmla="*/ 307110 w 2108053"/>
                <a:gd name="connsiteY1" fmla="*/ 75294 h 686669"/>
                <a:gd name="connsiteX2" fmla="*/ 382591 w 2108053"/>
                <a:gd name="connsiteY2" fmla="*/ 41955 h 686669"/>
                <a:gd name="connsiteX3" fmla="*/ 935602 w 2108053"/>
                <a:gd name="connsiteY3" fmla="*/ 250149 h 686669"/>
                <a:gd name="connsiteX4" fmla="*/ 2108053 w 2108053"/>
                <a:gd name="connsiteY4" fmla="*/ 682105 h 686669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35602 w 2108053"/>
                <a:gd name="connsiteY3" fmla="*/ 221620 h 658140"/>
                <a:gd name="connsiteX4" fmla="*/ 2108053 w 2108053"/>
                <a:gd name="connsiteY4" fmla="*/ 653576 h 658140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24383 w 2108053"/>
                <a:gd name="connsiteY3" fmla="*/ 294548 h 658140"/>
                <a:gd name="connsiteX4" fmla="*/ 2108053 w 2108053"/>
                <a:gd name="connsiteY4" fmla="*/ 653576 h 658140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924383 w 2108053"/>
                <a:gd name="connsiteY3" fmla="*/ 277249 h 640841"/>
                <a:gd name="connsiteX4" fmla="*/ 2108053 w 2108053"/>
                <a:gd name="connsiteY4" fmla="*/ 636277 h 640841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890724 w 2108053"/>
                <a:gd name="connsiteY3" fmla="*/ 338957 h 640841"/>
                <a:gd name="connsiteX4" fmla="*/ 2108053 w 2108053"/>
                <a:gd name="connsiteY4" fmla="*/ 636277 h 640841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890724 w 2108053"/>
                <a:gd name="connsiteY3" fmla="*/ 33776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28650 h 628650"/>
                <a:gd name="connsiteX1" fmla="*/ 307110 w 2108053"/>
                <a:gd name="connsiteY1" fmla="*/ 17275 h 628650"/>
                <a:gd name="connsiteX2" fmla="*/ 730399 w 2108053"/>
                <a:gd name="connsiteY2" fmla="*/ 180280 h 628650"/>
                <a:gd name="connsiteX3" fmla="*/ 929992 w 2108053"/>
                <a:gd name="connsiteY3" fmla="*/ 332376 h 628650"/>
                <a:gd name="connsiteX4" fmla="*/ 2108053 w 2108053"/>
                <a:gd name="connsiteY4" fmla="*/ 624086 h 628650"/>
                <a:gd name="connsiteX0" fmla="*/ 0 w 2108053"/>
                <a:gd name="connsiteY0" fmla="*/ 617481 h 617481"/>
                <a:gd name="connsiteX1" fmla="*/ 307110 w 2108053"/>
                <a:gd name="connsiteY1" fmla="*/ 6106 h 617481"/>
                <a:gd name="connsiteX2" fmla="*/ 929992 w 2108053"/>
                <a:gd name="connsiteY2" fmla="*/ 321207 h 617481"/>
                <a:gd name="connsiteX3" fmla="*/ 2108053 w 2108053"/>
                <a:gd name="connsiteY3" fmla="*/ 612917 h 617481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7738 h 618784"/>
                <a:gd name="connsiteX1" fmla="*/ 307110 w 2051955"/>
                <a:gd name="connsiteY1" fmla="*/ 6363 h 618784"/>
                <a:gd name="connsiteX2" fmla="*/ 941212 w 2051955"/>
                <a:gd name="connsiteY2" fmla="*/ 327074 h 618784"/>
                <a:gd name="connsiteX3" fmla="*/ 2051955 w 2051955"/>
                <a:gd name="connsiteY3" fmla="*/ 618784 h 61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1955" h="618784">
                  <a:moveTo>
                    <a:pt x="0" y="617738"/>
                  </a:moveTo>
                  <a:cubicBezTo>
                    <a:pt x="197603" y="329727"/>
                    <a:pt x="150241" y="54807"/>
                    <a:pt x="307110" y="6363"/>
                  </a:cubicBezTo>
                  <a:cubicBezTo>
                    <a:pt x="463979" y="-42081"/>
                    <a:pt x="618617" y="197890"/>
                    <a:pt x="941212" y="327074"/>
                  </a:cubicBezTo>
                  <a:cubicBezTo>
                    <a:pt x="1412436" y="493499"/>
                    <a:pt x="1648048" y="547727"/>
                    <a:pt x="2051955" y="61878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210956" name="ZoneTexte 19"/>
            <p:cNvSpPr txBox="1">
              <a:spLocks noChangeArrowheads="1"/>
            </p:cNvSpPr>
            <p:nvPr/>
          </p:nvSpPr>
          <p:spPr bwMode="auto">
            <a:xfrm>
              <a:off x="2867365" y="3310011"/>
              <a:ext cx="1163937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Collaterals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Reperfusion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↑ GABA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fr-FR" sz="1179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 ATP</a:t>
              </a:r>
            </a:p>
          </p:txBody>
        </p:sp>
        <p:sp>
          <p:nvSpPr>
            <p:cNvPr id="210957" name="ZoneTexte 21"/>
            <p:cNvSpPr txBox="1">
              <a:spLocks noChangeArrowheads="1"/>
            </p:cNvSpPr>
            <p:nvPr/>
          </p:nvSpPr>
          <p:spPr bwMode="auto">
            <a:xfrm>
              <a:off x="2803545" y="5690766"/>
              <a:ext cx="1512324" cy="1101959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IV thrombolysis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Thrombectomy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Craniectomy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Antibiotherapy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Hypothermia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2690050" y="2260519"/>
              <a:ext cx="7019133" cy="476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59" name="ZoneTexte 25"/>
            <p:cNvSpPr txBox="1">
              <a:spLocks noChangeArrowheads="1"/>
            </p:cNvSpPr>
            <p:nvPr/>
          </p:nvSpPr>
          <p:spPr bwMode="auto">
            <a:xfrm>
              <a:off x="7112032" y="3000819"/>
              <a:ext cx="2434435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Structural plasticity: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Neurogenesis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Synaptogenesis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Angiogenesis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Oligodendrogenesis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Astrogliosis scar modulation</a:t>
              </a:r>
            </a:p>
          </p:txBody>
        </p:sp>
        <p:sp>
          <p:nvSpPr>
            <p:cNvPr id="210960" name="ZoneTexte 26"/>
            <p:cNvSpPr txBox="1">
              <a:spLocks noChangeArrowheads="1"/>
            </p:cNvSpPr>
            <p:nvPr/>
          </p:nvSpPr>
          <p:spPr bwMode="auto">
            <a:xfrm>
              <a:off x="2740076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Neuroprotection</a:t>
              </a:r>
            </a:p>
          </p:txBody>
        </p:sp>
        <p:sp>
          <p:nvSpPr>
            <p:cNvPr id="210961" name="ZoneTexte 27"/>
            <p:cNvSpPr txBox="1">
              <a:spLocks noChangeArrowheads="1"/>
            </p:cNvSpPr>
            <p:nvPr/>
          </p:nvSpPr>
          <p:spPr bwMode="auto">
            <a:xfrm>
              <a:off x="5845579" y="4848530"/>
              <a:ext cx="3855932" cy="33263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Rehabilitation / Learning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4380546" y="5619853"/>
              <a:ext cx="1820658" cy="178123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lIns="91429" tIns="45715" rIns="91429" bIns="45715">
              <a:spAutoFit/>
            </a:bodyPr>
            <a:lstStyle/>
            <a:p>
              <a:pPr defTabSz="914216">
                <a:defRPr/>
              </a:pPr>
              <a:r>
                <a:rPr lang="en-US" sz="1100" dirty="0" err="1"/>
                <a:t>Neuroprotectants</a:t>
              </a:r>
              <a:r>
                <a:rPr lang="en-US" sz="1100" dirty="0"/>
                <a:t>: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1100" dirty="0"/>
                <a:t>Anti-</a:t>
              </a:r>
              <a:r>
                <a:rPr lang="en-US" sz="1100" dirty="0" err="1"/>
                <a:t>excitotoxic</a:t>
              </a:r>
              <a:endParaRPr lang="en-US" sz="1100" dirty="0"/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1100" dirty="0"/>
                <a:t>Anti-oxidant: </a:t>
              </a:r>
              <a:r>
                <a:rPr lang="en-US" sz="1100" dirty="0" err="1"/>
                <a:t>Edaravone</a:t>
              </a:r>
              <a:r>
                <a:rPr lang="en-US" sz="1100" dirty="0"/>
                <a:t>, statins…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1100" dirty="0" err="1"/>
                <a:t>Antiapoptotic</a:t>
              </a:r>
              <a:r>
                <a:rPr lang="en-US" sz="1100" dirty="0"/>
                <a:t>: EPO…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1100" dirty="0" err="1"/>
                <a:t>Immunomodulator</a:t>
              </a:r>
              <a:r>
                <a:rPr lang="en-US" sz="1100" dirty="0"/>
                <a:t>: Cyclosporine…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1100" dirty="0"/>
                <a:t>Others: Sildenafil, SRI, </a:t>
              </a:r>
              <a:r>
                <a:rPr lang="en-US" sz="1100" dirty="0" err="1"/>
                <a:t>Cilostazol</a:t>
              </a:r>
              <a:r>
                <a:rPr lang="en-US" sz="907" dirty="0">
                  <a:solidFill>
                    <a:prstClr val="black"/>
                  </a:solidFill>
                </a:rPr>
                <a:t>, Minocycline…</a:t>
              </a:r>
            </a:p>
          </p:txBody>
        </p:sp>
        <p:sp>
          <p:nvSpPr>
            <p:cNvPr id="210963" name="ZoneTexte 28"/>
            <p:cNvSpPr txBox="1">
              <a:spLocks noChangeArrowheads="1"/>
            </p:cNvSpPr>
            <p:nvPr/>
          </p:nvSpPr>
          <p:spPr bwMode="auto">
            <a:xfrm>
              <a:off x="8088512" y="5711495"/>
              <a:ext cx="1612999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fr-FR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eural graft:</a:t>
              </a:r>
              <a:endParaRPr lang="en-US" altLang="fr-FR" sz="1179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Precursors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Neural SC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Neurons</a:t>
              </a:r>
            </a:p>
          </p:txBody>
        </p:sp>
        <p:sp>
          <p:nvSpPr>
            <p:cNvPr id="210964" name="ZoneTexte 29"/>
            <p:cNvSpPr txBox="1">
              <a:spLocks noChangeArrowheads="1"/>
            </p:cNvSpPr>
            <p:nvPr/>
          </p:nvSpPr>
          <p:spPr bwMode="auto">
            <a:xfrm>
              <a:off x="3268482" y="44248"/>
              <a:ext cx="1366403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Ca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2+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Glutamate / K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 Excitotoxicity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Free radicals</a:t>
              </a:r>
            </a:p>
          </p:txBody>
        </p:sp>
        <p:sp>
          <p:nvSpPr>
            <p:cNvPr id="210965" name="ZoneTexte 30"/>
            <p:cNvSpPr txBox="1">
              <a:spLocks noChangeArrowheads="1"/>
            </p:cNvSpPr>
            <p:nvPr/>
          </p:nvSpPr>
          <p:spPr bwMode="auto">
            <a:xfrm>
              <a:off x="5059235" y="718690"/>
              <a:ext cx="1366403" cy="5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Inflammation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Necrosis</a:t>
              </a:r>
            </a:p>
          </p:txBody>
        </p:sp>
        <p:sp>
          <p:nvSpPr>
            <p:cNvPr id="210966" name="ZoneTexte 31"/>
            <p:cNvSpPr txBox="1">
              <a:spLocks noChangeArrowheads="1"/>
            </p:cNvSpPr>
            <p:nvPr/>
          </p:nvSpPr>
          <p:spPr bwMode="auto">
            <a:xfrm>
              <a:off x="2835254" y="1731579"/>
              <a:ext cx="73241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Depol.</a:t>
              </a:r>
            </a:p>
          </p:txBody>
        </p:sp>
        <p:sp>
          <p:nvSpPr>
            <p:cNvPr id="210967" name="ZoneTexte 32"/>
            <p:cNvSpPr txBox="1">
              <a:spLocks noChangeArrowheads="1"/>
            </p:cNvSpPr>
            <p:nvPr/>
          </p:nvSpPr>
          <p:spPr bwMode="auto">
            <a:xfrm>
              <a:off x="5189958" y="1880479"/>
              <a:ext cx="95038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Apoptosis</a:t>
              </a: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3710727" y="2492964"/>
              <a:ext cx="3205357" cy="64794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3474681" y="1876058"/>
              <a:ext cx="3703420" cy="377445"/>
            </a:xfrm>
            <a:custGeom>
              <a:avLst/>
              <a:gdLst>
                <a:gd name="connsiteX0" fmla="*/ 0 w 3316638"/>
                <a:gd name="connsiteY0" fmla="*/ 352707 h 352707"/>
                <a:gd name="connsiteX1" fmla="*/ 1270861 w 3316638"/>
                <a:gd name="connsiteY1" fmla="*/ 27243 h 352707"/>
                <a:gd name="connsiteX2" fmla="*/ 2417736 w 3316638"/>
                <a:gd name="connsiteY2" fmla="*/ 27243 h 352707"/>
                <a:gd name="connsiteX3" fmla="*/ 3099661 w 3316638"/>
                <a:gd name="connsiteY3" fmla="*/ 104734 h 352707"/>
                <a:gd name="connsiteX4" fmla="*/ 3316638 w 3316638"/>
                <a:gd name="connsiteY4" fmla="*/ 151229 h 352707"/>
                <a:gd name="connsiteX0" fmla="*/ 0 w 3211147"/>
                <a:gd name="connsiteY0" fmla="*/ 352707 h 361320"/>
                <a:gd name="connsiteX1" fmla="*/ 1270861 w 3211147"/>
                <a:gd name="connsiteY1" fmla="*/ 27243 h 361320"/>
                <a:gd name="connsiteX2" fmla="*/ 2417736 w 3211147"/>
                <a:gd name="connsiteY2" fmla="*/ 27243 h 361320"/>
                <a:gd name="connsiteX3" fmla="*/ 3099661 w 3211147"/>
                <a:gd name="connsiteY3" fmla="*/ 104734 h 361320"/>
                <a:gd name="connsiteX4" fmla="*/ 3211147 w 3211147"/>
                <a:gd name="connsiteY4" fmla="*/ 361320 h 361320"/>
                <a:gd name="connsiteX0" fmla="*/ 0 w 3211147"/>
                <a:gd name="connsiteY0" fmla="*/ 358086 h 366699"/>
                <a:gd name="connsiteX1" fmla="*/ 1270861 w 3211147"/>
                <a:gd name="connsiteY1" fmla="*/ 32622 h 366699"/>
                <a:gd name="connsiteX2" fmla="*/ 2417736 w 3211147"/>
                <a:gd name="connsiteY2" fmla="*/ 32622 h 366699"/>
                <a:gd name="connsiteX3" fmla="*/ 2843469 w 3211147"/>
                <a:gd name="connsiteY3" fmla="*/ 220160 h 366699"/>
                <a:gd name="connsiteX4" fmla="*/ 3211147 w 3211147"/>
                <a:gd name="connsiteY4" fmla="*/ 366699 h 366699"/>
                <a:gd name="connsiteX0" fmla="*/ 0 w 3211147"/>
                <a:gd name="connsiteY0" fmla="*/ 329264 h 337877"/>
                <a:gd name="connsiteX1" fmla="*/ 1270861 w 3211147"/>
                <a:gd name="connsiteY1" fmla="*/ 3800 h 337877"/>
                <a:gd name="connsiteX2" fmla="*/ 2478017 w 3211147"/>
                <a:gd name="connsiteY2" fmla="*/ 153864 h 337877"/>
                <a:gd name="connsiteX3" fmla="*/ 2843469 w 3211147"/>
                <a:gd name="connsiteY3" fmla="*/ 191338 h 337877"/>
                <a:gd name="connsiteX4" fmla="*/ 3211147 w 3211147"/>
                <a:gd name="connsiteY4" fmla="*/ 337877 h 337877"/>
                <a:gd name="connsiteX0" fmla="*/ 0 w 3211147"/>
                <a:gd name="connsiteY0" fmla="*/ 327774 h 336387"/>
                <a:gd name="connsiteX1" fmla="*/ 1270861 w 3211147"/>
                <a:gd name="connsiteY1" fmla="*/ 2310 h 336387"/>
                <a:gd name="connsiteX2" fmla="*/ 2843469 w 3211147"/>
                <a:gd name="connsiteY2" fmla="*/ 189848 h 336387"/>
                <a:gd name="connsiteX3" fmla="*/ 3211147 w 3211147"/>
                <a:gd name="connsiteY3" fmla="*/ 336387 h 336387"/>
                <a:gd name="connsiteX0" fmla="*/ 0 w 3211147"/>
                <a:gd name="connsiteY0" fmla="*/ 249696 h 258309"/>
                <a:gd name="connsiteX1" fmla="*/ 1557193 w 3211147"/>
                <a:gd name="connsiteY1" fmla="*/ 4266 h 258309"/>
                <a:gd name="connsiteX2" fmla="*/ 2843469 w 3211147"/>
                <a:gd name="connsiteY2" fmla="*/ 111770 h 258309"/>
                <a:gd name="connsiteX3" fmla="*/ 3211147 w 3211147"/>
                <a:gd name="connsiteY3" fmla="*/ 258309 h 258309"/>
                <a:gd name="connsiteX0" fmla="*/ 0 w 3211147"/>
                <a:gd name="connsiteY0" fmla="*/ 212594 h 221207"/>
                <a:gd name="connsiteX1" fmla="*/ 1617474 w 3211147"/>
                <a:gd name="connsiteY1" fmla="*/ 7182 h 221207"/>
                <a:gd name="connsiteX2" fmla="*/ 2843469 w 3211147"/>
                <a:gd name="connsiteY2" fmla="*/ 74668 h 221207"/>
                <a:gd name="connsiteX3" fmla="*/ 3211147 w 3211147"/>
                <a:gd name="connsiteY3" fmla="*/ 221207 h 221207"/>
                <a:gd name="connsiteX0" fmla="*/ 0 w 3211147"/>
                <a:gd name="connsiteY0" fmla="*/ 208671 h 217284"/>
                <a:gd name="connsiteX1" fmla="*/ 1617474 w 3211147"/>
                <a:gd name="connsiteY1" fmla="*/ 3259 h 217284"/>
                <a:gd name="connsiteX2" fmla="*/ 2843469 w 3211147"/>
                <a:gd name="connsiteY2" fmla="*/ 100758 h 217284"/>
                <a:gd name="connsiteX3" fmla="*/ 3211147 w 3211147"/>
                <a:gd name="connsiteY3" fmla="*/ 217284 h 21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1147" h="217284">
                  <a:moveTo>
                    <a:pt x="0" y="208671"/>
                  </a:moveTo>
                  <a:cubicBezTo>
                    <a:pt x="433952" y="73061"/>
                    <a:pt x="1143563" y="21244"/>
                    <a:pt x="1617474" y="3259"/>
                  </a:cubicBezTo>
                  <a:cubicBezTo>
                    <a:pt x="2091385" y="-14726"/>
                    <a:pt x="2520088" y="45079"/>
                    <a:pt x="2843469" y="100758"/>
                  </a:cubicBezTo>
                  <a:cubicBezTo>
                    <a:pt x="2993286" y="121422"/>
                    <a:pt x="3177567" y="204368"/>
                    <a:pt x="3211147" y="21728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2803546" y="2474315"/>
              <a:ext cx="2327876" cy="833261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2677352" y="2476431"/>
              <a:ext cx="7019133" cy="317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72" name="ZoneTexte 38"/>
            <p:cNvSpPr txBox="1">
              <a:spLocks noChangeArrowheads="1"/>
            </p:cNvSpPr>
            <p:nvPr/>
          </p:nvSpPr>
          <p:spPr bwMode="auto">
            <a:xfrm>
              <a:off x="272356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Minutes</a:t>
              </a:r>
            </a:p>
          </p:txBody>
        </p:sp>
        <p:sp>
          <p:nvSpPr>
            <p:cNvPr id="210973" name="ZoneTexte 39"/>
            <p:cNvSpPr txBox="1">
              <a:spLocks noChangeArrowheads="1"/>
            </p:cNvSpPr>
            <p:nvPr/>
          </p:nvSpPr>
          <p:spPr bwMode="auto">
            <a:xfrm>
              <a:off x="413865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Hours</a:t>
              </a:r>
            </a:p>
          </p:txBody>
        </p:sp>
        <p:sp>
          <p:nvSpPr>
            <p:cNvPr id="210974" name="ZoneTexte 40"/>
            <p:cNvSpPr txBox="1">
              <a:spLocks noChangeArrowheads="1"/>
            </p:cNvSpPr>
            <p:nvPr/>
          </p:nvSpPr>
          <p:spPr bwMode="auto">
            <a:xfrm>
              <a:off x="5828199" y="222499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Days</a:t>
              </a:r>
            </a:p>
          </p:txBody>
        </p:sp>
        <p:sp>
          <p:nvSpPr>
            <p:cNvPr id="210975" name="ZoneTexte 41"/>
            <p:cNvSpPr txBox="1">
              <a:spLocks noChangeArrowheads="1"/>
            </p:cNvSpPr>
            <p:nvPr/>
          </p:nvSpPr>
          <p:spPr bwMode="auto">
            <a:xfrm>
              <a:off x="7094479" y="2222469"/>
              <a:ext cx="946157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Weeks</a:t>
              </a:r>
            </a:p>
          </p:txBody>
        </p:sp>
        <p:sp>
          <p:nvSpPr>
            <p:cNvPr id="210976" name="ZoneTexte 42"/>
            <p:cNvSpPr txBox="1">
              <a:spLocks noChangeArrowheads="1"/>
            </p:cNvSpPr>
            <p:nvPr/>
          </p:nvSpPr>
          <p:spPr bwMode="auto">
            <a:xfrm>
              <a:off x="8192799" y="2228381"/>
              <a:ext cx="1535432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Months / Years</a:t>
              </a:r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4106967" y="2486421"/>
              <a:ext cx="5303367" cy="534871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  <a:gd name="connsiteX0" fmla="*/ 0 w 2907536"/>
                <a:gd name="connsiteY0" fmla="*/ 1222527 h 1224663"/>
                <a:gd name="connsiteX1" fmla="*/ 1205490 w 2907536"/>
                <a:gd name="connsiteY1" fmla="*/ 13783 h 1224663"/>
                <a:gd name="connsiteX2" fmla="*/ 2040433 w 2907536"/>
                <a:gd name="connsiteY2" fmla="*/ 608205 h 1224663"/>
                <a:gd name="connsiteX3" fmla="*/ 2907536 w 2907536"/>
                <a:gd name="connsiteY3" fmla="*/ 1224663 h 1224663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040433 w 2907536"/>
                <a:gd name="connsiteY3" fmla="*/ 614362 h 1230820"/>
                <a:gd name="connsiteX4" fmla="*/ 2907536 w 2907536"/>
                <a:gd name="connsiteY4" fmla="*/ 1230820 h 1230820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834063 w 2907536"/>
                <a:gd name="connsiteY3" fmla="*/ 734460 h 1230820"/>
                <a:gd name="connsiteX4" fmla="*/ 2907536 w 2907536"/>
                <a:gd name="connsiteY4" fmla="*/ 1230820 h 1230820"/>
                <a:gd name="connsiteX0" fmla="*/ 0 w 3563144"/>
                <a:gd name="connsiteY0" fmla="*/ 1228684 h 1228685"/>
                <a:gd name="connsiteX1" fmla="*/ 1205490 w 3563144"/>
                <a:gd name="connsiteY1" fmla="*/ 19940 h 1228685"/>
                <a:gd name="connsiteX2" fmla="*/ 2330369 w 3563144"/>
                <a:gd name="connsiteY2" fmla="*/ 485213 h 1228685"/>
                <a:gd name="connsiteX3" fmla="*/ 2834063 w 3563144"/>
                <a:gd name="connsiteY3" fmla="*/ 734460 h 1228685"/>
                <a:gd name="connsiteX4" fmla="*/ 3563144 w 3563144"/>
                <a:gd name="connsiteY4" fmla="*/ 1155759 h 1228685"/>
                <a:gd name="connsiteX0" fmla="*/ 0 w 3563144"/>
                <a:gd name="connsiteY0" fmla="*/ 1228684 h 1228683"/>
                <a:gd name="connsiteX1" fmla="*/ 1205490 w 3563144"/>
                <a:gd name="connsiteY1" fmla="*/ 19940 h 1228683"/>
                <a:gd name="connsiteX2" fmla="*/ 2330369 w 3563144"/>
                <a:gd name="connsiteY2" fmla="*/ 485213 h 1228683"/>
                <a:gd name="connsiteX3" fmla="*/ 2859943 w 3563144"/>
                <a:gd name="connsiteY3" fmla="*/ 809522 h 1228683"/>
                <a:gd name="connsiteX4" fmla="*/ 3563144 w 3563144"/>
                <a:gd name="connsiteY4" fmla="*/ 1155759 h 1228683"/>
                <a:gd name="connsiteX0" fmla="*/ 0 w 3649408"/>
                <a:gd name="connsiteY0" fmla="*/ 1228684 h 1228685"/>
                <a:gd name="connsiteX1" fmla="*/ 1205490 w 3649408"/>
                <a:gd name="connsiteY1" fmla="*/ 19940 h 1228685"/>
                <a:gd name="connsiteX2" fmla="*/ 2330369 w 3649408"/>
                <a:gd name="connsiteY2" fmla="*/ 485213 h 1228685"/>
                <a:gd name="connsiteX3" fmla="*/ 2859943 w 3649408"/>
                <a:gd name="connsiteY3" fmla="*/ 809522 h 1228685"/>
                <a:gd name="connsiteX4" fmla="*/ 3649408 w 3649408"/>
                <a:gd name="connsiteY4" fmla="*/ 960600 h 1228685"/>
                <a:gd name="connsiteX0" fmla="*/ 0 w 3649408"/>
                <a:gd name="connsiteY0" fmla="*/ 1228684 h 1228683"/>
                <a:gd name="connsiteX1" fmla="*/ 1205490 w 3649408"/>
                <a:gd name="connsiteY1" fmla="*/ 19940 h 1228683"/>
                <a:gd name="connsiteX2" fmla="*/ 2330369 w 3649408"/>
                <a:gd name="connsiteY2" fmla="*/ 485213 h 1228683"/>
                <a:gd name="connsiteX3" fmla="*/ 2972086 w 3649408"/>
                <a:gd name="connsiteY3" fmla="*/ 689424 h 1228683"/>
                <a:gd name="connsiteX4" fmla="*/ 3649408 w 3649408"/>
                <a:gd name="connsiteY4" fmla="*/ 960600 h 1228683"/>
                <a:gd name="connsiteX0" fmla="*/ 0 w 3649408"/>
                <a:gd name="connsiteY0" fmla="*/ 1235354 h 1235355"/>
                <a:gd name="connsiteX1" fmla="*/ 1205490 w 3649408"/>
                <a:gd name="connsiteY1" fmla="*/ 26610 h 1235355"/>
                <a:gd name="connsiteX2" fmla="*/ 2408007 w 3649408"/>
                <a:gd name="connsiteY2" fmla="*/ 416822 h 1235355"/>
                <a:gd name="connsiteX3" fmla="*/ 2972086 w 3649408"/>
                <a:gd name="connsiteY3" fmla="*/ 696094 h 1235355"/>
                <a:gd name="connsiteX4" fmla="*/ 3649408 w 3649408"/>
                <a:gd name="connsiteY4" fmla="*/ 967270 h 1235355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2972086 w 3649408"/>
                <a:gd name="connsiteY3" fmla="*/ 701002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15218 w 3649408"/>
                <a:gd name="connsiteY3" fmla="*/ 670977 h 1240263"/>
                <a:gd name="connsiteX4" fmla="*/ 3649408 w 3649408"/>
                <a:gd name="connsiteY4" fmla="*/ 972178 h 1240263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3028179 w 3649408"/>
                <a:gd name="connsiteY3" fmla="*/ 716013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34659 w 3649408"/>
                <a:gd name="connsiteY3" fmla="*/ 595914 h 1240263"/>
                <a:gd name="connsiteX4" fmla="*/ 3649408 w 3649408"/>
                <a:gd name="connsiteY4" fmla="*/ 972178 h 1240263"/>
                <a:gd name="connsiteX0" fmla="*/ 0 w 3649408"/>
                <a:gd name="connsiteY0" fmla="*/ 1238224 h 1238223"/>
                <a:gd name="connsiteX1" fmla="*/ 1205490 w 3649408"/>
                <a:gd name="connsiteY1" fmla="*/ 29480 h 1238223"/>
                <a:gd name="connsiteX2" fmla="*/ 2451139 w 3649408"/>
                <a:gd name="connsiteY2" fmla="*/ 374656 h 1238223"/>
                <a:gd name="connsiteX3" fmla="*/ 2476452 w 3649408"/>
                <a:gd name="connsiteY3" fmla="*/ 314620 h 1238223"/>
                <a:gd name="connsiteX4" fmla="*/ 3034659 w 3649408"/>
                <a:gd name="connsiteY4" fmla="*/ 593876 h 1238223"/>
                <a:gd name="connsiteX5" fmla="*/ 3649408 w 3649408"/>
                <a:gd name="connsiteY5" fmla="*/ 970140 h 1238223"/>
                <a:gd name="connsiteX0" fmla="*/ 0 w 3649408"/>
                <a:gd name="connsiteY0" fmla="*/ 1239968 h 1239968"/>
                <a:gd name="connsiteX1" fmla="*/ 1205490 w 3649408"/>
                <a:gd name="connsiteY1" fmla="*/ 31224 h 1239968"/>
                <a:gd name="connsiteX2" fmla="*/ 2451139 w 3649408"/>
                <a:gd name="connsiteY2" fmla="*/ 376400 h 1239968"/>
                <a:gd name="connsiteX3" fmla="*/ 3034659 w 3649408"/>
                <a:gd name="connsiteY3" fmla="*/ 595620 h 1239968"/>
                <a:gd name="connsiteX4" fmla="*/ 3649408 w 3649408"/>
                <a:gd name="connsiteY4" fmla="*/ 971884 h 1239968"/>
                <a:gd name="connsiteX0" fmla="*/ 0 w 3649408"/>
                <a:gd name="connsiteY0" fmla="*/ 1223347 h 1223347"/>
                <a:gd name="connsiteX1" fmla="*/ 1205490 w 3649408"/>
                <a:gd name="connsiteY1" fmla="*/ 14603 h 1223347"/>
                <a:gd name="connsiteX2" fmla="*/ 3034659 w 3649408"/>
                <a:gd name="connsiteY2" fmla="*/ 578999 h 1223347"/>
                <a:gd name="connsiteX3" fmla="*/ 3649408 w 3649408"/>
                <a:gd name="connsiteY3" fmla="*/ 955263 h 1223347"/>
                <a:gd name="connsiteX0" fmla="*/ 0 w 3649408"/>
                <a:gd name="connsiteY0" fmla="*/ 1222668 h 1222668"/>
                <a:gd name="connsiteX1" fmla="*/ 1205490 w 3649408"/>
                <a:gd name="connsiteY1" fmla="*/ 13924 h 1222668"/>
                <a:gd name="connsiteX2" fmla="*/ 3034659 w 3649408"/>
                <a:gd name="connsiteY2" fmla="*/ 578320 h 1222668"/>
                <a:gd name="connsiteX3" fmla="*/ 3649408 w 3649408"/>
                <a:gd name="connsiteY3" fmla="*/ 774437 h 1222668"/>
                <a:gd name="connsiteX0" fmla="*/ 0 w 3649408"/>
                <a:gd name="connsiteY0" fmla="*/ 1234255 h 1234255"/>
                <a:gd name="connsiteX1" fmla="*/ 1205490 w 3649408"/>
                <a:gd name="connsiteY1" fmla="*/ 25511 h 1234255"/>
                <a:gd name="connsiteX2" fmla="*/ 2704158 w 3649408"/>
                <a:gd name="connsiteY2" fmla="*/ 439784 h 1234255"/>
                <a:gd name="connsiteX3" fmla="*/ 3649408 w 3649408"/>
                <a:gd name="connsiteY3" fmla="*/ 786024 h 1234255"/>
                <a:gd name="connsiteX0" fmla="*/ 0 w 3649408"/>
                <a:gd name="connsiteY0" fmla="*/ 1244738 h 1244738"/>
                <a:gd name="connsiteX1" fmla="*/ 1205490 w 3649408"/>
                <a:gd name="connsiteY1" fmla="*/ 35994 h 1244738"/>
                <a:gd name="connsiteX2" fmla="*/ 2632873 w 3649408"/>
                <a:gd name="connsiteY2" fmla="*/ 360192 h 1244738"/>
                <a:gd name="connsiteX3" fmla="*/ 3649408 w 3649408"/>
                <a:gd name="connsiteY3" fmla="*/ 796507 h 1244738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56360 h 1256360"/>
                <a:gd name="connsiteX1" fmla="*/ 1205490 w 3649408"/>
                <a:gd name="connsiteY1" fmla="*/ 47616 h 1256360"/>
                <a:gd name="connsiteX2" fmla="*/ 2568069 w 3649408"/>
                <a:gd name="connsiteY2" fmla="*/ 341791 h 1256360"/>
                <a:gd name="connsiteX3" fmla="*/ 3649408 w 3649408"/>
                <a:gd name="connsiteY3" fmla="*/ 808129 h 1256360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283714 h 1283714"/>
                <a:gd name="connsiteX1" fmla="*/ 1205490 w 3649408"/>
                <a:gd name="connsiteY1" fmla="*/ 74970 h 1283714"/>
                <a:gd name="connsiteX2" fmla="*/ 1886733 w 3649408"/>
                <a:gd name="connsiteY2" fmla="*/ 29837 h 1283714"/>
                <a:gd name="connsiteX3" fmla="*/ 2568069 w 3649408"/>
                <a:gd name="connsiteY3" fmla="*/ 369145 h 1283714"/>
                <a:gd name="connsiteX4" fmla="*/ 3649408 w 3649408"/>
                <a:gd name="connsiteY4" fmla="*/ 835483 h 1283714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49063 h 1249063"/>
                <a:gd name="connsiteX1" fmla="*/ 1633199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09738 h 1209738"/>
                <a:gd name="connsiteX1" fmla="*/ 1633199 w 3649408"/>
                <a:gd name="connsiteY1" fmla="*/ 994 h 1209738"/>
                <a:gd name="connsiteX2" fmla="*/ 2568069 w 3649408"/>
                <a:gd name="connsiteY2" fmla="*/ 295169 h 1209738"/>
                <a:gd name="connsiteX3" fmla="*/ 3649408 w 3649408"/>
                <a:gd name="connsiteY3" fmla="*/ 761507 h 1209738"/>
                <a:gd name="connsiteX0" fmla="*/ 0 w 3649408"/>
                <a:gd name="connsiteY0" fmla="*/ 1219790 h 1219790"/>
                <a:gd name="connsiteX1" fmla="*/ 1633199 w 3649408"/>
                <a:gd name="connsiteY1" fmla="*/ 11046 h 1219790"/>
                <a:gd name="connsiteX2" fmla="*/ 2568069 w 3649408"/>
                <a:gd name="connsiteY2" fmla="*/ 305221 h 1219790"/>
                <a:gd name="connsiteX3" fmla="*/ 3649408 w 3649408"/>
                <a:gd name="connsiteY3" fmla="*/ 771559 h 1219790"/>
                <a:gd name="connsiteX0" fmla="*/ 0 w 3649408"/>
                <a:gd name="connsiteY0" fmla="*/ 1268718 h 1268718"/>
                <a:gd name="connsiteX1" fmla="*/ 1633199 w 3649408"/>
                <a:gd name="connsiteY1" fmla="*/ 59974 h 1268718"/>
                <a:gd name="connsiteX2" fmla="*/ 2574549 w 3649408"/>
                <a:gd name="connsiteY2" fmla="*/ 249063 h 1268718"/>
                <a:gd name="connsiteX3" fmla="*/ 3649408 w 3649408"/>
                <a:gd name="connsiteY3" fmla="*/ 820487 h 1268718"/>
                <a:gd name="connsiteX0" fmla="*/ 0 w 3649408"/>
                <a:gd name="connsiteY0" fmla="*/ 1240863 h 1240863"/>
                <a:gd name="connsiteX1" fmla="*/ 1633199 w 3649408"/>
                <a:gd name="connsiteY1" fmla="*/ 32119 h 1240863"/>
                <a:gd name="connsiteX2" fmla="*/ 2568068 w 3649408"/>
                <a:gd name="connsiteY2" fmla="*/ 386342 h 1240863"/>
                <a:gd name="connsiteX3" fmla="*/ 3649408 w 3649408"/>
                <a:gd name="connsiteY3" fmla="*/ 792632 h 1240863"/>
                <a:gd name="connsiteX0" fmla="*/ 0 w 3649408"/>
                <a:gd name="connsiteY0" fmla="*/ 1245052 h 1245052"/>
                <a:gd name="connsiteX1" fmla="*/ 1633199 w 3649408"/>
                <a:gd name="connsiteY1" fmla="*/ 36308 h 1245052"/>
                <a:gd name="connsiteX2" fmla="*/ 2568068 w 3649408"/>
                <a:gd name="connsiteY2" fmla="*/ 390531 h 1245052"/>
                <a:gd name="connsiteX3" fmla="*/ 3649408 w 3649408"/>
                <a:gd name="connsiteY3" fmla="*/ 796821 h 1245052"/>
                <a:gd name="connsiteX0" fmla="*/ 0 w 3649408"/>
                <a:gd name="connsiteY0" fmla="*/ 1142956 h 1142956"/>
                <a:gd name="connsiteX1" fmla="*/ 1736886 w 3649408"/>
                <a:gd name="connsiteY1" fmla="*/ 39297 h 1142956"/>
                <a:gd name="connsiteX2" fmla="*/ 2568068 w 3649408"/>
                <a:gd name="connsiteY2" fmla="*/ 288435 h 1142956"/>
                <a:gd name="connsiteX3" fmla="*/ 3649408 w 3649408"/>
                <a:gd name="connsiteY3" fmla="*/ 694725 h 1142956"/>
                <a:gd name="connsiteX0" fmla="*/ 0 w 3649408"/>
                <a:gd name="connsiteY0" fmla="*/ 1103762 h 1103762"/>
                <a:gd name="connsiteX1" fmla="*/ 1736886 w 3649408"/>
                <a:gd name="connsiteY1" fmla="*/ 103 h 1103762"/>
                <a:gd name="connsiteX2" fmla="*/ 2568068 w 3649408"/>
                <a:gd name="connsiteY2" fmla="*/ 249241 h 1103762"/>
                <a:gd name="connsiteX3" fmla="*/ 3649408 w 3649408"/>
                <a:gd name="connsiteY3" fmla="*/ 655531 h 1103762"/>
                <a:gd name="connsiteX0" fmla="*/ 0 w 3649408"/>
                <a:gd name="connsiteY0" fmla="*/ 1112536 h 1112536"/>
                <a:gd name="connsiteX1" fmla="*/ 1736886 w 3649408"/>
                <a:gd name="connsiteY1" fmla="*/ 8877 h 1112536"/>
                <a:gd name="connsiteX2" fmla="*/ 2568068 w 3649408"/>
                <a:gd name="connsiteY2" fmla="*/ 258015 h 1112536"/>
                <a:gd name="connsiteX3" fmla="*/ 3649408 w 3649408"/>
                <a:gd name="connsiteY3" fmla="*/ 664305 h 1112536"/>
                <a:gd name="connsiteX0" fmla="*/ 0 w 3649408"/>
                <a:gd name="connsiteY0" fmla="*/ 1122196 h 1122196"/>
                <a:gd name="connsiteX1" fmla="*/ 1736886 w 3649408"/>
                <a:gd name="connsiteY1" fmla="*/ 18537 h 1122196"/>
                <a:gd name="connsiteX2" fmla="*/ 2568068 w 3649408"/>
                <a:gd name="connsiteY2" fmla="*/ 267675 h 1122196"/>
                <a:gd name="connsiteX3" fmla="*/ 3649408 w 3649408"/>
                <a:gd name="connsiteY3" fmla="*/ 673965 h 1122196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56713 h 1156713"/>
                <a:gd name="connsiteX1" fmla="*/ 1736886 w 3649408"/>
                <a:gd name="connsiteY1" fmla="*/ 53054 h 1156713"/>
                <a:gd name="connsiteX2" fmla="*/ 2568068 w 3649408"/>
                <a:gd name="connsiteY2" fmla="*/ 257153 h 1156713"/>
                <a:gd name="connsiteX3" fmla="*/ 3649408 w 3649408"/>
                <a:gd name="connsiteY3" fmla="*/ 708482 h 1156713"/>
                <a:gd name="connsiteX0" fmla="*/ 0 w 3649408"/>
                <a:gd name="connsiteY0" fmla="*/ 1142217 h 1142217"/>
                <a:gd name="connsiteX1" fmla="*/ 1736886 w 3649408"/>
                <a:gd name="connsiteY1" fmla="*/ 38558 h 1142217"/>
                <a:gd name="connsiteX2" fmla="*/ 2574549 w 3649408"/>
                <a:gd name="connsiteY2" fmla="*/ 317718 h 1142217"/>
                <a:gd name="connsiteX3" fmla="*/ 3649408 w 3649408"/>
                <a:gd name="connsiteY3" fmla="*/ 693986 h 1142217"/>
                <a:gd name="connsiteX0" fmla="*/ 0 w 3649408"/>
                <a:gd name="connsiteY0" fmla="*/ 1148562 h 1148562"/>
                <a:gd name="connsiteX1" fmla="*/ 1736886 w 3649408"/>
                <a:gd name="connsiteY1" fmla="*/ 44903 h 1148562"/>
                <a:gd name="connsiteX2" fmla="*/ 2574549 w 3649408"/>
                <a:gd name="connsiteY2" fmla="*/ 324063 h 1148562"/>
                <a:gd name="connsiteX3" fmla="*/ 3649408 w 3649408"/>
                <a:gd name="connsiteY3" fmla="*/ 700331 h 1148562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5189 h 1145189"/>
                <a:gd name="connsiteX1" fmla="*/ 1736886 w 3649408"/>
                <a:gd name="connsiteY1" fmla="*/ 41530 h 1145189"/>
                <a:gd name="connsiteX2" fmla="*/ 2574549 w 3649408"/>
                <a:gd name="connsiteY2" fmla="*/ 320690 h 1145189"/>
                <a:gd name="connsiteX3" fmla="*/ 3649408 w 3649408"/>
                <a:gd name="connsiteY3" fmla="*/ 696958 h 1145189"/>
                <a:gd name="connsiteX0" fmla="*/ 0 w 3649408"/>
                <a:gd name="connsiteY0" fmla="*/ 1154498 h 1154498"/>
                <a:gd name="connsiteX1" fmla="*/ 1736886 w 3649408"/>
                <a:gd name="connsiteY1" fmla="*/ 50839 h 1154498"/>
                <a:gd name="connsiteX2" fmla="*/ 2574549 w 3649408"/>
                <a:gd name="connsiteY2" fmla="*/ 329999 h 1154498"/>
                <a:gd name="connsiteX3" fmla="*/ 3649408 w 3649408"/>
                <a:gd name="connsiteY3" fmla="*/ 706267 h 1154498"/>
                <a:gd name="connsiteX0" fmla="*/ 0 w 3649408"/>
                <a:gd name="connsiteY0" fmla="*/ 1135000 h 1135000"/>
                <a:gd name="connsiteX1" fmla="*/ 1736886 w 3649408"/>
                <a:gd name="connsiteY1" fmla="*/ 31341 h 1135000"/>
                <a:gd name="connsiteX2" fmla="*/ 2626392 w 3649408"/>
                <a:gd name="connsiteY2" fmla="*/ 415587 h 1135000"/>
                <a:gd name="connsiteX3" fmla="*/ 3649408 w 3649408"/>
                <a:gd name="connsiteY3" fmla="*/ 686769 h 1135000"/>
                <a:gd name="connsiteX0" fmla="*/ 0 w 3649408"/>
                <a:gd name="connsiteY0" fmla="*/ 1129026 h 1129026"/>
                <a:gd name="connsiteX1" fmla="*/ 1736886 w 3649408"/>
                <a:gd name="connsiteY1" fmla="*/ 25367 h 1129026"/>
                <a:gd name="connsiteX2" fmla="*/ 2626392 w 3649408"/>
                <a:gd name="connsiteY2" fmla="*/ 409613 h 1129026"/>
                <a:gd name="connsiteX3" fmla="*/ 3649408 w 3649408"/>
                <a:gd name="connsiteY3" fmla="*/ 680795 h 1129026"/>
                <a:gd name="connsiteX0" fmla="*/ 0 w 3649408"/>
                <a:gd name="connsiteY0" fmla="*/ 1108729 h 1108729"/>
                <a:gd name="connsiteX1" fmla="*/ 1736886 w 3649408"/>
                <a:gd name="connsiteY1" fmla="*/ 5070 h 1108729"/>
                <a:gd name="connsiteX2" fmla="*/ 2626392 w 3649408"/>
                <a:gd name="connsiteY2" fmla="*/ 389316 h 1108729"/>
                <a:gd name="connsiteX3" fmla="*/ 3649408 w 3649408"/>
                <a:gd name="connsiteY3" fmla="*/ 660498 h 1108729"/>
                <a:gd name="connsiteX0" fmla="*/ 0 w 3649408"/>
                <a:gd name="connsiteY0" fmla="*/ 1124019 h 1124019"/>
                <a:gd name="connsiteX1" fmla="*/ 1736886 w 3649408"/>
                <a:gd name="connsiteY1" fmla="*/ 20360 h 1124019"/>
                <a:gd name="connsiteX2" fmla="*/ 2626392 w 3649408"/>
                <a:gd name="connsiteY2" fmla="*/ 404606 h 1124019"/>
                <a:gd name="connsiteX3" fmla="*/ 3649408 w 3649408"/>
                <a:gd name="connsiteY3" fmla="*/ 675788 h 1124019"/>
                <a:gd name="connsiteX0" fmla="*/ 0 w 3649408"/>
                <a:gd name="connsiteY0" fmla="*/ 1149256 h 1149256"/>
                <a:gd name="connsiteX1" fmla="*/ 1736886 w 3649408"/>
                <a:gd name="connsiteY1" fmla="*/ 45597 h 1149256"/>
                <a:gd name="connsiteX2" fmla="*/ 2626392 w 3649408"/>
                <a:gd name="connsiteY2" fmla="*/ 429843 h 1149256"/>
                <a:gd name="connsiteX3" fmla="*/ 3649408 w 3649408"/>
                <a:gd name="connsiteY3" fmla="*/ 701025 h 1149256"/>
                <a:gd name="connsiteX0" fmla="*/ 0 w 3649408"/>
                <a:gd name="connsiteY0" fmla="*/ 1121798 h 1121798"/>
                <a:gd name="connsiteX1" fmla="*/ 1736886 w 3649408"/>
                <a:gd name="connsiteY1" fmla="*/ 18139 h 1121798"/>
                <a:gd name="connsiteX2" fmla="*/ 2691196 w 3649408"/>
                <a:gd name="connsiteY2" fmla="*/ 477447 h 1121798"/>
                <a:gd name="connsiteX3" fmla="*/ 3649408 w 3649408"/>
                <a:gd name="connsiteY3" fmla="*/ 673567 h 1121798"/>
                <a:gd name="connsiteX0" fmla="*/ 0 w 3649408"/>
                <a:gd name="connsiteY0" fmla="*/ 1127275 h 1127275"/>
                <a:gd name="connsiteX1" fmla="*/ 1736886 w 3649408"/>
                <a:gd name="connsiteY1" fmla="*/ 23616 h 1127275"/>
                <a:gd name="connsiteX2" fmla="*/ 2691196 w 3649408"/>
                <a:gd name="connsiteY2" fmla="*/ 482924 h 1127275"/>
                <a:gd name="connsiteX3" fmla="*/ 3649408 w 3649408"/>
                <a:gd name="connsiteY3" fmla="*/ 679044 h 1127275"/>
                <a:gd name="connsiteX0" fmla="*/ 0 w 3649408"/>
                <a:gd name="connsiteY0" fmla="*/ 1119037 h 1119037"/>
                <a:gd name="connsiteX1" fmla="*/ 1736886 w 3649408"/>
                <a:gd name="connsiteY1" fmla="*/ 15378 h 1119037"/>
                <a:gd name="connsiteX2" fmla="*/ 2691196 w 3649408"/>
                <a:gd name="connsiteY2" fmla="*/ 474686 h 1119037"/>
                <a:gd name="connsiteX3" fmla="*/ 3649408 w 3649408"/>
                <a:gd name="connsiteY3" fmla="*/ 670806 h 1119037"/>
                <a:gd name="connsiteX0" fmla="*/ 0 w 3649408"/>
                <a:gd name="connsiteY0" fmla="*/ 1123553 h 1123553"/>
                <a:gd name="connsiteX1" fmla="*/ 1736886 w 3649408"/>
                <a:gd name="connsiteY1" fmla="*/ 19894 h 1123553"/>
                <a:gd name="connsiteX2" fmla="*/ 2691196 w 3649408"/>
                <a:gd name="connsiteY2" fmla="*/ 479202 h 1123553"/>
                <a:gd name="connsiteX3" fmla="*/ 3649408 w 3649408"/>
                <a:gd name="connsiteY3" fmla="*/ 675322 h 1123553"/>
                <a:gd name="connsiteX0" fmla="*/ 0 w 3649408"/>
                <a:gd name="connsiteY0" fmla="*/ 1131243 h 1131243"/>
                <a:gd name="connsiteX1" fmla="*/ 1736886 w 3649408"/>
                <a:gd name="connsiteY1" fmla="*/ 27584 h 1131243"/>
                <a:gd name="connsiteX2" fmla="*/ 2691196 w 3649408"/>
                <a:gd name="connsiteY2" fmla="*/ 486892 h 1131243"/>
                <a:gd name="connsiteX3" fmla="*/ 3649408 w 3649408"/>
                <a:gd name="connsiteY3" fmla="*/ 683012 h 1131243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44756 h 1144756"/>
                <a:gd name="connsiteX1" fmla="*/ 1736886 w 3649408"/>
                <a:gd name="connsiteY1" fmla="*/ 41097 h 1144756"/>
                <a:gd name="connsiteX2" fmla="*/ 2762481 w 3649408"/>
                <a:gd name="connsiteY2" fmla="*/ 305243 h 1144756"/>
                <a:gd name="connsiteX3" fmla="*/ 3649408 w 3649408"/>
                <a:gd name="connsiteY3" fmla="*/ 696525 h 1144756"/>
                <a:gd name="connsiteX0" fmla="*/ 0 w 3649408"/>
                <a:gd name="connsiteY0" fmla="*/ 1149763 h 1149763"/>
                <a:gd name="connsiteX1" fmla="*/ 1736886 w 3649408"/>
                <a:gd name="connsiteY1" fmla="*/ 46104 h 1149763"/>
                <a:gd name="connsiteX2" fmla="*/ 2762481 w 3649408"/>
                <a:gd name="connsiteY2" fmla="*/ 310250 h 1149763"/>
                <a:gd name="connsiteX3" fmla="*/ 3649408 w 3649408"/>
                <a:gd name="connsiteY3" fmla="*/ 701532 h 1149763"/>
                <a:gd name="connsiteX0" fmla="*/ 0 w 3649408"/>
                <a:gd name="connsiteY0" fmla="*/ 1141906 h 1141906"/>
                <a:gd name="connsiteX1" fmla="*/ 1736886 w 3649408"/>
                <a:gd name="connsiteY1" fmla="*/ 38247 h 1141906"/>
                <a:gd name="connsiteX2" fmla="*/ 2762481 w 3649408"/>
                <a:gd name="connsiteY2" fmla="*/ 302393 h 1141906"/>
                <a:gd name="connsiteX3" fmla="*/ 3649408 w 3649408"/>
                <a:gd name="connsiteY3" fmla="*/ 693675 h 1141906"/>
                <a:gd name="connsiteX0" fmla="*/ 0 w 3649408"/>
                <a:gd name="connsiteY0" fmla="*/ 1137136 h 1137136"/>
                <a:gd name="connsiteX1" fmla="*/ 1736886 w 3649408"/>
                <a:gd name="connsiteY1" fmla="*/ 33477 h 1137136"/>
                <a:gd name="connsiteX2" fmla="*/ 2762481 w 3649408"/>
                <a:gd name="connsiteY2" fmla="*/ 297623 h 1137136"/>
                <a:gd name="connsiteX3" fmla="*/ 3649408 w 3649408"/>
                <a:gd name="connsiteY3" fmla="*/ 688905 h 1137136"/>
                <a:gd name="connsiteX0" fmla="*/ 0 w 3649408"/>
                <a:gd name="connsiteY0" fmla="*/ 1126153 h 1126153"/>
                <a:gd name="connsiteX1" fmla="*/ 1736886 w 3649408"/>
                <a:gd name="connsiteY1" fmla="*/ 22494 h 1126153"/>
                <a:gd name="connsiteX2" fmla="*/ 2762481 w 3649408"/>
                <a:gd name="connsiteY2" fmla="*/ 286640 h 1126153"/>
                <a:gd name="connsiteX3" fmla="*/ 3649408 w 3649408"/>
                <a:gd name="connsiteY3" fmla="*/ 677922 h 1126153"/>
                <a:gd name="connsiteX0" fmla="*/ 0 w 3649408"/>
                <a:gd name="connsiteY0" fmla="*/ 1163102 h 1163102"/>
                <a:gd name="connsiteX1" fmla="*/ 1736886 w 3649408"/>
                <a:gd name="connsiteY1" fmla="*/ 59443 h 1163102"/>
                <a:gd name="connsiteX2" fmla="*/ 2762481 w 3649408"/>
                <a:gd name="connsiteY2" fmla="*/ 323589 h 1163102"/>
                <a:gd name="connsiteX3" fmla="*/ 3649408 w 3649408"/>
                <a:gd name="connsiteY3" fmla="*/ 714871 h 1163102"/>
                <a:gd name="connsiteX0" fmla="*/ 0 w 3649408"/>
                <a:gd name="connsiteY0" fmla="*/ 1139184 h 1139184"/>
                <a:gd name="connsiteX1" fmla="*/ 1736886 w 3649408"/>
                <a:gd name="connsiteY1" fmla="*/ 35525 h 1139184"/>
                <a:gd name="connsiteX2" fmla="*/ 2762481 w 3649408"/>
                <a:gd name="connsiteY2" fmla="*/ 299671 h 1139184"/>
                <a:gd name="connsiteX3" fmla="*/ 3649408 w 3649408"/>
                <a:gd name="connsiteY3" fmla="*/ 585866 h 1139184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53287 h 1153287"/>
                <a:gd name="connsiteX1" fmla="*/ 1736886 w 3649408"/>
                <a:gd name="connsiteY1" fmla="*/ 49628 h 1153287"/>
                <a:gd name="connsiteX2" fmla="*/ 2762481 w 3649408"/>
                <a:gd name="connsiteY2" fmla="*/ 231465 h 1153287"/>
                <a:gd name="connsiteX3" fmla="*/ 3649408 w 3649408"/>
                <a:gd name="connsiteY3" fmla="*/ 599969 h 1153287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05533 h 1105533"/>
                <a:gd name="connsiteX1" fmla="*/ 1997445 w 3649408"/>
                <a:gd name="connsiteY1" fmla="*/ 56749 h 1105533"/>
                <a:gd name="connsiteX2" fmla="*/ 2762481 w 3649408"/>
                <a:gd name="connsiteY2" fmla="*/ 183711 h 1105533"/>
                <a:gd name="connsiteX3" fmla="*/ 3649408 w 3649408"/>
                <a:gd name="connsiteY3" fmla="*/ 552215 h 1105533"/>
                <a:gd name="connsiteX0" fmla="*/ 0 w 3649408"/>
                <a:gd name="connsiteY0" fmla="*/ 1049018 h 1049018"/>
                <a:gd name="connsiteX1" fmla="*/ 1997445 w 3649408"/>
                <a:gd name="connsiteY1" fmla="*/ 234 h 1049018"/>
                <a:gd name="connsiteX2" fmla="*/ 2762481 w 3649408"/>
                <a:gd name="connsiteY2" fmla="*/ 127196 h 1049018"/>
                <a:gd name="connsiteX3" fmla="*/ 3649408 w 3649408"/>
                <a:gd name="connsiteY3" fmla="*/ 495700 h 1049018"/>
                <a:gd name="connsiteX0" fmla="*/ 0 w 3649408"/>
                <a:gd name="connsiteY0" fmla="*/ 1080367 h 1080367"/>
                <a:gd name="connsiteX1" fmla="*/ 1997445 w 3649408"/>
                <a:gd name="connsiteY1" fmla="*/ 31583 h 1080367"/>
                <a:gd name="connsiteX2" fmla="*/ 2762481 w 3649408"/>
                <a:gd name="connsiteY2" fmla="*/ 295726 h 1080367"/>
                <a:gd name="connsiteX3" fmla="*/ 3649408 w 3649408"/>
                <a:gd name="connsiteY3" fmla="*/ 527049 h 1080367"/>
                <a:gd name="connsiteX0" fmla="*/ 0 w 3649408"/>
                <a:gd name="connsiteY0" fmla="*/ 1090349 h 1090349"/>
                <a:gd name="connsiteX1" fmla="*/ 1997445 w 3649408"/>
                <a:gd name="connsiteY1" fmla="*/ 41565 h 1090349"/>
                <a:gd name="connsiteX2" fmla="*/ 2762481 w 3649408"/>
                <a:gd name="connsiteY2" fmla="*/ 305708 h 1090349"/>
                <a:gd name="connsiteX3" fmla="*/ 3649408 w 3649408"/>
                <a:gd name="connsiteY3" fmla="*/ 537031 h 1090349"/>
                <a:gd name="connsiteX0" fmla="*/ 0 w 3649408"/>
                <a:gd name="connsiteY0" fmla="*/ 1078901 h 1078901"/>
                <a:gd name="connsiteX1" fmla="*/ 1997445 w 3649408"/>
                <a:gd name="connsiteY1" fmla="*/ 30117 h 1078901"/>
                <a:gd name="connsiteX2" fmla="*/ 2762481 w 3649408"/>
                <a:gd name="connsiteY2" fmla="*/ 294260 h 1078901"/>
                <a:gd name="connsiteX3" fmla="*/ 3170528 w 3649408"/>
                <a:gd name="connsiteY3" fmla="*/ 397060 h 1078901"/>
                <a:gd name="connsiteX4" fmla="*/ 3649408 w 3649408"/>
                <a:gd name="connsiteY4" fmla="*/ 525583 h 1078901"/>
                <a:gd name="connsiteX0" fmla="*/ 0 w 3649408"/>
                <a:gd name="connsiteY0" fmla="*/ 1080366 h 1080366"/>
                <a:gd name="connsiteX1" fmla="*/ 1997445 w 3649408"/>
                <a:gd name="connsiteY1" fmla="*/ 31582 h 1080366"/>
                <a:gd name="connsiteX2" fmla="*/ 2762481 w 3649408"/>
                <a:gd name="connsiteY2" fmla="*/ 295725 h 1080366"/>
                <a:gd name="connsiteX3" fmla="*/ 3649408 w 3649408"/>
                <a:gd name="connsiteY3" fmla="*/ 527048 h 1080366"/>
                <a:gd name="connsiteX0" fmla="*/ 0 w 3649408"/>
                <a:gd name="connsiteY0" fmla="*/ 1093625 h 1093625"/>
                <a:gd name="connsiteX1" fmla="*/ 1997445 w 3649408"/>
                <a:gd name="connsiteY1" fmla="*/ 44841 h 1093625"/>
                <a:gd name="connsiteX2" fmla="*/ 2762481 w 3649408"/>
                <a:gd name="connsiteY2" fmla="*/ 226676 h 1093625"/>
                <a:gd name="connsiteX3" fmla="*/ 3649408 w 3649408"/>
                <a:gd name="connsiteY3" fmla="*/ 540307 h 1093625"/>
                <a:gd name="connsiteX0" fmla="*/ 0 w 3649408"/>
                <a:gd name="connsiteY0" fmla="*/ 919814 h 919814"/>
                <a:gd name="connsiteX1" fmla="*/ 2044819 w 3649408"/>
                <a:gd name="connsiteY1" fmla="*/ 90521 h 919814"/>
                <a:gd name="connsiteX2" fmla="*/ 2762481 w 3649408"/>
                <a:gd name="connsiteY2" fmla="*/ 52865 h 919814"/>
                <a:gd name="connsiteX3" fmla="*/ 3649408 w 3649408"/>
                <a:gd name="connsiteY3" fmla="*/ 366496 h 919814"/>
                <a:gd name="connsiteX0" fmla="*/ 0 w 3649408"/>
                <a:gd name="connsiteY0" fmla="*/ 885682 h 885682"/>
                <a:gd name="connsiteX1" fmla="*/ 2044819 w 3649408"/>
                <a:gd name="connsiteY1" fmla="*/ 56389 h 885682"/>
                <a:gd name="connsiteX2" fmla="*/ 2762481 w 3649408"/>
                <a:gd name="connsiteY2" fmla="*/ 18733 h 885682"/>
                <a:gd name="connsiteX3" fmla="*/ 3649408 w 3649408"/>
                <a:gd name="connsiteY3" fmla="*/ 332364 h 885682"/>
                <a:gd name="connsiteX0" fmla="*/ 0 w 3613878"/>
                <a:gd name="connsiteY0" fmla="*/ 901813 h 901813"/>
                <a:gd name="connsiteX1" fmla="*/ 2044819 w 3613878"/>
                <a:gd name="connsiteY1" fmla="*/ 72520 h 901813"/>
                <a:gd name="connsiteX2" fmla="*/ 2762481 w 3613878"/>
                <a:gd name="connsiteY2" fmla="*/ 34864 h 901813"/>
                <a:gd name="connsiteX3" fmla="*/ 3613878 w 3613878"/>
                <a:gd name="connsiteY3" fmla="*/ 567985 h 901813"/>
                <a:gd name="connsiteX0" fmla="*/ 0 w 3613878"/>
                <a:gd name="connsiteY0" fmla="*/ 864688 h 864688"/>
                <a:gd name="connsiteX1" fmla="*/ 2044819 w 3613878"/>
                <a:gd name="connsiteY1" fmla="*/ 35395 h 864688"/>
                <a:gd name="connsiteX2" fmla="*/ 2786168 w 3613878"/>
                <a:gd name="connsiteY2" fmla="*/ 189794 h 864688"/>
                <a:gd name="connsiteX3" fmla="*/ 3613878 w 3613878"/>
                <a:gd name="connsiteY3" fmla="*/ 530860 h 864688"/>
                <a:gd name="connsiteX0" fmla="*/ 0 w 3613878"/>
                <a:gd name="connsiteY0" fmla="*/ 751890 h 751890"/>
                <a:gd name="connsiteX1" fmla="*/ 2056663 w 3613878"/>
                <a:gd name="connsiteY1" fmla="*/ 59778 h 751890"/>
                <a:gd name="connsiteX2" fmla="*/ 2786168 w 3613878"/>
                <a:gd name="connsiteY2" fmla="*/ 76996 h 751890"/>
                <a:gd name="connsiteX3" fmla="*/ 3613878 w 3613878"/>
                <a:gd name="connsiteY3" fmla="*/ 418062 h 751890"/>
                <a:gd name="connsiteX0" fmla="*/ 0 w 3613878"/>
                <a:gd name="connsiteY0" fmla="*/ 707605 h 707605"/>
                <a:gd name="connsiteX1" fmla="*/ 2056663 w 3613878"/>
                <a:gd name="connsiteY1" fmla="*/ 15493 h 707605"/>
                <a:gd name="connsiteX2" fmla="*/ 2786168 w 3613878"/>
                <a:gd name="connsiteY2" fmla="*/ 32711 h 707605"/>
                <a:gd name="connsiteX3" fmla="*/ 3613878 w 3613878"/>
                <a:gd name="connsiteY3" fmla="*/ 373777 h 707605"/>
                <a:gd name="connsiteX0" fmla="*/ 0 w 3613878"/>
                <a:gd name="connsiteY0" fmla="*/ 716263 h 716263"/>
                <a:gd name="connsiteX1" fmla="*/ 2056663 w 3613878"/>
                <a:gd name="connsiteY1" fmla="*/ 24151 h 716263"/>
                <a:gd name="connsiteX2" fmla="*/ 2916447 w 3613878"/>
                <a:gd name="connsiteY2" fmla="*/ 178549 h 716263"/>
                <a:gd name="connsiteX3" fmla="*/ 3613878 w 3613878"/>
                <a:gd name="connsiteY3" fmla="*/ 382435 h 716263"/>
                <a:gd name="connsiteX0" fmla="*/ 0 w 3613878"/>
                <a:gd name="connsiteY0" fmla="*/ 718891 h 718891"/>
                <a:gd name="connsiteX1" fmla="*/ 2056663 w 3613878"/>
                <a:gd name="connsiteY1" fmla="*/ 26779 h 718891"/>
                <a:gd name="connsiteX2" fmla="*/ 2916447 w 3613878"/>
                <a:gd name="connsiteY2" fmla="*/ 181177 h 718891"/>
                <a:gd name="connsiteX3" fmla="*/ 3613878 w 3613878"/>
                <a:gd name="connsiteY3" fmla="*/ 385063 h 718891"/>
                <a:gd name="connsiteX0" fmla="*/ 0 w 3613878"/>
                <a:gd name="connsiteY0" fmla="*/ 845893 h 845893"/>
                <a:gd name="connsiteX1" fmla="*/ 2009289 w 3613878"/>
                <a:gd name="connsiteY1" fmla="*/ 16599 h 845893"/>
                <a:gd name="connsiteX2" fmla="*/ 2916447 w 3613878"/>
                <a:gd name="connsiteY2" fmla="*/ 308179 h 845893"/>
                <a:gd name="connsiteX3" fmla="*/ 3613878 w 3613878"/>
                <a:gd name="connsiteY3" fmla="*/ 512065 h 845893"/>
                <a:gd name="connsiteX0" fmla="*/ 0 w 3613878"/>
                <a:gd name="connsiteY0" fmla="*/ 855499 h 855499"/>
                <a:gd name="connsiteX1" fmla="*/ 2009289 w 3613878"/>
                <a:gd name="connsiteY1" fmla="*/ 26205 h 855499"/>
                <a:gd name="connsiteX2" fmla="*/ 2916447 w 3613878"/>
                <a:gd name="connsiteY2" fmla="*/ 235478 h 855499"/>
                <a:gd name="connsiteX3" fmla="*/ 3613878 w 3613878"/>
                <a:gd name="connsiteY3" fmla="*/ 521671 h 855499"/>
                <a:gd name="connsiteX0" fmla="*/ 0 w 3613878"/>
                <a:gd name="connsiteY0" fmla="*/ 839408 h 839408"/>
                <a:gd name="connsiteX1" fmla="*/ 2009289 w 3613878"/>
                <a:gd name="connsiteY1" fmla="*/ 10114 h 839408"/>
                <a:gd name="connsiteX2" fmla="*/ 2916447 w 3613878"/>
                <a:gd name="connsiteY2" fmla="*/ 219387 h 839408"/>
                <a:gd name="connsiteX3" fmla="*/ 3613878 w 3613878"/>
                <a:gd name="connsiteY3" fmla="*/ 505580 h 839408"/>
                <a:gd name="connsiteX0" fmla="*/ 0 w 3613878"/>
                <a:gd name="connsiteY0" fmla="*/ 843487 h 843487"/>
                <a:gd name="connsiteX1" fmla="*/ 2009289 w 3613878"/>
                <a:gd name="connsiteY1" fmla="*/ 14193 h 843487"/>
                <a:gd name="connsiteX2" fmla="*/ 2928290 w 3613878"/>
                <a:gd name="connsiteY2" fmla="*/ 333211 h 843487"/>
                <a:gd name="connsiteX3" fmla="*/ 3613878 w 3613878"/>
                <a:gd name="connsiteY3" fmla="*/ 509659 h 843487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858144 h 858144"/>
                <a:gd name="connsiteX1" fmla="*/ 2009289 w 3613878"/>
                <a:gd name="connsiteY1" fmla="*/ 28850 h 858144"/>
                <a:gd name="connsiteX2" fmla="*/ 2928290 w 3613878"/>
                <a:gd name="connsiteY2" fmla="*/ 347868 h 858144"/>
                <a:gd name="connsiteX3" fmla="*/ 3613878 w 3613878"/>
                <a:gd name="connsiteY3" fmla="*/ 524316 h 858144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919952 h 919952"/>
                <a:gd name="connsiteX1" fmla="*/ 2009289 w 3613878"/>
                <a:gd name="connsiteY1" fmla="*/ 90658 h 919952"/>
                <a:gd name="connsiteX2" fmla="*/ 2928290 w 3613878"/>
                <a:gd name="connsiteY2" fmla="*/ 409676 h 919952"/>
                <a:gd name="connsiteX3" fmla="*/ 3613878 w 3613878"/>
                <a:gd name="connsiteY3" fmla="*/ 586124 h 919952"/>
                <a:gd name="connsiteX0" fmla="*/ 0 w 3613878"/>
                <a:gd name="connsiteY0" fmla="*/ 944928 h 944928"/>
                <a:gd name="connsiteX1" fmla="*/ 2009289 w 3613878"/>
                <a:gd name="connsiteY1" fmla="*/ 115634 h 944928"/>
                <a:gd name="connsiteX2" fmla="*/ 2928290 w 3613878"/>
                <a:gd name="connsiteY2" fmla="*/ 434652 h 944928"/>
                <a:gd name="connsiteX3" fmla="*/ 3613878 w 3613878"/>
                <a:gd name="connsiteY3" fmla="*/ 611100 h 944928"/>
                <a:gd name="connsiteX0" fmla="*/ 0 w 3613878"/>
                <a:gd name="connsiteY0" fmla="*/ 913513 h 913513"/>
                <a:gd name="connsiteX1" fmla="*/ 2009289 w 3613878"/>
                <a:gd name="connsiteY1" fmla="*/ 84219 h 913513"/>
                <a:gd name="connsiteX2" fmla="*/ 2928290 w 3613878"/>
                <a:gd name="connsiteY2" fmla="*/ 403237 h 913513"/>
                <a:gd name="connsiteX3" fmla="*/ 3613878 w 3613878"/>
                <a:gd name="connsiteY3" fmla="*/ 579685 h 913513"/>
                <a:gd name="connsiteX0" fmla="*/ 0 w 3613878"/>
                <a:gd name="connsiteY0" fmla="*/ 892430 h 892430"/>
                <a:gd name="connsiteX1" fmla="*/ 2009289 w 3613878"/>
                <a:gd name="connsiteY1" fmla="*/ 63136 h 892430"/>
                <a:gd name="connsiteX2" fmla="*/ 2928290 w 3613878"/>
                <a:gd name="connsiteY2" fmla="*/ 382154 h 892430"/>
                <a:gd name="connsiteX3" fmla="*/ 3613878 w 3613878"/>
                <a:gd name="connsiteY3" fmla="*/ 558602 h 892430"/>
                <a:gd name="connsiteX0" fmla="*/ 0 w 3613878"/>
                <a:gd name="connsiteY0" fmla="*/ 944929 h 944929"/>
                <a:gd name="connsiteX1" fmla="*/ 2009289 w 3613878"/>
                <a:gd name="connsiteY1" fmla="*/ 115635 h 944929"/>
                <a:gd name="connsiteX2" fmla="*/ 2928290 w 3613878"/>
                <a:gd name="connsiteY2" fmla="*/ 434653 h 944929"/>
                <a:gd name="connsiteX3" fmla="*/ 3613878 w 3613878"/>
                <a:gd name="connsiteY3" fmla="*/ 611101 h 944929"/>
                <a:gd name="connsiteX0" fmla="*/ 0 w 3613878"/>
                <a:gd name="connsiteY0" fmla="*/ 961295 h 961295"/>
                <a:gd name="connsiteX1" fmla="*/ 2009289 w 3613878"/>
                <a:gd name="connsiteY1" fmla="*/ 132001 h 961295"/>
                <a:gd name="connsiteX2" fmla="*/ 2928290 w 3613878"/>
                <a:gd name="connsiteY2" fmla="*/ 451019 h 961295"/>
                <a:gd name="connsiteX3" fmla="*/ 3613878 w 3613878"/>
                <a:gd name="connsiteY3" fmla="*/ 627467 h 961295"/>
                <a:gd name="connsiteX0" fmla="*/ 0 w 3613878"/>
                <a:gd name="connsiteY0" fmla="*/ 913169 h 913169"/>
                <a:gd name="connsiteX1" fmla="*/ 2009289 w 3613878"/>
                <a:gd name="connsiteY1" fmla="*/ 83875 h 913169"/>
                <a:gd name="connsiteX2" fmla="*/ 2928290 w 3613878"/>
                <a:gd name="connsiteY2" fmla="*/ 402893 h 913169"/>
                <a:gd name="connsiteX3" fmla="*/ 3371868 w 3613878"/>
                <a:gd name="connsiteY3" fmla="*/ 725190 h 913169"/>
                <a:gd name="connsiteX4" fmla="*/ 3613878 w 3613878"/>
                <a:gd name="connsiteY4" fmla="*/ 579341 h 913169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851415 h 851415"/>
                <a:gd name="connsiteX1" fmla="*/ 2009289 w 3613878"/>
                <a:gd name="connsiteY1" fmla="*/ 22121 h 851415"/>
                <a:gd name="connsiteX2" fmla="*/ 2928290 w 3613878"/>
                <a:gd name="connsiteY2" fmla="*/ 341139 h 851415"/>
                <a:gd name="connsiteX3" fmla="*/ 3613878 w 3613878"/>
                <a:gd name="connsiteY3" fmla="*/ 517587 h 851415"/>
                <a:gd name="connsiteX0" fmla="*/ 0 w 3613878"/>
                <a:gd name="connsiteY0" fmla="*/ 844424 h 844424"/>
                <a:gd name="connsiteX1" fmla="*/ 2009289 w 3613878"/>
                <a:gd name="connsiteY1" fmla="*/ 15130 h 844424"/>
                <a:gd name="connsiteX2" fmla="*/ 2928290 w 3613878"/>
                <a:gd name="connsiteY2" fmla="*/ 334148 h 844424"/>
                <a:gd name="connsiteX3" fmla="*/ 3613878 w 3613878"/>
                <a:gd name="connsiteY3" fmla="*/ 510596 h 84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3878" h="844424">
                  <a:moveTo>
                    <a:pt x="0" y="844424"/>
                  </a:moveTo>
                  <a:cubicBezTo>
                    <a:pt x="228600" y="163790"/>
                    <a:pt x="1521241" y="-64444"/>
                    <a:pt x="2009289" y="15130"/>
                  </a:cubicBezTo>
                  <a:cubicBezTo>
                    <a:pt x="2497337" y="94704"/>
                    <a:pt x="2660859" y="251570"/>
                    <a:pt x="2928290" y="334148"/>
                  </a:cubicBezTo>
                  <a:cubicBezTo>
                    <a:pt x="3195721" y="416726"/>
                    <a:pt x="3151272" y="446399"/>
                    <a:pt x="3613878" y="51059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olid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 dirty="0">
                <a:solidFill>
                  <a:srgbClr val="00B050"/>
                </a:solidFill>
              </a:endParaRPr>
            </a:p>
          </p:txBody>
        </p:sp>
        <p:sp>
          <p:nvSpPr>
            <p:cNvPr id="210978" name="ZoneTexte 11"/>
            <p:cNvSpPr txBox="1">
              <a:spLocks noChangeArrowheads="1"/>
            </p:cNvSpPr>
            <p:nvPr/>
          </p:nvSpPr>
          <p:spPr bwMode="auto">
            <a:xfrm>
              <a:off x="4242579" y="3091189"/>
              <a:ext cx="2437457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HSP, BCL protein, IL10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Free radical scavengers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BDNF, VEGF, EPO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NOS, ↑ GABA</a:t>
              </a:r>
              <a:r>
                <a:rPr lang="en-US" altLang="fr-FR" sz="1179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A 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receptors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IL1-R antagonist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GluR2</a:t>
              </a:r>
            </a:p>
          </p:txBody>
        </p:sp>
        <p:sp>
          <p:nvSpPr>
            <p:cNvPr id="210979" name="ZoneTexte 45"/>
            <p:cNvSpPr txBox="1">
              <a:spLocks noChangeArrowheads="1"/>
            </p:cNvSpPr>
            <p:nvPr/>
          </p:nvSpPr>
          <p:spPr bwMode="auto">
            <a:xfrm>
              <a:off x="6224257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Neural repair / Regeneration</a:t>
              </a:r>
            </a:p>
          </p:txBody>
        </p:sp>
        <p:sp>
          <p:nvSpPr>
            <p:cNvPr id="210980" name="ZoneTexte 46"/>
            <p:cNvSpPr txBox="1">
              <a:spLocks noChangeArrowheads="1"/>
            </p:cNvSpPr>
            <p:nvPr/>
          </p:nvSpPr>
          <p:spPr bwMode="auto">
            <a:xfrm>
              <a:off x="2803545" y="4842730"/>
              <a:ext cx="3024652" cy="73270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Intensive care: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BP, glycemia, nursing (mobilization, infection prevention…)</a:t>
              </a:r>
            </a:p>
          </p:txBody>
        </p:sp>
        <p:sp>
          <p:nvSpPr>
            <p:cNvPr id="210981" name="ZoneTexte 47"/>
            <p:cNvSpPr txBox="1">
              <a:spLocks noChangeArrowheads="1"/>
            </p:cNvSpPr>
            <p:nvPr/>
          </p:nvSpPr>
          <p:spPr bwMode="auto">
            <a:xfrm>
              <a:off x="6291959" y="5723189"/>
              <a:ext cx="1721325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GF / Cell therapy: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GCSF, EPO…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Cell therapy (MSC, MNC, HSC, EP…)</a:t>
              </a:r>
            </a:p>
          </p:txBody>
        </p:sp>
      </p:grpSp>
      <p:sp>
        <p:nvSpPr>
          <p:cNvPr id="210947" name="Text Box 7"/>
          <p:cNvSpPr txBox="1">
            <a:spLocks noChangeArrowheads="1"/>
          </p:cNvSpPr>
          <p:nvPr/>
        </p:nvSpPr>
        <p:spPr bwMode="auto">
          <a:xfrm>
            <a:off x="7546233" y="6451878"/>
            <a:ext cx="3273464" cy="3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04" tIns="45355" rIns="90704" bIns="45355">
            <a:spAutoFit/>
          </a:bodyPr>
          <a:lstStyle>
            <a:lvl1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6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48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20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92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361" b="1">
                <a:solidFill>
                  <a:srgbClr val="000000"/>
                </a:solidFill>
              </a:rPr>
              <a:t>Detante</a:t>
            </a:r>
            <a:r>
              <a:rPr lang="fr-FR" altLang="fr-FR" sz="1361" b="1" i="1">
                <a:solidFill>
                  <a:srgbClr val="000000"/>
                </a:solidFill>
              </a:rPr>
              <a:t>, </a:t>
            </a:r>
            <a:r>
              <a:rPr lang="fr-FR" altLang="fr-FR" sz="1361" i="1">
                <a:solidFill>
                  <a:srgbClr val="000000"/>
                </a:solidFill>
              </a:rPr>
              <a:t>Rev Neurol </a:t>
            </a:r>
            <a:r>
              <a:rPr lang="fr-FR" altLang="fr-FR" sz="1361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0256" y="40325"/>
            <a:ext cx="4122363" cy="671256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0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</a:t>
            </a:r>
            <a:r>
              <a:rPr lang="fr-FR" dirty="0" err="1" smtClean="0"/>
              <a:t>europrotection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/>
              <a:t>Echec du transfert des études animales à l’homme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Méthodologie insuffisamment analysée et vérifiée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Biodisponibilité du médicament</a:t>
            </a:r>
          </a:p>
          <a:p>
            <a:pPr marL="0" indent="0">
              <a:buNone/>
            </a:pPr>
            <a:r>
              <a:rPr lang="fr-FR" dirty="0" smtClean="0"/>
              <a:t>Passage de la barrière hémato-encéphalique</a:t>
            </a:r>
          </a:p>
          <a:p>
            <a:pPr marL="0" indent="0">
              <a:buNone/>
            </a:pPr>
            <a:r>
              <a:rPr lang="fr-FR" dirty="0" smtClean="0"/>
              <a:t>Temps optimal d’administration des substances</a:t>
            </a:r>
          </a:p>
          <a:p>
            <a:pPr marL="0" indent="0">
              <a:buNone/>
            </a:pPr>
            <a:r>
              <a:rPr lang="fr-FR" dirty="0" smtClean="0"/>
              <a:t>Scores fonctionnels différents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58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Barrière hémato-encéphalique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SNC très vulnérable</a:t>
            </a:r>
          </a:p>
          <a:p>
            <a:r>
              <a:rPr lang="fr-FR" dirty="0" smtClean="0"/>
              <a:t>Concentrations </a:t>
            </a:r>
            <a:r>
              <a:rPr lang="fr-FR" dirty="0"/>
              <a:t>ioniques (Na+, K+, Ca2+) </a:t>
            </a:r>
            <a:r>
              <a:rPr lang="fr-FR" dirty="0" smtClean="0"/>
              <a:t>très régulées</a:t>
            </a:r>
            <a:endParaRPr lang="fr-FR" dirty="0"/>
          </a:p>
          <a:p>
            <a:r>
              <a:rPr lang="fr-FR" dirty="0" smtClean="0"/>
              <a:t> </a:t>
            </a:r>
            <a:r>
              <a:rPr lang="fr-FR" dirty="0"/>
              <a:t>Forte demande métabolique (20% de la conso O2)</a:t>
            </a:r>
          </a:p>
          <a:p>
            <a:r>
              <a:rPr lang="fr-FR" dirty="0" smtClean="0"/>
              <a:t> </a:t>
            </a:r>
            <a:r>
              <a:rPr lang="fr-FR" dirty="0"/>
              <a:t>Très sensible aux neurotoxiques</a:t>
            </a:r>
          </a:p>
          <a:p>
            <a:r>
              <a:rPr lang="fr-FR" dirty="0" smtClean="0"/>
              <a:t>100 </a:t>
            </a:r>
            <a:r>
              <a:rPr lang="fr-FR" dirty="0"/>
              <a:t>milliards de capillaires dans cerveau</a:t>
            </a:r>
          </a:p>
          <a:p>
            <a:r>
              <a:rPr lang="fr-FR" dirty="0"/>
              <a:t>= 650 km, 20 m2, 8‐20 nm / neurone</a:t>
            </a:r>
          </a:p>
          <a:p>
            <a:pPr marL="0" indent="0">
              <a:buNone/>
            </a:pPr>
            <a:r>
              <a:rPr lang="fr-FR" dirty="0"/>
              <a:t>==&gt; Nécessite une protection sélective / sang</a:t>
            </a:r>
          </a:p>
          <a:p>
            <a:r>
              <a:rPr lang="fr-FR" dirty="0" smtClean="0"/>
              <a:t>90</a:t>
            </a:r>
            <a:r>
              <a:rPr lang="fr-FR" dirty="0"/>
              <a:t>% des candidats‐médicaments à </a:t>
            </a:r>
            <a:r>
              <a:rPr lang="fr-FR" dirty="0" smtClean="0"/>
              <a:t>visée cérébrale </a:t>
            </a:r>
            <a:r>
              <a:rPr lang="fr-FR" dirty="0"/>
              <a:t>ne traverse pas la BHE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87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898" t="34582" r="13768" b="22057"/>
          <a:stretch/>
        </p:blipFill>
        <p:spPr>
          <a:xfrm>
            <a:off x="711203" y="1079500"/>
            <a:ext cx="11191237" cy="50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1305" t="30610" r="13694" b="829"/>
          <a:stretch/>
        </p:blipFill>
        <p:spPr>
          <a:xfrm>
            <a:off x="1625600" y="138243"/>
            <a:ext cx="9561950" cy="67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6" name="Groupe 2"/>
          <p:cNvGrpSpPr>
            <a:grpSpLocks/>
          </p:cNvGrpSpPr>
          <p:nvPr/>
        </p:nvGrpSpPr>
        <p:grpSpPr bwMode="auto">
          <a:xfrm>
            <a:off x="2547798" y="40325"/>
            <a:ext cx="7102496" cy="6448310"/>
            <a:chOff x="1899927" y="44248"/>
            <a:chExt cx="7828304" cy="7108456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702749" y="88700"/>
              <a:ext cx="0" cy="21702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49" name="ZoneTexte 7"/>
            <p:cNvSpPr txBox="1">
              <a:spLocks noChangeArrowheads="1"/>
            </p:cNvSpPr>
            <p:nvPr/>
          </p:nvSpPr>
          <p:spPr bwMode="auto">
            <a:xfrm rot="16200000">
              <a:off x="1595431" y="935618"/>
              <a:ext cx="1172382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Stroke damages</a:t>
              </a:r>
            </a:p>
          </p:txBody>
        </p:sp>
        <p:sp>
          <p:nvSpPr>
            <p:cNvPr id="210950" name="ZoneTexte 8"/>
            <p:cNvSpPr txBox="1">
              <a:spLocks noChangeArrowheads="1"/>
            </p:cNvSpPr>
            <p:nvPr/>
          </p:nvSpPr>
          <p:spPr bwMode="auto">
            <a:xfrm rot="16200000">
              <a:off x="1430204" y="3053425"/>
              <a:ext cx="1532450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Endogenous protection</a:t>
              </a:r>
            </a:p>
          </p:txBody>
        </p:sp>
        <p:sp>
          <p:nvSpPr>
            <p:cNvPr id="210951" name="ZoneTexte 9"/>
            <p:cNvSpPr txBox="1">
              <a:spLocks noChangeArrowheads="1"/>
            </p:cNvSpPr>
            <p:nvPr/>
          </p:nvSpPr>
          <p:spPr bwMode="auto">
            <a:xfrm rot="16200000">
              <a:off x="1221779" y="5705564"/>
              <a:ext cx="1960315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Therapeutic strategies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694812" y="2481194"/>
              <a:ext cx="28572" cy="1746345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orme libre 14"/>
            <p:cNvSpPr/>
            <p:nvPr/>
          </p:nvSpPr>
          <p:spPr>
            <a:xfrm>
              <a:off x="2702749" y="299850"/>
              <a:ext cx="2328599" cy="1960669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474187" y="1125395"/>
              <a:ext cx="3206388" cy="112877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694812" y="1568331"/>
              <a:ext cx="2261933" cy="681075"/>
            </a:xfrm>
            <a:custGeom>
              <a:avLst/>
              <a:gdLst>
                <a:gd name="connsiteX0" fmla="*/ 0 w 1255362"/>
                <a:gd name="connsiteY0" fmla="*/ 589170 h 589170"/>
                <a:gd name="connsiteX1" fmla="*/ 604433 w 1255362"/>
                <a:gd name="connsiteY1" fmla="*/ 234 h 589170"/>
                <a:gd name="connsiteX2" fmla="*/ 1255362 w 1255362"/>
                <a:gd name="connsiteY2" fmla="*/ 511678 h 589170"/>
                <a:gd name="connsiteX3" fmla="*/ 1255362 w 1255362"/>
                <a:gd name="connsiteY3" fmla="*/ 511678 h 589170"/>
                <a:gd name="connsiteX0" fmla="*/ 0 w 1255362"/>
                <a:gd name="connsiteY0" fmla="*/ 639638 h 639638"/>
                <a:gd name="connsiteX1" fmla="*/ 335161 w 1255362"/>
                <a:gd name="connsiteY1" fmla="*/ 214 h 639638"/>
                <a:gd name="connsiteX2" fmla="*/ 1255362 w 1255362"/>
                <a:gd name="connsiteY2" fmla="*/ 562146 h 639638"/>
                <a:gd name="connsiteX3" fmla="*/ 1255362 w 1255362"/>
                <a:gd name="connsiteY3" fmla="*/ 562146 h 639638"/>
                <a:gd name="connsiteX0" fmla="*/ 0 w 1255362"/>
                <a:gd name="connsiteY0" fmla="*/ 693637 h 693637"/>
                <a:gd name="connsiteX1" fmla="*/ 335161 w 1255362"/>
                <a:gd name="connsiteY1" fmla="*/ 54213 h 693637"/>
                <a:gd name="connsiteX2" fmla="*/ 1255362 w 1255362"/>
                <a:gd name="connsiteY2" fmla="*/ 616145 h 693637"/>
                <a:gd name="connsiteX3" fmla="*/ 1255362 w 1255362"/>
                <a:gd name="connsiteY3" fmla="*/ 616145 h 693637"/>
                <a:gd name="connsiteX0" fmla="*/ 0 w 1255362"/>
                <a:gd name="connsiteY0" fmla="*/ 702514 h 702514"/>
                <a:gd name="connsiteX1" fmla="*/ 335161 w 1255362"/>
                <a:gd name="connsiteY1" fmla="*/ 63090 h 702514"/>
                <a:gd name="connsiteX2" fmla="*/ 1255362 w 1255362"/>
                <a:gd name="connsiteY2" fmla="*/ 625022 h 702514"/>
                <a:gd name="connsiteX3" fmla="*/ 1255362 w 1255362"/>
                <a:gd name="connsiteY3" fmla="*/ 625022 h 702514"/>
                <a:gd name="connsiteX0" fmla="*/ 0 w 1300240"/>
                <a:gd name="connsiteY0" fmla="*/ 662216 h 662216"/>
                <a:gd name="connsiteX1" fmla="*/ 380039 w 1300240"/>
                <a:gd name="connsiteY1" fmla="*/ 353 h 662216"/>
                <a:gd name="connsiteX2" fmla="*/ 1300240 w 1300240"/>
                <a:gd name="connsiteY2" fmla="*/ 562285 h 662216"/>
                <a:gd name="connsiteX3" fmla="*/ 1300240 w 1300240"/>
                <a:gd name="connsiteY3" fmla="*/ 562285 h 662216"/>
                <a:gd name="connsiteX0" fmla="*/ 0 w 1300240"/>
                <a:gd name="connsiteY0" fmla="*/ 729497 h 729497"/>
                <a:gd name="connsiteX1" fmla="*/ 402478 w 1300240"/>
                <a:gd name="connsiteY1" fmla="*/ 316 h 729497"/>
                <a:gd name="connsiteX2" fmla="*/ 1300240 w 1300240"/>
                <a:gd name="connsiteY2" fmla="*/ 629566 h 729497"/>
                <a:gd name="connsiteX3" fmla="*/ 1300240 w 1300240"/>
                <a:gd name="connsiteY3" fmla="*/ 629566 h 729497"/>
                <a:gd name="connsiteX0" fmla="*/ 0 w 2108053"/>
                <a:gd name="connsiteY0" fmla="*/ 729497 h 729497"/>
                <a:gd name="connsiteX1" fmla="*/ 402478 w 2108053"/>
                <a:gd name="connsiteY1" fmla="*/ 316 h 729497"/>
                <a:gd name="connsiteX2" fmla="*/ 1300240 w 2108053"/>
                <a:gd name="connsiteY2" fmla="*/ 629566 h 729497"/>
                <a:gd name="connsiteX3" fmla="*/ 2108053 w 2108053"/>
                <a:gd name="connsiteY3" fmla="*/ 724933 h 729497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6609 h 736609"/>
                <a:gd name="connsiteX1" fmla="*/ 402478 w 2108053"/>
                <a:gd name="connsiteY1" fmla="*/ 7428 h 736609"/>
                <a:gd name="connsiteX2" fmla="*/ 918773 w 2108053"/>
                <a:gd name="connsiteY2" fmla="*/ 339358 h 736609"/>
                <a:gd name="connsiteX3" fmla="*/ 2108053 w 2108053"/>
                <a:gd name="connsiteY3" fmla="*/ 732045 h 736609"/>
                <a:gd name="connsiteX0" fmla="*/ 0 w 2108053"/>
                <a:gd name="connsiteY0" fmla="*/ 738762 h 738762"/>
                <a:gd name="connsiteX1" fmla="*/ 402478 w 2108053"/>
                <a:gd name="connsiteY1" fmla="*/ 9581 h 738762"/>
                <a:gd name="connsiteX2" fmla="*/ 935602 w 2108053"/>
                <a:gd name="connsiteY2" fmla="*/ 302242 h 738762"/>
                <a:gd name="connsiteX3" fmla="*/ 2108053 w 2108053"/>
                <a:gd name="connsiteY3" fmla="*/ 734198 h 738762"/>
                <a:gd name="connsiteX0" fmla="*/ 0 w 2108053"/>
                <a:gd name="connsiteY0" fmla="*/ 757875 h 757875"/>
                <a:gd name="connsiteX1" fmla="*/ 402478 w 2108053"/>
                <a:gd name="connsiteY1" fmla="*/ 28694 h 757875"/>
                <a:gd name="connsiteX2" fmla="*/ 489178 w 2108053"/>
                <a:gd name="connsiteY2" fmla="*/ 163650 h 757875"/>
                <a:gd name="connsiteX3" fmla="*/ 935602 w 2108053"/>
                <a:gd name="connsiteY3" fmla="*/ 321355 h 757875"/>
                <a:gd name="connsiteX4" fmla="*/ 2108053 w 2108053"/>
                <a:gd name="connsiteY4" fmla="*/ 753311 h 757875"/>
                <a:gd name="connsiteX0" fmla="*/ 0 w 2108053"/>
                <a:gd name="connsiteY0" fmla="*/ 647971 h 647971"/>
                <a:gd name="connsiteX1" fmla="*/ 475405 w 2108053"/>
                <a:gd name="connsiteY1" fmla="*/ 59035 h 647971"/>
                <a:gd name="connsiteX2" fmla="*/ 489178 w 2108053"/>
                <a:gd name="connsiteY2" fmla="*/ 53746 h 647971"/>
                <a:gd name="connsiteX3" fmla="*/ 935602 w 2108053"/>
                <a:gd name="connsiteY3" fmla="*/ 211451 h 647971"/>
                <a:gd name="connsiteX4" fmla="*/ 2108053 w 2108053"/>
                <a:gd name="connsiteY4" fmla="*/ 643407 h 647971"/>
                <a:gd name="connsiteX0" fmla="*/ 0 w 2108053"/>
                <a:gd name="connsiteY0" fmla="*/ 677130 h 677130"/>
                <a:gd name="connsiteX1" fmla="*/ 475405 w 2108053"/>
                <a:gd name="connsiteY1" fmla="*/ 88194 h 677130"/>
                <a:gd name="connsiteX2" fmla="*/ 382591 w 2108053"/>
                <a:gd name="connsiteY2" fmla="*/ 32416 h 677130"/>
                <a:gd name="connsiteX3" fmla="*/ 935602 w 2108053"/>
                <a:gd name="connsiteY3" fmla="*/ 240610 h 677130"/>
                <a:gd name="connsiteX4" fmla="*/ 2108053 w 2108053"/>
                <a:gd name="connsiteY4" fmla="*/ 672566 h 677130"/>
                <a:gd name="connsiteX0" fmla="*/ 0 w 2108053"/>
                <a:gd name="connsiteY0" fmla="*/ 686669 h 686669"/>
                <a:gd name="connsiteX1" fmla="*/ 307110 w 2108053"/>
                <a:gd name="connsiteY1" fmla="*/ 75294 h 686669"/>
                <a:gd name="connsiteX2" fmla="*/ 382591 w 2108053"/>
                <a:gd name="connsiteY2" fmla="*/ 41955 h 686669"/>
                <a:gd name="connsiteX3" fmla="*/ 935602 w 2108053"/>
                <a:gd name="connsiteY3" fmla="*/ 250149 h 686669"/>
                <a:gd name="connsiteX4" fmla="*/ 2108053 w 2108053"/>
                <a:gd name="connsiteY4" fmla="*/ 682105 h 686669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35602 w 2108053"/>
                <a:gd name="connsiteY3" fmla="*/ 221620 h 658140"/>
                <a:gd name="connsiteX4" fmla="*/ 2108053 w 2108053"/>
                <a:gd name="connsiteY4" fmla="*/ 653576 h 658140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24383 w 2108053"/>
                <a:gd name="connsiteY3" fmla="*/ 294548 h 658140"/>
                <a:gd name="connsiteX4" fmla="*/ 2108053 w 2108053"/>
                <a:gd name="connsiteY4" fmla="*/ 653576 h 658140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924383 w 2108053"/>
                <a:gd name="connsiteY3" fmla="*/ 277249 h 640841"/>
                <a:gd name="connsiteX4" fmla="*/ 2108053 w 2108053"/>
                <a:gd name="connsiteY4" fmla="*/ 636277 h 640841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890724 w 2108053"/>
                <a:gd name="connsiteY3" fmla="*/ 338957 h 640841"/>
                <a:gd name="connsiteX4" fmla="*/ 2108053 w 2108053"/>
                <a:gd name="connsiteY4" fmla="*/ 636277 h 640841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890724 w 2108053"/>
                <a:gd name="connsiteY3" fmla="*/ 33776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28650 h 628650"/>
                <a:gd name="connsiteX1" fmla="*/ 307110 w 2108053"/>
                <a:gd name="connsiteY1" fmla="*/ 17275 h 628650"/>
                <a:gd name="connsiteX2" fmla="*/ 730399 w 2108053"/>
                <a:gd name="connsiteY2" fmla="*/ 180280 h 628650"/>
                <a:gd name="connsiteX3" fmla="*/ 929992 w 2108053"/>
                <a:gd name="connsiteY3" fmla="*/ 332376 h 628650"/>
                <a:gd name="connsiteX4" fmla="*/ 2108053 w 2108053"/>
                <a:gd name="connsiteY4" fmla="*/ 624086 h 628650"/>
                <a:gd name="connsiteX0" fmla="*/ 0 w 2108053"/>
                <a:gd name="connsiteY0" fmla="*/ 617481 h 617481"/>
                <a:gd name="connsiteX1" fmla="*/ 307110 w 2108053"/>
                <a:gd name="connsiteY1" fmla="*/ 6106 h 617481"/>
                <a:gd name="connsiteX2" fmla="*/ 929992 w 2108053"/>
                <a:gd name="connsiteY2" fmla="*/ 321207 h 617481"/>
                <a:gd name="connsiteX3" fmla="*/ 2108053 w 2108053"/>
                <a:gd name="connsiteY3" fmla="*/ 612917 h 617481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7738 h 618784"/>
                <a:gd name="connsiteX1" fmla="*/ 307110 w 2051955"/>
                <a:gd name="connsiteY1" fmla="*/ 6363 h 618784"/>
                <a:gd name="connsiteX2" fmla="*/ 941212 w 2051955"/>
                <a:gd name="connsiteY2" fmla="*/ 327074 h 618784"/>
                <a:gd name="connsiteX3" fmla="*/ 2051955 w 2051955"/>
                <a:gd name="connsiteY3" fmla="*/ 618784 h 61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1955" h="618784">
                  <a:moveTo>
                    <a:pt x="0" y="617738"/>
                  </a:moveTo>
                  <a:cubicBezTo>
                    <a:pt x="197603" y="329727"/>
                    <a:pt x="150241" y="54807"/>
                    <a:pt x="307110" y="6363"/>
                  </a:cubicBezTo>
                  <a:cubicBezTo>
                    <a:pt x="463979" y="-42081"/>
                    <a:pt x="618617" y="197890"/>
                    <a:pt x="941212" y="327074"/>
                  </a:cubicBezTo>
                  <a:cubicBezTo>
                    <a:pt x="1412436" y="493499"/>
                    <a:pt x="1648048" y="547727"/>
                    <a:pt x="2051955" y="61878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210956" name="ZoneTexte 19"/>
            <p:cNvSpPr txBox="1">
              <a:spLocks noChangeArrowheads="1"/>
            </p:cNvSpPr>
            <p:nvPr/>
          </p:nvSpPr>
          <p:spPr bwMode="auto">
            <a:xfrm>
              <a:off x="2867365" y="3310011"/>
              <a:ext cx="1163937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Collaterals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Reperfusion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↑ GABA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fr-FR" sz="1179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 ATP</a:t>
              </a:r>
            </a:p>
          </p:txBody>
        </p:sp>
        <p:sp>
          <p:nvSpPr>
            <p:cNvPr id="210957" name="ZoneTexte 21"/>
            <p:cNvSpPr txBox="1">
              <a:spLocks noChangeArrowheads="1"/>
            </p:cNvSpPr>
            <p:nvPr/>
          </p:nvSpPr>
          <p:spPr bwMode="auto">
            <a:xfrm>
              <a:off x="2803545" y="5690766"/>
              <a:ext cx="1512324" cy="1101959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IV thrombolysis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Thrombectomy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Craniectomy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Antibiotherapy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Hypothermia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2690050" y="2260519"/>
              <a:ext cx="7019133" cy="476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59" name="ZoneTexte 25"/>
            <p:cNvSpPr txBox="1">
              <a:spLocks noChangeArrowheads="1"/>
            </p:cNvSpPr>
            <p:nvPr/>
          </p:nvSpPr>
          <p:spPr bwMode="auto">
            <a:xfrm>
              <a:off x="7112032" y="3000819"/>
              <a:ext cx="2434435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Structural plasticity: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Neurogenesis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Synaptogenesis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Angiogenesis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Oligodendrogenesis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Astrogliosis scar modulation</a:t>
              </a:r>
            </a:p>
          </p:txBody>
        </p:sp>
        <p:sp>
          <p:nvSpPr>
            <p:cNvPr id="210960" name="ZoneTexte 26"/>
            <p:cNvSpPr txBox="1">
              <a:spLocks noChangeArrowheads="1"/>
            </p:cNvSpPr>
            <p:nvPr/>
          </p:nvSpPr>
          <p:spPr bwMode="auto">
            <a:xfrm>
              <a:off x="2740076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Neuroprotection</a:t>
              </a:r>
            </a:p>
          </p:txBody>
        </p:sp>
        <p:sp>
          <p:nvSpPr>
            <p:cNvPr id="210961" name="ZoneTexte 27"/>
            <p:cNvSpPr txBox="1">
              <a:spLocks noChangeArrowheads="1"/>
            </p:cNvSpPr>
            <p:nvPr/>
          </p:nvSpPr>
          <p:spPr bwMode="auto">
            <a:xfrm>
              <a:off x="5845579" y="4848530"/>
              <a:ext cx="3855932" cy="33263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Rehabilitation / Learning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4380546" y="5619853"/>
              <a:ext cx="1820658" cy="153285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lIns="91429" tIns="45715" rIns="91429" bIns="45715">
              <a:spAutoFit/>
            </a:bodyPr>
            <a:lstStyle/>
            <a:p>
              <a:pPr defTabSz="914216">
                <a:defRPr/>
              </a:pPr>
              <a:r>
                <a:rPr lang="en-US" sz="1179" b="1" dirty="0" err="1">
                  <a:solidFill>
                    <a:prstClr val="black"/>
                  </a:solidFill>
                </a:rPr>
                <a:t>Neuroprotectants</a:t>
              </a:r>
              <a:r>
                <a:rPr lang="en-US" sz="1179" b="1" dirty="0">
                  <a:solidFill>
                    <a:prstClr val="black"/>
                  </a:solidFill>
                </a:rPr>
                <a:t>: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Anti-</a:t>
              </a:r>
              <a:r>
                <a:rPr lang="en-US" sz="907" b="1" dirty="0" err="1">
                  <a:solidFill>
                    <a:prstClr val="black"/>
                  </a:solidFill>
                </a:rPr>
                <a:t>excitotoxic</a:t>
              </a:r>
              <a:endParaRPr lang="en-US" sz="907" b="1" dirty="0">
                <a:solidFill>
                  <a:prstClr val="black"/>
                </a:solidFill>
              </a:endParaRP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Anti-oxidant: </a:t>
              </a:r>
              <a:r>
                <a:rPr lang="en-US" sz="907" dirty="0" err="1">
                  <a:solidFill>
                    <a:prstClr val="black"/>
                  </a:solidFill>
                </a:rPr>
                <a:t>Edaravone</a:t>
              </a:r>
              <a:r>
                <a:rPr lang="en-US" sz="907" dirty="0">
                  <a:solidFill>
                    <a:prstClr val="black"/>
                  </a:solidFill>
                </a:rPr>
                <a:t>, statins…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 err="1">
                  <a:solidFill>
                    <a:prstClr val="black"/>
                  </a:solidFill>
                </a:rPr>
                <a:t>Antiapoptotic</a:t>
              </a:r>
              <a:r>
                <a:rPr lang="en-US" sz="907" b="1" dirty="0">
                  <a:solidFill>
                    <a:prstClr val="black"/>
                  </a:solidFill>
                </a:rPr>
                <a:t>: </a:t>
              </a:r>
              <a:r>
                <a:rPr lang="en-US" sz="907" dirty="0">
                  <a:solidFill>
                    <a:prstClr val="black"/>
                  </a:solidFill>
                </a:rPr>
                <a:t>EPO…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 err="1">
                  <a:solidFill>
                    <a:prstClr val="black"/>
                  </a:solidFill>
                </a:rPr>
                <a:t>Immunomodulator</a:t>
              </a:r>
              <a:r>
                <a:rPr lang="en-US" sz="907" b="1" dirty="0">
                  <a:solidFill>
                    <a:prstClr val="black"/>
                  </a:solidFill>
                </a:rPr>
                <a:t>: </a:t>
              </a:r>
              <a:r>
                <a:rPr lang="en-US" sz="907" dirty="0">
                  <a:solidFill>
                    <a:prstClr val="black"/>
                  </a:solidFill>
                </a:rPr>
                <a:t>Cyclosporine…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Others</a:t>
              </a:r>
              <a:r>
                <a:rPr lang="en-US" sz="907" dirty="0">
                  <a:solidFill>
                    <a:prstClr val="black"/>
                  </a:solidFill>
                </a:rPr>
                <a:t>: Sildenafil, SRI, </a:t>
              </a:r>
              <a:r>
                <a:rPr lang="en-US" sz="907" dirty="0" err="1">
                  <a:solidFill>
                    <a:prstClr val="black"/>
                  </a:solidFill>
                </a:rPr>
                <a:t>Cilostazol</a:t>
              </a:r>
              <a:r>
                <a:rPr lang="en-US" sz="907" dirty="0">
                  <a:solidFill>
                    <a:prstClr val="black"/>
                  </a:solidFill>
                </a:rPr>
                <a:t>, Minocycline…</a:t>
              </a:r>
            </a:p>
          </p:txBody>
        </p:sp>
        <p:sp>
          <p:nvSpPr>
            <p:cNvPr id="210963" name="ZoneTexte 28"/>
            <p:cNvSpPr txBox="1">
              <a:spLocks noChangeArrowheads="1"/>
            </p:cNvSpPr>
            <p:nvPr/>
          </p:nvSpPr>
          <p:spPr bwMode="auto">
            <a:xfrm>
              <a:off x="8088512" y="5711495"/>
              <a:ext cx="1612999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fr-FR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eural graft:</a:t>
              </a:r>
              <a:endParaRPr lang="en-US" altLang="fr-FR" sz="1179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Precursors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Neural SC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Neurons</a:t>
              </a:r>
            </a:p>
          </p:txBody>
        </p:sp>
        <p:sp>
          <p:nvSpPr>
            <p:cNvPr id="210964" name="ZoneTexte 29"/>
            <p:cNvSpPr txBox="1">
              <a:spLocks noChangeArrowheads="1"/>
            </p:cNvSpPr>
            <p:nvPr/>
          </p:nvSpPr>
          <p:spPr bwMode="auto">
            <a:xfrm>
              <a:off x="3268482" y="44248"/>
              <a:ext cx="1366403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Ca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2+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Glutamate / K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 Excitotoxicity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Free radicals</a:t>
              </a:r>
            </a:p>
          </p:txBody>
        </p:sp>
        <p:sp>
          <p:nvSpPr>
            <p:cNvPr id="210965" name="ZoneTexte 30"/>
            <p:cNvSpPr txBox="1">
              <a:spLocks noChangeArrowheads="1"/>
            </p:cNvSpPr>
            <p:nvPr/>
          </p:nvSpPr>
          <p:spPr bwMode="auto">
            <a:xfrm>
              <a:off x="5059235" y="718690"/>
              <a:ext cx="1366403" cy="5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Inflammation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Necrosis</a:t>
              </a:r>
            </a:p>
          </p:txBody>
        </p:sp>
        <p:sp>
          <p:nvSpPr>
            <p:cNvPr id="210966" name="ZoneTexte 31"/>
            <p:cNvSpPr txBox="1">
              <a:spLocks noChangeArrowheads="1"/>
            </p:cNvSpPr>
            <p:nvPr/>
          </p:nvSpPr>
          <p:spPr bwMode="auto">
            <a:xfrm>
              <a:off x="2835254" y="1731579"/>
              <a:ext cx="73241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Depol.</a:t>
              </a:r>
            </a:p>
          </p:txBody>
        </p:sp>
        <p:sp>
          <p:nvSpPr>
            <p:cNvPr id="210967" name="ZoneTexte 32"/>
            <p:cNvSpPr txBox="1">
              <a:spLocks noChangeArrowheads="1"/>
            </p:cNvSpPr>
            <p:nvPr/>
          </p:nvSpPr>
          <p:spPr bwMode="auto">
            <a:xfrm>
              <a:off x="5189958" y="1880479"/>
              <a:ext cx="95038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Apoptosis</a:t>
              </a: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3710727" y="2492964"/>
              <a:ext cx="3205357" cy="64794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3474681" y="1876058"/>
              <a:ext cx="3703420" cy="377445"/>
            </a:xfrm>
            <a:custGeom>
              <a:avLst/>
              <a:gdLst>
                <a:gd name="connsiteX0" fmla="*/ 0 w 3316638"/>
                <a:gd name="connsiteY0" fmla="*/ 352707 h 352707"/>
                <a:gd name="connsiteX1" fmla="*/ 1270861 w 3316638"/>
                <a:gd name="connsiteY1" fmla="*/ 27243 h 352707"/>
                <a:gd name="connsiteX2" fmla="*/ 2417736 w 3316638"/>
                <a:gd name="connsiteY2" fmla="*/ 27243 h 352707"/>
                <a:gd name="connsiteX3" fmla="*/ 3099661 w 3316638"/>
                <a:gd name="connsiteY3" fmla="*/ 104734 h 352707"/>
                <a:gd name="connsiteX4" fmla="*/ 3316638 w 3316638"/>
                <a:gd name="connsiteY4" fmla="*/ 151229 h 352707"/>
                <a:gd name="connsiteX0" fmla="*/ 0 w 3211147"/>
                <a:gd name="connsiteY0" fmla="*/ 352707 h 361320"/>
                <a:gd name="connsiteX1" fmla="*/ 1270861 w 3211147"/>
                <a:gd name="connsiteY1" fmla="*/ 27243 h 361320"/>
                <a:gd name="connsiteX2" fmla="*/ 2417736 w 3211147"/>
                <a:gd name="connsiteY2" fmla="*/ 27243 h 361320"/>
                <a:gd name="connsiteX3" fmla="*/ 3099661 w 3211147"/>
                <a:gd name="connsiteY3" fmla="*/ 104734 h 361320"/>
                <a:gd name="connsiteX4" fmla="*/ 3211147 w 3211147"/>
                <a:gd name="connsiteY4" fmla="*/ 361320 h 361320"/>
                <a:gd name="connsiteX0" fmla="*/ 0 w 3211147"/>
                <a:gd name="connsiteY0" fmla="*/ 358086 h 366699"/>
                <a:gd name="connsiteX1" fmla="*/ 1270861 w 3211147"/>
                <a:gd name="connsiteY1" fmla="*/ 32622 h 366699"/>
                <a:gd name="connsiteX2" fmla="*/ 2417736 w 3211147"/>
                <a:gd name="connsiteY2" fmla="*/ 32622 h 366699"/>
                <a:gd name="connsiteX3" fmla="*/ 2843469 w 3211147"/>
                <a:gd name="connsiteY3" fmla="*/ 220160 h 366699"/>
                <a:gd name="connsiteX4" fmla="*/ 3211147 w 3211147"/>
                <a:gd name="connsiteY4" fmla="*/ 366699 h 366699"/>
                <a:gd name="connsiteX0" fmla="*/ 0 w 3211147"/>
                <a:gd name="connsiteY0" fmla="*/ 329264 h 337877"/>
                <a:gd name="connsiteX1" fmla="*/ 1270861 w 3211147"/>
                <a:gd name="connsiteY1" fmla="*/ 3800 h 337877"/>
                <a:gd name="connsiteX2" fmla="*/ 2478017 w 3211147"/>
                <a:gd name="connsiteY2" fmla="*/ 153864 h 337877"/>
                <a:gd name="connsiteX3" fmla="*/ 2843469 w 3211147"/>
                <a:gd name="connsiteY3" fmla="*/ 191338 h 337877"/>
                <a:gd name="connsiteX4" fmla="*/ 3211147 w 3211147"/>
                <a:gd name="connsiteY4" fmla="*/ 337877 h 337877"/>
                <a:gd name="connsiteX0" fmla="*/ 0 w 3211147"/>
                <a:gd name="connsiteY0" fmla="*/ 327774 h 336387"/>
                <a:gd name="connsiteX1" fmla="*/ 1270861 w 3211147"/>
                <a:gd name="connsiteY1" fmla="*/ 2310 h 336387"/>
                <a:gd name="connsiteX2" fmla="*/ 2843469 w 3211147"/>
                <a:gd name="connsiteY2" fmla="*/ 189848 h 336387"/>
                <a:gd name="connsiteX3" fmla="*/ 3211147 w 3211147"/>
                <a:gd name="connsiteY3" fmla="*/ 336387 h 336387"/>
                <a:gd name="connsiteX0" fmla="*/ 0 w 3211147"/>
                <a:gd name="connsiteY0" fmla="*/ 249696 h 258309"/>
                <a:gd name="connsiteX1" fmla="*/ 1557193 w 3211147"/>
                <a:gd name="connsiteY1" fmla="*/ 4266 h 258309"/>
                <a:gd name="connsiteX2" fmla="*/ 2843469 w 3211147"/>
                <a:gd name="connsiteY2" fmla="*/ 111770 h 258309"/>
                <a:gd name="connsiteX3" fmla="*/ 3211147 w 3211147"/>
                <a:gd name="connsiteY3" fmla="*/ 258309 h 258309"/>
                <a:gd name="connsiteX0" fmla="*/ 0 w 3211147"/>
                <a:gd name="connsiteY0" fmla="*/ 212594 h 221207"/>
                <a:gd name="connsiteX1" fmla="*/ 1617474 w 3211147"/>
                <a:gd name="connsiteY1" fmla="*/ 7182 h 221207"/>
                <a:gd name="connsiteX2" fmla="*/ 2843469 w 3211147"/>
                <a:gd name="connsiteY2" fmla="*/ 74668 h 221207"/>
                <a:gd name="connsiteX3" fmla="*/ 3211147 w 3211147"/>
                <a:gd name="connsiteY3" fmla="*/ 221207 h 221207"/>
                <a:gd name="connsiteX0" fmla="*/ 0 w 3211147"/>
                <a:gd name="connsiteY0" fmla="*/ 208671 h 217284"/>
                <a:gd name="connsiteX1" fmla="*/ 1617474 w 3211147"/>
                <a:gd name="connsiteY1" fmla="*/ 3259 h 217284"/>
                <a:gd name="connsiteX2" fmla="*/ 2843469 w 3211147"/>
                <a:gd name="connsiteY2" fmla="*/ 100758 h 217284"/>
                <a:gd name="connsiteX3" fmla="*/ 3211147 w 3211147"/>
                <a:gd name="connsiteY3" fmla="*/ 217284 h 21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1147" h="217284">
                  <a:moveTo>
                    <a:pt x="0" y="208671"/>
                  </a:moveTo>
                  <a:cubicBezTo>
                    <a:pt x="433952" y="73061"/>
                    <a:pt x="1143563" y="21244"/>
                    <a:pt x="1617474" y="3259"/>
                  </a:cubicBezTo>
                  <a:cubicBezTo>
                    <a:pt x="2091385" y="-14726"/>
                    <a:pt x="2520088" y="45079"/>
                    <a:pt x="2843469" y="100758"/>
                  </a:cubicBezTo>
                  <a:cubicBezTo>
                    <a:pt x="2993286" y="121422"/>
                    <a:pt x="3177567" y="204368"/>
                    <a:pt x="3211147" y="21728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2803546" y="2474315"/>
              <a:ext cx="2327876" cy="833261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2677352" y="2476431"/>
              <a:ext cx="7019133" cy="317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72" name="ZoneTexte 38"/>
            <p:cNvSpPr txBox="1">
              <a:spLocks noChangeArrowheads="1"/>
            </p:cNvSpPr>
            <p:nvPr/>
          </p:nvSpPr>
          <p:spPr bwMode="auto">
            <a:xfrm>
              <a:off x="272356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Minutes</a:t>
              </a:r>
            </a:p>
          </p:txBody>
        </p:sp>
        <p:sp>
          <p:nvSpPr>
            <p:cNvPr id="210973" name="ZoneTexte 39"/>
            <p:cNvSpPr txBox="1">
              <a:spLocks noChangeArrowheads="1"/>
            </p:cNvSpPr>
            <p:nvPr/>
          </p:nvSpPr>
          <p:spPr bwMode="auto">
            <a:xfrm>
              <a:off x="413865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Hours</a:t>
              </a:r>
            </a:p>
          </p:txBody>
        </p:sp>
        <p:sp>
          <p:nvSpPr>
            <p:cNvPr id="210974" name="ZoneTexte 40"/>
            <p:cNvSpPr txBox="1">
              <a:spLocks noChangeArrowheads="1"/>
            </p:cNvSpPr>
            <p:nvPr/>
          </p:nvSpPr>
          <p:spPr bwMode="auto">
            <a:xfrm>
              <a:off x="5828199" y="222499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Days</a:t>
              </a:r>
            </a:p>
          </p:txBody>
        </p:sp>
        <p:sp>
          <p:nvSpPr>
            <p:cNvPr id="210975" name="ZoneTexte 41"/>
            <p:cNvSpPr txBox="1">
              <a:spLocks noChangeArrowheads="1"/>
            </p:cNvSpPr>
            <p:nvPr/>
          </p:nvSpPr>
          <p:spPr bwMode="auto">
            <a:xfrm>
              <a:off x="7094479" y="2222469"/>
              <a:ext cx="946157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Weeks</a:t>
              </a:r>
            </a:p>
          </p:txBody>
        </p:sp>
        <p:sp>
          <p:nvSpPr>
            <p:cNvPr id="210976" name="ZoneTexte 42"/>
            <p:cNvSpPr txBox="1">
              <a:spLocks noChangeArrowheads="1"/>
            </p:cNvSpPr>
            <p:nvPr/>
          </p:nvSpPr>
          <p:spPr bwMode="auto">
            <a:xfrm>
              <a:off x="8192799" y="2228381"/>
              <a:ext cx="1535432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Months / Years</a:t>
              </a:r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4106967" y="2486421"/>
              <a:ext cx="5303367" cy="534871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  <a:gd name="connsiteX0" fmla="*/ 0 w 2907536"/>
                <a:gd name="connsiteY0" fmla="*/ 1222527 h 1224663"/>
                <a:gd name="connsiteX1" fmla="*/ 1205490 w 2907536"/>
                <a:gd name="connsiteY1" fmla="*/ 13783 h 1224663"/>
                <a:gd name="connsiteX2" fmla="*/ 2040433 w 2907536"/>
                <a:gd name="connsiteY2" fmla="*/ 608205 h 1224663"/>
                <a:gd name="connsiteX3" fmla="*/ 2907536 w 2907536"/>
                <a:gd name="connsiteY3" fmla="*/ 1224663 h 1224663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040433 w 2907536"/>
                <a:gd name="connsiteY3" fmla="*/ 614362 h 1230820"/>
                <a:gd name="connsiteX4" fmla="*/ 2907536 w 2907536"/>
                <a:gd name="connsiteY4" fmla="*/ 1230820 h 1230820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834063 w 2907536"/>
                <a:gd name="connsiteY3" fmla="*/ 734460 h 1230820"/>
                <a:gd name="connsiteX4" fmla="*/ 2907536 w 2907536"/>
                <a:gd name="connsiteY4" fmla="*/ 1230820 h 1230820"/>
                <a:gd name="connsiteX0" fmla="*/ 0 w 3563144"/>
                <a:gd name="connsiteY0" fmla="*/ 1228684 h 1228685"/>
                <a:gd name="connsiteX1" fmla="*/ 1205490 w 3563144"/>
                <a:gd name="connsiteY1" fmla="*/ 19940 h 1228685"/>
                <a:gd name="connsiteX2" fmla="*/ 2330369 w 3563144"/>
                <a:gd name="connsiteY2" fmla="*/ 485213 h 1228685"/>
                <a:gd name="connsiteX3" fmla="*/ 2834063 w 3563144"/>
                <a:gd name="connsiteY3" fmla="*/ 734460 h 1228685"/>
                <a:gd name="connsiteX4" fmla="*/ 3563144 w 3563144"/>
                <a:gd name="connsiteY4" fmla="*/ 1155759 h 1228685"/>
                <a:gd name="connsiteX0" fmla="*/ 0 w 3563144"/>
                <a:gd name="connsiteY0" fmla="*/ 1228684 h 1228683"/>
                <a:gd name="connsiteX1" fmla="*/ 1205490 w 3563144"/>
                <a:gd name="connsiteY1" fmla="*/ 19940 h 1228683"/>
                <a:gd name="connsiteX2" fmla="*/ 2330369 w 3563144"/>
                <a:gd name="connsiteY2" fmla="*/ 485213 h 1228683"/>
                <a:gd name="connsiteX3" fmla="*/ 2859943 w 3563144"/>
                <a:gd name="connsiteY3" fmla="*/ 809522 h 1228683"/>
                <a:gd name="connsiteX4" fmla="*/ 3563144 w 3563144"/>
                <a:gd name="connsiteY4" fmla="*/ 1155759 h 1228683"/>
                <a:gd name="connsiteX0" fmla="*/ 0 w 3649408"/>
                <a:gd name="connsiteY0" fmla="*/ 1228684 h 1228685"/>
                <a:gd name="connsiteX1" fmla="*/ 1205490 w 3649408"/>
                <a:gd name="connsiteY1" fmla="*/ 19940 h 1228685"/>
                <a:gd name="connsiteX2" fmla="*/ 2330369 w 3649408"/>
                <a:gd name="connsiteY2" fmla="*/ 485213 h 1228685"/>
                <a:gd name="connsiteX3" fmla="*/ 2859943 w 3649408"/>
                <a:gd name="connsiteY3" fmla="*/ 809522 h 1228685"/>
                <a:gd name="connsiteX4" fmla="*/ 3649408 w 3649408"/>
                <a:gd name="connsiteY4" fmla="*/ 960600 h 1228685"/>
                <a:gd name="connsiteX0" fmla="*/ 0 w 3649408"/>
                <a:gd name="connsiteY0" fmla="*/ 1228684 h 1228683"/>
                <a:gd name="connsiteX1" fmla="*/ 1205490 w 3649408"/>
                <a:gd name="connsiteY1" fmla="*/ 19940 h 1228683"/>
                <a:gd name="connsiteX2" fmla="*/ 2330369 w 3649408"/>
                <a:gd name="connsiteY2" fmla="*/ 485213 h 1228683"/>
                <a:gd name="connsiteX3" fmla="*/ 2972086 w 3649408"/>
                <a:gd name="connsiteY3" fmla="*/ 689424 h 1228683"/>
                <a:gd name="connsiteX4" fmla="*/ 3649408 w 3649408"/>
                <a:gd name="connsiteY4" fmla="*/ 960600 h 1228683"/>
                <a:gd name="connsiteX0" fmla="*/ 0 w 3649408"/>
                <a:gd name="connsiteY0" fmla="*/ 1235354 h 1235355"/>
                <a:gd name="connsiteX1" fmla="*/ 1205490 w 3649408"/>
                <a:gd name="connsiteY1" fmla="*/ 26610 h 1235355"/>
                <a:gd name="connsiteX2" fmla="*/ 2408007 w 3649408"/>
                <a:gd name="connsiteY2" fmla="*/ 416822 h 1235355"/>
                <a:gd name="connsiteX3" fmla="*/ 2972086 w 3649408"/>
                <a:gd name="connsiteY3" fmla="*/ 696094 h 1235355"/>
                <a:gd name="connsiteX4" fmla="*/ 3649408 w 3649408"/>
                <a:gd name="connsiteY4" fmla="*/ 967270 h 1235355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2972086 w 3649408"/>
                <a:gd name="connsiteY3" fmla="*/ 701002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15218 w 3649408"/>
                <a:gd name="connsiteY3" fmla="*/ 670977 h 1240263"/>
                <a:gd name="connsiteX4" fmla="*/ 3649408 w 3649408"/>
                <a:gd name="connsiteY4" fmla="*/ 972178 h 1240263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3028179 w 3649408"/>
                <a:gd name="connsiteY3" fmla="*/ 716013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34659 w 3649408"/>
                <a:gd name="connsiteY3" fmla="*/ 595914 h 1240263"/>
                <a:gd name="connsiteX4" fmla="*/ 3649408 w 3649408"/>
                <a:gd name="connsiteY4" fmla="*/ 972178 h 1240263"/>
                <a:gd name="connsiteX0" fmla="*/ 0 w 3649408"/>
                <a:gd name="connsiteY0" fmla="*/ 1238224 h 1238223"/>
                <a:gd name="connsiteX1" fmla="*/ 1205490 w 3649408"/>
                <a:gd name="connsiteY1" fmla="*/ 29480 h 1238223"/>
                <a:gd name="connsiteX2" fmla="*/ 2451139 w 3649408"/>
                <a:gd name="connsiteY2" fmla="*/ 374656 h 1238223"/>
                <a:gd name="connsiteX3" fmla="*/ 2476452 w 3649408"/>
                <a:gd name="connsiteY3" fmla="*/ 314620 h 1238223"/>
                <a:gd name="connsiteX4" fmla="*/ 3034659 w 3649408"/>
                <a:gd name="connsiteY4" fmla="*/ 593876 h 1238223"/>
                <a:gd name="connsiteX5" fmla="*/ 3649408 w 3649408"/>
                <a:gd name="connsiteY5" fmla="*/ 970140 h 1238223"/>
                <a:gd name="connsiteX0" fmla="*/ 0 w 3649408"/>
                <a:gd name="connsiteY0" fmla="*/ 1239968 h 1239968"/>
                <a:gd name="connsiteX1" fmla="*/ 1205490 w 3649408"/>
                <a:gd name="connsiteY1" fmla="*/ 31224 h 1239968"/>
                <a:gd name="connsiteX2" fmla="*/ 2451139 w 3649408"/>
                <a:gd name="connsiteY2" fmla="*/ 376400 h 1239968"/>
                <a:gd name="connsiteX3" fmla="*/ 3034659 w 3649408"/>
                <a:gd name="connsiteY3" fmla="*/ 595620 h 1239968"/>
                <a:gd name="connsiteX4" fmla="*/ 3649408 w 3649408"/>
                <a:gd name="connsiteY4" fmla="*/ 971884 h 1239968"/>
                <a:gd name="connsiteX0" fmla="*/ 0 w 3649408"/>
                <a:gd name="connsiteY0" fmla="*/ 1223347 h 1223347"/>
                <a:gd name="connsiteX1" fmla="*/ 1205490 w 3649408"/>
                <a:gd name="connsiteY1" fmla="*/ 14603 h 1223347"/>
                <a:gd name="connsiteX2" fmla="*/ 3034659 w 3649408"/>
                <a:gd name="connsiteY2" fmla="*/ 578999 h 1223347"/>
                <a:gd name="connsiteX3" fmla="*/ 3649408 w 3649408"/>
                <a:gd name="connsiteY3" fmla="*/ 955263 h 1223347"/>
                <a:gd name="connsiteX0" fmla="*/ 0 w 3649408"/>
                <a:gd name="connsiteY0" fmla="*/ 1222668 h 1222668"/>
                <a:gd name="connsiteX1" fmla="*/ 1205490 w 3649408"/>
                <a:gd name="connsiteY1" fmla="*/ 13924 h 1222668"/>
                <a:gd name="connsiteX2" fmla="*/ 3034659 w 3649408"/>
                <a:gd name="connsiteY2" fmla="*/ 578320 h 1222668"/>
                <a:gd name="connsiteX3" fmla="*/ 3649408 w 3649408"/>
                <a:gd name="connsiteY3" fmla="*/ 774437 h 1222668"/>
                <a:gd name="connsiteX0" fmla="*/ 0 w 3649408"/>
                <a:gd name="connsiteY0" fmla="*/ 1234255 h 1234255"/>
                <a:gd name="connsiteX1" fmla="*/ 1205490 w 3649408"/>
                <a:gd name="connsiteY1" fmla="*/ 25511 h 1234255"/>
                <a:gd name="connsiteX2" fmla="*/ 2704158 w 3649408"/>
                <a:gd name="connsiteY2" fmla="*/ 439784 h 1234255"/>
                <a:gd name="connsiteX3" fmla="*/ 3649408 w 3649408"/>
                <a:gd name="connsiteY3" fmla="*/ 786024 h 1234255"/>
                <a:gd name="connsiteX0" fmla="*/ 0 w 3649408"/>
                <a:gd name="connsiteY0" fmla="*/ 1244738 h 1244738"/>
                <a:gd name="connsiteX1" fmla="*/ 1205490 w 3649408"/>
                <a:gd name="connsiteY1" fmla="*/ 35994 h 1244738"/>
                <a:gd name="connsiteX2" fmla="*/ 2632873 w 3649408"/>
                <a:gd name="connsiteY2" fmla="*/ 360192 h 1244738"/>
                <a:gd name="connsiteX3" fmla="*/ 3649408 w 3649408"/>
                <a:gd name="connsiteY3" fmla="*/ 796507 h 1244738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56360 h 1256360"/>
                <a:gd name="connsiteX1" fmla="*/ 1205490 w 3649408"/>
                <a:gd name="connsiteY1" fmla="*/ 47616 h 1256360"/>
                <a:gd name="connsiteX2" fmla="*/ 2568069 w 3649408"/>
                <a:gd name="connsiteY2" fmla="*/ 341791 h 1256360"/>
                <a:gd name="connsiteX3" fmla="*/ 3649408 w 3649408"/>
                <a:gd name="connsiteY3" fmla="*/ 808129 h 1256360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283714 h 1283714"/>
                <a:gd name="connsiteX1" fmla="*/ 1205490 w 3649408"/>
                <a:gd name="connsiteY1" fmla="*/ 74970 h 1283714"/>
                <a:gd name="connsiteX2" fmla="*/ 1886733 w 3649408"/>
                <a:gd name="connsiteY2" fmla="*/ 29837 h 1283714"/>
                <a:gd name="connsiteX3" fmla="*/ 2568069 w 3649408"/>
                <a:gd name="connsiteY3" fmla="*/ 369145 h 1283714"/>
                <a:gd name="connsiteX4" fmla="*/ 3649408 w 3649408"/>
                <a:gd name="connsiteY4" fmla="*/ 835483 h 1283714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49063 h 1249063"/>
                <a:gd name="connsiteX1" fmla="*/ 1633199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09738 h 1209738"/>
                <a:gd name="connsiteX1" fmla="*/ 1633199 w 3649408"/>
                <a:gd name="connsiteY1" fmla="*/ 994 h 1209738"/>
                <a:gd name="connsiteX2" fmla="*/ 2568069 w 3649408"/>
                <a:gd name="connsiteY2" fmla="*/ 295169 h 1209738"/>
                <a:gd name="connsiteX3" fmla="*/ 3649408 w 3649408"/>
                <a:gd name="connsiteY3" fmla="*/ 761507 h 1209738"/>
                <a:gd name="connsiteX0" fmla="*/ 0 w 3649408"/>
                <a:gd name="connsiteY0" fmla="*/ 1219790 h 1219790"/>
                <a:gd name="connsiteX1" fmla="*/ 1633199 w 3649408"/>
                <a:gd name="connsiteY1" fmla="*/ 11046 h 1219790"/>
                <a:gd name="connsiteX2" fmla="*/ 2568069 w 3649408"/>
                <a:gd name="connsiteY2" fmla="*/ 305221 h 1219790"/>
                <a:gd name="connsiteX3" fmla="*/ 3649408 w 3649408"/>
                <a:gd name="connsiteY3" fmla="*/ 771559 h 1219790"/>
                <a:gd name="connsiteX0" fmla="*/ 0 w 3649408"/>
                <a:gd name="connsiteY0" fmla="*/ 1268718 h 1268718"/>
                <a:gd name="connsiteX1" fmla="*/ 1633199 w 3649408"/>
                <a:gd name="connsiteY1" fmla="*/ 59974 h 1268718"/>
                <a:gd name="connsiteX2" fmla="*/ 2574549 w 3649408"/>
                <a:gd name="connsiteY2" fmla="*/ 249063 h 1268718"/>
                <a:gd name="connsiteX3" fmla="*/ 3649408 w 3649408"/>
                <a:gd name="connsiteY3" fmla="*/ 820487 h 1268718"/>
                <a:gd name="connsiteX0" fmla="*/ 0 w 3649408"/>
                <a:gd name="connsiteY0" fmla="*/ 1240863 h 1240863"/>
                <a:gd name="connsiteX1" fmla="*/ 1633199 w 3649408"/>
                <a:gd name="connsiteY1" fmla="*/ 32119 h 1240863"/>
                <a:gd name="connsiteX2" fmla="*/ 2568068 w 3649408"/>
                <a:gd name="connsiteY2" fmla="*/ 386342 h 1240863"/>
                <a:gd name="connsiteX3" fmla="*/ 3649408 w 3649408"/>
                <a:gd name="connsiteY3" fmla="*/ 792632 h 1240863"/>
                <a:gd name="connsiteX0" fmla="*/ 0 w 3649408"/>
                <a:gd name="connsiteY0" fmla="*/ 1245052 h 1245052"/>
                <a:gd name="connsiteX1" fmla="*/ 1633199 w 3649408"/>
                <a:gd name="connsiteY1" fmla="*/ 36308 h 1245052"/>
                <a:gd name="connsiteX2" fmla="*/ 2568068 w 3649408"/>
                <a:gd name="connsiteY2" fmla="*/ 390531 h 1245052"/>
                <a:gd name="connsiteX3" fmla="*/ 3649408 w 3649408"/>
                <a:gd name="connsiteY3" fmla="*/ 796821 h 1245052"/>
                <a:gd name="connsiteX0" fmla="*/ 0 w 3649408"/>
                <a:gd name="connsiteY0" fmla="*/ 1142956 h 1142956"/>
                <a:gd name="connsiteX1" fmla="*/ 1736886 w 3649408"/>
                <a:gd name="connsiteY1" fmla="*/ 39297 h 1142956"/>
                <a:gd name="connsiteX2" fmla="*/ 2568068 w 3649408"/>
                <a:gd name="connsiteY2" fmla="*/ 288435 h 1142956"/>
                <a:gd name="connsiteX3" fmla="*/ 3649408 w 3649408"/>
                <a:gd name="connsiteY3" fmla="*/ 694725 h 1142956"/>
                <a:gd name="connsiteX0" fmla="*/ 0 w 3649408"/>
                <a:gd name="connsiteY0" fmla="*/ 1103762 h 1103762"/>
                <a:gd name="connsiteX1" fmla="*/ 1736886 w 3649408"/>
                <a:gd name="connsiteY1" fmla="*/ 103 h 1103762"/>
                <a:gd name="connsiteX2" fmla="*/ 2568068 w 3649408"/>
                <a:gd name="connsiteY2" fmla="*/ 249241 h 1103762"/>
                <a:gd name="connsiteX3" fmla="*/ 3649408 w 3649408"/>
                <a:gd name="connsiteY3" fmla="*/ 655531 h 1103762"/>
                <a:gd name="connsiteX0" fmla="*/ 0 w 3649408"/>
                <a:gd name="connsiteY0" fmla="*/ 1112536 h 1112536"/>
                <a:gd name="connsiteX1" fmla="*/ 1736886 w 3649408"/>
                <a:gd name="connsiteY1" fmla="*/ 8877 h 1112536"/>
                <a:gd name="connsiteX2" fmla="*/ 2568068 w 3649408"/>
                <a:gd name="connsiteY2" fmla="*/ 258015 h 1112536"/>
                <a:gd name="connsiteX3" fmla="*/ 3649408 w 3649408"/>
                <a:gd name="connsiteY3" fmla="*/ 664305 h 1112536"/>
                <a:gd name="connsiteX0" fmla="*/ 0 w 3649408"/>
                <a:gd name="connsiteY0" fmla="*/ 1122196 h 1122196"/>
                <a:gd name="connsiteX1" fmla="*/ 1736886 w 3649408"/>
                <a:gd name="connsiteY1" fmla="*/ 18537 h 1122196"/>
                <a:gd name="connsiteX2" fmla="*/ 2568068 w 3649408"/>
                <a:gd name="connsiteY2" fmla="*/ 267675 h 1122196"/>
                <a:gd name="connsiteX3" fmla="*/ 3649408 w 3649408"/>
                <a:gd name="connsiteY3" fmla="*/ 673965 h 1122196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56713 h 1156713"/>
                <a:gd name="connsiteX1" fmla="*/ 1736886 w 3649408"/>
                <a:gd name="connsiteY1" fmla="*/ 53054 h 1156713"/>
                <a:gd name="connsiteX2" fmla="*/ 2568068 w 3649408"/>
                <a:gd name="connsiteY2" fmla="*/ 257153 h 1156713"/>
                <a:gd name="connsiteX3" fmla="*/ 3649408 w 3649408"/>
                <a:gd name="connsiteY3" fmla="*/ 708482 h 1156713"/>
                <a:gd name="connsiteX0" fmla="*/ 0 w 3649408"/>
                <a:gd name="connsiteY0" fmla="*/ 1142217 h 1142217"/>
                <a:gd name="connsiteX1" fmla="*/ 1736886 w 3649408"/>
                <a:gd name="connsiteY1" fmla="*/ 38558 h 1142217"/>
                <a:gd name="connsiteX2" fmla="*/ 2574549 w 3649408"/>
                <a:gd name="connsiteY2" fmla="*/ 317718 h 1142217"/>
                <a:gd name="connsiteX3" fmla="*/ 3649408 w 3649408"/>
                <a:gd name="connsiteY3" fmla="*/ 693986 h 1142217"/>
                <a:gd name="connsiteX0" fmla="*/ 0 w 3649408"/>
                <a:gd name="connsiteY0" fmla="*/ 1148562 h 1148562"/>
                <a:gd name="connsiteX1" fmla="*/ 1736886 w 3649408"/>
                <a:gd name="connsiteY1" fmla="*/ 44903 h 1148562"/>
                <a:gd name="connsiteX2" fmla="*/ 2574549 w 3649408"/>
                <a:gd name="connsiteY2" fmla="*/ 324063 h 1148562"/>
                <a:gd name="connsiteX3" fmla="*/ 3649408 w 3649408"/>
                <a:gd name="connsiteY3" fmla="*/ 700331 h 1148562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5189 h 1145189"/>
                <a:gd name="connsiteX1" fmla="*/ 1736886 w 3649408"/>
                <a:gd name="connsiteY1" fmla="*/ 41530 h 1145189"/>
                <a:gd name="connsiteX2" fmla="*/ 2574549 w 3649408"/>
                <a:gd name="connsiteY2" fmla="*/ 320690 h 1145189"/>
                <a:gd name="connsiteX3" fmla="*/ 3649408 w 3649408"/>
                <a:gd name="connsiteY3" fmla="*/ 696958 h 1145189"/>
                <a:gd name="connsiteX0" fmla="*/ 0 w 3649408"/>
                <a:gd name="connsiteY0" fmla="*/ 1154498 h 1154498"/>
                <a:gd name="connsiteX1" fmla="*/ 1736886 w 3649408"/>
                <a:gd name="connsiteY1" fmla="*/ 50839 h 1154498"/>
                <a:gd name="connsiteX2" fmla="*/ 2574549 w 3649408"/>
                <a:gd name="connsiteY2" fmla="*/ 329999 h 1154498"/>
                <a:gd name="connsiteX3" fmla="*/ 3649408 w 3649408"/>
                <a:gd name="connsiteY3" fmla="*/ 706267 h 1154498"/>
                <a:gd name="connsiteX0" fmla="*/ 0 w 3649408"/>
                <a:gd name="connsiteY0" fmla="*/ 1135000 h 1135000"/>
                <a:gd name="connsiteX1" fmla="*/ 1736886 w 3649408"/>
                <a:gd name="connsiteY1" fmla="*/ 31341 h 1135000"/>
                <a:gd name="connsiteX2" fmla="*/ 2626392 w 3649408"/>
                <a:gd name="connsiteY2" fmla="*/ 415587 h 1135000"/>
                <a:gd name="connsiteX3" fmla="*/ 3649408 w 3649408"/>
                <a:gd name="connsiteY3" fmla="*/ 686769 h 1135000"/>
                <a:gd name="connsiteX0" fmla="*/ 0 w 3649408"/>
                <a:gd name="connsiteY0" fmla="*/ 1129026 h 1129026"/>
                <a:gd name="connsiteX1" fmla="*/ 1736886 w 3649408"/>
                <a:gd name="connsiteY1" fmla="*/ 25367 h 1129026"/>
                <a:gd name="connsiteX2" fmla="*/ 2626392 w 3649408"/>
                <a:gd name="connsiteY2" fmla="*/ 409613 h 1129026"/>
                <a:gd name="connsiteX3" fmla="*/ 3649408 w 3649408"/>
                <a:gd name="connsiteY3" fmla="*/ 680795 h 1129026"/>
                <a:gd name="connsiteX0" fmla="*/ 0 w 3649408"/>
                <a:gd name="connsiteY0" fmla="*/ 1108729 h 1108729"/>
                <a:gd name="connsiteX1" fmla="*/ 1736886 w 3649408"/>
                <a:gd name="connsiteY1" fmla="*/ 5070 h 1108729"/>
                <a:gd name="connsiteX2" fmla="*/ 2626392 w 3649408"/>
                <a:gd name="connsiteY2" fmla="*/ 389316 h 1108729"/>
                <a:gd name="connsiteX3" fmla="*/ 3649408 w 3649408"/>
                <a:gd name="connsiteY3" fmla="*/ 660498 h 1108729"/>
                <a:gd name="connsiteX0" fmla="*/ 0 w 3649408"/>
                <a:gd name="connsiteY0" fmla="*/ 1124019 h 1124019"/>
                <a:gd name="connsiteX1" fmla="*/ 1736886 w 3649408"/>
                <a:gd name="connsiteY1" fmla="*/ 20360 h 1124019"/>
                <a:gd name="connsiteX2" fmla="*/ 2626392 w 3649408"/>
                <a:gd name="connsiteY2" fmla="*/ 404606 h 1124019"/>
                <a:gd name="connsiteX3" fmla="*/ 3649408 w 3649408"/>
                <a:gd name="connsiteY3" fmla="*/ 675788 h 1124019"/>
                <a:gd name="connsiteX0" fmla="*/ 0 w 3649408"/>
                <a:gd name="connsiteY0" fmla="*/ 1149256 h 1149256"/>
                <a:gd name="connsiteX1" fmla="*/ 1736886 w 3649408"/>
                <a:gd name="connsiteY1" fmla="*/ 45597 h 1149256"/>
                <a:gd name="connsiteX2" fmla="*/ 2626392 w 3649408"/>
                <a:gd name="connsiteY2" fmla="*/ 429843 h 1149256"/>
                <a:gd name="connsiteX3" fmla="*/ 3649408 w 3649408"/>
                <a:gd name="connsiteY3" fmla="*/ 701025 h 1149256"/>
                <a:gd name="connsiteX0" fmla="*/ 0 w 3649408"/>
                <a:gd name="connsiteY0" fmla="*/ 1121798 h 1121798"/>
                <a:gd name="connsiteX1" fmla="*/ 1736886 w 3649408"/>
                <a:gd name="connsiteY1" fmla="*/ 18139 h 1121798"/>
                <a:gd name="connsiteX2" fmla="*/ 2691196 w 3649408"/>
                <a:gd name="connsiteY2" fmla="*/ 477447 h 1121798"/>
                <a:gd name="connsiteX3" fmla="*/ 3649408 w 3649408"/>
                <a:gd name="connsiteY3" fmla="*/ 673567 h 1121798"/>
                <a:gd name="connsiteX0" fmla="*/ 0 w 3649408"/>
                <a:gd name="connsiteY0" fmla="*/ 1127275 h 1127275"/>
                <a:gd name="connsiteX1" fmla="*/ 1736886 w 3649408"/>
                <a:gd name="connsiteY1" fmla="*/ 23616 h 1127275"/>
                <a:gd name="connsiteX2" fmla="*/ 2691196 w 3649408"/>
                <a:gd name="connsiteY2" fmla="*/ 482924 h 1127275"/>
                <a:gd name="connsiteX3" fmla="*/ 3649408 w 3649408"/>
                <a:gd name="connsiteY3" fmla="*/ 679044 h 1127275"/>
                <a:gd name="connsiteX0" fmla="*/ 0 w 3649408"/>
                <a:gd name="connsiteY0" fmla="*/ 1119037 h 1119037"/>
                <a:gd name="connsiteX1" fmla="*/ 1736886 w 3649408"/>
                <a:gd name="connsiteY1" fmla="*/ 15378 h 1119037"/>
                <a:gd name="connsiteX2" fmla="*/ 2691196 w 3649408"/>
                <a:gd name="connsiteY2" fmla="*/ 474686 h 1119037"/>
                <a:gd name="connsiteX3" fmla="*/ 3649408 w 3649408"/>
                <a:gd name="connsiteY3" fmla="*/ 670806 h 1119037"/>
                <a:gd name="connsiteX0" fmla="*/ 0 w 3649408"/>
                <a:gd name="connsiteY0" fmla="*/ 1123553 h 1123553"/>
                <a:gd name="connsiteX1" fmla="*/ 1736886 w 3649408"/>
                <a:gd name="connsiteY1" fmla="*/ 19894 h 1123553"/>
                <a:gd name="connsiteX2" fmla="*/ 2691196 w 3649408"/>
                <a:gd name="connsiteY2" fmla="*/ 479202 h 1123553"/>
                <a:gd name="connsiteX3" fmla="*/ 3649408 w 3649408"/>
                <a:gd name="connsiteY3" fmla="*/ 675322 h 1123553"/>
                <a:gd name="connsiteX0" fmla="*/ 0 w 3649408"/>
                <a:gd name="connsiteY0" fmla="*/ 1131243 h 1131243"/>
                <a:gd name="connsiteX1" fmla="*/ 1736886 w 3649408"/>
                <a:gd name="connsiteY1" fmla="*/ 27584 h 1131243"/>
                <a:gd name="connsiteX2" fmla="*/ 2691196 w 3649408"/>
                <a:gd name="connsiteY2" fmla="*/ 486892 h 1131243"/>
                <a:gd name="connsiteX3" fmla="*/ 3649408 w 3649408"/>
                <a:gd name="connsiteY3" fmla="*/ 683012 h 1131243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44756 h 1144756"/>
                <a:gd name="connsiteX1" fmla="*/ 1736886 w 3649408"/>
                <a:gd name="connsiteY1" fmla="*/ 41097 h 1144756"/>
                <a:gd name="connsiteX2" fmla="*/ 2762481 w 3649408"/>
                <a:gd name="connsiteY2" fmla="*/ 305243 h 1144756"/>
                <a:gd name="connsiteX3" fmla="*/ 3649408 w 3649408"/>
                <a:gd name="connsiteY3" fmla="*/ 696525 h 1144756"/>
                <a:gd name="connsiteX0" fmla="*/ 0 w 3649408"/>
                <a:gd name="connsiteY0" fmla="*/ 1149763 h 1149763"/>
                <a:gd name="connsiteX1" fmla="*/ 1736886 w 3649408"/>
                <a:gd name="connsiteY1" fmla="*/ 46104 h 1149763"/>
                <a:gd name="connsiteX2" fmla="*/ 2762481 w 3649408"/>
                <a:gd name="connsiteY2" fmla="*/ 310250 h 1149763"/>
                <a:gd name="connsiteX3" fmla="*/ 3649408 w 3649408"/>
                <a:gd name="connsiteY3" fmla="*/ 701532 h 1149763"/>
                <a:gd name="connsiteX0" fmla="*/ 0 w 3649408"/>
                <a:gd name="connsiteY0" fmla="*/ 1141906 h 1141906"/>
                <a:gd name="connsiteX1" fmla="*/ 1736886 w 3649408"/>
                <a:gd name="connsiteY1" fmla="*/ 38247 h 1141906"/>
                <a:gd name="connsiteX2" fmla="*/ 2762481 w 3649408"/>
                <a:gd name="connsiteY2" fmla="*/ 302393 h 1141906"/>
                <a:gd name="connsiteX3" fmla="*/ 3649408 w 3649408"/>
                <a:gd name="connsiteY3" fmla="*/ 693675 h 1141906"/>
                <a:gd name="connsiteX0" fmla="*/ 0 w 3649408"/>
                <a:gd name="connsiteY0" fmla="*/ 1137136 h 1137136"/>
                <a:gd name="connsiteX1" fmla="*/ 1736886 w 3649408"/>
                <a:gd name="connsiteY1" fmla="*/ 33477 h 1137136"/>
                <a:gd name="connsiteX2" fmla="*/ 2762481 w 3649408"/>
                <a:gd name="connsiteY2" fmla="*/ 297623 h 1137136"/>
                <a:gd name="connsiteX3" fmla="*/ 3649408 w 3649408"/>
                <a:gd name="connsiteY3" fmla="*/ 688905 h 1137136"/>
                <a:gd name="connsiteX0" fmla="*/ 0 w 3649408"/>
                <a:gd name="connsiteY0" fmla="*/ 1126153 h 1126153"/>
                <a:gd name="connsiteX1" fmla="*/ 1736886 w 3649408"/>
                <a:gd name="connsiteY1" fmla="*/ 22494 h 1126153"/>
                <a:gd name="connsiteX2" fmla="*/ 2762481 w 3649408"/>
                <a:gd name="connsiteY2" fmla="*/ 286640 h 1126153"/>
                <a:gd name="connsiteX3" fmla="*/ 3649408 w 3649408"/>
                <a:gd name="connsiteY3" fmla="*/ 677922 h 1126153"/>
                <a:gd name="connsiteX0" fmla="*/ 0 w 3649408"/>
                <a:gd name="connsiteY0" fmla="*/ 1163102 h 1163102"/>
                <a:gd name="connsiteX1" fmla="*/ 1736886 w 3649408"/>
                <a:gd name="connsiteY1" fmla="*/ 59443 h 1163102"/>
                <a:gd name="connsiteX2" fmla="*/ 2762481 w 3649408"/>
                <a:gd name="connsiteY2" fmla="*/ 323589 h 1163102"/>
                <a:gd name="connsiteX3" fmla="*/ 3649408 w 3649408"/>
                <a:gd name="connsiteY3" fmla="*/ 714871 h 1163102"/>
                <a:gd name="connsiteX0" fmla="*/ 0 w 3649408"/>
                <a:gd name="connsiteY0" fmla="*/ 1139184 h 1139184"/>
                <a:gd name="connsiteX1" fmla="*/ 1736886 w 3649408"/>
                <a:gd name="connsiteY1" fmla="*/ 35525 h 1139184"/>
                <a:gd name="connsiteX2" fmla="*/ 2762481 w 3649408"/>
                <a:gd name="connsiteY2" fmla="*/ 299671 h 1139184"/>
                <a:gd name="connsiteX3" fmla="*/ 3649408 w 3649408"/>
                <a:gd name="connsiteY3" fmla="*/ 585866 h 1139184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53287 h 1153287"/>
                <a:gd name="connsiteX1" fmla="*/ 1736886 w 3649408"/>
                <a:gd name="connsiteY1" fmla="*/ 49628 h 1153287"/>
                <a:gd name="connsiteX2" fmla="*/ 2762481 w 3649408"/>
                <a:gd name="connsiteY2" fmla="*/ 231465 h 1153287"/>
                <a:gd name="connsiteX3" fmla="*/ 3649408 w 3649408"/>
                <a:gd name="connsiteY3" fmla="*/ 599969 h 1153287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05533 h 1105533"/>
                <a:gd name="connsiteX1" fmla="*/ 1997445 w 3649408"/>
                <a:gd name="connsiteY1" fmla="*/ 56749 h 1105533"/>
                <a:gd name="connsiteX2" fmla="*/ 2762481 w 3649408"/>
                <a:gd name="connsiteY2" fmla="*/ 183711 h 1105533"/>
                <a:gd name="connsiteX3" fmla="*/ 3649408 w 3649408"/>
                <a:gd name="connsiteY3" fmla="*/ 552215 h 1105533"/>
                <a:gd name="connsiteX0" fmla="*/ 0 w 3649408"/>
                <a:gd name="connsiteY0" fmla="*/ 1049018 h 1049018"/>
                <a:gd name="connsiteX1" fmla="*/ 1997445 w 3649408"/>
                <a:gd name="connsiteY1" fmla="*/ 234 h 1049018"/>
                <a:gd name="connsiteX2" fmla="*/ 2762481 w 3649408"/>
                <a:gd name="connsiteY2" fmla="*/ 127196 h 1049018"/>
                <a:gd name="connsiteX3" fmla="*/ 3649408 w 3649408"/>
                <a:gd name="connsiteY3" fmla="*/ 495700 h 1049018"/>
                <a:gd name="connsiteX0" fmla="*/ 0 w 3649408"/>
                <a:gd name="connsiteY0" fmla="*/ 1080367 h 1080367"/>
                <a:gd name="connsiteX1" fmla="*/ 1997445 w 3649408"/>
                <a:gd name="connsiteY1" fmla="*/ 31583 h 1080367"/>
                <a:gd name="connsiteX2" fmla="*/ 2762481 w 3649408"/>
                <a:gd name="connsiteY2" fmla="*/ 295726 h 1080367"/>
                <a:gd name="connsiteX3" fmla="*/ 3649408 w 3649408"/>
                <a:gd name="connsiteY3" fmla="*/ 527049 h 1080367"/>
                <a:gd name="connsiteX0" fmla="*/ 0 w 3649408"/>
                <a:gd name="connsiteY0" fmla="*/ 1090349 h 1090349"/>
                <a:gd name="connsiteX1" fmla="*/ 1997445 w 3649408"/>
                <a:gd name="connsiteY1" fmla="*/ 41565 h 1090349"/>
                <a:gd name="connsiteX2" fmla="*/ 2762481 w 3649408"/>
                <a:gd name="connsiteY2" fmla="*/ 305708 h 1090349"/>
                <a:gd name="connsiteX3" fmla="*/ 3649408 w 3649408"/>
                <a:gd name="connsiteY3" fmla="*/ 537031 h 1090349"/>
                <a:gd name="connsiteX0" fmla="*/ 0 w 3649408"/>
                <a:gd name="connsiteY0" fmla="*/ 1078901 h 1078901"/>
                <a:gd name="connsiteX1" fmla="*/ 1997445 w 3649408"/>
                <a:gd name="connsiteY1" fmla="*/ 30117 h 1078901"/>
                <a:gd name="connsiteX2" fmla="*/ 2762481 w 3649408"/>
                <a:gd name="connsiteY2" fmla="*/ 294260 h 1078901"/>
                <a:gd name="connsiteX3" fmla="*/ 3170528 w 3649408"/>
                <a:gd name="connsiteY3" fmla="*/ 397060 h 1078901"/>
                <a:gd name="connsiteX4" fmla="*/ 3649408 w 3649408"/>
                <a:gd name="connsiteY4" fmla="*/ 525583 h 1078901"/>
                <a:gd name="connsiteX0" fmla="*/ 0 w 3649408"/>
                <a:gd name="connsiteY0" fmla="*/ 1080366 h 1080366"/>
                <a:gd name="connsiteX1" fmla="*/ 1997445 w 3649408"/>
                <a:gd name="connsiteY1" fmla="*/ 31582 h 1080366"/>
                <a:gd name="connsiteX2" fmla="*/ 2762481 w 3649408"/>
                <a:gd name="connsiteY2" fmla="*/ 295725 h 1080366"/>
                <a:gd name="connsiteX3" fmla="*/ 3649408 w 3649408"/>
                <a:gd name="connsiteY3" fmla="*/ 527048 h 1080366"/>
                <a:gd name="connsiteX0" fmla="*/ 0 w 3649408"/>
                <a:gd name="connsiteY0" fmla="*/ 1093625 h 1093625"/>
                <a:gd name="connsiteX1" fmla="*/ 1997445 w 3649408"/>
                <a:gd name="connsiteY1" fmla="*/ 44841 h 1093625"/>
                <a:gd name="connsiteX2" fmla="*/ 2762481 w 3649408"/>
                <a:gd name="connsiteY2" fmla="*/ 226676 h 1093625"/>
                <a:gd name="connsiteX3" fmla="*/ 3649408 w 3649408"/>
                <a:gd name="connsiteY3" fmla="*/ 540307 h 1093625"/>
                <a:gd name="connsiteX0" fmla="*/ 0 w 3649408"/>
                <a:gd name="connsiteY0" fmla="*/ 919814 h 919814"/>
                <a:gd name="connsiteX1" fmla="*/ 2044819 w 3649408"/>
                <a:gd name="connsiteY1" fmla="*/ 90521 h 919814"/>
                <a:gd name="connsiteX2" fmla="*/ 2762481 w 3649408"/>
                <a:gd name="connsiteY2" fmla="*/ 52865 h 919814"/>
                <a:gd name="connsiteX3" fmla="*/ 3649408 w 3649408"/>
                <a:gd name="connsiteY3" fmla="*/ 366496 h 919814"/>
                <a:gd name="connsiteX0" fmla="*/ 0 w 3649408"/>
                <a:gd name="connsiteY0" fmla="*/ 885682 h 885682"/>
                <a:gd name="connsiteX1" fmla="*/ 2044819 w 3649408"/>
                <a:gd name="connsiteY1" fmla="*/ 56389 h 885682"/>
                <a:gd name="connsiteX2" fmla="*/ 2762481 w 3649408"/>
                <a:gd name="connsiteY2" fmla="*/ 18733 h 885682"/>
                <a:gd name="connsiteX3" fmla="*/ 3649408 w 3649408"/>
                <a:gd name="connsiteY3" fmla="*/ 332364 h 885682"/>
                <a:gd name="connsiteX0" fmla="*/ 0 w 3613878"/>
                <a:gd name="connsiteY0" fmla="*/ 901813 h 901813"/>
                <a:gd name="connsiteX1" fmla="*/ 2044819 w 3613878"/>
                <a:gd name="connsiteY1" fmla="*/ 72520 h 901813"/>
                <a:gd name="connsiteX2" fmla="*/ 2762481 w 3613878"/>
                <a:gd name="connsiteY2" fmla="*/ 34864 h 901813"/>
                <a:gd name="connsiteX3" fmla="*/ 3613878 w 3613878"/>
                <a:gd name="connsiteY3" fmla="*/ 567985 h 901813"/>
                <a:gd name="connsiteX0" fmla="*/ 0 w 3613878"/>
                <a:gd name="connsiteY0" fmla="*/ 864688 h 864688"/>
                <a:gd name="connsiteX1" fmla="*/ 2044819 w 3613878"/>
                <a:gd name="connsiteY1" fmla="*/ 35395 h 864688"/>
                <a:gd name="connsiteX2" fmla="*/ 2786168 w 3613878"/>
                <a:gd name="connsiteY2" fmla="*/ 189794 h 864688"/>
                <a:gd name="connsiteX3" fmla="*/ 3613878 w 3613878"/>
                <a:gd name="connsiteY3" fmla="*/ 530860 h 864688"/>
                <a:gd name="connsiteX0" fmla="*/ 0 w 3613878"/>
                <a:gd name="connsiteY0" fmla="*/ 751890 h 751890"/>
                <a:gd name="connsiteX1" fmla="*/ 2056663 w 3613878"/>
                <a:gd name="connsiteY1" fmla="*/ 59778 h 751890"/>
                <a:gd name="connsiteX2" fmla="*/ 2786168 w 3613878"/>
                <a:gd name="connsiteY2" fmla="*/ 76996 h 751890"/>
                <a:gd name="connsiteX3" fmla="*/ 3613878 w 3613878"/>
                <a:gd name="connsiteY3" fmla="*/ 418062 h 751890"/>
                <a:gd name="connsiteX0" fmla="*/ 0 w 3613878"/>
                <a:gd name="connsiteY0" fmla="*/ 707605 h 707605"/>
                <a:gd name="connsiteX1" fmla="*/ 2056663 w 3613878"/>
                <a:gd name="connsiteY1" fmla="*/ 15493 h 707605"/>
                <a:gd name="connsiteX2" fmla="*/ 2786168 w 3613878"/>
                <a:gd name="connsiteY2" fmla="*/ 32711 h 707605"/>
                <a:gd name="connsiteX3" fmla="*/ 3613878 w 3613878"/>
                <a:gd name="connsiteY3" fmla="*/ 373777 h 707605"/>
                <a:gd name="connsiteX0" fmla="*/ 0 w 3613878"/>
                <a:gd name="connsiteY0" fmla="*/ 716263 h 716263"/>
                <a:gd name="connsiteX1" fmla="*/ 2056663 w 3613878"/>
                <a:gd name="connsiteY1" fmla="*/ 24151 h 716263"/>
                <a:gd name="connsiteX2" fmla="*/ 2916447 w 3613878"/>
                <a:gd name="connsiteY2" fmla="*/ 178549 h 716263"/>
                <a:gd name="connsiteX3" fmla="*/ 3613878 w 3613878"/>
                <a:gd name="connsiteY3" fmla="*/ 382435 h 716263"/>
                <a:gd name="connsiteX0" fmla="*/ 0 w 3613878"/>
                <a:gd name="connsiteY0" fmla="*/ 718891 h 718891"/>
                <a:gd name="connsiteX1" fmla="*/ 2056663 w 3613878"/>
                <a:gd name="connsiteY1" fmla="*/ 26779 h 718891"/>
                <a:gd name="connsiteX2" fmla="*/ 2916447 w 3613878"/>
                <a:gd name="connsiteY2" fmla="*/ 181177 h 718891"/>
                <a:gd name="connsiteX3" fmla="*/ 3613878 w 3613878"/>
                <a:gd name="connsiteY3" fmla="*/ 385063 h 718891"/>
                <a:gd name="connsiteX0" fmla="*/ 0 w 3613878"/>
                <a:gd name="connsiteY0" fmla="*/ 845893 h 845893"/>
                <a:gd name="connsiteX1" fmla="*/ 2009289 w 3613878"/>
                <a:gd name="connsiteY1" fmla="*/ 16599 h 845893"/>
                <a:gd name="connsiteX2" fmla="*/ 2916447 w 3613878"/>
                <a:gd name="connsiteY2" fmla="*/ 308179 h 845893"/>
                <a:gd name="connsiteX3" fmla="*/ 3613878 w 3613878"/>
                <a:gd name="connsiteY3" fmla="*/ 512065 h 845893"/>
                <a:gd name="connsiteX0" fmla="*/ 0 w 3613878"/>
                <a:gd name="connsiteY0" fmla="*/ 855499 h 855499"/>
                <a:gd name="connsiteX1" fmla="*/ 2009289 w 3613878"/>
                <a:gd name="connsiteY1" fmla="*/ 26205 h 855499"/>
                <a:gd name="connsiteX2" fmla="*/ 2916447 w 3613878"/>
                <a:gd name="connsiteY2" fmla="*/ 235478 h 855499"/>
                <a:gd name="connsiteX3" fmla="*/ 3613878 w 3613878"/>
                <a:gd name="connsiteY3" fmla="*/ 521671 h 855499"/>
                <a:gd name="connsiteX0" fmla="*/ 0 w 3613878"/>
                <a:gd name="connsiteY0" fmla="*/ 839408 h 839408"/>
                <a:gd name="connsiteX1" fmla="*/ 2009289 w 3613878"/>
                <a:gd name="connsiteY1" fmla="*/ 10114 h 839408"/>
                <a:gd name="connsiteX2" fmla="*/ 2916447 w 3613878"/>
                <a:gd name="connsiteY2" fmla="*/ 219387 h 839408"/>
                <a:gd name="connsiteX3" fmla="*/ 3613878 w 3613878"/>
                <a:gd name="connsiteY3" fmla="*/ 505580 h 839408"/>
                <a:gd name="connsiteX0" fmla="*/ 0 w 3613878"/>
                <a:gd name="connsiteY0" fmla="*/ 843487 h 843487"/>
                <a:gd name="connsiteX1" fmla="*/ 2009289 w 3613878"/>
                <a:gd name="connsiteY1" fmla="*/ 14193 h 843487"/>
                <a:gd name="connsiteX2" fmla="*/ 2928290 w 3613878"/>
                <a:gd name="connsiteY2" fmla="*/ 333211 h 843487"/>
                <a:gd name="connsiteX3" fmla="*/ 3613878 w 3613878"/>
                <a:gd name="connsiteY3" fmla="*/ 509659 h 843487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858144 h 858144"/>
                <a:gd name="connsiteX1" fmla="*/ 2009289 w 3613878"/>
                <a:gd name="connsiteY1" fmla="*/ 28850 h 858144"/>
                <a:gd name="connsiteX2" fmla="*/ 2928290 w 3613878"/>
                <a:gd name="connsiteY2" fmla="*/ 347868 h 858144"/>
                <a:gd name="connsiteX3" fmla="*/ 3613878 w 3613878"/>
                <a:gd name="connsiteY3" fmla="*/ 524316 h 858144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919952 h 919952"/>
                <a:gd name="connsiteX1" fmla="*/ 2009289 w 3613878"/>
                <a:gd name="connsiteY1" fmla="*/ 90658 h 919952"/>
                <a:gd name="connsiteX2" fmla="*/ 2928290 w 3613878"/>
                <a:gd name="connsiteY2" fmla="*/ 409676 h 919952"/>
                <a:gd name="connsiteX3" fmla="*/ 3613878 w 3613878"/>
                <a:gd name="connsiteY3" fmla="*/ 586124 h 919952"/>
                <a:gd name="connsiteX0" fmla="*/ 0 w 3613878"/>
                <a:gd name="connsiteY0" fmla="*/ 944928 h 944928"/>
                <a:gd name="connsiteX1" fmla="*/ 2009289 w 3613878"/>
                <a:gd name="connsiteY1" fmla="*/ 115634 h 944928"/>
                <a:gd name="connsiteX2" fmla="*/ 2928290 w 3613878"/>
                <a:gd name="connsiteY2" fmla="*/ 434652 h 944928"/>
                <a:gd name="connsiteX3" fmla="*/ 3613878 w 3613878"/>
                <a:gd name="connsiteY3" fmla="*/ 611100 h 944928"/>
                <a:gd name="connsiteX0" fmla="*/ 0 w 3613878"/>
                <a:gd name="connsiteY0" fmla="*/ 913513 h 913513"/>
                <a:gd name="connsiteX1" fmla="*/ 2009289 w 3613878"/>
                <a:gd name="connsiteY1" fmla="*/ 84219 h 913513"/>
                <a:gd name="connsiteX2" fmla="*/ 2928290 w 3613878"/>
                <a:gd name="connsiteY2" fmla="*/ 403237 h 913513"/>
                <a:gd name="connsiteX3" fmla="*/ 3613878 w 3613878"/>
                <a:gd name="connsiteY3" fmla="*/ 579685 h 913513"/>
                <a:gd name="connsiteX0" fmla="*/ 0 w 3613878"/>
                <a:gd name="connsiteY0" fmla="*/ 892430 h 892430"/>
                <a:gd name="connsiteX1" fmla="*/ 2009289 w 3613878"/>
                <a:gd name="connsiteY1" fmla="*/ 63136 h 892430"/>
                <a:gd name="connsiteX2" fmla="*/ 2928290 w 3613878"/>
                <a:gd name="connsiteY2" fmla="*/ 382154 h 892430"/>
                <a:gd name="connsiteX3" fmla="*/ 3613878 w 3613878"/>
                <a:gd name="connsiteY3" fmla="*/ 558602 h 892430"/>
                <a:gd name="connsiteX0" fmla="*/ 0 w 3613878"/>
                <a:gd name="connsiteY0" fmla="*/ 944929 h 944929"/>
                <a:gd name="connsiteX1" fmla="*/ 2009289 w 3613878"/>
                <a:gd name="connsiteY1" fmla="*/ 115635 h 944929"/>
                <a:gd name="connsiteX2" fmla="*/ 2928290 w 3613878"/>
                <a:gd name="connsiteY2" fmla="*/ 434653 h 944929"/>
                <a:gd name="connsiteX3" fmla="*/ 3613878 w 3613878"/>
                <a:gd name="connsiteY3" fmla="*/ 611101 h 944929"/>
                <a:gd name="connsiteX0" fmla="*/ 0 w 3613878"/>
                <a:gd name="connsiteY0" fmla="*/ 961295 h 961295"/>
                <a:gd name="connsiteX1" fmla="*/ 2009289 w 3613878"/>
                <a:gd name="connsiteY1" fmla="*/ 132001 h 961295"/>
                <a:gd name="connsiteX2" fmla="*/ 2928290 w 3613878"/>
                <a:gd name="connsiteY2" fmla="*/ 451019 h 961295"/>
                <a:gd name="connsiteX3" fmla="*/ 3613878 w 3613878"/>
                <a:gd name="connsiteY3" fmla="*/ 627467 h 961295"/>
                <a:gd name="connsiteX0" fmla="*/ 0 w 3613878"/>
                <a:gd name="connsiteY0" fmla="*/ 913169 h 913169"/>
                <a:gd name="connsiteX1" fmla="*/ 2009289 w 3613878"/>
                <a:gd name="connsiteY1" fmla="*/ 83875 h 913169"/>
                <a:gd name="connsiteX2" fmla="*/ 2928290 w 3613878"/>
                <a:gd name="connsiteY2" fmla="*/ 402893 h 913169"/>
                <a:gd name="connsiteX3" fmla="*/ 3371868 w 3613878"/>
                <a:gd name="connsiteY3" fmla="*/ 725190 h 913169"/>
                <a:gd name="connsiteX4" fmla="*/ 3613878 w 3613878"/>
                <a:gd name="connsiteY4" fmla="*/ 579341 h 913169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851415 h 851415"/>
                <a:gd name="connsiteX1" fmla="*/ 2009289 w 3613878"/>
                <a:gd name="connsiteY1" fmla="*/ 22121 h 851415"/>
                <a:gd name="connsiteX2" fmla="*/ 2928290 w 3613878"/>
                <a:gd name="connsiteY2" fmla="*/ 341139 h 851415"/>
                <a:gd name="connsiteX3" fmla="*/ 3613878 w 3613878"/>
                <a:gd name="connsiteY3" fmla="*/ 517587 h 851415"/>
                <a:gd name="connsiteX0" fmla="*/ 0 w 3613878"/>
                <a:gd name="connsiteY0" fmla="*/ 844424 h 844424"/>
                <a:gd name="connsiteX1" fmla="*/ 2009289 w 3613878"/>
                <a:gd name="connsiteY1" fmla="*/ 15130 h 844424"/>
                <a:gd name="connsiteX2" fmla="*/ 2928290 w 3613878"/>
                <a:gd name="connsiteY2" fmla="*/ 334148 h 844424"/>
                <a:gd name="connsiteX3" fmla="*/ 3613878 w 3613878"/>
                <a:gd name="connsiteY3" fmla="*/ 510596 h 84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3878" h="844424">
                  <a:moveTo>
                    <a:pt x="0" y="844424"/>
                  </a:moveTo>
                  <a:cubicBezTo>
                    <a:pt x="228600" y="163790"/>
                    <a:pt x="1521241" y="-64444"/>
                    <a:pt x="2009289" y="15130"/>
                  </a:cubicBezTo>
                  <a:cubicBezTo>
                    <a:pt x="2497337" y="94704"/>
                    <a:pt x="2660859" y="251570"/>
                    <a:pt x="2928290" y="334148"/>
                  </a:cubicBezTo>
                  <a:cubicBezTo>
                    <a:pt x="3195721" y="416726"/>
                    <a:pt x="3151272" y="446399"/>
                    <a:pt x="3613878" y="51059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olid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 dirty="0">
                <a:solidFill>
                  <a:srgbClr val="00B050"/>
                </a:solidFill>
              </a:endParaRPr>
            </a:p>
          </p:txBody>
        </p:sp>
        <p:sp>
          <p:nvSpPr>
            <p:cNvPr id="210978" name="ZoneTexte 11"/>
            <p:cNvSpPr txBox="1">
              <a:spLocks noChangeArrowheads="1"/>
            </p:cNvSpPr>
            <p:nvPr/>
          </p:nvSpPr>
          <p:spPr bwMode="auto">
            <a:xfrm>
              <a:off x="4242579" y="3091189"/>
              <a:ext cx="2437457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HSP, BCL protein, IL10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Free radical scavengers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BDNF, VEGF, EPO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NOS, ↑ GABA</a:t>
              </a:r>
              <a:r>
                <a:rPr lang="en-US" altLang="fr-FR" sz="1179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A 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receptors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IL1-R antagonist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GluR2</a:t>
              </a:r>
            </a:p>
          </p:txBody>
        </p:sp>
        <p:sp>
          <p:nvSpPr>
            <p:cNvPr id="210979" name="ZoneTexte 45"/>
            <p:cNvSpPr txBox="1">
              <a:spLocks noChangeArrowheads="1"/>
            </p:cNvSpPr>
            <p:nvPr/>
          </p:nvSpPr>
          <p:spPr bwMode="auto">
            <a:xfrm>
              <a:off x="6224257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Neural repair / Regeneration</a:t>
              </a:r>
            </a:p>
          </p:txBody>
        </p:sp>
        <p:sp>
          <p:nvSpPr>
            <p:cNvPr id="210980" name="ZoneTexte 46"/>
            <p:cNvSpPr txBox="1">
              <a:spLocks noChangeArrowheads="1"/>
            </p:cNvSpPr>
            <p:nvPr/>
          </p:nvSpPr>
          <p:spPr bwMode="auto">
            <a:xfrm>
              <a:off x="2803545" y="4842730"/>
              <a:ext cx="3024652" cy="73270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Intensive care: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BP, glycemia, nursing (mobilization, infection prevention…)</a:t>
              </a:r>
            </a:p>
          </p:txBody>
        </p:sp>
        <p:sp>
          <p:nvSpPr>
            <p:cNvPr id="210981" name="ZoneTexte 47"/>
            <p:cNvSpPr txBox="1">
              <a:spLocks noChangeArrowheads="1"/>
            </p:cNvSpPr>
            <p:nvPr/>
          </p:nvSpPr>
          <p:spPr bwMode="auto">
            <a:xfrm>
              <a:off x="6291959" y="5723189"/>
              <a:ext cx="1721325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GF / Cell therapy: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GCSF, EPO…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Cell therapy (MSC, MNC, HSC, EP…)</a:t>
              </a:r>
            </a:p>
          </p:txBody>
        </p:sp>
      </p:grpSp>
      <p:sp>
        <p:nvSpPr>
          <p:cNvPr id="210947" name="Text Box 7"/>
          <p:cNvSpPr txBox="1">
            <a:spLocks noChangeArrowheads="1"/>
          </p:cNvSpPr>
          <p:nvPr/>
        </p:nvSpPr>
        <p:spPr bwMode="auto">
          <a:xfrm>
            <a:off x="7546233" y="6451878"/>
            <a:ext cx="3273464" cy="3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04" tIns="45355" rIns="90704" bIns="45355">
            <a:spAutoFit/>
          </a:bodyPr>
          <a:lstStyle>
            <a:lvl1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6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48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20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92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361" b="1">
                <a:solidFill>
                  <a:srgbClr val="000000"/>
                </a:solidFill>
              </a:rPr>
              <a:t>Detante</a:t>
            </a:r>
            <a:r>
              <a:rPr lang="fr-FR" altLang="fr-FR" sz="1361" b="1" i="1">
                <a:solidFill>
                  <a:srgbClr val="000000"/>
                </a:solidFill>
              </a:rPr>
              <a:t>, </a:t>
            </a:r>
            <a:r>
              <a:rPr lang="fr-FR" altLang="fr-FR" sz="1361" i="1">
                <a:solidFill>
                  <a:srgbClr val="000000"/>
                </a:solidFill>
              </a:rPr>
              <a:t>Rev Neurol </a:t>
            </a:r>
            <a:r>
              <a:rPr lang="fr-FR" altLang="fr-FR" sz="1361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0256" y="40325"/>
            <a:ext cx="4122363" cy="671256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0" y="-2428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b="1" dirty="0" smtClean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03388" y="5318126"/>
            <a:ext cx="4464050" cy="15398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 dirty="0" smtClean="0"/>
              <a:t> </a:t>
            </a:r>
            <a:endParaRPr lang="fr-FR" altLang="fr-FR" sz="2000" dirty="0"/>
          </a:p>
        </p:txBody>
      </p:sp>
      <p:pic>
        <p:nvPicPr>
          <p:cNvPr id="410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9" y="0"/>
            <a:ext cx="1159995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9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1473" t="36254" r="40925" b="8507"/>
          <a:stretch/>
        </p:blipFill>
        <p:spPr>
          <a:xfrm>
            <a:off x="1828800" y="254000"/>
            <a:ext cx="6811810" cy="60767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639300" y="6057900"/>
            <a:ext cx="20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Gonzalez AJNR 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1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8713" t="13291" r="5399" b="4121"/>
          <a:stretch/>
        </p:blipFill>
        <p:spPr>
          <a:xfrm>
            <a:off x="3098800" y="241300"/>
            <a:ext cx="8890000" cy="6616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9283" t="39024" r="49744" b="28766"/>
          <a:stretch/>
        </p:blipFill>
        <p:spPr>
          <a:xfrm>
            <a:off x="161628" y="801545"/>
            <a:ext cx="2937172" cy="23480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3464" y="5873234"/>
            <a:ext cx="146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 Oppenheim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1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  <a:solidFill>
            <a:srgbClr val="C00000">
              <a:alpha val="50195"/>
            </a:srgbClr>
          </a:solidFill>
        </p:spPr>
        <p:txBody>
          <a:bodyPr anchorCtr="1"/>
          <a:lstStyle/>
          <a:p>
            <a:pPr eaLnBrk="1" hangingPunct="1"/>
            <a:r>
              <a:rPr lang="fr-FR" altLang="fr-FR" sz="4000" dirty="0">
                <a:latin typeface="Tahoma" pitchFamily="34" charset="0"/>
              </a:rPr>
              <a:t>Epidémiologie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4038600"/>
            <a:ext cx="7772400" cy="2342728"/>
          </a:xfrm>
          <a:solidFill>
            <a:srgbClr val="FFFFFF">
              <a:alpha val="50195"/>
            </a:srgbClr>
          </a:solidFill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Tahoma" pitchFamily="34" charset="0"/>
              </a:rPr>
              <a:t>En France : 150 000 AVC / an</a:t>
            </a:r>
          </a:p>
          <a:p>
            <a:pPr>
              <a:lnSpc>
                <a:spcPct val="90000"/>
              </a:lnSpc>
            </a:pPr>
            <a:r>
              <a:rPr lang="fr-F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 AVC toutes les 4 minutes</a:t>
            </a:r>
          </a:p>
          <a:p>
            <a:pPr marL="0" indent="0">
              <a:buNone/>
            </a:pPr>
            <a:endParaRPr lang="fr-FR" altLang="fr-FR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Tahoma" pitchFamily="34" charset="0"/>
              </a:rPr>
              <a:t>1200 AVC/ an  en Haute Savoie</a:t>
            </a:r>
          </a:p>
          <a:p>
            <a:pPr marL="0" indent="0">
              <a:buNone/>
            </a:pPr>
            <a:endParaRPr lang="fr-FR" altLang="fr-FR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Tahoma" pitchFamily="34" charset="0"/>
              </a:rPr>
              <a:t>30% + de 80 ans </a:t>
            </a:r>
            <a:r>
              <a:rPr lang="fr-FR" altLang="fr-FR" dirty="0">
                <a:latin typeface="Tahoma" pitchFamily="34" charset="0"/>
                <a:sym typeface="Wingdings" panose="05000000000000000000" pitchFamily="2" charset="2"/>
              </a:rPr>
              <a:t> </a:t>
            </a:r>
            <a:r>
              <a:rPr lang="fr-FR" altLang="fr-FR" dirty="0">
                <a:latin typeface="Tahoma" pitchFamily="34" charset="0"/>
              </a:rPr>
              <a:t>en augmentation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Tahoma" pitchFamily="34" charset="0"/>
              </a:rPr>
              <a:t>10% des AVC avant 45 ans </a:t>
            </a:r>
            <a:r>
              <a:rPr lang="fr-FR" altLang="fr-FR" dirty="0">
                <a:latin typeface="Tahoma" pitchFamily="34" charset="0"/>
                <a:sym typeface="Wingdings" panose="05000000000000000000" pitchFamily="2" charset="2"/>
              </a:rPr>
              <a:t> en augmentation</a:t>
            </a:r>
            <a:endParaRPr lang="fr-FR" altLang="fr-FR" dirty="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09800" y="1474789"/>
            <a:ext cx="7772400" cy="1811337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800" dirty="0">
                <a:solidFill>
                  <a:schemeClr val="accent2"/>
                </a:solidFill>
                <a:latin typeface="Tahoma" pitchFamily="34" charset="0"/>
              </a:rPr>
              <a:t>1</a:t>
            </a:r>
            <a:r>
              <a:rPr lang="fr-FR" altLang="fr-FR" sz="2800" baseline="30000" dirty="0">
                <a:solidFill>
                  <a:schemeClr val="accent2"/>
                </a:solidFill>
                <a:latin typeface="Tahoma" pitchFamily="34" charset="0"/>
              </a:rPr>
              <a:t>ère</a:t>
            </a:r>
            <a:r>
              <a:rPr lang="fr-FR" altLang="fr-FR" sz="2800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fr-FR" altLang="fr-FR" sz="2800" dirty="0">
                <a:latin typeface="Tahoma" pitchFamily="34" charset="0"/>
              </a:rPr>
              <a:t>cause de handicap de l’adulte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800" dirty="0">
                <a:solidFill>
                  <a:schemeClr val="accent2"/>
                </a:solidFill>
                <a:latin typeface="Tahoma" pitchFamily="34" charset="0"/>
              </a:rPr>
              <a:t>2</a:t>
            </a:r>
            <a:r>
              <a:rPr lang="fr-FR" altLang="fr-FR" sz="2800" baseline="30000" dirty="0">
                <a:solidFill>
                  <a:schemeClr val="accent2"/>
                </a:solidFill>
                <a:latin typeface="Tahoma" pitchFamily="34" charset="0"/>
              </a:rPr>
              <a:t>ème</a:t>
            </a:r>
            <a:r>
              <a:rPr lang="fr-FR" altLang="fr-FR" sz="2800" dirty="0">
                <a:solidFill>
                  <a:schemeClr val="accent2"/>
                </a:solidFill>
                <a:latin typeface="Tahoma" pitchFamily="34" charset="0"/>
              </a:rPr>
              <a:t> cause</a:t>
            </a:r>
            <a:r>
              <a:rPr lang="fr-FR" altLang="fr-FR" sz="2800" dirty="0">
                <a:latin typeface="Tahoma" pitchFamily="34" charset="0"/>
              </a:rPr>
              <a:t> de déclin cognitif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800" dirty="0">
                <a:solidFill>
                  <a:schemeClr val="accent2"/>
                </a:solidFill>
                <a:latin typeface="Tahoma" pitchFamily="34" charset="0"/>
              </a:rPr>
              <a:t>3</a:t>
            </a:r>
            <a:r>
              <a:rPr lang="fr-FR" altLang="fr-FR" sz="2800" baseline="30000" dirty="0">
                <a:solidFill>
                  <a:schemeClr val="accent2"/>
                </a:solidFill>
                <a:latin typeface="Tahoma" pitchFamily="34" charset="0"/>
              </a:rPr>
              <a:t>ème</a:t>
            </a:r>
            <a:r>
              <a:rPr lang="fr-FR" altLang="fr-FR" sz="2800" dirty="0">
                <a:solidFill>
                  <a:schemeClr val="accent2"/>
                </a:solidFill>
                <a:latin typeface="Tahoma" pitchFamily="34" charset="0"/>
              </a:rPr>
              <a:t> cause</a:t>
            </a:r>
            <a:r>
              <a:rPr lang="fr-FR" altLang="fr-FR" sz="2800" dirty="0">
                <a:latin typeface="Tahoma" pitchFamily="34" charset="0"/>
              </a:rPr>
              <a:t> de décès</a:t>
            </a:r>
          </a:p>
        </p:txBody>
      </p:sp>
    </p:spTree>
    <p:extLst>
      <p:ext uri="{BB962C8B-B14F-4D97-AF65-F5344CB8AC3E}">
        <p14:creationId xmlns:p14="http://schemas.microsoft.com/office/powerpoint/2010/main" val="2618261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594600" y="5384800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 </a:t>
            </a:r>
            <a:endParaRPr lang="fr-FR" sz="4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953" t="17112" r="10861" b="15723"/>
          <a:stretch/>
        </p:blipFill>
        <p:spPr>
          <a:xfrm>
            <a:off x="3035300" y="383020"/>
            <a:ext cx="8839200" cy="63739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6511" y="6218535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 Oppenheim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9283" t="39024" r="49744" b="28766"/>
          <a:stretch/>
        </p:blipFill>
        <p:spPr>
          <a:xfrm>
            <a:off x="0" y="1906445"/>
            <a:ext cx="2937172" cy="23480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67607" t="13133" r="5399" b="63565"/>
          <a:stretch/>
        </p:blipFill>
        <p:spPr>
          <a:xfrm>
            <a:off x="192236" y="39545"/>
            <a:ext cx="2794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5997" t="39213" r="7974" b="10788"/>
          <a:stretch/>
        </p:blipFill>
        <p:spPr>
          <a:xfrm>
            <a:off x="4330700" y="2222500"/>
            <a:ext cx="7504910" cy="4368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5260" t="14375" r="6389" b="55086"/>
          <a:stretch/>
        </p:blipFill>
        <p:spPr>
          <a:xfrm>
            <a:off x="330200" y="88901"/>
            <a:ext cx="5842000" cy="2006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9283" t="39024" r="49744" b="28766"/>
          <a:stretch/>
        </p:blipFill>
        <p:spPr>
          <a:xfrm>
            <a:off x="718210" y="3003550"/>
            <a:ext cx="3510889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0185" r="5159" b="1402"/>
          <a:stretch/>
        </p:blipFill>
        <p:spPr bwMode="auto">
          <a:xfrm>
            <a:off x="1879599" y="12700"/>
            <a:ext cx="9117357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9283" t="39024" r="49744" b="28766"/>
          <a:stretch/>
        </p:blipFill>
        <p:spPr>
          <a:xfrm>
            <a:off x="896010" y="3333750"/>
            <a:ext cx="3510889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10037" r="4315" b="-180"/>
          <a:stretch/>
        </p:blipFill>
        <p:spPr bwMode="auto">
          <a:xfrm>
            <a:off x="2159000" y="0"/>
            <a:ext cx="883207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8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0" y="-242888"/>
            <a:ext cx="8229600" cy="1143001"/>
          </a:xfrm>
        </p:spPr>
        <p:txBody>
          <a:bodyPr/>
          <a:lstStyle/>
          <a:p>
            <a:pPr eaLnBrk="1" hangingPunct="1"/>
            <a:r>
              <a:rPr lang="fr-FR" altLang="fr-FR" b="1" smtClean="0"/>
              <a:t>« TIME IS BRAIN » 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03388" y="5318126"/>
            <a:ext cx="4464050" cy="15398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000" b="1">
                <a:solidFill>
                  <a:srgbClr val="FF0000"/>
                </a:solidFill>
              </a:rPr>
              <a:t>1 minute =</a:t>
            </a:r>
            <a:r>
              <a:rPr lang="fr-FR" altLang="fr-FR" sz="20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		</a:t>
            </a:r>
            <a:r>
              <a:rPr lang="fr-FR" altLang="fr-FR" sz="2000" b="1">
                <a:solidFill>
                  <a:srgbClr val="FF0000"/>
                </a:solidFill>
              </a:rPr>
              <a:t>- 1.9 millions de neurones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		- 14 milliards de synapses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		- 12 km de fibres myélinisées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000"/>
          </a:p>
        </p:txBody>
      </p:sp>
      <p:pic>
        <p:nvPicPr>
          <p:cNvPr id="4100" name="Picture 4" descr="Ischémie Pénom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1554162"/>
            <a:ext cx="25923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745538" y="6065838"/>
            <a:ext cx="172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</a:rPr>
              <a:t>Saver J.,</a:t>
            </a:r>
            <a:r>
              <a:rPr lang="fr-FR" altLang="fr-FR" sz="1200" b="1" i="1">
                <a:solidFill>
                  <a:srgbClr val="000000"/>
                </a:solidFill>
              </a:rPr>
              <a:t> Stroke</a:t>
            </a:r>
            <a:r>
              <a:rPr lang="fr-FR" altLang="fr-FR" sz="1200" b="1">
                <a:solidFill>
                  <a:srgbClr val="000000"/>
                </a:solidFill>
              </a:rPr>
              <a:t> 2006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</a:rPr>
              <a:t>Detante, </a:t>
            </a:r>
            <a:r>
              <a:rPr lang="fr-FR" altLang="fr-FR" sz="1200" b="1" i="1">
                <a:solidFill>
                  <a:srgbClr val="000000"/>
                </a:solidFill>
              </a:rPr>
              <a:t>EMC</a:t>
            </a:r>
            <a:r>
              <a:rPr lang="fr-FR" altLang="fr-FR" sz="1200" b="1">
                <a:solidFill>
                  <a:srgbClr val="000000"/>
                </a:solidFill>
              </a:rPr>
              <a:t> 2014</a:t>
            </a:r>
          </a:p>
        </p:txBody>
      </p:sp>
      <p:pic>
        <p:nvPicPr>
          <p:cNvPr id="410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12875"/>
            <a:ext cx="6696075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1600" y="692151"/>
            <a:ext cx="9080500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3600" b="1" dirty="0">
                <a:solidFill>
                  <a:srgbClr val="FF0000"/>
                </a:solidFill>
              </a:rPr>
              <a:t>ENJEU : </a:t>
            </a:r>
            <a:r>
              <a:rPr lang="fr-FR" altLang="fr-FR" sz="3600" b="1" dirty="0" err="1">
                <a:solidFill>
                  <a:srgbClr val="FF0000"/>
                </a:solidFill>
              </a:rPr>
              <a:t>recanaliser</a:t>
            </a:r>
            <a:r>
              <a:rPr lang="fr-FR" altLang="fr-FR" sz="3600" b="1" dirty="0">
                <a:solidFill>
                  <a:srgbClr val="FF0000"/>
                </a:solidFill>
              </a:rPr>
              <a:t> le plus vite 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possible</a:t>
            </a:r>
            <a:endParaRPr lang="fr-FR" altLang="fr-FR" sz="3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748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rt-pa strok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69" y="1041400"/>
            <a:ext cx="7661656" cy="506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050" y="152400"/>
            <a:ext cx="3849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Thrombolyse IV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2644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0"/>
            <a:ext cx="5744344" cy="252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42273"/>
            <a:ext cx="5321300" cy="121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2412" t="27889" r="3546" b="17570"/>
          <a:stretch/>
        </p:blipFill>
        <p:spPr>
          <a:xfrm>
            <a:off x="800101" y="2320644"/>
            <a:ext cx="7658099" cy="43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534400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66040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2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rt-pa strok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69" y="1041400"/>
            <a:ext cx="7661656" cy="506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2705100" y="2705100"/>
            <a:ext cx="2425700" cy="241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dirty="0" smtClean="0"/>
              <a:t>4h30</a:t>
            </a:r>
            <a:endParaRPr lang="fr-FR" sz="6000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0414000" y="1041400"/>
            <a:ext cx="1435100" cy="16637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- 40%</a:t>
            </a:r>
            <a:endParaRPr lang="fr-FR" sz="3600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050" y="152400"/>
            <a:ext cx="3849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Thrombolyse IV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42565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solidFill>
                  <a:srgbClr val="FF0000"/>
                </a:solidFill>
              </a:rPr>
              <a:t>« TIME IS BRAIN ! »</a:t>
            </a:r>
          </a:p>
        </p:txBody>
      </p:sp>
      <p:pic>
        <p:nvPicPr>
          <p:cNvPr id="18435" name="Image 7" descr="Cliché 2008-06-11 22-04-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660525"/>
            <a:ext cx="8713788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 rot="5400000" flipH="1" flipV="1">
            <a:off x="2800350" y="4340225"/>
            <a:ext cx="160813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rot="10800000">
            <a:off x="2862263" y="3525839"/>
            <a:ext cx="7493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5400000" flipH="1" flipV="1">
            <a:off x="5014914" y="4500564"/>
            <a:ext cx="1285875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10800000">
            <a:off x="2863851" y="3857625"/>
            <a:ext cx="280352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40" name="Picture 8" descr="stroke-clock-773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644525"/>
            <a:ext cx="14478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Connecteur droit 10"/>
          <p:cNvCxnSpPr/>
          <p:nvPr/>
        </p:nvCxnSpPr>
        <p:spPr>
          <a:xfrm rot="10800000">
            <a:off x="2868614" y="4127500"/>
            <a:ext cx="478313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8"/>
          <p:cNvCxnSpPr/>
          <p:nvPr/>
        </p:nvCxnSpPr>
        <p:spPr>
          <a:xfrm rot="5400000" flipH="1" flipV="1">
            <a:off x="7147720" y="4642645"/>
            <a:ext cx="1033463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470900" y="6400800"/>
            <a:ext cx="211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 </a:t>
            </a:r>
            <a:r>
              <a:rPr lang="fr-FR" dirty="0" err="1" smtClean="0"/>
              <a:t>Hacke</a:t>
            </a:r>
            <a:r>
              <a:rPr lang="fr-FR" dirty="0" smtClean="0"/>
              <a:t> NEJM 2008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46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8077200" cy="838200"/>
          </a:xfrm>
          <a:solidFill>
            <a:srgbClr val="C00000">
              <a:alpha val="50195"/>
            </a:srgbClr>
          </a:solidFill>
        </p:spPr>
        <p:txBody>
          <a:bodyPr anchorCtr="1"/>
          <a:lstStyle/>
          <a:p>
            <a:pPr eaLnBrk="1" hangingPunct="1"/>
            <a:r>
              <a:rPr lang="fr-FR" altLang="fr-FR" sz="4000" dirty="0">
                <a:latin typeface="Tahoma" pitchFamily="34" charset="0"/>
              </a:rPr>
              <a:t>Evolution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371600"/>
            <a:ext cx="8153400" cy="4724400"/>
          </a:xfrm>
          <a:solidFill>
            <a:srgbClr val="FFFFFF">
              <a:alpha val="50000"/>
            </a:srgbClr>
          </a:solidFill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accent1"/>
                </a:solidFill>
                <a:latin typeface="Tahoma" pitchFamily="34" charset="0"/>
              </a:rPr>
              <a:t>Mortalité de l’AVC</a:t>
            </a:r>
            <a:r>
              <a:rPr lang="fr-FR" dirty="0">
                <a:latin typeface="Tahoma" pitchFamily="34" charset="0"/>
              </a:rPr>
              <a:t> : 10 à 20 % le 1</a:t>
            </a:r>
            <a:r>
              <a:rPr lang="fr-FR" baseline="30000" dirty="0">
                <a:latin typeface="Tahoma" pitchFamily="34" charset="0"/>
              </a:rPr>
              <a:t>er</a:t>
            </a:r>
            <a:r>
              <a:rPr lang="fr-FR" dirty="0">
                <a:latin typeface="Tahoma" pitchFamily="34" charset="0"/>
              </a:rPr>
              <a:t>mois, 40% à un an, 55% à 5ans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accent1"/>
                </a:solidFill>
                <a:latin typeface="Tahoma" pitchFamily="34" charset="0"/>
              </a:rPr>
              <a:t>25% </a:t>
            </a:r>
            <a:r>
              <a:rPr lang="fr-FR" dirty="0">
                <a:latin typeface="Tahoma" pitchFamily="34" charset="0"/>
              </a:rPr>
              <a:t>des survivants nécessitent des soins de suite </a:t>
            </a:r>
            <a:endParaRPr lang="fr-FR" dirty="0" smtClean="0">
              <a:latin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dirty="0" smtClean="0">
                <a:solidFill>
                  <a:schemeClr val="accent1"/>
                </a:solidFill>
                <a:latin typeface="Tahoma" pitchFamily="34" charset="0"/>
              </a:rPr>
              <a:t>30</a:t>
            </a:r>
            <a:r>
              <a:rPr lang="fr-FR" dirty="0">
                <a:solidFill>
                  <a:schemeClr val="accent1"/>
                </a:solidFill>
                <a:latin typeface="Tahoma" pitchFamily="34" charset="0"/>
              </a:rPr>
              <a:t>%</a:t>
            </a:r>
            <a:r>
              <a:rPr lang="fr-FR" dirty="0">
                <a:latin typeface="Tahoma" pitchFamily="34" charset="0"/>
              </a:rPr>
              <a:t> retrouvent leur état </a:t>
            </a:r>
            <a:r>
              <a:rPr lang="fr-FR" dirty="0" smtClean="0">
                <a:latin typeface="Tahoma" pitchFamily="34" charset="0"/>
              </a:rPr>
              <a:t>antérieur</a:t>
            </a:r>
          </a:p>
          <a:p>
            <a:pPr>
              <a:lnSpc>
                <a:spcPct val="150000"/>
              </a:lnSpc>
              <a:defRPr/>
            </a:pPr>
            <a:r>
              <a:rPr lang="fr-FR" dirty="0" smtClean="0">
                <a:latin typeface="Tahoma" pitchFamily="34" charset="0"/>
              </a:rPr>
              <a:t>Récidive à 5 ans: 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30%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82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672" t="19763" r="9711" b="15335"/>
          <a:stretch/>
        </p:blipFill>
        <p:spPr>
          <a:xfrm>
            <a:off x="457200" y="110684"/>
            <a:ext cx="9676058" cy="66113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515600" y="619140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 </a:t>
            </a:r>
            <a:r>
              <a:rPr lang="fr-FR" dirty="0"/>
              <a:t>O</a:t>
            </a:r>
            <a:r>
              <a:rPr lang="fr-FR" dirty="0" smtClean="0"/>
              <a:t>ppenheim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41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8544" t="27402" r="14200" b="18393"/>
          <a:stretch/>
        </p:blipFill>
        <p:spPr>
          <a:xfrm>
            <a:off x="3835399" y="419100"/>
            <a:ext cx="8014358" cy="58801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8000" y="876300"/>
            <a:ext cx="2717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AVC du réveil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5913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0191" r="4574" b="1243"/>
          <a:stretch/>
        </p:blipFill>
        <p:spPr bwMode="auto">
          <a:xfrm>
            <a:off x="1775521" y="116632"/>
            <a:ext cx="8729665" cy="658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4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associ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7365"/>
          <a:stretch/>
        </p:blipFill>
        <p:spPr bwMode="auto">
          <a:xfrm>
            <a:off x="2308307" y="990600"/>
            <a:ext cx="7600867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00214" y="159603"/>
            <a:ext cx="4843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THROMBECTOMIE</a:t>
            </a:r>
            <a:endParaRPr lang="fr-FR" sz="4800" b="1" dirty="0"/>
          </a:p>
        </p:txBody>
      </p:sp>
      <p:pic>
        <p:nvPicPr>
          <p:cNvPr id="5" name="Picture 2" descr="http://www.google.fr/url?source=imglanding&amp;ct=img&amp;q=http://cmp-manual.wbs.cz/icmp/rekanalizace/mechanicka/sollitaire04_original.jpg&amp;sa=X&amp;ei=385QVeyaEoH6UICjgMgD&amp;ved=0CAkQ8wc4FA&amp;usg=AFQjCNFC-TYr8P8AG5Snpqu_s90D6F-w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60" y="880663"/>
            <a:ext cx="5837440" cy="541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8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8229600" cy="868362"/>
          </a:xfrm>
        </p:spPr>
        <p:txBody>
          <a:bodyPr vert="horz" lIns="89973" tIns="46785" rIns="89973" bIns="46785" rtlCol="0" anchor="ctr">
            <a:normAutofit/>
          </a:bodyPr>
          <a:lstStyle/>
          <a:p>
            <a:pPr eaLnBrk="1" hangingPunct="1"/>
            <a:r>
              <a:rPr lang="fr-FR" altLang="fr-FR" b="1" smtClean="0"/>
              <a:t>Thrombectomie</a:t>
            </a:r>
          </a:p>
        </p:txBody>
      </p:sp>
      <p:sp>
        <p:nvSpPr>
          <p:cNvPr id="58371" name="Espace réservé du contenu 2"/>
          <p:cNvSpPr>
            <a:spLocks noGrp="1"/>
          </p:cNvSpPr>
          <p:nvPr>
            <p:ph idx="4294967295"/>
          </p:nvPr>
        </p:nvSpPr>
        <p:spPr/>
        <p:txBody>
          <a:bodyPr vert="horz" lIns="89973" tIns="46785" rIns="89973" bIns="46785" rtlCol="0">
            <a:normAutofit/>
          </a:bodyPr>
          <a:lstStyle/>
          <a:p>
            <a:pPr lvl="1" eaLnBrk="1" hangingPunct="1"/>
            <a:r>
              <a:rPr lang="fr-FR" altLang="fr-FR" smtClean="0"/>
              <a:t>Catch – Balt : 2002</a:t>
            </a:r>
          </a:p>
          <a:p>
            <a:pPr lvl="1" eaLnBrk="1" hangingPunct="1"/>
            <a:r>
              <a:rPr lang="fr-FR" altLang="fr-FR" smtClean="0"/>
              <a:t>Penumbra : 2004</a:t>
            </a:r>
          </a:p>
          <a:p>
            <a:pPr lvl="1" eaLnBrk="1" hangingPunct="1"/>
            <a:r>
              <a:rPr lang="fr-FR" altLang="fr-FR" smtClean="0"/>
              <a:t>Merci : 2005</a:t>
            </a:r>
          </a:p>
          <a:p>
            <a:pPr lvl="1" eaLnBrk="1" hangingPunct="1"/>
            <a:r>
              <a:rPr lang="fr-FR" altLang="fr-FR" smtClean="0"/>
              <a:t>Solitaire FR : 2009</a:t>
            </a:r>
          </a:p>
          <a:p>
            <a:pPr lvl="1" eaLnBrk="1" hangingPunct="1"/>
            <a:r>
              <a:rPr lang="fr-FR" altLang="fr-FR" smtClean="0"/>
              <a:t>TREVO : 2010</a:t>
            </a:r>
          </a:p>
          <a:p>
            <a:pPr lvl="1" eaLnBrk="1" hangingPunct="1"/>
            <a:r>
              <a:rPr lang="fr-FR" altLang="fr-FR" smtClean="0"/>
              <a:t>Revive : 2011</a:t>
            </a:r>
          </a:p>
          <a:p>
            <a:pPr lvl="1" eaLnBrk="1" hangingPunct="1"/>
            <a:r>
              <a:rPr lang="fr-FR" altLang="fr-FR" smtClean="0"/>
              <a:t>……</a:t>
            </a:r>
          </a:p>
        </p:txBody>
      </p:sp>
      <p:cxnSp>
        <p:nvCxnSpPr>
          <p:cNvPr id="58372" name="Connecteur droit 5"/>
          <p:cNvCxnSpPr>
            <a:cxnSpLocks noChangeShapeType="1"/>
          </p:cNvCxnSpPr>
          <p:nvPr/>
        </p:nvCxnSpPr>
        <p:spPr bwMode="auto">
          <a:xfrm flipV="1">
            <a:off x="838200" y="2971800"/>
            <a:ext cx="5689601" cy="25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3" name="Connecteur droit avec flèche 8"/>
          <p:cNvCxnSpPr>
            <a:cxnSpLocks noChangeShapeType="1"/>
          </p:cNvCxnSpPr>
          <p:nvPr/>
        </p:nvCxnSpPr>
        <p:spPr bwMode="auto">
          <a:xfrm>
            <a:off x="6527800" y="2971800"/>
            <a:ext cx="0" cy="17272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4" name="ZoneTexte 9"/>
          <p:cNvSpPr txBox="1">
            <a:spLocks noChangeArrowheads="1"/>
          </p:cNvSpPr>
          <p:nvPr/>
        </p:nvSpPr>
        <p:spPr bwMode="auto">
          <a:xfrm>
            <a:off x="6959601" y="4508500"/>
            <a:ext cx="2881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40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STENT-R = Rupture technologique</a:t>
            </a:r>
          </a:p>
        </p:txBody>
      </p:sp>
      <p:pic>
        <p:nvPicPr>
          <p:cNvPr id="8194" name="Picture 2" descr="http://www.google.fr/url?source=imglanding&amp;ct=img&amp;q=http://openi.nlm.nih.gov/imgs/512/383/3234448/3234448_fneur-02-00076-g002.png&amp;sa=X&amp;ei=BJxRVeqACoGyUsyEgcgK&amp;ved=0CAkQ8wc&amp;usg=AFQjCNGajqPxXOGL2NkxjRySFlwCCRfHk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80" y="1038590"/>
            <a:ext cx="3485753" cy="31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1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oogle.fr/url?source=imglanding&amp;ct=img&amp;q=http://www.esnr.org/photos/n-results-of-the-mr-clean-trial-published-results-of-the-mr-clean-trial-published-104-239.jpg&amp;sa=X&amp;ei=ltFQVbWnMsXwUKC5gJAO&amp;ved=0CAkQ8wc&amp;usg=AFQjCNHZWRBTyQcDpeIJcjnM9JEp37ckB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5994" r="2589" b="9180"/>
          <a:stretch/>
        </p:blipFill>
        <p:spPr bwMode="auto">
          <a:xfrm>
            <a:off x="3358448" y="1"/>
            <a:ext cx="5209310" cy="42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oogle.fr/url?source=imglanding&amp;ct=img&amp;q=http://www.sinaiem.org/pearls/files/2014/12/Mr.-Clean.png&amp;sa=X&amp;ei=89FQVYnfDsvsUsXPgegN&amp;ved=0CAkQ8wc&amp;usg=AFQjCNEYAXe5xHv-YOdZLWpRycP2OdQ3H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365486"/>
            <a:ext cx="4365154" cy="24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8184232" y="4869160"/>
            <a:ext cx="2208762" cy="11179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Récupération</a:t>
            </a:r>
          </a:p>
          <a:p>
            <a:r>
              <a:rPr lang="fr-FR" sz="2400" dirty="0"/>
              <a:t>+ 70%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84200" y="2311400"/>
            <a:ext cx="194175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17 décembre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0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associ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7365"/>
          <a:stretch/>
        </p:blipFill>
        <p:spPr bwMode="auto">
          <a:xfrm>
            <a:off x="2651207" y="990600"/>
            <a:ext cx="7600867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16007" y="2311400"/>
            <a:ext cx="2425700" cy="241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dirty="0" smtClean="0"/>
              <a:t>6h</a:t>
            </a:r>
            <a:endParaRPr lang="fr-FR" sz="6000" dirty="0"/>
          </a:p>
        </p:txBody>
      </p:sp>
      <p:sp>
        <p:nvSpPr>
          <p:cNvPr id="2" name="ZoneTexte 1"/>
          <p:cNvSpPr txBox="1"/>
          <p:nvPr/>
        </p:nvSpPr>
        <p:spPr>
          <a:xfrm>
            <a:off x="400214" y="159603"/>
            <a:ext cx="4843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/>
              <a:t>THROMBECTOMIE</a:t>
            </a:r>
            <a:endParaRPr lang="fr-FR" sz="4800" b="1" dirty="0"/>
          </a:p>
        </p:txBody>
      </p:sp>
      <p:pic>
        <p:nvPicPr>
          <p:cNvPr id="5" name="Picture 2" descr="http://www.google.fr/url?source=imglanding&amp;ct=img&amp;q=http://cmp-manual.wbs.cz/icmp/rekanalizace/mechanicka/sollitaire04_original.jpg&amp;sa=X&amp;ei=385QVeyaEoH6UICjgMgD&amp;ved=0CAkQ8wc4FA&amp;usg=AFQjCNFC-TYr8P8AG5Snpqu_s90D6F-w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60" y="880663"/>
            <a:ext cx="5837440" cy="541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0414000" y="5194300"/>
            <a:ext cx="1435100" cy="16637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- 70%</a:t>
            </a:r>
            <a:endParaRPr lang="fr-F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146" name="Picture 2" descr="http://www.google.fr/url?source=imglanding&amp;ct=img&amp;q=http://www.miamivalleyhospital.org/uploadedImages/mvh/Services/Neurosciences/Cerebrovascular_Conditions-Neurointervention/m-W-COM22171-NeuroImg.jpg?n=3396&amp;sa=X&amp;ei=Qs9QVdXxIcS5UZywgZAN&amp;ved=0CAkQ8wc4MQ&amp;usg=AFQjCNFdBE5_2pObnUFADBZps5F09X38t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94" y="3573017"/>
            <a:ext cx="3973562" cy="17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45" y="5661249"/>
            <a:ext cx="1796330" cy="101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7201" r="4736" b="25113"/>
          <a:stretch>
            <a:fillRect/>
          </a:stretch>
        </p:blipFill>
        <p:spPr bwMode="auto">
          <a:xfrm>
            <a:off x="2356478" y="260649"/>
            <a:ext cx="1852103" cy="20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65149"/>
            <a:ext cx="2186278" cy="265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actilyse_50mg_packsho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64" y="4656093"/>
            <a:ext cx="22939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5087888" y="980728"/>
            <a:ext cx="1224136" cy="509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032407" y="2996953"/>
            <a:ext cx="576064" cy="106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flipH="1">
            <a:off x="5699956" y="5369447"/>
            <a:ext cx="1728192" cy="60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8381772" y="6340678"/>
            <a:ext cx="16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Thrombolyse IV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79776" y="6166552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thrombectomie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356477" y="2564904"/>
            <a:ext cx="10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Alerte 15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001084" y="1622764"/>
            <a:ext cx="100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imagerie</a:t>
            </a:r>
          </a:p>
        </p:txBody>
      </p:sp>
    </p:spTree>
    <p:extLst>
      <p:ext uri="{BB962C8B-B14F-4D97-AF65-F5344CB8AC3E}">
        <p14:creationId xmlns:p14="http://schemas.microsoft.com/office/powerpoint/2010/main" val="12839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146" name="Picture 2" descr="http://www.google.fr/url?source=imglanding&amp;ct=img&amp;q=http://www.miamivalleyhospital.org/uploadedImages/mvh/Services/Neurosciences/Cerebrovascular_Conditions-Neurointervention/m-W-COM22171-NeuroImg.jpg?n=3396&amp;sa=X&amp;ei=Qs9QVdXxIcS5UZywgZAN&amp;ved=0CAkQ8wc4MQ&amp;usg=AFQjCNFdBE5_2pObnUFADBZps5F09X38t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94" y="3573017"/>
            <a:ext cx="3973562" cy="17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45" y="5661249"/>
            <a:ext cx="1796330" cy="101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7201" r="4736" b="25113"/>
          <a:stretch>
            <a:fillRect/>
          </a:stretch>
        </p:blipFill>
        <p:spPr bwMode="auto">
          <a:xfrm>
            <a:off x="2356478" y="260649"/>
            <a:ext cx="1852103" cy="20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65149"/>
            <a:ext cx="2186278" cy="265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actilyse_50mg_packsho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64" y="4656093"/>
            <a:ext cx="22939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5087888" y="980728"/>
            <a:ext cx="1224136" cy="509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032407" y="2996953"/>
            <a:ext cx="576064" cy="106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flipH="1">
            <a:off x="5699956" y="5369447"/>
            <a:ext cx="1728192" cy="60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367808" y="2215803"/>
            <a:ext cx="34684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FF0000"/>
                </a:solidFill>
              </a:rPr>
              <a:t>6 heures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81772" y="6340678"/>
            <a:ext cx="16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Thrombolyse IV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79776" y="6166552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thrombectomie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356477" y="2564904"/>
            <a:ext cx="10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Alerte 15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001084" y="1622764"/>
            <a:ext cx="100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imagerie</a:t>
            </a:r>
          </a:p>
        </p:txBody>
      </p:sp>
    </p:spTree>
    <p:extLst>
      <p:ext uri="{BB962C8B-B14F-4D97-AF65-F5344CB8AC3E}">
        <p14:creationId xmlns:p14="http://schemas.microsoft.com/office/powerpoint/2010/main" val="37083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2901" y="63500"/>
            <a:ext cx="8945563" cy="774700"/>
          </a:xfrm>
        </p:spPr>
        <p:txBody>
          <a:bodyPr/>
          <a:lstStyle/>
          <a:p>
            <a:pPr eaLnBrk="1" hangingPunct="1"/>
            <a:r>
              <a:rPr lang="fr-FR" altLang="fr-FR" sz="3200" b="1"/>
              <a:t>AVC ISCHEMIQUES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8614" y="1204913"/>
            <a:ext cx="6478587" cy="660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mtClean="0"/>
              <a:t>Bénéfice sur décès / dépendance:</a:t>
            </a:r>
          </a:p>
          <a:p>
            <a:pPr eaLnBrk="1" hangingPunct="1">
              <a:buFontTx/>
              <a:buNone/>
            </a:pPr>
            <a:endParaRPr lang="fr-FR" altLang="fr-FR" smtClean="0"/>
          </a:p>
          <a:p>
            <a:pPr lvl="1" eaLnBrk="1" hangingPunct="1">
              <a:buFontTx/>
              <a:buNone/>
            </a:pPr>
            <a:endParaRPr lang="fr-FR" altLang="fr-FR" sz="320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597665" y="2078836"/>
          <a:ext cx="8993469" cy="427740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059936">
                  <a:extLst>
                    <a:ext uri="{9D8B030D-6E8A-4147-A177-3AD203B41FA5}"/>
                  </a:extLst>
                </a:gridCol>
                <a:gridCol w="1706559">
                  <a:extLst>
                    <a:ext uri="{9D8B030D-6E8A-4147-A177-3AD203B41FA5}"/>
                  </a:extLst>
                </a:gridCol>
                <a:gridCol w="2306018">
                  <a:extLst>
                    <a:ext uri="{9D8B030D-6E8A-4147-A177-3AD203B41FA5}"/>
                  </a:extLst>
                </a:gridCol>
                <a:gridCol w="2920956">
                  <a:extLst>
                    <a:ext uri="{9D8B030D-6E8A-4147-A177-3AD203B41FA5}"/>
                  </a:extLst>
                </a:gridCol>
              </a:tblGrid>
              <a:tr h="743459">
                <a:tc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00FF"/>
                          </a:solidFill>
                        </a:rPr>
                        <a:t>Population cible</a:t>
                      </a:r>
                    </a:p>
                    <a:p>
                      <a:pPr algn="ctr"/>
                      <a:endParaRPr lang="fr-FR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00FF"/>
                          </a:solidFill>
                        </a:rPr>
                        <a:t>Evénements</a:t>
                      </a:r>
                      <a:r>
                        <a:rPr lang="fr-FR" sz="1800" baseline="0" dirty="0">
                          <a:solidFill>
                            <a:srgbClr val="0000FF"/>
                          </a:solidFill>
                        </a:rPr>
                        <a:t> évités (pour 1000 patients traités)</a:t>
                      </a:r>
                      <a:endParaRPr lang="fr-FR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0000FF"/>
                          </a:solidFill>
                        </a:rPr>
                        <a:t>Evénements évités 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0000FF"/>
                          </a:solidFill>
                        </a:rPr>
                        <a:t>(pour 1 million d’habitants)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  <a:tr h="368655">
                <a:tc>
                  <a:txBody>
                    <a:bodyPr/>
                    <a:lstStyle/>
                    <a:p>
                      <a:r>
                        <a:rPr lang="fr-FR" sz="1600" b="1" dirty="0"/>
                        <a:t>UNV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80%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50 </a:t>
                      </a:r>
                    </a:p>
                    <a:p>
                      <a:pPr algn="ctr"/>
                      <a:r>
                        <a:rPr lang="fr-FR" sz="1600" b="1" dirty="0"/>
                        <a:t>(</a:t>
                      </a:r>
                      <a:r>
                        <a:rPr lang="fr-FR" sz="1600" b="1" dirty="0" err="1"/>
                        <a:t>Rankin</a:t>
                      </a:r>
                      <a:r>
                        <a:rPr lang="fr-FR" sz="1600" b="1" dirty="0"/>
                        <a:t> 2-6)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96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fr-FR" sz="1600" b="1" dirty="0"/>
                        <a:t>Aspirine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80%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12 </a:t>
                      </a:r>
                    </a:p>
                    <a:p>
                      <a:pPr algn="ctr"/>
                      <a:r>
                        <a:rPr lang="fr-FR" sz="1400" dirty="0"/>
                        <a:t>(</a:t>
                      </a:r>
                      <a:r>
                        <a:rPr lang="fr-FR" sz="1400" dirty="0" err="1"/>
                        <a:t>Rankin</a:t>
                      </a:r>
                      <a:r>
                        <a:rPr lang="fr-FR" sz="1400" dirty="0"/>
                        <a:t> 2-6)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23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  <a:tr h="402389">
                <a:tc>
                  <a:txBody>
                    <a:bodyPr/>
                    <a:lstStyle/>
                    <a:p>
                      <a:r>
                        <a:rPr lang="fr-FR" sz="1600" b="1" dirty="0"/>
                        <a:t>Thrombolyse &lt;</a:t>
                      </a:r>
                      <a:r>
                        <a:rPr lang="fr-FR" sz="1600" b="1" baseline="0" dirty="0"/>
                        <a:t> 3h</a:t>
                      </a:r>
                      <a:endParaRPr lang="fr-FR" sz="1600" b="1" dirty="0"/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20%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143 </a:t>
                      </a:r>
                    </a:p>
                    <a:p>
                      <a:pPr algn="ctr"/>
                      <a:r>
                        <a:rPr lang="fr-FR" sz="1400" dirty="0"/>
                        <a:t>(</a:t>
                      </a:r>
                      <a:r>
                        <a:rPr lang="fr-FR" sz="1400" dirty="0" err="1"/>
                        <a:t>Rankin</a:t>
                      </a:r>
                      <a:r>
                        <a:rPr lang="fr-FR" sz="1400" dirty="0"/>
                        <a:t> 2-6)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69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  <a:tr h="457957">
                <a:tc>
                  <a:txBody>
                    <a:bodyPr/>
                    <a:lstStyle/>
                    <a:p>
                      <a:r>
                        <a:rPr lang="fr-FR" sz="1600" b="1" dirty="0"/>
                        <a:t>               3h – 4,5h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10%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71 </a:t>
                      </a:r>
                    </a:p>
                    <a:p>
                      <a:pPr algn="ctr"/>
                      <a:r>
                        <a:rPr lang="fr-FR" sz="1400" dirty="0"/>
                        <a:t>(</a:t>
                      </a:r>
                      <a:r>
                        <a:rPr lang="fr-FR" sz="1400" dirty="0" err="1"/>
                        <a:t>Rankin</a:t>
                      </a:r>
                      <a:r>
                        <a:rPr lang="fr-FR" sz="1400" dirty="0"/>
                        <a:t> 2-6)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  <a:tr h="587454">
                <a:tc>
                  <a:txBody>
                    <a:bodyPr/>
                    <a:lstStyle/>
                    <a:p>
                      <a:r>
                        <a:rPr lang="fr-FR" sz="1600" b="1" dirty="0" err="1"/>
                        <a:t>Thrombectomie</a:t>
                      </a:r>
                      <a:r>
                        <a:rPr lang="fr-FR" sz="1600" b="1" dirty="0"/>
                        <a:t> - NRI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15%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125 à 200 </a:t>
                      </a:r>
                    </a:p>
                    <a:p>
                      <a:pPr algn="ctr"/>
                      <a:r>
                        <a:rPr lang="fr-FR" sz="1400" dirty="0"/>
                        <a:t>(</a:t>
                      </a:r>
                      <a:r>
                        <a:rPr lang="fr-FR" sz="1400" dirty="0" err="1"/>
                        <a:t>Rankin</a:t>
                      </a:r>
                      <a:r>
                        <a:rPr lang="fr-FR" sz="1400" dirty="0"/>
                        <a:t> 3-6)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19 à 30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  <a:tr h="457957">
                <a:tc>
                  <a:txBody>
                    <a:bodyPr/>
                    <a:lstStyle/>
                    <a:p>
                      <a:r>
                        <a:rPr lang="fr-FR" sz="1600" b="1" dirty="0" err="1"/>
                        <a:t>Hémicrâniectomie</a:t>
                      </a:r>
                      <a:endParaRPr lang="fr-FR" sz="1600" b="1" dirty="0"/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1%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250 </a:t>
                      </a:r>
                    </a:p>
                    <a:p>
                      <a:pPr algn="ctr"/>
                      <a:r>
                        <a:rPr lang="fr-FR" sz="1400" dirty="0"/>
                        <a:t>(</a:t>
                      </a:r>
                      <a:r>
                        <a:rPr lang="fr-FR" sz="1400" dirty="0" err="1"/>
                        <a:t>Rankin</a:t>
                      </a:r>
                      <a:r>
                        <a:rPr lang="fr-FR" sz="1400" dirty="0"/>
                        <a:t> 4-6)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à 3</a:t>
                      </a:r>
                    </a:p>
                  </a:txBody>
                  <a:tcPr marL="92241" marR="92241" marT="56036" marB="56036"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887151"/>
              </p:ext>
            </p:extLst>
          </p:nvPr>
        </p:nvGraphicFramePr>
        <p:xfrm>
          <a:off x="10591134" y="2078836"/>
          <a:ext cx="1016000" cy="434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</a:tblGrid>
              <a:tr h="98186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NNT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83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5398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8-5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5252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3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1" y="188640"/>
            <a:ext cx="6624736" cy="343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49080" y="3712227"/>
            <a:ext cx="100811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20%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176121" y="3808259"/>
            <a:ext cx="178125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7200" dirty="0"/>
              <a:t>80%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509120"/>
            <a:ext cx="2060136" cy="20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80742" y="2780929"/>
            <a:ext cx="13469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Hémorragie </a:t>
            </a:r>
          </a:p>
          <a:p>
            <a:r>
              <a:rPr lang="fr-FR" dirty="0"/>
              <a:t>cérébrale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80742" y="5008588"/>
            <a:ext cx="13469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Hémorragie </a:t>
            </a:r>
          </a:p>
          <a:p>
            <a:r>
              <a:rPr lang="fr-FR" dirty="0"/>
              <a:t>méningée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11996" y="3427259"/>
            <a:ext cx="168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AVC ischémique</a:t>
            </a:r>
          </a:p>
        </p:txBody>
      </p:sp>
    </p:spTree>
    <p:extLst>
      <p:ext uri="{BB962C8B-B14F-4D97-AF65-F5344CB8AC3E}">
        <p14:creationId xmlns:p14="http://schemas.microsoft.com/office/powerpoint/2010/main" val="2496088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6" name="Groupe 2"/>
          <p:cNvGrpSpPr>
            <a:grpSpLocks/>
          </p:cNvGrpSpPr>
          <p:nvPr/>
        </p:nvGrpSpPr>
        <p:grpSpPr bwMode="auto">
          <a:xfrm>
            <a:off x="2547798" y="40325"/>
            <a:ext cx="7102496" cy="6448310"/>
            <a:chOff x="1899927" y="44248"/>
            <a:chExt cx="7828304" cy="7108456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702749" y="88700"/>
              <a:ext cx="0" cy="21702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49" name="ZoneTexte 7"/>
            <p:cNvSpPr txBox="1">
              <a:spLocks noChangeArrowheads="1"/>
            </p:cNvSpPr>
            <p:nvPr/>
          </p:nvSpPr>
          <p:spPr bwMode="auto">
            <a:xfrm rot="16200000">
              <a:off x="1595431" y="935618"/>
              <a:ext cx="1172382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Stroke damages</a:t>
              </a:r>
            </a:p>
          </p:txBody>
        </p:sp>
        <p:sp>
          <p:nvSpPr>
            <p:cNvPr id="210950" name="ZoneTexte 8"/>
            <p:cNvSpPr txBox="1">
              <a:spLocks noChangeArrowheads="1"/>
            </p:cNvSpPr>
            <p:nvPr/>
          </p:nvSpPr>
          <p:spPr bwMode="auto">
            <a:xfrm rot="16200000">
              <a:off x="1430204" y="3053425"/>
              <a:ext cx="1532450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Endogenous protection</a:t>
              </a:r>
            </a:p>
          </p:txBody>
        </p:sp>
        <p:sp>
          <p:nvSpPr>
            <p:cNvPr id="210951" name="ZoneTexte 9"/>
            <p:cNvSpPr txBox="1">
              <a:spLocks noChangeArrowheads="1"/>
            </p:cNvSpPr>
            <p:nvPr/>
          </p:nvSpPr>
          <p:spPr bwMode="auto">
            <a:xfrm rot="16200000">
              <a:off x="1221779" y="5705564"/>
              <a:ext cx="1960315" cy="563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Therapeutic strategies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694812" y="2481194"/>
              <a:ext cx="28572" cy="1746345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orme libre 14"/>
            <p:cNvSpPr/>
            <p:nvPr/>
          </p:nvSpPr>
          <p:spPr>
            <a:xfrm>
              <a:off x="2702749" y="299850"/>
              <a:ext cx="2328599" cy="1960669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474187" y="1125395"/>
              <a:ext cx="3206388" cy="112877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694812" y="1568331"/>
              <a:ext cx="2261933" cy="681075"/>
            </a:xfrm>
            <a:custGeom>
              <a:avLst/>
              <a:gdLst>
                <a:gd name="connsiteX0" fmla="*/ 0 w 1255362"/>
                <a:gd name="connsiteY0" fmla="*/ 589170 h 589170"/>
                <a:gd name="connsiteX1" fmla="*/ 604433 w 1255362"/>
                <a:gd name="connsiteY1" fmla="*/ 234 h 589170"/>
                <a:gd name="connsiteX2" fmla="*/ 1255362 w 1255362"/>
                <a:gd name="connsiteY2" fmla="*/ 511678 h 589170"/>
                <a:gd name="connsiteX3" fmla="*/ 1255362 w 1255362"/>
                <a:gd name="connsiteY3" fmla="*/ 511678 h 589170"/>
                <a:gd name="connsiteX0" fmla="*/ 0 w 1255362"/>
                <a:gd name="connsiteY0" fmla="*/ 639638 h 639638"/>
                <a:gd name="connsiteX1" fmla="*/ 335161 w 1255362"/>
                <a:gd name="connsiteY1" fmla="*/ 214 h 639638"/>
                <a:gd name="connsiteX2" fmla="*/ 1255362 w 1255362"/>
                <a:gd name="connsiteY2" fmla="*/ 562146 h 639638"/>
                <a:gd name="connsiteX3" fmla="*/ 1255362 w 1255362"/>
                <a:gd name="connsiteY3" fmla="*/ 562146 h 639638"/>
                <a:gd name="connsiteX0" fmla="*/ 0 w 1255362"/>
                <a:gd name="connsiteY0" fmla="*/ 693637 h 693637"/>
                <a:gd name="connsiteX1" fmla="*/ 335161 w 1255362"/>
                <a:gd name="connsiteY1" fmla="*/ 54213 h 693637"/>
                <a:gd name="connsiteX2" fmla="*/ 1255362 w 1255362"/>
                <a:gd name="connsiteY2" fmla="*/ 616145 h 693637"/>
                <a:gd name="connsiteX3" fmla="*/ 1255362 w 1255362"/>
                <a:gd name="connsiteY3" fmla="*/ 616145 h 693637"/>
                <a:gd name="connsiteX0" fmla="*/ 0 w 1255362"/>
                <a:gd name="connsiteY0" fmla="*/ 702514 h 702514"/>
                <a:gd name="connsiteX1" fmla="*/ 335161 w 1255362"/>
                <a:gd name="connsiteY1" fmla="*/ 63090 h 702514"/>
                <a:gd name="connsiteX2" fmla="*/ 1255362 w 1255362"/>
                <a:gd name="connsiteY2" fmla="*/ 625022 h 702514"/>
                <a:gd name="connsiteX3" fmla="*/ 1255362 w 1255362"/>
                <a:gd name="connsiteY3" fmla="*/ 625022 h 702514"/>
                <a:gd name="connsiteX0" fmla="*/ 0 w 1300240"/>
                <a:gd name="connsiteY0" fmla="*/ 662216 h 662216"/>
                <a:gd name="connsiteX1" fmla="*/ 380039 w 1300240"/>
                <a:gd name="connsiteY1" fmla="*/ 353 h 662216"/>
                <a:gd name="connsiteX2" fmla="*/ 1300240 w 1300240"/>
                <a:gd name="connsiteY2" fmla="*/ 562285 h 662216"/>
                <a:gd name="connsiteX3" fmla="*/ 1300240 w 1300240"/>
                <a:gd name="connsiteY3" fmla="*/ 562285 h 662216"/>
                <a:gd name="connsiteX0" fmla="*/ 0 w 1300240"/>
                <a:gd name="connsiteY0" fmla="*/ 729497 h 729497"/>
                <a:gd name="connsiteX1" fmla="*/ 402478 w 1300240"/>
                <a:gd name="connsiteY1" fmla="*/ 316 h 729497"/>
                <a:gd name="connsiteX2" fmla="*/ 1300240 w 1300240"/>
                <a:gd name="connsiteY2" fmla="*/ 629566 h 729497"/>
                <a:gd name="connsiteX3" fmla="*/ 1300240 w 1300240"/>
                <a:gd name="connsiteY3" fmla="*/ 629566 h 729497"/>
                <a:gd name="connsiteX0" fmla="*/ 0 w 2108053"/>
                <a:gd name="connsiteY0" fmla="*/ 729497 h 729497"/>
                <a:gd name="connsiteX1" fmla="*/ 402478 w 2108053"/>
                <a:gd name="connsiteY1" fmla="*/ 316 h 729497"/>
                <a:gd name="connsiteX2" fmla="*/ 1300240 w 2108053"/>
                <a:gd name="connsiteY2" fmla="*/ 629566 h 729497"/>
                <a:gd name="connsiteX3" fmla="*/ 2108053 w 2108053"/>
                <a:gd name="connsiteY3" fmla="*/ 724933 h 729497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4628 h 734628"/>
                <a:gd name="connsiteX1" fmla="*/ 402478 w 2108053"/>
                <a:gd name="connsiteY1" fmla="*/ 5447 h 734628"/>
                <a:gd name="connsiteX2" fmla="*/ 913163 w 2108053"/>
                <a:gd name="connsiteY2" fmla="*/ 382256 h 734628"/>
                <a:gd name="connsiteX3" fmla="*/ 2108053 w 2108053"/>
                <a:gd name="connsiteY3" fmla="*/ 730064 h 734628"/>
                <a:gd name="connsiteX0" fmla="*/ 0 w 2108053"/>
                <a:gd name="connsiteY0" fmla="*/ 736609 h 736609"/>
                <a:gd name="connsiteX1" fmla="*/ 402478 w 2108053"/>
                <a:gd name="connsiteY1" fmla="*/ 7428 h 736609"/>
                <a:gd name="connsiteX2" fmla="*/ 918773 w 2108053"/>
                <a:gd name="connsiteY2" fmla="*/ 339358 h 736609"/>
                <a:gd name="connsiteX3" fmla="*/ 2108053 w 2108053"/>
                <a:gd name="connsiteY3" fmla="*/ 732045 h 736609"/>
                <a:gd name="connsiteX0" fmla="*/ 0 w 2108053"/>
                <a:gd name="connsiteY0" fmla="*/ 738762 h 738762"/>
                <a:gd name="connsiteX1" fmla="*/ 402478 w 2108053"/>
                <a:gd name="connsiteY1" fmla="*/ 9581 h 738762"/>
                <a:gd name="connsiteX2" fmla="*/ 935602 w 2108053"/>
                <a:gd name="connsiteY2" fmla="*/ 302242 h 738762"/>
                <a:gd name="connsiteX3" fmla="*/ 2108053 w 2108053"/>
                <a:gd name="connsiteY3" fmla="*/ 734198 h 738762"/>
                <a:gd name="connsiteX0" fmla="*/ 0 w 2108053"/>
                <a:gd name="connsiteY0" fmla="*/ 757875 h 757875"/>
                <a:gd name="connsiteX1" fmla="*/ 402478 w 2108053"/>
                <a:gd name="connsiteY1" fmla="*/ 28694 h 757875"/>
                <a:gd name="connsiteX2" fmla="*/ 489178 w 2108053"/>
                <a:gd name="connsiteY2" fmla="*/ 163650 h 757875"/>
                <a:gd name="connsiteX3" fmla="*/ 935602 w 2108053"/>
                <a:gd name="connsiteY3" fmla="*/ 321355 h 757875"/>
                <a:gd name="connsiteX4" fmla="*/ 2108053 w 2108053"/>
                <a:gd name="connsiteY4" fmla="*/ 753311 h 757875"/>
                <a:gd name="connsiteX0" fmla="*/ 0 w 2108053"/>
                <a:gd name="connsiteY0" fmla="*/ 647971 h 647971"/>
                <a:gd name="connsiteX1" fmla="*/ 475405 w 2108053"/>
                <a:gd name="connsiteY1" fmla="*/ 59035 h 647971"/>
                <a:gd name="connsiteX2" fmla="*/ 489178 w 2108053"/>
                <a:gd name="connsiteY2" fmla="*/ 53746 h 647971"/>
                <a:gd name="connsiteX3" fmla="*/ 935602 w 2108053"/>
                <a:gd name="connsiteY3" fmla="*/ 211451 h 647971"/>
                <a:gd name="connsiteX4" fmla="*/ 2108053 w 2108053"/>
                <a:gd name="connsiteY4" fmla="*/ 643407 h 647971"/>
                <a:gd name="connsiteX0" fmla="*/ 0 w 2108053"/>
                <a:gd name="connsiteY0" fmla="*/ 677130 h 677130"/>
                <a:gd name="connsiteX1" fmla="*/ 475405 w 2108053"/>
                <a:gd name="connsiteY1" fmla="*/ 88194 h 677130"/>
                <a:gd name="connsiteX2" fmla="*/ 382591 w 2108053"/>
                <a:gd name="connsiteY2" fmla="*/ 32416 h 677130"/>
                <a:gd name="connsiteX3" fmla="*/ 935602 w 2108053"/>
                <a:gd name="connsiteY3" fmla="*/ 240610 h 677130"/>
                <a:gd name="connsiteX4" fmla="*/ 2108053 w 2108053"/>
                <a:gd name="connsiteY4" fmla="*/ 672566 h 677130"/>
                <a:gd name="connsiteX0" fmla="*/ 0 w 2108053"/>
                <a:gd name="connsiteY0" fmla="*/ 686669 h 686669"/>
                <a:gd name="connsiteX1" fmla="*/ 307110 w 2108053"/>
                <a:gd name="connsiteY1" fmla="*/ 75294 h 686669"/>
                <a:gd name="connsiteX2" fmla="*/ 382591 w 2108053"/>
                <a:gd name="connsiteY2" fmla="*/ 41955 h 686669"/>
                <a:gd name="connsiteX3" fmla="*/ 935602 w 2108053"/>
                <a:gd name="connsiteY3" fmla="*/ 250149 h 686669"/>
                <a:gd name="connsiteX4" fmla="*/ 2108053 w 2108053"/>
                <a:gd name="connsiteY4" fmla="*/ 682105 h 686669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35602 w 2108053"/>
                <a:gd name="connsiteY3" fmla="*/ 221620 h 658140"/>
                <a:gd name="connsiteX4" fmla="*/ 2108053 w 2108053"/>
                <a:gd name="connsiteY4" fmla="*/ 653576 h 658140"/>
                <a:gd name="connsiteX0" fmla="*/ 0 w 2108053"/>
                <a:gd name="connsiteY0" fmla="*/ 658140 h 658140"/>
                <a:gd name="connsiteX1" fmla="*/ 307110 w 2108053"/>
                <a:gd name="connsiteY1" fmla="*/ 46765 h 658140"/>
                <a:gd name="connsiteX2" fmla="*/ 556495 w 2108053"/>
                <a:gd name="connsiteY2" fmla="*/ 75134 h 658140"/>
                <a:gd name="connsiteX3" fmla="*/ 924383 w 2108053"/>
                <a:gd name="connsiteY3" fmla="*/ 294548 h 658140"/>
                <a:gd name="connsiteX4" fmla="*/ 2108053 w 2108053"/>
                <a:gd name="connsiteY4" fmla="*/ 653576 h 658140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924383 w 2108053"/>
                <a:gd name="connsiteY3" fmla="*/ 277249 h 640841"/>
                <a:gd name="connsiteX4" fmla="*/ 2108053 w 2108053"/>
                <a:gd name="connsiteY4" fmla="*/ 636277 h 640841"/>
                <a:gd name="connsiteX0" fmla="*/ 0 w 2108053"/>
                <a:gd name="connsiteY0" fmla="*/ 640841 h 640841"/>
                <a:gd name="connsiteX1" fmla="*/ 307110 w 2108053"/>
                <a:gd name="connsiteY1" fmla="*/ 29466 h 640841"/>
                <a:gd name="connsiteX2" fmla="*/ 556495 w 2108053"/>
                <a:gd name="connsiteY2" fmla="*/ 119543 h 640841"/>
                <a:gd name="connsiteX3" fmla="*/ 890724 w 2108053"/>
                <a:gd name="connsiteY3" fmla="*/ 338957 h 640841"/>
                <a:gd name="connsiteX4" fmla="*/ 2108053 w 2108053"/>
                <a:gd name="connsiteY4" fmla="*/ 636277 h 640841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890724 w 2108053"/>
                <a:gd name="connsiteY3" fmla="*/ 33776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39649 h 639649"/>
                <a:gd name="connsiteX1" fmla="*/ 307110 w 2108053"/>
                <a:gd name="connsiteY1" fmla="*/ 28274 h 639649"/>
                <a:gd name="connsiteX2" fmla="*/ 612593 w 2108053"/>
                <a:gd name="connsiteY2" fmla="*/ 123961 h 639649"/>
                <a:gd name="connsiteX3" fmla="*/ 929992 w 2108053"/>
                <a:gd name="connsiteY3" fmla="*/ 343375 h 639649"/>
                <a:gd name="connsiteX4" fmla="*/ 2108053 w 2108053"/>
                <a:gd name="connsiteY4" fmla="*/ 635085 h 639649"/>
                <a:gd name="connsiteX0" fmla="*/ 0 w 2108053"/>
                <a:gd name="connsiteY0" fmla="*/ 628650 h 628650"/>
                <a:gd name="connsiteX1" fmla="*/ 307110 w 2108053"/>
                <a:gd name="connsiteY1" fmla="*/ 17275 h 628650"/>
                <a:gd name="connsiteX2" fmla="*/ 730399 w 2108053"/>
                <a:gd name="connsiteY2" fmla="*/ 180280 h 628650"/>
                <a:gd name="connsiteX3" fmla="*/ 929992 w 2108053"/>
                <a:gd name="connsiteY3" fmla="*/ 332376 h 628650"/>
                <a:gd name="connsiteX4" fmla="*/ 2108053 w 2108053"/>
                <a:gd name="connsiteY4" fmla="*/ 624086 h 628650"/>
                <a:gd name="connsiteX0" fmla="*/ 0 w 2108053"/>
                <a:gd name="connsiteY0" fmla="*/ 617481 h 617481"/>
                <a:gd name="connsiteX1" fmla="*/ 307110 w 2108053"/>
                <a:gd name="connsiteY1" fmla="*/ 6106 h 617481"/>
                <a:gd name="connsiteX2" fmla="*/ 929992 w 2108053"/>
                <a:gd name="connsiteY2" fmla="*/ 321207 h 617481"/>
                <a:gd name="connsiteX3" fmla="*/ 2108053 w 2108053"/>
                <a:gd name="connsiteY3" fmla="*/ 612917 h 617481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3988 h 613988"/>
                <a:gd name="connsiteX1" fmla="*/ 307110 w 2108053"/>
                <a:gd name="connsiteY1" fmla="*/ 2613 h 613988"/>
                <a:gd name="connsiteX2" fmla="*/ 918773 w 2108053"/>
                <a:gd name="connsiteY2" fmla="*/ 401861 h 613988"/>
                <a:gd name="connsiteX3" fmla="*/ 2108053 w 2108053"/>
                <a:gd name="connsiteY3" fmla="*/ 609424 h 613988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108053"/>
                <a:gd name="connsiteY0" fmla="*/ 614823 h 614823"/>
                <a:gd name="connsiteX1" fmla="*/ 307110 w 2108053"/>
                <a:gd name="connsiteY1" fmla="*/ 3448 h 614823"/>
                <a:gd name="connsiteX2" fmla="*/ 918773 w 2108053"/>
                <a:gd name="connsiteY2" fmla="*/ 402696 h 614823"/>
                <a:gd name="connsiteX3" fmla="*/ 2108053 w 2108053"/>
                <a:gd name="connsiteY3" fmla="*/ 610259 h 614823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4823 h 615869"/>
                <a:gd name="connsiteX1" fmla="*/ 307110 w 2051955"/>
                <a:gd name="connsiteY1" fmla="*/ 3448 h 615869"/>
                <a:gd name="connsiteX2" fmla="*/ 918773 w 2051955"/>
                <a:gd name="connsiteY2" fmla="*/ 402696 h 615869"/>
                <a:gd name="connsiteX3" fmla="*/ 2051955 w 2051955"/>
                <a:gd name="connsiteY3" fmla="*/ 615869 h 615869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6432 h 617478"/>
                <a:gd name="connsiteX1" fmla="*/ 307110 w 2051955"/>
                <a:gd name="connsiteY1" fmla="*/ 5057 h 617478"/>
                <a:gd name="connsiteX2" fmla="*/ 929992 w 2051955"/>
                <a:gd name="connsiteY2" fmla="*/ 370647 h 617478"/>
                <a:gd name="connsiteX3" fmla="*/ 2051955 w 2051955"/>
                <a:gd name="connsiteY3" fmla="*/ 617478 h 617478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9421 h 620467"/>
                <a:gd name="connsiteX1" fmla="*/ 307110 w 2051955"/>
                <a:gd name="connsiteY1" fmla="*/ 8046 h 620467"/>
                <a:gd name="connsiteX2" fmla="*/ 941212 w 2051955"/>
                <a:gd name="connsiteY2" fmla="*/ 328757 h 620467"/>
                <a:gd name="connsiteX3" fmla="*/ 2051955 w 2051955"/>
                <a:gd name="connsiteY3" fmla="*/ 620467 h 620467"/>
                <a:gd name="connsiteX0" fmla="*/ 0 w 2051955"/>
                <a:gd name="connsiteY0" fmla="*/ 617738 h 618784"/>
                <a:gd name="connsiteX1" fmla="*/ 307110 w 2051955"/>
                <a:gd name="connsiteY1" fmla="*/ 6363 h 618784"/>
                <a:gd name="connsiteX2" fmla="*/ 941212 w 2051955"/>
                <a:gd name="connsiteY2" fmla="*/ 327074 h 618784"/>
                <a:gd name="connsiteX3" fmla="*/ 2051955 w 2051955"/>
                <a:gd name="connsiteY3" fmla="*/ 618784 h 61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1955" h="618784">
                  <a:moveTo>
                    <a:pt x="0" y="617738"/>
                  </a:moveTo>
                  <a:cubicBezTo>
                    <a:pt x="197603" y="329727"/>
                    <a:pt x="150241" y="54807"/>
                    <a:pt x="307110" y="6363"/>
                  </a:cubicBezTo>
                  <a:cubicBezTo>
                    <a:pt x="463979" y="-42081"/>
                    <a:pt x="618617" y="197890"/>
                    <a:pt x="941212" y="327074"/>
                  </a:cubicBezTo>
                  <a:cubicBezTo>
                    <a:pt x="1412436" y="493499"/>
                    <a:pt x="1648048" y="547727"/>
                    <a:pt x="2051955" y="61878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210956" name="ZoneTexte 19"/>
            <p:cNvSpPr txBox="1">
              <a:spLocks noChangeArrowheads="1"/>
            </p:cNvSpPr>
            <p:nvPr/>
          </p:nvSpPr>
          <p:spPr bwMode="auto">
            <a:xfrm>
              <a:off x="2867365" y="3310011"/>
              <a:ext cx="1163937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Collaterals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Reperfusion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↑ GABA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fr-FR" sz="1179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 ATP</a:t>
              </a:r>
            </a:p>
          </p:txBody>
        </p:sp>
        <p:sp>
          <p:nvSpPr>
            <p:cNvPr id="210957" name="ZoneTexte 21"/>
            <p:cNvSpPr txBox="1">
              <a:spLocks noChangeArrowheads="1"/>
            </p:cNvSpPr>
            <p:nvPr/>
          </p:nvSpPr>
          <p:spPr bwMode="auto">
            <a:xfrm>
              <a:off x="2803545" y="5690766"/>
              <a:ext cx="1512324" cy="1101959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IV thrombolysis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Thrombectomy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Craniectomy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Antibiotherapy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Hypothermia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2690050" y="2260519"/>
              <a:ext cx="7019133" cy="476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59" name="ZoneTexte 25"/>
            <p:cNvSpPr txBox="1">
              <a:spLocks noChangeArrowheads="1"/>
            </p:cNvSpPr>
            <p:nvPr/>
          </p:nvSpPr>
          <p:spPr bwMode="auto">
            <a:xfrm>
              <a:off x="7112032" y="3000819"/>
              <a:ext cx="2434435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Structural plasticity: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Neurogenesis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Synaptogenesis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Angiogenesis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Oligodendrogenesis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Astrogliosis scar modulation</a:t>
              </a:r>
            </a:p>
          </p:txBody>
        </p:sp>
        <p:sp>
          <p:nvSpPr>
            <p:cNvPr id="210960" name="ZoneTexte 26"/>
            <p:cNvSpPr txBox="1">
              <a:spLocks noChangeArrowheads="1"/>
            </p:cNvSpPr>
            <p:nvPr/>
          </p:nvSpPr>
          <p:spPr bwMode="auto">
            <a:xfrm>
              <a:off x="2740076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Neuroprotection</a:t>
              </a:r>
            </a:p>
          </p:txBody>
        </p:sp>
        <p:sp>
          <p:nvSpPr>
            <p:cNvPr id="210961" name="ZoneTexte 27"/>
            <p:cNvSpPr txBox="1">
              <a:spLocks noChangeArrowheads="1"/>
            </p:cNvSpPr>
            <p:nvPr/>
          </p:nvSpPr>
          <p:spPr bwMode="auto">
            <a:xfrm>
              <a:off x="5845579" y="4848530"/>
              <a:ext cx="3855932" cy="332630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Rehabilitation / Learning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4380546" y="5619853"/>
              <a:ext cx="1820658" cy="153285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lIns="91429" tIns="45715" rIns="91429" bIns="45715">
              <a:spAutoFit/>
            </a:bodyPr>
            <a:lstStyle/>
            <a:p>
              <a:pPr defTabSz="914216">
                <a:defRPr/>
              </a:pPr>
              <a:r>
                <a:rPr lang="en-US" sz="1179" b="1" dirty="0" err="1">
                  <a:solidFill>
                    <a:prstClr val="black"/>
                  </a:solidFill>
                </a:rPr>
                <a:t>Neuroprotectants</a:t>
              </a:r>
              <a:r>
                <a:rPr lang="en-US" sz="1179" b="1" dirty="0">
                  <a:solidFill>
                    <a:prstClr val="black"/>
                  </a:solidFill>
                </a:rPr>
                <a:t>: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Anti-</a:t>
              </a:r>
              <a:r>
                <a:rPr lang="en-US" sz="907" b="1" dirty="0" err="1">
                  <a:solidFill>
                    <a:prstClr val="black"/>
                  </a:solidFill>
                </a:rPr>
                <a:t>excitotoxic</a:t>
              </a:r>
              <a:endParaRPr lang="en-US" sz="907" b="1" dirty="0">
                <a:solidFill>
                  <a:prstClr val="black"/>
                </a:solidFill>
              </a:endParaRP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Anti-oxidant: </a:t>
              </a:r>
              <a:r>
                <a:rPr lang="en-US" sz="907" dirty="0" err="1">
                  <a:solidFill>
                    <a:prstClr val="black"/>
                  </a:solidFill>
                </a:rPr>
                <a:t>Edaravone</a:t>
              </a:r>
              <a:r>
                <a:rPr lang="en-US" sz="907" dirty="0">
                  <a:solidFill>
                    <a:prstClr val="black"/>
                  </a:solidFill>
                </a:rPr>
                <a:t>, statins…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 err="1">
                  <a:solidFill>
                    <a:prstClr val="black"/>
                  </a:solidFill>
                </a:rPr>
                <a:t>Antiapoptotic</a:t>
              </a:r>
              <a:r>
                <a:rPr lang="en-US" sz="907" b="1" dirty="0">
                  <a:solidFill>
                    <a:prstClr val="black"/>
                  </a:solidFill>
                </a:rPr>
                <a:t>: </a:t>
              </a:r>
              <a:r>
                <a:rPr lang="en-US" sz="907" dirty="0">
                  <a:solidFill>
                    <a:prstClr val="black"/>
                  </a:solidFill>
                </a:rPr>
                <a:t>EPO…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 err="1">
                  <a:solidFill>
                    <a:prstClr val="black"/>
                  </a:solidFill>
                </a:rPr>
                <a:t>Immunomodulator</a:t>
              </a:r>
              <a:r>
                <a:rPr lang="en-US" sz="907" b="1" dirty="0">
                  <a:solidFill>
                    <a:prstClr val="black"/>
                  </a:solidFill>
                </a:rPr>
                <a:t>: </a:t>
              </a:r>
              <a:r>
                <a:rPr lang="en-US" sz="907" dirty="0">
                  <a:solidFill>
                    <a:prstClr val="black"/>
                  </a:solidFill>
                </a:rPr>
                <a:t>Cyclosporine…</a:t>
              </a:r>
            </a:p>
            <a:p>
              <a:pPr marL="171415" indent="-171415" defTabSz="914216">
                <a:buFontTx/>
                <a:buChar char="-"/>
                <a:defRPr/>
              </a:pPr>
              <a:r>
                <a:rPr lang="en-US" sz="907" b="1" dirty="0">
                  <a:solidFill>
                    <a:prstClr val="black"/>
                  </a:solidFill>
                </a:rPr>
                <a:t>Others</a:t>
              </a:r>
              <a:r>
                <a:rPr lang="en-US" sz="907" dirty="0">
                  <a:solidFill>
                    <a:prstClr val="black"/>
                  </a:solidFill>
                </a:rPr>
                <a:t>: Sildenafil, SRI, </a:t>
              </a:r>
              <a:r>
                <a:rPr lang="en-US" sz="907" dirty="0" err="1">
                  <a:solidFill>
                    <a:prstClr val="black"/>
                  </a:solidFill>
                </a:rPr>
                <a:t>Cilostazol</a:t>
              </a:r>
              <a:r>
                <a:rPr lang="en-US" sz="907" dirty="0">
                  <a:solidFill>
                    <a:prstClr val="black"/>
                  </a:solidFill>
                </a:rPr>
                <a:t>, Minocycline…</a:t>
              </a:r>
            </a:p>
          </p:txBody>
        </p:sp>
        <p:sp>
          <p:nvSpPr>
            <p:cNvPr id="210963" name="ZoneTexte 28"/>
            <p:cNvSpPr txBox="1">
              <a:spLocks noChangeArrowheads="1"/>
            </p:cNvSpPr>
            <p:nvPr/>
          </p:nvSpPr>
          <p:spPr bwMode="auto">
            <a:xfrm>
              <a:off x="8088512" y="5711495"/>
              <a:ext cx="1612999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fr-FR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eural graft:</a:t>
              </a:r>
              <a:endParaRPr lang="en-US" altLang="fr-FR" sz="1179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Precursors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Neural SC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Neurons</a:t>
              </a:r>
            </a:p>
          </p:txBody>
        </p:sp>
        <p:sp>
          <p:nvSpPr>
            <p:cNvPr id="210964" name="ZoneTexte 29"/>
            <p:cNvSpPr txBox="1">
              <a:spLocks noChangeArrowheads="1"/>
            </p:cNvSpPr>
            <p:nvPr/>
          </p:nvSpPr>
          <p:spPr bwMode="auto">
            <a:xfrm>
              <a:off x="3268482" y="44248"/>
              <a:ext cx="1366403" cy="90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Ca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2+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Glutamate / K</a:t>
              </a:r>
              <a:r>
                <a:rPr lang="en-US" altLang="fr-FR" sz="1179" baseline="30000">
                  <a:solidFill>
                    <a:srgbClr val="FF000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 Excitotoxicity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Free radicals</a:t>
              </a:r>
            </a:p>
          </p:txBody>
        </p:sp>
        <p:sp>
          <p:nvSpPr>
            <p:cNvPr id="210965" name="ZoneTexte 30"/>
            <p:cNvSpPr txBox="1">
              <a:spLocks noChangeArrowheads="1"/>
            </p:cNvSpPr>
            <p:nvPr/>
          </p:nvSpPr>
          <p:spPr bwMode="auto">
            <a:xfrm>
              <a:off x="5059235" y="718690"/>
              <a:ext cx="1366403" cy="5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Inflammation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FF0000"/>
                  </a:solidFill>
                  <a:latin typeface="Arial" panose="020B0604020202020204" pitchFamily="34" charset="0"/>
                </a:rPr>
                <a:t>Necrosis</a:t>
              </a:r>
            </a:p>
          </p:txBody>
        </p:sp>
        <p:sp>
          <p:nvSpPr>
            <p:cNvPr id="210966" name="ZoneTexte 31"/>
            <p:cNvSpPr txBox="1">
              <a:spLocks noChangeArrowheads="1"/>
            </p:cNvSpPr>
            <p:nvPr/>
          </p:nvSpPr>
          <p:spPr bwMode="auto">
            <a:xfrm>
              <a:off x="2835254" y="1731579"/>
              <a:ext cx="73241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Depol.</a:t>
              </a:r>
            </a:p>
          </p:txBody>
        </p:sp>
        <p:sp>
          <p:nvSpPr>
            <p:cNvPr id="210967" name="ZoneTexte 32"/>
            <p:cNvSpPr txBox="1">
              <a:spLocks noChangeArrowheads="1"/>
            </p:cNvSpPr>
            <p:nvPr/>
          </p:nvSpPr>
          <p:spPr bwMode="auto">
            <a:xfrm>
              <a:off x="5189958" y="1880479"/>
              <a:ext cx="950386" cy="30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Apoptosis</a:t>
              </a: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3710727" y="2492964"/>
              <a:ext cx="3205357" cy="647944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7536" h="1022936">
                  <a:moveTo>
                    <a:pt x="0" y="1020800"/>
                  </a:moveTo>
                  <a:cubicBezTo>
                    <a:pt x="228600" y="340166"/>
                    <a:pt x="641131" y="124615"/>
                    <a:pt x="981203" y="22228"/>
                  </a:cubicBezTo>
                  <a:cubicBezTo>
                    <a:pt x="1321275" y="-80159"/>
                    <a:pt x="1719378" y="192397"/>
                    <a:pt x="2040433" y="406478"/>
                  </a:cubicBezTo>
                  <a:cubicBezTo>
                    <a:pt x="2361488" y="620559"/>
                    <a:pt x="2710467" y="904361"/>
                    <a:pt x="2907536" y="102293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3474681" y="1876058"/>
              <a:ext cx="3703420" cy="377445"/>
            </a:xfrm>
            <a:custGeom>
              <a:avLst/>
              <a:gdLst>
                <a:gd name="connsiteX0" fmla="*/ 0 w 3316638"/>
                <a:gd name="connsiteY0" fmla="*/ 352707 h 352707"/>
                <a:gd name="connsiteX1" fmla="*/ 1270861 w 3316638"/>
                <a:gd name="connsiteY1" fmla="*/ 27243 h 352707"/>
                <a:gd name="connsiteX2" fmla="*/ 2417736 w 3316638"/>
                <a:gd name="connsiteY2" fmla="*/ 27243 h 352707"/>
                <a:gd name="connsiteX3" fmla="*/ 3099661 w 3316638"/>
                <a:gd name="connsiteY3" fmla="*/ 104734 h 352707"/>
                <a:gd name="connsiteX4" fmla="*/ 3316638 w 3316638"/>
                <a:gd name="connsiteY4" fmla="*/ 151229 h 352707"/>
                <a:gd name="connsiteX0" fmla="*/ 0 w 3211147"/>
                <a:gd name="connsiteY0" fmla="*/ 352707 h 361320"/>
                <a:gd name="connsiteX1" fmla="*/ 1270861 w 3211147"/>
                <a:gd name="connsiteY1" fmla="*/ 27243 h 361320"/>
                <a:gd name="connsiteX2" fmla="*/ 2417736 w 3211147"/>
                <a:gd name="connsiteY2" fmla="*/ 27243 h 361320"/>
                <a:gd name="connsiteX3" fmla="*/ 3099661 w 3211147"/>
                <a:gd name="connsiteY3" fmla="*/ 104734 h 361320"/>
                <a:gd name="connsiteX4" fmla="*/ 3211147 w 3211147"/>
                <a:gd name="connsiteY4" fmla="*/ 361320 h 361320"/>
                <a:gd name="connsiteX0" fmla="*/ 0 w 3211147"/>
                <a:gd name="connsiteY0" fmla="*/ 358086 h 366699"/>
                <a:gd name="connsiteX1" fmla="*/ 1270861 w 3211147"/>
                <a:gd name="connsiteY1" fmla="*/ 32622 h 366699"/>
                <a:gd name="connsiteX2" fmla="*/ 2417736 w 3211147"/>
                <a:gd name="connsiteY2" fmla="*/ 32622 h 366699"/>
                <a:gd name="connsiteX3" fmla="*/ 2843469 w 3211147"/>
                <a:gd name="connsiteY3" fmla="*/ 220160 h 366699"/>
                <a:gd name="connsiteX4" fmla="*/ 3211147 w 3211147"/>
                <a:gd name="connsiteY4" fmla="*/ 366699 h 366699"/>
                <a:gd name="connsiteX0" fmla="*/ 0 w 3211147"/>
                <a:gd name="connsiteY0" fmla="*/ 329264 h 337877"/>
                <a:gd name="connsiteX1" fmla="*/ 1270861 w 3211147"/>
                <a:gd name="connsiteY1" fmla="*/ 3800 h 337877"/>
                <a:gd name="connsiteX2" fmla="*/ 2478017 w 3211147"/>
                <a:gd name="connsiteY2" fmla="*/ 153864 h 337877"/>
                <a:gd name="connsiteX3" fmla="*/ 2843469 w 3211147"/>
                <a:gd name="connsiteY3" fmla="*/ 191338 h 337877"/>
                <a:gd name="connsiteX4" fmla="*/ 3211147 w 3211147"/>
                <a:gd name="connsiteY4" fmla="*/ 337877 h 337877"/>
                <a:gd name="connsiteX0" fmla="*/ 0 w 3211147"/>
                <a:gd name="connsiteY0" fmla="*/ 327774 h 336387"/>
                <a:gd name="connsiteX1" fmla="*/ 1270861 w 3211147"/>
                <a:gd name="connsiteY1" fmla="*/ 2310 h 336387"/>
                <a:gd name="connsiteX2" fmla="*/ 2843469 w 3211147"/>
                <a:gd name="connsiteY2" fmla="*/ 189848 h 336387"/>
                <a:gd name="connsiteX3" fmla="*/ 3211147 w 3211147"/>
                <a:gd name="connsiteY3" fmla="*/ 336387 h 336387"/>
                <a:gd name="connsiteX0" fmla="*/ 0 w 3211147"/>
                <a:gd name="connsiteY0" fmla="*/ 249696 h 258309"/>
                <a:gd name="connsiteX1" fmla="*/ 1557193 w 3211147"/>
                <a:gd name="connsiteY1" fmla="*/ 4266 h 258309"/>
                <a:gd name="connsiteX2" fmla="*/ 2843469 w 3211147"/>
                <a:gd name="connsiteY2" fmla="*/ 111770 h 258309"/>
                <a:gd name="connsiteX3" fmla="*/ 3211147 w 3211147"/>
                <a:gd name="connsiteY3" fmla="*/ 258309 h 258309"/>
                <a:gd name="connsiteX0" fmla="*/ 0 w 3211147"/>
                <a:gd name="connsiteY0" fmla="*/ 212594 h 221207"/>
                <a:gd name="connsiteX1" fmla="*/ 1617474 w 3211147"/>
                <a:gd name="connsiteY1" fmla="*/ 7182 h 221207"/>
                <a:gd name="connsiteX2" fmla="*/ 2843469 w 3211147"/>
                <a:gd name="connsiteY2" fmla="*/ 74668 h 221207"/>
                <a:gd name="connsiteX3" fmla="*/ 3211147 w 3211147"/>
                <a:gd name="connsiteY3" fmla="*/ 221207 h 221207"/>
                <a:gd name="connsiteX0" fmla="*/ 0 w 3211147"/>
                <a:gd name="connsiteY0" fmla="*/ 208671 h 217284"/>
                <a:gd name="connsiteX1" fmla="*/ 1617474 w 3211147"/>
                <a:gd name="connsiteY1" fmla="*/ 3259 h 217284"/>
                <a:gd name="connsiteX2" fmla="*/ 2843469 w 3211147"/>
                <a:gd name="connsiteY2" fmla="*/ 100758 h 217284"/>
                <a:gd name="connsiteX3" fmla="*/ 3211147 w 3211147"/>
                <a:gd name="connsiteY3" fmla="*/ 217284 h 21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1147" h="217284">
                  <a:moveTo>
                    <a:pt x="0" y="208671"/>
                  </a:moveTo>
                  <a:cubicBezTo>
                    <a:pt x="433952" y="73061"/>
                    <a:pt x="1143563" y="21244"/>
                    <a:pt x="1617474" y="3259"/>
                  </a:cubicBezTo>
                  <a:cubicBezTo>
                    <a:pt x="2091385" y="-14726"/>
                    <a:pt x="2520088" y="45079"/>
                    <a:pt x="2843469" y="100758"/>
                  </a:cubicBezTo>
                  <a:cubicBezTo>
                    <a:pt x="2993286" y="121422"/>
                    <a:pt x="3177567" y="204368"/>
                    <a:pt x="3211147" y="21728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prstClr val="white"/>
                </a:solidFill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2803546" y="2474315"/>
              <a:ext cx="2327876" cy="833261"/>
            </a:xfrm>
            <a:custGeom>
              <a:avLst/>
              <a:gdLst>
                <a:gd name="connsiteX0" fmla="*/ 0 w 1925126"/>
                <a:gd name="connsiteY0" fmla="*/ 1351524 h 1367343"/>
                <a:gd name="connsiteX1" fmla="*/ 201478 w 1925126"/>
                <a:gd name="connsiteY1" fmla="*/ 96162 h 1367343"/>
                <a:gd name="connsiteX2" fmla="*/ 712922 w 1925126"/>
                <a:gd name="connsiteY2" fmla="*/ 189151 h 1367343"/>
                <a:gd name="connsiteX3" fmla="*/ 1053885 w 1925126"/>
                <a:gd name="connsiteY3" fmla="*/ 1010562 h 1367343"/>
                <a:gd name="connsiteX4" fmla="*/ 1813302 w 1925126"/>
                <a:gd name="connsiteY4" fmla="*/ 1336026 h 1367343"/>
                <a:gd name="connsiteX5" fmla="*/ 1906291 w 1925126"/>
                <a:gd name="connsiteY5" fmla="*/ 1336026 h 1367343"/>
                <a:gd name="connsiteX0" fmla="*/ 0 w 1925126"/>
                <a:gd name="connsiteY0" fmla="*/ 1584296 h 1600115"/>
                <a:gd name="connsiteX1" fmla="*/ 338347 w 1925126"/>
                <a:gd name="connsiteY1" fmla="*/ 55268 h 1600115"/>
                <a:gd name="connsiteX2" fmla="*/ 712922 w 1925126"/>
                <a:gd name="connsiteY2" fmla="*/ 421923 h 1600115"/>
                <a:gd name="connsiteX3" fmla="*/ 1053885 w 1925126"/>
                <a:gd name="connsiteY3" fmla="*/ 1243334 h 1600115"/>
                <a:gd name="connsiteX4" fmla="*/ 1813302 w 1925126"/>
                <a:gd name="connsiteY4" fmla="*/ 1568798 h 1600115"/>
                <a:gd name="connsiteX5" fmla="*/ 1906291 w 1925126"/>
                <a:gd name="connsiteY5" fmla="*/ 1568798 h 1600115"/>
                <a:gd name="connsiteX0" fmla="*/ 0 w 1925126"/>
                <a:gd name="connsiteY0" fmla="*/ 1582332 h 1598151"/>
                <a:gd name="connsiteX1" fmla="*/ 338347 w 1925126"/>
                <a:gd name="connsiteY1" fmla="*/ 53304 h 1598151"/>
                <a:gd name="connsiteX2" fmla="*/ 613381 w 1925126"/>
                <a:gd name="connsiteY2" fmla="*/ 431858 h 1598151"/>
                <a:gd name="connsiteX3" fmla="*/ 1053885 w 1925126"/>
                <a:gd name="connsiteY3" fmla="*/ 1241370 h 1598151"/>
                <a:gd name="connsiteX4" fmla="*/ 1813302 w 1925126"/>
                <a:gd name="connsiteY4" fmla="*/ 1566834 h 1598151"/>
                <a:gd name="connsiteX5" fmla="*/ 1906291 w 1925126"/>
                <a:gd name="connsiteY5" fmla="*/ 1566834 h 1598151"/>
                <a:gd name="connsiteX0" fmla="*/ 0 w 1925126"/>
                <a:gd name="connsiteY0" fmla="*/ 1600408 h 1616227"/>
                <a:gd name="connsiteX1" fmla="*/ 338347 w 1925126"/>
                <a:gd name="connsiteY1" fmla="*/ 71380 h 1616227"/>
                <a:gd name="connsiteX2" fmla="*/ 613381 w 1925126"/>
                <a:gd name="connsiteY2" fmla="*/ 449934 h 1616227"/>
                <a:gd name="connsiteX3" fmla="*/ 1053885 w 1925126"/>
                <a:gd name="connsiteY3" fmla="*/ 1259446 h 1616227"/>
                <a:gd name="connsiteX4" fmla="*/ 1813302 w 1925126"/>
                <a:gd name="connsiteY4" fmla="*/ 1584910 h 1616227"/>
                <a:gd name="connsiteX5" fmla="*/ 1906291 w 1925126"/>
                <a:gd name="connsiteY5" fmla="*/ 1584910 h 1616227"/>
                <a:gd name="connsiteX0" fmla="*/ 0 w 1925126"/>
                <a:gd name="connsiteY0" fmla="*/ 1615730 h 1631549"/>
                <a:gd name="connsiteX1" fmla="*/ 338347 w 1925126"/>
                <a:gd name="connsiteY1" fmla="*/ 86702 h 1631549"/>
                <a:gd name="connsiteX2" fmla="*/ 613381 w 1925126"/>
                <a:gd name="connsiteY2" fmla="*/ 405764 h 1631549"/>
                <a:gd name="connsiteX3" fmla="*/ 1053885 w 1925126"/>
                <a:gd name="connsiteY3" fmla="*/ 1274768 h 1631549"/>
                <a:gd name="connsiteX4" fmla="*/ 1813302 w 1925126"/>
                <a:gd name="connsiteY4" fmla="*/ 1600232 h 1631549"/>
                <a:gd name="connsiteX5" fmla="*/ 1906291 w 1925126"/>
                <a:gd name="connsiteY5" fmla="*/ 1600232 h 1631549"/>
                <a:gd name="connsiteX0" fmla="*/ 0 w 1925126"/>
                <a:gd name="connsiteY0" fmla="*/ 1622613 h 1638432"/>
                <a:gd name="connsiteX1" fmla="*/ 338347 w 1925126"/>
                <a:gd name="connsiteY1" fmla="*/ 93585 h 1638432"/>
                <a:gd name="connsiteX2" fmla="*/ 613381 w 1925126"/>
                <a:gd name="connsiteY2" fmla="*/ 412647 h 1638432"/>
                <a:gd name="connsiteX3" fmla="*/ 1053885 w 1925126"/>
                <a:gd name="connsiteY3" fmla="*/ 1281651 h 1638432"/>
                <a:gd name="connsiteX4" fmla="*/ 1813302 w 1925126"/>
                <a:gd name="connsiteY4" fmla="*/ 1607115 h 1638432"/>
                <a:gd name="connsiteX5" fmla="*/ 1906291 w 1925126"/>
                <a:gd name="connsiteY5" fmla="*/ 1607115 h 1638432"/>
                <a:gd name="connsiteX0" fmla="*/ 0 w 1925126"/>
                <a:gd name="connsiteY0" fmla="*/ 1619028 h 1634847"/>
                <a:gd name="connsiteX1" fmla="*/ 338347 w 1925126"/>
                <a:gd name="connsiteY1" fmla="*/ 90000 h 1634847"/>
                <a:gd name="connsiteX2" fmla="*/ 625823 w 1925126"/>
                <a:gd name="connsiteY2" fmla="*/ 420960 h 1634847"/>
                <a:gd name="connsiteX3" fmla="*/ 1053885 w 1925126"/>
                <a:gd name="connsiteY3" fmla="*/ 1278066 h 1634847"/>
                <a:gd name="connsiteX4" fmla="*/ 1813302 w 1925126"/>
                <a:gd name="connsiteY4" fmla="*/ 1603530 h 1634847"/>
                <a:gd name="connsiteX5" fmla="*/ 1906291 w 1925126"/>
                <a:gd name="connsiteY5" fmla="*/ 1603530 h 1634847"/>
                <a:gd name="connsiteX0" fmla="*/ 0 w 1925126"/>
                <a:gd name="connsiteY0" fmla="*/ 1630183 h 1646002"/>
                <a:gd name="connsiteX1" fmla="*/ 338347 w 1925126"/>
                <a:gd name="connsiteY1" fmla="*/ 101155 h 1646002"/>
                <a:gd name="connsiteX2" fmla="*/ 650708 w 1925126"/>
                <a:gd name="connsiteY2" fmla="*/ 396419 h 1646002"/>
                <a:gd name="connsiteX3" fmla="*/ 1053885 w 1925126"/>
                <a:gd name="connsiteY3" fmla="*/ 1289221 h 1646002"/>
                <a:gd name="connsiteX4" fmla="*/ 1813302 w 1925126"/>
                <a:gd name="connsiteY4" fmla="*/ 1614685 h 1646002"/>
                <a:gd name="connsiteX5" fmla="*/ 1906291 w 1925126"/>
                <a:gd name="connsiteY5" fmla="*/ 1614685 h 1646002"/>
                <a:gd name="connsiteX0" fmla="*/ 0 w 1925126"/>
                <a:gd name="connsiteY0" fmla="*/ 1594085 h 1609904"/>
                <a:gd name="connsiteX1" fmla="*/ 338347 w 1925126"/>
                <a:gd name="connsiteY1" fmla="*/ 65057 h 1609904"/>
                <a:gd name="connsiteX2" fmla="*/ 650708 w 1925126"/>
                <a:gd name="connsiteY2" fmla="*/ 360321 h 1609904"/>
                <a:gd name="connsiteX3" fmla="*/ 817475 w 1925126"/>
                <a:gd name="connsiteY3" fmla="*/ 1074646 h 1609904"/>
                <a:gd name="connsiteX4" fmla="*/ 1813302 w 1925126"/>
                <a:gd name="connsiteY4" fmla="*/ 1578587 h 1609904"/>
                <a:gd name="connsiteX5" fmla="*/ 1906291 w 1925126"/>
                <a:gd name="connsiteY5" fmla="*/ 1578587 h 1609904"/>
                <a:gd name="connsiteX0" fmla="*/ 0 w 1925126"/>
                <a:gd name="connsiteY0" fmla="*/ 1569929 h 1585748"/>
                <a:gd name="connsiteX1" fmla="*/ 338347 w 1925126"/>
                <a:gd name="connsiteY1" fmla="*/ 40901 h 1585748"/>
                <a:gd name="connsiteX2" fmla="*/ 638265 w 1925126"/>
                <a:gd name="connsiteY2" fmla="*/ 490846 h 1585748"/>
                <a:gd name="connsiteX3" fmla="*/ 817475 w 1925126"/>
                <a:gd name="connsiteY3" fmla="*/ 1050490 h 1585748"/>
                <a:gd name="connsiteX4" fmla="*/ 1813302 w 1925126"/>
                <a:gd name="connsiteY4" fmla="*/ 1554431 h 1585748"/>
                <a:gd name="connsiteX5" fmla="*/ 1906291 w 1925126"/>
                <a:gd name="connsiteY5" fmla="*/ 1554431 h 1585748"/>
                <a:gd name="connsiteX0" fmla="*/ 0 w 1925126"/>
                <a:gd name="connsiteY0" fmla="*/ 1569431 h 1585250"/>
                <a:gd name="connsiteX1" fmla="*/ 338347 w 1925126"/>
                <a:gd name="connsiteY1" fmla="*/ 40403 h 1585250"/>
                <a:gd name="connsiteX2" fmla="*/ 638265 w 1925126"/>
                <a:gd name="connsiteY2" fmla="*/ 490348 h 1585250"/>
                <a:gd name="connsiteX3" fmla="*/ 941902 w 1925126"/>
                <a:gd name="connsiteY3" fmla="*/ 1002398 h 1585250"/>
                <a:gd name="connsiteX4" fmla="*/ 1813302 w 1925126"/>
                <a:gd name="connsiteY4" fmla="*/ 1553933 h 1585250"/>
                <a:gd name="connsiteX5" fmla="*/ 1906291 w 1925126"/>
                <a:gd name="connsiteY5" fmla="*/ 1553933 h 1585250"/>
                <a:gd name="connsiteX0" fmla="*/ 0 w 1925126"/>
                <a:gd name="connsiteY0" fmla="*/ 1537122 h 1552941"/>
                <a:gd name="connsiteX1" fmla="*/ 338347 w 1925126"/>
                <a:gd name="connsiteY1" fmla="*/ 8094 h 1552941"/>
                <a:gd name="connsiteX2" fmla="*/ 924445 w 1925126"/>
                <a:gd name="connsiteY2" fmla="*/ 933979 h 1552941"/>
                <a:gd name="connsiteX3" fmla="*/ 941902 w 1925126"/>
                <a:gd name="connsiteY3" fmla="*/ 970089 h 1552941"/>
                <a:gd name="connsiteX4" fmla="*/ 1813302 w 1925126"/>
                <a:gd name="connsiteY4" fmla="*/ 1521624 h 1552941"/>
                <a:gd name="connsiteX5" fmla="*/ 1906291 w 1925126"/>
                <a:gd name="connsiteY5" fmla="*/ 1521624 h 1552941"/>
                <a:gd name="connsiteX0" fmla="*/ 0 w 1925126"/>
                <a:gd name="connsiteY0" fmla="*/ 1536846 h 1552665"/>
                <a:gd name="connsiteX1" fmla="*/ 338347 w 1925126"/>
                <a:gd name="connsiteY1" fmla="*/ 7818 h 1552665"/>
                <a:gd name="connsiteX2" fmla="*/ 924445 w 1925126"/>
                <a:gd name="connsiteY2" fmla="*/ 933703 h 1552665"/>
                <a:gd name="connsiteX3" fmla="*/ 792591 w 1925126"/>
                <a:gd name="connsiteY3" fmla="*/ 767539 h 1552665"/>
                <a:gd name="connsiteX4" fmla="*/ 1813302 w 1925126"/>
                <a:gd name="connsiteY4" fmla="*/ 1521348 h 1552665"/>
                <a:gd name="connsiteX5" fmla="*/ 1906291 w 1925126"/>
                <a:gd name="connsiteY5" fmla="*/ 1521348 h 1552665"/>
                <a:gd name="connsiteX0" fmla="*/ 0 w 1925126"/>
                <a:gd name="connsiteY0" fmla="*/ 1541842 h 1557661"/>
                <a:gd name="connsiteX1" fmla="*/ 338347 w 1925126"/>
                <a:gd name="connsiteY1" fmla="*/ 12814 h 1557661"/>
                <a:gd name="connsiteX2" fmla="*/ 812461 w 1925126"/>
                <a:gd name="connsiteY2" fmla="*/ 807816 h 1557661"/>
                <a:gd name="connsiteX3" fmla="*/ 792591 w 1925126"/>
                <a:gd name="connsiteY3" fmla="*/ 772535 h 1557661"/>
                <a:gd name="connsiteX4" fmla="*/ 1813302 w 1925126"/>
                <a:gd name="connsiteY4" fmla="*/ 1526344 h 1557661"/>
                <a:gd name="connsiteX5" fmla="*/ 1906291 w 1925126"/>
                <a:gd name="connsiteY5" fmla="*/ 1526344 h 1557661"/>
                <a:gd name="connsiteX0" fmla="*/ 0 w 1925126"/>
                <a:gd name="connsiteY0" fmla="*/ 1543902 h 1559721"/>
                <a:gd name="connsiteX1" fmla="*/ 338347 w 1925126"/>
                <a:gd name="connsiteY1" fmla="*/ 14874 h 1559721"/>
                <a:gd name="connsiteX2" fmla="*/ 812461 w 1925126"/>
                <a:gd name="connsiteY2" fmla="*/ 809876 h 1559721"/>
                <a:gd name="connsiteX3" fmla="*/ 1813302 w 1925126"/>
                <a:gd name="connsiteY3" fmla="*/ 1528404 h 1559721"/>
                <a:gd name="connsiteX4" fmla="*/ 1906291 w 1925126"/>
                <a:gd name="connsiteY4" fmla="*/ 1528404 h 1559721"/>
                <a:gd name="connsiteX0" fmla="*/ 0 w 1925126"/>
                <a:gd name="connsiteY0" fmla="*/ 1535955 h 1551774"/>
                <a:gd name="connsiteX1" fmla="*/ 338347 w 1925126"/>
                <a:gd name="connsiteY1" fmla="*/ 6927 h 1551774"/>
                <a:gd name="connsiteX2" fmla="*/ 737806 w 1925126"/>
                <a:gd name="connsiteY2" fmla="*/ 992305 h 1551774"/>
                <a:gd name="connsiteX3" fmla="*/ 1813302 w 1925126"/>
                <a:gd name="connsiteY3" fmla="*/ 1520457 h 1551774"/>
                <a:gd name="connsiteX4" fmla="*/ 1906291 w 1925126"/>
                <a:gd name="connsiteY4" fmla="*/ 1520457 h 1551774"/>
                <a:gd name="connsiteX0" fmla="*/ 0 w 1916259"/>
                <a:gd name="connsiteY0" fmla="*/ 1535940 h 1545017"/>
                <a:gd name="connsiteX1" fmla="*/ 338347 w 1916259"/>
                <a:gd name="connsiteY1" fmla="*/ 6912 h 1545017"/>
                <a:gd name="connsiteX2" fmla="*/ 737806 w 1916259"/>
                <a:gd name="connsiteY2" fmla="*/ 992290 h 1545017"/>
                <a:gd name="connsiteX3" fmla="*/ 1775974 w 1916259"/>
                <a:gd name="connsiteY3" fmla="*/ 1508543 h 1545017"/>
                <a:gd name="connsiteX4" fmla="*/ 1906291 w 1916259"/>
                <a:gd name="connsiteY4" fmla="*/ 1520442 h 1545017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  <a:gd name="connsiteX0" fmla="*/ 0 w 1906291"/>
                <a:gd name="connsiteY0" fmla="*/ 1535954 h 1535954"/>
                <a:gd name="connsiteX1" fmla="*/ 338347 w 1906291"/>
                <a:gd name="connsiteY1" fmla="*/ 6926 h 1535954"/>
                <a:gd name="connsiteX2" fmla="*/ 737806 w 1906291"/>
                <a:gd name="connsiteY2" fmla="*/ 992304 h 1535954"/>
                <a:gd name="connsiteX3" fmla="*/ 1906291 w 1906291"/>
                <a:gd name="connsiteY3" fmla="*/ 1520456 h 15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291" h="1535954">
                  <a:moveTo>
                    <a:pt x="0" y="1535954"/>
                  </a:moveTo>
                  <a:cubicBezTo>
                    <a:pt x="41329" y="1005137"/>
                    <a:pt x="215379" y="97534"/>
                    <a:pt x="338347" y="6926"/>
                  </a:cubicBezTo>
                  <a:cubicBezTo>
                    <a:pt x="461315" y="-83682"/>
                    <a:pt x="476482" y="740049"/>
                    <a:pt x="737806" y="992304"/>
                  </a:cubicBezTo>
                  <a:cubicBezTo>
                    <a:pt x="999130" y="1244559"/>
                    <a:pt x="1302021" y="1362830"/>
                    <a:pt x="1906291" y="1520456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>
                <a:solidFill>
                  <a:srgbClr val="00B050"/>
                </a:solidFill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2677352" y="2476431"/>
              <a:ext cx="7019133" cy="317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972" name="ZoneTexte 38"/>
            <p:cNvSpPr txBox="1">
              <a:spLocks noChangeArrowheads="1"/>
            </p:cNvSpPr>
            <p:nvPr/>
          </p:nvSpPr>
          <p:spPr bwMode="auto">
            <a:xfrm>
              <a:off x="272356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Minutes</a:t>
              </a:r>
            </a:p>
          </p:txBody>
        </p:sp>
        <p:sp>
          <p:nvSpPr>
            <p:cNvPr id="210973" name="ZoneTexte 39"/>
            <p:cNvSpPr txBox="1">
              <a:spLocks noChangeArrowheads="1"/>
            </p:cNvSpPr>
            <p:nvPr/>
          </p:nvSpPr>
          <p:spPr bwMode="auto">
            <a:xfrm>
              <a:off x="4138658" y="222815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Hours</a:t>
              </a:r>
            </a:p>
          </p:txBody>
        </p:sp>
        <p:sp>
          <p:nvSpPr>
            <p:cNvPr id="210974" name="ZoneTexte 40"/>
            <p:cNvSpPr txBox="1">
              <a:spLocks noChangeArrowheads="1"/>
            </p:cNvSpPr>
            <p:nvPr/>
          </p:nvSpPr>
          <p:spPr bwMode="auto">
            <a:xfrm>
              <a:off x="5828199" y="2224997"/>
              <a:ext cx="858681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Days</a:t>
              </a:r>
            </a:p>
          </p:txBody>
        </p:sp>
        <p:sp>
          <p:nvSpPr>
            <p:cNvPr id="210975" name="ZoneTexte 41"/>
            <p:cNvSpPr txBox="1">
              <a:spLocks noChangeArrowheads="1"/>
            </p:cNvSpPr>
            <p:nvPr/>
          </p:nvSpPr>
          <p:spPr bwMode="auto">
            <a:xfrm>
              <a:off x="7094479" y="2222469"/>
              <a:ext cx="946157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Weeks</a:t>
              </a:r>
            </a:p>
          </p:txBody>
        </p:sp>
        <p:sp>
          <p:nvSpPr>
            <p:cNvPr id="210976" name="ZoneTexte 42"/>
            <p:cNvSpPr txBox="1">
              <a:spLocks noChangeArrowheads="1"/>
            </p:cNvSpPr>
            <p:nvPr/>
          </p:nvSpPr>
          <p:spPr bwMode="auto">
            <a:xfrm>
              <a:off x="8192799" y="2228381"/>
              <a:ext cx="1535432" cy="28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89" b="1">
                  <a:solidFill>
                    <a:srgbClr val="000000"/>
                  </a:solidFill>
                  <a:latin typeface="Arial" panose="020B0604020202020204" pitchFamily="34" charset="0"/>
                </a:rPr>
                <a:t>Months / Years</a:t>
              </a:r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4106967" y="2486421"/>
              <a:ext cx="5303367" cy="534871"/>
            </a:xfrm>
            <a:custGeom>
              <a:avLst/>
              <a:gdLst>
                <a:gd name="connsiteX0" fmla="*/ 0 w 2355743"/>
                <a:gd name="connsiteY0" fmla="*/ 1549055 h 1549055"/>
                <a:gd name="connsiteX1" fmla="*/ 697424 w 2355743"/>
                <a:gd name="connsiteY1" fmla="*/ 30221 h 1549055"/>
                <a:gd name="connsiteX2" fmla="*/ 1441343 w 2355743"/>
                <a:gd name="connsiteY2" fmla="*/ 603658 h 1549055"/>
                <a:gd name="connsiteX3" fmla="*/ 2355743 w 2355743"/>
                <a:gd name="connsiteY3" fmla="*/ 1425068 h 1549055"/>
                <a:gd name="connsiteX4" fmla="*/ 2355743 w 2355743"/>
                <a:gd name="connsiteY4" fmla="*/ 1425068 h 1549055"/>
                <a:gd name="connsiteX0" fmla="*/ 0 w 2355743"/>
                <a:gd name="connsiteY0" fmla="*/ 1241391 h 1241391"/>
                <a:gd name="connsiteX1" fmla="*/ 1123093 w 2355743"/>
                <a:gd name="connsiteY1" fmla="*/ 53633 h 1241391"/>
                <a:gd name="connsiteX2" fmla="*/ 1441343 w 2355743"/>
                <a:gd name="connsiteY2" fmla="*/ 295994 h 1241391"/>
                <a:gd name="connsiteX3" fmla="*/ 2355743 w 2355743"/>
                <a:gd name="connsiteY3" fmla="*/ 1117404 h 1241391"/>
                <a:gd name="connsiteX4" fmla="*/ 2355743 w 2355743"/>
                <a:gd name="connsiteY4" fmla="*/ 1117404 h 1241391"/>
                <a:gd name="connsiteX0" fmla="*/ 0 w 2355743"/>
                <a:gd name="connsiteY0" fmla="*/ 1419184 h 1419184"/>
                <a:gd name="connsiteX1" fmla="*/ 1123093 w 2355743"/>
                <a:gd name="connsiteY1" fmla="*/ 231426 h 1419184"/>
                <a:gd name="connsiteX2" fmla="*/ 1441343 w 2355743"/>
                <a:gd name="connsiteY2" fmla="*/ 473787 h 1419184"/>
                <a:gd name="connsiteX3" fmla="*/ 2355743 w 2355743"/>
                <a:gd name="connsiteY3" fmla="*/ 1295197 h 1419184"/>
                <a:gd name="connsiteX4" fmla="*/ 2355743 w 2355743"/>
                <a:gd name="connsiteY4" fmla="*/ 1295197 h 1419184"/>
                <a:gd name="connsiteX0" fmla="*/ 0 w 2447050"/>
                <a:gd name="connsiteY0" fmla="*/ 1199646 h 1199646"/>
                <a:gd name="connsiteX1" fmla="*/ 1123093 w 2447050"/>
                <a:gd name="connsiteY1" fmla="*/ 11888 h 1199646"/>
                <a:gd name="connsiteX2" fmla="*/ 2355743 w 2447050"/>
                <a:gd name="connsiteY2" fmla="*/ 616856 h 1199646"/>
                <a:gd name="connsiteX3" fmla="*/ 2355743 w 2447050"/>
                <a:gd name="connsiteY3" fmla="*/ 1075659 h 1199646"/>
                <a:gd name="connsiteX4" fmla="*/ 2355743 w 2447050"/>
                <a:gd name="connsiteY4" fmla="*/ 1075659 h 1199646"/>
                <a:gd name="connsiteX0" fmla="*/ 0 w 3301674"/>
                <a:gd name="connsiteY0" fmla="*/ 1199646 h 1199646"/>
                <a:gd name="connsiteX1" fmla="*/ 1123093 w 3301674"/>
                <a:gd name="connsiteY1" fmla="*/ 11888 h 1199646"/>
                <a:gd name="connsiteX2" fmla="*/ 2355743 w 3301674"/>
                <a:gd name="connsiteY2" fmla="*/ 616856 h 1199646"/>
                <a:gd name="connsiteX3" fmla="*/ 2355743 w 3301674"/>
                <a:gd name="connsiteY3" fmla="*/ 1075659 h 1199646"/>
                <a:gd name="connsiteX4" fmla="*/ 3301674 w 3301674"/>
                <a:gd name="connsiteY4" fmla="*/ 1186017 h 1199646"/>
                <a:gd name="connsiteX0" fmla="*/ 0 w 3301674"/>
                <a:gd name="connsiteY0" fmla="*/ 1199023 h 1199023"/>
                <a:gd name="connsiteX1" fmla="*/ 1123093 w 3301674"/>
                <a:gd name="connsiteY1" fmla="*/ 11265 h 1199023"/>
                <a:gd name="connsiteX2" fmla="*/ 2355743 w 3301674"/>
                <a:gd name="connsiteY2" fmla="*/ 616233 h 1199023"/>
                <a:gd name="connsiteX3" fmla="*/ 2907536 w 3301674"/>
                <a:gd name="connsiteY3" fmla="*/ 870084 h 1199023"/>
                <a:gd name="connsiteX4" fmla="*/ 3301674 w 3301674"/>
                <a:gd name="connsiteY4" fmla="*/ 1185394 h 1199023"/>
                <a:gd name="connsiteX0" fmla="*/ 0 w 3301674"/>
                <a:gd name="connsiteY0" fmla="*/ 1200008 h 1200008"/>
                <a:gd name="connsiteX1" fmla="*/ 1123093 w 3301674"/>
                <a:gd name="connsiteY1" fmla="*/ 12250 h 1200008"/>
                <a:gd name="connsiteX2" fmla="*/ 2355743 w 3301674"/>
                <a:gd name="connsiteY2" fmla="*/ 617218 h 1200008"/>
                <a:gd name="connsiteX3" fmla="*/ 3301674 w 3301674"/>
                <a:gd name="connsiteY3" fmla="*/ 1186379 h 1200008"/>
                <a:gd name="connsiteX0" fmla="*/ 0 w 2907536"/>
                <a:gd name="connsiteY0" fmla="*/ 1200061 h 1202197"/>
                <a:gd name="connsiteX1" fmla="*/ 1123093 w 2907536"/>
                <a:gd name="connsiteY1" fmla="*/ 12303 h 1202197"/>
                <a:gd name="connsiteX2" fmla="*/ 2355743 w 2907536"/>
                <a:gd name="connsiteY2" fmla="*/ 617271 h 1202197"/>
                <a:gd name="connsiteX3" fmla="*/ 2907536 w 2907536"/>
                <a:gd name="connsiteY3" fmla="*/ 1202197 h 1202197"/>
                <a:gd name="connsiteX0" fmla="*/ 0 w 2907536"/>
                <a:gd name="connsiteY0" fmla="*/ 1206531 h 1208667"/>
                <a:gd name="connsiteX1" fmla="*/ 1123093 w 2907536"/>
                <a:gd name="connsiteY1" fmla="*/ 18773 h 1208667"/>
                <a:gd name="connsiteX2" fmla="*/ 1977371 w 2907536"/>
                <a:gd name="connsiteY2" fmla="*/ 529147 h 1208667"/>
                <a:gd name="connsiteX3" fmla="*/ 2907536 w 2907536"/>
                <a:gd name="connsiteY3" fmla="*/ 1208667 h 1208667"/>
                <a:gd name="connsiteX0" fmla="*/ 0 w 2907536"/>
                <a:gd name="connsiteY0" fmla="*/ 981540 h 983676"/>
                <a:gd name="connsiteX1" fmla="*/ 1138858 w 2907536"/>
                <a:gd name="connsiteY1" fmla="*/ 30265 h 983676"/>
                <a:gd name="connsiteX2" fmla="*/ 1977371 w 2907536"/>
                <a:gd name="connsiteY2" fmla="*/ 304156 h 983676"/>
                <a:gd name="connsiteX3" fmla="*/ 2907536 w 2907536"/>
                <a:gd name="connsiteY3" fmla="*/ 983676 h 983676"/>
                <a:gd name="connsiteX0" fmla="*/ 0 w 2907536"/>
                <a:gd name="connsiteY0" fmla="*/ 1025563 h 1027699"/>
                <a:gd name="connsiteX1" fmla="*/ 981203 w 2907536"/>
                <a:gd name="connsiteY1" fmla="*/ 26991 h 1027699"/>
                <a:gd name="connsiteX2" fmla="*/ 1977371 w 2907536"/>
                <a:gd name="connsiteY2" fmla="*/ 348179 h 1027699"/>
                <a:gd name="connsiteX3" fmla="*/ 2907536 w 2907536"/>
                <a:gd name="connsiteY3" fmla="*/ 1027699 h 1027699"/>
                <a:gd name="connsiteX0" fmla="*/ 0 w 2907536"/>
                <a:gd name="connsiteY0" fmla="*/ 1002601 h 1004737"/>
                <a:gd name="connsiteX1" fmla="*/ 981203 w 2907536"/>
                <a:gd name="connsiteY1" fmla="*/ 4029 h 1004737"/>
                <a:gd name="connsiteX2" fmla="*/ 1977371 w 2907536"/>
                <a:gd name="connsiteY2" fmla="*/ 325217 h 1004737"/>
                <a:gd name="connsiteX3" fmla="*/ 2907536 w 2907536"/>
                <a:gd name="connsiteY3" fmla="*/ 1004737 h 1004737"/>
                <a:gd name="connsiteX0" fmla="*/ 0 w 2907536"/>
                <a:gd name="connsiteY0" fmla="*/ 1018371 h 1020507"/>
                <a:gd name="connsiteX1" fmla="*/ 981203 w 2907536"/>
                <a:gd name="connsiteY1" fmla="*/ 19799 h 1020507"/>
                <a:gd name="connsiteX2" fmla="*/ 2040433 w 2907536"/>
                <a:gd name="connsiteY2" fmla="*/ 404049 h 1020507"/>
                <a:gd name="connsiteX3" fmla="*/ 2907536 w 2907536"/>
                <a:gd name="connsiteY3" fmla="*/ 1020507 h 1020507"/>
                <a:gd name="connsiteX0" fmla="*/ 0 w 2907536"/>
                <a:gd name="connsiteY0" fmla="*/ 1020800 h 1022936"/>
                <a:gd name="connsiteX1" fmla="*/ 981203 w 2907536"/>
                <a:gd name="connsiteY1" fmla="*/ 22228 h 1022936"/>
                <a:gd name="connsiteX2" fmla="*/ 2040433 w 2907536"/>
                <a:gd name="connsiteY2" fmla="*/ 406478 h 1022936"/>
                <a:gd name="connsiteX3" fmla="*/ 2907536 w 2907536"/>
                <a:gd name="connsiteY3" fmla="*/ 1022936 h 1022936"/>
                <a:gd name="connsiteX0" fmla="*/ 0 w 2907536"/>
                <a:gd name="connsiteY0" fmla="*/ 1222527 h 1224663"/>
                <a:gd name="connsiteX1" fmla="*/ 1205490 w 2907536"/>
                <a:gd name="connsiteY1" fmla="*/ 13783 h 1224663"/>
                <a:gd name="connsiteX2" fmla="*/ 2040433 w 2907536"/>
                <a:gd name="connsiteY2" fmla="*/ 608205 h 1224663"/>
                <a:gd name="connsiteX3" fmla="*/ 2907536 w 2907536"/>
                <a:gd name="connsiteY3" fmla="*/ 1224663 h 1224663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040433 w 2907536"/>
                <a:gd name="connsiteY3" fmla="*/ 614362 h 1230820"/>
                <a:gd name="connsiteX4" fmla="*/ 2907536 w 2907536"/>
                <a:gd name="connsiteY4" fmla="*/ 1230820 h 1230820"/>
                <a:gd name="connsiteX0" fmla="*/ 0 w 2907536"/>
                <a:gd name="connsiteY0" fmla="*/ 1228684 h 1230820"/>
                <a:gd name="connsiteX1" fmla="*/ 1205490 w 2907536"/>
                <a:gd name="connsiteY1" fmla="*/ 19940 h 1230820"/>
                <a:gd name="connsiteX2" fmla="*/ 2330369 w 2907536"/>
                <a:gd name="connsiteY2" fmla="*/ 485213 h 1230820"/>
                <a:gd name="connsiteX3" fmla="*/ 2834063 w 2907536"/>
                <a:gd name="connsiteY3" fmla="*/ 734460 h 1230820"/>
                <a:gd name="connsiteX4" fmla="*/ 2907536 w 2907536"/>
                <a:gd name="connsiteY4" fmla="*/ 1230820 h 1230820"/>
                <a:gd name="connsiteX0" fmla="*/ 0 w 3563144"/>
                <a:gd name="connsiteY0" fmla="*/ 1228684 h 1228685"/>
                <a:gd name="connsiteX1" fmla="*/ 1205490 w 3563144"/>
                <a:gd name="connsiteY1" fmla="*/ 19940 h 1228685"/>
                <a:gd name="connsiteX2" fmla="*/ 2330369 w 3563144"/>
                <a:gd name="connsiteY2" fmla="*/ 485213 h 1228685"/>
                <a:gd name="connsiteX3" fmla="*/ 2834063 w 3563144"/>
                <a:gd name="connsiteY3" fmla="*/ 734460 h 1228685"/>
                <a:gd name="connsiteX4" fmla="*/ 3563144 w 3563144"/>
                <a:gd name="connsiteY4" fmla="*/ 1155759 h 1228685"/>
                <a:gd name="connsiteX0" fmla="*/ 0 w 3563144"/>
                <a:gd name="connsiteY0" fmla="*/ 1228684 h 1228683"/>
                <a:gd name="connsiteX1" fmla="*/ 1205490 w 3563144"/>
                <a:gd name="connsiteY1" fmla="*/ 19940 h 1228683"/>
                <a:gd name="connsiteX2" fmla="*/ 2330369 w 3563144"/>
                <a:gd name="connsiteY2" fmla="*/ 485213 h 1228683"/>
                <a:gd name="connsiteX3" fmla="*/ 2859943 w 3563144"/>
                <a:gd name="connsiteY3" fmla="*/ 809522 h 1228683"/>
                <a:gd name="connsiteX4" fmla="*/ 3563144 w 3563144"/>
                <a:gd name="connsiteY4" fmla="*/ 1155759 h 1228683"/>
                <a:gd name="connsiteX0" fmla="*/ 0 w 3649408"/>
                <a:gd name="connsiteY0" fmla="*/ 1228684 h 1228685"/>
                <a:gd name="connsiteX1" fmla="*/ 1205490 w 3649408"/>
                <a:gd name="connsiteY1" fmla="*/ 19940 h 1228685"/>
                <a:gd name="connsiteX2" fmla="*/ 2330369 w 3649408"/>
                <a:gd name="connsiteY2" fmla="*/ 485213 h 1228685"/>
                <a:gd name="connsiteX3" fmla="*/ 2859943 w 3649408"/>
                <a:gd name="connsiteY3" fmla="*/ 809522 h 1228685"/>
                <a:gd name="connsiteX4" fmla="*/ 3649408 w 3649408"/>
                <a:gd name="connsiteY4" fmla="*/ 960600 h 1228685"/>
                <a:gd name="connsiteX0" fmla="*/ 0 w 3649408"/>
                <a:gd name="connsiteY0" fmla="*/ 1228684 h 1228683"/>
                <a:gd name="connsiteX1" fmla="*/ 1205490 w 3649408"/>
                <a:gd name="connsiteY1" fmla="*/ 19940 h 1228683"/>
                <a:gd name="connsiteX2" fmla="*/ 2330369 w 3649408"/>
                <a:gd name="connsiteY2" fmla="*/ 485213 h 1228683"/>
                <a:gd name="connsiteX3" fmla="*/ 2972086 w 3649408"/>
                <a:gd name="connsiteY3" fmla="*/ 689424 h 1228683"/>
                <a:gd name="connsiteX4" fmla="*/ 3649408 w 3649408"/>
                <a:gd name="connsiteY4" fmla="*/ 960600 h 1228683"/>
                <a:gd name="connsiteX0" fmla="*/ 0 w 3649408"/>
                <a:gd name="connsiteY0" fmla="*/ 1235354 h 1235355"/>
                <a:gd name="connsiteX1" fmla="*/ 1205490 w 3649408"/>
                <a:gd name="connsiteY1" fmla="*/ 26610 h 1235355"/>
                <a:gd name="connsiteX2" fmla="*/ 2408007 w 3649408"/>
                <a:gd name="connsiteY2" fmla="*/ 416822 h 1235355"/>
                <a:gd name="connsiteX3" fmla="*/ 2972086 w 3649408"/>
                <a:gd name="connsiteY3" fmla="*/ 696094 h 1235355"/>
                <a:gd name="connsiteX4" fmla="*/ 3649408 w 3649408"/>
                <a:gd name="connsiteY4" fmla="*/ 967270 h 1235355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2972086 w 3649408"/>
                <a:gd name="connsiteY3" fmla="*/ 701002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15218 w 3649408"/>
                <a:gd name="connsiteY3" fmla="*/ 670977 h 1240263"/>
                <a:gd name="connsiteX4" fmla="*/ 3649408 w 3649408"/>
                <a:gd name="connsiteY4" fmla="*/ 972178 h 1240263"/>
                <a:gd name="connsiteX0" fmla="*/ 0 w 3649408"/>
                <a:gd name="connsiteY0" fmla="*/ 1240262 h 1240261"/>
                <a:gd name="connsiteX1" fmla="*/ 1205490 w 3649408"/>
                <a:gd name="connsiteY1" fmla="*/ 31518 h 1240261"/>
                <a:gd name="connsiteX2" fmla="*/ 2451139 w 3649408"/>
                <a:gd name="connsiteY2" fmla="*/ 376694 h 1240261"/>
                <a:gd name="connsiteX3" fmla="*/ 3028179 w 3649408"/>
                <a:gd name="connsiteY3" fmla="*/ 716013 h 1240261"/>
                <a:gd name="connsiteX4" fmla="*/ 3649408 w 3649408"/>
                <a:gd name="connsiteY4" fmla="*/ 972178 h 1240261"/>
                <a:gd name="connsiteX0" fmla="*/ 0 w 3649408"/>
                <a:gd name="connsiteY0" fmla="*/ 1240262 h 1240263"/>
                <a:gd name="connsiteX1" fmla="*/ 1205490 w 3649408"/>
                <a:gd name="connsiteY1" fmla="*/ 31518 h 1240263"/>
                <a:gd name="connsiteX2" fmla="*/ 2451139 w 3649408"/>
                <a:gd name="connsiteY2" fmla="*/ 376694 h 1240263"/>
                <a:gd name="connsiteX3" fmla="*/ 3034659 w 3649408"/>
                <a:gd name="connsiteY3" fmla="*/ 595914 h 1240263"/>
                <a:gd name="connsiteX4" fmla="*/ 3649408 w 3649408"/>
                <a:gd name="connsiteY4" fmla="*/ 972178 h 1240263"/>
                <a:gd name="connsiteX0" fmla="*/ 0 w 3649408"/>
                <a:gd name="connsiteY0" fmla="*/ 1238224 h 1238223"/>
                <a:gd name="connsiteX1" fmla="*/ 1205490 w 3649408"/>
                <a:gd name="connsiteY1" fmla="*/ 29480 h 1238223"/>
                <a:gd name="connsiteX2" fmla="*/ 2451139 w 3649408"/>
                <a:gd name="connsiteY2" fmla="*/ 374656 h 1238223"/>
                <a:gd name="connsiteX3" fmla="*/ 2476452 w 3649408"/>
                <a:gd name="connsiteY3" fmla="*/ 314620 h 1238223"/>
                <a:gd name="connsiteX4" fmla="*/ 3034659 w 3649408"/>
                <a:gd name="connsiteY4" fmla="*/ 593876 h 1238223"/>
                <a:gd name="connsiteX5" fmla="*/ 3649408 w 3649408"/>
                <a:gd name="connsiteY5" fmla="*/ 970140 h 1238223"/>
                <a:gd name="connsiteX0" fmla="*/ 0 w 3649408"/>
                <a:gd name="connsiteY0" fmla="*/ 1239968 h 1239968"/>
                <a:gd name="connsiteX1" fmla="*/ 1205490 w 3649408"/>
                <a:gd name="connsiteY1" fmla="*/ 31224 h 1239968"/>
                <a:gd name="connsiteX2" fmla="*/ 2451139 w 3649408"/>
                <a:gd name="connsiteY2" fmla="*/ 376400 h 1239968"/>
                <a:gd name="connsiteX3" fmla="*/ 3034659 w 3649408"/>
                <a:gd name="connsiteY3" fmla="*/ 595620 h 1239968"/>
                <a:gd name="connsiteX4" fmla="*/ 3649408 w 3649408"/>
                <a:gd name="connsiteY4" fmla="*/ 971884 h 1239968"/>
                <a:gd name="connsiteX0" fmla="*/ 0 w 3649408"/>
                <a:gd name="connsiteY0" fmla="*/ 1223347 h 1223347"/>
                <a:gd name="connsiteX1" fmla="*/ 1205490 w 3649408"/>
                <a:gd name="connsiteY1" fmla="*/ 14603 h 1223347"/>
                <a:gd name="connsiteX2" fmla="*/ 3034659 w 3649408"/>
                <a:gd name="connsiteY2" fmla="*/ 578999 h 1223347"/>
                <a:gd name="connsiteX3" fmla="*/ 3649408 w 3649408"/>
                <a:gd name="connsiteY3" fmla="*/ 955263 h 1223347"/>
                <a:gd name="connsiteX0" fmla="*/ 0 w 3649408"/>
                <a:gd name="connsiteY0" fmla="*/ 1222668 h 1222668"/>
                <a:gd name="connsiteX1" fmla="*/ 1205490 w 3649408"/>
                <a:gd name="connsiteY1" fmla="*/ 13924 h 1222668"/>
                <a:gd name="connsiteX2" fmla="*/ 3034659 w 3649408"/>
                <a:gd name="connsiteY2" fmla="*/ 578320 h 1222668"/>
                <a:gd name="connsiteX3" fmla="*/ 3649408 w 3649408"/>
                <a:gd name="connsiteY3" fmla="*/ 774437 h 1222668"/>
                <a:gd name="connsiteX0" fmla="*/ 0 w 3649408"/>
                <a:gd name="connsiteY0" fmla="*/ 1234255 h 1234255"/>
                <a:gd name="connsiteX1" fmla="*/ 1205490 w 3649408"/>
                <a:gd name="connsiteY1" fmla="*/ 25511 h 1234255"/>
                <a:gd name="connsiteX2" fmla="*/ 2704158 w 3649408"/>
                <a:gd name="connsiteY2" fmla="*/ 439784 h 1234255"/>
                <a:gd name="connsiteX3" fmla="*/ 3649408 w 3649408"/>
                <a:gd name="connsiteY3" fmla="*/ 786024 h 1234255"/>
                <a:gd name="connsiteX0" fmla="*/ 0 w 3649408"/>
                <a:gd name="connsiteY0" fmla="*/ 1244738 h 1244738"/>
                <a:gd name="connsiteX1" fmla="*/ 1205490 w 3649408"/>
                <a:gd name="connsiteY1" fmla="*/ 35994 h 1244738"/>
                <a:gd name="connsiteX2" fmla="*/ 2632873 w 3649408"/>
                <a:gd name="connsiteY2" fmla="*/ 360192 h 1244738"/>
                <a:gd name="connsiteX3" fmla="*/ 3649408 w 3649408"/>
                <a:gd name="connsiteY3" fmla="*/ 796507 h 1244738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56360 h 1256360"/>
                <a:gd name="connsiteX1" fmla="*/ 1205490 w 3649408"/>
                <a:gd name="connsiteY1" fmla="*/ 47616 h 1256360"/>
                <a:gd name="connsiteX2" fmla="*/ 2568069 w 3649408"/>
                <a:gd name="connsiteY2" fmla="*/ 341791 h 1256360"/>
                <a:gd name="connsiteX3" fmla="*/ 3649408 w 3649408"/>
                <a:gd name="connsiteY3" fmla="*/ 808129 h 1256360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329723 h 1329723"/>
                <a:gd name="connsiteX1" fmla="*/ 1205490 w 3649408"/>
                <a:gd name="connsiteY1" fmla="*/ 120979 h 1329723"/>
                <a:gd name="connsiteX2" fmla="*/ 1886733 w 3649408"/>
                <a:gd name="connsiteY2" fmla="*/ 75846 h 1329723"/>
                <a:gd name="connsiteX3" fmla="*/ 2568069 w 3649408"/>
                <a:gd name="connsiteY3" fmla="*/ 415154 h 1329723"/>
                <a:gd name="connsiteX4" fmla="*/ 3649408 w 3649408"/>
                <a:gd name="connsiteY4" fmla="*/ 881492 h 1329723"/>
                <a:gd name="connsiteX0" fmla="*/ 0 w 3649408"/>
                <a:gd name="connsiteY0" fmla="*/ 1283714 h 1283714"/>
                <a:gd name="connsiteX1" fmla="*/ 1205490 w 3649408"/>
                <a:gd name="connsiteY1" fmla="*/ 74970 h 1283714"/>
                <a:gd name="connsiteX2" fmla="*/ 1886733 w 3649408"/>
                <a:gd name="connsiteY2" fmla="*/ 29837 h 1283714"/>
                <a:gd name="connsiteX3" fmla="*/ 2568069 w 3649408"/>
                <a:gd name="connsiteY3" fmla="*/ 369145 h 1283714"/>
                <a:gd name="connsiteX4" fmla="*/ 3649408 w 3649408"/>
                <a:gd name="connsiteY4" fmla="*/ 835483 h 1283714"/>
                <a:gd name="connsiteX0" fmla="*/ 0 w 3649408"/>
                <a:gd name="connsiteY0" fmla="*/ 1249063 h 1249063"/>
                <a:gd name="connsiteX1" fmla="*/ 1205490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49063 h 1249063"/>
                <a:gd name="connsiteX1" fmla="*/ 1633199 w 3649408"/>
                <a:gd name="connsiteY1" fmla="*/ 40319 h 1249063"/>
                <a:gd name="connsiteX2" fmla="*/ 2568069 w 3649408"/>
                <a:gd name="connsiteY2" fmla="*/ 334494 h 1249063"/>
                <a:gd name="connsiteX3" fmla="*/ 3649408 w 3649408"/>
                <a:gd name="connsiteY3" fmla="*/ 800832 h 1249063"/>
                <a:gd name="connsiteX0" fmla="*/ 0 w 3649408"/>
                <a:gd name="connsiteY0" fmla="*/ 1209738 h 1209738"/>
                <a:gd name="connsiteX1" fmla="*/ 1633199 w 3649408"/>
                <a:gd name="connsiteY1" fmla="*/ 994 h 1209738"/>
                <a:gd name="connsiteX2" fmla="*/ 2568069 w 3649408"/>
                <a:gd name="connsiteY2" fmla="*/ 295169 h 1209738"/>
                <a:gd name="connsiteX3" fmla="*/ 3649408 w 3649408"/>
                <a:gd name="connsiteY3" fmla="*/ 761507 h 1209738"/>
                <a:gd name="connsiteX0" fmla="*/ 0 w 3649408"/>
                <a:gd name="connsiteY0" fmla="*/ 1219790 h 1219790"/>
                <a:gd name="connsiteX1" fmla="*/ 1633199 w 3649408"/>
                <a:gd name="connsiteY1" fmla="*/ 11046 h 1219790"/>
                <a:gd name="connsiteX2" fmla="*/ 2568069 w 3649408"/>
                <a:gd name="connsiteY2" fmla="*/ 305221 h 1219790"/>
                <a:gd name="connsiteX3" fmla="*/ 3649408 w 3649408"/>
                <a:gd name="connsiteY3" fmla="*/ 771559 h 1219790"/>
                <a:gd name="connsiteX0" fmla="*/ 0 w 3649408"/>
                <a:gd name="connsiteY0" fmla="*/ 1268718 h 1268718"/>
                <a:gd name="connsiteX1" fmla="*/ 1633199 w 3649408"/>
                <a:gd name="connsiteY1" fmla="*/ 59974 h 1268718"/>
                <a:gd name="connsiteX2" fmla="*/ 2574549 w 3649408"/>
                <a:gd name="connsiteY2" fmla="*/ 249063 h 1268718"/>
                <a:gd name="connsiteX3" fmla="*/ 3649408 w 3649408"/>
                <a:gd name="connsiteY3" fmla="*/ 820487 h 1268718"/>
                <a:gd name="connsiteX0" fmla="*/ 0 w 3649408"/>
                <a:gd name="connsiteY0" fmla="*/ 1240863 h 1240863"/>
                <a:gd name="connsiteX1" fmla="*/ 1633199 w 3649408"/>
                <a:gd name="connsiteY1" fmla="*/ 32119 h 1240863"/>
                <a:gd name="connsiteX2" fmla="*/ 2568068 w 3649408"/>
                <a:gd name="connsiteY2" fmla="*/ 386342 h 1240863"/>
                <a:gd name="connsiteX3" fmla="*/ 3649408 w 3649408"/>
                <a:gd name="connsiteY3" fmla="*/ 792632 h 1240863"/>
                <a:gd name="connsiteX0" fmla="*/ 0 w 3649408"/>
                <a:gd name="connsiteY0" fmla="*/ 1245052 h 1245052"/>
                <a:gd name="connsiteX1" fmla="*/ 1633199 w 3649408"/>
                <a:gd name="connsiteY1" fmla="*/ 36308 h 1245052"/>
                <a:gd name="connsiteX2" fmla="*/ 2568068 w 3649408"/>
                <a:gd name="connsiteY2" fmla="*/ 390531 h 1245052"/>
                <a:gd name="connsiteX3" fmla="*/ 3649408 w 3649408"/>
                <a:gd name="connsiteY3" fmla="*/ 796821 h 1245052"/>
                <a:gd name="connsiteX0" fmla="*/ 0 w 3649408"/>
                <a:gd name="connsiteY0" fmla="*/ 1142956 h 1142956"/>
                <a:gd name="connsiteX1" fmla="*/ 1736886 w 3649408"/>
                <a:gd name="connsiteY1" fmla="*/ 39297 h 1142956"/>
                <a:gd name="connsiteX2" fmla="*/ 2568068 w 3649408"/>
                <a:gd name="connsiteY2" fmla="*/ 288435 h 1142956"/>
                <a:gd name="connsiteX3" fmla="*/ 3649408 w 3649408"/>
                <a:gd name="connsiteY3" fmla="*/ 694725 h 1142956"/>
                <a:gd name="connsiteX0" fmla="*/ 0 w 3649408"/>
                <a:gd name="connsiteY0" fmla="*/ 1103762 h 1103762"/>
                <a:gd name="connsiteX1" fmla="*/ 1736886 w 3649408"/>
                <a:gd name="connsiteY1" fmla="*/ 103 h 1103762"/>
                <a:gd name="connsiteX2" fmla="*/ 2568068 w 3649408"/>
                <a:gd name="connsiteY2" fmla="*/ 249241 h 1103762"/>
                <a:gd name="connsiteX3" fmla="*/ 3649408 w 3649408"/>
                <a:gd name="connsiteY3" fmla="*/ 655531 h 1103762"/>
                <a:gd name="connsiteX0" fmla="*/ 0 w 3649408"/>
                <a:gd name="connsiteY0" fmla="*/ 1112536 h 1112536"/>
                <a:gd name="connsiteX1" fmla="*/ 1736886 w 3649408"/>
                <a:gd name="connsiteY1" fmla="*/ 8877 h 1112536"/>
                <a:gd name="connsiteX2" fmla="*/ 2568068 w 3649408"/>
                <a:gd name="connsiteY2" fmla="*/ 258015 h 1112536"/>
                <a:gd name="connsiteX3" fmla="*/ 3649408 w 3649408"/>
                <a:gd name="connsiteY3" fmla="*/ 664305 h 1112536"/>
                <a:gd name="connsiteX0" fmla="*/ 0 w 3649408"/>
                <a:gd name="connsiteY0" fmla="*/ 1122196 h 1122196"/>
                <a:gd name="connsiteX1" fmla="*/ 1736886 w 3649408"/>
                <a:gd name="connsiteY1" fmla="*/ 18537 h 1122196"/>
                <a:gd name="connsiteX2" fmla="*/ 2568068 w 3649408"/>
                <a:gd name="connsiteY2" fmla="*/ 267675 h 1122196"/>
                <a:gd name="connsiteX3" fmla="*/ 3649408 w 3649408"/>
                <a:gd name="connsiteY3" fmla="*/ 673965 h 1122196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04489 h 1104489"/>
                <a:gd name="connsiteX1" fmla="*/ 1736886 w 3649408"/>
                <a:gd name="connsiteY1" fmla="*/ 830 h 1104489"/>
                <a:gd name="connsiteX2" fmla="*/ 2568068 w 3649408"/>
                <a:gd name="connsiteY2" fmla="*/ 249968 h 1104489"/>
                <a:gd name="connsiteX3" fmla="*/ 3649408 w 3649408"/>
                <a:gd name="connsiteY3" fmla="*/ 656258 h 1104489"/>
                <a:gd name="connsiteX0" fmla="*/ 0 w 3649408"/>
                <a:gd name="connsiteY0" fmla="*/ 1156713 h 1156713"/>
                <a:gd name="connsiteX1" fmla="*/ 1736886 w 3649408"/>
                <a:gd name="connsiteY1" fmla="*/ 53054 h 1156713"/>
                <a:gd name="connsiteX2" fmla="*/ 2568068 w 3649408"/>
                <a:gd name="connsiteY2" fmla="*/ 257153 h 1156713"/>
                <a:gd name="connsiteX3" fmla="*/ 3649408 w 3649408"/>
                <a:gd name="connsiteY3" fmla="*/ 708482 h 1156713"/>
                <a:gd name="connsiteX0" fmla="*/ 0 w 3649408"/>
                <a:gd name="connsiteY0" fmla="*/ 1142217 h 1142217"/>
                <a:gd name="connsiteX1" fmla="*/ 1736886 w 3649408"/>
                <a:gd name="connsiteY1" fmla="*/ 38558 h 1142217"/>
                <a:gd name="connsiteX2" fmla="*/ 2574549 w 3649408"/>
                <a:gd name="connsiteY2" fmla="*/ 317718 h 1142217"/>
                <a:gd name="connsiteX3" fmla="*/ 3649408 w 3649408"/>
                <a:gd name="connsiteY3" fmla="*/ 693986 h 1142217"/>
                <a:gd name="connsiteX0" fmla="*/ 0 w 3649408"/>
                <a:gd name="connsiteY0" fmla="*/ 1148562 h 1148562"/>
                <a:gd name="connsiteX1" fmla="*/ 1736886 w 3649408"/>
                <a:gd name="connsiteY1" fmla="*/ 44903 h 1148562"/>
                <a:gd name="connsiteX2" fmla="*/ 2574549 w 3649408"/>
                <a:gd name="connsiteY2" fmla="*/ 324063 h 1148562"/>
                <a:gd name="connsiteX3" fmla="*/ 3649408 w 3649408"/>
                <a:gd name="connsiteY3" fmla="*/ 700331 h 1148562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3656 h 1143656"/>
                <a:gd name="connsiteX1" fmla="*/ 1736886 w 3649408"/>
                <a:gd name="connsiteY1" fmla="*/ 39997 h 1143656"/>
                <a:gd name="connsiteX2" fmla="*/ 2574549 w 3649408"/>
                <a:gd name="connsiteY2" fmla="*/ 319157 h 1143656"/>
                <a:gd name="connsiteX3" fmla="*/ 3649408 w 3649408"/>
                <a:gd name="connsiteY3" fmla="*/ 695425 h 1143656"/>
                <a:gd name="connsiteX0" fmla="*/ 0 w 3649408"/>
                <a:gd name="connsiteY0" fmla="*/ 1145189 h 1145189"/>
                <a:gd name="connsiteX1" fmla="*/ 1736886 w 3649408"/>
                <a:gd name="connsiteY1" fmla="*/ 41530 h 1145189"/>
                <a:gd name="connsiteX2" fmla="*/ 2574549 w 3649408"/>
                <a:gd name="connsiteY2" fmla="*/ 320690 h 1145189"/>
                <a:gd name="connsiteX3" fmla="*/ 3649408 w 3649408"/>
                <a:gd name="connsiteY3" fmla="*/ 696958 h 1145189"/>
                <a:gd name="connsiteX0" fmla="*/ 0 w 3649408"/>
                <a:gd name="connsiteY0" fmla="*/ 1154498 h 1154498"/>
                <a:gd name="connsiteX1" fmla="*/ 1736886 w 3649408"/>
                <a:gd name="connsiteY1" fmla="*/ 50839 h 1154498"/>
                <a:gd name="connsiteX2" fmla="*/ 2574549 w 3649408"/>
                <a:gd name="connsiteY2" fmla="*/ 329999 h 1154498"/>
                <a:gd name="connsiteX3" fmla="*/ 3649408 w 3649408"/>
                <a:gd name="connsiteY3" fmla="*/ 706267 h 1154498"/>
                <a:gd name="connsiteX0" fmla="*/ 0 w 3649408"/>
                <a:gd name="connsiteY0" fmla="*/ 1135000 h 1135000"/>
                <a:gd name="connsiteX1" fmla="*/ 1736886 w 3649408"/>
                <a:gd name="connsiteY1" fmla="*/ 31341 h 1135000"/>
                <a:gd name="connsiteX2" fmla="*/ 2626392 w 3649408"/>
                <a:gd name="connsiteY2" fmla="*/ 415587 h 1135000"/>
                <a:gd name="connsiteX3" fmla="*/ 3649408 w 3649408"/>
                <a:gd name="connsiteY3" fmla="*/ 686769 h 1135000"/>
                <a:gd name="connsiteX0" fmla="*/ 0 w 3649408"/>
                <a:gd name="connsiteY0" fmla="*/ 1129026 h 1129026"/>
                <a:gd name="connsiteX1" fmla="*/ 1736886 w 3649408"/>
                <a:gd name="connsiteY1" fmla="*/ 25367 h 1129026"/>
                <a:gd name="connsiteX2" fmla="*/ 2626392 w 3649408"/>
                <a:gd name="connsiteY2" fmla="*/ 409613 h 1129026"/>
                <a:gd name="connsiteX3" fmla="*/ 3649408 w 3649408"/>
                <a:gd name="connsiteY3" fmla="*/ 680795 h 1129026"/>
                <a:gd name="connsiteX0" fmla="*/ 0 w 3649408"/>
                <a:gd name="connsiteY0" fmla="*/ 1108729 h 1108729"/>
                <a:gd name="connsiteX1" fmla="*/ 1736886 w 3649408"/>
                <a:gd name="connsiteY1" fmla="*/ 5070 h 1108729"/>
                <a:gd name="connsiteX2" fmla="*/ 2626392 w 3649408"/>
                <a:gd name="connsiteY2" fmla="*/ 389316 h 1108729"/>
                <a:gd name="connsiteX3" fmla="*/ 3649408 w 3649408"/>
                <a:gd name="connsiteY3" fmla="*/ 660498 h 1108729"/>
                <a:gd name="connsiteX0" fmla="*/ 0 w 3649408"/>
                <a:gd name="connsiteY0" fmla="*/ 1124019 h 1124019"/>
                <a:gd name="connsiteX1" fmla="*/ 1736886 w 3649408"/>
                <a:gd name="connsiteY1" fmla="*/ 20360 h 1124019"/>
                <a:gd name="connsiteX2" fmla="*/ 2626392 w 3649408"/>
                <a:gd name="connsiteY2" fmla="*/ 404606 h 1124019"/>
                <a:gd name="connsiteX3" fmla="*/ 3649408 w 3649408"/>
                <a:gd name="connsiteY3" fmla="*/ 675788 h 1124019"/>
                <a:gd name="connsiteX0" fmla="*/ 0 w 3649408"/>
                <a:gd name="connsiteY0" fmla="*/ 1149256 h 1149256"/>
                <a:gd name="connsiteX1" fmla="*/ 1736886 w 3649408"/>
                <a:gd name="connsiteY1" fmla="*/ 45597 h 1149256"/>
                <a:gd name="connsiteX2" fmla="*/ 2626392 w 3649408"/>
                <a:gd name="connsiteY2" fmla="*/ 429843 h 1149256"/>
                <a:gd name="connsiteX3" fmla="*/ 3649408 w 3649408"/>
                <a:gd name="connsiteY3" fmla="*/ 701025 h 1149256"/>
                <a:gd name="connsiteX0" fmla="*/ 0 w 3649408"/>
                <a:gd name="connsiteY0" fmla="*/ 1121798 h 1121798"/>
                <a:gd name="connsiteX1" fmla="*/ 1736886 w 3649408"/>
                <a:gd name="connsiteY1" fmla="*/ 18139 h 1121798"/>
                <a:gd name="connsiteX2" fmla="*/ 2691196 w 3649408"/>
                <a:gd name="connsiteY2" fmla="*/ 477447 h 1121798"/>
                <a:gd name="connsiteX3" fmla="*/ 3649408 w 3649408"/>
                <a:gd name="connsiteY3" fmla="*/ 673567 h 1121798"/>
                <a:gd name="connsiteX0" fmla="*/ 0 w 3649408"/>
                <a:gd name="connsiteY0" fmla="*/ 1127275 h 1127275"/>
                <a:gd name="connsiteX1" fmla="*/ 1736886 w 3649408"/>
                <a:gd name="connsiteY1" fmla="*/ 23616 h 1127275"/>
                <a:gd name="connsiteX2" fmla="*/ 2691196 w 3649408"/>
                <a:gd name="connsiteY2" fmla="*/ 482924 h 1127275"/>
                <a:gd name="connsiteX3" fmla="*/ 3649408 w 3649408"/>
                <a:gd name="connsiteY3" fmla="*/ 679044 h 1127275"/>
                <a:gd name="connsiteX0" fmla="*/ 0 w 3649408"/>
                <a:gd name="connsiteY0" fmla="*/ 1119037 h 1119037"/>
                <a:gd name="connsiteX1" fmla="*/ 1736886 w 3649408"/>
                <a:gd name="connsiteY1" fmla="*/ 15378 h 1119037"/>
                <a:gd name="connsiteX2" fmla="*/ 2691196 w 3649408"/>
                <a:gd name="connsiteY2" fmla="*/ 474686 h 1119037"/>
                <a:gd name="connsiteX3" fmla="*/ 3649408 w 3649408"/>
                <a:gd name="connsiteY3" fmla="*/ 670806 h 1119037"/>
                <a:gd name="connsiteX0" fmla="*/ 0 w 3649408"/>
                <a:gd name="connsiteY0" fmla="*/ 1123553 h 1123553"/>
                <a:gd name="connsiteX1" fmla="*/ 1736886 w 3649408"/>
                <a:gd name="connsiteY1" fmla="*/ 19894 h 1123553"/>
                <a:gd name="connsiteX2" fmla="*/ 2691196 w 3649408"/>
                <a:gd name="connsiteY2" fmla="*/ 479202 h 1123553"/>
                <a:gd name="connsiteX3" fmla="*/ 3649408 w 3649408"/>
                <a:gd name="connsiteY3" fmla="*/ 675322 h 1123553"/>
                <a:gd name="connsiteX0" fmla="*/ 0 w 3649408"/>
                <a:gd name="connsiteY0" fmla="*/ 1131243 h 1131243"/>
                <a:gd name="connsiteX1" fmla="*/ 1736886 w 3649408"/>
                <a:gd name="connsiteY1" fmla="*/ 27584 h 1131243"/>
                <a:gd name="connsiteX2" fmla="*/ 2691196 w 3649408"/>
                <a:gd name="connsiteY2" fmla="*/ 486892 h 1131243"/>
                <a:gd name="connsiteX3" fmla="*/ 3649408 w 3649408"/>
                <a:gd name="connsiteY3" fmla="*/ 683012 h 1131243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21275 h 1121275"/>
                <a:gd name="connsiteX1" fmla="*/ 1736886 w 3649408"/>
                <a:gd name="connsiteY1" fmla="*/ 17616 h 1121275"/>
                <a:gd name="connsiteX2" fmla="*/ 2691196 w 3649408"/>
                <a:gd name="connsiteY2" fmla="*/ 476924 h 1121275"/>
                <a:gd name="connsiteX3" fmla="*/ 3649408 w 3649408"/>
                <a:gd name="connsiteY3" fmla="*/ 673044 h 1121275"/>
                <a:gd name="connsiteX0" fmla="*/ 0 w 3649408"/>
                <a:gd name="connsiteY0" fmla="*/ 1144756 h 1144756"/>
                <a:gd name="connsiteX1" fmla="*/ 1736886 w 3649408"/>
                <a:gd name="connsiteY1" fmla="*/ 41097 h 1144756"/>
                <a:gd name="connsiteX2" fmla="*/ 2762481 w 3649408"/>
                <a:gd name="connsiteY2" fmla="*/ 305243 h 1144756"/>
                <a:gd name="connsiteX3" fmla="*/ 3649408 w 3649408"/>
                <a:gd name="connsiteY3" fmla="*/ 696525 h 1144756"/>
                <a:gd name="connsiteX0" fmla="*/ 0 w 3649408"/>
                <a:gd name="connsiteY0" fmla="*/ 1149763 h 1149763"/>
                <a:gd name="connsiteX1" fmla="*/ 1736886 w 3649408"/>
                <a:gd name="connsiteY1" fmla="*/ 46104 h 1149763"/>
                <a:gd name="connsiteX2" fmla="*/ 2762481 w 3649408"/>
                <a:gd name="connsiteY2" fmla="*/ 310250 h 1149763"/>
                <a:gd name="connsiteX3" fmla="*/ 3649408 w 3649408"/>
                <a:gd name="connsiteY3" fmla="*/ 701532 h 1149763"/>
                <a:gd name="connsiteX0" fmla="*/ 0 w 3649408"/>
                <a:gd name="connsiteY0" fmla="*/ 1141906 h 1141906"/>
                <a:gd name="connsiteX1" fmla="*/ 1736886 w 3649408"/>
                <a:gd name="connsiteY1" fmla="*/ 38247 h 1141906"/>
                <a:gd name="connsiteX2" fmla="*/ 2762481 w 3649408"/>
                <a:gd name="connsiteY2" fmla="*/ 302393 h 1141906"/>
                <a:gd name="connsiteX3" fmla="*/ 3649408 w 3649408"/>
                <a:gd name="connsiteY3" fmla="*/ 693675 h 1141906"/>
                <a:gd name="connsiteX0" fmla="*/ 0 w 3649408"/>
                <a:gd name="connsiteY0" fmla="*/ 1137136 h 1137136"/>
                <a:gd name="connsiteX1" fmla="*/ 1736886 w 3649408"/>
                <a:gd name="connsiteY1" fmla="*/ 33477 h 1137136"/>
                <a:gd name="connsiteX2" fmla="*/ 2762481 w 3649408"/>
                <a:gd name="connsiteY2" fmla="*/ 297623 h 1137136"/>
                <a:gd name="connsiteX3" fmla="*/ 3649408 w 3649408"/>
                <a:gd name="connsiteY3" fmla="*/ 688905 h 1137136"/>
                <a:gd name="connsiteX0" fmla="*/ 0 w 3649408"/>
                <a:gd name="connsiteY0" fmla="*/ 1126153 h 1126153"/>
                <a:gd name="connsiteX1" fmla="*/ 1736886 w 3649408"/>
                <a:gd name="connsiteY1" fmla="*/ 22494 h 1126153"/>
                <a:gd name="connsiteX2" fmla="*/ 2762481 w 3649408"/>
                <a:gd name="connsiteY2" fmla="*/ 286640 h 1126153"/>
                <a:gd name="connsiteX3" fmla="*/ 3649408 w 3649408"/>
                <a:gd name="connsiteY3" fmla="*/ 677922 h 1126153"/>
                <a:gd name="connsiteX0" fmla="*/ 0 w 3649408"/>
                <a:gd name="connsiteY0" fmla="*/ 1163102 h 1163102"/>
                <a:gd name="connsiteX1" fmla="*/ 1736886 w 3649408"/>
                <a:gd name="connsiteY1" fmla="*/ 59443 h 1163102"/>
                <a:gd name="connsiteX2" fmla="*/ 2762481 w 3649408"/>
                <a:gd name="connsiteY2" fmla="*/ 323589 h 1163102"/>
                <a:gd name="connsiteX3" fmla="*/ 3649408 w 3649408"/>
                <a:gd name="connsiteY3" fmla="*/ 714871 h 1163102"/>
                <a:gd name="connsiteX0" fmla="*/ 0 w 3649408"/>
                <a:gd name="connsiteY0" fmla="*/ 1139184 h 1139184"/>
                <a:gd name="connsiteX1" fmla="*/ 1736886 w 3649408"/>
                <a:gd name="connsiteY1" fmla="*/ 35525 h 1139184"/>
                <a:gd name="connsiteX2" fmla="*/ 2762481 w 3649408"/>
                <a:gd name="connsiteY2" fmla="*/ 299671 h 1139184"/>
                <a:gd name="connsiteX3" fmla="*/ 3649408 w 3649408"/>
                <a:gd name="connsiteY3" fmla="*/ 585866 h 1139184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39182 h 1139182"/>
                <a:gd name="connsiteX1" fmla="*/ 1736886 w 3649408"/>
                <a:gd name="connsiteY1" fmla="*/ 35523 h 1139182"/>
                <a:gd name="connsiteX2" fmla="*/ 2762481 w 3649408"/>
                <a:gd name="connsiteY2" fmla="*/ 299669 h 1139182"/>
                <a:gd name="connsiteX3" fmla="*/ 3649408 w 3649408"/>
                <a:gd name="connsiteY3" fmla="*/ 585864 h 1139182"/>
                <a:gd name="connsiteX0" fmla="*/ 0 w 3649408"/>
                <a:gd name="connsiteY0" fmla="*/ 1153287 h 1153287"/>
                <a:gd name="connsiteX1" fmla="*/ 1736886 w 3649408"/>
                <a:gd name="connsiteY1" fmla="*/ 49628 h 1153287"/>
                <a:gd name="connsiteX2" fmla="*/ 2762481 w 3649408"/>
                <a:gd name="connsiteY2" fmla="*/ 231465 h 1153287"/>
                <a:gd name="connsiteX3" fmla="*/ 3649408 w 3649408"/>
                <a:gd name="connsiteY3" fmla="*/ 599969 h 1153287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65250 h 1165250"/>
                <a:gd name="connsiteX1" fmla="*/ 1736886 w 3649408"/>
                <a:gd name="connsiteY1" fmla="*/ 61591 h 1165250"/>
                <a:gd name="connsiteX2" fmla="*/ 2762481 w 3649408"/>
                <a:gd name="connsiteY2" fmla="*/ 243428 h 1165250"/>
                <a:gd name="connsiteX3" fmla="*/ 3649408 w 3649408"/>
                <a:gd name="connsiteY3" fmla="*/ 611932 h 1165250"/>
                <a:gd name="connsiteX0" fmla="*/ 0 w 3649408"/>
                <a:gd name="connsiteY0" fmla="*/ 1105533 h 1105533"/>
                <a:gd name="connsiteX1" fmla="*/ 1997445 w 3649408"/>
                <a:gd name="connsiteY1" fmla="*/ 56749 h 1105533"/>
                <a:gd name="connsiteX2" fmla="*/ 2762481 w 3649408"/>
                <a:gd name="connsiteY2" fmla="*/ 183711 h 1105533"/>
                <a:gd name="connsiteX3" fmla="*/ 3649408 w 3649408"/>
                <a:gd name="connsiteY3" fmla="*/ 552215 h 1105533"/>
                <a:gd name="connsiteX0" fmla="*/ 0 w 3649408"/>
                <a:gd name="connsiteY0" fmla="*/ 1049018 h 1049018"/>
                <a:gd name="connsiteX1" fmla="*/ 1997445 w 3649408"/>
                <a:gd name="connsiteY1" fmla="*/ 234 h 1049018"/>
                <a:gd name="connsiteX2" fmla="*/ 2762481 w 3649408"/>
                <a:gd name="connsiteY2" fmla="*/ 127196 h 1049018"/>
                <a:gd name="connsiteX3" fmla="*/ 3649408 w 3649408"/>
                <a:gd name="connsiteY3" fmla="*/ 495700 h 1049018"/>
                <a:gd name="connsiteX0" fmla="*/ 0 w 3649408"/>
                <a:gd name="connsiteY0" fmla="*/ 1080367 h 1080367"/>
                <a:gd name="connsiteX1" fmla="*/ 1997445 w 3649408"/>
                <a:gd name="connsiteY1" fmla="*/ 31583 h 1080367"/>
                <a:gd name="connsiteX2" fmla="*/ 2762481 w 3649408"/>
                <a:gd name="connsiteY2" fmla="*/ 295726 h 1080367"/>
                <a:gd name="connsiteX3" fmla="*/ 3649408 w 3649408"/>
                <a:gd name="connsiteY3" fmla="*/ 527049 h 1080367"/>
                <a:gd name="connsiteX0" fmla="*/ 0 w 3649408"/>
                <a:gd name="connsiteY0" fmla="*/ 1090349 h 1090349"/>
                <a:gd name="connsiteX1" fmla="*/ 1997445 w 3649408"/>
                <a:gd name="connsiteY1" fmla="*/ 41565 h 1090349"/>
                <a:gd name="connsiteX2" fmla="*/ 2762481 w 3649408"/>
                <a:gd name="connsiteY2" fmla="*/ 305708 h 1090349"/>
                <a:gd name="connsiteX3" fmla="*/ 3649408 w 3649408"/>
                <a:gd name="connsiteY3" fmla="*/ 537031 h 1090349"/>
                <a:gd name="connsiteX0" fmla="*/ 0 w 3649408"/>
                <a:gd name="connsiteY0" fmla="*/ 1078901 h 1078901"/>
                <a:gd name="connsiteX1" fmla="*/ 1997445 w 3649408"/>
                <a:gd name="connsiteY1" fmla="*/ 30117 h 1078901"/>
                <a:gd name="connsiteX2" fmla="*/ 2762481 w 3649408"/>
                <a:gd name="connsiteY2" fmla="*/ 294260 h 1078901"/>
                <a:gd name="connsiteX3" fmla="*/ 3170528 w 3649408"/>
                <a:gd name="connsiteY3" fmla="*/ 397060 h 1078901"/>
                <a:gd name="connsiteX4" fmla="*/ 3649408 w 3649408"/>
                <a:gd name="connsiteY4" fmla="*/ 525583 h 1078901"/>
                <a:gd name="connsiteX0" fmla="*/ 0 w 3649408"/>
                <a:gd name="connsiteY0" fmla="*/ 1080366 h 1080366"/>
                <a:gd name="connsiteX1" fmla="*/ 1997445 w 3649408"/>
                <a:gd name="connsiteY1" fmla="*/ 31582 h 1080366"/>
                <a:gd name="connsiteX2" fmla="*/ 2762481 w 3649408"/>
                <a:gd name="connsiteY2" fmla="*/ 295725 h 1080366"/>
                <a:gd name="connsiteX3" fmla="*/ 3649408 w 3649408"/>
                <a:gd name="connsiteY3" fmla="*/ 527048 h 1080366"/>
                <a:gd name="connsiteX0" fmla="*/ 0 w 3649408"/>
                <a:gd name="connsiteY0" fmla="*/ 1093625 h 1093625"/>
                <a:gd name="connsiteX1" fmla="*/ 1997445 w 3649408"/>
                <a:gd name="connsiteY1" fmla="*/ 44841 h 1093625"/>
                <a:gd name="connsiteX2" fmla="*/ 2762481 w 3649408"/>
                <a:gd name="connsiteY2" fmla="*/ 226676 h 1093625"/>
                <a:gd name="connsiteX3" fmla="*/ 3649408 w 3649408"/>
                <a:gd name="connsiteY3" fmla="*/ 540307 h 1093625"/>
                <a:gd name="connsiteX0" fmla="*/ 0 w 3649408"/>
                <a:gd name="connsiteY0" fmla="*/ 919814 h 919814"/>
                <a:gd name="connsiteX1" fmla="*/ 2044819 w 3649408"/>
                <a:gd name="connsiteY1" fmla="*/ 90521 h 919814"/>
                <a:gd name="connsiteX2" fmla="*/ 2762481 w 3649408"/>
                <a:gd name="connsiteY2" fmla="*/ 52865 h 919814"/>
                <a:gd name="connsiteX3" fmla="*/ 3649408 w 3649408"/>
                <a:gd name="connsiteY3" fmla="*/ 366496 h 919814"/>
                <a:gd name="connsiteX0" fmla="*/ 0 w 3649408"/>
                <a:gd name="connsiteY0" fmla="*/ 885682 h 885682"/>
                <a:gd name="connsiteX1" fmla="*/ 2044819 w 3649408"/>
                <a:gd name="connsiteY1" fmla="*/ 56389 h 885682"/>
                <a:gd name="connsiteX2" fmla="*/ 2762481 w 3649408"/>
                <a:gd name="connsiteY2" fmla="*/ 18733 h 885682"/>
                <a:gd name="connsiteX3" fmla="*/ 3649408 w 3649408"/>
                <a:gd name="connsiteY3" fmla="*/ 332364 h 885682"/>
                <a:gd name="connsiteX0" fmla="*/ 0 w 3613878"/>
                <a:gd name="connsiteY0" fmla="*/ 901813 h 901813"/>
                <a:gd name="connsiteX1" fmla="*/ 2044819 w 3613878"/>
                <a:gd name="connsiteY1" fmla="*/ 72520 h 901813"/>
                <a:gd name="connsiteX2" fmla="*/ 2762481 w 3613878"/>
                <a:gd name="connsiteY2" fmla="*/ 34864 h 901813"/>
                <a:gd name="connsiteX3" fmla="*/ 3613878 w 3613878"/>
                <a:gd name="connsiteY3" fmla="*/ 567985 h 901813"/>
                <a:gd name="connsiteX0" fmla="*/ 0 w 3613878"/>
                <a:gd name="connsiteY0" fmla="*/ 864688 h 864688"/>
                <a:gd name="connsiteX1" fmla="*/ 2044819 w 3613878"/>
                <a:gd name="connsiteY1" fmla="*/ 35395 h 864688"/>
                <a:gd name="connsiteX2" fmla="*/ 2786168 w 3613878"/>
                <a:gd name="connsiteY2" fmla="*/ 189794 h 864688"/>
                <a:gd name="connsiteX3" fmla="*/ 3613878 w 3613878"/>
                <a:gd name="connsiteY3" fmla="*/ 530860 h 864688"/>
                <a:gd name="connsiteX0" fmla="*/ 0 w 3613878"/>
                <a:gd name="connsiteY0" fmla="*/ 751890 h 751890"/>
                <a:gd name="connsiteX1" fmla="*/ 2056663 w 3613878"/>
                <a:gd name="connsiteY1" fmla="*/ 59778 h 751890"/>
                <a:gd name="connsiteX2" fmla="*/ 2786168 w 3613878"/>
                <a:gd name="connsiteY2" fmla="*/ 76996 h 751890"/>
                <a:gd name="connsiteX3" fmla="*/ 3613878 w 3613878"/>
                <a:gd name="connsiteY3" fmla="*/ 418062 h 751890"/>
                <a:gd name="connsiteX0" fmla="*/ 0 w 3613878"/>
                <a:gd name="connsiteY0" fmla="*/ 707605 h 707605"/>
                <a:gd name="connsiteX1" fmla="*/ 2056663 w 3613878"/>
                <a:gd name="connsiteY1" fmla="*/ 15493 h 707605"/>
                <a:gd name="connsiteX2" fmla="*/ 2786168 w 3613878"/>
                <a:gd name="connsiteY2" fmla="*/ 32711 h 707605"/>
                <a:gd name="connsiteX3" fmla="*/ 3613878 w 3613878"/>
                <a:gd name="connsiteY3" fmla="*/ 373777 h 707605"/>
                <a:gd name="connsiteX0" fmla="*/ 0 w 3613878"/>
                <a:gd name="connsiteY0" fmla="*/ 716263 h 716263"/>
                <a:gd name="connsiteX1" fmla="*/ 2056663 w 3613878"/>
                <a:gd name="connsiteY1" fmla="*/ 24151 h 716263"/>
                <a:gd name="connsiteX2" fmla="*/ 2916447 w 3613878"/>
                <a:gd name="connsiteY2" fmla="*/ 178549 h 716263"/>
                <a:gd name="connsiteX3" fmla="*/ 3613878 w 3613878"/>
                <a:gd name="connsiteY3" fmla="*/ 382435 h 716263"/>
                <a:gd name="connsiteX0" fmla="*/ 0 w 3613878"/>
                <a:gd name="connsiteY0" fmla="*/ 718891 h 718891"/>
                <a:gd name="connsiteX1" fmla="*/ 2056663 w 3613878"/>
                <a:gd name="connsiteY1" fmla="*/ 26779 h 718891"/>
                <a:gd name="connsiteX2" fmla="*/ 2916447 w 3613878"/>
                <a:gd name="connsiteY2" fmla="*/ 181177 h 718891"/>
                <a:gd name="connsiteX3" fmla="*/ 3613878 w 3613878"/>
                <a:gd name="connsiteY3" fmla="*/ 385063 h 718891"/>
                <a:gd name="connsiteX0" fmla="*/ 0 w 3613878"/>
                <a:gd name="connsiteY0" fmla="*/ 845893 h 845893"/>
                <a:gd name="connsiteX1" fmla="*/ 2009289 w 3613878"/>
                <a:gd name="connsiteY1" fmla="*/ 16599 h 845893"/>
                <a:gd name="connsiteX2" fmla="*/ 2916447 w 3613878"/>
                <a:gd name="connsiteY2" fmla="*/ 308179 h 845893"/>
                <a:gd name="connsiteX3" fmla="*/ 3613878 w 3613878"/>
                <a:gd name="connsiteY3" fmla="*/ 512065 h 845893"/>
                <a:gd name="connsiteX0" fmla="*/ 0 w 3613878"/>
                <a:gd name="connsiteY0" fmla="*/ 855499 h 855499"/>
                <a:gd name="connsiteX1" fmla="*/ 2009289 w 3613878"/>
                <a:gd name="connsiteY1" fmla="*/ 26205 h 855499"/>
                <a:gd name="connsiteX2" fmla="*/ 2916447 w 3613878"/>
                <a:gd name="connsiteY2" fmla="*/ 235478 h 855499"/>
                <a:gd name="connsiteX3" fmla="*/ 3613878 w 3613878"/>
                <a:gd name="connsiteY3" fmla="*/ 521671 h 855499"/>
                <a:gd name="connsiteX0" fmla="*/ 0 w 3613878"/>
                <a:gd name="connsiteY0" fmla="*/ 839408 h 839408"/>
                <a:gd name="connsiteX1" fmla="*/ 2009289 w 3613878"/>
                <a:gd name="connsiteY1" fmla="*/ 10114 h 839408"/>
                <a:gd name="connsiteX2" fmla="*/ 2916447 w 3613878"/>
                <a:gd name="connsiteY2" fmla="*/ 219387 h 839408"/>
                <a:gd name="connsiteX3" fmla="*/ 3613878 w 3613878"/>
                <a:gd name="connsiteY3" fmla="*/ 505580 h 839408"/>
                <a:gd name="connsiteX0" fmla="*/ 0 w 3613878"/>
                <a:gd name="connsiteY0" fmla="*/ 843487 h 843487"/>
                <a:gd name="connsiteX1" fmla="*/ 2009289 w 3613878"/>
                <a:gd name="connsiteY1" fmla="*/ 14193 h 843487"/>
                <a:gd name="connsiteX2" fmla="*/ 2928290 w 3613878"/>
                <a:gd name="connsiteY2" fmla="*/ 333211 h 843487"/>
                <a:gd name="connsiteX3" fmla="*/ 3613878 w 3613878"/>
                <a:gd name="connsiteY3" fmla="*/ 509659 h 843487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858144 h 858144"/>
                <a:gd name="connsiteX1" fmla="*/ 2009289 w 3613878"/>
                <a:gd name="connsiteY1" fmla="*/ 28850 h 858144"/>
                <a:gd name="connsiteX2" fmla="*/ 2928290 w 3613878"/>
                <a:gd name="connsiteY2" fmla="*/ 347868 h 858144"/>
                <a:gd name="connsiteX3" fmla="*/ 3613878 w 3613878"/>
                <a:gd name="connsiteY3" fmla="*/ 524316 h 858144"/>
                <a:gd name="connsiteX0" fmla="*/ 0 w 3613878"/>
                <a:gd name="connsiteY0" fmla="*/ 847055 h 847055"/>
                <a:gd name="connsiteX1" fmla="*/ 2009289 w 3613878"/>
                <a:gd name="connsiteY1" fmla="*/ 17761 h 847055"/>
                <a:gd name="connsiteX2" fmla="*/ 2928290 w 3613878"/>
                <a:gd name="connsiteY2" fmla="*/ 336779 h 847055"/>
                <a:gd name="connsiteX3" fmla="*/ 3613878 w 3613878"/>
                <a:gd name="connsiteY3" fmla="*/ 513227 h 847055"/>
                <a:gd name="connsiteX0" fmla="*/ 0 w 3613878"/>
                <a:gd name="connsiteY0" fmla="*/ 919952 h 919952"/>
                <a:gd name="connsiteX1" fmla="*/ 2009289 w 3613878"/>
                <a:gd name="connsiteY1" fmla="*/ 90658 h 919952"/>
                <a:gd name="connsiteX2" fmla="*/ 2928290 w 3613878"/>
                <a:gd name="connsiteY2" fmla="*/ 409676 h 919952"/>
                <a:gd name="connsiteX3" fmla="*/ 3613878 w 3613878"/>
                <a:gd name="connsiteY3" fmla="*/ 586124 h 919952"/>
                <a:gd name="connsiteX0" fmla="*/ 0 w 3613878"/>
                <a:gd name="connsiteY0" fmla="*/ 944928 h 944928"/>
                <a:gd name="connsiteX1" fmla="*/ 2009289 w 3613878"/>
                <a:gd name="connsiteY1" fmla="*/ 115634 h 944928"/>
                <a:gd name="connsiteX2" fmla="*/ 2928290 w 3613878"/>
                <a:gd name="connsiteY2" fmla="*/ 434652 h 944928"/>
                <a:gd name="connsiteX3" fmla="*/ 3613878 w 3613878"/>
                <a:gd name="connsiteY3" fmla="*/ 611100 h 944928"/>
                <a:gd name="connsiteX0" fmla="*/ 0 w 3613878"/>
                <a:gd name="connsiteY0" fmla="*/ 913513 h 913513"/>
                <a:gd name="connsiteX1" fmla="*/ 2009289 w 3613878"/>
                <a:gd name="connsiteY1" fmla="*/ 84219 h 913513"/>
                <a:gd name="connsiteX2" fmla="*/ 2928290 w 3613878"/>
                <a:gd name="connsiteY2" fmla="*/ 403237 h 913513"/>
                <a:gd name="connsiteX3" fmla="*/ 3613878 w 3613878"/>
                <a:gd name="connsiteY3" fmla="*/ 579685 h 913513"/>
                <a:gd name="connsiteX0" fmla="*/ 0 w 3613878"/>
                <a:gd name="connsiteY0" fmla="*/ 892430 h 892430"/>
                <a:gd name="connsiteX1" fmla="*/ 2009289 w 3613878"/>
                <a:gd name="connsiteY1" fmla="*/ 63136 h 892430"/>
                <a:gd name="connsiteX2" fmla="*/ 2928290 w 3613878"/>
                <a:gd name="connsiteY2" fmla="*/ 382154 h 892430"/>
                <a:gd name="connsiteX3" fmla="*/ 3613878 w 3613878"/>
                <a:gd name="connsiteY3" fmla="*/ 558602 h 892430"/>
                <a:gd name="connsiteX0" fmla="*/ 0 w 3613878"/>
                <a:gd name="connsiteY0" fmla="*/ 944929 h 944929"/>
                <a:gd name="connsiteX1" fmla="*/ 2009289 w 3613878"/>
                <a:gd name="connsiteY1" fmla="*/ 115635 h 944929"/>
                <a:gd name="connsiteX2" fmla="*/ 2928290 w 3613878"/>
                <a:gd name="connsiteY2" fmla="*/ 434653 h 944929"/>
                <a:gd name="connsiteX3" fmla="*/ 3613878 w 3613878"/>
                <a:gd name="connsiteY3" fmla="*/ 611101 h 944929"/>
                <a:gd name="connsiteX0" fmla="*/ 0 w 3613878"/>
                <a:gd name="connsiteY0" fmla="*/ 961295 h 961295"/>
                <a:gd name="connsiteX1" fmla="*/ 2009289 w 3613878"/>
                <a:gd name="connsiteY1" fmla="*/ 132001 h 961295"/>
                <a:gd name="connsiteX2" fmla="*/ 2928290 w 3613878"/>
                <a:gd name="connsiteY2" fmla="*/ 451019 h 961295"/>
                <a:gd name="connsiteX3" fmla="*/ 3613878 w 3613878"/>
                <a:gd name="connsiteY3" fmla="*/ 627467 h 961295"/>
                <a:gd name="connsiteX0" fmla="*/ 0 w 3613878"/>
                <a:gd name="connsiteY0" fmla="*/ 913169 h 913169"/>
                <a:gd name="connsiteX1" fmla="*/ 2009289 w 3613878"/>
                <a:gd name="connsiteY1" fmla="*/ 83875 h 913169"/>
                <a:gd name="connsiteX2" fmla="*/ 2928290 w 3613878"/>
                <a:gd name="connsiteY2" fmla="*/ 402893 h 913169"/>
                <a:gd name="connsiteX3" fmla="*/ 3371868 w 3613878"/>
                <a:gd name="connsiteY3" fmla="*/ 725190 h 913169"/>
                <a:gd name="connsiteX4" fmla="*/ 3613878 w 3613878"/>
                <a:gd name="connsiteY4" fmla="*/ 579341 h 913169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910581 h 910581"/>
                <a:gd name="connsiteX1" fmla="*/ 2009289 w 3613878"/>
                <a:gd name="connsiteY1" fmla="*/ 81287 h 910581"/>
                <a:gd name="connsiteX2" fmla="*/ 2928290 w 3613878"/>
                <a:gd name="connsiteY2" fmla="*/ 400305 h 910581"/>
                <a:gd name="connsiteX3" fmla="*/ 3613878 w 3613878"/>
                <a:gd name="connsiteY3" fmla="*/ 576753 h 910581"/>
                <a:gd name="connsiteX0" fmla="*/ 0 w 3613878"/>
                <a:gd name="connsiteY0" fmla="*/ 851415 h 851415"/>
                <a:gd name="connsiteX1" fmla="*/ 2009289 w 3613878"/>
                <a:gd name="connsiteY1" fmla="*/ 22121 h 851415"/>
                <a:gd name="connsiteX2" fmla="*/ 2928290 w 3613878"/>
                <a:gd name="connsiteY2" fmla="*/ 341139 h 851415"/>
                <a:gd name="connsiteX3" fmla="*/ 3613878 w 3613878"/>
                <a:gd name="connsiteY3" fmla="*/ 517587 h 851415"/>
                <a:gd name="connsiteX0" fmla="*/ 0 w 3613878"/>
                <a:gd name="connsiteY0" fmla="*/ 844424 h 844424"/>
                <a:gd name="connsiteX1" fmla="*/ 2009289 w 3613878"/>
                <a:gd name="connsiteY1" fmla="*/ 15130 h 844424"/>
                <a:gd name="connsiteX2" fmla="*/ 2928290 w 3613878"/>
                <a:gd name="connsiteY2" fmla="*/ 334148 h 844424"/>
                <a:gd name="connsiteX3" fmla="*/ 3613878 w 3613878"/>
                <a:gd name="connsiteY3" fmla="*/ 510596 h 84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3878" h="844424">
                  <a:moveTo>
                    <a:pt x="0" y="844424"/>
                  </a:moveTo>
                  <a:cubicBezTo>
                    <a:pt x="228600" y="163790"/>
                    <a:pt x="1521241" y="-64444"/>
                    <a:pt x="2009289" y="15130"/>
                  </a:cubicBezTo>
                  <a:cubicBezTo>
                    <a:pt x="2497337" y="94704"/>
                    <a:pt x="2660859" y="251570"/>
                    <a:pt x="2928290" y="334148"/>
                  </a:cubicBezTo>
                  <a:cubicBezTo>
                    <a:pt x="3195721" y="416726"/>
                    <a:pt x="3151272" y="446399"/>
                    <a:pt x="3613878" y="510596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olid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 defTabSz="914216">
                <a:defRPr/>
              </a:pPr>
              <a:endParaRPr lang="en-US" sz="1633" dirty="0">
                <a:solidFill>
                  <a:srgbClr val="00B050"/>
                </a:solidFill>
              </a:endParaRPr>
            </a:p>
          </p:txBody>
        </p:sp>
        <p:sp>
          <p:nvSpPr>
            <p:cNvPr id="210978" name="ZoneTexte 11"/>
            <p:cNvSpPr txBox="1">
              <a:spLocks noChangeArrowheads="1"/>
            </p:cNvSpPr>
            <p:nvPr/>
          </p:nvSpPr>
          <p:spPr bwMode="auto">
            <a:xfrm>
              <a:off x="4242579" y="3091189"/>
              <a:ext cx="2437457" cy="130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HSP, BCL protein, IL10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Free radical scavengers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BDNF, VEGF, EPO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NOS, ↑ GABA</a:t>
              </a:r>
              <a:r>
                <a:rPr lang="en-US" altLang="fr-FR" sz="1179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A </a:t>
              </a: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receptors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IL1-R antagonist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↓ GluR2</a:t>
              </a:r>
            </a:p>
          </p:txBody>
        </p:sp>
        <p:sp>
          <p:nvSpPr>
            <p:cNvPr id="210979" name="ZoneTexte 45"/>
            <p:cNvSpPr txBox="1">
              <a:spLocks noChangeArrowheads="1"/>
            </p:cNvSpPr>
            <p:nvPr/>
          </p:nvSpPr>
          <p:spPr bwMode="auto">
            <a:xfrm>
              <a:off x="6224257" y="4404328"/>
              <a:ext cx="3477252" cy="37878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633" b="1">
                  <a:solidFill>
                    <a:srgbClr val="00B050"/>
                  </a:solidFill>
                  <a:latin typeface="Arial" panose="020B0604020202020204" pitchFamily="34" charset="0"/>
                </a:rPr>
                <a:t>Neural repair / Regeneration</a:t>
              </a:r>
            </a:p>
          </p:txBody>
        </p:sp>
        <p:sp>
          <p:nvSpPr>
            <p:cNvPr id="210980" name="ZoneTexte 46"/>
            <p:cNvSpPr txBox="1">
              <a:spLocks noChangeArrowheads="1"/>
            </p:cNvSpPr>
            <p:nvPr/>
          </p:nvSpPr>
          <p:spPr bwMode="auto">
            <a:xfrm>
              <a:off x="2803545" y="4842730"/>
              <a:ext cx="3024652" cy="73270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361" b="1">
                  <a:solidFill>
                    <a:srgbClr val="000000"/>
                  </a:solidFill>
                  <a:latin typeface="Arial" panose="020B0604020202020204" pitchFamily="34" charset="0"/>
                </a:rPr>
                <a:t>Intensive care: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BP, glycemia, nursing (mobilization, infection prevention…)</a:t>
              </a:r>
            </a:p>
          </p:txBody>
        </p:sp>
        <p:sp>
          <p:nvSpPr>
            <p:cNvPr id="210981" name="ZoneTexte 47"/>
            <p:cNvSpPr txBox="1">
              <a:spLocks noChangeArrowheads="1"/>
            </p:cNvSpPr>
            <p:nvPr/>
          </p:nvSpPr>
          <p:spPr bwMode="auto">
            <a:xfrm>
              <a:off x="6291959" y="5723189"/>
              <a:ext cx="1721325" cy="901922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>
              <a:spAutoFit/>
            </a:bodyPr>
            <a:lstStyle>
              <a:lvl1pPr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7563" indent="-3143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8888" indent="-250825" defTabSz="1006475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63713" indent="-250825" defTabSz="1006475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266950" indent="-250825" defTabSz="1006475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7241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1813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6385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95750" indent="-250825" defTabSz="1006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 b="1">
                  <a:solidFill>
                    <a:srgbClr val="000000"/>
                  </a:solidFill>
                  <a:latin typeface="Arial" panose="020B0604020202020204" pitchFamily="34" charset="0"/>
                </a:rPr>
                <a:t>GF / Cell therapy: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GCSF, EPO…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79">
                  <a:solidFill>
                    <a:srgbClr val="000000"/>
                  </a:solidFill>
                  <a:latin typeface="Arial" panose="020B0604020202020204" pitchFamily="34" charset="0"/>
                </a:rPr>
                <a:t>- Cell therapy (MSC, MNC, HSC, EP…)</a:t>
              </a:r>
            </a:p>
          </p:txBody>
        </p:sp>
      </p:grpSp>
      <p:sp>
        <p:nvSpPr>
          <p:cNvPr id="210947" name="Text Box 7"/>
          <p:cNvSpPr txBox="1">
            <a:spLocks noChangeArrowheads="1"/>
          </p:cNvSpPr>
          <p:nvPr/>
        </p:nvSpPr>
        <p:spPr bwMode="auto">
          <a:xfrm>
            <a:off x="7546233" y="6451878"/>
            <a:ext cx="3273464" cy="3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04" tIns="45355" rIns="90704" bIns="45355">
            <a:spAutoFit/>
          </a:bodyPr>
          <a:lstStyle>
            <a:lvl1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0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6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48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20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9213" indent="-215900" defTabSz="1000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361" b="1">
                <a:solidFill>
                  <a:srgbClr val="000000"/>
                </a:solidFill>
              </a:rPr>
              <a:t>Detante</a:t>
            </a:r>
            <a:r>
              <a:rPr lang="fr-FR" altLang="fr-FR" sz="1361" b="1" i="1">
                <a:solidFill>
                  <a:srgbClr val="000000"/>
                </a:solidFill>
              </a:rPr>
              <a:t>, </a:t>
            </a:r>
            <a:r>
              <a:rPr lang="fr-FR" altLang="fr-FR" sz="1361" i="1">
                <a:solidFill>
                  <a:srgbClr val="000000"/>
                </a:solidFill>
              </a:rPr>
              <a:t>Rev Neurol </a:t>
            </a:r>
            <a:r>
              <a:rPr lang="fr-FR" altLang="fr-FR" sz="1361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7800" y="40325"/>
            <a:ext cx="4122363" cy="671256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3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mécanismes de la récupération </a:t>
            </a:r>
            <a:r>
              <a:rPr lang="fr-FR" dirty="0" err="1"/>
              <a:t>aprés</a:t>
            </a:r>
            <a:r>
              <a:rPr lang="fr-FR" dirty="0"/>
              <a:t> un AVC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premiers jours</a:t>
            </a:r>
          </a:p>
          <a:p>
            <a:pPr lvl="1"/>
            <a:r>
              <a:rPr lang="fr-FR" dirty="0" smtClean="0"/>
              <a:t>Diminution de l’œdème</a:t>
            </a:r>
          </a:p>
          <a:p>
            <a:pPr lvl="1"/>
            <a:r>
              <a:rPr lang="fr-FR" dirty="0" err="1" smtClean="0"/>
              <a:t>Reperfusion</a:t>
            </a:r>
            <a:r>
              <a:rPr lang="fr-FR" dirty="0" smtClean="0"/>
              <a:t> de la pénombre - collatéralité</a:t>
            </a:r>
          </a:p>
          <a:p>
            <a:pPr lvl="1"/>
            <a:endParaRPr lang="fr-FR" dirty="0"/>
          </a:p>
          <a:p>
            <a:r>
              <a:rPr lang="fr-FR" dirty="0" smtClean="0"/>
              <a:t>Les semaines et mois suivants</a:t>
            </a:r>
          </a:p>
          <a:p>
            <a:pPr lvl="1"/>
            <a:r>
              <a:rPr lang="fr-FR" dirty="0" smtClean="0"/>
              <a:t>Plasticité et réorganisation corticale du cerveau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0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Reprise du fonctionnement neuronale = levée de la pénombre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/>
          <a:stretch/>
        </p:blipFill>
        <p:spPr bwMode="auto">
          <a:xfrm>
            <a:off x="4402692" y="1556793"/>
            <a:ext cx="5984654" cy="34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5" y="2148858"/>
            <a:ext cx="2813506" cy="225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9283" t="39024" r="49744" b="28766"/>
          <a:stretch/>
        </p:blipFill>
        <p:spPr>
          <a:xfrm>
            <a:off x="-22754" y="4509945"/>
            <a:ext cx="2937172" cy="23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Reprise du fonctionnement </a:t>
            </a:r>
            <a:r>
              <a:rPr lang="fr-FR" dirty="0" smtClean="0"/>
              <a:t>neuronale</a:t>
            </a:r>
            <a:br>
              <a:rPr lang="fr-FR" dirty="0" smtClean="0"/>
            </a:br>
            <a:r>
              <a:rPr lang="fr-FR" dirty="0" smtClean="0"/>
              <a:t>= levée du </a:t>
            </a:r>
            <a:r>
              <a:rPr lang="fr-FR" dirty="0" err="1" smtClean="0"/>
              <a:t>diaschisis</a:t>
            </a:r>
            <a:r>
              <a:rPr lang="fr-FR" dirty="0" smtClean="0"/>
              <a:t> ou ré-</a:t>
            </a:r>
            <a:r>
              <a:rPr lang="fr-FR" dirty="0" err="1" smtClean="0"/>
              <a:t>afférentation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9192" y="1700809"/>
            <a:ext cx="8229600" cy="4525963"/>
          </a:xfrm>
        </p:spPr>
        <p:txBody>
          <a:bodyPr>
            <a:normAutofit/>
          </a:bodyPr>
          <a:lstStyle/>
          <a:p>
            <a:r>
              <a:rPr lang="fr-FR" b="1" dirty="0" err="1"/>
              <a:t>Diaschisis</a:t>
            </a:r>
            <a:r>
              <a:rPr lang="fr-FR" b="1" dirty="0"/>
              <a:t> </a:t>
            </a:r>
            <a:r>
              <a:rPr lang="fr-FR" sz="1800" dirty="0"/>
              <a:t>= est un phénomène d‘inhibition fonctionnelle soudaine d'une partie du cerveau située </a:t>
            </a:r>
            <a:r>
              <a:rPr lang="fr-FR" sz="1800" b="1" dirty="0"/>
              <a:t>à distance d'une lésion cérébrale</a:t>
            </a:r>
            <a:r>
              <a:rPr lang="fr-FR" sz="1800" dirty="0"/>
              <a:t>, mais qui possède des liens anatomiques et physiologiques directs ou indirects avec la zone lésée.</a:t>
            </a:r>
          </a:p>
          <a:p>
            <a:r>
              <a:rPr lang="fr-FR" sz="1800" dirty="0"/>
              <a:t>Cette perte soudaine d'une fonction, à distance de la zone endommagée, est </a:t>
            </a:r>
            <a:r>
              <a:rPr lang="fr-FR" sz="1800" b="1" dirty="0"/>
              <a:t>réversible</a:t>
            </a:r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3645025"/>
            <a:ext cx="4429297" cy="27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672982"/>
            <a:ext cx="3926210" cy="27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3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mécanismes de la récupération </a:t>
            </a:r>
            <a:r>
              <a:rPr lang="fr-FR" dirty="0" err="1"/>
              <a:t>aprés</a:t>
            </a:r>
            <a:r>
              <a:rPr lang="fr-FR" dirty="0"/>
              <a:t> un AVC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premiers jours</a:t>
            </a:r>
          </a:p>
          <a:p>
            <a:pPr lvl="1"/>
            <a:r>
              <a:rPr lang="fr-FR" dirty="0" smtClean="0"/>
              <a:t>Diminution de l’œdème</a:t>
            </a:r>
          </a:p>
          <a:p>
            <a:pPr lvl="1"/>
            <a:r>
              <a:rPr lang="fr-FR" dirty="0" err="1" smtClean="0"/>
              <a:t>Reperfusion</a:t>
            </a:r>
            <a:r>
              <a:rPr lang="fr-FR" dirty="0" smtClean="0"/>
              <a:t> de la pénombre - collatéralité</a:t>
            </a:r>
          </a:p>
          <a:p>
            <a:pPr lvl="1"/>
            <a:endParaRPr lang="fr-FR" dirty="0"/>
          </a:p>
          <a:p>
            <a:r>
              <a:rPr lang="fr-FR" dirty="0" smtClean="0">
                <a:solidFill>
                  <a:srgbClr val="FF0000"/>
                </a:solidFill>
              </a:rPr>
              <a:t>Les semaines et mois suivants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Plasticité et réorganisation corticale du cerveau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Réorganisation = reprise de fonction par une autre zone ou une autre voie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544" y="1772817"/>
            <a:ext cx="8229600" cy="4525963"/>
          </a:xfrm>
        </p:spPr>
        <p:txBody>
          <a:bodyPr/>
          <a:lstStyle/>
          <a:p>
            <a:r>
              <a:rPr lang="fr-FR" dirty="0" smtClean="0"/>
              <a:t>Déjà impliquée dans la fonction</a:t>
            </a:r>
          </a:p>
          <a:p>
            <a:r>
              <a:rPr lang="fr-FR" dirty="0" smtClean="0"/>
              <a:t>Non impliquée dans la fonction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L’exemple du langage</a:t>
            </a:r>
          </a:p>
          <a:p>
            <a:r>
              <a:rPr lang="fr-FR" dirty="0" smtClean="0"/>
              <a:t>L’exemple de la motricité de la main</a:t>
            </a:r>
          </a:p>
          <a:p>
            <a:r>
              <a:rPr lang="fr-FR" dirty="0" smtClean="0"/>
              <a:t>Autres…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299" t="38134" r="43794" b="19594"/>
          <a:stretch/>
        </p:blipFill>
        <p:spPr>
          <a:xfrm>
            <a:off x="1473200" y="149506"/>
            <a:ext cx="9176061" cy="58575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3631" y="6197600"/>
            <a:ext cx="509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Blood oxygenation level dependent (BOLD) imaging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175500" y="6286500"/>
            <a:ext cx="462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GD </a:t>
            </a:r>
            <a:r>
              <a:rPr lang="fr-FR" dirty="0" err="1" smtClean="0"/>
              <a:t>Iannetti</a:t>
            </a:r>
            <a:r>
              <a:rPr lang="fr-FR" dirty="0" smtClean="0"/>
              <a:t> 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 smtClean="0"/>
              <a:t>Resonance</a:t>
            </a:r>
            <a:r>
              <a:rPr lang="fr-FR" dirty="0" smtClean="0"/>
              <a:t> Imaging 2007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11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607" t="9664" r="12465" b="7924"/>
          <a:stretch/>
        </p:blipFill>
        <p:spPr>
          <a:xfrm>
            <a:off x="3975100" y="223379"/>
            <a:ext cx="7264400" cy="613932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4375" t="37264" r="68229" b="17750"/>
          <a:stretch/>
        </p:blipFill>
        <p:spPr>
          <a:xfrm>
            <a:off x="0" y="2654300"/>
            <a:ext cx="2120900" cy="4216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0200" y="533400"/>
            <a:ext cx="355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Diffusion </a:t>
            </a:r>
            <a:r>
              <a:rPr lang="fr-FR" sz="3600" dirty="0" err="1"/>
              <a:t>T</a:t>
            </a:r>
            <a:r>
              <a:rPr lang="fr-FR" sz="3600" dirty="0" err="1" smtClean="0"/>
              <a:t>ensor</a:t>
            </a:r>
            <a:r>
              <a:rPr lang="fr-FR" sz="3600" dirty="0" smtClean="0"/>
              <a:t> Imaging</a:t>
            </a:r>
          </a:p>
          <a:p>
            <a:r>
              <a:rPr lang="fr-FR" sz="3600" dirty="0" smtClean="0"/>
              <a:t>(DTI)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4436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700808"/>
            <a:ext cx="8388077" cy="416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68800" y="685800"/>
            <a:ext cx="383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Activation de la région péri ischémique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61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568" t="17205" r="51621" b="15118"/>
          <a:stretch/>
        </p:blipFill>
        <p:spPr>
          <a:xfrm>
            <a:off x="429641" y="252562"/>
            <a:ext cx="4546600" cy="66054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3414" t="9182" r="50915" b="40055"/>
          <a:stretch/>
        </p:blipFill>
        <p:spPr>
          <a:xfrm>
            <a:off x="7554341" y="1780089"/>
            <a:ext cx="4480322" cy="49015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2427" t="8619" r="8757" b="46805"/>
          <a:stretch/>
        </p:blipFill>
        <p:spPr>
          <a:xfrm>
            <a:off x="5032002" y="126448"/>
            <a:ext cx="4086598" cy="17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7"/>
          <a:stretch/>
        </p:blipFill>
        <p:spPr bwMode="auto">
          <a:xfrm>
            <a:off x="2661042" y="188640"/>
            <a:ext cx="3240995" cy="343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49080" y="3712227"/>
            <a:ext cx="100811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20%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509120"/>
            <a:ext cx="2060136" cy="20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80742" y="2780929"/>
            <a:ext cx="13469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Hémorragie </a:t>
            </a:r>
          </a:p>
          <a:p>
            <a:r>
              <a:rPr lang="fr-FR" dirty="0"/>
              <a:t>cérébrale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80742" y="5008588"/>
            <a:ext cx="13469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Hémorragie </a:t>
            </a:r>
          </a:p>
          <a:p>
            <a:r>
              <a:rPr lang="fr-FR" dirty="0"/>
              <a:t>méningée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28048" y="836713"/>
            <a:ext cx="3690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Sujets âgés</a:t>
            </a:r>
          </a:p>
          <a:p>
            <a:r>
              <a:rPr lang="fr-FR" dirty="0"/>
              <a:t>Secondaire à l’hypertension artérielle</a:t>
            </a:r>
          </a:p>
          <a:p>
            <a:endParaRPr lang="fr-FR" dirty="0"/>
          </a:p>
          <a:p>
            <a:r>
              <a:rPr lang="fr-FR" dirty="0"/>
              <a:t>Impasse thérapeutique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69804" y="4509121"/>
            <a:ext cx="48385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Sujets  jeunes</a:t>
            </a:r>
          </a:p>
          <a:p>
            <a:r>
              <a:rPr lang="fr-FR" dirty="0"/>
              <a:t>Gravité +++</a:t>
            </a:r>
          </a:p>
          <a:p>
            <a:r>
              <a:rPr lang="fr-FR" dirty="0"/>
              <a:t>Secondaire à une rupture d’anévrysme</a:t>
            </a:r>
          </a:p>
          <a:p>
            <a:r>
              <a:rPr lang="fr-FR" dirty="0"/>
              <a:t>Urgence +++</a:t>
            </a:r>
          </a:p>
          <a:p>
            <a:endParaRPr lang="fr-FR" dirty="0"/>
          </a:p>
          <a:p>
            <a:r>
              <a:rPr lang="fr-FR" dirty="0"/>
              <a:t>Traitement de l’anévrysme en urgence </a:t>
            </a:r>
          </a:p>
          <a:p>
            <a:r>
              <a:rPr lang="fr-FR" dirty="0"/>
              <a:t>en milieu neurochirurgicale ou neuroradiologique</a:t>
            </a:r>
          </a:p>
        </p:txBody>
      </p:sp>
    </p:spTree>
    <p:extLst>
      <p:ext uri="{BB962C8B-B14F-4D97-AF65-F5344CB8AC3E}">
        <p14:creationId xmlns:p14="http://schemas.microsoft.com/office/powerpoint/2010/main" val="9084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t="32929" r="20468" b="22575"/>
          <a:stretch/>
        </p:blipFill>
        <p:spPr bwMode="auto">
          <a:xfrm>
            <a:off x="1991545" y="1412776"/>
            <a:ext cx="769568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9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Comment favoriser la réorganisation cérébrale?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Rééducation  classique</a:t>
            </a:r>
          </a:p>
          <a:p>
            <a:pPr lvl="1"/>
            <a:r>
              <a:rPr lang="fr-FR" dirty="0" smtClean="0"/>
              <a:t>Kinésithérapie</a:t>
            </a:r>
          </a:p>
          <a:p>
            <a:pPr lvl="1"/>
            <a:r>
              <a:rPr lang="fr-FR" dirty="0" smtClean="0"/>
              <a:t>Ergothérapie</a:t>
            </a:r>
          </a:p>
          <a:p>
            <a:pPr lvl="1"/>
            <a:r>
              <a:rPr lang="fr-FR" dirty="0" smtClean="0"/>
              <a:t>Orthophonie …</a:t>
            </a:r>
          </a:p>
          <a:p>
            <a:r>
              <a:rPr lang="fr-FR" dirty="0" smtClean="0"/>
              <a:t>Nouvelles techniques de rééducation</a:t>
            </a:r>
          </a:p>
          <a:p>
            <a:pPr lvl="1"/>
            <a:r>
              <a:rPr lang="fr-FR" dirty="0" smtClean="0"/>
              <a:t>Stimulations </a:t>
            </a:r>
            <a:r>
              <a:rPr lang="fr-FR" dirty="0" err="1" smtClean="0"/>
              <a:t>trans</a:t>
            </a:r>
            <a:r>
              <a:rPr lang="fr-FR" dirty="0" smtClean="0"/>
              <a:t>-corticales</a:t>
            </a:r>
          </a:p>
          <a:p>
            <a:pPr lvl="1"/>
            <a:r>
              <a:rPr lang="fr-FR" dirty="0" smtClean="0"/>
              <a:t>Contrainte induite</a:t>
            </a:r>
          </a:p>
          <a:p>
            <a:r>
              <a:rPr lang="fr-FR" dirty="0"/>
              <a:t>Traitement médicamenteux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233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0" t="20417" r="6480" b="53024"/>
          <a:stretch/>
        </p:blipFill>
        <p:spPr bwMode="auto">
          <a:xfrm>
            <a:off x="1067197" y="2380992"/>
            <a:ext cx="5199946" cy="321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8156" y="748155"/>
            <a:ext cx="321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Rééducation par </a:t>
            </a:r>
          </a:p>
          <a:p>
            <a:r>
              <a:rPr lang="fr-FR" sz="2400" dirty="0"/>
              <a:t>neurostimulation cérébrale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591300" y="2540000"/>
            <a:ext cx="5434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Soit activer la région pré-ischémique</a:t>
            </a:r>
          </a:p>
          <a:p>
            <a:endParaRPr lang="fr-FR" dirty="0"/>
          </a:p>
          <a:p>
            <a:r>
              <a:rPr lang="fr-FR" dirty="0" smtClean="0"/>
              <a:t>Soit inhiber l’</a:t>
            </a:r>
            <a:r>
              <a:rPr lang="fr-FR" dirty="0" err="1" smtClean="0"/>
              <a:t>hémisphére</a:t>
            </a:r>
            <a:r>
              <a:rPr lang="fr-FR" dirty="0" smtClean="0"/>
              <a:t> controlatéral sain ( désactiver)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458200" y="1348319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Principe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35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20" y="251799"/>
            <a:ext cx="4999078" cy="61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5" t="73162" r="23377" b="7557"/>
          <a:stretch/>
        </p:blipFill>
        <p:spPr bwMode="auto">
          <a:xfrm>
            <a:off x="7340600" y="3747386"/>
            <a:ext cx="4261414" cy="16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0" y="997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/>
              <a:t>Aphasie</a:t>
            </a:r>
          </a:p>
          <a:p>
            <a:pPr algn="ctr"/>
            <a:r>
              <a:rPr lang="fr-FR" b="1" dirty="0"/>
              <a:t>Avant et après rééducation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8737600" y="614680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Brain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2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20698" r="42775" b="47874"/>
          <a:stretch/>
        </p:blipFill>
        <p:spPr bwMode="auto">
          <a:xfrm>
            <a:off x="405574" y="1472885"/>
            <a:ext cx="5233226" cy="51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62043" y="521754"/>
            <a:ext cx="3580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Contrainte induite</a:t>
            </a:r>
            <a:endParaRPr lang="fr-FR" sz="3600" dirty="0"/>
          </a:p>
        </p:txBody>
      </p:sp>
      <p:sp>
        <p:nvSpPr>
          <p:cNvPr id="7" name="Rectangle 6"/>
          <p:cNvSpPr/>
          <p:nvPr/>
        </p:nvSpPr>
        <p:spPr>
          <a:xfrm>
            <a:off x="5852840" y="2183769"/>
            <a:ext cx="6731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089900" y="6227585"/>
            <a:ext cx="399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 </a:t>
            </a:r>
            <a:r>
              <a:rPr lang="fr-FR" dirty="0" err="1" smtClean="0"/>
              <a:t>Deroide</a:t>
            </a:r>
            <a:r>
              <a:rPr lang="fr-FR" dirty="0" smtClean="0"/>
              <a:t> Revue médecine interne 2010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638800" y="4384544"/>
            <a:ext cx="433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Désactiver l’hémisphère sain pour diminuer </a:t>
            </a:r>
          </a:p>
          <a:p>
            <a:r>
              <a:rPr lang="fr-FR" dirty="0" smtClean="0"/>
              <a:t>l’inhibition tonique </a:t>
            </a:r>
            <a:r>
              <a:rPr lang="fr-FR" dirty="0" err="1" smtClean="0"/>
              <a:t>transcalleuse</a:t>
            </a:r>
            <a:endParaRPr lang="fr-FR" dirty="0"/>
          </a:p>
        </p:txBody>
      </p:sp>
      <p:sp>
        <p:nvSpPr>
          <p:cNvPr id="10" name="AutoShape 2" descr="Résultat de recherche d'images pour &quot;constraint-induced movement therapy&quot;"/>
          <p:cNvSpPr>
            <a:spLocks noChangeAspect="1" noChangeArrowheads="1"/>
          </p:cNvSpPr>
          <p:nvPr/>
        </p:nvSpPr>
        <p:spPr bwMode="auto">
          <a:xfrm>
            <a:off x="155575" y="-2262188"/>
            <a:ext cx="699135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2611" t="34932" r="41966" b="16278"/>
          <a:stretch/>
        </p:blipFill>
        <p:spPr>
          <a:xfrm>
            <a:off x="6278660" y="521754"/>
            <a:ext cx="4998940" cy="33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t="30052" r="19121" b="14501"/>
          <a:stretch/>
        </p:blipFill>
        <p:spPr bwMode="auto">
          <a:xfrm>
            <a:off x="2135560" y="528390"/>
            <a:ext cx="7848872" cy="59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8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9760" y="18864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mécanismes de la plasticité cérébrale:</a:t>
            </a:r>
            <a:br>
              <a:rPr lang="fr-FR" dirty="0" smtClean="0"/>
            </a:br>
            <a:r>
              <a:rPr lang="fr-FR" dirty="0" smtClean="0"/>
              <a:t>les neuromédiateurs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484784"/>
            <a:ext cx="3743025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3501008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5519936" y="4725144"/>
            <a:ext cx="1296144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608168" y="1700809"/>
            <a:ext cx="139871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Sérotonine</a:t>
            </a:r>
          </a:p>
          <a:p>
            <a:r>
              <a:rPr lang="fr-FR" dirty="0"/>
              <a:t>Adrénaline</a:t>
            </a:r>
          </a:p>
          <a:p>
            <a:r>
              <a:rPr lang="fr-FR" dirty="0"/>
              <a:t>Dopamine</a:t>
            </a:r>
          </a:p>
          <a:p>
            <a:r>
              <a:rPr lang="fr-FR" dirty="0"/>
              <a:t>Glutamate …</a:t>
            </a:r>
          </a:p>
        </p:txBody>
      </p:sp>
    </p:spTree>
    <p:extLst>
      <p:ext uri="{BB962C8B-B14F-4D97-AF65-F5344CB8AC3E}">
        <p14:creationId xmlns:p14="http://schemas.microsoft.com/office/powerpoint/2010/main" val="39626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21930" r="5356" b="62655"/>
          <a:stretch/>
        </p:blipFill>
        <p:spPr bwMode="auto">
          <a:xfrm>
            <a:off x="1847529" y="332657"/>
            <a:ext cx="5989521" cy="12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7" t="26022" r="4270" b="39803"/>
          <a:stretch/>
        </p:blipFill>
        <p:spPr bwMode="auto">
          <a:xfrm>
            <a:off x="6867546" y="2620887"/>
            <a:ext cx="3594372" cy="280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39719" r="35555" b="28491"/>
          <a:stretch/>
        </p:blipFill>
        <p:spPr bwMode="auto">
          <a:xfrm>
            <a:off x="2769476" y="1844825"/>
            <a:ext cx="2981920" cy="177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42811" r="22696" b="35027"/>
          <a:stretch/>
        </p:blipFill>
        <p:spPr bwMode="auto">
          <a:xfrm>
            <a:off x="1881420" y="4221088"/>
            <a:ext cx="4986126" cy="19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788400" y="6096000"/>
            <a:ext cx="194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/>
              <a:t>L</a:t>
            </a:r>
            <a:r>
              <a:rPr lang="fr-FR" dirty="0" smtClean="0"/>
              <a:t>ancet </a:t>
            </a:r>
            <a:r>
              <a:rPr lang="fr-FR" dirty="0" err="1" smtClean="0"/>
              <a:t>Neurol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4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mécanismes de la récupération </a:t>
            </a:r>
            <a:r>
              <a:rPr lang="fr-FR" dirty="0" err="1" smtClean="0"/>
              <a:t>aprés</a:t>
            </a:r>
            <a:r>
              <a:rPr lang="fr-FR" dirty="0" smtClean="0"/>
              <a:t> </a:t>
            </a:r>
            <a:r>
              <a:rPr lang="fr-FR" dirty="0"/>
              <a:t>un AVC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544" y="2060849"/>
            <a:ext cx="8229600" cy="4525963"/>
          </a:xfrm>
        </p:spPr>
        <p:txBody>
          <a:bodyPr/>
          <a:lstStyle/>
          <a:p>
            <a:r>
              <a:rPr lang="fr-FR" dirty="0" smtClean="0"/>
              <a:t>Reprise du fonctionnement neuronal</a:t>
            </a:r>
          </a:p>
          <a:p>
            <a:endParaRPr lang="fr-FR" dirty="0"/>
          </a:p>
          <a:p>
            <a:r>
              <a:rPr lang="fr-FR" dirty="0" smtClean="0"/>
              <a:t>Reprise de fonction par une autre zone ou une autre voie = réorganisation</a:t>
            </a:r>
          </a:p>
          <a:p>
            <a:endParaRPr lang="fr-FR" dirty="0"/>
          </a:p>
          <a:p>
            <a:r>
              <a:rPr lang="fr-FR" dirty="0" smtClean="0">
                <a:solidFill>
                  <a:srgbClr val="FF0000"/>
                </a:solidFill>
              </a:rPr>
              <a:t>« remplacer les cellules mortes »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93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00" y="116632"/>
            <a:ext cx="5006558" cy="470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129253"/>
            <a:ext cx="4397132" cy="27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608498" y="1268761"/>
            <a:ext cx="373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cellules souches </a:t>
            </a:r>
          </a:p>
          <a:p>
            <a:r>
              <a:rPr lang="fr-FR" b="1" dirty="0"/>
              <a:t>pour traiter les maladies du cerveau?</a:t>
            </a:r>
          </a:p>
        </p:txBody>
      </p:sp>
    </p:spTree>
    <p:extLst>
      <p:ext uri="{BB962C8B-B14F-4D97-AF65-F5344CB8AC3E}">
        <p14:creationId xmlns:p14="http://schemas.microsoft.com/office/powerpoint/2010/main" val="25598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solidFill>
                  <a:srgbClr val="FF0000"/>
                </a:solidFill>
              </a:rPr>
              <a:t>Les AVC ischémiques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altLang="fr-FR" smtClean="0"/>
              <a:t> 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23648"/>
            <a:ext cx="3550495" cy="27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44" y="1421775"/>
            <a:ext cx="38893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421776"/>
            <a:ext cx="403701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68205" y="3573016"/>
            <a:ext cx="583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70%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112224" y="3662553"/>
            <a:ext cx="583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30%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896200" y="5085184"/>
            <a:ext cx="895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HTA</a:t>
            </a:r>
          </a:p>
          <a:p>
            <a:r>
              <a:rPr lang="fr-FR" dirty="0"/>
              <a:t>Âge</a:t>
            </a:r>
          </a:p>
          <a:p>
            <a:r>
              <a:rPr lang="fr-FR" dirty="0"/>
              <a:t>diabète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31926" y="4464765"/>
            <a:ext cx="40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Maladie des petites artères (perforantes)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192345" y="3649842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Lacunes »</a:t>
            </a:r>
          </a:p>
        </p:txBody>
      </p:sp>
    </p:spTree>
    <p:extLst>
      <p:ext uri="{BB962C8B-B14F-4D97-AF65-F5344CB8AC3E}">
        <p14:creationId xmlns:p14="http://schemas.microsoft.com/office/powerpoint/2010/main" val="4150054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03912" y="622541"/>
            <a:ext cx="44986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Mécanisme </a:t>
            </a:r>
          </a:p>
          <a:p>
            <a:r>
              <a:rPr lang="fr-FR" sz="4000" dirty="0"/>
              <a:t>«d’</a:t>
            </a:r>
            <a:r>
              <a:rPr lang="fr-FR" sz="4000" dirty="0" err="1"/>
              <a:t>auto-réparation</a:t>
            </a:r>
            <a:r>
              <a:rPr lang="fr-FR" sz="4000" dirty="0"/>
              <a:t> »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90" y="2642246"/>
            <a:ext cx="67913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6632"/>
            <a:ext cx="244900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8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476672"/>
            <a:ext cx="51035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908720"/>
            <a:ext cx="5867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520" y="3340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Les Cellules souches </a:t>
            </a:r>
          </a:p>
          <a:p>
            <a:r>
              <a:rPr lang="fr-FR" b="1" dirty="0"/>
              <a:t>comme traitement</a:t>
            </a:r>
          </a:p>
        </p:txBody>
      </p:sp>
    </p:spTree>
    <p:extLst>
      <p:ext uri="{BB962C8B-B14F-4D97-AF65-F5344CB8AC3E}">
        <p14:creationId xmlns:p14="http://schemas.microsoft.com/office/powerpoint/2010/main" val="3198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640" y="2348881"/>
            <a:ext cx="2823308" cy="212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88" y="414861"/>
            <a:ext cx="5694652" cy="53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328249" y="981069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Cellules souches </a:t>
            </a:r>
          </a:p>
          <a:p>
            <a:r>
              <a:rPr lang="fr-FR" b="1" dirty="0"/>
              <a:t>comme traitement</a:t>
            </a:r>
          </a:p>
        </p:txBody>
      </p:sp>
    </p:spTree>
    <p:extLst>
      <p:ext uri="{BB962C8B-B14F-4D97-AF65-F5344CB8AC3E}">
        <p14:creationId xmlns:p14="http://schemas.microsoft.com/office/powerpoint/2010/main" val="282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9220" r="2643" b="1328"/>
          <a:stretch/>
        </p:blipFill>
        <p:spPr bwMode="auto">
          <a:xfrm>
            <a:off x="2495601" y="764704"/>
            <a:ext cx="743743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8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30" t="7061" r="5555" b="42688"/>
          <a:stretch/>
        </p:blipFill>
        <p:spPr>
          <a:xfrm>
            <a:off x="127000" y="114301"/>
            <a:ext cx="9271000" cy="37973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6250" t="13696" r="42629" b="12508"/>
          <a:stretch/>
        </p:blipFill>
        <p:spPr>
          <a:xfrm>
            <a:off x="7810500" y="2120900"/>
            <a:ext cx="40513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88" y="26160"/>
            <a:ext cx="91265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991544" y="5157192"/>
            <a:ext cx="2064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accent6">
                    <a:lumMod val="50000"/>
                  </a:schemeClr>
                </a:solidFill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7665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2628900"/>
            <a:ext cx="64674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8" y="32725"/>
            <a:ext cx="4752527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07968" y="80540"/>
            <a:ext cx="4104456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041518" y="164198"/>
            <a:ext cx="2376487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359697" y="5517232"/>
            <a:ext cx="2376487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631282" y="94248"/>
            <a:ext cx="4608735" cy="49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94248"/>
            <a:ext cx="4499992" cy="324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11317" y="165487"/>
            <a:ext cx="4104456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041517" y="91865"/>
            <a:ext cx="4104456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153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14314"/>
            <a:ext cx="1079500" cy="137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016375" y="423864"/>
            <a:ext cx="6256338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b="1">
                <a:ea typeface="Calibri" pitchFamily="34" charset="0"/>
                <a:cs typeface="Calibri" pitchFamily="34" charset="0"/>
              </a:rPr>
              <a:t>Troubles moteurs (hémiplégie) et de la sensibilité:</a:t>
            </a:r>
          </a:p>
          <a:p>
            <a:r>
              <a:rPr lang="fr-FR" altLang="fr-FR">
                <a:ea typeface="Calibri" pitchFamily="34" charset="0"/>
                <a:cs typeface="Calibri" pitchFamily="34" charset="0"/>
              </a:rPr>
              <a:t>faiblesse musculaire d’une moitié du corps (visage, bras,</a:t>
            </a:r>
          </a:p>
          <a:p>
            <a:r>
              <a:rPr lang="fr-FR" altLang="fr-FR">
                <a:ea typeface="Calibri" pitchFamily="34" charset="0"/>
                <a:cs typeface="Calibri" pitchFamily="34" charset="0"/>
              </a:rPr>
              <a:t>jambe), sensation d’engourdissement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4" y="1593850"/>
            <a:ext cx="9810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6" y="3068638"/>
            <a:ext cx="9810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4" y="4297363"/>
            <a:ext cx="9810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4" y="5503863"/>
            <a:ext cx="9810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Rectangle 2"/>
          <p:cNvSpPr>
            <a:spLocks noChangeArrowheads="1"/>
          </p:cNvSpPr>
          <p:nvPr/>
        </p:nvSpPr>
        <p:spPr bwMode="auto">
          <a:xfrm>
            <a:off x="4016375" y="1741489"/>
            <a:ext cx="6256338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b="1">
                <a:ea typeface="Calibri" pitchFamily="34" charset="0"/>
                <a:cs typeface="Calibri" pitchFamily="34" charset="0"/>
              </a:rPr>
              <a:t>Difficultés d’élocution: </a:t>
            </a:r>
            <a:r>
              <a:rPr lang="fr-FR" altLang="fr-FR">
                <a:ea typeface="Calibri" pitchFamily="34" charset="0"/>
                <a:cs typeface="Calibri" pitchFamily="34" charset="0"/>
              </a:rPr>
              <a:t>incapacité de trouver les mots,</a:t>
            </a:r>
          </a:p>
          <a:p>
            <a:r>
              <a:rPr lang="fr-FR" altLang="fr-FR">
                <a:ea typeface="Calibri" pitchFamily="34" charset="0"/>
                <a:cs typeface="Calibri" pitchFamily="34" charset="0"/>
              </a:rPr>
              <a:t>incapacité de comprendre même les questions simples,</a:t>
            </a:r>
          </a:p>
          <a:p>
            <a:r>
              <a:rPr lang="fr-FR" altLang="fr-FR">
                <a:ea typeface="Calibri" pitchFamily="34" charset="0"/>
                <a:cs typeface="Calibri" pitchFamily="34" charset="0"/>
              </a:rPr>
              <a:t>difficultés à articuler, phrases incompréhensibles</a:t>
            </a:r>
          </a:p>
        </p:txBody>
      </p:sp>
      <p:sp>
        <p:nvSpPr>
          <p:cNvPr id="10249" name="Rectangle 3"/>
          <p:cNvSpPr>
            <a:spLocks noChangeArrowheads="1"/>
          </p:cNvSpPr>
          <p:nvPr/>
        </p:nvSpPr>
        <p:spPr bwMode="auto">
          <a:xfrm>
            <a:off x="4016375" y="3251200"/>
            <a:ext cx="6256338" cy="3416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b="1" dirty="0">
                <a:ea typeface="Calibri" pitchFamily="34" charset="0"/>
                <a:cs typeface="Calibri" pitchFamily="34" charset="0"/>
              </a:rPr>
              <a:t>Troubles visuels: </a:t>
            </a:r>
            <a:r>
              <a:rPr lang="fr-FR" altLang="fr-FR" dirty="0">
                <a:ea typeface="Calibri" pitchFamily="34" charset="0"/>
                <a:cs typeface="Calibri" pitchFamily="34" charset="0"/>
              </a:rPr>
              <a:t>brève perte de la vue d’un </a:t>
            </a:r>
            <a:r>
              <a:rPr lang="fr-FR" altLang="fr-FR" dirty="0" err="1">
                <a:ea typeface="Calibri" pitchFamily="34" charset="0"/>
                <a:cs typeface="Calibri" pitchFamily="34" charset="0"/>
              </a:rPr>
              <a:t>oeil</a:t>
            </a:r>
            <a:r>
              <a:rPr lang="fr-FR" altLang="fr-FR" dirty="0">
                <a:ea typeface="Calibri" pitchFamily="34" charset="0"/>
                <a:cs typeface="Calibri" pitchFamily="34" charset="0"/>
              </a:rPr>
              <a:t>, image</a:t>
            </a:r>
          </a:p>
          <a:p>
            <a:r>
              <a:rPr lang="fr-FR" altLang="fr-FR" dirty="0">
                <a:ea typeface="Calibri" pitchFamily="34" charset="0"/>
                <a:cs typeface="Calibri" pitchFamily="34" charset="0"/>
              </a:rPr>
              <a:t>double</a:t>
            </a:r>
          </a:p>
          <a:p>
            <a:endParaRPr lang="fr-FR" altLang="fr-FR" dirty="0">
              <a:ea typeface="Calibri" pitchFamily="34" charset="0"/>
              <a:cs typeface="Calibri" pitchFamily="34" charset="0"/>
            </a:endParaRPr>
          </a:p>
          <a:p>
            <a:endParaRPr lang="fr-FR" altLang="fr-FR" dirty="0">
              <a:ea typeface="Calibri" pitchFamily="34" charset="0"/>
              <a:cs typeface="Calibri" pitchFamily="34" charset="0"/>
            </a:endParaRPr>
          </a:p>
          <a:p>
            <a:endParaRPr lang="fr-FR" altLang="fr-FR" dirty="0">
              <a:ea typeface="Calibri" pitchFamily="34" charset="0"/>
              <a:cs typeface="Calibri" pitchFamily="34" charset="0"/>
            </a:endParaRPr>
          </a:p>
          <a:p>
            <a:r>
              <a:rPr lang="fr-FR" altLang="fr-FR" b="1" dirty="0">
                <a:ea typeface="Calibri" pitchFamily="34" charset="0"/>
                <a:cs typeface="Calibri" pitchFamily="34" charset="0"/>
              </a:rPr>
              <a:t>Troubles de l’équilibre: </a:t>
            </a:r>
            <a:r>
              <a:rPr lang="fr-FR" altLang="fr-FR" dirty="0">
                <a:ea typeface="Calibri" pitchFamily="34" charset="0"/>
                <a:cs typeface="Calibri" pitchFamily="34" charset="0"/>
              </a:rPr>
              <a:t>sensation de vertiges, impression d’être comme sur un bateau, etc.</a:t>
            </a:r>
          </a:p>
          <a:p>
            <a:endParaRPr lang="fr-FR" altLang="fr-FR" dirty="0">
              <a:ea typeface="Calibri" pitchFamily="34" charset="0"/>
              <a:cs typeface="Calibri" pitchFamily="34" charset="0"/>
            </a:endParaRPr>
          </a:p>
          <a:p>
            <a:endParaRPr lang="fr-FR" altLang="fr-FR" dirty="0">
              <a:ea typeface="Calibri" pitchFamily="34" charset="0"/>
              <a:cs typeface="Calibri" pitchFamily="34" charset="0"/>
            </a:endParaRPr>
          </a:p>
          <a:p>
            <a:r>
              <a:rPr lang="fr-FR" altLang="fr-FR" b="1" dirty="0">
                <a:ea typeface="Calibri" pitchFamily="34" charset="0"/>
                <a:cs typeface="Calibri" pitchFamily="34" charset="0"/>
              </a:rPr>
              <a:t>Maux de tête inhabituels, </a:t>
            </a:r>
            <a:r>
              <a:rPr lang="fr-FR" altLang="fr-FR" dirty="0">
                <a:ea typeface="Calibri" pitchFamily="34" charset="0"/>
                <a:cs typeface="Calibri" pitchFamily="34" charset="0"/>
              </a:rPr>
              <a:t>persistants et ne répondant</a:t>
            </a:r>
          </a:p>
          <a:p>
            <a:r>
              <a:rPr lang="fr-FR" altLang="fr-FR" dirty="0">
                <a:ea typeface="Calibri" pitchFamily="34" charset="0"/>
                <a:cs typeface="Calibri" pitchFamily="34" charset="0"/>
              </a:rPr>
              <a:t>pas au traitement antidouleur.</a:t>
            </a:r>
          </a:p>
          <a:p>
            <a:endParaRPr lang="fr-FR" altLang="fr-FR" dirty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21" y="5657671"/>
            <a:ext cx="1065393" cy="106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300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fr-FR" smtClean="0">
                <a:ea typeface="ＭＳ Ｐゴシック" pitchFamily="34" charset="-128"/>
              </a:rPr>
              <a:t>Prise en charge : « Time is brain »</a:t>
            </a:r>
          </a:p>
        </p:txBody>
      </p:sp>
      <p:sp>
        <p:nvSpPr>
          <p:cNvPr id="12291" name="ZoneTexte 4"/>
          <p:cNvSpPr txBox="1">
            <a:spLocks noChangeArrowheads="1"/>
          </p:cNvSpPr>
          <p:nvPr/>
        </p:nvSpPr>
        <p:spPr bwMode="auto">
          <a:xfrm>
            <a:off x="3570288" y="5732464"/>
            <a:ext cx="6375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800" b="1">
                <a:solidFill>
                  <a:srgbClr val="FF0000"/>
                </a:solidFill>
                <a:latin typeface="Gill Sans"/>
              </a:rPr>
              <a:t>Réflexe = Appel centre 15</a:t>
            </a:r>
          </a:p>
        </p:txBody>
      </p:sp>
      <p:pic>
        <p:nvPicPr>
          <p:cNvPr id="12292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7201" r="4736" b="25113"/>
          <a:stretch>
            <a:fillRect/>
          </a:stretch>
        </p:blipFill>
        <p:spPr bwMode="auto">
          <a:xfrm>
            <a:off x="4267200" y="1392239"/>
            <a:ext cx="35433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467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24543</TotalTime>
  <Words>1551</Words>
  <Application>Microsoft Office PowerPoint</Application>
  <PresentationFormat>Grand écran</PresentationFormat>
  <Paragraphs>485</Paragraphs>
  <Slides>66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6" baseType="lpstr">
      <vt:lpstr>MS Gothic</vt:lpstr>
      <vt:lpstr>ＭＳ Ｐゴシック</vt:lpstr>
      <vt:lpstr>Arial</vt:lpstr>
      <vt:lpstr>Calibri</vt:lpstr>
      <vt:lpstr>Calibri Light</vt:lpstr>
      <vt:lpstr>Gill Sans</vt:lpstr>
      <vt:lpstr>Tahoma</vt:lpstr>
      <vt:lpstr>Times New Roman</vt:lpstr>
      <vt:lpstr>Wingdings</vt:lpstr>
      <vt:lpstr>Thème Office</vt:lpstr>
      <vt:lpstr>Comprendre l’AVC pour mieux le traiter</vt:lpstr>
      <vt:lpstr>Epidémiologie</vt:lpstr>
      <vt:lpstr>Evolution</vt:lpstr>
      <vt:lpstr>Présentation PowerPoint</vt:lpstr>
      <vt:lpstr>Présentation PowerPoint</vt:lpstr>
      <vt:lpstr>Les AVC ischémiques</vt:lpstr>
      <vt:lpstr>Présentation PowerPoint</vt:lpstr>
      <vt:lpstr>Présentation PowerPoint</vt:lpstr>
      <vt:lpstr>Prise en charge : « Time is brain »</vt:lpstr>
      <vt:lpstr>Présentation PowerPoint</vt:lpstr>
      <vt:lpstr>Présentation PowerPoint</vt:lpstr>
      <vt:lpstr>Neuroprotection</vt:lpstr>
      <vt:lpstr>Barrière hémato-encéphalique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TIME IS BRAIN » </vt:lpstr>
      <vt:lpstr>Présentation PowerPoint</vt:lpstr>
      <vt:lpstr>Présentation PowerPoint</vt:lpstr>
      <vt:lpstr>Présentation PowerPoint</vt:lpstr>
      <vt:lpstr>Présentation PowerPoint</vt:lpstr>
      <vt:lpstr>« TIME IS BRAIN ! »</vt:lpstr>
      <vt:lpstr>Présentation PowerPoint</vt:lpstr>
      <vt:lpstr>Présentation PowerPoint</vt:lpstr>
      <vt:lpstr>Présentation PowerPoint</vt:lpstr>
      <vt:lpstr>Présentation PowerPoint</vt:lpstr>
      <vt:lpstr>Thrombectomie</vt:lpstr>
      <vt:lpstr>Présentation PowerPoint</vt:lpstr>
      <vt:lpstr>Présentation PowerPoint</vt:lpstr>
      <vt:lpstr> </vt:lpstr>
      <vt:lpstr> </vt:lpstr>
      <vt:lpstr>AVC ISCHEMIQUES</vt:lpstr>
      <vt:lpstr>Présentation PowerPoint</vt:lpstr>
      <vt:lpstr>Les mécanismes de la récupération aprés un AVC</vt:lpstr>
      <vt:lpstr>Reprise du fonctionnement neuronale = levée de la pénombre</vt:lpstr>
      <vt:lpstr>Reprise du fonctionnement neuronale = levée du diaschisis ou ré-afférentation</vt:lpstr>
      <vt:lpstr>Les mécanismes de la récupération aprés un AVC</vt:lpstr>
      <vt:lpstr>Réorganisation = reprise de fonction par une autre zone ou une autre voie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 favoriser la réorganisation cérébrale?</vt:lpstr>
      <vt:lpstr>Présentation PowerPoint</vt:lpstr>
      <vt:lpstr>Présentation PowerPoint</vt:lpstr>
      <vt:lpstr>Présentation PowerPoint</vt:lpstr>
      <vt:lpstr>Présentation PowerPoint</vt:lpstr>
      <vt:lpstr>Les mécanismes de la plasticité cérébrale: les neuromédiateurs</vt:lpstr>
      <vt:lpstr>Présentation PowerPoint</vt:lpstr>
      <vt:lpstr>Les mécanismes de la récupération aprés un AVC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CHANGE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Comprendre l’AVC pour mieux le traiter</dc:title>
  <dc:creator>Gilles RODIER</dc:creator>
  <cp:lastModifiedBy>Gilles RODIER</cp:lastModifiedBy>
  <cp:revision>47</cp:revision>
  <dcterms:created xsi:type="dcterms:W3CDTF">2017-05-24T16:56:50Z</dcterms:created>
  <dcterms:modified xsi:type="dcterms:W3CDTF">2017-06-16T06:37:47Z</dcterms:modified>
</cp:coreProperties>
</file>