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87" r:id="rId3"/>
    <p:sldId id="296" r:id="rId4"/>
    <p:sldId id="291" r:id="rId5"/>
    <p:sldId id="292" r:id="rId6"/>
    <p:sldId id="339" r:id="rId7"/>
    <p:sldId id="269" r:id="rId8"/>
    <p:sldId id="295" r:id="rId9"/>
    <p:sldId id="297" r:id="rId10"/>
    <p:sldId id="270" r:id="rId11"/>
    <p:sldId id="298" r:id="rId12"/>
    <p:sldId id="342" r:id="rId13"/>
    <p:sldId id="300" r:id="rId14"/>
    <p:sldId id="328" r:id="rId15"/>
    <p:sldId id="302" r:id="rId16"/>
    <p:sldId id="273" r:id="rId17"/>
    <p:sldId id="275" r:id="rId18"/>
    <p:sldId id="304" r:id="rId19"/>
    <p:sldId id="336" r:id="rId20"/>
    <p:sldId id="284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313" r:id="rId29"/>
    <p:sldId id="314" r:id="rId30"/>
    <p:sldId id="315" r:id="rId31"/>
    <p:sldId id="316" r:id="rId32"/>
    <p:sldId id="317" r:id="rId33"/>
    <p:sldId id="318" r:id="rId34"/>
    <p:sldId id="319" r:id="rId35"/>
    <p:sldId id="320" r:id="rId36"/>
    <p:sldId id="321" r:id="rId37"/>
    <p:sldId id="322" r:id="rId38"/>
    <p:sldId id="323" r:id="rId39"/>
    <p:sldId id="349" r:id="rId40"/>
    <p:sldId id="282" r:id="rId41"/>
    <p:sldId id="351" r:id="rId42"/>
    <p:sldId id="352" r:id="rId43"/>
    <p:sldId id="290" r:id="rId44"/>
    <p:sldId id="348" r:id="rId4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4660"/>
  </p:normalViewPr>
  <p:slideViewPr>
    <p:cSldViewPr>
      <p:cViewPr varScale="1">
        <p:scale>
          <a:sx n="68" d="100"/>
          <a:sy n="68" d="100"/>
        </p:scale>
        <p:origin x="150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5/10/relationships/revisionInfo" Target="revisionInfo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724D22-6E1A-4FBC-824B-5A6230C31A75}" type="datetimeFigureOut">
              <a:rPr lang="fr-FR" smtClean="0"/>
              <a:t>16/06/2017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E6B16D-A097-49A7-BAE3-C811D96E95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787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E0A05D-AF6A-409B-91B2-1634A3474875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3503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585973F-F8AC-4CA4-B658-EE6FEB841C28}" type="slidenum">
              <a:rPr lang="fr-FR" sz="1200"/>
              <a:pPr eaLnBrk="1" hangingPunct="1"/>
              <a:t>8</a:t>
            </a:fld>
            <a:endParaRPr lang="fr-FR" sz="12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fr-FR" dirty="0"/>
              <a:t>Au cours des dernières années, plusieurs études ont montrées que le risque d’AVC après un AIT est particulièrement élevé dans les jours qui suivent l’AIT: 5% à 48 heures…</a:t>
            </a:r>
          </a:p>
          <a:p>
            <a:pPr eaLnBrk="1" hangingPunct="1"/>
            <a:r>
              <a:rPr lang="fr-FR" dirty="0"/>
              <a:t>Ces chiffres ne concernent que les patients qui ont consultés pour un AIT; Or, de nombreux patients ne consultent pas pour cette symptomatologie en apparence bénigne et rapidement résolutive</a:t>
            </a:r>
          </a:p>
          <a:p>
            <a:pPr eaLnBrk="1" hangingPunct="1"/>
            <a:endParaRPr lang="fr-FR" dirty="0"/>
          </a:p>
          <a:p>
            <a:pPr eaLnBrk="1" hangingPunct="1"/>
            <a:r>
              <a:rPr lang="fr-FR" dirty="0"/>
              <a:t>Une autre approche est d’évaluer chez les patients ayant un AVC le délai entre cet infarctus et un </a:t>
            </a:r>
            <a:r>
              <a:rPr lang="fr-FR" dirty="0" err="1"/>
              <a:t>eventuel</a:t>
            </a:r>
            <a:r>
              <a:rPr lang="fr-FR" dirty="0"/>
              <a:t> AIT.</a:t>
            </a:r>
          </a:p>
          <a:p>
            <a:pPr eaLnBrk="1" hangingPunct="1"/>
            <a:r>
              <a:rPr lang="fr-FR" dirty="0" err="1"/>
              <a:t>Rothwell</a:t>
            </a:r>
            <a:r>
              <a:rPr lang="fr-FR" dirty="0"/>
              <a:t> et </a:t>
            </a:r>
            <a:r>
              <a:rPr lang="fr-FR" dirty="0" err="1"/>
              <a:t>Warlow</a:t>
            </a:r>
            <a:r>
              <a:rPr lang="fr-FR" dirty="0"/>
              <a:t> 2005 l’AIC était survenu le jour de l’AIT </a:t>
            </a:r>
            <a:r>
              <a:rPr lang="fr-FR" dirty="0" err="1"/>
              <a:t>ds</a:t>
            </a:r>
            <a:r>
              <a:rPr lang="fr-FR" dirty="0"/>
              <a:t> 17%, la veille </a:t>
            </a:r>
            <a:r>
              <a:rPr lang="fr-FR" dirty="0" err="1"/>
              <a:t>ds</a:t>
            </a:r>
            <a:r>
              <a:rPr lang="fr-FR" dirty="0"/>
              <a:t> 9%, </a:t>
            </a:r>
            <a:r>
              <a:rPr lang="fr-FR" dirty="0" err="1"/>
              <a:t>ds</a:t>
            </a:r>
            <a:r>
              <a:rPr lang="fr-FR" dirty="0"/>
              <a:t> les 7 jours précédents </a:t>
            </a:r>
            <a:r>
              <a:rPr lang="fr-FR" dirty="0" err="1"/>
              <a:t>ds</a:t>
            </a:r>
            <a:r>
              <a:rPr lang="fr-FR" dirty="0"/>
              <a:t> 43%. Chez les patients ayant eu un AIT </a:t>
            </a:r>
            <a:r>
              <a:rPr lang="fr-FR" dirty="0" err="1"/>
              <a:t>ds</a:t>
            </a:r>
            <a:r>
              <a:rPr lang="fr-FR" dirty="0"/>
              <a:t> les 14 jours </a:t>
            </a:r>
            <a:r>
              <a:rPr lang="fr-FR" dirty="0" err="1"/>
              <a:t>précedents</a:t>
            </a:r>
            <a:r>
              <a:rPr lang="fr-FR" dirty="0"/>
              <a:t>, le délai était &lt; 48 H </a:t>
            </a:r>
            <a:r>
              <a:rPr lang="fr-FR" dirty="0" err="1"/>
              <a:t>ds</a:t>
            </a:r>
            <a:r>
              <a:rPr lang="fr-FR" dirty="0"/>
              <a:t> la majorité des cas.</a:t>
            </a:r>
          </a:p>
        </p:txBody>
      </p:sp>
    </p:spTree>
    <p:extLst>
      <p:ext uri="{BB962C8B-B14F-4D97-AF65-F5344CB8AC3E}">
        <p14:creationId xmlns:p14="http://schemas.microsoft.com/office/powerpoint/2010/main" val="2850956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32404D8-D7E0-4177-9355-3162F97C869B}" type="slidenum">
              <a:rPr lang="fr-FR" altLang="fr-FR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fr-FR" altLang="fr-F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08539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2A00BB7-67DE-436F-B84E-99E8D2340EAD}" type="slidenum">
              <a:rPr lang="fr-FR" sz="1200"/>
              <a:pPr eaLnBrk="1" hangingPunct="1"/>
              <a:t>18</a:t>
            </a:fld>
            <a:endParaRPr lang="fr-FR" sz="120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14525" y="1225550"/>
            <a:ext cx="3032125" cy="2273300"/>
          </a:xfrm>
          <a:noFill/>
          <a:ln w="12700" cap="flat">
            <a:solidFill>
              <a:schemeClr val="tx1"/>
            </a:solidFill>
          </a:ln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750" y="3902075"/>
            <a:ext cx="5030788" cy="385127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eaLnBrk="1" hangingPunct="1">
              <a:lnSpc>
                <a:spcPct val="80000"/>
              </a:lnSpc>
            </a:pPr>
            <a:r>
              <a:rPr lang="en-US" sz="1600" dirty="0"/>
              <a:t>Il y a </a:t>
            </a:r>
            <a:r>
              <a:rPr lang="en-US" sz="1600" dirty="0" err="1"/>
              <a:t>aussi</a:t>
            </a:r>
            <a:r>
              <a:rPr lang="en-US" sz="1600" dirty="0"/>
              <a:t> </a:t>
            </a:r>
            <a:r>
              <a:rPr lang="en-US" sz="1600" dirty="0" err="1"/>
              <a:t>une</a:t>
            </a:r>
            <a:r>
              <a:rPr lang="en-US" sz="1600" dirty="0"/>
              <a:t> </a:t>
            </a:r>
            <a:r>
              <a:rPr lang="en-US" sz="1600" dirty="0" err="1"/>
              <a:t>grande</a:t>
            </a:r>
            <a:r>
              <a:rPr lang="en-US" sz="1600" dirty="0"/>
              <a:t> </a:t>
            </a:r>
            <a:r>
              <a:rPr lang="en-US" sz="1600" dirty="0" err="1"/>
              <a:t>hétérogénéité</a:t>
            </a:r>
            <a:r>
              <a:rPr lang="en-US" sz="1600" dirty="0"/>
              <a:t> des </a:t>
            </a:r>
            <a:r>
              <a:rPr lang="en-US" sz="1600" dirty="0" err="1"/>
              <a:t>infarctus</a:t>
            </a:r>
            <a:r>
              <a:rPr lang="en-US" sz="1600" dirty="0"/>
              <a:t> </a:t>
            </a:r>
            <a:r>
              <a:rPr lang="en-US" sz="1600" dirty="0" err="1"/>
              <a:t>cérébraux</a:t>
            </a:r>
            <a:r>
              <a:rPr lang="en-US" sz="1600" dirty="0"/>
              <a:t> avec de multiples </a:t>
            </a:r>
            <a:r>
              <a:rPr lang="en-US" sz="1600" dirty="0" err="1"/>
              <a:t>mécanismes</a:t>
            </a:r>
            <a:r>
              <a:rPr lang="en-US" sz="1600" dirty="0"/>
              <a:t> </a:t>
            </a:r>
            <a:r>
              <a:rPr lang="en-US" sz="1600" dirty="0" err="1"/>
              <a:t>physiopathologiques</a:t>
            </a:r>
            <a:r>
              <a:rPr lang="en-US" sz="1600" dirty="0"/>
              <a:t>.  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err="1"/>
              <a:t>L’athérome</a:t>
            </a:r>
            <a:r>
              <a:rPr lang="en-US" sz="1600" dirty="0"/>
              <a:t> des </a:t>
            </a:r>
            <a:r>
              <a:rPr lang="en-US" sz="1600" dirty="0" err="1"/>
              <a:t>artères</a:t>
            </a:r>
            <a:r>
              <a:rPr lang="en-US" sz="1600" dirty="0"/>
              <a:t> </a:t>
            </a:r>
            <a:r>
              <a:rPr lang="en-US" sz="1600" dirty="0" err="1"/>
              <a:t>à</a:t>
            </a:r>
            <a:r>
              <a:rPr lang="en-US" sz="1600" dirty="0"/>
              <a:t> distribution </a:t>
            </a:r>
            <a:r>
              <a:rPr lang="en-US" sz="1600" dirty="0" err="1"/>
              <a:t>céphalique</a:t>
            </a:r>
            <a:r>
              <a:rPr lang="en-US" sz="1600" dirty="0"/>
              <a:t> </a:t>
            </a:r>
            <a:r>
              <a:rPr lang="en-US" sz="1600" dirty="0" err="1"/>
              <a:t>est</a:t>
            </a:r>
            <a:r>
              <a:rPr lang="en-US" sz="1600" dirty="0"/>
              <a:t> responsible </a:t>
            </a:r>
            <a:r>
              <a:rPr lang="en-US" sz="1600" dirty="0" err="1"/>
              <a:t>d’environ</a:t>
            </a:r>
            <a:r>
              <a:rPr lang="en-US" sz="1600" dirty="0"/>
              <a:t> 25% des </a:t>
            </a:r>
            <a:r>
              <a:rPr lang="en-US" sz="1600" dirty="0" err="1"/>
              <a:t>cas</a:t>
            </a:r>
            <a:r>
              <a:rPr lang="en-US" sz="1600" dirty="0"/>
              <a:t> des AVC </a:t>
            </a:r>
            <a:r>
              <a:rPr lang="en-US" sz="1600" dirty="0" err="1"/>
              <a:t>ischémiques</a:t>
            </a:r>
            <a:r>
              <a:rPr lang="en-US" sz="1600" dirty="0"/>
              <a:t>, la </a:t>
            </a:r>
            <a:r>
              <a:rPr lang="en-US" sz="1600" dirty="0" err="1"/>
              <a:t>localisation</a:t>
            </a:r>
            <a:r>
              <a:rPr lang="en-US" sz="1600" dirty="0"/>
              <a:t> </a:t>
            </a:r>
            <a:r>
              <a:rPr lang="en-US" sz="1600" dirty="0" err="1"/>
              <a:t>carotidienne</a:t>
            </a:r>
            <a:r>
              <a:rPr lang="en-US" sz="1600" dirty="0"/>
              <a:t> </a:t>
            </a:r>
            <a:r>
              <a:rPr lang="en-US" sz="1600" dirty="0" err="1"/>
              <a:t>étant</a:t>
            </a:r>
            <a:r>
              <a:rPr lang="en-US" sz="1600" dirty="0"/>
              <a:t> </a:t>
            </a:r>
            <a:r>
              <a:rPr lang="en-US" sz="1600" dirty="0" err="1"/>
              <a:t>nettement</a:t>
            </a:r>
            <a:r>
              <a:rPr lang="en-US" sz="1600" dirty="0"/>
              <a:t> </a:t>
            </a:r>
            <a:r>
              <a:rPr lang="en-US" sz="1600" dirty="0" err="1"/>
              <a:t>prédominante</a:t>
            </a:r>
            <a:r>
              <a:rPr lang="en-US" sz="1600" dirty="0"/>
              <a:t>. Les 2 </a:t>
            </a:r>
            <a:r>
              <a:rPr lang="en-US" sz="1600" dirty="0" err="1"/>
              <a:t>autres</a:t>
            </a:r>
            <a:r>
              <a:rPr lang="en-US" sz="1600" dirty="0"/>
              <a:t> causes </a:t>
            </a:r>
            <a:r>
              <a:rPr lang="en-US" sz="1600" dirty="0" err="1"/>
              <a:t>majeures</a:t>
            </a:r>
            <a:r>
              <a:rPr lang="en-US" sz="1600" dirty="0"/>
              <a:t> </a:t>
            </a:r>
            <a:r>
              <a:rPr lang="en-US" sz="1600" dirty="0" err="1"/>
              <a:t>sont</a:t>
            </a:r>
            <a:r>
              <a:rPr lang="en-US" sz="1600" dirty="0"/>
              <a:t> la </a:t>
            </a:r>
            <a:r>
              <a:rPr lang="en-US" sz="1600" dirty="0" err="1"/>
              <a:t>maladie</a:t>
            </a:r>
            <a:r>
              <a:rPr lang="en-US" sz="1600" dirty="0"/>
              <a:t> des petites </a:t>
            </a:r>
            <a:r>
              <a:rPr lang="en-US" sz="1600" dirty="0" err="1"/>
              <a:t>artères</a:t>
            </a:r>
            <a:r>
              <a:rPr lang="en-US" sz="1600" dirty="0"/>
              <a:t> et les CE.</a:t>
            </a:r>
          </a:p>
          <a:p>
            <a:pPr eaLnBrk="1" hangingPunct="1">
              <a:lnSpc>
                <a:spcPct val="80000"/>
              </a:lnSpc>
            </a:pPr>
            <a:r>
              <a:rPr lang="fr-FR" sz="1600" dirty="0"/>
              <a:t>De nombreuses autres affections peuvent être responsables d’un AIC comme les dissections artérielles qui constituent la première cause chez l’adulte jeune. </a:t>
            </a:r>
          </a:p>
          <a:p>
            <a:pPr eaLnBrk="1" hangingPunct="1">
              <a:lnSpc>
                <a:spcPct val="80000"/>
              </a:lnSpc>
            </a:pPr>
            <a:endParaRPr lang="fr-FR" sz="1600" dirty="0"/>
          </a:p>
          <a:p>
            <a:pPr eaLnBrk="1" hangingPunct="1">
              <a:lnSpc>
                <a:spcPct val="80000"/>
              </a:lnSpc>
            </a:pPr>
            <a:r>
              <a:rPr lang="en-GB" dirty="0"/>
              <a:t>Le diagnostic </a:t>
            </a:r>
            <a:r>
              <a:rPr lang="en-GB" dirty="0" err="1"/>
              <a:t>d’infarctus</a:t>
            </a:r>
            <a:r>
              <a:rPr lang="en-GB" dirty="0"/>
              <a:t> </a:t>
            </a:r>
            <a:r>
              <a:rPr lang="en-GB" dirty="0" err="1"/>
              <a:t>d’origine</a:t>
            </a:r>
            <a:r>
              <a:rPr lang="en-GB" dirty="0"/>
              <a:t> </a:t>
            </a:r>
            <a:r>
              <a:rPr lang="en-GB" dirty="0" err="1"/>
              <a:t>carotidienen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clinique</a:t>
            </a:r>
            <a:r>
              <a:rPr lang="en-GB" dirty="0"/>
              <a:t> et </a:t>
            </a:r>
            <a:r>
              <a:rPr lang="en-GB" dirty="0" err="1"/>
              <a:t>systématiquement</a:t>
            </a:r>
            <a:r>
              <a:rPr lang="en-GB" dirty="0"/>
              <a:t> </a:t>
            </a:r>
            <a:r>
              <a:rPr lang="en-GB" dirty="0" err="1"/>
              <a:t>confirmé</a:t>
            </a:r>
            <a:r>
              <a:rPr lang="en-GB" dirty="0"/>
              <a:t> par </a:t>
            </a:r>
            <a:r>
              <a:rPr lang="en-GB" dirty="0" err="1"/>
              <a:t>l’imagerie</a:t>
            </a:r>
            <a:r>
              <a:rPr lang="en-GB" dirty="0"/>
              <a:t> </a:t>
            </a:r>
            <a:r>
              <a:rPr lang="en-GB" dirty="0" err="1"/>
              <a:t>cérébrale</a:t>
            </a:r>
            <a:r>
              <a:rPr lang="en-GB" dirty="0"/>
              <a:t>.</a:t>
            </a:r>
          </a:p>
          <a:p>
            <a:pPr eaLnBrk="1" hangingPunct="1">
              <a:lnSpc>
                <a:spcPct val="80000"/>
              </a:lnSpc>
            </a:pPr>
            <a:endParaRPr lang="fr-FR" sz="1600" dirty="0"/>
          </a:p>
          <a:p>
            <a:pPr eaLnBrk="1" hangingPunct="1">
              <a:lnSpc>
                <a:spcPct val="80000"/>
              </a:lnSpc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20885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8FAAD-1057-474A-B304-D08FA868CE56}" type="datetimeFigureOut">
              <a:rPr lang="fr-FR" smtClean="0"/>
              <a:t>16/06/2017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09F1-B58B-45D1-A1E6-FF05EC5F64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1649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8FAAD-1057-474A-B304-D08FA868CE56}" type="datetimeFigureOut">
              <a:rPr lang="fr-FR" smtClean="0"/>
              <a:t>16/06/2017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09F1-B58B-45D1-A1E6-FF05EC5F64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9531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8FAAD-1057-474A-B304-D08FA868CE56}" type="datetimeFigureOut">
              <a:rPr lang="fr-FR" smtClean="0"/>
              <a:t>16/06/2017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09F1-B58B-45D1-A1E6-FF05EC5F64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6737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re. Texte et image de la bibliothè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'image de la bibliothèque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BB7BD98-4BE7-4226-AE20-BF538C19F9DD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0969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re. Text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graphique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 rtlCol="0">
            <a:normAutofit/>
          </a:bodyPr>
          <a:lstStyle/>
          <a:p>
            <a:pPr lvl="0"/>
            <a:endParaRPr lang="fr-FR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8581C-FF3D-4F1B-87AD-BD8064AEC4B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4820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8FAAD-1057-474A-B304-D08FA868CE56}" type="datetimeFigureOut">
              <a:rPr lang="fr-FR" smtClean="0"/>
              <a:t>16/06/2017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09F1-B58B-45D1-A1E6-FF05EC5F64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4831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8FAAD-1057-474A-B304-D08FA868CE56}" type="datetimeFigureOut">
              <a:rPr lang="fr-FR" smtClean="0"/>
              <a:t>16/06/2017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09F1-B58B-45D1-A1E6-FF05EC5F64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8407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8FAAD-1057-474A-B304-D08FA868CE56}" type="datetimeFigureOut">
              <a:rPr lang="fr-FR" smtClean="0"/>
              <a:t>16/06/2017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09F1-B58B-45D1-A1E6-FF05EC5F64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4592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8FAAD-1057-474A-B304-D08FA868CE56}" type="datetimeFigureOut">
              <a:rPr lang="fr-FR" smtClean="0"/>
              <a:t>16/06/2017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09F1-B58B-45D1-A1E6-FF05EC5F64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0525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8FAAD-1057-474A-B304-D08FA868CE56}" type="datetimeFigureOut">
              <a:rPr lang="fr-FR" smtClean="0"/>
              <a:t>16/06/2017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09F1-B58B-45D1-A1E6-FF05EC5F64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1939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8FAAD-1057-474A-B304-D08FA868CE56}" type="datetimeFigureOut">
              <a:rPr lang="fr-FR" smtClean="0"/>
              <a:t>16/06/2017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09F1-B58B-45D1-A1E6-FF05EC5F64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2587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8FAAD-1057-474A-B304-D08FA868CE56}" type="datetimeFigureOut">
              <a:rPr lang="fr-FR" smtClean="0"/>
              <a:t>16/06/2017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09F1-B58B-45D1-A1E6-FF05EC5F64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0601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8FAAD-1057-474A-B304-D08FA868CE56}" type="datetimeFigureOut">
              <a:rPr lang="fr-FR" smtClean="0"/>
              <a:t>16/06/2017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09F1-B58B-45D1-A1E6-FF05EC5F64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6283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8FAAD-1057-474A-B304-D08FA868CE56}" type="datetimeFigureOut">
              <a:rPr lang="fr-FR" smtClean="0"/>
              <a:t>16/06/2017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109F1-B58B-45D1-A1E6-FF05EC5F64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592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www.rein.ca/images/pressure.gif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www.eau-rhin-meuse.fr/img/patrimoine/sucre.gif" TargetMode="Externa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://membres.lycos.fr/surgicall/clic131.gif" TargetMode="Externa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://membres.lycos.fr/surgicall/clic131.gif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www.aufeminin.com/fitness/antistress/imantistress/legumes.jpg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www.artic.edu/artaccess/AA_Impressionist/images/renoir-med.jpg" TargetMode="Externa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://www.centralstore.com/images/alcool.gif" TargetMode="Externa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://www.ahsc.arizona.edu/opa/ahsnews/sep02/sleep.jpg" TargetMode="Externa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altLang="fr-FR" dirty="0"/>
              <a:t>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26692" y="3717032"/>
            <a:ext cx="6400800" cy="249555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6000" b="1" dirty="0">
                <a:solidFill>
                  <a:schemeClr val="tx1"/>
                </a:solidFill>
              </a:rPr>
              <a:t>L’Accident Vasculaire Cérébral</a:t>
            </a:r>
            <a:br>
              <a:rPr lang="fr-FR" b="1" dirty="0">
                <a:solidFill>
                  <a:schemeClr val="tx1"/>
                </a:solidFill>
              </a:rPr>
            </a:br>
            <a:r>
              <a:rPr lang="fr-FR" sz="2100" b="1" dirty="0">
                <a:solidFill>
                  <a:schemeClr val="tx1"/>
                </a:solidFill>
              </a:rPr>
              <a:t>Dr G Rodier, </a:t>
            </a:r>
            <a:r>
              <a:rPr lang="fr-FR" sz="2000" b="1" dirty="0">
                <a:solidFill>
                  <a:schemeClr val="tx1"/>
                </a:solidFill>
              </a:rPr>
              <a:t>Unité Neuro-vasculaire, CH Annecy Genevois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sz="2000" b="1" dirty="0">
                <a:solidFill>
                  <a:schemeClr val="tx1"/>
                </a:solidFill>
              </a:rPr>
              <a:t>Présenté par Philippe Levasseur, Président France AVC 74          et Marie-Claude </a:t>
            </a:r>
            <a:r>
              <a:rPr lang="fr-FR" sz="2000" b="1" dirty="0" err="1">
                <a:solidFill>
                  <a:schemeClr val="tx1"/>
                </a:solidFill>
              </a:rPr>
              <a:t>Levasseur,Pharmacien</a:t>
            </a:r>
            <a:endParaRPr lang="fr-FR" sz="2000" b="1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fr-FR" sz="2000" b="1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fr-FR" sz="2000" b="1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fr-FR" dirty="0"/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383" y="729752"/>
            <a:ext cx="4176713" cy="285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Image 5" descr="74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01931"/>
            <a:ext cx="21399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7" t="17443" r="66599" b="66457"/>
          <a:stretch/>
        </p:blipFill>
        <p:spPr bwMode="auto">
          <a:xfrm>
            <a:off x="120227" y="70487"/>
            <a:ext cx="1800200" cy="155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4970257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altLang="fr-FR">
                <a:ea typeface="ＭＳ Ｐゴシック" pitchFamily="34" charset="-128"/>
              </a:rPr>
              <a:t>Prise en charge : « Time is brain »</a:t>
            </a:r>
          </a:p>
        </p:txBody>
      </p:sp>
      <p:sp>
        <p:nvSpPr>
          <p:cNvPr id="12291" name="ZoneTexte 4"/>
          <p:cNvSpPr txBox="1">
            <a:spLocks noChangeArrowheads="1"/>
          </p:cNvSpPr>
          <p:nvPr/>
        </p:nvSpPr>
        <p:spPr bwMode="auto">
          <a:xfrm>
            <a:off x="2046288" y="5732463"/>
            <a:ext cx="6375400" cy="61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altLang="fr-FR" sz="3600" b="1" dirty="0">
                <a:solidFill>
                  <a:srgbClr val="FF0000"/>
                </a:solidFill>
                <a:latin typeface="Gill Sans"/>
              </a:rPr>
              <a:t>Réflexe = Appel centre 15</a:t>
            </a:r>
          </a:p>
        </p:txBody>
      </p:sp>
      <p:pic>
        <p:nvPicPr>
          <p:cNvPr id="12292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0" t="7201" r="4736" b="25113"/>
          <a:stretch>
            <a:fillRect/>
          </a:stretch>
        </p:blipFill>
        <p:spPr bwMode="auto">
          <a:xfrm>
            <a:off x="2743200" y="1392238"/>
            <a:ext cx="3543300" cy="396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2649168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3490404"/>
            <a:ext cx="5507436" cy="3335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9512" y="2432303"/>
            <a:ext cx="864096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FR" dirty="0"/>
          </a:p>
          <a:p>
            <a:pPr algn="ctr"/>
            <a:r>
              <a:rPr lang="fr-FR" sz="2800" b="1" dirty="0">
                <a:solidFill>
                  <a:srgbClr val="FF0000"/>
                </a:solidFill>
              </a:rPr>
              <a:t>Toute minute perdue  = 2 millions de neurones détruits! 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75657" y="43652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dirty="0"/>
          </a:p>
          <a:p>
            <a:r>
              <a:rPr lang="fr-FR" b="1" dirty="0">
                <a:solidFill>
                  <a:schemeClr val="bg1"/>
                </a:solidFill>
              </a:rPr>
              <a:t>1 mn 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91880" y="435624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dirty="0"/>
          </a:p>
          <a:p>
            <a:r>
              <a:rPr lang="fr-FR" b="1" dirty="0">
                <a:solidFill>
                  <a:schemeClr val="bg1"/>
                </a:solidFill>
              </a:rPr>
              <a:t>15mn 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48064" y="43756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dirty="0"/>
          </a:p>
          <a:p>
            <a:r>
              <a:rPr lang="fr-FR" b="1" dirty="0">
                <a:solidFill>
                  <a:schemeClr val="bg1"/>
                </a:solidFill>
              </a:rPr>
              <a:t>30 mn 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92165" y="617911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dirty="0"/>
          </a:p>
          <a:p>
            <a:r>
              <a:rPr lang="fr-FR" b="1" dirty="0">
                <a:solidFill>
                  <a:schemeClr val="bg1"/>
                </a:solidFill>
              </a:rPr>
              <a:t>1h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75856" y="61791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dirty="0"/>
          </a:p>
          <a:p>
            <a:r>
              <a:rPr lang="fr-FR" b="1" dirty="0">
                <a:solidFill>
                  <a:schemeClr val="bg1"/>
                </a:solidFill>
              </a:rPr>
              <a:t>2h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92080" y="617911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dirty="0"/>
          </a:p>
          <a:p>
            <a:r>
              <a:rPr lang="fr-FR" b="1" dirty="0">
                <a:solidFill>
                  <a:schemeClr val="bg1"/>
                </a:solidFill>
              </a:rPr>
              <a:t>3h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0"/>
            <a:ext cx="3137520" cy="243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5359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8575"/>
            <a:ext cx="8229600" cy="1009650"/>
          </a:xfrm>
        </p:spPr>
        <p:txBody>
          <a:bodyPr/>
          <a:lstStyle/>
          <a:p>
            <a:pPr eaLnBrk="1" hangingPunct="1"/>
            <a:r>
              <a:rPr lang="fr-FR" altLang="fr-FR" b="1">
                <a:ea typeface="Calibri" panose="020F0502020204030204" pitchFamily="34" charset="0"/>
                <a:cs typeface="Calibri" panose="020F0502020204030204" pitchFamily="34" charset="0"/>
              </a:rPr>
              <a:t>« TIME IS BRAIN » 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836613"/>
            <a:ext cx="4464050" cy="2232025"/>
          </a:xfrm>
        </p:spPr>
        <p:txBody>
          <a:bodyPr/>
          <a:lstStyle/>
          <a:p>
            <a:pPr eaLnBrk="1" hangingPunct="1"/>
            <a:r>
              <a:rPr lang="fr-FR" altLang="fr-FR" sz="2000" b="1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1 minute =</a:t>
            </a:r>
            <a:r>
              <a:rPr lang="fr-FR" altLang="fr-FR" sz="200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fr-FR" altLang="fr-FR" sz="2000">
                <a:ea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fr-FR" altLang="fr-FR" sz="2000" b="1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- 2 millions de neurones</a:t>
            </a:r>
          </a:p>
          <a:p>
            <a:pPr eaLnBrk="1" hangingPunct="1">
              <a:buFontTx/>
              <a:buNone/>
            </a:pPr>
            <a:r>
              <a:rPr lang="fr-FR" altLang="fr-FR" sz="2000">
                <a:ea typeface="Calibri" panose="020F0502020204030204" pitchFamily="34" charset="0"/>
                <a:cs typeface="Calibri" panose="020F0502020204030204" pitchFamily="34" charset="0"/>
              </a:rPr>
              <a:t>		- 14 milliards de synapses</a:t>
            </a:r>
          </a:p>
          <a:p>
            <a:pPr eaLnBrk="1" hangingPunct="1">
              <a:buFontTx/>
              <a:buNone/>
            </a:pPr>
            <a:r>
              <a:rPr lang="fr-FR" altLang="fr-FR" sz="2000">
                <a:ea typeface="Calibri" panose="020F0502020204030204" pitchFamily="34" charset="0"/>
                <a:cs typeface="Calibri" panose="020F0502020204030204" pitchFamily="34" charset="0"/>
              </a:rPr>
              <a:t>		- 12 km de fibres myélinisées</a:t>
            </a:r>
          </a:p>
          <a:p>
            <a:pPr eaLnBrk="1" hangingPunct="1"/>
            <a:endParaRPr lang="fr-FR" altLang="fr-FR" sz="2000" b="1">
              <a:solidFill>
                <a:schemeClr val="accent2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fr-FR" altLang="fr-FR" sz="2000" b="1">
                <a:solidFill>
                  <a:schemeClr val="accent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Recanaliser le plus vite possible</a:t>
            </a:r>
          </a:p>
        </p:txBody>
      </p:sp>
      <p:pic>
        <p:nvPicPr>
          <p:cNvPr id="113668" name="Picture 4" descr="Ischémie Pénomb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260725"/>
            <a:ext cx="4572000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9" name="Rectangle 5"/>
          <p:cNvSpPr>
            <a:spLocks noChangeArrowheads="1"/>
          </p:cNvSpPr>
          <p:nvPr/>
        </p:nvSpPr>
        <p:spPr bwMode="auto">
          <a:xfrm>
            <a:off x="7416800" y="6338888"/>
            <a:ext cx="1727200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buFontTx/>
              <a:buNone/>
            </a:pPr>
            <a:r>
              <a:rPr lang="fr-FR" altLang="fr-FR" sz="1200" b="1">
                <a:solidFill>
                  <a:srgbClr val="000000"/>
                </a:solidFill>
              </a:rPr>
              <a:t>Saver J.,</a:t>
            </a:r>
            <a:r>
              <a:rPr lang="fr-FR" altLang="fr-FR" sz="1200" b="1" i="1">
                <a:solidFill>
                  <a:srgbClr val="000000"/>
                </a:solidFill>
              </a:rPr>
              <a:t> Stroke</a:t>
            </a:r>
            <a:r>
              <a:rPr lang="fr-FR" altLang="fr-FR" sz="1200" b="1">
                <a:solidFill>
                  <a:srgbClr val="000000"/>
                </a:solidFill>
              </a:rPr>
              <a:t> 2006</a:t>
            </a:r>
          </a:p>
        </p:txBody>
      </p:sp>
      <p:grpSp>
        <p:nvGrpSpPr>
          <p:cNvPr id="113670" name="Group 6"/>
          <p:cNvGrpSpPr>
            <a:grpSpLocks/>
          </p:cNvGrpSpPr>
          <p:nvPr/>
        </p:nvGrpSpPr>
        <p:grpSpPr bwMode="auto">
          <a:xfrm>
            <a:off x="4584700" y="1700213"/>
            <a:ext cx="4787900" cy="3529012"/>
            <a:chOff x="2858" y="1342"/>
            <a:chExt cx="3016" cy="1952"/>
          </a:xfrm>
        </p:grpSpPr>
        <p:graphicFrame>
          <p:nvGraphicFramePr>
            <p:cNvPr id="113671" name="Object 7"/>
            <p:cNvGraphicFramePr>
              <a:graphicFrameLocks noChangeAspect="1"/>
            </p:cNvGraphicFramePr>
            <p:nvPr/>
          </p:nvGraphicFramePr>
          <p:xfrm>
            <a:off x="2858" y="1342"/>
            <a:ext cx="3016" cy="19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9" name="Graphique" r:id="rId5" imgW="6096007" imgH="4067100" progId="MSGraph.Chart.8">
                    <p:embed followColorScheme="full"/>
                  </p:oleObj>
                </mc:Choice>
                <mc:Fallback>
                  <p:oleObj name="Graphique" r:id="rId5" imgW="6096007" imgH="4067100" progId="MSGraph.Chart.8">
                    <p:embed followColorScheme="full"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58" y="1342"/>
                          <a:ext cx="3016" cy="19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3672" name="Rectangle 8"/>
            <p:cNvSpPr>
              <a:spLocks noChangeArrowheads="1"/>
            </p:cNvSpPr>
            <p:nvPr/>
          </p:nvSpPr>
          <p:spPr bwMode="auto">
            <a:xfrm>
              <a:off x="3061" y="1480"/>
              <a:ext cx="137" cy="14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6075617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143000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FF0000"/>
                </a:solidFill>
              </a:rPr>
              <a:t>1/ Hospitalisation en Unité </a:t>
            </a:r>
            <a:r>
              <a:rPr lang="fr-FR" dirty="0" err="1">
                <a:solidFill>
                  <a:srgbClr val="FF0000"/>
                </a:solidFill>
              </a:rPr>
              <a:t>Neurovasculaire</a:t>
            </a:r>
            <a:r>
              <a:rPr lang="fr-FR" dirty="0">
                <a:solidFill>
                  <a:srgbClr val="FF0000"/>
                </a:solidFill>
              </a:rPr>
              <a:t> (UNV)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700808"/>
            <a:ext cx="8640960" cy="4525963"/>
          </a:xfrm>
        </p:spPr>
        <p:txBody>
          <a:bodyPr>
            <a:normAutofit/>
          </a:bodyPr>
          <a:lstStyle/>
          <a:p>
            <a:pPr marL="490538" indent="-311150"/>
            <a:r>
              <a:rPr lang="en-US" dirty="0" err="1">
                <a:solidFill>
                  <a:srgbClr val="FF0000"/>
                </a:solidFill>
              </a:rPr>
              <a:t>Réduction</a:t>
            </a:r>
            <a:r>
              <a:rPr lang="en-US" dirty="0">
                <a:solidFill>
                  <a:srgbClr val="FF0000"/>
                </a:solidFill>
              </a:rPr>
              <a:t> de 20% de </a:t>
            </a:r>
            <a:r>
              <a:rPr lang="en-US" dirty="0" err="1">
                <a:solidFill>
                  <a:srgbClr val="FF0000"/>
                </a:solidFill>
              </a:rPr>
              <a:t>mortalité</a:t>
            </a:r>
            <a:r>
              <a:rPr lang="en-US" dirty="0">
                <a:solidFill>
                  <a:srgbClr val="FF0000"/>
                </a:solidFill>
              </a:rPr>
              <a:t>/handicap</a:t>
            </a:r>
          </a:p>
          <a:p>
            <a:pPr marL="490538" indent="-311150"/>
            <a:r>
              <a:rPr lang="en-US" dirty="0" err="1"/>
              <a:t>Unité</a:t>
            </a:r>
            <a:r>
              <a:rPr lang="en-US" dirty="0"/>
              <a:t> </a:t>
            </a:r>
            <a:r>
              <a:rPr lang="en-US" dirty="0" err="1"/>
              <a:t>regroupant</a:t>
            </a:r>
            <a:r>
              <a:rPr lang="en-US" dirty="0"/>
              <a:t> des </a:t>
            </a:r>
            <a:r>
              <a:rPr lang="en-US" dirty="0" err="1"/>
              <a:t>lits</a:t>
            </a:r>
            <a:r>
              <a:rPr lang="en-US" dirty="0"/>
              <a:t> avec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équipe</a:t>
            </a:r>
            <a:r>
              <a:rPr lang="en-US" dirty="0"/>
              <a:t> </a:t>
            </a:r>
            <a:r>
              <a:rPr lang="en-US" dirty="0" err="1"/>
              <a:t>dédiée</a:t>
            </a:r>
            <a:r>
              <a:rPr lang="en-US" dirty="0"/>
              <a:t> à la </a:t>
            </a:r>
            <a:r>
              <a:rPr lang="en-US" dirty="0" err="1"/>
              <a:t>prise</a:t>
            </a:r>
            <a:r>
              <a:rPr lang="en-US" dirty="0"/>
              <a:t> en charge des AVC</a:t>
            </a:r>
          </a:p>
          <a:p>
            <a:pPr marL="731838" lvl="1" indent="-311150"/>
            <a:r>
              <a:rPr lang="en-US" dirty="0" err="1"/>
              <a:t>lits</a:t>
            </a:r>
            <a:r>
              <a:rPr lang="en-US" dirty="0"/>
              <a:t> de </a:t>
            </a:r>
            <a:r>
              <a:rPr lang="en-US" dirty="0" err="1"/>
              <a:t>soins</a:t>
            </a:r>
            <a:r>
              <a:rPr lang="en-US" dirty="0"/>
              <a:t> </a:t>
            </a:r>
            <a:r>
              <a:rPr lang="en-US" dirty="0" err="1"/>
              <a:t>intensifs</a:t>
            </a:r>
            <a:r>
              <a:rPr lang="en-US" dirty="0"/>
              <a:t> : </a:t>
            </a:r>
            <a:r>
              <a:rPr lang="en-US" dirty="0" err="1"/>
              <a:t>prise</a:t>
            </a:r>
            <a:r>
              <a:rPr lang="en-US" dirty="0"/>
              <a:t> en charge </a:t>
            </a:r>
            <a:r>
              <a:rPr lang="en-US" dirty="0" err="1"/>
              <a:t>initiale</a:t>
            </a:r>
            <a:r>
              <a:rPr lang="en-US" dirty="0"/>
              <a:t> des AVC/AIT </a:t>
            </a:r>
            <a:r>
              <a:rPr lang="en-US" dirty="0" err="1"/>
              <a:t>aigus</a:t>
            </a:r>
            <a:r>
              <a:rPr lang="en-US" dirty="0"/>
              <a:t> (&lt; 24h) +/- </a:t>
            </a:r>
            <a:r>
              <a:rPr lang="en-US" dirty="0" err="1"/>
              <a:t>thrombolyse</a:t>
            </a:r>
            <a:endParaRPr lang="en-US" dirty="0"/>
          </a:p>
          <a:p>
            <a:pPr marL="731838" lvl="1" indent="-311150"/>
            <a:r>
              <a:rPr lang="en-US" dirty="0" err="1"/>
              <a:t>lits</a:t>
            </a:r>
            <a:r>
              <a:rPr lang="en-US" dirty="0"/>
              <a:t> post-</a:t>
            </a:r>
            <a:r>
              <a:rPr lang="en-US" dirty="0" err="1"/>
              <a:t>aigus</a:t>
            </a:r>
            <a:r>
              <a:rPr lang="en-US" dirty="0"/>
              <a:t> </a:t>
            </a:r>
          </a:p>
          <a:p>
            <a:pPr marL="420688" lvl="1" indent="0">
              <a:buNone/>
            </a:pPr>
            <a:endParaRPr lang="en-US" dirty="0"/>
          </a:p>
          <a:p>
            <a:pPr marL="579438" lvl="1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4826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000" dirty="0"/>
              <a:t>Spécificité des soins intensifs </a:t>
            </a:r>
            <a:r>
              <a:rPr lang="fr-FR" sz="4000" dirty="0" err="1"/>
              <a:t>neurovasculaires</a:t>
            </a:r>
            <a:endParaRPr lang="fr-FR" sz="4000" dirty="0"/>
          </a:p>
        </p:txBody>
      </p:sp>
      <p:sp>
        <p:nvSpPr>
          <p:cNvPr id="47107" name="Text Box 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672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sz="2000"/>
              <a:t>1 IDE + 1 AS pour 4 lits</a:t>
            </a:r>
          </a:p>
          <a:p>
            <a:pPr eaLnBrk="1" hangingPunct="1">
              <a:lnSpc>
                <a:spcPct val="80000"/>
              </a:lnSpc>
            </a:pPr>
            <a:r>
              <a:rPr lang="fr-FR" sz="2000"/>
              <a:t>Surveillance scope multiparamétrique :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700"/>
              <a:t>Troubles du rythme cardiaque (cardiopathies emboligènes ++)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700"/>
              <a:t>SaO2 : oxygénothérapie, dépistage SAS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700"/>
              <a:t>Surveillance TA horaire</a:t>
            </a:r>
          </a:p>
          <a:p>
            <a:pPr eaLnBrk="1" hangingPunct="1">
              <a:lnSpc>
                <a:spcPct val="80000"/>
              </a:lnSpc>
            </a:pPr>
            <a:r>
              <a:rPr lang="fr-FR" sz="2000"/>
              <a:t>Surveillance neurologique : score NIHSS horaire, alerte en cas d’aggravation</a:t>
            </a:r>
          </a:p>
          <a:p>
            <a:pPr eaLnBrk="1" hangingPunct="1">
              <a:lnSpc>
                <a:spcPct val="80000"/>
              </a:lnSpc>
            </a:pPr>
            <a:r>
              <a:rPr lang="fr-FR" sz="2000"/>
              <a:t>Prévention complications :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700"/>
              <a:t>Dépistage systématique des troubles de déglutition avant toute réalimentation, réalimentation précoce (texture adaptée, SNG si nécessaire)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700"/>
              <a:t>Evaluation risque escarre, mise en place de matelas à air, mobilisation fréquente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700"/>
              <a:t>Positionnement : repos lit strict avant réalisation ETSA (+++ AIT et AVC mineurs)</a:t>
            </a:r>
          </a:p>
          <a:p>
            <a:pPr eaLnBrk="1" hangingPunct="1">
              <a:lnSpc>
                <a:spcPct val="80000"/>
              </a:lnSpc>
            </a:pPr>
            <a:r>
              <a:rPr lang="fr-FR" sz="2000"/>
              <a:t>Rééducation précoce (orthophonie, kinésithérapie, ergothérapie, neuropsychologie)</a:t>
            </a:r>
          </a:p>
          <a:p>
            <a:pPr eaLnBrk="1" hangingPunct="1">
              <a:lnSpc>
                <a:spcPct val="80000"/>
              </a:lnSpc>
            </a:pPr>
            <a:r>
              <a:rPr lang="fr-FR" sz="2000"/>
              <a:t>Prise en charge psychologique des patients (et familles)</a:t>
            </a:r>
          </a:p>
          <a:p>
            <a:pPr lvl="1" eaLnBrk="1" hangingPunct="1">
              <a:lnSpc>
                <a:spcPct val="80000"/>
              </a:lnSpc>
              <a:spcBef>
                <a:spcPct val="50000"/>
              </a:spcBef>
              <a:buFontTx/>
              <a:buChar char="-"/>
            </a:pPr>
            <a:endParaRPr lang="fr-FR" sz="1000"/>
          </a:p>
        </p:txBody>
      </p:sp>
    </p:spTree>
    <p:extLst>
      <p:ext uri="{BB962C8B-B14F-4D97-AF65-F5344CB8AC3E}">
        <p14:creationId xmlns:p14="http://schemas.microsoft.com/office/powerpoint/2010/main" val="1648664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fr-FR" sz="3600" dirty="0">
                <a:solidFill>
                  <a:srgbClr val="FF0000"/>
                </a:solidFill>
              </a:rPr>
              <a:t>Bénéfice de la thrombolyse en cas d’infarctus cérébral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547664" y="5373216"/>
            <a:ext cx="5832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endParaRPr lang="fr-FR" sz="2400" dirty="0">
              <a:solidFill>
                <a:srgbClr val="FF0000"/>
              </a:solidFill>
            </a:endParaRPr>
          </a:p>
          <a:p>
            <a:pPr lvl="2"/>
            <a:r>
              <a:rPr lang="fr-FR" sz="2400" dirty="0">
                <a:solidFill>
                  <a:srgbClr val="FF0000"/>
                </a:solidFill>
              </a:rPr>
              <a:t>Réduction 40% mortalité/handicap, </a:t>
            </a:r>
          </a:p>
          <a:p>
            <a:pPr lvl="2"/>
            <a:r>
              <a:rPr lang="fr-FR" sz="2400" dirty="0">
                <a:solidFill>
                  <a:srgbClr val="FF0000"/>
                </a:solidFill>
              </a:rPr>
              <a:t>Risque Hémorragique  x 3,5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7692117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59"/>
            <a:ext cx="2664296" cy="2232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853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89346"/>
            <a:ext cx="6769100" cy="514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47664" y="3068960"/>
            <a:ext cx="7885300" cy="15696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fr-FR" sz="9600" dirty="0">
                <a:solidFill>
                  <a:schemeClr val="bg1"/>
                </a:solidFill>
              </a:rPr>
              <a:t>Délai maxi4h30</a:t>
            </a:r>
          </a:p>
        </p:txBody>
      </p:sp>
    </p:spTree>
    <p:extLst>
      <p:ext uri="{BB962C8B-B14F-4D97-AF65-F5344CB8AC3E}">
        <p14:creationId xmlns:p14="http://schemas.microsoft.com/office/powerpoint/2010/main" val="18035092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-2197100" y="265113"/>
            <a:ext cx="8229600" cy="1143000"/>
          </a:xfrm>
        </p:spPr>
        <p:txBody>
          <a:bodyPr/>
          <a:lstStyle/>
          <a:p>
            <a:r>
              <a:rPr lang="fr-FR" altLang="fr-FR" sz="3600" dirty="0">
                <a:solidFill>
                  <a:srgbClr val="FF0000"/>
                </a:solidFill>
                <a:ea typeface="Calibri" pitchFamily="34" charset="0"/>
                <a:cs typeface="Calibri" pitchFamily="34" charset="0"/>
              </a:rPr>
              <a:t>la </a:t>
            </a:r>
            <a:r>
              <a:rPr lang="fr-FR" altLang="fr-FR" sz="3600" dirty="0" err="1">
                <a:solidFill>
                  <a:srgbClr val="FF0000"/>
                </a:solidFill>
                <a:ea typeface="Calibri" pitchFamily="34" charset="0"/>
                <a:cs typeface="Calibri" pitchFamily="34" charset="0"/>
              </a:rPr>
              <a:t>Thrombectomie</a:t>
            </a:r>
            <a:r>
              <a:rPr lang="fr-FR" altLang="fr-FR" sz="6600" dirty="0">
                <a:solidFill>
                  <a:srgbClr val="FF0000"/>
                </a:solidFill>
                <a:ea typeface="Calibri" pitchFamily="34" charset="0"/>
                <a:cs typeface="Calibri" pitchFamily="34" charset="0"/>
              </a:rPr>
              <a:t> </a:t>
            </a: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613" y="33338"/>
            <a:ext cx="5257800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349500"/>
            <a:ext cx="30480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150" y="4445000"/>
            <a:ext cx="2114550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850" y="3900488"/>
            <a:ext cx="5135563" cy="288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6276999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Line 2"/>
          <p:cNvSpPr>
            <a:spLocks noChangeShapeType="1"/>
          </p:cNvSpPr>
          <p:nvPr/>
        </p:nvSpPr>
        <p:spPr bwMode="auto">
          <a:xfrm>
            <a:off x="1219200" y="2819400"/>
            <a:ext cx="0" cy="55562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2843213" y="304800"/>
            <a:ext cx="3455987" cy="648883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6671" tIns="62224" rIns="126671" bIns="62224">
            <a:spAutoFit/>
          </a:bodyPr>
          <a:lstStyle/>
          <a:p>
            <a:pPr algn="ctr" defTabSz="1279525" eaLnBrk="0" hangingPunct="0"/>
            <a:r>
              <a:rPr lang="en-GB" sz="3400" b="1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AVC </a:t>
            </a:r>
            <a:r>
              <a:rPr lang="en-GB" sz="3400" b="1" dirty="0" err="1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ischémique</a:t>
            </a:r>
            <a:endParaRPr lang="en-GB" sz="3400" b="1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5060" name="Line 4"/>
          <p:cNvSpPr>
            <a:spLocks noChangeShapeType="1"/>
          </p:cNvSpPr>
          <p:nvPr/>
        </p:nvSpPr>
        <p:spPr bwMode="auto">
          <a:xfrm>
            <a:off x="4418013" y="1784350"/>
            <a:ext cx="0" cy="49212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5061" name="Line 5"/>
          <p:cNvSpPr>
            <a:spLocks noChangeShapeType="1"/>
          </p:cNvSpPr>
          <p:nvPr/>
        </p:nvSpPr>
        <p:spPr bwMode="auto">
          <a:xfrm>
            <a:off x="1824038" y="2276475"/>
            <a:ext cx="663575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 rot="-1800000">
            <a:off x="241300" y="3351464"/>
            <a:ext cx="2225675" cy="802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6671" tIns="62224" rIns="126671" bIns="62224">
            <a:spAutoFit/>
          </a:bodyPr>
          <a:lstStyle/>
          <a:p>
            <a:pPr defTabSz="1279525" eaLnBrk="0" hangingPunct="0"/>
            <a:r>
              <a:rPr lang="en-GB" sz="2200">
                <a:latin typeface="Calibri" pitchFamily="34" charset="0"/>
                <a:cs typeface="Calibri" pitchFamily="34" charset="0"/>
              </a:rPr>
              <a:t>Athérosclérose</a:t>
            </a:r>
          </a:p>
          <a:p>
            <a:pPr defTabSz="1279525" eaLnBrk="0" hangingPunct="0"/>
            <a:r>
              <a:rPr lang="en-GB" sz="2200">
                <a:latin typeface="Calibri" pitchFamily="34" charset="0"/>
                <a:cs typeface="Calibri" pitchFamily="34" charset="0"/>
              </a:rPr>
              <a:t>sténose &gt; 50%</a:t>
            </a: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 rot="-1800000">
            <a:off x="2305676" y="3272089"/>
            <a:ext cx="2157747" cy="802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6671" tIns="62224" rIns="126671" bIns="62224">
            <a:spAutoFit/>
          </a:bodyPr>
          <a:lstStyle/>
          <a:p>
            <a:pPr algn="ctr" defTabSz="1279525" eaLnBrk="0" hangingPunct="0"/>
            <a:r>
              <a:rPr lang="en-GB" sz="2200">
                <a:latin typeface="Calibri" pitchFamily="34" charset="0"/>
                <a:cs typeface="Calibri" pitchFamily="34" charset="0"/>
              </a:rPr>
              <a:t>Petit infarctus</a:t>
            </a:r>
          </a:p>
          <a:p>
            <a:pPr algn="ctr" defTabSz="1279525" eaLnBrk="0" hangingPunct="0"/>
            <a:r>
              <a:rPr lang="en-GB" sz="2200">
                <a:latin typeface="Calibri" pitchFamily="34" charset="0"/>
                <a:cs typeface="Calibri" pitchFamily="34" charset="0"/>
              </a:rPr>
              <a:t>profond (lacune)</a:t>
            </a: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 rot="-1800000">
            <a:off x="4065862" y="3195889"/>
            <a:ext cx="2453725" cy="802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6671" tIns="62224" rIns="126671" bIns="62224">
            <a:spAutoFit/>
          </a:bodyPr>
          <a:lstStyle/>
          <a:p>
            <a:pPr algn="ctr" defTabSz="1279525" eaLnBrk="0" hangingPunct="0"/>
            <a:r>
              <a:rPr lang="en-GB" sz="2200">
                <a:latin typeface="Calibri" pitchFamily="34" charset="0"/>
                <a:cs typeface="Calibri" pitchFamily="34" charset="0"/>
              </a:rPr>
              <a:t>Embolie</a:t>
            </a:r>
          </a:p>
          <a:p>
            <a:pPr algn="ctr" defTabSz="1279525" eaLnBrk="0" hangingPunct="0"/>
            <a:r>
              <a:rPr lang="en-GB" sz="2200">
                <a:latin typeface="Calibri" pitchFamily="34" charset="0"/>
                <a:cs typeface="Calibri" pitchFamily="34" charset="0"/>
              </a:rPr>
              <a:t>d'origine cardiaque</a:t>
            </a: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 rot="-1800000">
            <a:off x="6080168" y="3350085"/>
            <a:ext cx="1831889" cy="464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6671" tIns="62224" rIns="126671" bIns="62224">
            <a:spAutoFit/>
          </a:bodyPr>
          <a:lstStyle/>
          <a:p>
            <a:pPr algn="ctr" defTabSz="1279525" eaLnBrk="0" hangingPunct="0"/>
            <a:r>
              <a:rPr lang="en-GB" sz="2200">
                <a:latin typeface="Calibri" pitchFamily="34" charset="0"/>
                <a:cs typeface="Calibri" pitchFamily="34" charset="0"/>
              </a:rPr>
              <a:t>Autres causes</a:t>
            </a: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 rot="-1800000">
            <a:off x="7101138" y="3350085"/>
            <a:ext cx="2064837" cy="464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6671" tIns="62224" rIns="126671" bIns="62224">
            <a:spAutoFit/>
          </a:bodyPr>
          <a:lstStyle/>
          <a:p>
            <a:pPr algn="ctr" defTabSz="1279525" eaLnBrk="0" hangingPunct="0"/>
            <a:r>
              <a:rPr lang="en-GB" sz="2200">
                <a:latin typeface="Calibri" pitchFamily="34" charset="0"/>
                <a:cs typeface="Calibri" pitchFamily="34" charset="0"/>
              </a:rPr>
              <a:t>Cause inconnue</a:t>
            </a: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947738" y="2286000"/>
            <a:ext cx="808853" cy="510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6671" tIns="62224" rIns="126671" bIns="62224">
            <a:spAutoFit/>
          </a:bodyPr>
          <a:lstStyle/>
          <a:p>
            <a:pPr defTabSz="1279525" eaLnBrk="0" hangingPunct="0"/>
            <a:r>
              <a:rPr lang="en-GB" sz="2500">
                <a:latin typeface="Calibri" pitchFamily="34" charset="0"/>
                <a:cs typeface="Calibri" pitchFamily="34" charset="0"/>
              </a:rPr>
              <a:t>25%</a:t>
            </a:r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2913063" y="2286000"/>
            <a:ext cx="808853" cy="510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6671" tIns="62224" rIns="126671" bIns="62224">
            <a:spAutoFit/>
          </a:bodyPr>
          <a:lstStyle/>
          <a:p>
            <a:pPr defTabSz="1279525" eaLnBrk="0" hangingPunct="0"/>
            <a:r>
              <a:rPr lang="en-GB" sz="2500">
                <a:latin typeface="Calibri" pitchFamily="34" charset="0"/>
                <a:cs typeface="Calibri" pitchFamily="34" charset="0"/>
              </a:rPr>
              <a:t>20%</a:t>
            </a: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4892675" y="2276475"/>
            <a:ext cx="808853" cy="510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6671" tIns="62224" rIns="126671" bIns="62224">
            <a:spAutoFit/>
          </a:bodyPr>
          <a:lstStyle/>
          <a:p>
            <a:pPr defTabSz="1279525" eaLnBrk="0" hangingPunct="0"/>
            <a:r>
              <a:rPr lang="en-GB" sz="2500">
                <a:latin typeface="Calibri" pitchFamily="34" charset="0"/>
                <a:cs typeface="Calibri" pitchFamily="34" charset="0"/>
              </a:rPr>
              <a:t>20%</a:t>
            </a:r>
          </a:p>
        </p:txBody>
      </p:sp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6748463" y="2276475"/>
            <a:ext cx="646949" cy="510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6671" tIns="62224" rIns="126671" bIns="62224">
            <a:spAutoFit/>
          </a:bodyPr>
          <a:lstStyle/>
          <a:p>
            <a:pPr defTabSz="1279525" eaLnBrk="0" hangingPunct="0"/>
            <a:r>
              <a:rPr lang="en-GB" sz="2500">
                <a:latin typeface="Calibri" pitchFamily="34" charset="0"/>
                <a:cs typeface="Calibri" pitchFamily="34" charset="0"/>
              </a:rPr>
              <a:t>5%</a:t>
            </a:r>
          </a:p>
        </p:txBody>
      </p:sp>
      <p:sp>
        <p:nvSpPr>
          <p:cNvPr id="45071" name="Rectangle 15"/>
          <p:cNvSpPr>
            <a:spLocks noChangeArrowheads="1"/>
          </p:cNvSpPr>
          <p:nvPr/>
        </p:nvSpPr>
        <p:spPr bwMode="auto">
          <a:xfrm>
            <a:off x="7964488" y="2276475"/>
            <a:ext cx="808853" cy="510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6671" tIns="62224" rIns="126671" bIns="62224">
            <a:spAutoFit/>
          </a:bodyPr>
          <a:lstStyle/>
          <a:p>
            <a:pPr defTabSz="1279525" eaLnBrk="0" hangingPunct="0"/>
            <a:r>
              <a:rPr lang="en-GB" sz="2500">
                <a:latin typeface="Calibri" pitchFamily="34" charset="0"/>
                <a:cs typeface="Calibri" pitchFamily="34" charset="0"/>
              </a:rPr>
              <a:t>30%</a:t>
            </a:r>
          </a:p>
        </p:txBody>
      </p:sp>
      <p:sp>
        <p:nvSpPr>
          <p:cNvPr id="45072" name="Line 16"/>
          <p:cNvSpPr>
            <a:spLocks noChangeShapeType="1"/>
          </p:cNvSpPr>
          <p:nvPr/>
        </p:nvSpPr>
        <p:spPr bwMode="auto">
          <a:xfrm>
            <a:off x="3251200" y="2743200"/>
            <a:ext cx="0" cy="55403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5073" name="Line 17"/>
          <p:cNvSpPr>
            <a:spLocks noChangeShapeType="1"/>
          </p:cNvSpPr>
          <p:nvPr/>
        </p:nvSpPr>
        <p:spPr bwMode="auto">
          <a:xfrm>
            <a:off x="5214938" y="2743200"/>
            <a:ext cx="0" cy="55403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5074" name="Line 18"/>
          <p:cNvSpPr>
            <a:spLocks noChangeShapeType="1"/>
          </p:cNvSpPr>
          <p:nvPr/>
        </p:nvSpPr>
        <p:spPr bwMode="auto">
          <a:xfrm>
            <a:off x="7067550" y="2708275"/>
            <a:ext cx="0" cy="55403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5075" name="Line 19"/>
          <p:cNvSpPr>
            <a:spLocks noChangeShapeType="1"/>
          </p:cNvSpPr>
          <p:nvPr/>
        </p:nvSpPr>
        <p:spPr bwMode="auto">
          <a:xfrm>
            <a:off x="8348663" y="2708275"/>
            <a:ext cx="0" cy="55403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5076" name="Picture 20" descr="Caus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152400"/>
            <a:ext cx="1579562" cy="19812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77" name="Picture 21" descr="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4724400"/>
            <a:ext cx="2166938" cy="1582738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78" name="Picture 22" descr="Sans titre - 3 copi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495800"/>
            <a:ext cx="1620838" cy="1981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79" name="Picture 23" descr="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263" y="4495800"/>
            <a:ext cx="2235200" cy="19065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95360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r-FR" b="1">
                <a:solidFill>
                  <a:srgbClr val="FF0000"/>
                </a:solidFill>
              </a:rPr>
              <a:t>Après l’AVC</a:t>
            </a:r>
          </a:p>
        </p:txBody>
      </p:sp>
      <p:sp>
        <p:nvSpPr>
          <p:cNvPr id="106499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fr-FR" b="1">
                <a:solidFill>
                  <a:schemeClr val="tx1"/>
                </a:solidFill>
              </a:rPr>
              <a:t>60% des patients vont garder des séquelles</a:t>
            </a:r>
          </a:p>
        </p:txBody>
      </p:sp>
    </p:spTree>
    <p:extLst>
      <p:ext uri="{BB962C8B-B14F-4D97-AF65-F5344CB8AC3E}">
        <p14:creationId xmlns:p14="http://schemas.microsoft.com/office/powerpoint/2010/main" val="1299846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339752" y="836712"/>
            <a:ext cx="42652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/>
              <a:t>SONDAGE IPSOS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539552" y="5301208"/>
            <a:ext cx="8193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Sondage IPSOS réalisé du 31 Juillet au 29 Août 2013 auprès de 1 018 Français âgés de 18 ans et plus interrogés par Internet constituant un échantillon </a:t>
            </a:r>
            <a:r>
              <a:rPr lang="fr-FR" dirty="0" err="1"/>
              <a:t>nationalreprésentatif</a:t>
            </a:r>
            <a:r>
              <a:rPr lang="fr-FR" dirty="0"/>
              <a:t>, selon la méthode des quotas de sexe, âge, région, catégorie d'agglomération et profession du chef de famille (Sources INSEE).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6" t="53979" r="36895" b="18639"/>
          <a:stretch/>
        </p:blipFill>
        <p:spPr bwMode="auto">
          <a:xfrm>
            <a:off x="1187624" y="1988840"/>
            <a:ext cx="6336704" cy="2888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8451920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228600"/>
            <a:ext cx="7558608" cy="680120"/>
          </a:xfrm>
          <a:solidFill>
            <a:srgbClr val="C00000">
              <a:alpha val="50195"/>
            </a:srgbClr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altLang="fr-FR" sz="4000" dirty="0">
                <a:latin typeface="Tahoma" pitchFamily="34" charset="0"/>
              </a:rPr>
              <a:t>Les Facteurs de risque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4744"/>
            <a:ext cx="7772400" cy="5609431"/>
          </a:xfrm>
          <a:solidFill>
            <a:srgbClr val="FFFFFF">
              <a:alpha val="50195"/>
            </a:srgbClr>
          </a:solidFill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fr-FR" altLang="fr-FR" sz="2800" dirty="0">
                <a:latin typeface="Tahoma" pitchFamily="34" charset="0"/>
              </a:rPr>
              <a:t>Âge-sexe-antécédents personnels et familiaux     </a:t>
            </a:r>
          </a:p>
          <a:p>
            <a:pPr>
              <a:lnSpc>
                <a:spcPct val="90000"/>
              </a:lnSpc>
            </a:pPr>
            <a:r>
              <a:rPr lang="fr-FR" altLang="fr-FR" sz="2800" dirty="0">
                <a:solidFill>
                  <a:schemeClr val="accent1"/>
                </a:solidFill>
                <a:latin typeface="Tahoma" pitchFamily="34" charset="0"/>
              </a:rPr>
              <a:t>HTA : le risque est X4</a:t>
            </a:r>
            <a:endParaRPr lang="fr-FR" altLang="fr-FR" sz="2800" dirty="0"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fr-FR" altLang="fr-FR" sz="2800" dirty="0">
                <a:latin typeface="Tahoma" pitchFamily="34" charset="0"/>
              </a:rPr>
              <a:t>Hypercholestérolémie</a:t>
            </a:r>
          </a:p>
          <a:p>
            <a:pPr>
              <a:lnSpc>
                <a:spcPct val="90000"/>
              </a:lnSpc>
            </a:pPr>
            <a:r>
              <a:rPr lang="fr-FR" altLang="fr-FR" sz="2800" dirty="0">
                <a:latin typeface="Tahoma" pitchFamily="34" charset="0"/>
              </a:rPr>
              <a:t>Diabète</a:t>
            </a:r>
          </a:p>
          <a:p>
            <a:pPr>
              <a:lnSpc>
                <a:spcPct val="90000"/>
              </a:lnSpc>
            </a:pPr>
            <a:r>
              <a:rPr lang="fr-FR" altLang="fr-FR" sz="2800" dirty="0">
                <a:latin typeface="Tahoma" pitchFamily="34" charset="0"/>
              </a:rPr>
              <a:t>Sédentarité</a:t>
            </a:r>
          </a:p>
          <a:p>
            <a:pPr eaLnBrk="1" hangingPunct="1">
              <a:lnSpc>
                <a:spcPct val="90000"/>
              </a:lnSpc>
            </a:pPr>
            <a:r>
              <a:rPr lang="fr-FR" altLang="fr-FR" sz="2800" dirty="0">
                <a:latin typeface="Tahoma" pitchFamily="34" charset="0"/>
              </a:rPr>
              <a:t>Maladies cardiaques (fibrillation auriculaire)</a:t>
            </a:r>
          </a:p>
          <a:p>
            <a:pPr eaLnBrk="1" hangingPunct="1">
              <a:lnSpc>
                <a:spcPct val="90000"/>
              </a:lnSpc>
            </a:pPr>
            <a:r>
              <a:rPr lang="fr-FR" altLang="fr-FR" sz="2800" dirty="0">
                <a:latin typeface="Tahoma" pitchFamily="34" charset="0"/>
              </a:rPr>
              <a:t>Anomalies de la coagulation</a:t>
            </a:r>
          </a:p>
          <a:p>
            <a:pPr>
              <a:lnSpc>
                <a:spcPct val="90000"/>
              </a:lnSpc>
            </a:pPr>
            <a:r>
              <a:rPr lang="fr-FR" altLang="fr-FR" sz="2800" dirty="0">
                <a:latin typeface="Tahoma" pitchFamily="34" charset="0"/>
              </a:rPr>
              <a:t>Syndrome d’apnée du sommeil</a:t>
            </a:r>
          </a:p>
          <a:p>
            <a:pPr>
              <a:lnSpc>
                <a:spcPct val="90000"/>
              </a:lnSpc>
            </a:pPr>
            <a:r>
              <a:rPr lang="fr-FR" altLang="fr-FR" sz="2800" dirty="0">
                <a:latin typeface="Tahoma" pitchFamily="34" charset="0"/>
              </a:rPr>
              <a:t>Éthylisme</a:t>
            </a:r>
          </a:p>
          <a:p>
            <a:pPr>
              <a:lnSpc>
                <a:spcPct val="90000"/>
              </a:lnSpc>
            </a:pPr>
            <a:r>
              <a:rPr lang="fr-FR" altLang="fr-FR" sz="2800" dirty="0" err="1">
                <a:latin typeface="Tahoma" pitchFamily="34" charset="0"/>
              </a:rPr>
              <a:t>Tabac;Tabac</a:t>
            </a:r>
            <a:r>
              <a:rPr lang="fr-FR" altLang="fr-FR" sz="2800" dirty="0">
                <a:latin typeface="Tahoma" pitchFamily="34" charset="0"/>
              </a:rPr>
              <a:t>- cannabis,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r-FR" altLang="fr-FR" sz="2800" dirty="0">
                <a:latin typeface="Tahoma" pitchFamily="34" charset="0"/>
              </a:rPr>
              <a:t>    </a:t>
            </a:r>
            <a:r>
              <a:rPr lang="fr-FR" altLang="fr-FR" sz="2800" dirty="0" err="1">
                <a:latin typeface="Tahoma" pitchFamily="34" charset="0"/>
              </a:rPr>
              <a:t>Tabac+pilule+migraine</a:t>
            </a:r>
            <a:r>
              <a:rPr lang="fr-FR" altLang="fr-FR" sz="2800" dirty="0">
                <a:latin typeface="Tahoma" pitchFamily="34" charset="0"/>
              </a:rPr>
              <a:t> x20 </a:t>
            </a:r>
          </a:p>
          <a:p>
            <a:pPr>
              <a:lnSpc>
                <a:spcPct val="90000"/>
              </a:lnSpc>
            </a:pPr>
            <a:r>
              <a:rPr lang="fr-FR" altLang="fr-FR" sz="2800" dirty="0">
                <a:latin typeface="Tahoma" pitchFamily="34" charset="0"/>
              </a:rPr>
              <a:t> Stress</a:t>
            </a:r>
          </a:p>
          <a:p>
            <a:pPr eaLnBrk="1" hangingPunct="1">
              <a:lnSpc>
                <a:spcPct val="90000"/>
              </a:lnSpc>
            </a:pPr>
            <a:endParaRPr lang="fr-FR" altLang="fr-FR" sz="2800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103374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latin typeface="Calibri" pitchFamily="34" charset="0"/>
                <a:cs typeface="Calibri" pitchFamily="34" charset="0"/>
              </a:rPr>
              <a:t>1- L’hypertension artérielle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743200"/>
            <a:ext cx="3810000" cy="4114800"/>
          </a:xfrm>
        </p:spPr>
        <p:txBody>
          <a:bodyPr/>
          <a:lstStyle/>
          <a:p>
            <a:pPr>
              <a:buFontTx/>
              <a:buNone/>
            </a:pPr>
            <a:r>
              <a:rPr lang="fr-FR" sz="5400">
                <a:latin typeface="Calibri" pitchFamily="34" charset="0"/>
                <a:cs typeface="Calibri" pitchFamily="34" charset="0"/>
              </a:rPr>
              <a:t>TA </a:t>
            </a:r>
            <a:r>
              <a:rPr lang="fr-FR" sz="5400" b="1">
                <a:latin typeface="Calibri" pitchFamily="34" charset="0"/>
                <a:cs typeface="Calibri" pitchFamily="34" charset="0"/>
              </a:rPr>
              <a:t>&lt; </a:t>
            </a:r>
            <a:r>
              <a:rPr lang="fr-FR" sz="5400">
                <a:latin typeface="Calibri" pitchFamily="34" charset="0"/>
                <a:cs typeface="Calibri" pitchFamily="34" charset="0"/>
              </a:rPr>
              <a:t>140/90 mmHg 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2603500" y="2239963"/>
            <a:ext cx="3938588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kumimoji="0" lang="fr-FR" sz="1600" b="1">
                <a:latin typeface="Calibri" pitchFamily="34" charset="0"/>
                <a:cs typeface="Calibri" pitchFamily="34" charset="0"/>
              </a:rPr>
              <a:t> </a:t>
            </a:r>
            <a:r>
              <a:rPr kumimoji="0" lang="fr-FR" sz="1400" b="1">
                <a:latin typeface="Calibri" pitchFamily="34" charset="0"/>
                <a:cs typeface="Calibri" pitchFamily="34" charset="0"/>
              </a:rPr>
              <a:t>  </a:t>
            </a:r>
            <a:r>
              <a:rPr kumimoji="0" lang="fr-FR" sz="12000" b="1">
                <a:latin typeface="Calibri" pitchFamily="34" charset="0"/>
                <a:cs typeface="Calibri" pitchFamily="34" charset="0"/>
              </a:rPr>
              <a:t> </a:t>
            </a:r>
            <a:r>
              <a:rPr kumimoji="0" lang="fr-FR" sz="1400" b="1">
                <a:latin typeface="Calibri" pitchFamily="34" charset="0"/>
                <a:cs typeface="Calibri" pitchFamily="34" charset="0"/>
              </a:rPr>
              <a:t>                                    </a:t>
            </a:r>
          </a:p>
          <a:p>
            <a:pPr eaLnBrk="0" hangingPunct="0"/>
            <a:endParaRPr kumimoji="0" lang="fr-FR" sz="1400" b="1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7" name="Picture 7" descr="ima39716.jpg (12633 octets)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5644" y="2132856"/>
            <a:ext cx="3212887" cy="36751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92614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84525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15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819400"/>
            <a:ext cx="5514975" cy="382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02179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fr-FR">
                <a:solidFill>
                  <a:schemeClr val="hlink"/>
                </a:solidFill>
                <a:latin typeface="Calibri" pitchFamily="34" charset="0"/>
                <a:cs typeface="Calibri" pitchFamily="34" charset="0"/>
              </a:rPr>
              <a:t>Ce que vous pouvez faire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3810000" cy="41148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fr-FR" sz="2200" b="1" dirty="0">
                <a:latin typeface="Calibri" pitchFamily="34" charset="0"/>
                <a:cs typeface="Calibri" pitchFamily="34" charset="0"/>
              </a:rPr>
              <a:t>Faire prendre régulièrement la tension</a:t>
            </a:r>
          </a:p>
          <a:p>
            <a:pPr>
              <a:lnSpc>
                <a:spcPct val="90000"/>
              </a:lnSpc>
            </a:pPr>
            <a:r>
              <a:rPr lang="fr-FR" sz="2200" b="1" dirty="0">
                <a:latin typeface="Calibri" pitchFamily="34" charset="0"/>
                <a:cs typeface="Calibri" pitchFamily="34" charset="0"/>
              </a:rPr>
              <a:t>Perdre du poids s’il est excessif</a:t>
            </a:r>
          </a:p>
          <a:p>
            <a:pPr>
              <a:lnSpc>
                <a:spcPct val="90000"/>
              </a:lnSpc>
            </a:pPr>
            <a:r>
              <a:rPr lang="fr-FR" sz="2200" b="1" dirty="0">
                <a:latin typeface="Calibri" pitchFamily="34" charset="0"/>
                <a:cs typeface="Calibri" pitchFamily="34" charset="0"/>
              </a:rPr>
              <a:t>Réduire le sel dans l’alimentation</a:t>
            </a:r>
          </a:p>
          <a:p>
            <a:pPr>
              <a:lnSpc>
                <a:spcPct val="90000"/>
              </a:lnSpc>
            </a:pPr>
            <a:r>
              <a:rPr lang="fr-FR" sz="2200" b="1" dirty="0">
                <a:latin typeface="Calibri" pitchFamily="34" charset="0"/>
                <a:cs typeface="Calibri" pitchFamily="34" charset="0"/>
              </a:rPr>
              <a:t>Limiter  la consommation d’alcool</a:t>
            </a:r>
          </a:p>
          <a:p>
            <a:pPr>
              <a:lnSpc>
                <a:spcPct val="90000"/>
              </a:lnSpc>
            </a:pPr>
            <a:r>
              <a:rPr lang="fr-FR" sz="2200" b="1" dirty="0">
                <a:latin typeface="Calibri" pitchFamily="34" charset="0"/>
                <a:cs typeface="Calibri" pitchFamily="34" charset="0"/>
              </a:rPr>
              <a:t>Avoir une activité physique régulière</a:t>
            </a:r>
          </a:p>
          <a:p>
            <a:pPr>
              <a:lnSpc>
                <a:spcPct val="90000"/>
              </a:lnSpc>
            </a:pPr>
            <a:r>
              <a:rPr lang="fr-FR" sz="2200" b="1" dirty="0">
                <a:latin typeface="Calibri" pitchFamily="34" charset="0"/>
                <a:cs typeface="Calibri" pitchFamily="34" charset="0"/>
              </a:rPr>
              <a:t>Prendre régulièrement  des médicaments </a:t>
            </a:r>
            <a:r>
              <a:rPr lang="fr-FR" sz="2200" b="1" dirty="0" err="1">
                <a:latin typeface="Calibri" pitchFamily="34" charset="0"/>
                <a:cs typeface="Calibri" pitchFamily="34" charset="0"/>
              </a:rPr>
              <a:t>anti-hypertenseurs</a:t>
            </a:r>
            <a:endParaRPr lang="fr-FR" sz="2200" b="1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fr-FR" sz="2200" b="1" dirty="0">
                <a:latin typeface="Calibri" pitchFamily="34" charset="0"/>
                <a:cs typeface="Calibri" pitchFamily="34" charset="0"/>
              </a:rPr>
              <a:t>Arrêter de fumer</a:t>
            </a:r>
          </a:p>
          <a:p>
            <a:pPr>
              <a:lnSpc>
                <a:spcPct val="90000"/>
              </a:lnSpc>
            </a:pPr>
            <a:endParaRPr lang="fr-FR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47" name="Picture 7" descr="http://www.rein.ca/images/pressure.gif">
            <a:hlinkClick r:id="rId2"/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2120" y="1412776"/>
            <a:ext cx="2753804" cy="2471539"/>
          </a:xfr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159366"/>
            <a:ext cx="2275638" cy="2691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70425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2- Le diabète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r-FR" sz="2800">
                <a:solidFill>
                  <a:schemeClr val="hlink"/>
                </a:solidFill>
              </a:rPr>
              <a:t>Ce que vous pouvez faire</a:t>
            </a:r>
          </a:p>
          <a:p>
            <a:pPr lvl="1">
              <a:lnSpc>
                <a:spcPct val="90000"/>
              </a:lnSpc>
            </a:pPr>
            <a:r>
              <a:rPr lang="fr-FR" sz="2400" b="1"/>
              <a:t>Changer les habitudes alimentaires</a:t>
            </a:r>
          </a:p>
          <a:p>
            <a:pPr lvl="1">
              <a:lnSpc>
                <a:spcPct val="90000"/>
              </a:lnSpc>
            </a:pPr>
            <a:r>
              <a:rPr lang="fr-FR" sz="2400" b="1"/>
              <a:t>Contrôler le poids</a:t>
            </a:r>
          </a:p>
          <a:p>
            <a:pPr lvl="1">
              <a:lnSpc>
                <a:spcPct val="90000"/>
              </a:lnSpc>
            </a:pPr>
            <a:r>
              <a:rPr lang="fr-FR" sz="2400" b="1"/>
              <a:t>Pratiquer une activité physique</a:t>
            </a:r>
          </a:p>
          <a:p>
            <a:pPr lvl="1">
              <a:lnSpc>
                <a:spcPct val="90000"/>
              </a:lnSpc>
            </a:pPr>
            <a:r>
              <a:rPr lang="fr-FR" sz="2400" b="1"/>
              <a:t>Médicaments anti-diabétiques</a:t>
            </a:r>
          </a:p>
        </p:txBody>
      </p:sp>
      <p:pic>
        <p:nvPicPr>
          <p:cNvPr id="9223" name="Picture 7" descr="http://www.eau-rhin-meuse.fr/img/patrimoine/sucre.gif">
            <a:hlinkClick r:id="rId2"/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524125"/>
            <a:ext cx="3810000" cy="3027363"/>
          </a:xfr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28972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3- La maladie cardiaque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4462264" cy="4114800"/>
          </a:xfrm>
        </p:spPr>
        <p:txBody>
          <a:bodyPr/>
          <a:lstStyle/>
          <a:p>
            <a:r>
              <a:rPr lang="fr-FR" dirty="0"/>
              <a:t>Traiter une maladie des artères coronaires 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Traiter des troubles du rythme cardiaque: </a:t>
            </a:r>
            <a:r>
              <a:rPr lang="fr-FR" dirty="0">
                <a:solidFill>
                  <a:srgbClr val="FF0000"/>
                </a:solidFill>
              </a:rPr>
              <a:t>la fibrillation auriculaire</a:t>
            </a:r>
          </a:p>
        </p:txBody>
      </p:sp>
      <p:pic>
        <p:nvPicPr>
          <p:cNvPr id="19467" name="Picture 11" descr="http://www.einthoven.net/cuore2.gif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088" y="1988840"/>
            <a:ext cx="3616325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86692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4- Le tabac …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fr-FR" sz="2800"/>
              <a:t> </a:t>
            </a:r>
          </a:p>
        </p:txBody>
      </p:sp>
      <p:pic>
        <p:nvPicPr>
          <p:cNvPr id="11271" name="Picture 7" descr="http://membres.lycos.fr/surgicall/clic131.gif">
            <a:hlinkClick r:id="rId2"/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3608" y="2636912"/>
            <a:ext cx="2513856" cy="2513856"/>
          </a:xfr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97096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4- Le tabac et le cannabis !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fr-FR" sz="2800"/>
              <a:t> </a:t>
            </a:r>
          </a:p>
        </p:txBody>
      </p:sp>
      <p:pic>
        <p:nvPicPr>
          <p:cNvPr id="11271" name="Picture 7" descr="http://membres.lycos.fr/surgicall/clic131.gif">
            <a:hlinkClick r:id="rId2"/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3608" y="2636912"/>
            <a:ext cx="2513856" cy="2513856"/>
          </a:xfr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04864"/>
            <a:ext cx="3206008" cy="3206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8804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5- L’excès de poids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92500"/>
          </a:bodyPr>
          <a:lstStyle/>
          <a:p>
            <a:pPr algn="ctr">
              <a:buFontTx/>
              <a:buNone/>
            </a:pPr>
            <a:r>
              <a:rPr lang="fr-FR" sz="2800" dirty="0"/>
              <a:t> </a:t>
            </a:r>
          </a:p>
          <a:p>
            <a:r>
              <a:rPr lang="fr-FR" dirty="0"/>
              <a:t>Augmente la tension</a:t>
            </a:r>
          </a:p>
          <a:p>
            <a:r>
              <a:rPr lang="fr-FR" dirty="0"/>
              <a:t>Favorise le diabète</a:t>
            </a:r>
          </a:p>
          <a:p>
            <a:r>
              <a:rPr lang="fr-FR" dirty="0"/>
              <a:t>Augmente les triglycérides</a:t>
            </a:r>
          </a:p>
          <a:p>
            <a:r>
              <a:rPr lang="fr-FR" dirty="0"/>
              <a:t>Attention à la graisse abdominale!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2959100" y="1906588"/>
            <a:ext cx="3227388" cy="216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kumimoji="0" lang="fr-FR" sz="1400" b="1"/>
              <a:t>  </a:t>
            </a:r>
            <a:r>
              <a:rPr kumimoji="0" lang="fr-FR" sz="12200" b="1"/>
              <a:t> </a:t>
            </a:r>
            <a:r>
              <a:rPr kumimoji="0" lang="fr-FR" sz="1400" b="1"/>
              <a:t>                                     </a:t>
            </a:r>
          </a:p>
          <a:p>
            <a:pPr eaLnBrk="0" hangingPunct="0"/>
            <a:endParaRPr kumimoji="0" lang="fr-FR" sz="1400" b="1"/>
          </a:p>
        </p:txBody>
      </p:sp>
      <p:pic>
        <p:nvPicPr>
          <p:cNvPr id="6151" name="Picture 7" descr="ima39717.jpg (9042 octets)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37100" y="1981200"/>
            <a:ext cx="3630613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11871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solidFill>
                  <a:schemeClr val="hlink"/>
                </a:solidFill>
              </a:rPr>
              <a:t>Ce que vous pouvez faire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743200"/>
            <a:ext cx="3810000" cy="4114800"/>
          </a:xfrm>
        </p:spPr>
        <p:txBody>
          <a:bodyPr/>
          <a:lstStyle/>
          <a:p>
            <a:r>
              <a:rPr lang="fr-FR" sz="3600"/>
              <a:t>Régime</a:t>
            </a:r>
          </a:p>
          <a:p>
            <a:r>
              <a:rPr lang="fr-FR" sz="3600"/>
              <a:t>Activité physique</a:t>
            </a:r>
          </a:p>
        </p:txBody>
      </p:sp>
      <p:pic>
        <p:nvPicPr>
          <p:cNvPr id="20491" name="Picture 11" descr="http://www.aufeminin.com/fitness/antistress/imantistress/legumes.jpg">
            <a:hlinkClick r:id="rId2"/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544763"/>
            <a:ext cx="3810000" cy="2987675"/>
          </a:xfr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2391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Autofit/>
          </a:bodyPr>
          <a:lstStyle/>
          <a:p>
            <a:r>
              <a:rPr lang="fr-FR" sz="3200" b="1" dirty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Qu’est – ce qu’un AVC ?</a:t>
            </a:r>
            <a:br>
              <a:rPr lang="fr-FR" sz="3200" dirty="0">
                <a:latin typeface="Calibri" pitchFamily="34" charset="0"/>
                <a:cs typeface="Calibri" pitchFamily="34" charset="0"/>
              </a:rPr>
            </a:br>
            <a:r>
              <a:rPr lang="fr-FR" sz="3200" dirty="0">
                <a:latin typeface="Calibri" pitchFamily="34" charset="0"/>
                <a:cs typeface="Calibri" pitchFamily="34" charset="0"/>
              </a:rPr>
              <a:t> C’est un accident vasculaire cérébral</a:t>
            </a:r>
          </a:p>
        </p:txBody>
      </p:sp>
      <p:pic>
        <p:nvPicPr>
          <p:cNvPr id="4099" name="Picture 3" descr="SA3020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44824"/>
            <a:ext cx="3586190" cy="3683868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28600" y="2286000"/>
            <a:ext cx="4343400" cy="2363724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CC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b="1">
                <a:latin typeface="Calibri" pitchFamily="34" charset="0"/>
                <a:cs typeface="Calibri" pitchFamily="34" charset="0"/>
              </a:rPr>
              <a:t>Une destruction d’une partie du cerveau</a:t>
            </a:r>
            <a:r>
              <a:rPr lang="fr-FR">
                <a:latin typeface="Calibri" pitchFamily="34" charset="0"/>
                <a:cs typeface="Calibri" pitchFamily="34" charset="0"/>
              </a:rPr>
              <a:t> secondaire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fr-FR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fr-FR">
                <a:latin typeface="Calibri" pitchFamily="34" charset="0"/>
                <a:cs typeface="Calibri" pitchFamily="34" charset="0"/>
              </a:rPr>
              <a:t> à une artère qui se bouche    	</a:t>
            </a:r>
            <a:r>
              <a:rPr lang="fr-FR" b="1">
                <a:latin typeface="Calibri" pitchFamily="34" charset="0"/>
                <a:cs typeface="Calibri" pitchFamily="34" charset="0"/>
              </a:rPr>
              <a:t>ischémie</a:t>
            </a:r>
            <a:r>
              <a:rPr lang="fr-FR">
                <a:latin typeface="Calibri" pitchFamily="34" charset="0"/>
                <a:cs typeface="Calibri" pitchFamily="34" charset="0"/>
              </a:rPr>
              <a:t>  (</a:t>
            </a:r>
            <a:r>
              <a:rPr lang="fr-FR" b="1">
                <a:latin typeface="Calibri" pitchFamily="34" charset="0"/>
                <a:cs typeface="Calibri" pitchFamily="34" charset="0"/>
              </a:rPr>
              <a:t>4/5)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fr-FR" b="1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fr-FR">
                <a:latin typeface="Calibri" pitchFamily="34" charset="0"/>
                <a:cs typeface="Calibri" pitchFamily="34" charset="0"/>
              </a:rPr>
              <a:t> ou à une artère qui se rompt 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fr-FR" b="1">
                <a:latin typeface="Calibri" pitchFamily="34" charset="0"/>
                <a:cs typeface="Calibri" pitchFamily="34" charset="0"/>
              </a:rPr>
              <a:t>	hémorragie</a:t>
            </a:r>
            <a:r>
              <a:rPr lang="fr-FR">
                <a:latin typeface="Calibri" pitchFamily="34" charset="0"/>
                <a:cs typeface="Calibri" pitchFamily="34" charset="0"/>
              </a:rPr>
              <a:t>  (</a:t>
            </a:r>
            <a:r>
              <a:rPr lang="fr-FR" b="1">
                <a:latin typeface="Calibri" pitchFamily="34" charset="0"/>
                <a:cs typeface="Calibri" pitchFamily="34" charset="0"/>
              </a:rPr>
              <a:t>1/5)</a:t>
            </a:r>
          </a:p>
        </p:txBody>
      </p:sp>
    </p:spTree>
    <p:extLst>
      <p:ext uri="{BB962C8B-B14F-4D97-AF65-F5344CB8AC3E}">
        <p14:creationId xmlns:p14="http://schemas.microsoft.com/office/powerpoint/2010/main" val="29003050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fr-FR" dirty="0"/>
              <a:t>6- Elévation des lipides sanguins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438400"/>
            <a:ext cx="3810000" cy="4114800"/>
          </a:xfrm>
        </p:spPr>
        <p:txBody>
          <a:bodyPr/>
          <a:lstStyle/>
          <a:p>
            <a:r>
              <a:rPr lang="fr-FR" sz="2800"/>
              <a:t>Elévation du mauvais cholestérol (LDL) et des triglycérides</a:t>
            </a:r>
          </a:p>
          <a:p>
            <a:endParaRPr lang="fr-FR" sz="2800"/>
          </a:p>
          <a:p>
            <a:pPr>
              <a:buFontTx/>
              <a:buNone/>
            </a:pPr>
            <a:r>
              <a:rPr lang="fr-FR" sz="2800">
                <a:sym typeface="Wingdings" pitchFamily="2" charset="2"/>
              </a:rPr>
              <a:t> </a:t>
            </a:r>
            <a:r>
              <a:rPr lang="fr-FR" sz="2800" b="1">
                <a:sym typeface="Wingdings" pitchFamily="2" charset="2"/>
              </a:rPr>
              <a:t>athérosclérose</a:t>
            </a:r>
            <a:endParaRPr lang="fr-FR" sz="2800" b="1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1187450" y="269875"/>
            <a:ext cx="1314450" cy="48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kumimoji="0" lang="fr-FR" sz="1400"/>
          </a:p>
          <a:p>
            <a:pPr algn="ctr" eaLnBrk="0" hangingPunct="0"/>
            <a:r>
              <a:rPr kumimoji="0" lang="fr-FR" sz="1400"/>
              <a:t>  </a:t>
            </a:r>
          </a:p>
          <a:p>
            <a:pPr eaLnBrk="0" hangingPunct="0"/>
            <a:endParaRPr kumimoji="0" lang="fr-FR" sz="28300"/>
          </a:p>
        </p:txBody>
      </p:sp>
      <p:pic>
        <p:nvPicPr>
          <p:cNvPr id="7177" name="Picture 9" descr="ima39712.jpg (10140 octets)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0913" y="1981200"/>
            <a:ext cx="3582987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18009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fr-FR">
                <a:solidFill>
                  <a:schemeClr val="hlink"/>
                </a:solidFill>
              </a:rPr>
              <a:t>Ce que vous pouvez faire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81200"/>
            <a:ext cx="4191000" cy="4114800"/>
          </a:xfrm>
        </p:spPr>
        <p:txBody>
          <a:bodyPr/>
          <a:lstStyle/>
          <a:p>
            <a:r>
              <a:rPr lang="fr-FR" sz="2800"/>
              <a:t>Régime :</a:t>
            </a:r>
          </a:p>
          <a:p>
            <a:pPr lvl="1"/>
            <a:r>
              <a:rPr lang="fr-FR" sz="2400"/>
              <a:t>Acides gras insaturés</a:t>
            </a:r>
          </a:p>
          <a:p>
            <a:pPr lvl="1"/>
            <a:endParaRPr lang="fr-FR" sz="2400"/>
          </a:p>
          <a:p>
            <a:r>
              <a:rPr lang="fr-FR" sz="2800"/>
              <a:t>Traitement hypocholestérolémiant</a:t>
            </a:r>
          </a:p>
        </p:txBody>
      </p:sp>
      <p:pic>
        <p:nvPicPr>
          <p:cNvPr id="21509" name="Picture 5" descr="ima39718.jpg (59347 octets)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1447800"/>
            <a:ext cx="4648200" cy="46482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95019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381000" y="1524000"/>
            <a:ext cx="8382000" cy="5539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fr-FR">
                <a:latin typeface="Calibri" pitchFamily="34" charset="0"/>
                <a:cs typeface="Calibri" pitchFamily="34" charset="0"/>
              </a:rPr>
              <a:t>Un traitement par </a:t>
            </a:r>
            <a:r>
              <a:rPr lang="fr-FR" b="1">
                <a:latin typeface="Calibri" pitchFamily="34" charset="0"/>
                <a:cs typeface="Calibri" pitchFamily="34" charset="0"/>
              </a:rPr>
              <a:t>statine</a:t>
            </a:r>
            <a:r>
              <a:rPr lang="fr-FR">
                <a:latin typeface="Calibri" pitchFamily="34" charset="0"/>
                <a:cs typeface="Calibri" pitchFamily="34" charset="0"/>
              </a:rPr>
              <a:t> est recommandé pour les patients avec un infarctus cérébral ou un AIT non-cardio-embolique et un </a:t>
            </a:r>
            <a:r>
              <a:rPr lang="fr-FR" b="1">
                <a:latin typeface="Calibri" pitchFamily="34" charset="0"/>
                <a:cs typeface="Calibri" pitchFamily="34" charset="0"/>
              </a:rPr>
              <a:t>LDL-cholestérol </a:t>
            </a:r>
            <a:r>
              <a:rPr lang="fr-FR" b="1">
                <a:latin typeface="Calibri" pitchFamily="34" charset="0"/>
                <a:cs typeface="Calibri" pitchFamily="34" charset="0"/>
                <a:sym typeface="Symbol" pitchFamily="18" charset="2"/>
              </a:rPr>
              <a:t></a:t>
            </a:r>
            <a:r>
              <a:rPr lang="fr-FR" b="1">
                <a:latin typeface="Calibri" pitchFamily="34" charset="0"/>
                <a:cs typeface="Calibri" pitchFamily="34" charset="0"/>
              </a:rPr>
              <a:t> 1g/l.</a:t>
            </a:r>
            <a:r>
              <a:rPr lang="fr-FR">
                <a:latin typeface="Calibri" pitchFamily="34" charset="0"/>
                <a:cs typeface="Calibri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fr-FR"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fr-FR">
                <a:latin typeface="Calibri" pitchFamily="34" charset="0"/>
                <a:cs typeface="Calibri" pitchFamily="34" charset="0"/>
              </a:rPr>
              <a:t>Pour les infarctus cérébraux ou AIT cardio-emboliques, le bénéfice des statines n’a pas été spécifiquement étudié.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fr-FR">
              <a:latin typeface="Calibri" pitchFamily="34" charset="0"/>
              <a:cs typeface="Calibri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fr-FR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La cible de </a:t>
            </a:r>
            <a:r>
              <a:rPr lang="fr-FR" b="1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LDL-cholestérol</a:t>
            </a:r>
            <a:r>
              <a:rPr lang="fr-FR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 recommandée est </a:t>
            </a:r>
            <a:r>
              <a:rPr lang="fr-FR" b="1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&lt; 1g/l</a:t>
            </a:r>
            <a:r>
              <a:rPr lang="fr-FR">
                <a:latin typeface="Calibri" pitchFamily="34" charset="0"/>
                <a:cs typeface="Calibri" pitchFamily="34" charset="0"/>
              </a:rPr>
              <a:t> </a:t>
            </a: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fr-FR">
              <a:latin typeface="Calibri" pitchFamily="34" charset="0"/>
              <a:cs typeface="Calibri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fr-FR">
                <a:latin typeface="Calibri" pitchFamily="34" charset="0"/>
                <a:cs typeface="Calibri" pitchFamily="34" charset="0"/>
              </a:rPr>
              <a:t>Un traitement par statine peut être envisagé chez les patients avec un </a:t>
            </a:r>
            <a:r>
              <a:rPr lang="fr-FR" b="1">
                <a:latin typeface="Calibri" pitchFamily="34" charset="0"/>
                <a:cs typeface="Calibri" pitchFamily="34" charset="0"/>
              </a:rPr>
              <a:t>LDL-cholestérol &lt; 1 g/l</a:t>
            </a:r>
            <a:r>
              <a:rPr lang="fr-FR">
                <a:latin typeface="Calibri" pitchFamily="34" charset="0"/>
                <a:cs typeface="Calibri" pitchFamily="34" charset="0"/>
              </a:rPr>
              <a:t> et un infarctus cérébral ou un AIT d’origine athéroscléreuse prouvée</a:t>
            </a:r>
            <a:r>
              <a:rPr lang="fr-FR" b="1">
                <a:latin typeface="Calibri" pitchFamily="34" charset="0"/>
                <a:cs typeface="Calibri" pitchFamily="34" charset="0"/>
              </a:rPr>
              <a:t>.</a:t>
            </a:r>
            <a:r>
              <a:rPr lang="fr-FR">
                <a:latin typeface="Calibri" pitchFamily="34" charset="0"/>
                <a:cs typeface="Calibri" pitchFamily="34" charset="0"/>
              </a:rPr>
              <a:t>  </a:t>
            </a:r>
          </a:p>
          <a:p>
            <a:pPr algn="ctr" eaLnBrk="1" hangingPunct="1">
              <a:spcBef>
                <a:spcPct val="50000"/>
              </a:spcBef>
            </a:pPr>
            <a:endParaRPr lang="fr-FR" b="1">
              <a:latin typeface="Calibri" pitchFamily="34" charset="0"/>
              <a:cs typeface="Calibri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fr-FR" sz="20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2057400" y="457200"/>
            <a:ext cx="4800600" cy="963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fr-FR" sz="3200" b="1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LIPIDES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fr-FR" sz="3200" b="1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Recommandations</a:t>
            </a:r>
          </a:p>
        </p:txBody>
      </p:sp>
    </p:spTree>
    <p:extLst>
      <p:ext uri="{BB962C8B-B14F-4D97-AF65-F5344CB8AC3E}">
        <p14:creationId xmlns:p14="http://schemas.microsoft.com/office/powerpoint/2010/main" val="34040209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7- Sédentarité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lvl="1">
              <a:buFontTx/>
              <a:buNone/>
            </a:pPr>
            <a:r>
              <a:rPr lang="fr-FR" sz="2400"/>
              <a:t> </a:t>
            </a:r>
          </a:p>
        </p:txBody>
      </p:sp>
      <p:pic>
        <p:nvPicPr>
          <p:cNvPr id="13327" name="Picture 15" descr="http://www.artic.edu/artaccess/AA_Impressionist/images/renoir-med.jpg">
            <a:hlinkClick r:id="rId2"/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2133600"/>
            <a:ext cx="4876800" cy="3733800"/>
          </a:xfr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4314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solidFill>
                  <a:schemeClr val="hlink"/>
                </a:solidFill>
              </a:rPr>
              <a:t>Ce que vous pouvez faire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133600"/>
            <a:ext cx="396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fr-FR" sz="3600"/>
              <a:t>30 minutes d’exercice quotidien d’intensité moyenne</a:t>
            </a:r>
            <a:r>
              <a:rPr lang="fr-FR" sz="2800"/>
              <a:t> </a:t>
            </a:r>
          </a:p>
        </p:txBody>
      </p:sp>
      <p:pic>
        <p:nvPicPr>
          <p:cNvPr id="14343" name="Picture 7" descr="http://www.texasneurosciences.com/1stroke/images/walk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185988"/>
            <a:ext cx="3810000" cy="370363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32628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8- Alcool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4343400" cy="4114800"/>
          </a:xfrm>
        </p:spPr>
        <p:txBody>
          <a:bodyPr/>
          <a:lstStyle/>
          <a:p>
            <a:r>
              <a:rPr lang="fr-FR" sz="3600" dirty="0">
                <a:solidFill>
                  <a:schemeClr val="hlink"/>
                </a:solidFill>
              </a:rPr>
              <a:t>Ce que vous pouvez faire</a:t>
            </a:r>
          </a:p>
          <a:p>
            <a:pPr>
              <a:buFontTx/>
              <a:buNone/>
            </a:pPr>
            <a:endParaRPr lang="fr-FR" sz="3600" dirty="0"/>
          </a:p>
          <a:p>
            <a:pPr>
              <a:buFontTx/>
              <a:buNone/>
            </a:pPr>
            <a:r>
              <a:rPr lang="fr-FR" sz="2800" dirty="0"/>
              <a:t>Supprimer ou limiter à un ou deux  verres de vin  par jour</a:t>
            </a:r>
          </a:p>
        </p:txBody>
      </p:sp>
      <p:pic>
        <p:nvPicPr>
          <p:cNvPr id="12297" name="Picture 9" descr="http://www.centralstore.com/images/alcool.gif">
            <a:hlinkClick r:id="rId2"/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751138"/>
            <a:ext cx="3810000" cy="2574925"/>
          </a:xfr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17548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3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fr-FR"/>
              <a:t>9- Syndrome d’apnée du sommeil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3124200"/>
            <a:ext cx="3810000" cy="4114800"/>
          </a:xfrm>
        </p:spPr>
        <p:txBody>
          <a:bodyPr/>
          <a:lstStyle/>
          <a:p>
            <a:r>
              <a:rPr lang="fr-FR" sz="2800"/>
              <a:t>Augmente la TA</a:t>
            </a:r>
          </a:p>
          <a:p>
            <a:r>
              <a:rPr lang="fr-FR" sz="2800"/>
              <a:t>Augmente le risque vasculaire</a:t>
            </a:r>
          </a:p>
        </p:txBody>
      </p:sp>
      <p:pic>
        <p:nvPicPr>
          <p:cNvPr id="22535" name="Picture 7" descr="http://www.nyshealthyschools.org/ww/bull5/snoring.gif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944813"/>
            <a:ext cx="3810000" cy="218757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35068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solidFill>
                  <a:schemeClr val="hlink"/>
                </a:solidFill>
              </a:rPr>
              <a:t>Ce que vous pouvez faire</a:t>
            </a:r>
            <a:r>
              <a:rPr lang="fr-FR"/>
              <a:t>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2971800"/>
            <a:ext cx="3810000" cy="4114800"/>
          </a:xfrm>
        </p:spPr>
        <p:txBody>
          <a:bodyPr/>
          <a:lstStyle/>
          <a:p>
            <a:pPr>
              <a:buFontTx/>
              <a:buNone/>
            </a:pPr>
            <a:r>
              <a:rPr lang="fr-FR" sz="2800"/>
              <a:t>Consulter un centre de dépistage du syndrome d’apnée du sommeil</a:t>
            </a:r>
          </a:p>
        </p:txBody>
      </p:sp>
      <p:pic>
        <p:nvPicPr>
          <p:cNvPr id="23559" name="Picture 7" descr="http://www.ahsc.arizona.edu/opa/ahsnews/sep02/sleep.jpg">
            <a:hlinkClick r:id="rId2"/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589213"/>
            <a:ext cx="3810000" cy="2898775"/>
          </a:xfr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44146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10- Le stress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fr-FR" sz="2800"/>
              <a:t>Favorise l’hypertension artérielle, le tabagisme, l’excès de poids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305175" y="2185988"/>
            <a:ext cx="2533650" cy="224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kumimoji="0" lang="fr-FR" sz="1600" b="1"/>
              <a:t>   </a:t>
            </a:r>
            <a:r>
              <a:rPr kumimoji="0" lang="fr-FR" sz="12500" b="1"/>
              <a:t> </a:t>
            </a:r>
            <a:r>
              <a:rPr kumimoji="0" lang="fr-FR" sz="1600" b="1"/>
              <a:t>                                 </a:t>
            </a:r>
            <a:endParaRPr kumimoji="0" lang="fr-FR" sz="1400" b="1"/>
          </a:p>
          <a:p>
            <a:pPr eaLnBrk="0" hangingPunct="0"/>
            <a:endParaRPr kumimoji="0" lang="fr-FR" sz="1600" b="1"/>
          </a:p>
        </p:txBody>
      </p:sp>
      <p:pic>
        <p:nvPicPr>
          <p:cNvPr id="8199" name="Picture 7" descr="ima39719.jpg (8750 octets)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56150" y="1981200"/>
            <a:ext cx="3592513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58481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altLang="fr-FR"/>
          </a:p>
        </p:txBody>
      </p:sp>
      <p:pic>
        <p:nvPicPr>
          <p:cNvPr id="150531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692150"/>
            <a:ext cx="7373937" cy="5473700"/>
          </a:xfrm>
        </p:spPr>
      </p:pic>
    </p:spTree>
    <p:extLst>
      <p:ext uri="{BB962C8B-B14F-4D97-AF65-F5344CB8AC3E}">
        <p14:creationId xmlns:p14="http://schemas.microsoft.com/office/powerpoint/2010/main" val="2031518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9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C’est une affection fréquente </a:t>
            </a:r>
            <a:br>
              <a:rPr lang="fr-FR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endParaRPr lang="fr-FR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32859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fr-FR" dirty="0">
              <a:latin typeface="Calibri" pitchFamily="34" charset="0"/>
              <a:cs typeface="Calibri" pitchFamily="34" charset="0"/>
            </a:endParaRPr>
          </a:p>
          <a:p>
            <a:r>
              <a:rPr lang="fr-FR" dirty="0">
                <a:latin typeface="Calibri" pitchFamily="34" charset="0"/>
                <a:cs typeface="Calibri" pitchFamily="34" charset="0"/>
              </a:rPr>
              <a:t>Environ </a:t>
            </a:r>
            <a:r>
              <a:rPr lang="fr-FR" b="1" dirty="0">
                <a:latin typeface="Calibri" pitchFamily="34" charset="0"/>
                <a:cs typeface="Calibri" pitchFamily="34" charset="0"/>
              </a:rPr>
              <a:t>150 000 personnes / an en France et 1200 en Haute-Savoie </a:t>
            </a:r>
            <a:r>
              <a:rPr lang="fr-FR" dirty="0">
                <a:latin typeface="Calibri" pitchFamily="34" charset="0"/>
                <a:cs typeface="Calibri" pitchFamily="34" charset="0"/>
              </a:rPr>
              <a:t>sont victimes d’un AVC</a:t>
            </a:r>
          </a:p>
          <a:p>
            <a:r>
              <a:rPr lang="fr-FR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 AVC toutes les 4 minutes en France</a:t>
            </a:r>
          </a:p>
          <a:p>
            <a:r>
              <a:rPr lang="fr-FR" dirty="0">
                <a:latin typeface="Calibri" pitchFamily="34" charset="0"/>
                <a:cs typeface="Calibri" pitchFamily="34" charset="0"/>
              </a:rPr>
              <a:t>1 AVC toutes les 2 secondes dans le monde</a:t>
            </a:r>
          </a:p>
          <a:p>
            <a:endParaRPr lang="fr-FR" dirty="0">
              <a:latin typeface="Calibri" pitchFamily="34" charset="0"/>
              <a:cs typeface="Calibri" pitchFamily="34" charset="0"/>
            </a:endParaRPr>
          </a:p>
          <a:p>
            <a:r>
              <a:rPr lang="fr-FR" b="1" dirty="0">
                <a:latin typeface="Calibri" pitchFamily="34" charset="0"/>
                <a:cs typeface="Calibri" pitchFamily="34" charset="0"/>
              </a:rPr>
              <a:t>Tous les âges sont concernés…</a:t>
            </a:r>
          </a:p>
          <a:p>
            <a:r>
              <a:rPr lang="fr-FR" b="1" dirty="0">
                <a:latin typeface="Calibri" pitchFamily="34" charset="0"/>
                <a:cs typeface="Calibri" pitchFamily="34" charset="0"/>
              </a:rPr>
              <a:t> 25 % </a:t>
            </a:r>
            <a:r>
              <a:rPr lang="fr-FR" dirty="0">
                <a:latin typeface="Calibri" pitchFamily="34" charset="0"/>
                <a:cs typeface="Calibri" pitchFamily="34" charset="0"/>
              </a:rPr>
              <a:t>de ces victimes sont </a:t>
            </a:r>
            <a:r>
              <a:rPr lang="fr-FR" b="1" dirty="0">
                <a:latin typeface="Calibri" pitchFamily="34" charset="0"/>
                <a:cs typeface="Calibri" pitchFamily="34" charset="0"/>
              </a:rPr>
              <a:t>âgées de moins de 65 ans et 30% ont plus de 80 ans </a:t>
            </a:r>
            <a:r>
              <a:rPr lang="fr-FR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0" indent="0">
              <a:buNone/>
            </a:pPr>
            <a:endParaRPr lang="fr-FR" dirty="0">
              <a:latin typeface="Calibri" pitchFamily="34" charset="0"/>
              <a:cs typeface="Calibri" pitchFamily="34" charset="0"/>
            </a:endParaRPr>
          </a:p>
          <a:p>
            <a:r>
              <a:rPr lang="fr-FR" dirty="0">
                <a:latin typeface="Calibri" pitchFamily="34" charset="0"/>
                <a:cs typeface="Calibri" pitchFamily="34" charset="0"/>
              </a:rPr>
              <a:t>La tendance naturelle est à l’augmentation </a:t>
            </a:r>
          </a:p>
          <a:p>
            <a:pPr marL="0" indent="0">
              <a:buNone/>
            </a:pPr>
            <a:endParaRPr lang="fr-FR" dirty="0">
              <a:latin typeface="Calibri" pitchFamily="34" charset="0"/>
              <a:cs typeface="Calibri" pitchFamily="34" charset="0"/>
            </a:endParaRPr>
          </a:p>
          <a:p>
            <a:r>
              <a:rPr lang="fr-FR" b="1" dirty="0">
                <a:latin typeface="Calibri" pitchFamily="34" charset="0"/>
                <a:cs typeface="Calibri" pitchFamily="34" charset="0"/>
              </a:rPr>
              <a:t>Poids financier considérable </a:t>
            </a:r>
            <a:r>
              <a:rPr lang="fr-FR" dirty="0">
                <a:latin typeface="Calibri" pitchFamily="34" charset="0"/>
                <a:cs typeface="Calibri" pitchFamily="34" charset="0"/>
              </a:rPr>
              <a:t>: dépenses sanitaires et médico-sociales annuelles estimées à </a:t>
            </a:r>
            <a:r>
              <a:rPr lang="fr-FR" b="1" dirty="0">
                <a:latin typeface="Calibri" pitchFamily="34" charset="0"/>
                <a:cs typeface="Calibri" pitchFamily="34" charset="0"/>
              </a:rPr>
              <a:t>8,4 milliards d’euros</a:t>
            </a:r>
            <a:r>
              <a:rPr lang="fr-FR" dirty="0">
                <a:latin typeface="Calibri" pitchFamily="34" charset="0"/>
                <a:cs typeface="Calibri" pitchFamily="34" charset="0"/>
              </a:rPr>
              <a:t>. </a:t>
            </a:r>
          </a:p>
          <a:p>
            <a:pPr marL="0" indent="0">
              <a:buNone/>
            </a:pPr>
            <a:endParaRPr lang="fr-FR" dirty="0">
              <a:latin typeface="Calibri" pitchFamily="34" charset="0"/>
              <a:cs typeface="Calibri" pitchFamily="34" charset="0"/>
            </a:endParaRPr>
          </a:p>
          <a:p>
            <a:r>
              <a:rPr lang="fr-FR" sz="1500" dirty="0">
                <a:latin typeface="Calibri" pitchFamily="34" charset="0"/>
                <a:cs typeface="Calibri" pitchFamily="34" charset="0"/>
              </a:rPr>
              <a:t>Source : La prévention et la prise en charge des AVC en France, rapport du Dr E. Ferry-Lemonnier, 2010</a:t>
            </a:r>
          </a:p>
        </p:txBody>
      </p:sp>
    </p:spTree>
    <p:extLst>
      <p:ext uri="{BB962C8B-B14F-4D97-AF65-F5344CB8AC3E}">
        <p14:creationId xmlns:p14="http://schemas.microsoft.com/office/powerpoint/2010/main" val="4936041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altLang="fr-FR">
                <a:ea typeface="ＭＳ Ｐゴシック" pitchFamily="34" charset="-128"/>
              </a:rPr>
              <a:t>Prise en charge : « Time is brain »</a:t>
            </a:r>
          </a:p>
        </p:txBody>
      </p:sp>
      <p:sp>
        <p:nvSpPr>
          <p:cNvPr id="12291" name="ZoneTexte 4"/>
          <p:cNvSpPr txBox="1">
            <a:spLocks noChangeArrowheads="1"/>
          </p:cNvSpPr>
          <p:nvPr/>
        </p:nvSpPr>
        <p:spPr bwMode="auto">
          <a:xfrm>
            <a:off x="2046288" y="5732463"/>
            <a:ext cx="6375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altLang="fr-FR" sz="2800" b="1">
                <a:solidFill>
                  <a:srgbClr val="FF0000"/>
                </a:solidFill>
                <a:latin typeface="Gill Sans"/>
              </a:rPr>
              <a:t>Réflexe = Appel centre 15</a:t>
            </a:r>
          </a:p>
        </p:txBody>
      </p:sp>
      <p:pic>
        <p:nvPicPr>
          <p:cNvPr id="12292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0" t="7201" r="4736" b="25113"/>
          <a:stretch>
            <a:fillRect/>
          </a:stretch>
        </p:blipFill>
        <p:spPr bwMode="auto">
          <a:xfrm>
            <a:off x="2743200" y="1392238"/>
            <a:ext cx="3543300" cy="396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6101090"/>
      </p:ext>
    </p:extLst>
  </p:cSld>
  <p:clrMapOvr>
    <a:masterClrMapping/>
  </p:clrMapOvr>
  <p:transition spd="slow">
    <p:wip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2420888"/>
            <a:ext cx="8229600" cy="4925144"/>
          </a:xfrm>
        </p:spPr>
        <p:txBody>
          <a:bodyPr/>
          <a:lstStyle/>
          <a:p>
            <a:r>
              <a:rPr lang="fr-FR" b="1" dirty="0"/>
              <a:t>améliorer la connaissance, le diagnostic et les thérapeutiques relatives aux AVC</a:t>
            </a:r>
          </a:p>
          <a:p>
            <a:r>
              <a:rPr lang="fr-FR" b="1" dirty="0"/>
              <a:t>apporter aide et soutien aux patients et à leur entourage.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b="1" dirty="0"/>
          </a:p>
          <a:p>
            <a:pPr marL="0" indent="0" algn="ctr">
              <a:buNone/>
            </a:pPr>
            <a:r>
              <a:rPr lang="fr-FR" b="1" dirty="0">
                <a:solidFill>
                  <a:srgbClr val="FF0000"/>
                </a:solidFill>
              </a:rPr>
              <a:t>Parce que l’AVC ne doit plus être une fatalité, nous avons besoin de vous !  </a:t>
            </a:r>
            <a:endParaRPr lang="fr-FR" dirty="0">
              <a:solidFill>
                <a:srgbClr val="FF0000"/>
              </a:solidFill>
            </a:endParaRPr>
          </a:p>
          <a:p>
            <a:endParaRPr lang="fr-FR" dirty="0"/>
          </a:p>
        </p:txBody>
      </p:sp>
      <p:pic>
        <p:nvPicPr>
          <p:cNvPr id="4" name="Image 3" descr="74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78338"/>
            <a:ext cx="3168352" cy="192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66862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sz="4600" dirty="0"/>
              <a:t>Président: Philippe Levasseur</a:t>
            </a:r>
          </a:p>
          <a:p>
            <a:pPr marL="0" indent="0">
              <a:buNone/>
            </a:pPr>
            <a:r>
              <a:rPr lang="fr-FR" sz="4600" dirty="0"/>
              <a:t>Vice-président: Dr Gilles Rodier</a:t>
            </a:r>
          </a:p>
          <a:p>
            <a:pPr marL="0" indent="0">
              <a:buNone/>
            </a:pPr>
            <a:r>
              <a:rPr lang="fr-FR" sz="4600" dirty="0"/>
              <a:t>Secrétaire générale: Marie-Claude Levasseur</a:t>
            </a:r>
          </a:p>
          <a:p>
            <a:pPr marL="0" indent="0">
              <a:buNone/>
            </a:pPr>
            <a:r>
              <a:rPr lang="fr-FR" sz="4600" dirty="0"/>
              <a:t>Trésorière: Michèle </a:t>
            </a:r>
            <a:r>
              <a:rPr lang="fr-FR" sz="4600" dirty="0" err="1"/>
              <a:t>Alayrangues</a:t>
            </a:r>
            <a:endParaRPr lang="fr-FR" sz="4600" dirty="0"/>
          </a:p>
          <a:p>
            <a:pPr marL="0" indent="0">
              <a:buNone/>
            </a:pPr>
            <a:endParaRPr lang="fr-FR" sz="1800" b="1" dirty="0"/>
          </a:p>
          <a:p>
            <a:pPr marL="0" indent="0">
              <a:buNone/>
            </a:pPr>
            <a:endParaRPr lang="fr-FR" sz="1800" b="1" dirty="0"/>
          </a:p>
          <a:p>
            <a:pPr marL="0" indent="0">
              <a:buNone/>
            </a:pPr>
            <a:endParaRPr lang="fr-FR" sz="1800" b="1" dirty="0"/>
          </a:p>
          <a:p>
            <a:pPr marL="0" indent="0">
              <a:buNone/>
            </a:pPr>
            <a:endParaRPr lang="fr-FR" sz="1800" b="1" dirty="0"/>
          </a:p>
          <a:p>
            <a:pPr marL="0" indent="0">
              <a:buNone/>
            </a:pPr>
            <a:endParaRPr lang="fr-FR" sz="1800" b="1" dirty="0"/>
          </a:p>
          <a:p>
            <a:pPr marL="0" indent="0">
              <a:buNone/>
            </a:pPr>
            <a:r>
              <a:rPr lang="fr-FR" sz="3900" b="1" dirty="0"/>
              <a:t>FRANCE AVC 74</a:t>
            </a:r>
            <a:endParaRPr lang="fr-FR" sz="3900" dirty="0"/>
          </a:p>
          <a:p>
            <a:pPr marL="0" indent="0">
              <a:buNone/>
            </a:pPr>
            <a:r>
              <a:rPr lang="fr-FR" sz="3900" dirty="0"/>
              <a:t>34 allée de la grosse pierre 74940 Annecy Le Vieux</a:t>
            </a:r>
          </a:p>
          <a:p>
            <a:pPr marL="0" indent="0">
              <a:buNone/>
            </a:pPr>
            <a:r>
              <a:rPr lang="fr-FR" sz="3900" dirty="0"/>
              <a:t>courriel : franceavc74@orange.fr ; </a:t>
            </a:r>
          </a:p>
          <a:p>
            <a:pPr marL="0" indent="0">
              <a:buNone/>
            </a:pPr>
            <a:r>
              <a:rPr lang="fr-FR" sz="3900" dirty="0"/>
              <a:t> site internet : www.france-avc.com</a:t>
            </a:r>
          </a:p>
          <a:p>
            <a:pPr marL="0" indent="0">
              <a:buNone/>
            </a:pPr>
            <a:endParaRPr lang="fr-FR" sz="3900" dirty="0"/>
          </a:p>
        </p:txBody>
      </p:sp>
      <p:pic>
        <p:nvPicPr>
          <p:cNvPr id="4" name="Image 3" descr="74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78338"/>
            <a:ext cx="3168352" cy="192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44378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" t="7512" r="2084" b="3381"/>
          <a:stretch/>
        </p:blipFill>
        <p:spPr bwMode="auto">
          <a:xfrm>
            <a:off x="288288" y="404664"/>
            <a:ext cx="8798742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9740723"/>
      </p:ext>
    </p:extLst>
  </p:cSld>
  <p:clrMapOvr>
    <a:masterClrMapping/>
  </p:clrMapOvr>
  <p:transition spd="slow">
    <p:wip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altLang="fr-FR" dirty="0"/>
          </a:p>
        </p:txBody>
      </p:sp>
      <p:pic>
        <p:nvPicPr>
          <p:cNvPr id="147459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25763" y="1600200"/>
            <a:ext cx="3292475" cy="4525963"/>
          </a:xfrm>
        </p:spPr>
      </p:pic>
    </p:spTree>
    <p:extLst>
      <p:ext uri="{BB962C8B-B14F-4D97-AF65-F5344CB8AC3E}">
        <p14:creationId xmlns:p14="http://schemas.microsoft.com/office/powerpoint/2010/main" val="2976145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C’est une affection grave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fr-FR" dirty="0">
              <a:latin typeface="Calibri" pitchFamily="34" charset="0"/>
              <a:cs typeface="Calibri" pitchFamily="34" charset="0"/>
            </a:endParaRPr>
          </a:p>
          <a:p>
            <a:r>
              <a:rPr lang="fr-FR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40 000 décès / an</a:t>
            </a:r>
            <a:r>
              <a:rPr lang="fr-FR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fr-FR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3e cause de mortalité en France </a:t>
            </a:r>
            <a:r>
              <a:rPr lang="fr-FR" b="1" dirty="0">
                <a:latin typeface="Calibri" pitchFamily="34" charset="0"/>
                <a:cs typeface="Calibri" pitchFamily="34" charset="0"/>
              </a:rPr>
              <a:t>:</a:t>
            </a:r>
          </a:p>
          <a:p>
            <a:pPr marL="457200" lvl="1" indent="0">
              <a:buNone/>
            </a:pPr>
            <a:endParaRPr lang="fr-FR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fr-FR" dirty="0">
              <a:latin typeface="Calibri" pitchFamily="34" charset="0"/>
              <a:cs typeface="Calibri" pitchFamily="34" charset="0"/>
            </a:endParaRPr>
          </a:p>
          <a:p>
            <a:r>
              <a:rPr lang="fr-FR" b="1" dirty="0">
                <a:latin typeface="Calibri" pitchFamily="34" charset="0"/>
                <a:cs typeface="Calibri" pitchFamily="34" charset="0"/>
              </a:rPr>
              <a:t>Risque de récidive d’AVC à 5 ans </a:t>
            </a:r>
            <a:r>
              <a:rPr lang="fr-FR" dirty="0">
                <a:latin typeface="Calibri" pitchFamily="34" charset="0"/>
                <a:cs typeface="Calibri" pitchFamily="34" charset="0"/>
              </a:rPr>
              <a:t>: entre 30 et 50 %. </a:t>
            </a:r>
          </a:p>
          <a:p>
            <a:pPr marL="0" indent="0">
              <a:buNone/>
            </a:pPr>
            <a:endParaRPr lang="fr-FR" dirty="0">
              <a:latin typeface="Calibri" pitchFamily="34" charset="0"/>
              <a:cs typeface="Calibri" pitchFamily="34" charset="0"/>
            </a:endParaRPr>
          </a:p>
          <a:p>
            <a:r>
              <a:rPr lang="fr-FR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Première cause de handicap acquis non traumatique de l’adulte </a:t>
            </a:r>
            <a:r>
              <a:rPr lang="fr-FR" b="1" dirty="0">
                <a:latin typeface="Calibri" pitchFamily="34" charset="0"/>
                <a:cs typeface="Calibri" pitchFamily="34" charset="0"/>
              </a:rPr>
              <a:t>: </a:t>
            </a:r>
            <a:r>
              <a:rPr lang="fr-FR" dirty="0">
                <a:latin typeface="Calibri" pitchFamily="34" charset="0"/>
                <a:cs typeface="Calibri" pitchFamily="34" charset="0"/>
              </a:rPr>
              <a:t>30 000 patients gardent des séquelles lourdes à un an. </a:t>
            </a:r>
          </a:p>
          <a:p>
            <a:pPr marL="0" indent="0">
              <a:buNone/>
            </a:pPr>
            <a:endParaRPr lang="fr-FR" dirty="0">
              <a:latin typeface="Calibri" pitchFamily="34" charset="0"/>
              <a:cs typeface="Calibri" pitchFamily="34" charset="0"/>
            </a:endParaRPr>
          </a:p>
          <a:p>
            <a:r>
              <a:rPr lang="fr-FR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Deuxième cause de démence </a:t>
            </a:r>
          </a:p>
          <a:p>
            <a:r>
              <a:rPr lang="fr-FR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Première cause de mortalité chez </a:t>
            </a:r>
            <a:r>
              <a:rPr lang="fr-FR" b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la femme</a:t>
            </a:r>
            <a:endParaRPr lang="fr-FR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fr-FR" dirty="0">
              <a:latin typeface="Calibri" pitchFamily="34" charset="0"/>
              <a:cs typeface="Calibri" pitchFamily="34" charset="0"/>
            </a:endParaRPr>
          </a:p>
          <a:p>
            <a:r>
              <a:rPr lang="fr-FR" sz="1700" b="1" dirty="0">
                <a:latin typeface="Calibri" pitchFamily="34" charset="0"/>
                <a:cs typeface="Calibri" pitchFamily="34" charset="0"/>
              </a:rPr>
              <a:t>Source : La prévention et la prise en charge des AVC en France, rapport du Dr E. Ferry-Lemonnier, 2010</a:t>
            </a:r>
            <a:endParaRPr lang="fr-FR" sz="17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68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b="1">
                <a:solidFill>
                  <a:srgbClr val="FF0000"/>
                </a:solidFill>
              </a:rPr>
              <a:t>Quelles sont les conséquences?</a:t>
            </a:r>
          </a:p>
        </p:txBody>
      </p:sp>
      <p:sp>
        <p:nvSpPr>
          <p:cNvPr id="98307" name="Rectangle 2"/>
          <p:cNvSpPr>
            <a:spLocks noChangeArrowheads="1"/>
          </p:cNvSpPr>
          <p:nvPr/>
        </p:nvSpPr>
        <p:spPr bwMode="auto">
          <a:xfrm>
            <a:off x="539750" y="2492375"/>
            <a:ext cx="7272338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/>
              <a:t>Les signes cliniques apparaissent de façon soudaine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/>
              <a:t>en quelques secondes.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 b="1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 b="1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FF0000"/>
                </a:solidFill>
              </a:rPr>
              <a:t>Même s’ils ne durent que quelques minutes, ils doivent alerter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 b="1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 b="1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 b="1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/>
              <a:t>Les signes  qui   doivent alerter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 b="1">
              <a:solidFill>
                <a:srgbClr val="FF0000"/>
              </a:solidFill>
            </a:endParaRPr>
          </a:p>
        </p:txBody>
      </p:sp>
      <p:pic>
        <p:nvPicPr>
          <p:cNvPr id="98308" name="Picture 5" descr="br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916113"/>
            <a:ext cx="2066925" cy="206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9661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14313"/>
            <a:ext cx="1079500" cy="137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Rectangle 1"/>
          <p:cNvSpPr>
            <a:spLocks noChangeArrowheads="1"/>
          </p:cNvSpPr>
          <p:nvPr/>
        </p:nvSpPr>
        <p:spPr bwMode="auto">
          <a:xfrm>
            <a:off x="2492375" y="423863"/>
            <a:ext cx="6256338" cy="92392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altLang="fr-FR" b="1">
                <a:ea typeface="Calibri" pitchFamily="34" charset="0"/>
                <a:cs typeface="Calibri" pitchFamily="34" charset="0"/>
              </a:rPr>
              <a:t>Troubles moteurs (hémiplégie) et de la sensibilité:</a:t>
            </a:r>
          </a:p>
          <a:p>
            <a:r>
              <a:rPr lang="fr-FR" altLang="fr-FR">
                <a:ea typeface="Calibri" pitchFamily="34" charset="0"/>
                <a:cs typeface="Calibri" pitchFamily="34" charset="0"/>
              </a:rPr>
              <a:t>faiblesse musculaire d’une moitié du corps (visage, bras,</a:t>
            </a:r>
          </a:p>
          <a:p>
            <a:r>
              <a:rPr lang="fr-FR" altLang="fr-FR">
                <a:ea typeface="Calibri" pitchFamily="34" charset="0"/>
                <a:cs typeface="Calibri" pitchFamily="34" charset="0"/>
              </a:rPr>
              <a:t>jambe), sensation d’engourdissement</a:t>
            </a:r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3" y="1593850"/>
            <a:ext cx="98107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3068638"/>
            <a:ext cx="98107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3" y="4297363"/>
            <a:ext cx="98107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5503863"/>
            <a:ext cx="98107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8" name="Rectangle 2"/>
          <p:cNvSpPr>
            <a:spLocks noChangeArrowheads="1"/>
          </p:cNvSpPr>
          <p:nvPr/>
        </p:nvSpPr>
        <p:spPr bwMode="auto">
          <a:xfrm>
            <a:off x="2492375" y="1741488"/>
            <a:ext cx="6256338" cy="92392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altLang="fr-FR" b="1">
                <a:ea typeface="Calibri" pitchFamily="34" charset="0"/>
                <a:cs typeface="Calibri" pitchFamily="34" charset="0"/>
              </a:rPr>
              <a:t>Difficultés d’élocution: </a:t>
            </a:r>
            <a:r>
              <a:rPr lang="fr-FR" altLang="fr-FR">
                <a:ea typeface="Calibri" pitchFamily="34" charset="0"/>
                <a:cs typeface="Calibri" pitchFamily="34" charset="0"/>
              </a:rPr>
              <a:t>incapacité de trouver les mots,</a:t>
            </a:r>
          </a:p>
          <a:p>
            <a:r>
              <a:rPr lang="fr-FR" altLang="fr-FR">
                <a:ea typeface="Calibri" pitchFamily="34" charset="0"/>
                <a:cs typeface="Calibri" pitchFamily="34" charset="0"/>
              </a:rPr>
              <a:t>incapacité de comprendre même les questions simples,</a:t>
            </a:r>
          </a:p>
          <a:p>
            <a:r>
              <a:rPr lang="fr-FR" altLang="fr-FR">
                <a:ea typeface="Calibri" pitchFamily="34" charset="0"/>
                <a:cs typeface="Calibri" pitchFamily="34" charset="0"/>
              </a:rPr>
              <a:t>difficultés à articuler, phrases incompréhensibles</a:t>
            </a:r>
          </a:p>
        </p:txBody>
      </p:sp>
      <p:sp>
        <p:nvSpPr>
          <p:cNvPr id="10249" name="Rectangle 3"/>
          <p:cNvSpPr>
            <a:spLocks noChangeArrowheads="1"/>
          </p:cNvSpPr>
          <p:nvPr/>
        </p:nvSpPr>
        <p:spPr bwMode="auto">
          <a:xfrm>
            <a:off x="2492375" y="3251200"/>
            <a:ext cx="6256338" cy="3416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altLang="fr-FR" b="1" dirty="0">
                <a:ea typeface="Calibri" pitchFamily="34" charset="0"/>
                <a:cs typeface="Calibri" pitchFamily="34" charset="0"/>
              </a:rPr>
              <a:t>Troubles visuels: </a:t>
            </a:r>
            <a:r>
              <a:rPr lang="fr-FR" altLang="fr-FR" dirty="0">
                <a:ea typeface="Calibri" pitchFamily="34" charset="0"/>
                <a:cs typeface="Calibri" pitchFamily="34" charset="0"/>
              </a:rPr>
              <a:t>brève perte de la vue d’un </a:t>
            </a:r>
            <a:r>
              <a:rPr lang="fr-FR" altLang="fr-FR" dirty="0" err="1">
                <a:ea typeface="Calibri" pitchFamily="34" charset="0"/>
                <a:cs typeface="Calibri" pitchFamily="34" charset="0"/>
              </a:rPr>
              <a:t>oeil</a:t>
            </a:r>
            <a:r>
              <a:rPr lang="fr-FR" altLang="fr-FR" dirty="0">
                <a:ea typeface="Calibri" pitchFamily="34" charset="0"/>
                <a:cs typeface="Calibri" pitchFamily="34" charset="0"/>
              </a:rPr>
              <a:t>, image</a:t>
            </a:r>
          </a:p>
          <a:p>
            <a:r>
              <a:rPr lang="fr-FR" altLang="fr-FR" dirty="0">
                <a:ea typeface="Calibri" pitchFamily="34" charset="0"/>
                <a:cs typeface="Calibri" pitchFamily="34" charset="0"/>
              </a:rPr>
              <a:t>double</a:t>
            </a:r>
          </a:p>
          <a:p>
            <a:endParaRPr lang="fr-FR" altLang="fr-FR" dirty="0">
              <a:ea typeface="Calibri" pitchFamily="34" charset="0"/>
              <a:cs typeface="Calibri" pitchFamily="34" charset="0"/>
            </a:endParaRPr>
          </a:p>
          <a:p>
            <a:endParaRPr lang="fr-FR" altLang="fr-FR" dirty="0">
              <a:ea typeface="Calibri" pitchFamily="34" charset="0"/>
              <a:cs typeface="Calibri" pitchFamily="34" charset="0"/>
            </a:endParaRPr>
          </a:p>
          <a:p>
            <a:endParaRPr lang="fr-FR" altLang="fr-FR" dirty="0">
              <a:ea typeface="Calibri" pitchFamily="34" charset="0"/>
              <a:cs typeface="Calibri" pitchFamily="34" charset="0"/>
            </a:endParaRPr>
          </a:p>
          <a:p>
            <a:r>
              <a:rPr lang="fr-FR" altLang="fr-FR" b="1" dirty="0">
                <a:ea typeface="Calibri" pitchFamily="34" charset="0"/>
                <a:cs typeface="Calibri" pitchFamily="34" charset="0"/>
              </a:rPr>
              <a:t>Troubles de l’équilibre: </a:t>
            </a:r>
            <a:r>
              <a:rPr lang="fr-FR" altLang="fr-FR" dirty="0">
                <a:ea typeface="Calibri" pitchFamily="34" charset="0"/>
                <a:cs typeface="Calibri" pitchFamily="34" charset="0"/>
              </a:rPr>
              <a:t>sensation de vertiges, impression d’être comme sur un bateau, etc.</a:t>
            </a:r>
          </a:p>
          <a:p>
            <a:endParaRPr lang="fr-FR" altLang="fr-FR" dirty="0">
              <a:ea typeface="Calibri" pitchFamily="34" charset="0"/>
              <a:cs typeface="Calibri" pitchFamily="34" charset="0"/>
            </a:endParaRPr>
          </a:p>
          <a:p>
            <a:endParaRPr lang="fr-FR" altLang="fr-FR" dirty="0">
              <a:ea typeface="Calibri" pitchFamily="34" charset="0"/>
              <a:cs typeface="Calibri" pitchFamily="34" charset="0"/>
            </a:endParaRPr>
          </a:p>
          <a:p>
            <a:r>
              <a:rPr lang="fr-FR" altLang="fr-FR" b="1" dirty="0">
                <a:ea typeface="Calibri" pitchFamily="34" charset="0"/>
                <a:cs typeface="Calibri" pitchFamily="34" charset="0"/>
              </a:rPr>
              <a:t>Maux de tête inhabituels, </a:t>
            </a:r>
            <a:r>
              <a:rPr lang="fr-FR" altLang="fr-FR" dirty="0">
                <a:ea typeface="Calibri" pitchFamily="34" charset="0"/>
                <a:cs typeface="Calibri" pitchFamily="34" charset="0"/>
              </a:rPr>
              <a:t>persistants et ne répondant</a:t>
            </a:r>
          </a:p>
          <a:p>
            <a:r>
              <a:rPr lang="fr-FR" altLang="fr-FR" dirty="0">
                <a:ea typeface="Calibri" pitchFamily="34" charset="0"/>
                <a:cs typeface="Calibri" pitchFamily="34" charset="0"/>
              </a:rPr>
              <a:t>pas au traitement antidouleur.</a:t>
            </a:r>
          </a:p>
          <a:p>
            <a:endParaRPr lang="fr-FR" altLang="fr-FR" dirty="0">
              <a:ea typeface="Calibri" pitchFamily="34" charset="0"/>
              <a:cs typeface="Calibri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320" y="5657670"/>
            <a:ext cx="1065393" cy="1065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3719299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332656"/>
            <a:ext cx="7772400" cy="11430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eaLnBrk="1" hangingPunct="1"/>
            <a:r>
              <a:rPr lang="fr-FR" sz="3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AIT= déficit neurologique durant moins d’une heure </a:t>
            </a:r>
            <a:br>
              <a:rPr lang="fr-FR" sz="3600" dirty="0">
                <a:latin typeface="Calibri" pitchFamily="34" charset="0"/>
                <a:cs typeface="Calibri" pitchFamily="34" charset="0"/>
              </a:rPr>
            </a:br>
            <a:endParaRPr lang="fr-FR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5600" y="2060848"/>
            <a:ext cx="3810000" cy="4608512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sz="2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Risque d’AVC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48H	2-5%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400" dirty="0">
                <a:latin typeface="Calibri" pitchFamily="34" charset="0"/>
                <a:cs typeface="Calibri" pitchFamily="34" charset="0"/>
              </a:rPr>
              <a:t>1 mois	5-10%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400" dirty="0">
                <a:latin typeface="Calibri" pitchFamily="34" charset="0"/>
                <a:cs typeface="Calibri" pitchFamily="34" charset="0"/>
              </a:rPr>
              <a:t>1 an	10-20%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fr-FR" sz="2400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fr-FR" sz="2400" dirty="0">
                <a:latin typeface="Calibri" pitchFamily="34" charset="0"/>
                <a:cs typeface="Calibri" pitchFamily="34" charset="0"/>
              </a:rPr>
              <a:t>15-30% des AVC sont précédés d’AIT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400" dirty="0">
                <a:latin typeface="Calibri" pitchFamily="34" charset="0"/>
                <a:cs typeface="Calibri" pitchFamily="34" charset="0"/>
              </a:rPr>
              <a:t>La majorité des AIT surviennent le jour même ou </a:t>
            </a:r>
            <a:r>
              <a:rPr lang="fr-FR" sz="2400" dirty="0" err="1">
                <a:latin typeface="Calibri" pitchFamily="34" charset="0"/>
                <a:cs typeface="Calibri" pitchFamily="34" charset="0"/>
              </a:rPr>
              <a:t>ds</a:t>
            </a:r>
            <a:r>
              <a:rPr lang="fr-FR" sz="2400" dirty="0">
                <a:latin typeface="Calibri" pitchFamily="34" charset="0"/>
                <a:cs typeface="Calibri" pitchFamily="34" charset="0"/>
              </a:rPr>
              <a:t> les 2 jours précédents l’AIC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fr-FR" sz="2400" dirty="0">
              <a:solidFill>
                <a:srgbClr val="3366FF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fr-FR" sz="1200" dirty="0" err="1">
                <a:solidFill>
                  <a:srgbClr val="3366FF"/>
                </a:solidFill>
                <a:latin typeface="Calibri" pitchFamily="34" charset="0"/>
                <a:cs typeface="Calibri" pitchFamily="34" charset="0"/>
              </a:rPr>
              <a:t>Rothwell</a:t>
            </a:r>
            <a:r>
              <a:rPr lang="fr-FR" sz="1200" dirty="0">
                <a:solidFill>
                  <a:srgbClr val="3366FF"/>
                </a:solidFill>
                <a:latin typeface="Calibri" pitchFamily="34" charset="0"/>
                <a:cs typeface="Calibri" pitchFamily="34" charset="0"/>
              </a:rPr>
              <a:t> et </a:t>
            </a:r>
            <a:r>
              <a:rPr lang="fr-FR" sz="1200" dirty="0" err="1">
                <a:solidFill>
                  <a:srgbClr val="3366FF"/>
                </a:solidFill>
                <a:latin typeface="Calibri" pitchFamily="34" charset="0"/>
                <a:cs typeface="Calibri" pitchFamily="34" charset="0"/>
              </a:rPr>
              <a:t>Warlow</a:t>
            </a:r>
            <a:r>
              <a:rPr lang="fr-FR" sz="1200" dirty="0">
                <a:solidFill>
                  <a:srgbClr val="3366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sz="1200" dirty="0" err="1">
                <a:solidFill>
                  <a:srgbClr val="3366FF"/>
                </a:solidFill>
                <a:latin typeface="Calibri" pitchFamily="34" charset="0"/>
                <a:cs typeface="Calibri" pitchFamily="34" charset="0"/>
              </a:rPr>
              <a:t>Neurology</a:t>
            </a:r>
            <a:r>
              <a:rPr lang="fr-FR" sz="1200" dirty="0">
                <a:solidFill>
                  <a:srgbClr val="3366FF"/>
                </a:solidFill>
                <a:latin typeface="Calibri" pitchFamily="34" charset="0"/>
                <a:cs typeface="Calibri" pitchFamily="34" charset="0"/>
              </a:rPr>
              <a:t> 2005</a:t>
            </a:r>
          </a:p>
          <a:p>
            <a:pPr eaLnBrk="1" hangingPunct="1">
              <a:lnSpc>
                <a:spcPct val="80000"/>
              </a:lnSpc>
            </a:pPr>
            <a:endParaRPr lang="fr-FR" sz="1600" dirty="0">
              <a:solidFill>
                <a:srgbClr val="3366FF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fr-FR" sz="1400" dirty="0"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lnSpc>
                <a:spcPct val="80000"/>
              </a:lnSpc>
            </a:pPr>
            <a:endParaRPr lang="fr-FR" sz="1400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fr-FR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4014398" y="3819078"/>
            <a:ext cx="863600" cy="576263"/>
          </a:xfrm>
          <a:prstGeom prst="rightArrow">
            <a:avLst>
              <a:gd name="adj1" fmla="val 50000"/>
              <a:gd name="adj2" fmla="val 37466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5372599" y="3573016"/>
            <a:ext cx="3211457" cy="83099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fr-FR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BILAN en URGENCE</a:t>
            </a:r>
          </a:p>
          <a:p>
            <a:pPr algn="ctr" eaLnBrk="1" hangingPunct="1"/>
            <a:r>
              <a:rPr lang="fr-FR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SI AIT RECENT (&lt;1 mois)</a:t>
            </a:r>
          </a:p>
        </p:txBody>
      </p:sp>
      <p:graphicFrame>
        <p:nvGraphicFramePr>
          <p:cNvPr id="17414" name="Object 6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80755314"/>
              </p:ext>
            </p:extLst>
          </p:nvPr>
        </p:nvGraphicFramePr>
        <p:xfrm>
          <a:off x="6092825" y="5076825"/>
          <a:ext cx="1374775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r:id="rId4" imgW="1374648" imgH="816864" progId="MS_ClipArt_Gallery">
                  <p:embed/>
                </p:oleObj>
              </mc:Choice>
              <mc:Fallback>
                <p:oleObj r:id="rId4" imgW="1374648" imgH="816864" progId="MS_ClipArt_Gallery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2825" y="5076825"/>
                        <a:ext cx="1374775" cy="81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2826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FF0000"/>
                </a:solidFill>
              </a:rPr>
              <a:t>Que faire?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2729137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1367</Words>
  <Application>Microsoft Office PowerPoint</Application>
  <PresentationFormat>Affichage à l'écran (4:3)</PresentationFormat>
  <Paragraphs>273</Paragraphs>
  <Slides>44</Slides>
  <Notes>4</Notes>
  <HiddenSlides>0</HiddenSlides>
  <MMClips>0</MMClips>
  <ScaleCrop>false</ScaleCrop>
  <HeadingPairs>
    <vt:vector size="8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44</vt:i4>
      </vt:variant>
    </vt:vector>
  </HeadingPairs>
  <TitlesOfParts>
    <vt:vector size="55" baseType="lpstr">
      <vt:lpstr>ＭＳ Ｐゴシック</vt:lpstr>
      <vt:lpstr>Arial</vt:lpstr>
      <vt:lpstr>Calibri</vt:lpstr>
      <vt:lpstr>Gill Sans</vt:lpstr>
      <vt:lpstr>Symbol</vt:lpstr>
      <vt:lpstr>Tahoma</vt:lpstr>
      <vt:lpstr>Times New Roman</vt:lpstr>
      <vt:lpstr>Wingdings</vt:lpstr>
      <vt:lpstr>Thème Office</vt:lpstr>
      <vt:lpstr>MS_ClipArt_Gallery</vt:lpstr>
      <vt:lpstr>Graphique</vt:lpstr>
      <vt:lpstr> </vt:lpstr>
      <vt:lpstr>Présentation PowerPoint</vt:lpstr>
      <vt:lpstr>Qu’est – ce qu’un AVC ?  C’est un accident vasculaire cérébral</vt:lpstr>
      <vt:lpstr>C’est une affection fréquente  </vt:lpstr>
      <vt:lpstr>C’est une affection grave</vt:lpstr>
      <vt:lpstr>Quelles sont les conséquences?</vt:lpstr>
      <vt:lpstr>Présentation PowerPoint</vt:lpstr>
      <vt:lpstr>AIT= déficit neurologique durant moins d’une heure  </vt:lpstr>
      <vt:lpstr>Que faire?</vt:lpstr>
      <vt:lpstr>Prise en charge : « Time is brain »</vt:lpstr>
      <vt:lpstr>Présentation PowerPoint</vt:lpstr>
      <vt:lpstr>« TIME IS BRAIN » </vt:lpstr>
      <vt:lpstr>1/ Hospitalisation en Unité Neurovasculaire (UNV)</vt:lpstr>
      <vt:lpstr>Spécificité des soins intensifs neurovasculaires</vt:lpstr>
      <vt:lpstr>Bénéfice de la thrombolyse en cas d’infarctus cérébral</vt:lpstr>
      <vt:lpstr>Présentation PowerPoint</vt:lpstr>
      <vt:lpstr>la Thrombectomie </vt:lpstr>
      <vt:lpstr>Présentation PowerPoint</vt:lpstr>
      <vt:lpstr>Après l’AVC</vt:lpstr>
      <vt:lpstr>Les Facteurs de risque</vt:lpstr>
      <vt:lpstr>1- L’hypertension artérielle</vt:lpstr>
      <vt:lpstr>Présentation PowerPoint</vt:lpstr>
      <vt:lpstr>Ce que vous pouvez faire</vt:lpstr>
      <vt:lpstr>2- Le diabète</vt:lpstr>
      <vt:lpstr>3- La maladie cardiaque</vt:lpstr>
      <vt:lpstr>4- Le tabac …</vt:lpstr>
      <vt:lpstr>4- Le tabac et le cannabis !</vt:lpstr>
      <vt:lpstr>5- L’excès de poids</vt:lpstr>
      <vt:lpstr>Ce que vous pouvez faire</vt:lpstr>
      <vt:lpstr>6- Elévation des lipides sanguins</vt:lpstr>
      <vt:lpstr>Ce que vous pouvez faire</vt:lpstr>
      <vt:lpstr>Présentation PowerPoint</vt:lpstr>
      <vt:lpstr>7- Sédentarité</vt:lpstr>
      <vt:lpstr>Ce que vous pouvez faire</vt:lpstr>
      <vt:lpstr>8- Alcool</vt:lpstr>
      <vt:lpstr>9- Syndrome d’apnée du sommeil</vt:lpstr>
      <vt:lpstr>Ce que vous pouvez faire </vt:lpstr>
      <vt:lpstr>10- Le stress</vt:lpstr>
      <vt:lpstr>Présentation PowerPoint</vt:lpstr>
      <vt:lpstr>Prise en charge : « Time is brain »</vt:lpstr>
      <vt:lpstr> </vt:lpstr>
      <vt:lpstr> </vt:lpstr>
      <vt:lpstr>Présentation PowerPoint</vt:lpstr>
      <vt:lpstr>Présentation PowerPoint</vt:lpstr>
    </vt:vector>
  </TitlesOfParts>
  <Company>CHRA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RODIER Gilles</dc:creator>
  <cp:lastModifiedBy>Marie-Claude</cp:lastModifiedBy>
  <cp:revision>67</cp:revision>
  <dcterms:created xsi:type="dcterms:W3CDTF">2013-11-27T09:13:14Z</dcterms:created>
  <dcterms:modified xsi:type="dcterms:W3CDTF">2017-06-16T09:44:08Z</dcterms:modified>
</cp:coreProperties>
</file>