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6" r:id="rId4"/>
    <p:sldId id="259" r:id="rId5"/>
    <p:sldId id="260" r:id="rId6"/>
    <p:sldId id="277" r:id="rId7"/>
    <p:sldId id="274" r:id="rId8"/>
    <p:sldId id="258" r:id="rId9"/>
    <p:sldId id="261" r:id="rId10"/>
    <p:sldId id="263" r:id="rId11"/>
    <p:sldId id="266" r:id="rId12"/>
    <p:sldId id="264" r:id="rId13"/>
    <p:sldId id="270" r:id="rId14"/>
    <p:sldId id="265" r:id="rId15"/>
    <p:sldId id="271" r:id="rId16"/>
    <p:sldId id="275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A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0"/>
    <p:restoredTop sz="83862"/>
  </p:normalViewPr>
  <p:slideViewPr>
    <p:cSldViewPr>
      <p:cViewPr>
        <p:scale>
          <a:sx n="96" d="100"/>
          <a:sy n="96" d="100"/>
        </p:scale>
        <p:origin x="2216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EA480-6DCC-5544-A485-63DA54A823A0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697BB-36AA-B249-9631-2E325BC647B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354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</a:lstStyle>
          <a:p>
            <a:fld id="{3842907C-D0AA-4C58-9F94-58B40AD65B29}" type="datetimeFigureOut">
              <a:rPr lang="fr-FR"/>
              <a:pPr/>
              <a:t>15/02/2017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</a:lstStyle>
          <a:p>
            <a:fld id="{1D76769E-C829-4283-B80E-CB90D995C291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66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785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8449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Generally 2 days after, we have a final review</a:t>
            </a:r>
          </a:p>
          <a:p>
            <a:r>
              <a:rPr lang="en-US" dirty="0" smtClean="0"/>
              <a:t>Go through every task</a:t>
            </a:r>
          </a:p>
          <a:p>
            <a:pPr lvl="1"/>
            <a:r>
              <a:rPr lang="en-US" dirty="0" smtClean="0"/>
              <a:t>Identify difficulties</a:t>
            </a:r>
          </a:p>
          <a:p>
            <a:pPr lvl="1"/>
            <a:r>
              <a:rPr lang="en-US" dirty="0" smtClean="0"/>
              <a:t>See the gap between the time expected vs real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40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pic>
        <p:nvPicPr>
          <p:cNvPr id="13" name="Image 12" descr="fond_inf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2964" y="6183229"/>
            <a:ext cx="571500" cy="5588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05103" y="6183229"/>
            <a:ext cx="533400" cy="5588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3796" y="5967329"/>
            <a:ext cx="2171700" cy="774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592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1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smtClean="0"/>
              <a:t>FJPPL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15/02/2017</a:t>
            </a:r>
            <a:endParaRPr lang="fr-FR" dirty="0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413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smtClean="0"/>
              <a:t>FJPPL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15/02/2017</a:t>
            </a:r>
            <a:endParaRPr lang="fr-FR" dirty="0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‹#›</a:t>
            </a:fld>
            <a:endParaRPr lang="fr-FR" dirty="0"/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3"/>
          </p:nvPr>
        </p:nvSpPr>
        <p:spPr>
          <a:xfrm>
            <a:off x="228600" y="685800"/>
            <a:ext cx="4267200" cy="5562600"/>
          </a:xfrm>
        </p:spPr>
        <p:txBody>
          <a:bodyPr/>
          <a:lstStyle>
            <a:lvl1pPr marL="109728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4724400" y="685800"/>
            <a:ext cx="4191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674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  5"/>
          <p:cNvSpPr>
            <a:spLocks noGrp="1"/>
          </p:cNvSpPr>
          <p:nvPr>
            <p:ph type="pic" sz="quarter" idx="12"/>
          </p:nvPr>
        </p:nvSpPr>
        <p:spPr>
          <a:xfrm>
            <a:off x="152400" y="609600"/>
            <a:ext cx="8839200" cy="5715000"/>
          </a:xfrm>
        </p:spPr>
        <p:txBody>
          <a:bodyPr/>
          <a:lstStyle>
            <a:lvl1pPr marL="109728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fr-FR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smtClean="0"/>
              <a:t>FJPPL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15/02/2017</a:t>
            </a:r>
            <a:endParaRPr lang="fr-FR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‹#›</a:t>
            </a:fld>
            <a:endParaRPr lang="fr-FR" dirty="0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226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res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resea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smtClean="0"/>
              <a:t>FJPPL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15/02/2017</a:t>
            </a:r>
            <a:endParaRPr lang="fr-FR" dirty="0"/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sto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stok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smtClean="0"/>
              <a:t>FJPPL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15/02/2017</a:t>
            </a:r>
            <a:endParaRPr lang="fr-FR" dirty="0"/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in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pic>
        <p:nvPicPr>
          <p:cNvPr id="13" name="Image 12" descr="fond_inf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smtClean="0"/>
              <a:t>FJPPL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15/02/2017</a:t>
            </a:r>
            <a:endParaRPr lang="fr-FR" dirty="0"/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60198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smtClean="0"/>
              <a:t>FJPPL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15/02/2017</a:t>
            </a:r>
            <a:endParaRPr lang="fr-FR" dirty="0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rmAutofit/>
          </a:bodyPr>
          <a:lstStyle>
            <a:lvl1pPr marL="109728" indent="0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Chapitre courant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46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  <a:prstGeom prst="rect">
            <a:avLst/>
          </a:prstGeom>
        </p:spPr>
        <p:txBody>
          <a:bodyPr vert="horz" lIns="18000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fr-FR" dirty="0"/>
              <a:t>Cliquer ici pour modifier le style du </a:t>
            </a:r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0" y="1371600"/>
            <a:ext cx="9144000" cy="4906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fr-FR" dirty="0"/>
              <a:t>Cliquer ici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8"/>
            <a:r>
              <a:rPr lang="fr-FR" dirty="0"/>
              <a:t>Neuvième niveau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448226" y="6602007"/>
            <a:ext cx="1009974" cy="164894"/>
          </a:xfrm>
          <a:prstGeom prst="rect">
            <a:avLst/>
          </a:prstGeom>
        </p:spPr>
      </p:pic>
      <p:cxnSp>
        <p:nvCxnSpPr>
          <p:cNvPr id="19" name="Connecteur droit 18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smtClean="0"/>
              <a:t>FJPPL</a:t>
            </a:r>
            <a:endParaRPr lang="fr-FR" dirty="0"/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15/02/2017</a:t>
            </a:r>
            <a:endParaRPr lang="fr-FR" dirty="0"/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/>
  <p:txStyles>
    <p:titleStyle>
      <a:lvl1pPr algn="l" rtl="0" eaLnBrk="1" latinLnBrk="0" hangingPunct="1">
        <a:spcBef>
          <a:spcPct val="0"/>
        </a:spcBef>
        <a:buNone/>
        <a:defRPr lang="fr-FR" sz="3200" b="1" i="0" kern="1200">
          <a:solidFill>
            <a:schemeClr val="tx2"/>
          </a:solidFill>
          <a:effectLst/>
          <a:latin typeface="Arial"/>
          <a:ea typeface="+mj-ea"/>
          <a:cs typeface="Arial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lang="fr-FR" sz="2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lang="fr-FR" sz="23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lang="fr-FR" sz="21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fr-FR" sz="19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fr-FR"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800" b="0" i="0" kern="1200">
          <a:solidFill>
            <a:schemeClr val="tx1"/>
          </a:solidFill>
          <a:latin typeface="Arial"/>
          <a:ea typeface="+mn-ea"/>
          <a:cs typeface="Arial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>
          <a:solidFill>
            <a:schemeClr val="tx1"/>
          </a:solidFill>
          <a:latin typeface="Arial"/>
          <a:ea typeface="+mn-ea"/>
          <a:cs typeface="Arial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>
          <a:solidFill>
            <a:schemeClr val="tx1"/>
          </a:solidFill>
          <a:latin typeface="Arial"/>
          <a:ea typeface="+mn-ea"/>
          <a:cs typeface="Arial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 baseline="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lvl1pPr marL="0" algn="l" rtl="0" eaLnBrk="1" latinLnBrk="0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mfony.com/" TargetMode="External"/><Relationship Id="rId4" Type="http://schemas.openxmlformats.org/officeDocument/2006/relationships/hyperlink" Target="https://dhtmlx.com/docs/products/dhtmlxGantt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lmsaeedstudio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Ins="0">
            <a:normAutofit fontScale="90000"/>
          </a:bodyPr>
          <a:lstStyle/>
          <a:p>
            <a:r>
              <a:rPr lang="fr-FR" dirty="0" err="1"/>
              <a:t>Operational</a:t>
            </a:r>
            <a:r>
              <a:rPr lang="fr-FR" dirty="0"/>
              <a:t> </a:t>
            </a:r>
            <a:r>
              <a:rPr lang="fr-FR" dirty="0" err="1"/>
              <a:t>procedures</a:t>
            </a:r>
            <a:r>
              <a:rPr lang="fr-FR" dirty="0"/>
              <a:t> and </a:t>
            </a:r>
            <a:r>
              <a:rPr lang="fr-FR" dirty="0" err="1"/>
              <a:t>tools</a:t>
            </a:r>
            <a:r>
              <a:rPr lang="fr-FR" dirty="0"/>
              <a:t> for </a:t>
            </a:r>
            <a:r>
              <a:rPr lang="fr-FR" dirty="0" err="1"/>
              <a:t>scheduled</a:t>
            </a:r>
            <a:r>
              <a:rPr lang="fr-FR" dirty="0"/>
              <a:t> </a:t>
            </a:r>
            <a:r>
              <a:rPr lang="fr-FR" dirty="0" err="1"/>
              <a:t>shutdowns</a:t>
            </a:r>
            <a:r>
              <a:rPr lang="fr-FR" dirty="0"/>
              <a:t> at CC-IN2P3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Ins="0">
            <a:normAutofit fontScale="70000" lnSpcReduction="20000"/>
          </a:bodyPr>
          <a:lstStyle/>
          <a:p>
            <a:r>
              <a:rPr lang="fr-FR" dirty="0" smtClean="0"/>
              <a:t>Frédéric AZEVEDO, Philippe CORREIA, Thibaut SALANON</a:t>
            </a:r>
          </a:p>
          <a:p>
            <a:r>
              <a:rPr lang="fr-FR" dirty="0" smtClean="0"/>
              <a:t>15 / 02 /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9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GOA – </a:t>
            </a:r>
            <a:r>
              <a:rPr lang="en-US" dirty="0" smtClean="0"/>
              <a:t>T</a:t>
            </a:r>
            <a:r>
              <a:rPr lang="en-US" dirty="0" smtClean="0"/>
              <a:t>asks list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FJPPL</a:t>
            </a:r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15/02/2017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10</a:t>
            </a:fld>
            <a:endParaRPr lang="fr-F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491357"/>
            <a:ext cx="7128792" cy="5967361"/>
          </a:xfrm>
        </p:spPr>
      </p:pic>
    </p:spTree>
    <p:extLst>
      <p:ext uri="{BB962C8B-B14F-4D97-AF65-F5344CB8AC3E}">
        <p14:creationId xmlns:p14="http://schemas.microsoft.com/office/powerpoint/2010/main" val="5109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7848"/>
            <a:ext cx="8928992" cy="6069152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GOA </a:t>
            </a:r>
            <a:r>
              <a:rPr lang="mr-IN" dirty="0" smtClean="0"/>
              <a:t>–</a:t>
            </a:r>
            <a:r>
              <a:rPr lang="fr-FR" dirty="0" smtClean="0"/>
              <a:t> Gantt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FJPPL</a:t>
            </a:r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15/02/2017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41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90" y="527837"/>
            <a:ext cx="8184620" cy="5862652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GOA </a:t>
            </a:r>
            <a:r>
              <a:rPr lang="mr-IN" dirty="0" smtClean="0"/>
              <a:t>–</a:t>
            </a:r>
            <a:r>
              <a:rPr lang="fr-FR" dirty="0" smtClean="0"/>
              <a:t> Final </a:t>
            </a:r>
            <a:r>
              <a:rPr lang="fr-FR" dirty="0" err="1" smtClean="0"/>
              <a:t>review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FJPPL</a:t>
            </a:r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15/02/2017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82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036496" cy="5832648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GOA </a:t>
            </a:r>
            <a:r>
              <a:rPr lang="mr-IN" dirty="0"/>
              <a:t>–</a:t>
            </a:r>
            <a:r>
              <a:rPr lang="fr-FR" dirty="0"/>
              <a:t> Final </a:t>
            </a:r>
            <a:r>
              <a:rPr lang="fr-FR" dirty="0" err="1"/>
              <a:t>review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FJPPL</a:t>
            </a:r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15/02/2017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88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improve our change management we choose to make some developments</a:t>
            </a:r>
          </a:p>
          <a:p>
            <a:pPr lvl="1"/>
            <a:r>
              <a:rPr lang="en-US" dirty="0" smtClean="0"/>
              <a:t>CMDB to have a gathered view of all configurations items and their relations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Impact </a:t>
            </a:r>
            <a:r>
              <a:rPr lang="en-US" dirty="0"/>
              <a:t>a</a:t>
            </a:r>
            <a:r>
              <a:rPr lang="en-US" dirty="0" smtClean="0"/>
              <a:t>nalysis tool based on this CMDB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anuel check for now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GOA : a web application</a:t>
            </a:r>
          </a:p>
          <a:p>
            <a:pPr lvl="2"/>
            <a:r>
              <a:rPr lang="en-US" dirty="0" smtClean="0"/>
              <a:t>Define a timeline</a:t>
            </a:r>
          </a:p>
          <a:p>
            <a:pPr lvl="2"/>
            <a:r>
              <a:rPr lang="en-US" dirty="0" smtClean="0"/>
              <a:t>Collect changes requests</a:t>
            </a:r>
          </a:p>
          <a:p>
            <a:pPr lvl="2"/>
            <a:r>
              <a:rPr lang="en-US" dirty="0" smtClean="0"/>
              <a:t>Approve and schedule requests</a:t>
            </a:r>
          </a:p>
          <a:p>
            <a:pPr lvl="2"/>
            <a:r>
              <a:rPr lang="en-US" dirty="0" smtClean="0"/>
              <a:t>View the “real time” status on D-day</a:t>
            </a:r>
          </a:p>
          <a:p>
            <a:pPr lvl="2"/>
            <a:r>
              <a:rPr lang="en-US" dirty="0" smtClean="0"/>
              <a:t>Final review of single tasks and of the global site maintenance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Still some possibilities to automate things.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Real meetings for discussions are still mandatory 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FJPPL</a:t>
            </a:r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15/02/2017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15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109728" indent="0" algn="ctr">
              <a:buNone/>
            </a:pPr>
            <a:r>
              <a:rPr lang="en-US" dirty="0" smtClean="0"/>
              <a:t>Thank you for your attention.</a:t>
            </a:r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r>
              <a:rPr lang="en-US" dirty="0" smtClean="0"/>
              <a:t>Any questions </a:t>
            </a:r>
            <a:r>
              <a:rPr lang="en-US" dirty="0" smtClean="0"/>
              <a:t>?</a:t>
            </a:r>
          </a:p>
          <a:p>
            <a:pPr marL="109728" indent="0" algn="ctr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FJPPL</a:t>
            </a:r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15/02/2017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15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12" y="2915170"/>
            <a:ext cx="7698776" cy="336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and why we </a:t>
            </a:r>
            <a:r>
              <a:rPr lang="en-GB" dirty="0"/>
              <a:t>started change management</a:t>
            </a:r>
          </a:p>
          <a:p>
            <a:endParaRPr lang="en-GB" dirty="0" smtClean="0"/>
          </a:p>
          <a:p>
            <a:r>
              <a:rPr lang="en-GB" dirty="0" smtClean="0"/>
              <a:t>Developments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Organizing </a:t>
            </a:r>
            <a:r>
              <a:rPr lang="en-GB" dirty="0"/>
              <a:t>a </a:t>
            </a:r>
            <a:r>
              <a:rPr lang="en-GB" dirty="0" smtClean="0"/>
              <a:t>site maintenance </a:t>
            </a:r>
            <a:r>
              <a:rPr lang="en-GB" dirty="0"/>
              <a:t>using GOA</a:t>
            </a:r>
          </a:p>
          <a:p>
            <a:endParaRPr lang="en-US" dirty="0" smtClean="0"/>
          </a:p>
          <a:p>
            <a:r>
              <a:rPr lang="en-US" dirty="0" smtClean="0"/>
              <a:t>Summary</a:t>
            </a:r>
            <a:endParaRPr lang="en-GB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FJPPL</a:t>
            </a:r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15/02/2017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Data center and Service provider</a:t>
            </a:r>
          </a:p>
          <a:p>
            <a:pPr lvl="1"/>
            <a:r>
              <a:rPr lang="en-US" dirty="0" smtClean="0"/>
              <a:t>A lot of services and components</a:t>
            </a:r>
          </a:p>
          <a:p>
            <a:pPr lvl="1"/>
            <a:r>
              <a:rPr lang="en-US" dirty="0" smtClean="0"/>
              <a:t>More or less dependencies within each others</a:t>
            </a:r>
          </a:p>
          <a:p>
            <a:pPr lvl="1"/>
            <a:r>
              <a:rPr lang="en-US" dirty="0" smtClean="0"/>
              <a:t>Common dependencies for everything :</a:t>
            </a:r>
          </a:p>
          <a:p>
            <a:pPr lvl="2"/>
            <a:r>
              <a:rPr lang="en-US" dirty="0" smtClean="0"/>
              <a:t>Power supplies</a:t>
            </a:r>
          </a:p>
          <a:p>
            <a:pPr lvl="2"/>
            <a:r>
              <a:rPr lang="en-US" dirty="0" smtClean="0"/>
              <a:t>Cooling system</a:t>
            </a:r>
          </a:p>
          <a:p>
            <a:pPr lvl="2"/>
            <a:r>
              <a:rPr lang="en-US" dirty="0" smtClean="0"/>
              <a:t>Network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Since 2008 : 4 days of site maintenance per year</a:t>
            </a:r>
          </a:p>
          <a:p>
            <a:pPr lvl="1"/>
            <a:r>
              <a:rPr lang="en-US" dirty="0" smtClean="0"/>
              <a:t>Focus on high impact maintenances (implies service(s) outage)</a:t>
            </a:r>
          </a:p>
          <a:p>
            <a:pPr lvl="2"/>
            <a:r>
              <a:rPr lang="en-US" dirty="0" smtClean="0"/>
              <a:t>Major </a:t>
            </a:r>
            <a:r>
              <a:rPr lang="en-US" dirty="0"/>
              <a:t>software </a:t>
            </a:r>
            <a:r>
              <a:rPr lang="en-US" dirty="0" smtClean="0"/>
              <a:t>updates</a:t>
            </a:r>
            <a:endParaRPr lang="en-US" dirty="0"/>
          </a:p>
          <a:p>
            <a:pPr lvl="2"/>
            <a:r>
              <a:rPr lang="en-US" dirty="0"/>
              <a:t>Hardware </a:t>
            </a:r>
            <a:r>
              <a:rPr lang="en-US" dirty="0" smtClean="0"/>
              <a:t>renewal and upgrade</a:t>
            </a:r>
          </a:p>
          <a:p>
            <a:pPr lvl="2"/>
            <a:r>
              <a:rPr lang="en-US" dirty="0" smtClean="0"/>
              <a:t>Facility management components (chiller, power supplies, electrical components, …)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Improve change management</a:t>
            </a:r>
          </a:p>
          <a:p>
            <a:pPr lvl="2"/>
            <a:r>
              <a:rPr lang="en-US" dirty="0" smtClean="0"/>
              <a:t>Avoid unexpected impacts on Services</a:t>
            </a:r>
          </a:p>
          <a:p>
            <a:pPr lvl="2"/>
            <a:r>
              <a:rPr lang="en-US" dirty="0" smtClean="0"/>
              <a:t>Have a global view on major changes</a:t>
            </a:r>
          </a:p>
          <a:p>
            <a:pPr lvl="1"/>
            <a:r>
              <a:rPr lang="en-US" dirty="0" smtClean="0"/>
              <a:t>Optimize downtime duration</a:t>
            </a:r>
          </a:p>
          <a:p>
            <a:pPr lvl="1"/>
            <a:r>
              <a:rPr lang="en-US" dirty="0" smtClean="0"/>
              <a:t>Improve communication (internal and external)</a:t>
            </a:r>
          </a:p>
          <a:p>
            <a:pPr lvl="1"/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Why we started change management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FJPPL</a:t>
            </a:r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15/02/2017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853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help us with change management</a:t>
            </a:r>
          </a:p>
          <a:p>
            <a:pPr lvl="1"/>
            <a:r>
              <a:rPr lang="en-GB" dirty="0" smtClean="0"/>
              <a:t>A global CMDB (Configuration Management Data Base)</a:t>
            </a:r>
          </a:p>
          <a:p>
            <a:pPr lvl="2"/>
            <a:r>
              <a:rPr lang="en-GB" dirty="0" smtClean="0"/>
              <a:t>Collect information from several sources</a:t>
            </a:r>
          </a:p>
          <a:p>
            <a:pPr lvl="3"/>
            <a:r>
              <a:rPr lang="en-GB" dirty="0" smtClean="0"/>
              <a:t>Puppet DB, sysadmin DB, services configuration, …</a:t>
            </a:r>
          </a:p>
          <a:p>
            <a:pPr lvl="3"/>
            <a:r>
              <a:rPr lang="en-GB" dirty="0" smtClean="0"/>
              <a:t>Including components and services dependencies</a:t>
            </a:r>
          </a:p>
          <a:p>
            <a:pPr lvl="2"/>
            <a:r>
              <a:rPr lang="en-GB" u="sng" dirty="0" smtClean="0"/>
              <a:t>Work still in progress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Impact analysis tool based on the CMDB</a:t>
            </a:r>
          </a:p>
          <a:p>
            <a:pPr lvl="2"/>
            <a:r>
              <a:rPr lang="en-GB" dirty="0" smtClean="0"/>
              <a:t>Web application</a:t>
            </a:r>
          </a:p>
          <a:p>
            <a:pPr lvl="2"/>
            <a:r>
              <a:rPr lang="en-GB" dirty="0" smtClean="0"/>
              <a:t>Given a component, we can see the impact on others, on services and on users</a:t>
            </a:r>
          </a:p>
          <a:p>
            <a:pPr lvl="2"/>
            <a:r>
              <a:rPr lang="en-GB" dirty="0" smtClean="0"/>
              <a:t>We can also guess possible causes for a given failure</a:t>
            </a:r>
          </a:p>
          <a:p>
            <a:pPr lvl="2"/>
            <a:endParaRPr lang="en-GB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Developments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FJPPL</a:t>
            </a:r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15/02/2017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36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21" y="594221"/>
            <a:ext cx="8751758" cy="5729883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Developments - Impact </a:t>
            </a:r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FJPPL</a:t>
            </a:r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15/02/2017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367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 smtClean="0"/>
              <a:t>GOA</a:t>
            </a:r>
          </a:p>
          <a:p>
            <a:pPr lvl="2"/>
            <a:r>
              <a:rPr lang="en-GB" dirty="0" smtClean="0"/>
              <a:t>Web application</a:t>
            </a:r>
          </a:p>
          <a:p>
            <a:pPr lvl="3"/>
            <a:r>
              <a:rPr lang="en-GB" dirty="0" smtClean="0">
                <a:hlinkClick r:id="rId2"/>
              </a:rPr>
              <a:t>Admin LTE 2</a:t>
            </a:r>
            <a:r>
              <a:rPr lang="en-GB" dirty="0" smtClean="0"/>
              <a:t> for the web interface (based on Bootstrap 3)</a:t>
            </a:r>
          </a:p>
          <a:p>
            <a:pPr lvl="3"/>
            <a:r>
              <a:rPr lang="en-GB" dirty="0" smtClean="0">
                <a:hlinkClick r:id="rId3"/>
              </a:rPr>
              <a:t>Symfony</a:t>
            </a:r>
            <a:r>
              <a:rPr lang="en-GB" dirty="0" smtClean="0"/>
              <a:t> (PHP framework and components)</a:t>
            </a:r>
          </a:p>
          <a:p>
            <a:pPr lvl="3"/>
            <a:r>
              <a:rPr lang="en-GB" dirty="0" smtClean="0">
                <a:hlinkClick r:id="rId4"/>
              </a:rPr>
              <a:t>DHMTLXGantt</a:t>
            </a:r>
            <a:r>
              <a:rPr lang="en-GB" dirty="0" smtClean="0"/>
              <a:t> : </a:t>
            </a:r>
            <a:r>
              <a:rPr lang="en-GB" dirty="0" err="1" smtClean="0"/>
              <a:t>Javascript</a:t>
            </a:r>
            <a:r>
              <a:rPr lang="en-GB" dirty="0" smtClean="0"/>
              <a:t> and HTML5 Gantt library</a:t>
            </a:r>
          </a:p>
          <a:p>
            <a:pPr lvl="2"/>
            <a:r>
              <a:rPr lang="en-GB" dirty="0" smtClean="0"/>
              <a:t>Main objective is to improve the way we manage high impact changes</a:t>
            </a:r>
          </a:p>
          <a:p>
            <a:pPr lvl="3"/>
            <a:r>
              <a:rPr lang="en-GB" dirty="0" smtClean="0"/>
              <a:t>For each site maintenance</a:t>
            </a:r>
          </a:p>
          <a:p>
            <a:pPr lvl="4"/>
            <a:r>
              <a:rPr lang="en-GB" dirty="0" smtClean="0"/>
              <a:t>Timeline with 28 pre-defined tasks (for organisation and communication)</a:t>
            </a:r>
          </a:p>
          <a:p>
            <a:pPr lvl="2"/>
            <a:r>
              <a:rPr lang="en-GB" dirty="0" smtClean="0"/>
              <a:t>Allows anyone to ask for a change request</a:t>
            </a:r>
          </a:p>
          <a:p>
            <a:pPr lvl="2"/>
            <a:r>
              <a:rPr lang="en-GB" dirty="0" smtClean="0"/>
              <a:t>Handles different roles (user / moderator)</a:t>
            </a:r>
          </a:p>
          <a:p>
            <a:pPr lvl="2"/>
            <a:r>
              <a:rPr lang="en-GB" dirty="0" smtClean="0"/>
              <a:t>Gives a global view of what will be done</a:t>
            </a:r>
          </a:p>
          <a:p>
            <a:pPr lvl="2"/>
            <a:r>
              <a:rPr lang="en-GB" dirty="0" smtClean="0"/>
              <a:t>Displays a Gantt diagram to make things easy to read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Developments - GOA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FJPPL</a:t>
            </a:r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15/02/2017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56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Timeline overview</a:t>
            </a:r>
          </a:p>
          <a:p>
            <a:pPr lvl="1"/>
            <a:r>
              <a:rPr lang="en-GB" dirty="0" smtClean="0"/>
              <a:t>Collect the needs for changes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Analyse the impact on other services and on users/experiments</a:t>
            </a:r>
          </a:p>
          <a:p>
            <a:pPr lvl="2"/>
            <a:r>
              <a:rPr lang="en-GB" dirty="0" smtClean="0"/>
              <a:t>Identify conflicts or opportunities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Approve the maintenance requests</a:t>
            </a:r>
          </a:p>
          <a:p>
            <a:pPr lvl="2"/>
            <a:r>
              <a:rPr lang="en-GB" dirty="0" smtClean="0"/>
              <a:t>with the management if needed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Establish and approve the planning</a:t>
            </a:r>
          </a:p>
          <a:p>
            <a:pPr lvl="2"/>
            <a:r>
              <a:rPr lang="en-GB" dirty="0" smtClean="0"/>
              <a:t>with the management and the steering committee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On D-day</a:t>
            </a:r>
          </a:p>
          <a:p>
            <a:pPr lvl="2"/>
            <a:r>
              <a:rPr lang="en-GB" dirty="0" smtClean="0"/>
              <a:t>coordination and internal/external communication</a:t>
            </a:r>
          </a:p>
          <a:p>
            <a:pPr lvl="2"/>
            <a:r>
              <a:rPr lang="en-GB" dirty="0" smtClean="0"/>
              <a:t>Update the status for ongoing tasks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Global review with all people involved in maintenance tasks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Organizing a site maintenance using GOA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FJPPL</a:t>
            </a:r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15/02/2017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7</a:t>
            </a:fld>
            <a:endParaRPr lang="fr-FR" dirty="0"/>
          </a:p>
        </p:txBody>
      </p:sp>
      <p:sp>
        <p:nvSpPr>
          <p:cNvPr id="8" name="Right Brace 7"/>
          <p:cNvSpPr/>
          <p:nvPr/>
        </p:nvSpPr>
        <p:spPr>
          <a:xfrm>
            <a:off x="6799282" y="2582081"/>
            <a:ext cx="487660" cy="1800200"/>
          </a:xfrm>
          <a:prstGeom prst="rightBrace">
            <a:avLst>
              <a:gd name="adj1" fmla="val 8333"/>
              <a:gd name="adj2" fmla="val 50767"/>
            </a:avLst>
          </a:prstGeom>
          <a:noFill/>
          <a:ln w="38100" cap="rnd">
            <a:rou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03403" y="3159015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 or 2 meetings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587885" y="5710883"/>
            <a:ext cx="363488" cy="567680"/>
          </a:xfrm>
          <a:prstGeom prst="rightBrace">
            <a:avLst>
              <a:gd name="adj1" fmla="val 8333"/>
              <a:gd name="adj2" fmla="val 50767"/>
            </a:avLst>
          </a:prstGeom>
          <a:noFill/>
          <a:ln w="38100" cap="rnd">
            <a:rou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51373" y="581005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 meeting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03026" y="71031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5" y="511180"/>
            <a:ext cx="8266309" cy="5889746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GOA </a:t>
            </a:r>
            <a:r>
              <a:rPr lang="mr-IN" dirty="0" smtClean="0"/>
              <a:t>–</a:t>
            </a:r>
            <a:r>
              <a:rPr lang="fr-FR" dirty="0"/>
              <a:t> </a:t>
            </a:r>
            <a:r>
              <a:rPr lang="fr-FR" dirty="0" smtClean="0"/>
              <a:t>Main page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FJPPL</a:t>
            </a:r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15/02/2017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9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6" y="479369"/>
            <a:ext cx="7761848" cy="593458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GOA – Timeline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FJPPL</a:t>
            </a:r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15/02/2017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26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C101671239990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4F382D0-38E4-034F-9544-0492AAA23EC4}" vid="{40C10277-62AF-1648-A9F0-6A73EB29A7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C73088-B109-45CE-B753-7F1578639E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cc_slides_template</Template>
  <TotalTime>0</TotalTime>
  <Words>573</Words>
  <Application>Microsoft Macintosh PowerPoint</Application>
  <PresentationFormat>On-screen Show (4:3)</PresentationFormat>
  <Paragraphs>152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Lucida Sans Unicode</vt:lpstr>
      <vt:lpstr>Verdana</vt:lpstr>
      <vt:lpstr>Wingdings 2</vt:lpstr>
      <vt:lpstr>Wingdings 3</vt:lpstr>
      <vt:lpstr>Arial</vt:lpstr>
      <vt:lpstr>TC101671239990</vt:lpstr>
      <vt:lpstr>Operational procedures and tools for scheduled shutdowns at CC-IN2P3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Frédéric AZEVEDO</dc:creator>
  <cp:keywords/>
  <cp:lastModifiedBy/>
  <cp:revision>1</cp:revision>
  <cp:lastPrinted>2017-02-15T07:38:44Z</cp:lastPrinted>
  <dcterms:created xsi:type="dcterms:W3CDTF">2017-02-12T08:23:27Z</dcterms:created>
  <dcterms:modified xsi:type="dcterms:W3CDTF">2017-02-15T09:42:23Z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