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64"/>
  </p:notesMasterIdLst>
  <p:sldIdLst>
    <p:sldId id="279" r:id="rId2"/>
    <p:sldId id="417" r:id="rId3"/>
    <p:sldId id="418" r:id="rId4"/>
    <p:sldId id="425" r:id="rId5"/>
    <p:sldId id="423" r:id="rId6"/>
    <p:sldId id="424" r:id="rId7"/>
    <p:sldId id="420" r:id="rId8"/>
    <p:sldId id="419" r:id="rId9"/>
    <p:sldId id="426" r:id="rId10"/>
    <p:sldId id="422" r:id="rId11"/>
    <p:sldId id="429" r:id="rId12"/>
    <p:sldId id="430" r:id="rId13"/>
    <p:sldId id="431" r:id="rId14"/>
    <p:sldId id="432" r:id="rId15"/>
    <p:sldId id="434" r:id="rId16"/>
    <p:sldId id="437" r:id="rId17"/>
    <p:sldId id="435" r:id="rId18"/>
    <p:sldId id="455" r:id="rId19"/>
    <p:sldId id="396" r:id="rId20"/>
    <p:sldId id="370" r:id="rId21"/>
    <p:sldId id="397" r:id="rId22"/>
    <p:sldId id="372" r:id="rId23"/>
    <p:sldId id="438" r:id="rId24"/>
    <p:sldId id="399" r:id="rId25"/>
    <p:sldId id="401" r:id="rId26"/>
    <p:sldId id="402" r:id="rId27"/>
    <p:sldId id="403" r:id="rId28"/>
    <p:sldId id="404" r:id="rId29"/>
    <p:sldId id="461" r:id="rId30"/>
    <p:sldId id="465" r:id="rId31"/>
    <p:sldId id="410" r:id="rId32"/>
    <p:sldId id="411" r:id="rId33"/>
    <p:sldId id="416" r:id="rId34"/>
    <p:sldId id="463" r:id="rId35"/>
    <p:sldId id="439" r:id="rId36"/>
    <p:sldId id="440" r:id="rId37"/>
    <p:sldId id="441" r:id="rId38"/>
    <p:sldId id="442" r:id="rId39"/>
    <p:sldId id="443" r:id="rId40"/>
    <p:sldId id="444" r:id="rId41"/>
    <p:sldId id="445" r:id="rId42"/>
    <p:sldId id="446" r:id="rId43"/>
    <p:sldId id="447" r:id="rId44"/>
    <p:sldId id="448" r:id="rId45"/>
    <p:sldId id="449" r:id="rId46"/>
    <p:sldId id="450" r:id="rId47"/>
    <p:sldId id="451" r:id="rId48"/>
    <p:sldId id="452" r:id="rId49"/>
    <p:sldId id="453" r:id="rId50"/>
    <p:sldId id="454" r:id="rId51"/>
    <p:sldId id="464" r:id="rId52"/>
    <p:sldId id="460" r:id="rId53"/>
    <p:sldId id="466" r:id="rId54"/>
    <p:sldId id="350" r:id="rId55"/>
    <p:sldId id="327" r:id="rId56"/>
    <p:sldId id="412" r:id="rId57"/>
    <p:sldId id="462" r:id="rId58"/>
    <p:sldId id="433" r:id="rId59"/>
    <p:sldId id="456" r:id="rId60"/>
    <p:sldId id="457" r:id="rId61"/>
    <p:sldId id="458" r:id="rId62"/>
    <p:sldId id="459" r:id="rId63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00F6"/>
    <a:srgbClr val="CF0BAE"/>
    <a:srgbClr val="019119"/>
    <a:srgbClr val="4BFF9C"/>
    <a:srgbClr val="0900B4"/>
    <a:srgbClr val="6454FE"/>
    <a:srgbClr val="FF65ED"/>
    <a:srgbClr val="877AFE"/>
    <a:srgbClr val="00D05E"/>
    <a:srgbClr val="F42C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36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A9D7F3-7D65-4EDA-9BD3-3E8489DDCD9D}" type="datetimeFigureOut">
              <a:rPr lang="en-US" smtClean="0"/>
              <a:pPr/>
              <a:t>1/27/2017</a:t>
            </a:fld>
            <a:endParaRPr lang="en-US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5F3AC9-FE72-4031-AC3B-D2B885EFA5B9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308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F3AC9-FE72-4031-AC3B-D2B885EFA5B9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F3AC9-FE72-4031-AC3B-D2B885EFA5B9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990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F3AC9-FE72-4031-AC3B-D2B885EFA5B9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990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F3AC9-FE72-4031-AC3B-D2B885EFA5B9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990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F3AC9-FE72-4031-AC3B-D2B885EFA5B9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990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F3AC9-FE72-4031-AC3B-D2B885EFA5B9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990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F3AC9-FE72-4031-AC3B-D2B885EFA5B9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990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Jan 2017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Joao Coelho - APC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320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Jan 2017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Joao Coelho - APC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725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Jan 2017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Joao Coelho - APC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949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Jan 2017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Joao Coelho - APC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66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Jan 2017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Joao Coelho - APC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044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Jan 2017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Joao Coelho - APC</a:t>
            </a: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251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Jan 2017</a:t>
            </a:r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Joao Coelho - APC</a:t>
            </a:r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804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Jan 2017</a:t>
            </a:r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Joao Coelho - APC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365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Jan 2017</a:t>
            </a:r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Joao Coelho - APC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405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Jan 2017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Joao Coelho - APC</a:t>
            </a: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144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Jan 2017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Joao Coelho - APC</a:t>
            </a: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316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27 Jan 2017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Joao Coelho - APC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7BCBA-4EEB-461D-A835-899ACC60E95C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103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40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km3net" TargetMode="External"/><Relationship Id="rId7" Type="http://schemas.openxmlformats.org/officeDocument/2006/relationships/hyperlink" Target="http://www.km3net.org/" TargetMode="Externa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hyperlink" Target="https://www.facebook.com/KM3NeT" TargetMode="Externa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wmf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gif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hyperlink" Target="https://www.youtube.com/watch?v=tR8jwgG6uzk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rxiv.org/abs/arXiv:1612.05621" TargetMode="Externa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oo.gl/CJyFoK" TargetMode="External"/><Relationship Id="rId4" Type="http://schemas.openxmlformats.org/officeDocument/2006/relationships/image" Target="../media/image84.gi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0.png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601.07459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g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126.png"/><Relationship Id="rId4" Type="http://schemas.openxmlformats.org/officeDocument/2006/relationships/image" Target="../media/image6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1601.07459" TargetMode="External"/><Relationship Id="rId4" Type="http://schemas.openxmlformats.org/officeDocument/2006/relationships/image" Target="../media/image13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pn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gif"/><Relationship Id="rId4" Type="http://schemas.openxmlformats.org/officeDocument/2006/relationships/image" Target="../media/image18.gif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antares.in2p3.fr/users/pradier/orca-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224" y="4660423"/>
            <a:ext cx="1551146" cy="155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152400"/>
            <a:ext cx="9154886" cy="1676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206375"/>
            <a:ext cx="9144000" cy="1470025"/>
          </a:xfrm>
        </p:spPr>
        <p:txBody>
          <a:bodyPr>
            <a:normAutofit/>
          </a:bodyPr>
          <a:lstStyle/>
          <a:p>
            <a:r>
              <a:rPr lang="en-GB" sz="3600" dirty="0" smtClean="0">
                <a:solidFill>
                  <a:schemeClr val="bg1"/>
                </a:solidFill>
              </a:rPr>
              <a:t>Measuring the Neutrino Mass Ordering</a:t>
            </a:r>
            <a:br>
              <a:rPr lang="en-GB" sz="3600" dirty="0" smtClean="0">
                <a:solidFill>
                  <a:schemeClr val="bg1"/>
                </a:solidFill>
              </a:rPr>
            </a:br>
            <a:r>
              <a:rPr lang="en-GB" sz="3600" dirty="0" smtClean="0">
                <a:solidFill>
                  <a:schemeClr val="bg1"/>
                </a:solidFill>
              </a:rPr>
              <a:t>with KM3NeT-ORCA</a:t>
            </a:r>
            <a:endParaRPr lang="en-US" sz="3600" b="1" baseline="-25000" dirty="0">
              <a:solidFill>
                <a:schemeClr val="bg1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38200" y="2590800"/>
            <a:ext cx="7620000" cy="2590800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chemeClr val="tx1"/>
                </a:solidFill>
              </a:rPr>
              <a:t>João</a:t>
            </a:r>
            <a:r>
              <a:rPr lang="en-US" sz="2800" dirty="0" smtClean="0">
                <a:solidFill>
                  <a:schemeClr val="tx1"/>
                </a:solidFill>
              </a:rPr>
              <a:t> Coelho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APC Laboratory</a:t>
            </a:r>
          </a:p>
          <a:p>
            <a:pPr>
              <a:lnSpc>
                <a:spcPct val="20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27 January 2017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Jan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1026" name="Picture 2" descr="F:\Estudos\PostDoc\Talks\NeuTel2015\minos_logo_lowres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3" t="3970" b="8353"/>
          <a:stretch/>
        </p:blipFill>
        <p:spPr bwMode="auto">
          <a:xfrm>
            <a:off x="3688599" y="4550866"/>
            <a:ext cx="1788574" cy="1877814"/>
          </a:xfrm>
          <a:prstGeom prst="rect">
            <a:avLst/>
          </a:prstGeom>
          <a:noFill/>
        </p:spPr>
      </p:pic>
      <p:pic>
        <p:nvPicPr>
          <p:cNvPr id="8194" name="Picture 2" descr="http://www.km3net.org/logo/oldLogo/KM3NeT_logo_web_no_shade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22" y="4578754"/>
            <a:ext cx="1656503" cy="17144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81200"/>
            <a:ext cx="3128810" cy="2980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Matter Effects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Jan 2017</a:t>
            </a:r>
            <a:endParaRPr lang="en-US"/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904B0-685B-4D63-9BF6-C7D39EB36391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4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107" y="850356"/>
            <a:ext cx="3479493" cy="2731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826515"/>
            <a:ext cx="3403293" cy="2955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Connecteur en angle 20"/>
          <p:cNvCxnSpPr>
            <a:stCxn id="2057" idx="3"/>
          </p:cNvCxnSpPr>
          <p:nvPr/>
        </p:nvCxnSpPr>
        <p:spPr>
          <a:xfrm flipV="1">
            <a:off x="3281210" y="2215878"/>
            <a:ext cx="1747990" cy="1255819"/>
          </a:xfrm>
          <a:prstGeom prst="bentConnector3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en angle 43"/>
          <p:cNvCxnSpPr>
            <a:stCxn id="2057" idx="3"/>
          </p:cNvCxnSpPr>
          <p:nvPr/>
        </p:nvCxnSpPr>
        <p:spPr>
          <a:xfrm>
            <a:off x="3281210" y="3471697"/>
            <a:ext cx="1747990" cy="1405103"/>
          </a:xfrm>
          <a:prstGeom prst="bentConnector3">
            <a:avLst>
              <a:gd name="adj1" fmla="val 50000"/>
            </a:avLst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19"/>
          <p:cNvSpPr txBox="1"/>
          <p:nvPr/>
        </p:nvSpPr>
        <p:spPr>
          <a:xfrm>
            <a:off x="2895600" y="1519535"/>
            <a:ext cx="2003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H</a:t>
            </a:r>
            <a:r>
              <a:rPr lang="en-US" sz="2400" baseline="-25000" dirty="0" err="1" smtClean="0"/>
              <a:t>eff</a:t>
            </a:r>
            <a:r>
              <a:rPr lang="en-US" sz="2400" dirty="0" smtClean="0"/>
              <a:t> = H</a:t>
            </a:r>
            <a:r>
              <a:rPr lang="en-US" sz="2400" baseline="-25000" dirty="0" smtClean="0"/>
              <a:t>0</a:t>
            </a:r>
            <a:r>
              <a:rPr lang="en-US" sz="2400" dirty="0" smtClean="0"/>
              <a:t> + </a:t>
            </a:r>
            <a:r>
              <a:rPr lang="en-US" sz="2400" dirty="0" err="1" smtClean="0"/>
              <a:t>V</a:t>
            </a:r>
            <a:r>
              <a:rPr lang="en-US" sz="2400" baseline="-25000" dirty="0" err="1" smtClean="0">
                <a:latin typeface="Symbol" panose="05050102010706020507" pitchFamily="18" charset="2"/>
              </a:rPr>
              <a:t>a</a:t>
            </a:r>
            <a:endParaRPr lang="en-US" sz="2400" baseline="-25000" dirty="0" smtClean="0">
              <a:latin typeface="Symbol" panose="05050102010706020507" pitchFamily="18" charset="2"/>
            </a:endParaRPr>
          </a:p>
        </p:txBody>
      </p:sp>
      <p:sp>
        <p:nvSpPr>
          <p:cNvPr id="51" name="TextBox 19"/>
          <p:cNvSpPr txBox="1"/>
          <p:nvPr/>
        </p:nvSpPr>
        <p:spPr>
          <a:xfrm>
            <a:off x="2895600" y="5253335"/>
            <a:ext cx="1926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H</a:t>
            </a:r>
            <a:r>
              <a:rPr lang="en-US" sz="2400" baseline="-25000" dirty="0" err="1" smtClean="0"/>
              <a:t>eff</a:t>
            </a:r>
            <a:r>
              <a:rPr lang="en-US" sz="2400" dirty="0" smtClean="0"/>
              <a:t> = H</a:t>
            </a:r>
            <a:r>
              <a:rPr lang="en-US" sz="2400" baseline="-25000" dirty="0" smtClean="0"/>
              <a:t>0</a:t>
            </a:r>
            <a:r>
              <a:rPr lang="en-US" sz="2400" dirty="0" smtClean="0"/>
              <a:t> - </a:t>
            </a:r>
            <a:r>
              <a:rPr lang="en-US" sz="2400" dirty="0" err="1" smtClean="0"/>
              <a:t>V</a:t>
            </a:r>
            <a:r>
              <a:rPr lang="en-US" sz="2400" baseline="-25000" dirty="0" err="1" smtClean="0">
                <a:latin typeface="Symbol" panose="05050102010706020507" pitchFamily="18" charset="2"/>
              </a:rPr>
              <a:t>a</a:t>
            </a:r>
            <a:endParaRPr lang="en-US" sz="2400" baseline="-25000" dirty="0" smtClean="0"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38840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5" y="1181100"/>
            <a:ext cx="580072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Matter Effects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Jan 2017</a:t>
            </a:r>
            <a:endParaRPr lang="en-US"/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904B0-685B-4D63-9BF6-C7D39EB3639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33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181600"/>
            <a:ext cx="760095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Resonances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Jan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21" name="Groupe 20"/>
          <p:cNvGrpSpPr/>
          <p:nvPr/>
        </p:nvGrpSpPr>
        <p:grpSpPr>
          <a:xfrm>
            <a:off x="1836605" y="762000"/>
            <a:ext cx="5050170" cy="4309479"/>
            <a:chOff x="533400" y="795921"/>
            <a:chExt cx="5050170" cy="4309479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3400" y="795921"/>
              <a:ext cx="5050170" cy="43094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2420790" y="2373868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C00F6"/>
                  </a:solidFill>
                  <a:latin typeface="Symbol" pitchFamily="18" charset="2"/>
                </a:rPr>
                <a:t>q</a:t>
              </a:r>
              <a:r>
                <a:rPr lang="en-US" b="1" baseline="-25000" dirty="0" smtClean="0">
                  <a:solidFill>
                    <a:srgbClr val="0C00F6"/>
                  </a:solidFill>
                </a:rPr>
                <a:t>12</a:t>
              </a:r>
              <a:endParaRPr lang="en-US" b="1" baseline="30000" dirty="0">
                <a:solidFill>
                  <a:srgbClr val="0C00F6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173390" y="3059668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Symbol" pitchFamily="18" charset="2"/>
                </a:rPr>
                <a:t>q</a:t>
              </a:r>
              <a:r>
                <a:rPr lang="en-US" b="1" baseline="-25000" dirty="0" smtClean="0">
                  <a:solidFill>
                    <a:srgbClr val="FF0000"/>
                  </a:solidFill>
                </a:rPr>
                <a:t>13</a:t>
              </a:r>
              <a:endParaRPr lang="en-US" b="1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048000" y="1143000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B050"/>
                  </a:solidFill>
                  <a:latin typeface="Symbol" pitchFamily="18" charset="2"/>
                </a:rPr>
                <a:t>q</a:t>
              </a:r>
              <a:r>
                <a:rPr lang="en-US" b="1" baseline="-25000" dirty="0" smtClean="0">
                  <a:solidFill>
                    <a:srgbClr val="00B050"/>
                  </a:solidFill>
                </a:rPr>
                <a:t>23</a:t>
              </a:r>
              <a:endParaRPr lang="en-US" b="1" baseline="30000" dirty="0">
                <a:solidFill>
                  <a:srgbClr val="00B050"/>
                </a:solidFill>
              </a:endParaRPr>
            </a:p>
          </p:txBody>
        </p:sp>
        <p:sp>
          <p:nvSpPr>
            <p:cNvPr id="56" name="TextBox 23"/>
            <p:cNvSpPr txBox="1"/>
            <p:nvPr/>
          </p:nvSpPr>
          <p:spPr>
            <a:xfrm>
              <a:off x="3733800" y="3974068"/>
              <a:ext cx="3914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IH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57" name="TextBox 23"/>
            <p:cNvSpPr txBox="1"/>
            <p:nvPr/>
          </p:nvSpPr>
          <p:spPr>
            <a:xfrm>
              <a:off x="4114800" y="2133600"/>
              <a:ext cx="4828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N</a:t>
              </a:r>
              <a:r>
                <a:rPr lang="en-US" b="1" dirty="0" smtClean="0">
                  <a:solidFill>
                    <a:srgbClr val="FF0000"/>
                  </a:solidFill>
                </a:rPr>
                <a:t>H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58" name="Connecteur droit avec flèche 57"/>
          <p:cNvCxnSpPr/>
          <p:nvPr/>
        </p:nvCxnSpPr>
        <p:spPr>
          <a:xfrm rot="5400000" flipH="1" flipV="1">
            <a:off x="3449140" y="5346335"/>
            <a:ext cx="1024520" cy="474810"/>
          </a:xfrm>
          <a:prstGeom prst="bentConnector3">
            <a:avLst>
              <a:gd name="adj1" fmla="val 999"/>
            </a:avLst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/>
          <p:cNvCxnSpPr/>
          <p:nvPr/>
        </p:nvCxnSpPr>
        <p:spPr>
          <a:xfrm flipH="1" flipV="1">
            <a:off x="4648200" y="5071480"/>
            <a:ext cx="1371600" cy="643520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671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181600"/>
            <a:ext cx="760095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Resonances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Jan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13</a:t>
            </a:fld>
            <a:endParaRPr lang="en-US"/>
          </a:p>
        </p:txBody>
      </p:sp>
      <p:grpSp>
        <p:nvGrpSpPr>
          <p:cNvPr id="21" name="Groupe 20"/>
          <p:cNvGrpSpPr/>
          <p:nvPr/>
        </p:nvGrpSpPr>
        <p:grpSpPr>
          <a:xfrm>
            <a:off x="1836605" y="762000"/>
            <a:ext cx="5050170" cy="4309479"/>
            <a:chOff x="533400" y="795921"/>
            <a:chExt cx="5050170" cy="4309479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3400" y="795921"/>
              <a:ext cx="5050170" cy="43094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2420790" y="2373868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C00F6"/>
                  </a:solidFill>
                  <a:latin typeface="Symbol" pitchFamily="18" charset="2"/>
                </a:rPr>
                <a:t>q</a:t>
              </a:r>
              <a:r>
                <a:rPr lang="en-US" b="1" baseline="-25000" dirty="0" smtClean="0">
                  <a:solidFill>
                    <a:srgbClr val="0C00F6"/>
                  </a:solidFill>
                </a:rPr>
                <a:t>12</a:t>
              </a:r>
              <a:endParaRPr lang="en-US" b="1" baseline="30000" dirty="0">
                <a:solidFill>
                  <a:srgbClr val="0C00F6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173390" y="3059668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Symbol" pitchFamily="18" charset="2"/>
                </a:rPr>
                <a:t>q</a:t>
              </a:r>
              <a:r>
                <a:rPr lang="en-US" b="1" baseline="-25000" dirty="0" smtClean="0">
                  <a:solidFill>
                    <a:srgbClr val="FF0000"/>
                  </a:solidFill>
                </a:rPr>
                <a:t>13</a:t>
              </a:r>
              <a:endParaRPr lang="en-US" b="1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048000" y="1143000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B050"/>
                  </a:solidFill>
                  <a:latin typeface="Symbol" pitchFamily="18" charset="2"/>
                </a:rPr>
                <a:t>q</a:t>
              </a:r>
              <a:r>
                <a:rPr lang="en-US" b="1" baseline="-25000" dirty="0" smtClean="0">
                  <a:solidFill>
                    <a:srgbClr val="00B050"/>
                  </a:solidFill>
                </a:rPr>
                <a:t>23</a:t>
              </a:r>
              <a:endParaRPr lang="en-US" b="1" baseline="30000" dirty="0">
                <a:solidFill>
                  <a:srgbClr val="00B050"/>
                </a:solidFill>
              </a:endParaRPr>
            </a:p>
          </p:txBody>
        </p:sp>
      </p:grpSp>
      <p:sp>
        <p:nvSpPr>
          <p:cNvPr id="64" name="TextBox 23"/>
          <p:cNvSpPr txBox="1"/>
          <p:nvPr/>
        </p:nvSpPr>
        <p:spPr>
          <a:xfrm rot="16200000">
            <a:off x="2715932" y="2639732"/>
            <a:ext cx="1514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 panose="05050102010706020507" pitchFamily="18" charset="2"/>
              </a:rPr>
              <a:t>D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</a:t>
            </a:r>
            <a:r>
              <a:rPr lang="en-US" b="1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r>
              <a:rPr lang="en-US" b="1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21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cos2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 panose="05050102010706020507" pitchFamily="18" charset="2"/>
              </a:rPr>
              <a:t>q</a:t>
            </a:r>
            <a:r>
              <a:rPr lang="en-US" b="1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12</a:t>
            </a:r>
            <a:endParaRPr lang="en-US" b="1" baseline="-25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5" name="TextBox 23"/>
          <p:cNvSpPr txBox="1"/>
          <p:nvPr/>
        </p:nvSpPr>
        <p:spPr>
          <a:xfrm rot="16200000">
            <a:off x="5535332" y="2715932"/>
            <a:ext cx="1514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 panose="05050102010706020507" pitchFamily="18" charset="2"/>
              </a:rPr>
              <a:t>D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</a:t>
            </a:r>
            <a:r>
              <a:rPr lang="en-US" b="1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r>
              <a:rPr lang="en-US" b="1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31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cos2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 panose="05050102010706020507" pitchFamily="18" charset="2"/>
              </a:rPr>
              <a:t>q</a:t>
            </a:r>
            <a:r>
              <a:rPr lang="en-US" b="1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13</a:t>
            </a:r>
            <a:endParaRPr lang="en-US" b="1" baseline="-25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29" name="Connecteur droit avec flèche 28"/>
          <p:cNvCxnSpPr>
            <a:stCxn id="65" idx="0"/>
          </p:cNvCxnSpPr>
          <p:nvPr/>
        </p:nvCxnSpPr>
        <p:spPr>
          <a:xfrm flipH="1" flipV="1">
            <a:off x="5492995" y="2814872"/>
            <a:ext cx="614673" cy="85726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007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181600"/>
            <a:ext cx="760095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Resonances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Jan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14</a:t>
            </a:fld>
            <a:endParaRPr lang="en-US"/>
          </a:p>
        </p:txBody>
      </p:sp>
      <p:grpSp>
        <p:nvGrpSpPr>
          <p:cNvPr id="21" name="Groupe 20"/>
          <p:cNvGrpSpPr/>
          <p:nvPr/>
        </p:nvGrpSpPr>
        <p:grpSpPr>
          <a:xfrm>
            <a:off x="1836605" y="762000"/>
            <a:ext cx="6621595" cy="4309479"/>
            <a:chOff x="533400" y="795921"/>
            <a:chExt cx="6621595" cy="4309479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3400" y="795921"/>
              <a:ext cx="5050170" cy="43094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1" name="Connecteur droit avec flèche 30"/>
            <p:cNvCxnSpPr>
              <a:stCxn id="44" idx="2"/>
            </p:cNvCxnSpPr>
            <p:nvPr/>
          </p:nvCxnSpPr>
          <p:spPr>
            <a:xfrm>
              <a:off x="3513342" y="3276600"/>
              <a:ext cx="68058" cy="501134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2420790" y="2373868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C00F6"/>
                  </a:solidFill>
                  <a:latin typeface="Symbol" pitchFamily="18" charset="2"/>
                </a:rPr>
                <a:t>q</a:t>
              </a:r>
              <a:r>
                <a:rPr lang="en-US" b="1" baseline="-25000" dirty="0" smtClean="0">
                  <a:solidFill>
                    <a:srgbClr val="0C00F6"/>
                  </a:solidFill>
                </a:rPr>
                <a:t>12</a:t>
              </a:r>
              <a:endParaRPr lang="en-US" b="1" baseline="30000" dirty="0">
                <a:solidFill>
                  <a:srgbClr val="0C00F6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173390" y="3059668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Symbol" pitchFamily="18" charset="2"/>
                </a:rPr>
                <a:t>q</a:t>
              </a:r>
              <a:r>
                <a:rPr lang="en-US" b="1" baseline="-25000" dirty="0" smtClean="0">
                  <a:solidFill>
                    <a:srgbClr val="FF0000"/>
                  </a:solidFill>
                </a:rPr>
                <a:t>13</a:t>
              </a:r>
              <a:endParaRPr lang="en-US" b="1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048000" y="1143000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B050"/>
                  </a:solidFill>
                  <a:latin typeface="Symbol" pitchFamily="18" charset="2"/>
                </a:rPr>
                <a:t>q</a:t>
              </a:r>
              <a:r>
                <a:rPr lang="en-US" b="1" baseline="-25000" dirty="0" smtClean="0">
                  <a:solidFill>
                    <a:srgbClr val="00B050"/>
                  </a:solidFill>
                </a:rPr>
                <a:t>23</a:t>
              </a:r>
              <a:endParaRPr lang="en-US" b="1" baseline="30000" dirty="0">
                <a:solidFill>
                  <a:srgbClr val="00B050"/>
                </a:solidFill>
              </a:endParaRPr>
            </a:p>
          </p:txBody>
        </p:sp>
        <p:sp>
          <p:nvSpPr>
            <p:cNvPr id="38" name="TextBox 23"/>
            <p:cNvSpPr txBox="1"/>
            <p:nvPr/>
          </p:nvSpPr>
          <p:spPr>
            <a:xfrm>
              <a:off x="4038600" y="1270516"/>
              <a:ext cx="14637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B0F0"/>
                  </a:solidFill>
                </a:rPr>
                <a:t>ORCA/PINGU</a:t>
              </a:r>
              <a:endParaRPr lang="en-US" b="1" dirty="0">
                <a:solidFill>
                  <a:srgbClr val="00B0F0"/>
                </a:solidFill>
              </a:endParaRPr>
            </a:p>
          </p:txBody>
        </p:sp>
        <p:sp>
          <p:nvSpPr>
            <p:cNvPr id="40" name="TextBox 23"/>
            <p:cNvSpPr txBox="1"/>
            <p:nvPr/>
          </p:nvSpPr>
          <p:spPr>
            <a:xfrm>
              <a:off x="5585398" y="2373868"/>
              <a:ext cx="15695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B0F0"/>
                  </a:solidFill>
                </a:rPr>
                <a:t>ARCA/</a:t>
              </a:r>
              <a:r>
                <a:rPr lang="en-US" b="1" dirty="0" err="1" smtClean="0">
                  <a:solidFill>
                    <a:srgbClr val="00B0F0"/>
                  </a:solidFill>
                </a:rPr>
                <a:t>IceCube</a:t>
              </a:r>
              <a:endParaRPr lang="en-US" b="1" dirty="0">
                <a:solidFill>
                  <a:srgbClr val="00B0F0"/>
                </a:solidFill>
              </a:endParaRPr>
            </a:p>
          </p:txBody>
        </p:sp>
        <p:sp>
          <p:nvSpPr>
            <p:cNvPr id="41" name="TextBox 23"/>
            <p:cNvSpPr txBox="1"/>
            <p:nvPr/>
          </p:nvSpPr>
          <p:spPr>
            <a:xfrm>
              <a:off x="1743864" y="3593068"/>
              <a:ext cx="5421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T2K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43" name="TextBox 23"/>
            <p:cNvSpPr txBox="1"/>
            <p:nvPr/>
          </p:nvSpPr>
          <p:spPr>
            <a:xfrm>
              <a:off x="2286000" y="3212068"/>
              <a:ext cx="7409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rgbClr val="C00000"/>
                  </a:solidFill>
                </a:rPr>
                <a:t>NOvA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44" name="TextBox 23"/>
            <p:cNvSpPr txBox="1"/>
            <p:nvPr/>
          </p:nvSpPr>
          <p:spPr>
            <a:xfrm>
              <a:off x="3140483" y="2907268"/>
              <a:ext cx="7457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DUNE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  <p:cxnSp>
          <p:nvCxnSpPr>
            <p:cNvPr id="46" name="Connecteur droit avec flèche 45"/>
            <p:cNvCxnSpPr/>
            <p:nvPr/>
          </p:nvCxnSpPr>
          <p:spPr>
            <a:xfrm>
              <a:off x="2970929" y="3527167"/>
              <a:ext cx="381871" cy="402967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avec flèche 46"/>
            <p:cNvCxnSpPr>
              <a:stCxn id="41" idx="3"/>
            </p:cNvCxnSpPr>
            <p:nvPr/>
          </p:nvCxnSpPr>
          <p:spPr>
            <a:xfrm>
              <a:off x="2286000" y="3777734"/>
              <a:ext cx="609600" cy="260866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avec flèche 48"/>
            <p:cNvCxnSpPr/>
            <p:nvPr/>
          </p:nvCxnSpPr>
          <p:spPr>
            <a:xfrm flipH="1" flipV="1">
              <a:off x="5583571" y="2057400"/>
              <a:ext cx="393313" cy="316468"/>
            </a:xfrm>
            <a:prstGeom prst="straightConnector1">
              <a:avLst/>
            </a:prstGeom>
            <a:ln w="25400">
              <a:solidFill>
                <a:srgbClr val="00B0F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2343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6112"/>
            <a:ext cx="4700063" cy="5129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400551" y="5955268"/>
            <a:ext cx="38666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dirty="0" err="1" smtClean="0"/>
              <a:t>Nue</a:t>
            </a:r>
            <a:r>
              <a:rPr lang="en-US" dirty="0" smtClean="0"/>
              <a:t> appearance at the surface</a:t>
            </a:r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Atmospheric Neutrinos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Jan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486400" y="4343400"/>
            <a:ext cx="28760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dirty="0" smtClean="0"/>
              <a:t>Oscillations are </a:t>
            </a:r>
            <a:r>
              <a:rPr lang="en-US" b="1" dirty="0" smtClean="0">
                <a:solidFill>
                  <a:srgbClr val="FF0000"/>
                </a:solidFill>
              </a:rPr>
              <a:t>resonant</a:t>
            </a:r>
            <a:r>
              <a:rPr lang="en-US" dirty="0" smtClean="0"/>
              <a:t> at certain energies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372099" y="5373469"/>
            <a:ext cx="31046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dirty="0" err="1" smtClean="0"/>
              <a:t>E</a:t>
            </a:r>
            <a:r>
              <a:rPr lang="en-US" baseline="-25000" dirty="0" err="1" smtClean="0"/>
              <a:t>res</a:t>
            </a:r>
            <a:r>
              <a:rPr lang="en-US" dirty="0" smtClean="0"/>
              <a:t> ~ 7 GeV in Mantle</a:t>
            </a:r>
          </a:p>
          <a:p>
            <a:pPr algn="ctr">
              <a:defRPr/>
            </a:pPr>
            <a:r>
              <a:rPr lang="en-US" dirty="0" err="1"/>
              <a:t>E</a:t>
            </a:r>
            <a:r>
              <a:rPr lang="en-US" baseline="-25000" dirty="0" err="1"/>
              <a:t>res</a:t>
            </a:r>
            <a:r>
              <a:rPr lang="en-US" dirty="0"/>
              <a:t> ~ </a:t>
            </a:r>
            <a:r>
              <a:rPr lang="en-US" dirty="0" smtClean="0"/>
              <a:t>3 </a:t>
            </a:r>
            <a:r>
              <a:rPr lang="en-US" dirty="0"/>
              <a:t>GeV in </a:t>
            </a:r>
            <a:r>
              <a:rPr lang="en-US" dirty="0" smtClean="0"/>
              <a:t>Core</a:t>
            </a:r>
            <a:endParaRPr lang="en-US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80076" y="838200"/>
            <a:ext cx="353532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/>
          <p:cNvSpPr/>
          <p:nvPr/>
        </p:nvSpPr>
        <p:spPr>
          <a:xfrm>
            <a:off x="6035040" y="1856232"/>
            <a:ext cx="1380744" cy="1380744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Ellipse 12"/>
          <p:cNvSpPr/>
          <p:nvPr/>
        </p:nvSpPr>
        <p:spPr>
          <a:xfrm>
            <a:off x="5550408" y="1371600"/>
            <a:ext cx="2362200" cy="2362200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9"/>
          <p:cNvSpPr txBox="1"/>
          <p:nvPr/>
        </p:nvSpPr>
        <p:spPr>
          <a:xfrm>
            <a:off x="6400800" y="1916668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core</a:t>
            </a:r>
            <a:endParaRPr lang="en-US" baseline="-25000" dirty="0" smtClean="0">
              <a:latin typeface="Symbol" panose="05050102010706020507" pitchFamily="18" charset="2"/>
            </a:endParaRPr>
          </a:p>
        </p:txBody>
      </p:sp>
      <p:sp>
        <p:nvSpPr>
          <p:cNvPr id="15" name="TextBox 19"/>
          <p:cNvSpPr txBox="1"/>
          <p:nvPr/>
        </p:nvSpPr>
        <p:spPr>
          <a:xfrm>
            <a:off x="6285637" y="145946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mantle</a:t>
            </a:r>
            <a:endParaRPr lang="en-US" baseline="-25000" dirty="0" smtClean="0"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2642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u Mu to Nu e Sterile Neutrino Animati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41910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Joao Coelho\Desktop\diffplots\myanimation-opt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5831"/>
            <a:ext cx="4495800" cy="122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400551" y="5955268"/>
            <a:ext cx="38666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dirty="0" err="1" smtClean="0"/>
              <a:t>Nue</a:t>
            </a:r>
            <a:r>
              <a:rPr lang="en-US" dirty="0" smtClean="0"/>
              <a:t> appearance at the surface</a:t>
            </a:r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Atmospheric Neutrinos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Jan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486400" y="4343400"/>
            <a:ext cx="28760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dirty="0" smtClean="0"/>
              <a:t>Oscillations are </a:t>
            </a:r>
            <a:r>
              <a:rPr lang="en-US" b="1" dirty="0" smtClean="0">
                <a:solidFill>
                  <a:srgbClr val="FF0000"/>
                </a:solidFill>
              </a:rPr>
              <a:t>resonant</a:t>
            </a:r>
            <a:r>
              <a:rPr lang="en-US" dirty="0" smtClean="0"/>
              <a:t> at certain energies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372099" y="5373469"/>
            <a:ext cx="31046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dirty="0" err="1" smtClean="0"/>
              <a:t>E</a:t>
            </a:r>
            <a:r>
              <a:rPr lang="en-US" baseline="-25000" dirty="0" err="1" smtClean="0"/>
              <a:t>res</a:t>
            </a:r>
            <a:r>
              <a:rPr lang="en-US" dirty="0" smtClean="0"/>
              <a:t> ~ 7 GeV in Mantle</a:t>
            </a:r>
          </a:p>
          <a:p>
            <a:pPr algn="ctr">
              <a:defRPr/>
            </a:pPr>
            <a:r>
              <a:rPr lang="en-US" dirty="0" err="1"/>
              <a:t>E</a:t>
            </a:r>
            <a:r>
              <a:rPr lang="en-US" baseline="-25000" dirty="0" err="1"/>
              <a:t>res</a:t>
            </a:r>
            <a:r>
              <a:rPr lang="en-US" dirty="0"/>
              <a:t> ~ </a:t>
            </a:r>
            <a:r>
              <a:rPr lang="en-US" dirty="0" smtClean="0"/>
              <a:t>3 </a:t>
            </a:r>
            <a:r>
              <a:rPr lang="en-US" dirty="0"/>
              <a:t>GeV in </a:t>
            </a:r>
            <a:r>
              <a:rPr lang="en-US" dirty="0" smtClean="0"/>
              <a:t>Core</a:t>
            </a:r>
            <a:endParaRPr lang="en-US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80076" y="838200"/>
            <a:ext cx="353532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/>
          <p:cNvSpPr/>
          <p:nvPr/>
        </p:nvSpPr>
        <p:spPr>
          <a:xfrm>
            <a:off x="6035040" y="1856232"/>
            <a:ext cx="1380744" cy="1380744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Ellipse 12"/>
          <p:cNvSpPr/>
          <p:nvPr/>
        </p:nvSpPr>
        <p:spPr>
          <a:xfrm>
            <a:off x="5550408" y="1371600"/>
            <a:ext cx="2362200" cy="2362200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9"/>
          <p:cNvSpPr txBox="1"/>
          <p:nvPr/>
        </p:nvSpPr>
        <p:spPr>
          <a:xfrm>
            <a:off x="6400800" y="1916668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core</a:t>
            </a:r>
            <a:endParaRPr lang="en-US" baseline="-25000" dirty="0" smtClean="0">
              <a:latin typeface="Symbol" panose="05050102010706020507" pitchFamily="18" charset="2"/>
            </a:endParaRPr>
          </a:p>
        </p:txBody>
      </p:sp>
      <p:sp>
        <p:nvSpPr>
          <p:cNvPr id="15" name="TextBox 19"/>
          <p:cNvSpPr txBox="1"/>
          <p:nvPr/>
        </p:nvSpPr>
        <p:spPr>
          <a:xfrm>
            <a:off x="6285637" y="145946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mantle</a:t>
            </a:r>
            <a:endParaRPr lang="en-US" baseline="-25000" dirty="0" smtClean="0"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3910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19600" y="2648026"/>
            <a:ext cx="4572000" cy="359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The Challenge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Jan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1" y="2648027"/>
            <a:ext cx="4571998" cy="359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e 1"/>
          <p:cNvGrpSpPr/>
          <p:nvPr/>
        </p:nvGrpSpPr>
        <p:grpSpPr>
          <a:xfrm>
            <a:off x="7452632" y="304800"/>
            <a:ext cx="1462768" cy="2209800"/>
            <a:chOff x="383721" y="304800"/>
            <a:chExt cx="1462768" cy="2209800"/>
          </a:xfrm>
        </p:grpSpPr>
        <p:cxnSp>
          <p:nvCxnSpPr>
            <p:cNvPr id="23" name="Connecteur droit avec flèche 22"/>
            <p:cNvCxnSpPr>
              <a:stCxn id="34" idx="0"/>
              <a:endCxn id="34" idx="5"/>
            </p:cNvCxnSpPr>
            <p:nvPr/>
          </p:nvCxnSpPr>
          <p:spPr>
            <a:xfrm>
              <a:off x="1115105" y="914400"/>
              <a:ext cx="517167" cy="1198608"/>
            </a:xfrm>
            <a:prstGeom prst="straightConnector1">
              <a:avLst/>
            </a:prstGeom>
            <a:ln w="25400">
              <a:solidFill>
                <a:srgbClr val="0C00F6"/>
              </a:solidFill>
              <a:headEnd type="oval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/>
            <p:cNvCxnSpPr>
              <a:stCxn id="34" idx="0"/>
              <a:endCxn id="34" idx="4"/>
            </p:cNvCxnSpPr>
            <p:nvPr/>
          </p:nvCxnSpPr>
          <p:spPr>
            <a:xfrm>
              <a:off x="1115105" y="914400"/>
              <a:ext cx="0" cy="1404257"/>
            </a:xfrm>
            <a:prstGeom prst="straightConnector1">
              <a:avLst/>
            </a:prstGeom>
            <a:ln w="25400">
              <a:solidFill>
                <a:srgbClr val="0C00F6"/>
              </a:solidFill>
              <a:headEnd type="oval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/>
            <p:cNvCxnSpPr>
              <a:stCxn id="34" idx="0"/>
              <a:endCxn id="34" idx="3"/>
            </p:cNvCxnSpPr>
            <p:nvPr/>
          </p:nvCxnSpPr>
          <p:spPr>
            <a:xfrm flipH="1">
              <a:off x="597938" y="914400"/>
              <a:ext cx="517167" cy="1198608"/>
            </a:xfrm>
            <a:prstGeom prst="straightConnector1">
              <a:avLst/>
            </a:prstGeom>
            <a:ln w="25400">
              <a:solidFill>
                <a:srgbClr val="0C00F6"/>
              </a:solidFill>
              <a:headEnd type="oval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avec flèche 29"/>
            <p:cNvCxnSpPr>
              <a:stCxn id="34" idx="0"/>
              <a:endCxn id="34" idx="2"/>
            </p:cNvCxnSpPr>
            <p:nvPr/>
          </p:nvCxnSpPr>
          <p:spPr>
            <a:xfrm flipH="1">
              <a:off x="383721" y="914400"/>
              <a:ext cx="731384" cy="702129"/>
            </a:xfrm>
            <a:prstGeom prst="straightConnector1">
              <a:avLst/>
            </a:prstGeom>
            <a:ln w="25400">
              <a:solidFill>
                <a:srgbClr val="0C00F6"/>
              </a:solidFill>
              <a:headEnd type="oval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avec flèche 31"/>
            <p:cNvCxnSpPr>
              <a:endCxn id="34" idx="6"/>
            </p:cNvCxnSpPr>
            <p:nvPr/>
          </p:nvCxnSpPr>
          <p:spPr>
            <a:xfrm>
              <a:off x="1115105" y="914400"/>
              <a:ext cx="731384" cy="702129"/>
            </a:xfrm>
            <a:prstGeom prst="straightConnector1">
              <a:avLst/>
            </a:prstGeom>
            <a:ln w="25400">
              <a:solidFill>
                <a:srgbClr val="0C00F6"/>
              </a:solidFill>
              <a:headEnd type="oval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8" name="Connecteur droit 2047"/>
            <p:cNvCxnSpPr/>
            <p:nvPr/>
          </p:nvCxnSpPr>
          <p:spPr>
            <a:xfrm>
              <a:off x="1115105" y="304800"/>
              <a:ext cx="1465" cy="220980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49" name="Arc 2048"/>
            <p:cNvSpPr/>
            <p:nvPr/>
          </p:nvSpPr>
          <p:spPr>
            <a:xfrm>
              <a:off x="861540" y="685800"/>
              <a:ext cx="510060" cy="533400"/>
            </a:xfrm>
            <a:prstGeom prst="arc">
              <a:avLst>
                <a:gd name="adj1" fmla="val 16200000"/>
                <a:gd name="adj2" fmla="val 2323547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1295400" y="533400"/>
              <a:ext cx="399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Symbol" panose="05050102010706020507" pitchFamily="18" charset="2"/>
                </a:rPr>
                <a:t>q</a:t>
              </a:r>
              <a:r>
                <a:rPr lang="en-US" baseline="-25000" dirty="0" err="1"/>
                <a:t>Z</a:t>
              </a:r>
              <a:endParaRPr lang="en-GB" baseline="-25000" dirty="0"/>
            </a:p>
          </p:txBody>
        </p:sp>
        <p:cxnSp>
          <p:nvCxnSpPr>
            <p:cNvPr id="51" name="Connecteur droit avec flèche 50"/>
            <p:cNvCxnSpPr>
              <a:endCxn id="34" idx="5"/>
            </p:cNvCxnSpPr>
            <p:nvPr/>
          </p:nvCxnSpPr>
          <p:spPr>
            <a:xfrm>
              <a:off x="1373688" y="1524000"/>
              <a:ext cx="258584" cy="589008"/>
            </a:xfrm>
            <a:prstGeom prst="straightConnector1">
              <a:avLst/>
            </a:prstGeom>
            <a:ln w="25400">
              <a:solidFill>
                <a:srgbClr val="0C00F6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avec flèche 54"/>
            <p:cNvCxnSpPr>
              <a:endCxn id="34" idx="6"/>
            </p:cNvCxnSpPr>
            <p:nvPr/>
          </p:nvCxnSpPr>
          <p:spPr>
            <a:xfrm>
              <a:off x="1495134" y="1265464"/>
              <a:ext cx="351355" cy="351065"/>
            </a:xfrm>
            <a:prstGeom prst="straightConnector1">
              <a:avLst/>
            </a:prstGeom>
            <a:ln w="25400">
              <a:solidFill>
                <a:srgbClr val="0C00F6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avec flèche 57"/>
            <p:cNvCxnSpPr>
              <a:endCxn id="34" idx="3"/>
            </p:cNvCxnSpPr>
            <p:nvPr/>
          </p:nvCxnSpPr>
          <p:spPr>
            <a:xfrm flipH="1">
              <a:off x="597938" y="1513704"/>
              <a:ext cx="263602" cy="599304"/>
            </a:xfrm>
            <a:prstGeom prst="straightConnector1">
              <a:avLst/>
            </a:prstGeom>
            <a:ln w="25400">
              <a:solidFill>
                <a:srgbClr val="0C00F6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avec flèche 61"/>
            <p:cNvCxnSpPr>
              <a:endCxn id="34" idx="2"/>
            </p:cNvCxnSpPr>
            <p:nvPr/>
          </p:nvCxnSpPr>
          <p:spPr>
            <a:xfrm flipH="1">
              <a:off x="383721" y="1265464"/>
              <a:ext cx="365692" cy="351065"/>
            </a:xfrm>
            <a:prstGeom prst="straightConnector1">
              <a:avLst/>
            </a:prstGeom>
            <a:ln w="25400">
              <a:solidFill>
                <a:srgbClr val="0C00F6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Ellipse 33"/>
            <p:cNvSpPr/>
            <p:nvPr/>
          </p:nvSpPr>
          <p:spPr>
            <a:xfrm>
              <a:off x="383721" y="914400"/>
              <a:ext cx="1462768" cy="1404257"/>
            </a:xfrm>
            <a:prstGeom prst="ellipse">
              <a:avLst/>
            </a:prstGeom>
            <a:blipFill dpi="0" rotWithShape="1">
              <a:blip r:embed="rId5" cstate="print">
                <a:alphaModFix amt="61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5" name="Espaço Reservado para Conteúdo 5"/>
          <p:cNvSpPr txBox="1">
            <a:spLocks/>
          </p:cNvSpPr>
          <p:nvPr/>
        </p:nvSpPr>
        <p:spPr>
          <a:xfrm>
            <a:off x="381000" y="914400"/>
            <a:ext cx="6934200" cy="152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274320">
              <a:spcBef>
                <a:spcPts val="600"/>
              </a:spcBef>
            </a:pPr>
            <a:r>
              <a:rPr lang="en-US" sz="1800" dirty="0" smtClean="0"/>
              <a:t>Measure neutrino direction and energy</a:t>
            </a:r>
          </a:p>
          <a:p>
            <a:pPr marL="182880" indent="-274320">
              <a:spcBef>
                <a:spcPts val="600"/>
              </a:spcBef>
            </a:pPr>
            <a:r>
              <a:rPr lang="en-US" sz="1800" dirty="0" smtClean="0"/>
              <a:t>Search for </a:t>
            </a:r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</a:rPr>
              <a:t>oscillation patterns</a:t>
            </a:r>
            <a:r>
              <a:rPr lang="en-US" sz="1800" dirty="0" smtClean="0"/>
              <a:t> from </a:t>
            </a:r>
            <a:r>
              <a:rPr lang="en-US" sz="1800" b="1" dirty="0" smtClean="0">
                <a:solidFill>
                  <a:srgbClr val="FF0000"/>
                </a:solidFill>
              </a:rPr>
              <a:t>matter effects</a:t>
            </a:r>
          </a:p>
          <a:p>
            <a:pPr marL="182880" indent="-274320">
              <a:spcBef>
                <a:spcPts val="600"/>
              </a:spcBef>
            </a:pPr>
            <a:r>
              <a:rPr lang="en-US" sz="1800" dirty="0" smtClean="0"/>
              <a:t>Sensitive to difference in patterns between NH and IH</a:t>
            </a:r>
          </a:p>
          <a:p>
            <a:pPr marL="182880" indent="-274320">
              <a:spcBef>
                <a:spcPts val="600"/>
              </a:spcBef>
            </a:pPr>
            <a:r>
              <a:rPr lang="en-US" sz="1800" dirty="0" smtClean="0"/>
              <a:t>Requires </a:t>
            </a:r>
            <a:r>
              <a:rPr lang="en-US" sz="1800" b="1" dirty="0" smtClean="0">
                <a:solidFill>
                  <a:srgbClr val="0C00F6"/>
                </a:solidFill>
              </a:rPr>
              <a:t>large statistics</a:t>
            </a:r>
            <a:r>
              <a:rPr lang="en-US" sz="1800" dirty="0" smtClean="0"/>
              <a:t> and good </a:t>
            </a:r>
            <a:r>
              <a:rPr lang="en-US" sz="1800" b="1" dirty="0" smtClean="0">
                <a:solidFill>
                  <a:srgbClr val="0C00F6"/>
                </a:solidFill>
              </a:rPr>
              <a:t>energy and direction res.</a:t>
            </a:r>
          </a:p>
          <a:p>
            <a:pPr marL="182880" indent="-274320">
              <a:spcBef>
                <a:spcPts val="600"/>
              </a:spcBef>
            </a:pPr>
            <a:endParaRPr lang="en-US" sz="1800" dirty="0" smtClean="0"/>
          </a:p>
          <a:p>
            <a:pPr marL="182880" indent="-274320">
              <a:spcBef>
                <a:spcPts val="600"/>
              </a:spcBef>
            </a:pP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46753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19601" y="2648026"/>
            <a:ext cx="4571998" cy="359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The Challenge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Jan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1" y="2648027"/>
            <a:ext cx="4571997" cy="359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e 1"/>
          <p:cNvGrpSpPr/>
          <p:nvPr/>
        </p:nvGrpSpPr>
        <p:grpSpPr>
          <a:xfrm>
            <a:off x="7452632" y="304800"/>
            <a:ext cx="1462768" cy="2209800"/>
            <a:chOff x="383721" y="304800"/>
            <a:chExt cx="1462768" cy="2209800"/>
          </a:xfrm>
        </p:grpSpPr>
        <p:cxnSp>
          <p:nvCxnSpPr>
            <p:cNvPr id="23" name="Connecteur droit avec flèche 22"/>
            <p:cNvCxnSpPr>
              <a:stCxn id="34" idx="0"/>
              <a:endCxn id="34" idx="5"/>
            </p:cNvCxnSpPr>
            <p:nvPr/>
          </p:nvCxnSpPr>
          <p:spPr>
            <a:xfrm>
              <a:off x="1115105" y="914400"/>
              <a:ext cx="517167" cy="1198608"/>
            </a:xfrm>
            <a:prstGeom prst="straightConnector1">
              <a:avLst/>
            </a:prstGeom>
            <a:ln w="25400">
              <a:solidFill>
                <a:srgbClr val="0C00F6"/>
              </a:solidFill>
              <a:headEnd type="oval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/>
            <p:cNvCxnSpPr>
              <a:stCxn id="34" idx="0"/>
              <a:endCxn id="34" idx="4"/>
            </p:cNvCxnSpPr>
            <p:nvPr/>
          </p:nvCxnSpPr>
          <p:spPr>
            <a:xfrm>
              <a:off x="1115105" y="914400"/>
              <a:ext cx="0" cy="1404257"/>
            </a:xfrm>
            <a:prstGeom prst="straightConnector1">
              <a:avLst/>
            </a:prstGeom>
            <a:ln w="25400">
              <a:solidFill>
                <a:srgbClr val="0C00F6"/>
              </a:solidFill>
              <a:headEnd type="oval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/>
            <p:cNvCxnSpPr>
              <a:stCxn id="34" idx="0"/>
              <a:endCxn id="34" idx="3"/>
            </p:cNvCxnSpPr>
            <p:nvPr/>
          </p:nvCxnSpPr>
          <p:spPr>
            <a:xfrm flipH="1">
              <a:off x="597938" y="914400"/>
              <a:ext cx="517167" cy="1198608"/>
            </a:xfrm>
            <a:prstGeom prst="straightConnector1">
              <a:avLst/>
            </a:prstGeom>
            <a:ln w="25400">
              <a:solidFill>
                <a:srgbClr val="0C00F6"/>
              </a:solidFill>
              <a:headEnd type="oval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avec flèche 29"/>
            <p:cNvCxnSpPr>
              <a:stCxn id="34" idx="0"/>
              <a:endCxn id="34" idx="2"/>
            </p:cNvCxnSpPr>
            <p:nvPr/>
          </p:nvCxnSpPr>
          <p:spPr>
            <a:xfrm flipH="1">
              <a:off x="383721" y="914400"/>
              <a:ext cx="731384" cy="702129"/>
            </a:xfrm>
            <a:prstGeom prst="straightConnector1">
              <a:avLst/>
            </a:prstGeom>
            <a:ln w="25400">
              <a:solidFill>
                <a:srgbClr val="0C00F6"/>
              </a:solidFill>
              <a:headEnd type="oval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avec flèche 31"/>
            <p:cNvCxnSpPr>
              <a:endCxn id="34" idx="6"/>
            </p:cNvCxnSpPr>
            <p:nvPr/>
          </p:nvCxnSpPr>
          <p:spPr>
            <a:xfrm>
              <a:off x="1115105" y="914400"/>
              <a:ext cx="731384" cy="702129"/>
            </a:xfrm>
            <a:prstGeom prst="straightConnector1">
              <a:avLst/>
            </a:prstGeom>
            <a:ln w="25400">
              <a:solidFill>
                <a:srgbClr val="0C00F6"/>
              </a:solidFill>
              <a:headEnd type="oval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8" name="Connecteur droit 2047"/>
            <p:cNvCxnSpPr/>
            <p:nvPr/>
          </p:nvCxnSpPr>
          <p:spPr>
            <a:xfrm>
              <a:off x="1115105" y="304800"/>
              <a:ext cx="1465" cy="220980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49" name="Arc 2048"/>
            <p:cNvSpPr/>
            <p:nvPr/>
          </p:nvSpPr>
          <p:spPr>
            <a:xfrm>
              <a:off x="861540" y="685800"/>
              <a:ext cx="510060" cy="533400"/>
            </a:xfrm>
            <a:prstGeom prst="arc">
              <a:avLst>
                <a:gd name="adj1" fmla="val 16200000"/>
                <a:gd name="adj2" fmla="val 2323547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1295400" y="533400"/>
              <a:ext cx="399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Symbol" panose="05050102010706020507" pitchFamily="18" charset="2"/>
                </a:rPr>
                <a:t>q</a:t>
              </a:r>
              <a:r>
                <a:rPr lang="en-US" baseline="-25000" dirty="0" err="1"/>
                <a:t>Z</a:t>
              </a:r>
              <a:endParaRPr lang="en-GB" baseline="-25000" dirty="0"/>
            </a:p>
          </p:txBody>
        </p:sp>
        <p:cxnSp>
          <p:nvCxnSpPr>
            <p:cNvPr id="51" name="Connecteur droit avec flèche 50"/>
            <p:cNvCxnSpPr>
              <a:endCxn id="34" idx="5"/>
            </p:cNvCxnSpPr>
            <p:nvPr/>
          </p:nvCxnSpPr>
          <p:spPr>
            <a:xfrm>
              <a:off x="1373688" y="1524000"/>
              <a:ext cx="258584" cy="589008"/>
            </a:xfrm>
            <a:prstGeom prst="straightConnector1">
              <a:avLst/>
            </a:prstGeom>
            <a:ln w="25400">
              <a:solidFill>
                <a:srgbClr val="0C00F6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avec flèche 54"/>
            <p:cNvCxnSpPr>
              <a:endCxn id="34" idx="6"/>
            </p:cNvCxnSpPr>
            <p:nvPr/>
          </p:nvCxnSpPr>
          <p:spPr>
            <a:xfrm>
              <a:off x="1495134" y="1265464"/>
              <a:ext cx="351355" cy="351065"/>
            </a:xfrm>
            <a:prstGeom prst="straightConnector1">
              <a:avLst/>
            </a:prstGeom>
            <a:ln w="25400">
              <a:solidFill>
                <a:srgbClr val="0C00F6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avec flèche 57"/>
            <p:cNvCxnSpPr>
              <a:endCxn id="34" idx="3"/>
            </p:cNvCxnSpPr>
            <p:nvPr/>
          </p:nvCxnSpPr>
          <p:spPr>
            <a:xfrm flipH="1">
              <a:off x="597938" y="1513704"/>
              <a:ext cx="263602" cy="599304"/>
            </a:xfrm>
            <a:prstGeom prst="straightConnector1">
              <a:avLst/>
            </a:prstGeom>
            <a:ln w="25400">
              <a:solidFill>
                <a:srgbClr val="0C00F6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avec flèche 61"/>
            <p:cNvCxnSpPr>
              <a:endCxn id="34" idx="2"/>
            </p:cNvCxnSpPr>
            <p:nvPr/>
          </p:nvCxnSpPr>
          <p:spPr>
            <a:xfrm flipH="1">
              <a:off x="383721" y="1265464"/>
              <a:ext cx="365692" cy="351065"/>
            </a:xfrm>
            <a:prstGeom prst="straightConnector1">
              <a:avLst/>
            </a:prstGeom>
            <a:ln w="25400">
              <a:solidFill>
                <a:srgbClr val="0C00F6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Ellipse 33"/>
            <p:cNvSpPr/>
            <p:nvPr/>
          </p:nvSpPr>
          <p:spPr>
            <a:xfrm>
              <a:off x="383721" y="914400"/>
              <a:ext cx="1462768" cy="1404257"/>
            </a:xfrm>
            <a:prstGeom prst="ellipse">
              <a:avLst/>
            </a:prstGeom>
            <a:blipFill dpi="0" rotWithShape="1">
              <a:blip r:embed="rId5" cstate="print">
                <a:alphaModFix amt="61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5" name="Espaço Reservado para Conteúdo 5"/>
          <p:cNvSpPr txBox="1">
            <a:spLocks/>
          </p:cNvSpPr>
          <p:nvPr/>
        </p:nvSpPr>
        <p:spPr>
          <a:xfrm>
            <a:off x="381000" y="914400"/>
            <a:ext cx="6934200" cy="152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274320">
              <a:spcBef>
                <a:spcPts val="600"/>
              </a:spcBef>
            </a:pPr>
            <a:r>
              <a:rPr lang="en-US" sz="1800" dirty="0" smtClean="0"/>
              <a:t>Measure neutrino direction and energy</a:t>
            </a:r>
          </a:p>
          <a:p>
            <a:pPr marL="182880" indent="-274320">
              <a:spcBef>
                <a:spcPts val="600"/>
              </a:spcBef>
            </a:pPr>
            <a:r>
              <a:rPr lang="en-US" sz="1800" dirty="0" smtClean="0"/>
              <a:t>Search for </a:t>
            </a:r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</a:rPr>
              <a:t>oscillation patterns</a:t>
            </a:r>
            <a:r>
              <a:rPr lang="en-US" sz="1800" dirty="0" smtClean="0"/>
              <a:t> from </a:t>
            </a:r>
            <a:r>
              <a:rPr lang="en-US" sz="1800" b="1" dirty="0" smtClean="0">
                <a:solidFill>
                  <a:srgbClr val="FF0000"/>
                </a:solidFill>
              </a:rPr>
              <a:t>matter effects</a:t>
            </a:r>
          </a:p>
          <a:p>
            <a:pPr marL="182880" indent="-274320">
              <a:spcBef>
                <a:spcPts val="600"/>
              </a:spcBef>
            </a:pPr>
            <a:r>
              <a:rPr lang="en-US" sz="1800" dirty="0" smtClean="0"/>
              <a:t>Sensitive to difference in patterns between NH and IH</a:t>
            </a:r>
          </a:p>
          <a:p>
            <a:pPr marL="182880" indent="-274320">
              <a:spcBef>
                <a:spcPts val="600"/>
              </a:spcBef>
            </a:pPr>
            <a:r>
              <a:rPr lang="en-US" sz="1800" dirty="0" smtClean="0"/>
              <a:t>Requires </a:t>
            </a:r>
            <a:r>
              <a:rPr lang="en-US" sz="1800" b="1" dirty="0" smtClean="0">
                <a:solidFill>
                  <a:srgbClr val="0C00F6"/>
                </a:solidFill>
              </a:rPr>
              <a:t>large statistics</a:t>
            </a:r>
            <a:r>
              <a:rPr lang="en-US" sz="1800" dirty="0" smtClean="0"/>
              <a:t> and good </a:t>
            </a:r>
            <a:r>
              <a:rPr lang="en-US" sz="1800" b="1" dirty="0" smtClean="0">
                <a:solidFill>
                  <a:srgbClr val="0C00F6"/>
                </a:solidFill>
              </a:rPr>
              <a:t>energy and direction res.</a:t>
            </a:r>
          </a:p>
          <a:p>
            <a:pPr marL="182880" indent="-274320">
              <a:spcBef>
                <a:spcPts val="600"/>
              </a:spcBef>
            </a:pPr>
            <a:endParaRPr lang="en-US" sz="1800" dirty="0" smtClean="0"/>
          </a:p>
          <a:p>
            <a:pPr marL="182880" indent="-274320">
              <a:spcBef>
                <a:spcPts val="600"/>
              </a:spcBef>
            </a:pP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138699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7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KM3NeT Collaboration</a:t>
            </a:r>
            <a:endParaRPr 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Date Placeholder 3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27 Jan 2017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1" name="Slide Number Placeholder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schemeClr val="bg1"/>
                </a:solidFill>
              </a:rPr>
              <a:pPr/>
              <a:t>19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Espaço Reservado para Conteúdo 5"/>
          <p:cNvSpPr txBox="1">
            <a:spLocks/>
          </p:cNvSpPr>
          <p:nvPr/>
        </p:nvSpPr>
        <p:spPr>
          <a:xfrm>
            <a:off x="5105400" y="2438400"/>
            <a:ext cx="2971800" cy="144779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 scientists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&gt;40 Institutions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Countries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974868" y="5410200"/>
            <a:ext cx="21399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>
                  <a:solidFill>
                    <a:srgbClr val="0900B4"/>
                  </a:solidFill>
                </a:ln>
                <a:solidFill>
                  <a:srgbClr val="FF65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ORCA Site:</a:t>
            </a:r>
          </a:p>
          <a:p>
            <a:r>
              <a:rPr lang="en-US" sz="2800" b="1" dirty="0">
                <a:ln>
                  <a:solidFill>
                    <a:srgbClr val="0900B4"/>
                  </a:solidFill>
                </a:ln>
                <a:solidFill>
                  <a:srgbClr val="FF65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2800" b="1" dirty="0" smtClean="0">
                <a:ln>
                  <a:solidFill>
                    <a:srgbClr val="0900B4"/>
                  </a:solidFill>
                </a:ln>
                <a:solidFill>
                  <a:srgbClr val="FF65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0km from Toulon</a:t>
            </a:r>
            <a:endParaRPr lang="en-GB" sz="2800" b="1" dirty="0">
              <a:ln>
                <a:solidFill>
                  <a:srgbClr val="0900B4"/>
                </a:solidFill>
              </a:ln>
              <a:solidFill>
                <a:srgbClr val="FF65E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" name="Connecteur droit avec flèche 3"/>
          <p:cNvCxnSpPr>
            <a:stCxn id="2" idx="0"/>
          </p:cNvCxnSpPr>
          <p:nvPr/>
        </p:nvCxnSpPr>
        <p:spPr>
          <a:xfrm flipV="1">
            <a:off x="3044834" y="4876800"/>
            <a:ext cx="39683" cy="533400"/>
          </a:xfrm>
          <a:prstGeom prst="straightConnector1">
            <a:avLst/>
          </a:prstGeom>
          <a:ln w="53975">
            <a:solidFill>
              <a:srgbClr val="F87CE3"/>
            </a:solidFill>
            <a:tailEnd type="stealth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z1035.com/wp-content/uploads/2015/03/Twitter-icon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071412"/>
            <a:ext cx="681188" cy="68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www.facebookbrand.com/img/fb-art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107206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hlinkClick r:id="rId7"/>
          </p:cNvPr>
          <p:cNvSpPr/>
          <p:nvPr/>
        </p:nvSpPr>
        <p:spPr>
          <a:xfrm>
            <a:off x="6858000" y="629803"/>
            <a:ext cx="2286000" cy="5131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u="sng" dirty="0" smtClean="0">
                <a:solidFill>
                  <a:srgbClr val="4BFF9C"/>
                </a:solidFill>
              </a:rPr>
              <a:t>www.km3net.org</a:t>
            </a:r>
            <a:endParaRPr lang="en-GB" sz="2000" u="sng" dirty="0">
              <a:solidFill>
                <a:srgbClr val="4BFF9C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029200" y="6096000"/>
            <a:ext cx="2139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rgbClr val="0900B4"/>
                  </a:solidFill>
                </a:ln>
                <a:solidFill>
                  <a:srgbClr val="FF65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sz="2800" b="1" dirty="0" smtClean="0">
                <a:ln>
                  <a:solidFill>
                    <a:srgbClr val="0900B4"/>
                  </a:solidFill>
                </a:ln>
                <a:solidFill>
                  <a:srgbClr val="FF65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RCA Site</a:t>
            </a:r>
          </a:p>
        </p:txBody>
      </p:sp>
    </p:spTree>
    <p:extLst>
      <p:ext uri="{BB962C8B-B14F-4D97-AF65-F5344CB8AC3E}">
        <p14:creationId xmlns:p14="http://schemas.microsoft.com/office/powerpoint/2010/main" val="62000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Neutrino Oscillations</a:t>
            </a:r>
            <a:endParaRPr lang="en-US" dirty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5943600" y="3124200"/>
          <a:ext cx="20828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" name="Equation" r:id="rId3" imgW="1041120" imgH="342720" progId="Equation.3">
                  <p:embed/>
                </p:oleObj>
              </mc:Choice>
              <mc:Fallback>
                <p:oleObj name="Equation" r:id="rId3" imgW="1041120" imgH="342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3124200"/>
                        <a:ext cx="2082800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5257800" y="3987800"/>
          <a:ext cx="35052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" name="Equation" r:id="rId5" imgW="1752480" imgH="330120" progId="Equation.3">
                  <p:embed/>
                </p:oleObj>
              </mc:Choice>
              <mc:Fallback>
                <p:oleObj name="Equation" r:id="rId5" imgW="1752480" imgH="3301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3987800"/>
                        <a:ext cx="3505200" cy="660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0531417"/>
              </p:ext>
            </p:extLst>
          </p:nvPr>
        </p:nvGraphicFramePr>
        <p:xfrm>
          <a:off x="5397500" y="4940300"/>
          <a:ext cx="30734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9" name="Équation" r:id="rId7" imgW="1536480" imgH="419040" progId="Equation.3">
                  <p:embed/>
                </p:oleObj>
              </mc:Choice>
              <mc:Fallback>
                <p:oleObj name="Équation" r:id="rId7" imgW="153648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0" y="4940300"/>
                        <a:ext cx="30734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0"/>
          <p:cNvSpPr/>
          <p:nvPr/>
        </p:nvSpPr>
        <p:spPr>
          <a:xfrm>
            <a:off x="5181600" y="2819400"/>
            <a:ext cx="3733800" cy="320040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019800" y="2209800"/>
            <a:ext cx="19559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rgbClr val="0070C0"/>
                </a:solidFill>
              </a:rPr>
              <a:t>Simple QM</a:t>
            </a:r>
            <a:endParaRPr lang="en-US" sz="3000" b="1" dirty="0">
              <a:solidFill>
                <a:srgbClr val="0070C0"/>
              </a:solidFill>
            </a:endParaRP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Jan 2017</a:t>
            </a: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904B0-685B-4D63-9BF6-C7D39EB36391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457200" y="914400"/>
            <a:ext cx="82296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Neutrinos are created in a superposition of mass states</a:t>
            </a:r>
          </a:p>
          <a:p>
            <a:r>
              <a:rPr lang="en-US" sz="2000" dirty="0" smtClean="0"/>
              <a:t>Time evolution generates </a:t>
            </a:r>
            <a:r>
              <a:rPr lang="en-US" sz="2000" dirty="0" err="1" smtClean="0"/>
              <a:t>flavour</a:t>
            </a:r>
            <a:r>
              <a:rPr lang="en-US" sz="2000" dirty="0" smtClean="0"/>
              <a:t> oscillations</a:t>
            </a:r>
          </a:p>
          <a:p>
            <a:r>
              <a:rPr lang="en-US" sz="2000" dirty="0" smtClean="0"/>
              <a:t>3 mixing angles (</a:t>
            </a:r>
            <a:r>
              <a:rPr lang="en-US" sz="2000" dirty="0" smtClean="0">
                <a:latin typeface="Symbol" pitchFamily="18" charset="2"/>
              </a:rPr>
              <a:t>q</a:t>
            </a:r>
            <a:r>
              <a:rPr lang="en-US" sz="2000" baseline="-25000" dirty="0" smtClean="0"/>
              <a:t>12</a:t>
            </a:r>
            <a:r>
              <a:rPr lang="en-US" sz="2000" dirty="0" smtClean="0"/>
              <a:t>, </a:t>
            </a:r>
            <a:r>
              <a:rPr lang="en-US" sz="2000" dirty="0" smtClean="0">
                <a:latin typeface="Symbol" pitchFamily="18" charset="2"/>
              </a:rPr>
              <a:t>q</a:t>
            </a:r>
            <a:r>
              <a:rPr lang="en-US" sz="2000" baseline="-25000" dirty="0" smtClean="0"/>
              <a:t>13</a:t>
            </a:r>
            <a:r>
              <a:rPr lang="en-US" sz="2000" dirty="0" smtClean="0"/>
              <a:t>, </a:t>
            </a:r>
            <a:r>
              <a:rPr lang="en-US" sz="2000" dirty="0" smtClean="0">
                <a:latin typeface="Symbol" pitchFamily="18" charset="2"/>
              </a:rPr>
              <a:t>q</a:t>
            </a:r>
            <a:r>
              <a:rPr lang="en-US" sz="2000" baseline="-25000" dirty="0" smtClean="0"/>
              <a:t>23</a:t>
            </a:r>
            <a:r>
              <a:rPr lang="en-US" sz="2000" dirty="0" smtClean="0"/>
              <a:t>) and 1 CPV phase </a:t>
            </a:r>
            <a:r>
              <a:rPr lang="en-US" sz="2000" dirty="0" err="1" smtClean="0">
                <a:latin typeface="Symbol" pitchFamily="18" charset="2"/>
              </a:rPr>
              <a:t>d</a:t>
            </a:r>
            <a:r>
              <a:rPr lang="en-US" sz="2000" baseline="-25000" dirty="0" err="1" smtClean="0"/>
              <a:t>CP</a:t>
            </a:r>
            <a:endParaRPr lang="en-US" sz="2000" dirty="0" smtClean="0"/>
          </a:p>
        </p:txBody>
      </p:sp>
      <p:pic>
        <p:nvPicPr>
          <p:cNvPr id="30" name="Picture 13" descr="Masses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697226"/>
            <a:ext cx="4724400" cy="3551174"/>
          </a:xfrm>
          <a:prstGeom prst="rect">
            <a:avLst/>
          </a:prstGeom>
        </p:spPr>
      </p:pic>
      <p:cxnSp>
        <p:nvCxnSpPr>
          <p:cNvPr id="32" name="Straight Arrow Connector 15"/>
          <p:cNvCxnSpPr/>
          <p:nvPr/>
        </p:nvCxnSpPr>
        <p:spPr>
          <a:xfrm flipV="1">
            <a:off x="685800" y="3118983"/>
            <a:ext cx="0" cy="304800"/>
          </a:xfrm>
          <a:prstGeom prst="straightConnector1">
            <a:avLst/>
          </a:prstGeom>
          <a:ln w="317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16"/>
          <p:cNvSpPr txBox="1"/>
          <p:nvPr/>
        </p:nvSpPr>
        <p:spPr>
          <a:xfrm>
            <a:off x="214770" y="3419318"/>
            <a:ext cx="1010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</a:rPr>
              <a:t>sin</a:t>
            </a:r>
            <a:r>
              <a:rPr lang="en-US" sz="2400" baseline="30000" dirty="0" smtClean="0">
                <a:solidFill>
                  <a:srgbClr val="00B050"/>
                </a:solidFill>
              </a:rPr>
              <a:t>2</a:t>
            </a:r>
            <a:r>
              <a:rPr lang="en-US" sz="2400" dirty="0" smtClean="0">
                <a:solidFill>
                  <a:srgbClr val="00B050"/>
                </a:solidFill>
                <a:latin typeface="Symbol" pitchFamily="18" charset="2"/>
              </a:rPr>
              <a:t>q</a:t>
            </a:r>
            <a:r>
              <a:rPr lang="en-US" sz="2400" baseline="-25000" dirty="0" smtClean="0">
                <a:solidFill>
                  <a:srgbClr val="00B050"/>
                </a:solidFill>
              </a:rPr>
              <a:t>13</a:t>
            </a:r>
            <a:endParaRPr lang="en-US" sz="2400" dirty="0">
              <a:solidFill>
                <a:srgbClr val="00B050"/>
              </a:solidFill>
            </a:endParaRPr>
          </a:p>
        </p:txBody>
      </p:sp>
      <p:cxnSp>
        <p:nvCxnSpPr>
          <p:cNvPr id="34" name="Straight Arrow Connector 18"/>
          <p:cNvCxnSpPr/>
          <p:nvPr/>
        </p:nvCxnSpPr>
        <p:spPr>
          <a:xfrm flipV="1">
            <a:off x="1890825" y="3118983"/>
            <a:ext cx="0" cy="304800"/>
          </a:xfrm>
          <a:prstGeom prst="straightConnector1">
            <a:avLst/>
          </a:prstGeom>
          <a:ln w="317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19"/>
          <p:cNvSpPr txBox="1"/>
          <p:nvPr/>
        </p:nvSpPr>
        <p:spPr>
          <a:xfrm>
            <a:off x="1371600" y="3419318"/>
            <a:ext cx="1233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~ sin</a:t>
            </a:r>
            <a:r>
              <a:rPr lang="en-US" sz="2400" baseline="30000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Symbol" pitchFamily="18" charset="2"/>
              </a:rPr>
              <a:t>q</a:t>
            </a:r>
            <a:r>
              <a:rPr lang="en-US" sz="2400" baseline="-25000" dirty="0" smtClean="0">
                <a:solidFill>
                  <a:schemeClr val="accent6">
                    <a:lumMod val="75000"/>
                  </a:schemeClr>
                </a:solidFill>
              </a:rPr>
              <a:t>23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36" name="Straight Arrow Connector 21"/>
          <p:cNvCxnSpPr/>
          <p:nvPr/>
        </p:nvCxnSpPr>
        <p:spPr>
          <a:xfrm>
            <a:off x="1281225" y="4414383"/>
            <a:ext cx="14175" cy="381000"/>
          </a:xfrm>
          <a:prstGeom prst="straightConnector1">
            <a:avLst/>
          </a:prstGeom>
          <a:ln w="317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22"/>
          <p:cNvSpPr txBox="1"/>
          <p:nvPr/>
        </p:nvSpPr>
        <p:spPr>
          <a:xfrm>
            <a:off x="685800" y="4028918"/>
            <a:ext cx="1233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</a:rPr>
              <a:t>~ sin</a:t>
            </a:r>
            <a:r>
              <a:rPr lang="en-US" sz="2400" baseline="30000" dirty="0" smtClean="0">
                <a:solidFill>
                  <a:srgbClr val="00B050"/>
                </a:solidFill>
              </a:rPr>
              <a:t>2</a:t>
            </a:r>
            <a:r>
              <a:rPr lang="en-US" sz="2400" dirty="0" smtClean="0">
                <a:solidFill>
                  <a:srgbClr val="00B050"/>
                </a:solidFill>
                <a:latin typeface="Symbol" pitchFamily="18" charset="2"/>
              </a:rPr>
              <a:t>q</a:t>
            </a:r>
            <a:r>
              <a:rPr lang="en-US" sz="2400" baseline="-25000" dirty="0" smtClean="0">
                <a:solidFill>
                  <a:srgbClr val="00B050"/>
                </a:solidFill>
              </a:rPr>
              <a:t>1</a:t>
            </a:r>
            <a:r>
              <a:rPr lang="en-US" sz="2400" baseline="-25000" dirty="0">
                <a:solidFill>
                  <a:srgbClr val="00B050"/>
                </a:solidFill>
              </a:rPr>
              <a:t>2</a:t>
            </a:r>
            <a:endParaRPr lang="en-US" sz="2400" dirty="0">
              <a:solidFill>
                <a:srgbClr val="00B050"/>
              </a:solidFill>
            </a:endParaRPr>
          </a:p>
        </p:txBody>
      </p:sp>
      <p:cxnSp>
        <p:nvCxnSpPr>
          <p:cNvPr id="38" name="Straight Arrow Connector 24"/>
          <p:cNvCxnSpPr/>
          <p:nvPr/>
        </p:nvCxnSpPr>
        <p:spPr>
          <a:xfrm>
            <a:off x="2668434" y="4418848"/>
            <a:ext cx="14175" cy="381000"/>
          </a:xfrm>
          <a:prstGeom prst="straightConnector1">
            <a:avLst/>
          </a:prstGeom>
          <a:ln w="317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25"/>
          <p:cNvSpPr txBox="1"/>
          <p:nvPr/>
        </p:nvSpPr>
        <p:spPr>
          <a:xfrm>
            <a:off x="2239239" y="4033383"/>
            <a:ext cx="961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cos</a:t>
            </a:r>
            <a:r>
              <a:rPr lang="en-US" sz="2400" dirty="0" err="1" smtClean="0">
                <a:solidFill>
                  <a:srgbClr val="7030A0"/>
                </a:solidFill>
                <a:latin typeface="Symbol" pitchFamily="18" charset="2"/>
              </a:rPr>
              <a:t>d</a:t>
            </a:r>
            <a:r>
              <a:rPr lang="en-US" sz="2400" baseline="-25000" dirty="0" err="1" smtClean="0">
                <a:solidFill>
                  <a:srgbClr val="7030A0"/>
                </a:solidFill>
              </a:rPr>
              <a:t>CP</a:t>
            </a:r>
            <a:endParaRPr lang="en-US" sz="2400" baseline="-25000" dirty="0">
              <a:solidFill>
                <a:srgbClr val="7030A0"/>
              </a:solidFill>
            </a:endParaRPr>
          </a:p>
        </p:txBody>
      </p:sp>
      <p:cxnSp>
        <p:nvCxnSpPr>
          <p:cNvPr id="40" name="Straight Arrow Connector 26"/>
          <p:cNvCxnSpPr/>
          <p:nvPr/>
        </p:nvCxnSpPr>
        <p:spPr>
          <a:xfrm>
            <a:off x="2699487" y="4414383"/>
            <a:ext cx="14175" cy="381000"/>
          </a:xfrm>
          <a:prstGeom prst="straightConnector1">
            <a:avLst/>
          </a:prstGeom>
          <a:ln w="317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713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962400"/>
            <a:ext cx="3648075" cy="226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5" name="Espaço Reservado para Conteúdo 5"/>
          <p:cNvSpPr>
            <a:spLocks noGrp="1"/>
          </p:cNvSpPr>
          <p:nvPr>
            <p:ph idx="1"/>
          </p:nvPr>
        </p:nvSpPr>
        <p:spPr>
          <a:xfrm>
            <a:off x="304799" y="1066800"/>
            <a:ext cx="4724401" cy="1905000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ORCA</a:t>
            </a:r>
            <a:r>
              <a:rPr lang="en-US" sz="2400" dirty="0" smtClean="0"/>
              <a:t>: Determine the </a:t>
            </a:r>
            <a:r>
              <a:rPr lang="en-US" sz="2400" b="1" dirty="0" smtClean="0">
                <a:solidFill>
                  <a:srgbClr val="FF0000"/>
                </a:solidFill>
              </a:rPr>
              <a:t>Neutrino Mass Hierarchy (NMH)</a:t>
            </a:r>
          </a:p>
          <a:p>
            <a:pPr>
              <a:spcBef>
                <a:spcPts val="3000"/>
              </a:spcBef>
            </a:pPr>
            <a:r>
              <a:rPr lang="en-US" sz="2400" b="1" dirty="0" smtClean="0"/>
              <a:t>ARCA</a:t>
            </a:r>
            <a:r>
              <a:rPr lang="en-US" sz="2400" dirty="0" smtClean="0"/>
              <a:t>: Discover/Observe high-energy neutrino sources in the universe</a:t>
            </a:r>
            <a:endParaRPr lang="en-US" sz="24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Jan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2050" name="Picture 2" descr="D:\Estudos\JobHunting\Interviews\Interview_RAL\Intro\nu_mixing_ih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73"/>
          <a:stretch/>
        </p:blipFill>
        <p:spPr bwMode="auto">
          <a:xfrm>
            <a:off x="5714314" y="4016829"/>
            <a:ext cx="3201086" cy="200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Estudos\JobHunting\Interviews\Interview_RAL\Intro\nu_mixing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76"/>
          <a:stretch/>
        </p:blipFill>
        <p:spPr bwMode="auto">
          <a:xfrm>
            <a:off x="5715000" y="1044121"/>
            <a:ext cx="3172127" cy="200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6045131" y="1600200"/>
            <a:ext cx="2108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900B4"/>
                </a:solidFill>
              </a:rPr>
              <a:t>Normal Hierarchy</a:t>
            </a:r>
          </a:p>
          <a:p>
            <a:pPr algn="ctr"/>
            <a:r>
              <a:rPr lang="en-US" b="1" dirty="0" smtClean="0">
                <a:solidFill>
                  <a:srgbClr val="0900B4"/>
                </a:solidFill>
                <a:latin typeface="Symbol" panose="05050102010706020507" pitchFamily="18" charset="2"/>
              </a:rPr>
              <a:t>D</a:t>
            </a:r>
            <a:r>
              <a:rPr lang="en-US" b="1" dirty="0" smtClean="0">
                <a:solidFill>
                  <a:srgbClr val="0900B4"/>
                </a:solidFill>
              </a:rPr>
              <a:t>m</a:t>
            </a:r>
            <a:r>
              <a:rPr lang="en-US" b="1" baseline="30000" dirty="0" smtClean="0">
                <a:solidFill>
                  <a:srgbClr val="0900B4"/>
                </a:solidFill>
              </a:rPr>
              <a:t>2</a:t>
            </a:r>
            <a:r>
              <a:rPr lang="en-US" b="1" baseline="-25000" dirty="0" smtClean="0">
                <a:solidFill>
                  <a:srgbClr val="0900B4"/>
                </a:solidFill>
              </a:rPr>
              <a:t>32</a:t>
            </a:r>
            <a:r>
              <a:rPr lang="en-US" b="1" dirty="0" smtClean="0">
                <a:solidFill>
                  <a:srgbClr val="0900B4"/>
                </a:solidFill>
              </a:rPr>
              <a:t> &gt; 0</a:t>
            </a:r>
            <a:endParaRPr lang="en-GB" b="1" dirty="0">
              <a:solidFill>
                <a:srgbClr val="0900B4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018738" y="4840069"/>
            <a:ext cx="2210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900B4"/>
                </a:solidFill>
              </a:rPr>
              <a:t>Inverted Hierarchy</a:t>
            </a:r>
          </a:p>
          <a:p>
            <a:pPr algn="ctr"/>
            <a:r>
              <a:rPr lang="en-US" b="1" dirty="0" smtClean="0">
                <a:solidFill>
                  <a:srgbClr val="0900B4"/>
                </a:solidFill>
                <a:latin typeface="Symbol" panose="05050102010706020507" pitchFamily="18" charset="2"/>
              </a:rPr>
              <a:t>D</a:t>
            </a:r>
            <a:r>
              <a:rPr lang="en-US" b="1" dirty="0" smtClean="0">
                <a:solidFill>
                  <a:srgbClr val="0900B4"/>
                </a:solidFill>
              </a:rPr>
              <a:t>m</a:t>
            </a:r>
            <a:r>
              <a:rPr lang="en-US" b="1" baseline="30000" dirty="0" smtClean="0">
                <a:solidFill>
                  <a:srgbClr val="0900B4"/>
                </a:solidFill>
              </a:rPr>
              <a:t>2</a:t>
            </a:r>
            <a:r>
              <a:rPr lang="en-US" b="1" baseline="-25000" dirty="0" smtClean="0">
                <a:solidFill>
                  <a:srgbClr val="0900B4"/>
                </a:solidFill>
              </a:rPr>
              <a:t>32</a:t>
            </a:r>
            <a:r>
              <a:rPr lang="en-US" b="1" dirty="0" smtClean="0">
                <a:solidFill>
                  <a:srgbClr val="0900B4"/>
                </a:solidFill>
              </a:rPr>
              <a:t> &lt; 0</a:t>
            </a:r>
            <a:endParaRPr lang="en-GB" b="1" dirty="0">
              <a:solidFill>
                <a:srgbClr val="0900B4"/>
              </a:solidFill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 flipV="1">
            <a:off x="5410200" y="3940629"/>
            <a:ext cx="0" cy="2057400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5410200" y="990600"/>
            <a:ext cx="0" cy="2057400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4953000" y="1143000"/>
            <a:ext cx="46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</a:t>
            </a:r>
            <a:r>
              <a:rPr lang="en-US" baseline="30000" dirty="0" smtClean="0"/>
              <a:t>2</a:t>
            </a:r>
            <a:endParaRPr lang="en-GB" baseline="30000" dirty="0"/>
          </a:p>
        </p:txBody>
      </p:sp>
      <p:sp>
        <p:nvSpPr>
          <p:cNvPr id="18" name="ZoneTexte 17"/>
          <p:cNvSpPr txBox="1"/>
          <p:nvPr/>
        </p:nvSpPr>
        <p:spPr>
          <a:xfrm>
            <a:off x="4953000" y="4104697"/>
            <a:ext cx="46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</a:t>
            </a:r>
            <a:r>
              <a:rPr lang="en-US" baseline="30000" dirty="0" smtClean="0"/>
              <a:t>2</a:t>
            </a:r>
            <a:endParaRPr lang="en-GB" baseline="30000" dirty="0"/>
          </a:p>
        </p:txBody>
      </p:sp>
      <p:pic>
        <p:nvPicPr>
          <p:cNvPr id="21" name="Picture 3" descr="D:\Estudos\JobHunting\Interviews\Interview_RAL\Intro\nu_mixing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55"/>
          <a:stretch/>
        </p:blipFill>
        <p:spPr bwMode="auto">
          <a:xfrm>
            <a:off x="5715000" y="3352800"/>
            <a:ext cx="3172127" cy="41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7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77AFE"/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e 35"/>
          <p:cNvGrpSpPr/>
          <p:nvPr/>
        </p:nvGrpSpPr>
        <p:grpSpPr>
          <a:xfrm>
            <a:off x="24284" y="677238"/>
            <a:ext cx="4776316" cy="6104561"/>
            <a:chOff x="24284" y="579848"/>
            <a:chExt cx="4852516" cy="6201952"/>
          </a:xfrm>
        </p:grpSpPr>
        <p:pic>
          <p:nvPicPr>
            <p:cNvPr id="3085" name="Picture 13" descr="C:\Users\Joao Coelho\Desktop\Detector_transp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71" t="2778" r="15144" b="6944"/>
            <a:stretch/>
          </p:blipFill>
          <p:spPr bwMode="auto">
            <a:xfrm>
              <a:off x="24284" y="579848"/>
              <a:ext cx="4852516" cy="6201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ZoneTexte 40"/>
            <p:cNvSpPr txBox="1"/>
            <p:nvPr/>
          </p:nvSpPr>
          <p:spPr>
            <a:xfrm>
              <a:off x="1981200" y="6248400"/>
              <a:ext cx="9733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~210 m</a:t>
              </a:r>
              <a:endParaRPr lang="en-GB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42" name="Connecteur droit avec flèche 41"/>
            <p:cNvCxnSpPr/>
            <p:nvPr/>
          </p:nvCxnSpPr>
          <p:spPr>
            <a:xfrm>
              <a:off x="1371600" y="6167735"/>
              <a:ext cx="2095500" cy="0"/>
            </a:xfrm>
            <a:prstGeom prst="straightConnector1">
              <a:avLst/>
            </a:prstGeom>
            <a:ln w="47625">
              <a:solidFill>
                <a:srgbClr val="FFFF00"/>
              </a:solidFill>
              <a:headEnd type="stealth" w="med" len="med"/>
              <a:tailEnd type="stealth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ZoneTexte 44"/>
            <p:cNvSpPr txBox="1"/>
            <p:nvPr/>
          </p:nvSpPr>
          <p:spPr>
            <a:xfrm rot="4687407">
              <a:off x="320480" y="4376567"/>
              <a:ext cx="9733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~200 m</a:t>
              </a:r>
              <a:endParaRPr lang="en-GB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46" name="Connecteur droit avec flèche 45"/>
            <p:cNvCxnSpPr/>
            <p:nvPr/>
          </p:nvCxnSpPr>
          <p:spPr>
            <a:xfrm>
              <a:off x="856565" y="3680824"/>
              <a:ext cx="323166" cy="1729376"/>
            </a:xfrm>
            <a:prstGeom prst="straightConnector1">
              <a:avLst/>
            </a:prstGeom>
            <a:ln w="47625">
              <a:solidFill>
                <a:srgbClr val="FFFF00"/>
              </a:solidFill>
              <a:headEnd type="stealth" w="med" len="med"/>
              <a:tailEnd type="stealth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ZoneTexte 48"/>
            <p:cNvSpPr txBox="1"/>
            <p:nvPr/>
          </p:nvSpPr>
          <p:spPr>
            <a:xfrm rot="2548770">
              <a:off x="3384270" y="2782222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 m</a:t>
              </a:r>
              <a:endParaRPr lang="en-GB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50" name="Connecteur droit avec flèche 49"/>
            <p:cNvCxnSpPr/>
            <p:nvPr/>
          </p:nvCxnSpPr>
          <p:spPr>
            <a:xfrm>
              <a:off x="3429000" y="3048000"/>
              <a:ext cx="209149" cy="203560"/>
            </a:xfrm>
            <a:prstGeom prst="straightConnector1">
              <a:avLst/>
            </a:prstGeom>
            <a:ln w="47625">
              <a:solidFill>
                <a:srgbClr val="FFFF00"/>
              </a:solidFill>
              <a:headEnd type="stealth" w="sm" len="sm"/>
              <a:tailEnd type="stealth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ZoneTexte 53"/>
          <p:cNvSpPr txBox="1"/>
          <p:nvPr/>
        </p:nvSpPr>
        <p:spPr>
          <a:xfrm rot="16200000">
            <a:off x="4401028" y="3611640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</a:t>
            </a:r>
            <a:endParaRPr lang="en-GB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5" name="Connecteur droit avec flèche 54"/>
          <p:cNvCxnSpPr/>
          <p:nvPr/>
        </p:nvCxnSpPr>
        <p:spPr>
          <a:xfrm>
            <a:off x="4953000" y="3483864"/>
            <a:ext cx="0" cy="586376"/>
          </a:xfrm>
          <a:prstGeom prst="straightConnector1">
            <a:avLst/>
          </a:prstGeom>
          <a:ln w="47625">
            <a:solidFill>
              <a:srgbClr val="FFFF00"/>
            </a:solidFill>
            <a:headEnd type="stealth" w="med" len="med"/>
            <a:tailEnd type="stealth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89" name="Picture 17" descr="C:\Users\Joao Coelho\Desktop\KM3NeT-DOM-3D-Drawi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785192"/>
            <a:ext cx="2684316" cy="26591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Connecteur droit 30"/>
          <p:cNvCxnSpPr/>
          <p:nvPr/>
        </p:nvCxnSpPr>
        <p:spPr>
          <a:xfrm flipH="1" flipV="1">
            <a:off x="5181600" y="2209800"/>
            <a:ext cx="1274397" cy="109719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 flipH="1">
            <a:off x="5119241" y="881743"/>
            <a:ext cx="1336759" cy="121262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The ORCA Detector</a:t>
            </a:r>
            <a:endParaRPr lang="en-US" dirty="0"/>
          </a:p>
        </p:txBody>
      </p:sp>
      <p:sp>
        <p:nvSpPr>
          <p:cNvPr id="40" name="Espaço Reservado para Conteúdo 5"/>
          <p:cNvSpPr>
            <a:spLocks noGrp="1"/>
          </p:cNvSpPr>
          <p:nvPr>
            <p:ph idx="1"/>
          </p:nvPr>
        </p:nvSpPr>
        <p:spPr>
          <a:xfrm>
            <a:off x="761999" y="1115568"/>
            <a:ext cx="4357242" cy="1828800"/>
          </a:xfrm>
        </p:spPr>
        <p:txBody>
          <a:bodyPr>
            <a:noAutofit/>
          </a:bodyPr>
          <a:lstStyle/>
          <a:p>
            <a:pPr indent="-182880"/>
            <a:r>
              <a:rPr lang="en-US" sz="1800" b="1" dirty="0" smtClean="0">
                <a:solidFill>
                  <a:srgbClr val="FFFF00"/>
                </a:solidFill>
              </a:rPr>
              <a:t>~5.7 Mt</a:t>
            </a:r>
            <a:r>
              <a:rPr lang="en-US" sz="1800" dirty="0" smtClean="0"/>
              <a:t> instrumented</a:t>
            </a:r>
          </a:p>
          <a:p>
            <a:pPr indent="-182880"/>
            <a:r>
              <a:rPr lang="en-US" sz="1800" b="1" dirty="0" smtClean="0"/>
              <a:t>115</a:t>
            </a:r>
            <a:r>
              <a:rPr lang="en-US" sz="1800" dirty="0" smtClean="0"/>
              <a:t> strings </a:t>
            </a:r>
            <a:r>
              <a:rPr lang="en-US" sz="1800" b="1" dirty="0" smtClean="0">
                <a:solidFill>
                  <a:srgbClr val="FFFF00"/>
                </a:solidFill>
              </a:rPr>
              <a:t>(~50 </a:t>
            </a:r>
            <a:r>
              <a:rPr lang="en-US" sz="1800" b="1" dirty="0" err="1" smtClean="0">
                <a:solidFill>
                  <a:srgbClr val="FFFF00"/>
                </a:solidFill>
              </a:rPr>
              <a:t>kt</a:t>
            </a:r>
            <a:r>
              <a:rPr lang="en-US" sz="1800" b="1" dirty="0" smtClean="0">
                <a:solidFill>
                  <a:srgbClr val="FFFF00"/>
                </a:solidFill>
              </a:rPr>
              <a:t> ~ 2 × SK)</a:t>
            </a:r>
          </a:p>
          <a:p>
            <a:pPr indent="-182880"/>
            <a:r>
              <a:rPr lang="en-US" sz="1800" b="1" dirty="0" smtClean="0"/>
              <a:t>18</a:t>
            </a:r>
            <a:r>
              <a:rPr lang="en-US" sz="1800" dirty="0" smtClean="0"/>
              <a:t> DOMs / </a:t>
            </a:r>
            <a:r>
              <a:rPr lang="en-US" sz="1800" dirty="0" err="1" smtClean="0"/>
              <a:t>str</a:t>
            </a:r>
            <a:r>
              <a:rPr lang="en-US" sz="1800" dirty="0" smtClean="0"/>
              <a:t> </a:t>
            </a:r>
            <a:r>
              <a:rPr lang="en-US" sz="1800" b="1" dirty="0" smtClean="0">
                <a:solidFill>
                  <a:srgbClr val="FFFF00"/>
                </a:solidFill>
              </a:rPr>
              <a:t>(~3 </a:t>
            </a:r>
            <a:r>
              <a:rPr lang="en-US" sz="1800" b="1" dirty="0" err="1" smtClean="0">
                <a:solidFill>
                  <a:srgbClr val="FFFF00"/>
                </a:solidFill>
              </a:rPr>
              <a:t>kt</a:t>
            </a:r>
            <a:r>
              <a:rPr lang="en-US" sz="1800" b="1" dirty="0" smtClean="0">
                <a:solidFill>
                  <a:srgbClr val="FFFF00"/>
                </a:solidFill>
              </a:rPr>
              <a:t> ~ MINOS)</a:t>
            </a:r>
          </a:p>
          <a:p>
            <a:pPr indent="-182880"/>
            <a:r>
              <a:rPr lang="en-US" sz="1800" b="1" dirty="0" smtClean="0"/>
              <a:t>31</a:t>
            </a:r>
            <a:r>
              <a:rPr lang="en-US" sz="1800" dirty="0" smtClean="0"/>
              <a:t> PMTs / DOM</a:t>
            </a:r>
          </a:p>
          <a:p>
            <a:pPr indent="-182880"/>
            <a:r>
              <a:rPr lang="en-US" sz="1800" dirty="0" smtClean="0"/>
              <a:t>Total: </a:t>
            </a:r>
            <a:r>
              <a:rPr lang="en-US" sz="1800" b="1" dirty="0" smtClean="0"/>
              <a:t>64k PMTs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Jan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27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" t="-237" r="-255" b="-243"/>
          <a:stretch/>
        </p:blipFill>
        <p:spPr bwMode="auto">
          <a:xfrm>
            <a:off x="6455997" y="881743"/>
            <a:ext cx="2154603" cy="24252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8" name="ZoneTexte 57"/>
          <p:cNvSpPr txBox="1"/>
          <p:nvPr/>
        </p:nvSpPr>
        <p:spPr>
          <a:xfrm>
            <a:off x="7162309" y="3396343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43 cm</a:t>
            </a:r>
            <a:endParaRPr lang="en-GB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9" name="Connecteur droit avec flèche 58"/>
          <p:cNvCxnSpPr/>
          <p:nvPr/>
        </p:nvCxnSpPr>
        <p:spPr>
          <a:xfrm>
            <a:off x="6629400" y="3396343"/>
            <a:ext cx="1752600" cy="0"/>
          </a:xfrm>
          <a:prstGeom prst="straightConnector1">
            <a:avLst/>
          </a:prstGeom>
          <a:ln w="47625">
            <a:solidFill>
              <a:srgbClr val="FFFF00"/>
            </a:solidFill>
            <a:headEnd type="stealth" w="med" len="med"/>
            <a:tailEnd type="stealth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3505200" y="4699337"/>
            <a:ext cx="152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4BFF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Optimized for MH sensitivity</a:t>
            </a:r>
            <a:endParaRPr lang="en-GB" sz="2000" b="1" dirty="0">
              <a:solidFill>
                <a:srgbClr val="4BFF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5" name="Connecteur droit avec flèche 24"/>
          <p:cNvCxnSpPr/>
          <p:nvPr/>
        </p:nvCxnSpPr>
        <p:spPr>
          <a:xfrm flipV="1">
            <a:off x="4306154" y="4089920"/>
            <a:ext cx="233188" cy="539730"/>
          </a:xfrm>
          <a:prstGeom prst="straightConnector1">
            <a:avLst/>
          </a:prstGeom>
          <a:ln w="47625">
            <a:solidFill>
              <a:srgbClr val="4BFF9C"/>
            </a:solidFill>
            <a:headEnd type="none" w="sm" len="sm"/>
            <a:tailEnd type="stealth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Joao Coelho\Desktop\WhiteString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880128"/>
            <a:ext cx="1275914" cy="506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88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rgbClr val="B4B1FA"/>
            </a:gs>
            <a:gs pos="0">
              <a:srgbClr val="877AFE"/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261" y="3200400"/>
            <a:ext cx="195473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1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00600" y="3200400"/>
            <a:ext cx="2068261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Deployment</a:t>
            </a:r>
            <a:endParaRPr lang="en-US" dirty="0"/>
          </a:p>
        </p:txBody>
      </p:sp>
      <p:sp>
        <p:nvSpPr>
          <p:cNvPr id="40" name="Espaço Reservado para Conteúdo 5"/>
          <p:cNvSpPr>
            <a:spLocks noGrp="1"/>
          </p:cNvSpPr>
          <p:nvPr>
            <p:ph idx="1"/>
          </p:nvPr>
        </p:nvSpPr>
        <p:spPr>
          <a:xfrm>
            <a:off x="0" y="796324"/>
            <a:ext cx="4419601" cy="2480276"/>
          </a:xfrm>
        </p:spPr>
        <p:txBody>
          <a:bodyPr>
            <a:noAutofit/>
          </a:bodyPr>
          <a:lstStyle/>
          <a:p>
            <a:pPr indent="-182880">
              <a:spcBef>
                <a:spcPts val="600"/>
              </a:spcBef>
            </a:pPr>
            <a:r>
              <a:rPr lang="en-US" sz="1800" dirty="0" smtClean="0"/>
              <a:t>String fitted to Launcher Vehicle</a:t>
            </a:r>
          </a:p>
          <a:p>
            <a:pPr indent="-182880">
              <a:spcBef>
                <a:spcPts val="600"/>
              </a:spcBef>
            </a:pPr>
            <a:r>
              <a:rPr lang="en-US" sz="1800" dirty="0" smtClean="0"/>
              <a:t>Delivered at a </a:t>
            </a:r>
            <a:r>
              <a:rPr lang="en-US" sz="1800" b="1" dirty="0" smtClean="0">
                <a:solidFill>
                  <a:srgbClr val="CF0BAE"/>
                </a:solidFill>
              </a:rPr>
              <a:t>depth of 2450m</a:t>
            </a:r>
            <a:endParaRPr lang="en-US" sz="1800" dirty="0" smtClean="0"/>
          </a:p>
          <a:p>
            <a:pPr indent="-182880">
              <a:spcBef>
                <a:spcPts val="600"/>
              </a:spcBef>
            </a:pPr>
            <a:r>
              <a:rPr lang="en-US" sz="1800" dirty="0" smtClean="0"/>
              <a:t>Dynamic Positioning: </a:t>
            </a:r>
            <a:r>
              <a:rPr lang="en-US" sz="1800" b="1" dirty="0" smtClean="0">
                <a:solidFill>
                  <a:srgbClr val="CF0BAE"/>
                </a:solidFill>
              </a:rPr>
              <a:t>1m precision</a:t>
            </a:r>
          </a:p>
          <a:p>
            <a:pPr indent="-182880">
              <a:spcBef>
                <a:spcPts val="600"/>
              </a:spcBef>
            </a:pPr>
            <a:r>
              <a:rPr lang="en-US" sz="1800" dirty="0" smtClean="0"/>
              <a:t>ROV connects cable to junction box</a:t>
            </a:r>
          </a:p>
          <a:p>
            <a:pPr indent="-182880">
              <a:spcBef>
                <a:spcPts val="600"/>
              </a:spcBef>
            </a:pPr>
            <a:r>
              <a:rPr lang="en-US" sz="1800" dirty="0" smtClean="0"/>
              <a:t>Boat triggers unfurling of the string</a:t>
            </a:r>
            <a:endParaRPr lang="en-US" sz="1800" b="1" dirty="0" smtClean="0"/>
          </a:p>
          <a:p>
            <a:pPr indent="-182880">
              <a:spcBef>
                <a:spcPts val="600"/>
              </a:spcBef>
            </a:pPr>
            <a:r>
              <a:rPr lang="en-US" sz="1800" dirty="0" smtClean="0"/>
              <a:t>Watch ARCA string deployment at:</a:t>
            </a:r>
            <a:endParaRPr lang="en-US" sz="1400" dirty="0" smtClean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Jan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3093" name="Picture 2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603" y="968829"/>
            <a:ext cx="4533900" cy="200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2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81400"/>
            <a:ext cx="43434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6324600" y="5257800"/>
            <a:ext cx="554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LV</a:t>
            </a:r>
            <a:endParaRPr lang="en-GB" sz="2400" b="1" dirty="0">
              <a:solidFill>
                <a:srgbClr val="FFFF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819400" y="3657600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ROV</a:t>
            </a:r>
            <a:endParaRPr lang="en-GB" sz="2400" b="1" dirty="0">
              <a:solidFill>
                <a:srgbClr val="FFFF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 rot="16200000">
            <a:off x="7761421" y="5166155"/>
            <a:ext cx="1550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Unfurling</a:t>
            </a:r>
            <a:endParaRPr lang="en-GB" sz="2400" b="1" dirty="0">
              <a:solidFill>
                <a:srgbClr val="FFFF00"/>
              </a:solidFill>
            </a:endParaRPr>
          </a:p>
        </p:txBody>
      </p:sp>
      <p:sp>
        <p:nvSpPr>
          <p:cNvPr id="5" name="Rectangle 4">
            <a:hlinkClick r:id="rId7"/>
          </p:cNvPr>
          <p:cNvSpPr/>
          <p:nvPr/>
        </p:nvSpPr>
        <p:spPr>
          <a:xfrm>
            <a:off x="228600" y="2819400"/>
            <a:ext cx="4191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182880">
              <a:spcBef>
                <a:spcPts val="600"/>
              </a:spcBef>
            </a:pPr>
            <a:r>
              <a:rPr lang="en-US" sz="135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https://www.youtube.com/watch?v=tR8jwgG6uzk</a:t>
            </a:r>
          </a:p>
        </p:txBody>
      </p:sp>
    </p:spTree>
    <p:extLst>
      <p:ext uri="{BB962C8B-B14F-4D97-AF65-F5344CB8AC3E}">
        <p14:creationId xmlns:p14="http://schemas.microsoft.com/office/powerpoint/2010/main" val="402288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895600"/>
            <a:ext cx="4129502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2895600"/>
            <a:ext cx="45339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Measuring Neutrinos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Jan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2" name="ZoneTexte 40"/>
          <p:cNvSpPr txBox="1"/>
          <p:nvPr/>
        </p:nvSpPr>
        <p:spPr>
          <a:xfrm>
            <a:off x="5715000" y="4648200"/>
            <a:ext cx="1391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Track-like</a:t>
            </a:r>
            <a:endParaRPr lang="en-GB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ZoneTexte 40"/>
          <p:cNvSpPr txBox="1"/>
          <p:nvPr/>
        </p:nvSpPr>
        <p:spPr>
          <a:xfrm>
            <a:off x="762000" y="4798367"/>
            <a:ext cx="1691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Shower-like</a:t>
            </a:r>
            <a:endParaRPr lang="en-GB" sz="2400" b="1" dirty="0">
              <a:solidFill>
                <a:srgbClr val="0C00F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76275"/>
            <a:ext cx="7424738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777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ZoneTexte 40"/>
          <p:cNvSpPr txBox="1"/>
          <p:nvPr/>
        </p:nvSpPr>
        <p:spPr>
          <a:xfrm>
            <a:off x="2590800" y="3352800"/>
            <a:ext cx="4491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baseline="30000" dirty="0" smtClean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</a:t>
            </a:r>
            <a:r>
              <a:rPr lang="en-US" sz="1400" b="1" dirty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endParaRPr lang="en-GB" sz="1400" b="1" dirty="0">
              <a:solidFill>
                <a:srgbClr val="0C00F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0600" y="5290456"/>
            <a:ext cx="975684" cy="957944"/>
          </a:xfrm>
          <a:prstGeom prst="ellipse">
            <a:avLst/>
          </a:prstGeom>
          <a:ln w="63500" cap="rnd">
            <a:noFill/>
          </a:ln>
          <a:effectLst>
            <a:softEdge rad="1270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Trigger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Jan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0600" y="3200400"/>
            <a:ext cx="975684" cy="957944"/>
          </a:xfrm>
          <a:prstGeom prst="ellipse">
            <a:avLst/>
          </a:prstGeom>
          <a:ln w="63500" cap="rnd">
            <a:noFill/>
          </a:ln>
          <a:effectLst>
            <a:softEdge rad="1270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71" name="Connecteur droit 70"/>
          <p:cNvCxnSpPr/>
          <p:nvPr/>
        </p:nvCxnSpPr>
        <p:spPr>
          <a:xfrm>
            <a:off x="3429000" y="4800600"/>
            <a:ext cx="1905000" cy="76200"/>
          </a:xfrm>
          <a:prstGeom prst="line">
            <a:avLst/>
          </a:prstGeom>
          <a:ln w="31750">
            <a:solidFill>
              <a:srgbClr val="019119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86200" y="3200400"/>
            <a:ext cx="975684" cy="957944"/>
          </a:xfrm>
          <a:prstGeom prst="ellipse">
            <a:avLst/>
          </a:prstGeom>
          <a:ln w="63500" cap="rnd">
            <a:noFill/>
          </a:ln>
          <a:effectLst>
            <a:softEdge rad="1270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7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86200" y="5290456"/>
            <a:ext cx="975684" cy="957944"/>
          </a:xfrm>
          <a:prstGeom prst="ellipse">
            <a:avLst/>
          </a:prstGeom>
          <a:ln w="63500" cap="rnd">
            <a:noFill/>
          </a:ln>
          <a:effectLst>
            <a:softEdge rad="1270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88" name="Connecteur droit 87"/>
          <p:cNvCxnSpPr/>
          <p:nvPr/>
        </p:nvCxnSpPr>
        <p:spPr>
          <a:xfrm flipV="1">
            <a:off x="4267200" y="4876800"/>
            <a:ext cx="914400" cy="83820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88"/>
          <p:cNvCxnSpPr/>
          <p:nvPr/>
        </p:nvCxnSpPr>
        <p:spPr>
          <a:xfrm flipV="1">
            <a:off x="4114800" y="4876800"/>
            <a:ext cx="747084" cy="68580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cteur droit 102"/>
          <p:cNvCxnSpPr/>
          <p:nvPr/>
        </p:nvCxnSpPr>
        <p:spPr>
          <a:xfrm>
            <a:off x="4267200" y="4018056"/>
            <a:ext cx="762000" cy="858744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ZoneTexte 40"/>
          <p:cNvSpPr txBox="1"/>
          <p:nvPr/>
        </p:nvSpPr>
        <p:spPr>
          <a:xfrm>
            <a:off x="2438400" y="5940623"/>
            <a:ext cx="4491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baseline="30000" dirty="0" smtClean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</a:t>
            </a:r>
            <a:r>
              <a:rPr lang="en-US" sz="1400" b="1" dirty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endParaRPr lang="en-GB" sz="1400" b="1" dirty="0">
              <a:solidFill>
                <a:srgbClr val="0C00F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7" name="ZoneTexte 40"/>
          <p:cNvSpPr txBox="1"/>
          <p:nvPr/>
        </p:nvSpPr>
        <p:spPr>
          <a:xfrm>
            <a:off x="312838" y="3124200"/>
            <a:ext cx="4491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baseline="30000" dirty="0" smtClean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</a:t>
            </a:r>
            <a:r>
              <a:rPr lang="en-US" sz="1400" b="1" dirty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endParaRPr lang="en-GB" sz="1400" b="1" dirty="0">
              <a:solidFill>
                <a:srgbClr val="0C00F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5" name="Espaço Reservado para Conteúdo 5"/>
          <p:cNvSpPr txBox="1">
            <a:spLocks/>
          </p:cNvSpPr>
          <p:nvPr/>
        </p:nvSpPr>
        <p:spPr>
          <a:xfrm>
            <a:off x="457199" y="914400"/>
            <a:ext cx="8610601" cy="152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274320">
              <a:spcBef>
                <a:spcPts val="600"/>
              </a:spcBef>
            </a:pPr>
            <a:r>
              <a:rPr lang="en-US" sz="1800" dirty="0" smtClean="0"/>
              <a:t>Optical background mostly from </a:t>
            </a:r>
            <a:r>
              <a:rPr lang="en-US" sz="1800" b="1" baseline="30000" dirty="0" smtClean="0">
                <a:solidFill>
                  <a:srgbClr val="0C00F6"/>
                </a:solidFill>
              </a:rPr>
              <a:t>40</a:t>
            </a:r>
            <a:r>
              <a:rPr lang="en-US" sz="1800" b="1" dirty="0" smtClean="0">
                <a:solidFill>
                  <a:srgbClr val="0C00F6"/>
                </a:solidFill>
              </a:rPr>
              <a:t>K</a:t>
            </a:r>
            <a:r>
              <a:rPr lang="en-US" sz="1800" dirty="0" smtClean="0"/>
              <a:t> decays in the water</a:t>
            </a:r>
          </a:p>
          <a:p>
            <a:pPr marL="57150" indent="-274320">
              <a:spcBef>
                <a:spcPts val="600"/>
              </a:spcBef>
            </a:pPr>
            <a:r>
              <a:rPr lang="en-US" sz="1800" dirty="0" smtClean="0"/>
              <a:t>Measured: </a:t>
            </a:r>
            <a:r>
              <a:rPr lang="en-US" sz="1800" b="1" dirty="0" smtClean="0">
                <a:solidFill>
                  <a:srgbClr val="0C00F6"/>
                </a:solidFill>
              </a:rPr>
              <a:t>8 kHz</a:t>
            </a:r>
            <a:r>
              <a:rPr lang="en-US" sz="1800" dirty="0" smtClean="0"/>
              <a:t> </a:t>
            </a:r>
            <a:r>
              <a:rPr lang="en-US" sz="1800" dirty="0" err="1" smtClean="0"/>
              <a:t>uncorr</a:t>
            </a:r>
            <a:r>
              <a:rPr lang="en-US" sz="1800" dirty="0" smtClean="0"/>
              <a:t>., </a:t>
            </a:r>
            <a:r>
              <a:rPr lang="en-US" sz="1800" b="1" dirty="0" smtClean="0">
                <a:solidFill>
                  <a:srgbClr val="FF0000"/>
                </a:solidFill>
              </a:rPr>
              <a:t>340 Hz</a:t>
            </a:r>
            <a:r>
              <a:rPr lang="en-US" sz="1800" dirty="0" smtClean="0"/>
              <a:t> level-two </a:t>
            </a:r>
            <a:r>
              <a:rPr lang="en-US" sz="1800" dirty="0" err="1" smtClean="0"/>
              <a:t>coinc</a:t>
            </a:r>
            <a:r>
              <a:rPr lang="en-US" sz="1800" dirty="0" smtClean="0"/>
              <a:t>. / PMT </a:t>
            </a:r>
            <a:r>
              <a:rPr lang="en-US" sz="1200" b="1" dirty="0" smtClean="0"/>
              <a:t>[</a:t>
            </a:r>
            <a:r>
              <a:rPr lang="fr-FR" sz="1200" b="1" dirty="0" err="1" smtClean="0"/>
              <a:t>Eur</a:t>
            </a:r>
            <a:r>
              <a:rPr lang="fr-FR" sz="1200" b="1" dirty="0"/>
              <a:t>. Phys. J. C 74, 3056 (2014</a:t>
            </a:r>
            <a:r>
              <a:rPr lang="fr-FR" sz="1200" b="1" dirty="0" smtClean="0"/>
              <a:t>)]</a:t>
            </a:r>
            <a:endParaRPr lang="en-US" sz="1800" b="1" dirty="0" smtClean="0"/>
          </a:p>
          <a:p>
            <a:pPr marL="57150" indent="-274320">
              <a:spcBef>
                <a:spcPts val="600"/>
              </a:spcBef>
            </a:pPr>
            <a:r>
              <a:rPr lang="en-US" sz="1800" dirty="0" smtClean="0"/>
              <a:t>Look for coincidences in time and PMT direction to reduce trigger rate. </a:t>
            </a:r>
          </a:p>
          <a:p>
            <a:pPr marL="57150" indent="-274320">
              <a:spcBef>
                <a:spcPts val="600"/>
              </a:spcBef>
            </a:pPr>
            <a:r>
              <a:rPr lang="en-US" sz="1800" dirty="0" smtClean="0"/>
              <a:t>Causality further restricts space and time correlations for extra power.</a:t>
            </a:r>
          </a:p>
        </p:txBody>
      </p:sp>
    </p:spTree>
    <p:extLst>
      <p:ext uri="{BB962C8B-B14F-4D97-AF65-F5344CB8AC3E}">
        <p14:creationId xmlns:p14="http://schemas.microsoft.com/office/powerpoint/2010/main" val="402288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Explosion 1 28"/>
          <p:cNvSpPr/>
          <p:nvPr/>
        </p:nvSpPr>
        <p:spPr>
          <a:xfrm>
            <a:off x="2590800" y="5980176"/>
            <a:ext cx="152400" cy="167489"/>
          </a:xfrm>
          <a:prstGeom prst="irregularSeal1">
            <a:avLst/>
          </a:prstGeom>
          <a:solidFill>
            <a:srgbClr val="FFFF00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0600" y="5290456"/>
            <a:ext cx="975684" cy="957944"/>
          </a:xfrm>
          <a:prstGeom prst="ellipse">
            <a:avLst/>
          </a:prstGeom>
          <a:ln w="63500" cap="rnd">
            <a:noFill/>
          </a:ln>
          <a:effectLst>
            <a:softEdge rad="1270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Trigger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Jan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3" name="ZoneTexte 40"/>
          <p:cNvSpPr txBox="1"/>
          <p:nvPr/>
        </p:nvSpPr>
        <p:spPr>
          <a:xfrm>
            <a:off x="2667000" y="5940623"/>
            <a:ext cx="548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</a:t>
            </a:r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</a:t>
            </a:r>
            <a:endParaRPr lang="en-GB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0600" y="3200400"/>
            <a:ext cx="975684" cy="957944"/>
          </a:xfrm>
          <a:prstGeom prst="ellipse">
            <a:avLst/>
          </a:prstGeom>
          <a:ln w="63500" cap="rnd">
            <a:noFill/>
          </a:ln>
          <a:effectLst>
            <a:softEdge rad="1270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5" name="Connecteur droit 14"/>
          <p:cNvCxnSpPr/>
          <p:nvPr/>
        </p:nvCxnSpPr>
        <p:spPr>
          <a:xfrm>
            <a:off x="1905000" y="5562600"/>
            <a:ext cx="468330" cy="451758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>
            <a:stCxn id="14" idx="5"/>
          </p:cNvCxnSpPr>
          <p:nvPr/>
        </p:nvCxnSpPr>
        <p:spPr>
          <a:xfrm flipV="1">
            <a:off x="1823398" y="6014358"/>
            <a:ext cx="549932" cy="93754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40"/>
          <p:cNvSpPr txBox="1"/>
          <p:nvPr/>
        </p:nvSpPr>
        <p:spPr>
          <a:xfrm>
            <a:off x="2297130" y="6019800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b</a:t>
            </a:r>
            <a:endParaRPr lang="en-GB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anose="05050102010706020507" pitchFamily="18" charset="2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2057400" y="5987144"/>
            <a:ext cx="533400" cy="54428"/>
          </a:xfrm>
          <a:prstGeom prst="line">
            <a:avLst/>
          </a:prstGeom>
          <a:ln w="19050">
            <a:solidFill>
              <a:srgbClr val="FF0000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xplosion 1 32"/>
          <p:cNvSpPr/>
          <p:nvPr/>
        </p:nvSpPr>
        <p:spPr>
          <a:xfrm>
            <a:off x="2743200" y="3429000"/>
            <a:ext cx="152400" cy="167489"/>
          </a:xfrm>
          <a:prstGeom prst="irregularSeal1">
            <a:avLst/>
          </a:prstGeom>
          <a:solidFill>
            <a:srgbClr val="FFFF00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ZoneTexte 40"/>
          <p:cNvSpPr txBox="1"/>
          <p:nvPr/>
        </p:nvSpPr>
        <p:spPr>
          <a:xfrm>
            <a:off x="2819400" y="3276600"/>
            <a:ext cx="548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</a:t>
            </a:r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</a:t>
            </a:r>
            <a:endParaRPr lang="en-GB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5" name="Connecteur droit 34"/>
          <p:cNvCxnSpPr/>
          <p:nvPr/>
        </p:nvCxnSpPr>
        <p:spPr>
          <a:xfrm>
            <a:off x="1905000" y="3462599"/>
            <a:ext cx="544530" cy="16481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40"/>
          <p:cNvSpPr txBox="1"/>
          <p:nvPr/>
        </p:nvSpPr>
        <p:spPr>
          <a:xfrm>
            <a:off x="2449530" y="3581400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b</a:t>
            </a:r>
            <a:endParaRPr lang="en-GB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anose="05050102010706020507" pitchFamily="18" charset="2"/>
            </a:endParaRPr>
          </a:p>
        </p:txBody>
      </p:sp>
      <p:cxnSp>
        <p:nvCxnSpPr>
          <p:cNvPr id="37" name="Connecteur droit 36"/>
          <p:cNvCxnSpPr/>
          <p:nvPr/>
        </p:nvCxnSpPr>
        <p:spPr>
          <a:xfrm flipV="1">
            <a:off x="2139165" y="3523995"/>
            <a:ext cx="604035" cy="206828"/>
          </a:xfrm>
          <a:prstGeom prst="line">
            <a:avLst/>
          </a:prstGeom>
          <a:ln w="19050">
            <a:solidFill>
              <a:srgbClr val="FF0000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Explosion 1 45"/>
          <p:cNvSpPr/>
          <p:nvPr/>
        </p:nvSpPr>
        <p:spPr>
          <a:xfrm>
            <a:off x="497191" y="3200400"/>
            <a:ext cx="152400" cy="167489"/>
          </a:xfrm>
          <a:prstGeom prst="irregularSeal1">
            <a:avLst/>
          </a:prstGeom>
          <a:solidFill>
            <a:srgbClr val="FFFF00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ZoneTexte 40"/>
          <p:cNvSpPr txBox="1"/>
          <p:nvPr/>
        </p:nvSpPr>
        <p:spPr>
          <a:xfrm>
            <a:off x="-30644" y="3121223"/>
            <a:ext cx="548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</a:t>
            </a:r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</a:t>
            </a:r>
            <a:endParaRPr lang="en-GB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8" name="Connecteur droit 47"/>
          <p:cNvCxnSpPr/>
          <p:nvPr/>
        </p:nvCxnSpPr>
        <p:spPr>
          <a:xfrm>
            <a:off x="838200" y="3200400"/>
            <a:ext cx="381000" cy="262199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ZoneTexte 40"/>
          <p:cNvSpPr txBox="1"/>
          <p:nvPr/>
        </p:nvSpPr>
        <p:spPr>
          <a:xfrm>
            <a:off x="696930" y="2892623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b</a:t>
            </a:r>
            <a:endParaRPr lang="en-GB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anose="05050102010706020507" pitchFamily="18" charset="2"/>
            </a:endParaRPr>
          </a:p>
        </p:txBody>
      </p:sp>
      <p:cxnSp>
        <p:nvCxnSpPr>
          <p:cNvPr id="50" name="Connecteur droit 49"/>
          <p:cNvCxnSpPr/>
          <p:nvPr/>
        </p:nvCxnSpPr>
        <p:spPr>
          <a:xfrm flipH="1">
            <a:off x="649591" y="3066794"/>
            <a:ext cx="722009" cy="209806"/>
          </a:xfrm>
          <a:prstGeom prst="line">
            <a:avLst/>
          </a:prstGeom>
          <a:ln w="19050">
            <a:solidFill>
              <a:srgbClr val="FF0000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70"/>
          <p:cNvCxnSpPr/>
          <p:nvPr/>
        </p:nvCxnSpPr>
        <p:spPr>
          <a:xfrm>
            <a:off x="304800" y="4724400"/>
            <a:ext cx="5029200" cy="152400"/>
          </a:xfrm>
          <a:prstGeom prst="line">
            <a:avLst/>
          </a:prstGeom>
          <a:ln w="31750">
            <a:solidFill>
              <a:srgbClr val="019119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73"/>
          <p:cNvCxnSpPr/>
          <p:nvPr/>
        </p:nvCxnSpPr>
        <p:spPr>
          <a:xfrm flipV="1">
            <a:off x="1619712" y="4800600"/>
            <a:ext cx="1047288" cy="76200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76"/>
          <p:cNvCxnSpPr>
            <a:stCxn id="10" idx="5"/>
          </p:cNvCxnSpPr>
          <p:nvPr/>
        </p:nvCxnSpPr>
        <p:spPr>
          <a:xfrm>
            <a:off x="1823398" y="4018056"/>
            <a:ext cx="615002" cy="779567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droit 82"/>
          <p:cNvCxnSpPr/>
          <p:nvPr/>
        </p:nvCxnSpPr>
        <p:spPr>
          <a:xfrm>
            <a:off x="1371600" y="4018056"/>
            <a:ext cx="609600" cy="779567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86200" y="3200400"/>
            <a:ext cx="975684" cy="957944"/>
          </a:xfrm>
          <a:prstGeom prst="ellipse">
            <a:avLst/>
          </a:prstGeom>
          <a:ln w="63500" cap="rnd">
            <a:noFill/>
          </a:ln>
          <a:effectLst>
            <a:softEdge rad="1270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7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86200" y="5290456"/>
            <a:ext cx="975684" cy="957944"/>
          </a:xfrm>
          <a:prstGeom prst="ellipse">
            <a:avLst/>
          </a:prstGeom>
          <a:ln w="63500" cap="rnd">
            <a:noFill/>
          </a:ln>
          <a:effectLst>
            <a:softEdge rad="1270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88" name="Connecteur droit 87"/>
          <p:cNvCxnSpPr/>
          <p:nvPr/>
        </p:nvCxnSpPr>
        <p:spPr>
          <a:xfrm flipV="1">
            <a:off x="4267200" y="4876800"/>
            <a:ext cx="914400" cy="83820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88"/>
          <p:cNvCxnSpPr/>
          <p:nvPr/>
        </p:nvCxnSpPr>
        <p:spPr>
          <a:xfrm flipV="1">
            <a:off x="4114800" y="4876800"/>
            <a:ext cx="747084" cy="68580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cteur droit 102"/>
          <p:cNvCxnSpPr/>
          <p:nvPr/>
        </p:nvCxnSpPr>
        <p:spPr>
          <a:xfrm>
            <a:off x="4267200" y="4018056"/>
            <a:ext cx="762000" cy="858744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spaço Reservado para Conteúdo 5"/>
          <p:cNvSpPr txBox="1">
            <a:spLocks/>
          </p:cNvSpPr>
          <p:nvPr/>
        </p:nvSpPr>
        <p:spPr>
          <a:xfrm>
            <a:off x="457199" y="914400"/>
            <a:ext cx="8610601" cy="152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274320">
              <a:spcBef>
                <a:spcPts val="600"/>
              </a:spcBef>
            </a:pPr>
            <a:r>
              <a:rPr lang="en-US" sz="1800" dirty="0" smtClean="0"/>
              <a:t>Optical background mostly from </a:t>
            </a:r>
            <a:r>
              <a:rPr lang="en-US" sz="1800" b="1" baseline="30000" dirty="0" smtClean="0">
                <a:solidFill>
                  <a:srgbClr val="0C00F6"/>
                </a:solidFill>
              </a:rPr>
              <a:t>40</a:t>
            </a:r>
            <a:r>
              <a:rPr lang="en-US" sz="1800" b="1" dirty="0" smtClean="0">
                <a:solidFill>
                  <a:srgbClr val="0C00F6"/>
                </a:solidFill>
              </a:rPr>
              <a:t>K</a:t>
            </a:r>
            <a:r>
              <a:rPr lang="en-US" sz="1800" dirty="0" smtClean="0"/>
              <a:t> decays in the water</a:t>
            </a:r>
          </a:p>
          <a:p>
            <a:pPr marL="57150" indent="-274320">
              <a:spcBef>
                <a:spcPts val="600"/>
              </a:spcBef>
            </a:pPr>
            <a:r>
              <a:rPr lang="en-US" sz="1800" dirty="0" smtClean="0"/>
              <a:t>Measured: </a:t>
            </a:r>
            <a:r>
              <a:rPr lang="en-US" sz="1800" b="1" dirty="0" smtClean="0">
                <a:solidFill>
                  <a:srgbClr val="0C00F6"/>
                </a:solidFill>
              </a:rPr>
              <a:t>8 kHz</a:t>
            </a:r>
            <a:r>
              <a:rPr lang="en-US" sz="1800" dirty="0" smtClean="0"/>
              <a:t> </a:t>
            </a:r>
            <a:r>
              <a:rPr lang="en-US" sz="1800" dirty="0" err="1" smtClean="0"/>
              <a:t>uncorr</a:t>
            </a:r>
            <a:r>
              <a:rPr lang="en-US" sz="1800" dirty="0" smtClean="0"/>
              <a:t>., </a:t>
            </a:r>
            <a:r>
              <a:rPr lang="en-US" sz="1800" b="1" dirty="0" smtClean="0">
                <a:solidFill>
                  <a:srgbClr val="FF0000"/>
                </a:solidFill>
              </a:rPr>
              <a:t>340 Hz</a:t>
            </a:r>
            <a:r>
              <a:rPr lang="en-US" sz="1800" dirty="0" smtClean="0"/>
              <a:t> level-two </a:t>
            </a:r>
            <a:r>
              <a:rPr lang="en-US" sz="1800" dirty="0" err="1" smtClean="0"/>
              <a:t>coinc</a:t>
            </a:r>
            <a:r>
              <a:rPr lang="en-US" sz="1800" dirty="0" smtClean="0"/>
              <a:t>. / PMT </a:t>
            </a:r>
            <a:r>
              <a:rPr lang="en-US" sz="1200" b="1" dirty="0" smtClean="0"/>
              <a:t>[</a:t>
            </a:r>
            <a:r>
              <a:rPr lang="fr-FR" sz="1200" b="1" dirty="0" err="1" smtClean="0"/>
              <a:t>Eur</a:t>
            </a:r>
            <a:r>
              <a:rPr lang="fr-FR" sz="1200" b="1" dirty="0"/>
              <a:t>. Phys. J. C 74, 3056 (2014</a:t>
            </a:r>
            <a:r>
              <a:rPr lang="fr-FR" sz="1200" b="1" dirty="0" smtClean="0"/>
              <a:t>)]</a:t>
            </a:r>
            <a:endParaRPr lang="en-US" sz="1800" b="1" dirty="0" smtClean="0"/>
          </a:p>
          <a:p>
            <a:pPr marL="57150" indent="-274320">
              <a:spcBef>
                <a:spcPts val="600"/>
              </a:spcBef>
            </a:pPr>
            <a:r>
              <a:rPr lang="en-US" sz="1800" dirty="0" smtClean="0"/>
              <a:t>Look for coincidences in time and PMT direction to reduce trigger rate. </a:t>
            </a:r>
          </a:p>
          <a:p>
            <a:pPr marL="57150" indent="-274320">
              <a:spcBef>
                <a:spcPts val="600"/>
              </a:spcBef>
            </a:pPr>
            <a:r>
              <a:rPr lang="en-US" sz="1800" dirty="0" smtClean="0"/>
              <a:t>Causality further restricts space and time correlations for extra power.</a:t>
            </a:r>
          </a:p>
        </p:txBody>
      </p:sp>
    </p:spTree>
    <p:extLst>
      <p:ext uri="{BB962C8B-B14F-4D97-AF65-F5344CB8AC3E}">
        <p14:creationId xmlns:p14="http://schemas.microsoft.com/office/powerpoint/2010/main" val="31889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88"/>
          <a:stretch/>
        </p:blipFill>
        <p:spPr bwMode="auto">
          <a:xfrm>
            <a:off x="5090935" y="3066794"/>
            <a:ext cx="4053065" cy="313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Explosion 1 28"/>
          <p:cNvSpPr/>
          <p:nvPr/>
        </p:nvSpPr>
        <p:spPr>
          <a:xfrm>
            <a:off x="2590800" y="5980176"/>
            <a:ext cx="152400" cy="167489"/>
          </a:xfrm>
          <a:prstGeom prst="irregularSeal1">
            <a:avLst/>
          </a:prstGeom>
          <a:solidFill>
            <a:srgbClr val="FFFF00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0600" y="5290456"/>
            <a:ext cx="975684" cy="957944"/>
          </a:xfrm>
          <a:prstGeom prst="ellipse">
            <a:avLst/>
          </a:prstGeom>
          <a:ln w="63500" cap="rnd">
            <a:noFill/>
          </a:ln>
          <a:effectLst>
            <a:softEdge rad="1270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Trigger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Jan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3" name="ZoneTexte 40"/>
          <p:cNvSpPr txBox="1"/>
          <p:nvPr/>
        </p:nvSpPr>
        <p:spPr>
          <a:xfrm>
            <a:off x="2667000" y="5940623"/>
            <a:ext cx="548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</a:t>
            </a:r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</a:t>
            </a:r>
            <a:endParaRPr lang="en-GB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0600" y="3200400"/>
            <a:ext cx="975684" cy="957944"/>
          </a:xfrm>
          <a:prstGeom prst="ellipse">
            <a:avLst/>
          </a:prstGeom>
          <a:ln w="63500" cap="rnd">
            <a:noFill/>
          </a:ln>
          <a:effectLst>
            <a:softEdge rad="1270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5" name="Connecteur droit 14"/>
          <p:cNvCxnSpPr/>
          <p:nvPr/>
        </p:nvCxnSpPr>
        <p:spPr>
          <a:xfrm>
            <a:off x="1905000" y="5562600"/>
            <a:ext cx="468330" cy="451758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>
            <a:stCxn id="14" idx="5"/>
          </p:cNvCxnSpPr>
          <p:nvPr/>
        </p:nvCxnSpPr>
        <p:spPr>
          <a:xfrm flipV="1">
            <a:off x="1823398" y="6014358"/>
            <a:ext cx="549932" cy="93754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40"/>
          <p:cNvSpPr txBox="1"/>
          <p:nvPr/>
        </p:nvSpPr>
        <p:spPr>
          <a:xfrm>
            <a:off x="2297130" y="6019800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b</a:t>
            </a:r>
            <a:endParaRPr lang="en-GB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anose="05050102010706020507" pitchFamily="18" charset="2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2057400" y="5987144"/>
            <a:ext cx="533400" cy="54428"/>
          </a:xfrm>
          <a:prstGeom prst="line">
            <a:avLst/>
          </a:prstGeom>
          <a:ln w="19050">
            <a:solidFill>
              <a:srgbClr val="FF0000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e 5"/>
          <p:cNvGrpSpPr/>
          <p:nvPr/>
        </p:nvGrpSpPr>
        <p:grpSpPr>
          <a:xfrm>
            <a:off x="1905000" y="3276600"/>
            <a:ext cx="1462948" cy="612577"/>
            <a:chOff x="1905000" y="3276600"/>
            <a:chExt cx="1462948" cy="612577"/>
          </a:xfrm>
        </p:grpSpPr>
        <p:sp>
          <p:nvSpPr>
            <p:cNvPr id="33" name="Explosion 1 32"/>
            <p:cNvSpPr/>
            <p:nvPr/>
          </p:nvSpPr>
          <p:spPr>
            <a:xfrm>
              <a:off x="2743200" y="3429000"/>
              <a:ext cx="152400" cy="167489"/>
            </a:xfrm>
            <a:prstGeom prst="irregularSeal1">
              <a:avLst/>
            </a:prstGeom>
            <a:solidFill>
              <a:srgbClr val="FFFF00"/>
            </a:solidFill>
            <a:ln w="952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ZoneTexte 40"/>
            <p:cNvSpPr txBox="1"/>
            <p:nvPr/>
          </p:nvSpPr>
          <p:spPr>
            <a:xfrm>
              <a:off x="2819400" y="3276600"/>
              <a:ext cx="5485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baseline="30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40</a:t>
              </a:r>
              <a:r>
                <a:rPr lang="en-US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Ca</a:t>
              </a:r>
              <a:endParaRPr lang="en-GB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35" name="Connecteur droit 34"/>
            <p:cNvCxnSpPr/>
            <p:nvPr/>
          </p:nvCxnSpPr>
          <p:spPr>
            <a:xfrm>
              <a:off x="1905000" y="3462599"/>
              <a:ext cx="544530" cy="16481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ZoneTexte 40"/>
            <p:cNvSpPr txBox="1"/>
            <p:nvPr/>
          </p:nvSpPr>
          <p:spPr>
            <a:xfrm>
              <a:off x="2449530" y="3581400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</a:rPr>
                <a:t>b</a:t>
              </a:r>
              <a:endParaRPr lang="en-GB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endParaRPr>
            </a:p>
          </p:txBody>
        </p:sp>
        <p:cxnSp>
          <p:nvCxnSpPr>
            <p:cNvPr id="37" name="Connecteur droit 36"/>
            <p:cNvCxnSpPr/>
            <p:nvPr/>
          </p:nvCxnSpPr>
          <p:spPr>
            <a:xfrm flipV="1">
              <a:off x="2139165" y="3523995"/>
              <a:ext cx="604035" cy="206828"/>
            </a:xfrm>
            <a:prstGeom prst="line">
              <a:avLst/>
            </a:prstGeom>
            <a:ln w="19050">
              <a:solidFill>
                <a:srgbClr val="FF0000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Explosion 1 45"/>
          <p:cNvSpPr/>
          <p:nvPr/>
        </p:nvSpPr>
        <p:spPr>
          <a:xfrm>
            <a:off x="497191" y="3200400"/>
            <a:ext cx="152400" cy="167489"/>
          </a:xfrm>
          <a:prstGeom prst="irregularSeal1">
            <a:avLst/>
          </a:prstGeom>
          <a:solidFill>
            <a:srgbClr val="FFFF00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ZoneTexte 40"/>
          <p:cNvSpPr txBox="1"/>
          <p:nvPr/>
        </p:nvSpPr>
        <p:spPr>
          <a:xfrm>
            <a:off x="-30644" y="3121223"/>
            <a:ext cx="548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</a:t>
            </a:r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</a:t>
            </a:r>
            <a:endParaRPr lang="en-GB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8" name="Connecteur droit 47"/>
          <p:cNvCxnSpPr/>
          <p:nvPr/>
        </p:nvCxnSpPr>
        <p:spPr>
          <a:xfrm>
            <a:off x="838200" y="3200400"/>
            <a:ext cx="381000" cy="262199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ZoneTexte 40"/>
          <p:cNvSpPr txBox="1"/>
          <p:nvPr/>
        </p:nvSpPr>
        <p:spPr>
          <a:xfrm>
            <a:off x="696930" y="2892623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b</a:t>
            </a:r>
            <a:endParaRPr lang="en-GB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anose="05050102010706020507" pitchFamily="18" charset="2"/>
            </a:endParaRPr>
          </a:p>
        </p:txBody>
      </p:sp>
      <p:cxnSp>
        <p:nvCxnSpPr>
          <p:cNvPr id="50" name="Connecteur droit 49"/>
          <p:cNvCxnSpPr/>
          <p:nvPr/>
        </p:nvCxnSpPr>
        <p:spPr>
          <a:xfrm flipH="1">
            <a:off x="649591" y="3066794"/>
            <a:ext cx="722009" cy="209806"/>
          </a:xfrm>
          <a:prstGeom prst="line">
            <a:avLst/>
          </a:prstGeom>
          <a:ln w="19050">
            <a:solidFill>
              <a:srgbClr val="FF0000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70"/>
          <p:cNvCxnSpPr/>
          <p:nvPr/>
        </p:nvCxnSpPr>
        <p:spPr>
          <a:xfrm>
            <a:off x="304800" y="4724400"/>
            <a:ext cx="5029200" cy="152400"/>
          </a:xfrm>
          <a:prstGeom prst="line">
            <a:avLst/>
          </a:prstGeom>
          <a:ln w="31750">
            <a:solidFill>
              <a:srgbClr val="019119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73"/>
          <p:cNvCxnSpPr/>
          <p:nvPr/>
        </p:nvCxnSpPr>
        <p:spPr>
          <a:xfrm flipV="1">
            <a:off x="1619712" y="4800600"/>
            <a:ext cx="1047288" cy="76200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76"/>
          <p:cNvCxnSpPr>
            <a:stCxn id="10" idx="5"/>
          </p:cNvCxnSpPr>
          <p:nvPr/>
        </p:nvCxnSpPr>
        <p:spPr>
          <a:xfrm>
            <a:off x="1823398" y="4018056"/>
            <a:ext cx="615002" cy="779567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droit 82"/>
          <p:cNvCxnSpPr/>
          <p:nvPr/>
        </p:nvCxnSpPr>
        <p:spPr>
          <a:xfrm>
            <a:off x="1371600" y="4018056"/>
            <a:ext cx="609600" cy="779567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86200" y="3200400"/>
            <a:ext cx="975684" cy="957944"/>
          </a:xfrm>
          <a:prstGeom prst="ellipse">
            <a:avLst/>
          </a:prstGeom>
          <a:ln w="63500" cap="rnd">
            <a:noFill/>
          </a:ln>
          <a:effectLst>
            <a:softEdge rad="1270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7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86200" y="5290456"/>
            <a:ext cx="975684" cy="957944"/>
          </a:xfrm>
          <a:prstGeom prst="ellipse">
            <a:avLst/>
          </a:prstGeom>
          <a:ln w="63500" cap="rnd">
            <a:noFill/>
          </a:ln>
          <a:effectLst>
            <a:softEdge rad="1270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88" name="Connecteur droit 87"/>
          <p:cNvCxnSpPr/>
          <p:nvPr/>
        </p:nvCxnSpPr>
        <p:spPr>
          <a:xfrm flipV="1">
            <a:off x="4267200" y="4876800"/>
            <a:ext cx="914400" cy="83820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88"/>
          <p:cNvCxnSpPr/>
          <p:nvPr/>
        </p:nvCxnSpPr>
        <p:spPr>
          <a:xfrm flipV="1">
            <a:off x="4114800" y="4876800"/>
            <a:ext cx="747084" cy="68580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cteur droit 102"/>
          <p:cNvCxnSpPr/>
          <p:nvPr/>
        </p:nvCxnSpPr>
        <p:spPr>
          <a:xfrm>
            <a:off x="4267200" y="4018056"/>
            <a:ext cx="762000" cy="858744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Espaço Reservado para Conteúdo 5"/>
          <p:cNvSpPr txBox="1">
            <a:spLocks/>
          </p:cNvSpPr>
          <p:nvPr/>
        </p:nvSpPr>
        <p:spPr>
          <a:xfrm>
            <a:off x="457199" y="914400"/>
            <a:ext cx="8534401" cy="152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274320">
              <a:spcBef>
                <a:spcPts val="600"/>
              </a:spcBef>
            </a:pPr>
            <a:r>
              <a:rPr lang="en-US" sz="1800" dirty="0"/>
              <a:t>Optical background mostly from </a:t>
            </a:r>
            <a:r>
              <a:rPr lang="en-US" sz="1800" b="1" baseline="30000" dirty="0">
                <a:solidFill>
                  <a:srgbClr val="0C00F6"/>
                </a:solidFill>
              </a:rPr>
              <a:t>40</a:t>
            </a:r>
            <a:r>
              <a:rPr lang="en-US" sz="1800" b="1" dirty="0">
                <a:solidFill>
                  <a:srgbClr val="0C00F6"/>
                </a:solidFill>
              </a:rPr>
              <a:t>K</a:t>
            </a:r>
            <a:r>
              <a:rPr lang="en-US" sz="1800" dirty="0"/>
              <a:t> decays in the water</a:t>
            </a:r>
          </a:p>
          <a:p>
            <a:pPr marL="57150" indent="-274320">
              <a:spcBef>
                <a:spcPts val="600"/>
              </a:spcBef>
            </a:pPr>
            <a:r>
              <a:rPr lang="en-US" sz="1800" dirty="0"/>
              <a:t>Measured: </a:t>
            </a:r>
            <a:r>
              <a:rPr lang="en-US" sz="1800" b="1" dirty="0">
                <a:solidFill>
                  <a:srgbClr val="0C00F6"/>
                </a:solidFill>
              </a:rPr>
              <a:t>8 kHz</a:t>
            </a:r>
            <a:r>
              <a:rPr lang="en-US" sz="1800" dirty="0"/>
              <a:t> </a:t>
            </a:r>
            <a:r>
              <a:rPr lang="en-US" sz="1800" dirty="0" err="1"/>
              <a:t>uncorr</a:t>
            </a:r>
            <a:r>
              <a:rPr lang="en-US" sz="1800" dirty="0"/>
              <a:t>., </a:t>
            </a:r>
            <a:r>
              <a:rPr lang="en-US" sz="1800" b="1" dirty="0">
                <a:solidFill>
                  <a:srgbClr val="FF0000"/>
                </a:solidFill>
              </a:rPr>
              <a:t>340 Hz</a:t>
            </a:r>
            <a:r>
              <a:rPr lang="en-US" sz="1800" dirty="0"/>
              <a:t> level-two </a:t>
            </a:r>
            <a:r>
              <a:rPr lang="en-US" sz="1800" dirty="0" err="1"/>
              <a:t>coinc</a:t>
            </a:r>
            <a:r>
              <a:rPr lang="en-US" sz="1800" dirty="0"/>
              <a:t>. / PMT </a:t>
            </a:r>
            <a:r>
              <a:rPr lang="en-US" sz="1200" b="1" dirty="0"/>
              <a:t>[</a:t>
            </a:r>
            <a:r>
              <a:rPr lang="fr-FR" sz="1200" b="1" dirty="0" err="1"/>
              <a:t>Eur</a:t>
            </a:r>
            <a:r>
              <a:rPr lang="fr-FR" sz="1200" b="1" dirty="0"/>
              <a:t>. Phys. J. C 74, 3056 (2014)]</a:t>
            </a:r>
            <a:endParaRPr lang="en-US" sz="1800" b="1" dirty="0"/>
          </a:p>
          <a:p>
            <a:pPr marL="57150" indent="-274320">
              <a:spcBef>
                <a:spcPts val="600"/>
              </a:spcBef>
            </a:pPr>
            <a:r>
              <a:rPr lang="en-US" sz="1800" dirty="0"/>
              <a:t>Look for coincidences in time and PMT direction to reduce trigger rate. </a:t>
            </a:r>
          </a:p>
          <a:p>
            <a:pPr marL="57150" indent="-274320">
              <a:spcBef>
                <a:spcPts val="600"/>
              </a:spcBef>
            </a:pPr>
            <a:r>
              <a:rPr lang="en-US" sz="1800" dirty="0"/>
              <a:t>Causality further restricts space and time correlations for extra power.</a:t>
            </a:r>
          </a:p>
          <a:p>
            <a:pPr marL="57150" indent="-274320">
              <a:spcBef>
                <a:spcPts val="600"/>
              </a:spcBef>
            </a:pPr>
            <a:r>
              <a:rPr lang="en-US" sz="1800" dirty="0" smtClean="0"/>
              <a:t>Multiple coincidences keep rate below a threshold (~50 Hz)</a:t>
            </a:r>
          </a:p>
        </p:txBody>
      </p:sp>
    </p:spTree>
    <p:extLst>
      <p:ext uri="{BB962C8B-B14F-4D97-AF65-F5344CB8AC3E}">
        <p14:creationId xmlns:p14="http://schemas.microsoft.com/office/powerpoint/2010/main" val="253659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380" y="2819400"/>
            <a:ext cx="4759420" cy="3405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5734" y="3047999"/>
            <a:ext cx="4142351" cy="304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Trigger Performance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Jan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39" name="Espaço Reservado para Conteúdo 5"/>
          <p:cNvSpPr txBox="1">
            <a:spLocks/>
          </p:cNvSpPr>
          <p:nvPr/>
        </p:nvSpPr>
        <p:spPr>
          <a:xfrm>
            <a:off x="457199" y="914400"/>
            <a:ext cx="8229601" cy="152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274320">
              <a:spcBef>
                <a:spcPts val="600"/>
              </a:spcBef>
            </a:pPr>
            <a:r>
              <a:rPr lang="en-US" sz="1800" dirty="0" smtClean="0"/>
              <a:t>Input a </a:t>
            </a:r>
            <a:r>
              <a:rPr lang="en-US" sz="1800" b="1" dirty="0" smtClean="0">
                <a:solidFill>
                  <a:srgbClr val="0C00F6"/>
                </a:solidFill>
              </a:rPr>
              <a:t>conservative</a:t>
            </a:r>
            <a:r>
              <a:rPr lang="en-US" sz="1800" dirty="0" smtClean="0"/>
              <a:t> noise rate of </a:t>
            </a:r>
            <a:r>
              <a:rPr lang="en-US" sz="1800" b="1" dirty="0" smtClean="0">
                <a:solidFill>
                  <a:srgbClr val="0C00F6"/>
                </a:solidFill>
              </a:rPr>
              <a:t>10 kHz</a:t>
            </a:r>
            <a:r>
              <a:rPr lang="en-US" sz="1800" dirty="0" smtClean="0"/>
              <a:t> </a:t>
            </a:r>
            <a:r>
              <a:rPr lang="en-US" sz="1800" dirty="0" err="1" smtClean="0"/>
              <a:t>uncorr</a:t>
            </a:r>
            <a:r>
              <a:rPr lang="en-US" sz="1800" dirty="0" smtClean="0"/>
              <a:t>. (</a:t>
            </a:r>
            <a:r>
              <a:rPr lang="en-US" sz="1800" b="1" dirty="0" smtClean="0">
                <a:solidFill>
                  <a:srgbClr val="FF0000"/>
                </a:solidFill>
              </a:rPr>
              <a:t>500Hz</a:t>
            </a:r>
            <a:r>
              <a:rPr lang="en-US" sz="1800" dirty="0" smtClean="0"/>
              <a:t> level-two </a:t>
            </a:r>
            <a:r>
              <a:rPr lang="en-US" sz="1800" dirty="0" err="1" smtClean="0"/>
              <a:t>coinc</a:t>
            </a:r>
            <a:r>
              <a:rPr lang="en-US" sz="1800" dirty="0" smtClean="0"/>
              <a:t>.)</a:t>
            </a:r>
          </a:p>
          <a:p>
            <a:pPr marL="182880" indent="-274320">
              <a:spcBef>
                <a:spcPts val="600"/>
              </a:spcBef>
            </a:pPr>
            <a:r>
              <a:rPr lang="en-US" sz="1800" dirty="0" smtClean="0"/>
              <a:t>Achieve a total triggered rate of </a:t>
            </a:r>
            <a:r>
              <a:rPr lang="en-US" sz="1800" b="1" dirty="0" smtClean="0">
                <a:solidFill>
                  <a:srgbClr val="CF0BAE"/>
                </a:solidFill>
              </a:rPr>
              <a:t>59 Hz</a:t>
            </a:r>
            <a:r>
              <a:rPr lang="en-US" sz="1800" dirty="0" smtClean="0"/>
              <a:t> </a:t>
            </a:r>
          </a:p>
          <a:p>
            <a:pPr marL="182880" indent="-274320">
              <a:spcBef>
                <a:spcPts val="600"/>
              </a:spcBef>
            </a:pPr>
            <a:r>
              <a:rPr lang="en-US" sz="1800" dirty="0" smtClean="0"/>
              <a:t>About </a:t>
            </a:r>
            <a:r>
              <a:rPr lang="en-US" sz="1800" b="1" dirty="0" smtClean="0">
                <a:solidFill>
                  <a:srgbClr val="CF0BAE"/>
                </a:solidFill>
              </a:rPr>
              <a:t>70%</a:t>
            </a:r>
            <a:r>
              <a:rPr lang="en-US" sz="1800" dirty="0" smtClean="0"/>
              <a:t> of events contain a </a:t>
            </a:r>
            <a:r>
              <a:rPr lang="en-US" sz="1800" b="1" dirty="0" smtClean="0">
                <a:solidFill>
                  <a:srgbClr val="CF0BAE"/>
                </a:solidFill>
              </a:rPr>
              <a:t>muon</a:t>
            </a:r>
            <a:r>
              <a:rPr lang="en-US" sz="1800" dirty="0" smtClean="0"/>
              <a:t> (41 Hz)</a:t>
            </a:r>
          </a:p>
          <a:p>
            <a:pPr marL="182880" indent="-274320">
              <a:spcBef>
                <a:spcPts val="600"/>
              </a:spcBef>
            </a:pPr>
            <a:r>
              <a:rPr lang="en-US" sz="1800" dirty="0" smtClean="0"/>
              <a:t>High efficiency for </a:t>
            </a:r>
            <a:r>
              <a:rPr lang="en-US" sz="1800" dirty="0" smtClean="0">
                <a:latin typeface="Symbol" panose="05050102010706020507" pitchFamily="18" charset="2"/>
              </a:rPr>
              <a:t>n</a:t>
            </a:r>
            <a:r>
              <a:rPr lang="en-US" sz="1800" baseline="-25000" dirty="0" smtClean="0">
                <a:latin typeface="Symbol" panose="05050102010706020507" pitchFamily="18" charset="2"/>
              </a:rPr>
              <a:t>m</a:t>
            </a:r>
            <a:r>
              <a:rPr lang="en-US" sz="1800" dirty="0" smtClean="0"/>
              <a:t> and </a:t>
            </a:r>
            <a:r>
              <a:rPr lang="en-US" sz="1800" dirty="0" smtClean="0">
                <a:latin typeface="Symbol" panose="05050102010706020507" pitchFamily="18" charset="2"/>
              </a:rPr>
              <a:t>n</a:t>
            </a:r>
            <a:r>
              <a:rPr lang="en-US" sz="1800" baseline="-25000" dirty="0" smtClean="0"/>
              <a:t>e</a:t>
            </a:r>
            <a:r>
              <a:rPr lang="en-US" sz="1800" dirty="0" smtClean="0"/>
              <a:t> above 4 GeV</a:t>
            </a:r>
          </a:p>
          <a:p>
            <a:pPr marL="182880" indent="-274320">
              <a:spcBef>
                <a:spcPts val="600"/>
              </a:spcBef>
            </a:pPr>
            <a:r>
              <a:rPr lang="en-US" sz="1800" dirty="0" smtClean="0"/>
              <a:t>Slightly more efficient for up-going neutrinos (Larger PMT coverage)</a:t>
            </a:r>
          </a:p>
        </p:txBody>
      </p:sp>
      <p:sp>
        <p:nvSpPr>
          <p:cNvPr id="40" name="ZoneTexte 40"/>
          <p:cNvSpPr txBox="1"/>
          <p:nvPr/>
        </p:nvSpPr>
        <p:spPr>
          <a:xfrm>
            <a:off x="5615867" y="2724090"/>
            <a:ext cx="861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n</a:t>
            </a:r>
            <a:r>
              <a:rPr lang="en-US" sz="20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-CC</a:t>
            </a:r>
            <a:endParaRPr lang="en-GB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603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Reconstruction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Jan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39" name="Espaço Reservado para Conteúdo 5"/>
          <p:cNvSpPr txBox="1">
            <a:spLocks/>
          </p:cNvSpPr>
          <p:nvPr/>
        </p:nvSpPr>
        <p:spPr>
          <a:xfrm>
            <a:off x="761999" y="762000"/>
            <a:ext cx="7391401" cy="152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1460">
              <a:spcBef>
                <a:spcPts val="600"/>
              </a:spcBef>
              <a:buFont typeface="+mj-lt"/>
              <a:buAutoNum type="arabicParenR"/>
            </a:pPr>
            <a:r>
              <a:rPr lang="en-US" sz="1800" dirty="0" smtClean="0"/>
              <a:t>Start with a track or shower hypothesis</a:t>
            </a:r>
          </a:p>
          <a:p>
            <a:pPr marL="251460">
              <a:spcBef>
                <a:spcPts val="600"/>
              </a:spcBef>
              <a:buFont typeface="+mj-lt"/>
              <a:buAutoNum type="arabicParenR"/>
            </a:pPr>
            <a:r>
              <a:rPr lang="en-US" sz="1800" dirty="0" smtClean="0"/>
              <a:t>Use </a:t>
            </a:r>
            <a:r>
              <a:rPr lang="en-US" sz="1800" b="1" dirty="0" smtClean="0">
                <a:solidFill>
                  <a:srgbClr val="CF0BAE"/>
                </a:solidFill>
              </a:rPr>
              <a:t>causality</a:t>
            </a:r>
            <a:r>
              <a:rPr lang="en-US" sz="1800" dirty="0" smtClean="0"/>
              <a:t> to perform a robust </a:t>
            </a:r>
            <a:r>
              <a:rPr lang="en-US" sz="1800" b="1" dirty="0" smtClean="0">
                <a:solidFill>
                  <a:srgbClr val="CF0BAE"/>
                </a:solidFill>
              </a:rPr>
              <a:t>hit selection</a:t>
            </a:r>
          </a:p>
          <a:p>
            <a:pPr marL="251460">
              <a:spcBef>
                <a:spcPts val="600"/>
              </a:spcBef>
              <a:buFont typeface="+mj-lt"/>
              <a:buAutoNum type="arabicParenR"/>
            </a:pPr>
            <a:r>
              <a:rPr lang="en-US" sz="1800" dirty="0" smtClean="0"/>
              <a:t>Find </a:t>
            </a:r>
            <a:r>
              <a:rPr lang="en-US" sz="1800" b="1" dirty="0" smtClean="0">
                <a:solidFill>
                  <a:srgbClr val="019119"/>
                </a:solidFill>
              </a:rPr>
              <a:t>vertex</a:t>
            </a:r>
            <a:r>
              <a:rPr lang="en-US" sz="1800" dirty="0" smtClean="0"/>
              <a:t> and </a:t>
            </a:r>
            <a:r>
              <a:rPr lang="en-US" sz="1800" b="1" dirty="0" smtClean="0">
                <a:solidFill>
                  <a:srgbClr val="019119"/>
                </a:solidFill>
              </a:rPr>
              <a:t>direction</a:t>
            </a:r>
            <a:r>
              <a:rPr lang="en-US" sz="1800" dirty="0" smtClean="0"/>
              <a:t> that best match hit pattern</a:t>
            </a:r>
          </a:p>
          <a:p>
            <a:pPr marL="251460">
              <a:spcBef>
                <a:spcPts val="600"/>
              </a:spcBef>
              <a:buFont typeface="+mj-lt"/>
              <a:buAutoNum type="arabicParenR"/>
            </a:pPr>
            <a:r>
              <a:rPr lang="en-US" sz="1800" dirty="0" smtClean="0"/>
              <a:t>Estimate track range for computing </a:t>
            </a:r>
            <a:r>
              <a:rPr lang="en-US" sz="1800" b="1" dirty="0" smtClean="0">
                <a:solidFill>
                  <a:srgbClr val="019119"/>
                </a:solidFill>
              </a:rPr>
              <a:t>track energy</a:t>
            </a:r>
            <a:r>
              <a:rPr lang="en-US" sz="1800" dirty="0" smtClean="0"/>
              <a:t> (0.24 GeV / m)</a:t>
            </a:r>
          </a:p>
          <a:p>
            <a:pPr marL="251460">
              <a:spcBef>
                <a:spcPts val="600"/>
              </a:spcBef>
              <a:buFont typeface="+mj-lt"/>
              <a:buAutoNum type="arabicParenR"/>
            </a:pPr>
            <a:r>
              <a:rPr lang="en-US" sz="1800" dirty="0" smtClean="0"/>
              <a:t>Estimate</a:t>
            </a:r>
            <a:r>
              <a:rPr lang="en-US" sz="1800" b="1" dirty="0" smtClean="0">
                <a:solidFill>
                  <a:srgbClr val="019119"/>
                </a:solidFill>
              </a:rPr>
              <a:t> Shower energy</a:t>
            </a:r>
            <a:r>
              <a:rPr lang="en-US" sz="1800" dirty="0" smtClean="0"/>
              <a:t> and direction from hit distribution after initial fit to the vertex position and time</a:t>
            </a:r>
          </a:p>
        </p:txBody>
      </p:sp>
      <p:pic>
        <p:nvPicPr>
          <p:cNvPr id="40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33600" y="5519056"/>
            <a:ext cx="975684" cy="957944"/>
          </a:xfrm>
          <a:prstGeom prst="ellipse">
            <a:avLst/>
          </a:prstGeom>
          <a:ln w="63500" cap="rnd">
            <a:noFill/>
          </a:ln>
          <a:effectLst>
            <a:softEdge rad="1270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2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33600" y="3429000"/>
            <a:ext cx="975684" cy="957944"/>
          </a:xfrm>
          <a:prstGeom prst="ellipse">
            <a:avLst/>
          </a:prstGeom>
          <a:ln w="63500" cap="rnd">
            <a:noFill/>
          </a:ln>
          <a:effectLst>
            <a:softEdge rad="1270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61" name="Connecteur droit 60"/>
          <p:cNvCxnSpPr/>
          <p:nvPr/>
        </p:nvCxnSpPr>
        <p:spPr>
          <a:xfrm>
            <a:off x="1447800" y="4953000"/>
            <a:ext cx="2819400" cy="76200"/>
          </a:xfrm>
          <a:prstGeom prst="line">
            <a:avLst/>
          </a:prstGeom>
          <a:ln w="31750">
            <a:solidFill>
              <a:srgbClr val="019119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61"/>
          <p:cNvCxnSpPr/>
          <p:nvPr/>
        </p:nvCxnSpPr>
        <p:spPr>
          <a:xfrm flipV="1">
            <a:off x="2762712" y="5029200"/>
            <a:ext cx="1047288" cy="76200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62"/>
          <p:cNvCxnSpPr>
            <a:stCxn id="42" idx="5"/>
          </p:cNvCxnSpPr>
          <p:nvPr/>
        </p:nvCxnSpPr>
        <p:spPr>
          <a:xfrm>
            <a:off x="2966398" y="4246656"/>
            <a:ext cx="615002" cy="779567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63"/>
          <p:cNvCxnSpPr/>
          <p:nvPr/>
        </p:nvCxnSpPr>
        <p:spPr>
          <a:xfrm>
            <a:off x="2514600" y="4246656"/>
            <a:ext cx="609600" cy="779567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38800" y="3429000"/>
            <a:ext cx="975684" cy="957944"/>
          </a:xfrm>
          <a:prstGeom prst="ellipse">
            <a:avLst/>
          </a:prstGeom>
          <a:ln w="63500" cap="rnd">
            <a:noFill/>
          </a:ln>
          <a:effectLst>
            <a:softEdge rad="1270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6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38800" y="5519056"/>
            <a:ext cx="975684" cy="957944"/>
          </a:xfrm>
          <a:prstGeom prst="ellipse">
            <a:avLst/>
          </a:prstGeom>
          <a:ln w="63500" cap="rnd">
            <a:noFill/>
          </a:ln>
          <a:effectLst>
            <a:softEdge rad="1270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67" name="Connecteur droit 66"/>
          <p:cNvCxnSpPr>
            <a:stCxn id="65" idx="5"/>
          </p:cNvCxnSpPr>
          <p:nvPr/>
        </p:nvCxnSpPr>
        <p:spPr>
          <a:xfrm>
            <a:off x="6471598" y="4246656"/>
            <a:ext cx="1072202" cy="858744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67"/>
          <p:cNvCxnSpPr/>
          <p:nvPr/>
        </p:nvCxnSpPr>
        <p:spPr>
          <a:xfrm flipV="1">
            <a:off x="6248400" y="5105400"/>
            <a:ext cx="1295400" cy="68580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68"/>
          <p:cNvCxnSpPr/>
          <p:nvPr/>
        </p:nvCxnSpPr>
        <p:spPr>
          <a:xfrm>
            <a:off x="6019800" y="4246656"/>
            <a:ext cx="1524000" cy="858744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69"/>
          <p:cNvCxnSpPr/>
          <p:nvPr/>
        </p:nvCxnSpPr>
        <p:spPr>
          <a:xfrm>
            <a:off x="3124200" y="5011633"/>
            <a:ext cx="676275" cy="779567"/>
          </a:xfrm>
          <a:prstGeom prst="line">
            <a:avLst/>
          </a:prstGeom>
          <a:ln w="190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71"/>
          <p:cNvCxnSpPr/>
          <p:nvPr/>
        </p:nvCxnSpPr>
        <p:spPr>
          <a:xfrm>
            <a:off x="3581400" y="5029200"/>
            <a:ext cx="438150" cy="495300"/>
          </a:xfrm>
          <a:prstGeom prst="line">
            <a:avLst/>
          </a:prstGeom>
          <a:ln w="190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72"/>
          <p:cNvCxnSpPr/>
          <p:nvPr/>
        </p:nvCxnSpPr>
        <p:spPr>
          <a:xfrm flipV="1">
            <a:off x="3848100" y="4800600"/>
            <a:ext cx="342900" cy="228600"/>
          </a:xfrm>
          <a:prstGeom prst="line">
            <a:avLst/>
          </a:prstGeom>
          <a:ln w="190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74"/>
          <p:cNvCxnSpPr/>
          <p:nvPr/>
        </p:nvCxnSpPr>
        <p:spPr>
          <a:xfrm>
            <a:off x="7239000" y="5105400"/>
            <a:ext cx="457200" cy="0"/>
          </a:xfrm>
          <a:prstGeom prst="line">
            <a:avLst/>
          </a:prstGeom>
          <a:ln w="31750">
            <a:solidFill>
              <a:srgbClr val="019119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81"/>
          <p:cNvCxnSpPr/>
          <p:nvPr/>
        </p:nvCxnSpPr>
        <p:spPr>
          <a:xfrm>
            <a:off x="7391400" y="5029200"/>
            <a:ext cx="304800" cy="76200"/>
          </a:xfrm>
          <a:prstGeom prst="line">
            <a:avLst/>
          </a:prstGeom>
          <a:ln w="31750">
            <a:solidFill>
              <a:srgbClr val="019119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84"/>
          <p:cNvCxnSpPr/>
          <p:nvPr/>
        </p:nvCxnSpPr>
        <p:spPr>
          <a:xfrm flipV="1">
            <a:off x="7391400" y="5105400"/>
            <a:ext cx="304800" cy="171450"/>
          </a:xfrm>
          <a:prstGeom prst="line">
            <a:avLst/>
          </a:prstGeom>
          <a:ln w="31750">
            <a:solidFill>
              <a:srgbClr val="019119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Arc 79"/>
          <p:cNvSpPr/>
          <p:nvPr/>
        </p:nvSpPr>
        <p:spPr>
          <a:xfrm>
            <a:off x="2819400" y="4791075"/>
            <a:ext cx="342900" cy="390525"/>
          </a:xfrm>
          <a:prstGeom prst="arc">
            <a:avLst>
              <a:gd name="adj1" fmla="val 10478655"/>
              <a:gd name="adj2" fmla="val 15418007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ZoneTexte 80"/>
          <p:cNvSpPr txBox="1"/>
          <p:nvPr/>
        </p:nvSpPr>
        <p:spPr>
          <a:xfrm>
            <a:off x="2438400" y="458366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panose="05050102010706020507" pitchFamily="18" charset="2"/>
              </a:rPr>
              <a:t>q</a:t>
            </a:r>
            <a:r>
              <a:rPr lang="en-US" baseline="-25000" dirty="0" err="1" smtClean="0"/>
              <a:t>C</a:t>
            </a:r>
            <a:endParaRPr lang="en-GB" baseline="-25000" dirty="0"/>
          </a:p>
        </p:txBody>
      </p:sp>
      <p:sp>
        <p:nvSpPr>
          <p:cNvPr id="92" name="Arc 91"/>
          <p:cNvSpPr/>
          <p:nvPr/>
        </p:nvSpPr>
        <p:spPr>
          <a:xfrm>
            <a:off x="3314700" y="4800600"/>
            <a:ext cx="342900" cy="390525"/>
          </a:xfrm>
          <a:prstGeom prst="arc">
            <a:avLst>
              <a:gd name="adj1" fmla="val 10478655"/>
              <a:gd name="adj2" fmla="val 15418007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Arc 93"/>
          <p:cNvSpPr/>
          <p:nvPr/>
        </p:nvSpPr>
        <p:spPr>
          <a:xfrm>
            <a:off x="3505200" y="4800600"/>
            <a:ext cx="342900" cy="390525"/>
          </a:xfrm>
          <a:prstGeom prst="arc">
            <a:avLst>
              <a:gd name="adj1" fmla="val 6981587"/>
              <a:gd name="adj2" fmla="val 10202638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ZoneTexte 40"/>
          <p:cNvSpPr txBox="1"/>
          <p:nvPr/>
        </p:nvSpPr>
        <p:spPr>
          <a:xfrm>
            <a:off x="1655185" y="2952690"/>
            <a:ext cx="23089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Track Hypothesis</a:t>
            </a:r>
            <a:endParaRPr lang="en-GB" sz="2000" b="1" dirty="0">
              <a:solidFill>
                <a:srgbClr val="0C00F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7" name="ZoneTexte 40"/>
          <p:cNvSpPr txBox="1"/>
          <p:nvPr/>
        </p:nvSpPr>
        <p:spPr>
          <a:xfrm>
            <a:off x="4953000" y="2952690"/>
            <a:ext cx="25651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Shower Hypothesis</a:t>
            </a:r>
            <a:endParaRPr lang="en-GB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480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197492"/>
            <a:ext cx="3466328" cy="2355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191000"/>
            <a:ext cx="3553984" cy="2415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14299"/>
            <a:ext cx="3505200" cy="238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err="1" smtClean="0"/>
              <a:t>Reco</a:t>
            </a:r>
            <a:r>
              <a:rPr lang="en-US" dirty="0" smtClean="0"/>
              <a:t> Performance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Jan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39" name="Espaço Reservado para Conteúdo 5"/>
          <p:cNvSpPr txBox="1">
            <a:spLocks/>
          </p:cNvSpPr>
          <p:nvPr/>
        </p:nvSpPr>
        <p:spPr>
          <a:xfrm>
            <a:off x="457199" y="838200"/>
            <a:ext cx="8229601" cy="152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1460">
              <a:spcBef>
                <a:spcPts val="600"/>
              </a:spcBef>
            </a:pPr>
            <a:r>
              <a:rPr lang="en-US" sz="1800" dirty="0" smtClean="0"/>
              <a:t>Energy resolution: ~25% (Close to limit </a:t>
            </a:r>
            <a:r>
              <a:rPr lang="en-GB" sz="1800" dirty="0"/>
              <a:t> </a:t>
            </a:r>
            <a:r>
              <a:rPr lang="en-GB" sz="1800" dirty="0">
                <a:hlinkClick r:id="rId6"/>
              </a:rPr>
              <a:t>arXiv:1612.05621</a:t>
            </a:r>
            <a:r>
              <a:rPr lang="en-US" sz="1800" dirty="0" smtClean="0"/>
              <a:t>)</a:t>
            </a:r>
            <a:endParaRPr lang="en-US" sz="1800" dirty="0" smtClean="0"/>
          </a:p>
          <a:p>
            <a:pPr marL="251460">
              <a:spcBef>
                <a:spcPts val="600"/>
              </a:spcBef>
            </a:pPr>
            <a:r>
              <a:rPr lang="en-US" sz="1800" dirty="0" smtClean="0"/>
              <a:t>Angular resolution: Better than 10 degrees at relevant energies</a:t>
            </a:r>
          </a:p>
          <a:p>
            <a:pPr marL="251460">
              <a:spcBef>
                <a:spcPts val="600"/>
              </a:spcBef>
            </a:pPr>
            <a:endParaRPr lang="en-US" sz="18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339" y="1888540"/>
            <a:ext cx="3231511" cy="2381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ZoneTexte 40"/>
          <p:cNvSpPr txBox="1"/>
          <p:nvPr/>
        </p:nvSpPr>
        <p:spPr>
          <a:xfrm>
            <a:off x="1883785" y="2362200"/>
            <a:ext cx="1011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n</a:t>
            </a:r>
            <a:r>
              <a:rPr lang="en-US" sz="2400" b="1" baseline="-25000" dirty="0" smtClean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m</a:t>
            </a:r>
            <a:r>
              <a:rPr lang="en-US" sz="2400" b="1" dirty="0" smtClean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-CC</a:t>
            </a:r>
            <a:endParaRPr lang="en-GB" sz="2400" b="1" dirty="0">
              <a:solidFill>
                <a:srgbClr val="0C00F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ZoneTexte 40"/>
          <p:cNvSpPr txBox="1"/>
          <p:nvPr/>
        </p:nvSpPr>
        <p:spPr>
          <a:xfrm>
            <a:off x="1905000" y="4796135"/>
            <a:ext cx="1011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n</a:t>
            </a:r>
            <a:r>
              <a:rPr lang="en-US" sz="2400" b="1" baseline="-25000" dirty="0" smtClean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m</a:t>
            </a:r>
            <a:r>
              <a:rPr lang="en-US" sz="2400" b="1" dirty="0" smtClean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-CC</a:t>
            </a:r>
            <a:endParaRPr lang="en-GB" sz="2400" b="1" dirty="0">
              <a:solidFill>
                <a:srgbClr val="0C00F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ZoneTexte 40"/>
          <p:cNvSpPr txBox="1"/>
          <p:nvPr/>
        </p:nvSpPr>
        <p:spPr>
          <a:xfrm>
            <a:off x="5996867" y="2286000"/>
            <a:ext cx="995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n</a:t>
            </a:r>
            <a:r>
              <a:rPr lang="en-US" sz="24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-CC</a:t>
            </a:r>
            <a:endParaRPr lang="en-GB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ZoneTexte 40"/>
          <p:cNvSpPr txBox="1"/>
          <p:nvPr/>
        </p:nvSpPr>
        <p:spPr>
          <a:xfrm>
            <a:off x="6019800" y="4719935"/>
            <a:ext cx="995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n</a:t>
            </a:r>
            <a:r>
              <a:rPr lang="en-US" sz="24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-CC</a:t>
            </a:r>
            <a:endParaRPr lang="en-GB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ZoneTexte 40"/>
          <p:cNvSpPr txBox="1"/>
          <p:nvPr/>
        </p:nvSpPr>
        <p:spPr>
          <a:xfrm rot="16200000">
            <a:off x="71460" y="2514600"/>
            <a:ext cx="1080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q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Res.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ZoneTexte 42"/>
          <p:cNvSpPr txBox="1"/>
          <p:nvPr/>
        </p:nvSpPr>
        <p:spPr>
          <a:xfrm rot="16200000">
            <a:off x="49018" y="4943795"/>
            <a:ext cx="1125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Res.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ZoneTexte 43"/>
          <p:cNvSpPr txBox="1"/>
          <p:nvPr/>
        </p:nvSpPr>
        <p:spPr>
          <a:xfrm rot="16200000">
            <a:off x="4105595" y="2519340"/>
            <a:ext cx="1080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q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Res.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ZoneTexte 44"/>
          <p:cNvSpPr txBox="1"/>
          <p:nvPr/>
        </p:nvSpPr>
        <p:spPr>
          <a:xfrm rot="16200000">
            <a:off x="4083153" y="4948535"/>
            <a:ext cx="1125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Res.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47762"/>
            <a:ext cx="1526165" cy="12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240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Neutrino Oscillations</a:t>
            </a:r>
            <a:endParaRPr lang="en-US" dirty="0"/>
          </a:p>
        </p:txBody>
      </p:sp>
      <p:pic>
        <p:nvPicPr>
          <p:cNvPr id="14" name="Picture 13" descr="Masse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697226"/>
            <a:ext cx="4724400" cy="3551174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V="1">
            <a:off x="685800" y="3118983"/>
            <a:ext cx="0" cy="304800"/>
          </a:xfrm>
          <a:prstGeom prst="straightConnector1">
            <a:avLst/>
          </a:prstGeom>
          <a:ln w="317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14770" y="3419318"/>
            <a:ext cx="1010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</a:rPr>
              <a:t>sin</a:t>
            </a:r>
            <a:r>
              <a:rPr lang="en-US" sz="2400" baseline="30000" dirty="0" smtClean="0">
                <a:solidFill>
                  <a:srgbClr val="00B050"/>
                </a:solidFill>
              </a:rPr>
              <a:t>2</a:t>
            </a:r>
            <a:r>
              <a:rPr lang="en-US" sz="2400" dirty="0" smtClean="0">
                <a:solidFill>
                  <a:srgbClr val="00B050"/>
                </a:solidFill>
                <a:latin typeface="Symbol" pitchFamily="18" charset="2"/>
              </a:rPr>
              <a:t>q</a:t>
            </a:r>
            <a:r>
              <a:rPr lang="en-US" sz="2400" baseline="-25000" dirty="0" smtClean="0">
                <a:solidFill>
                  <a:srgbClr val="00B050"/>
                </a:solidFill>
              </a:rPr>
              <a:t>13</a:t>
            </a:r>
            <a:endParaRPr lang="en-US" sz="2400" dirty="0">
              <a:solidFill>
                <a:srgbClr val="00B05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1890825" y="3118983"/>
            <a:ext cx="0" cy="304800"/>
          </a:xfrm>
          <a:prstGeom prst="straightConnector1">
            <a:avLst/>
          </a:prstGeom>
          <a:ln w="317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371600" y="3419318"/>
            <a:ext cx="1233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~ sin</a:t>
            </a:r>
            <a:r>
              <a:rPr lang="en-US" sz="2400" baseline="30000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Symbol" pitchFamily="18" charset="2"/>
              </a:rPr>
              <a:t>q</a:t>
            </a:r>
            <a:r>
              <a:rPr lang="en-US" sz="2400" baseline="-25000" dirty="0" smtClean="0">
                <a:solidFill>
                  <a:schemeClr val="accent6">
                    <a:lumMod val="75000"/>
                  </a:schemeClr>
                </a:solidFill>
              </a:rPr>
              <a:t>23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281225" y="4414383"/>
            <a:ext cx="14175" cy="381000"/>
          </a:xfrm>
          <a:prstGeom prst="straightConnector1">
            <a:avLst/>
          </a:prstGeom>
          <a:ln w="317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85800" y="4028918"/>
            <a:ext cx="1233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</a:rPr>
              <a:t>~ sin</a:t>
            </a:r>
            <a:r>
              <a:rPr lang="en-US" sz="2400" baseline="30000" dirty="0" smtClean="0">
                <a:solidFill>
                  <a:srgbClr val="00B050"/>
                </a:solidFill>
              </a:rPr>
              <a:t>2</a:t>
            </a:r>
            <a:r>
              <a:rPr lang="en-US" sz="2400" dirty="0" smtClean="0">
                <a:solidFill>
                  <a:srgbClr val="00B050"/>
                </a:solidFill>
                <a:latin typeface="Symbol" pitchFamily="18" charset="2"/>
              </a:rPr>
              <a:t>q</a:t>
            </a:r>
            <a:r>
              <a:rPr lang="en-US" sz="2400" baseline="-25000" dirty="0" smtClean="0">
                <a:solidFill>
                  <a:srgbClr val="00B050"/>
                </a:solidFill>
              </a:rPr>
              <a:t>1</a:t>
            </a:r>
            <a:r>
              <a:rPr lang="en-US" sz="2400" baseline="-25000" dirty="0">
                <a:solidFill>
                  <a:srgbClr val="00B050"/>
                </a:solidFill>
              </a:rPr>
              <a:t>2</a:t>
            </a:r>
            <a:endParaRPr lang="en-US" sz="2400" dirty="0">
              <a:solidFill>
                <a:srgbClr val="00B050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2668434" y="4418848"/>
            <a:ext cx="14175" cy="381000"/>
          </a:xfrm>
          <a:prstGeom prst="straightConnector1">
            <a:avLst/>
          </a:prstGeom>
          <a:ln w="317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239239" y="4033383"/>
            <a:ext cx="961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cos</a:t>
            </a:r>
            <a:r>
              <a:rPr lang="en-US" sz="2400" dirty="0" err="1" smtClean="0">
                <a:solidFill>
                  <a:srgbClr val="7030A0"/>
                </a:solidFill>
                <a:latin typeface="Symbol" pitchFamily="18" charset="2"/>
              </a:rPr>
              <a:t>d</a:t>
            </a:r>
            <a:r>
              <a:rPr lang="en-US" sz="2400" baseline="-25000" dirty="0" err="1" smtClean="0">
                <a:solidFill>
                  <a:srgbClr val="7030A0"/>
                </a:solidFill>
              </a:rPr>
              <a:t>CP</a:t>
            </a:r>
            <a:endParaRPr lang="en-US" sz="2400" baseline="-25000" dirty="0">
              <a:solidFill>
                <a:srgbClr val="7030A0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2699487" y="4414383"/>
            <a:ext cx="14175" cy="381000"/>
          </a:xfrm>
          <a:prstGeom prst="straightConnector1">
            <a:avLst/>
          </a:prstGeom>
          <a:ln w="317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5181600" y="2819400"/>
            <a:ext cx="3733800" cy="320040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019800" y="2209800"/>
            <a:ext cx="19559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rgbClr val="0070C0"/>
                </a:solidFill>
              </a:rPr>
              <a:t>Simple QM</a:t>
            </a:r>
            <a:endParaRPr lang="en-US" sz="3000" b="1" dirty="0">
              <a:solidFill>
                <a:srgbClr val="0070C0"/>
              </a:solidFill>
            </a:endParaRPr>
          </a:p>
        </p:txBody>
      </p:sp>
      <p:pic>
        <p:nvPicPr>
          <p:cNvPr id="29" name="Picture 28" descr="magnetic_spin_precessio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913071"/>
            <a:ext cx="1735841" cy="3030529"/>
          </a:xfrm>
          <a:prstGeom prst="rect">
            <a:avLst/>
          </a:prstGeom>
        </p:spPr>
      </p:pic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Jan 2017</a:t>
            </a:r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904B0-685B-4D63-9BF6-C7D39EB36391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457200" y="914400"/>
            <a:ext cx="82296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Neutrinos are created in a superposition of mass states</a:t>
            </a:r>
          </a:p>
          <a:p>
            <a:r>
              <a:rPr lang="en-US" sz="2000" dirty="0" smtClean="0"/>
              <a:t>Time evolution generates </a:t>
            </a:r>
            <a:r>
              <a:rPr lang="en-US" sz="2000" dirty="0" err="1" smtClean="0"/>
              <a:t>flavour</a:t>
            </a:r>
            <a:r>
              <a:rPr lang="en-US" sz="2000" dirty="0" smtClean="0"/>
              <a:t> oscillations</a:t>
            </a:r>
          </a:p>
          <a:p>
            <a:r>
              <a:rPr lang="en-US" sz="2000" dirty="0" smtClean="0"/>
              <a:t>3 mixing angles (</a:t>
            </a:r>
            <a:r>
              <a:rPr lang="en-US" sz="2000" dirty="0" smtClean="0">
                <a:latin typeface="Symbol" pitchFamily="18" charset="2"/>
              </a:rPr>
              <a:t>q</a:t>
            </a:r>
            <a:r>
              <a:rPr lang="en-US" sz="2000" baseline="-25000" dirty="0" smtClean="0"/>
              <a:t>12</a:t>
            </a:r>
            <a:r>
              <a:rPr lang="en-US" sz="2000" dirty="0" smtClean="0"/>
              <a:t>, </a:t>
            </a:r>
            <a:r>
              <a:rPr lang="en-US" sz="2000" dirty="0" smtClean="0">
                <a:latin typeface="Symbol" pitchFamily="18" charset="2"/>
              </a:rPr>
              <a:t>q</a:t>
            </a:r>
            <a:r>
              <a:rPr lang="en-US" sz="2000" baseline="-25000" dirty="0" smtClean="0"/>
              <a:t>13</a:t>
            </a:r>
            <a:r>
              <a:rPr lang="en-US" sz="2000" dirty="0" smtClean="0"/>
              <a:t>, </a:t>
            </a:r>
            <a:r>
              <a:rPr lang="en-US" sz="2000" dirty="0" smtClean="0">
                <a:latin typeface="Symbol" pitchFamily="18" charset="2"/>
              </a:rPr>
              <a:t>q</a:t>
            </a:r>
            <a:r>
              <a:rPr lang="en-US" sz="2000" baseline="-25000" dirty="0" smtClean="0"/>
              <a:t>23</a:t>
            </a:r>
            <a:r>
              <a:rPr lang="en-US" sz="2000" dirty="0" smtClean="0"/>
              <a:t>) and 1 CPV phase </a:t>
            </a:r>
            <a:r>
              <a:rPr lang="en-US" sz="2000" dirty="0" err="1" smtClean="0">
                <a:latin typeface="Symbol" pitchFamily="18" charset="2"/>
              </a:rPr>
              <a:t>d</a:t>
            </a:r>
            <a:r>
              <a:rPr lang="en-US" sz="2000" baseline="-25000" dirty="0" err="1" smtClean="0"/>
              <a:t>CP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59588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Jan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87" y="0"/>
            <a:ext cx="8505113" cy="637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108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9438"/>
            <a:ext cx="6629400" cy="275196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657600"/>
            <a:ext cx="4065472" cy="3084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Full Statistical Analysis</a:t>
            </a:r>
            <a:endParaRPr lang="en-US" dirty="0"/>
          </a:p>
        </p:txBody>
      </p:sp>
      <p:sp>
        <p:nvSpPr>
          <p:cNvPr id="7" name="Espaço Reservado para Conteúdo 5"/>
          <p:cNvSpPr>
            <a:spLocks noGrp="1"/>
          </p:cNvSpPr>
          <p:nvPr>
            <p:ph idx="1"/>
          </p:nvPr>
        </p:nvSpPr>
        <p:spPr>
          <a:xfrm>
            <a:off x="6738937" y="990600"/>
            <a:ext cx="2024063" cy="2251676"/>
          </a:xfrm>
        </p:spPr>
        <p:txBody>
          <a:bodyPr>
            <a:noAutofit/>
          </a:bodyPr>
          <a:lstStyle/>
          <a:p>
            <a:pPr indent="-182880">
              <a:spcBef>
                <a:spcPts val="1200"/>
              </a:spcBef>
            </a:pPr>
            <a:r>
              <a:rPr lang="en-US" sz="1800" dirty="0" smtClean="0"/>
              <a:t>Profile over         4 oscillation &amp;     5 systematic parameters</a:t>
            </a:r>
          </a:p>
          <a:p>
            <a:pPr indent="-182880">
              <a:spcBef>
                <a:spcPts val="1200"/>
              </a:spcBef>
            </a:pPr>
            <a:endParaRPr lang="en-US" sz="1800" dirty="0" smtClean="0"/>
          </a:p>
          <a:p>
            <a:pPr indent="-182880">
              <a:spcBef>
                <a:spcPts val="1200"/>
              </a:spcBef>
            </a:pPr>
            <a:endParaRPr lang="en-US" sz="1800" dirty="0" smtClean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Jan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31</a:t>
            </a:fld>
            <a:endParaRPr lang="en-US"/>
          </a:p>
        </p:txBody>
      </p:sp>
      <p:grpSp>
        <p:nvGrpSpPr>
          <p:cNvPr id="5" name="Groupe 4"/>
          <p:cNvGrpSpPr/>
          <p:nvPr/>
        </p:nvGrpSpPr>
        <p:grpSpPr>
          <a:xfrm>
            <a:off x="76200" y="3920524"/>
            <a:ext cx="4876800" cy="2251676"/>
            <a:chOff x="327660" y="3657600"/>
            <a:chExt cx="5364480" cy="2251676"/>
          </a:xfrm>
        </p:grpSpPr>
        <p:sp>
          <p:nvSpPr>
            <p:cNvPr id="10" name="Espaço Reservado para Conteúdo 5"/>
            <p:cNvSpPr txBox="1">
              <a:spLocks/>
            </p:cNvSpPr>
            <p:nvPr/>
          </p:nvSpPr>
          <p:spPr>
            <a:xfrm>
              <a:off x="327660" y="3657600"/>
              <a:ext cx="5364480" cy="225167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182880">
                <a:spcBef>
                  <a:spcPts val="1200"/>
                </a:spcBef>
              </a:pPr>
              <a:r>
                <a:rPr lang="en-US" sz="1800" dirty="0" smtClean="0"/>
                <a:t>Generate pseudo-experiments and  compute</a:t>
              </a:r>
            </a:p>
            <a:p>
              <a:pPr indent="-182880">
                <a:spcBef>
                  <a:spcPts val="1200"/>
                </a:spcBef>
              </a:pPr>
              <a:r>
                <a:rPr lang="en-US" sz="1800" dirty="0" smtClean="0"/>
                <a:t>For each MH assumption, LLR distribution will peak at different values</a:t>
              </a:r>
            </a:p>
            <a:p>
              <a:pPr indent="-182880">
                <a:spcBef>
                  <a:spcPts val="1200"/>
                </a:spcBef>
              </a:pPr>
              <a:r>
                <a:rPr lang="en-US" sz="1800" b="1" dirty="0" smtClean="0">
                  <a:solidFill>
                    <a:srgbClr val="CF0BAE"/>
                  </a:solidFill>
                </a:rPr>
                <a:t>Median sensitivity</a:t>
              </a:r>
              <a:r>
                <a:rPr lang="en-US" sz="1800" dirty="0" smtClean="0"/>
                <a:t>: probability of observing median LLR of wrong hierarchy for PEs generated with fixed true hierarchy</a:t>
              </a:r>
            </a:p>
            <a:p>
              <a:pPr indent="-182880">
                <a:spcBef>
                  <a:spcPts val="1200"/>
                </a:spcBef>
              </a:pPr>
              <a:endParaRPr lang="en-US" sz="1800" dirty="0" smtClean="0"/>
            </a:p>
          </p:txBody>
        </p:sp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4510" y="3966176"/>
              <a:ext cx="2305050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ZoneTexte 40"/>
          <p:cNvSpPr txBox="1"/>
          <p:nvPr/>
        </p:nvSpPr>
        <p:spPr>
          <a:xfrm>
            <a:off x="5988871" y="4210050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IH</a:t>
            </a:r>
            <a:endParaRPr lang="en-GB" sz="2000" b="1" dirty="0">
              <a:solidFill>
                <a:srgbClr val="0C00F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ZoneTexte 40"/>
          <p:cNvSpPr txBox="1"/>
          <p:nvPr/>
        </p:nvSpPr>
        <p:spPr>
          <a:xfrm>
            <a:off x="8001000" y="4191000"/>
            <a:ext cx="5565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endParaRPr lang="en-GB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514600"/>
            <a:ext cx="2257425" cy="704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3" name="Connecteur droit 12"/>
          <p:cNvCxnSpPr/>
          <p:nvPr/>
        </p:nvCxnSpPr>
        <p:spPr>
          <a:xfrm>
            <a:off x="6781800" y="4038600"/>
            <a:ext cx="0" cy="2209800"/>
          </a:xfrm>
          <a:prstGeom prst="line">
            <a:avLst/>
          </a:prstGeom>
          <a:ln w="25400">
            <a:solidFill>
              <a:srgbClr val="0C00F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7644384" y="4038600"/>
            <a:ext cx="0" cy="2209800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 flipH="1">
            <a:off x="6430018" y="6477000"/>
            <a:ext cx="732782" cy="0"/>
          </a:xfrm>
          <a:prstGeom prst="line">
            <a:avLst/>
          </a:prstGeom>
          <a:ln w="25400">
            <a:solidFill>
              <a:srgbClr val="0C00F6"/>
            </a:solidFill>
            <a:prstDash val="solid"/>
            <a:headEnd type="stealth" w="lg" len="med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40"/>
          <p:cNvSpPr txBox="1"/>
          <p:nvPr/>
        </p:nvSpPr>
        <p:spPr>
          <a:xfrm rot="5400000">
            <a:off x="6730504" y="5553750"/>
            <a:ext cx="441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en-US" sz="1600" b="1" baseline="-25000" dirty="0" err="1" smtClean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IH</a:t>
            </a:r>
            <a:endParaRPr lang="en-GB" sz="1600" b="1" baseline="-25000" dirty="0">
              <a:solidFill>
                <a:srgbClr val="0C00F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ZoneTexte 40"/>
          <p:cNvSpPr txBox="1"/>
          <p:nvPr/>
        </p:nvSpPr>
        <p:spPr>
          <a:xfrm rot="5400000">
            <a:off x="7580692" y="5553750"/>
            <a:ext cx="5020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en-US" sz="1600" b="1" baseline="-25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</a:t>
            </a:r>
            <a:endParaRPr lang="en-GB" sz="1600" b="1" baseline="-25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ZoneTexte 40"/>
          <p:cNvSpPr txBox="1"/>
          <p:nvPr/>
        </p:nvSpPr>
        <p:spPr>
          <a:xfrm>
            <a:off x="6629400" y="6400800"/>
            <a:ext cx="4459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s</a:t>
            </a:r>
            <a:r>
              <a:rPr lang="en-US" sz="1600" b="1" baseline="-25000" dirty="0" err="1" smtClean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IH</a:t>
            </a:r>
            <a:endParaRPr lang="en-GB" sz="1600" b="1" baseline="-25000" dirty="0">
              <a:solidFill>
                <a:srgbClr val="0C00F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223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654473"/>
            <a:ext cx="4023360" cy="3127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0"/>
            <a:ext cx="4114800" cy="3096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Sensitivity Results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Jan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14" name="Espaço Reservado para Conteúdo 5"/>
          <p:cNvSpPr txBox="1">
            <a:spLocks/>
          </p:cNvSpPr>
          <p:nvPr/>
        </p:nvSpPr>
        <p:spPr>
          <a:xfrm>
            <a:off x="4648200" y="1219200"/>
            <a:ext cx="4114800" cy="2251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82880">
              <a:spcBef>
                <a:spcPts val="1200"/>
              </a:spcBef>
            </a:pPr>
            <a:r>
              <a:rPr lang="en-US" sz="1800" b="1" dirty="0" smtClean="0">
                <a:solidFill>
                  <a:srgbClr val="CF0BAE"/>
                </a:solidFill>
              </a:rPr>
              <a:t>~3</a:t>
            </a:r>
            <a:r>
              <a:rPr lang="en-US" sz="1800" b="1" dirty="0" smtClean="0">
                <a:solidFill>
                  <a:srgbClr val="CF0BAE"/>
                </a:solidFill>
                <a:latin typeface="Symbol" panose="05050102010706020507" pitchFamily="18" charset="2"/>
              </a:rPr>
              <a:t>s</a:t>
            </a:r>
            <a:r>
              <a:rPr lang="en-US" sz="1800" dirty="0" smtClean="0"/>
              <a:t> MH sensitivity </a:t>
            </a:r>
            <a:r>
              <a:rPr lang="en-US" sz="1800" b="1" dirty="0" smtClean="0">
                <a:solidFill>
                  <a:srgbClr val="CF0BAE"/>
                </a:solidFill>
              </a:rPr>
              <a:t>in 3 years</a:t>
            </a:r>
            <a:r>
              <a:rPr lang="en-US" sz="1800" dirty="0" smtClean="0"/>
              <a:t> </a:t>
            </a:r>
          </a:p>
          <a:p>
            <a:pPr indent="-182880">
              <a:spcBef>
                <a:spcPts val="1200"/>
              </a:spcBef>
            </a:pPr>
            <a:r>
              <a:rPr lang="en-US" sz="1800" dirty="0" smtClean="0"/>
              <a:t>The combination of </a:t>
            </a:r>
            <a:r>
              <a:rPr lang="en-US" sz="1800" b="1" dirty="0" smtClean="0">
                <a:solidFill>
                  <a:srgbClr val="FF0000"/>
                </a:solidFill>
              </a:rPr>
              <a:t>NH and upper octant</a:t>
            </a:r>
            <a:r>
              <a:rPr lang="en-US" sz="1800" dirty="0" smtClean="0"/>
              <a:t> of </a:t>
            </a:r>
            <a:r>
              <a:rPr lang="en-US" sz="1800" dirty="0" smtClean="0">
                <a:latin typeface="Symbol" panose="05050102010706020507" pitchFamily="18" charset="2"/>
              </a:rPr>
              <a:t>q</a:t>
            </a:r>
            <a:r>
              <a:rPr lang="en-US" sz="1800" baseline="-25000" dirty="0" smtClean="0"/>
              <a:t>23</a:t>
            </a:r>
            <a:r>
              <a:rPr lang="en-US" sz="1800" dirty="0" smtClean="0"/>
              <a:t> would significantly improve sensitivity (</a:t>
            </a:r>
            <a:r>
              <a:rPr lang="en-US" sz="1800" b="1" dirty="0" smtClean="0">
                <a:solidFill>
                  <a:srgbClr val="FF0000"/>
                </a:solidFill>
              </a:rPr>
              <a:t>5</a:t>
            </a:r>
            <a:r>
              <a:rPr lang="en-US" sz="1800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s</a:t>
            </a:r>
            <a:r>
              <a:rPr lang="en-US" sz="1800" b="1" dirty="0" smtClean="0">
                <a:solidFill>
                  <a:srgbClr val="FF0000"/>
                </a:solidFill>
              </a:rPr>
              <a:t> in 3 years</a:t>
            </a:r>
            <a:r>
              <a:rPr lang="en-US" sz="1800" dirty="0" smtClean="0"/>
              <a:t>) </a:t>
            </a:r>
          </a:p>
          <a:p>
            <a:pPr indent="-182880">
              <a:spcBef>
                <a:spcPts val="1200"/>
              </a:spcBef>
            </a:pPr>
            <a:r>
              <a:rPr lang="en-US" sz="1800" dirty="0" smtClean="0"/>
              <a:t>The value of </a:t>
            </a:r>
            <a:r>
              <a:rPr lang="en-US" sz="1800" dirty="0" err="1" smtClean="0">
                <a:latin typeface="Symbol" panose="05050102010706020507" pitchFamily="18" charset="2"/>
              </a:rPr>
              <a:t>d</a:t>
            </a:r>
            <a:r>
              <a:rPr lang="en-US" sz="1800" baseline="-25000" dirty="0" err="1" smtClean="0"/>
              <a:t>cp</a:t>
            </a:r>
            <a:r>
              <a:rPr lang="en-US" sz="1800" dirty="0" smtClean="0"/>
              <a:t> has small but non-negligible impact on sensitivity</a:t>
            </a:r>
          </a:p>
        </p:txBody>
      </p:sp>
      <p:sp>
        <p:nvSpPr>
          <p:cNvPr id="16" name="Espaço Reservado para Conteúdo 5"/>
          <p:cNvSpPr txBox="1">
            <a:spLocks/>
          </p:cNvSpPr>
          <p:nvPr/>
        </p:nvSpPr>
        <p:spPr>
          <a:xfrm>
            <a:off x="304800" y="4343400"/>
            <a:ext cx="4114800" cy="15658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82880">
              <a:spcBef>
                <a:spcPts val="1200"/>
              </a:spcBef>
            </a:pPr>
            <a:r>
              <a:rPr lang="en-US" sz="1800" dirty="0" smtClean="0"/>
              <a:t>In the IH, sensitivity is mostly independent of octant of </a:t>
            </a:r>
            <a:r>
              <a:rPr lang="en-US" sz="1800" dirty="0" smtClean="0">
                <a:latin typeface="Symbol" panose="05050102010706020507" pitchFamily="18" charset="2"/>
              </a:rPr>
              <a:t>q</a:t>
            </a:r>
            <a:r>
              <a:rPr lang="en-US" sz="1800" baseline="-25000" dirty="0" smtClean="0"/>
              <a:t>23</a:t>
            </a:r>
          </a:p>
          <a:p>
            <a:pPr indent="-182880">
              <a:spcBef>
                <a:spcPts val="1200"/>
              </a:spcBef>
            </a:pPr>
            <a:r>
              <a:rPr lang="en-US" sz="1800" b="1" dirty="0" smtClean="0">
                <a:solidFill>
                  <a:srgbClr val="0C00F6"/>
                </a:solidFill>
              </a:rPr>
              <a:t>Best case</a:t>
            </a:r>
            <a:r>
              <a:rPr lang="en-US" sz="1800" dirty="0" smtClean="0"/>
              <a:t> scenario could achieve </a:t>
            </a:r>
            <a:r>
              <a:rPr lang="en-US" sz="1800" b="1" dirty="0" smtClean="0">
                <a:solidFill>
                  <a:srgbClr val="0C00F6"/>
                </a:solidFill>
              </a:rPr>
              <a:t>&gt;5</a:t>
            </a:r>
            <a:r>
              <a:rPr lang="en-US" sz="1800" b="1" dirty="0" smtClean="0">
                <a:solidFill>
                  <a:srgbClr val="0C00F6"/>
                </a:solidFill>
                <a:latin typeface="Symbol" panose="05050102010706020507" pitchFamily="18" charset="2"/>
              </a:rPr>
              <a:t>s</a:t>
            </a:r>
            <a:r>
              <a:rPr lang="en-US" sz="1800" b="1" dirty="0" smtClean="0">
                <a:solidFill>
                  <a:srgbClr val="0C00F6"/>
                </a:solidFill>
              </a:rPr>
              <a:t> by mid 2021</a:t>
            </a:r>
            <a:r>
              <a:rPr lang="en-US" sz="1800" dirty="0" smtClean="0"/>
              <a:t> (1.5 years)</a:t>
            </a:r>
          </a:p>
        </p:txBody>
      </p:sp>
    </p:spTree>
    <p:extLst>
      <p:ext uri="{BB962C8B-B14F-4D97-AF65-F5344CB8AC3E}">
        <p14:creationId xmlns:p14="http://schemas.microsoft.com/office/powerpoint/2010/main" val="192928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514600"/>
            <a:ext cx="52197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Other Parameters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Jan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14" name="Espaço Reservado para Conteúdo 5"/>
          <p:cNvSpPr txBox="1">
            <a:spLocks/>
          </p:cNvSpPr>
          <p:nvPr/>
        </p:nvSpPr>
        <p:spPr>
          <a:xfrm>
            <a:off x="304800" y="914400"/>
            <a:ext cx="8382000" cy="17526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82880">
              <a:spcBef>
                <a:spcPts val="1200"/>
              </a:spcBef>
            </a:pPr>
            <a:r>
              <a:rPr lang="en-US" sz="1800" dirty="0" smtClean="0"/>
              <a:t>High statistics and excellent resolution → Measure </a:t>
            </a:r>
            <a:r>
              <a:rPr lang="en-US" sz="1800" dirty="0" smtClean="0">
                <a:latin typeface="Symbol" panose="05050102010706020507" pitchFamily="18" charset="2"/>
              </a:rPr>
              <a:t>D</a:t>
            </a:r>
            <a:r>
              <a:rPr lang="en-US" sz="1800" dirty="0" smtClean="0"/>
              <a:t>m</a:t>
            </a:r>
            <a:r>
              <a:rPr lang="en-US" sz="1800" baseline="30000" dirty="0" smtClean="0"/>
              <a:t>2</a:t>
            </a:r>
            <a:r>
              <a:rPr lang="en-US" sz="1800" baseline="-25000" dirty="0" smtClean="0"/>
              <a:t>32</a:t>
            </a:r>
            <a:r>
              <a:rPr lang="en-US" sz="1800" dirty="0" smtClean="0"/>
              <a:t> and sin</a:t>
            </a:r>
            <a:r>
              <a:rPr lang="en-US" sz="1800" baseline="30000" dirty="0" smtClean="0"/>
              <a:t>2</a:t>
            </a:r>
            <a:r>
              <a:rPr lang="en-US" sz="1800" dirty="0" smtClean="0">
                <a:latin typeface="Symbol" panose="05050102010706020507" pitchFamily="18" charset="2"/>
              </a:rPr>
              <a:t>q</a:t>
            </a:r>
            <a:r>
              <a:rPr lang="en-US" sz="1800" baseline="-25000" dirty="0" smtClean="0"/>
              <a:t>23</a:t>
            </a:r>
          </a:p>
          <a:p>
            <a:pPr indent="-182880">
              <a:spcBef>
                <a:spcPts val="1200"/>
              </a:spcBef>
            </a:pPr>
            <a:r>
              <a:rPr lang="en-US" sz="1800" b="1" dirty="0" smtClean="0">
                <a:solidFill>
                  <a:srgbClr val="CF0BAE"/>
                </a:solidFill>
              </a:rPr>
              <a:t>Competitive with </a:t>
            </a:r>
            <a:r>
              <a:rPr lang="en-US" sz="1800" b="1" dirty="0" err="1" smtClean="0">
                <a:solidFill>
                  <a:srgbClr val="CF0BAE"/>
                </a:solidFill>
              </a:rPr>
              <a:t>NOvA</a:t>
            </a:r>
            <a:r>
              <a:rPr lang="en-US" sz="1800" b="1" dirty="0" smtClean="0">
                <a:solidFill>
                  <a:srgbClr val="CF0BAE"/>
                </a:solidFill>
              </a:rPr>
              <a:t> and T2K</a:t>
            </a:r>
            <a:r>
              <a:rPr lang="en-US" sz="1800" dirty="0" smtClean="0"/>
              <a:t> projected sensitivity in 2020</a:t>
            </a:r>
          </a:p>
          <a:p>
            <a:pPr indent="-182880">
              <a:spcBef>
                <a:spcPts val="1200"/>
              </a:spcBef>
            </a:pPr>
            <a:r>
              <a:rPr lang="en-US" sz="1800" dirty="0" smtClean="0"/>
              <a:t>Achieve </a:t>
            </a:r>
            <a:r>
              <a:rPr lang="en-US" sz="1800" b="1" dirty="0" smtClean="0">
                <a:solidFill>
                  <a:srgbClr val="0C00F6"/>
                </a:solidFill>
              </a:rPr>
              <a:t>2-3%</a:t>
            </a:r>
            <a:r>
              <a:rPr lang="en-US" sz="1800" dirty="0" smtClean="0"/>
              <a:t> prec. in </a:t>
            </a:r>
            <a:r>
              <a:rPr lang="en-US" sz="1800" b="1" dirty="0">
                <a:solidFill>
                  <a:srgbClr val="0C00F6"/>
                </a:solidFill>
                <a:latin typeface="Symbol" panose="05050102010706020507" pitchFamily="18" charset="2"/>
              </a:rPr>
              <a:t>D</a:t>
            </a:r>
            <a:r>
              <a:rPr lang="en-US" sz="1800" b="1" dirty="0">
                <a:solidFill>
                  <a:srgbClr val="0C00F6"/>
                </a:solidFill>
              </a:rPr>
              <a:t>m</a:t>
            </a:r>
            <a:r>
              <a:rPr lang="en-US" sz="1800" b="1" baseline="30000" dirty="0">
                <a:solidFill>
                  <a:srgbClr val="0C00F6"/>
                </a:solidFill>
              </a:rPr>
              <a:t>2</a:t>
            </a:r>
            <a:r>
              <a:rPr lang="en-US" sz="1800" b="1" baseline="-25000" dirty="0">
                <a:solidFill>
                  <a:srgbClr val="0C00F6"/>
                </a:solidFill>
              </a:rPr>
              <a:t>32</a:t>
            </a:r>
            <a:r>
              <a:rPr lang="en-US" sz="1800" dirty="0" smtClean="0"/>
              <a:t> and </a:t>
            </a:r>
            <a:r>
              <a:rPr lang="en-US" sz="1800" b="1" dirty="0" smtClean="0">
                <a:solidFill>
                  <a:srgbClr val="FF0000"/>
                </a:solidFill>
              </a:rPr>
              <a:t>4-10%</a:t>
            </a:r>
            <a:r>
              <a:rPr lang="en-US" sz="1800" dirty="0" smtClean="0"/>
              <a:t> in </a:t>
            </a:r>
            <a:r>
              <a:rPr lang="en-US" sz="1800" b="1" dirty="0">
                <a:solidFill>
                  <a:srgbClr val="FF0000"/>
                </a:solidFill>
              </a:rPr>
              <a:t>sin</a:t>
            </a:r>
            <a:r>
              <a:rPr lang="en-US" sz="1800" b="1" baseline="30000" dirty="0">
                <a:solidFill>
                  <a:srgbClr val="FF0000"/>
                </a:solidFill>
              </a:rPr>
              <a:t>2</a:t>
            </a:r>
            <a:r>
              <a:rPr lang="en-US" sz="1800" b="1" dirty="0">
                <a:solidFill>
                  <a:srgbClr val="FF0000"/>
                </a:solidFill>
                <a:latin typeface="Symbol" panose="05050102010706020507" pitchFamily="18" charset="2"/>
              </a:rPr>
              <a:t>q</a:t>
            </a:r>
            <a:r>
              <a:rPr lang="en-US" sz="1800" b="1" baseline="-25000" dirty="0">
                <a:solidFill>
                  <a:srgbClr val="FF0000"/>
                </a:solidFill>
              </a:rPr>
              <a:t>23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indent="-182880">
              <a:spcBef>
                <a:spcPts val="1200"/>
              </a:spcBef>
            </a:pPr>
            <a:r>
              <a:rPr lang="en-US" sz="1800" dirty="0" smtClean="0"/>
              <a:t>Also sensitive to:</a:t>
            </a:r>
          </a:p>
          <a:p>
            <a:pPr lvl="1" indent="-182880">
              <a:spcBef>
                <a:spcPts val="1200"/>
              </a:spcBef>
            </a:pPr>
            <a:r>
              <a:rPr lang="en-US" sz="1400" dirty="0" smtClean="0"/>
              <a:t>Oscillation into tau neutrinos</a:t>
            </a:r>
          </a:p>
          <a:p>
            <a:pPr lvl="1" indent="-182880">
              <a:spcBef>
                <a:spcPts val="1200"/>
              </a:spcBef>
            </a:pPr>
            <a:r>
              <a:rPr lang="en-US" sz="1400" dirty="0" smtClean="0"/>
              <a:t>Earth chemical profile</a:t>
            </a:r>
          </a:p>
          <a:p>
            <a:pPr lvl="1" indent="-182880">
              <a:spcBef>
                <a:spcPts val="1200"/>
              </a:spcBef>
            </a:pPr>
            <a:r>
              <a:rPr lang="en-US" sz="1400" dirty="0" smtClean="0"/>
              <a:t>Non-Standard Interactions</a:t>
            </a:r>
          </a:p>
          <a:p>
            <a:pPr lvl="1" indent="-182880">
              <a:spcBef>
                <a:spcPts val="1200"/>
              </a:spcBef>
            </a:pPr>
            <a:r>
              <a:rPr lang="en-US" sz="1400" dirty="0" smtClean="0"/>
              <a:t>Sterile Neutrinos</a:t>
            </a:r>
          </a:p>
          <a:p>
            <a:pPr lvl="1" indent="-182880">
              <a:spcBef>
                <a:spcPts val="1200"/>
              </a:spcBef>
            </a:pPr>
            <a:r>
              <a:rPr lang="en-US" sz="1400" dirty="0" smtClean="0"/>
              <a:t>And more…</a:t>
            </a:r>
          </a:p>
          <a:p>
            <a:pPr lvl="1" indent="-182880">
              <a:spcBef>
                <a:spcPts val="1200"/>
              </a:spcBef>
            </a:pPr>
            <a:endParaRPr lang="en-US" sz="1400" dirty="0" smtClean="0"/>
          </a:p>
        </p:txBody>
      </p:sp>
      <p:sp>
        <p:nvSpPr>
          <p:cNvPr id="12" name="ZoneTexte 40"/>
          <p:cNvSpPr txBox="1"/>
          <p:nvPr/>
        </p:nvSpPr>
        <p:spPr>
          <a:xfrm>
            <a:off x="5404959" y="2286000"/>
            <a:ext cx="1986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Inverted Hierarchy</a:t>
            </a:r>
            <a:endParaRPr lang="en-GB" sz="1600" b="1" dirty="0"/>
          </a:p>
        </p:txBody>
      </p:sp>
      <p:sp>
        <p:nvSpPr>
          <p:cNvPr id="15" name="ZoneTexte 40"/>
          <p:cNvSpPr txBox="1"/>
          <p:nvPr/>
        </p:nvSpPr>
        <p:spPr>
          <a:xfrm>
            <a:off x="4724400" y="3124200"/>
            <a:ext cx="8050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0C00F6"/>
                </a:solidFill>
              </a:rPr>
              <a:t>T2K 2015</a:t>
            </a:r>
            <a:endParaRPr lang="en-GB" sz="1100" b="1" dirty="0">
              <a:solidFill>
                <a:srgbClr val="0C00F6"/>
              </a:solidFill>
            </a:endParaRPr>
          </a:p>
        </p:txBody>
      </p:sp>
      <p:sp>
        <p:nvSpPr>
          <p:cNvPr id="17" name="ZoneTexte 40"/>
          <p:cNvSpPr txBox="1"/>
          <p:nvPr/>
        </p:nvSpPr>
        <p:spPr>
          <a:xfrm>
            <a:off x="4752975" y="3568243"/>
            <a:ext cx="9300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 smtClean="0">
                <a:solidFill>
                  <a:srgbClr val="F42CD3"/>
                </a:solidFill>
              </a:rPr>
              <a:t>NOvA</a:t>
            </a:r>
            <a:r>
              <a:rPr lang="en-US" sz="1100" b="1" dirty="0" smtClean="0">
                <a:solidFill>
                  <a:srgbClr val="F42CD3"/>
                </a:solidFill>
              </a:rPr>
              <a:t> 2020</a:t>
            </a:r>
            <a:endParaRPr lang="en-GB" sz="1100" b="1" dirty="0">
              <a:solidFill>
                <a:srgbClr val="F42CD3"/>
              </a:solidFill>
            </a:endParaRPr>
          </a:p>
        </p:txBody>
      </p:sp>
      <p:sp>
        <p:nvSpPr>
          <p:cNvPr id="18" name="ZoneTexte 40"/>
          <p:cNvSpPr txBox="1"/>
          <p:nvPr/>
        </p:nvSpPr>
        <p:spPr>
          <a:xfrm>
            <a:off x="4724400" y="3339643"/>
            <a:ext cx="8050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0C00F6"/>
                </a:solidFill>
              </a:rPr>
              <a:t>T2K 2020</a:t>
            </a:r>
            <a:endParaRPr lang="en-GB" sz="1100" b="1" dirty="0">
              <a:solidFill>
                <a:srgbClr val="0C00F6"/>
              </a:solidFill>
            </a:endParaRPr>
          </a:p>
        </p:txBody>
      </p:sp>
      <p:cxnSp>
        <p:nvCxnSpPr>
          <p:cNvPr id="19" name="Connecteur droit avec flèche 18"/>
          <p:cNvCxnSpPr>
            <a:stCxn id="15" idx="1"/>
          </p:cNvCxnSpPr>
          <p:nvPr/>
        </p:nvCxnSpPr>
        <p:spPr>
          <a:xfrm flipH="1">
            <a:off x="4419600" y="3255005"/>
            <a:ext cx="304800" cy="0"/>
          </a:xfrm>
          <a:prstGeom prst="straightConnector1">
            <a:avLst/>
          </a:prstGeom>
          <a:ln w="19050">
            <a:solidFill>
              <a:srgbClr val="0C00F6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>
            <a:stCxn id="18" idx="1"/>
          </p:cNvCxnSpPr>
          <p:nvPr/>
        </p:nvCxnSpPr>
        <p:spPr>
          <a:xfrm flipH="1" flipV="1">
            <a:off x="4419600" y="3467471"/>
            <a:ext cx="304800" cy="2977"/>
          </a:xfrm>
          <a:prstGeom prst="straightConnector1">
            <a:avLst/>
          </a:prstGeom>
          <a:ln w="19050">
            <a:solidFill>
              <a:srgbClr val="0C00F6"/>
            </a:solidFill>
            <a:prstDash val="sysDash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>
            <a:stCxn id="17" idx="1"/>
          </p:cNvCxnSpPr>
          <p:nvPr/>
        </p:nvCxnSpPr>
        <p:spPr>
          <a:xfrm flipH="1">
            <a:off x="4419600" y="3699048"/>
            <a:ext cx="333375" cy="0"/>
          </a:xfrm>
          <a:prstGeom prst="straightConnector1">
            <a:avLst/>
          </a:prstGeom>
          <a:ln w="19050">
            <a:solidFill>
              <a:srgbClr val="F42CD3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95" name="Groupe 7194"/>
          <p:cNvGrpSpPr/>
          <p:nvPr/>
        </p:nvGrpSpPr>
        <p:grpSpPr>
          <a:xfrm>
            <a:off x="4373482" y="5145613"/>
            <a:ext cx="1924154" cy="718810"/>
            <a:chOff x="6096000" y="2209800"/>
            <a:chExt cx="1924154" cy="718810"/>
          </a:xfrm>
        </p:grpSpPr>
        <p:sp>
          <p:nvSpPr>
            <p:cNvPr id="13" name="ZoneTexte 40"/>
            <p:cNvSpPr txBox="1"/>
            <p:nvPr/>
          </p:nvSpPr>
          <p:spPr>
            <a:xfrm>
              <a:off x="6400800" y="2209800"/>
              <a:ext cx="64633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/>
                <a:t>MINOS</a:t>
              </a:r>
              <a:endParaRPr lang="en-GB" sz="1100" b="1" dirty="0"/>
            </a:p>
          </p:txBody>
        </p:sp>
        <p:cxnSp>
          <p:nvCxnSpPr>
            <p:cNvPr id="25" name="Connecteur droit avec flèche 24"/>
            <p:cNvCxnSpPr>
              <a:stCxn id="13" idx="1"/>
            </p:cNvCxnSpPr>
            <p:nvPr/>
          </p:nvCxnSpPr>
          <p:spPr>
            <a:xfrm flipH="1">
              <a:off x="6096000" y="2340605"/>
              <a:ext cx="3048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ZoneTexte 40"/>
            <p:cNvSpPr txBox="1"/>
            <p:nvPr/>
          </p:nvSpPr>
          <p:spPr>
            <a:xfrm>
              <a:off x="6400800" y="2435423"/>
              <a:ext cx="750526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solidFill>
                    <a:srgbClr val="FF0000"/>
                  </a:solidFill>
                </a:rPr>
                <a:t>KM3NeT</a:t>
              </a:r>
              <a:endParaRPr lang="en-GB" sz="11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27" name="Connecteur droit avec flèche 26"/>
            <p:cNvCxnSpPr>
              <a:stCxn id="26" idx="1"/>
            </p:cNvCxnSpPr>
            <p:nvPr/>
          </p:nvCxnSpPr>
          <p:spPr>
            <a:xfrm flipH="1">
              <a:off x="6096000" y="2566228"/>
              <a:ext cx="304800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ZoneTexte 40"/>
            <p:cNvSpPr txBox="1"/>
            <p:nvPr/>
          </p:nvSpPr>
          <p:spPr>
            <a:xfrm>
              <a:off x="6400800" y="2667000"/>
              <a:ext cx="1619354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solidFill>
                    <a:srgbClr val="FF0000"/>
                  </a:solidFill>
                </a:rPr>
                <a:t>KM3NeT (No E-Scale)</a:t>
              </a:r>
              <a:endParaRPr lang="en-GB" sz="11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29" name="Connecteur droit avec flèche 28"/>
            <p:cNvCxnSpPr>
              <a:stCxn id="28" idx="1"/>
            </p:cNvCxnSpPr>
            <p:nvPr/>
          </p:nvCxnSpPr>
          <p:spPr>
            <a:xfrm flipH="1">
              <a:off x="6096000" y="2797805"/>
              <a:ext cx="304800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ash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ZoneTexte 40"/>
          <p:cNvSpPr txBox="1"/>
          <p:nvPr/>
        </p:nvSpPr>
        <p:spPr>
          <a:xfrm>
            <a:off x="7391400" y="3130971"/>
            <a:ext cx="10647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</a:t>
            </a:r>
            <a:r>
              <a:rPr lang="en-US" sz="1200" b="1" dirty="0" smtClean="0">
                <a:latin typeface="Symbol" panose="05050102010706020507" pitchFamily="18" charset="2"/>
              </a:rPr>
              <a:t>s</a:t>
            </a:r>
            <a:r>
              <a:rPr lang="en-US" sz="1200" b="1" dirty="0" smtClean="0"/>
              <a:t> contours</a:t>
            </a:r>
            <a:endParaRPr lang="en-GB" sz="1200" b="1" dirty="0"/>
          </a:p>
        </p:txBody>
      </p:sp>
    </p:spTree>
    <p:extLst>
      <p:ext uri="{BB962C8B-B14F-4D97-AF65-F5344CB8AC3E}">
        <p14:creationId xmlns:p14="http://schemas.microsoft.com/office/powerpoint/2010/main" val="231328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3" name="CaixaDeTexto 2"/>
          <p:cNvSpPr txBox="1"/>
          <p:nvPr/>
        </p:nvSpPr>
        <p:spPr>
          <a:xfrm>
            <a:off x="0" y="2659559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Beyond the Standard Model</a:t>
            </a:r>
            <a:endParaRPr lang="en-US" sz="4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Jan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16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439126"/>
            <a:ext cx="7543800" cy="1151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71221"/>
            <a:ext cx="9144000" cy="2233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7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Extended Models</a:t>
            </a:r>
            <a:endParaRPr lang="en-US" sz="44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8382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Non-Standard Interactions (NSI)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297180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Sterile Neutrinos (3+N </a:t>
            </a:r>
            <a:r>
              <a:rPr lang="en-US" sz="2800" dirty="0" err="1" smtClean="0"/>
              <a:t>Flavours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7800" y="5857220"/>
            <a:ext cx="66294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Jan 2017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2" name="Ellipse 1"/>
          <p:cNvSpPr/>
          <p:nvPr/>
        </p:nvSpPr>
        <p:spPr>
          <a:xfrm>
            <a:off x="5791200" y="1176010"/>
            <a:ext cx="2514600" cy="16433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Ellipse 12"/>
          <p:cNvSpPr/>
          <p:nvPr/>
        </p:nvSpPr>
        <p:spPr>
          <a:xfrm rot="1962302">
            <a:off x="7373557" y="4706786"/>
            <a:ext cx="1541153" cy="668209"/>
          </a:xfrm>
          <a:prstGeom prst="ellipse">
            <a:avLst/>
          </a:prstGeom>
          <a:noFill/>
          <a:ln>
            <a:solidFill>
              <a:srgbClr val="877A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ZoneTexte 2"/>
          <p:cNvSpPr txBox="1"/>
          <p:nvPr/>
        </p:nvSpPr>
        <p:spPr>
          <a:xfrm>
            <a:off x="7315200" y="457200"/>
            <a:ext cx="1405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Arbitrary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Perturbation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 rot="1997602">
            <a:off x="7027489" y="5390307"/>
            <a:ext cx="1726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877AFE"/>
                </a:solidFill>
              </a:rPr>
              <a:t>NC Contribution</a:t>
            </a:r>
            <a:endParaRPr lang="en-GB" b="1" dirty="0">
              <a:solidFill>
                <a:srgbClr val="877A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75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Enhanced Matter Effects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Jan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2050" name="Picture 2" descr="C:\Users\Joao Coelho\Desktop\diffplots\myanimation-lowres_nue_varz_60p_nsi_0p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41148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Joao Coelho\Desktop\diffplots\myanimation-lowres_mutau_varz_40p_steril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00200"/>
            <a:ext cx="41148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6"/>
          <p:cNvSpPr txBox="1"/>
          <p:nvPr/>
        </p:nvSpPr>
        <p:spPr>
          <a:xfrm>
            <a:off x="0" y="1143000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F0BAE"/>
                </a:solidFill>
              </a:rPr>
              <a:t>NSI (</a:t>
            </a:r>
            <a:r>
              <a:rPr lang="en-US" sz="2800" b="1" dirty="0" err="1" smtClean="0">
                <a:solidFill>
                  <a:srgbClr val="CF0BAE"/>
                </a:solidFill>
                <a:latin typeface="Symbol" panose="05050102010706020507" pitchFamily="18" charset="2"/>
              </a:rPr>
              <a:t>e</a:t>
            </a:r>
            <a:r>
              <a:rPr lang="en-US" sz="2800" b="1" baseline="-25000" dirty="0" err="1" smtClean="0">
                <a:solidFill>
                  <a:srgbClr val="CF0BAE"/>
                </a:solidFill>
              </a:rPr>
              <a:t>e</a:t>
            </a:r>
            <a:r>
              <a:rPr lang="en-US" sz="2800" b="1" baseline="-25000" dirty="0" err="1" smtClean="0">
                <a:solidFill>
                  <a:srgbClr val="CF0BAE"/>
                </a:solidFill>
                <a:latin typeface="Symbol" panose="05050102010706020507" pitchFamily="18" charset="2"/>
              </a:rPr>
              <a:t>t</a:t>
            </a:r>
            <a:r>
              <a:rPr lang="en-US" sz="2800" b="1" dirty="0" smtClean="0">
                <a:solidFill>
                  <a:srgbClr val="CF0BAE"/>
                </a:solidFill>
              </a:rPr>
              <a:t> = 0.2)</a:t>
            </a:r>
            <a:endParaRPr lang="en-US" sz="2800" b="1" dirty="0">
              <a:solidFill>
                <a:srgbClr val="CF0BAE"/>
              </a:solidFill>
            </a:endParaRPr>
          </a:p>
        </p:txBody>
      </p:sp>
      <p:sp>
        <p:nvSpPr>
          <p:cNvPr id="10" name="TextBox 6"/>
          <p:cNvSpPr txBox="1"/>
          <p:nvPr/>
        </p:nvSpPr>
        <p:spPr>
          <a:xfrm>
            <a:off x="4191000" y="114300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F0BAE"/>
                </a:solidFill>
              </a:rPr>
              <a:t>Steriles</a:t>
            </a:r>
            <a:r>
              <a:rPr lang="en-US" sz="2800" b="1" dirty="0" smtClean="0">
                <a:solidFill>
                  <a:srgbClr val="CF0BAE"/>
                </a:solidFill>
              </a:rPr>
              <a:t> (“</a:t>
            </a:r>
            <a:r>
              <a:rPr lang="en-US" sz="2800" b="1" dirty="0" err="1" smtClean="0">
                <a:solidFill>
                  <a:srgbClr val="CF0BAE"/>
                </a:solidFill>
              </a:rPr>
              <a:t>Curr</a:t>
            </a:r>
            <a:r>
              <a:rPr lang="en-US" sz="2800" b="1" dirty="0" smtClean="0">
                <a:solidFill>
                  <a:srgbClr val="CF0BAE"/>
                </a:solidFill>
              </a:rPr>
              <a:t>.” Limits)</a:t>
            </a:r>
            <a:endParaRPr lang="en-US" sz="2800" b="1" dirty="0">
              <a:solidFill>
                <a:srgbClr val="CF0BA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34107" y="5955268"/>
            <a:ext cx="35428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Visit </a:t>
            </a:r>
            <a:r>
              <a:rPr lang="en-GB" dirty="0" smtClean="0">
                <a:hlinkClick r:id="rId5"/>
              </a:rPr>
              <a:t>https</a:t>
            </a:r>
            <a:r>
              <a:rPr lang="en-GB" dirty="0">
                <a:hlinkClick r:id="rId5"/>
              </a:rPr>
              <a:t>://</a:t>
            </a:r>
            <a:r>
              <a:rPr lang="en-GB" dirty="0" smtClean="0">
                <a:hlinkClick r:id="rId5"/>
              </a:rPr>
              <a:t>goo.gl/CJyFoK</a:t>
            </a:r>
            <a:r>
              <a:rPr lang="en-GB" dirty="0" smtClean="0"/>
              <a:t> for more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947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3" name="CaixaDeTexto 2"/>
          <p:cNvSpPr txBox="1"/>
          <p:nvPr/>
        </p:nvSpPr>
        <p:spPr>
          <a:xfrm>
            <a:off x="0" y="2659559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Non-Standard Interactions</a:t>
            </a:r>
            <a:endParaRPr lang="en-US" sz="4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Jan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0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 trans="40000" pencilSize="5"/>
                    </a14:imgEffect>
                    <a14:imgEffect>
                      <a14:colorTemperature colorTemp="5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7" t="2922" r="3939" b="3559"/>
          <a:stretch/>
        </p:blipFill>
        <p:spPr bwMode="auto">
          <a:xfrm>
            <a:off x="1676400" y="2743200"/>
            <a:ext cx="4038600" cy="2971939"/>
          </a:xfrm>
          <a:prstGeom prst="rect">
            <a:avLst/>
          </a:prstGeom>
          <a:noFill/>
          <a:ln w="152400" cmpd="thinThick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1439126"/>
            <a:ext cx="7543800" cy="1151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7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NSI Motivation</a:t>
            </a:r>
            <a:endParaRPr lang="en-US" sz="44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8382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Non-Standard Interactions (NSI)</a:t>
            </a:r>
            <a:endParaRPr lang="en-US" sz="2800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Jan 2017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2" name="Ellipse 1"/>
          <p:cNvSpPr/>
          <p:nvPr/>
        </p:nvSpPr>
        <p:spPr>
          <a:xfrm>
            <a:off x="5791200" y="1176010"/>
            <a:ext cx="2514600" cy="16433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ZoneTexte 2"/>
          <p:cNvSpPr txBox="1"/>
          <p:nvPr/>
        </p:nvSpPr>
        <p:spPr>
          <a:xfrm>
            <a:off x="7315200" y="457200"/>
            <a:ext cx="1405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Arbitrary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Perturbation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5715000"/>
            <a:ext cx="722947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9" r="-5752"/>
          <a:stretch/>
        </p:blipFill>
        <p:spPr bwMode="auto">
          <a:xfrm>
            <a:off x="6231635" y="4076700"/>
            <a:ext cx="1464565" cy="1257300"/>
          </a:xfrm>
          <a:prstGeom prst="rect">
            <a:avLst/>
          </a:prstGeom>
          <a:noFill/>
          <a:ln w="28575">
            <a:solidFill>
              <a:srgbClr val="877AF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6155436" y="3352800"/>
            <a:ext cx="14887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877AFE"/>
                </a:solidFill>
              </a:rPr>
              <a:t>Dimension-6</a:t>
            </a:r>
          </a:p>
          <a:p>
            <a:pPr algn="ctr"/>
            <a:r>
              <a:rPr lang="en-US" b="1" dirty="0" smtClean="0">
                <a:solidFill>
                  <a:srgbClr val="877AFE"/>
                </a:solidFill>
              </a:rPr>
              <a:t>+ Naturalness</a:t>
            </a:r>
            <a:endParaRPr lang="en-GB" b="1" dirty="0">
              <a:solidFill>
                <a:srgbClr val="877AFE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882001" y="4382869"/>
            <a:ext cx="1125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877AFE"/>
                </a:solidFill>
              </a:rPr>
              <a:t>TeV</a:t>
            </a:r>
            <a:r>
              <a:rPr lang="en-US" b="1" dirty="0" smtClean="0">
                <a:solidFill>
                  <a:srgbClr val="877AFE"/>
                </a:solidFill>
              </a:rPr>
              <a:t> Scale </a:t>
            </a:r>
          </a:p>
          <a:p>
            <a:pPr algn="ctr"/>
            <a:r>
              <a:rPr lang="en-US" b="1" dirty="0" smtClean="0">
                <a:solidFill>
                  <a:srgbClr val="877AFE"/>
                </a:solidFill>
              </a:rPr>
              <a:t>~ 10</a:t>
            </a:r>
            <a:r>
              <a:rPr lang="en-US" b="1" baseline="30000" dirty="0" smtClean="0">
                <a:solidFill>
                  <a:srgbClr val="877AFE"/>
                </a:solidFill>
              </a:rPr>
              <a:t>-2</a:t>
            </a:r>
            <a:endParaRPr lang="en-GB" b="1" baseline="30000" dirty="0">
              <a:solidFill>
                <a:srgbClr val="877A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22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ttp://inspirehep.net/record/1185811/files/Epsilon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620182"/>
            <a:ext cx="3124200" cy="616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Non-Standard Interactions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Jan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85" name="Espaço Reservado para Conteúdo 5"/>
          <p:cNvSpPr txBox="1">
            <a:spLocks/>
          </p:cNvSpPr>
          <p:nvPr/>
        </p:nvSpPr>
        <p:spPr>
          <a:xfrm>
            <a:off x="390525" y="781050"/>
            <a:ext cx="4714875" cy="32575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182880">
              <a:spcBef>
                <a:spcPts val="600"/>
              </a:spcBef>
              <a:spcAft>
                <a:spcPts val="1800"/>
              </a:spcAft>
            </a:pPr>
            <a:r>
              <a:rPr lang="en-US" sz="2400" dirty="0" smtClean="0"/>
              <a:t>Direct limits are very weak on 3 of the 6 possible new couplings</a:t>
            </a:r>
          </a:p>
          <a:p>
            <a:pPr marL="182880" indent="-182880">
              <a:spcBef>
                <a:spcPts val="600"/>
              </a:spcBef>
              <a:spcAft>
                <a:spcPts val="1800"/>
              </a:spcAft>
            </a:pPr>
            <a:r>
              <a:rPr lang="en-US" sz="2400" dirty="0" smtClean="0"/>
              <a:t>Rich phenomenology, i.e. complicated analysis with many free parameters</a:t>
            </a:r>
          </a:p>
          <a:p>
            <a:pPr marL="182880" indent="-182880">
              <a:spcBef>
                <a:spcPts val="600"/>
              </a:spcBef>
              <a:spcAft>
                <a:spcPts val="1800"/>
              </a:spcAft>
            </a:pPr>
            <a:r>
              <a:rPr lang="en-US" sz="2400" dirty="0" smtClean="0"/>
              <a:t>Still need to study the ideal approach for ORCA</a:t>
            </a:r>
          </a:p>
          <a:p>
            <a:pPr marL="182880" indent="-182880">
              <a:spcBef>
                <a:spcPts val="600"/>
              </a:spcBef>
              <a:spcAft>
                <a:spcPts val="1800"/>
              </a:spcAft>
            </a:pPr>
            <a:r>
              <a:rPr lang="en-US" sz="2400" dirty="0" smtClean="0"/>
              <a:t>Often correlated:</a:t>
            </a: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rot="5400000">
            <a:off x="7351264" y="3599889"/>
            <a:ext cx="30637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/>
              <a:t>J. Coelho et al., Phys. Rev</a:t>
            </a:r>
            <a:r>
              <a:rPr lang="en-GB" sz="1200" dirty="0"/>
              <a:t>. </a:t>
            </a:r>
            <a:r>
              <a:rPr lang="en-GB" sz="1200" dirty="0" smtClean="0"/>
              <a:t>D86, 113015  (2012</a:t>
            </a:r>
            <a:r>
              <a:rPr lang="en-GB" sz="1200" dirty="0"/>
              <a:t>)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76200" y="4953000"/>
            <a:ext cx="5405437" cy="1345961"/>
            <a:chOff x="76200" y="4750039"/>
            <a:chExt cx="5405437" cy="1345961"/>
          </a:xfrm>
        </p:grpSpPr>
        <p:pic>
          <p:nvPicPr>
            <p:cNvPr id="5127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750039"/>
              <a:ext cx="5405437" cy="1345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Ellipse 4"/>
            <p:cNvSpPr/>
            <p:nvPr/>
          </p:nvSpPr>
          <p:spPr>
            <a:xfrm>
              <a:off x="452437" y="4826239"/>
              <a:ext cx="1371600" cy="58396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Ellipse 15"/>
            <p:cNvSpPr/>
            <p:nvPr/>
          </p:nvSpPr>
          <p:spPr>
            <a:xfrm>
              <a:off x="3576637" y="4800600"/>
              <a:ext cx="1371600" cy="5334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Ellipse 16"/>
            <p:cNvSpPr/>
            <p:nvPr/>
          </p:nvSpPr>
          <p:spPr>
            <a:xfrm>
              <a:off x="3576637" y="5486400"/>
              <a:ext cx="1371600" cy="58396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231509"/>
            <a:ext cx="277177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905000" y="6172200"/>
            <a:ext cx="1502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Direct Bounds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1295400" y="6504801"/>
            <a:ext cx="464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/>
              <a:t>See T. </a:t>
            </a:r>
            <a:r>
              <a:rPr lang="en-GB" sz="1200" dirty="0" err="1" smtClean="0"/>
              <a:t>Ohlsson</a:t>
            </a:r>
            <a:r>
              <a:rPr lang="en-GB" sz="1200" dirty="0" smtClean="0"/>
              <a:t>, Rep</a:t>
            </a:r>
            <a:r>
              <a:rPr lang="en-GB" sz="1200" dirty="0"/>
              <a:t>. </a:t>
            </a:r>
            <a:r>
              <a:rPr lang="en-GB" sz="1200" dirty="0" err="1"/>
              <a:t>Prog</a:t>
            </a:r>
            <a:r>
              <a:rPr lang="en-GB" sz="1200" dirty="0"/>
              <a:t>. Phys. </a:t>
            </a:r>
            <a:r>
              <a:rPr lang="en-GB" sz="1200" dirty="0" smtClean="0"/>
              <a:t>76, 044201 </a:t>
            </a:r>
            <a:r>
              <a:rPr lang="en-GB" sz="1200" dirty="0"/>
              <a:t>(2013</a:t>
            </a:r>
            <a:r>
              <a:rPr lang="en-GB" sz="1200" dirty="0" smtClean="0"/>
              <a:t>) for a review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32324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554" y="2958505"/>
            <a:ext cx="2674846" cy="2985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Neutrino Oscillations</a:t>
            </a:r>
            <a:endParaRPr lang="en-US" dirty="0"/>
          </a:p>
        </p:txBody>
      </p:sp>
      <p:pic>
        <p:nvPicPr>
          <p:cNvPr id="14" name="Picture 13" descr="Masse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697226"/>
            <a:ext cx="4724400" cy="3551174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V="1">
            <a:off x="685800" y="3118983"/>
            <a:ext cx="0" cy="304800"/>
          </a:xfrm>
          <a:prstGeom prst="straightConnector1">
            <a:avLst/>
          </a:prstGeom>
          <a:ln w="317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14770" y="3419318"/>
            <a:ext cx="1010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</a:rPr>
              <a:t>sin</a:t>
            </a:r>
            <a:r>
              <a:rPr lang="en-US" sz="2400" baseline="30000" dirty="0" smtClean="0">
                <a:solidFill>
                  <a:srgbClr val="00B050"/>
                </a:solidFill>
              </a:rPr>
              <a:t>2</a:t>
            </a:r>
            <a:r>
              <a:rPr lang="en-US" sz="2400" dirty="0" smtClean="0">
                <a:solidFill>
                  <a:srgbClr val="00B050"/>
                </a:solidFill>
                <a:latin typeface="Symbol" pitchFamily="18" charset="2"/>
              </a:rPr>
              <a:t>q</a:t>
            </a:r>
            <a:r>
              <a:rPr lang="en-US" sz="2400" baseline="-25000" dirty="0" smtClean="0">
                <a:solidFill>
                  <a:srgbClr val="00B050"/>
                </a:solidFill>
              </a:rPr>
              <a:t>13</a:t>
            </a:r>
            <a:endParaRPr lang="en-US" sz="2400" dirty="0">
              <a:solidFill>
                <a:srgbClr val="00B05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1890825" y="3118983"/>
            <a:ext cx="0" cy="304800"/>
          </a:xfrm>
          <a:prstGeom prst="straightConnector1">
            <a:avLst/>
          </a:prstGeom>
          <a:ln w="317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371600" y="3419318"/>
            <a:ext cx="1233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~ sin</a:t>
            </a:r>
            <a:r>
              <a:rPr lang="en-US" sz="2400" baseline="30000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Symbol" pitchFamily="18" charset="2"/>
              </a:rPr>
              <a:t>q</a:t>
            </a:r>
            <a:r>
              <a:rPr lang="en-US" sz="2400" baseline="-25000" dirty="0" smtClean="0">
                <a:solidFill>
                  <a:schemeClr val="accent6">
                    <a:lumMod val="75000"/>
                  </a:schemeClr>
                </a:solidFill>
              </a:rPr>
              <a:t>23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281225" y="4414383"/>
            <a:ext cx="14175" cy="381000"/>
          </a:xfrm>
          <a:prstGeom prst="straightConnector1">
            <a:avLst/>
          </a:prstGeom>
          <a:ln w="317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85800" y="4028918"/>
            <a:ext cx="1233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</a:rPr>
              <a:t>~ sin</a:t>
            </a:r>
            <a:r>
              <a:rPr lang="en-US" sz="2400" baseline="30000" dirty="0" smtClean="0">
                <a:solidFill>
                  <a:srgbClr val="00B050"/>
                </a:solidFill>
              </a:rPr>
              <a:t>2</a:t>
            </a:r>
            <a:r>
              <a:rPr lang="en-US" sz="2400" dirty="0" smtClean="0">
                <a:solidFill>
                  <a:srgbClr val="00B050"/>
                </a:solidFill>
                <a:latin typeface="Symbol" pitchFamily="18" charset="2"/>
              </a:rPr>
              <a:t>q</a:t>
            </a:r>
            <a:r>
              <a:rPr lang="en-US" sz="2400" baseline="-25000" dirty="0" smtClean="0">
                <a:solidFill>
                  <a:srgbClr val="00B050"/>
                </a:solidFill>
              </a:rPr>
              <a:t>1</a:t>
            </a:r>
            <a:r>
              <a:rPr lang="en-US" sz="2400" baseline="-25000" dirty="0">
                <a:solidFill>
                  <a:srgbClr val="00B050"/>
                </a:solidFill>
              </a:rPr>
              <a:t>2</a:t>
            </a:r>
            <a:endParaRPr lang="en-US" sz="2400" dirty="0">
              <a:solidFill>
                <a:srgbClr val="00B050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2668434" y="4418848"/>
            <a:ext cx="14175" cy="381000"/>
          </a:xfrm>
          <a:prstGeom prst="straightConnector1">
            <a:avLst/>
          </a:prstGeom>
          <a:ln w="317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239239" y="4033383"/>
            <a:ext cx="961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cos</a:t>
            </a:r>
            <a:r>
              <a:rPr lang="en-US" sz="2400" dirty="0" err="1" smtClean="0">
                <a:solidFill>
                  <a:srgbClr val="7030A0"/>
                </a:solidFill>
                <a:latin typeface="Symbol" pitchFamily="18" charset="2"/>
              </a:rPr>
              <a:t>d</a:t>
            </a:r>
            <a:r>
              <a:rPr lang="en-US" sz="2400" baseline="-25000" dirty="0" err="1" smtClean="0">
                <a:solidFill>
                  <a:srgbClr val="7030A0"/>
                </a:solidFill>
              </a:rPr>
              <a:t>CP</a:t>
            </a:r>
            <a:endParaRPr lang="en-US" sz="2400" baseline="-25000" dirty="0">
              <a:solidFill>
                <a:srgbClr val="7030A0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2699487" y="4414383"/>
            <a:ext cx="14175" cy="381000"/>
          </a:xfrm>
          <a:prstGeom prst="straightConnector1">
            <a:avLst/>
          </a:prstGeom>
          <a:ln w="317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5181600" y="2819400"/>
            <a:ext cx="3733800" cy="320040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019800" y="2209800"/>
            <a:ext cx="19559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rgbClr val="0070C0"/>
                </a:solidFill>
              </a:rPr>
              <a:t>Simple QM</a:t>
            </a:r>
            <a:endParaRPr lang="en-US" sz="3000" b="1" dirty="0">
              <a:solidFill>
                <a:srgbClr val="0070C0"/>
              </a:solidFill>
            </a:endParaRP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Jan 2017</a:t>
            </a:r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904B0-685B-4D63-9BF6-C7D39EB36391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457200" y="914400"/>
            <a:ext cx="82296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Neutrinos are created in a superposition of mass states</a:t>
            </a:r>
          </a:p>
          <a:p>
            <a:r>
              <a:rPr lang="en-US" sz="2000" dirty="0" smtClean="0"/>
              <a:t>Time evolution generates </a:t>
            </a:r>
            <a:r>
              <a:rPr lang="en-US" sz="2000" dirty="0" err="1" smtClean="0"/>
              <a:t>flavour</a:t>
            </a:r>
            <a:r>
              <a:rPr lang="en-US" sz="2000" dirty="0" smtClean="0"/>
              <a:t> oscillations</a:t>
            </a:r>
          </a:p>
          <a:p>
            <a:r>
              <a:rPr lang="en-US" sz="2000" dirty="0" smtClean="0"/>
              <a:t>3 mixing angles (</a:t>
            </a:r>
            <a:r>
              <a:rPr lang="en-US" sz="2000" dirty="0" smtClean="0">
                <a:latin typeface="Symbol" pitchFamily="18" charset="2"/>
              </a:rPr>
              <a:t>q</a:t>
            </a:r>
            <a:r>
              <a:rPr lang="en-US" sz="2000" baseline="-25000" dirty="0" smtClean="0"/>
              <a:t>12</a:t>
            </a:r>
            <a:r>
              <a:rPr lang="en-US" sz="2000" dirty="0" smtClean="0"/>
              <a:t>, </a:t>
            </a:r>
            <a:r>
              <a:rPr lang="en-US" sz="2000" dirty="0" smtClean="0">
                <a:latin typeface="Symbol" pitchFamily="18" charset="2"/>
              </a:rPr>
              <a:t>q</a:t>
            </a:r>
            <a:r>
              <a:rPr lang="en-US" sz="2000" baseline="-25000" dirty="0" smtClean="0"/>
              <a:t>13</a:t>
            </a:r>
            <a:r>
              <a:rPr lang="en-US" sz="2000" dirty="0" smtClean="0"/>
              <a:t>, </a:t>
            </a:r>
            <a:r>
              <a:rPr lang="en-US" sz="2000" dirty="0" smtClean="0">
                <a:latin typeface="Symbol" pitchFamily="18" charset="2"/>
              </a:rPr>
              <a:t>q</a:t>
            </a:r>
            <a:r>
              <a:rPr lang="en-US" sz="2000" baseline="-25000" dirty="0" smtClean="0"/>
              <a:t>23</a:t>
            </a:r>
            <a:r>
              <a:rPr lang="en-US" sz="2000" dirty="0" smtClean="0"/>
              <a:t>) and 1 CPV phase </a:t>
            </a:r>
            <a:r>
              <a:rPr lang="en-US" sz="2000" dirty="0" err="1" smtClean="0">
                <a:latin typeface="Symbol" pitchFamily="18" charset="2"/>
              </a:rPr>
              <a:t>d</a:t>
            </a:r>
            <a:r>
              <a:rPr lang="en-US" sz="2000" baseline="-25000" dirty="0" err="1" smtClean="0"/>
              <a:t>CP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23121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4106" y="5468278"/>
            <a:ext cx="7543800" cy="1151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Resonances w/ NSI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Jan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40</a:t>
            </a:fld>
            <a:endParaRPr lang="en-US"/>
          </a:p>
        </p:txBody>
      </p:sp>
      <p:grpSp>
        <p:nvGrpSpPr>
          <p:cNvPr id="2" name="Groupe 1"/>
          <p:cNvGrpSpPr>
            <a:grpSpLocks noChangeAspect="1"/>
          </p:cNvGrpSpPr>
          <p:nvPr/>
        </p:nvGrpSpPr>
        <p:grpSpPr>
          <a:xfrm>
            <a:off x="214086" y="1299865"/>
            <a:ext cx="4281714" cy="3657600"/>
            <a:chOff x="1836605" y="762000"/>
            <a:chExt cx="5050170" cy="4309478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836605" y="762000"/>
              <a:ext cx="5050170" cy="4309478"/>
            </a:xfrm>
            <a:prstGeom prst="rect">
              <a:avLst/>
            </a:prstGeom>
            <a:noFill/>
            <a:ln w="38100">
              <a:solidFill>
                <a:srgbClr val="F42CD3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3335190" y="1752600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C00F6"/>
                  </a:solidFill>
                  <a:latin typeface="Symbol" pitchFamily="18" charset="2"/>
                </a:rPr>
                <a:t>q</a:t>
              </a:r>
              <a:r>
                <a:rPr lang="en-US" b="1" baseline="-25000" dirty="0" smtClean="0">
                  <a:solidFill>
                    <a:srgbClr val="0C00F6"/>
                  </a:solidFill>
                </a:rPr>
                <a:t>12</a:t>
              </a:r>
              <a:endParaRPr lang="en-US" b="1" baseline="30000" dirty="0">
                <a:solidFill>
                  <a:srgbClr val="0C00F6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476595" y="3025747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Symbol" pitchFamily="18" charset="2"/>
                </a:rPr>
                <a:t>q</a:t>
              </a:r>
              <a:r>
                <a:rPr lang="en-US" b="1" baseline="-25000" dirty="0" smtClean="0">
                  <a:solidFill>
                    <a:srgbClr val="FF0000"/>
                  </a:solidFill>
                </a:rPr>
                <a:t>13</a:t>
              </a:r>
              <a:endParaRPr lang="en-US" b="1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351205" y="1109079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B050"/>
                  </a:solidFill>
                  <a:latin typeface="Symbol" pitchFamily="18" charset="2"/>
                </a:rPr>
                <a:t>q</a:t>
              </a:r>
              <a:r>
                <a:rPr lang="en-US" b="1" baseline="-25000" dirty="0" smtClean="0">
                  <a:solidFill>
                    <a:srgbClr val="00B050"/>
                  </a:solidFill>
                </a:rPr>
                <a:t>23</a:t>
              </a:r>
              <a:endParaRPr lang="en-US" b="1" baseline="30000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7" name="Groupe 16"/>
          <p:cNvGrpSpPr>
            <a:grpSpLocks noChangeAspect="1"/>
          </p:cNvGrpSpPr>
          <p:nvPr/>
        </p:nvGrpSpPr>
        <p:grpSpPr>
          <a:xfrm>
            <a:off x="4724400" y="1299865"/>
            <a:ext cx="4286249" cy="3657600"/>
            <a:chOff x="1836605" y="762000"/>
            <a:chExt cx="5050169" cy="4309478"/>
          </a:xfrm>
        </p:grpSpPr>
        <p:pic>
          <p:nvPicPr>
            <p:cNvPr id="1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836605" y="762000"/>
              <a:ext cx="5050169" cy="4309478"/>
            </a:xfrm>
            <a:prstGeom prst="rect">
              <a:avLst/>
            </a:prstGeom>
            <a:noFill/>
            <a:ln w="38100">
              <a:solidFill>
                <a:schemeClr val="accent4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22"/>
            <p:cNvSpPr txBox="1"/>
            <p:nvPr/>
          </p:nvSpPr>
          <p:spPr>
            <a:xfrm>
              <a:off x="3335190" y="1752600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C00F6"/>
                  </a:solidFill>
                  <a:latin typeface="Symbol" pitchFamily="18" charset="2"/>
                </a:rPr>
                <a:t>q</a:t>
              </a:r>
              <a:r>
                <a:rPr lang="en-US" b="1" baseline="-25000" dirty="0" smtClean="0">
                  <a:solidFill>
                    <a:srgbClr val="0C00F6"/>
                  </a:solidFill>
                </a:rPr>
                <a:t>12</a:t>
              </a:r>
              <a:endParaRPr lang="en-US" b="1" baseline="30000" dirty="0">
                <a:solidFill>
                  <a:srgbClr val="0C00F6"/>
                </a:solidFill>
              </a:endParaRPr>
            </a:p>
          </p:txBody>
        </p:sp>
        <p:sp>
          <p:nvSpPr>
            <p:cNvPr id="20" name="TextBox 23"/>
            <p:cNvSpPr txBox="1"/>
            <p:nvPr/>
          </p:nvSpPr>
          <p:spPr>
            <a:xfrm>
              <a:off x="5876741" y="2193232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Symbol" pitchFamily="18" charset="2"/>
                </a:rPr>
                <a:t>q</a:t>
              </a:r>
              <a:r>
                <a:rPr lang="en-US" b="1" baseline="-25000" dirty="0" smtClean="0">
                  <a:solidFill>
                    <a:srgbClr val="FF0000"/>
                  </a:solidFill>
                </a:rPr>
                <a:t>13</a:t>
              </a:r>
              <a:endParaRPr lang="en-US" b="1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22" name="TextBox 24"/>
            <p:cNvSpPr txBox="1"/>
            <p:nvPr/>
          </p:nvSpPr>
          <p:spPr>
            <a:xfrm>
              <a:off x="4351205" y="1109079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B050"/>
                  </a:solidFill>
                  <a:latin typeface="Symbol" pitchFamily="18" charset="2"/>
                </a:rPr>
                <a:t>q</a:t>
              </a:r>
              <a:r>
                <a:rPr lang="en-US" b="1" baseline="-25000" dirty="0" smtClean="0">
                  <a:solidFill>
                    <a:srgbClr val="00B050"/>
                  </a:solidFill>
                </a:rPr>
                <a:t>23</a:t>
              </a:r>
              <a:endParaRPr lang="en-US" b="1" baseline="30000" dirty="0">
                <a:solidFill>
                  <a:srgbClr val="00B050"/>
                </a:solidFill>
              </a:endParaRPr>
            </a:p>
          </p:txBody>
        </p:sp>
      </p:grpSp>
      <p:sp>
        <p:nvSpPr>
          <p:cNvPr id="5" name="ZoneTexte 4"/>
          <p:cNvSpPr txBox="1"/>
          <p:nvPr/>
        </p:nvSpPr>
        <p:spPr>
          <a:xfrm>
            <a:off x="1752600" y="762000"/>
            <a:ext cx="971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42CD3"/>
                </a:solidFill>
                <a:latin typeface="Symbol" panose="05050102010706020507" pitchFamily="18" charset="2"/>
              </a:rPr>
              <a:t>e</a:t>
            </a:r>
            <a:r>
              <a:rPr lang="en-US" sz="2400" b="1" baseline="-25000" dirty="0" err="1" smtClean="0">
                <a:solidFill>
                  <a:srgbClr val="F42CD3"/>
                </a:solidFill>
              </a:rPr>
              <a:t>ee</a:t>
            </a:r>
            <a:r>
              <a:rPr lang="en-US" sz="2400" b="1" dirty="0" smtClean="0">
                <a:solidFill>
                  <a:srgbClr val="F42CD3"/>
                </a:solidFill>
              </a:rPr>
              <a:t> = 1</a:t>
            </a:r>
            <a:endParaRPr lang="en-GB" sz="2400" b="1" dirty="0">
              <a:solidFill>
                <a:srgbClr val="F42CD3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5791200" y="762000"/>
            <a:ext cx="2478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chemeClr val="accent4"/>
                </a:solidFill>
                <a:latin typeface="Symbol" panose="05050102010706020507" pitchFamily="18" charset="2"/>
              </a:rPr>
              <a:t>e</a:t>
            </a:r>
            <a:r>
              <a:rPr lang="en-US" sz="2400" b="1" baseline="-25000" dirty="0" err="1" smtClean="0">
                <a:solidFill>
                  <a:schemeClr val="accent4"/>
                </a:solidFill>
              </a:rPr>
              <a:t>e</a:t>
            </a:r>
            <a:r>
              <a:rPr lang="en-US" sz="2400" b="1" baseline="-25000" dirty="0" err="1" smtClean="0">
                <a:solidFill>
                  <a:schemeClr val="accent4"/>
                </a:solidFill>
                <a:latin typeface="Symbol" panose="05050102010706020507" pitchFamily="18" charset="2"/>
              </a:rPr>
              <a:t>t</a:t>
            </a:r>
            <a:r>
              <a:rPr lang="en-US" sz="2400" b="1" dirty="0" smtClean="0">
                <a:solidFill>
                  <a:schemeClr val="accent4"/>
                </a:solidFill>
              </a:rPr>
              <a:t> = 0.5, </a:t>
            </a:r>
            <a:r>
              <a:rPr lang="en-US" sz="2400" b="1" dirty="0" err="1" smtClean="0">
                <a:solidFill>
                  <a:schemeClr val="accent4"/>
                </a:solidFill>
                <a:latin typeface="Symbol" panose="05050102010706020507" pitchFamily="18" charset="2"/>
              </a:rPr>
              <a:t>e</a:t>
            </a:r>
            <a:r>
              <a:rPr lang="en-US" sz="2400" b="1" baseline="-25000" dirty="0" err="1">
                <a:solidFill>
                  <a:schemeClr val="accent4"/>
                </a:solidFill>
                <a:latin typeface="Symbol" panose="05050102010706020507" pitchFamily="18" charset="2"/>
              </a:rPr>
              <a:t>t</a:t>
            </a:r>
            <a:r>
              <a:rPr lang="en-US" sz="2400" b="1" baseline="-25000" dirty="0" err="1" smtClean="0">
                <a:solidFill>
                  <a:schemeClr val="accent4"/>
                </a:solidFill>
                <a:latin typeface="Symbol" panose="05050102010706020507" pitchFamily="18" charset="2"/>
              </a:rPr>
              <a:t>t</a:t>
            </a:r>
            <a:r>
              <a:rPr lang="en-US" sz="2400" b="1" dirty="0" smtClean="0">
                <a:solidFill>
                  <a:schemeClr val="accent4"/>
                </a:solidFill>
              </a:rPr>
              <a:t> </a:t>
            </a:r>
            <a:r>
              <a:rPr lang="en-US" sz="2400" b="1" dirty="0">
                <a:solidFill>
                  <a:schemeClr val="accent4"/>
                </a:solidFill>
              </a:rPr>
              <a:t>= </a:t>
            </a:r>
            <a:r>
              <a:rPr lang="en-US" sz="2400" b="1" dirty="0" smtClean="0">
                <a:solidFill>
                  <a:schemeClr val="accent4"/>
                </a:solidFill>
              </a:rPr>
              <a:t>0.25</a:t>
            </a:r>
            <a:endParaRPr lang="en-GB" sz="2400" b="1" dirty="0">
              <a:solidFill>
                <a:schemeClr val="accent4"/>
              </a:solidFill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7602158" y="5468062"/>
            <a:ext cx="475042" cy="475538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Ellipse 28"/>
          <p:cNvSpPr/>
          <p:nvPr/>
        </p:nvSpPr>
        <p:spPr>
          <a:xfrm>
            <a:off x="7620000" y="6163310"/>
            <a:ext cx="475042" cy="46609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Ellipse 29"/>
          <p:cNvSpPr/>
          <p:nvPr/>
        </p:nvSpPr>
        <p:spPr>
          <a:xfrm>
            <a:off x="6324600" y="5486400"/>
            <a:ext cx="475042" cy="475538"/>
          </a:xfrm>
          <a:prstGeom prst="ellipse">
            <a:avLst/>
          </a:prstGeom>
          <a:noFill/>
          <a:ln>
            <a:solidFill>
              <a:srgbClr val="F42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066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5825" y="3090951"/>
            <a:ext cx="4295775" cy="338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1" y="3090951"/>
            <a:ext cx="4297677" cy="338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NSI Phase Space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Jan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85" name="Espaço Reservado para Conteúdo 5"/>
          <p:cNvSpPr txBox="1">
            <a:spLocks/>
          </p:cNvSpPr>
          <p:nvPr/>
        </p:nvSpPr>
        <p:spPr>
          <a:xfrm>
            <a:off x="381000" y="838200"/>
            <a:ext cx="8534400" cy="152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274320">
              <a:spcBef>
                <a:spcPts val="600"/>
              </a:spcBef>
            </a:pPr>
            <a:r>
              <a:rPr lang="en-US" sz="2400" dirty="0" smtClean="0"/>
              <a:t>Very different from MH for </a:t>
            </a:r>
            <a:r>
              <a:rPr lang="en-US" sz="2400" dirty="0" err="1" smtClean="0"/>
              <a:t>nue</a:t>
            </a:r>
            <a:endParaRPr lang="en-US" sz="2400" dirty="0" smtClean="0"/>
          </a:p>
          <a:p>
            <a:pPr marL="182880" indent="-274320">
              <a:spcBef>
                <a:spcPts val="600"/>
              </a:spcBef>
            </a:pPr>
            <a:r>
              <a:rPr lang="en-US" sz="2400" dirty="0" smtClean="0"/>
              <a:t>Sensitivity in both channels, but </a:t>
            </a:r>
            <a:r>
              <a:rPr lang="en-US" sz="2400" dirty="0" err="1" smtClean="0"/>
              <a:t>numu</a:t>
            </a:r>
            <a:r>
              <a:rPr lang="en-US" sz="2400" dirty="0" smtClean="0"/>
              <a:t> is correlated with MH</a:t>
            </a:r>
          </a:p>
          <a:p>
            <a:pPr marL="182880" indent="-274320">
              <a:spcBef>
                <a:spcPts val="600"/>
              </a:spcBef>
            </a:pPr>
            <a:r>
              <a:rPr lang="en-US" sz="2400" dirty="0"/>
              <a:t>Still under unrealistic assumptions:</a:t>
            </a:r>
          </a:p>
          <a:p>
            <a:pPr marL="582930" lvl="1" indent="-274320">
              <a:spcBef>
                <a:spcPts val="600"/>
              </a:spcBef>
            </a:pPr>
            <a:r>
              <a:rPr lang="en-US" sz="2000" dirty="0"/>
              <a:t>Perfect </a:t>
            </a:r>
            <a:r>
              <a:rPr lang="en-US" sz="2000" dirty="0" err="1"/>
              <a:t>flavour</a:t>
            </a:r>
            <a:r>
              <a:rPr lang="en-US" sz="2000" dirty="0"/>
              <a:t> selection</a:t>
            </a:r>
          </a:p>
          <a:p>
            <a:pPr marL="582930" lvl="1" indent="-274320">
              <a:spcBef>
                <a:spcPts val="600"/>
              </a:spcBef>
            </a:pPr>
            <a:r>
              <a:rPr lang="en-US" sz="2000" dirty="0"/>
              <a:t>No systematics or nuisance </a:t>
            </a:r>
            <a:r>
              <a:rPr lang="en-US" sz="2000" dirty="0" smtClean="0"/>
              <a:t>pars</a:t>
            </a:r>
            <a:r>
              <a:rPr lang="en-US" sz="2000" dirty="0"/>
              <a:t>.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791200" y="2129135"/>
            <a:ext cx="2499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chemeClr val="accent4"/>
                </a:solidFill>
                <a:latin typeface="Symbol" panose="05050102010706020507" pitchFamily="18" charset="2"/>
              </a:rPr>
              <a:t>e</a:t>
            </a:r>
            <a:r>
              <a:rPr lang="en-US" sz="2400" b="1" baseline="-25000" dirty="0" err="1" smtClean="0">
                <a:solidFill>
                  <a:schemeClr val="accent4"/>
                </a:solidFill>
              </a:rPr>
              <a:t>e</a:t>
            </a:r>
            <a:r>
              <a:rPr lang="en-US" sz="2400" b="1" baseline="-25000" dirty="0" err="1" smtClean="0">
                <a:solidFill>
                  <a:schemeClr val="accent4"/>
                </a:solidFill>
                <a:latin typeface="Symbol" panose="05050102010706020507" pitchFamily="18" charset="2"/>
              </a:rPr>
              <a:t>t</a:t>
            </a:r>
            <a:r>
              <a:rPr lang="en-US" sz="2400" b="1" dirty="0" smtClean="0">
                <a:solidFill>
                  <a:schemeClr val="accent4"/>
                </a:solidFill>
              </a:rPr>
              <a:t> = 0.2, </a:t>
            </a:r>
            <a:r>
              <a:rPr lang="en-US" sz="2400" b="1" dirty="0" err="1" smtClean="0">
                <a:solidFill>
                  <a:schemeClr val="accent4"/>
                </a:solidFill>
                <a:latin typeface="Symbol" panose="05050102010706020507" pitchFamily="18" charset="2"/>
              </a:rPr>
              <a:t>e</a:t>
            </a:r>
            <a:r>
              <a:rPr lang="en-US" sz="2400" b="1" baseline="-25000" dirty="0" err="1">
                <a:solidFill>
                  <a:schemeClr val="accent4"/>
                </a:solidFill>
                <a:latin typeface="Symbol" panose="05050102010706020507" pitchFamily="18" charset="2"/>
              </a:rPr>
              <a:t>t</a:t>
            </a:r>
            <a:r>
              <a:rPr lang="en-US" sz="2400" b="1" baseline="-25000" dirty="0" err="1" smtClean="0">
                <a:solidFill>
                  <a:schemeClr val="accent4"/>
                </a:solidFill>
                <a:latin typeface="Symbol" panose="05050102010706020507" pitchFamily="18" charset="2"/>
              </a:rPr>
              <a:t>t</a:t>
            </a:r>
            <a:r>
              <a:rPr lang="en-US" sz="2400" b="1" dirty="0" smtClean="0">
                <a:solidFill>
                  <a:schemeClr val="accent4"/>
                </a:solidFill>
              </a:rPr>
              <a:t> </a:t>
            </a:r>
            <a:r>
              <a:rPr lang="en-US" sz="2400" b="1" dirty="0">
                <a:solidFill>
                  <a:schemeClr val="accent4"/>
                </a:solidFill>
              </a:rPr>
              <a:t>= </a:t>
            </a:r>
            <a:r>
              <a:rPr lang="en-US" sz="2400" b="1" dirty="0" smtClean="0">
                <a:solidFill>
                  <a:schemeClr val="accent4"/>
                </a:solidFill>
              </a:rPr>
              <a:t>0.04</a:t>
            </a:r>
            <a:endParaRPr lang="en-GB" sz="24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62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3124200"/>
            <a:ext cx="4297680" cy="3386051"/>
          </a:xfrm>
          <a:prstGeom prst="rect">
            <a:avLst/>
          </a:prstGeom>
          <a:noFill/>
          <a:ln w="50800">
            <a:noFill/>
          </a:ln>
          <a:extLst/>
        </p:spPr>
      </p:pic>
      <p:pic>
        <p:nvPicPr>
          <p:cNvPr id="4098" name="Picture 2" descr="D:\Estudos\JobHunting\Fellowships\MarieCurie\MSCF_Paris_2016\Contours_Nue_NSI_v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720" y="3124200"/>
            <a:ext cx="4297680" cy="3386350"/>
          </a:xfrm>
          <a:prstGeom prst="rect">
            <a:avLst/>
          </a:prstGeom>
          <a:noFill/>
          <a:ln w="508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NSI Phase Space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Jan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11" name="ZoneTexte 10"/>
          <p:cNvSpPr txBox="1"/>
          <p:nvPr/>
        </p:nvSpPr>
        <p:spPr>
          <a:xfrm>
            <a:off x="5791200" y="2129135"/>
            <a:ext cx="2499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chemeClr val="accent4"/>
                </a:solidFill>
                <a:latin typeface="Symbol" panose="05050102010706020507" pitchFamily="18" charset="2"/>
              </a:rPr>
              <a:t>e</a:t>
            </a:r>
            <a:r>
              <a:rPr lang="en-US" sz="2400" b="1" baseline="-25000" dirty="0" err="1" smtClean="0">
                <a:solidFill>
                  <a:schemeClr val="accent4"/>
                </a:solidFill>
              </a:rPr>
              <a:t>e</a:t>
            </a:r>
            <a:r>
              <a:rPr lang="en-US" sz="2400" b="1" baseline="-25000" dirty="0" err="1" smtClean="0">
                <a:solidFill>
                  <a:schemeClr val="accent4"/>
                </a:solidFill>
                <a:latin typeface="Symbol" panose="05050102010706020507" pitchFamily="18" charset="2"/>
              </a:rPr>
              <a:t>t</a:t>
            </a:r>
            <a:r>
              <a:rPr lang="en-US" sz="2400" b="1" dirty="0" smtClean="0">
                <a:solidFill>
                  <a:schemeClr val="accent4"/>
                </a:solidFill>
              </a:rPr>
              <a:t> = 0.2, </a:t>
            </a:r>
            <a:r>
              <a:rPr lang="en-US" sz="2400" b="1" dirty="0" err="1" smtClean="0">
                <a:solidFill>
                  <a:schemeClr val="accent4"/>
                </a:solidFill>
                <a:latin typeface="Symbol" panose="05050102010706020507" pitchFamily="18" charset="2"/>
              </a:rPr>
              <a:t>e</a:t>
            </a:r>
            <a:r>
              <a:rPr lang="en-US" sz="2400" b="1" baseline="-25000" dirty="0" err="1">
                <a:solidFill>
                  <a:schemeClr val="accent4"/>
                </a:solidFill>
                <a:latin typeface="Symbol" panose="05050102010706020507" pitchFamily="18" charset="2"/>
              </a:rPr>
              <a:t>t</a:t>
            </a:r>
            <a:r>
              <a:rPr lang="en-US" sz="2400" b="1" baseline="-25000" dirty="0" err="1" smtClean="0">
                <a:solidFill>
                  <a:schemeClr val="accent4"/>
                </a:solidFill>
                <a:latin typeface="Symbol" panose="05050102010706020507" pitchFamily="18" charset="2"/>
              </a:rPr>
              <a:t>t</a:t>
            </a:r>
            <a:r>
              <a:rPr lang="en-US" sz="2400" b="1" dirty="0" smtClean="0">
                <a:solidFill>
                  <a:schemeClr val="accent4"/>
                </a:solidFill>
              </a:rPr>
              <a:t> </a:t>
            </a:r>
            <a:r>
              <a:rPr lang="en-US" sz="2400" b="1" dirty="0">
                <a:solidFill>
                  <a:schemeClr val="accent4"/>
                </a:solidFill>
              </a:rPr>
              <a:t>= </a:t>
            </a:r>
            <a:r>
              <a:rPr lang="en-US" sz="2400" b="1" dirty="0" smtClean="0">
                <a:solidFill>
                  <a:schemeClr val="accent4"/>
                </a:solidFill>
              </a:rPr>
              <a:t>0.04</a:t>
            </a:r>
            <a:endParaRPr lang="en-GB" sz="2400" b="1" dirty="0">
              <a:solidFill>
                <a:schemeClr val="accent4"/>
              </a:solidFill>
            </a:endParaRPr>
          </a:p>
        </p:txBody>
      </p:sp>
      <p:sp>
        <p:nvSpPr>
          <p:cNvPr id="12" name="Espaço Reservado para Conteúdo 5"/>
          <p:cNvSpPr txBox="1">
            <a:spLocks/>
          </p:cNvSpPr>
          <p:nvPr/>
        </p:nvSpPr>
        <p:spPr>
          <a:xfrm>
            <a:off x="381000" y="838200"/>
            <a:ext cx="8534400" cy="152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274320">
              <a:spcBef>
                <a:spcPts val="600"/>
              </a:spcBef>
            </a:pPr>
            <a:r>
              <a:rPr lang="en-US" sz="2400" dirty="0" smtClean="0"/>
              <a:t>Very different from MH for </a:t>
            </a:r>
            <a:r>
              <a:rPr lang="en-US" sz="2400" dirty="0" err="1" smtClean="0"/>
              <a:t>nue</a:t>
            </a:r>
            <a:endParaRPr lang="en-US" sz="2400" dirty="0" smtClean="0"/>
          </a:p>
          <a:p>
            <a:pPr marL="182880" indent="-274320">
              <a:spcBef>
                <a:spcPts val="600"/>
              </a:spcBef>
            </a:pPr>
            <a:r>
              <a:rPr lang="en-US" sz="2400" dirty="0" smtClean="0"/>
              <a:t>Sensitivity in both channels, but </a:t>
            </a:r>
            <a:r>
              <a:rPr lang="en-US" sz="2400" dirty="0" err="1" smtClean="0"/>
              <a:t>numu</a:t>
            </a:r>
            <a:r>
              <a:rPr lang="en-US" sz="2400" dirty="0" smtClean="0"/>
              <a:t> is correlated with MH</a:t>
            </a:r>
          </a:p>
          <a:p>
            <a:pPr marL="182880" indent="-274320">
              <a:spcBef>
                <a:spcPts val="600"/>
              </a:spcBef>
            </a:pPr>
            <a:r>
              <a:rPr lang="en-US" sz="2400" dirty="0"/>
              <a:t>Still under unrealistic assumptions:</a:t>
            </a:r>
          </a:p>
          <a:p>
            <a:pPr marL="582930" lvl="1" indent="-274320">
              <a:spcBef>
                <a:spcPts val="600"/>
              </a:spcBef>
            </a:pPr>
            <a:r>
              <a:rPr lang="en-US" sz="2000" dirty="0"/>
              <a:t>Perfect </a:t>
            </a:r>
            <a:r>
              <a:rPr lang="en-US" sz="2000" dirty="0" err="1"/>
              <a:t>flavour</a:t>
            </a:r>
            <a:r>
              <a:rPr lang="en-US" sz="2000" dirty="0"/>
              <a:t> selection</a:t>
            </a:r>
          </a:p>
          <a:p>
            <a:pPr marL="582930" lvl="1" indent="-274320">
              <a:spcBef>
                <a:spcPts val="600"/>
              </a:spcBef>
            </a:pPr>
            <a:r>
              <a:rPr lang="en-US" sz="2000" dirty="0"/>
              <a:t>No systematics or nuisance </a:t>
            </a:r>
            <a:r>
              <a:rPr lang="en-US" sz="2000" dirty="0" smtClean="0"/>
              <a:t>pars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573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00" y="3657600"/>
            <a:ext cx="347918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ORCA et al.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Jan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7020" y="762000"/>
            <a:ext cx="347918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62400" y="762001"/>
            <a:ext cx="4829576" cy="4571999"/>
          </a:xfrm>
          <a:prstGeom prst="rect">
            <a:avLst/>
          </a:prstGeom>
          <a:noFill/>
          <a:ln w="508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105400" y="5334000"/>
            <a:ext cx="334418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[1] </a:t>
            </a:r>
            <a:r>
              <a:rPr lang="en-GB" sz="1200" dirty="0"/>
              <a:t>JHEP </a:t>
            </a:r>
            <a:r>
              <a:rPr lang="en-GB" sz="1200" dirty="0" smtClean="0"/>
              <a:t>0908:090 (2009)</a:t>
            </a:r>
          </a:p>
          <a:p>
            <a:r>
              <a:rPr lang="en-US" sz="1200" dirty="0" smtClean="0">
                <a:solidFill>
                  <a:srgbClr val="7030A0"/>
                </a:solidFill>
              </a:rPr>
              <a:t>[2] </a:t>
            </a:r>
            <a:r>
              <a:rPr lang="en-GB" sz="1200" dirty="0" smtClean="0">
                <a:solidFill>
                  <a:srgbClr val="7030A0"/>
                </a:solidFill>
              </a:rPr>
              <a:t>Phys. Lett. B594:347 (2004)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[3] </a:t>
            </a:r>
            <a:r>
              <a:rPr lang="en-GB" sz="1200" dirty="0" smtClean="0">
                <a:solidFill>
                  <a:srgbClr val="FF0000"/>
                </a:solidFill>
              </a:rPr>
              <a:t>PRD </a:t>
            </a:r>
            <a:r>
              <a:rPr lang="en-GB" sz="1200" dirty="0">
                <a:solidFill>
                  <a:srgbClr val="FF0000"/>
                </a:solidFill>
              </a:rPr>
              <a:t>86, 113015 (2012</a:t>
            </a:r>
            <a:r>
              <a:rPr lang="en-GB" sz="1200" dirty="0" smtClean="0">
                <a:solidFill>
                  <a:srgbClr val="FF0000"/>
                </a:solidFill>
              </a:rPr>
              <a:t>); PRD </a:t>
            </a:r>
            <a:r>
              <a:rPr lang="en-GB" sz="1200" dirty="0">
                <a:solidFill>
                  <a:srgbClr val="FF0000"/>
                </a:solidFill>
              </a:rPr>
              <a:t>88, 072011 (2013</a:t>
            </a:r>
            <a:r>
              <a:rPr lang="en-GB" sz="1200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sz="1200" dirty="0">
                <a:solidFill>
                  <a:srgbClr val="0C00F6"/>
                </a:solidFill>
              </a:rPr>
              <a:t>[4] Phys. Rev. D 84, </a:t>
            </a:r>
            <a:r>
              <a:rPr lang="en-US" sz="1200" dirty="0" smtClean="0">
                <a:solidFill>
                  <a:srgbClr val="0C00F6"/>
                </a:solidFill>
              </a:rPr>
              <a:t>113008 (2011)</a:t>
            </a:r>
          </a:p>
          <a:p>
            <a:r>
              <a:rPr lang="en-US" sz="1200" dirty="0">
                <a:solidFill>
                  <a:schemeClr val="accent6"/>
                </a:solidFill>
              </a:rPr>
              <a:t>[5] </a:t>
            </a:r>
            <a:r>
              <a:rPr lang="en-GB" sz="1200" dirty="0">
                <a:solidFill>
                  <a:schemeClr val="accent6"/>
                </a:solidFill>
              </a:rPr>
              <a:t>M. Day and A. Karle</a:t>
            </a:r>
            <a:r>
              <a:rPr lang="en-US" sz="1200" dirty="0" smtClean="0">
                <a:solidFill>
                  <a:schemeClr val="accent6"/>
                </a:solidFill>
              </a:rPr>
              <a:t>, P3.093 Neutrino 2016</a:t>
            </a:r>
          </a:p>
          <a:p>
            <a:r>
              <a:rPr lang="en-US" sz="1200" dirty="0" smtClean="0">
                <a:solidFill>
                  <a:srgbClr val="00B050"/>
                </a:solidFill>
              </a:rPr>
              <a:t>[6] Joao Coelho, P2.026 Neutrino 2016</a:t>
            </a:r>
          </a:p>
          <a:p>
            <a:r>
              <a:rPr lang="en-US" sz="1200" dirty="0" smtClean="0">
                <a:solidFill>
                  <a:srgbClr val="00B0F0"/>
                </a:solidFill>
              </a:rPr>
              <a:t>[7] </a:t>
            </a:r>
            <a:r>
              <a:rPr lang="en-GB" sz="1200" dirty="0">
                <a:solidFill>
                  <a:srgbClr val="00B0F0"/>
                </a:solidFill>
              </a:rPr>
              <a:t>Phys. Lett. </a:t>
            </a:r>
            <a:r>
              <a:rPr lang="en-GB" sz="1200" dirty="0" smtClean="0">
                <a:solidFill>
                  <a:srgbClr val="00B0F0"/>
                </a:solidFill>
              </a:rPr>
              <a:t>B739:357 </a:t>
            </a:r>
            <a:r>
              <a:rPr lang="en-GB" sz="1200" dirty="0">
                <a:solidFill>
                  <a:srgbClr val="00B0F0"/>
                </a:solidFill>
              </a:rPr>
              <a:t>(2014)</a:t>
            </a:r>
          </a:p>
        </p:txBody>
      </p:sp>
    </p:spTree>
    <p:extLst>
      <p:ext uri="{BB962C8B-B14F-4D97-AF65-F5344CB8AC3E}">
        <p14:creationId xmlns:p14="http://schemas.microsoft.com/office/powerpoint/2010/main" val="311247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3" name="CaixaDeTexto 2"/>
          <p:cNvSpPr txBox="1"/>
          <p:nvPr/>
        </p:nvSpPr>
        <p:spPr>
          <a:xfrm>
            <a:off x="0" y="2659559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Sterile Neutrinos</a:t>
            </a:r>
            <a:endParaRPr lang="en-US" sz="4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Jan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42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6324600" y="3917260"/>
            <a:ext cx="2819400" cy="2712140"/>
            <a:chOff x="6248400" y="3962400"/>
            <a:chExt cx="2819400" cy="2712140"/>
          </a:xfrm>
        </p:grpSpPr>
        <p:grpSp>
          <p:nvGrpSpPr>
            <p:cNvPr id="18" name="Groupe 17"/>
            <p:cNvGrpSpPr/>
            <p:nvPr/>
          </p:nvGrpSpPr>
          <p:grpSpPr>
            <a:xfrm>
              <a:off x="6248400" y="3962400"/>
              <a:ext cx="2819400" cy="2712140"/>
              <a:chOff x="1943100" y="2842592"/>
              <a:chExt cx="3238500" cy="3115296"/>
            </a:xfrm>
          </p:grpSpPr>
          <p:pic>
            <p:nvPicPr>
              <p:cNvPr id="20485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3100" y="2842592"/>
                <a:ext cx="3238500" cy="3115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3" name="Connecteur droit 22"/>
              <p:cNvCxnSpPr/>
              <p:nvPr/>
            </p:nvCxnSpPr>
            <p:spPr>
              <a:xfrm>
                <a:off x="3225108" y="3048000"/>
                <a:ext cx="0" cy="2217599"/>
              </a:xfrm>
              <a:prstGeom prst="line">
                <a:avLst/>
              </a:prstGeom>
              <a:ln w="19050">
                <a:solidFill>
                  <a:srgbClr val="0C00F6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23"/>
              <p:cNvCxnSpPr/>
              <p:nvPr/>
            </p:nvCxnSpPr>
            <p:spPr>
              <a:xfrm>
                <a:off x="2590800" y="4876800"/>
                <a:ext cx="2286000" cy="0"/>
              </a:xfrm>
              <a:prstGeom prst="line">
                <a:avLst/>
              </a:prstGeom>
              <a:ln w="19050">
                <a:solidFill>
                  <a:srgbClr val="0C00F6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ZoneTexte 16"/>
              <p:cNvSpPr txBox="1"/>
              <p:nvPr/>
            </p:nvSpPr>
            <p:spPr>
              <a:xfrm>
                <a:off x="3733800" y="4572000"/>
                <a:ext cx="821582" cy="3535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0C00F6"/>
                    </a:solidFill>
                  </a:rPr>
                  <a:t>MINOS</a:t>
                </a:r>
                <a:endParaRPr lang="en-GB" b="1" dirty="0">
                  <a:solidFill>
                    <a:srgbClr val="0C00F6"/>
                  </a:solidFill>
                </a:endParaRPr>
              </a:p>
            </p:txBody>
          </p:sp>
          <p:sp>
            <p:nvSpPr>
              <p:cNvPr id="29" name="ZoneTexte 28"/>
              <p:cNvSpPr txBox="1"/>
              <p:nvPr/>
            </p:nvSpPr>
            <p:spPr>
              <a:xfrm rot="5400000">
                <a:off x="2882894" y="3799077"/>
                <a:ext cx="924695" cy="3535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0C00F6"/>
                    </a:solidFill>
                  </a:rPr>
                  <a:t>MINOS+</a:t>
                </a:r>
                <a:endParaRPr lang="en-GB" sz="1400" b="1" dirty="0">
                  <a:solidFill>
                    <a:srgbClr val="0C00F6"/>
                  </a:solidFill>
                </a:endParaRPr>
              </a:p>
            </p:txBody>
          </p:sp>
        </p:grpSp>
        <p:cxnSp>
          <p:nvCxnSpPr>
            <p:cNvPr id="32" name="Connecteur droit 31"/>
            <p:cNvCxnSpPr/>
            <p:nvPr/>
          </p:nvCxnSpPr>
          <p:spPr>
            <a:xfrm>
              <a:off x="7285323" y="4159940"/>
              <a:ext cx="0" cy="1930616"/>
            </a:xfrm>
            <a:prstGeom prst="line">
              <a:avLst/>
            </a:prstGeom>
            <a:ln w="19050">
              <a:solidFill>
                <a:srgbClr val="FC3ED3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ZoneTexte 32"/>
            <p:cNvSpPr txBox="1"/>
            <p:nvPr/>
          </p:nvSpPr>
          <p:spPr>
            <a:xfrm rot="5400000">
              <a:off x="6724104" y="4813819"/>
              <a:ext cx="8803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err="1" smtClean="0">
                  <a:solidFill>
                    <a:srgbClr val="FC3ED3"/>
                  </a:solidFill>
                </a:rPr>
                <a:t>IceCube</a:t>
              </a:r>
              <a:endParaRPr lang="en-GB" sz="1400" b="1" dirty="0">
                <a:solidFill>
                  <a:srgbClr val="FC3ED3"/>
                </a:solidFill>
              </a:endParaRPr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7537641" y="4159940"/>
              <a:ext cx="7681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Super-K</a:t>
              </a:r>
              <a:endParaRPr lang="en-GB" sz="1400" b="1" dirty="0"/>
            </a:p>
          </p:txBody>
        </p:sp>
      </p:grpSp>
      <p:pic>
        <p:nvPicPr>
          <p:cNvPr id="13" name="Picture 14" descr="nu_mixing_steril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1062482"/>
            <a:ext cx="3505200" cy="3966718"/>
          </a:xfrm>
          <a:prstGeom prst="rect">
            <a:avLst/>
          </a:prstGeom>
        </p:spPr>
      </p:pic>
      <p:sp>
        <p:nvSpPr>
          <p:cNvPr id="6" name="CaixaDeTexto 7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Sterile Neutrinos (3+1)</a:t>
            </a:r>
            <a:endParaRPr lang="en-US" sz="4400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Jan 2017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3" name="AutoShape 2" descr="http://www-numi.fnal.gov/MinosResults/Blessed/minos-sterile-20160122/png/Data_90_95_Limit_Sn2_th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" name="ZoneTexte 20"/>
          <p:cNvSpPr txBox="1"/>
          <p:nvPr/>
        </p:nvSpPr>
        <p:spPr>
          <a:xfrm>
            <a:off x="-48696" y="1836150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CC33"/>
                </a:solidFill>
              </a:rPr>
              <a:t>|U</a:t>
            </a:r>
            <a:r>
              <a:rPr lang="en-US" b="1" baseline="-25000" dirty="0" smtClean="0">
                <a:solidFill>
                  <a:srgbClr val="33CC33"/>
                </a:solidFill>
              </a:rPr>
              <a:t>e4</a:t>
            </a:r>
            <a:r>
              <a:rPr lang="en-US" b="1" dirty="0" smtClean="0">
                <a:solidFill>
                  <a:srgbClr val="33CC33"/>
                </a:solidFill>
              </a:rPr>
              <a:t>|</a:t>
            </a:r>
            <a:r>
              <a:rPr lang="en-US" b="1" baseline="30000" dirty="0" smtClean="0">
                <a:solidFill>
                  <a:srgbClr val="33CC33"/>
                </a:solidFill>
              </a:rPr>
              <a:t>2</a:t>
            </a:r>
            <a:endParaRPr lang="en-GB" b="1" baseline="30000" dirty="0">
              <a:solidFill>
                <a:srgbClr val="33CC33"/>
              </a:solidFill>
            </a:endParaRPr>
          </a:p>
        </p:txBody>
      </p:sp>
      <p:cxnSp>
        <p:nvCxnSpPr>
          <p:cNvPr id="25" name="Connecteur droit avec flèche 24"/>
          <p:cNvCxnSpPr>
            <a:stCxn id="21" idx="0"/>
          </p:cNvCxnSpPr>
          <p:nvPr/>
        </p:nvCxnSpPr>
        <p:spPr>
          <a:xfrm flipV="1">
            <a:off x="318552" y="1373302"/>
            <a:ext cx="138648" cy="462848"/>
          </a:xfrm>
          <a:prstGeom prst="straightConnector1">
            <a:avLst/>
          </a:prstGeom>
          <a:ln w="19050">
            <a:solidFill>
              <a:srgbClr val="33CC33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36"/>
          <p:cNvSpPr txBox="1"/>
          <p:nvPr/>
        </p:nvSpPr>
        <p:spPr>
          <a:xfrm>
            <a:off x="713304" y="1830130"/>
            <a:ext cx="73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|U</a:t>
            </a:r>
            <a:r>
              <a:rPr lang="en-US" b="1" baseline="-25000" dirty="0" smtClean="0">
                <a:solidFill>
                  <a:schemeClr val="accent6">
                    <a:lumMod val="75000"/>
                  </a:schemeClr>
                </a:solidFill>
                <a:latin typeface="Symbol" panose="05050102010706020507" pitchFamily="18" charset="2"/>
              </a:rPr>
              <a:t>m</a:t>
            </a:r>
            <a:r>
              <a:rPr lang="en-US" b="1" baseline="-25000" dirty="0" smtClean="0">
                <a:solidFill>
                  <a:schemeClr val="accent6">
                    <a:lumMod val="75000"/>
                  </a:schemeClr>
                </a:solidFill>
              </a:rPr>
              <a:t>4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|</a:t>
            </a:r>
            <a:r>
              <a:rPr lang="en-US" b="1" baseline="30000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n-GB" b="1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38" name="Connecteur droit avec flèche 37"/>
          <p:cNvCxnSpPr>
            <a:stCxn id="37" idx="0"/>
          </p:cNvCxnSpPr>
          <p:nvPr/>
        </p:nvCxnSpPr>
        <p:spPr>
          <a:xfrm flipH="1" flipV="1">
            <a:off x="609601" y="1373302"/>
            <a:ext cx="472554" cy="456828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/>
          <p:cNvSpPr txBox="1"/>
          <p:nvPr/>
        </p:nvSpPr>
        <p:spPr>
          <a:xfrm>
            <a:off x="637104" y="37631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F0BAE"/>
                </a:solidFill>
              </a:rPr>
              <a:t>|U</a:t>
            </a:r>
            <a:r>
              <a:rPr lang="en-US" b="1" baseline="-25000" dirty="0">
                <a:solidFill>
                  <a:srgbClr val="CF0BAE"/>
                </a:solidFill>
                <a:latin typeface="Symbol" panose="05050102010706020507" pitchFamily="18" charset="2"/>
              </a:rPr>
              <a:t>t</a:t>
            </a:r>
            <a:r>
              <a:rPr lang="en-US" b="1" baseline="-25000" dirty="0" smtClean="0">
                <a:solidFill>
                  <a:srgbClr val="CF0BAE"/>
                </a:solidFill>
              </a:rPr>
              <a:t>4</a:t>
            </a:r>
            <a:r>
              <a:rPr lang="en-US" b="1" dirty="0" smtClean="0">
                <a:solidFill>
                  <a:srgbClr val="CF0BAE"/>
                </a:solidFill>
              </a:rPr>
              <a:t>|</a:t>
            </a:r>
            <a:r>
              <a:rPr lang="en-US" b="1" baseline="30000" dirty="0" smtClean="0">
                <a:solidFill>
                  <a:srgbClr val="CF0BAE"/>
                </a:solidFill>
              </a:rPr>
              <a:t>2</a:t>
            </a:r>
            <a:endParaRPr lang="en-GB" b="1" baseline="30000" dirty="0">
              <a:solidFill>
                <a:srgbClr val="CF0BAE"/>
              </a:solidFill>
            </a:endParaRPr>
          </a:p>
        </p:txBody>
      </p:sp>
      <p:cxnSp>
        <p:nvCxnSpPr>
          <p:cNvPr id="41" name="Connecteur droit avec flèche 40"/>
          <p:cNvCxnSpPr>
            <a:stCxn id="40" idx="2"/>
          </p:cNvCxnSpPr>
          <p:nvPr/>
        </p:nvCxnSpPr>
        <p:spPr>
          <a:xfrm flipH="1">
            <a:off x="713305" y="745642"/>
            <a:ext cx="282231" cy="316840"/>
          </a:xfrm>
          <a:prstGeom prst="straightConnector1">
            <a:avLst/>
          </a:prstGeom>
          <a:ln w="19050">
            <a:solidFill>
              <a:srgbClr val="CF0BAE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52050" y="5334000"/>
            <a:ext cx="35817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Super-</a:t>
            </a:r>
            <a:r>
              <a:rPr lang="en-US" sz="1200" dirty="0" err="1" smtClean="0"/>
              <a:t>Kamiokande</a:t>
            </a:r>
            <a:r>
              <a:rPr lang="en-US" sz="1200" dirty="0" smtClean="0"/>
              <a:t>:</a:t>
            </a:r>
            <a:r>
              <a:rPr lang="en-GB" sz="1200" dirty="0"/>
              <a:t> </a:t>
            </a:r>
            <a:r>
              <a:rPr lang="en-GB" sz="1200" dirty="0" smtClean="0"/>
              <a:t>Phys</a:t>
            </a:r>
            <a:r>
              <a:rPr lang="en-GB" sz="1200" dirty="0"/>
              <a:t>. Rev. D 91, </a:t>
            </a:r>
            <a:r>
              <a:rPr lang="en-GB" sz="1200" dirty="0" smtClean="0"/>
              <a:t>052019 (2015)</a:t>
            </a:r>
          </a:p>
          <a:p>
            <a:r>
              <a:rPr lang="en-US" sz="1200" dirty="0" err="1" smtClean="0"/>
              <a:t>IceCube</a:t>
            </a:r>
            <a:r>
              <a:rPr lang="en-US" sz="1200" dirty="0" smtClean="0"/>
              <a:t>: </a:t>
            </a:r>
            <a:r>
              <a:rPr lang="en-GB" sz="1200" dirty="0" smtClean="0"/>
              <a:t>Phys</a:t>
            </a:r>
            <a:r>
              <a:rPr lang="en-GB" sz="1200" dirty="0"/>
              <a:t>. Rev. Lett. 117, 071801 (2016</a:t>
            </a:r>
            <a:r>
              <a:rPr lang="en-GB" sz="1200" dirty="0" smtClean="0"/>
              <a:t>)</a:t>
            </a:r>
          </a:p>
          <a:p>
            <a:r>
              <a:rPr lang="en-US" sz="1200" dirty="0" smtClean="0"/>
              <a:t>MINOS+: Justin Evans, Neutrino 2016</a:t>
            </a:r>
          </a:p>
          <a:p>
            <a:r>
              <a:rPr lang="en-US" sz="1200" dirty="0" err="1" smtClean="0"/>
              <a:t>Solar+Reactors</a:t>
            </a:r>
            <a:r>
              <a:rPr lang="en-US" sz="1200" dirty="0" smtClean="0"/>
              <a:t>: </a:t>
            </a:r>
            <a:r>
              <a:rPr lang="en-GB" sz="1200" dirty="0"/>
              <a:t>Mod. Phys. Lett. A 28, 1330004 (2013)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892988"/>
            <a:ext cx="4519675" cy="299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lipse 6"/>
          <p:cNvSpPr/>
          <p:nvPr/>
        </p:nvSpPr>
        <p:spPr>
          <a:xfrm rot="844205">
            <a:off x="7344770" y="1857381"/>
            <a:ext cx="873760" cy="952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ZoneTexte 7"/>
          <p:cNvSpPr txBox="1"/>
          <p:nvPr/>
        </p:nvSpPr>
        <p:spPr>
          <a:xfrm rot="831009">
            <a:off x="7320889" y="1943746"/>
            <a:ext cx="9620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</a:rPr>
              <a:t>App. Hints</a:t>
            </a:r>
            <a:endParaRPr lang="en-GB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3639401" y="3962400"/>
            <a:ext cx="2761399" cy="2653197"/>
            <a:chOff x="3505199" y="4007540"/>
            <a:chExt cx="2761399" cy="2653197"/>
          </a:xfrm>
        </p:grpSpPr>
        <p:grpSp>
          <p:nvGrpSpPr>
            <p:cNvPr id="19" name="Groupe 18"/>
            <p:cNvGrpSpPr/>
            <p:nvPr/>
          </p:nvGrpSpPr>
          <p:grpSpPr>
            <a:xfrm>
              <a:off x="3505199" y="4007540"/>
              <a:ext cx="2761399" cy="2653197"/>
              <a:chOff x="5181600" y="3050159"/>
              <a:chExt cx="3182798" cy="3058084"/>
            </a:xfrm>
          </p:grpSpPr>
          <p:pic>
            <p:nvPicPr>
              <p:cNvPr id="20486" name="Picture 6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144"/>
              <a:stretch/>
            </p:blipFill>
            <p:spPr bwMode="auto">
              <a:xfrm>
                <a:off x="5181600" y="3050159"/>
                <a:ext cx="3182798" cy="30580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5" name="Connecteur droit 4"/>
              <p:cNvCxnSpPr/>
              <p:nvPr/>
            </p:nvCxnSpPr>
            <p:spPr>
              <a:xfrm>
                <a:off x="5867400" y="4536000"/>
                <a:ext cx="2362200" cy="0"/>
              </a:xfrm>
              <a:prstGeom prst="line">
                <a:avLst/>
              </a:prstGeom>
              <a:ln w="19050">
                <a:solidFill>
                  <a:srgbClr val="C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cteur droit 19"/>
              <p:cNvCxnSpPr/>
              <p:nvPr/>
            </p:nvCxnSpPr>
            <p:spPr>
              <a:xfrm>
                <a:off x="6086358" y="3258000"/>
                <a:ext cx="0" cy="2217600"/>
              </a:xfrm>
              <a:prstGeom prst="line">
                <a:avLst/>
              </a:prstGeom>
              <a:ln w="19050">
                <a:solidFill>
                  <a:srgbClr val="0C00F6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ZoneTexte 29"/>
              <p:cNvSpPr txBox="1"/>
              <p:nvPr/>
            </p:nvSpPr>
            <p:spPr>
              <a:xfrm rot="5400000">
                <a:off x="5769885" y="3646070"/>
                <a:ext cx="927879" cy="3547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0C00F6"/>
                    </a:solidFill>
                  </a:rPr>
                  <a:t>MINOS+</a:t>
                </a:r>
                <a:endParaRPr lang="en-GB" sz="1400" b="1" dirty="0">
                  <a:solidFill>
                    <a:srgbClr val="0C00F6"/>
                  </a:solidFill>
                </a:endParaRPr>
              </a:p>
            </p:txBody>
          </p:sp>
          <p:sp>
            <p:nvSpPr>
              <p:cNvPr id="31" name="ZoneTexte 30"/>
              <p:cNvSpPr txBox="1"/>
              <p:nvPr/>
            </p:nvSpPr>
            <p:spPr>
              <a:xfrm>
                <a:off x="6477000" y="4202668"/>
                <a:ext cx="1733444" cy="3547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err="1" smtClean="0">
                    <a:solidFill>
                      <a:srgbClr val="C00000"/>
                    </a:solidFill>
                  </a:rPr>
                  <a:t>Solar+Reactors</a:t>
                </a:r>
                <a:endParaRPr lang="en-GB" sz="1400" b="1" dirty="0">
                  <a:solidFill>
                    <a:srgbClr val="C00000"/>
                  </a:solidFill>
                </a:endParaRPr>
              </a:p>
            </p:txBody>
          </p:sp>
        </p:grpSp>
        <p:cxnSp>
          <p:nvCxnSpPr>
            <p:cNvPr id="34" name="Connecteur droit 33"/>
            <p:cNvCxnSpPr/>
            <p:nvPr/>
          </p:nvCxnSpPr>
          <p:spPr>
            <a:xfrm>
              <a:off x="4234346" y="4159940"/>
              <a:ext cx="0" cy="1930616"/>
            </a:xfrm>
            <a:prstGeom prst="line">
              <a:avLst/>
            </a:prstGeom>
            <a:ln w="19050">
              <a:solidFill>
                <a:srgbClr val="FC3ED3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ZoneTexte 34"/>
            <p:cNvSpPr txBox="1"/>
            <p:nvPr/>
          </p:nvSpPr>
          <p:spPr>
            <a:xfrm rot="5400000">
              <a:off x="3980904" y="5547067"/>
              <a:ext cx="8803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err="1" smtClean="0">
                  <a:solidFill>
                    <a:srgbClr val="FC3ED3"/>
                  </a:solidFill>
                </a:rPr>
                <a:t>IceCube</a:t>
              </a:r>
              <a:endParaRPr lang="en-GB" sz="1400" b="1" dirty="0">
                <a:solidFill>
                  <a:srgbClr val="FC3ED3"/>
                </a:solidFill>
              </a:endParaRPr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4794441" y="4159940"/>
              <a:ext cx="7681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Super-K</a:t>
              </a:r>
              <a:endParaRPr lang="en-GB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93294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7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Resonances w/ </a:t>
            </a:r>
            <a:r>
              <a:rPr lang="en-US" sz="4400" dirty="0" err="1" smtClean="0"/>
              <a:t>Steriles</a:t>
            </a:r>
            <a:endParaRPr lang="en-US" sz="4400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Jan 2017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46</a:t>
            </a:fld>
            <a:endParaRPr lang="en-US"/>
          </a:p>
        </p:txBody>
      </p:sp>
      <p:grpSp>
        <p:nvGrpSpPr>
          <p:cNvPr id="2" name="Groupe 1"/>
          <p:cNvGrpSpPr/>
          <p:nvPr/>
        </p:nvGrpSpPr>
        <p:grpSpPr>
          <a:xfrm>
            <a:off x="100782" y="2209800"/>
            <a:ext cx="8791054" cy="4000806"/>
            <a:chOff x="100782" y="2514600"/>
            <a:chExt cx="8791054" cy="4000806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0782" y="2814362"/>
              <a:ext cx="4480560" cy="3681527"/>
            </a:xfrm>
            <a:prstGeom prst="rect">
              <a:avLst/>
            </a:prstGeom>
            <a:noFill/>
          </p:spPr>
        </p:pic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94156" y="2819400"/>
              <a:ext cx="4297680" cy="3696006"/>
            </a:xfrm>
            <a:prstGeom prst="rect">
              <a:avLst/>
            </a:prstGeom>
            <a:noFill/>
          </p:spPr>
        </p:pic>
        <p:sp>
          <p:nvSpPr>
            <p:cNvPr id="16" name="TextBox 15"/>
            <p:cNvSpPr txBox="1"/>
            <p:nvPr/>
          </p:nvSpPr>
          <p:spPr>
            <a:xfrm>
              <a:off x="3429000" y="4648200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m</a:t>
              </a:r>
              <a:r>
                <a:rPr lang="en-US" b="1" baseline="-25000" dirty="0" smtClean="0">
                  <a:solidFill>
                    <a:srgbClr val="FF0000"/>
                  </a:solidFill>
                </a:rPr>
                <a:t>2</a:t>
              </a:r>
              <a:r>
                <a:rPr lang="en-US" b="1" baseline="30000" dirty="0" smtClean="0">
                  <a:solidFill>
                    <a:srgbClr val="FF0000"/>
                  </a:solidFill>
                </a:rPr>
                <a:t>2</a:t>
              </a:r>
              <a:endParaRPr lang="en-US" b="1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478831" y="5345668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C00F6"/>
                  </a:solidFill>
                </a:rPr>
                <a:t>m</a:t>
              </a:r>
              <a:r>
                <a:rPr lang="en-US" b="1" baseline="-25000" dirty="0" smtClean="0">
                  <a:solidFill>
                    <a:srgbClr val="0C00F6"/>
                  </a:solidFill>
                </a:rPr>
                <a:t>1</a:t>
              </a:r>
              <a:r>
                <a:rPr lang="en-US" b="1" baseline="30000" dirty="0" smtClean="0">
                  <a:solidFill>
                    <a:srgbClr val="0C00F6"/>
                  </a:solidFill>
                </a:rPr>
                <a:t>2</a:t>
              </a:r>
              <a:endParaRPr lang="en-US" b="1" baseline="30000" dirty="0">
                <a:solidFill>
                  <a:srgbClr val="0C00F6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66800" y="4812268"/>
              <a:ext cx="5293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B050"/>
                  </a:solidFill>
                </a:rPr>
                <a:t>m</a:t>
              </a:r>
              <a:r>
                <a:rPr lang="en-US" b="1" baseline="-25000" dirty="0" smtClean="0">
                  <a:solidFill>
                    <a:srgbClr val="00B050"/>
                  </a:solidFill>
                </a:rPr>
                <a:t>3</a:t>
              </a:r>
              <a:r>
                <a:rPr lang="en-US" b="1" baseline="30000" dirty="0" smtClean="0">
                  <a:solidFill>
                    <a:srgbClr val="00B050"/>
                  </a:solidFill>
                </a:rPr>
                <a:t>2</a:t>
              </a:r>
              <a:endParaRPr lang="en-US" b="1" baseline="30000" dirty="0">
                <a:solidFill>
                  <a:srgbClr val="00B05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66800" y="3886200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CF0BAE"/>
                  </a:solidFill>
                </a:rPr>
                <a:t>m</a:t>
              </a:r>
              <a:r>
                <a:rPr lang="en-US" b="1" baseline="-25000" dirty="0" smtClean="0">
                  <a:solidFill>
                    <a:srgbClr val="CF0BAE"/>
                  </a:solidFill>
                </a:rPr>
                <a:t>4</a:t>
              </a:r>
              <a:r>
                <a:rPr lang="en-US" b="1" baseline="30000" dirty="0" smtClean="0">
                  <a:solidFill>
                    <a:srgbClr val="CF0BAE"/>
                  </a:solidFill>
                </a:rPr>
                <a:t>2</a:t>
              </a:r>
              <a:endParaRPr lang="en-US" b="1" baseline="30000" dirty="0">
                <a:solidFill>
                  <a:srgbClr val="CF0BAE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475447" y="3288268"/>
              <a:ext cx="3860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chemeClr val="bg1">
                      <a:lumMod val="50000"/>
                    </a:schemeClr>
                  </a:solidFill>
                </a:rPr>
                <a:t>V</a:t>
              </a:r>
              <a:r>
                <a:rPr lang="en-US" b="1" baseline="-25000" dirty="0" err="1" smtClean="0">
                  <a:solidFill>
                    <a:schemeClr val="bg1">
                      <a:lumMod val="50000"/>
                    </a:schemeClr>
                  </a:solidFill>
                </a:rPr>
                <a:t>e</a:t>
              </a:r>
              <a:endParaRPr lang="en-US" b="1" baseline="-25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910268" y="3733800"/>
              <a:ext cx="4331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V</a:t>
              </a:r>
              <a:r>
                <a:rPr lang="en-US" b="1" baseline="-2500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n</a:t>
              </a:r>
              <a:endParaRPr lang="en-US" b="1" baseline="-25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019800" y="3124200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C00F6"/>
                  </a:solidFill>
                  <a:latin typeface="Symbol" pitchFamily="18" charset="2"/>
                </a:rPr>
                <a:t>q</a:t>
              </a:r>
              <a:r>
                <a:rPr lang="en-US" b="1" baseline="-25000" dirty="0" smtClean="0">
                  <a:solidFill>
                    <a:srgbClr val="0C00F6"/>
                  </a:solidFill>
                </a:rPr>
                <a:t>12</a:t>
              </a:r>
              <a:endParaRPr lang="en-US" b="1" baseline="30000" dirty="0">
                <a:solidFill>
                  <a:srgbClr val="0C00F6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840390" y="4572000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Symbol" pitchFamily="18" charset="2"/>
                </a:rPr>
                <a:t>q</a:t>
              </a:r>
              <a:r>
                <a:rPr lang="en-US" b="1" baseline="-25000" dirty="0" smtClean="0">
                  <a:solidFill>
                    <a:srgbClr val="FF0000"/>
                  </a:solidFill>
                </a:rPr>
                <a:t>13</a:t>
              </a:r>
              <a:endParaRPr lang="en-US" b="1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992790" y="3135868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B050"/>
                  </a:solidFill>
                  <a:latin typeface="Symbol" pitchFamily="18" charset="2"/>
                </a:rPr>
                <a:t>q</a:t>
              </a:r>
              <a:r>
                <a:rPr lang="en-US" b="1" baseline="-25000" dirty="0" smtClean="0">
                  <a:solidFill>
                    <a:srgbClr val="00B050"/>
                  </a:solidFill>
                </a:rPr>
                <a:t>23</a:t>
              </a:r>
              <a:endParaRPr lang="en-US" b="1" baseline="30000" dirty="0">
                <a:solidFill>
                  <a:srgbClr val="00B05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772400" y="3124200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CF0BAE"/>
                  </a:solidFill>
                  <a:latin typeface="Symbol" pitchFamily="18" charset="2"/>
                </a:rPr>
                <a:t>q</a:t>
              </a:r>
              <a:r>
                <a:rPr lang="en-US" b="1" baseline="-25000" dirty="0" smtClean="0">
                  <a:solidFill>
                    <a:srgbClr val="CF0BAE"/>
                  </a:solidFill>
                </a:rPr>
                <a:t>14</a:t>
              </a:r>
              <a:endParaRPr lang="en-US" b="1" baseline="30000" dirty="0">
                <a:solidFill>
                  <a:srgbClr val="CF0BAE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221390" y="5421868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A8504"/>
                  </a:solidFill>
                  <a:latin typeface="Symbol" pitchFamily="18" charset="2"/>
                </a:rPr>
                <a:t>q</a:t>
              </a:r>
              <a:r>
                <a:rPr lang="en-US" b="1" baseline="-25000" dirty="0" smtClean="0">
                  <a:solidFill>
                    <a:srgbClr val="FA8504"/>
                  </a:solidFill>
                </a:rPr>
                <a:t>24</a:t>
              </a:r>
              <a:endParaRPr lang="en-US" b="1" baseline="30000" dirty="0">
                <a:solidFill>
                  <a:srgbClr val="FA8504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162800" y="3886200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Symbol" pitchFamily="18" charset="2"/>
                </a:rPr>
                <a:t>q</a:t>
              </a:r>
              <a:r>
                <a:rPr lang="en-US" b="1" baseline="-25000" dirty="0" smtClean="0"/>
                <a:t>34</a:t>
              </a:r>
              <a:endParaRPr lang="en-US" b="1" baseline="300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106892" y="2514600"/>
              <a:ext cx="16744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B050"/>
                  </a:solidFill>
                  <a:latin typeface="Symbol" pitchFamily="18" charset="2"/>
                </a:rPr>
                <a:t>q</a:t>
              </a:r>
              <a:r>
                <a:rPr lang="en-US" b="1" baseline="-25000" dirty="0" smtClean="0">
                  <a:solidFill>
                    <a:srgbClr val="00B050"/>
                  </a:solidFill>
                </a:rPr>
                <a:t>23</a:t>
              </a:r>
              <a:r>
                <a:rPr lang="en-US" b="1" dirty="0" smtClean="0">
                  <a:solidFill>
                    <a:srgbClr val="00B050"/>
                  </a:solidFill>
                </a:rPr>
                <a:t> Suppression</a:t>
              </a:r>
              <a:endParaRPr lang="en-US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33" name="TextBox 29"/>
          <p:cNvSpPr txBox="1"/>
          <p:nvPr/>
        </p:nvSpPr>
        <p:spPr>
          <a:xfrm>
            <a:off x="1905000" y="2297668"/>
            <a:ext cx="1648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  <a:latin typeface="Symbol" panose="05050102010706020507" pitchFamily="18" charset="2"/>
              </a:rPr>
              <a:t>D</a:t>
            </a:r>
            <a:r>
              <a:rPr lang="en-US" b="1" dirty="0" smtClean="0">
                <a:solidFill>
                  <a:srgbClr val="7030A0"/>
                </a:solidFill>
              </a:rPr>
              <a:t>m</a:t>
            </a:r>
            <a:r>
              <a:rPr lang="en-US" b="1" baseline="30000" dirty="0" smtClean="0">
                <a:solidFill>
                  <a:srgbClr val="7030A0"/>
                </a:solidFill>
              </a:rPr>
              <a:t>2</a:t>
            </a:r>
            <a:r>
              <a:rPr lang="en-US" b="1" baseline="-25000" dirty="0" smtClean="0">
                <a:solidFill>
                  <a:srgbClr val="7030A0"/>
                </a:solidFill>
              </a:rPr>
              <a:t>41</a:t>
            </a:r>
            <a:r>
              <a:rPr lang="en-US" b="1" dirty="0" smtClean="0">
                <a:solidFill>
                  <a:srgbClr val="7030A0"/>
                </a:solidFill>
              </a:rPr>
              <a:t> = 0.3 eV</a:t>
            </a:r>
            <a:r>
              <a:rPr lang="en-US" b="1" baseline="30000" dirty="0" smtClean="0">
                <a:solidFill>
                  <a:srgbClr val="7030A0"/>
                </a:solidFill>
              </a:rPr>
              <a:t>2</a:t>
            </a:r>
            <a:endParaRPr lang="en-US" b="1" baseline="30000" dirty="0">
              <a:solidFill>
                <a:srgbClr val="7030A0"/>
              </a:solidFill>
            </a:endParaRPr>
          </a:p>
        </p:txBody>
      </p:sp>
      <p:sp>
        <p:nvSpPr>
          <p:cNvPr id="29" name="CaixaDeTexto 8"/>
          <p:cNvSpPr txBox="1"/>
          <p:nvPr/>
        </p:nvSpPr>
        <p:spPr>
          <a:xfrm>
            <a:off x="609600" y="838200"/>
            <a:ext cx="828223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/>
              <a:t> New resonant peak due to </a:t>
            </a:r>
            <a:r>
              <a:rPr lang="en-US" sz="2200" dirty="0" smtClean="0">
                <a:latin typeface="Symbol" panose="05050102010706020507" pitchFamily="18" charset="2"/>
              </a:rPr>
              <a:t>D</a:t>
            </a:r>
            <a:r>
              <a:rPr lang="en-US" sz="2200" dirty="0" smtClean="0"/>
              <a:t>m</a:t>
            </a:r>
            <a:r>
              <a:rPr lang="en-US" sz="2200" baseline="30000" dirty="0" smtClean="0"/>
              <a:t>2</a:t>
            </a:r>
            <a:r>
              <a:rPr lang="en-US" sz="2200" baseline="-25000" dirty="0" smtClean="0"/>
              <a:t>41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/>
              <a:t> Some intermediate </a:t>
            </a:r>
            <a:r>
              <a:rPr lang="en-US" sz="2200" dirty="0" err="1" smtClean="0"/>
              <a:t>behaviour</a:t>
            </a:r>
            <a:r>
              <a:rPr lang="en-US" sz="2200" dirty="0" smtClean="0"/>
              <a:t> between </a:t>
            </a:r>
            <a:r>
              <a:rPr lang="en-US" sz="2200" dirty="0" smtClean="0">
                <a:latin typeface="Symbol" pitchFamily="18" charset="2"/>
              </a:rPr>
              <a:t>q</a:t>
            </a:r>
            <a:r>
              <a:rPr lang="en-US" sz="2200" baseline="-25000" dirty="0" smtClean="0"/>
              <a:t>13</a:t>
            </a:r>
            <a:r>
              <a:rPr lang="en-US" sz="2200" dirty="0" smtClean="0"/>
              <a:t> and </a:t>
            </a:r>
            <a:r>
              <a:rPr lang="en-US" sz="2200" dirty="0" smtClean="0">
                <a:latin typeface="Symbol" pitchFamily="18" charset="2"/>
              </a:rPr>
              <a:t>q</a:t>
            </a:r>
            <a:r>
              <a:rPr lang="en-US" sz="2200" baseline="-25000" dirty="0" smtClean="0"/>
              <a:t>14</a:t>
            </a:r>
            <a:r>
              <a:rPr lang="en-US" sz="2200" dirty="0" smtClean="0"/>
              <a:t> resonances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/>
              <a:t> </a:t>
            </a:r>
            <a:r>
              <a:rPr lang="en-US" sz="2200" dirty="0" smtClean="0">
                <a:latin typeface="Symbol" panose="05050102010706020507" pitchFamily="18" charset="2"/>
              </a:rPr>
              <a:t>q</a:t>
            </a:r>
            <a:r>
              <a:rPr lang="en-US" sz="2200" baseline="-25000" dirty="0" smtClean="0"/>
              <a:t>23</a:t>
            </a:r>
            <a:r>
              <a:rPr lang="en-US" sz="2200" dirty="0" smtClean="0"/>
              <a:t> suppression seems to be fairly independent of </a:t>
            </a:r>
            <a:r>
              <a:rPr lang="en-US" sz="2200" dirty="0" smtClean="0">
                <a:latin typeface="Symbol" panose="05050102010706020507" pitchFamily="18" charset="2"/>
              </a:rPr>
              <a:t>D</a:t>
            </a:r>
            <a:r>
              <a:rPr lang="en-US" sz="2200" dirty="0" smtClean="0"/>
              <a:t>m</a:t>
            </a:r>
            <a:r>
              <a:rPr lang="en-US" sz="2200" baseline="30000" dirty="0" smtClean="0"/>
              <a:t>2</a:t>
            </a:r>
            <a:r>
              <a:rPr lang="en-US" sz="2200" baseline="-25000" dirty="0" smtClean="0"/>
              <a:t>41</a:t>
            </a:r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94551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7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Resonances w/ </a:t>
            </a:r>
            <a:r>
              <a:rPr lang="en-US" sz="4400" dirty="0" err="1" smtClean="0"/>
              <a:t>Steriles</a:t>
            </a:r>
            <a:endParaRPr lang="en-US" sz="4400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Jan 2017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47</a:t>
            </a:fld>
            <a:endParaRPr lang="en-US"/>
          </a:p>
        </p:txBody>
      </p:sp>
      <p:grpSp>
        <p:nvGrpSpPr>
          <p:cNvPr id="2" name="Groupe 1"/>
          <p:cNvGrpSpPr/>
          <p:nvPr/>
        </p:nvGrpSpPr>
        <p:grpSpPr>
          <a:xfrm>
            <a:off x="100782" y="2209800"/>
            <a:ext cx="8791054" cy="4000805"/>
            <a:chOff x="100782" y="2514600"/>
            <a:chExt cx="8791054" cy="4000805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0782" y="2814362"/>
              <a:ext cx="4480560" cy="3681526"/>
            </a:xfrm>
            <a:prstGeom prst="rect">
              <a:avLst/>
            </a:prstGeom>
            <a:noFill/>
          </p:spPr>
        </p:pic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94156" y="2819400"/>
              <a:ext cx="4297680" cy="3696005"/>
            </a:xfrm>
            <a:prstGeom prst="rect">
              <a:avLst/>
            </a:prstGeom>
            <a:noFill/>
          </p:spPr>
        </p:pic>
        <p:sp>
          <p:nvSpPr>
            <p:cNvPr id="16" name="TextBox 15"/>
            <p:cNvSpPr txBox="1"/>
            <p:nvPr/>
          </p:nvSpPr>
          <p:spPr>
            <a:xfrm>
              <a:off x="3429000" y="4648200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m</a:t>
              </a:r>
              <a:r>
                <a:rPr lang="en-US" b="1" baseline="-25000" dirty="0" smtClean="0">
                  <a:solidFill>
                    <a:srgbClr val="FF0000"/>
                  </a:solidFill>
                </a:rPr>
                <a:t>2</a:t>
              </a:r>
              <a:r>
                <a:rPr lang="en-US" b="1" baseline="30000" dirty="0" smtClean="0">
                  <a:solidFill>
                    <a:srgbClr val="FF0000"/>
                  </a:solidFill>
                </a:rPr>
                <a:t>2</a:t>
              </a:r>
              <a:endParaRPr lang="en-US" b="1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478831" y="5345668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C00F6"/>
                  </a:solidFill>
                </a:rPr>
                <a:t>m</a:t>
              </a:r>
              <a:r>
                <a:rPr lang="en-US" b="1" baseline="-25000" dirty="0" smtClean="0">
                  <a:solidFill>
                    <a:srgbClr val="0C00F6"/>
                  </a:solidFill>
                </a:rPr>
                <a:t>1</a:t>
              </a:r>
              <a:r>
                <a:rPr lang="en-US" b="1" baseline="30000" dirty="0" smtClean="0">
                  <a:solidFill>
                    <a:srgbClr val="0C00F6"/>
                  </a:solidFill>
                </a:rPr>
                <a:t>2</a:t>
              </a:r>
              <a:endParaRPr lang="en-US" b="1" baseline="30000" dirty="0">
                <a:solidFill>
                  <a:srgbClr val="0C00F6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66800" y="4812268"/>
              <a:ext cx="5293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B050"/>
                  </a:solidFill>
                </a:rPr>
                <a:t>m</a:t>
              </a:r>
              <a:r>
                <a:rPr lang="en-US" b="1" baseline="-25000" dirty="0" smtClean="0">
                  <a:solidFill>
                    <a:srgbClr val="00B050"/>
                  </a:solidFill>
                </a:rPr>
                <a:t>3</a:t>
              </a:r>
              <a:r>
                <a:rPr lang="en-US" b="1" baseline="30000" dirty="0" smtClean="0">
                  <a:solidFill>
                    <a:srgbClr val="00B050"/>
                  </a:solidFill>
                </a:rPr>
                <a:t>2</a:t>
              </a:r>
              <a:endParaRPr lang="en-US" b="1" baseline="30000" dirty="0">
                <a:solidFill>
                  <a:srgbClr val="00B05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66800" y="3886200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CF0BAE"/>
                  </a:solidFill>
                </a:rPr>
                <a:t>m</a:t>
              </a:r>
              <a:r>
                <a:rPr lang="en-US" b="1" baseline="-25000" dirty="0" smtClean="0">
                  <a:solidFill>
                    <a:srgbClr val="CF0BAE"/>
                  </a:solidFill>
                </a:rPr>
                <a:t>4</a:t>
              </a:r>
              <a:r>
                <a:rPr lang="en-US" b="1" baseline="30000" dirty="0" smtClean="0">
                  <a:solidFill>
                    <a:srgbClr val="CF0BAE"/>
                  </a:solidFill>
                </a:rPr>
                <a:t>2</a:t>
              </a:r>
              <a:endParaRPr lang="en-US" b="1" baseline="30000" dirty="0">
                <a:solidFill>
                  <a:srgbClr val="CF0BAE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00400" y="3593068"/>
              <a:ext cx="3860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chemeClr val="bg1">
                      <a:lumMod val="50000"/>
                    </a:schemeClr>
                  </a:solidFill>
                </a:rPr>
                <a:t>V</a:t>
              </a:r>
              <a:r>
                <a:rPr lang="en-US" b="1" baseline="-25000" dirty="0" err="1" smtClean="0">
                  <a:solidFill>
                    <a:schemeClr val="bg1">
                      <a:lumMod val="50000"/>
                    </a:schemeClr>
                  </a:solidFill>
                </a:rPr>
                <a:t>e</a:t>
              </a:r>
              <a:endParaRPr lang="en-US" b="1" baseline="-25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138868" y="3505200"/>
              <a:ext cx="4331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V</a:t>
              </a:r>
              <a:r>
                <a:rPr lang="en-US" b="1" baseline="-2500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n</a:t>
              </a:r>
              <a:endParaRPr lang="en-US" b="1" baseline="-25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019800" y="3124200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C00F6"/>
                  </a:solidFill>
                  <a:latin typeface="Symbol" pitchFamily="18" charset="2"/>
                </a:rPr>
                <a:t>q</a:t>
              </a:r>
              <a:r>
                <a:rPr lang="en-US" b="1" baseline="-25000" dirty="0" smtClean="0">
                  <a:solidFill>
                    <a:srgbClr val="0C00F6"/>
                  </a:solidFill>
                </a:rPr>
                <a:t>12</a:t>
              </a:r>
              <a:endParaRPr lang="en-US" b="1" baseline="30000" dirty="0">
                <a:solidFill>
                  <a:srgbClr val="0C00F6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840390" y="4572000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Symbol" pitchFamily="18" charset="2"/>
                </a:rPr>
                <a:t>q</a:t>
              </a:r>
              <a:r>
                <a:rPr lang="en-US" b="1" baseline="-25000" dirty="0" smtClean="0">
                  <a:solidFill>
                    <a:srgbClr val="FF0000"/>
                  </a:solidFill>
                </a:rPr>
                <a:t>13</a:t>
              </a:r>
              <a:endParaRPr lang="en-US" b="1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992790" y="3135868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B050"/>
                  </a:solidFill>
                  <a:latin typeface="Symbol" pitchFamily="18" charset="2"/>
                </a:rPr>
                <a:t>q</a:t>
              </a:r>
              <a:r>
                <a:rPr lang="en-US" b="1" baseline="-25000" dirty="0" smtClean="0">
                  <a:solidFill>
                    <a:srgbClr val="00B050"/>
                  </a:solidFill>
                </a:rPr>
                <a:t>23</a:t>
              </a:r>
              <a:endParaRPr lang="en-US" b="1" baseline="30000" dirty="0">
                <a:solidFill>
                  <a:srgbClr val="00B05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924800" y="3124200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CF0BAE"/>
                  </a:solidFill>
                  <a:latin typeface="Symbol" pitchFamily="18" charset="2"/>
                </a:rPr>
                <a:t>q</a:t>
              </a:r>
              <a:r>
                <a:rPr lang="en-US" b="1" baseline="-25000" dirty="0" smtClean="0">
                  <a:solidFill>
                    <a:srgbClr val="CF0BAE"/>
                  </a:solidFill>
                </a:rPr>
                <a:t>14</a:t>
              </a:r>
              <a:endParaRPr lang="en-US" b="1" baseline="30000" dirty="0">
                <a:solidFill>
                  <a:srgbClr val="CF0BAE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907190" y="5421868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A8504"/>
                  </a:solidFill>
                  <a:latin typeface="Symbol" pitchFamily="18" charset="2"/>
                </a:rPr>
                <a:t>q</a:t>
              </a:r>
              <a:r>
                <a:rPr lang="en-US" b="1" baseline="-25000" dirty="0" smtClean="0">
                  <a:solidFill>
                    <a:srgbClr val="FA8504"/>
                  </a:solidFill>
                </a:rPr>
                <a:t>24</a:t>
              </a:r>
              <a:endParaRPr lang="en-US" b="1" baseline="30000" dirty="0">
                <a:solidFill>
                  <a:srgbClr val="FA8504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526190" y="3886200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Symbol" pitchFamily="18" charset="2"/>
                </a:rPr>
                <a:t>q</a:t>
              </a:r>
              <a:r>
                <a:rPr lang="en-US" b="1" baseline="-25000" dirty="0" smtClean="0"/>
                <a:t>34</a:t>
              </a:r>
              <a:endParaRPr lang="en-US" b="1" baseline="300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106892" y="2514600"/>
              <a:ext cx="16744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B050"/>
                  </a:solidFill>
                  <a:latin typeface="Symbol" pitchFamily="18" charset="2"/>
                </a:rPr>
                <a:t>q</a:t>
              </a:r>
              <a:r>
                <a:rPr lang="en-US" b="1" baseline="-25000" dirty="0" smtClean="0">
                  <a:solidFill>
                    <a:srgbClr val="00B050"/>
                  </a:solidFill>
                </a:rPr>
                <a:t>23</a:t>
              </a:r>
              <a:r>
                <a:rPr lang="en-US" b="1" dirty="0" smtClean="0">
                  <a:solidFill>
                    <a:srgbClr val="00B050"/>
                  </a:solidFill>
                </a:rPr>
                <a:t> Suppression</a:t>
              </a:r>
              <a:endParaRPr lang="en-US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31" name="TextBox 29"/>
          <p:cNvSpPr txBox="1"/>
          <p:nvPr/>
        </p:nvSpPr>
        <p:spPr>
          <a:xfrm>
            <a:off x="1905000" y="2297668"/>
            <a:ext cx="1625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  <a:latin typeface="Symbol" panose="05050102010706020507" pitchFamily="18" charset="2"/>
              </a:rPr>
              <a:t>D</a:t>
            </a:r>
            <a:r>
              <a:rPr lang="en-US" b="1" dirty="0" smtClean="0">
                <a:solidFill>
                  <a:srgbClr val="7030A0"/>
                </a:solidFill>
              </a:rPr>
              <a:t>m</a:t>
            </a:r>
            <a:r>
              <a:rPr lang="en-US" b="1" baseline="30000" dirty="0" smtClean="0">
                <a:solidFill>
                  <a:srgbClr val="7030A0"/>
                </a:solidFill>
              </a:rPr>
              <a:t>2</a:t>
            </a:r>
            <a:r>
              <a:rPr lang="en-US" b="1" baseline="-25000" dirty="0" smtClean="0">
                <a:solidFill>
                  <a:srgbClr val="7030A0"/>
                </a:solidFill>
              </a:rPr>
              <a:t>41</a:t>
            </a:r>
            <a:r>
              <a:rPr lang="en-US" b="1" dirty="0" smtClean="0">
                <a:solidFill>
                  <a:srgbClr val="7030A0"/>
                </a:solidFill>
              </a:rPr>
              <a:t> = 10 eV</a:t>
            </a:r>
            <a:r>
              <a:rPr lang="en-US" b="1" baseline="30000" dirty="0" smtClean="0">
                <a:solidFill>
                  <a:srgbClr val="7030A0"/>
                </a:solidFill>
              </a:rPr>
              <a:t>2</a:t>
            </a:r>
            <a:endParaRPr lang="en-US" b="1" baseline="30000" dirty="0">
              <a:solidFill>
                <a:srgbClr val="7030A0"/>
              </a:solidFill>
            </a:endParaRPr>
          </a:p>
        </p:txBody>
      </p:sp>
      <p:sp>
        <p:nvSpPr>
          <p:cNvPr id="32" name="CaixaDeTexto 8"/>
          <p:cNvSpPr txBox="1"/>
          <p:nvPr/>
        </p:nvSpPr>
        <p:spPr>
          <a:xfrm>
            <a:off x="609600" y="838200"/>
            <a:ext cx="828223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/>
              <a:t> New resonant peak due to </a:t>
            </a:r>
            <a:r>
              <a:rPr lang="en-US" sz="2200" dirty="0" smtClean="0">
                <a:latin typeface="Symbol" panose="05050102010706020507" pitchFamily="18" charset="2"/>
              </a:rPr>
              <a:t>D</a:t>
            </a:r>
            <a:r>
              <a:rPr lang="en-US" sz="2200" dirty="0" smtClean="0"/>
              <a:t>m</a:t>
            </a:r>
            <a:r>
              <a:rPr lang="en-US" sz="2200" baseline="30000" dirty="0" smtClean="0"/>
              <a:t>2</a:t>
            </a:r>
            <a:r>
              <a:rPr lang="en-US" sz="2200" baseline="-25000" dirty="0" smtClean="0"/>
              <a:t>41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/>
              <a:t> Some intermediate </a:t>
            </a:r>
            <a:r>
              <a:rPr lang="en-US" sz="2200" dirty="0" err="1" smtClean="0"/>
              <a:t>behaviour</a:t>
            </a:r>
            <a:r>
              <a:rPr lang="en-US" sz="2200" dirty="0" smtClean="0"/>
              <a:t> between </a:t>
            </a:r>
            <a:r>
              <a:rPr lang="en-US" sz="2200" dirty="0" smtClean="0">
                <a:latin typeface="Symbol" pitchFamily="18" charset="2"/>
              </a:rPr>
              <a:t>q</a:t>
            </a:r>
            <a:r>
              <a:rPr lang="en-US" sz="2200" baseline="-25000" dirty="0" smtClean="0"/>
              <a:t>13</a:t>
            </a:r>
            <a:r>
              <a:rPr lang="en-US" sz="2200" dirty="0" smtClean="0"/>
              <a:t> and </a:t>
            </a:r>
            <a:r>
              <a:rPr lang="en-US" sz="2200" dirty="0" smtClean="0">
                <a:latin typeface="Symbol" pitchFamily="18" charset="2"/>
              </a:rPr>
              <a:t>q</a:t>
            </a:r>
            <a:r>
              <a:rPr lang="en-US" sz="2200" baseline="-25000" dirty="0" smtClean="0"/>
              <a:t>14</a:t>
            </a:r>
            <a:r>
              <a:rPr lang="en-US" sz="2200" dirty="0" smtClean="0"/>
              <a:t> resonances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/>
              <a:t> </a:t>
            </a:r>
            <a:r>
              <a:rPr lang="en-US" sz="2200" dirty="0" smtClean="0">
                <a:latin typeface="Symbol" panose="05050102010706020507" pitchFamily="18" charset="2"/>
              </a:rPr>
              <a:t>q</a:t>
            </a:r>
            <a:r>
              <a:rPr lang="en-US" sz="2200" baseline="-25000" dirty="0" smtClean="0"/>
              <a:t>23</a:t>
            </a:r>
            <a:r>
              <a:rPr lang="en-US" sz="2200" dirty="0" smtClean="0"/>
              <a:t> suppression seems to be fairly independent of </a:t>
            </a:r>
            <a:r>
              <a:rPr lang="en-US" sz="2200" dirty="0" smtClean="0">
                <a:latin typeface="Symbol" panose="05050102010706020507" pitchFamily="18" charset="2"/>
              </a:rPr>
              <a:t>D</a:t>
            </a:r>
            <a:r>
              <a:rPr lang="en-US" sz="2200" dirty="0" smtClean="0"/>
              <a:t>m</a:t>
            </a:r>
            <a:r>
              <a:rPr lang="en-US" sz="2200" baseline="30000" dirty="0" smtClean="0"/>
              <a:t>2</a:t>
            </a:r>
            <a:r>
              <a:rPr lang="en-US" sz="2200" baseline="-25000" dirty="0" smtClean="0"/>
              <a:t>41</a:t>
            </a:r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415088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7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Tau Coupling</a:t>
            </a:r>
            <a:endParaRPr lang="en-US" sz="4400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Jan 2017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3" name="AutoShape 2" descr="http://www-numi.fnal.gov/MinosResults/Blessed/minos-sterile-20160122/png/Data_90_95_Limit_Sn2_th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CaixaDeTexto 8"/>
          <p:cNvSpPr txBox="1"/>
          <p:nvPr/>
        </p:nvSpPr>
        <p:spPr>
          <a:xfrm>
            <a:off x="685800" y="5257800"/>
            <a:ext cx="7848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200" dirty="0"/>
              <a:t> ORCA/PINGU can probe the U</a:t>
            </a:r>
            <a:r>
              <a:rPr lang="en-US" sz="2200" baseline="-25000" dirty="0">
                <a:latin typeface="Symbol" panose="05050102010706020507" pitchFamily="18" charset="2"/>
              </a:rPr>
              <a:t>t</a:t>
            </a:r>
            <a:r>
              <a:rPr lang="en-US" sz="2200" baseline="-25000" dirty="0"/>
              <a:t>4</a:t>
            </a:r>
            <a:r>
              <a:rPr lang="en-US" sz="2200" dirty="0"/>
              <a:t> coupling at low energies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 smtClean="0"/>
              <a:t> At high energies, effect is related to U</a:t>
            </a:r>
            <a:r>
              <a:rPr lang="en-US" sz="2200" baseline="-25000" dirty="0" smtClean="0">
                <a:latin typeface="Symbol" panose="05050102010706020507" pitchFamily="18" charset="2"/>
              </a:rPr>
              <a:t>m</a:t>
            </a:r>
            <a:r>
              <a:rPr lang="en-US" sz="2200" baseline="-25000" dirty="0" smtClean="0"/>
              <a:t>4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 smtClean="0"/>
              <a:t> New constraints on </a:t>
            </a:r>
            <a:r>
              <a:rPr lang="en-US" sz="2200" dirty="0"/>
              <a:t>U</a:t>
            </a:r>
            <a:r>
              <a:rPr lang="en-US" sz="2200" baseline="-25000" dirty="0">
                <a:latin typeface="Symbol" panose="05050102010706020507" pitchFamily="18" charset="2"/>
              </a:rPr>
              <a:t>m</a:t>
            </a:r>
            <a:r>
              <a:rPr lang="en-US" sz="2200" baseline="-25000" dirty="0"/>
              <a:t>4 </a:t>
            </a:r>
            <a:r>
              <a:rPr lang="en-US" sz="2200" baseline="-25000" dirty="0" smtClean="0"/>
              <a:t> </a:t>
            </a:r>
            <a:r>
              <a:rPr lang="en-US" sz="2200" dirty="0" smtClean="0"/>
              <a:t>impact sensitivity at low energy too</a:t>
            </a:r>
          </a:p>
        </p:txBody>
      </p:sp>
      <p:grpSp>
        <p:nvGrpSpPr>
          <p:cNvPr id="2" name="Groupe 1"/>
          <p:cNvGrpSpPr/>
          <p:nvPr/>
        </p:nvGrpSpPr>
        <p:grpSpPr>
          <a:xfrm>
            <a:off x="381000" y="927588"/>
            <a:ext cx="5105400" cy="4025412"/>
            <a:chOff x="152400" y="773257"/>
            <a:chExt cx="5784356" cy="4560743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2400" y="773257"/>
              <a:ext cx="5784356" cy="4560743"/>
            </a:xfrm>
            <a:prstGeom prst="rect">
              <a:avLst/>
            </a:prstGeom>
            <a:noFill/>
            <a:ln w="508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ZoneTexte 9"/>
            <p:cNvSpPr txBox="1"/>
            <p:nvPr/>
          </p:nvSpPr>
          <p:spPr>
            <a:xfrm>
              <a:off x="2057398" y="2141046"/>
              <a:ext cx="16161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|U</a:t>
              </a:r>
              <a:r>
                <a:rPr lang="en-US" sz="2000" b="1" baseline="-25000" dirty="0" smtClean="0">
                  <a:solidFill>
                    <a:srgbClr val="FF0000"/>
                  </a:solidFill>
                  <a:latin typeface="Symbol" panose="05050102010706020507" pitchFamily="18" charset="2"/>
                </a:rPr>
                <a:t>t</a:t>
              </a:r>
              <a:r>
                <a:rPr lang="en-US" sz="2000" b="1" baseline="-25000" dirty="0" smtClean="0">
                  <a:solidFill>
                    <a:srgbClr val="FF0000"/>
                  </a:solidFill>
                </a:rPr>
                <a:t>4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|</a:t>
              </a:r>
              <a:r>
                <a:rPr lang="en-US" sz="2000" b="1" baseline="30000" dirty="0" smtClean="0">
                  <a:solidFill>
                    <a:srgbClr val="FF0000"/>
                  </a:solidFill>
                </a:rPr>
                <a:t>2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 = 0.18</a:t>
              </a:r>
              <a:endParaRPr lang="en-GB" sz="20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3" name="Connecteur droit avec flèche 12"/>
            <p:cNvCxnSpPr/>
            <p:nvPr/>
          </p:nvCxnSpPr>
          <p:spPr>
            <a:xfrm flipH="1">
              <a:off x="1676398" y="2341101"/>
              <a:ext cx="381001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avec flèche 13"/>
            <p:cNvCxnSpPr/>
            <p:nvPr/>
          </p:nvCxnSpPr>
          <p:spPr>
            <a:xfrm flipH="1">
              <a:off x="1676398" y="2445846"/>
              <a:ext cx="381002" cy="2286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>
              <a:off x="1981198" y="2653518"/>
              <a:ext cx="247856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  <a:latin typeface="Symbol" panose="05050102010706020507" pitchFamily="18" charset="2"/>
                </a:rPr>
                <a:t>d</a:t>
              </a:r>
              <a:r>
                <a:rPr lang="en-US" sz="2000" b="1" baseline="-25000" dirty="0" smtClean="0">
                  <a:solidFill>
                    <a:srgbClr val="FF0000"/>
                  </a:solidFill>
                </a:rPr>
                <a:t>24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 = {</a:t>
              </a:r>
              <a:r>
                <a:rPr lang="en-US" sz="2000" b="1" dirty="0" smtClean="0">
                  <a:solidFill>
                    <a:srgbClr val="FFC000"/>
                  </a:solidFill>
                  <a:latin typeface="Symbol" panose="05050102010706020507" pitchFamily="18" charset="2"/>
                </a:rPr>
                <a:t>0</a:t>
              </a:r>
              <a:r>
                <a:rPr lang="en-US" sz="2000" b="1" dirty="0" smtClean="0">
                  <a:solidFill>
                    <a:srgbClr val="FF0000"/>
                  </a:solidFill>
                  <a:latin typeface="Symbol" panose="05050102010706020507" pitchFamily="18" charset="2"/>
                </a:rPr>
                <a:t>, </a:t>
              </a:r>
              <a:r>
                <a:rPr lang="en-US" sz="2000" b="1" dirty="0" smtClean="0">
                  <a:solidFill>
                    <a:srgbClr val="00B050"/>
                  </a:solidFill>
                  <a:latin typeface="Symbol" panose="05050102010706020507" pitchFamily="18" charset="2"/>
                </a:rPr>
                <a:t>p/2</a:t>
              </a:r>
              <a:r>
                <a:rPr lang="en-US" sz="2000" b="1" dirty="0" smtClean="0">
                  <a:solidFill>
                    <a:srgbClr val="FF0000"/>
                  </a:solidFill>
                  <a:latin typeface="Symbol" panose="05050102010706020507" pitchFamily="18" charset="2"/>
                </a:rPr>
                <a:t>, </a:t>
              </a:r>
              <a:r>
                <a:rPr lang="en-US" sz="2000" b="1" dirty="0" smtClean="0">
                  <a:solidFill>
                    <a:srgbClr val="7030A0"/>
                  </a:solidFill>
                  <a:latin typeface="Symbol" panose="05050102010706020507" pitchFamily="18" charset="2"/>
                </a:rPr>
                <a:t>p</a:t>
              </a:r>
              <a:r>
                <a:rPr lang="en-US" sz="2000" b="1" dirty="0" smtClean="0">
                  <a:solidFill>
                    <a:srgbClr val="FF0000"/>
                  </a:solidFill>
                  <a:latin typeface="Symbol" panose="05050102010706020507" pitchFamily="18" charset="2"/>
                </a:rPr>
                <a:t>, </a:t>
              </a:r>
              <a:r>
                <a:rPr lang="en-US" sz="2000" b="1" dirty="0" smtClean="0">
                  <a:solidFill>
                    <a:srgbClr val="0C00F6"/>
                  </a:solidFill>
                  <a:latin typeface="Symbol" panose="05050102010706020507" pitchFamily="18" charset="2"/>
                </a:rPr>
                <a:t>3p/2</a:t>
              </a:r>
              <a:r>
                <a:rPr lang="en-US" sz="2000" b="1" dirty="0" smtClean="0">
                  <a:solidFill>
                    <a:srgbClr val="FF0000"/>
                  </a:solidFill>
                  <a:latin typeface="Symbol" panose="05050102010706020507" pitchFamily="18" charset="2"/>
                </a:rPr>
                <a:t>}</a:t>
              </a:r>
              <a:endParaRPr lang="en-GB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1523998" y="1455246"/>
              <a:ext cx="20233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|U</a:t>
              </a:r>
              <a:r>
                <a:rPr lang="en-US" sz="2000" b="1" baseline="-25000" dirty="0" smtClean="0">
                  <a:solidFill>
                    <a:srgbClr val="FF0000"/>
                  </a:solidFill>
                  <a:latin typeface="Symbol" panose="05050102010706020507" pitchFamily="18" charset="2"/>
                </a:rPr>
                <a:t>m</a:t>
              </a:r>
              <a:r>
                <a:rPr lang="en-US" sz="2000" b="1" baseline="-25000" dirty="0" smtClean="0">
                  <a:solidFill>
                    <a:srgbClr val="FF0000"/>
                  </a:solidFill>
                </a:rPr>
                <a:t>4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|</a:t>
              </a:r>
              <a:r>
                <a:rPr lang="en-US" sz="2000" b="1" baseline="30000" dirty="0" smtClean="0">
                  <a:solidFill>
                    <a:srgbClr val="FF0000"/>
                  </a:solidFill>
                </a:rPr>
                <a:t>2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 at IC limit</a:t>
              </a:r>
              <a:endParaRPr lang="en-GB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3827255" y="3722136"/>
              <a:ext cx="9733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U</a:t>
              </a:r>
              <a:r>
                <a:rPr lang="en-US" sz="2000" b="1" baseline="-25000" dirty="0" smtClean="0">
                  <a:latin typeface="Symbol" panose="05050102010706020507" pitchFamily="18" charset="2"/>
                </a:rPr>
                <a:t>t</a:t>
              </a:r>
              <a:r>
                <a:rPr lang="en-US" sz="2000" b="1" baseline="-25000" dirty="0" smtClean="0"/>
                <a:t>4</a:t>
              </a:r>
              <a:r>
                <a:rPr lang="en-US" sz="2000" b="1" dirty="0" smtClean="0"/>
                <a:t> = 0</a:t>
              </a:r>
              <a:endParaRPr lang="en-GB" sz="2000" b="1" dirty="0"/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3809998" y="1150446"/>
              <a:ext cx="15760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/>
                <a:t>c</a:t>
              </a:r>
              <a:r>
                <a:rPr lang="en-US" sz="2000" b="1" dirty="0" err="1" smtClean="0"/>
                <a:t>os</a:t>
              </a:r>
              <a:r>
                <a:rPr lang="en-US" sz="2000" b="1" dirty="0" err="1" smtClean="0">
                  <a:latin typeface="Symbol" panose="05050102010706020507" pitchFamily="18" charset="2"/>
                </a:rPr>
                <a:t>q</a:t>
              </a:r>
              <a:r>
                <a:rPr lang="en-US" sz="2000" b="1" baseline="-25000" dirty="0" err="1" smtClean="0"/>
                <a:t>z</a:t>
              </a:r>
              <a:r>
                <a:rPr lang="en-US" sz="2000" b="1" dirty="0" smtClean="0"/>
                <a:t> &lt; -0.9</a:t>
              </a:r>
              <a:endParaRPr lang="en-GB" sz="2000" b="1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422902" y="3131646"/>
              <a:ext cx="2221992" cy="1633728"/>
            </a:xfrm>
            <a:prstGeom prst="rect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 smtClean="0">
                <a:solidFill>
                  <a:srgbClr val="92D050"/>
                </a:solidFill>
              </a:endParaRPr>
            </a:p>
            <a:p>
              <a:pPr algn="r"/>
              <a:r>
                <a:rPr lang="en-US" sz="1600" b="1" dirty="0" err="1" smtClean="0">
                  <a:solidFill>
                    <a:srgbClr val="92D050"/>
                  </a:solidFill>
                </a:rPr>
                <a:t>IceCube</a:t>
              </a:r>
              <a:r>
                <a:rPr lang="en-US" sz="1600" b="1" dirty="0" smtClean="0">
                  <a:solidFill>
                    <a:srgbClr val="92D050"/>
                  </a:solidFill>
                </a:rPr>
                <a:t> Analysis</a:t>
              </a:r>
            </a:p>
            <a:p>
              <a:pPr algn="r"/>
              <a:r>
                <a:rPr lang="en-US" sz="1600" b="1" dirty="0" smtClean="0">
                  <a:solidFill>
                    <a:srgbClr val="92D050"/>
                  </a:solidFill>
                </a:rPr>
                <a:t> Region</a:t>
              </a:r>
            </a:p>
            <a:p>
              <a:pPr algn="r"/>
              <a:endParaRPr lang="en-US" b="1" dirty="0">
                <a:solidFill>
                  <a:srgbClr val="92D050"/>
                </a:solidFill>
              </a:endParaRPr>
            </a:p>
            <a:p>
              <a:pPr algn="r"/>
              <a:endParaRPr lang="en-US" b="1" dirty="0" smtClean="0">
                <a:solidFill>
                  <a:srgbClr val="92D050"/>
                </a:solidFill>
              </a:endParaRPr>
            </a:p>
            <a:p>
              <a:pPr algn="r"/>
              <a:endParaRPr lang="en-US" b="1" dirty="0">
                <a:solidFill>
                  <a:srgbClr val="92D050"/>
                </a:solidFill>
              </a:endParaRPr>
            </a:p>
            <a:p>
              <a:pPr algn="r"/>
              <a:endParaRPr lang="en-GB" b="1" dirty="0">
                <a:solidFill>
                  <a:srgbClr val="92D050"/>
                </a:solidFill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652488"/>
            <a:ext cx="3540325" cy="32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486400" y="1066800"/>
            <a:ext cx="3581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Super-K and </a:t>
            </a:r>
            <a:r>
              <a:rPr lang="en-US" b="1" dirty="0" err="1" smtClean="0"/>
              <a:t>DeepCore</a:t>
            </a:r>
            <a:r>
              <a:rPr lang="en-US" b="1" dirty="0" smtClean="0"/>
              <a:t> probed low-E with similar sensitivity</a:t>
            </a:r>
            <a:endParaRPr lang="en-GB" b="1" dirty="0"/>
          </a:p>
        </p:txBody>
      </p:sp>
      <p:sp>
        <p:nvSpPr>
          <p:cNvPr id="5" name="Rectangle 4"/>
          <p:cNvSpPr/>
          <p:nvPr/>
        </p:nvSpPr>
        <p:spPr>
          <a:xfrm>
            <a:off x="6206762" y="4892793"/>
            <a:ext cx="22109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/>
              <a:t>A. </a:t>
            </a:r>
            <a:r>
              <a:rPr lang="en-GB" sz="1200" dirty="0" err="1" smtClean="0"/>
              <a:t>Terliuk</a:t>
            </a:r>
            <a:r>
              <a:rPr lang="en-GB" sz="1200" dirty="0" smtClean="0"/>
              <a:t>, P2.024 Neutrino 2016</a:t>
            </a:r>
            <a:endParaRPr lang="en-GB" sz="1200" dirty="0"/>
          </a:p>
        </p:txBody>
      </p:sp>
      <p:sp>
        <p:nvSpPr>
          <p:cNvPr id="7" name="Rectangle 6"/>
          <p:cNvSpPr/>
          <p:nvPr/>
        </p:nvSpPr>
        <p:spPr>
          <a:xfrm>
            <a:off x="533400" y="496669"/>
            <a:ext cx="22390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rgbClr val="00B0F0"/>
                </a:solidFill>
              </a:rPr>
              <a:t>DeepCore</a:t>
            </a:r>
            <a:endParaRPr lang="en-US" b="1" dirty="0">
              <a:solidFill>
                <a:srgbClr val="00B0F0"/>
              </a:solidFill>
            </a:endParaRPr>
          </a:p>
          <a:p>
            <a:pPr algn="ctr"/>
            <a:r>
              <a:rPr lang="en-US" b="1" dirty="0">
                <a:solidFill>
                  <a:srgbClr val="00B0F0"/>
                </a:solidFill>
              </a:rPr>
              <a:t>ORCA/PINGU</a:t>
            </a:r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990600" y="1295400"/>
            <a:ext cx="1371600" cy="0"/>
          </a:xfrm>
          <a:prstGeom prst="straightConnector1">
            <a:avLst/>
          </a:prstGeom>
          <a:ln w="50800">
            <a:solidFill>
              <a:srgbClr val="00B0F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 rot="16200000">
            <a:off x="-849211" y="2591454"/>
            <a:ext cx="2220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Probability Difference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213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Estudos\JobHunting\Fellowships\MarieCurie\MSCF_Paris_2016\Contours_NuMu_Sterile_v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3352799" cy="2641832"/>
          </a:xfrm>
          <a:prstGeom prst="rect">
            <a:avLst/>
          </a:prstGeom>
          <a:noFill/>
          <a:ln w="508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1" y="3352800"/>
            <a:ext cx="4297677" cy="338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5825" y="3352800"/>
            <a:ext cx="4295775" cy="338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ORCA Studies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Jan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85" name="Espaço Reservado para Conteúdo 5"/>
          <p:cNvSpPr txBox="1">
            <a:spLocks/>
          </p:cNvSpPr>
          <p:nvPr/>
        </p:nvSpPr>
        <p:spPr>
          <a:xfrm>
            <a:off x="3886200" y="914400"/>
            <a:ext cx="5181600" cy="1981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274320">
              <a:spcBef>
                <a:spcPts val="600"/>
              </a:spcBef>
            </a:pPr>
            <a:r>
              <a:rPr lang="en-US" sz="2400" dirty="0" smtClean="0"/>
              <a:t>Strong sensitivity with </a:t>
            </a:r>
            <a:r>
              <a:rPr lang="en-US" sz="2400" dirty="0" smtClean="0">
                <a:latin typeface="Symbol" panose="05050102010706020507" pitchFamily="18" charset="2"/>
              </a:rPr>
              <a:t>n</a:t>
            </a:r>
            <a:r>
              <a:rPr lang="en-US" sz="2400" baseline="-25000" dirty="0" smtClean="0">
                <a:latin typeface="Symbol" panose="05050102010706020507" pitchFamily="18" charset="2"/>
              </a:rPr>
              <a:t>m</a:t>
            </a:r>
            <a:r>
              <a:rPr lang="en-US" sz="2400" dirty="0" smtClean="0"/>
              <a:t> channel</a:t>
            </a:r>
          </a:p>
          <a:p>
            <a:pPr marL="182880" indent="-274320">
              <a:spcBef>
                <a:spcPts val="600"/>
              </a:spcBef>
            </a:pPr>
            <a:r>
              <a:rPr lang="en-US" sz="2400" dirty="0" smtClean="0"/>
              <a:t>Very different from 3</a:t>
            </a:r>
            <a:r>
              <a:rPr lang="en-US" sz="2400" dirty="0" smtClean="0">
                <a:latin typeface="Symbol" panose="05050102010706020507" pitchFamily="18" charset="2"/>
              </a:rPr>
              <a:t>n</a:t>
            </a:r>
            <a:r>
              <a:rPr lang="en-US" sz="2400" dirty="0" smtClean="0"/>
              <a:t> resonance</a:t>
            </a:r>
          </a:p>
          <a:p>
            <a:pPr marL="182880" indent="-274320">
              <a:spcBef>
                <a:spcPts val="600"/>
              </a:spcBef>
            </a:pPr>
            <a:r>
              <a:rPr lang="en-US" sz="2400" dirty="0" smtClean="0"/>
              <a:t>Still under unrealistic assumptions:</a:t>
            </a:r>
          </a:p>
          <a:p>
            <a:pPr marL="582930" lvl="1" indent="-274320">
              <a:spcBef>
                <a:spcPts val="600"/>
              </a:spcBef>
            </a:pPr>
            <a:r>
              <a:rPr lang="en-US" sz="2000" dirty="0" smtClean="0"/>
              <a:t>Perfect </a:t>
            </a:r>
            <a:r>
              <a:rPr lang="en-US" sz="2000" dirty="0" err="1" smtClean="0"/>
              <a:t>flavour</a:t>
            </a:r>
            <a:r>
              <a:rPr lang="en-US" sz="2000" dirty="0" smtClean="0"/>
              <a:t> selection</a:t>
            </a:r>
          </a:p>
          <a:p>
            <a:pPr marL="582930" lvl="1" indent="-274320">
              <a:spcBef>
                <a:spcPts val="600"/>
              </a:spcBef>
            </a:pPr>
            <a:r>
              <a:rPr lang="en-US" sz="2000" dirty="0" smtClean="0"/>
              <a:t>No systematics or nuisance pars.</a:t>
            </a:r>
          </a:p>
          <a:p>
            <a:pPr marL="182880" indent="-274320">
              <a:spcBef>
                <a:spcPts val="600"/>
              </a:spcBef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80300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Mass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1458818"/>
            <a:ext cx="8074536" cy="4637182"/>
          </a:xfrm>
          <a:prstGeom prst="rect">
            <a:avLst/>
          </a:prstGeom>
        </p:spPr>
      </p:pic>
      <p:pic>
        <p:nvPicPr>
          <p:cNvPr id="3075" name="Picture 3" descr="D:\Estudos\Tufts\Talks\MINOS_Talks\WorldNus_Sterile\KamLAND_Os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125818"/>
            <a:ext cx="1741943" cy="130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inspirehep.net/record/1256096/files/loe_fy1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211418"/>
            <a:ext cx="2052357" cy="114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The Data: MeV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305800" cy="838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Reactor and solar nu’s measure  </a:t>
            </a:r>
            <a:r>
              <a:rPr lang="en-US" sz="2400" dirty="0" smtClean="0">
                <a:latin typeface="Symbol" pitchFamily="18" charset="2"/>
              </a:rPr>
              <a:t>q</a:t>
            </a:r>
            <a:r>
              <a:rPr lang="en-US" sz="2400" baseline="-25000" dirty="0" smtClean="0"/>
              <a:t>12</a:t>
            </a:r>
            <a:r>
              <a:rPr lang="en-US" sz="2400" dirty="0" smtClean="0"/>
              <a:t>, </a:t>
            </a:r>
            <a:r>
              <a:rPr lang="en-US" sz="2400" dirty="0" smtClean="0">
                <a:latin typeface="Symbol" pitchFamily="18" charset="2"/>
              </a:rPr>
              <a:t>q</a:t>
            </a:r>
            <a:r>
              <a:rPr lang="en-US" sz="2400" baseline="-25000" dirty="0" smtClean="0"/>
              <a:t>13</a:t>
            </a:r>
            <a:r>
              <a:rPr lang="en-US" sz="2400" dirty="0" smtClean="0"/>
              <a:t> and </a:t>
            </a:r>
            <a:r>
              <a:rPr lang="en-US" sz="2400" dirty="0" smtClean="0">
                <a:latin typeface="Symbol" pitchFamily="18" charset="2"/>
              </a:rPr>
              <a:t>D</a:t>
            </a:r>
            <a:r>
              <a:rPr lang="en-US" sz="2400" dirty="0" smtClean="0"/>
              <a:t>m</a:t>
            </a:r>
            <a:r>
              <a:rPr lang="en-US" sz="2400" baseline="30000" dirty="0" smtClean="0"/>
              <a:t>2</a:t>
            </a:r>
            <a:r>
              <a:rPr lang="en-US" sz="2400" baseline="-25000" dirty="0" smtClean="0"/>
              <a:t>21</a:t>
            </a:r>
            <a:r>
              <a:rPr lang="en-US" sz="2400" dirty="0" smtClean="0"/>
              <a:t>  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3048000" y="2754218"/>
            <a:ext cx="76200" cy="5334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438400" y="2678018"/>
            <a:ext cx="553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  <a:latin typeface="Symbol" pitchFamily="18" charset="2"/>
              </a:rPr>
              <a:t>q</a:t>
            </a:r>
            <a:r>
              <a:rPr lang="en-US" sz="2400" b="1" baseline="-25000" dirty="0" smtClean="0">
                <a:solidFill>
                  <a:srgbClr val="00B050"/>
                </a:solidFill>
              </a:rPr>
              <a:t>13</a:t>
            </a:r>
            <a:endParaRPr lang="en-US" sz="2400" b="1" baseline="-25000" dirty="0">
              <a:solidFill>
                <a:srgbClr val="00B050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H="1" flipV="1">
            <a:off x="5791200" y="4506818"/>
            <a:ext cx="457200" cy="271182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876800" y="4964018"/>
            <a:ext cx="1454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  <a:latin typeface="Symbol" pitchFamily="18" charset="2"/>
              </a:rPr>
              <a:t>D</a:t>
            </a:r>
            <a:r>
              <a:rPr lang="en-US" sz="2400" b="1" dirty="0" smtClean="0">
                <a:solidFill>
                  <a:srgbClr val="00B050"/>
                </a:solidFill>
              </a:rPr>
              <a:t>m</a:t>
            </a:r>
            <a:r>
              <a:rPr lang="en-US" sz="2400" b="1" baseline="30000" dirty="0" smtClean="0">
                <a:solidFill>
                  <a:srgbClr val="00B050"/>
                </a:solidFill>
              </a:rPr>
              <a:t>2</a:t>
            </a:r>
            <a:r>
              <a:rPr lang="en-US" sz="2400" b="1" baseline="-25000" dirty="0" smtClean="0">
                <a:solidFill>
                  <a:srgbClr val="00B050"/>
                </a:solidFill>
              </a:rPr>
              <a:t>21</a:t>
            </a:r>
            <a:r>
              <a:rPr lang="en-US" sz="2400" b="1" dirty="0" smtClean="0">
                <a:solidFill>
                  <a:srgbClr val="00B050"/>
                </a:solidFill>
              </a:rPr>
              <a:t>, </a:t>
            </a:r>
            <a:r>
              <a:rPr lang="en-US" sz="2400" b="1" dirty="0" smtClean="0">
                <a:solidFill>
                  <a:srgbClr val="00B050"/>
                </a:solidFill>
                <a:latin typeface="Symbol" pitchFamily="18" charset="2"/>
              </a:rPr>
              <a:t>q</a:t>
            </a:r>
            <a:r>
              <a:rPr lang="en-US" sz="2400" b="1" baseline="-25000" dirty="0" smtClean="0">
                <a:solidFill>
                  <a:srgbClr val="00B050"/>
                </a:solidFill>
              </a:rPr>
              <a:t>12</a:t>
            </a:r>
            <a:endParaRPr lang="en-US" sz="2400" b="1" baseline="-25000" dirty="0">
              <a:solidFill>
                <a:srgbClr val="00B050"/>
              </a:solidFill>
            </a:endParaRPr>
          </a:p>
        </p:txBody>
      </p:sp>
      <p:sp>
        <p:nvSpPr>
          <p:cNvPr id="39" name="Date Placeholder 3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Jan 2017</a:t>
            </a:r>
            <a:endParaRPr lang="en-US"/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904B0-685B-4D63-9BF6-C7D39EB3639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27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Preliminary Sensitivities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Jan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85" name="Espaço Reservado para Conteúdo 5"/>
          <p:cNvSpPr txBox="1">
            <a:spLocks/>
          </p:cNvSpPr>
          <p:nvPr/>
        </p:nvSpPr>
        <p:spPr>
          <a:xfrm>
            <a:off x="990600" y="914400"/>
            <a:ext cx="7543800" cy="152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274320">
              <a:spcBef>
                <a:spcPts val="600"/>
              </a:spcBef>
            </a:pPr>
            <a:r>
              <a:rPr lang="en-US" sz="2400" dirty="0" smtClean="0"/>
              <a:t>Promising sensitivity in U</a:t>
            </a:r>
            <a:r>
              <a:rPr lang="en-US" sz="2400" baseline="-25000" dirty="0" smtClean="0">
                <a:latin typeface="Symbol" panose="05050102010706020507" pitchFamily="18" charset="2"/>
              </a:rPr>
              <a:t>t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 mixing</a:t>
            </a:r>
          </a:p>
          <a:p>
            <a:pPr marL="182880" indent="-274320">
              <a:spcBef>
                <a:spcPts val="600"/>
              </a:spcBef>
            </a:pPr>
            <a:r>
              <a:rPr lang="en-US" sz="2400" dirty="0" smtClean="0"/>
              <a:t>Consider only 1-year of data (statistics dominated)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" y="2214200"/>
            <a:ext cx="4250966" cy="429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9414" y="2209800"/>
            <a:ext cx="4252222" cy="429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841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3" name="CaixaDeTexto 2"/>
          <p:cNvSpPr txBox="1"/>
          <p:nvPr/>
        </p:nvSpPr>
        <p:spPr>
          <a:xfrm>
            <a:off x="0" y="2659559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And more…</a:t>
            </a:r>
            <a:endParaRPr lang="en-US" sz="4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Jan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16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8458199" cy="56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Jan 2017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Earth Tomography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7452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17"/>
          <a:stretch/>
        </p:blipFill>
        <p:spPr bwMode="auto">
          <a:xfrm>
            <a:off x="96893" y="76200"/>
            <a:ext cx="8843962" cy="6230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Jan 2017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9251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antares.in2p3.fr/users/pradier/orca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854" y="4419600"/>
            <a:ext cx="1551146" cy="155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Jan 2017</a:t>
            </a:r>
            <a:endParaRPr lang="en-US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8" name="CaixaDeTexto 7"/>
          <p:cNvSpPr txBox="1"/>
          <p:nvPr/>
        </p:nvSpPr>
        <p:spPr>
          <a:xfrm>
            <a:off x="2133600" y="76200"/>
            <a:ext cx="472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Summary</a:t>
            </a:r>
            <a:endParaRPr lang="en-US" sz="44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533400" y="914400"/>
            <a:ext cx="74676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200" dirty="0" smtClean="0"/>
              <a:t> ORCA is being built in the Mediterranean sea to measure oscillations with atmospheric neutrinos</a:t>
            </a:r>
          </a:p>
          <a:p>
            <a:pPr>
              <a:buFont typeface="Arial" pitchFamily="34" charset="0"/>
              <a:buChar char="•"/>
            </a:pPr>
            <a:endParaRPr lang="en-US" sz="2200" dirty="0"/>
          </a:p>
          <a:p>
            <a:pPr>
              <a:buFont typeface="Arial" pitchFamily="34" charset="0"/>
              <a:buChar char="•"/>
            </a:pPr>
            <a:r>
              <a:rPr lang="en-US" sz="2200" dirty="0" smtClean="0"/>
              <a:t> Main goal is to determine the </a:t>
            </a:r>
            <a:r>
              <a:rPr lang="en-US" sz="2200" b="1" dirty="0" smtClean="0">
                <a:solidFill>
                  <a:srgbClr val="FF0000"/>
                </a:solidFill>
              </a:rPr>
              <a:t>Neutrino </a:t>
            </a:r>
            <a:r>
              <a:rPr lang="en-US" sz="2200" b="1" dirty="0">
                <a:solidFill>
                  <a:srgbClr val="FF0000"/>
                </a:solidFill>
              </a:rPr>
              <a:t>M</a:t>
            </a:r>
            <a:r>
              <a:rPr lang="en-US" sz="2200" b="1" dirty="0" smtClean="0">
                <a:solidFill>
                  <a:srgbClr val="FF0000"/>
                </a:solidFill>
              </a:rPr>
              <a:t>ass </a:t>
            </a:r>
            <a:r>
              <a:rPr lang="en-US" sz="2200" b="1" dirty="0">
                <a:solidFill>
                  <a:srgbClr val="FF0000"/>
                </a:solidFill>
              </a:rPr>
              <a:t>H</a:t>
            </a:r>
            <a:r>
              <a:rPr lang="en-US" sz="2200" b="1" dirty="0" smtClean="0">
                <a:solidFill>
                  <a:srgbClr val="FF0000"/>
                </a:solidFill>
              </a:rPr>
              <a:t>ierarchy</a:t>
            </a:r>
          </a:p>
          <a:p>
            <a:pPr>
              <a:buFont typeface="Arial" pitchFamily="34" charset="0"/>
              <a:buChar char="•"/>
            </a:pPr>
            <a:endParaRPr lang="en-US" sz="2200" dirty="0"/>
          </a:p>
          <a:p>
            <a:pPr>
              <a:buFont typeface="Arial" pitchFamily="34" charset="0"/>
              <a:buChar char="•"/>
            </a:pPr>
            <a:r>
              <a:rPr lang="en-US" sz="2200" dirty="0" smtClean="0"/>
              <a:t> ORCA will also improve measurements of other oscillation parameters such as </a:t>
            </a:r>
            <a:r>
              <a:rPr lang="en-US" sz="2200" dirty="0" smtClean="0">
                <a:latin typeface="Symbol" panose="05050102010706020507" pitchFamily="18" charset="2"/>
              </a:rPr>
              <a:t>D</a:t>
            </a:r>
            <a:r>
              <a:rPr lang="en-US" sz="2200" dirty="0" smtClean="0"/>
              <a:t>m</a:t>
            </a:r>
            <a:r>
              <a:rPr lang="en-US" sz="2200" baseline="30000" dirty="0" smtClean="0"/>
              <a:t>2</a:t>
            </a:r>
            <a:r>
              <a:rPr lang="en-US" sz="2200" baseline="-25000" dirty="0" smtClean="0"/>
              <a:t>32</a:t>
            </a:r>
            <a:r>
              <a:rPr lang="en-US" sz="2200" dirty="0" smtClean="0"/>
              <a:t> and </a:t>
            </a:r>
            <a:r>
              <a:rPr lang="en-US" sz="2200" dirty="0" smtClean="0">
                <a:latin typeface="Symbol" panose="05050102010706020507" pitchFamily="18" charset="2"/>
              </a:rPr>
              <a:t>q</a:t>
            </a:r>
            <a:r>
              <a:rPr lang="en-US" sz="2200" baseline="-25000" dirty="0" smtClean="0"/>
              <a:t>23</a:t>
            </a:r>
          </a:p>
          <a:p>
            <a:pPr>
              <a:buFont typeface="Arial" pitchFamily="34" charset="0"/>
              <a:buChar char="•"/>
            </a:pPr>
            <a:endParaRPr lang="en-US" sz="2200" dirty="0"/>
          </a:p>
          <a:p>
            <a:pPr>
              <a:buFont typeface="Arial" pitchFamily="34" charset="0"/>
              <a:buChar char="•"/>
            </a:pPr>
            <a:r>
              <a:rPr lang="en-US" sz="2200" dirty="0" smtClean="0"/>
              <a:t> Lots of potential for other searches: sterile neutrinos, </a:t>
            </a:r>
            <a:r>
              <a:rPr lang="en-US" sz="2200" dirty="0" smtClean="0"/>
              <a:t>NSI, </a:t>
            </a:r>
            <a:r>
              <a:rPr lang="en-US" sz="2200" dirty="0" smtClean="0"/>
              <a:t>earth tomography, </a:t>
            </a:r>
            <a:r>
              <a:rPr lang="en-US" sz="2200" dirty="0" smtClean="0"/>
              <a:t>tau neutrinos, etc</a:t>
            </a:r>
            <a:r>
              <a:rPr lang="en-US" sz="2200" dirty="0" smtClean="0"/>
              <a:t>.</a:t>
            </a:r>
          </a:p>
          <a:p>
            <a:pPr>
              <a:buFont typeface="Arial" pitchFamily="34" charset="0"/>
              <a:buChar char="•"/>
            </a:pPr>
            <a:endParaRPr lang="en-US" sz="2200" dirty="0"/>
          </a:p>
          <a:p>
            <a:pPr>
              <a:buFont typeface="Arial" pitchFamily="34" charset="0"/>
              <a:buChar char="•"/>
            </a:pPr>
            <a:r>
              <a:rPr lang="en-US" sz="2200" dirty="0" smtClean="0"/>
              <a:t> If funded, NMH could be </a:t>
            </a:r>
            <a:r>
              <a:rPr lang="en-US" sz="2200" b="1" dirty="0" smtClean="0">
                <a:solidFill>
                  <a:srgbClr val="FF0000"/>
                </a:solidFill>
              </a:rPr>
              <a:t>determined by 2023</a:t>
            </a:r>
          </a:p>
          <a:p>
            <a:pPr>
              <a:buFont typeface="Arial" pitchFamily="34" charset="0"/>
              <a:buChar char="•"/>
            </a:pPr>
            <a:endParaRPr lang="en-US" sz="2200" dirty="0"/>
          </a:p>
          <a:p>
            <a:pPr>
              <a:buFont typeface="Arial" pitchFamily="34" charset="0"/>
              <a:buChar char="•"/>
            </a:pPr>
            <a:r>
              <a:rPr lang="en-US" sz="2200" dirty="0" smtClean="0"/>
              <a:t>   Read our </a:t>
            </a:r>
            <a:r>
              <a:rPr lang="en-US" sz="2200" dirty="0" err="1" smtClean="0"/>
              <a:t>LoI</a:t>
            </a:r>
            <a:r>
              <a:rPr lang="en-US" sz="2200" dirty="0"/>
              <a:t> at: J. Phys. G 43 (2016) 0840 	</a:t>
            </a:r>
            <a:r>
              <a:rPr lang="en-US" sz="2000" dirty="0" smtClean="0">
                <a:hlinkClick r:id="rId3"/>
              </a:rPr>
              <a:t>https</a:t>
            </a:r>
            <a:r>
              <a:rPr lang="en-US" sz="2000" dirty="0">
                <a:hlinkClick r:id="rId3"/>
              </a:rPr>
              <a:t>://</a:t>
            </a:r>
            <a:r>
              <a:rPr lang="en-US" sz="2000" dirty="0" smtClean="0">
                <a:hlinkClick r:id="rId3"/>
              </a:rPr>
              <a:t>arxiv.org/abs/1601.07459</a:t>
            </a:r>
            <a:endParaRPr lang="en-US" sz="2200" dirty="0" smtClean="0"/>
          </a:p>
        </p:txBody>
      </p:sp>
      <p:sp>
        <p:nvSpPr>
          <p:cNvPr id="2" name="Étoile à 5 branches 1"/>
          <p:cNvSpPr/>
          <p:nvPr/>
        </p:nvSpPr>
        <p:spPr>
          <a:xfrm>
            <a:off x="533400" y="5303520"/>
            <a:ext cx="304800" cy="304800"/>
          </a:xfrm>
          <a:prstGeom prst="star5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Jan 2017</a:t>
            </a:r>
            <a:endParaRPr lang="en-US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3" name="CaixaDeTexto 2"/>
          <p:cNvSpPr txBox="1"/>
          <p:nvPr/>
        </p:nvSpPr>
        <p:spPr>
          <a:xfrm>
            <a:off x="0" y="7620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/>
              <a:t>Thank you!</a:t>
            </a:r>
            <a:endParaRPr lang="en-US" sz="54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6098"/>
            <a:ext cx="9144000" cy="3959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Connecteur droit 34"/>
          <p:cNvCxnSpPr>
            <a:endCxn id="36" idx="2"/>
          </p:cNvCxnSpPr>
          <p:nvPr/>
        </p:nvCxnSpPr>
        <p:spPr>
          <a:xfrm flipV="1">
            <a:off x="4092002" y="4371975"/>
            <a:ext cx="0" cy="111442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>
            <a:endCxn id="27" idx="2"/>
          </p:cNvCxnSpPr>
          <p:nvPr/>
        </p:nvCxnSpPr>
        <p:spPr>
          <a:xfrm flipV="1">
            <a:off x="2601518" y="4371975"/>
            <a:ext cx="0" cy="1114426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Funding and Schedule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Jan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143000"/>
            <a:ext cx="4376737" cy="1945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spaço Reservado para Conteúdo 5"/>
          <p:cNvSpPr txBox="1">
            <a:spLocks/>
          </p:cNvSpPr>
          <p:nvPr/>
        </p:nvSpPr>
        <p:spPr>
          <a:xfrm>
            <a:off x="381000" y="914400"/>
            <a:ext cx="3697008" cy="1755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82880">
              <a:spcBef>
                <a:spcPts val="1200"/>
              </a:spcBef>
            </a:pPr>
            <a:r>
              <a:rPr lang="en-US" sz="1800" dirty="0" smtClean="0"/>
              <a:t>Construction is ongoing</a:t>
            </a:r>
          </a:p>
          <a:p>
            <a:pPr indent="-182880">
              <a:spcBef>
                <a:spcPts val="1200"/>
              </a:spcBef>
            </a:pPr>
            <a:r>
              <a:rPr lang="en-US" sz="1800" dirty="0" smtClean="0"/>
              <a:t>2 strings in operation (ARCA)</a:t>
            </a:r>
          </a:p>
          <a:p>
            <a:pPr indent="-182880">
              <a:spcBef>
                <a:spcPts val="1200"/>
              </a:spcBef>
            </a:pPr>
            <a:r>
              <a:rPr lang="en-US" sz="1800" b="1" dirty="0">
                <a:solidFill>
                  <a:srgbClr val="019119"/>
                </a:solidFill>
              </a:rPr>
              <a:t>7</a:t>
            </a:r>
            <a:r>
              <a:rPr lang="en-US" sz="1800" b="1" dirty="0" smtClean="0">
                <a:solidFill>
                  <a:srgbClr val="019119"/>
                </a:solidFill>
              </a:rPr>
              <a:t> strings funded</a:t>
            </a:r>
            <a:r>
              <a:rPr lang="en-US" sz="1800" dirty="0" smtClean="0"/>
              <a:t> for ORCA (11 M€ </a:t>
            </a:r>
            <a:r>
              <a:rPr lang="en-US" sz="1800" dirty="0" err="1" smtClean="0"/>
              <a:t>inc.</a:t>
            </a:r>
            <a:r>
              <a:rPr lang="en-US" sz="1800" dirty="0" smtClean="0"/>
              <a:t> infrastructure)</a:t>
            </a:r>
          </a:p>
          <a:p>
            <a:pPr indent="-182880">
              <a:spcBef>
                <a:spcPts val="1200"/>
              </a:spcBef>
            </a:pPr>
            <a:r>
              <a:rPr lang="en-US" sz="1800" b="1" dirty="0" smtClean="0">
                <a:solidFill>
                  <a:srgbClr val="0C00F6"/>
                </a:solidFill>
              </a:rPr>
              <a:t>Total ORCA cost: ~45 M€</a:t>
            </a:r>
          </a:p>
          <a:p>
            <a:pPr indent="-182880">
              <a:spcBef>
                <a:spcPts val="1200"/>
              </a:spcBef>
            </a:pPr>
            <a:r>
              <a:rPr lang="en-US" sz="1800" dirty="0" smtClean="0"/>
              <a:t>Ongoing funding requests to complete full detector</a:t>
            </a:r>
          </a:p>
        </p:txBody>
      </p:sp>
      <p:sp>
        <p:nvSpPr>
          <p:cNvPr id="8" name="Flèche droite 7"/>
          <p:cNvSpPr/>
          <p:nvPr/>
        </p:nvSpPr>
        <p:spPr>
          <a:xfrm>
            <a:off x="914400" y="5257800"/>
            <a:ext cx="7162800" cy="838200"/>
          </a:xfrm>
          <a:prstGeom prst="rightArrow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0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ZoneTexte 10"/>
          <p:cNvSpPr txBox="1"/>
          <p:nvPr/>
        </p:nvSpPr>
        <p:spPr>
          <a:xfrm>
            <a:off x="990600" y="549223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2016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676400" y="548640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2017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362200" y="548640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2018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3048000" y="548640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2019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3733800" y="548640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2020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419600" y="548640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2021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5105400" y="548640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2022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5791200" y="548640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2023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6477000" y="548640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2024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7150973" y="548640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2025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95400" y="5029200"/>
            <a:ext cx="2787213" cy="381000"/>
          </a:xfrm>
          <a:prstGeom prst="rect">
            <a:avLst/>
          </a:prstGeom>
          <a:solidFill>
            <a:srgbClr val="6454FE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ORCA Construction</a:t>
            </a:r>
            <a:endParaRPr lang="en-GB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687609" y="4343400"/>
            <a:ext cx="2627591" cy="1377434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softEdge rad="508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MH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Determination</a:t>
            </a:r>
            <a:endParaRPr lang="en-GB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2002636" y="3787200"/>
            <a:ext cx="1197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19119"/>
                </a:solidFill>
              </a:rPr>
              <a:t>7</a:t>
            </a:r>
            <a:r>
              <a:rPr lang="en-US" sz="1600" b="1" dirty="0" smtClean="0">
                <a:solidFill>
                  <a:srgbClr val="019119"/>
                </a:solidFill>
              </a:rPr>
              <a:t> Strings</a:t>
            </a:r>
          </a:p>
          <a:p>
            <a:pPr algn="ctr"/>
            <a:r>
              <a:rPr lang="en-US" sz="1600" b="1" dirty="0" smtClean="0">
                <a:solidFill>
                  <a:srgbClr val="019119"/>
                </a:solidFill>
              </a:rPr>
              <a:t>Operational</a:t>
            </a:r>
            <a:endParaRPr lang="en-GB" sz="1600" b="1" dirty="0">
              <a:solidFill>
                <a:srgbClr val="019119"/>
              </a:solidFill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3372093" y="3787200"/>
            <a:ext cx="14398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115 Strings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Full Detector</a:t>
            </a:r>
            <a:endParaRPr lang="en-GB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64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Atmospheric Neutrinos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Jan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04925"/>
            <a:ext cx="4265781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http://w3.iihe.ac.be/~aguilar/PHYS-467/pdg_plot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5" r="10224" b="13352"/>
          <a:stretch/>
        </p:blipFill>
        <p:spPr bwMode="auto">
          <a:xfrm>
            <a:off x="4648200" y="1228725"/>
            <a:ext cx="4321209" cy="303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ontent Placeholder 2"/>
          <p:cNvSpPr txBox="1">
            <a:spLocks/>
          </p:cNvSpPr>
          <p:nvPr/>
        </p:nvSpPr>
        <p:spPr>
          <a:xfrm>
            <a:off x="609600" y="4648200"/>
            <a:ext cx="82296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Factor of ~2 between </a:t>
            </a:r>
            <a:r>
              <a:rPr lang="en-US" sz="2000" dirty="0" err="1" smtClean="0"/>
              <a:t>nue</a:t>
            </a:r>
            <a:r>
              <a:rPr lang="en-US" sz="2000" dirty="0" smtClean="0"/>
              <a:t> and </a:t>
            </a:r>
            <a:r>
              <a:rPr lang="en-US" sz="2000" dirty="0" err="1" smtClean="0"/>
              <a:t>numu</a:t>
            </a:r>
            <a:endParaRPr lang="en-US" sz="2000" dirty="0" smtClean="0"/>
          </a:p>
          <a:p>
            <a:r>
              <a:rPr lang="en-US" sz="2000" dirty="0" smtClean="0"/>
              <a:t>Factor of ~2 between nu and </a:t>
            </a:r>
            <a:r>
              <a:rPr lang="en-US" sz="2000" dirty="0" err="1" smtClean="0"/>
              <a:t>nubar</a:t>
            </a:r>
            <a:endParaRPr lang="en-US" sz="2000" dirty="0" smtClean="0"/>
          </a:p>
          <a:p>
            <a:r>
              <a:rPr lang="en-US" sz="2000" dirty="0"/>
              <a:t>n</a:t>
            </a:r>
            <a:r>
              <a:rPr lang="en-US" sz="2000" dirty="0" smtClean="0"/>
              <a:t>m + nm = (nm + nm + ne + ne) -&gt; (nm + nm)</a:t>
            </a:r>
          </a:p>
        </p:txBody>
      </p:sp>
    </p:spTree>
    <p:extLst>
      <p:ext uri="{BB962C8B-B14F-4D97-AF65-F5344CB8AC3E}">
        <p14:creationId xmlns:p14="http://schemas.microsoft.com/office/powerpoint/2010/main" val="204882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543050"/>
            <a:ext cx="386715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4162425"/>
            <a:ext cx="801052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Resonance Formulas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Jan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725261" y="2209800"/>
            <a:ext cx="22465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dirty="0" smtClean="0"/>
              <a:t>Depends on</a:t>
            </a:r>
          </a:p>
          <a:p>
            <a:pPr lvl="0" algn="ctr">
              <a:defRPr/>
            </a:pPr>
            <a:r>
              <a:rPr lang="en-US" b="1" dirty="0" smtClean="0">
                <a:solidFill>
                  <a:srgbClr val="FF0000"/>
                </a:solidFill>
              </a:rPr>
              <a:t>sign of </a:t>
            </a:r>
            <a:r>
              <a:rPr lang="en-US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en-US" b="1" dirty="0" smtClean="0">
                <a:solidFill>
                  <a:srgbClr val="FF0000"/>
                </a:solidFill>
              </a:rPr>
              <a:t>m</a:t>
            </a:r>
            <a:r>
              <a:rPr lang="en-US" b="1" baseline="30000" dirty="0" smtClean="0">
                <a:solidFill>
                  <a:srgbClr val="FF0000"/>
                </a:solidFill>
              </a:rPr>
              <a:t>2</a:t>
            </a:r>
            <a:r>
              <a:rPr lang="en-US" b="1" baseline="-25000" dirty="0" smtClean="0">
                <a:solidFill>
                  <a:srgbClr val="FF0000"/>
                </a:solidFill>
              </a:rPr>
              <a:t>31</a:t>
            </a:r>
            <a:r>
              <a:rPr lang="en-US" b="1" dirty="0" smtClean="0">
                <a:solidFill>
                  <a:srgbClr val="FF0000"/>
                </a:solidFill>
              </a:rPr>
              <a:t> (MH)</a:t>
            </a:r>
          </a:p>
        </p:txBody>
      </p:sp>
      <p:pic>
        <p:nvPicPr>
          <p:cNvPr id="1037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048000"/>
            <a:ext cx="66294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9" name="Connecteur droit avec flèche 78"/>
          <p:cNvCxnSpPr/>
          <p:nvPr/>
        </p:nvCxnSpPr>
        <p:spPr>
          <a:xfrm>
            <a:off x="2590800" y="2856131"/>
            <a:ext cx="457200" cy="344269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005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339" y="4207207"/>
            <a:ext cx="3278062" cy="2422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14299"/>
            <a:ext cx="3505200" cy="238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170764"/>
            <a:ext cx="3381378" cy="2382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err="1" smtClean="0"/>
              <a:t>Reco</a:t>
            </a:r>
            <a:r>
              <a:rPr lang="en-US" dirty="0" smtClean="0"/>
              <a:t> Performance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Jan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39" name="Espaço Reservado para Conteúdo 5"/>
          <p:cNvSpPr txBox="1">
            <a:spLocks/>
          </p:cNvSpPr>
          <p:nvPr/>
        </p:nvSpPr>
        <p:spPr>
          <a:xfrm>
            <a:off x="457199" y="838200"/>
            <a:ext cx="8229601" cy="152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1460">
              <a:spcBef>
                <a:spcPts val="600"/>
              </a:spcBef>
            </a:pPr>
            <a:r>
              <a:rPr lang="en-US" sz="1800" dirty="0" smtClean="0"/>
              <a:t>Better than 13˚ directional resolution above 5 GeV</a:t>
            </a:r>
          </a:p>
          <a:p>
            <a:pPr marL="251460">
              <a:spcBef>
                <a:spcPts val="600"/>
              </a:spcBef>
            </a:pPr>
            <a:r>
              <a:rPr lang="en-US" sz="1800" dirty="0" smtClean="0"/>
              <a:t>Energy res. sensitive to vertical spacing between DOMs at low energies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339" y="1888540"/>
            <a:ext cx="3231511" cy="2381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ZoneTexte 40"/>
          <p:cNvSpPr txBox="1"/>
          <p:nvPr/>
        </p:nvSpPr>
        <p:spPr>
          <a:xfrm>
            <a:off x="1883785" y="2362200"/>
            <a:ext cx="1011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n</a:t>
            </a:r>
            <a:r>
              <a:rPr lang="en-US" sz="2400" b="1" baseline="-25000" dirty="0" smtClean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m</a:t>
            </a:r>
            <a:r>
              <a:rPr lang="en-US" sz="2400" b="1" dirty="0" smtClean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-CC</a:t>
            </a:r>
            <a:endParaRPr lang="en-GB" sz="2400" b="1" dirty="0">
              <a:solidFill>
                <a:srgbClr val="0C00F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ZoneTexte 40"/>
          <p:cNvSpPr txBox="1"/>
          <p:nvPr/>
        </p:nvSpPr>
        <p:spPr>
          <a:xfrm>
            <a:off x="1905000" y="4796135"/>
            <a:ext cx="1011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n</a:t>
            </a:r>
            <a:r>
              <a:rPr lang="en-US" sz="2400" b="1" baseline="-25000" dirty="0" smtClean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m</a:t>
            </a:r>
            <a:r>
              <a:rPr lang="en-US" sz="2400" b="1" dirty="0" smtClean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-CC</a:t>
            </a:r>
            <a:endParaRPr lang="en-GB" sz="2400" b="1" dirty="0">
              <a:solidFill>
                <a:srgbClr val="0C00F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ZoneTexte 40"/>
          <p:cNvSpPr txBox="1"/>
          <p:nvPr/>
        </p:nvSpPr>
        <p:spPr>
          <a:xfrm>
            <a:off x="5996867" y="2286000"/>
            <a:ext cx="995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n</a:t>
            </a:r>
            <a:r>
              <a:rPr lang="en-US" sz="24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-CC</a:t>
            </a:r>
            <a:endParaRPr lang="en-GB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ZoneTexte 40"/>
          <p:cNvSpPr txBox="1"/>
          <p:nvPr/>
        </p:nvSpPr>
        <p:spPr>
          <a:xfrm>
            <a:off x="6019800" y="4719935"/>
            <a:ext cx="995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n</a:t>
            </a:r>
            <a:r>
              <a:rPr lang="en-US" sz="24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-CC</a:t>
            </a:r>
            <a:endParaRPr lang="en-GB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ZoneTexte 40"/>
          <p:cNvSpPr txBox="1"/>
          <p:nvPr/>
        </p:nvSpPr>
        <p:spPr>
          <a:xfrm rot="16200000">
            <a:off x="71460" y="2514600"/>
            <a:ext cx="1080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q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Res.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ZoneTexte 42"/>
          <p:cNvSpPr txBox="1"/>
          <p:nvPr/>
        </p:nvSpPr>
        <p:spPr>
          <a:xfrm rot="16200000">
            <a:off x="49018" y="4943795"/>
            <a:ext cx="1125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Res.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ZoneTexte 43"/>
          <p:cNvSpPr txBox="1"/>
          <p:nvPr/>
        </p:nvSpPr>
        <p:spPr>
          <a:xfrm rot="16200000">
            <a:off x="4105595" y="2519340"/>
            <a:ext cx="1080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q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Res.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ZoneTexte 44"/>
          <p:cNvSpPr txBox="1"/>
          <p:nvPr/>
        </p:nvSpPr>
        <p:spPr>
          <a:xfrm rot="16200000">
            <a:off x="4083153" y="4948535"/>
            <a:ext cx="1125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Res.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295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Mass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1" y="1600200"/>
            <a:ext cx="8074533" cy="4637182"/>
          </a:xfrm>
          <a:prstGeom prst="rect">
            <a:avLst/>
          </a:prstGeom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1" y="4114800"/>
            <a:ext cx="1600200" cy="1476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43200" y="2514600"/>
            <a:ext cx="1887949" cy="1439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The Data: GeV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7543800" cy="1676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Atmospheric and accelerator nu’s measure </a:t>
            </a:r>
            <a:r>
              <a:rPr lang="en-US" sz="2400" dirty="0" smtClean="0">
                <a:latin typeface="Symbol" pitchFamily="18" charset="2"/>
              </a:rPr>
              <a:t>q</a:t>
            </a:r>
            <a:r>
              <a:rPr lang="en-US" sz="2400" baseline="-25000" dirty="0" smtClean="0"/>
              <a:t>23</a:t>
            </a:r>
            <a:r>
              <a:rPr lang="en-US" sz="2400" dirty="0" smtClean="0"/>
              <a:t> and </a:t>
            </a:r>
            <a:r>
              <a:rPr lang="en-US" sz="2400" dirty="0" smtClean="0">
                <a:latin typeface="Symbol" pitchFamily="18" charset="2"/>
              </a:rPr>
              <a:t>D</a:t>
            </a:r>
            <a:r>
              <a:rPr lang="en-US" sz="2400" dirty="0" smtClean="0"/>
              <a:t>m</a:t>
            </a:r>
            <a:r>
              <a:rPr lang="en-US" sz="2400" baseline="30000" dirty="0" smtClean="0"/>
              <a:t>2</a:t>
            </a:r>
            <a:r>
              <a:rPr lang="en-US" sz="2400" baseline="-25000" dirty="0" smtClean="0"/>
              <a:t>32 </a:t>
            </a:r>
            <a:r>
              <a:rPr lang="en-US" sz="2400" dirty="0" smtClean="0"/>
              <a:t>. Also sensitive to </a:t>
            </a:r>
            <a:r>
              <a:rPr lang="en-US" sz="2400" dirty="0" smtClean="0">
                <a:latin typeface="Symbol" pitchFamily="18" charset="2"/>
              </a:rPr>
              <a:t>q</a:t>
            </a:r>
            <a:r>
              <a:rPr lang="en-US" sz="2400" baseline="-25000" dirty="0" smtClean="0"/>
              <a:t>13</a:t>
            </a:r>
            <a:r>
              <a:rPr lang="en-US" sz="2400" dirty="0" smtClean="0"/>
              <a:t> and </a:t>
            </a:r>
            <a:r>
              <a:rPr lang="en-US" sz="2400" dirty="0" err="1" smtClean="0">
                <a:latin typeface="Symbol" pitchFamily="18" charset="2"/>
              </a:rPr>
              <a:t>d</a:t>
            </a:r>
            <a:r>
              <a:rPr lang="en-US" sz="2400" baseline="-25000" dirty="0" err="1" smtClean="0"/>
              <a:t>CP</a:t>
            </a:r>
            <a:r>
              <a:rPr lang="en-US" sz="2400" baseline="-25000" dirty="0" smtClean="0"/>
              <a:t> </a:t>
            </a:r>
            <a:r>
              <a:rPr lang="en-US" sz="2400" dirty="0" smtClean="0"/>
              <a:t>.  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4800600" y="3185564"/>
            <a:ext cx="864408" cy="91036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029200" y="4572000"/>
            <a:ext cx="1119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0B050"/>
                </a:solidFill>
                <a:latin typeface="Symbol" pitchFamily="18" charset="2"/>
              </a:rPr>
              <a:t>d</a:t>
            </a:r>
            <a:r>
              <a:rPr lang="en-US" sz="2400" b="1" baseline="-25000" dirty="0" err="1" smtClean="0">
                <a:solidFill>
                  <a:srgbClr val="00B050"/>
                </a:solidFill>
              </a:rPr>
              <a:t>CP</a:t>
            </a:r>
            <a:r>
              <a:rPr lang="en-US" sz="2400" b="1" baseline="-25000" dirty="0" smtClean="0">
                <a:solidFill>
                  <a:srgbClr val="00B050"/>
                </a:solidFill>
              </a:rPr>
              <a:t> </a:t>
            </a:r>
            <a:r>
              <a:rPr lang="en-US" sz="2400" b="1" dirty="0" smtClean="0">
                <a:solidFill>
                  <a:srgbClr val="00B050"/>
                </a:solidFill>
              </a:rPr>
              <a:t>, </a:t>
            </a:r>
            <a:r>
              <a:rPr lang="en-US" sz="2400" b="1" dirty="0" smtClean="0">
                <a:solidFill>
                  <a:srgbClr val="00B050"/>
                </a:solidFill>
                <a:latin typeface="Symbol" pitchFamily="18" charset="2"/>
              </a:rPr>
              <a:t>q</a:t>
            </a:r>
            <a:r>
              <a:rPr lang="en-US" sz="2400" b="1" baseline="-25000" dirty="0" smtClean="0">
                <a:solidFill>
                  <a:srgbClr val="00B050"/>
                </a:solidFill>
              </a:rPr>
              <a:t>13</a:t>
            </a:r>
            <a:endParaRPr lang="en-US" sz="2400" b="1" baseline="-25000" dirty="0">
              <a:solidFill>
                <a:srgbClr val="00B050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5105401" y="5105400"/>
            <a:ext cx="990599" cy="3048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489356" y="3576935"/>
            <a:ext cx="1454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Symbol" pitchFamily="18" charset="2"/>
              </a:rPr>
              <a:t>D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m</a:t>
            </a:r>
            <a:r>
              <a:rPr lang="en-US" sz="2400" b="1" baseline="30000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sz="2400" b="1" baseline="-25000" dirty="0" smtClean="0">
                <a:solidFill>
                  <a:schemeClr val="accent6">
                    <a:lumMod val="75000"/>
                  </a:schemeClr>
                </a:solidFill>
              </a:rPr>
              <a:t>32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Symbol" pitchFamily="18" charset="2"/>
              </a:rPr>
              <a:t>q</a:t>
            </a:r>
            <a:r>
              <a:rPr lang="en-US" sz="2400" b="1" baseline="-25000" dirty="0" smtClean="0">
                <a:solidFill>
                  <a:schemeClr val="accent6">
                    <a:lumMod val="75000"/>
                  </a:schemeClr>
                </a:solidFill>
              </a:rPr>
              <a:t>23</a:t>
            </a:r>
            <a:endParaRPr lang="en-US" sz="2400" b="1" baseline="-25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Jan 2017</a:t>
            </a: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904B0-685B-4D63-9BF6-C7D39EB3639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00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Optimizing DOM Spacing</a:t>
            </a:r>
            <a:endParaRPr lang="en-US" dirty="0"/>
          </a:p>
        </p:txBody>
      </p:sp>
      <p:sp>
        <p:nvSpPr>
          <p:cNvPr id="21" name="Espaço Reservado para Conteúdo 5"/>
          <p:cNvSpPr>
            <a:spLocks noGrp="1"/>
          </p:cNvSpPr>
          <p:nvPr>
            <p:ph idx="1"/>
          </p:nvPr>
        </p:nvSpPr>
        <p:spPr>
          <a:xfrm>
            <a:off x="304800" y="914400"/>
            <a:ext cx="8382001" cy="1905000"/>
          </a:xfrm>
        </p:spPr>
        <p:txBody>
          <a:bodyPr>
            <a:noAutofit/>
          </a:bodyPr>
          <a:lstStyle/>
          <a:p>
            <a:pPr indent="-182880">
              <a:spcBef>
                <a:spcPts val="1200"/>
              </a:spcBef>
            </a:pPr>
            <a:r>
              <a:rPr lang="en-US" sz="1800" dirty="0" smtClean="0"/>
              <a:t>Simulated small (6m) vertical spacing detector</a:t>
            </a:r>
          </a:p>
          <a:p>
            <a:pPr indent="-182880">
              <a:spcBef>
                <a:spcPts val="1200"/>
              </a:spcBef>
            </a:pPr>
            <a:r>
              <a:rPr lang="en-US" sz="1800" dirty="0" smtClean="0"/>
              <a:t>Mask off 1/3, 1/2 or 2/3 of DOMs to emulate larger spacing</a:t>
            </a:r>
          </a:p>
          <a:p>
            <a:pPr indent="-182880">
              <a:spcBef>
                <a:spcPts val="1200"/>
              </a:spcBef>
            </a:pPr>
            <a:r>
              <a:rPr lang="en-US" sz="1800" b="1" dirty="0" smtClean="0">
                <a:solidFill>
                  <a:srgbClr val="FF0000"/>
                </a:solidFill>
              </a:rPr>
              <a:t>Smaller spacing</a:t>
            </a:r>
            <a:r>
              <a:rPr lang="en-US" sz="1800" dirty="0" smtClean="0"/>
              <a:t> enables measurement at </a:t>
            </a:r>
            <a:r>
              <a:rPr lang="en-US" sz="1800" b="1" dirty="0" smtClean="0">
                <a:solidFill>
                  <a:srgbClr val="FF0000"/>
                </a:solidFill>
              </a:rPr>
              <a:t>lower energies</a:t>
            </a:r>
          </a:p>
          <a:p>
            <a:pPr indent="-182880">
              <a:spcBef>
                <a:spcPts val="1200"/>
              </a:spcBef>
            </a:pPr>
            <a:r>
              <a:rPr lang="en-US" sz="1800" b="1" dirty="0" smtClean="0">
                <a:solidFill>
                  <a:srgbClr val="0C00F6"/>
                </a:solidFill>
              </a:rPr>
              <a:t>Larger spacing improves statistics</a:t>
            </a:r>
            <a:r>
              <a:rPr lang="en-US" sz="1800" dirty="0" smtClean="0"/>
              <a:t> due to larger volume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Jan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327654"/>
            <a:ext cx="4114800" cy="2996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3352800"/>
            <a:ext cx="4114800" cy="29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e 14"/>
          <p:cNvGrpSpPr/>
          <p:nvPr/>
        </p:nvGrpSpPr>
        <p:grpSpPr>
          <a:xfrm>
            <a:off x="1010151" y="3048000"/>
            <a:ext cx="3104649" cy="369332"/>
            <a:chOff x="685800" y="2514600"/>
            <a:chExt cx="3104649" cy="369332"/>
          </a:xfrm>
        </p:grpSpPr>
        <p:sp>
          <p:nvSpPr>
            <p:cNvPr id="16" name="Rectangle 15"/>
            <p:cNvSpPr/>
            <p:nvPr/>
          </p:nvSpPr>
          <p:spPr>
            <a:xfrm>
              <a:off x="685800" y="2514600"/>
              <a:ext cx="310464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dirty="0" smtClean="0">
                  <a:latin typeface="Symbol" panose="05050102010706020507" pitchFamily="18" charset="2"/>
                </a:rPr>
                <a:t>n</a:t>
              </a:r>
              <a:r>
                <a:rPr lang="en-US" baseline="-25000" dirty="0">
                  <a:latin typeface="Symbol" panose="05050102010706020507" pitchFamily="18" charset="2"/>
                </a:rPr>
                <a:t>m</a:t>
              </a:r>
              <a:r>
                <a:rPr lang="en-US" dirty="0" smtClean="0"/>
                <a:t> + </a:t>
              </a:r>
              <a:r>
                <a:rPr lang="en-US" dirty="0" smtClean="0">
                  <a:latin typeface="Symbol" panose="05050102010706020507" pitchFamily="18" charset="2"/>
                </a:rPr>
                <a:t>n</a:t>
              </a:r>
              <a:r>
                <a:rPr lang="en-US" baseline="-25000" dirty="0">
                  <a:latin typeface="Symbol" panose="05050102010706020507" pitchFamily="18" charset="2"/>
                </a:rPr>
                <a:t>m</a:t>
              </a:r>
              <a:r>
                <a:rPr lang="en-US" dirty="0" smtClean="0"/>
                <a:t>  CC</a:t>
              </a:r>
            </a:p>
          </p:txBody>
        </p:sp>
        <p:cxnSp>
          <p:nvCxnSpPr>
            <p:cNvPr id="17" name="Connecteur droit 16"/>
            <p:cNvCxnSpPr/>
            <p:nvPr/>
          </p:nvCxnSpPr>
          <p:spPr>
            <a:xfrm>
              <a:off x="2147577" y="2633472"/>
              <a:ext cx="11887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e 17"/>
          <p:cNvGrpSpPr/>
          <p:nvPr/>
        </p:nvGrpSpPr>
        <p:grpSpPr>
          <a:xfrm>
            <a:off x="5486400" y="3048000"/>
            <a:ext cx="3104649" cy="369332"/>
            <a:chOff x="685800" y="2514600"/>
            <a:chExt cx="3104649" cy="369332"/>
          </a:xfrm>
        </p:grpSpPr>
        <p:sp>
          <p:nvSpPr>
            <p:cNvPr id="19" name="Rectangle 18"/>
            <p:cNvSpPr/>
            <p:nvPr/>
          </p:nvSpPr>
          <p:spPr>
            <a:xfrm>
              <a:off x="685800" y="2514600"/>
              <a:ext cx="310464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dirty="0" smtClean="0">
                  <a:latin typeface="Symbol" panose="05050102010706020507" pitchFamily="18" charset="2"/>
                </a:rPr>
                <a:t>n</a:t>
              </a:r>
              <a:r>
                <a:rPr lang="en-US" baseline="-25000" dirty="0" smtClean="0"/>
                <a:t>e</a:t>
              </a:r>
              <a:r>
                <a:rPr lang="en-US" dirty="0" smtClean="0"/>
                <a:t> + </a:t>
              </a:r>
              <a:r>
                <a:rPr lang="en-US" dirty="0" smtClean="0">
                  <a:latin typeface="Symbol" panose="05050102010706020507" pitchFamily="18" charset="2"/>
                </a:rPr>
                <a:t>n</a:t>
              </a:r>
              <a:r>
                <a:rPr lang="en-US" baseline="-25000" dirty="0" smtClean="0"/>
                <a:t>e</a:t>
              </a:r>
              <a:r>
                <a:rPr lang="en-US" dirty="0" smtClean="0"/>
                <a:t>  CC</a:t>
              </a:r>
            </a:p>
          </p:txBody>
        </p:sp>
        <p:cxnSp>
          <p:nvCxnSpPr>
            <p:cNvPr id="20" name="Connecteur droit 19"/>
            <p:cNvCxnSpPr/>
            <p:nvPr/>
          </p:nvCxnSpPr>
          <p:spPr>
            <a:xfrm>
              <a:off x="2147577" y="2633472"/>
              <a:ext cx="11887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Espaço Reservado para Conteúdo 5"/>
          <p:cNvSpPr txBox="1">
            <a:spLocks/>
          </p:cNvSpPr>
          <p:nvPr/>
        </p:nvSpPr>
        <p:spPr>
          <a:xfrm>
            <a:off x="304800" y="914400"/>
            <a:ext cx="8382001" cy="2251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82880">
              <a:spcBef>
                <a:spcPts val="1200"/>
              </a:spcBef>
            </a:pPr>
            <a:r>
              <a:rPr lang="en-US" sz="1800" smtClean="0"/>
              <a:t>Simulated small (6m) vertical spacing detector</a:t>
            </a:r>
          </a:p>
          <a:p>
            <a:pPr indent="-182880">
              <a:spcBef>
                <a:spcPts val="1200"/>
              </a:spcBef>
            </a:pPr>
            <a:r>
              <a:rPr lang="en-US" sz="1800" smtClean="0"/>
              <a:t>Mask off 1/3, 1/2 or 2/3 of DOMs to emulate larger spacing</a:t>
            </a:r>
          </a:p>
          <a:p>
            <a:pPr indent="-182880">
              <a:spcBef>
                <a:spcPts val="1200"/>
              </a:spcBef>
            </a:pPr>
            <a:r>
              <a:rPr lang="en-US" sz="1800" b="1" smtClean="0">
                <a:solidFill>
                  <a:srgbClr val="FF0000"/>
                </a:solidFill>
              </a:rPr>
              <a:t>Smaller spacing</a:t>
            </a:r>
            <a:r>
              <a:rPr lang="en-US" sz="1800" smtClean="0"/>
              <a:t> enables measurement at </a:t>
            </a:r>
            <a:r>
              <a:rPr lang="en-US" sz="1800" b="1" smtClean="0">
                <a:solidFill>
                  <a:srgbClr val="FF0000"/>
                </a:solidFill>
              </a:rPr>
              <a:t>lower energies</a:t>
            </a:r>
          </a:p>
          <a:p>
            <a:pPr indent="-182880">
              <a:spcBef>
                <a:spcPts val="1200"/>
              </a:spcBef>
            </a:pPr>
            <a:r>
              <a:rPr lang="en-US" sz="1800" b="1" smtClean="0">
                <a:solidFill>
                  <a:srgbClr val="0C00F6"/>
                </a:solidFill>
              </a:rPr>
              <a:t>Larger spacing improves statistics</a:t>
            </a:r>
            <a:r>
              <a:rPr lang="en-US" sz="1800" smtClean="0"/>
              <a:t> due to larger volume</a:t>
            </a:r>
          </a:p>
          <a:p>
            <a:pPr indent="-182880">
              <a:spcBef>
                <a:spcPts val="1200"/>
              </a:spcBef>
            </a:pPr>
            <a:r>
              <a:rPr lang="en-US" sz="1800" b="1" smtClean="0">
                <a:solidFill>
                  <a:srgbClr val="019119"/>
                </a:solidFill>
              </a:rPr>
              <a:t>Tune spacing</a:t>
            </a:r>
            <a:r>
              <a:rPr lang="en-US" sz="1800" smtClean="0"/>
              <a:t> to obtain maximum sensitivity to </a:t>
            </a:r>
            <a:r>
              <a:rPr lang="en-US" sz="1800" b="1" smtClean="0">
                <a:solidFill>
                  <a:srgbClr val="019119"/>
                </a:solidFill>
              </a:rPr>
              <a:t>Mass Hierarchy</a:t>
            </a:r>
            <a:endParaRPr lang="en-US" sz="1800" b="1" dirty="0" smtClean="0">
              <a:solidFill>
                <a:srgbClr val="01911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17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4" y="3124200"/>
            <a:ext cx="4114799" cy="324436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127248"/>
            <a:ext cx="4114800" cy="3244361"/>
          </a:xfrm>
          <a:prstGeom prst="rect">
            <a:avLst/>
          </a:prstGeom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Optimizing DOM Spacing</a:t>
            </a:r>
            <a:endParaRPr lang="en-US" dirty="0"/>
          </a:p>
        </p:txBody>
      </p:sp>
      <p:sp>
        <p:nvSpPr>
          <p:cNvPr id="10" name="Espaço Reservado para Conteúdo 5"/>
          <p:cNvSpPr>
            <a:spLocks noGrp="1"/>
          </p:cNvSpPr>
          <p:nvPr>
            <p:ph idx="1"/>
          </p:nvPr>
        </p:nvSpPr>
        <p:spPr>
          <a:xfrm>
            <a:off x="304800" y="914400"/>
            <a:ext cx="8382001" cy="2251676"/>
          </a:xfrm>
        </p:spPr>
        <p:txBody>
          <a:bodyPr>
            <a:noAutofit/>
          </a:bodyPr>
          <a:lstStyle/>
          <a:p>
            <a:pPr indent="-182880">
              <a:spcBef>
                <a:spcPts val="1200"/>
              </a:spcBef>
            </a:pPr>
            <a:r>
              <a:rPr lang="en-US" sz="1800" dirty="0" smtClean="0"/>
              <a:t>Simulated small (6m) vertical spacing detector</a:t>
            </a:r>
          </a:p>
          <a:p>
            <a:pPr indent="-182880">
              <a:spcBef>
                <a:spcPts val="1200"/>
              </a:spcBef>
            </a:pPr>
            <a:r>
              <a:rPr lang="en-US" sz="1800" dirty="0" smtClean="0"/>
              <a:t>Mask off 1/3, 1/2 or 2/3 of DOMs to emulate larger spacing</a:t>
            </a:r>
          </a:p>
          <a:p>
            <a:pPr indent="-182880">
              <a:spcBef>
                <a:spcPts val="1200"/>
              </a:spcBef>
            </a:pPr>
            <a:r>
              <a:rPr lang="en-US" sz="1800" b="1" dirty="0" smtClean="0">
                <a:solidFill>
                  <a:srgbClr val="FF0000"/>
                </a:solidFill>
              </a:rPr>
              <a:t>Smaller spacing</a:t>
            </a:r>
            <a:r>
              <a:rPr lang="en-US" sz="1800" dirty="0" smtClean="0"/>
              <a:t> enables measurement at </a:t>
            </a:r>
            <a:r>
              <a:rPr lang="en-US" sz="1800" b="1" dirty="0" smtClean="0">
                <a:solidFill>
                  <a:srgbClr val="FF0000"/>
                </a:solidFill>
              </a:rPr>
              <a:t>lower energies</a:t>
            </a:r>
          </a:p>
          <a:p>
            <a:pPr indent="-182880">
              <a:spcBef>
                <a:spcPts val="1200"/>
              </a:spcBef>
            </a:pPr>
            <a:r>
              <a:rPr lang="en-US" sz="1800" b="1" dirty="0" smtClean="0">
                <a:solidFill>
                  <a:srgbClr val="0C00F6"/>
                </a:solidFill>
              </a:rPr>
              <a:t>Larger spacing improves statistics</a:t>
            </a:r>
            <a:r>
              <a:rPr lang="en-US" sz="1800" dirty="0" smtClean="0"/>
              <a:t> due to larger volume</a:t>
            </a:r>
          </a:p>
          <a:p>
            <a:pPr indent="-182880">
              <a:spcBef>
                <a:spcPts val="1200"/>
              </a:spcBef>
            </a:pPr>
            <a:r>
              <a:rPr lang="en-US" sz="1800" b="1" dirty="0" smtClean="0">
                <a:solidFill>
                  <a:srgbClr val="019119"/>
                </a:solidFill>
              </a:rPr>
              <a:t>Tune spacing</a:t>
            </a:r>
            <a:r>
              <a:rPr lang="en-US" sz="1800" dirty="0" smtClean="0"/>
              <a:t> to obtain maximum sensitivity to </a:t>
            </a:r>
            <a:r>
              <a:rPr lang="en-US" sz="1800" b="1" dirty="0" smtClean="0">
                <a:solidFill>
                  <a:srgbClr val="019119"/>
                </a:solidFill>
              </a:rPr>
              <a:t>Mass Hierarchy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Jan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2" name="ZoneTexte 1"/>
          <p:cNvSpPr txBox="1"/>
          <p:nvPr/>
        </p:nvSpPr>
        <p:spPr>
          <a:xfrm>
            <a:off x="1371600" y="6400800"/>
            <a:ext cx="708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Derived from data in the KM3NeT 2.0 </a:t>
            </a:r>
            <a:r>
              <a:rPr lang="en-US" sz="1600" dirty="0" err="1" smtClean="0"/>
              <a:t>LoI</a:t>
            </a:r>
            <a:r>
              <a:rPr lang="en-US" sz="1600" dirty="0" smtClean="0"/>
              <a:t>: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 smtClean="0">
                <a:hlinkClick r:id="rId5"/>
              </a:rPr>
              <a:t>https</a:t>
            </a:r>
            <a:r>
              <a:rPr lang="en-US" sz="1600" dirty="0">
                <a:hlinkClick r:id="rId5"/>
              </a:rPr>
              <a:t>://arxiv.org/abs/1601.07459</a:t>
            </a:r>
            <a:endParaRPr lang="en-GB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55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Simple </a:t>
            </a:r>
            <a:r>
              <a:rPr lang="en-US" dirty="0" smtClean="0">
                <a:latin typeface="Symbol" panose="05050102010706020507" pitchFamily="18" charset="2"/>
              </a:rPr>
              <a:t>c</a:t>
            </a:r>
            <a:r>
              <a:rPr lang="en-US" baseline="30000" dirty="0" smtClean="0"/>
              <a:t>2</a:t>
            </a:r>
            <a:r>
              <a:rPr lang="en-US" dirty="0" smtClean="0"/>
              <a:t> Analysis</a:t>
            </a:r>
            <a:endParaRPr lang="en-US" dirty="0"/>
          </a:p>
        </p:txBody>
      </p:sp>
      <p:sp>
        <p:nvSpPr>
          <p:cNvPr id="12" name="Espaço Reservado para Conteúdo 5"/>
          <p:cNvSpPr>
            <a:spLocks noGrp="1"/>
          </p:cNvSpPr>
          <p:nvPr>
            <p:ph idx="1"/>
          </p:nvPr>
        </p:nvSpPr>
        <p:spPr>
          <a:xfrm>
            <a:off x="1752600" y="990600"/>
            <a:ext cx="6248400" cy="609600"/>
          </a:xfrm>
        </p:spPr>
        <p:txBody>
          <a:bodyPr>
            <a:noAutofit/>
          </a:bodyPr>
          <a:lstStyle/>
          <a:p>
            <a:pPr indent="-182880">
              <a:spcBef>
                <a:spcPts val="1200"/>
              </a:spcBef>
            </a:pPr>
            <a:r>
              <a:rPr lang="en-US" sz="2400" b="1" dirty="0" smtClean="0">
                <a:solidFill>
                  <a:srgbClr val="0C00F6"/>
                </a:solidFill>
              </a:rPr>
              <a:t>9m spacing achieves best sensitivity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Jan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550" y="1574800"/>
            <a:ext cx="6184900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40"/>
          <p:cNvSpPr txBox="1"/>
          <p:nvPr/>
        </p:nvSpPr>
        <p:spPr>
          <a:xfrm rot="16200000">
            <a:off x="-435878" y="3801318"/>
            <a:ext cx="3430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Mass Hierarchy Sensitivity</a:t>
            </a:r>
            <a:endParaRPr lang="en-GB" sz="2000" b="1" dirty="0"/>
          </a:p>
        </p:txBody>
      </p:sp>
      <p:sp>
        <p:nvSpPr>
          <p:cNvPr id="8" name="ZoneTexte 40"/>
          <p:cNvSpPr txBox="1"/>
          <p:nvPr/>
        </p:nvSpPr>
        <p:spPr>
          <a:xfrm>
            <a:off x="5410200" y="2283767"/>
            <a:ext cx="630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9m</a:t>
            </a:r>
            <a:endParaRPr lang="en-GB" sz="2400" b="1" dirty="0">
              <a:solidFill>
                <a:srgbClr val="0C00F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ZoneTexte 40"/>
          <p:cNvSpPr txBox="1"/>
          <p:nvPr/>
        </p:nvSpPr>
        <p:spPr>
          <a:xfrm>
            <a:off x="5410200" y="3653135"/>
            <a:ext cx="630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endParaRPr lang="en-GB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ZoneTexte 40"/>
          <p:cNvSpPr txBox="1"/>
          <p:nvPr/>
        </p:nvSpPr>
        <p:spPr>
          <a:xfrm>
            <a:off x="7065899" y="2362200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42CD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12m</a:t>
            </a:r>
            <a:endParaRPr lang="en-GB" sz="2400" b="1" dirty="0">
              <a:solidFill>
                <a:srgbClr val="F42CD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7654925" y="3198167"/>
            <a:ext cx="1215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191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True NH</a:t>
            </a:r>
            <a:endParaRPr lang="en-GB" sz="2400" b="1" dirty="0">
              <a:solidFill>
                <a:srgbClr val="01911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715038" y="4114799"/>
            <a:ext cx="1095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191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True IH</a:t>
            </a:r>
            <a:endParaRPr lang="en-GB" sz="2400" b="1" dirty="0">
              <a:solidFill>
                <a:srgbClr val="01911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Connecteur droit avec flèche 5"/>
          <p:cNvCxnSpPr>
            <a:stCxn id="2" idx="1"/>
          </p:cNvCxnSpPr>
          <p:nvPr/>
        </p:nvCxnSpPr>
        <p:spPr>
          <a:xfrm flipH="1" flipV="1">
            <a:off x="6781800" y="3198167"/>
            <a:ext cx="873125" cy="230833"/>
          </a:xfrm>
          <a:prstGeom prst="straightConnector1">
            <a:avLst/>
          </a:prstGeom>
          <a:ln w="38100">
            <a:solidFill>
              <a:srgbClr val="019119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>
            <a:stCxn id="13" idx="1"/>
          </p:cNvCxnSpPr>
          <p:nvPr/>
        </p:nvCxnSpPr>
        <p:spPr>
          <a:xfrm flipH="1">
            <a:off x="6400800" y="4345632"/>
            <a:ext cx="1314238" cy="531168"/>
          </a:xfrm>
          <a:prstGeom prst="straightConnector1">
            <a:avLst/>
          </a:prstGeom>
          <a:ln w="38100">
            <a:solidFill>
              <a:srgbClr val="019119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276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nu-fit.org/sites/default/files/images/v30.fig-region-samp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725" y="2944006"/>
            <a:ext cx="4206875" cy="3456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See original im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00386" y="3429000"/>
            <a:ext cx="1547814" cy="134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Global Picture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Jan 2017</a:t>
            </a:r>
            <a:endParaRPr lang="en-US"/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904B0-685B-4D63-9BF6-C7D39EB36391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2054" name="Picture 6" descr="See original imag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4" r="11700"/>
          <a:stretch/>
        </p:blipFill>
        <p:spPr bwMode="auto">
          <a:xfrm>
            <a:off x="114532" y="3425031"/>
            <a:ext cx="1524000" cy="137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See original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271" y="4769856"/>
            <a:ext cx="1752929" cy="140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See original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87" y="4751867"/>
            <a:ext cx="2491813" cy="142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See original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95401"/>
            <a:ext cx="1525469" cy="151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See original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29200" y="1295400"/>
            <a:ext cx="1516411" cy="151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See original imag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968" y="1295400"/>
            <a:ext cx="2019432" cy="151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See original image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" t="11910" r="3208" b="9341"/>
          <a:stretch/>
        </p:blipFill>
        <p:spPr bwMode="auto">
          <a:xfrm>
            <a:off x="1572862" y="1295400"/>
            <a:ext cx="1516968" cy="151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See original image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4000" y="3429000"/>
            <a:ext cx="1600200" cy="134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26015"/>
            <a:ext cx="3124200" cy="46938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Multiple sources</a:t>
            </a:r>
          </a:p>
        </p:txBody>
      </p:sp>
      <p:pic>
        <p:nvPicPr>
          <p:cNvPr id="2056" name="Picture 8" descr="See original image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9283" y="4791075"/>
            <a:ext cx="1166117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038" y="547314"/>
            <a:ext cx="2203450" cy="2625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Content Placeholder 2"/>
          <p:cNvSpPr txBox="1">
            <a:spLocks/>
          </p:cNvSpPr>
          <p:nvPr/>
        </p:nvSpPr>
        <p:spPr>
          <a:xfrm>
            <a:off x="304800" y="2959615"/>
            <a:ext cx="3124200" cy="469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Multiple detectors</a:t>
            </a:r>
          </a:p>
        </p:txBody>
      </p:sp>
      <p:sp>
        <p:nvSpPr>
          <p:cNvPr id="5" name="Rectangle 4"/>
          <p:cNvSpPr/>
          <p:nvPr/>
        </p:nvSpPr>
        <p:spPr>
          <a:xfrm>
            <a:off x="6781800" y="149423"/>
            <a:ext cx="22792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arXiv:1611.01514 [hep-</a:t>
            </a:r>
            <a:r>
              <a:rPr lang="en-GB" sz="1400" dirty="0" err="1"/>
              <a:t>ph</a:t>
            </a:r>
            <a:r>
              <a:rPr lang="en-GB" sz="140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28927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Missing Pieces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12192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Do neutrinos violate CP? (</a:t>
            </a:r>
            <a:r>
              <a:rPr lang="en-US" sz="2000" dirty="0" err="1" smtClean="0">
                <a:latin typeface="Symbol" pitchFamily="18" charset="2"/>
              </a:rPr>
              <a:t>d</a:t>
            </a:r>
            <a:r>
              <a:rPr lang="en-US" sz="2000" baseline="-25000" dirty="0" err="1" smtClean="0"/>
              <a:t>CP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What is the mass ordering?  (Mass Hierarchy)</a:t>
            </a:r>
          </a:p>
          <a:p>
            <a:r>
              <a:rPr lang="en-US" sz="2000" dirty="0" smtClean="0"/>
              <a:t>Is </a:t>
            </a:r>
            <a:r>
              <a:rPr lang="en-US" sz="2000" dirty="0" smtClean="0">
                <a:latin typeface="Symbol" pitchFamily="18" charset="2"/>
              </a:rPr>
              <a:t>q</a:t>
            </a:r>
            <a:r>
              <a:rPr lang="en-US" sz="2000" baseline="-25000" dirty="0" smtClean="0"/>
              <a:t>23</a:t>
            </a:r>
            <a:r>
              <a:rPr lang="en-US" sz="2000" dirty="0" smtClean="0"/>
              <a:t> = </a:t>
            </a:r>
            <a:r>
              <a:rPr lang="en-US" sz="2000" dirty="0" smtClean="0">
                <a:latin typeface="Symbol" pitchFamily="18" charset="2"/>
              </a:rPr>
              <a:t>p</a:t>
            </a:r>
            <a:r>
              <a:rPr lang="en-US" sz="2000" dirty="0" smtClean="0"/>
              <a:t>/4? Underlying symmetry? </a:t>
            </a:r>
          </a:p>
        </p:txBody>
      </p:sp>
      <p:pic>
        <p:nvPicPr>
          <p:cNvPr id="14" name="Picture 13" descr="Masse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697226"/>
            <a:ext cx="4724400" cy="3551174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flipH="1" flipV="1">
            <a:off x="1890825" y="3118983"/>
            <a:ext cx="242775" cy="310017"/>
          </a:xfrm>
          <a:prstGeom prst="straightConnector1">
            <a:avLst/>
          </a:prstGeom>
          <a:ln w="317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901417" y="3419318"/>
            <a:ext cx="994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same?</a:t>
            </a:r>
            <a:endParaRPr lang="en-US" sz="2400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2668434" y="4418848"/>
            <a:ext cx="14175" cy="381000"/>
          </a:xfrm>
          <a:prstGeom prst="straightConnector1">
            <a:avLst/>
          </a:prstGeom>
          <a:ln w="317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438400" y="3962400"/>
            <a:ext cx="763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Symbol" pitchFamily="18" charset="2"/>
              </a:rPr>
              <a:t>d</a:t>
            </a:r>
            <a:r>
              <a:rPr lang="en-US" sz="2400" baseline="-25000" dirty="0" err="1" smtClean="0"/>
              <a:t>CP</a:t>
            </a:r>
            <a:r>
              <a:rPr lang="en-US" sz="2400" dirty="0" smtClean="0"/>
              <a:t> ?</a:t>
            </a:r>
            <a:endParaRPr lang="en-US" sz="2400" baseline="-25000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Jan 2017</a:t>
            </a:r>
            <a:endParaRPr lang="en-US"/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904B0-685B-4D63-9BF6-C7D39EB36391}" type="slidenum">
              <a:rPr lang="en-US" smtClean="0"/>
              <a:pPr/>
              <a:t>8</a:t>
            </a:fld>
            <a:endParaRPr lang="en-US"/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2667000" y="3124201"/>
            <a:ext cx="304800" cy="304799"/>
          </a:xfrm>
          <a:prstGeom prst="straightConnector1">
            <a:avLst/>
          </a:prstGeom>
          <a:ln w="317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 descr="Masse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1" y="2697226"/>
            <a:ext cx="4724399" cy="3551174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5367746" y="4034135"/>
            <a:ext cx="1566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Symbol" pitchFamily="18" charset="2"/>
              </a:rPr>
              <a:t>D</a:t>
            </a:r>
            <a:r>
              <a:rPr lang="en-US" sz="2400" dirty="0" smtClean="0"/>
              <a:t>m</a:t>
            </a:r>
            <a:r>
              <a:rPr lang="en-US" sz="2400" baseline="30000" dirty="0" smtClean="0"/>
              <a:t>2</a:t>
            </a:r>
            <a:r>
              <a:rPr lang="en-US" sz="2400" baseline="-25000" dirty="0" smtClean="0"/>
              <a:t>32 </a:t>
            </a:r>
            <a:r>
              <a:rPr lang="en-US" sz="2400" dirty="0" smtClean="0"/>
              <a:t>&lt; 0 ?</a:t>
            </a:r>
            <a:endParaRPr lang="en-US" sz="2400" dirty="0"/>
          </a:p>
        </p:txBody>
      </p:sp>
      <p:sp>
        <p:nvSpPr>
          <p:cNvPr id="37" name="Rectangle 36"/>
          <p:cNvSpPr/>
          <p:nvPr/>
        </p:nvSpPr>
        <p:spPr>
          <a:xfrm>
            <a:off x="3962400" y="2743200"/>
            <a:ext cx="228600" cy="281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79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Matter Effects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Jan 2017</a:t>
            </a:r>
            <a:endParaRPr lang="en-US"/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904B0-685B-4D63-9BF6-C7D39EB36391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521" y="3760629"/>
            <a:ext cx="3334879" cy="1878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47800"/>
            <a:ext cx="6914686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Masse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652520"/>
            <a:ext cx="3048000" cy="2291080"/>
          </a:xfrm>
          <a:prstGeom prst="rect">
            <a:avLst/>
          </a:prstGeom>
        </p:spPr>
      </p:pic>
      <p:cxnSp>
        <p:nvCxnSpPr>
          <p:cNvPr id="11" name="Straight Arrow Connector 30"/>
          <p:cNvCxnSpPr/>
          <p:nvPr/>
        </p:nvCxnSpPr>
        <p:spPr>
          <a:xfrm flipV="1">
            <a:off x="2971800" y="2971800"/>
            <a:ext cx="266700" cy="594764"/>
          </a:xfrm>
          <a:prstGeom prst="straightConnector1">
            <a:avLst/>
          </a:prstGeom>
          <a:ln w="38100">
            <a:solidFill>
              <a:srgbClr val="0C00F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30"/>
          <p:cNvCxnSpPr/>
          <p:nvPr/>
        </p:nvCxnSpPr>
        <p:spPr>
          <a:xfrm flipH="1" flipV="1">
            <a:off x="6477000" y="2971800"/>
            <a:ext cx="152400" cy="91440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ccolade ouvrante 7"/>
          <p:cNvSpPr/>
          <p:nvPr/>
        </p:nvSpPr>
        <p:spPr>
          <a:xfrm rot="5400000">
            <a:off x="3444341" y="137059"/>
            <a:ext cx="304800" cy="2621482"/>
          </a:xfrm>
          <a:prstGeom prst="leftBrace">
            <a:avLst/>
          </a:prstGeom>
          <a:ln w="28575">
            <a:solidFill>
              <a:srgbClr val="0C00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ccolade ouvrante 18"/>
          <p:cNvSpPr/>
          <p:nvPr/>
        </p:nvSpPr>
        <p:spPr>
          <a:xfrm rot="5400000">
            <a:off x="6530441" y="556159"/>
            <a:ext cx="304800" cy="1783282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19"/>
          <p:cNvSpPr txBox="1"/>
          <p:nvPr/>
        </p:nvSpPr>
        <p:spPr>
          <a:xfrm>
            <a:off x="3288703" y="838200"/>
            <a:ext cx="521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C00F6"/>
                </a:solidFill>
              </a:rPr>
              <a:t>H</a:t>
            </a:r>
            <a:r>
              <a:rPr lang="en-US" sz="2400" b="1" baseline="-25000" dirty="0" smtClean="0">
                <a:solidFill>
                  <a:srgbClr val="0C00F6"/>
                </a:solidFill>
              </a:rPr>
              <a:t>0</a:t>
            </a:r>
            <a:endParaRPr lang="en-US" sz="2400" b="1" baseline="-25000" dirty="0">
              <a:solidFill>
                <a:srgbClr val="0C00F6"/>
              </a:solidFill>
            </a:endParaRPr>
          </a:p>
        </p:txBody>
      </p:sp>
      <p:sp>
        <p:nvSpPr>
          <p:cNvPr id="22" name="TextBox 19"/>
          <p:cNvSpPr txBox="1"/>
          <p:nvPr/>
        </p:nvSpPr>
        <p:spPr>
          <a:xfrm>
            <a:off x="6468150" y="762000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V</a:t>
            </a:r>
            <a:endParaRPr lang="en-US" sz="2400" b="1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46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7749</TotalTime>
  <Words>2352</Words>
  <Application>Microsoft Office PowerPoint</Application>
  <PresentationFormat>Affichage à l'écran (4:3)</PresentationFormat>
  <Paragraphs>630</Paragraphs>
  <Slides>62</Slides>
  <Notes>43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62</vt:i4>
      </vt:variant>
    </vt:vector>
  </HeadingPairs>
  <TitlesOfParts>
    <vt:vector size="65" baseType="lpstr">
      <vt:lpstr>Thème Office</vt:lpstr>
      <vt:lpstr>Equation</vt:lpstr>
      <vt:lpstr>Équation</vt:lpstr>
      <vt:lpstr>Measuring the Neutrino Mass Ordering with KM3NeT-ORCA</vt:lpstr>
      <vt:lpstr>Neutrino Oscillations</vt:lpstr>
      <vt:lpstr>Neutrino Oscillations</vt:lpstr>
      <vt:lpstr>Neutrino Oscillations</vt:lpstr>
      <vt:lpstr>The Data: MeV</vt:lpstr>
      <vt:lpstr>The Data: GeV</vt:lpstr>
      <vt:lpstr>Global Picture</vt:lpstr>
      <vt:lpstr>Missing Pieces</vt:lpstr>
      <vt:lpstr>Matter Effects</vt:lpstr>
      <vt:lpstr>Matter Effects</vt:lpstr>
      <vt:lpstr>Matter Effects</vt:lpstr>
      <vt:lpstr>Resonances</vt:lpstr>
      <vt:lpstr>Resonances</vt:lpstr>
      <vt:lpstr>Resonances</vt:lpstr>
      <vt:lpstr>Atmospheric Neutrinos</vt:lpstr>
      <vt:lpstr>Atmospheric Neutrinos</vt:lpstr>
      <vt:lpstr>The Challenge</vt:lpstr>
      <vt:lpstr>The Challenge</vt:lpstr>
      <vt:lpstr>Présentation PowerPoint</vt:lpstr>
      <vt:lpstr>Objectives</vt:lpstr>
      <vt:lpstr>The ORCA Detector</vt:lpstr>
      <vt:lpstr>Deployment</vt:lpstr>
      <vt:lpstr>Measuring Neutrinos</vt:lpstr>
      <vt:lpstr>Trigger</vt:lpstr>
      <vt:lpstr>Trigger</vt:lpstr>
      <vt:lpstr>Trigger</vt:lpstr>
      <vt:lpstr>Trigger Performance</vt:lpstr>
      <vt:lpstr>Reconstruction</vt:lpstr>
      <vt:lpstr>Reco Performance</vt:lpstr>
      <vt:lpstr>Présentation PowerPoint</vt:lpstr>
      <vt:lpstr>Full Statistical Analysis</vt:lpstr>
      <vt:lpstr>Sensitivity Results</vt:lpstr>
      <vt:lpstr>Other Parameters</vt:lpstr>
      <vt:lpstr>Présentation PowerPoint</vt:lpstr>
      <vt:lpstr>Présentation PowerPoint</vt:lpstr>
      <vt:lpstr>Enhanced Matter Effects</vt:lpstr>
      <vt:lpstr>Présentation PowerPoint</vt:lpstr>
      <vt:lpstr>Présentation PowerPoint</vt:lpstr>
      <vt:lpstr>Non-Standard Interactions</vt:lpstr>
      <vt:lpstr>Resonances w/ NSI</vt:lpstr>
      <vt:lpstr>NSI Phase Space</vt:lpstr>
      <vt:lpstr>NSI Phase Space</vt:lpstr>
      <vt:lpstr>ORCA et al.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ORCA Studies</vt:lpstr>
      <vt:lpstr>Preliminary Sensitivities</vt:lpstr>
      <vt:lpstr>Présentation PowerPoint</vt:lpstr>
      <vt:lpstr>Earth Tomography</vt:lpstr>
      <vt:lpstr>Présentation PowerPoint</vt:lpstr>
      <vt:lpstr>Présentation PowerPoint</vt:lpstr>
      <vt:lpstr>Présentation PowerPoint</vt:lpstr>
      <vt:lpstr>Funding and Schedule</vt:lpstr>
      <vt:lpstr>Atmospheric Neutrinos</vt:lpstr>
      <vt:lpstr>Resonance Formulas</vt:lpstr>
      <vt:lpstr>Reco Performance</vt:lpstr>
      <vt:lpstr>Optimizing DOM Spacing</vt:lpstr>
      <vt:lpstr>Optimizing DOM Spacing</vt:lpstr>
      <vt:lpstr>Simple c2 Analysis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Probing Neutrino Properties with Atmospheric Nu’s at KM3NeT-ORCA</dc:title>
  <dc:creator>Joao</dc:creator>
  <cp:lastModifiedBy>Joao Coelho</cp:lastModifiedBy>
  <cp:revision>313</cp:revision>
  <dcterms:created xsi:type="dcterms:W3CDTF">2013-08-06T21:35:27Z</dcterms:created>
  <dcterms:modified xsi:type="dcterms:W3CDTF">2017-01-27T12:51:43Z</dcterms:modified>
</cp:coreProperties>
</file>