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1"/>
    <p:restoredTop sz="93686"/>
  </p:normalViewPr>
  <p:slideViewPr>
    <p:cSldViewPr snapToGrid="0" snapToObjects="1">
      <p:cViewPr>
        <p:scale>
          <a:sx n="94" d="100"/>
          <a:sy n="94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3062-CA40-7E4F-A75D-2E6134C62667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DE0C-979A-034D-92B4-3828246C4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8329"/>
            <a:ext cx="7772400" cy="1831634"/>
          </a:xfrm>
        </p:spPr>
        <p:txBody>
          <a:bodyPr anchor="b">
            <a:normAutofit/>
          </a:bodyPr>
          <a:lstStyle>
            <a:lvl1pPr algn="ctr">
              <a:defRPr sz="5500" baseline="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5310"/>
            <a:ext cx="6858000" cy="110248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F06B-B2EA-E44A-B490-DA64B7554D8E}" type="datetime1">
              <a:rPr lang="fr-FR" smtClean="0"/>
              <a:t>04/05/2017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37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42E1-4271-7C48-A987-CBFE260A71E3}" type="datetime1">
              <a:rPr lang="fr-FR" smtClean="0"/>
              <a:t>04/05/2017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60D2-FDC7-104D-9ED7-B459141DD007}" type="datetime1">
              <a:rPr lang="fr-FR" smtClean="0"/>
              <a:t>04/05/2017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3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6415-673C-E84E-AA9D-A3B2B9E3CA44}" type="datetime1">
              <a:rPr lang="fr-FR" smtClean="0"/>
              <a:t>04/05/2017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0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833" y="81888"/>
            <a:ext cx="6578222" cy="916920"/>
          </a:xfrm>
        </p:spPr>
        <p:txBody>
          <a:bodyPr/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388-9B66-164A-9F19-B4E9DFCDC997}" type="datetime1">
              <a:rPr lang="fr-FR" smtClean="0"/>
              <a:t>04/05/2017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650" y="6378163"/>
            <a:ext cx="20574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E44-6F1B-2146-8203-999D4034A669}" type="datetime1">
              <a:rPr lang="fr-FR" smtClean="0"/>
              <a:t>04/05/2017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2137-054B-934B-BC33-9C4DA80E1412}" type="datetime1">
              <a:rPr lang="fr-FR" smtClean="0"/>
              <a:t>04/05/2017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85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3BC-C353-A14E-891E-7E4A339E0B69}" type="datetime1">
              <a:rPr lang="fr-FR" smtClean="0"/>
              <a:t>04/05/2017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1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04/05/2017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8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80" y="2637183"/>
            <a:ext cx="6999840" cy="121778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04/05/2017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77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396-C6EA-3946-ADA2-867061BF4A06}" type="datetime1">
              <a:rPr lang="fr-FR" smtClean="0"/>
              <a:t>04/05/2017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3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41E-4F53-7347-AB0E-B0FBA3D5E194}" type="datetime1">
              <a:rPr lang="fr-FR" smtClean="0"/>
              <a:t>04/05/2017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9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 userDrawn="1"/>
        </p:nvSpPr>
        <p:spPr>
          <a:xfrm>
            <a:off x="270" y="37080"/>
            <a:ext cx="9143730" cy="1042921"/>
          </a:xfrm>
          <a:prstGeom prst="roundRect">
            <a:avLst>
              <a:gd name="adj" fmla="val 31"/>
            </a:avLst>
          </a:prstGeom>
          <a:gradFill>
            <a:gsLst>
              <a:gs pos="0">
                <a:srgbClr val="FFFFFF"/>
              </a:gs>
              <a:gs pos="100000">
                <a:srgbClr val="CADAEE"/>
              </a:gs>
            </a:gsLst>
            <a:lin ang="5400000"/>
          </a:gradFill>
          <a:ln>
            <a:noFill/>
          </a:ln>
        </p:spPr>
      </p:sp>
      <p:sp>
        <p:nvSpPr>
          <p:cNvPr id="8" name="Line 7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9" name="Line 8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0" name="Line 9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1" name="Line 10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2" name="Line 11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3" name="Line 12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4" name="Line 13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5" name="Line 14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6" name="Line 15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7" name="Line 16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8" name="Line 17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9" name="Line 18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0" name="Line 19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1" name="Line 20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2" name="Line 21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3" name="Line 22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4" name="Line 23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5" name="Line 24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6" name="Line 25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7" name="Line 26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8" name="Line 27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9" name="CustomShape 28"/>
          <p:cNvSpPr/>
          <p:nvPr userDrawn="1"/>
        </p:nvSpPr>
        <p:spPr>
          <a:xfrm>
            <a:off x="0" y="37080"/>
            <a:ext cx="6858000" cy="1042920"/>
          </a:xfrm>
          <a:prstGeom prst="roundRect">
            <a:avLst>
              <a:gd name="adj" fmla="val 32"/>
            </a:avLst>
          </a:prstGeom>
          <a:noFill/>
          <a:ln>
            <a:noFill/>
          </a:ln>
        </p:spPr>
      </p:sp>
      <p:pic>
        <p:nvPicPr>
          <p:cNvPr id="30" name="Image 29"/>
          <p:cNvPicPr preferRelativeResize="0"/>
          <p:nvPr userDrawn="1"/>
        </p:nvPicPr>
        <p:blipFill>
          <a:blip r:embed="rId14"/>
          <a:stretch>
            <a:fillRect/>
          </a:stretch>
        </p:blipFill>
        <p:spPr>
          <a:xfrm>
            <a:off x="7927374" y="49413"/>
            <a:ext cx="1170000" cy="900000"/>
          </a:xfrm>
          <a:prstGeom prst="rect">
            <a:avLst/>
          </a:prstGeom>
          <a:ln>
            <a:noFill/>
          </a:ln>
        </p:spPr>
      </p:pic>
      <p:pic>
        <p:nvPicPr>
          <p:cNvPr id="31" name="Image 30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0" y="1044000"/>
            <a:ext cx="1872000" cy="64800"/>
          </a:xfrm>
          <a:prstGeom prst="rect">
            <a:avLst/>
          </a:prstGeom>
          <a:ln>
            <a:noFill/>
          </a:ln>
        </p:spPr>
      </p:pic>
      <p:sp>
        <p:nvSpPr>
          <p:cNvPr id="32" name="CustomShape 30"/>
          <p:cNvSpPr/>
          <p:nvPr userDrawn="1"/>
        </p:nvSpPr>
        <p:spPr>
          <a:xfrm rot="10800000">
            <a:off x="1799972" y="1044000"/>
            <a:ext cx="5477647" cy="64800"/>
          </a:xfrm>
          <a:prstGeom prst="roundRect">
            <a:avLst>
              <a:gd name="adj" fmla="val 490"/>
            </a:avLst>
          </a:prstGeom>
          <a:solidFill>
            <a:srgbClr val="9999FF"/>
          </a:solidFill>
          <a:ln>
            <a:noFill/>
          </a:ln>
        </p:spPr>
        <p:txBody>
          <a:bodyPr/>
          <a:lstStyle/>
          <a:p>
            <a:endParaRPr lang="fr-FR" sz="1350" dirty="0"/>
          </a:p>
        </p:txBody>
      </p:sp>
      <p:pic>
        <p:nvPicPr>
          <p:cNvPr id="33" name="Image 32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7207200" y="1044000"/>
            <a:ext cx="1938133" cy="64800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3048" y="35821"/>
            <a:ext cx="6668231" cy="9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6365"/>
            <a:ext cx="7886700" cy="488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04" y="63632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C076-FDD6-7742-B37B-CCF3923321CA}" type="datetime1">
              <a:rPr lang="fr-FR" smtClean="0"/>
              <a:t>04/05/2017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9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" y="49413"/>
            <a:ext cx="1170000" cy="9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4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D.93.052007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507.0096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D.93.052007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610.03545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://link.springer.com/article/10.1140/epjc/s10052-016-3876-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025" y="1392072"/>
            <a:ext cx="8284190" cy="2117891"/>
          </a:xfrm>
        </p:spPr>
        <p:txBody>
          <a:bodyPr>
            <a:noAutofit/>
          </a:bodyPr>
          <a:lstStyle/>
          <a:p>
            <a:r>
              <a:rPr lang="en-GB" sz="4400" dirty="0" smtClean="0"/>
              <a:t>Top-EFT </a:t>
            </a:r>
            <a:br>
              <a:rPr lang="en-GB" sz="4400" dirty="0" smtClean="0"/>
            </a:br>
            <a:r>
              <a:rPr lang="en-GB" sz="4400" dirty="0" smtClean="0"/>
              <a:t>“discussion”</a:t>
            </a:r>
            <a:endParaRPr lang="en-GB" sz="4400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3207" y="4381912"/>
            <a:ext cx="8065825" cy="1102489"/>
          </a:xfrm>
        </p:spPr>
        <p:txBody>
          <a:bodyPr>
            <a:normAutofit/>
          </a:bodyPr>
          <a:lstStyle/>
          <a:p>
            <a:r>
              <a:rPr lang="fr-FR" dirty="0" smtClean="0"/>
              <a:t>Jeremy Andrea, Frédéric </a:t>
            </a:r>
            <a:r>
              <a:rPr lang="fr-FR" dirty="0" err="1" smtClean="0"/>
              <a:t>Déliot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0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MC production : </a:t>
            </a:r>
            <a:br>
              <a:rPr lang="en-GB" dirty="0" smtClean="0"/>
            </a:br>
            <a:r>
              <a:rPr lang="en-GB" dirty="0" smtClean="0"/>
              <a:t>a real challenge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50" y="3602136"/>
            <a:ext cx="5306984" cy="295858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Interferences </a:t>
            </a:r>
            <a:r>
              <a:rPr lang="en-GB" dirty="0" smtClean="0">
                <a:solidFill>
                  <a:srgbClr val="0070C0"/>
                </a:solidFill>
              </a:rPr>
              <a:t>with the SM</a:t>
            </a:r>
            <a:r>
              <a:rPr lang="en-GB" dirty="0" smtClean="0"/>
              <a:t>,</a:t>
            </a:r>
          </a:p>
          <a:p>
            <a:pPr lvl="1"/>
            <a:r>
              <a:rPr lang="en-GB" dirty="0" smtClean="0"/>
              <a:t>More relevant for SM-like </a:t>
            </a:r>
            <a:r>
              <a:rPr lang="en-GB" dirty="0" smtClean="0"/>
              <a:t>signatures </a:t>
            </a:r>
            <a:r>
              <a:rPr lang="en-GB" dirty="0" smtClean="0"/>
              <a:t>(CMDM for example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Big number </a:t>
            </a:r>
            <a:r>
              <a:rPr lang="en-GB" dirty="0" smtClean="0">
                <a:solidFill>
                  <a:srgbClr val="0070C0"/>
                </a:solidFill>
              </a:rPr>
              <a:t>of dimension 6 operators.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ery large MC productions,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an we </a:t>
            </a:r>
            <a:r>
              <a:rPr lang="en-GB" dirty="0" smtClean="0">
                <a:solidFill>
                  <a:schemeClr val="accent1"/>
                </a:solidFill>
              </a:rPr>
              <a:t>factorize the MC production </a:t>
            </a:r>
            <a:r>
              <a:rPr lang="en-GB" dirty="0" smtClean="0"/>
              <a:t>? By generate interfering and non-interfering terms separately? </a:t>
            </a:r>
          </a:p>
          <a:p>
            <a:pPr lvl="1"/>
            <a:r>
              <a:rPr lang="en-GB" dirty="0" smtClean="0"/>
              <a:t>Can MC weights be used ?</a:t>
            </a:r>
          </a:p>
          <a:p>
            <a:pPr lvl="1"/>
            <a:r>
              <a:rPr lang="en-GB" dirty="0" err="1" smtClean="0"/>
              <a:t>Etc</a:t>
            </a:r>
            <a:r>
              <a:rPr lang="is-IS" dirty="0" smtClean="0"/>
              <a:t>… etc...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10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42" y="3775989"/>
            <a:ext cx="3356364" cy="25589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884679" y="6406836"/>
            <a:ext cx="2678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i="1" dirty="0">
                <a:hlinkClick r:id="rId3"/>
              </a:rPr>
              <a:t>Phys. Rev. D 93 (2016) 052007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751"/>
            <a:ext cx="2524835" cy="1969158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6837528" y="1323833"/>
            <a:ext cx="2306472" cy="207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Interferences between single top and </a:t>
            </a:r>
            <a:r>
              <a:rPr lang="en-GB" dirty="0" err="1" smtClean="0">
                <a:solidFill>
                  <a:srgbClr val="0070C0"/>
                </a:solidFill>
              </a:rPr>
              <a:t>ttbar</a:t>
            </a:r>
            <a:r>
              <a:rPr lang="en-GB" dirty="0" smtClean="0"/>
              <a:t>,</a:t>
            </a:r>
          </a:p>
          <a:p>
            <a:endParaRPr lang="en-GB" dirty="0"/>
          </a:p>
          <a:p>
            <a:r>
              <a:rPr lang="en-GB" dirty="0" smtClean="0"/>
              <a:t>Difficult to generate (similar situation as </a:t>
            </a:r>
            <a:r>
              <a:rPr lang="en-GB" dirty="0" err="1" smtClean="0"/>
              <a:t>tt-tWb</a:t>
            </a:r>
            <a:r>
              <a:rPr lang="en-GB" dirty="0" smtClean="0"/>
              <a:t> interferences).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07" y="1326857"/>
            <a:ext cx="4546607" cy="18527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4405" y="15171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+0j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100385" y="169812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+1j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42949" y="1323833"/>
            <a:ext cx="4434869" cy="19033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18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fit for EFT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96364"/>
            <a:ext cx="7886700" cy="530915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Why a global fit  ?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 smtClean="0">
                <a:solidFill>
                  <a:schemeClr val="accent1"/>
                </a:solidFill>
              </a:rPr>
              <a:t>ultiple EFT </a:t>
            </a:r>
            <a:r>
              <a:rPr lang="en-GB" dirty="0" smtClean="0"/>
              <a:t>operators can contribute to the </a:t>
            </a:r>
            <a:r>
              <a:rPr lang="en-GB" dirty="0" smtClean="0">
                <a:solidFill>
                  <a:schemeClr val="accent1"/>
                </a:solidFill>
              </a:rPr>
              <a:t>same signatures</a:t>
            </a:r>
            <a:r>
              <a:rPr lang="en-GB" dirty="0" smtClean="0"/>
              <a:t>,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</a:t>
            </a:r>
            <a:r>
              <a:rPr lang="en-GB" dirty="0" smtClean="0">
                <a:solidFill>
                  <a:schemeClr val="accent1"/>
                </a:solidFill>
              </a:rPr>
              <a:t>ame EFT </a:t>
            </a:r>
            <a:r>
              <a:rPr lang="en-GB" dirty="0" smtClean="0"/>
              <a:t>operators can contribute to </a:t>
            </a:r>
            <a:r>
              <a:rPr lang="en-GB" dirty="0" smtClean="0">
                <a:solidFill>
                  <a:schemeClr val="accent1"/>
                </a:solidFill>
              </a:rPr>
              <a:t>multiple signatures</a:t>
            </a:r>
            <a:r>
              <a:rPr lang="en-GB" dirty="0" smtClean="0"/>
              <a:t>, </a:t>
            </a:r>
          </a:p>
          <a:p>
            <a:pPr lvl="1"/>
            <a:r>
              <a:rPr lang="en-GB" dirty="0" smtClean="0"/>
              <a:t>Operators even mix at the NLO.</a:t>
            </a:r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dirty="0" smtClean="0">
                <a:solidFill>
                  <a:schemeClr val="accent5"/>
                </a:solidFill>
              </a:rPr>
              <a:t>maximise the sensitivity</a:t>
            </a:r>
            <a:r>
              <a:rPr lang="en-GB" dirty="0" smtClean="0"/>
              <a:t>, to </a:t>
            </a:r>
            <a:r>
              <a:rPr lang="en-GB" dirty="0" smtClean="0">
                <a:solidFill>
                  <a:schemeClr val="accent5"/>
                </a:solidFill>
              </a:rPr>
              <a:t>resolve ambiguities</a:t>
            </a:r>
            <a:r>
              <a:rPr lang="en-GB" dirty="0" smtClean="0"/>
              <a:t>, one can perform a so called “global fit”.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How can it be done ? </a:t>
            </a:r>
          </a:p>
          <a:p>
            <a:pPr lvl="1"/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Using re-interpretation of fiducial measurements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No MC generation needed, “just” cross sections </a:t>
            </a:r>
            <a:r>
              <a:rPr lang="en-GB" dirty="0" smtClean="0"/>
              <a:t>(in </a:t>
            </a:r>
            <a:r>
              <a:rPr lang="en-GB" dirty="0" smtClean="0"/>
              <a:t>the fiducial </a:t>
            </a:r>
            <a:r>
              <a:rPr lang="en-GB" dirty="0" smtClean="0"/>
              <a:t>volume?).   </a:t>
            </a:r>
            <a:endParaRPr lang="en-GB" dirty="0" smtClean="0"/>
          </a:p>
          <a:p>
            <a:pPr lvl="1"/>
            <a:r>
              <a:rPr lang="en-GB" dirty="0" smtClean="0"/>
              <a:t>Not </a:t>
            </a:r>
            <a:r>
              <a:rPr lang="en-GB" dirty="0" smtClean="0"/>
              <a:t>very optimal.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Using dedicated searches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Better optimised, so more sensitive,</a:t>
            </a:r>
          </a:p>
          <a:p>
            <a:pPr lvl="1"/>
            <a:r>
              <a:rPr lang="en-GB" dirty="0" smtClean="0"/>
              <a:t>Fit of templates needed, or development of tools,</a:t>
            </a:r>
          </a:p>
          <a:p>
            <a:pPr lvl="1"/>
            <a:r>
              <a:rPr lang="en-GB" dirty="0" smtClean="0"/>
              <a:t>MC production is </a:t>
            </a:r>
            <a:r>
              <a:rPr lang="en-GB" dirty="0" smtClean="0"/>
              <a:t>complicated.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6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LHCTopWG</a:t>
            </a:r>
            <a:r>
              <a:rPr lang="fr-FR" dirty="0" smtClean="0"/>
              <a:t> and EFT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785" y="1296365"/>
            <a:ext cx="8352430" cy="508179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First discussions </a:t>
            </a:r>
            <a:r>
              <a:rPr lang="en-GB" dirty="0" smtClean="0"/>
              <a:t>on a harmonized approach for EFT interpretation.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Questions to answer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Same conventions for the modelling ?</a:t>
            </a:r>
          </a:p>
          <a:p>
            <a:pPr lvl="1"/>
            <a:r>
              <a:rPr lang="en-GB" dirty="0" smtClean="0"/>
              <a:t>What material to provide for re-interpretation ?</a:t>
            </a:r>
          </a:p>
          <a:p>
            <a:pPr lvl="1"/>
            <a:r>
              <a:rPr lang="en-GB" dirty="0" smtClean="0"/>
              <a:t>Is a global fit feasible, and how ?</a:t>
            </a:r>
          </a:p>
          <a:p>
            <a:pPr lvl="1"/>
            <a:r>
              <a:rPr lang="is-IS" dirty="0" smtClean="0"/>
              <a:t>…</a:t>
            </a:r>
          </a:p>
          <a:p>
            <a:pPr lvl="1"/>
            <a:endParaRPr lang="is-IS" dirty="0"/>
          </a:p>
          <a:p>
            <a:r>
              <a:rPr lang="is-IS" dirty="0" smtClean="0">
                <a:solidFill>
                  <a:schemeClr val="accent5"/>
                </a:solidFill>
              </a:rPr>
              <a:t>Top-EFT working group </a:t>
            </a:r>
            <a:r>
              <a:rPr lang="is-IS" dirty="0" smtClean="0"/>
              <a:t>has been formed, with representatives of ATLAS, CMS and theorists.</a:t>
            </a:r>
          </a:p>
          <a:p>
            <a:endParaRPr lang="is-IS" dirty="0"/>
          </a:p>
          <a:p>
            <a:r>
              <a:rPr lang="is-IS" dirty="0" smtClean="0">
                <a:solidFill>
                  <a:schemeClr val="accent5"/>
                </a:solidFill>
              </a:rPr>
              <a:t>First step </a:t>
            </a:r>
            <a:r>
              <a:rPr lang="is-IS" dirty="0" smtClean="0"/>
              <a:t>: provide a document to be used as a reference for EFT analyses :</a:t>
            </a:r>
          </a:p>
          <a:p>
            <a:pPr lvl="1"/>
            <a:r>
              <a:rPr lang="is-IS" dirty="0" smtClean="0"/>
              <a:t>Report </a:t>
            </a:r>
            <a:r>
              <a:rPr lang="is-IS" dirty="0" smtClean="0">
                <a:solidFill>
                  <a:schemeClr val="accent1"/>
                </a:solidFill>
              </a:rPr>
              <a:t>“à la DM </a:t>
            </a:r>
            <a:r>
              <a:rPr lang="is-IS" dirty="0" smtClean="0">
                <a:solidFill>
                  <a:schemeClr val="accent1"/>
                </a:solidFill>
              </a:rPr>
              <a:t>forum” </a:t>
            </a:r>
            <a:r>
              <a:rPr lang="is-IS" dirty="0" smtClean="0">
                <a:hlinkClick r:id="rId2"/>
              </a:rPr>
              <a:t>link</a:t>
            </a:r>
            <a:endParaRPr lang="is-IS" dirty="0" smtClean="0"/>
          </a:p>
          <a:p>
            <a:pPr lvl="1"/>
            <a:r>
              <a:rPr lang="is-IS" dirty="0" smtClean="0"/>
              <a:t>A </a:t>
            </a:r>
            <a:r>
              <a:rPr lang="is-IS" dirty="0" smtClean="0">
                <a:solidFill>
                  <a:schemeClr val="accent1"/>
                </a:solidFill>
              </a:rPr>
              <a:t>first draft will be provided by theorists </a:t>
            </a:r>
            <a:r>
              <a:rPr lang="is-IS" dirty="0" smtClean="0"/>
              <a:t>in the coming weeks, then iteration with experiments,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5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785" y="1302068"/>
            <a:ext cx="8434317" cy="55286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EFT interpretation </a:t>
            </a:r>
            <a:r>
              <a:rPr lang="en-GB" dirty="0" smtClean="0"/>
              <a:t>is an important </a:t>
            </a:r>
            <a:r>
              <a:rPr lang="en-GB" dirty="0" smtClean="0"/>
              <a:t>way of </a:t>
            </a:r>
            <a:r>
              <a:rPr lang="en-GB" dirty="0" smtClean="0">
                <a:solidFill>
                  <a:schemeClr val="accent5"/>
                </a:solidFill>
              </a:rPr>
              <a:t>searching for new </a:t>
            </a:r>
            <a:r>
              <a:rPr lang="en-GB" dirty="0" smtClean="0">
                <a:solidFill>
                  <a:schemeClr val="accent5"/>
                </a:solidFill>
              </a:rPr>
              <a:t>physics</a:t>
            </a:r>
            <a:r>
              <a:rPr lang="en-GB" dirty="0"/>
              <a:t> </a:t>
            </a:r>
            <a:r>
              <a:rPr lang="en-GB" dirty="0" smtClean="0"/>
              <a:t>=&gt; particularly if no direct signs of new physics observed.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Once a model is well define, various approaches are possible.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chemeClr val="accent5"/>
                </a:solidFill>
              </a:rPr>
              <a:t>Reinterpretation of cross </a:t>
            </a:r>
            <a:r>
              <a:rPr lang="en-GB" dirty="0" smtClean="0">
                <a:solidFill>
                  <a:schemeClr val="accent5"/>
                </a:solidFill>
              </a:rPr>
              <a:t>sections and unfolded measurements</a:t>
            </a:r>
            <a:r>
              <a:rPr lang="en-GB" dirty="0" smtClean="0"/>
              <a:t>. </a:t>
            </a:r>
            <a:endParaRPr lang="en-GB" dirty="0" smtClean="0"/>
          </a:p>
          <a:p>
            <a:pPr lvl="1"/>
            <a:r>
              <a:rPr lang="en-GB" dirty="0"/>
              <a:t>P</a:t>
            </a:r>
            <a:r>
              <a:rPr lang="en-GB" dirty="0" smtClean="0"/>
              <a:t>robably possible with a limited amount of efforts,</a:t>
            </a:r>
          </a:p>
          <a:p>
            <a:pPr lvl="1"/>
            <a:r>
              <a:rPr lang="en-GB" dirty="0" err="1" smtClean="0"/>
              <a:t>Pheno</a:t>
            </a:r>
            <a:r>
              <a:rPr lang="en-GB" dirty="0" smtClean="0"/>
              <a:t> : what material to provide ? </a:t>
            </a:r>
          </a:p>
          <a:p>
            <a:pPr lvl="1"/>
            <a:r>
              <a:rPr lang="en-GB" dirty="0" smtClean="0"/>
              <a:t>Experimental paper, interpretation to be considered in the design of analyses.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chemeClr val="accent5"/>
                </a:solidFill>
              </a:rPr>
              <a:t>“</a:t>
            </a:r>
            <a:r>
              <a:rPr lang="en-GB" dirty="0" err="1">
                <a:solidFill>
                  <a:schemeClr val="accent5"/>
                </a:solidFill>
              </a:rPr>
              <a:t>R</a:t>
            </a:r>
            <a:r>
              <a:rPr lang="en-GB" dirty="0" err="1" smtClean="0">
                <a:solidFill>
                  <a:schemeClr val="accent5"/>
                </a:solidFill>
              </a:rPr>
              <a:t>eco</a:t>
            </a:r>
            <a:r>
              <a:rPr lang="en-GB" dirty="0" smtClean="0">
                <a:solidFill>
                  <a:schemeClr val="accent5"/>
                </a:solidFill>
              </a:rPr>
              <a:t>-level” </a:t>
            </a:r>
            <a:r>
              <a:rPr lang="en-GB" dirty="0" smtClean="0">
                <a:solidFill>
                  <a:schemeClr val="accent5"/>
                </a:solidFill>
              </a:rPr>
              <a:t>analyses.</a:t>
            </a:r>
            <a:endParaRPr lang="en-GB" dirty="0" smtClean="0">
              <a:solidFill>
                <a:schemeClr val="accent5"/>
              </a:solidFill>
            </a:endParaRPr>
          </a:p>
          <a:p>
            <a:pPr lvl="1"/>
            <a:r>
              <a:rPr lang="en-GB" dirty="0" smtClean="0"/>
              <a:t>Probably higher sensitivity,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equires more work on the </a:t>
            </a:r>
            <a:r>
              <a:rPr lang="en-GB" dirty="0" smtClean="0"/>
              <a:t>generation/simulation sides.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Global fit is the ultimate goal, but very complicated</a:t>
            </a:r>
            <a:r>
              <a:rPr lang="en-GB" dirty="0" smtClean="0"/>
              <a:t>. </a:t>
            </a:r>
            <a:r>
              <a:rPr lang="en-GB" dirty="0" smtClean="0"/>
              <a:t>Strategy/</a:t>
            </a:r>
            <a:r>
              <a:rPr lang="en-GB" dirty="0" smtClean="0"/>
              <a:t>feasibility</a:t>
            </a:r>
            <a:r>
              <a:rPr lang="en-GB" dirty="0" smtClean="0"/>
              <a:t> </a:t>
            </a:r>
            <a:r>
              <a:rPr lang="en-GB" dirty="0" smtClean="0"/>
              <a:t>to be tested </a:t>
            </a:r>
            <a:r>
              <a:rPr lang="en-GB" dirty="0" smtClean="0"/>
              <a:t>with ”simple</a:t>
            </a:r>
            <a:r>
              <a:rPr lang="en-GB" dirty="0"/>
              <a:t>” cases 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8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672" y="1296365"/>
            <a:ext cx="8037678" cy="508179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Effective Field Theory </a:t>
            </a:r>
            <a:r>
              <a:rPr lang="en-GB" dirty="0" smtClean="0"/>
              <a:t>as a tool to search for </a:t>
            </a:r>
            <a:r>
              <a:rPr lang="en-GB" dirty="0" smtClean="0">
                <a:solidFill>
                  <a:schemeClr val="accent5"/>
                </a:solidFill>
              </a:rPr>
              <a:t>new physics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With </a:t>
            </a:r>
            <a:r>
              <a:rPr lang="en-GB" dirty="0" smtClean="0">
                <a:solidFill>
                  <a:schemeClr val="accent5"/>
                </a:solidFill>
              </a:rPr>
              <a:t>not direct signs of new physics</a:t>
            </a:r>
            <a:r>
              <a:rPr lang="en-GB" dirty="0" smtClean="0"/>
              <a:t>, searches within the EFT framework </a:t>
            </a:r>
            <a:r>
              <a:rPr lang="en-GB" dirty="0" smtClean="0">
                <a:solidFill>
                  <a:schemeClr val="accent5"/>
                </a:solidFill>
              </a:rPr>
              <a:t>is more and more relevant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There are also strong arguments </a:t>
            </a:r>
            <a:r>
              <a:rPr lang="en-GB" dirty="0" smtClean="0">
                <a:solidFill>
                  <a:schemeClr val="accent5"/>
                </a:solidFill>
              </a:rPr>
              <a:t>to move away </a:t>
            </a:r>
            <a:r>
              <a:rPr lang="en-GB" dirty="0" smtClean="0"/>
              <a:t>from the so called </a:t>
            </a:r>
            <a:r>
              <a:rPr lang="en-GB" dirty="0" smtClean="0">
                <a:solidFill>
                  <a:schemeClr val="accent5"/>
                </a:solidFill>
              </a:rPr>
              <a:t>”Anomalous Couplings” </a:t>
            </a:r>
            <a:r>
              <a:rPr lang="en-GB" dirty="0" smtClean="0"/>
              <a:t>interpretation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to full EFT interpretation.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Outline</a:t>
            </a:r>
            <a:r>
              <a:rPr lang="en-GB" dirty="0" smtClean="0"/>
              <a:t> :</a:t>
            </a:r>
          </a:p>
          <a:p>
            <a:pPr lvl="1"/>
            <a:r>
              <a:rPr lang="en-GB" dirty="0" smtClean="0"/>
              <a:t>Reminder about EFT,</a:t>
            </a:r>
          </a:p>
          <a:p>
            <a:pPr lvl="1"/>
            <a:r>
              <a:rPr lang="en-GB" dirty="0" smtClean="0"/>
              <a:t>Various ways of searching for EFT,</a:t>
            </a:r>
          </a:p>
          <a:p>
            <a:pPr lvl="1"/>
            <a:r>
              <a:rPr lang="en-GB" dirty="0" smtClean="0"/>
              <a:t>Modelling and MC challenges,</a:t>
            </a:r>
          </a:p>
          <a:p>
            <a:pPr lvl="1"/>
            <a:r>
              <a:rPr lang="en-GB" dirty="0" smtClean="0"/>
              <a:t>Toward a global fit,</a:t>
            </a:r>
          </a:p>
          <a:p>
            <a:pPr lvl="1"/>
            <a:r>
              <a:rPr lang="en-GB" dirty="0" err="1" smtClean="0"/>
              <a:t>LHCTopWG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6912" y="81888"/>
            <a:ext cx="6255141" cy="916920"/>
          </a:xfrm>
        </p:spPr>
        <p:txBody>
          <a:bodyPr/>
          <a:lstStyle/>
          <a:p>
            <a:r>
              <a:rPr lang="en-GB" dirty="0" smtClean="0"/>
              <a:t>Effective Field Theory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3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" y="6332604"/>
            <a:ext cx="4050527" cy="4562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39" y="1378949"/>
            <a:ext cx="5764790" cy="1622217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101502" y="998808"/>
            <a:ext cx="8605770" cy="238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New vertices arise from the contributions of new particles (new physics) living at the loop level.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If the new particles are heavy enough =&gt; modelling of the loop by a new interaction vertex.</a:t>
            </a:r>
            <a:endParaRPr lang="en-GB" sz="18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425927"/>
            <a:ext cx="6064772" cy="2725579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6382355" y="3381307"/>
            <a:ext cx="2666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Theoretically better defined </a:t>
            </a:r>
            <a:r>
              <a:rPr lang="en-GB" sz="1600" dirty="0" smtClean="0"/>
              <a:t>than AC, preserve SM gauge symmetries.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Predict additional features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4 fermion interactions, </a:t>
            </a: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Inter-dependence of couplings, </a:t>
            </a: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Mixings at </a:t>
            </a:r>
            <a:r>
              <a:rPr lang="en-GB" sz="1600" dirty="0" smtClean="0"/>
              <a:t>NLO.</a:t>
            </a:r>
            <a:endParaRPr lang="en-GB" sz="1600" dirty="0"/>
          </a:p>
        </p:txBody>
      </p:sp>
      <p:sp>
        <p:nvSpPr>
          <p:cNvPr id="18" name="Espace réservé du numéro de diapositive 8"/>
          <p:cNvSpPr txBox="1">
            <a:spLocks/>
          </p:cNvSpPr>
          <p:nvPr/>
        </p:nvSpPr>
        <p:spPr>
          <a:xfrm>
            <a:off x="7227359" y="7319160"/>
            <a:ext cx="2595513" cy="240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05590C-59F2-4BC5-A3C3-5E905C446FBA}" type="slidenum">
              <a:rPr lang="uk-UA" sz="1400" smtClean="0">
                <a:latin typeface="Times New Roman"/>
              </a:rPr>
              <a:pPr algn="r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48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266" y="81888"/>
            <a:ext cx="6268788" cy="91692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EFT and anomalous couplings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4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2" y="1248498"/>
            <a:ext cx="8079159" cy="52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EFT and anomalous couplings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00650" y="6378163"/>
            <a:ext cx="1813541" cy="330423"/>
          </a:xfrm>
        </p:spPr>
        <p:txBody>
          <a:bodyPr/>
          <a:lstStyle/>
          <a:p>
            <a:fld id="{D1F3EB87-43B8-C349-9524-A5B52D9957BC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010"/>
            <a:ext cx="8098584" cy="5681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3593" y="1289155"/>
            <a:ext cx="5576060" cy="3331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3593" y="4654544"/>
            <a:ext cx="5576060" cy="14596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5400000">
            <a:off x="8077614" y="2700387"/>
            <a:ext cx="150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Top FCNC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 rot="5400000">
            <a:off x="7895563" y="5253892"/>
            <a:ext cx="166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mtClean="0"/>
              <a:t>Top-W AC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713608" y="1437166"/>
            <a:ext cx="9046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gluon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00568" y="2330480"/>
            <a:ext cx="9306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00B050"/>
                </a:solidFill>
              </a:rPr>
              <a:t>photon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91473" y="2871349"/>
            <a:ext cx="7198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00B050"/>
                </a:solidFill>
              </a:rPr>
              <a:t>Higgs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52294" y="3745333"/>
            <a:ext cx="7198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00B050"/>
                </a:solidFill>
              </a:rPr>
              <a:t>Z-1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52294" y="4191178"/>
            <a:ext cx="7198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Z-2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0237" y="1863965"/>
            <a:ext cx="237440" cy="1056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26336" y="1809373"/>
            <a:ext cx="90293" cy="1605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691116" y="6378163"/>
                <a:ext cx="2747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C00000"/>
                    </a:solidFill>
                  </a:rPr>
                  <a:t>But also </a:t>
                </a:r>
                <a:r>
                  <a:rPr lang="en-GB" b="1" dirty="0" err="1" smtClean="0">
                    <a:solidFill>
                      <a:srgbClr val="C00000"/>
                    </a:solidFill>
                  </a:rPr>
                  <a:t>ttZ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GB" b="1" dirty="0" err="1" smtClean="0">
                    <a:solidFill>
                      <a:srgbClr val="C00000"/>
                    </a:solidFill>
                  </a:rPr>
                  <a:t>ttH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GB" b="1" dirty="0" err="1" smtClean="0">
                    <a:solidFill>
                      <a:srgbClr val="C00000"/>
                    </a:solidFill>
                  </a:rPr>
                  <a:t>tt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GB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GB" b="1" dirty="0" err="1" smtClean="0">
                    <a:solidFill>
                      <a:srgbClr val="C00000"/>
                    </a:solidFill>
                  </a:rPr>
                  <a:t>ttg</a:t>
                </a:r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116" y="6378163"/>
                <a:ext cx="27478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00" t="-8197" r="-133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74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EFT and anomalous couplings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" y="2024010"/>
            <a:ext cx="8975251" cy="306580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82799" y="1183424"/>
            <a:ext cx="9071640" cy="57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One can re-interpret anomalous couplings in terms of EFT couplings.</a:t>
            </a:r>
          </a:p>
          <a:p>
            <a:r>
              <a:rPr lang="en-GB" dirty="0" smtClean="0"/>
              <a:t>Here example for FCNC.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82799" y="2067298"/>
            <a:ext cx="36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Warning : different conventions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5542959"/>
            <a:ext cx="892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Same EFT couplings </a:t>
            </a:r>
            <a:r>
              <a:rPr lang="en-GB" sz="2000" dirty="0" smtClean="0"/>
              <a:t>can enters into </a:t>
            </a:r>
            <a:r>
              <a:rPr lang="en-GB" sz="2000" dirty="0" smtClean="0">
                <a:solidFill>
                  <a:srgbClr val="0070C0"/>
                </a:solidFill>
              </a:rPr>
              <a:t>different anomalous couplings </a:t>
            </a:r>
            <a:r>
              <a:rPr lang="en-GB" sz="2000" dirty="0" smtClean="0"/>
              <a:t>!!</a:t>
            </a:r>
          </a:p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Anomalous couplings are not independent !!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Combinations of searches </a:t>
            </a:r>
            <a:r>
              <a:rPr lang="en-GB" sz="2000" dirty="0" smtClean="0"/>
              <a:t>= improvement of the sensitivity.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123743" y="2934269"/>
            <a:ext cx="8842838" cy="10372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1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search for EFT: </a:t>
            </a:r>
            <a:br>
              <a:rPr lang="en-GB" dirty="0" smtClean="0"/>
            </a:br>
            <a:r>
              <a:rPr lang="en-GB" dirty="0" smtClean="0"/>
              <a:t>(1) Reinterpretation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30" y="1430746"/>
            <a:ext cx="4694830" cy="512997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Reinterpretation of existing measurements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5"/>
                </a:solidFill>
              </a:rPr>
              <a:t>Inclusive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5"/>
                </a:solidFill>
              </a:rPr>
              <a:t>differential</a:t>
            </a:r>
            <a:r>
              <a:rPr lang="en-GB" dirty="0" smtClean="0"/>
              <a:t> cross sections, top properties (spin correlation, polarisation, </a:t>
            </a:r>
            <a:r>
              <a:rPr lang="en-GB" dirty="0" err="1" smtClean="0"/>
              <a:t>etc</a:t>
            </a:r>
            <a:r>
              <a:rPr lang="is-IS" dirty="0" smtClean="0"/>
              <a:t>…),</a:t>
            </a:r>
          </a:p>
          <a:p>
            <a:endParaRPr lang="is-IS" dirty="0"/>
          </a:p>
          <a:p>
            <a:r>
              <a:rPr lang="is-IS" dirty="0" smtClean="0">
                <a:solidFill>
                  <a:schemeClr val="accent5"/>
                </a:solidFill>
              </a:rPr>
              <a:t>Use </a:t>
            </a:r>
            <a:r>
              <a:rPr lang="is-IS" dirty="0" smtClean="0">
                <a:solidFill>
                  <a:schemeClr val="accent5"/>
                </a:solidFill>
              </a:rPr>
              <a:t>unfolded/fiducial </a:t>
            </a:r>
            <a:r>
              <a:rPr lang="is-IS" dirty="0" smtClean="0">
                <a:solidFill>
                  <a:schemeClr val="accent5"/>
                </a:solidFill>
              </a:rPr>
              <a:t>measurements</a:t>
            </a:r>
            <a:r>
              <a:rPr lang="is-IS" dirty="0" smtClean="0"/>
              <a:t>.</a:t>
            </a:r>
          </a:p>
          <a:p>
            <a:endParaRPr lang="en-GB" dirty="0" smtClean="0"/>
          </a:p>
          <a:p>
            <a:r>
              <a:rPr lang="en-GB" b="1" u="sng" dirty="0" smtClean="0">
                <a:solidFill>
                  <a:schemeClr val="accent6"/>
                </a:solidFill>
              </a:rPr>
              <a:t>Pros</a:t>
            </a:r>
            <a:r>
              <a:rPr lang="en-GB" dirty="0" smtClean="0"/>
              <a:t> : </a:t>
            </a:r>
            <a:r>
              <a:rPr lang="en-GB" dirty="0" smtClean="0">
                <a:solidFill>
                  <a:schemeClr val="accent5"/>
                </a:solidFill>
              </a:rPr>
              <a:t>relatively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5"/>
                </a:solidFill>
              </a:rPr>
              <a:t>easy </a:t>
            </a:r>
            <a:r>
              <a:rPr lang="en-GB" dirty="0" smtClean="0">
                <a:solidFill>
                  <a:schemeClr val="accent5"/>
                </a:solidFill>
              </a:rPr>
              <a:t> (</a:t>
            </a:r>
            <a:r>
              <a:rPr lang="en-GB" dirty="0" smtClean="0"/>
              <a:t>technicalities), </a:t>
            </a:r>
            <a:r>
              <a:rPr lang="en-GB" dirty="0" smtClean="0">
                <a:solidFill>
                  <a:schemeClr val="accent5"/>
                </a:solidFill>
              </a:rPr>
              <a:t>theorists </a:t>
            </a:r>
            <a:r>
              <a:rPr lang="en-GB" dirty="0" smtClean="0"/>
              <a:t>should have access to the </a:t>
            </a:r>
            <a:r>
              <a:rPr lang="en-GB" dirty="0" smtClean="0">
                <a:solidFill>
                  <a:schemeClr val="accent5"/>
                </a:solidFill>
              </a:rPr>
              <a:t>material needed for re-interpretation</a:t>
            </a:r>
            <a:r>
              <a:rPr lang="en-GB" dirty="0" smtClean="0"/>
              <a:t>,  </a:t>
            </a:r>
            <a:r>
              <a:rPr lang="en-GB" dirty="0" smtClean="0"/>
              <a:t>measurements will be there in any case </a:t>
            </a:r>
            <a:r>
              <a:rPr lang="en-GB" dirty="0" smtClean="0">
                <a:solidFill>
                  <a:schemeClr val="accent5"/>
                </a:solidFill>
              </a:rPr>
              <a:t>(”little” extra work).</a:t>
            </a:r>
          </a:p>
          <a:p>
            <a:endParaRPr lang="en-GB" dirty="0" smtClean="0"/>
          </a:p>
          <a:p>
            <a:r>
              <a:rPr lang="en-GB" b="1" u="sng" dirty="0" smtClean="0">
                <a:solidFill>
                  <a:srgbClr val="C00000"/>
                </a:solidFill>
              </a:rPr>
              <a:t>Cons</a:t>
            </a:r>
            <a:r>
              <a:rPr lang="en-GB" dirty="0" smtClean="0"/>
              <a:t> : </a:t>
            </a:r>
            <a:r>
              <a:rPr lang="en-GB" dirty="0" smtClean="0">
                <a:solidFill>
                  <a:schemeClr val="accent5"/>
                </a:solidFill>
              </a:rPr>
              <a:t>not optimal</a:t>
            </a:r>
            <a:r>
              <a:rPr lang="en-GB" dirty="0" smtClean="0"/>
              <a:t>, strategy difficult (impossible) for </a:t>
            </a:r>
            <a:r>
              <a:rPr lang="en-GB" dirty="0" smtClean="0">
                <a:solidFill>
                  <a:schemeClr val="accent5"/>
                </a:solidFill>
              </a:rPr>
              <a:t>MVA-based analyses </a:t>
            </a:r>
            <a:r>
              <a:rPr lang="en-GB" dirty="0" smtClean="0"/>
              <a:t>(like FCNC-searches).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241778"/>
            <a:ext cx="3927470" cy="30626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04075" y="1043325"/>
            <a:ext cx="2678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i="1" dirty="0">
                <a:hlinkClick r:id="rId3"/>
              </a:rPr>
              <a:t>Phys. Rev. D 93 (2016) 052007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53" y="4215315"/>
            <a:ext cx="2859496" cy="26426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46865" y="4304445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smtClean="0">
                <a:solidFill>
                  <a:srgbClr val="FF0000"/>
                </a:solidFill>
              </a:rPr>
              <a:t>arXiv:1702.08309</a:t>
            </a:r>
            <a:endParaRPr lang="nb-NO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2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search for </a:t>
            </a:r>
            <a:r>
              <a:rPr lang="en-GB" dirty="0" smtClean="0"/>
              <a:t>EFT: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(2) Direct searches with PO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9617" y="1497565"/>
            <a:ext cx="3562066" cy="488059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Pseudo-observables </a:t>
            </a:r>
            <a:r>
              <a:rPr lang="en-GB" dirty="0" smtClean="0"/>
              <a:t>(PO) : physics observables which </a:t>
            </a:r>
            <a:r>
              <a:rPr lang="en-GB" dirty="0" smtClean="0"/>
              <a:t>depend </a:t>
            </a:r>
            <a:r>
              <a:rPr lang="en-GB" dirty="0" smtClean="0"/>
              <a:t>on EFT.</a:t>
            </a:r>
          </a:p>
          <a:p>
            <a:endParaRPr lang="en-GB" dirty="0"/>
          </a:p>
          <a:p>
            <a:r>
              <a:rPr lang="en-GB" dirty="0" smtClean="0"/>
              <a:t>Typical example : </a:t>
            </a:r>
            <a:r>
              <a:rPr lang="en-GB" dirty="0" smtClean="0"/>
              <a:t>         </a:t>
            </a:r>
            <a:r>
              <a:rPr lang="en-GB" dirty="0" smtClean="0">
                <a:solidFill>
                  <a:schemeClr val="accent5"/>
                </a:solidFill>
              </a:rPr>
              <a:t>W </a:t>
            </a:r>
            <a:r>
              <a:rPr lang="en-GB" dirty="0" smtClean="0">
                <a:solidFill>
                  <a:schemeClr val="accent5"/>
                </a:solidFill>
              </a:rPr>
              <a:t>helicity fractions.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chemeClr val="accent6"/>
                </a:solidFill>
              </a:rPr>
              <a:t>Pros</a:t>
            </a:r>
            <a:r>
              <a:rPr lang="en-GB" dirty="0" smtClean="0"/>
              <a:t> : easier to interpret (more intuitive</a:t>
            </a:r>
            <a:r>
              <a:rPr lang="en-GB" dirty="0" smtClean="0"/>
              <a:t>)?</a:t>
            </a:r>
            <a:endParaRPr lang="en-GB" dirty="0" smtClean="0"/>
          </a:p>
          <a:p>
            <a:endParaRPr lang="en-GB" dirty="0"/>
          </a:p>
          <a:p>
            <a:r>
              <a:rPr lang="en-GB" u="sng" dirty="0" smtClean="0">
                <a:solidFill>
                  <a:srgbClr val="C00000"/>
                </a:solidFill>
              </a:rPr>
              <a:t>Cons</a:t>
            </a:r>
            <a:r>
              <a:rPr lang="en-GB" dirty="0" smtClean="0"/>
              <a:t> : have to be </a:t>
            </a:r>
            <a:r>
              <a:rPr lang="en-GB" dirty="0" smtClean="0"/>
              <a:t>defined </a:t>
            </a:r>
            <a:r>
              <a:rPr lang="en-GB" dirty="0" smtClean="0"/>
              <a:t>for all operators (a lot of </a:t>
            </a:r>
            <a:r>
              <a:rPr lang="en-GB" dirty="0" err="1" smtClean="0"/>
              <a:t>pheno</a:t>
            </a:r>
            <a:r>
              <a:rPr lang="en-GB" dirty="0" smtClean="0"/>
              <a:t> work needed).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990"/>
            <a:ext cx="5159220" cy="6713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9" y="3139328"/>
            <a:ext cx="4201021" cy="32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How to search for EFT:</a:t>
            </a:r>
            <a:br>
              <a:rPr lang="en-GB" sz="2800" dirty="0"/>
            </a:br>
            <a:r>
              <a:rPr lang="en-GB" sz="2800" dirty="0" smtClean="0"/>
              <a:t>(3) </a:t>
            </a:r>
            <a:r>
              <a:rPr lang="en-GB" sz="2800" dirty="0"/>
              <a:t>Direct </a:t>
            </a:r>
            <a:r>
              <a:rPr lang="en-GB" sz="2800" dirty="0" smtClean="0"/>
              <a:t>searches, EFT coupling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354" y="1296538"/>
            <a:ext cx="4347464" cy="526932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Direct searches for EFT couplings.</a:t>
            </a:r>
          </a:p>
          <a:p>
            <a:endParaRPr lang="en-GB" dirty="0" smtClean="0"/>
          </a:p>
          <a:p>
            <a:r>
              <a:rPr lang="en-GB" dirty="0" smtClean="0"/>
              <a:t>Somehow already </a:t>
            </a:r>
            <a:r>
              <a:rPr lang="en-GB" dirty="0" smtClean="0"/>
              <a:t>done for </a:t>
            </a:r>
            <a:r>
              <a:rPr lang="en-GB" dirty="0" smtClean="0">
                <a:solidFill>
                  <a:schemeClr val="accent5"/>
                </a:solidFill>
              </a:rPr>
              <a:t>FCNC</a:t>
            </a:r>
            <a:r>
              <a:rPr lang="en-GB" dirty="0" smtClean="0"/>
              <a:t> (for example) and </a:t>
            </a:r>
            <a:r>
              <a:rPr lang="en-GB" dirty="0" err="1" smtClean="0">
                <a:solidFill>
                  <a:schemeClr val="accent5"/>
                </a:solidFill>
              </a:rPr>
              <a:t>tWb</a:t>
            </a:r>
            <a:r>
              <a:rPr lang="en-GB" dirty="0" smtClean="0">
                <a:solidFill>
                  <a:schemeClr val="accent5"/>
                </a:solidFill>
              </a:rPr>
              <a:t> anomalous couplings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chemeClr val="accent6"/>
                </a:solidFill>
              </a:rPr>
              <a:t>Pros</a:t>
            </a:r>
            <a:r>
              <a:rPr lang="en-GB" dirty="0" smtClean="0"/>
              <a:t> : this is probably the </a:t>
            </a:r>
            <a:r>
              <a:rPr lang="en-GB" dirty="0" smtClean="0">
                <a:solidFill>
                  <a:schemeClr val="accent5"/>
                </a:solidFill>
              </a:rPr>
              <a:t>most sensitive approach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5"/>
                </a:solidFill>
              </a:rPr>
              <a:t>only </a:t>
            </a:r>
            <a:r>
              <a:rPr lang="en-GB" dirty="0" smtClean="0">
                <a:solidFill>
                  <a:schemeClr val="accent5"/>
                </a:solidFill>
              </a:rPr>
              <a:t>relevant strategy </a:t>
            </a:r>
            <a:r>
              <a:rPr lang="en-GB" dirty="0" smtClean="0">
                <a:solidFill>
                  <a:schemeClr val="accent5"/>
                </a:solidFill>
              </a:rPr>
              <a:t>for some searches </a:t>
            </a:r>
            <a:r>
              <a:rPr lang="en-GB" dirty="0" smtClean="0"/>
              <a:t>(like FCNC).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C00000"/>
                </a:solidFill>
              </a:rPr>
              <a:t>Cons</a:t>
            </a:r>
            <a:r>
              <a:rPr lang="en-GB" dirty="0" smtClean="0"/>
              <a:t> : what </a:t>
            </a:r>
            <a:r>
              <a:rPr lang="en-GB" dirty="0" smtClean="0">
                <a:solidFill>
                  <a:schemeClr val="accent5"/>
                </a:solidFill>
              </a:rPr>
              <a:t>material</a:t>
            </a:r>
            <a:r>
              <a:rPr lang="en-GB" dirty="0" smtClean="0"/>
              <a:t> to provide to </a:t>
            </a:r>
            <a:r>
              <a:rPr lang="en-GB" dirty="0" smtClean="0">
                <a:solidFill>
                  <a:schemeClr val="accent5"/>
                </a:solidFill>
              </a:rPr>
              <a:t>theorists for re-interpretation </a:t>
            </a:r>
            <a:r>
              <a:rPr lang="en-GB" dirty="0" smtClean="0"/>
              <a:t>? </a:t>
            </a:r>
            <a:r>
              <a:rPr lang="en-GB" b="1" dirty="0" smtClean="0"/>
              <a:t>MC production can be heavy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2" y="1129220"/>
            <a:ext cx="4490113" cy="27076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54889" y="1310833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  <a:hlinkClick r:id="rId3"/>
              </a:rPr>
              <a:t>arXiv:1610.03545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1" y="4018439"/>
            <a:ext cx="3487656" cy="2878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2134" y="3809530"/>
            <a:ext cx="2072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hlinkClick r:id="rId5"/>
              </a:rPr>
              <a:t>Eur. Phys. J. C76 (2016) 55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97615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22160</TotalTime>
  <Words>863</Words>
  <Application>Microsoft Macintosh PowerPoint</Application>
  <PresentationFormat>Présentation à l'écran 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Times New Roman</vt:lpstr>
      <vt:lpstr>Arial</vt:lpstr>
      <vt:lpstr>Thème Office</vt:lpstr>
      <vt:lpstr>Top-EFT  “discussion”</vt:lpstr>
      <vt:lpstr>Introduction</vt:lpstr>
      <vt:lpstr>Effective Field Theory</vt:lpstr>
      <vt:lpstr>EFT and anomalous couplings</vt:lpstr>
      <vt:lpstr>EFT and anomalous couplings</vt:lpstr>
      <vt:lpstr>EFT and anomalous couplings</vt:lpstr>
      <vt:lpstr>How to search for EFT:  (1) Reinterpretation</vt:lpstr>
      <vt:lpstr>How to search for EFT: (2) Direct searches with PO</vt:lpstr>
      <vt:lpstr>How to search for EFT: (3) Direct searches, EFT coupling</vt:lpstr>
      <vt:lpstr>MC production :  a real challenge</vt:lpstr>
      <vt:lpstr>Global fit for EFT</vt:lpstr>
      <vt:lpstr>LHCTopWG and EFT</vt:lpstr>
      <vt:lpstr>Conclusions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672</cp:revision>
  <cp:lastPrinted>2017-04-18T14:47:19Z</cp:lastPrinted>
  <dcterms:created xsi:type="dcterms:W3CDTF">2016-05-14T19:56:41Z</dcterms:created>
  <dcterms:modified xsi:type="dcterms:W3CDTF">2017-05-04T13:21:43Z</dcterms:modified>
</cp:coreProperties>
</file>