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2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8EE5"/>
    <a:srgbClr val="6CC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674"/>
    <p:restoredTop sz="94625"/>
  </p:normalViewPr>
  <p:slideViewPr>
    <p:cSldViewPr snapToGrid="0" snapToObjects="1">
      <p:cViewPr varScale="1">
        <p:scale>
          <a:sx n="95" d="100"/>
          <a:sy n="95" d="100"/>
        </p:scale>
        <p:origin x="68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Users/jandrea/Documents/toplhcfrance_summ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/Users/jandrea/Documents/toplhcfrance_summ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/Users/jandrea/Documents/toplhcfrance_summ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//Users/jandrea/Documents/toplhcfrance_sum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Feuil1!$Q$1</c:f>
              <c:strCache>
                <c:ptCount val="1"/>
                <c:pt idx="0">
                  <c:v>participants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762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cat>
            <c:numRef>
              <c:f>Feuil1!$P$2:$P$6</c:f>
              <c:numCache>
                <c:formatCode>General</c:formatCode>
                <c:ptCount val="5"/>
                <c:pt idx="0">
                  <c:v>2013.0</c:v>
                </c:pt>
                <c:pt idx="1">
                  <c:v>2014.0</c:v>
                </c:pt>
                <c:pt idx="2">
                  <c:v>2015.0</c:v>
                </c:pt>
                <c:pt idx="3">
                  <c:v>2016.0</c:v>
                </c:pt>
                <c:pt idx="4">
                  <c:v>2017.0</c:v>
                </c:pt>
              </c:numCache>
            </c:numRef>
          </c:cat>
          <c:val>
            <c:numRef>
              <c:f>Feuil1!$Q$2:$Q$6</c:f>
              <c:numCache>
                <c:formatCode>General</c:formatCode>
                <c:ptCount val="5"/>
                <c:pt idx="0">
                  <c:v>45.0</c:v>
                </c:pt>
                <c:pt idx="1">
                  <c:v>42.0</c:v>
                </c:pt>
                <c:pt idx="2">
                  <c:v>48.0</c:v>
                </c:pt>
                <c:pt idx="3">
                  <c:v>42.0</c:v>
                </c:pt>
                <c:pt idx="4">
                  <c:v>44.0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18491040"/>
        <c:axId val="-1010225808"/>
      </c:barChart>
      <c:catAx>
        <c:axId val="-1418491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010225808"/>
        <c:crosses val="autoZero"/>
        <c:auto val="1"/>
        <c:lblAlgn val="ctr"/>
        <c:lblOffset val="100"/>
        <c:noMultiLvlLbl val="0"/>
      </c:catAx>
      <c:valAx>
        <c:axId val="-1010225808"/>
        <c:scaling>
          <c:orientation val="minMax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418491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# talks, exp</a:t>
            </a:r>
            <a:r>
              <a:rPr lang="fr-FR" baseline="0"/>
              <a:t> vs theo</a:t>
            </a:r>
            <a:endParaRPr lang="fr-F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Feuil1!$J$1</c:f>
              <c:strCache>
                <c:ptCount val="1"/>
                <c:pt idx="0">
                  <c:v>tot exp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Feuil1!$I$2:$I$6</c:f>
              <c:numCache>
                <c:formatCode>General</c:formatCode>
                <c:ptCount val="5"/>
                <c:pt idx="0">
                  <c:v>2013.0</c:v>
                </c:pt>
                <c:pt idx="1">
                  <c:v>2014.0</c:v>
                </c:pt>
                <c:pt idx="2">
                  <c:v>2015.0</c:v>
                </c:pt>
                <c:pt idx="3">
                  <c:v>2016.0</c:v>
                </c:pt>
                <c:pt idx="4">
                  <c:v>2017.0</c:v>
                </c:pt>
              </c:numCache>
            </c:numRef>
          </c:cat>
          <c:val>
            <c:numRef>
              <c:f>Feuil1!$J$2:$J$6</c:f>
              <c:numCache>
                <c:formatCode>General</c:formatCode>
                <c:ptCount val="5"/>
                <c:pt idx="0">
                  <c:v>11.0</c:v>
                </c:pt>
                <c:pt idx="1">
                  <c:v>8.0</c:v>
                </c:pt>
                <c:pt idx="2">
                  <c:v>10.0</c:v>
                </c:pt>
                <c:pt idx="3">
                  <c:v>13.0</c:v>
                </c:pt>
                <c:pt idx="4">
                  <c:v>17.0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Feuil1!$K$1</c:f>
              <c:strCache>
                <c:ptCount val="1"/>
                <c:pt idx="0">
                  <c:v>tot theo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Feuil1!$I$2:$I$6</c:f>
              <c:numCache>
                <c:formatCode>General</c:formatCode>
                <c:ptCount val="5"/>
                <c:pt idx="0">
                  <c:v>2013.0</c:v>
                </c:pt>
                <c:pt idx="1">
                  <c:v>2014.0</c:v>
                </c:pt>
                <c:pt idx="2">
                  <c:v>2015.0</c:v>
                </c:pt>
                <c:pt idx="3">
                  <c:v>2016.0</c:v>
                </c:pt>
                <c:pt idx="4">
                  <c:v>2017.0</c:v>
                </c:pt>
              </c:numCache>
            </c:numRef>
          </c:cat>
          <c:val>
            <c:numRef>
              <c:f>Feuil1!$K$2:$K$6</c:f>
              <c:numCache>
                <c:formatCode>General</c:formatCode>
                <c:ptCount val="5"/>
                <c:pt idx="0">
                  <c:v>3.0</c:v>
                </c:pt>
                <c:pt idx="1">
                  <c:v>5.0</c:v>
                </c:pt>
                <c:pt idx="2">
                  <c:v>4.0</c:v>
                </c:pt>
                <c:pt idx="3">
                  <c:v>2.0</c:v>
                </c:pt>
                <c:pt idx="4">
                  <c:v>7.0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Feuil1!$L$1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Feuil1!$I$2:$I$6</c:f>
              <c:numCache>
                <c:formatCode>General</c:formatCode>
                <c:ptCount val="5"/>
                <c:pt idx="0">
                  <c:v>2013.0</c:v>
                </c:pt>
                <c:pt idx="1">
                  <c:v>2014.0</c:v>
                </c:pt>
                <c:pt idx="2">
                  <c:v>2015.0</c:v>
                </c:pt>
                <c:pt idx="3">
                  <c:v>2016.0</c:v>
                </c:pt>
                <c:pt idx="4">
                  <c:v>2017.0</c:v>
                </c:pt>
              </c:numCache>
            </c:numRef>
          </c:cat>
          <c:val>
            <c:numRef>
              <c:f>Feuil1!$L$2:$L$6</c:f>
              <c:numCache>
                <c:formatCode>General</c:formatCode>
                <c:ptCount val="5"/>
                <c:pt idx="0">
                  <c:v>14.0</c:v>
                </c:pt>
                <c:pt idx="1">
                  <c:v>13.0</c:v>
                </c:pt>
                <c:pt idx="2">
                  <c:v>14.0</c:v>
                </c:pt>
                <c:pt idx="3">
                  <c:v>15.0</c:v>
                </c:pt>
                <c:pt idx="4">
                  <c:v>24.0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033752048"/>
        <c:axId val="-1065974272"/>
      </c:lineChart>
      <c:catAx>
        <c:axId val="-1033752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065974272"/>
        <c:crosses val="autoZero"/>
        <c:auto val="1"/>
        <c:lblAlgn val="ctr"/>
        <c:lblOffset val="100"/>
        <c:noMultiLvlLbl val="0"/>
      </c:catAx>
      <c:valAx>
        <c:axId val="-106597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033752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#talks per topics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top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dash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Feuil1!$A$2:$A$6</c:f>
              <c:numCache>
                <c:formatCode>General</c:formatCode>
                <c:ptCount val="5"/>
                <c:pt idx="0">
                  <c:v>2013.0</c:v>
                </c:pt>
                <c:pt idx="1">
                  <c:v>2014.0</c:v>
                </c:pt>
                <c:pt idx="2">
                  <c:v>2015.0</c:v>
                </c:pt>
                <c:pt idx="3">
                  <c:v>2016.0</c:v>
                </c:pt>
                <c:pt idx="4">
                  <c:v>2017.0</c:v>
                </c:pt>
              </c:numCache>
            </c:numRef>
          </c:cat>
          <c:val>
            <c:numRef>
              <c:f>Feuil1!$B$2:$B$6</c:f>
              <c:numCache>
                <c:formatCode>General</c:formatCode>
                <c:ptCount val="5"/>
                <c:pt idx="0">
                  <c:v>3.0</c:v>
                </c:pt>
                <c:pt idx="1">
                  <c:v>1.0</c:v>
                </c:pt>
                <c:pt idx="2">
                  <c:v>3.0</c:v>
                </c:pt>
                <c:pt idx="3">
                  <c:v>3.0</c:v>
                </c:pt>
                <c:pt idx="4">
                  <c:v>4.0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tools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Feuil1!$A$2:$A$6</c:f>
              <c:numCache>
                <c:formatCode>General</c:formatCode>
                <c:ptCount val="5"/>
                <c:pt idx="0">
                  <c:v>2013.0</c:v>
                </c:pt>
                <c:pt idx="1">
                  <c:v>2014.0</c:v>
                </c:pt>
                <c:pt idx="2">
                  <c:v>2015.0</c:v>
                </c:pt>
                <c:pt idx="3">
                  <c:v>2016.0</c:v>
                </c:pt>
                <c:pt idx="4">
                  <c:v>2017.0</c:v>
                </c:pt>
              </c:numCache>
            </c:numRef>
          </c:cat>
          <c:val>
            <c:numRef>
              <c:f>Feuil1!$C$2:$C$6</c:f>
              <c:numCache>
                <c:formatCode>General</c:formatCode>
                <c:ptCount val="5"/>
                <c:pt idx="0">
                  <c:v>3.0</c:v>
                </c:pt>
                <c:pt idx="1">
                  <c:v>1.0</c:v>
                </c:pt>
                <c:pt idx="2">
                  <c:v>0.0</c:v>
                </c:pt>
                <c:pt idx="3">
                  <c:v>5.0</c:v>
                </c:pt>
                <c:pt idx="4">
                  <c:v>1.0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ttH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lgDashDotDot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Feuil1!$A$2:$A$6</c:f>
              <c:numCache>
                <c:formatCode>General</c:formatCode>
                <c:ptCount val="5"/>
                <c:pt idx="0">
                  <c:v>2013.0</c:v>
                </c:pt>
                <c:pt idx="1">
                  <c:v>2014.0</c:v>
                </c:pt>
                <c:pt idx="2">
                  <c:v>2015.0</c:v>
                </c:pt>
                <c:pt idx="3">
                  <c:v>2016.0</c:v>
                </c:pt>
                <c:pt idx="4">
                  <c:v>2017.0</c:v>
                </c:pt>
              </c:numCache>
            </c:numRef>
          </c:cat>
          <c:val>
            <c:numRef>
              <c:f>Feuil1!$D$2:$D$6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2.0</c:v>
                </c:pt>
                <c:pt idx="3">
                  <c:v>0.0</c:v>
                </c:pt>
                <c:pt idx="4">
                  <c:v>4.0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BSM</c:v>
                </c:pt>
              </c:strCache>
            </c:strRef>
          </c:tx>
          <c:spPr>
            <a:ln w="28575" cap="rnd">
              <a:solidFill>
                <a:schemeClr val="accent4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Feuil1!$A$2:$A$6</c:f>
              <c:numCache>
                <c:formatCode>General</c:formatCode>
                <c:ptCount val="5"/>
                <c:pt idx="0">
                  <c:v>2013.0</c:v>
                </c:pt>
                <c:pt idx="1">
                  <c:v>2014.0</c:v>
                </c:pt>
                <c:pt idx="2">
                  <c:v>2015.0</c:v>
                </c:pt>
                <c:pt idx="3">
                  <c:v>2016.0</c:v>
                </c:pt>
                <c:pt idx="4">
                  <c:v>2017.0</c:v>
                </c:pt>
              </c:numCache>
            </c:numRef>
          </c:cat>
          <c:val>
            <c:numRef>
              <c:f>Feuil1!$E$2:$E$6</c:f>
              <c:numCache>
                <c:formatCode>General</c:formatCode>
                <c:ptCount val="5"/>
                <c:pt idx="0">
                  <c:v>4.0</c:v>
                </c:pt>
                <c:pt idx="1">
                  <c:v>4.0</c:v>
                </c:pt>
                <c:pt idx="2">
                  <c:v>5.0</c:v>
                </c:pt>
                <c:pt idx="3">
                  <c:v>5.0</c:v>
                </c:pt>
                <c:pt idx="4">
                  <c:v>8.0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theo/top</c:v>
                </c:pt>
              </c:strCache>
            </c:strRef>
          </c:tx>
          <c:spPr>
            <a:ln w="28575" cap="rnd">
              <a:solidFill>
                <a:schemeClr val="accent5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Feuil1!$A$2:$A$6</c:f>
              <c:numCache>
                <c:formatCode>General</c:formatCode>
                <c:ptCount val="5"/>
                <c:pt idx="0">
                  <c:v>2013.0</c:v>
                </c:pt>
                <c:pt idx="1">
                  <c:v>2014.0</c:v>
                </c:pt>
                <c:pt idx="2">
                  <c:v>2015.0</c:v>
                </c:pt>
                <c:pt idx="3">
                  <c:v>2016.0</c:v>
                </c:pt>
                <c:pt idx="4">
                  <c:v>2017.0</c:v>
                </c:pt>
              </c:numCache>
            </c:numRef>
          </c:cat>
          <c:val>
            <c:numRef>
              <c:f>Feuil1!$F$2:$F$6</c:f>
              <c:numCache>
                <c:formatCode>General</c:formatCode>
                <c:ptCount val="5"/>
                <c:pt idx="0">
                  <c:v>1.0</c:v>
                </c:pt>
                <c:pt idx="1">
                  <c:v>2.0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Feuil1!$G$1</c:f>
              <c:strCache>
                <c:ptCount val="1"/>
                <c:pt idx="0">
                  <c:v>theo BSM</c:v>
                </c:pt>
              </c:strCache>
            </c:strRef>
          </c:tx>
          <c:spPr>
            <a:ln w="28575" cap="rnd">
              <a:solidFill>
                <a:schemeClr val="accent6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Feuil1!$A$2:$A$6</c:f>
              <c:numCache>
                <c:formatCode>General</c:formatCode>
                <c:ptCount val="5"/>
                <c:pt idx="0">
                  <c:v>2013.0</c:v>
                </c:pt>
                <c:pt idx="1">
                  <c:v>2014.0</c:v>
                </c:pt>
                <c:pt idx="2">
                  <c:v>2015.0</c:v>
                </c:pt>
                <c:pt idx="3">
                  <c:v>2016.0</c:v>
                </c:pt>
                <c:pt idx="4">
                  <c:v>2017.0</c:v>
                </c:pt>
              </c:numCache>
            </c:numRef>
          </c:cat>
          <c:val>
            <c:numRef>
              <c:f>Feuil1!$G$2:$G$6</c:f>
              <c:numCache>
                <c:formatCode>General</c:formatCode>
                <c:ptCount val="5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2.0</c:v>
                </c:pt>
                <c:pt idx="4">
                  <c:v>7.0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Feuil1!$H$1</c:f>
              <c:strCache>
                <c:ptCount val="1"/>
                <c:pt idx="0">
                  <c:v>theo ttH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prstDash val="lgDash"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Feuil1!$A$2:$A$6</c:f>
              <c:numCache>
                <c:formatCode>General</c:formatCode>
                <c:ptCount val="5"/>
                <c:pt idx="0">
                  <c:v>2013.0</c:v>
                </c:pt>
                <c:pt idx="1">
                  <c:v>2014.0</c:v>
                </c:pt>
                <c:pt idx="2">
                  <c:v>2015.0</c:v>
                </c:pt>
                <c:pt idx="3">
                  <c:v>2016.0</c:v>
                </c:pt>
                <c:pt idx="4">
                  <c:v>2017.0</c:v>
                </c:pt>
              </c:numCache>
            </c:numRef>
          </c:cat>
          <c:val>
            <c:numRef>
              <c:f>Feuil1!$H$2:$H$6</c:f>
              <c:numCache>
                <c:formatCode>General</c:formatCode>
                <c:ptCount val="5"/>
                <c:pt idx="0">
                  <c:v>0.0</c:v>
                </c:pt>
                <c:pt idx="1">
                  <c:v>1.0</c:v>
                </c:pt>
                <c:pt idx="2">
                  <c:v>1.0</c:v>
                </c:pt>
                <c:pt idx="3">
                  <c:v>0.0</c:v>
                </c:pt>
                <c:pt idx="4">
                  <c:v>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014547984"/>
        <c:axId val="-1013814048"/>
      </c:lineChart>
      <c:catAx>
        <c:axId val="-101454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013814048"/>
        <c:crosses val="autoZero"/>
        <c:auto val="1"/>
        <c:lblAlgn val="ctr"/>
        <c:lblOffset val="100"/>
        <c:noMultiLvlLbl val="0"/>
      </c:catAx>
      <c:valAx>
        <c:axId val="-101381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014547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# talks per topics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Feuil1!$B$15</c:f>
              <c:strCache>
                <c:ptCount val="1"/>
                <c:pt idx="0">
                  <c:v>total top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Feuil1!$A$16:$A$20</c:f>
              <c:numCache>
                <c:formatCode>General</c:formatCode>
                <c:ptCount val="5"/>
                <c:pt idx="0">
                  <c:v>2013.0</c:v>
                </c:pt>
                <c:pt idx="1">
                  <c:v>2014.0</c:v>
                </c:pt>
                <c:pt idx="2">
                  <c:v>2015.0</c:v>
                </c:pt>
                <c:pt idx="3">
                  <c:v>2016.0</c:v>
                </c:pt>
                <c:pt idx="4">
                  <c:v>2017.0</c:v>
                </c:pt>
              </c:numCache>
            </c:numRef>
          </c:cat>
          <c:val>
            <c:numRef>
              <c:f>Feuil1!$B$16:$B$20</c:f>
              <c:numCache>
                <c:formatCode>General</c:formatCode>
                <c:ptCount val="5"/>
                <c:pt idx="0">
                  <c:v>4.0</c:v>
                </c:pt>
                <c:pt idx="1">
                  <c:v>3.0</c:v>
                </c:pt>
                <c:pt idx="2">
                  <c:v>3.0</c:v>
                </c:pt>
                <c:pt idx="3">
                  <c:v>3.0</c:v>
                </c:pt>
                <c:pt idx="4">
                  <c:v>4.0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Feuil1!$C$15</c:f>
              <c:strCache>
                <c:ptCount val="1"/>
                <c:pt idx="0">
                  <c:v>total ttH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Feuil1!$A$16:$A$20</c:f>
              <c:numCache>
                <c:formatCode>General</c:formatCode>
                <c:ptCount val="5"/>
                <c:pt idx="0">
                  <c:v>2013.0</c:v>
                </c:pt>
                <c:pt idx="1">
                  <c:v>2014.0</c:v>
                </c:pt>
                <c:pt idx="2">
                  <c:v>2015.0</c:v>
                </c:pt>
                <c:pt idx="3">
                  <c:v>2016.0</c:v>
                </c:pt>
                <c:pt idx="4">
                  <c:v>2017.0</c:v>
                </c:pt>
              </c:numCache>
            </c:numRef>
          </c:cat>
          <c:val>
            <c:numRef>
              <c:f>Feuil1!$C$16:$C$20</c:f>
              <c:numCache>
                <c:formatCode>General</c:formatCode>
                <c:ptCount val="5"/>
                <c:pt idx="0">
                  <c:v>1.0</c:v>
                </c:pt>
                <c:pt idx="1">
                  <c:v>3.0</c:v>
                </c:pt>
                <c:pt idx="2">
                  <c:v>3.0</c:v>
                </c:pt>
                <c:pt idx="3">
                  <c:v>0.0</c:v>
                </c:pt>
                <c:pt idx="4">
                  <c:v>4.0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Feuil1!$D$15</c:f>
              <c:strCache>
                <c:ptCount val="1"/>
                <c:pt idx="0">
                  <c:v>total BSM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Feuil1!$A$16:$A$20</c:f>
              <c:numCache>
                <c:formatCode>General</c:formatCode>
                <c:ptCount val="5"/>
                <c:pt idx="0">
                  <c:v>2013.0</c:v>
                </c:pt>
                <c:pt idx="1">
                  <c:v>2014.0</c:v>
                </c:pt>
                <c:pt idx="2">
                  <c:v>2015.0</c:v>
                </c:pt>
                <c:pt idx="3">
                  <c:v>2016.0</c:v>
                </c:pt>
                <c:pt idx="4">
                  <c:v>2017.0</c:v>
                </c:pt>
              </c:numCache>
            </c:numRef>
          </c:cat>
          <c:val>
            <c:numRef>
              <c:f>Feuil1!$D$16:$D$20</c:f>
              <c:numCache>
                <c:formatCode>General</c:formatCode>
                <c:ptCount val="5"/>
                <c:pt idx="0">
                  <c:v>6.0</c:v>
                </c:pt>
                <c:pt idx="1">
                  <c:v>6.0</c:v>
                </c:pt>
                <c:pt idx="2">
                  <c:v>8.0</c:v>
                </c:pt>
                <c:pt idx="3">
                  <c:v>7.0</c:v>
                </c:pt>
                <c:pt idx="4">
                  <c:v>15.0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014917712"/>
        <c:axId val="-1009817680"/>
      </c:lineChart>
      <c:catAx>
        <c:axId val="-101491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009817680"/>
        <c:crosses val="autoZero"/>
        <c:auto val="1"/>
        <c:lblAlgn val="ctr"/>
        <c:lblOffset val="100"/>
        <c:noMultiLvlLbl val="0"/>
      </c:catAx>
      <c:valAx>
        <c:axId val="-1009817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014917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F3062-CA40-7E4F-A75D-2E6134C62667}" type="datetimeFigureOut">
              <a:rPr lang="fr-FR" smtClean="0"/>
              <a:t>04/05/2017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EDE0C-979A-034D-92B4-3828246C41E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1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8329"/>
            <a:ext cx="7772400" cy="1831634"/>
          </a:xfrm>
        </p:spPr>
        <p:txBody>
          <a:bodyPr anchor="b">
            <a:normAutofit/>
          </a:bodyPr>
          <a:lstStyle>
            <a:lvl1pPr algn="ctr">
              <a:defRPr sz="5500" baseline="0"/>
            </a:lvl1pPr>
          </a:lstStyle>
          <a:p>
            <a:r>
              <a:rPr lang="fr-FR" dirty="0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5310"/>
            <a:ext cx="6858000" cy="1102489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rgbClr val="00B0F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AF06B-B2EA-E44A-B490-DA64B7554D8E}" type="datetime1">
              <a:rPr lang="fr-FR" smtClean="0"/>
              <a:t>04/05/2017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EB87-43B8-C349-9524-A5B52D9957B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377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42E1-4271-7C48-A987-CBFE260A71E3}" type="datetime1">
              <a:rPr lang="fr-FR" smtClean="0"/>
              <a:t>04/05/2017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EB87-43B8-C349-9524-A5B52D9957B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54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60D2-FDC7-104D-9ED7-B459141DD007}" type="datetime1">
              <a:rPr lang="fr-FR" smtClean="0"/>
              <a:t>04/05/2017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EB87-43B8-C349-9524-A5B52D9957B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430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6415-673C-E84E-AA9D-A3B2B9E3CA44}" type="datetime1">
              <a:rPr lang="fr-FR" smtClean="0"/>
              <a:t>04/05/2017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EB87-43B8-C349-9524-A5B52D9957B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70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Cliquez</a:t>
            </a:r>
            <a:r>
              <a:rPr lang="en-GB" noProof="0" dirty="0" smtClean="0"/>
              <a:t> et </a:t>
            </a:r>
            <a:r>
              <a:rPr lang="en-GB" noProof="0" dirty="0" err="1" smtClean="0"/>
              <a:t>modifiez</a:t>
            </a:r>
            <a:r>
              <a:rPr lang="en-GB" noProof="0" dirty="0" smtClean="0"/>
              <a:t> le titre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dirty="0" err="1" smtClean="0"/>
              <a:t>Cliquez</a:t>
            </a:r>
            <a:r>
              <a:rPr lang="en-GB" noProof="0" dirty="0" smtClean="0"/>
              <a:t> pour modifier les styles du </a:t>
            </a:r>
            <a:r>
              <a:rPr lang="en-GB" noProof="0" dirty="0" err="1" smtClean="0"/>
              <a:t>texte</a:t>
            </a:r>
            <a:r>
              <a:rPr lang="en-GB" noProof="0" dirty="0" smtClean="0"/>
              <a:t> du masque</a:t>
            </a:r>
          </a:p>
          <a:p>
            <a:pPr lvl="1"/>
            <a:r>
              <a:rPr lang="en-GB" noProof="0" dirty="0" err="1" smtClean="0"/>
              <a:t>Deuxième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Troisième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Quatrième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Cinquième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2E388-9B66-164A-9F19-B4E9DFCDC997}" type="datetime1">
              <a:rPr lang="fr-FR" smtClean="0"/>
              <a:t>04/05/2017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0650" y="6378163"/>
            <a:ext cx="2057400" cy="365125"/>
          </a:xfrm>
        </p:spPr>
        <p:txBody>
          <a:bodyPr/>
          <a:lstStyle/>
          <a:p>
            <a:fld id="{D1F3EB87-43B8-C349-9524-A5B52D9957B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83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9E44-6F1B-2146-8203-999D4034A669}" type="datetime1">
              <a:rPr lang="fr-FR" smtClean="0"/>
              <a:t>04/05/2017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EB87-43B8-C349-9524-A5B52D9957B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6055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2137-054B-934B-BC33-9C4DA80E1412}" type="datetime1">
              <a:rPr lang="fr-FR" smtClean="0"/>
              <a:t>04/05/2017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EB87-43B8-C349-9524-A5B52D9957B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1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93BC-C353-A14E-891E-7E4A339E0B69}" type="datetime1">
              <a:rPr lang="fr-FR" smtClean="0"/>
              <a:t>04/05/2017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EB87-43B8-C349-9524-A5B52D9957B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12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F6A3-8414-814A-B1AF-4A9D948FF397}" type="datetime1">
              <a:rPr lang="fr-FR" smtClean="0"/>
              <a:t>04/05/2017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EB87-43B8-C349-9524-A5B52D9957B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988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2080" y="2637183"/>
            <a:ext cx="6999840" cy="1217784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F6A3-8414-814A-B1AF-4A9D948FF397}" type="datetime1">
              <a:rPr lang="fr-FR" smtClean="0"/>
              <a:t>04/05/2017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EB87-43B8-C349-9524-A5B52D9957B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772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C396-C6EA-3946-ADA2-867061BF4A06}" type="datetime1">
              <a:rPr lang="fr-FR" smtClean="0"/>
              <a:t>04/05/2017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EB87-43B8-C349-9524-A5B52D9957B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637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DF41E-4F53-7347-AB0E-B0FBA3D5E194}" type="datetime1">
              <a:rPr lang="fr-FR" smtClean="0"/>
              <a:t>04/05/2017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EB87-43B8-C349-9524-A5B52D9957B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39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 userDrawn="1"/>
        </p:nvSpPr>
        <p:spPr>
          <a:xfrm>
            <a:off x="270" y="37080"/>
            <a:ext cx="9143730" cy="1042921"/>
          </a:xfrm>
          <a:prstGeom prst="roundRect">
            <a:avLst>
              <a:gd name="adj" fmla="val 31"/>
            </a:avLst>
          </a:prstGeom>
          <a:gradFill>
            <a:gsLst>
              <a:gs pos="0">
                <a:srgbClr val="FFFFFF"/>
              </a:gs>
              <a:gs pos="100000">
                <a:srgbClr val="CADAEE"/>
              </a:gs>
            </a:gsLst>
            <a:lin ang="5400000"/>
          </a:gradFill>
          <a:ln>
            <a:noFill/>
          </a:ln>
        </p:spPr>
      </p:sp>
      <p:sp>
        <p:nvSpPr>
          <p:cNvPr id="8" name="Line 7"/>
          <p:cNvSpPr/>
          <p:nvPr userDrawn="1"/>
        </p:nvSpPr>
        <p:spPr>
          <a:xfrm>
            <a:off x="0" y="37080"/>
            <a:ext cx="342900" cy="1440"/>
          </a:xfrm>
          <a:prstGeom prst="line">
            <a:avLst/>
          </a:prstGeom>
          <a:ln w="9360">
            <a:solidFill>
              <a:srgbClr val="FEFFFF"/>
            </a:solidFill>
            <a:miter/>
          </a:ln>
        </p:spPr>
      </p:sp>
      <p:sp>
        <p:nvSpPr>
          <p:cNvPr id="9" name="Line 8"/>
          <p:cNvSpPr/>
          <p:nvPr userDrawn="1"/>
        </p:nvSpPr>
        <p:spPr>
          <a:xfrm>
            <a:off x="0" y="37080"/>
            <a:ext cx="342900" cy="1440"/>
          </a:xfrm>
          <a:prstGeom prst="line">
            <a:avLst/>
          </a:prstGeom>
          <a:ln w="9360">
            <a:solidFill>
              <a:srgbClr val="FEFFFF"/>
            </a:solidFill>
            <a:miter/>
          </a:ln>
        </p:spPr>
      </p:sp>
      <p:sp>
        <p:nvSpPr>
          <p:cNvPr id="10" name="Line 9"/>
          <p:cNvSpPr/>
          <p:nvPr userDrawn="1"/>
        </p:nvSpPr>
        <p:spPr>
          <a:xfrm>
            <a:off x="0" y="37080"/>
            <a:ext cx="1080" cy="457200"/>
          </a:xfrm>
          <a:prstGeom prst="line">
            <a:avLst/>
          </a:prstGeom>
          <a:ln w="9360">
            <a:solidFill>
              <a:srgbClr val="FDFFFF"/>
            </a:solidFill>
            <a:miter/>
          </a:ln>
        </p:spPr>
      </p:sp>
      <p:sp>
        <p:nvSpPr>
          <p:cNvPr id="11" name="Line 10"/>
          <p:cNvSpPr/>
          <p:nvPr userDrawn="1"/>
        </p:nvSpPr>
        <p:spPr>
          <a:xfrm>
            <a:off x="0" y="37080"/>
            <a:ext cx="342900" cy="1440"/>
          </a:xfrm>
          <a:prstGeom prst="line">
            <a:avLst/>
          </a:prstGeom>
          <a:ln w="9360">
            <a:solidFill>
              <a:srgbClr val="FEFFFF"/>
            </a:solidFill>
            <a:miter/>
          </a:ln>
        </p:spPr>
      </p:sp>
      <p:sp>
        <p:nvSpPr>
          <p:cNvPr id="12" name="Line 11"/>
          <p:cNvSpPr/>
          <p:nvPr userDrawn="1"/>
        </p:nvSpPr>
        <p:spPr>
          <a:xfrm>
            <a:off x="0" y="37080"/>
            <a:ext cx="342900" cy="1440"/>
          </a:xfrm>
          <a:prstGeom prst="line">
            <a:avLst/>
          </a:prstGeom>
          <a:ln w="9360">
            <a:solidFill>
              <a:srgbClr val="FEFFFF"/>
            </a:solidFill>
            <a:miter/>
          </a:ln>
        </p:spPr>
      </p:sp>
      <p:sp>
        <p:nvSpPr>
          <p:cNvPr id="13" name="Line 12"/>
          <p:cNvSpPr/>
          <p:nvPr userDrawn="1"/>
        </p:nvSpPr>
        <p:spPr>
          <a:xfrm>
            <a:off x="0" y="37080"/>
            <a:ext cx="342900" cy="1440"/>
          </a:xfrm>
          <a:prstGeom prst="line">
            <a:avLst/>
          </a:prstGeom>
          <a:ln w="9360">
            <a:solidFill>
              <a:srgbClr val="FEFFFF"/>
            </a:solidFill>
            <a:miter/>
          </a:ln>
        </p:spPr>
      </p:sp>
      <p:sp>
        <p:nvSpPr>
          <p:cNvPr id="14" name="Line 13"/>
          <p:cNvSpPr/>
          <p:nvPr userDrawn="1"/>
        </p:nvSpPr>
        <p:spPr>
          <a:xfrm>
            <a:off x="0" y="37080"/>
            <a:ext cx="1080" cy="457200"/>
          </a:xfrm>
          <a:prstGeom prst="line">
            <a:avLst/>
          </a:prstGeom>
          <a:ln w="9360">
            <a:solidFill>
              <a:srgbClr val="FDFFFF"/>
            </a:solidFill>
            <a:miter/>
          </a:ln>
        </p:spPr>
      </p:sp>
      <p:sp>
        <p:nvSpPr>
          <p:cNvPr id="15" name="Line 14"/>
          <p:cNvSpPr/>
          <p:nvPr userDrawn="1"/>
        </p:nvSpPr>
        <p:spPr>
          <a:xfrm>
            <a:off x="0" y="37080"/>
            <a:ext cx="342900" cy="1440"/>
          </a:xfrm>
          <a:prstGeom prst="line">
            <a:avLst/>
          </a:prstGeom>
          <a:ln w="9360">
            <a:solidFill>
              <a:srgbClr val="FEFFFF"/>
            </a:solidFill>
            <a:miter/>
          </a:ln>
        </p:spPr>
      </p:sp>
      <p:sp>
        <p:nvSpPr>
          <p:cNvPr id="16" name="Line 15"/>
          <p:cNvSpPr/>
          <p:nvPr userDrawn="1"/>
        </p:nvSpPr>
        <p:spPr>
          <a:xfrm>
            <a:off x="0" y="37080"/>
            <a:ext cx="342900" cy="1440"/>
          </a:xfrm>
          <a:prstGeom prst="line">
            <a:avLst/>
          </a:prstGeom>
          <a:ln w="9360">
            <a:solidFill>
              <a:srgbClr val="FEFFFF"/>
            </a:solidFill>
            <a:miter/>
          </a:ln>
        </p:spPr>
      </p:sp>
      <p:sp>
        <p:nvSpPr>
          <p:cNvPr id="17" name="Line 16"/>
          <p:cNvSpPr/>
          <p:nvPr userDrawn="1"/>
        </p:nvSpPr>
        <p:spPr>
          <a:xfrm>
            <a:off x="0" y="37080"/>
            <a:ext cx="1080" cy="457200"/>
          </a:xfrm>
          <a:prstGeom prst="line">
            <a:avLst/>
          </a:prstGeom>
          <a:ln w="9360">
            <a:solidFill>
              <a:srgbClr val="FDFFFF"/>
            </a:solidFill>
            <a:miter/>
          </a:ln>
        </p:spPr>
      </p:sp>
      <p:sp>
        <p:nvSpPr>
          <p:cNvPr id="18" name="Line 17"/>
          <p:cNvSpPr/>
          <p:nvPr userDrawn="1"/>
        </p:nvSpPr>
        <p:spPr>
          <a:xfrm>
            <a:off x="0" y="37080"/>
            <a:ext cx="342900" cy="1440"/>
          </a:xfrm>
          <a:prstGeom prst="line">
            <a:avLst/>
          </a:prstGeom>
          <a:ln w="9360">
            <a:solidFill>
              <a:srgbClr val="FEFFFF"/>
            </a:solidFill>
            <a:miter/>
          </a:ln>
        </p:spPr>
      </p:sp>
      <p:sp>
        <p:nvSpPr>
          <p:cNvPr id="19" name="Line 18"/>
          <p:cNvSpPr/>
          <p:nvPr userDrawn="1"/>
        </p:nvSpPr>
        <p:spPr>
          <a:xfrm>
            <a:off x="0" y="37080"/>
            <a:ext cx="342900" cy="1440"/>
          </a:xfrm>
          <a:prstGeom prst="line">
            <a:avLst/>
          </a:prstGeom>
          <a:ln w="9360">
            <a:solidFill>
              <a:srgbClr val="FEFFFF"/>
            </a:solidFill>
            <a:miter/>
          </a:ln>
        </p:spPr>
      </p:sp>
      <p:sp>
        <p:nvSpPr>
          <p:cNvPr id="20" name="Line 19"/>
          <p:cNvSpPr/>
          <p:nvPr userDrawn="1"/>
        </p:nvSpPr>
        <p:spPr>
          <a:xfrm>
            <a:off x="0" y="37080"/>
            <a:ext cx="342900" cy="1440"/>
          </a:xfrm>
          <a:prstGeom prst="line">
            <a:avLst/>
          </a:prstGeom>
          <a:ln w="9360">
            <a:solidFill>
              <a:srgbClr val="FEFFFF"/>
            </a:solidFill>
            <a:miter/>
          </a:ln>
        </p:spPr>
      </p:sp>
      <p:sp>
        <p:nvSpPr>
          <p:cNvPr id="21" name="Line 20"/>
          <p:cNvSpPr/>
          <p:nvPr userDrawn="1"/>
        </p:nvSpPr>
        <p:spPr>
          <a:xfrm>
            <a:off x="0" y="37080"/>
            <a:ext cx="342900" cy="1440"/>
          </a:xfrm>
          <a:prstGeom prst="line">
            <a:avLst/>
          </a:prstGeom>
          <a:ln w="9360">
            <a:solidFill>
              <a:srgbClr val="FEFFFF"/>
            </a:solidFill>
            <a:miter/>
          </a:ln>
        </p:spPr>
      </p:sp>
      <p:sp>
        <p:nvSpPr>
          <p:cNvPr id="22" name="Line 21"/>
          <p:cNvSpPr/>
          <p:nvPr userDrawn="1"/>
        </p:nvSpPr>
        <p:spPr>
          <a:xfrm>
            <a:off x="0" y="37080"/>
            <a:ext cx="1080" cy="457200"/>
          </a:xfrm>
          <a:prstGeom prst="line">
            <a:avLst/>
          </a:prstGeom>
          <a:ln w="9360">
            <a:solidFill>
              <a:srgbClr val="FDFFFF"/>
            </a:solidFill>
            <a:miter/>
          </a:ln>
        </p:spPr>
      </p:sp>
      <p:sp>
        <p:nvSpPr>
          <p:cNvPr id="23" name="Line 22"/>
          <p:cNvSpPr/>
          <p:nvPr userDrawn="1"/>
        </p:nvSpPr>
        <p:spPr>
          <a:xfrm>
            <a:off x="0" y="37080"/>
            <a:ext cx="1080" cy="457200"/>
          </a:xfrm>
          <a:prstGeom prst="line">
            <a:avLst/>
          </a:prstGeom>
          <a:ln w="9360">
            <a:solidFill>
              <a:srgbClr val="FDFFFF"/>
            </a:solidFill>
            <a:miter/>
          </a:ln>
        </p:spPr>
      </p:sp>
      <p:sp>
        <p:nvSpPr>
          <p:cNvPr id="24" name="Line 23"/>
          <p:cNvSpPr/>
          <p:nvPr userDrawn="1"/>
        </p:nvSpPr>
        <p:spPr>
          <a:xfrm>
            <a:off x="0" y="37080"/>
            <a:ext cx="342900" cy="1440"/>
          </a:xfrm>
          <a:prstGeom prst="line">
            <a:avLst/>
          </a:prstGeom>
          <a:ln w="9360">
            <a:solidFill>
              <a:srgbClr val="FEFFFF"/>
            </a:solidFill>
            <a:miter/>
          </a:ln>
        </p:spPr>
      </p:sp>
      <p:sp>
        <p:nvSpPr>
          <p:cNvPr id="25" name="Line 24"/>
          <p:cNvSpPr/>
          <p:nvPr userDrawn="1"/>
        </p:nvSpPr>
        <p:spPr>
          <a:xfrm>
            <a:off x="0" y="37080"/>
            <a:ext cx="342900" cy="1440"/>
          </a:xfrm>
          <a:prstGeom prst="line">
            <a:avLst/>
          </a:prstGeom>
          <a:ln w="9360">
            <a:solidFill>
              <a:srgbClr val="FEFFFF"/>
            </a:solidFill>
            <a:miter/>
          </a:ln>
        </p:spPr>
      </p:sp>
      <p:sp>
        <p:nvSpPr>
          <p:cNvPr id="26" name="Line 25"/>
          <p:cNvSpPr/>
          <p:nvPr userDrawn="1"/>
        </p:nvSpPr>
        <p:spPr>
          <a:xfrm>
            <a:off x="0" y="37080"/>
            <a:ext cx="342900" cy="1440"/>
          </a:xfrm>
          <a:prstGeom prst="line">
            <a:avLst/>
          </a:prstGeom>
          <a:ln w="9360">
            <a:solidFill>
              <a:srgbClr val="FEFFFF"/>
            </a:solidFill>
            <a:miter/>
          </a:ln>
        </p:spPr>
      </p:sp>
      <p:sp>
        <p:nvSpPr>
          <p:cNvPr id="27" name="Line 26"/>
          <p:cNvSpPr/>
          <p:nvPr userDrawn="1"/>
        </p:nvSpPr>
        <p:spPr>
          <a:xfrm>
            <a:off x="0" y="37080"/>
            <a:ext cx="342900" cy="1440"/>
          </a:xfrm>
          <a:prstGeom prst="line">
            <a:avLst/>
          </a:prstGeom>
          <a:ln w="9360">
            <a:solidFill>
              <a:srgbClr val="FEFFFF"/>
            </a:solidFill>
            <a:miter/>
          </a:ln>
        </p:spPr>
      </p:sp>
      <p:sp>
        <p:nvSpPr>
          <p:cNvPr id="28" name="Line 27"/>
          <p:cNvSpPr/>
          <p:nvPr userDrawn="1"/>
        </p:nvSpPr>
        <p:spPr>
          <a:xfrm>
            <a:off x="0" y="37080"/>
            <a:ext cx="1080" cy="457200"/>
          </a:xfrm>
          <a:prstGeom prst="line">
            <a:avLst/>
          </a:prstGeom>
          <a:ln w="9360">
            <a:solidFill>
              <a:srgbClr val="FDFFFF"/>
            </a:solidFill>
            <a:miter/>
          </a:ln>
        </p:spPr>
      </p:sp>
      <p:sp>
        <p:nvSpPr>
          <p:cNvPr id="29" name="CustomShape 28"/>
          <p:cNvSpPr/>
          <p:nvPr userDrawn="1"/>
        </p:nvSpPr>
        <p:spPr>
          <a:xfrm>
            <a:off x="0" y="37080"/>
            <a:ext cx="6858000" cy="1042920"/>
          </a:xfrm>
          <a:prstGeom prst="roundRect">
            <a:avLst>
              <a:gd name="adj" fmla="val 32"/>
            </a:avLst>
          </a:prstGeom>
          <a:noFill/>
          <a:ln>
            <a:noFill/>
          </a:ln>
        </p:spPr>
      </p:sp>
      <p:pic>
        <p:nvPicPr>
          <p:cNvPr id="31" name="Image 30"/>
          <p:cNvPicPr/>
          <p:nvPr userDrawn="1"/>
        </p:nvPicPr>
        <p:blipFill>
          <a:blip r:embed="rId14"/>
          <a:stretch>
            <a:fillRect/>
          </a:stretch>
        </p:blipFill>
        <p:spPr>
          <a:xfrm>
            <a:off x="0" y="1044000"/>
            <a:ext cx="1872000" cy="64800"/>
          </a:xfrm>
          <a:prstGeom prst="rect">
            <a:avLst/>
          </a:prstGeom>
          <a:ln>
            <a:noFill/>
          </a:ln>
        </p:spPr>
      </p:pic>
      <p:sp>
        <p:nvSpPr>
          <p:cNvPr id="32" name="CustomShape 30"/>
          <p:cNvSpPr/>
          <p:nvPr userDrawn="1"/>
        </p:nvSpPr>
        <p:spPr>
          <a:xfrm rot="10800000">
            <a:off x="1799972" y="1044000"/>
            <a:ext cx="5477647" cy="64800"/>
          </a:xfrm>
          <a:prstGeom prst="roundRect">
            <a:avLst>
              <a:gd name="adj" fmla="val 490"/>
            </a:avLst>
          </a:prstGeom>
          <a:solidFill>
            <a:srgbClr val="9999FF"/>
          </a:solidFill>
          <a:ln>
            <a:noFill/>
          </a:ln>
        </p:spPr>
        <p:txBody>
          <a:bodyPr/>
          <a:lstStyle/>
          <a:p>
            <a:endParaRPr lang="fr-FR" sz="1350" dirty="0"/>
          </a:p>
        </p:txBody>
      </p:sp>
      <p:pic>
        <p:nvPicPr>
          <p:cNvPr id="33" name="Image 32"/>
          <p:cNvPicPr/>
          <p:nvPr userDrawn="1"/>
        </p:nvPicPr>
        <p:blipFill>
          <a:blip r:embed="rId15"/>
          <a:stretch>
            <a:fillRect/>
          </a:stretch>
        </p:blipFill>
        <p:spPr>
          <a:xfrm>
            <a:off x="7200000" y="1044000"/>
            <a:ext cx="1938133" cy="66085"/>
          </a:xfrm>
          <a:prstGeom prst="rect">
            <a:avLst/>
          </a:prstGeom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9510" y="35821"/>
            <a:ext cx="6999840" cy="916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err="1" smtClean="0"/>
              <a:t>Cliquez</a:t>
            </a:r>
            <a:r>
              <a:rPr lang="en-GB" noProof="0" dirty="0" smtClean="0"/>
              <a:t> et </a:t>
            </a:r>
            <a:r>
              <a:rPr lang="en-GB" noProof="0" dirty="0" err="1" smtClean="0"/>
              <a:t>modifiez</a:t>
            </a:r>
            <a:r>
              <a:rPr lang="en-GB" noProof="0" dirty="0" smtClean="0"/>
              <a:t> le titre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6365"/>
            <a:ext cx="7886700" cy="4880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Cliquez</a:t>
            </a:r>
            <a:r>
              <a:rPr lang="en-GB" noProof="0" dirty="0" smtClean="0"/>
              <a:t> pour modifier les styles du </a:t>
            </a:r>
            <a:r>
              <a:rPr lang="en-GB" noProof="0" dirty="0" err="1" smtClean="0"/>
              <a:t>texte</a:t>
            </a:r>
            <a:r>
              <a:rPr lang="en-GB" noProof="0" dirty="0" smtClean="0"/>
              <a:t> du masque</a:t>
            </a:r>
          </a:p>
          <a:p>
            <a:pPr lvl="1"/>
            <a:r>
              <a:rPr lang="en-GB" noProof="0" dirty="0" err="1" smtClean="0"/>
              <a:t>Deuxième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Troisième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Quatrième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Cinquième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604" y="636324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3C076-FDD6-7742-B37B-CCF3923321CA}" type="datetime1">
              <a:rPr lang="fr-FR" smtClean="0"/>
              <a:t>04/05/2017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21996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3EB87-43B8-C349-9524-A5B52D9957B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554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2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800" b="1" i="0" kern="12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5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EB87-43B8-C349-9524-A5B52D9957BC}" type="slidenum">
              <a:rPr lang="fr-FR" smtClean="0"/>
              <a:t>1</a:t>
            </a:fld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685798" y="131763"/>
            <a:ext cx="7772400" cy="93503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500" b="1" i="0" kern="12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chemeClr val="accent5"/>
                </a:solidFill>
              </a:rPr>
              <a:t>Journées Top LHC France</a:t>
            </a:r>
            <a:endParaRPr lang="fr-FR" dirty="0">
              <a:solidFill>
                <a:schemeClr val="accent5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4279900" y="2009670"/>
            <a:ext cx="4965700" cy="1027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>
                <a:solidFill>
                  <a:schemeClr val="accent5"/>
                </a:solidFill>
              </a:rPr>
              <a:t>Cinquième édition, </a:t>
            </a:r>
          </a:p>
          <a:p>
            <a:r>
              <a:rPr lang="fr-FR" b="1" dirty="0" smtClean="0">
                <a:solidFill>
                  <a:schemeClr val="accent5"/>
                </a:solidFill>
              </a:rPr>
              <a:t>Marseille, 4 et </a:t>
            </a:r>
            <a:r>
              <a:rPr lang="fr-FR" b="1" dirty="0">
                <a:solidFill>
                  <a:schemeClr val="accent5"/>
                </a:solidFill>
              </a:rPr>
              <a:t>5</a:t>
            </a:r>
            <a:r>
              <a:rPr lang="fr-FR" b="1" dirty="0" smtClean="0">
                <a:solidFill>
                  <a:schemeClr val="accent5"/>
                </a:solidFill>
              </a:rPr>
              <a:t> Mai 2017 </a:t>
            </a:r>
            <a:endParaRPr lang="fr-FR" b="1" dirty="0">
              <a:solidFill>
                <a:schemeClr val="accent5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001814" y="3945779"/>
            <a:ext cx="3456384" cy="238266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woPt" dir="t"/>
          </a:scene3d>
          <a:sp3d prstMaterial="metal">
            <a:bevelB w="12700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3d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fr-FR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Comité d’organisation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fr-FR" sz="1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Jeremy Andrea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fr-FR" sz="1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Samuel Calvet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fr-FR" sz="1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Roberto </a:t>
            </a:r>
            <a:r>
              <a:rPr lang="fr-FR" sz="1600" b="1" dirty="0" err="1" smtClean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Chierici</a:t>
            </a:r>
            <a:endParaRPr lang="fr-FR" sz="16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fr-FR" sz="1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Sabine </a:t>
            </a:r>
            <a:r>
              <a:rPr lang="fr-FR" sz="1600" b="1" dirty="0" err="1" smtClean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Crépé-Renaudin</a:t>
            </a:r>
            <a:endParaRPr lang="fr-FR" sz="16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fr-FR" sz="1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Frédéric </a:t>
            </a:r>
            <a:r>
              <a:rPr lang="fr-FR" sz="1600" b="1" dirty="0" err="1" smtClean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Déliot</a:t>
            </a:r>
            <a:endParaRPr lang="fr-FR" sz="16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fr-FR" sz="1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Frédéric </a:t>
            </a:r>
            <a:r>
              <a:rPr lang="fr-FR" sz="1600" b="1" dirty="0" err="1" smtClean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Derue</a:t>
            </a:r>
            <a:endParaRPr lang="fr-FR" sz="16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fr-FR" sz="1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Lorenzo </a:t>
            </a:r>
            <a:r>
              <a:rPr lang="fr-FR" sz="1600" b="1" dirty="0" err="1" smtClean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Feligioni</a:t>
            </a:r>
            <a:endParaRPr lang="fr-FR" sz="16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fr-FR" sz="16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Benjamin </a:t>
            </a:r>
            <a:r>
              <a:rPr lang="fr-FR" sz="1600" b="1" dirty="0" err="1" smtClean="0">
                <a:solidFill>
                  <a:schemeClr val="accent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Fuks</a:t>
            </a:r>
            <a:endParaRPr lang="fr-FR" sz="1600" b="1" dirty="0" smtClean="0">
              <a:solidFill>
                <a:schemeClr val="accent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997" y="1100606"/>
            <a:ext cx="3460744" cy="575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972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3772" y="0"/>
            <a:ext cx="8028540" cy="916920"/>
          </a:xfrm>
        </p:spPr>
        <p:txBody>
          <a:bodyPr>
            <a:normAutofit/>
          </a:bodyPr>
          <a:lstStyle/>
          <a:p>
            <a:r>
              <a:rPr lang="en-GB" dirty="0" smtClean="0"/>
              <a:t>Fifth edition of Top LHC France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1707" y="1296364"/>
            <a:ext cx="8672470" cy="5446923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/>
              <a:t>The aim is to </a:t>
            </a:r>
            <a:r>
              <a:rPr lang="en-GB" sz="2400" dirty="0">
                <a:solidFill>
                  <a:srgbClr val="0070C0"/>
                </a:solidFill>
              </a:rPr>
              <a:t>gather the </a:t>
            </a:r>
            <a:r>
              <a:rPr lang="en-GB" sz="2400" dirty="0" smtClean="0">
                <a:solidFill>
                  <a:srgbClr val="0070C0"/>
                </a:solidFill>
              </a:rPr>
              <a:t>HEP, EXP+TH communities </a:t>
            </a:r>
            <a:r>
              <a:rPr lang="en-GB" sz="2400" dirty="0">
                <a:solidFill>
                  <a:srgbClr val="0070C0"/>
                </a:solidFill>
              </a:rPr>
              <a:t>working on top physics in </a:t>
            </a:r>
            <a:r>
              <a:rPr lang="en-GB" sz="2400" dirty="0" smtClean="0">
                <a:solidFill>
                  <a:srgbClr val="0070C0"/>
                </a:solidFill>
              </a:rPr>
              <a:t>France.</a:t>
            </a:r>
            <a:endParaRPr lang="en-GB" sz="2400" dirty="0">
              <a:solidFill>
                <a:srgbClr val="0070C0"/>
              </a:solidFill>
            </a:endParaRPr>
          </a:p>
          <a:p>
            <a:pPr lvl="1"/>
            <a:r>
              <a:rPr lang="en-GB" sz="1800" dirty="0"/>
              <a:t>Precision </a:t>
            </a:r>
            <a:r>
              <a:rPr lang="en-GB" sz="1800" dirty="0" smtClean="0"/>
              <a:t>measurements and rare processes,</a:t>
            </a:r>
          </a:p>
          <a:p>
            <a:pPr lvl="1"/>
            <a:r>
              <a:rPr lang="en-GB" sz="1800" dirty="0" smtClean="0"/>
              <a:t>Top-Higgs,</a:t>
            </a:r>
            <a:endParaRPr lang="en-GB" sz="1800" dirty="0"/>
          </a:p>
          <a:p>
            <a:pPr lvl="1"/>
            <a:r>
              <a:rPr lang="en-GB" sz="1800" dirty="0" smtClean="0"/>
              <a:t>Search for new physics.</a:t>
            </a:r>
            <a:endParaRPr lang="en-GB" sz="1800" dirty="0"/>
          </a:p>
          <a:p>
            <a:endParaRPr lang="en-GB" sz="1200" dirty="0"/>
          </a:p>
          <a:p>
            <a:r>
              <a:rPr lang="en-GB" sz="2400" dirty="0">
                <a:solidFill>
                  <a:srgbClr val="0070C0"/>
                </a:solidFill>
              </a:rPr>
              <a:t>Increase the visibility of French labs </a:t>
            </a:r>
            <a:r>
              <a:rPr lang="en-GB" sz="2400" dirty="0"/>
              <a:t>in the frame of HEP in </a:t>
            </a:r>
            <a:r>
              <a:rPr lang="en-GB" sz="2400" dirty="0" smtClean="0"/>
              <a:t>France.</a:t>
            </a:r>
            <a:endParaRPr lang="en-GB" sz="2400" dirty="0"/>
          </a:p>
          <a:p>
            <a:endParaRPr lang="en-GB" sz="1200" dirty="0"/>
          </a:p>
          <a:p>
            <a:r>
              <a:rPr lang="en-GB" sz="2400" b="1" dirty="0">
                <a:solidFill>
                  <a:srgbClr val="0070C0"/>
                </a:solidFill>
              </a:rPr>
              <a:t>Exchange</a:t>
            </a:r>
            <a:r>
              <a:rPr lang="en-GB" sz="2400" dirty="0">
                <a:solidFill>
                  <a:srgbClr val="0070C0"/>
                </a:solidFill>
              </a:rPr>
              <a:t> between ATLAS and CMS and EXP and TH</a:t>
            </a:r>
            <a:r>
              <a:rPr lang="en-GB" sz="2400" dirty="0"/>
              <a:t>. Presentation of new ideas and preparation for collaborations are particularly </a:t>
            </a:r>
            <a:r>
              <a:rPr lang="en-GB" sz="2400" dirty="0" smtClean="0"/>
              <a:t>welcome.</a:t>
            </a:r>
            <a:endParaRPr lang="en-GB" sz="2400" dirty="0"/>
          </a:p>
          <a:p>
            <a:endParaRPr lang="en-GB" sz="1200" dirty="0"/>
          </a:p>
          <a:p>
            <a:r>
              <a:rPr lang="en-GB" sz="2400" dirty="0">
                <a:solidFill>
                  <a:srgbClr val="0070C0"/>
                </a:solidFill>
              </a:rPr>
              <a:t>Presentations/discussions will be </a:t>
            </a:r>
            <a:r>
              <a:rPr lang="en-GB" sz="2400" dirty="0" smtClean="0">
                <a:solidFill>
                  <a:srgbClr val="0070C0"/>
                </a:solidFill>
              </a:rPr>
              <a:t>informal.</a:t>
            </a:r>
            <a:endParaRPr lang="en-GB" sz="2400" dirty="0">
              <a:solidFill>
                <a:srgbClr val="0070C0"/>
              </a:solidFill>
            </a:endParaRPr>
          </a:p>
          <a:p>
            <a:pPr lvl="1"/>
            <a:r>
              <a:rPr lang="en-GB" sz="1800" dirty="0"/>
              <a:t>Accent on the work done in French </a:t>
            </a:r>
            <a:r>
              <a:rPr lang="en-GB" sz="1800" dirty="0" smtClean="0"/>
              <a:t>labs,</a:t>
            </a:r>
            <a:endParaRPr lang="en-GB" sz="1800" dirty="0"/>
          </a:p>
          <a:p>
            <a:pPr lvl="1"/>
            <a:r>
              <a:rPr lang="en-GB" sz="1800" dirty="0" smtClean="0"/>
              <a:t>Large time devoted to discussions, </a:t>
            </a:r>
            <a:r>
              <a:rPr lang="en-GB" sz="1800" dirty="0"/>
              <a:t>let us use the talks as introduction to </a:t>
            </a:r>
            <a:r>
              <a:rPr lang="en-GB" sz="1800" dirty="0" smtClean="0"/>
              <a:t>discuss </a:t>
            </a:r>
            <a:r>
              <a:rPr lang="en-GB" sz="1800" dirty="0"/>
              <a:t>interesting </a:t>
            </a:r>
            <a:r>
              <a:rPr lang="en-GB" sz="1800" dirty="0" smtClean="0"/>
              <a:t>topics,</a:t>
            </a:r>
            <a:endParaRPr lang="en-GB" sz="1800" dirty="0"/>
          </a:p>
          <a:p>
            <a:pPr lvl="1"/>
            <a:r>
              <a:rPr lang="en-GB" sz="1800" dirty="0"/>
              <a:t>Participation of students in the discussion is particularly </a:t>
            </a:r>
            <a:r>
              <a:rPr lang="en-GB" sz="1800" dirty="0" smtClean="0"/>
              <a:t>welcome.</a:t>
            </a:r>
            <a:endParaRPr lang="en-GB" sz="1800" dirty="0"/>
          </a:p>
          <a:p>
            <a:pPr lvl="1"/>
            <a:endParaRPr lang="en-GB" sz="1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EB87-43B8-C349-9524-A5B52D9957B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185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8260" y="0"/>
            <a:ext cx="8028540" cy="916920"/>
          </a:xfrm>
        </p:spPr>
        <p:txBody>
          <a:bodyPr>
            <a:normAutofit/>
          </a:bodyPr>
          <a:lstStyle/>
          <a:p>
            <a:r>
              <a:rPr lang="en-GB" dirty="0" smtClean="0"/>
              <a:t>Fifth edition of top-LHC-France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6176" y="1296364"/>
            <a:ext cx="8350624" cy="5333035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format is </a:t>
            </a:r>
            <a:r>
              <a:rPr lang="en-GB" dirty="0" smtClean="0">
                <a:solidFill>
                  <a:srgbClr val="0070C0"/>
                </a:solidFill>
              </a:rPr>
              <a:t>1.5 days </a:t>
            </a:r>
            <a:r>
              <a:rPr lang="en-GB" dirty="0" smtClean="0"/>
              <a:t>: focusing to </a:t>
            </a:r>
            <a:r>
              <a:rPr lang="en-GB" dirty="0"/>
              <a:t>have </a:t>
            </a:r>
            <a:r>
              <a:rPr lang="en-GB" dirty="0">
                <a:solidFill>
                  <a:srgbClr val="0070C0"/>
                </a:solidFill>
              </a:rPr>
              <a:t>“topical” </a:t>
            </a:r>
            <a:r>
              <a:rPr lang="en-GB" dirty="0" smtClean="0">
                <a:solidFill>
                  <a:srgbClr val="0070C0"/>
                </a:solidFill>
              </a:rPr>
              <a:t>discussions.</a:t>
            </a:r>
            <a:endParaRPr lang="en-GB" dirty="0">
              <a:solidFill>
                <a:srgbClr val="0070C0"/>
              </a:solidFill>
            </a:endParaRPr>
          </a:p>
          <a:p>
            <a:endParaRPr lang="en-GB" sz="2600" dirty="0" smtClean="0"/>
          </a:p>
          <a:p>
            <a:r>
              <a:rPr lang="en-GB" sz="2600" dirty="0" smtClean="0"/>
              <a:t>Discuss measurement/searches </a:t>
            </a:r>
            <a:r>
              <a:rPr lang="en-GB" sz="2600" dirty="0" smtClean="0">
                <a:solidFill>
                  <a:srgbClr val="0D8EE5"/>
                </a:solidFill>
              </a:rPr>
              <a:t>where </a:t>
            </a:r>
            <a:r>
              <a:rPr lang="en-GB" sz="2600" dirty="0">
                <a:solidFill>
                  <a:srgbClr val="0D8EE5"/>
                </a:solidFill>
              </a:rPr>
              <a:t>the </a:t>
            </a:r>
            <a:r>
              <a:rPr lang="en-GB" sz="2600" dirty="0" smtClean="0">
                <a:solidFill>
                  <a:srgbClr val="0D8EE5"/>
                </a:solidFill>
              </a:rPr>
              <a:t>contributions </a:t>
            </a:r>
            <a:r>
              <a:rPr lang="en-GB" sz="2600" dirty="0">
                <a:solidFill>
                  <a:srgbClr val="0D8EE5"/>
                </a:solidFill>
              </a:rPr>
              <a:t>of the French </a:t>
            </a:r>
            <a:r>
              <a:rPr lang="en-GB" sz="2600" dirty="0"/>
              <a:t>community is </a:t>
            </a:r>
            <a:r>
              <a:rPr lang="en-GB" sz="2600" dirty="0" smtClean="0"/>
              <a:t>important. </a:t>
            </a:r>
            <a:endParaRPr lang="en-GB" sz="2600" dirty="0"/>
          </a:p>
          <a:p>
            <a:endParaRPr lang="en-GB" sz="2600" dirty="0" smtClean="0">
              <a:solidFill>
                <a:srgbClr val="0D8EE5"/>
              </a:solidFill>
            </a:endParaRPr>
          </a:p>
          <a:p>
            <a:r>
              <a:rPr lang="en-GB" sz="2600" dirty="0" smtClean="0">
                <a:solidFill>
                  <a:srgbClr val="0D8EE5"/>
                </a:solidFill>
              </a:rPr>
              <a:t>Topics covered for the fifth edition </a:t>
            </a:r>
            <a:r>
              <a:rPr lang="en-GB" sz="2600" dirty="0" smtClean="0"/>
              <a:t>:</a:t>
            </a:r>
          </a:p>
          <a:p>
            <a:pPr lvl="2"/>
            <a:r>
              <a:rPr lang="en-GB" dirty="0" smtClean="0"/>
              <a:t>SM sessions : top modelling, single top and 4 tops, </a:t>
            </a:r>
            <a:r>
              <a:rPr lang="en-GB" dirty="0" smtClean="0">
                <a:solidFill>
                  <a:srgbClr val="00B050"/>
                </a:solidFill>
              </a:rPr>
              <a:t>today,</a:t>
            </a:r>
          </a:p>
          <a:p>
            <a:pPr lvl="2"/>
            <a:r>
              <a:rPr lang="en-GB" dirty="0" err="1" smtClean="0"/>
              <a:t>ttH</a:t>
            </a:r>
            <a:r>
              <a:rPr lang="en-GB" dirty="0" smtClean="0"/>
              <a:t> analyses : recent results and beyond, </a:t>
            </a:r>
            <a:r>
              <a:rPr lang="en-GB" dirty="0" smtClean="0">
                <a:solidFill>
                  <a:srgbClr val="00B050"/>
                </a:solidFill>
              </a:rPr>
              <a:t>today,</a:t>
            </a:r>
          </a:p>
          <a:p>
            <a:pPr lvl="2"/>
            <a:r>
              <a:rPr lang="en-GB" dirty="0" smtClean="0"/>
              <a:t>Theory/</a:t>
            </a:r>
            <a:r>
              <a:rPr lang="en-GB" dirty="0" err="1" smtClean="0"/>
              <a:t>Pheno</a:t>
            </a:r>
            <a:r>
              <a:rPr lang="en-GB" dirty="0" smtClean="0"/>
              <a:t> session : inspirations for analyses, </a:t>
            </a:r>
            <a:r>
              <a:rPr lang="en-GB" dirty="0" smtClean="0">
                <a:solidFill>
                  <a:srgbClr val="00B050"/>
                </a:solidFill>
              </a:rPr>
              <a:t>today,</a:t>
            </a:r>
          </a:p>
          <a:p>
            <a:pPr lvl="2"/>
            <a:r>
              <a:rPr lang="en-GB" dirty="0" smtClean="0"/>
              <a:t>Experimental searches for BSM, </a:t>
            </a:r>
            <a:r>
              <a:rPr lang="en-GB" dirty="0" smtClean="0">
                <a:solidFill>
                  <a:srgbClr val="00B050"/>
                </a:solidFill>
              </a:rPr>
              <a:t>tomorrow</a:t>
            </a:r>
            <a:r>
              <a:rPr lang="en-GB" dirty="0" smtClean="0"/>
              <a:t>.</a:t>
            </a:r>
          </a:p>
          <a:p>
            <a:endParaRPr lang="en-GB" sz="1400" dirty="0"/>
          </a:p>
          <a:p>
            <a:r>
              <a:rPr lang="en-GB" dirty="0" smtClean="0">
                <a:solidFill>
                  <a:srgbClr val="0070C0"/>
                </a:solidFill>
              </a:rPr>
              <a:t>Time for discussions </a:t>
            </a:r>
            <a:r>
              <a:rPr lang="en-GB" dirty="0" smtClean="0"/>
              <a:t>!</a:t>
            </a:r>
            <a:endParaRPr lang="en-GB" dirty="0"/>
          </a:p>
          <a:p>
            <a:pPr lvl="1"/>
            <a:r>
              <a:rPr lang="en-GB" sz="2000" dirty="0"/>
              <a:t>Plenty of additional time has </a:t>
            </a:r>
            <a:r>
              <a:rPr lang="en-GB" sz="2000"/>
              <a:t>been </a:t>
            </a:r>
            <a:r>
              <a:rPr lang="en-GB" sz="2000" smtClean="0"/>
              <a:t>allocated </a:t>
            </a:r>
            <a:r>
              <a:rPr lang="en-GB" sz="2000" dirty="0"/>
              <a:t>for questions and </a:t>
            </a:r>
            <a:r>
              <a:rPr lang="en-GB" sz="2000" dirty="0" smtClean="0"/>
              <a:t>comments,</a:t>
            </a:r>
            <a:endParaRPr lang="en-GB" sz="2000" dirty="0"/>
          </a:p>
          <a:p>
            <a:pPr lvl="1"/>
            <a:r>
              <a:rPr lang="en-GB" sz="2000" dirty="0"/>
              <a:t>In-talk </a:t>
            </a:r>
            <a:r>
              <a:rPr lang="en-GB" sz="2000" dirty="0" smtClean="0"/>
              <a:t>discussions </a:t>
            </a:r>
            <a:r>
              <a:rPr lang="en-GB" sz="2000" dirty="0"/>
              <a:t>also </a:t>
            </a:r>
            <a:r>
              <a:rPr lang="en-GB" sz="2000" dirty="0" smtClean="0"/>
              <a:t>welcome !!</a:t>
            </a:r>
          </a:p>
          <a:p>
            <a:pPr lvl="1"/>
            <a:endParaRPr lang="en-GB" sz="2000" dirty="0"/>
          </a:p>
          <a:p>
            <a:r>
              <a:rPr lang="en-GB" dirty="0" smtClean="0"/>
              <a:t>This year at Marseille, 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thanks to the CPPM </a:t>
            </a:r>
            <a:r>
              <a:rPr lang="en-GB" dirty="0" smtClean="0"/>
              <a:t>!</a:t>
            </a:r>
          </a:p>
          <a:p>
            <a:pPr lvl="1"/>
            <a:r>
              <a:rPr lang="en-GB" dirty="0" smtClean="0"/>
              <a:t>Thanks to </a:t>
            </a:r>
            <a:r>
              <a:rPr lang="en-GB" dirty="0" smtClean="0">
                <a:solidFill>
                  <a:schemeClr val="accent1"/>
                </a:solidFill>
              </a:rPr>
              <a:t>the </a:t>
            </a:r>
            <a:r>
              <a:rPr lang="en-GB" dirty="0" err="1" smtClean="0">
                <a:solidFill>
                  <a:schemeClr val="accent1"/>
                </a:solidFill>
              </a:rPr>
              <a:t>Labex</a:t>
            </a:r>
            <a:r>
              <a:rPr lang="en-GB" dirty="0" smtClean="0">
                <a:solidFill>
                  <a:schemeClr val="accent1"/>
                </a:solidFill>
              </a:rPr>
              <a:t> OCEVU </a:t>
            </a:r>
            <a:r>
              <a:rPr lang="en-GB" dirty="0" smtClean="0"/>
              <a:t>for the financial support.</a:t>
            </a:r>
            <a:endParaRPr lang="en-GB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EB87-43B8-C349-9524-A5B52D9957B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194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oneTexte 16"/>
          <p:cNvSpPr txBox="1"/>
          <p:nvPr/>
        </p:nvSpPr>
        <p:spPr>
          <a:xfrm>
            <a:off x="4465060" y="1157714"/>
            <a:ext cx="4413549" cy="2664778"/>
          </a:xfrm>
          <a:prstGeom prst="rect">
            <a:avLst/>
          </a:prstGeom>
          <a:noFill/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21883" y="3932274"/>
            <a:ext cx="8531600" cy="2850776"/>
          </a:xfrm>
          <a:prstGeom prst="rect">
            <a:avLst/>
          </a:prstGeom>
          <a:noFill/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3772" y="0"/>
            <a:ext cx="8028540" cy="916920"/>
          </a:xfrm>
        </p:spPr>
        <p:txBody>
          <a:bodyPr>
            <a:normAutofit/>
          </a:bodyPr>
          <a:lstStyle/>
          <a:p>
            <a:r>
              <a:rPr lang="en-GB" dirty="0" smtClean="0"/>
              <a:t>Top LHC France history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4839" y="1351037"/>
            <a:ext cx="3939987" cy="32565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sz="2400" b="1" dirty="0" smtClean="0">
                <a:solidFill>
                  <a:srgbClr val="0070C0"/>
                </a:solidFill>
              </a:rPr>
              <a:t>Participation stable with time!</a:t>
            </a:r>
            <a:endParaRPr lang="en-GB" sz="1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60610" y="6303213"/>
            <a:ext cx="2057400" cy="365125"/>
          </a:xfrm>
        </p:spPr>
        <p:txBody>
          <a:bodyPr/>
          <a:lstStyle/>
          <a:p>
            <a:fld id="{D1F3EB87-43B8-C349-9524-A5B52D9957BC}" type="slidenum">
              <a:rPr lang="fr-FR" smtClean="0"/>
              <a:t>4</a:t>
            </a:fld>
            <a:endParaRPr lang="fr-FR" dirty="0"/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5502615"/>
              </p:ext>
            </p:extLst>
          </p:nvPr>
        </p:nvGraphicFramePr>
        <p:xfrm>
          <a:off x="339262" y="1719589"/>
          <a:ext cx="3428998" cy="1950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9595972"/>
              </p:ext>
            </p:extLst>
          </p:nvPr>
        </p:nvGraphicFramePr>
        <p:xfrm>
          <a:off x="4498042" y="1479177"/>
          <a:ext cx="4182035" cy="2385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Espace réservé du contenu 2"/>
          <p:cNvSpPr txBox="1">
            <a:spLocks/>
          </p:cNvSpPr>
          <p:nvPr/>
        </p:nvSpPr>
        <p:spPr>
          <a:xfrm>
            <a:off x="4510031" y="1179919"/>
            <a:ext cx="4413549" cy="4497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400" b="1" dirty="0" smtClean="0">
                <a:solidFill>
                  <a:srgbClr val="0070C0"/>
                </a:solidFill>
              </a:rPr>
              <a:t>Nice participation of theorists!</a:t>
            </a:r>
            <a:endParaRPr lang="en-GB" sz="1200" dirty="0" smtClean="0"/>
          </a:p>
        </p:txBody>
      </p:sp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4436757"/>
              </p:ext>
            </p:extLst>
          </p:nvPr>
        </p:nvGraphicFramePr>
        <p:xfrm>
          <a:off x="322736" y="4193940"/>
          <a:ext cx="4247255" cy="2511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833945"/>
              </p:ext>
            </p:extLst>
          </p:nvPr>
        </p:nvGraphicFramePr>
        <p:xfrm>
          <a:off x="4874558" y="4328851"/>
          <a:ext cx="3818965" cy="239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Espace réservé du contenu 2"/>
          <p:cNvSpPr txBox="1">
            <a:spLocks/>
          </p:cNvSpPr>
          <p:nvPr/>
        </p:nvSpPr>
        <p:spPr>
          <a:xfrm>
            <a:off x="804091" y="4005247"/>
            <a:ext cx="7620380" cy="34677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400" b="1" dirty="0" smtClean="0">
                <a:solidFill>
                  <a:srgbClr val="0070C0"/>
                </a:solidFill>
              </a:rPr>
              <a:t>Top-SM activities stable,  clear increase of </a:t>
            </a:r>
            <a:r>
              <a:rPr lang="en-GB" sz="2400" b="1" smtClean="0">
                <a:solidFill>
                  <a:srgbClr val="0070C0"/>
                </a:solidFill>
              </a:rPr>
              <a:t>top-BSM activities</a:t>
            </a:r>
            <a:endParaRPr lang="en-GB" sz="1200" dirty="0"/>
          </a:p>
        </p:txBody>
      </p:sp>
      <p:sp>
        <p:nvSpPr>
          <p:cNvPr id="16" name="ZoneTexte 15"/>
          <p:cNvSpPr txBox="1"/>
          <p:nvPr/>
        </p:nvSpPr>
        <p:spPr>
          <a:xfrm>
            <a:off x="166434" y="1247654"/>
            <a:ext cx="3918392" cy="2422504"/>
          </a:xfrm>
          <a:prstGeom prst="rect">
            <a:avLst/>
          </a:prstGeom>
          <a:noFill/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49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nice workshop !!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3EB87-43B8-C349-9524-A5B52D9957BC}" type="slidenum">
              <a:rPr lang="fr-FR" smtClean="0"/>
              <a:t>5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80" y="2415623"/>
            <a:ext cx="7734300" cy="276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3643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4607</TotalTime>
  <Words>311</Words>
  <Application>Microsoft Macintosh PowerPoint</Application>
  <PresentationFormat>Présentation à l'écran (4:3)</PresentationFormat>
  <Paragraphs>57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Calibri</vt:lpstr>
      <vt:lpstr>ＭＳ Ｐゴシック</vt:lpstr>
      <vt:lpstr>Verdana</vt:lpstr>
      <vt:lpstr>Arial</vt:lpstr>
      <vt:lpstr>Thème Office</vt:lpstr>
      <vt:lpstr>Présentation PowerPoint</vt:lpstr>
      <vt:lpstr>Fifth edition of Top LHC France</vt:lpstr>
      <vt:lpstr>Fifth edition of top-LHC-France</vt:lpstr>
      <vt:lpstr>Top LHC France history</vt:lpstr>
      <vt:lpstr>Have a nice workshop !!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128</cp:revision>
  <dcterms:created xsi:type="dcterms:W3CDTF">2016-05-14T19:56:41Z</dcterms:created>
  <dcterms:modified xsi:type="dcterms:W3CDTF">2017-05-04T06:41:45Z</dcterms:modified>
</cp:coreProperties>
</file>