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73" r:id="rId2"/>
    <p:sldId id="374" r:id="rId3"/>
    <p:sldId id="270" r:id="rId4"/>
    <p:sldId id="375" r:id="rId5"/>
    <p:sldId id="422" r:id="rId6"/>
    <p:sldId id="408" r:id="rId7"/>
    <p:sldId id="415" r:id="rId8"/>
    <p:sldId id="412" r:id="rId9"/>
    <p:sldId id="410" r:id="rId10"/>
    <p:sldId id="416" r:id="rId11"/>
    <p:sldId id="414" r:id="rId12"/>
    <p:sldId id="395" r:id="rId13"/>
    <p:sldId id="396" r:id="rId14"/>
    <p:sldId id="397" r:id="rId15"/>
    <p:sldId id="398" r:id="rId16"/>
    <p:sldId id="399" r:id="rId17"/>
    <p:sldId id="400" r:id="rId18"/>
    <p:sldId id="413" r:id="rId19"/>
    <p:sldId id="420" r:id="rId20"/>
    <p:sldId id="417" r:id="rId21"/>
    <p:sldId id="403" r:id="rId22"/>
    <p:sldId id="379" r:id="rId23"/>
    <p:sldId id="388" r:id="rId24"/>
    <p:sldId id="389" r:id="rId25"/>
    <p:sldId id="390" r:id="rId26"/>
    <p:sldId id="394" r:id="rId27"/>
    <p:sldId id="393" r:id="rId28"/>
    <p:sldId id="418" r:id="rId29"/>
    <p:sldId id="401" r:id="rId30"/>
    <p:sldId id="402" r:id="rId31"/>
    <p:sldId id="419" r:id="rId32"/>
    <p:sldId id="421" r:id="rId33"/>
    <p:sldId id="423" r:id="rId34"/>
  </p:sldIdLst>
  <p:sldSz cx="9144000" cy="6858000" type="screen4x3"/>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80808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29" d="100"/>
          <a:sy n="129" d="100"/>
        </p:scale>
        <p:origin x="1026" y="120"/>
      </p:cViewPr>
      <p:guideLst>
        <p:guide orient="horz" pos="2160"/>
        <p:guide pos="2880"/>
      </p:guideLst>
    </p:cSldViewPr>
  </p:slideViewPr>
  <p:notesTextViewPr>
    <p:cViewPr>
      <p:scale>
        <a:sx n="100" d="100"/>
        <a:sy n="100" d="100"/>
      </p:scale>
      <p:origin x="0" y="0"/>
    </p:cViewPr>
  </p:notesTextViewPr>
  <p:notesViewPr>
    <p:cSldViewPr>
      <p:cViewPr varScale="1">
        <p:scale>
          <a:sx n="98" d="100"/>
          <a:sy n="98" d="100"/>
        </p:scale>
        <p:origin x="2670" y="78"/>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51850" cy="497126"/>
          </a:xfrm>
          <a:prstGeom prst="rect">
            <a:avLst/>
          </a:prstGeom>
        </p:spPr>
        <p:txBody>
          <a:bodyPr vert="horz" lIns="91723" tIns="45861" rIns="91723" bIns="45861" rtlCol="0"/>
          <a:lstStyle>
            <a:lvl1pPr algn="l">
              <a:defRPr sz="1200"/>
            </a:lvl1pPr>
          </a:lstStyle>
          <a:p>
            <a:endParaRPr lang="fr-FR"/>
          </a:p>
        </p:txBody>
      </p:sp>
      <p:sp>
        <p:nvSpPr>
          <p:cNvPr id="3" name="Espace réservé de la date 2"/>
          <p:cNvSpPr>
            <a:spLocks noGrp="1"/>
          </p:cNvSpPr>
          <p:nvPr>
            <p:ph type="dt" sz="quarter" idx="1"/>
          </p:nvPr>
        </p:nvSpPr>
        <p:spPr>
          <a:xfrm>
            <a:off x="3858537" y="0"/>
            <a:ext cx="2951850" cy="497126"/>
          </a:xfrm>
          <a:prstGeom prst="rect">
            <a:avLst/>
          </a:prstGeom>
        </p:spPr>
        <p:txBody>
          <a:bodyPr vert="horz" lIns="91723" tIns="45861" rIns="91723" bIns="45861" rtlCol="0"/>
          <a:lstStyle>
            <a:lvl1pPr algn="r">
              <a:defRPr sz="1200"/>
            </a:lvl1pPr>
          </a:lstStyle>
          <a:p>
            <a:fld id="{D14C3DA1-9BFE-4D5D-B25D-7CC592D9C3C5}" type="datetimeFigureOut">
              <a:rPr lang="fr-FR" smtClean="0"/>
              <a:t>02/10/2017</a:t>
            </a:fld>
            <a:endParaRPr lang="fr-FR"/>
          </a:p>
        </p:txBody>
      </p:sp>
      <p:sp>
        <p:nvSpPr>
          <p:cNvPr id="4" name="Espace réservé du pied de page 3"/>
          <p:cNvSpPr>
            <a:spLocks noGrp="1"/>
          </p:cNvSpPr>
          <p:nvPr>
            <p:ph type="ftr" sz="quarter" idx="2"/>
          </p:nvPr>
        </p:nvSpPr>
        <p:spPr>
          <a:xfrm>
            <a:off x="2" y="9443662"/>
            <a:ext cx="2951850" cy="497126"/>
          </a:xfrm>
          <a:prstGeom prst="rect">
            <a:avLst/>
          </a:prstGeom>
        </p:spPr>
        <p:txBody>
          <a:bodyPr vert="horz" lIns="91723" tIns="45861" rIns="91723" bIns="45861"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8537" y="9443662"/>
            <a:ext cx="2951850" cy="497126"/>
          </a:xfrm>
          <a:prstGeom prst="rect">
            <a:avLst/>
          </a:prstGeom>
        </p:spPr>
        <p:txBody>
          <a:bodyPr vert="horz" lIns="91723" tIns="45861" rIns="91723" bIns="45861" rtlCol="0" anchor="b"/>
          <a:lstStyle>
            <a:lvl1pPr algn="r">
              <a:defRPr sz="1200"/>
            </a:lvl1pPr>
          </a:lstStyle>
          <a:p>
            <a:fld id="{6B21956D-7473-4ACD-A8EB-84381C2C4BE4}" type="slidenum">
              <a:rPr lang="fr-FR" smtClean="0"/>
              <a:t>‹N°›</a:t>
            </a:fld>
            <a:endParaRPr lang="fr-FR"/>
          </a:p>
        </p:txBody>
      </p:sp>
    </p:spTree>
    <p:extLst>
      <p:ext uri="{BB962C8B-B14F-4D97-AF65-F5344CB8AC3E}">
        <p14:creationId xmlns:p14="http://schemas.microsoft.com/office/powerpoint/2010/main" val="12477152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51850" cy="497126"/>
          </a:xfrm>
          <a:prstGeom prst="rect">
            <a:avLst/>
          </a:prstGeom>
        </p:spPr>
        <p:txBody>
          <a:bodyPr vert="horz" lIns="91723" tIns="45861" rIns="91723" bIns="45861" rtlCol="0"/>
          <a:lstStyle>
            <a:lvl1pPr algn="l">
              <a:defRPr sz="1200"/>
            </a:lvl1pPr>
          </a:lstStyle>
          <a:p>
            <a:endParaRPr lang="fr-FR"/>
          </a:p>
        </p:txBody>
      </p:sp>
      <p:sp>
        <p:nvSpPr>
          <p:cNvPr id="3" name="Espace réservé de la date 2"/>
          <p:cNvSpPr>
            <a:spLocks noGrp="1"/>
          </p:cNvSpPr>
          <p:nvPr>
            <p:ph type="dt" idx="1"/>
          </p:nvPr>
        </p:nvSpPr>
        <p:spPr>
          <a:xfrm>
            <a:off x="3858537" y="0"/>
            <a:ext cx="2951850" cy="497126"/>
          </a:xfrm>
          <a:prstGeom prst="rect">
            <a:avLst/>
          </a:prstGeom>
        </p:spPr>
        <p:txBody>
          <a:bodyPr vert="horz" lIns="91723" tIns="45861" rIns="91723" bIns="45861" rtlCol="0"/>
          <a:lstStyle>
            <a:lvl1pPr algn="r">
              <a:defRPr sz="1200"/>
            </a:lvl1pPr>
          </a:lstStyle>
          <a:p>
            <a:fld id="{4F3AFE2C-5007-4057-8DFB-EC24DF7E4136}" type="datetimeFigureOut">
              <a:rPr lang="fr-FR" smtClean="0"/>
              <a:pPr/>
              <a:t>02/10/2017</a:t>
            </a:fld>
            <a:endParaRPr lang="fr-FR"/>
          </a:p>
        </p:txBody>
      </p:sp>
      <p:sp>
        <p:nvSpPr>
          <p:cNvPr id="4" name="Espace réservé de l'image des diapositives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723" tIns="45861" rIns="91723" bIns="45861" rtlCol="0" anchor="ctr"/>
          <a:lstStyle/>
          <a:p>
            <a:endParaRPr lang="fr-FR"/>
          </a:p>
        </p:txBody>
      </p:sp>
      <p:sp>
        <p:nvSpPr>
          <p:cNvPr id="5" name="Espace réservé des commentaires 4"/>
          <p:cNvSpPr>
            <a:spLocks noGrp="1"/>
          </p:cNvSpPr>
          <p:nvPr>
            <p:ph type="body" sz="quarter" idx="3"/>
          </p:nvPr>
        </p:nvSpPr>
        <p:spPr>
          <a:xfrm>
            <a:off x="681197" y="4722695"/>
            <a:ext cx="5449570" cy="4474131"/>
          </a:xfrm>
          <a:prstGeom prst="rect">
            <a:avLst/>
          </a:prstGeom>
        </p:spPr>
        <p:txBody>
          <a:bodyPr vert="horz" lIns="91723" tIns="45861" rIns="91723" bIns="4586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443662"/>
            <a:ext cx="2951850" cy="497126"/>
          </a:xfrm>
          <a:prstGeom prst="rect">
            <a:avLst/>
          </a:prstGeom>
        </p:spPr>
        <p:txBody>
          <a:bodyPr vert="horz" lIns="91723" tIns="45861" rIns="91723" bIns="4586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8537" y="9443662"/>
            <a:ext cx="2951850" cy="497126"/>
          </a:xfrm>
          <a:prstGeom prst="rect">
            <a:avLst/>
          </a:prstGeom>
        </p:spPr>
        <p:txBody>
          <a:bodyPr vert="horz" lIns="91723" tIns="45861" rIns="91723" bIns="45861" rtlCol="0" anchor="b"/>
          <a:lstStyle>
            <a:lvl1pPr algn="r">
              <a:defRPr sz="1200"/>
            </a:lvl1pPr>
          </a:lstStyle>
          <a:p>
            <a:fld id="{C625FE0B-B3A6-4AF6-B265-A109385ED237}" type="slidenum">
              <a:rPr lang="fr-FR" smtClean="0"/>
              <a:pPr/>
              <a:t>‹N°›</a:t>
            </a:fld>
            <a:endParaRPr lang="fr-FR"/>
          </a:p>
        </p:txBody>
      </p:sp>
    </p:spTree>
    <p:extLst>
      <p:ext uri="{BB962C8B-B14F-4D97-AF65-F5344CB8AC3E}">
        <p14:creationId xmlns:p14="http://schemas.microsoft.com/office/powerpoint/2010/main" val="2771897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2653832"/>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3" name="Sous-titre 2"/>
          <p:cNvSpPr>
            <a:spLocks noGrp="1"/>
          </p:cNvSpPr>
          <p:nvPr>
            <p:ph type="subTitle" idx="1"/>
          </p:nvPr>
        </p:nvSpPr>
        <p:spPr>
          <a:xfrm>
            <a:off x="3960000" y="5805264"/>
            <a:ext cx="3060272"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texte 8"/>
          <p:cNvSpPr>
            <a:spLocks noGrp="1"/>
          </p:cNvSpPr>
          <p:nvPr>
            <p:ph type="body" sz="quarter" idx="13" hasCustomPrompt="1"/>
          </p:nvPr>
        </p:nvSpPr>
        <p:spPr>
          <a:xfrm>
            <a:off x="3960000" y="4509120"/>
            <a:ext cx="4788464" cy="1224136"/>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pic>
        <p:nvPicPr>
          <p:cNvPr id="1027" name="Picture 3" descr="C:\Users\eb137366\Downloads\logoirfu02quadr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70886" y="6008003"/>
            <a:ext cx="1305570" cy="5893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userDrawn="1"/>
        </p:nvPicPr>
        <p:blipFill>
          <a:blip r:embed="rId2" cstate="print"/>
          <a:stretch>
            <a:fillRect/>
          </a:stretch>
        </p:blipFill>
        <p:spPr>
          <a:xfrm>
            <a:off x="0" y="0"/>
            <a:ext cx="9144000" cy="251460"/>
          </a:xfrm>
          <a:prstGeom prst="rect">
            <a:avLst/>
          </a:prstGeom>
        </p:spPr>
      </p:pic>
      <p:sp>
        <p:nvSpPr>
          <p:cNvPr id="7" name="Espace réservé du numéro de diapositive 6"/>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lvl1pPr>
              <a:defRPr sz="1000"/>
            </a:lvl1pPr>
          </a:lstStyle>
          <a:p>
            <a:r>
              <a:rPr lang="en-US" dirty="0" smtClean="0"/>
              <a:t>Instrumentation Days on gaseous detectors, GANIL, October 5, 2017</a:t>
            </a:r>
            <a:endParaRPr lang="en-US" dirty="0"/>
          </a:p>
        </p:txBody>
      </p:sp>
      <p:sp>
        <p:nvSpPr>
          <p:cNvPr id="17" name="Espace réservé du contenu 15"/>
          <p:cNvSpPr>
            <a:spLocks noGrp="1"/>
          </p:cNvSpPr>
          <p:nvPr>
            <p:ph sz="quarter" idx="15"/>
          </p:nvPr>
        </p:nvSpPr>
        <p:spPr>
          <a:xfrm>
            <a:off x="378000" y="836613"/>
            <a:ext cx="8460000" cy="51847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arte">
    <p:spTree>
      <p:nvGrpSpPr>
        <p:cNvPr id="1" name=""/>
        <p:cNvGrpSpPr/>
        <p:nvPr/>
      </p:nvGrpSpPr>
      <p:grpSpPr>
        <a:xfrm>
          <a:off x="0" y="0"/>
          <a:ext cx="0" cy="0"/>
          <a:chOff x="0" y="0"/>
          <a:chExt cx="0" cy="0"/>
        </a:xfrm>
      </p:grpSpPr>
      <p:pic>
        <p:nvPicPr>
          <p:cNvPr id="10" name="Image 9" descr="carte.png"/>
          <p:cNvPicPr>
            <a:picLocks noChangeAspect="1"/>
          </p:cNvPicPr>
          <p:nvPr userDrawn="1"/>
        </p:nvPicPr>
        <p:blipFill>
          <a:blip r:embed="rId2" cstate="print"/>
          <a:stretch>
            <a:fillRect/>
          </a:stretch>
        </p:blipFill>
        <p:spPr>
          <a:xfrm>
            <a:off x="376486" y="846237"/>
            <a:ext cx="8460000" cy="4156911"/>
          </a:xfrm>
          <a:prstGeom prst="rect">
            <a:avLst/>
          </a:prstGeom>
        </p:spPr>
      </p:pic>
      <p:pic>
        <p:nvPicPr>
          <p:cNvPr id="9" name="Image 8" descr="bandeau_page_carte.png"/>
          <p:cNvPicPr>
            <a:picLocks noChangeAspect="1"/>
          </p:cNvPicPr>
          <p:nvPr userDrawn="1"/>
        </p:nvPicPr>
        <p:blipFill>
          <a:blip r:embed="rId3" cstate="print"/>
          <a:stretch>
            <a:fillRect/>
          </a:stretch>
        </p:blipFill>
        <p:spPr>
          <a:xfrm>
            <a:off x="0" y="0"/>
            <a:ext cx="9144000" cy="251460"/>
          </a:xfrm>
          <a:prstGeom prst="rect">
            <a:avLst/>
          </a:prstGeom>
        </p:spPr>
      </p:pic>
      <p:sp>
        <p:nvSpPr>
          <p:cNvPr id="7" name="Espace réservé du numéro de diapositive 6"/>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lvl1pPr>
              <a:defRPr sz="1000"/>
            </a:lvl1pPr>
          </a:lstStyle>
          <a:p>
            <a:r>
              <a:rPr lang="en-US" dirty="0" smtClean="0"/>
              <a:t>Instrumentation Days on gaseous detectors, GANIL, October 5, 2017</a:t>
            </a:r>
            <a:endParaRPr lang="en-US" dirty="0"/>
          </a:p>
        </p:txBody>
      </p:sp>
      <p:sp>
        <p:nvSpPr>
          <p:cNvPr id="33" name="Espace réservé du graphique 32"/>
          <p:cNvSpPr>
            <a:spLocks noGrp="1"/>
          </p:cNvSpPr>
          <p:nvPr>
            <p:ph type="chart" sz="quarter" idx="13" hasCustomPrompt="1"/>
          </p:nvPr>
        </p:nvSpPr>
        <p:spPr>
          <a:xfrm>
            <a:off x="899592" y="5157788"/>
            <a:ext cx="3240360" cy="863600"/>
          </a:xfrm>
        </p:spPr>
        <p:txBody>
          <a:bodyPr anchor="ctr"/>
          <a:lstStyle>
            <a:lvl1pPr marL="0" indent="0" algn="ctr">
              <a:defRPr sz="1200"/>
            </a:lvl1pPr>
          </a:lstStyle>
          <a:p>
            <a:r>
              <a:rPr lang="fr-FR" dirty="0" smtClean="0"/>
              <a:t> Graphique</a:t>
            </a:r>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_Texte">
    <p:spTree>
      <p:nvGrpSpPr>
        <p:cNvPr id="1" name=""/>
        <p:cNvGrpSpPr/>
        <p:nvPr/>
      </p:nvGrpSpPr>
      <p:grpSpPr>
        <a:xfrm>
          <a:off x="0" y="0"/>
          <a:ext cx="0" cy="0"/>
          <a:chOff x="0" y="0"/>
          <a:chExt cx="0" cy="0"/>
        </a:xfrm>
      </p:grpSpPr>
      <p:pic>
        <p:nvPicPr>
          <p:cNvPr id="8" name="Image 7"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pic>
        <p:nvPicPr>
          <p:cNvPr id="7" name="Image 6" descr="bandeau_dernière.png"/>
          <p:cNvPicPr>
            <a:picLocks noChangeAspect="1"/>
          </p:cNvPicPr>
          <p:nvPr userDrawn="1"/>
        </p:nvPicPr>
        <p:blipFill>
          <a:blip r:embed="rId3" cstate="print"/>
          <a:srcRect b="15350"/>
          <a:stretch>
            <a:fillRect/>
          </a:stretch>
        </p:blipFill>
        <p:spPr>
          <a:xfrm>
            <a:off x="3310128" y="0"/>
            <a:ext cx="5833872" cy="5805264"/>
          </a:xfrm>
          <a:prstGeom prst="rect">
            <a:avLst/>
          </a:prstGeom>
        </p:spPr>
      </p:pic>
      <p:sp>
        <p:nvSpPr>
          <p:cNvPr id="2" name="Titre 1"/>
          <p:cNvSpPr>
            <a:spLocks noGrp="1"/>
          </p:cNvSpPr>
          <p:nvPr>
            <p:ph type="title"/>
          </p:nvPr>
        </p:nvSpPr>
        <p:spPr>
          <a:xfrm>
            <a:off x="7138800" y="5799600"/>
            <a:ext cx="1897200" cy="943200"/>
          </a:xfrm>
        </p:spPr>
        <p:txBody>
          <a:bodyPr anchor="t" anchorCtr="0"/>
          <a:lstStyle>
            <a:lvl1pPr>
              <a:lnSpc>
                <a:spcPts val="1200"/>
              </a:lnSpc>
              <a:defRPr sz="850" b="0" cap="none" baseline="0">
                <a:solidFill>
                  <a:schemeClr val="bg2"/>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3539505" y="5799600"/>
            <a:ext cx="3552775" cy="943200"/>
          </a:xfrm>
        </p:spPr>
        <p:txBody>
          <a:bodyPr/>
          <a:lstStyle>
            <a:lvl1pPr marL="0" indent="0">
              <a:lnSpc>
                <a:spcPts val="1200"/>
              </a:lnSpc>
              <a:spcAft>
                <a:spcPts val="0"/>
              </a:spcAft>
              <a:buFont typeface="Arial" pitchFamily="34" charset="0"/>
              <a:buNone/>
              <a:defRPr sz="800">
                <a:solidFill>
                  <a:schemeClr val="bg1"/>
                </a:solidFill>
              </a:defRPr>
            </a:lvl1pPr>
            <a:lvl2pPr marL="0" indent="0">
              <a:lnSpc>
                <a:spcPts val="1200"/>
              </a:lnSpc>
              <a:spcBef>
                <a:spcPts val="800"/>
              </a:spcBef>
              <a:buFont typeface="Arial" pitchFamily="34" charset="0"/>
              <a:buNone/>
              <a:defRPr sz="650">
                <a:solidFill>
                  <a:schemeClr val="bg1"/>
                </a:solidFill>
              </a:defRPr>
            </a:lvl2pPr>
            <a:lvl3pPr marL="0" indent="0">
              <a:lnSpc>
                <a:spcPts val="1200"/>
              </a:lnSpc>
              <a:buFont typeface="Arial" pitchFamily="34" charset="0"/>
              <a:buNone/>
              <a:defRPr sz="650">
                <a:solidFill>
                  <a:schemeClr val="bg1"/>
                </a:solidFill>
              </a:defRPr>
            </a:lvl3pPr>
            <a:lvl4pPr marL="0" indent="0">
              <a:lnSpc>
                <a:spcPts val="1200"/>
              </a:lnSpc>
              <a:buFont typeface="Arial" pitchFamily="34" charset="0"/>
              <a:buNone/>
              <a:defRPr sz="650">
                <a:solidFill>
                  <a:schemeClr val="bg1"/>
                </a:solidFill>
              </a:defRPr>
            </a:lvl4pPr>
            <a:lvl5pPr marL="0" indent="0">
              <a:lnSpc>
                <a:spcPts val="1200"/>
              </a:lnSpc>
              <a:buFont typeface="Arial" pitchFamily="34" charset="0"/>
              <a:buNone/>
              <a:defRPr sz="650">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a:xfrm>
            <a:off x="576000" y="5445224"/>
            <a:ext cx="1118696" cy="365125"/>
          </a:xfrm>
        </p:spPr>
        <p:txBody>
          <a:bodyPr/>
          <a:lstStyle>
            <a:lvl1pPr algn="l">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a:xfrm>
            <a:off x="576000" y="5877272"/>
            <a:ext cx="2664296" cy="365125"/>
          </a:xfrm>
        </p:spPr>
        <p:txBody>
          <a:bodyPr/>
          <a:lstStyle>
            <a:lvl1pPr algn="l">
              <a:defRPr>
                <a:solidFill>
                  <a:schemeClr val="bg1"/>
                </a:solidFill>
              </a:defRPr>
            </a:lvl1pPr>
          </a:lstStyle>
          <a:p>
            <a:r>
              <a:rPr lang="fr-FR" smtClean="0"/>
              <a:t>Café du SEDI | Vendredi 13 Mai 2014</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1 visuel">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780048" y="775168"/>
            <a:ext cx="4788464" cy="925640"/>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9" name="Espace réservé du texte 8"/>
          <p:cNvSpPr>
            <a:spLocks noGrp="1"/>
          </p:cNvSpPr>
          <p:nvPr>
            <p:ph type="body" sz="quarter" idx="13" hasCustomPrompt="1"/>
          </p:nvPr>
        </p:nvSpPr>
        <p:spPr>
          <a:xfrm>
            <a:off x="3419872" y="6424501"/>
            <a:ext cx="4752528" cy="288032"/>
          </a:xfrm>
        </p:spPr>
        <p:txBody>
          <a:bodyPr anchor="b" anchorCtr="0"/>
          <a:lstStyle>
            <a:lvl1pPr marL="0" indent="0">
              <a:buFont typeface="Arial" pitchFamily="34" charset="0"/>
              <a:buNone/>
              <a:defRPr sz="1000" b="0" baseline="0">
                <a:solidFill>
                  <a:srgbClr val="666666"/>
                </a:solidFill>
              </a:defRPr>
            </a:lvl1pPr>
          </a:lstStyle>
          <a:p>
            <a:pPr lvl="0"/>
            <a:r>
              <a:rPr lang="en-US" sz="1200" dirty="0" smtClean="0"/>
              <a:t>Instrumentation Days on gaseous detectors, GANIL, October 5, 2017</a:t>
            </a:r>
            <a:endParaRPr lang="en-US" sz="1200" dirty="0"/>
          </a:p>
        </p:txBody>
      </p:sp>
      <p:pic>
        <p:nvPicPr>
          <p:cNvPr id="16" name="Picture 3" descr="C:\Users\eb137366\Downloads\logoirfu02quadr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28384" y="116632"/>
            <a:ext cx="871831" cy="3935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3 visuels">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21" name="Espace réservé du contenu 20"/>
          <p:cNvSpPr>
            <a:spLocks noGrp="1"/>
          </p:cNvSpPr>
          <p:nvPr>
            <p:ph sz="quarter" idx="20" hasCustomPrompt="1"/>
          </p:nvPr>
        </p:nvSpPr>
        <p:spPr>
          <a:xfrm>
            <a:off x="3312000" y="3312000"/>
            <a:ext cx="1944000" cy="2124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2" name="Espace réservé du contenu 20"/>
          <p:cNvSpPr>
            <a:spLocks noGrp="1"/>
          </p:cNvSpPr>
          <p:nvPr>
            <p:ph sz="quarter" idx="21" hasCustomPrompt="1"/>
          </p:nvPr>
        </p:nvSpPr>
        <p:spPr>
          <a:xfrm>
            <a:off x="5256000" y="3312000"/>
            <a:ext cx="1944000" cy="21240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3" name="Espace réservé du contenu 20"/>
          <p:cNvSpPr>
            <a:spLocks noGrp="1"/>
          </p:cNvSpPr>
          <p:nvPr>
            <p:ph sz="quarter" idx="22" hasCustomPrompt="1"/>
          </p:nvPr>
        </p:nvSpPr>
        <p:spPr>
          <a:xfrm>
            <a:off x="7200000" y="3312000"/>
            <a:ext cx="1944000" cy="21240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2" name="Sous-titre 2"/>
          <p:cNvSpPr>
            <a:spLocks noGrp="1"/>
          </p:cNvSpPr>
          <p:nvPr>
            <p:ph type="subTitle" idx="1"/>
          </p:nvPr>
        </p:nvSpPr>
        <p:spPr>
          <a:xfrm>
            <a:off x="3960000" y="5805264"/>
            <a:ext cx="3060272"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pic>
        <p:nvPicPr>
          <p:cNvPr id="14" name="Picture 3" descr="C:\Users\eb137366\Downloads\logoirfu02quadr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70886" y="6008003"/>
            <a:ext cx="1305570" cy="5893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rcalaires">
    <p:spTree>
      <p:nvGrpSpPr>
        <p:cNvPr id="1" name=""/>
        <p:cNvGrpSpPr/>
        <p:nvPr/>
      </p:nvGrpSpPr>
      <p:grpSpPr>
        <a:xfrm>
          <a:off x="0" y="0"/>
          <a:ext cx="0" cy="0"/>
          <a:chOff x="0" y="0"/>
          <a:chExt cx="0" cy="0"/>
        </a:xfrm>
      </p:grpSpPr>
      <p:pic>
        <p:nvPicPr>
          <p:cNvPr id="12" name="Image 11"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sp>
        <p:nvSpPr>
          <p:cNvPr id="2" name="Titre 1"/>
          <p:cNvSpPr>
            <a:spLocks noGrp="1"/>
          </p:cNvSpPr>
          <p:nvPr>
            <p:ph type="title"/>
          </p:nvPr>
        </p:nvSpPr>
        <p:spPr>
          <a:xfrm>
            <a:off x="3672000" y="1949598"/>
            <a:ext cx="5364496" cy="4719761"/>
          </a:xfrm>
        </p:spPr>
        <p:txBody>
          <a:bodyPr anchor="t"/>
          <a:lstStyle>
            <a:lvl1pPr algn="l">
              <a:lnSpc>
                <a:spcPts val="2800"/>
              </a:lnSpc>
              <a:defRPr sz="22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3672000" y="260649"/>
            <a:ext cx="5292488" cy="1584176"/>
          </a:xfrm>
        </p:spPr>
        <p:txBody>
          <a:bodyPr anchor="t" anchorCtr="0"/>
          <a:lstStyle>
            <a:lvl1pPr marL="0" indent="0">
              <a:lnSpc>
                <a:spcPts val="1200"/>
              </a:lnSpc>
              <a:spcAft>
                <a:spcPts val="0"/>
              </a:spcAft>
              <a:buNone/>
              <a:defRPr sz="85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8" name="Espace réservé du numéro de diapositive 7"/>
          <p:cNvSpPr>
            <a:spLocks noGrp="1"/>
          </p:cNvSpPr>
          <p:nvPr>
            <p:ph type="sldNum" sz="quarter" idx="11"/>
          </p:nvPr>
        </p:nvSpPr>
        <p:spPr>
          <a:xfrm>
            <a:off x="576000" y="5877272"/>
            <a:ext cx="2699856" cy="365125"/>
          </a:xfrm>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9" name="Espace réservé du pied de page 8"/>
          <p:cNvSpPr>
            <a:spLocks noGrp="1"/>
          </p:cNvSpPr>
          <p:nvPr>
            <p:ph type="ftr" sz="quarter" idx="12"/>
          </p:nvPr>
        </p:nvSpPr>
        <p:spPr>
          <a:xfrm>
            <a:off x="576000" y="5445224"/>
            <a:ext cx="2699856" cy="365125"/>
          </a:xfrm>
        </p:spPr>
        <p:txBody>
          <a:bodyPr/>
          <a:lstStyle>
            <a:lvl1pPr>
              <a:defRPr>
                <a:solidFill>
                  <a:schemeClr val="bg1"/>
                </a:solidFill>
              </a:defRPr>
            </a:lvl1pPr>
          </a:lstStyle>
          <a:p>
            <a:pPr algn="l"/>
            <a:r>
              <a:rPr lang="fr-FR" smtClean="0"/>
              <a:t>Café du SEDI | Vendredi 13 Mai 2014</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spcBef>
                <a:spcPts val="2000"/>
              </a:spcBef>
              <a:spcAft>
                <a:spcPts val="1500"/>
              </a:spcAft>
              <a:defRPr/>
            </a:lvl1pPr>
            <a:lvl2pPr marL="361950" indent="0">
              <a:lnSpc>
                <a:spcPts val="2800"/>
              </a:lnSpc>
              <a:buFont typeface="Arial" pitchFamily="34" charset="0"/>
              <a:buNone/>
              <a:tabLst>
                <a:tab pos="8077200" algn="r"/>
              </a:tabLst>
              <a:defRPr sz="2200"/>
            </a:lvl2pPr>
            <a:lvl3pPr marL="361950" indent="0">
              <a:lnSpc>
                <a:spcPts val="2800"/>
              </a:lnSpc>
              <a:buFont typeface="Arial" pitchFamily="34" charset="0"/>
              <a:buNone/>
              <a:tabLst>
                <a:tab pos="8077200" algn="r"/>
              </a:tabLst>
              <a:defRPr sz="2200"/>
            </a:lvl3pPr>
            <a:lvl4pPr marL="361950" indent="0">
              <a:lnSpc>
                <a:spcPts val="2800"/>
              </a:lnSpc>
              <a:buFont typeface="Arial" pitchFamily="34" charset="0"/>
              <a:buNone/>
              <a:tabLst>
                <a:tab pos="8077200" algn="r"/>
              </a:tabLst>
              <a:defRPr sz="2200"/>
            </a:lvl4pPr>
            <a:lvl5pPr marL="361950" indent="0">
              <a:lnSpc>
                <a:spcPts val="2800"/>
              </a:lnSpc>
              <a:buNone/>
              <a:tabLst>
                <a:tab pos="8077200" algn="r"/>
              </a:tabLst>
              <a:defRPr sz="2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lvl1pPr>
              <a:defRPr sz="1000"/>
            </a:lvl1pPr>
          </a:lstStyle>
          <a:p>
            <a:r>
              <a:rPr lang="en-US" dirty="0" smtClean="0"/>
              <a:t>Instrumentation Days on gaseous detectors, GANIL, October 5, 2017</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1"/>
          </p:nvPr>
        </p:nvSpPr>
        <p:spPr>
          <a:xfrm>
            <a:off x="8052445" y="6489497"/>
            <a:ext cx="1118696" cy="365125"/>
          </a:xfrm>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a:xfrm>
            <a:off x="2078861" y="6491091"/>
            <a:ext cx="5939824" cy="365125"/>
          </a:xfrm>
        </p:spPr>
        <p:txBody>
          <a:bodyPr/>
          <a:lstStyle>
            <a:lvl1pPr>
              <a:defRPr sz="1000"/>
            </a:lvl1pPr>
          </a:lstStyle>
          <a:p>
            <a:r>
              <a:rPr lang="en-US" dirty="0" smtClean="0"/>
              <a:t>Instrumentation Days on gaseous detectors, GANIL, October 5, 2017</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numéro de diapositive 12"/>
          <p:cNvSpPr>
            <a:spLocks noGrp="1"/>
          </p:cNvSpPr>
          <p:nvPr>
            <p:ph type="sldNum" sz="quarter" idx="17"/>
          </p:nvPr>
        </p:nvSpPr>
        <p:spPr>
          <a:xfrm>
            <a:off x="8027617" y="6489497"/>
            <a:ext cx="1118696" cy="365125"/>
          </a:xfrm>
        </p:spPr>
        <p:txBody>
          <a:bodyPr/>
          <a:lstStyle/>
          <a:p>
            <a:r>
              <a:rPr lang="fr-FR"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18"/>
          </p:nvPr>
        </p:nvSpPr>
        <p:spPr>
          <a:xfrm>
            <a:off x="2054033" y="6491091"/>
            <a:ext cx="5939824" cy="365125"/>
          </a:xfrm>
        </p:spPr>
        <p:txBody>
          <a:bodyPr/>
          <a:lstStyle>
            <a:lvl1pPr>
              <a:defRPr sz="1000"/>
            </a:lvl1pPr>
          </a:lstStyle>
          <a:p>
            <a:r>
              <a:rPr lang="en-US" dirty="0" smtClean="0"/>
              <a:t>Instrumentation Days on gaseous detectors, GANIL, October 5, 2017</a:t>
            </a:r>
            <a:endParaRPr lang="en-US" dirty="0"/>
          </a:p>
        </p:txBody>
      </p:sp>
      <p:sp>
        <p:nvSpPr>
          <p:cNvPr id="11" name="Espace réservé du contenu 20"/>
          <p:cNvSpPr>
            <a:spLocks noGrp="1"/>
          </p:cNvSpPr>
          <p:nvPr>
            <p:ph sz="quarter" idx="20" hasCustomPrompt="1"/>
          </p:nvPr>
        </p:nvSpPr>
        <p:spPr>
          <a:xfrm>
            <a:off x="5148000" y="2016000"/>
            <a:ext cx="3492000" cy="369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numéro de diapositive 12"/>
          <p:cNvSpPr>
            <a:spLocks noGrp="1"/>
          </p:cNvSpPr>
          <p:nvPr>
            <p:ph type="sldNum" sz="quarter" idx="19"/>
          </p:nvPr>
        </p:nvSpPr>
        <p:spPr/>
        <p:txBody>
          <a:bodyPr/>
          <a:lstStyle/>
          <a:p>
            <a:r>
              <a:rPr lang="fr-FR"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20"/>
          </p:nvPr>
        </p:nvSpPr>
        <p:spPr/>
        <p:txBody>
          <a:bodyPr/>
          <a:lstStyle>
            <a:lvl1pPr>
              <a:defRPr sz="1000"/>
            </a:lvl1pPr>
          </a:lstStyle>
          <a:p>
            <a:r>
              <a:rPr lang="en-US" dirty="0" smtClean="0"/>
              <a:t>Instrumentation Days on gaseous detectors, GANIL, October 5, 2017</a:t>
            </a:r>
            <a:endParaRPr lang="en-US" dirty="0"/>
          </a:p>
        </p:txBody>
      </p:sp>
      <p:sp>
        <p:nvSpPr>
          <p:cNvPr id="15" name="Espace réservé du contenu 20"/>
          <p:cNvSpPr>
            <a:spLocks noGrp="1"/>
          </p:cNvSpPr>
          <p:nvPr>
            <p:ph sz="quarter" idx="21" hasCustomPrompt="1"/>
          </p:nvPr>
        </p:nvSpPr>
        <p:spPr>
          <a:xfrm>
            <a:off x="5148000" y="2016000"/>
            <a:ext cx="3492000" cy="198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6" name="Espace réservé du contenu 20"/>
          <p:cNvSpPr>
            <a:spLocks noGrp="1"/>
          </p:cNvSpPr>
          <p:nvPr>
            <p:ph sz="quarter" idx="22" hasCustomPrompt="1"/>
          </p:nvPr>
        </p:nvSpPr>
        <p:spPr>
          <a:xfrm>
            <a:off x="5148000" y="3999600"/>
            <a:ext cx="1746000" cy="16956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7" name="Espace réservé du contenu 20"/>
          <p:cNvSpPr>
            <a:spLocks noGrp="1"/>
          </p:cNvSpPr>
          <p:nvPr>
            <p:ph sz="quarter" idx="23" hasCustomPrompt="1"/>
          </p:nvPr>
        </p:nvSpPr>
        <p:spPr>
          <a:xfrm>
            <a:off x="6894000" y="3999600"/>
            <a:ext cx="1746000" cy="16956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3707506"/>
            <a:ext cx="8172464" cy="252980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lvl1pPr>
              <a:defRPr sz="1000"/>
            </a:lvl1pPr>
          </a:lstStyle>
          <a:p>
            <a:r>
              <a:rPr lang="en-US" dirty="0" smtClean="0"/>
              <a:t>Instrumentation Days on gaseous detectors, GANIL, October 5, 2017</a:t>
            </a:r>
            <a:endParaRPr lang="en-US" dirty="0"/>
          </a:p>
        </p:txBody>
      </p:sp>
      <p:sp>
        <p:nvSpPr>
          <p:cNvPr id="9" name="Espace réservé du contenu 20"/>
          <p:cNvSpPr>
            <a:spLocks noGrp="1"/>
          </p:cNvSpPr>
          <p:nvPr>
            <p:ph sz="quarter" idx="21" hasCustomPrompt="1"/>
          </p:nvPr>
        </p:nvSpPr>
        <p:spPr>
          <a:xfrm>
            <a:off x="576000" y="1458000"/>
            <a:ext cx="8064000" cy="1908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14" cstate="print"/>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512000" y="52752"/>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0" y="1268760"/>
            <a:ext cx="8172464" cy="4968552"/>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2051720" y="6305192"/>
            <a:ext cx="5939824" cy="365125"/>
          </a:xfrm>
          <a:prstGeom prst="rect">
            <a:avLst/>
          </a:prstGeom>
        </p:spPr>
        <p:txBody>
          <a:bodyPr vert="horz" lIns="0" tIns="0" rIns="0" bIns="0" rtlCol="0" anchor="ctr"/>
          <a:lstStyle>
            <a:lvl1pPr algn="r">
              <a:defRPr sz="1000">
                <a:solidFill>
                  <a:srgbClr val="666666"/>
                </a:solidFill>
              </a:defRPr>
            </a:lvl1pPr>
          </a:lstStyle>
          <a:p>
            <a:r>
              <a:rPr lang="en-US" dirty="0" smtClean="0"/>
              <a:t>Instrumentation Days on gaseous detectors, GANIL, October 5, 2017</a:t>
            </a:r>
            <a:endParaRPr lang="en-US" dirty="0"/>
          </a:p>
        </p:txBody>
      </p:sp>
      <p:sp>
        <p:nvSpPr>
          <p:cNvPr id="6" name="Espace réservé du numéro de diapositive 5"/>
          <p:cNvSpPr>
            <a:spLocks noGrp="1"/>
          </p:cNvSpPr>
          <p:nvPr>
            <p:ph type="sldNum" sz="quarter" idx="4"/>
          </p:nvPr>
        </p:nvSpPr>
        <p:spPr>
          <a:xfrm>
            <a:off x="8025304" y="6303598"/>
            <a:ext cx="1118696" cy="365125"/>
          </a:xfrm>
          <a:prstGeom prst="rect">
            <a:avLst/>
          </a:prstGeom>
        </p:spPr>
        <p:txBody>
          <a:bodyPr vert="horz" lIns="0" tIns="0" rIns="0" bIns="0" rtlCol="0" anchor="ctr"/>
          <a:lstStyle>
            <a:lvl1pPr algn="l">
              <a:defRPr sz="1000">
                <a:solidFill>
                  <a:srgbClr val="666666"/>
                </a:solidFill>
              </a:defRPr>
            </a:lvl1pPr>
          </a:lstStyle>
          <a:p>
            <a:r>
              <a:rPr lang="fr-FR" dirty="0" smtClean="0"/>
              <a:t>|  PAGE </a:t>
            </a:r>
            <a:fld id="{AEFB9B6D-867A-40B8-ACB0-35CC9F272C9C}" type="slidenum">
              <a:rPr lang="fr-FR" smtClean="0"/>
              <a:pPr/>
              <a:t>‹N°›</a:t>
            </a:fld>
            <a:endParaRPr lang="fr-FR" dirty="0"/>
          </a:p>
        </p:txBody>
      </p:sp>
      <p:pic>
        <p:nvPicPr>
          <p:cNvPr id="2050" name="Picture 2" descr="C:\Users\eb137366\Downloads\irfu_signature.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244408" y="155313"/>
            <a:ext cx="646061" cy="64492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66" r:id="rId5"/>
    <p:sldLayoutId id="2147483650" r:id="rId6"/>
    <p:sldLayoutId id="2147483662" r:id="rId7"/>
    <p:sldLayoutId id="2147483663" r:id="rId8"/>
    <p:sldLayoutId id="2147483664" r:id="rId9"/>
    <p:sldLayoutId id="2147483667" r:id="rId10"/>
    <p:sldLayoutId id="2147483654" r:id="rId11"/>
    <p:sldLayoutId id="2147483668" r:id="rId12"/>
  </p:sldLayoutIdLst>
  <p:hf hdr="0" dt="0"/>
  <p:txStyles>
    <p:titleStyle>
      <a:lvl1pPr algn="l" defTabSz="914400" rtl="0" eaLnBrk="1" latinLnBrk="0" hangingPunct="1">
        <a:spcBef>
          <a:spcPct val="0"/>
        </a:spcBef>
        <a:buNone/>
        <a:defRPr sz="2200" b="1" kern="1200" cap="all" baseline="0">
          <a:solidFill>
            <a:schemeClr val="bg1"/>
          </a:solidFill>
          <a:latin typeface="+mj-lt"/>
          <a:ea typeface="+mj-ea"/>
          <a:cs typeface="+mj-cs"/>
        </a:defRPr>
      </a:lvl1pPr>
    </p:titleStyle>
    <p:body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16"/>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17"/>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491880" y="1628800"/>
            <a:ext cx="5400600" cy="792088"/>
          </a:xfrm>
          <a:prstGeom prst="rect">
            <a:avLst/>
          </a:prstGeom>
        </p:spPr>
        <p:txBody>
          <a:bodyPr vert="horz" lIns="0" tIns="0" rIns="0" bIns="0" rtlCol="0" anchor="t" anchorCtr="0">
            <a:noAutofit/>
          </a:bodyPr>
          <a:lstStyle>
            <a:lvl1pPr algn="l" defTabSz="914400" rtl="0" eaLnBrk="1" latinLnBrk="0" hangingPunct="1">
              <a:lnSpc>
                <a:spcPts val="3800"/>
              </a:lnSpc>
              <a:spcBef>
                <a:spcPct val="0"/>
              </a:spcBef>
              <a:buNone/>
              <a:defRPr sz="2800" b="0" kern="1200" cap="all" baseline="0">
                <a:solidFill>
                  <a:srgbClr val="666666"/>
                </a:solidFill>
                <a:latin typeface="+mj-lt"/>
                <a:ea typeface="+mj-ea"/>
                <a:cs typeface="+mj-cs"/>
              </a:defRPr>
            </a:lvl1pPr>
          </a:lstStyle>
          <a:p>
            <a:pPr algn="ctr">
              <a:lnSpc>
                <a:spcPct val="100000"/>
              </a:lnSpc>
              <a:spcBef>
                <a:spcPts val="0"/>
              </a:spcBef>
            </a:pPr>
            <a:r>
              <a:rPr lang="en-US" sz="2400" cap="none" smtClean="0">
                <a:solidFill>
                  <a:prstClr val="black"/>
                </a:solidFill>
              </a:rPr>
              <a:t>Review of electronics simulations</a:t>
            </a:r>
            <a:br>
              <a:rPr lang="en-US" sz="2400" cap="none" smtClean="0">
                <a:solidFill>
                  <a:prstClr val="black"/>
                </a:solidFill>
              </a:rPr>
            </a:br>
            <a:r>
              <a:rPr lang="en-US" sz="1800" cap="none" smtClean="0">
                <a:solidFill>
                  <a:schemeClr val="bg1">
                    <a:lumMod val="50000"/>
                  </a:schemeClr>
                </a:solidFill>
              </a:rPr>
              <a:t>Pascal Baron (CEA-Irfu)</a:t>
            </a:r>
            <a:endParaRPr lang="en-US" sz="1800" cap="none" dirty="0">
              <a:solidFill>
                <a:schemeClr val="bg1">
                  <a:lumMod val="50000"/>
                </a:scheme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708920"/>
            <a:ext cx="4713513" cy="2398428"/>
          </a:xfrm>
          <a:prstGeom prst="rect">
            <a:avLst/>
          </a:prstGeom>
        </p:spPr>
      </p:pic>
      <p:sp>
        <p:nvSpPr>
          <p:cNvPr id="7" name="Espace réservé du pied de page 4"/>
          <p:cNvSpPr txBox="1">
            <a:spLocks/>
          </p:cNvSpPr>
          <p:nvPr/>
        </p:nvSpPr>
        <p:spPr>
          <a:xfrm>
            <a:off x="4427984" y="6492875"/>
            <a:ext cx="4608512"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Instrumentation Days on gaseous detectors, GANIL, October 5, 2017</a:t>
            </a:r>
            <a:endParaRPr lang="en-US" sz="1000" dirty="0"/>
          </a:p>
        </p:txBody>
      </p:sp>
    </p:spTree>
    <p:extLst>
      <p:ext uri="{BB962C8B-B14F-4D97-AF65-F5344CB8AC3E}">
        <p14:creationId xmlns:p14="http://schemas.microsoft.com/office/powerpoint/2010/main" val="4016898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p:txBody>
          <a:bodyPr/>
          <a:lstStyle/>
          <a:p>
            <a:r>
              <a:rPr lang="en-US" sz="2400" dirty="0" smtClean="0"/>
              <a:t>Simulation environment</a:t>
            </a:r>
            <a:endParaRPr lang="en-US" sz="2400" dirty="0"/>
          </a:p>
        </p:txBody>
      </p:sp>
      <p:sp>
        <p:nvSpPr>
          <p:cNvPr id="9" name="Espace réservé du numéro de diapositive 8"/>
          <p:cNvSpPr>
            <a:spLocks noGrp="1"/>
          </p:cNvSpPr>
          <p:nvPr>
            <p:ph type="sldNum" sz="quarter" idx="11"/>
          </p:nvPr>
        </p:nvSpPr>
        <p:spPr/>
        <p:txBody>
          <a:bodyPr/>
          <a:lstStyle/>
          <a:p>
            <a:r>
              <a:rPr lang="fr-FR" smtClean="0">
                <a:solidFill>
                  <a:prstClr val="white"/>
                </a:solidFill>
              </a:rPr>
              <a:t>|  PAGE </a:t>
            </a:r>
            <a:fld id="{AEFB9B6D-867A-40B8-ACB0-35CC9F272C9C}" type="slidenum">
              <a:rPr lang="fr-FR" smtClean="0">
                <a:solidFill>
                  <a:prstClr val="white"/>
                </a:solidFill>
              </a:rPr>
              <a:pPr/>
              <a:t>10</a:t>
            </a:fld>
            <a:endParaRPr lang="fr-FR" dirty="0">
              <a:solidFill>
                <a:prstClr val="white"/>
              </a:solidFill>
            </a:endParaRPr>
          </a:p>
        </p:txBody>
      </p:sp>
      <p:sp>
        <p:nvSpPr>
          <p:cNvPr id="10" name="Espace réservé du pied de page 9"/>
          <p:cNvSpPr>
            <a:spLocks noGrp="1"/>
          </p:cNvSpPr>
          <p:nvPr>
            <p:ph type="ftr" sz="quarter" idx="12"/>
          </p:nvPr>
        </p:nvSpPr>
        <p:spPr/>
        <p:txBody>
          <a:bodyPr/>
          <a:lstStyle/>
          <a:p>
            <a:r>
              <a:rPr lang="fr-FR" smtClean="0">
                <a:solidFill>
                  <a:prstClr val="white"/>
                </a:solidFill>
              </a:rPr>
              <a:t>Café du SEDI | Vendredi 13 Mai 2014</a:t>
            </a:r>
            <a:endParaRPr lang="fr-FR" dirty="0">
              <a:solidFill>
                <a:prstClr val="white"/>
              </a:solidFill>
            </a:endParaRPr>
          </a:p>
        </p:txBody>
      </p:sp>
    </p:spTree>
    <p:extLst>
      <p:ext uri="{BB962C8B-B14F-4D97-AF65-F5344CB8AC3E}">
        <p14:creationId xmlns:p14="http://schemas.microsoft.com/office/powerpoint/2010/main" val="3766686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4158" y="1612598"/>
            <a:ext cx="2922263" cy="2845764"/>
          </a:xfrm>
          <a:prstGeom prst="rect">
            <a:avLst/>
          </a:prstGeom>
        </p:spPr>
      </p:pic>
      <p:sp>
        <p:nvSpPr>
          <p:cNvPr id="15" name="Rectangle 14"/>
          <p:cNvSpPr/>
          <p:nvPr/>
        </p:nvSpPr>
        <p:spPr>
          <a:xfrm>
            <a:off x="1074775" y="3087489"/>
            <a:ext cx="4967193" cy="857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074775" y="1857137"/>
            <a:ext cx="4968552" cy="10387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en-US" dirty="0" smtClean="0"/>
              <a:t>Simulation environment</a:t>
            </a:r>
            <a:endParaRPr lang="en-US" dirty="0"/>
          </a:p>
        </p:txBody>
      </p:sp>
      <p:sp>
        <p:nvSpPr>
          <p:cNvPr id="3" name="Espace réservé du contenu 2"/>
          <p:cNvSpPr>
            <a:spLocks noGrp="1"/>
          </p:cNvSpPr>
          <p:nvPr>
            <p:ph idx="1"/>
          </p:nvPr>
        </p:nvSpPr>
        <p:spPr>
          <a:xfrm>
            <a:off x="266634" y="1052737"/>
            <a:ext cx="8784976" cy="580002"/>
          </a:xfrm>
        </p:spPr>
        <p:txBody>
          <a:bodyPr/>
          <a:lstStyle/>
          <a:p>
            <a:pPr lvl="1"/>
            <a:r>
              <a:rPr lang="en-US" sz="1400" b="1" dirty="0" smtClean="0"/>
              <a:t>CAD tools</a:t>
            </a:r>
            <a:r>
              <a:rPr lang="en-US" sz="1400" dirty="0" smtClean="0"/>
              <a:t>: Framework (CADENCE, MENTOR </a:t>
            </a:r>
            <a:r>
              <a:rPr lang="en-US" sz="1400" dirty="0"/>
              <a:t>GRAPHICS, </a:t>
            </a:r>
            <a:r>
              <a:rPr lang="en-US" sz="1400" dirty="0" smtClean="0"/>
              <a:t>SYNOPSYS ..): Schematic =&gt; Layout</a:t>
            </a:r>
          </a:p>
          <a:p>
            <a:pPr lvl="1"/>
            <a:r>
              <a:rPr lang="en-US" sz="1400" b="1" dirty="0" smtClean="0"/>
              <a:t>Process Design Kit</a:t>
            </a:r>
            <a:r>
              <a:rPr lang="en-US" sz="1400" dirty="0"/>
              <a:t>: </a:t>
            </a:r>
            <a:r>
              <a:rPr lang="en-US" sz="1400" dirty="0" smtClean="0"/>
              <a:t>Delivers by Foundry &amp; supported by the main EDA companies</a:t>
            </a:r>
            <a:endParaRPr lang="en-US" sz="1400"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11</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sp>
        <p:nvSpPr>
          <p:cNvPr id="7" name="ZoneTexte 6"/>
          <p:cNvSpPr txBox="1"/>
          <p:nvPr/>
        </p:nvSpPr>
        <p:spPr>
          <a:xfrm>
            <a:off x="3965920" y="3349723"/>
            <a:ext cx="1800000" cy="360000"/>
          </a:xfrm>
          <a:prstGeom prst="rect">
            <a:avLst/>
          </a:prstGeom>
          <a:solidFill>
            <a:schemeClr val="bg1"/>
          </a:solidFill>
          <a:ln>
            <a:solidFill>
              <a:schemeClr val="tx2"/>
            </a:solidFill>
          </a:ln>
        </p:spPr>
        <p:txBody>
          <a:bodyPr wrap="none" rtlCol="0">
            <a:spAutoFit/>
          </a:bodyPr>
          <a:lstStyle/>
          <a:p>
            <a:pPr algn="ctr"/>
            <a:r>
              <a:rPr lang="en-US" sz="1400" b="1" dirty="0" smtClean="0"/>
              <a:t>Simulator</a:t>
            </a:r>
            <a:endParaRPr lang="en-US" sz="1400" b="1" dirty="0"/>
          </a:p>
        </p:txBody>
      </p:sp>
      <p:sp>
        <p:nvSpPr>
          <p:cNvPr id="8" name="ZoneTexte 7"/>
          <p:cNvSpPr txBox="1"/>
          <p:nvPr/>
        </p:nvSpPr>
        <p:spPr>
          <a:xfrm>
            <a:off x="1171578" y="3289670"/>
            <a:ext cx="1648208" cy="523220"/>
          </a:xfrm>
          <a:prstGeom prst="rect">
            <a:avLst/>
          </a:prstGeom>
          <a:solidFill>
            <a:schemeClr val="bg1"/>
          </a:solidFill>
          <a:ln>
            <a:solidFill>
              <a:schemeClr val="tx2"/>
            </a:solidFill>
          </a:ln>
        </p:spPr>
        <p:txBody>
          <a:bodyPr wrap="none" rtlCol="0">
            <a:spAutoFit/>
          </a:bodyPr>
          <a:lstStyle/>
          <a:p>
            <a:pPr algn="ctr"/>
            <a:r>
              <a:rPr lang="en-US" sz="1400" b="1" dirty="0" smtClean="0"/>
              <a:t>Schematic Editor</a:t>
            </a:r>
          </a:p>
          <a:p>
            <a:pPr algn="ctr"/>
            <a:r>
              <a:rPr lang="en-US" sz="1400" b="1" dirty="0" smtClean="0"/>
              <a:t>(netlist)</a:t>
            </a:r>
          </a:p>
        </p:txBody>
      </p:sp>
      <p:sp>
        <p:nvSpPr>
          <p:cNvPr id="9" name="ZoneTexte 8"/>
          <p:cNvSpPr txBox="1"/>
          <p:nvPr/>
        </p:nvSpPr>
        <p:spPr>
          <a:xfrm>
            <a:off x="7067689" y="2576404"/>
            <a:ext cx="1574469" cy="307777"/>
          </a:xfrm>
          <a:prstGeom prst="rect">
            <a:avLst/>
          </a:prstGeom>
          <a:solidFill>
            <a:schemeClr val="bg1"/>
          </a:solidFill>
          <a:ln>
            <a:solidFill>
              <a:schemeClr val="tx2"/>
            </a:solidFill>
          </a:ln>
        </p:spPr>
        <p:txBody>
          <a:bodyPr wrap="none" rtlCol="0">
            <a:spAutoFit/>
          </a:bodyPr>
          <a:lstStyle/>
          <a:p>
            <a:pPr algn="ctr"/>
            <a:r>
              <a:rPr lang="en-US" sz="1400" b="1" dirty="0" smtClean="0"/>
              <a:t>post-processing</a:t>
            </a:r>
            <a:endParaRPr lang="en-US" sz="1400" b="1" dirty="0"/>
          </a:p>
        </p:txBody>
      </p:sp>
      <p:sp>
        <p:nvSpPr>
          <p:cNvPr id="10" name="ZoneTexte 9"/>
          <p:cNvSpPr txBox="1"/>
          <p:nvPr/>
        </p:nvSpPr>
        <p:spPr>
          <a:xfrm>
            <a:off x="1171578" y="2332236"/>
            <a:ext cx="1800000" cy="360000"/>
          </a:xfrm>
          <a:prstGeom prst="rect">
            <a:avLst/>
          </a:prstGeom>
          <a:solidFill>
            <a:schemeClr val="bg1"/>
          </a:solidFill>
          <a:ln>
            <a:solidFill>
              <a:schemeClr val="tx2"/>
            </a:solidFill>
          </a:ln>
        </p:spPr>
        <p:txBody>
          <a:bodyPr wrap="none" rtlCol="0">
            <a:spAutoFit/>
          </a:bodyPr>
          <a:lstStyle/>
          <a:p>
            <a:pPr algn="ctr"/>
            <a:r>
              <a:rPr lang="en-US" sz="1400" b="1" dirty="0" smtClean="0"/>
              <a:t>Schematic Symbols</a:t>
            </a:r>
            <a:endParaRPr lang="en-US" sz="1400" b="1" dirty="0"/>
          </a:p>
        </p:txBody>
      </p:sp>
      <p:sp>
        <p:nvSpPr>
          <p:cNvPr id="11" name="ZoneTexte 10"/>
          <p:cNvSpPr txBox="1"/>
          <p:nvPr/>
        </p:nvSpPr>
        <p:spPr>
          <a:xfrm>
            <a:off x="3995940" y="2396404"/>
            <a:ext cx="1800000" cy="360000"/>
          </a:xfrm>
          <a:prstGeom prst="rect">
            <a:avLst/>
          </a:prstGeom>
          <a:solidFill>
            <a:schemeClr val="bg1"/>
          </a:solidFill>
          <a:ln>
            <a:solidFill>
              <a:schemeClr val="tx2"/>
            </a:solidFill>
          </a:ln>
        </p:spPr>
        <p:txBody>
          <a:bodyPr wrap="none" rtlCol="0">
            <a:spAutoFit/>
          </a:bodyPr>
          <a:lstStyle/>
          <a:p>
            <a:pPr algn="ctr"/>
            <a:r>
              <a:rPr lang="en-US" sz="1400" b="1" dirty="0" smtClean="0"/>
              <a:t>SPICE Models</a:t>
            </a:r>
            <a:endParaRPr lang="en-US" sz="1400" b="1" dirty="0"/>
          </a:p>
        </p:txBody>
      </p:sp>
      <p:sp>
        <p:nvSpPr>
          <p:cNvPr id="12" name="ZoneTexte 11"/>
          <p:cNvSpPr txBox="1"/>
          <p:nvPr/>
        </p:nvSpPr>
        <p:spPr>
          <a:xfrm>
            <a:off x="2264346" y="1881506"/>
            <a:ext cx="1866216" cy="307777"/>
          </a:xfrm>
          <a:prstGeom prst="rect">
            <a:avLst/>
          </a:prstGeom>
          <a:noFill/>
          <a:ln>
            <a:noFill/>
          </a:ln>
        </p:spPr>
        <p:txBody>
          <a:bodyPr wrap="none" rtlCol="0">
            <a:spAutoFit/>
          </a:bodyPr>
          <a:lstStyle/>
          <a:p>
            <a:pPr algn="ctr"/>
            <a:r>
              <a:rPr lang="en-US" sz="1400" b="1" dirty="0" smtClean="0">
                <a:solidFill>
                  <a:schemeClr val="bg1"/>
                </a:solidFill>
              </a:rPr>
              <a:t>Process Design Kit </a:t>
            </a:r>
          </a:p>
        </p:txBody>
      </p:sp>
      <p:sp>
        <p:nvSpPr>
          <p:cNvPr id="14" name="ZoneTexte 13"/>
          <p:cNvSpPr txBox="1"/>
          <p:nvPr/>
        </p:nvSpPr>
        <p:spPr>
          <a:xfrm>
            <a:off x="147216" y="2242515"/>
            <a:ext cx="899606" cy="307777"/>
          </a:xfrm>
          <a:prstGeom prst="rect">
            <a:avLst/>
          </a:prstGeom>
          <a:solidFill>
            <a:schemeClr val="bg1"/>
          </a:solidFill>
          <a:ln>
            <a:solidFill>
              <a:schemeClr val="tx2"/>
            </a:solidFill>
          </a:ln>
        </p:spPr>
        <p:txBody>
          <a:bodyPr wrap="none" rtlCol="0">
            <a:spAutoFit/>
          </a:bodyPr>
          <a:lstStyle/>
          <a:p>
            <a:pPr algn="ctr"/>
            <a:r>
              <a:rPr lang="en-US" sz="1400" b="1" dirty="0" smtClean="0"/>
              <a:t>Foundry</a:t>
            </a:r>
            <a:endParaRPr lang="en-US" sz="1400" b="1" dirty="0"/>
          </a:p>
        </p:txBody>
      </p:sp>
      <p:sp>
        <p:nvSpPr>
          <p:cNvPr id="16" name="ZoneTexte 15"/>
          <p:cNvSpPr txBox="1"/>
          <p:nvPr/>
        </p:nvSpPr>
        <p:spPr>
          <a:xfrm>
            <a:off x="26536" y="3375084"/>
            <a:ext cx="1050288" cy="307777"/>
          </a:xfrm>
          <a:prstGeom prst="rect">
            <a:avLst/>
          </a:prstGeom>
          <a:solidFill>
            <a:schemeClr val="bg1"/>
          </a:solidFill>
          <a:ln>
            <a:solidFill>
              <a:schemeClr val="tx2"/>
            </a:solidFill>
          </a:ln>
        </p:spPr>
        <p:txBody>
          <a:bodyPr wrap="none" rtlCol="0">
            <a:spAutoFit/>
          </a:bodyPr>
          <a:lstStyle/>
          <a:p>
            <a:pPr algn="ctr"/>
            <a:r>
              <a:rPr lang="en-US" sz="1400" b="1" dirty="0" smtClean="0"/>
              <a:t>CAD tools</a:t>
            </a:r>
            <a:endParaRPr lang="en-US" sz="1400" b="1" dirty="0"/>
          </a:p>
        </p:txBody>
      </p:sp>
      <p:sp>
        <p:nvSpPr>
          <p:cNvPr id="17" name="Flèche droite 16"/>
          <p:cNvSpPr/>
          <p:nvPr/>
        </p:nvSpPr>
        <p:spPr>
          <a:xfrm rot="5400000">
            <a:off x="1772620" y="2901741"/>
            <a:ext cx="521373" cy="230704"/>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79" y="4130456"/>
            <a:ext cx="2955037" cy="2534159"/>
          </a:xfrm>
          <a:prstGeom prst="rect">
            <a:avLst/>
          </a:prstGeom>
        </p:spPr>
      </p:pic>
      <p:pic>
        <p:nvPicPr>
          <p:cNvPr id="22" name="Imag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2908" y="4387779"/>
            <a:ext cx="2819060" cy="2058864"/>
          </a:xfrm>
          <a:prstGeom prst="rect">
            <a:avLst/>
          </a:prstGeom>
        </p:spPr>
      </p:pic>
      <p:pic>
        <p:nvPicPr>
          <p:cNvPr id="23" name="Imag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8899" y="4230771"/>
            <a:ext cx="2921545" cy="2420214"/>
          </a:xfrm>
          <a:prstGeom prst="rect">
            <a:avLst/>
          </a:prstGeom>
        </p:spPr>
      </p:pic>
      <p:sp>
        <p:nvSpPr>
          <p:cNvPr id="24" name="Flèche vers le bas 23"/>
          <p:cNvSpPr/>
          <p:nvPr/>
        </p:nvSpPr>
        <p:spPr>
          <a:xfrm rot="14269249">
            <a:off x="6282966" y="2347885"/>
            <a:ext cx="216024" cy="135056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droite 24"/>
          <p:cNvSpPr/>
          <p:nvPr/>
        </p:nvSpPr>
        <p:spPr>
          <a:xfrm rot="5400000">
            <a:off x="4546934" y="2933087"/>
            <a:ext cx="521373" cy="230704"/>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e 28"/>
          <p:cNvGrpSpPr/>
          <p:nvPr/>
        </p:nvGrpSpPr>
        <p:grpSpPr>
          <a:xfrm>
            <a:off x="2819785" y="3443196"/>
            <a:ext cx="1063301" cy="216096"/>
            <a:chOff x="2819785" y="3443196"/>
            <a:chExt cx="1063301" cy="216096"/>
          </a:xfrm>
        </p:grpSpPr>
        <p:sp>
          <p:nvSpPr>
            <p:cNvPr id="20" name="Flèche vers le bas 19"/>
            <p:cNvSpPr/>
            <p:nvPr/>
          </p:nvSpPr>
          <p:spPr>
            <a:xfrm rot="16200000">
              <a:off x="3301799" y="3078004"/>
              <a:ext cx="216024" cy="94655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vers le bas 27"/>
            <p:cNvSpPr/>
            <p:nvPr/>
          </p:nvSpPr>
          <p:spPr>
            <a:xfrm rot="5400000" flipH="1">
              <a:off x="3185049" y="3077932"/>
              <a:ext cx="216024" cy="94655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 name="ZoneTexte 25"/>
          <p:cNvSpPr txBox="1"/>
          <p:nvPr/>
        </p:nvSpPr>
        <p:spPr>
          <a:xfrm>
            <a:off x="7415123" y="4908733"/>
            <a:ext cx="1274643" cy="307777"/>
          </a:xfrm>
          <a:prstGeom prst="rect">
            <a:avLst/>
          </a:prstGeom>
          <a:solidFill>
            <a:schemeClr val="bg1"/>
          </a:solidFill>
          <a:ln>
            <a:solidFill>
              <a:schemeClr val="tx2"/>
            </a:solidFill>
          </a:ln>
        </p:spPr>
        <p:txBody>
          <a:bodyPr wrap="none" rtlCol="0">
            <a:spAutoFit/>
          </a:bodyPr>
          <a:lstStyle/>
          <a:p>
            <a:pPr algn="ctr"/>
            <a:r>
              <a:rPr lang="en-US" sz="1400" b="1" dirty="0" smtClean="0"/>
              <a:t>Visualization</a:t>
            </a:r>
            <a:endParaRPr lang="en-US" sz="1400" b="1" dirty="0"/>
          </a:p>
        </p:txBody>
      </p:sp>
      <p:sp>
        <p:nvSpPr>
          <p:cNvPr id="30" name="Flèche vers le bas 29"/>
          <p:cNvSpPr/>
          <p:nvPr/>
        </p:nvSpPr>
        <p:spPr>
          <a:xfrm rot="7330751" flipV="1">
            <a:off x="6194914" y="3436405"/>
            <a:ext cx="216024" cy="1175734"/>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1874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Schematic editor</a:t>
            </a:r>
            <a:endParaRPr lang="en-US" dirty="0"/>
          </a:p>
        </p:txBody>
      </p:sp>
      <p:sp>
        <p:nvSpPr>
          <p:cNvPr id="3" name="Espace réservé du contenu 2"/>
          <p:cNvSpPr>
            <a:spLocks noGrp="1"/>
          </p:cNvSpPr>
          <p:nvPr>
            <p:ph idx="1"/>
          </p:nvPr>
        </p:nvSpPr>
        <p:spPr>
          <a:xfrm>
            <a:off x="266634" y="1052737"/>
            <a:ext cx="8784976" cy="360039"/>
          </a:xfrm>
        </p:spPr>
        <p:txBody>
          <a:bodyPr/>
          <a:lstStyle/>
          <a:p>
            <a:pPr lvl="1"/>
            <a:r>
              <a:rPr lang="en-US" sz="1400" b="1" dirty="0" smtClean="0"/>
              <a:t>Schematic window</a:t>
            </a:r>
            <a:r>
              <a:rPr lang="en-US" sz="1400" dirty="0" smtClean="0"/>
              <a:t>: hierarchical structure (symbol -&gt; schematic -&gt; symbol ..)</a:t>
            </a:r>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12</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sp>
        <p:nvSpPr>
          <p:cNvPr id="12" name="ZoneTexte 11"/>
          <p:cNvSpPr txBox="1"/>
          <p:nvPr/>
        </p:nvSpPr>
        <p:spPr>
          <a:xfrm>
            <a:off x="2264346" y="1881506"/>
            <a:ext cx="1866216" cy="307777"/>
          </a:xfrm>
          <a:prstGeom prst="rect">
            <a:avLst/>
          </a:prstGeom>
          <a:noFill/>
          <a:ln>
            <a:noFill/>
          </a:ln>
        </p:spPr>
        <p:txBody>
          <a:bodyPr wrap="none" rtlCol="0">
            <a:spAutoFit/>
          </a:bodyPr>
          <a:lstStyle/>
          <a:p>
            <a:pPr algn="ctr"/>
            <a:r>
              <a:rPr lang="en-US" sz="1400" b="1" dirty="0" smtClean="0">
                <a:solidFill>
                  <a:schemeClr val="bg1"/>
                </a:solidFill>
              </a:rPr>
              <a:t>Process Design Kit </a:t>
            </a:r>
          </a:p>
        </p:txBody>
      </p:sp>
      <p:pic>
        <p:nvPicPr>
          <p:cNvPr id="26" name="Imag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34" y="1449522"/>
            <a:ext cx="7183699" cy="5043131"/>
          </a:xfrm>
          <a:prstGeom prst="rect">
            <a:avLst/>
          </a:prstGeom>
        </p:spPr>
      </p:pic>
      <p:sp>
        <p:nvSpPr>
          <p:cNvPr id="6" name="Flèche droite à entaille 5"/>
          <p:cNvSpPr/>
          <p:nvPr/>
        </p:nvSpPr>
        <p:spPr>
          <a:xfrm rot="1388681">
            <a:off x="5986265" y="4468825"/>
            <a:ext cx="1617936" cy="288032"/>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7596336" y="4612843"/>
            <a:ext cx="1269899" cy="523220"/>
          </a:xfrm>
          <a:prstGeom prst="rect">
            <a:avLst/>
          </a:prstGeom>
          <a:noFill/>
          <a:ln>
            <a:solidFill>
              <a:srgbClr val="FFC000"/>
            </a:solidFill>
          </a:ln>
        </p:spPr>
        <p:txBody>
          <a:bodyPr wrap="none" rtlCol="0">
            <a:spAutoFit/>
          </a:bodyPr>
          <a:lstStyle/>
          <a:p>
            <a:r>
              <a:rPr lang="en-US" sz="1400" dirty="0" smtClean="0"/>
              <a:t>Schematic on</a:t>
            </a:r>
          </a:p>
          <a:p>
            <a:r>
              <a:rPr lang="en-US" sz="1400" dirty="0" smtClean="0"/>
              <a:t> next page</a:t>
            </a:r>
            <a:endParaRPr lang="en-US" sz="1400" dirty="0"/>
          </a:p>
        </p:txBody>
      </p:sp>
      <p:sp>
        <p:nvSpPr>
          <p:cNvPr id="10" name="ZoneTexte 9"/>
          <p:cNvSpPr txBox="1"/>
          <p:nvPr/>
        </p:nvSpPr>
        <p:spPr>
          <a:xfrm>
            <a:off x="5994768" y="2600761"/>
            <a:ext cx="1004890" cy="307777"/>
          </a:xfrm>
          <a:prstGeom prst="rect">
            <a:avLst/>
          </a:prstGeom>
          <a:solidFill>
            <a:schemeClr val="bg1"/>
          </a:solidFill>
          <a:ln>
            <a:solidFill>
              <a:srgbClr val="FFC000"/>
            </a:solidFill>
          </a:ln>
        </p:spPr>
        <p:txBody>
          <a:bodyPr wrap="none" rtlCol="0">
            <a:spAutoFit/>
          </a:bodyPr>
          <a:lstStyle/>
          <a:p>
            <a:r>
              <a:rPr lang="en-US" sz="1400" b="1" dirty="0" smtClean="0">
                <a:effectLst>
                  <a:outerShdw blurRad="38100" dist="38100" dir="2700000" algn="tl">
                    <a:srgbClr val="000000">
                      <a:alpha val="43137"/>
                    </a:srgbClr>
                  </a:outerShdw>
                </a:effectLst>
              </a:rPr>
              <a:t>Top Level</a:t>
            </a:r>
            <a:endParaRPr lang="en-U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6519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Schematic editor</a:t>
            </a:r>
            <a:endParaRPr lang="en-US" dirty="0"/>
          </a:p>
        </p:txBody>
      </p:sp>
      <p:sp>
        <p:nvSpPr>
          <p:cNvPr id="3" name="Espace réservé du contenu 2"/>
          <p:cNvSpPr>
            <a:spLocks noGrp="1"/>
          </p:cNvSpPr>
          <p:nvPr>
            <p:ph idx="1"/>
          </p:nvPr>
        </p:nvSpPr>
        <p:spPr>
          <a:xfrm>
            <a:off x="266634" y="1052737"/>
            <a:ext cx="8784976" cy="360039"/>
          </a:xfrm>
        </p:spPr>
        <p:txBody>
          <a:bodyPr/>
          <a:lstStyle/>
          <a:p>
            <a:pPr lvl="1"/>
            <a:r>
              <a:rPr lang="en-US" sz="1400" b="1" dirty="0"/>
              <a:t>Schematic window</a:t>
            </a:r>
            <a:r>
              <a:rPr lang="en-US" sz="1400" dirty="0"/>
              <a:t>: </a:t>
            </a:r>
            <a:r>
              <a:rPr lang="en-US" sz="1400" dirty="0" smtClean="0"/>
              <a:t>schematic of CANAL_EN_SIM (I38)</a:t>
            </a:r>
            <a:endParaRPr lang="en-US" sz="1400"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13</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sp>
        <p:nvSpPr>
          <p:cNvPr id="12" name="ZoneTexte 11"/>
          <p:cNvSpPr txBox="1"/>
          <p:nvPr/>
        </p:nvSpPr>
        <p:spPr>
          <a:xfrm>
            <a:off x="2264346" y="1881506"/>
            <a:ext cx="1866216" cy="307777"/>
          </a:xfrm>
          <a:prstGeom prst="rect">
            <a:avLst/>
          </a:prstGeom>
          <a:noFill/>
          <a:ln>
            <a:noFill/>
          </a:ln>
        </p:spPr>
        <p:txBody>
          <a:bodyPr wrap="none" rtlCol="0">
            <a:spAutoFit/>
          </a:bodyPr>
          <a:lstStyle/>
          <a:p>
            <a:pPr algn="ctr"/>
            <a:r>
              <a:rPr lang="en-US" sz="1400" b="1" dirty="0" smtClean="0">
                <a:solidFill>
                  <a:schemeClr val="bg1"/>
                </a:solidFill>
              </a:rPr>
              <a:t>Process Design Kit </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34" y="1412776"/>
            <a:ext cx="7267920" cy="5161706"/>
          </a:xfrm>
          <a:prstGeom prst="rect">
            <a:avLst/>
          </a:prstGeom>
        </p:spPr>
      </p:pic>
      <p:sp>
        <p:nvSpPr>
          <p:cNvPr id="9" name="Flèche droite à entaille 8"/>
          <p:cNvSpPr/>
          <p:nvPr/>
        </p:nvSpPr>
        <p:spPr>
          <a:xfrm rot="1388681">
            <a:off x="6703397" y="4716292"/>
            <a:ext cx="1084345" cy="288032"/>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7668991" y="5205837"/>
            <a:ext cx="1265580" cy="523220"/>
          </a:xfrm>
          <a:prstGeom prst="rect">
            <a:avLst/>
          </a:prstGeom>
          <a:noFill/>
          <a:ln>
            <a:solidFill>
              <a:srgbClr val="FFC000"/>
            </a:solidFill>
          </a:ln>
        </p:spPr>
        <p:txBody>
          <a:bodyPr wrap="square" rtlCol="0">
            <a:spAutoFit/>
          </a:bodyPr>
          <a:lstStyle/>
          <a:p>
            <a:r>
              <a:rPr lang="en-US" sz="1400" dirty="0" smtClean="0"/>
              <a:t>Schematic on</a:t>
            </a:r>
          </a:p>
          <a:p>
            <a:r>
              <a:rPr lang="en-US" sz="1400" dirty="0" smtClean="0"/>
              <a:t> next page</a:t>
            </a:r>
            <a:endParaRPr lang="en-US" sz="1400" dirty="0"/>
          </a:p>
        </p:txBody>
      </p:sp>
      <p:sp>
        <p:nvSpPr>
          <p:cNvPr id="6" name="Ellipse 5"/>
          <p:cNvSpPr/>
          <p:nvPr/>
        </p:nvSpPr>
        <p:spPr>
          <a:xfrm>
            <a:off x="3419872" y="1342489"/>
            <a:ext cx="1239250" cy="371523"/>
          </a:xfrm>
          <a:prstGeom prst="ellipse">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11079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Schematic editor</a:t>
            </a:r>
            <a:endParaRPr lang="en-US" dirty="0"/>
          </a:p>
        </p:txBody>
      </p:sp>
      <p:sp>
        <p:nvSpPr>
          <p:cNvPr id="3" name="Espace réservé du contenu 2"/>
          <p:cNvSpPr>
            <a:spLocks noGrp="1"/>
          </p:cNvSpPr>
          <p:nvPr>
            <p:ph idx="1"/>
          </p:nvPr>
        </p:nvSpPr>
        <p:spPr>
          <a:xfrm>
            <a:off x="266634" y="1052737"/>
            <a:ext cx="8784976" cy="360039"/>
          </a:xfrm>
        </p:spPr>
        <p:txBody>
          <a:bodyPr/>
          <a:lstStyle/>
          <a:p>
            <a:pPr lvl="1"/>
            <a:r>
              <a:rPr lang="en-US" sz="1400" b="1" dirty="0"/>
              <a:t>Schematic window</a:t>
            </a:r>
            <a:r>
              <a:rPr lang="en-US" sz="1400" dirty="0"/>
              <a:t>: schematic of </a:t>
            </a:r>
            <a:r>
              <a:rPr lang="en-US" sz="1400" dirty="0" smtClean="0"/>
              <a:t>GAIN2_ED</a:t>
            </a:r>
            <a:endParaRPr lang="en-US" sz="1400"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14</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sp>
        <p:nvSpPr>
          <p:cNvPr id="12" name="ZoneTexte 11"/>
          <p:cNvSpPr txBox="1"/>
          <p:nvPr/>
        </p:nvSpPr>
        <p:spPr>
          <a:xfrm>
            <a:off x="2264346" y="1881506"/>
            <a:ext cx="1866216" cy="307777"/>
          </a:xfrm>
          <a:prstGeom prst="rect">
            <a:avLst/>
          </a:prstGeom>
          <a:noFill/>
          <a:ln>
            <a:noFill/>
          </a:ln>
        </p:spPr>
        <p:txBody>
          <a:bodyPr wrap="none" rtlCol="0">
            <a:spAutoFit/>
          </a:bodyPr>
          <a:lstStyle/>
          <a:p>
            <a:pPr algn="ctr"/>
            <a:r>
              <a:rPr lang="en-US" sz="1400" b="1" dirty="0" smtClean="0">
                <a:solidFill>
                  <a:schemeClr val="bg1"/>
                </a:solidFill>
              </a:rPr>
              <a:t>Process Design Kit </a:t>
            </a: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34" y="1376772"/>
            <a:ext cx="7290552" cy="5148729"/>
          </a:xfrm>
          <a:prstGeom prst="rect">
            <a:avLst/>
          </a:prstGeom>
        </p:spPr>
      </p:pic>
      <p:sp>
        <p:nvSpPr>
          <p:cNvPr id="8" name="Ellipse 7"/>
          <p:cNvSpPr/>
          <p:nvPr/>
        </p:nvSpPr>
        <p:spPr>
          <a:xfrm>
            <a:off x="3563888" y="1290162"/>
            <a:ext cx="1023226" cy="394322"/>
          </a:xfrm>
          <a:prstGeom prst="ellipse">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à entaille 9"/>
          <p:cNvSpPr/>
          <p:nvPr/>
        </p:nvSpPr>
        <p:spPr>
          <a:xfrm rot="20815563">
            <a:off x="5039742" y="3008629"/>
            <a:ext cx="2728759" cy="232850"/>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7779016" y="2226358"/>
            <a:ext cx="1265580" cy="523220"/>
          </a:xfrm>
          <a:prstGeom prst="rect">
            <a:avLst/>
          </a:prstGeom>
          <a:noFill/>
          <a:ln>
            <a:solidFill>
              <a:srgbClr val="FFC000"/>
            </a:solidFill>
          </a:ln>
        </p:spPr>
        <p:txBody>
          <a:bodyPr wrap="square" rtlCol="0">
            <a:spAutoFit/>
          </a:bodyPr>
          <a:lstStyle/>
          <a:p>
            <a:r>
              <a:rPr lang="en-US" sz="1400" dirty="0" smtClean="0"/>
              <a:t>Schematic on</a:t>
            </a:r>
          </a:p>
          <a:p>
            <a:r>
              <a:rPr lang="en-US" sz="1400" dirty="0" smtClean="0"/>
              <a:t> next page</a:t>
            </a:r>
            <a:endParaRPr lang="en-US" sz="1400" dirty="0"/>
          </a:p>
        </p:txBody>
      </p:sp>
    </p:spTree>
    <p:extLst>
      <p:ext uri="{BB962C8B-B14F-4D97-AF65-F5344CB8AC3E}">
        <p14:creationId xmlns:p14="http://schemas.microsoft.com/office/powerpoint/2010/main" val="1356468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Schematic editor</a:t>
            </a:r>
            <a:endParaRPr lang="en-US" dirty="0"/>
          </a:p>
        </p:txBody>
      </p:sp>
      <p:sp>
        <p:nvSpPr>
          <p:cNvPr id="3" name="Espace réservé du contenu 2"/>
          <p:cNvSpPr>
            <a:spLocks noGrp="1"/>
          </p:cNvSpPr>
          <p:nvPr>
            <p:ph idx="1"/>
          </p:nvPr>
        </p:nvSpPr>
        <p:spPr>
          <a:xfrm>
            <a:off x="266634" y="1052737"/>
            <a:ext cx="8784976" cy="514953"/>
          </a:xfrm>
        </p:spPr>
        <p:txBody>
          <a:bodyPr/>
          <a:lstStyle/>
          <a:p>
            <a:pPr lvl="1"/>
            <a:r>
              <a:rPr lang="en-US" sz="1400" b="1" dirty="0"/>
              <a:t>Schematic window</a:t>
            </a:r>
            <a:r>
              <a:rPr lang="en-US" sz="1400" dirty="0"/>
              <a:t>: schematic of </a:t>
            </a:r>
            <a:r>
              <a:rPr lang="en-US" sz="1400" dirty="0" smtClean="0"/>
              <a:t>GAIN2_ED_OTA2</a:t>
            </a:r>
            <a:endParaRPr lang="en-US" sz="1400" dirty="0"/>
          </a:p>
          <a:p>
            <a:pPr lvl="1"/>
            <a:r>
              <a:rPr lang="en-US" sz="1400" b="1" dirty="0" smtClean="0"/>
              <a:t>It is the lowest level</a:t>
            </a:r>
            <a:r>
              <a:rPr lang="en-US" sz="1400" dirty="0" smtClean="0"/>
              <a:t>: </a:t>
            </a:r>
            <a:r>
              <a:rPr lang="en-US" sz="1400" b="1" i="1" dirty="0" smtClean="0"/>
              <a:t>Transistor, capacitor, resistor</a:t>
            </a:r>
            <a:r>
              <a:rPr lang="en-US" sz="1400" dirty="0" smtClean="0"/>
              <a:t>.</a:t>
            </a:r>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15</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sp>
        <p:nvSpPr>
          <p:cNvPr id="12" name="ZoneTexte 11"/>
          <p:cNvSpPr txBox="1"/>
          <p:nvPr/>
        </p:nvSpPr>
        <p:spPr>
          <a:xfrm>
            <a:off x="2264346" y="1881506"/>
            <a:ext cx="1866216" cy="307777"/>
          </a:xfrm>
          <a:prstGeom prst="rect">
            <a:avLst/>
          </a:prstGeom>
          <a:noFill/>
          <a:ln>
            <a:noFill/>
          </a:ln>
        </p:spPr>
        <p:txBody>
          <a:bodyPr wrap="none" rtlCol="0">
            <a:spAutoFit/>
          </a:bodyPr>
          <a:lstStyle/>
          <a:p>
            <a:pPr algn="ctr"/>
            <a:r>
              <a:rPr lang="en-US" sz="1400" b="1" dirty="0" smtClean="0">
                <a:solidFill>
                  <a:schemeClr val="bg1"/>
                </a:solidFill>
              </a:rPr>
              <a:t>Process Design Kit </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98" y="1628800"/>
            <a:ext cx="6842101" cy="4801181"/>
          </a:xfrm>
          <a:prstGeom prst="rect">
            <a:avLst/>
          </a:prstGeom>
        </p:spPr>
      </p:pic>
    </p:spTree>
    <p:extLst>
      <p:ext uri="{BB962C8B-B14F-4D97-AF65-F5344CB8AC3E}">
        <p14:creationId xmlns:p14="http://schemas.microsoft.com/office/powerpoint/2010/main" val="773648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Component parameters</a:t>
            </a:r>
            <a:endParaRPr lang="en-US" dirty="0"/>
          </a:p>
        </p:txBody>
      </p:sp>
      <p:sp>
        <p:nvSpPr>
          <p:cNvPr id="3" name="Espace réservé du contenu 2"/>
          <p:cNvSpPr>
            <a:spLocks noGrp="1"/>
          </p:cNvSpPr>
          <p:nvPr>
            <p:ph idx="1"/>
          </p:nvPr>
        </p:nvSpPr>
        <p:spPr>
          <a:xfrm>
            <a:off x="266634" y="1052737"/>
            <a:ext cx="8784976" cy="360039"/>
          </a:xfrm>
        </p:spPr>
        <p:txBody>
          <a:bodyPr/>
          <a:lstStyle/>
          <a:p>
            <a:pPr lvl="1"/>
            <a:r>
              <a:rPr lang="en-US" sz="1400" b="1" dirty="0" smtClean="0"/>
              <a:t>Transistor MOS</a:t>
            </a:r>
            <a:r>
              <a:rPr lang="en-US" sz="1400" dirty="0" smtClean="0"/>
              <a:t>: model, W&amp;L.</a:t>
            </a:r>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16</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sp>
        <p:nvSpPr>
          <p:cNvPr id="12" name="ZoneTexte 11"/>
          <p:cNvSpPr txBox="1"/>
          <p:nvPr/>
        </p:nvSpPr>
        <p:spPr>
          <a:xfrm>
            <a:off x="2264346" y="1881506"/>
            <a:ext cx="1866216" cy="307777"/>
          </a:xfrm>
          <a:prstGeom prst="rect">
            <a:avLst/>
          </a:prstGeom>
          <a:noFill/>
          <a:ln>
            <a:noFill/>
          </a:ln>
        </p:spPr>
        <p:txBody>
          <a:bodyPr wrap="none" rtlCol="0">
            <a:spAutoFit/>
          </a:bodyPr>
          <a:lstStyle/>
          <a:p>
            <a:pPr algn="ctr"/>
            <a:r>
              <a:rPr lang="en-US" sz="1400" b="1" dirty="0" smtClean="0">
                <a:solidFill>
                  <a:schemeClr val="bg1"/>
                </a:solidFill>
              </a:rPr>
              <a:t>Process Design Kit </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6" y="1659788"/>
            <a:ext cx="5336220" cy="438495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535" y="1659787"/>
            <a:ext cx="3645076" cy="4378405"/>
          </a:xfrm>
          <a:prstGeom prst="rect">
            <a:avLst/>
          </a:prstGeom>
        </p:spPr>
      </p:pic>
    </p:spTree>
    <p:extLst>
      <p:ext uri="{BB962C8B-B14F-4D97-AF65-F5344CB8AC3E}">
        <p14:creationId xmlns:p14="http://schemas.microsoft.com/office/powerpoint/2010/main" val="4229132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Component parameters</a:t>
            </a:r>
            <a:endParaRPr lang="en-US" dirty="0"/>
          </a:p>
        </p:txBody>
      </p:sp>
      <p:sp>
        <p:nvSpPr>
          <p:cNvPr id="3" name="Espace réservé du contenu 2"/>
          <p:cNvSpPr>
            <a:spLocks noGrp="1"/>
          </p:cNvSpPr>
          <p:nvPr>
            <p:ph idx="1"/>
          </p:nvPr>
        </p:nvSpPr>
        <p:spPr>
          <a:xfrm>
            <a:off x="266634" y="1052737"/>
            <a:ext cx="8784976" cy="360039"/>
          </a:xfrm>
        </p:spPr>
        <p:txBody>
          <a:bodyPr/>
          <a:lstStyle/>
          <a:p>
            <a:pPr lvl="1"/>
            <a:r>
              <a:rPr lang="en-US" sz="1400" b="1" dirty="0" smtClean="0"/>
              <a:t>Resistor</a:t>
            </a:r>
            <a:r>
              <a:rPr lang="en-US" sz="1400" dirty="0" smtClean="0"/>
              <a:t>: model, R (W&amp;L).</a:t>
            </a:r>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17</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sp>
        <p:nvSpPr>
          <p:cNvPr id="12" name="ZoneTexte 11"/>
          <p:cNvSpPr txBox="1"/>
          <p:nvPr/>
        </p:nvSpPr>
        <p:spPr>
          <a:xfrm>
            <a:off x="2264346" y="1881506"/>
            <a:ext cx="1866216" cy="307777"/>
          </a:xfrm>
          <a:prstGeom prst="rect">
            <a:avLst/>
          </a:prstGeom>
          <a:noFill/>
          <a:ln>
            <a:noFill/>
          </a:ln>
        </p:spPr>
        <p:txBody>
          <a:bodyPr wrap="none" rtlCol="0">
            <a:spAutoFit/>
          </a:bodyPr>
          <a:lstStyle/>
          <a:p>
            <a:pPr algn="ctr"/>
            <a:r>
              <a:rPr lang="en-US" sz="1400" b="1" dirty="0" smtClean="0">
                <a:solidFill>
                  <a:schemeClr val="bg1"/>
                </a:solidFill>
              </a:rPr>
              <a:t>Process Design Kit </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1588"/>
            <a:ext cx="5474127" cy="4496418"/>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7" y="1671587"/>
            <a:ext cx="3707904" cy="4481920"/>
          </a:xfrm>
          <a:prstGeom prst="rect">
            <a:avLst/>
          </a:prstGeom>
        </p:spPr>
      </p:pic>
    </p:spTree>
    <p:extLst>
      <p:ext uri="{BB962C8B-B14F-4D97-AF65-F5344CB8AC3E}">
        <p14:creationId xmlns:p14="http://schemas.microsoft.com/office/powerpoint/2010/main" val="200223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Component parameters</a:t>
            </a:r>
            <a:endParaRPr lang="en-US" dirty="0"/>
          </a:p>
        </p:txBody>
      </p:sp>
      <p:sp>
        <p:nvSpPr>
          <p:cNvPr id="3" name="Espace réservé du contenu 2"/>
          <p:cNvSpPr>
            <a:spLocks noGrp="1"/>
          </p:cNvSpPr>
          <p:nvPr>
            <p:ph idx="1"/>
          </p:nvPr>
        </p:nvSpPr>
        <p:spPr>
          <a:xfrm>
            <a:off x="266634" y="1052737"/>
            <a:ext cx="8784976" cy="360039"/>
          </a:xfrm>
        </p:spPr>
        <p:txBody>
          <a:bodyPr/>
          <a:lstStyle/>
          <a:p>
            <a:pPr lvl="1"/>
            <a:r>
              <a:rPr lang="en-US" sz="1400" b="1" dirty="0" smtClean="0"/>
              <a:t>Capacitor</a:t>
            </a:r>
            <a:r>
              <a:rPr lang="en-US" sz="1400" dirty="0" smtClean="0"/>
              <a:t>: model, C (W&amp;L).</a:t>
            </a:r>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18</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sp>
        <p:nvSpPr>
          <p:cNvPr id="12" name="ZoneTexte 11"/>
          <p:cNvSpPr txBox="1"/>
          <p:nvPr/>
        </p:nvSpPr>
        <p:spPr>
          <a:xfrm>
            <a:off x="2264346" y="1881506"/>
            <a:ext cx="1866216" cy="307777"/>
          </a:xfrm>
          <a:prstGeom prst="rect">
            <a:avLst/>
          </a:prstGeom>
          <a:noFill/>
          <a:ln>
            <a:noFill/>
          </a:ln>
        </p:spPr>
        <p:txBody>
          <a:bodyPr wrap="none" rtlCol="0">
            <a:spAutoFit/>
          </a:bodyPr>
          <a:lstStyle/>
          <a:p>
            <a:pPr algn="ctr"/>
            <a:r>
              <a:rPr lang="en-US" sz="1400" b="1" dirty="0" smtClean="0">
                <a:solidFill>
                  <a:schemeClr val="bg1"/>
                </a:solidFill>
              </a:rPr>
              <a:t>Process Design Kit </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8328"/>
            <a:ext cx="5796587" cy="4616975"/>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271" y="1548329"/>
            <a:ext cx="3162311" cy="4616974"/>
          </a:xfrm>
          <a:prstGeom prst="rect">
            <a:avLst/>
          </a:prstGeom>
        </p:spPr>
      </p:pic>
    </p:spTree>
    <p:extLst>
      <p:ext uri="{BB962C8B-B14F-4D97-AF65-F5344CB8AC3E}">
        <p14:creationId xmlns:p14="http://schemas.microsoft.com/office/powerpoint/2010/main" val="3716371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Voltage/current source parameters</a:t>
            </a:r>
            <a:endParaRPr lang="en-US" dirty="0"/>
          </a:p>
        </p:txBody>
      </p:sp>
      <p:sp>
        <p:nvSpPr>
          <p:cNvPr id="3" name="Espace réservé du contenu 2"/>
          <p:cNvSpPr>
            <a:spLocks noGrp="1"/>
          </p:cNvSpPr>
          <p:nvPr>
            <p:ph idx="1"/>
          </p:nvPr>
        </p:nvSpPr>
        <p:spPr>
          <a:xfrm>
            <a:off x="266634" y="1052737"/>
            <a:ext cx="8784976" cy="360039"/>
          </a:xfrm>
        </p:spPr>
        <p:txBody>
          <a:bodyPr/>
          <a:lstStyle/>
          <a:p>
            <a:pPr lvl="1"/>
            <a:r>
              <a:rPr lang="en-US" sz="1400" b="1" dirty="0" smtClean="0"/>
              <a:t>Voltage, current</a:t>
            </a:r>
            <a:r>
              <a:rPr lang="en-US" sz="1400" dirty="0" smtClean="0"/>
              <a:t>: AC, DC, Transient, File ...</a:t>
            </a:r>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19</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pic>
        <p:nvPicPr>
          <p:cNvPr id="8" name="Image 7"/>
          <p:cNvPicPr>
            <a:picLocks noChangeAspect="1"/>
          </p:cNvPicPr>
          <p:nvPr/>
        </p:nvPicPr>
        <p:blipFill rotWithShape="1">
          <a:blip r:embed="rId2" cstate="print">
            <a:extLst>
              <a:ext uri="{28A0092B-C50C-407E-A947-70E740481C1C}">
                <a14:useLocalDpi xmlns:a14="http://schemas.microsoft.com/office/drawing/2010/main" val="0"/>
              </a:ext>
            </a:extLst>
          </a:blip>
          <a:srcRect l="40142" t="54471" r="15084" b="16446"/>
          <a:stretch/>
        </p:blipFill>
        <p:spPr>
          <a:xfrm>
            <a:off x="5824063" y="2154123"/>
            <a:ext cx="2088232" cy="108012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11" y="3333494"/>
            <a:ext cx="2281160" cy="3299536"/>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9019" y="3333494"/>
            <a:ext cx="2270253" cy="3283273"/>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7723" y="3338069"/>
            <a:ext cx="2260456" cy="3274073"/>
          </a:xfrm>
          <a:prstGeom prst="rect">
            <a:avLst/>
          </a:prstGeom>
        </p:spPr>
      </p:pic>
      <p:pic>
        <p:nvPicPr>
          <p:cNvPr id="13" name="Imag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8179" y="3333494"/>
            <a:ext cx="2245160" cy="3278647"/>
          </a:xfrm>
          <a:prstGeom prst="rect">
            <a:avLst/>
          </a:prstGeom>
        </p:spPr>
      </p:pic>
      <p:pic>
        <p:nvPicPr>
          <p:cNvPr id="15" name="Image 14"/>
          <p:cNvPicPr>
            <a:picLocks noChangeAspect="1"/>
          </p:cNvPicPr>
          <p:nvPr/>
        </p:nvPicPr>
        <p:blipFill rotWithShape="1">
          <a:blip r:embed="rId2" cstate="print">
            <a:extLst>
              <a:ext uri="{28A0092B-C50C-407E-A947-70E740481C1C}">
                <a14:useLocalDpi xmlns:a14="http://schemas.microsoft.com/office/drawing/2010/main" val="0"/>
              </a:ext>
            </a:extLst>
          </a:blip>
          <a:srcRect l="39254" t="27144" r="11340" b="43773"/>
          <a:stretch/>
        </p:blipFill>
        <p:spPr>
          <a:xfrm>
            <a:off x="1129889" y="2132856"/>
            <a:ext cx="2304256" cy="1080120"/>
          </a:xfrm>
          <a:prstGeom prst="rect">
            <a:avLst/>
          </a:prstGeom>
        </p:spPr>
      </p:pic>
    </p:spTree>
    <p:extLst>
      <p:ext uri="{BB962C8B-B14F-4D97-AF65-F5344CB8AC3E}">
        <p14:creationId xmlns:p14="http://schemas.microsoft.com/office/powerpoint/2010/main" val="969492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outline</a:t>
            </a:r>
            <a:endParaRPr lang="fr-FR" dirty="0"/>
          </a:p>
        </p:txBody>
      </p:sp>
      <p:sp>
        <p:nvSpPr>
          <p:cNvPr id="3" name="Espace réservé du contenu 2"/>
          <p:cNvSpPr>
            <a:spLocks noGrp="1"/>
          </p:cNvSpPr>
          <p:nvPr>
            <p:ph idx="1"/>
          </p:nvPr>
        </p:nvSpPr>
        <p:spPr/>
        <p:txBody>
          <a:bodyPr/>
          <a:lstStyle/>
          <a:p>
            <a:pPr lvl="1"/>
            <a:r>
              <a:rPr lang="en-US" dirty="0"/>
              <a:t>History of electronic </a:t>
            </a:r>
            <a:r>
              <a:rPr lang="en-US" dirty="0" smtClean="0"/>
              <a:t>simulation</a:t>
            </a:r>
          </a:p>
          <a:p>
            <a:pPr lvl="1"/>
            <a:endParaRPr lang="en-US" dirty="0" smtClean="0"/>
          </a:p>
          <a:p>
            <a:pPr lvl="1"/>
            <a:r>
              <a:rPr lang="en-US" dirty="0" smtClean="0"/>
              <a:t>History of SPICE model</a:t>
            </a:r>
            <a:endParaRPr lang="en-US" dirty="0"/>
          </a:p>
          <a:p>
            <a:pPr lvl="1"/>
            <a:endParaRPr lang="en-US" dirty="0"/>
          </a:p>
          <a:p>
            <a:pPr lvl="1"/>
            <a:r>
              <a:rPr lang="en-US" dirty="0" smtClean="0"/>
              <a:t>Simulation environment (CADENCE framework)</a:t>
            </a:r>
          </a:p>
          <a:p>
            <a:pPr lvl="1"/>
            <a:endParaRPr lang="en-US" dirty="0" smtClean="0"/>
          </a:p>
          <a:p>
            <a:pPr lvl="1"/>
            <a:r>
              <a:rPr lang="en-US" dirty="0" smtClean="0"/>
              <a:t>Simulation analysis</a:t>
            </a:r>
            <a:endParaRPr lang="en-US" dirty="0"/>
          </a:p>
          <a:p>
            <a:pPr lvl="1"/>
            <a:endParaRPr lang="en-US" dirty="0"/>
          </a:p>
          <a:p>
            <a:pPr lvl="1"/>
            <a:r>
              <a:rPr lang="en-US" dirty="0" smtClean="0"/>
              <a:t>Layout simulation</a:t>
            </a:r>
          </a:p>
          <a:p>
            <a:pPr lvl="1"/>
            <a:endParaRPr lang="en-US" dirty="0"/>
          </a:p>
          <a:p>
            <a:pPr lvl="1"/>
            <a:r>
              <a:rPr lang="en-US" dirty="0" smtClean="0"/>
              <a:t>Summary &amp; Conclusion</a:t>
            </a:r>
            <a:endParaRPr lang="en-US" dirty="0"/>
          </a:p>
          <a:p>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2</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spTree>
    <p:extLst>
      <p:ext uri="{BB962C8B-B14F-4D97-AF65-F5344CB8AC3E}">
        <p14:creationId xmlns:p14="http://schemas.microsoft.com/office/powerpoint/2010/main" val="2558394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p:txBody>
          <a:bodyPr/>
          <a:lstStyle/>
          <a:p>
            <a:r>
              <a:rPr lang="en-US" sz="2400" dirty="0" smtClean="0"/>
              <a:t>Simulation analysis</a:t>
            </a:r>
            <a:endParaRPr lang="en-US" sz="2400" dirty="0"/>
          </a:p>
        </p:txBody>
      </p:sp>
      <p:sp>
        <p:nvSpPr>
          <p:cNvPr id="9" name="Espace réservé du numéro de diapositive 8"/>
          <p:cNvSpPr>
            <a:spLocks noGrp="1"/>
          </p:cNvSpPr>
          <p:nvPr>
            <p:ph type="sldNum" sz="quarter" idx="11"/>
          </p:nvPr>
        </p:nvSpPr>
        <p:spPr/>
        <p:txBody>
          <a:bodyPr/>
          <a:lstStyle/>
          <a:p>
            <a:r>
              <a:rPr lang="fr-FR" smtClean="0">
                <a:solidFill>
                  <a:prstClr val="white"/>
                </a:solidFill>
              </a:rPr>
              <a:t>|  PAGE </a:t>
            </a:r>
            <a:fld id="{AEFB9B6D-867A-40B8-ACB0-35CC9F272C9C}" type="slidenum">
              <a:rPr lang="fr-FR" smtClean="0">
                <a:solidFill>
                  <a:prstClr val="white"/>
                </a:solidFill>
              </a:rPr>
              <a:pPr/>
              <a:t>20</a:t>
            </a:fld>
            <a:endParaRPr lang="fr-FR" dirty="0">
              <a:solidFill>
                <a:prstClr val="white"/>
              </a:solidFill>
            </a:endParaRPr>
          </a:p>
        </p:txBody>
      </p:sp>
      <p:sp>
        <p:nvSpPr>
          <p:cNvPr id="10" name="Espace réservé du pied de page 9"/>
          <p:cNvSpPr>
            <a:spLocks noGrp="1"/>
          </p:cNvSpPr>
          <p:nvPr>
            <p:ph type="ftr" sz="quarter" idx="12"/>
          </p:nvPr>
        </p:nvSpPr>
        <p:spPr/>
        <p:txBody>
          <a:bodyPr/>
          <a:lstStyle/>
          <a:p>
            <a:r>
              <a:rPr lang="fr-FR" smtClean="0">
                <a:solidFill>
                  <a:prstClr val="white"/>
                </a:solidFill>
              </a:rPr>
              <a:t>Café du SEDI | Vendredi 13 Mai 2014</a:t>
            </a:r>
            <a:endParaRPr lang="fr-FR" dirty="0">
              <a:solidFill>
                <a:prstClr val="white"/>
              </a:solidFill>
            </a:endParaRPr>
          </a:p>
        </p:txBody>
      </p:sp>
    </p:spTree>
    <p:extLst>
      <p:ext uri="{BB962C8B-B14F-4D97-AF65-F5344CB8AC3E}">
        <p14:creationId xmlns:p14="http://schemas.microsoft.com/office/powerpoint/2010/main" val="2647176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Simulation analysis</a:t>
            </a:r>
            <a:endParaRPr lang="en-US" dirty="0"/>
          </a:p>
        </p:txBody>
      </p:sp>
      <p:sp>
        <p:nvSpPr>
          <p:cNvPr id="3" name="Espace réservé du contenu 2"/>
          <p:cNvSpPr>
            <a:spLocks noGrp="1"/>
          </p:cNvSpPr>
          <p:nvPr>
            <p:ph idx="1"/>
          </p:nvPr>
        </p:nvSpPr>
        <p:spPr>
          <a:xfrm>
            <a:off x="251520" y="1052736"/>
            <a:ext cx="8784976" cy="432048"/>
          </a:xfrm>
        </p:spPr>
        <p:txBody>
          <a:bodyPr/>
          <a:lstStyle/>
          <a:p>
            <a:pPr lvl="1"/>
            <a:r>
              <a:rPr lang="en-US" sz="1400" b="1" dirty="0" smtClean="0"/>
              <a:t>The basic simulation types are</a:t>
            </a:r>
            <a:r>
              <a:rPr lang="en-US" sz="1400" dirty="0" smtClean="0"/>
              <a:t>: DC, AC, Noise and Transient</a:t>
            </a:r>
          </a:p>
          <a:p>
            <a:pPr marL="0" lvl="1" indent="0">
              <a:buNone/>
            </a:pPr>
            <a:r>
              <a:rPr lang="en-US" sz="1400" dirty="0" smtClean="0"/>
              <a:t> </a:t>
            </a: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21</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629" y="1654262"/>
            <a:ext cx="6408712" cy="4665756"/>
          </a:xfrm>
          <a:prstGeom prst="rect">
            <a:avLst/>
          </a:prstGeom>
        </p:spPr>
      </p:pic>
      <p:sp>
        <p:nvSpPr>
          <p:cNvPr id="10" name="ZoneTexte 9"/>
          <p:cNvSpPr txBox="1"/>
          <p:nvPr/>
        </p:nvSpPr>
        <p:spPr>
          <a:xfrm>
            <a:off x="8083546" y="3091435"/>
            <a:ext cx="1030678" cy="307777"/>
          </a:xfrm>
          <a:prstGeom prst="rect">
            <a:avLst/>
          </a:prstGeom>
          <a:noFill/>
          <a:ln>
            <a:noFill/>
          </a:ln>
        </p:spPr>
        <p:txBody>
          <a:bodyPr wrap="square" rtlCol="0">
            <a:spAutoFit/>
          </a:bodyPr>
          <a:lstStyle/>
          <a:p>
            <a:r>
              <a:rPr lang="en-US" sz="1400" b="1" i="1" dirty="0" smtClean="0"/>
              <a:t>Analyses</a:t>
            </a:r>
          </a:p>
        </p:txBody>
      </p:sp>
      <p:sp>
        <p:nvSpPr>
          <p:cNvPr id="11" name="ZoneTexte 10"/>
          <p:cNvSpPr txBox="1"/>
          <p:nvPr/>
        </p:nvSpPr>
        <p:spPr>
          <a:xfrm>
            <a:off x="195091" y="3626520"/>
            <a:ext cx="1080120" cy="523220"/>
          </a:xfrm>
          <a:prstGeom prst="rect">
            <a:avLst/>
          </a:prstGeom>
          <a:noFill/>
          <a:ln>
            <a:noFill/>
          </a:ln>
        </p:spPr>
        <p:txBody>
          <a:bodyPr wrap="square" rtlCol="0">
            <a:spAutoFit/>
          </a:bodyPr>
          <a:lstStyle/>
          <a:p>
            <a:pPr algn="ctr"/>
            <a:r>
              <a:rPr lang="en-US" sz="1400" b="1" i="1" dirty="0" smtClean="0"/>
              <a:t>Design </a:t>
            </a:r>
          </a:p>
          <a:p>
            <a:pPr algn="ctr"/>
            <a:r>
              <a:rPr lang="en-US" sz="1400" b="1" i="1" dirty="0" smtClean="0"/>
              <a:t>variables</a:t>
            </a:r>
          </a:p>
        </p:txBody>
      </p:sp>
      <p:sp>
        <p:nvSpPr>
          <p:cNvPr id="12" name="ZoneTexte 11"/>
          <p:cNvSpPr txBox="1"/>
          <p:nvPr/>
        </p:nvSpPr>
        <p:spPr>
          <a:xfrm>
            <a:off x="8005818" y="4817916"/>
            <a:ext cx="927241" cy="307777"/>
          </a:xfrm>
          <a:prstGeom prst="rect">
            <a:avLst/>
          </a:prstGeom>
          <a:noFill/>
          <a:ln>
            <a:noFill/>
          </a:ln>
        </p:spPr>
        <p:txBody>
          <a:bodyPr wrap="square" rtlCol="0">
            <a:spAutoFit/>
          </a:bodyPr>
          <a:lstStyle/>
          <a:p>
            <a:r>
              <a:rPr lang="en-US" sz="1400" b="1" i="1" dirty="0" smtClean="0"/>
              <a:t>Outputs</a:t>
            </a:r>
          </a:p>
        </p:txBody>
      </p:sp>
      <p:sp>
        <p:nvSpPr>
          <p:cNvPr id="13" name="Rectangle 12"/>
          <p:cNvSpPr/>
          <p:nvPr/>
        </p:nvSpPr>
        <p:spPr>
          <a:xfrm>
            <a:off x="1555678" y="2660782"/>
            <a:ext cx="2152226" cy="3000466"/>
          </a:xfrm>
          <a:prstGeom prst="rect">
            <a:avLst/>
          </a:prstGeom>
          <a:solidFill>
            <a:schemeClr val="tx2">
              <a:lumMod val="20000"/>
              <a:lumOff val="80000"/>
              <a:alpha val="36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859934" y="4077072"/>
            <a:ext cx="3592386" cy="1481688"/>
          </a:xfrm>
          <a:prstGeom prst="rect">
            <a:avLst/>
          </a:prstGeom>
          <a:solidFill>
            <a:schemeClr val="tx2">
              <a:lumMod val="20000"/>
              <a:lumOff val="80000"/>
              <a:alpha val="36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859934" y="2584649"/>
            <a:ext cx="3592386" cy="1321350"/>
          </a:xfrm>
          <a:prstGeom prst="rect">
            <a:avLst/>
          </a:prstGeom>
          <a:solidFill>
            <a:schemeClr val="tx2">
              <a:lumMod val="20000"/>
              <a:lumOff val="80000"/>
              <a:alpha val="36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a:off x="7452320" y="3245324"/>
            <a:ext cx="600125" cy="45719"/>
          </a:xfrm>
          <a:prstGeom prst="rightArrow">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a:off x="7483421" y="4948944"/>
            <a:ext cx="600125" cy="45719"/>
          </a:xfrm>
          <a:prstGeom prst="rightArrow">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flipH="1">
            <a:off x="1116656" y="3883139"/>
            <a:ext cx="439021" cy="45719"/>
          </a:xfrm>
          <a:prstGeom prst="rightArrow">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07931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Dc analysis</a:t>
            </a:r>
            <a:endParaRPr lang="en-US" dirty="0"/>
          </a:p>
        </p:txBody>
      </p:sp>
      <p:sp>
        <p:nvSpPr>
          <p:cNvPr id="3" name="Espace réservé du contenu 2"/>
          <p:cNvSpPr>
            <a:spLocks noGrp="1"/>
          </p:cNvSpPr>
          <p:nvPr>
            <p:ph idx="1"/>
          </p:nvPr>
        </p:nvSpPr>
        <p:spPr>
          <a:xfrm>
            <a:off x="251520" y="1052736"/>
            <a:ext cx="8784976" cy="576064"/>
          </a:xfrm>
        </p:spPr>
        <p:txBody>
          <a:bodyPr/>
          <a:lstStyle/>
          <a:p>
            <a:pPr lvl="1"/>
            <a:r>
              <a:rPr lang="en-US" sz="1400" b="1" dirty="0" smtClean="0"/>
              <a:t>The DC analysis finds the DC operating point or DC transfer curves of the circuit</a:t>
            </a:r>
          </a:p>
          <a:p>
            <a:pPr lvl="1"/>
            <a:r>
              <a:rPr lang="en-US" sz="1400" b="1" dirty="0" smtClean="0"/>
              <a:t>The transfer curves need to specify a parameter and a sweep range</a:t>
            </a:r>
            <a:endParaRPr lang="en-US" sz="1400" dirty="0" smtClean="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22</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pic>
        <p:nvPicPr>
          <p:cNvPr id="6" name="Image 5"/>
          <p:cNvPicPr>
            <a:picLocks noChangeAspect="1"/>
          </p:cNvPicPr>
          <p:nvPr/>
        </p:nvPicPr>
        <p:blipFill>
          <a:blip r:embed="rId2">
            <a:duotone>
              <a:prstClr val="black"/>
              <a:srgbClr val="D9C3A5">
                <a:tint val="50000"/>
                <a:satMod val="180000"/>
              </a:srgbClr>
            </a:duotone>
          </a:blip>
          <a:stretch>
            <a:fillRect/>
          </a:stretch>
        </p:blipFill>
        <p:spPr>
          <a:xfrm>
            <a:off x="220647" y="1614320"/>
            <a:ext cx="2585039" cy="1656751"/>
          </a:xfrm>
          <a:prstGeom prst="rect">
            <a:avLst/>
          </a:prstGeom>
          <a:solidFill>
            <a:schemeClr val="accent2"/>
          </a:solidFill>
          <a:ln>
            <a:solidFill>
              <a:schemeClr val="tx2"/>
            </a:solidFill>
          </a:ln>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48" y="3442788"/>
            <a:ext cx="2840604" cy="3154564"/>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1841735"/>
            <a:ext cx="5760640" cy="4755617"/>
          </a:xfrm>
          <a:prstGeom prst="rect">
            <a:avLst/>
          </a:prstGeom>
        </p:spPr>
      </p:pic>
    </p:spTree>
    <p:extLst>
      <p:ext uri="{BB962C8B-B14F-4D97-AF65-F5344CB8AC3E}">
        <p14:creationId xmlns:p14="http://schemas.microsoft.com/office/powerpoint/2010/main" val="2052161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Ac analysis</a:t>
            </a:r>
            <a:endParaRPr lang="en-US" dirty="0"/>
          </a:p>
        </p:txBody>
      </p:sp>
      <p:sp>
        <p:nvSpPr>
          <p:cNvPr id="3" name="Espace réservé du contenu 2"/>
          <p:cNvSpPr>
            <a:spLocks noGrp="1"/>
          </p:cNvSpPr>
          <p:nvPr>
            <p:ph idx="1"/>
          </p:nvPr>
        </p:nvSpPr>
        <p:spPr>
          <a:xfrm>
            <a:off x="251520" y="1052736"/>
            <a:ext cx="8784976" cy="1008112"/>
          </a:xfrm>
        </p:spPr>
        <p:txBody>
          <a:bodyPr/>
          <a:lstStyle/>
          <a:p>
            <a:pPr lvl="1"/>
            <a:r>
              <a:rPr lang="en-US" sz="1400" b="1" dirty="0" smtClean="0"/>
              <a:t>AC Small-Signal linearizes the circuit about the DC operating point and computes the response to a given small sinusoidal stimulus.</a:t>
            </a:r>
          </a:p>
          <a:p>
            <a:pPr lvl="1"/>
            <a:r>
              <a:rPr lang="en-US" sz="1400" b="1" dirty="0" smtClean="0"/>
              <a:t>Simulator can perform the analysis while sweeping a parameter.</a:t>
            </a:r>
          </a:p>
          <a:p>
            <a:pPr marL="0" lvl="1" indent="0">
              <a:buNone/>
            </a:pPr>
            <a:r>
              <a:rPr lang="en-US" sz="1400" b="1" dirty="0" smtClean="0"/>
              <a:t>	Note: </a:t>
            </a:r>
            <a:r>
              <a:rPr lang="en-US" sz="1400" dirty="0" smtClean="0"/>
              <a:t>since the circuit is linearized, no saturation effects will  occur using AC analysis.</a:t>
            </a:r>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23</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2348879"/>
            <a:ext cx="4871939" cy="3041241"/>
          </a:xfrm>
          <a:prstGeom prst="rect">
            <a:avLst/>
          </a:prstGeom>
        </p:spPr>
      </p:pic>
      <p:pic>
        <p:nvPicPr>
          <p:cNvPr id="8" name="Image 7"/>
          <p:cNvPicPr>
            <a:picLocks noChangeAspect="1"/>
          </p:cNvPicPr>
          <p:nvPr/>
        </p:nvPicPr>
        <p:blipFill>
          <a:blip r:embed="rId3"/>
          <a:stretch>
            <a:fillRect/>
          </a:stretch>
        </p:blipFill>
        <p:spPr>
          <a:xfrm>
            <a:off x="251520" y="2149744"/>
            <a:ext cx="3483906" cy="4339753"/>
          </a:xfrm>
          <a:prstGeom prst="rect">
            <a:avLst/>
          </a:prstGeom>
        </p:spPr>
      </p:pic>
    </p:spTree>
    <p:extLst>
      <p:ext uri="{BB962C8B-B14F-4D97-AF65-F5344CB8AC3E}">
        <p14:creationId xmlns:p14="http://schemas.microsoft.com/office/powerpoint/2010/main" val="614522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noise analysis</a:t>
            </a:r>
            <a:endParaRPr lang="en-US" dirty="0"/>
          </a:p>
        </p:txBody>
      </p:sp>
      <p:sp>
        <p:nvSpPr>
          <p:cNvPr id="3" name="Espace réservé du contenu 2"/>
          <p:cNvSpPr>
            <a:spLocks noGrp="1"/>
          </p:cNvSpPr>
          <p:nvPr>
            <p:ph idx="1"/>
          </p:nvPr>
        </p:nvSpPr>
        <p:spPr>
          <a:xfrm>
            <a:off x="251520" y="1052736"/>
            <a:ext cx="8784976" cy="1080120"/>
          </a:xfrm>
        </p:spPr>
        <p:txBody>
          <a:bodyPr/>
          <a:lstStyle/>
          <a:p>
            <a:pPr lvl="1"/>
            <a:r>
              <a:rPr lang="en-US" sz="1400" b="1" dirty="0" smtClean="0"/>
              <a:t>Noise analysis linearizes the circuit about the DC operating point and computes the total noise spectral density at the output.</a:t>
            </a:r>
          </a:p>
          <a:p>
            <a:pPr lvl="1"/>
            <a:r>
              <a:rPr lang="en-US" sz="1400" b="1" dirty="0" smtClean="0"/>
              <a:t>If we specify an input probe, the transfer function and input-referred noise for an equivalent noise-free network is computed.</a:t>
            </a:r>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24</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pic>
        <p:nvPicPr>
          <p:cNvPr id="7" name="Image 6"/>
          <p:cNvPicPr>
            <a:picLocks noChangeAspect="1"/>
          </p:cNvPicPr>
          <p:nvPr/>
        </p:nvPicPr>
        <p:blipFill>
          <a:blip r:embed="rId2"/>
          <a:stretch>
            <a:fillRect/>
          </a:stretch>
        </p:blipFill>
        <p:spPr>
          <a:xfrm>
            <a:off x="237226" y="2221686"/>
            <a:ext cx="3561101" cy="1767296"/>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596" y="2221686"/>
            <a:ext cx="5156728" cy="4267811"/>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8" y="4077812"/>
            <a:ext cx="3169716" cy="2627938"/>
          </a:xfrm>
          <a:prstGeom prst="rect">
            <a:avLst/>
          </a:prstGeom>
        </p:spPr>
      </p:pic>
    </p:spTree>
    <p:extLst>
      <p:ext uri="{BB962C8B-B14F-4D97-AF65-F5344CB8AC3E}">
        <p14:creationId xmlns:p14="http://schemas.microsoft.com/office/powerpoint/2010/main" val="1647372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transient analysis</a:t>
            </a:r>
            <a:endParaRPr lang="en-US" dirty="0"/>
          </a:p>
        </p:txBody>
      </p:sp>
      <p:sp>
        <p:nvSpPr>
          <p:cNvPr id="3" name="Espace réservé du contenu 2"/>
          <p:cNvSpPr>
            <a:spLocks noGrp="1"/>
          </p:cNvSpPr>
          <p:nvPr>
            <p:ph idx="1"/>
          </p:nvPr>
        </p:nvSpPr>
        <p:spPr>
          <a:xfrm>
            <a:off x="251520" y="1052736"/>
            <a:ext cx="8784976" cy="1080120"/>
          </a:xfrm>
        </p:spPr>
        <p:txBody>
          <a:bodyPr/>
          <a:lstStyle/>
          <a:p>
            <a:pPr lvl="1"/>
            <a:r>
              <a:rPr lang="en-US" sz="1400" b="1" dirty="0" smtClean="0"/>
              <a:t>The transient analysis computes the time response of a circuit.</a:t>
            </a:r>
          </a:p>
          <a:p>
            <a:pPr lvl="1"/>
            <a:r>
              <a:rPr lang="en-US" sz="1400" b="1" dirty="0" smtClean="0"/>
              <a:t>This analysis mode takes into account all nonlinearities of the circuit.</a:t>
            </a:r>
          </a:p>
          <a:p>
            <a:pPr lvl="1"/>
            <a:r>
              <a:rPr lang="en-US" sz="1400" b="1" dirty="0" smtClean="0"/>
              <a:t>The initial condition is taken to be the DC steady-state solution.</a:t>
            </a:r>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25</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pic>
        <p:nvPicPr>
          <p:cNvPr id="6" name="Image 5"/>
          <p:cNvPicPr>
            <a:picLocks noChangeAspect="1"/>
          </p:cNvPicPr>
          <p:nvPr/>
        </p:nvPicPr>
        <p:blipFill>
          <a:blip r:embed="rId2"/>
          <a:stretch>
            <a:fillRect/>
          </a:stretch>
        </p:blipFill>
        <p:spPr>
          <a:xfrm>
            <a:off x="179512" y="2027923"/>
            <a:ext cx="3043787" cy="334529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420" y="1869710"/>
            <a:ext cx="5530076" cy="4581128"/>
          </a:xfrm>
          <a:prstGeom prst="rect">
            <a:avLst/>
          </a:prstGeom>
        </p:spPr>
      </p:pic>
    </p:spTree>
    <p:extLst>
      <p:ext uri="{BB962C8B-B14F-4D97-AF65-F5344CB8AC3E}">
        <p14:creationId xmlns:p14="http://schemas.microsoft.com/office/powerpoint/2010/main" val="1288219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transient noise analysis</a:t>
            </a:r>
            <a:endParaRPr lang="en-US" dirty="0"/>
          </a:p>
        </p:txBody>
      </p:sp>
      <p:sp>
        <p:nvSpPr>
          <p:cNvPr id="3" name="Espace réservé du contenu 2"/>
          <p:cNvSpPr>
            <a:spLocks noGrp="1"/>
          </p:cNvSpPr>
          <p:nvPr>
            <p:ph idx="1"/>
          </p:nvPr>
        </p:nvSpPr>
        <p:spPr>
          <a:xfrm>
            <a:off x="251520" y="1052736"/>
            <a:ext cx="8784976" cy="1080120"/>
          </a:xfrm>
        </p:spPr>
        <p:txBody>
          <a:bodyPr/>
          <a:lstStyle/>
          <a:p>
            <a:pPr lvl="1"/>
            <a:r>
              <a:rPr lang="en-US" sz="1400" b="1" dirty="0" smtClean="0"/>
              <a:t>The current transient analysis has been extended to support transient noise analysis.</a:t>
            </a:r>
          </a:p>
          <a:p>
            <a:pPr lvl="1"/>
            <a:r>
              <a:rPr lang="en-US" sz="1400" b="1" dirty="0" smtClean="0"/>
              <a:t>Transient noise provides the benefit of examining the effects of large signal noise on many types of systems. It gives the opportunity to examine the impact of noise in the time domain.</a:t>
            </a:r>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26</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pic>
        <p:nvPicPr>
          <p:cNvPr id="7" name="Image 6"/>
          <p:cNvPicPr>
            <a:picLocks noChangeAspect="1"/>
          </p:cNvPicPr>
          <p:nvPr/>
        </p:nvPicPr>
        <p:blipFill rotWithShape="1">
          <a:blip r:embed="rId2"/>
          <a:srcRect b="27593"/>
          <a:stretch/>
        </p:blipFill>
        <p:spPr>
          <a:xfrm>
            <a:off x="216956" y="1860072"/>
            <a:ext cx="2515534" cy="2505032"/>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4563" y="1860072"/>
            <a:ext cx="5026497" cy="4176464"/>
          </a:xfrm>
          <a:prstGeom prst="rect">
            <a:avLst/>
          </a:prstGeom>
        </p:spPr>
      </p:pic>
      <p:sp>
        <p:nvSpPr>
          <p:cNvPr id="9" name="ZoneTexte 8"/>
          <p:cNvSpPr txBox="1"/>
          <p:nvPr/>
        </p:nvSpPr>
        <p:spPr>
          <a:xfrm>
            <a:off x="-36513" y="4615968"/>
            <a:ext cx="4032527" cy="1785104"/>
          </a:xfrm>
          <a:prstGeom prst="rect">
            <a:avLst/>
          </a:prstGeom>
          <a:noFill/>
          <a:ln>
            <a:noFill/>
          </a:ln>
        </p:spPr>
        <p:txBody>
          <a:bodyPr wrap="square" rtlCol="0">
            <a:spAutoFit/>
          </a:bodyPr>
          <a:lstStyle/>
          <a:p>
            <a:pPr algn="just"/>
            <a:r>
              <a:rPr lang="en-US" sz="1100" b="1" i="1" dirty="0">
                <a:latin typeface="Helvetica-Oblique"/>
              </a:rPr>
              <a:t>Noise </a:t>
            </a:r>
            <a:r>
              <a:rPr lang="en-US" sz="1100" b="1" i="1" dirty="0" err="1">
                <a:latin typeface="Helvetica-Oblique"/>
              </a:rPr>
              <a:t>Fmax</a:t>
            </a:r>
            <a:r>
              <a:rPr lang="en-US" sz="1100" i="1" dirty="0">
                <a:latin typeface="Helvetica-Oblique"/>
              </a:rPr>
              <a:t> </a:t>
            </a:r>
            <a:r>
              <a:rPr lang="en-US" sz="1100" dirty="0">
                <a:latin typeface="Helvetica" panose="020B0604020202020204" pitchFamily="34" charset="0"/>
              </a:rPr>
              <a:t>The bandwidth of pseudorandom noise sources. A valid (nonzero) value turns on the noise sources during transient analysis. The maximal time step of the transient analysis is </a:t>
            </a:r>
            <a:r>
              <a:rPr lang="fr-FR" sz="1100" dirty="0" err="1">
                <a:latin typeface="Helvetica" panose="020B0604020202020204" pitchFamily="34" charset="0"/>
              </a:rPr>
              <a:t>limited</a:t>
            </a:r>
            <a:r>
              <a:rPr lang="fr-FR" sz="1100" dirty="0">
                <a:latin typeface="Helvetica" panose="020B0604020202020204" pitchFamily="34" charset="0"/>
              </a:rPr>
              <a:t> to </a:t>
            </a:r>
            <a:r>
              <a:rPr lang="fr-FR" sz="1100" dirty="0">
                <a:latin typeface="Courier"/>
              </a:rPr>
              <a:t>1/Noise </a:t>
            </a:r>
            <a:r>
              <a:rPr lang="fr-FR" sz="1100" dirty="0" err="1">
                <a:latin typeface="Courier"/>
              </a:rPr>
              <a:t>Fmax</a:t>
            </a:r>
            <a:r>
              <a:rPr lang="fr-FR" sz="1100" dirty="0" smtClean="0">
                <a:latin typeface="Helvetica" panose="020B0604020202020204" pitchFamily="34" charset="0"/>
              </a:rPr>
              <a:t>.</a:t>
            </a:r>
          </a:p>
          <a:p>
            <a:pPr algn="just"/>
            <a:endParaRPr lang="fr-FR" sz="1100" dirty="0">
              <a:latin typeface="Helvetica" panose="020B0604020202020204" pitchFamily="34" charset="0"/>
            </a:endParaRPr>
          </a:p>
          <a:p>
            <a:pPr algn="just"/>
            <a:r>
              <a:rPr lang="en-US" sz="1100" b="1" i="1" dirty="0">
                <a:latin typeface="Helvetica-Oblique"/>
              </a:rPr>
              <a:t>Noise </a:t>
            </a:r>
            <a:r>
              <a:rPr lang="en-US" sz="1100" b="1" i="1" dirty="0" err="1">
                <a:latin typeface="Helvetica-Oblique"/>
              </a:rPr>
              <a:t>Fmin</a:t>
            </a:r>
            <a:r>
              <a:rPr lang="en-US" sz="1100" b="1" i="1" dirty="0">
                <a:latin typeface="Helvetica-Oblique"/>
              </a:rPr>
              <a:t> </a:t>
            </a:r>
            <a:r>
              <a:rPr lang="fr-FR" sz="1100" dirty="0" err="1" smtClean="0">
                <a:latin typeface="Helvetica" panose="020B0604020202020204" pitchFamily="34" charset="0"/>
              </a:rPr>
              <a:t>Below</a:t>
            </a:r>
            <a:r>
              <a:rPr lang="fr-FR" sz="1100" dirty="0" smtClean="0">
                <a:latin typeface="Helvetica" panose="020B0604020202020204" pitchFamily="34" charset="0"/>
              </a:rPr>
              <a:t> </a:t>
            </a:r>
            <a:r>
              <a:rPr lang="fr-FR" sz="1100" dirty="0">
                <a:latin typeface="Helvetica" panose="020B0604020202020204" pitchFamily="34" charset="0"/>
              </a:rPr>
              <a:t>Noise </a:t>
            </a:r>
            <a:r>
              <a:rPr lang="fr-FR" sz="1100" dirty="0" err="1">
                <a:latin typeface="Helvetica" panose="020B0604020202020204" pitchFamily="34" charset="0"/>
              </a:rPr>
              <a:t>Fmin</a:t>
            </a:r>
            <a:r>
              <a:rPr lang="fr-FR" sz="1100" dirty="0">
                <a:latin typeface="Helvetica" panose="020B0604020202020204" pitchFamily="34" charset="0"/>
              </a:rPr>
              <a:t>, noise power </a:t>
            </a:r>
            <a:r>
              <a:rPr lang="fr-FR" sz="1100" dirty="0" err="1">
                <a:latin typeface="Helvetica" panose="020B0604020202020204" pitchFamily="34" charset="0"/>
              </a:rPr>
              <a:t>density</a:t>
            </a:r>
            <a:r>
              <a:rPr lang="fr-FR" sz="1100" dirty="0">
                <a:latin typeface="Helvetica" panose="020B0604020202020204" pitchFamily="34" charset="0"/>
              </a:rPr>
              <a:t> </a:t>
            </a:r>
            <a:r>
              <a:rPr lang="fr-FR" sz="1100" dirty="0" err="1">
                <a:latin typeface="Helvetica" panose="020B0604020202020204" pitchFamily="34" charset="0"/>
              </a:rPr>
              <a:t>is</a:t>
            </a:r>
            <a:r>
              <a:rPr lang="fr-FR" sz="1100" dirty="0">
                <a:latin typeface="Helvetica" panose="020B0604020202020204" pitchFamily="34" charset="0"/>
              </a:rPr>
              <a:t> constant. </a:t>
            </a:r>
            <a:r>
              <a:rPr lang="en-US" sz="1100" dirty="0">
                <a:latin typeface="Helvetica" panose="020B0604020202020204" pitchFamily="34" charset="0"/>
              </a:rPr>
              <a:t>The default value is Noise </a:t>
            </a:r>
            <a:r>
              <a:rPr lang="en-US" sz="1100" dirty="0" err="1">
                <a:latin typeface="Helvetica" panose="020B0604020202020204" pitchFamily="34" charset="0"/>
              </a:rPr>
              <a:t>Fmax</a:t>
            </a:r>
            <a:r>
              <a:rPr lang="en-US" sz="1100" dirty="0">
                <a:latin typeface="Helvetica" panose="020B0604020202020204" pitchFamily="34" charset="0"/>
              </a:rPr>
              <a:t>, so that only white noise is included and noise sources are evaluated at Noise </a:t>
            </a:r>
            <a:r>
              <a:rPr lang="en-US" sz="1100" dirty="0" err="1">
                <a:latin typeface="Helvetica" panose="020B0604020202020204" pitchFamily="34" charset="0"/>
              </a:rPr>
              <a:t>Fmax</a:t>
            </a:r>
            <a:r>
              <a:rPr lang="en-US" sz="1100" dirty="0">
                <a:latin typeface="Helvetica" panose="020B0604020202020204" pitchFamily="34" charset="0"/>
              </a:rPr>
              <a:t> for all models. </a:t>
            </a:r>
            <a:r>
              <a:rPr lang="en-US" sz="1100" dirty="0">
                <a:latin typeface="Courier"/>
              </a:rPr>
              <a:t>1/Noise </a:t>
            </a:r>
            <a:r>
              <a:rPr lang="en-US" sz="1100" dirty="0" err="1">
                <a:latin typeface="Courier"/>
              </a:rPr>
              <a:t>Fmin</a:t>
            </a:r>
            <a:r>
              <a:rPr lang="en-US" sz="1100" dirty="0">
                <a:latin typeface="Courier"/>
              </a:rPr>
              <a:t> </a:t>
            </a:r>
            <a:r>
              <a:rPr lang="en-US" sz="1100" dirty="0">
                <a:latin typeface="Helvetica" panose="020B0604020202020204" pitchFamily="34" charset="0"/>
              </a:rPr>
              <a:t>cannot exceed the requested time </a:t>
            </a:r>
            <a:r>
              <a:rPr lang="fr-FR" sz="1100" dirty="0">
                <a:latin typeface="Helvetica" panose="020B0604020202020204" pitchFamily="34" charset="0"/>
              </a:rPr>
              <a:t>duration of </a:t>
            </a:r>
            <a:r>
              <a:rPr lang="fr-FR" sz="1100" dirty="0" err="1">
                <a:latin typeface="Helvetica" panose="020B0604020202020204" pitchFamily="34" charset="0"/>
              </a:rPr>
              <a:t>transient</a:t>
            </a:r>
            <a:r>
              <a:rPr lang="fr-FR" sz="1100" dirty="0">
                <a:latin typeface="Helvetica" panose="020B0604020202020204" pitchFamily="34" charset="0"/>
              </a:rPr>
              <a:t> </a:t>
            </a:r>
            <a:r>
              <a:rPr lang="fr-FR" sz="1100" dirty="0" err="1">
                <a:latin typeface="Helvetica" panose="020B0604020202020204" pitchFamily="34" charset="0"/>
              </a:rPr>
              <a:t>analysis</a:t>
            </a:r>
            <a:r>
              <a:rPr lang="fr-FR" sz="1100" dirty="0">
                <a:latin typeface="Helvetica" panose="020B0604020202020204" pitchFamily="34" charset="0"/>
              </a:rPr>
              <a:t>.</a:t>
            </a:r>
          </a:p>
        </p:txBody>
      </p:sp>
    </p:spTree>
    <p:extLst>
      <p:ext uri="{BB962C8B-B14F-4D97-AF65-F5344CB8AC3E}">
        <p14:creationId xmlns:p14="http://schemas.microsoft.com/office/powerpoint/2010/main" val="838588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7345" y="2587849"/>
            <a:ext cx="3863796" cy="3201431"/>
          </a:xfrm>
          <a:prstGeom prst="rect">
            <a:avLst/>
          </a:prstGeom>
        </p:spPr>
      </p:pic>
      <p:sp>
        <p:nvSpPr>
          <p:cNvPr id="2" name="Titre 1"/>
          <p:cNvSpPr>
            <a:spLocks noGrp="1"/>
          </p:cNvSpPr>
          <p:nvPr>
            <p:ph type="title"/>
          </p:nvPr>
        </p:nvSpPr>
        <p:spPr/>
        <p:txBody>
          <a:bodyPr/>
          <a:lstStyle/>
          <a:p>
            <a:r>
              <a:rPr lang="en-US" dirty="0" smtClean="0"/>
              <a:t>Monte </a:t>
            </a:r>
            <a:r>
              <a:rPr lang="en-US" dirty="0" err="1" smtClean="0"/>
              <a:t>carlo</a:t>
            </a:r>
            <a:r>
              <a:rPr lang="en-US" dirty="0" smtClean="0"/>
              <a:t> analysis</a:t>
            </a:r>
            <a:endParaRPr lang="en-US" dirty="0"/>
          </a:p>
        </p:txBody>
      </p:sp>
      <p:sp>
        <p:nvSpPr>
          <p:cNvPr id="3" name="Espace réservé du contenu 2"/>
          <p:cNvSpPr>
            <a:spLocks noGrp="1"/>
          </p:cNvSpPr>
          <p:nvPr>
            <p:ph idx="1"/>
          </p:nvPr>
        </p:nvSpPr>
        <p:spPr>
          <a:xfrm>
            <a:off x="251520" y="1052736"/>
            <a:ext cx="8784976" cy="1152128"/>
          </a:xfrm>
        </p:spPr>
        <p:txBody>
          <a:bodyPr/>
          <a:lstStyle/>
          <a:p>
            <a:pPr lvl="1"/>
            <a:r>
              <a:rPr lang="en-US" sz="1400" b="1" dirty="0" smtClean="0"/>
              <a:t>The MC is a statistical analysis of the circuit which performs multiple runs of the selected analysis (DC, AC or transient).</a:t>
            </a:r>
          </a:p>
          <a:p>
            <a:pPr lvl="1"/>
            <a:r>
              <a:rPr lang="en-US" sz="1400" b="1" dirty="0" smtClean="0"/>
              <a:t>The first run uses nominal values of all components. Subsequent runs use variations on model parameters on each component.</a:t>
            </a:r>
            <a:endParaRPr lang="en-US" sz="1400" dirty="0" smtClean="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27</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4596" y="2587849"/>
            <a:ext cx="3881212" cy="3201431"/>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14" y="2268217"/>
            <a:ext cx="1715848" cy="3521063"/>
          </a:xfrm>
          <a:prstGeom prst="rect">
            <a:avLst/>
          </a:prstGeom>
        </p:spPr>
      </p:pic>
      <p:sp>
        <p:nvSpPr>
          <p:cNvPr id="9" name="ZoneTexte 8"/>
          <p:cNvSpPr txBox="1"/>
          <p:nvPr/>
        </p:nvSpPr>
        <p:spPr>
          <a:xfrm>
            <a:off x="1979712" y="5864488"/>
            <a:ext cx="3456384" cy="307777"/>
          </a:xfrm>
          <a:prstGeom prst="rect">
            <a:avLst/>
          </a:prstGeom>
          <a:noFill/>
          <a:ln>
            <a:noFill/>
          </a:ln>
        </p:spPr>
        <p:txBody>
          <a:bodyPr wrap="square" rtlCol="0">
            <a:spAutoFit/>
          </a:bodyPr>
          <a:lstStyle/>
          <a:p>
            <a:pPr algn="ctr"/>
            <a:r>
              <a:rPr lang="en-US" sz="1400" b="1" i="1" dirty="0" err="1" smtClean="0"/>
              <a:t>Tpeak</a:t>
            </a:r>
            <a:r>
              <a:rPr lang="en-US" sz="1400" b="1" i="1" dirty="0" smtClean="0"/>
              <a:t> extraction: Process &amp; Mismatch</a:t>
            </a:r>
          </a:p>
        </p:txBody>
      </p:sp>
      <p:sp>
        <p:nvSpPr>
          <p:cNvPr id="10" name="ZoneTexte 9"/>
          <p:cNvSpPr txBox="1"/>
          <p:nvPr/>
        </p:nvSpPr>
        <p:spPr>
          <a:xfrm>
            <a:off x="5717353" y="5864488"/>
            <a:ext cx="3456384" cy="307777"/>
          </a:xfrm>
          <a:prstGeom prst="rect">
            <a:avLst/>
          </a:prstGeom>
          <a:noFill/>
          <a:ln>
            <a:noFill/>
          </a:ln>
        </p:spPr>
        <p:txBody>
          <a:bodyPr wrap="square" rtlCol="0">
            <a:spAutoFit/>
          </a:bodyPr>
          <a:lstStyle/>
          <a:p>
            <a:pPr algn="ctr"/>
            <a:r>
              <a:rPr lang="en-US" sz="1400" b="1" i="1" dirty="0" err="1" smtClean="0"/>
              <a:t>Tpeak</a:t>
            </a:r>
            <a:r>
              <a:rPr lang="en-US" sz="1400" b="1" i="1" dirty="0" smtClean="0"/>
              <a:t> extraction: only Mismatch</a:t>
            </a:r>
          </a:p>
        </p:txBody>
      </p:sp>
    </p:spTree>
    <p:extLst>
      <p:ext uri="{BB962C8B-B14F-4D97-AF65-F5344CB8AC3E}">
        <p14:creationId xmlns:p14="http://schemas.microsoft.com/office/powerpoint/2010/main" val="2999895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p:txBody>
          <a:bodyPr/>
          <a:lstStyle/>
          <a:p>
            <a:r>
              <a:rPr lang="en-US" sz="2400" dirty="0" smtClean="0"/>
              <a:t>Layout simulation</a:t>
            </a:r>
            <a:endParaRPr lang="en-US" sz="2400" dirty="0"/>
          </a:p>
        </p:txBody>
      </p:sp>
      <p:sp>
        <p:nvSpPr>
          <p:cNvPr id="9" name="Espace réservé du numéro de diapositive 8"/>
          <p:cNvSpPr>
            <a:spLocks noGrp="1"/>
          </p:cNvSpPr>
          <p:nvPr>
            <p:ph type="sldNum" sz="quarter" idx="11"/>
          </p:nvPr>
        </p:nvSpPr>
        <p:spPr/>
        <p:txBody>
          <a:bodyPr/>
          <a:lstStyle/>
          <a:p>
            <a:r>
              <a:rPr lang="fr-FR" smtClean="0">
                <a:solidFill>
                  <a:prstClr val="white"/>
                </a:solidFill>
              </a:rPr>
              <a:t>|  PAGE </a:t>
            </a:r>
            <a:fld id="{AEFB9B6D-867A-40B8-ACB0-35CC9F272C9C}" type="slidenum">
              <a:rPr lang="fr-FR" smtClean="0">
                <a:solidFill>
                  <a:prstClr val="white"/>
                </a:solidFill>
              </a:rPr>
              <a:pPr/>
              <a:t>28</a:t>
            </a:fld>
            <a:endParaRPr lang="fr-FR" dirty="0">
              <a:solidFill>
                <a:prstClr val="white"/>
              </a:solidFill>
            </a:endParaRPr>
          </a:p>
        </p:txBody>
      </p:sp>
      <p:sp>
        <p:nvSpPr>
          <p:cNvPr id="10" name="Espace réservé du pied de page 9"/>
          <p:cNvSpPr>
            <a:spLocks noGrp="1"/>
          </p:cNvSpPr>
          <p:nvPr>
            <p:ph type="ftr" sz="quarter" idx="12"/>
          </p:nvPr>
        </p:nvSpPr>
        <p:spPr/>
        <p:txBody>
          <a:bodyPr/>
          <a:lstStyle/>
          <a:p>
            <a:r>
              <a:rPr lang="fr-FR" smtClean="0">
                <a:solidFill>
                  <a:prstClr val="white"/>
                </a:solidFill>
              </a:rPr>
              <a:t>Café du SEDI | Vendredi 13 Mai 2014</a:t>
            </a:r>
            <a:endParaRPr lang="fr-FR" dirty="0">
              <a:solidFill>
                <a:prstClr val="white"/>
              </a:solidFill>
            </a:endParaRPr>
          </a:p>
        </p:txBody>
      </p:sp>
    </p:spTree>
    <p:extLst>
      <p:ext uri="{BB962C8B-B14F-4D97-AF65-F5344CB8AC3E}">
        <p14:creationId xmlns:p14="http://schemas.microsoft.com/office/powerpoint/2010/main" val="1925512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Layout simulation</a:t>
            </a:r>
            <a:endParaRPr lang="en-US" dirty="0"/>
          </a:p>
        </p:txBody>
      </p:sp>
      <p:sp>
        <p:nvSpPr>
          <p:cNvPr id="3" name="Espace réservé du contenu 2"/>
          <p:cNvSpPr>
            <a:spLocks noGrp="1"/>
          </p:cNvSpPr>
          <p:nvPr>
            <p:ph idx="1"/>
          </p:nvPr>
        </p:nvSpPr>
        <p:spPr>
          <a:xfrm>
            <a:off x="251520" y="1052736"/>
            <a:ext cx="8784976" cy="1152128"/>
          </a:xfrm>
        </p:spPr>
        <p:txBody>
          <a:bodyPr/>
          <a:lstStyle/>
          <a:p>
            <a:pPr lvl="1"/>
            <a:r>
              <a:rPr lang="en-US" sz="1400" b="1" dirty="0" smtClean="0"/>
              <a:t>The contribution of the routing nets must be taking into account:</a:t>
            </a:r>
          </a:p>
          <a:p>
            <a:pPr marL="0" lvl="1" indent="0">
              <a:buNone/>
            </a:pPr>
            <a:r>
              <a:rPr lang="en-US" sz="1400" i="1" dirty="0"/>
              <a:t>	</a:t>
            </a:r>
            <a:r>
              <a:rPr lang="en-US" sz="1400" i="1" dirty="0" smtClean="0"/>
              <a:t>net resistor &amp; net capacitor (coupling net/net</a:t>
            </a:r>
            <a:r>
              <a:rPr lang="en-US" sz="1400" i="1" dirty="0"/>
              <a:t> </a:t>
            </a:r>
            <a:r>
              <a:rPr lang="en-US" sz="1400" i="1" dirty="0" smtClean="0"/>
              <a:t>&amp; net/</a:t>
            </a:r>
            <a:r>
              <a:rPr lang="en-US" sz="1400" i="1" dirty="0" err="1" smtClean="0"/>
              <a:t>Substrat</a:t>
            </a:r>
            <a:r>
              <a:rPr lang="en-US" sz="1400" i="1" dirty="0"/>
              <a:t>)</a:t>
            </a:r>
            <a:endParaRPr lang="en-US" sz="1400" i="1" dirty="0" smtClean="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29</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pic>
        <p:nvPicPr>
          <p:cNvPr id="8" name="Image 7"/>
          <p:cNvPicPr>
            <a:picLocks noChangeAspect="1"/>
          </p:cNvPicPr>
          <p:nvPr/>
        </p:nvPicPr>
        <p:blipFill>
          <a:blip r:embed="rId2"/>
          <a:stretch>
            <a:fillRect/>
          </a:stretch>
        </p:blipFill>
        <p:spPr>
          <a:xfrm>
            <a:off x="0" y="1844824"/>
            <a:ext cx="9144000" cy="4361944"/>
          </a:xfrm>
          <a:prstGeom prst="rect">
            <a:avLst/>
          </a:prstGeom>
        </p:spPr>
      </p:pic>
    </p:spTree>
    <p:extLst>
      <p:ext uri="{BB962C8B-B14F-4D97-AF65-F5344CB8AC3E}">
        <p14:creationId xmlns:p14="http://schemas.microsoft.com/office/powerpoint/2010/main" val="1762811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p:txBody>
          <a:bodyPr/>
          <a:lstStyle/>
          <a:p>
            <a:r>
              <a:rPr lang="en-US" sz="2400" dirty="0" smtClean="0"/>
              <a:t>History of electronic simulation</a:t>
            </a:r>
            <a:endParaRPr lang="en-US" sz="2400" dirty="0"/>
          </a:p>
        </p:txBody>
      </p:sp>
      <p:sp>
        <p:nvSpPr>
          <p:cNvPr id="9" name="Espace réservé du numéro de diapositive 8"/>
          <p:cNvSpPr>
            <a:spLocks noGrp="1"/>
          </p:cNvSpPr>
          <p:nvPr>
            <p:ph type="sldNum" sz="quarter" idx="11"/>
          </p:nvPr>
        </p:nvSpPr>
        <p:spPr/>
        <p:txBody>
          <a:bodyPr/>
          <a:lstStyle/>
          <a:p>
            <a:r>
              <a:rPr lang="fr-FR" smtClean="0"/>
              <a:t>|  PAGE </a:t>
            </a:r>
            <a:fld id="{AEFB9B6D-867A-40B8-ACB0-35CC9F272C9C}" type="slidenum">
              <a:rPr lang="fr-FR" smtClean="0"/>
              <a:pPr/>
              <a:t>3</a:t>
            </a:fld>
            <a:endParaRPr lang="fr-FR" dirty="0"/>
          </a:p>
        </p:txBody>
      </p:sp>
      <p:sp>
        <p:nvSpPr>
          <p:cNvPr id="10" name="Espace réservé du pied de page 9"/>
          <p:cNvSpPr>
            <a:spLocks noGrp="1"/>
          </p:cNvSpPr>
          <p:nvPr>
            <p:ph type="ftr" sz="quarter" idx="12"/>
          </p:nvPr>
        </p:nvSpPr>
        <p:spPr/>
        <p:txBody>
          <a:bodyPr/>
          <a:lstStyle/>
          <a:p>
            <a:r>
              <a:rPr lang="fr-FR" smtClean="0"/>
              <a:t>Café du SEDI | Vendredi 13 Mai 2014</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Layout simulation</a:t>
            </a:r>
            <a:endParaRPr lang="en-US" dirty="0"/>
          </a:p>
        </p:txBody>
      </p:sp>
      <p:sp>
        <p:nvSpPr>
          <p:cNvPr id="3" name="Espace réservé du contenu 2"/>
          <p:cNvSpPr>
            <a:spLocks noGrp="1"/>
          </p:cNvSpPr>
          <p:nvPr>
            <p:ph idx="1"/>
          </p:nvPr>
        </p:nvSpPr>
        <p:spPr>
          <a:xfrm>
            <a:off x="251520" y="1052736"/>
            <a:ext cx="8784976" cy="550205"/>
          </a:xfrm>
        </p:spPr>
        <p:txBody>
          <a:bodyPr/>
          <a:lstStyle/>
          <a:p>
            <a:pPr lvl="1"/>
            <a:r>
              <a:rPr lang="en-US" sz="1400" b="1" dirty="0" smtClean="0"/>
              <a:t>The contribution of the routing nets must be taking into account: </a:t>
            </a:r>
          </a:p>
          <a:p>
            <a:pPr marL="0" lvl="1" indent="0">
              <a:buNone/>
            </a:pPr>
            <a:r>
              <a:rPr lang="en-US" sz="1400" dirty="0" smtClean="0"/>
              <a:t>	=&gt; signal integration, lower gain, voltage drop ..</a:t>
            </a:r>
          </a:p>
          <a:p>
            <a:pPr marL="0" lvl="1" indent="0">
              <a:buNone/>
            </a:pPr>
            <a:endParaRPr lang="en-US" sz="1400" b="1" dirty="0" smtClean="0"/>
          </a:p>
          <a:p>
            <a:pPr marL="0" lvl="1" indent="0">
              <a:buNone/>
            </a:pPr>
            <a:r>
              <a:rPr lang="en-US" sz="1400" b="1" dirty="0" smtClean="0"/>
              <a:t>Example: AGET ASIC, 2x 32 channels, large silicon area </a:t>
            </a:r>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30</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847" y="2564924"/>
            <a:ext cx="3678075" cy="3284698"/>
          </a:xfrm>
          <a:prstGeom prst="rect">
            <a:avLst/>
          </a:prstGeom>
        </p:spPr>
      </p:pic>
      <p:cxnSp>
        <p:nvCxnSpPr>
          <p:cNvPr id="9" name="Connecteur droit avec flèche 8"/>
          <p:cNvCxnSpPr/>
          <p:nvPr/>
        </p:nvCxnSpPr>
        <p:spPr>
          <a:xfrm>
            <a:off x="717263" y="2564924"/>
            <a:ext cx="0" cy="3284698"/>
          </a:xfrm>
          <a:prstGeom prst="straightConnector1">
            <a:avLst/>
          </a:prstGeom>
          <a:ln w="571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867847" y="2420606"/>
            <a:ext cx="3678075" cy="0"/>
          </a:xfrm>
          <a:prstGeom prst="straightConnector1">
            <a:avLst/>
          </a:prstGeom>
          <a:ln w="571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163305" y="2033878"/>
            <a:ext cx="1087157" cy="369332"/>
          </a:xfrm>
          <a:prstGeom prst="rect">
            <a:avLst/>
          </a:prstGeom>
          <a:noFill/>
        </p:spPr>
        <p:txBody>
          <a:bodyPr wrap="none" rtlCol="0">
            <a:spAutoFit/>
          </a:bodyPr>
          <a:lstStyle/>
          <a:p>
            <a:pPr algn="ctr"/>
            <a:r>
              <a:rPr lang="fr-FR" i="1" dirty="0" smtClean="0"/>
              <a:t>8560 µm</a:t>
            </a:r>
            <a:endParaRPr lang="fr-FR" i="1" dirty="0"/>
          </a:p>
        </p:txBody>
      </p:sp>
      <p:sp>
        <p:nvSpPr>
          <p:cNvPr id="14" name="ZoneTexte 13"/>
          <p:cNvSpPr txBox="1"/>
          <p:nvPr/>
        </p:nvSpPr>
        <p:spPr>
          <a:xfrm rot="16200000">
            <a:off x="-136964" y="3957983"/>
            <a:ext cx="1087157" cy="369332"/>
          </a:xfrm>
          <a:prstGeom prst="rect">
            <a:avLst/>
          </a:prstGeom>
          <a:noFill/>
        </p:spPr>
        <p:txBody>
          <a:bodyPr wrap="none" rtlCol="0">
            <a:spAutoFit/>
          </a:bodyPr>
          <a:lstStyle/>
          <a:p>
            <a:pPr algn="ctr"/>
            <a:r>
              <a:rPr lang="fr-FR" i="1" dirty="0" smtClean="0"/>
              <a:t>7630 µm</a:t>
            </a:r>
            <a:endParaRPr lang="fr-FR" i="1" dirty="0"/>
          </a:p>
        </p:txBody>
      </p:sp>
      <p:sp>
        <p:nvSpPr>
          <p:cNvPr id="15" name="Ellipse 14"/>
          <p:cNvSpPr/>
          <p:nvPr/>
        </p:nvSpPr>
        <p:spPr>
          <a:xfrm>
            <a:off x="3719451" y="2708920"/>
            <a:ext cx="548781" cy="2963294"/>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p:cNvCxnSpPr/>
          <p:nvPr/>
        </p:nvCxnSpPr>
        <p:spPr>
          <a:xfrm flipH="1">
            <a:off x="3995936" y="4221088"/>
            <a:ext cx="79208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913053" y="3799509"/>
            <a:ext cx="3683955" cy="1569660"/>
          </a:xfrm>
          <a:prstGeom prst="rect">
            <a:avLst/>
          </a:prstGeom>
          <a:noFill/>
        </p:spPr>
        <p:txBody>
          <a:bodyPr wrap="square" rtlCol="0">
            <a:spAutoFit/>
          </a:bodyPr>
          <a:lstStyle/>
          <a:p>
            <a:r>
              <a:rPr lang="fr-FR" sz="1600" i="1" dirty="0" smtClean="0"/>
              <a:t>Bus: VDD, VSS, VDC ..</a:t>
            </a:r>
          </a:p>
          <a:p>
            <a:r>
              <a:rPr lang="en-US" sz="1600" i="1" dirty="0" smtClean="0"/>
              <a:t>Height</a:t>
            </a:r>
            <a:r>
              <a:rPr lang="fr-FR" sz="1600" i="1" dirty="0" smtClean="0"/>
              <a:t>: 7000 µm</a:t>
            </a:r>
          </a:p>
          <a:p>
            <a:r>
              <a:rPr lang="fr-FR" sz="1600" i="1" dirty="0" smtClean="0"/>
              <a:t>If Met1 bus; </a:t>
            </a:r>
            <a:r>
              <a:rPr lang="en-US" sz="1600" i="1" dirty="0" smtClean="0"/>
              <a:t>resistivity</a:t>
            </a:r>
            <a:r>
              <a:rPr lang="fr-FR" sz="1600" i="1" dirty="0" smtClean="0"/>
              <a:t> = 70 m</a:t>
            </a:r>
            <a:r>
              <a:rPr lang="el-GR" sz="1600" i="1" dirty="0" smtClean="0">
                <a:latin typeface="Times New Roman" panose="02020603050405020304" pitchFamily="18" charset="0"/>
                <a:cs typeface="Times New Roman" panose="02020603050405020304" pitchFamily="18" charset="0"/>
              </a:rPr>
              <a:t>Ω</a:t>
            </a:r>
            <a:r>
              <a:rPr lang="fr-FR" sz="1600" i="1" dirty="0" smtClean="0">
                <a:latin typeface="Times New Roman" panose="02020603050405020304" pitchFamily="18" charset="0"/>
                <a:cs typeface="Times New Roman" panose="02020603050405020304" pitchFamily="18" charset="0"/>
              </a:rPr>
              <a:t>/□, </a:t>
            </a:r>
          </a:p>
          <a:p>
            <a:r>
              <a:rPr lang="fr-FR" sz="1600" i="1" dirty="0" smtClean="0">
                <a:cs typeface="Times New Roman" panose="02020603050405020304" pitchFamily="18" charset="0"/>
              </a:rPr>
              <a:t>W=0.5 µm =&gt; 980 </a:t>
            </a:r>
            <a:r>
              <a:rPr lang="el-GR" sz="1600" i="1" dirty="0" smtClean="0">
                <a:latin typeface="Times New Roman" panose="02020603050405020304" pitchFamily="18" charset="0"/>
                <a:cs typeface="Times New Roman" panose="02020603050405020304" pitchFamily="18" charset="0"/>
              </a:rPr>
              <a:t>Ω</a:t>
            </a:r>
            <a:endParaRPr lang="fr-FR" sz="1600" i="1" dirty="0" smtClean="0">
              <a:latin typeface="Times New Roman" panose="02020603050405020304" pitchFamily="18" charset="0"/>
              <a:cs typeface="Times New Roman" panose="02020603050405020304" pitchFamily="18" charset="0"/>
            </a:endParaRPr>
          </a:p>
          <a:p>
            <a:r>
              <a:rPr lang="fr-FR" sz="1600" i="1" dirty="0" smtClean="0">
                <a:cs typeface="Times New Roman" panose="02020603050405020304" pitchFamily="18" charset="0"/>
              </a:rPr>
              <a:t>W=50 </a:t>
            </a:r>
            <a:r>
              <a:rPr lang="fr-FR" sz="1600" i="1" dirty="0">
                <a:cs typeface="Times New Roman" panose="02020603050405020304" pitchFamily="18" charset="0"/>
              </a:rPr>
              <a:t>µm =&gt; </a:t>
            </a:r>
            <a:r>
              <a:rPr lang="fr-FR" sz="1600" i="1" dirty="0" smtClean="0">
                <a:cs typeface="Times New Roman" panose="02020603050405020304" pitchFamily="18" charset="0"/>
              </a:rPr>
              <a:t>9.80 </a:t>
            </a:r>
            <a:r>
              <a:rPr lang="el-GR" sz="1600" i="1" dirty="0">
                <a:latin typeface="Times New Roman" panose="02020603050405020304" pitchFamily="18" charset="0"/>
                <a:cs typeface="Times New Roman" panose="02020603050405020304" pitchFamily="18" charset="0"/>
              </a:rPr>
              <a:t>Ω</a:t>
            </a:r>
            <a:endParaRPr lang="fr-FR" sz="1600" i="1" dirty="0">
              <a:latin typeface="Times New Roman" panose="02020603050405020304" pitchFamily="18" charset="0"/>
              <a:cs typeface="Times New Roman" panose="02020603050405020304" pitchFamily="18" charset="0"/>
            </a:endParaRPr>
          </a:p>
          <a:p>
            <a:endParaRPr lang="fr-FR" sz="1600" i="1" dirty="0"/>
          </a:p>
        </p:txBody>
      </p:sp>
      <p:cxnSp>
        <p:nvCxnSpPr>
          <p:cNvPr id="19" name="Connecteur droit avec flèche 18"/>
          <p:cNvCxnSpPr/>
          <p:nvPr/>
        </p:nvCxnSpPr>
        <p:spPr>
          <a:xfrm flipV="1">
            <a:off x="2706883" y="5176938"/>
            <a:ext cx="0" cy="8443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496020" y="6027832"/>
            <a:ext cx="5372124" cy="338554"/>
          </a:xfrm>
          <a:prstGeom prst="rect">
            <a:avLst/>
          </a:prstGeom>
          <a:noFill/>
        </p:spPr>
        <p:txBody>
          <a:bodyPr wrap="square" rtlCol="0">
            <a:spAutoFit/>
          </a:bodyPr>
          <a:lstStyle/>
          <a:p>
            <a:r>
              <a:rPr lang="en-US" sz="1600" i="1" dirty="0" smtClean="0"/>
              <a:t>SCA Bus: 1 row; Length = 0,5 mm =&gt; </a:t>
            </a:r>
            <a:r>
              <a:rPr lang="en-US" sz="1600" i="1" dirty="0" err="1" smtClean="0"/>
              <a:t>Cparasite</a:t>
            </a:r>
            <a:r>
              <a:rPr lang="en-US" sz="1600" i="1" dirty="0" smtClean="0"/>
              <a:t> = 2 pF</a:t>
            </a:r>
            <a:endParaRPr lang="en-US" sz="1600" i="1" dirty="0"/>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3097" y="1710584"/>
            <a:ext cx="3393477" cy="1851842"/>
          </a:xfrm>
          <a:prstGeom prst="rect">
            <a:avLst/>
          </a:prstGeom>
        </p:spPr>
      </p:pic>
      <p:sp>
        <p:nvSpPr>
          <p:cNvPr id="22" name="Rectangle 21"/>
          <p:cNvSpPr/>
          <p:nvPr/>
        </p:nvSpPr>
        <p:spPr>
          <a:xfrm>
            <a:off x="1659827" y="5073572"/>
            <a:ext cx="2048077" cy="83620"/>
          </a:xfrm>
          <a:prstGeom prst="rect">
            <a:avLst/>
          </a:prstGeom>
          <a:solidFill>
            <a:srgbClr val="FFFF00"/>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2339752" y="5053826"/>
            <a:ext cx="647613" cy="123111"/>
          </a:xfrm>
          <a:prstGeom prst="rect">
            <a:avLst/>
          </a:prstGeom>
          <a:noFill/>
        </p:spPr>
        <p:txBody>
          <a:bodyPr wrap="none" lIns="0" tIns="0" rIns="0" bIns="0" rtlCol="0">
            <a:spAutoFit/>
          </a:bodyPr>
          <a:lstStyle/>
          <a:p>
            <a:pPr algn="ctr"/>
            <a:r>
              <a:rPr lang="fr-FR" sz="800" i="1" dirty="0" smtClean="0"/>
              <a:t>SCA 512 </a:t>
            </a:r>
            <a:r>
              <a:rPr lang="fr-FR" sz="800" i="1" dirty="0" err="1" smtClean="0"/>
              <a:t>cells</a:t>
            </a:r>
            <a:endParaRPr lang="fr-FR" sz="800" i="1" dirty="0"/>
          </a:p>
        </p:txBody>
      </p:sp>
    </p:spTree>
    <p:extLst>
      <p:ext uri="{BB962C8B-B14F-4D97-AF65-F5344CB8AC3E}">
        <p14:creationId xmlns:p14="http://schemas.microsoft.com/office/powerpoint/2010/main" val="436655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p:txBody>
          <a:bodyPr/>
          <a:lstStyle/>
          <a:p>
            <a:r>
              <a:rPr lang="en-US" sz="2400" dirty="0" smtClean="0"/>
              <a:t>summary</a:t>
            </a:r>
            <a:endParaRPr lang="en-US" sz="2400" dirty="0"/>
          </a:p>
        </p:txBody>
      </p:sp>
      <p:sp>
        <p:nvSpPr>
          <p:cNvPr id="9" name="Espace réservé du numéro de diapositive 8"/>
          <p:cNvSpPr>
            <a:spLocks noGrp="1"/>
          </p:cNvSpPr>
          <p:nvPr>
            <p:ph type="sldNum" sz="quarter" idx="11"/>
          </p:nvPr>
        </p:nvSpPr>
        <p:spPr/>
        <p:txBody>
          <a:bodyPr/>
          <a:lstStyle/>
          <a:p>
            <a:r>
              <a:rPr lang="fr-FR" smtClean="0">
                <a:solidFill>
                  <a:prstClr val="white"/>
                </a:solidFill>
              </a:rPr>
              <a:t>|  PAGE </a:t>
            </a:r>
            <a:fld id="{AEFB9B6D-867A-40B8-ACB0-35CC9F272C9C}" type="slidenum">
              <a:rPr lang="fr-FR" smtClean="0">
                <a:solidFill>
                  <a:prstClr val="white"/>
                </a:solidFill>
              </a:rPr>
              <a:pPr/>
              <a:t>31</a:t>
            </a:fld>
            <a:endParaRPr lang="fr-FR" dirty="0">
              <a:solidFill>
                <a:prstClr val="white"/>
              </a:solidFill>
            </a:endParaRPr>
          </a:p>
        </p:txBody>
      </p:sp>
      <p:sp>
        <p:nvSpPr>
          <p:cNvPr id="10" name="Espace réservé du pied de page 9"/>
          <p:cNvSpPr>
            <a:spLocks noGrp="1"/>
          </p:cNvSpPr>
          <p:nvPr>
            <p:ph type="ftr" sz="quarter" idx="12"/>
          </p:nvPr>
        </p:nvSpPr>
        <p:spPr/>
        <p:txBody>
          <a:bodyPr/>
          <a:lstStyle/>
          <a:p>
            <a:r>
              <a:rPr lang="fr-FR" smtClean="0">
                <a:solidFill>
                  <a:prstClr val="white"/>
                </a:solidFill>
              </a:rPr>
              <a:t>Café du SEDI | Vendredi 13 Mai 2014</a:t>
            </a:r>
            <a:endParaRPr lang="fr-FR" dirty="0">
              <a:solidFill>
                <a:prstClr val="white"/>
              </a:solidFill>
            </a:endParaRPr>
          </a:p>
        </p:txBody>
      </p:sp>
    </p:spTree>
    <p:extLst>
      <p:ext uri="{BB962C8B-B14F-4D97-AF65-F5344CB8AC3E}">
        <p14:creationId xmlns:p14="http://schemas.microsoft.com/office/powerpoint/2010/main" val="14335352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summary</a:t>
            </a:r>
            <a:endParaRPr lang="en-US" dirty="0"/>
          </a:p>
        </p:txBody>
      </p:sp>
      <p:sp>
        <p:nvSpPr>
          <p:cNvPr id="3" name="Espace réservé du contenu 2"/>
          <p:cNvSpPr>
            <a:spLocks noGrp="1"/>
          </p:cNvSpPr>
          <p:nvPr>
            <p:ph idx="1"/>
          </p:nvPr>
        </p:nvSpPr>
        <p:spPr>
          <a:xfrm>
            <a:off x="251520" y="1052736"/>
            <a:ext cx="8640960" cy="5256584"/>
          </a:xfrm>
        </p:spPr>
        <p:txBody>
          <a:bodyPr/>
          <a:lstStyle/>
          <a:p>
            <a:pPr lvl="1" algn="just">
              <a:lnSpc>
                <a:spcPct val="150000"/>
              </a:lnSpc>
            </a:pPr>
            <a:r>
              <a:rPr lang="en-US" sz="1400" b="1" dirty="0" smtClean="0"/>
              <a:t>SPICE, from the University of California, at Berkeley, is the </a:t>
            </a:r>
            <a:r>
              <a:rPr lang="en-US" sz="1400" b="1" i="1" dirty="0" smtClean="0"/>
              <a:t>de facto </a:t>
            </a:r>
            <a:r>
              <a:rPr lang="en-US" sz="1400" b="1" dirty="0" smtClean="0"/>
              <a:t>world standard for analog circuit simulation</a:t>
            </a:r>
          </a:p>
          <a:p>
            <a:pPr lvl="1" algn="just">
              <a:lnSpc>
                <a:spcPct val="200000"/>
              </a:lnSpc>
            </a:pPr>
            <a:r>
              <a:rPr lang="en-US" sz="1400" b="1" dirty="0" smtClean="0"/>
              <a:t>Simulations permit to study and to validate the design of the Integrated circuit</a:t>
            </a:r>
          </a:p>
          <a:p>
            <a:pPr lvl="1" algn="just">
              <a:lnSpc>
                <a:spcPct val="200000"/>
              </a:lnSpc>
            </a:pPr>
            <a:r>
              <a:rPr lang="en-US" sz="1400" b="1" dirty="0" smtClean="0"/>
              <a:t>The basic simulation types are DC, AC, NOISE and TRANSIENT</a:t>
            </a:r>
          </a:p>
          <a:p>
            <a:pPr lvl="1" algn="just">
              <a:lnSpc>
                <a:spcPct val="150000"/>
              </a:lnSpc>
            </a:pPr>
            <a:r>
              <a:rPr lang="en-US" sz="1400" b="1" dirty="0" smtClean="0"/>
              <a:t>But the </a:t>
            </a:r>
            <a:r>
              <a:rPr lang="en-US" sz="1400" b="1" dirty="0"/>
              <a:t>results </a:t>
            </a:r>
            <a:r>
              <a:rPr lang="en-US" sz="1400" b="1" dirty="0" smtClean="0"/>
              <a:t>are </a:t>
            </a:r>
            <a:r>
              <a:rPr lang="en-US" sz="1400" b="1" dirty="0"/>
              <a:t>only as accurate as the model </a:t>
            </a:r>
            <a:r>
              <a:rPr lang="en-US" sz="1400" b="1" dirty="0" smtClean="0"/>
              <a:t>used. The transistor model is dependent of the technology choose and becomes more &amp; more sophisticate according to the technology evolution (</a:t>
            </a:r>
            <a:r>
              <a:rPr lang="en-US" sz="1400" b="1" dirty="0" err="1" smtClean="0"/>
              <a:t>nano</a:t>
            </a:r>
            <a:r>
              <a:rPr lang="en-US" sz="1400" b="1" dirty="0" smtClean="0"/>
              <a:t>-scale device).</a:t>
            </a:r>
          </a:p>
          <a:p>
            <a:pPr lvl="1" algn="just">
              <a:lnSpc>
                <a:spcPct val="150000"/>
              </a:lnSpc>
            </a:pPr>
            <a:endParaRPr lang="en-US" sz="1400" b="1" dirty="0" smtClean="0"/>
          </a:p>
          <a:p>
            <a:pPr lvl="1" algn="just">
              <a:lnSpc>
                <a:spcPct val="150000"/>
              </a:lnSpc>
            </a:pPr>
            <a:r>
              <a:rPr lang="en-US" sz="1400" b="1" dirty="0" smtClean="0"/>
              <a:t>The most accurate representation is based on 2D, 3D geometrical and processing characteristics of the device structure.</a:t>
            </a:r>
          </a:p>
          <a:p>
            <a:pPr lvl="1" algn="just">
              <a:lnSpc>
                <a:spcPct val="150000"/>
              </a:lnSpc>
            </a:pPr>
            <a:endParaRPr lang="en-US" sz="1400" b="1" dirty="0" smtClean="0"/>
          </a:p>
          <a:p>
            <a:pPr lvl="1" algn="just">
              <a:lnSpc>
                <a:spcPct val="150000"/>
              </a:lnSpc>
            </a:pPr>
            <a:r>
              <a:rPr lang="en-US" sz="1400" b="1" dirty="0" smtClean="0"/>
              <a:t>These are models for device-level simulators referred to as Technology CAD (TCAD). Actually, they are impractical for circuit simulation due to the very complex and time-consuming solution needed for every single device, but tomorrow why not…</a:t>
            </a:r>
          </a:p>
          <a:p>
            <a:pPr lvl="1" algn="just"/>
            <a:endParaRPr lang="en-US" sz="1400" dirty="0"/>
          </a:p>
          <a:p>
            <a:pPr lvl="1" algn="just">
              <a:buFont typeface="Wingdings" panose="05000000000000000000" pitchFamily="2" charset="2"/>
              <a:buChar char="ü"/>
            </a:pPr>
            <a:endParaRPr lang="en-US" sz="1400" dirty="0" smtClean="0"/>
          </a:p>
          <a:p>
            <a:pPr marL="0" lvl="1" indent="0">
              <a:buNone/>
            </a:pPr>
            <a:r>
              <a:rPr lang="en-US" sz="1400" dirty="0" smtClean="0"/>
              <a:t> </a:t>
            </a:r>
            <a:endParaRPr lang="fr-FR" dirty="0"/>
          </a:p>
          <a:p>
            <a:pPr marL="0" lvl="1" indent="0">
              <a:buNone/>
            </a:pPr>
            <a:endParaRPr lang="fr-FR" dirty="0" smtClean="0"/>
          </a:p>
          <a:p>
            <a:pPr marL="0" lvl="1" indent="0">
              <a:buNone/>
            </a:pP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32</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spTree>
    <p:extLst>
      <p:ext uri="{BB962C8B-B14F-4D97-AF65-F5344CB8AC3E}">
        <p14:creationId xmlns:p14="http://schemas.microsoft.com/office/powerpoint/2010/main" val="153476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p:txBody>
          <a:bodyPr/>
          <a:lstStyle/>
          <a:p>
            <a:r>
              <a:rPr lang="en-US" sz="2400" dirty="0" smtClean="0"/>
              <a:t>Thank you !!</a:t>
            </a:r>
            <a:endParaRPr lang="en-US" sz="2400" dirty="0"/>
          </a:p>
        </p:txBody>
      </p:sp>
      <p:sp>
        <p:nvSpPr>
          <p:cNvPr id="9" name="Espace réservé du numéro de diapositive 8"/>
          <p:cNvSpPr>
            <a:spLocks noGrp="1"/>
          </p:cNvSpPr>
          <p:nvPr>
            <p:ph type="sldNum" sz="quarter" idx="11"/>
          </p:nvPr>
        </p:nvSpPr>
        <p:spPr/>
        <p:txBody>
          <a:bodyPr/>
          <a:lstStyle/>
          <a:p>
            <a:r>
              <a:rPr lang="fr-FR" smtClean="0">
                <a:solidFill>
                  <a:prstClr val="white"/>
                </a:solidFill>
              </a:rPr>
              <a:t>|  PAGE </a:t>
            </a:r>
            <a:fld id="{AEFB9B6D-867A-40B8-ACB0-35CC9F272C9C}" type="slidenum">
              <a:rPr lang="fr-FR" smtClean="0">
                <a:solidFill>
                  <a:prstClr val="white"/>
                </a:solidFill>
              </a:rPr>
              <a:pPr/>
              <a:t>33</a:t>
            </a:fld>
            <a:endParaRPr lang="fr-FR" dirty="0">
              <a:solidFill>
                <a:prstClr val="white"/>
              </a:solidFill>
            </a:endParaRPr>
          </a:p>
        </p:txBody>
      </p:sp>
      <p:sp>
        <p:nvSpPr>
          <p:cNvPr id="10" name="Espace réservé du pied de page 9"/>
          <p:cNvSpPr>
            <a:spLocks noGrp="1"/>
          </p:cNvSpPr>
          <p:nvPr>
            <p:ph type="ftr" sz="quarter" idx="12"/>
          </p:nvPr>
        </p:nvSpPr>
        <p:spPr/>
        <p:txBody>
          <a:bodyPr/>
          <a:lstStyle/>
          <a:p>
            <a:r>
              <a:rPr lang="fr-FR" smtClean="0">
                <a:solidFill>
                  <a:prstClr val="white"/>
                </a:solidFill>
              </a:rPr>
              <a:t>Café du SEDI | Vendredi 13 Mai 2014</a:t>
            </a:r>
            <a:endParaRPr lang="fr-FR" dirty="0">
              <a:solidFill>
                <a:prstClr val="white"/>
              </a:solidFill>
            </a:endParaRPr>
          </a:p>
        </p:txBody>
      </p:sp>
    </p:spTree>
    <p:extLst>
      <p:ext uri="{BB962C8B-B14F-4D97-AF65-F5344CB8AC3E}">
        <p14:creationId xmlns:p14="http://schemas.microsoft.com/office/powerpoint/2010/main" val="2625954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preamble</a:t>
            </a:r>
            <a:endParaRPr lang="en-US" dirty="0"/>
          </a:p>
        </p:txBody>
      </p:sp>
      <p:sp>
        <p:nvSpPr>
          <p:cNvPr id="3" name="Espace réservé du contenu 2"/>
          <p:cNvSpPr>
            <a:spLocks noGrp="1"/>
          </p:cNvSpPr>
          <p:nvPr>
            <p:ph idx="1"/>
          </p:nvPr>
        </p:nvSpPr>
        <p:spPr>
          <a:xfrm>
            <a:off x="251520" y="1052735"/>
            <a:ext cx="8640960" cy="5436761"/>
          </a:xfrm>
        </p:spPr>
        <p:txBody>
          <a:bodyPr/>
          <a:lstStyle/>
          <a:p>
            <a:pPr lvl="1" algn="just">
              <a:lnSpc>
                <a:spcPct val="150000"/>
              </a:lnSpc>
            </a:pPr>
            <a:r>
              <a:rPr lang="en-US" sz="1800" dirty="0" smtClean="0"/>
              <a:t>In electronic, there is 2 domains: Analog &amp; Digital.</a:t>
            </a:r>
          </a:p>
          <a:p>
            <a:pPr marL="0" lvl="1" indent="0" algn="just">
              <a:lnSpc>
                <a:spcPct val="150000"/>
              </a:lnSpc>
              <a:buNone/>
            </a:pPr>
            <a:endParaRPr lang="en-US" sz="1800" dirty="0"/>
          </a:p>
          <a:p>
            <a:pPr lvl="1" algn="just">
              <a:lnSpc>
                <a:spcPct val="150000"/>
              </a:lnSpc>
            </a:pPr>
            <a:endParaRPr lang="en-US" sz="1800" dirty="0" smtClean="0"/>
          </a:p>
          <a:p>
            <a:pPr lvl="1" algn="just">
              <a:lnSpc>
                <a:spcPct val="150000"/>
              </a:lnSpc>
            </a:pPr>
            <a:r>
              <a:rPr lang="en-US" sz="1800" dirty="0" smtClean="0"/>
              <a:t>The design in this 2 domains doesn’t use the same tools coming from the high complexity of the digital circuit. </a:t>
            </a:r>
          </a:p>
          <a:p>
            <a:pPr marL="0" lvl="1" indent="0" algn="just">
              <a:lnSpc>
                <a:spcPct val="150000"/>
              </a:lnSpc>
              <a:buNone/>
            </a:pPr>
            <a:endParaRPr lang="en-US" sz="1800" dirty="0" smtClean="0"/>
          </a:p>
          <a:p>
            <a:pPr lvl="1" algn="just">
              <a:lnSpc>
                <a:spcPct val="150000"/>
              </a:lnSpc>
            </a:pPr>
            <a:endParaRPr lang="en-US" sz="1800" dirty="0" smtClean="0"/>
          </a:p>
          <a:p>
            <a:pPr lvl="1" algn="just">
              <a:lnSpc>
                <a:spcPct val="150000"/>
              </a:lnSpc>
            </a:pPr>
            <a:r>
              <a:rPr lang="en-US" sz="1800" b="1" dirty="0" smtClean="0"/>
              <a:t>For this talk, I will focus on the analog domain which forms the main part of the front-end electronic used for the readout of the gaseous detectors.</a:t>
            </a:r>
          </a:p>
          <a:p>
            <a:pPr marL="0" lvl="1" indent="0" algn="just">
              <a:lnSpc>
                <a:spcPct val="150000"/>
              </a:lnSpc>
              <a:buNone/>
            </a:pPr>
            <a:endParaRPr lang="en-US" dirty="0" smtClean="0"/>
          </a:p>
          <a:p>
            <a:pPr marL="0" lvl="1" indent="0" algn="just">
              <a:lnSpc>
                <a:spcPct val="150000"/>
              </a:lnSpc>
              <a:buNone/>
            </a:pPr>
            <a:r>
              <a:rPr lang="en-US" i="1" dirty="0" smtClean="0"/>
              <a:t>Some of the content of this presentation was obtained using the CADENCE framework used by a large number of circuit designers.</a:t>
            </a:r>
            <a:endParaRPr lang="en-US" i="1" dirty="0" smtClean="0"/>
          </a:p>
          <a:p>
            <a:pPr marL="0" lvl="1" indent="0" algn="just">
              <a:buNone/>
            </a:pPr>
            <a:endParaRPr lang="en-US" sz="1800"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4</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spTree>
    <p:extLst>
      <p:ext uri="{BB962C8B-B14F-4D97-AF65-F5344CB8AC3E}">
        <p14:creationId xmlns:p14="http://schemas.microsoft.com/office/powerpoint/2010/main" val="111355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Electronic simulator history</a:t>
            </a:r>
            <a:endParaRPr lang="en-US" dirty="0"/>
          </a:p>
        </p:txBody>
      </p:sp>
      <p:sp>
        <p:nvSpPr>
          <p:cNvPr id="3" name="Espace réservé du contenu 2"/>
          <p:cNvSpPr>
            <a:spLocks noGrp="1"/>
          </p:cNvSpPr>
          <p:nvPr>
            <p:ph idx="1"/>
          </p:nvPr>
        </p:nvSpPr>
        <p:spPr>
          <a:xfrm>
            <a:off x="251520" y="1052735"/>
            <a:ext cx="8640960" cy="5436761"/>
          </a:xfrm>
        </p:spPr>
        <p:txBody>
          <a:bodyPr/>
          <a:lstStyle/>
          <a:p>
            <a:pPr lvl="1" algn="just"/>
            <a:r>
              <a:rPr lang="en-US" sz="1400" dirty="0" smtClean="0"/>
              <a:t>The electronic (</a:t>
            </a:r>
            <a:r>
              <a:rPr lang="en-US" sz="1400" b="1" i="1" dirty="0" smtClean="0"/>
              <a:t>circuit</a:t>
            </a:r>
            <a:r>
              <a:rPr lang="en-US" sz="1400" dirty="0" smtClean="0"/>
              <a:t>) simulator first </a:t>
            </a:r>
            <a:r>
              <a:rPr lang="en-US" sz="1400" dirty="0"/>
              <a:t>began to appear in the late 1960’s and early </a:t>
            </a:r>
            <a:r>
              <a:rPr lang="en-US" sz="1400" dirty="0" smtClean="0"/>
              <a:t>70’s. It is </a:t>
            </a:r>
            <a:r>
              <a:rPr lang="en-US" sz="1400" dirty="0"/>
              <a:t>the explosive growth of the integrated circuit market in the 1970’s that precipitated the rise of importance of </a:t>
            </a:r>
            <a:r>
              <a:rPr lang="en-US" sz="1400" dirty="0" smtClean="0"/>
              <a:t>circuit simulation</a:t>
            </a:r>
            <a:r>
              <a:rPr lang="en-US" sz="1400" dirty="0"/>
              <a:t>. </a:t>
            </a:r>
            <a:endParaRPr lang="en-US" sz="1400" dirty="0" smtClean="0"/>
          </a:p>
          <a:p>
            <a:pPr lvl="1"/>
            <a:endParaRPr lang="en-US" sz="1400" dirty="0"/>
          </a:p>
          <a:p>
            <a:pPr lvl="1" algn="just"/>
            <a:r>
              <a:rPr lang="en-US" sz="1400" dirty="0"/>
              <a:t>Two groups contributed significantly to the development of the modern circuit simulator. The </a:t>
            </a:r>
            <a:r>
              <a:rPr lang="en-US" sz="1400" b="1" i="1" dirty="0" smtClean="0"/>
              <a:t>ASTAP</a:t>
            </a:r>
            <a:r>
              <a:rPr lang="en-US" sz="1400" dirty="0" smtClean="0"/>
              <a:t> </a:t>
            </a:r>
            <a:r>
              <a:rPr lang="en-US" sz="1400" dirty="0"/>
              <a:t>group at </a:t>
            </a:r>
            <a:r>
              <a:rPr lang="en-US" sz="1400" b="1" dirty="0"/>
              <a:t>IBM</a:t>
            </a:r>
            <a:r>
              <a:rPr lang="en-US" sz="1400" dirty="0"/>
              <a:t> developed many of the numerical method’s used. And the </a:t>
            </a:r>
            <a:r>
              <a:rPr lang="en-US" sz="1400" b="1" i="1" dirty="0" smtClean="0"/>
              <a:t>SPICE</a:t>
            </a:r>
            <a:r>
              <a:rPr lang="en-US" sz="1400" dirty="0" smtClean="0"/>
              <a:t> </a:t>
            </a:r>
            <a:r>
              <a:rPr lang="en-US" sz="1400" dirty="0"/>
              <a:t>group at the </a:t>
            </a:r>
            <a:r>
              <a:rPr lang="en-US" sz="1400" b="1" dirty="0"/>
              <a:t>University of California at Berkeley</a:t>
            </a:r>
            <a:r>
              <a:rPr lang="en-US" sz="1400" dirty="0"/>
              <a:t> developed and propagated the </a:t>
            </a:r>
            <a:r>
              <a:rPr lang="en-US" sz="1400" i="1" dirty="0"/>
              <a:t>de facto </a:t>
            </a:r>
            <a:r>
              <a:rPr lang="en-US" sz="1400" dirty="0"/>
              <a:t>standard simulator</a:t>
            </a:r>
            <a:r>
              <a:rPr lang="en-US" sz="1400" dirty="0" smtClean="0"/>
              <a:t>.</a:t>
            </a:r>
          </a:p>
          <a:p>
            <a:pPr marL="0" lvl="1" indent="0">
              <a:buNone/>
            </a:pPr>
            <a:endParaRPr lang="en-US" sz="1400" dirty="0" smtClean="0"/>
          </a:p>
          <a:p>
            <a:pPr marL="0" lvl="1" indent="0">
              <a:buNone/>
            </a:pPr>
            <a:endParaRPr lang="en-US" sz="1400" dirty="0" smtClean="0"/>
          </a:p>
          <a:p>
            <a:pPr lvl="1" algn="just"/>
            <a:r>
              <a:rPr lang="en-US" sz="1400" dirty="0" smtClean="0"/>
              <a:t> </a:t>
            </a:r>
            <a:r>
              <a:rPr lang="en-US" sz="1400" b="1" dirty="0" smtClean="0"/>
              <a:t>CANCER (Computer Analysis of Non-linear Circuits, Excluding Radiation)</a:t>
            </a:r>
            <a:r>
              <a:rPr lang="en-US" sz="1400" dirty="0" smtClean="0"/>
              <a:t>: Early 1970s, developed by</a:t>
            </a:r>
            <a:r>
              <a:rPr lang="en-US" sz="1400" dirty="0"/>
              <a:t> </a:t>
            </a:r>
            <a:r>
              <a:rPr lang="en-US" sz="1400" dirty="0" smtClean="0"/>
              <a:t>Professor Rohrer &amp; Nagel at University of California Berkley. This  Simulation program </a:t>
            </a:r>
            <a:r>
              <a:rPr lang="en-US" sz="1400" dirty="0"/>
              <a:t>p</a:t>
            </a:r>
            <a:r>
              <a:rPr lang="en-US" sz="1400" dirty="0" smtClean="0"/>
              <a:t>erforms DC, AC and Transient Analysis</a:t>
            </a:r>
            <a:r>
              <a:rPr lang="en-US" sz="1400" dirty="0"/>
              <a:t>.</a:t>
            </a:r>
            <a:r>
              <a:rPr lang="en-US" sz="1400" dirty="0" smtClean="0"/>
              <a:t> Components include diodes (Shockley equations) and bipolar transistors (</a:t>
            </a:r>
            <a:r>
              <a:rPr lang="en-US" sz="1400" dirty="0" err="1" smtClean="0"/>
              <a:t>Ebers</a:t>
            </a:r>
            <a:r>
              <a:rPr lang="en-US" sz="1400" dirty="0" smtClean="0"/>
              <a:t>-Moll equations). </a:t>
            </a:r>
          </a:p>
          <a:p>
            <a:pPr marL="0" lvl="1" indent="0" algn="just">
              <a:buNone/>
            </a:pPr>
            <a:r>
              <a:rPr lang="en-US" sz="1400" dirty="0" smtClean="0"/>
              <a:t>        Bipolar describes by 18 parameters. [Circuit size &lt; 400 components; 100 transistors &amp; diodes].</a:t>
            </a:r>
          </a:p>
          <a:p>
            <a:pPr lvl="1"/>
            <a:endParaRPr lang="en-US" sz="1400" dirty="0"/>
          </a:p>
          <a:p>
            <a:pPr lvl="1"/>
            <a:endParaRPr lang="en-US" sz="1400" dirty="0" smtClean="0"/>
          </a:p>
          <a:p>
            <a:pPr lvl="1" algn="just"/>
            <a:r>
              <a:rPr lang="en-US" sz="1400" b="1" dirty="0" smtClean="0"/>
              <a:t>SPICE1 (Simulation Program with Integrated Circuit Emphasis)</a:t>
            </a:r>
            <a:r>
              <a:rPr lang="en-US" sz="1400" dirty="0" smtClean="0"/>
              <a:t>: In 1972,</a:t>
            </a:r>
            <a:r>
              <a:rPr lang="en-US" sz="1400" dirty="0"/>
              <a:t> </a:t>
            </a:r>
            <a:r>
              <a:rPr lang="en-US" sz="1400" dirty="0" smtClean="0"/>
              <a:t>Nagel &amp; Pederson release SPICE1 into public domain. SPICE becomes industry standard simulation tool. Models for bipolar transistors changed to </a:t>
            </a:r>
            <a:r>
              <a:rPr lang="en-US" sz="1400" dirty="0" err="1" smtClean="0"/>
              <a:t>Gummel</a:t>
            </a:r>
            <a:r>
              <a:rPr lang="en-US" sz="1400" dirty="0" smtClean="0"/>
              <a:t>-Poon equations. JFET and MOSFET devices are added. It is written in FORTRAN code.</a:t>
            </a:r>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5</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spTree>
    <p:extLst>
      <p:ext uri="{BB962C8B-B14F-4D97-AF65-F5344CB8AC3E}">
        <p14:creationId xmlns:p14="http://schemas.microsoft.com/office/powerpoint/2010/main" val="4055586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Electronic simulator history</a:t>
            </a:r>
          </a:p>
        </p:txBody>
      </p:sp>
      <p:sp>
        <p:nvSpPr>
          <p:cNvPr id="3" name="Espace réservé du contenu 2"/>
          <p:cNvSpPr>
            <a:spLocks noGrp="1"/>
          </p:cNvSpPr>
          <p:nvPr>
            <p:ph idx="1"/>
          </p:nvPr>
        </p:nvSpPr>
        <p:spPr>
          <a:xfrm>
            <a:off x="251520" y="1052736"/>
            <a:ext cx="8640960" cy="5616624"/>
          </a:xfrm>
        </p:spPr>
        <p:txBody>
          <a:bodyPr/>
          <a:lstStyle/>
          <a:p>
            <a:pPr lvl="1" algn="just"/>
            <a:r>
              <a:rPr lang="en-US" sz="1400" b="1" dirty="0"/>
              <a:t>SPICE2</a:t>
            </a:r>
            <a:r>
              <a:rPr lang="en-US" sz="1400" dirty="0"/>
              <a:t>: Nagel’ 1975 release offers significant improvements. Modified Nodal Analysis (</a:t>
            </a:r>
            <a:r>
              <a:rPr lang="en-US" sz="1400" dirty="0" smtClean="0"/>
              <a:t>MNA) which now </a:t>
            </a:r>
            <a:r>
              <a:rPr lang="en-US" sz="1400" dirty="0"/>
              <a:t>supports voltage sources and inductors. Memory is dynamically allocated to accommodate growing circuit size and complexity. Adjustable time-step control speeds simulation. MOSFET and bipolar models overhauled and extended. Version SPICE2G.6 (1983) is the last FORTRAN </a:t>
            </a:r>
            <a:r>
              <a:rPr lang="en-US" sz="1400" dirty="0" smtClean="0"/>
              <a:t>version.</a:t>
            </a:r>
          </a:p>
          <a:p>
            <a:pPr lvl="1" algn="just">
              <a:lnSpc>
                <a:spcPct val="100000"/>
              </a:lnSpc>
            </a:pPr>
            <a:endParaRPr lang="fr-FR" sz="1400" dirty="0"/>
          </a:p>
          <a:p>
            <a:pPr lvl="1" algn="just"/>
            <a:r>
              <a:rPr lang="en-US" sz="1400" b="1" dirty="0" smtClean="0"/>
              <a:t>SPICE3</a:t>
            </a:r>
            <a:r>
              <a:rPr lang="en-US" sz="1400" dirty="0" smtClean="0"/>
              <a:t>: In 1985, SPICE </a:t>
            </a:r>
            <a:r>
              <a:rPr lang="en-US" sz="1400" dirty="0"/>
              <a:t>code rewritten in the C programming </a:t>
            </a:r>
            <a:r>
              <a:rPr lang="en-US" sz="1400" dirty="0" smtClean="0"/>
              <a:t>language. </a:t>
            </a:r>
            <a:r>
              <a:rPr lang="en-US" sz="1400" dirty="0"/>
              <a:t>Features a graphical interface for viewing results. Includes polynomial capacitors, inductors and voltage controlled sources. New version eliminates many convergence problems. Added models: MESFET, </a:t>
            </a:r>
            <a:r>
              <a:rPr lang="en-US" sz="1400" dirty="0" err="1"/>
              <a:t>lossy</a:t>
            </a:r>
            <a:r>
              <a:rPr lang="en-US" sz="1400" dirty="0"/>
              <a:t> transmission line and non-ideal switch. Improved semiconductor models accommodate smaller transistor geometries. Not backward compatible with SPICE2</a:t>
            </a:r>
            <a:r>
              <a:rPr lang="en-US" sz="1400" dirty="0" smtClean="0"/>
              <a:t>. Improvements until 1993 (last version SPICE 3f5 by UC Berkeley).</a:t>
            </a:r>
          </a:p>
          <a:p>
            <a:pPr lvl="1" algn="just">
              <a:lnSpc>
                <a:spcPct val="100000"/>
              </a:lnSpc>
            </a:pPr>
            <a:endParaRPr lang="fr-FR" dirty="0"/>
          </a:p>
          <a:p>
            <a:pPr lvl="1" algn="just"/>
            <a:r>
              <a:rPr lang="en-US" sz="1400" dirty="0"/>
              <a:t> </a:t>
            </a:r>
            <a:r>
              <a:rPr lang="en-US" sz="1400" b="1" dirty="0" smtClean="0"/>
              <a:t>1980’s and BEYOND</a:t>
            </a:r>
            <a:r>
              <a:rPr lang="en-US" sz="1400" dirty="0" smtClean="0"/>
              <a:t>: Commercial versions released include: HSPICE, IS_SPICE and MICROCAP. </a:t>
            </a:r>
            <a:r>
              <a:rPr lang="en-US" sz="1400" dirty="0" err="1" smtClean="0"/>
              <a:t>MicroSim</a:t>
            </a:r>
            <a:r>
              <a:rPr lang="en-US" sz="1400" dirty="0" smtClean="0"/>
              <a:t> releases PSPICE, the first PC version of SPICE. SPICE attracts many more users in industry and academia. Companies integrate SPICE versions to their schematic and layout packages.</a:t>
            </a:r>
          </a:p>
          <a:p>
            <a:pPr marL="0" lvl="1" indent="0">
              <a:lnSpc>
                <a:spcPct val="100000"/>
              </a:lnSpc>
              <a:buNone/>
            </a:pPr>
            <a:endParaRPr lang="en-US" sz="1400" dirty="0" smtClean="0"/>
          </a:p>
          <a:p>
            <a:pPr lvl="1" algn="just"/>
            <a:r>
              <a:rPr lang="en-US" sz="1400" dirty="0" smtClean="0"/>
              <a:t> </a:t>
            </a:r>
            <a:r>
              <a:rPr lang="en-US" sz="1400" b="1" dirty="0" smtClean="0"/>
              <a:t>TODAY</a:t>
            </a:r>
            <a:r>
              <a:rPr lang="en-US" sz="1400" dirty="0" smtClean="0"/>
              <a:t>: Circuit simulator tools are carried out by the 3 major EDA companies: </a:t>
            </a:r>
            <a:r>
              <a:rPr lang="en-US" sz="1400" b="1" i="1" dirty="0" smtClean="0"/>
              <a:t>Cadence, Mentor Graphics and Synopsys</a:t>
            </a:r>
            <a:r>
              <a:rPr lang="en-US" sz="1400" dirty="0" smtClean="0"/>
              <a:t>. Their simulators </a:t>
            </a:r>
            <a:r>
              <a:rPr lang="en-US" sz="1400" i="1" dirty="0" err="1" smtClean="0"/>
              <a:t>Spectre</a:t>
            </a:r>
            <a:r>
              <a:rPr lang="en-US" sz="1400" i="1" dirty="0" smtClean="0"/>
              <a:t>,</a:t>
            </a:r>
            <a:r>
              <a:rPr lang="en-US" sz="1400" dirty="0" smtClean="0"/>
              <a:t> </a:t>
            </a:r>
            <a:r>
              <a:rPr lang="en-US" sz="1400" i="1" dirty="0" err="1" smtClean="0"/>
              <a:t>Eldo</a:t>
            </a:r>
            <a:r>
              <a:rPr lang="en-US" sz="1400" dirty="0" smtClean="0"/>
              <a:t> and </a:t>
            </a:r>
            <a:r>
              <a:rPr lang="en-US" sz="1400" i="1" dirty="0" smtClean="0"/>
              <a:t>HSPICE</a:t>
            </a:r>
            <a:r>
              <a:rPr lang="en-US" sz="1400" dirty="0" smtClean="0"/>
              <a:t> added such features as steady-state and harmonic analysis for RF, Hardware Description Languages, Verilog-AMS and VHDL-AMS, and a slew of new semiconductor device models.</a:t>
            </a:r>
          </a:p>
          <a:p>
            <a:pPr marL="0" lvl="1" indent="0">
              <a:lnSpc>
                <a:spcPct val="100000"/>
              </a:lnSpc>
              <a:buNone/>
            </a:pPr>
            <a:endParaRPr lang="en-US" sz="1400" dirty="0" smtClean="0"/>
          </a:p>
          <a:p>
            <a:pPr lvl="1"/>
            <a:r>
              <a:rPr lang="en-US" sz="1400" b="1" dirty="0" smtClean="0"/>
              <a:t>Open-source </a:t>
            </a:r>
            <a:r>
              <a:rPr lang="en-US" sz="1400" b="1" dirty="0" smtClean="0"/>
              <a:t>SPICE software</a:t>
            </a:r>
            <a:r>
              <a:rPr lang="en-US" sz="1400" dirty="0" smtClean="0"/>
              <a:t>: Public-domain as NGSPICE, QUCS and XYCE.</a:t>
            </a:r>
          </a:p>
          <a:p>
            <a:pPr lvl="1"/>
            <a:r>
              <a:rPr lang="en-US" sz="1400" b="1" dirty="0" smtClean="0"/>
              <a:t>SPICE simulator + Component models </a:t>
            </a:r>
            <a:r>
              <a:rPr lang="en-US" sz="1400" dirty="0" smtClean="0"/>
              <a:t>from IC companies </a:t>
            </a:r>
            <a:r>
              <a:rPr lang="en-US" sz="1400" dirty="0" smtClean="0"/>
              <a:t>as </a:t>
            </a:r>
            <a:r>
              <a:rPr lang="en-US" sz="1400" dirty="0" smtClean="0"/>
              <a:t>Analog Devices </a:t>
            </a:r>
            <a:r>
              <a:rPr lang="en-US" sz="1400" dirty="0" smtClean="0"/>
              <a:t>and </a:t>
            </a:r>
            <a:r>
              <a:rPr lang="en-US" sz="1400" dirty="0" smtClean="0"/>
              <a:t>Linear Technology.</a:t>
            </a:r>
          </a:p>
          <a:p>
            <a:pPr marL="0" lvl="1" indent="0">
              <a:buNone/>
            </a:pPr>
            <a:r>
              <a:rPr lang="en-US" sz="1400" dirty="0" smtClean="0"/>
              <a:t> </a:t>
            </a:r>
            <a:endParaRPr lang="fr-FR" dirty="0"/>
          </a:p>
          <a:p>
            <a:pPr marL="0" lvl="1" indent="0">
              <a:buNone/>
            </a:pPr>
            <a:endParaRPr lang="fr-FR" dirty="0" smtClean="0"/>
          </a:p>
          <a:p>
            <a:pPr marL="0" lvl="1" indent="0">
              <a:buNone/>
            </a:pP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6</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spTree>
    <p:extLst>
      <p:ext uri="{BB962C8B-B14F-4D97-AF65-F5344CB8AC3E}">
        <p14:creationId xmlns:p14="http://schemas.microsoft.com/office/powerpoint/2010/main" val="1783550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p:txBody>
          <a:bodyPr/>
          <a:lstStyle/>
          <a:p>
            <a:r>
              <a:rPr lang="en-US" sz="2400" dirty="0" smtClean="0"/>
              <a:t>History of spice model</a:t>
            </a:r>
            <a:endParaRPr lang="en-US" sz="2400" dirty="0"/>
          </a:p>
        </p:txBody>
      </p:sp>
      <p:sp>
        <p:nvSpPr>
          <p:cNvPr id="9" name="Espace réservé du numéro de diapositive 8"/>
          <p:cNvSpPr>
            <a:spLocks noGrp="1"/>
          </p:cNvSpPr>
          <p:nvPr>
            <p:ph type="sldNum" sz="quarter" idx="11"/>
          </p:nvPr>
        </p:nvSpPr>
        <p:spPr/>
        <p:txBody>
          <a:bodyPr/>
          <a:lstStyle/>
          <a:p>
            <a:r>
              <a:rPr lang="fr-FR" smtClean="0">
                <a:solidFill>
                  <a:prstClr val="white"/>
                </a:solidFill>
              </a:rPr>
              <a:t>|  PAGE </a:t>
            </a:r>
            <a:fld id="{AEFB9B6D-867A-40B8-ACB0-35CC9F272C9C}" type="slidenum">
              <a:rPr lang="fr-FR" smtClean="0">
                <a:solidFill>
                  <a:prstClr val="white"/>
                </a:solidFill>
              </a:rPr>
              <a:pPr/>
              <a:t>7</a:t>
            </a:fld>
            <a:endParaRPr lang="fr-FR" dirty="0">
              <a:solidFill>
                <a:prstClr val="white"/>
              </a:solidFill>
            </a:endParaRPr>
          </a:p>
        </p:txBody>
      </p:sp>
      <p:sp>
        <p:nvSpPr>
          <p:cNvPr id="10" name="Espace réservé du pied de page 9"/>
          <p:cNvSpPr>
            <a:spLocks noGrp="1"/>
          </p:cNvSpPr>
          <p:nvPr>
            <p:ph type="ftr" sz="quarter" idx="12"/>
          </p:nvPr>
        </p:nvSpPr>
        <p:spPr/>
        <p:txBody>
          <a:bodyPr/>
          <a:lstStyle/>
          <a:p>
            <a:r>
              <a:rPr lang="fr-FR" smtClean="0">
                <a:solidFill>
                  <a:prstClr val="white"/>
                </a:solidFill>
              </a:rPr>
              <a:t>Café du SEDI | Vendredi 13 Mai 2014</a:t>
            </a:r>
            <a:endParaRPr lang="fr-FR" dirty="0">
              <a:solidFill>
                <a:prstClr val="white"/>
              </a:solidFill>
            </a:endParaRPr>
          </a:p>
        </p:txBody>
      </p:sp>
    </p:spTree>
    <p:extLst>
      <p:ext uri="{BB962C8B-B14F-4D97-AF65-F5344CB8AC3E}">
        <p14:creationId xmlns:p14="http://schemas.microsoft.com/office/powerpoint/2010/main" val="1337555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Spice model history</a:t>
            </a:r>
            <a:endParaRPr lang="en-US" dirty="0"/>
          </a:p>
        </p:txBody>
      </p:sp>
      <p:sp>
        <p:nvSpPr>
          <p:cNvPr id="3" name="Espace réservé du contenu 2"/>
          <p:cNvSpPr>
            <a:spLocks noGrp="1"/>
          </p:cNvSpPr>
          <p:nvPr>
            <p:ph idx="1"/>
          </p:nvPr>
        </p:nvSpPr>
        <p:spPr>
          <a:xfrm>
            <a:off x="251520" y="1052736"/>
            <a:ext cx="8640960" cy="5256584"/>
          </a:xfrm>
        </p:spPr>
        <p:txBody>
          <a:bodyPr/>
          <a:lstStyle/>
          <a:p>
            <a:pPr marL="0" lvl="1" indent="0">
              <a:buNone/>
            </a:pPr>
            <a:r>
              <a:rPr lang="en-US" sz="1400" b="1" dirty="0" smtClean="0"/>
              <a:t>Good algorithms are only one part of the accuracy equation in circuit simulation. </a:t>
            </a:r>
          </a:p>
          <a:p>
            <a:pPr marL="0" lvl="1" indent="0" algn="ctr">
              <a:buNone/>
            </a:pPr>
            <a:r>
              <a:rPr lang="en-US" sz="1800" b="1" dirty="0" smtClean="0"/>
              <a:t>The model of the semiconductor devices is the another part !!</a:t>
            </a:r>
          </a:p>
          <a:p>
            <a:pPr marL="0" lvl="1" indent="0" algn="just">
              <a:buNone/>
            </a:pPr>
            <a:endParaRPr lang="en-US" sz="1400" b="1" dirty="0" smtClean="0"/>
          </a:p>
          <a:p>
            <a:pPr lvl="1"/>
            <a:r>
              <a:rPr lang="en-US" sz="1400" b="1" dirty="0"/>
              <a:t>Device models used by SPICE </a:t>
            </a:r>
            <a:r>
              <a:rPr lang="en-US" sz="1400" b="1" dirty="0" smtClean="0"/>
              <a:t>simulations </a:t>
            </a:r>
            <a:r>
              <a:rPr lang="en-US" sz="1400" b="1" dirty="0"/>
              <a:t>can be </a:t>
            </a:r>
            <a:r>
              <a:rPr lang="en-US" sz="1400" b="1" dirty="0" smtClean="0"/>
              <a:t>divided </a:t>
            </a:r>
            <a:r>
              <a:rPr lang="en-US" sz="1400" b="1" dirty="0"/>
              <a:t>into </a:t>
            </a:r>
            <a:r>
              <a:rPr lang="en-US" sz="1400" b="1" dirty="0" smtClean="0"/>
              <a:t>five </a:t>
            </a:r>
            <a:r>
              <a:rPr lang="en-US" sz="1400" b="1" dirty="0"/>
              <a:t>classes:</a:t>
            </a:r>
          </a:p>
          <a:p>
            <a:pPr marL="0" lvl="1" indent="0" algn="just">
              <a:buNone/>
            </a:pPr>
            <a:r>
              <a:rPr lang="en-US" sz="1400" dirty="0" smtClean="0"/>
              <a:t> </a:t>
            </a:r>
            <a:endParaRPr lang="fr-FR" sz="1400" dirty="0"/>
          </a:p>
          <a:p>
            <a:pPr lvl="1" algn="just"/>
            <a:r>
              <a:rPr lang="en-US" sz="1400" b="1" dirty="0" smtClean="0"/>
              <a:t>First MOS-models came in the beginning of the 70’s</a:t>
            </a:r>
            <a:r>
              <a:rPr lang="en-US" sz="1400" dirty="0" smtClean="0"/>
              <a:t>: Three levels,</a:t>
            </a:r>
          </a:p>
          <a:p>
            <a:pPr lvl="1" algn="just">
              <a:buFont typeface="Wingdings" panose="05000000000000000000" pitchFamily="2" charset="2"/>
              <a:buChar char="ü"/>
            </a:pPr>
            <a:r>
              <a:rPr lang="en-US" sz="1400" b="1" i="1" dirty="0" smtClean="0"/>
              <a:t>Level 1</a:t>
            </a:r>
            <a:r>
              <a:rPr lang="en-US" sz="1400" dirty="0" smtClean="0"/>
              <a:t> (L-&gt; 5 µm), </a:t>
            </a:r>
            <a:r>
              <a:rPr lang="en-US" sz="1400" i="1" dirty="0" smtClean="0"/>
              <a:t>1970</a:t>
            </a:r>
            <a:r>
              <a:rPr lang="en-US" sz="1400" dirty="0" smtClean="0"/>
              <a:t>: </a:t>
            </a:r>
            <a:r>
              <a:rPr lang="en-US" sz="1400" dirty="0" smtClean="0"/>
              <a:t>analytical mode, I</a:t>
            </a:r>
            <a:r>
              <a:rPr lang="en-US" sz="1400" baseline="-25000" dirty="0" smtClean="0"/>
              <a:t>D</a:t>
            </a:r>
            <a:r>
              <a:rPr lang="en-US" sz="1400" dirty="0" smtClean="0"/>
              <a:t>(sat) is described by square law - strong inversion (with Channel Length Modulation).</a:t>
            </a:r>
          </a:p>
          <a:p>
            <a:pPr lvl="1" algn="just">
              <a:buFont typeface="Wingdings" panose="05000000000000000000" pitchFamily="2" charset="2"/>
              <a:buChar char="ü"/>
            </a:pPr>
            <a:r>
              <a:rPr lang="en-US" sz="1400" b="1" i="1" dirty="0" smtClean="0"/>
              <a:t>Level 2</a:t>
            </a:r>
            <a:r>
              <a:rPr lang="en-US" sz="1400" dirty="0" smtClean="0"/>
              <a:t> (L-&gt; 2 µm), </a:t>
            </a:r>
            <a:r>
              <a:rPr lang="en-US" sz="1400" i="1" dirty="0" smtClean="0"/>
              <a:t>1980</a:t>
            </a:r>
            <a:r>
              <a:rPr lang="en-US" sz="1400" dirty="0" smtClean="0"/>
              <a:t>: </a:t>
            </a:r>
            <a:r>
              <a:rPr lang="en-US" sz="1400" dirty="0"/>
              <a:t>analytical mode </a:t>
            </a:r>
            <a:r>
              <a:rPr lang="en-US" sz="1400" dirty="0" smtClean="0"/>
              <a:t>more detailed than MOS1. Includes second order effects, e.g. mobility degradation, small channel effects and sub-threshold currents. </a:t>
            </a:r>
          </a:p>
          <a:p>
            <a:pPr lvl="1" algn="just">
              <a:buFont typeface="Wingdings" panose="05000000000000000000" pitchFamily="2" charset="2"/>
              <a:buChar char="ü"/>
            </a:pPr>
            <a:r>
              <a:rPr lang="en-US" sz="1400" b="1" i="1" dirty="0" smtClean="0"/>
              <a:t>Level 3</a:t>
            </a:r>
            <a:r>
              <a:rPr lang="en-US" sz="1400" dirty="0" smtClean="0"/>
              <a:t> (L-&gt; 1 µm), </a:t>
            </a:r>
            <a:r>
              <a:rPr lang="en-US" sz="1400" i="1" dirty="0" smtClean="0"/>
              <a:t>1981</a:t>
            </a:r>
            <a:r>
              <a:rPr lang="en-US" sz="1400" dirty="0" smtClean="0"/>
              <a:t>: Semi-empirical model. Uses simpler expressions than MOS2 plus empirical equations to fit experimental data. Improves accuracy and reduces simulation time. Accurate and efficient. Widely used.</a:t>
            </a:r>
          </a:p>
          <a:p>
            <a:pPr lvl="1" algn="just"/>
            <a:endParaRPr lang="en-US" sz="1400" dirty="0" smtClean="0"/>
          </a:p>
          <a:p>
            <a:pPr lvl="1" algn="just"/>
            <a:r>
              <a:rPr lang="en-US" sz="1400" b="1" dirty="0" smtClean="0"/>
              <a:t>2</a:t>
            </a:r>
            <a:r>
              <a:rPr lang="en-US" sz="1400" b="1" baseline="30000" dirty="0" smtClean="0"/>
              <a:t>nd</a:t>
            </a:r>
            <a:r>
              <a:rPr lang="en-US" sz="1400" b="1" dirty="0" smtClean="0"/>
              <a:t> generation </a:t>
            </a:r>
            <a:r>
              <a:rPr lang="en-US" sz="1400" dirty="0" smtClean="0"/>
              <a:t>: </a:t>
            </a:r>
          </a:p>
          <a:p>
            <a:pPr lvl="1" algn="just">
              <a:buFont typeface="Wingdings" panose="05000000000000000000" pitchFamily="2" charset="2"/>
              <a:buChar char="ü"/>
            </a:pPr>
            <a:r>
              <a:rPr lang="en-US" sz="1400" b="1" i="1" dirty="0" smtClean="0"/>
              <a:t>BSIM1</a:t>
            </a:r>
            <a:r>
              <a:rPr lang="en-US" sz="1400" dirty="0" smtClean="0"/>
              <a:t> </a:t>
            </a:r>
            <a:r>
              <a:rPr lang="en-US" sz="1400" dirty="0"/>
              <a:t>(L-&gt; </a:t>
            </a:r>
            <a:r>
              <a:rPr lang="en-US" sz="1400" dirty="0" smtClean="0"/>
              <a:t>0.8 </a:t>
            </a:r>
            <a:r>
              <a:rPr lang="en-US" sz="1400" dirty="0"/>
              <a:t>µm), </a:t>
            </a:r>
            <a:r>
              <a:rPr lang="en-US" sz="1400" i="1" dirty="0" smtClean="0"/>
              <a:t>1987</a:t>
            </a:r>
            <a:r>
              <a:rPr lang="en-US" sz="1400" dirty="0" smtClean="0"/>
              <a:t>: </a:t>
            </a:r>
            <a:r>
              <a:rPr lang="en-US" sz="1400" dirty="0" smtClean="0"/>
              <a:t>Berkeley Short Channel IGFET Model 1. New knowledge about short channel effects. Many fitting parameters for improved scaling</a:t>
            </a:r>
            <a:endParaRPr lang="en-US" sz="1400" dirty="0"/>
          </a:p>
          <a:p>
            <a:pPr lvl="1" algn="just">
              <a:buFont typeface="Wingdings" panose="05000000000000000000" pitchFamily="2" charset="2"/>
              <a:buChar char="ü"/>
            </a:pPr>
            <a:r>
              <a:rPr lang="en-US" sz="1400" b="1" i="1" dirty="0" smtClean="0"/>
              <a:t>BSIM2</a:t>
            </a:r>
            <a:r>
              <a:rPr lang="en-US" sz="1400" dirty="0" smtClean="0"/>
              <a:t> </a:t>
            </a:r>
            <a:r>
              <a:rPr lang="en-US" sz="1400" dirty="0"/>
              <a:t>(L-&gt; </a:t>
            </a:r>
            <a:r>
              <a:rPr lang="en-US" sz="1400" dirty="0" smtClean="0"/>
              <a:t>0.35 </a:t>
            </a:r>
            <a:r>
              <a:rPr lang="en-US" sz="1400" dirty="0"/>
              <a:t>µm), </a:t>
            </a:r>
            <a:r>
              <a:rPr lang="en-US" sz="1400" i="1" dirty="0" smtClean="0"/>
              <a:t>1990</a:t>
            </a:r>
            <a:r>
              <a:rPr lang="en-US" sz="1400" dirty="0"/>
              <a:t>: </a:t>
            </a:r>
            <a:r>
              <a:rPr lang="en-US" sz="1400" dirty="0" smtClean="0"/>
              <a:t>Improved model continuity, specifically output conductance and sub-threshold </a:t>
            </a:r>
            <a:r>
              <a:rPr lang="en-US" sz="1400" dirty="0" smtClean="0"/>
              <a:t>current.</a:t>
            </a:r>
            <a:endParaRPr lang="en-US" sz="1400" dirty="0" smtClean="0"/>
          </a:p>
          <a:p>
            <a:pPr marL="0" lvl="1" indent="0" algn="just">
              <a:buNone/>
            </a:pPr>
            <a:endParaRPr lang="en-US" sz="1400" dirty="0" smtClean="0"/>
          </a:p>
          <a:p>
            <a:pPr marL="0" lvl="1" indent="0">
              <a:buNone/>
            </a:pPr>
            <a:r>
              <a:rPr lang="en-US" sz="1400" dirty="0" smtClean="0"/>
              <a:t> </a:t>
            </a:r>
            <a:endParaRPr lang="fr-FR" dirty="0"/>
          </a:p>
          <a:p>
            <a:pPr marL="0" lvl="1" indent="0">
              <a:buNone/>
            </a:pPr>
            <a:endParaRPr lang="fr-FR" dirty="0" smtClean="0"/>
          </a:p>
          <a:p>
            <a:pPr marL="0" lvl="1" indent="0">
              <a:buNone/>
            </a:pP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8</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spTree>
    <p:extLst>
      <p:ext uri="{BB962C8B-B14F-4D97-AF65-F5344CB8AC3E}">
        <p14:creationId xmlns:p14="http://schemas.microsoft.com/office/powerpoint/2010/main" val="3207318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Spice model history</a:t>
            </a:r>
            <a:endParaRPr lang="en-US" dirty="0"/>
          </a:p>
        </p:txBody>
      </p:sp>
      <p:sp>
        <p:nvSpPr>
          <p:cNvPr id="3" name="Espace réservé du contenu 2"/>
          <p:cNvSpPr>
            <a:spLocks noGrp="1"/>
          </p:cNvSpPr>
          <p:nvPr>
            <p:ph idx="1"/>
          </p:nvPr>
        </p:nvSpPr>
        <p:spPr>
          <a:xfrm>
            <a:off x="251520" y="1052736"/>
            <a:ext cx="8640960" cy="5256584"/>
          </a:xfrm>
        </p:spPr>
        <p:txBody>
          <a:bodyPr/>
          <a:lstStyle/>
          <a:p>
            <a:pPr lvl="1" algn="just"/>
            <a:r>
              <a:rPr lang="en-US" sz="1400" b="1" dirty="0" smtClean="0"/>
              <a:t>3</a:t>
            </a:r>
            <a:r>
              <a:rPr lang="en-US" sz="1400" b="1" baseline="30000" dirty="0" smtClean="0"/>
              <a:t>rd</a:t>
            </a:r>
            <a:r>
              <a:rPr lang="en-US" sz="1400" b="1" dirty="0" smtClean="0"/>
              <a:t> </a:t>
            </a:r>
            <a:r>
              <a:rPr lang="en-US" sz="1400" b="1" dirty="0"/>
              <a:t>generation </a:t>
            </a:r>
            <a:r>
              <a:rPr lang="en-US" sz="1400" dirty="0"/>
              <a:t>: </a:t>
            </a:r>
          </a:p>
          <a:p>
            <a:pPr lvl="1" algn="just">
              <a:buFont typeface="Wingdings" panose="05000000000000000000" pitchFamily="2" charset="2"/>
              <a:buChar char="ü"/>
            </a:pPr>
            <a:r>
              <a:rPr lang="en-US" sz="1400" b="1" i="1" dirty="0" smtClean="0"/>
              <a:t>BSIM3</a:t>
            </a:r>
            <a:r>
              <a:rPr lang="en-US" sz="1400" dirty="0" smtClean="0"/>
              <a:t> </a:t>
            </a:r>
            <a:r>
              <a:rPr lang="en-US" sz="1400" dirty="0"/>
              <a:t>(L-&gt; </a:t>
            </a:r>
            <a:r>
              <a:rPr lang="en-US" sz="1400" dirty="0" smtClean="0"/>
              <a:t>0.1 </a:t>
            </a:r>
            <a:r>
              <a:rPr lang="en-US" sz="1400" dirty="0"/>
              <a:t>µm), </a:t>
            </a:r>
            <a:r>
              <a:rPr lang="en-US" sz="1400" i="1" dirty="0" smtClean="0"/>
              <a:t>1994</a:t>
            </a:r>
            <a:r>
              <a:rPr lang="en-US" sz="1400" dirty="0" smtClean="0"/>
              <a:t>: </a:t>
            </a:r>
            <a:r>
              <a:rPr lang="en-US" sz="1400" dirty="0" smtClean="0"/>
              <a:t>Total re-write. The idea was to have a simple model with few physical parameters. It represents a MOSFET with many electrical and structural parameters, among which, only W and L are under control of the circuit designer. All the rest are fixed for all MOSFETs integrated in a given fabrication technology (there are over 200 parameters in some versions of BSIM3 models). </a:t>
            </a:r>
          </a:p>
          <a:p>
            <a:pPr lvl="1" algn="just"/>
            <a:endParaRPr lang="en-US" sz="1400" dirty="0" smtClean="0"/>
          </a:p>
          <a:p>
            <a:pPr lvl="1" algn="just"/>
            <a:r>
              <a:rPr lang="en-US" sz="1400" b="1" dirty="0" smtClean="0"/>
              <a:t>4</a:t>
            </a:r>
            <a:r>
              <a:rPr lang="en-US" sz="1400" b="1" baseline="30000" dirty="0" smtClean="0"/>
              <a:t>th</a:t>
            </a:r>
            <a:r>
              <a:rPr lang="en-US" sz="1400" b="1" dirty="0" smtClean="0"/>
              <a:t> </a:t>
            </a:r>
            <a:r>
              <a:rPr lang="en-US" sz="1400" b="1" dirty="0"/>
              <a:t>generation </a:t>
            </a:r>
            <a:r>
              <a:rPr lang="en-US" sz="1400" dirty="0"/>
              <a:t>: </a:t>
            </a:r>
          </a:p>
          <a:p>
            <a:pPr lvl="1" algn="just">
              <a:buFont typeface="Wingdings" panose="05000000000000000000" pitchFamily="2" charset="2"/>
              <a:buChar char="ü"/>
            </a:pPr>
            <a:r>
              <a:rPr lang="en-US" sz="1400" b="1" i="1" dirty="0" smtClean="0"/>
              <a:t>BSIM4</a:t>
            </a:r>
            <a:r>
              <a:rPr lang="en-US" sz="1400" dirty="0" smtClean="0"/>
              <a:t> </a:t>
            </a:r>
            <a:r>
              <a:rPr lang="en-US" sz="1400" dirty="0"/>
              <a:t>(</a:t>
            </a:r>
            <a:r>
              <a:rPr lang="en-US" sz="1400" dirty="0" smtClean="0"/>
              <a:t>L &lt; </a:t>
            </a:r>
            <a:r>
              <a:rPr lang="en-US" sz="1400" dirty="0"/>
              <a:t>0.1 µm</a:t>
            </a:r>
            <a:r>
              <a:rPr lang="en-US" sz="1400" dirty="0" smtClean="0"/>
              <a:t>), </a:t>
            </a:r>
            <a:r>
              <a:rPr lang="en-US" sz="1400" i="1" dirty="0" smtClean="0"/>
              <a:t>2000</a:t>
            </a:r>
            <a:r>
              <a:rPr lang="en-US" sz="1400" dirty="0" smtClean="0"/>
              <a:t>: </a:t>
            </a:r>
            <a:r>
              <a:rPr lang="en-US" sz="1400" dirty="0" smtClean="0"/>
              <a:t>It is the extension of BSIM3 model, addresses the MOSFET physical effect into sub-100 nm regime. It is used for the 0.13 µm, 90 nm, 65 nm, 45/40 nm, 23/28 nm and 22/20 nm technology nodes. </a:t>
            </a:r>
          </a:p>
          <a:p>
            <a:pPr lvl="1" algn="just">
              <a:buFont typeface="Wingdings" panose="05000000000000000000" pitchFamily="2" charset="2"/>
              <a:buChar char="ü"/>
            </a:pPr>
            <a:endParaRPr lang="en-US" sz="1400" dirty="0" smtClean="0"/>
          </a:p>
          <a:p>
            <a:pPr lvl="1" algn="just"/>
            <a:r>
              <a:rPr lang="en-US" sz="1400" b="1" dirty="0"/>
              <a:t>5</a:t>
            </a:r>
            <a:r>
              <a:rPr lang="en-US" sz="1400" b="1" baseline="30000" dirty="0" smtClean="0"/>
              <a:t>th</a:t>
            </a:r>
            <a:r>
              <a:rPr lang="en-US" sz="1400" b="1" dirty="0" smtClean="0"/>
              <a:t> </a:t>
            </a:r>
            <a:r>
              <a:rPr lang="en-US" sz="1400" b="1" dirty="0"/>
              <a:t>generation </a:t>
            </a:r>
            <a:r>
              <a:rPr lang="en-US" sz="1400" dirty="0"/>
              <a:t>: </a:t>
            </a:r>
          </a:p>
          <a:p>
            <a:pPr lvl="1" algn="just">
              <a:buFont typeface="Wingdings" panose="05000000000000000000" pitchFamily="2" charset="2"/>
              <a:buChar char="ü"/>
            </a:pPr>
            <a:r>
              <a:rPr lang="en-US" sz="1400" b="1" i="1" dirty="0" smtClean="0"/>
              <a:t>BSIM-BULK (BSIM6)</a:t>
            </a:r>
            <a:r>
              <a:rPr lang="en-US" sz="1400" dirty="0" smtClean="0"/>
              <a:t> </a:t>
            </a:r>
            <a:r>
              <a:rPr lang="en-US" sz="1400" dirty="0"/>
              <a:t>(L &lt; 0.1 µm), </a:t>
            </a:r>
            <a:r>
              <a:rPr lang="en-US" sz="1400" i="1" dirty="0" smtClean="0"/>
              <a:t>2011</a:t>
            </a:r>
            <a:r>
              <a:rPr lang="en-US" sz="1400" dirty="0" smtClean="0"/>
              <a:t>: </a:t>
            </a:r>
            <a:r>
              <a:rPr lang="en-US" sz="1400" dirty="0"/>
              <a:t>It is </a:t>
            </a:r>
            <a:r>
              <a:rPr lang="en-US" sz="1400" dirty="0" smtClean="0"/>
              <a:t>a charge-base model (BSIM4 is a threshold voltage-based model). It provides excellent accuracy compared to measured data in all regions of operation.</a:t>
            </a:r>
          </a:p>
          <a:p>
            <a:pPr lvl="1" algn="just">
              <a:buFont typeface="Wingdings" panose="05000000000000000000" pitchFamily="2" charset="2"/>
              <a:buChar char="ü"/>
            </a:pPr>
            <a:endParaRPr lang="en-US" sz="1400" dirty="0"/>
          </a:p>
          <a:p>
            <a:pPr lvl="1" algn="just">
              <a:buFont typeface="Wingdings" panose="05000000000000000000" pitchFamily="2" charset="2"/>
              <a:buChar char="ü"/>
            </a:pPr>
            <a:endParaRPr lang="en-US" sz="1400" dirty="0" smtClean="0"/>
          </a:p>
          <a:p>
            <a:pPr marL="0" lvl="1" indent="0">
              <a:buNone/>
            </a:pPr>
            <a:r>
              <a:rPr lang="en-US" sz="1400" dirty="0" smtClean="0"/>
              <a:t> </a:t>
            </a:r>
            <a:endParaRPr lang="fr-FR" dirty="0"/>
          </a:p>
          <a:p>
            <a:pPr marL="0" lvl="1" indent="0">
              <a:buNone/>
            </a:pPr>
            <a:endParaRPr lang="fr-FR" dirty="0" smtClean="0"/>
          </a:p>
          <a:p>
            <a:pPr marL="0" lvl="1" indent="0">
              <a:buNone/>
            </a:pP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9</a:t>
            </a:fld>
            <a:endParaRPr lang="fr-FR" dirty="0"/>
          </a:p>
        </p:txBody>
      </p:sp>
      <p:sp>
        <p:nvSpPr>
          <p:cNvPr id="5" name="Espace réservé du pied de page 4"/>
          <p:cNvSpPr>
            <a:spLocks noGrp="1"/>
          </p:cNvSpPr>
          <p:nvPr>
            <p:ph type="ftr" sz="quarter" idx="12"/>
          </p:nvPr>
        </p:nvSpPr>
        <p:spPr/>
        <p:txBody>
          <a:bodyPr/>
          <a:lstStyle/>
          <a:p>
            <a:r>
              <a:rPr lang="en-US" dirty="0" smtClean="0"/>
              <a:t>Instrumentation Days on gaseous detectors, GANIL, October 5, 2017</a:t>
            </a:r>
            <a:endParaRPr lang="en-US" dirty="0"/>
          </a:p>
        </p:txBody>
      </p:sp>
    </p:spTree>
    <p:extLst>
      <p:ext uri="{BB962C8B-B14F-4D97-AF65-F5344CB8AC3E}">
        <p14:creationId xmlns:p14="http://schemas.microsoft.com/office/powerpoint/2010/main" val="2176813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_powerpoint_CEA_Irfu">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Mod_powerpoint_CEA_Irfu</Template>
  <TotalTime>39467</TotalTime>
  <Words>2245</Words>
  <Application>Microsoft Office PowerPoint</Application>
  <PresentationFormat>Affichage à l'écran (4:3)</PresentationFormat>
  <Paragraphs>251</Paragraphs>
  <Slides>33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Arial</vt:lpstr>
      <vt:lpstr>Calibri</vt:lpstr>
      <vt:lpstr>Courier</vt:lpstr>
      <vt:lpstr>Helvetica</vt:lpstr>
      <vt:lpstr>Helvetica-Oblique</vt:lpstr>
      <vt:lpstr>Times New Roman</vt:lpstr>
      <vt:lpstr>Wingdings</vt:lpstr>
      <vt:lpstr>Mod_powerpoint_CEA_Irfu</vt:lpstr>
      <vt:lpstr>Présentation PowerPoint</vt:lpstr>
      <vt:lpstr>outline</vt:lpstr>
      <vt:lpstr>History of electronic simulation</vt:lpstr>
      <vt:lpstr>preamble</vt:lpstr>
      <vt:lpstr>Electronic simulator history</vt:lpstr>
      <vt:lpstr>Electronic simulator history</vt:lpstr>
      <vt:lpstr>History of spice model</vt:lpstr>
      <vt:lpstr>Spice model history</vt:lpstr>
      <vt:lpstr>Spice model history</vt:lpstr>
      <vt:lpstr>Simulation environment</vt:lpstr>
      <vt:lpstr>Simulation environment</vt:lpstr>
      <vt:lpstr>Schematic editor</vt:lpstr>
      <vt:lpstr>Schematic editor</vt:lpstr>
      <vt:lpstr>Schematic editor</vt:lpstr>
      <vt:lpstr>Schematic editor</vt:lpstr>
      <vt:lpstr>Component parameters</vt:lpstr>
      <vt:lpstr>Component parameters</vt:lpstr>
      <vt:lpstr>Component parameters</vt:lpstr>
      <vt:lpstr>Voltage/current source parameters</vt:lpstr>
      <vt:lpstr>Simulation analysis</vt:lpstr>
      <vt:lpstr>Simulation analysis</vt:lpstr>
      <vt:lpstr>Dc analysis</vt:lpstr>
      <vt:lpstr>Ac analysis</vt:lpstr>
      <vt:lpstr>noise analysis</vt:lpstr>
      <vt:lpstr>transient analysis</vt:lpstr>
      <vt:lpstr>transient noise analysis</vt:lpstr>
      <vt:lpstr>Monte carlo analysis</vt:lpstr>
      <vt:lpstr>Layout simulation</vt:lpstr>
      <vt:lpstr>Layout simulation</vt:lpstr>
      <vt:lpstr>Layout simulation</vt:lpstr>
      <vt:lpstr>summary</vt:lpstr>
      <vt:lpstr>summary</vt:lpstr>
      <vt:lpstr>Thank you !!</vt:lpstr>
    </vt:vector>
  </TitlesOfParts>
  <Company>CEA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Baron Pascal - DSM/IRFU</dc:creator>
  <cp:lastModifiedBy>Baron Pascal - DSM/IRFU</cp:lastModifiedBy>
  <cp:revision>564</cp:revision>
  <cp:lastPrinted>2017-10-02T14:00:26Z</cp:lastPrinted>
  <dcterms:created xsi:type="dcterms:W3CDTF">2014-05-15T09:00:29Z</dcterms:created>
  <dcterms:modified xsi:type="dcterms:W3CDTF">2017-10-03T09:39:52Z</dcterms:modified>
</cp:coreProperties>
</file>