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6" r:id="rId3"/>
    <p:sldId id="259" r:id="rId4"/>
    <p:sldId id="257" r:id="rId5"/>
    <p:sldId id="258" r:id="rId6"/>
    <p:sldId id="261" r:id="rId7"/>
    <p:sldId id="263" r:id="rId8"/>
    <p:sldId id="262" r:id="rId9"/>
    <p:sldId id="269" r:id="rId10"/>
    <p:sldId id="264" r:id="rId11"/>
    <p:sldId id="270" r:id="rId12"/>
    <p:sldId id="267" r:id="rId13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2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49F5-70F9-484D-9EE5-8886D369CDE0}" type="datetimeFigureOut">
              <a:rPr lang="fr-FR" smtClean="0"/>
              <a:t>03/10/2017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A355-C977-4AD6-B205-5A672A0E98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9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339752" y="0"/>
            <a:ext cx="6830164" cy="1470025"/>
          </a:xfrm>
        </p:spPr>
        <p:txBody>
          <a:bodyPr/>
          <a:lstStyle/>
          <a:p>
            <a:r>
              <a:rPr lang="fr-FR" dirty="0" smtClean="0"/>
              <a:t>Institut national de physique nucléaire et de physique des particules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149080"/>
            <a:ext cx="6400800" cy="144016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TITRE DE LA PRESENTATION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D10B4-B87E-4C73-970F-025EADBFDDF1}" type="datetime1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Workshop 2017 Réseau IN2P3/IRFU Détecteurs Gazeux- 04/10 et 05/10 – LPC et GANIL - Caen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292080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Thomas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Zerguerras</a:t>
            </a:r>
            <a:r>
              <a:rPr lang="fr-FR" baseline="0" dirty="0" smtClean="0"/>
              <a:t> (Coordinateur)</a:t>
            </a:r>
          </a:p>
          <a:p>
            <a:pPr algn="r"/>
            <a:r>
              <a:rPr lang="fr-FR" baseline="0" dirty="0" smtClean="0"/>
              <a:t> APC Paris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1" r="3683"/>
          <a:stretch>
            <a:fillRect/>
          </a:stretch>
        </p:blipFill>
        <p:spPr bwMode="auto">
          <a:xfrm flipV="1">
            <a:off x="0" y="3170476"/>
            <a:ext cx="9144000" cy="18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 userDrawn="1"/>
        </p:nvGrpSpPr>
        <p:grpSpPr>
          <a:xfrm>
            <a:off x="6529849" y="1943787"/>
            <a:ext cx="2554031" cy="1007691"/>
            <a:chOff x="4074531" y="4242643"/>
            <a:chExt cx="2554031" cy="1007691"/>
          </a:xfrm>
        </p:grpSpPr>
        <p:grpSp>
          <p:nvGrpSpPr>
            <p:cNvPr id="11" name="Groupe 10"/>
            <p:cNvGrpSpPr/>
            <p:nvPr/>
          </p:nvGrpSpPr>
          <p:grpSpPr>
            <a:xfrm>
              <a:off x="4074531" y="4242643"/>
              <a:ext cx="2554031" cy="1007691"/>
              <a:chOff x="4572000" y="4077072"/>
              <a:chExt cx="2554031" cy="1007691"/>
            </a:xfrm>
          </p:grpSpPr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4077072"/>
                <a:ext cx="1038907" cy="1007691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190500" dist="762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6" name="Imag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2038" y="4077072"/>
                <a:ext cx="1403993" cy="1007691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  <a:effectLst>
                <a:outerShdw blurRad="190500" dist="762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>
              <a:off x="4128371" y="4245590"/>
              <a:ext cx="5987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fr-FR" altLang="fr-FR" sz="1400" b="1" dirty="0" err="1" smtClean="0">
                  <a:solidFill>
                    <a:srgbClr val="0070C0"/>
                  </a:solidFill>
                  <a:latin typeface="+mj-lt"/>
                  <a:sym typeface="Wingdings" panose="05000000000000000000" pitchFamily="2" charset="2"/>
                </a:rPr>
                <a:t>tracking</a:t>
              </a:r>
              <a:endParaRPr lang="fr-FR" altLang="fr-FR" sz="1400" b="1" dirty="0" smtClean="0">
                <a:solidFill>
                  <a:srgbClr val="0070C0"/>
                </a:solidFill>
                <a:latin typeface="+mj-lt"/>
                <a:sym typeface="Wingdings" panose="05000000000000000000" pitchFamily="2" charset="2"/>
              </a:endParaRPr>
            </a:p>
          </p:txBody>
        </p:sp>
      </p:grpSp>
      <p:pic>
        <p:nvPicPr>
          <p:cNvPr id="17" name="Image 16" descr="IMG_1723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33074" y="1671782"/>
            <a:ext cx="1205619" cy="1551703"/>
          </a:xfrm>
          <a:prstGeom prst="rect">
            <a:avLst/>
          </a:prstGeom>
        </p:spPr>
      </p:pic>
      <p:sp>
        <p:nvSpPr>
          <p:cNvPr id="18" name="object 8"/>
          <p:cNvSpPr>
            <a:spLocks noChangeAspect="1"/>
          </p:cNvSpPr>
          <p:nvPr userDrawn="1"/>
        </p:nvSpPr>
        <p:spPr>
          <a:xfrm>
            <a:off x="3203848" y="1899310"/>
            <a:ext cx="1584176" cy="10966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667958" y="1946734"/>
            <a:ext cx="1473636" cy="1041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Image 19"/>
          <p:cNvPicPr/>
          <p:nvPr userDrawn="1"/>
        </p:nvPicPr>
        <p:blipFill>
          <a:blip r:embed="rId8"/>
          <a:stretch>
            <a:fillRect/>
          </a:stretch>
        </p:blipFill>
        <p:spPr>
          <a:xfrm>
            <a:off x="28822" y="1943787"/>
            <a:ext cx="1758264" cy="12237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85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42484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B8A3-990E-45E7-81CD-3999E28EB0D1}" type="datetime1">
              <a:rPr lang="fr-FR" smtClean="0"/>
              <a:t>03/10/2017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Workshop 2017 Réseau IN2P3/IRFU Détecteurs Gazeux- 04/10 et 05/10 – LPC et GANIL - Caen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57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C324-5830-469D-9B74-213D94508538}" type="datetime1">
              <a:rPr lang="fr-FR" smtClean="0"/>
              <a:t>03/10/2017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DT/RT IN2P3 26/01 et 27/01/2017 – APC Paris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35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2676-B4FB-46BC-9AAB-0CC7E5109CB4}" type="datetime1">
              <a:rPr lang="fr-FR" smtClean="0"/>
              <a:t>03/10/2017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DT/RT IN2P3 26/01 et 27/01/2017 – APC Paris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59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3174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28600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F774-B5A5-4486-AD5F-8FFA8290A95D}" type="datetime1">
              <a:rPr lang="fr-FR" smtClean="0"/>
              <a:t>03/10/2017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DT/RT IN2P3 26/01 et 27/01/2017 – APC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162050"/>
          </a:xfrm>
          <a:solidFill>
            <a:schemeClr val="bg1"/>
          </a:solidFill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521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EF57-C7F7-4EB1-ABFD-96CD86A8C218}" type="datetime1">
              <a:rPr lang="fr-FR" smtClean="0"/>
              <a:t>03/10/2017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DT/RT IN2P3 26/01 et 27/01/2017 – APC Paris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28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4B3A7-7005-4696-A1F2-B916B7DD668B}" type="datetime1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DT/RT IN2P3 26/01 et 27/01/2017 – APC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1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AF8E-6180-4693-BAB6-ADE26DF324AA}" type="datetime1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Réunion DT/RT IN2P3 26/01 et 27/01/2017 – APC Paris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86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58326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Titre de la Diapositive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8784976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B2C52-2A29-4ECA-B5CD-6C913AB9D49C}" type="datetime1">
              <a:rPr lang="fr-FR" smtClean="0"/>
              <a:t>03/10/2017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356351"/>
            <a:ext cx="3744416" cy="385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R</a:t>
            </a:r>
          </a:p>
          <a:p>
            <a:r>
              <a:rPr lang="fr-FR" dirty="0" smtClean="0"/>
              <a:t>Workshop 2017 Réseau IN2P3/IRFU Détecteurs Gazeux- 04/10 et 05/10 – LPC et GANIL - Caen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3088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8A1F8-06BA-4CB7-B4F7-C07C14CF58B7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043"/>
            <a:ext cx="1728192" cy="9601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76" y="160228"/>
            <a:ext cx="952512" cy="94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6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2800" b="1" kern="1200" baseline="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barsuk@lal.in2p3.fr" TargetMode="External"/><Relationship Id="rId13" Type="http://schemas.openxmlformats.org/officeDocument/2006/relationships/hyperlink" Target="mailto:olivier.guillaudin@lpsc.in2p3.fr" TargetMode="External"/><Relationship Id="rId3" Type="http://schemas.openxmlformats.org/officeDocument/2006/relationships/hyperlink" Target="mailto:giovinaz@cenbg.in2p3.fr" TargetMode="External"/><Relationship Id="rId7" Type="http://schemas.openxmlformats.org/officeDocument/2006/relationships/hyperlink" Target="mailto:genolini@ipno.in2p3.fr" TargetMode="External"/><Relationship Id="rId12" Type="http://schemas.openxmlformats.org/officeDocument/2006/relationships/hyperlink" Target="mailto:joly@clermont.in2p3.fr" TargetMode="External"/><Relationship Id="rId2" Type="http://schemas.openxmlformats.org/officeDocument/2006/relationships/hyperlink" Target="mailto:zerguerras@apc.in2p3.fr" TargetMode="External"/><Relationship Id="rId16" Type="http://schemas.openxmlformats.org/officeDocument/2006/relationships/hyperlink" Target="mailto:esther.ferrer-ribas@cea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.laktineh@ipnl.in2p3.fr" TargetMode="External"/><Relationship Id="rId11" Type="http://schemas.openxmlformats.org/officeDocument/2006/relationships/hyperlink" Target="mailto:lehaut@lpccaen.in2p3.fr" TargetMode="External"/><Relationship Id="rId5" Type="http://schemas.openxmlformats.org/officeDocument/2006/relationships/hyperlink" Target="mailto:julien.pancin@csnsm.fr" TargetMode="External"/><Relationship Id="rId15" Type="http://schemas.openxmlformats.org/officeDocument/2006/relationships/hyperlink" Target="mailto:alain.delbart@cea.fr" TargetMode="External"/><Relationship Id="rId10" Type="http://schemas.openxmlformats.org/officeDocument/2006/relationships/hyperlink" Target="mailto:denis.bernard@llr.in2p3.fr" TargetMode="External"/><Relationship Id="rId4" Type="http://schemas.openxmlformats.org/officeDocument/2006/relationships/hyperlink" Target="mailto:jean.peyre@csnsm.in2p3.fr" TargetMode="External"/><Relationship Id="rId9" Type="http://schemas.openxmlformats.org/officeDocument/2006/relationships/hyperlink" Target="mailto:chefdevi@lapp.in2p3.fr" TargetMode="External"/><Relationship Id="rId14" Type="http://schemas.openxmlformats.org/officeDocument/2006/relationships/hyperlink" Target="mailto:dominique.thers@subatech.in2p3.f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4th Workshop of the French IN2P3/IRFU network on </a:t>
            </a:r>
            <a:r>
              <a:rPr lang="fr-FR" dirty="0" err="1" smtClean="0"/>
              <a:t>Gaseous</a:t>
            </a:r>
            <a:r>
              <a:rPr lang="fr-FR" dirty="0" smtClean="0"/>
              <a:t> Detectors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004048" y="1947919"/>
            <a:ext cx="40324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4 sessions</a:t>
            </a:r>
          </a:p>
          <a:p>
            <a:endParaRPr lang="fr-FR" sz="1400" b="1" dirty="0"/>
          </a:p>
          <a:p>
            <a:r>
              <a:rPr lang="fr-FR" sz="1400" b="1" dirty="0"/>
              <a:t>9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presentations</a:t>
            </a:r>
            <a:r>
              <a:rPr lang="fr-FR" sz="1400" b="1" dirty="0" smtClean="0"/>
              <a:t> + </a:t>
            </a:r>
            <a:r>
              <a:rPr lang="fr-FR" sz="1400" b="1" dirty="0" err="1" smtClean="0"/>
              <a:t>visit</a:t>
            </a:r>
            <a:r>
              <a:rPr lang="fr-FR" sz="1400" b="1" dirty="0" smtClean="0"/>
              <a:t> of the GANIL </a:t>
            </a:r>
            <a:r>
              <a:rPr lang="fr-FR" sz="1400" b="1" dirty="0" err="1" smtClean="0"/>
              <a:t>facility</a:t>
            </a:r>
            <a:endParaRPr lang="fr-FR" sz="1400" b="1" dirty="0" smtClean="0"/>
          </a:p>
          <a:p>
            <a:endParaRPr lang="fr-FR" sz="1400" b="1" dirty="0" smtClean="0"/>
          </a:p>
          <a:p>
            <a:r>
              <a:rPr lang="fr-FR" sz="1400" b="1" dirty="0" smtClean="0"/>
              <a:t>Speakers </a:t>
            </a:r>
            <a:r>
              <a:rPr lang="fr-FR" sz="1400" b="1" dirty="0" err="1" smtClean="0"/>
              <a:t>from</a:t>
            </a:r>
            <a:r>
              <a:rPr lang="fr-FR" sz="1400" b="1" dirty="0" smtClean="0"/>
              <a:t>: </a:t>
            </a:r>
            <a:r>
              <a:rPr lang="fr-FR" sz="1400" dirty="0" smtClean="0"/>
              <a:t>APC Paris, CEA/IRFU, CENBG Bordeaux, CERN, INFN Bari, GANIL Caen, </a:t>
            </a:r>
          </a:p>
          <a:p>
            <a:r>
              <a:rPr lang="fr-FR" sz="1400" dirty="0" smtClean="0"/>
              <a:t>LPC Caen, </a:t>
            </a:r>
            <a:r>
              <a:rPr lang="fr-FR" sz="1400" dirty="0" err="1" smtClean="0"/>
              <a:t>University</a:t>
            </a:r>
            <a:r>
              <a:rPr lang="fr-FR" sz="1400" dirty="0" smtClean="0"/>
              <a:t> of Freiburg, USC Santiago de </a:t>
            </a:r>
            <a:r>
              <a:rPr lang="fr-FR" sz="1400" dirty="0" err="1" smtClean="0"/>
              <a:t>Compostela</a:t>
            </a:r>
            <a:endParaRPr lang="fr-FR" sz="1400" dirty="0" smtClean="0"/>
          </a:p>
          <a:p>
            <a:endParaRPr lang="fr-FR" sz="1400" b="1" dirty="0"/>
          </a:p>
          <a:p>
            <a:r>
              <a:rPr lang="fr-FR" sz="1400" b="1" dirty="0" smtClean="0"/>
              <a:t>Technologies: </a:t>
            </a:r>
            <a:r>
              <a:rPr lang="fr-FR" sz="1400" dirty="0" smtClean="0"/>
              <a:t>MPGD (GEM, THGEM, </a:t>
            </a:r>
            <a:r>
              <a:rPr lang="fr-FR" sz="1400" dirty="0" err="1" smtClean="0"/>
              <a:t>Micromegas</a:t>
            </a:r>
            <a:r>
              <a:rPr lang="fr-FR" sz="1400" dirty="0" smtClean="0"/>
              <a:t>), Active Target, TPC, TPC </a:t>
            </a:r>
            <a:r>
              <a:rPr lang="fr-FR" sz="1400" dirty="0" err="1" smtClean="0"/>
              <a:t>LAr</a:t>
            </a:r>
            <a:r>
              <a:rPr lang="fr-FR" sz="1400" dirty="0" smtClean="0"/>
              <a:t>, RPC</a:t>
            </a:r>
          </a:p>
          <a:p>
            <a:endParaRPr lang="fr-FR" sz="1400" b="1" dirty="0" smtClean="0"/>
          </a:p>
          <a:p>
            <a:r>
              <a:rPr lang="fr-FR" sz="1400" b="1" dirty="0" err="1" smtClean="0"/>
              <a:t>Projects</a:t>
            </a:r>
            <a:r>
              <a:rPr lang="fr-FR" sz="1400" b="1" dirty="0" smtClean="0"/>
              <a:t>: </a:t>
            </a:r>
            <a:r>
              <a:rPr lang="fr-FR" sz="1400" dirty="0" smtClean="0"/>
              <a:t>ACTAR, AT-TPC, SPIRIT, CMS, DARKSIDE, ARCHADE, </a:t>
            </a:r>
            <a:r>
              <a:rPr lang="fr-FR" sz="1400" dirty="0" err="1" smtClean="0"/>
              <a:t>generic</a:t>
            </a:r>
            <a:r>
              <a:rPr lang="fr-FR" sz="1400" dirty="0" smtClean="0"/>
              <a:t> R&amp;D</a:t>
            </a:r>
          </a:p>
          <a:p>
            <a:endParaRPr lang="fr-FR" sz="1400" b="1" dirty="0"/>
          </a:p>
          <a:p>
            <a:r>
              <a:rPr lang="fr-FR" sz="1400" b="1" dirty="0" err="1" smtClean="0"/>
              <a:t>Presentations</a:t>
            </a:r>
            <a:r>
              <a:rPr lang="fr-FR" sz="1400" b="1" dirty="0" smtClean="0"/>
              <a:t> :</a:t>
            </a:r>
            <a:endParaRPr lang="fr-FR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smtClean="0"/>
              <a:t>ATRIUM: </a:t>
            </a:r>
            <a:r>
              <a:rPr lang="fr-FR" sz="1400" dirty="0" smtClean="0"/>
              <a:t>Activités -&gt; Détecteurs Gazeux </a:t>
            </a:r>
          </a:p>
          <a:p>
            <a:r>
              <a:rPr lang="fr-FR" sz="1400" dirty="0" smtClean="0"/>
              <a:t>-&gt; Workshop 2017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400" b="1" dirty="0" err="1" smtClean="0"/>
              <a:t>Indico</a:t>
            </a:r>
            <a:r>
              <a:rPr lang="fr-FR" sz="1400" b="1" dirty="0" smtClean="0"/>
              <a:t>: </a:t>
            </a:r>
            <a:r>
              <a:rPr lang="fr-FR" sz="1400" dirty="0" smtClean="0"/>
              <a:t>https://indico.in2p3.fr/event/14081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988684" y="1363144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Workshop 2017: Simulation and data </a:t>
            </a:r>
            <a:r>
              <a:rPr lang="fr-FR" sz="1600" b="1" dirty="0" err="1" smtClean="0">
                <a:solidFill>
                  <a:srgbClr val="FF0000"/>
                </a:solidFill>
              </a:rPr>
              <a:t>analysis</a:t>
            </a:r>
            <a:endParaRPr lang="fr-FR" sz="1600" b="1" dirty="0" smtClean="0">
              <a:solidFill>
                <a:srgbClr val="FF000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Workshop </a:t>
            </a:r>
            <a:r>
              <a:rPr lang="fr-FR" dirty="0"/>
              <a:t>2017 Réseau IN2P3/IRFU Détecteurs Gazeux- 04/10 et 05/10 – LPC et GANIL - Caen</a:t>
            </a:r>
          </a:p>
          <a:p>
            <a:endParaRPr lang="fr-FR" dirty="0" smtClean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3" t="12886" r="28583" b="13274"/>
          <a:stretch/>
        </p:blipFill>
        <p:spPr>
          <a:xfrm>
            <a:off x="1732212" y="1419228"/>
            <a:ext cx="3256472" cy="478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Compétences et expertises dans laboratoires  IN2P3 - 2017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834439"/>
              </p:ext>
            </p:extLst>
          </p:nvPr>
        </p:nvGraphicFramePr>
        <p:xfrm>
          <a:off x="179512" y="1822188"/>
          <a:ext cx="8785224" cy="4398336"/>
        </p:xfrm>
        <a:graphic>
          <a:graphicData uri="http://schemas.openxmlformats.org/drawingml/2006/table">
            <a:tbl>
              <a:tblPr/>
              <a:tblGrid>
                <a:gridCol w="507816"/>
                <a:gridCol w="507816"/>
                <a:gridCol w="507816"/>
                <a:gridCol w="507816"/>
                <a:gridCol w="507816"/>
                <a:gridCol w="347008"/>
                <a:gridCol w="347008"/>
                <a:gridCol w="347008"/>
                <a:gridCol w="347008"/>
                <a:gridCol w="347008"/>
                <a:gridCol w="347008"/>
                <a:gridCol w="347008"/>
                <a:gridCol w="347008"/>
                <a:gridCol w="347008"/>
                <a:gridCol w="347008"/>
                <a:gridCol w="347008"/>
                <a:gridCol w="347008"/>
                <a:gridCol w="347008"/>
                <a:gridCol w="347008"/>
                <a:gridCol w="347008"/>
                <a:gridCol w="347008"/>
                <a:gridCol w="347008"/>
                <a:gridCol w="347008"/>
              </a:tblGrid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Conception de PCB haute densité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Routage de PCB pour détecteurs gazeux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Développement électronique de lecture spécifique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Techniques de protection contre claquages 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Simulations de détecteurs (GARFIELD, GEANT4 …)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Simulations électrostatiques (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FreeFEM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++, GPU …)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MPGD résistifs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Intégration système (détecteurs grande taille …)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Conception de systèmes de distribution de gaz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Conception mécanique (étanchéité, HP, BP, connectique …)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Tissage de plan de fils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Collage et soudures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Métrologie de précision (système C-</a:t>
                      </a:r>
                      <a:r>
                        <a:rPr lang="fr-FR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Track</a:t>
                      </a:r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scanning…)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00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Sérigraphie graphite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Source d'ions pour caractérisation de détecteurs gazeux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Conception DAQ à très grand nombre de voies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Techniques de tests et caractérisations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 rowSpan="19"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Analyses de données</a:t>
                      </a:r>
                    </a:p>
                  </a:txBody>
                  <a:tcPr marL="6348" marR="6348" marT="6348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Laboratoire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Technologies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APC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MPGD, MWPC, TPC, TPC Ar 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26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CENBG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MPGD, TPC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26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CSNSM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MWPC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GANIL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MPGD, MWPC, PPAC, TPC,CHIO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26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IPNL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6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IPNO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MWPC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LAL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MRPC, MPGD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LAPP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MPGD, TPC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26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LPC Caen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MPGD, MWPC, PPAC,CP, CHIO, CHSC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26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LPC Clermont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RPC, TPC Xe 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26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LPSC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MPGD, TPC, CHIO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269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SUBATECH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TPC Xe </a:t>
                      </a:r>
                      <a:r>
                        <a:rPr lang="fr-F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8" marR="6348" marT="63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39552" y="3068960"/>
            <a:ext cx="2021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CHIO: Chambre à ionisation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CHSC: Chambre à scintillation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MPGD: </a:t>
            </a:r>
            <a:r>
              <a:rPr lang="fr-FR" sz="1200" dirty="0" err="1" smtClean="0">
                <a:latin typeface="Calibri" panose="020F0502020204030204" pitchFamily="34" charset="0"/>
              </a:rPr>
              <a:t>Micromegas</a:t>
            </a:r>
            <a:r>
              <a:rPr lang="fr-FR" sz="1200" dirty="0" smtClean="0">
                <a:latin typeface="Calibri" panose="020F0502020204030204" pitchFamily="34" charset="0"/>
              </a:rPr>
              <a:t>, GEM, 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THGEM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Workshop </a:t>
            </a:r>
            <a:r>
              <a:rPr lang="fr-FR" dirty="0"/>
              <a:t>2017 Réseau IN2P3/IRFU Détecteurs Gazeux- 04/10 et 05/10 – LPC et GANIL - Caen</a:t>
            </a:r>
          </a:p>
          <a:p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73164" y="1179748"/>
            <a:ext cx="6515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Sondage</a:t>
            </a:r>
            <a:r>
              <a:rPr lang="fr-FR" dirty="0" smtClean="0"/>
              <a:t> demandé en 2017 par IN2P3 aux Réseaux </a:t>
            </a:r>
            <a:r>
              <a:rPr lang="fr-FR" dirty="0"/>
              <a:t>I</a:t>
            </a:r>
            <a:r>
              <a:rPr lang="fr-FR" dirty="0" smtClean="0"/>
              <a:t>nstrumentation,</a:t>
            </a:r>
          </a:p>
          <a:p>
            <a:r>
              <a:rPr lang="fr-FR" dirty="0" smtClean="0"/>
              <a:t>dont Détecteurs Gazeux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58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Workshop 2017 R
éseau IN2P3/IRFU Détecteurs Gazeux- 04/10 et 05/10 – LPC et GANIL - Caen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11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Demande de soutien projet R&amp;D à l’IN2P3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t="5269" r="50885" b="4258"/>
          <a:stretch/>
        </p:blipFill>
        <p:spPr>
          <a:xfrm>
            <a:off x="683568" y="1628800"/>
            <a:ext cx="3325827" cy="470956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05775" y="1391431"/>
            <a:ext cx="188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ATRIUM-110659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94563" y="1484784"/>
            <a:ext cx="47029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Au moins deux laboratoires IN2P3</a:t>
            </a:r>
          </a:p>
          <a:p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Développement technologique commun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Durée jusqu’ à 3 ans. Budget max ~ 50k€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Renseigner fiche de demande de soutien 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      projet</a:t>
            </a:r>
          </a:p>
          <a:p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Boucle avec coordinateur Réseau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Envoi au DT IN2P3 </a:t>
            </a:r>
          </a:p>
          <a:p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Au plus tard fin septembre année N-1 pour </a:t>
            </a:r>
          </a:p>
          <a:p>
            <a:r>
              <a:rPr lang="fr-F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    financement à  compter de l’année N</a:t>
            </a:r>
          </a:p>
          <a:p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Si accepté: mise à jour dans NSIP et DIALOG,</a:t>
            </a:r>
          </a:p>
          <a:p>
            <a:r>
              <a:rPr lang="fr-F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revues régulières par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IN2P3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.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2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2060848"/>
            <a:ext cx="87936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Réseau IN2P3/IRFU Détecteurs Gazeux: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interactions, échanges d’expériences, 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conseils …</a:t>
            </a:r>
          </a:p>
          <a:p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Sondage 2017 IN2P3 révélant des expertises très spécifiques: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simulations, électronique </a:t>
            </a:r>
          </a:p>
          <a:p>
            <a:r>
              <a:rPr lang="fr-FR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   de lecture, mécanique, assemblage et fabrication, traitement de données …</a:t>
            </a:r>
          </a:p>
          <a:p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b="1" dirty="0" smtClean="0">
                <a:latin typeface="Calibri" pitchFamily="34" charset="0"/>
                <a:cs typeface="Calibri" pitchFamily="34" charset="0"/>
              </a:rPr>
              <a:t>Nécessité de préserver ces expertises métiers au sein de l’IN2P3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car pas sous-traitables </a:t>
            </a:r>
          </a:p>
          <a:p>
            <a:r>
              <a:rPr lang="fr-FR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en externe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. Ex: tissage de fils, assemblage, intégration …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 Page ATRIUM du </a:t>
            </a:r>
            <a:r>
              <a:rPr lang="fr-FR" dirty="0">
                <a:latin typeface="Calibri" pitchFamily="34" charset="0"/>
                <a:cs typeface="Calibri" pitchFamily="34" charset="0"/>
              </a:rPr>
              <a:t>R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éseau alimentée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Workshop </a:t>
            </a:r>
            <a:r>
              <a:rPr lang="fr-FR" dirty="0"/>
              <a:t>2017 Réseau IN2P3/IRFU Détecteurs Gazeux- 04/10 et 05/10 – LPC et GANIL - Caen</a:t>
            </a:r>
          </a:p>
          <a:p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912768" cy="1440160"/>
          </a:xfrm>
        </p:spPr>
        <p:txBody>
          <a:bodyPr/>
          <a:lstStyle/>
          <a:p>
            <a:r>
              <a:rPr lang="fr-FR" dirty="0" smtClean="0"/>
              <a:t>Activités 2017 du réseau IN2P3/IRFU Détecteurs Gazeux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Workshop </a:t>
            </a:r>
            <a:r>
              <a:rPr lang="fr-FR" dirty="0"/>
              <a:t>2017 Réseau IN2P3/IRFU Détecteurs Gazeux- 04/10 et 05/10 – LPC et GANIL - Caen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5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03648" y="2132856"/>
            <a:ext cx="68430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Organisation Réseau IN2P3/IRFU Détecteurs Gazeux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Activités du Réseau IN2P3/IRFU Détecteurs Gazeux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Activités Détecteurs Gazeux dans laboratoires IN2P3 et à l’IRFU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/>
              <a:t>Sondage 2017 expertises Détecteurs Gazeux dans laboratoires IN2P3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Workshop </a:t>
            </a:r>
            <a:r>
              <a:rPr lang="fr-FR" dirty="0"/>
              <a:t>2017 Réseau IN2P3/IRFU Détecteurs Gazeux- 04/10 et 05/10 – LPC et GANIL - Caen</a:t>
            </a:r>
          </a:p>
          <a:p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8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Organisation Réseau IN2P3/IRFU Détecteurs Gazeux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24" y="112474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Coordinateur: </a:t>
            </a:r>
            <a:r>
              <a:rPr lang="fr-FR" sz="1600" dirty="0" smtClean="0">
                <a:latin typeface="Calibri" panose="020F0502020204030204" pitchFamily="34" charset="0"/>
                <a:cs typeface="Arial" pitchFamily="34" charset="0"/>
              </a:rPr>
              <a:t>Thomas </a:t>
            </a:r>
            <a:r>
              <a:rPr lang="fr-FR" sz="1600" dirty="0" err="1" smtClean="0">
                <a:latin typeface="Calibri" panose="020F0502020204030204" pitchFamily="34" charset="0"/>
                <a:cs typeface="Arial" pitchFamily="34" charset="0"/>
              </a:rPr>
              <a:t>Zerguerras</a:t>
            </a:r>
            <a:r>
              <a:rPr lang="fr-FR" sz="1600" dirty="0" smtClean="0">
                <a:latin typeface="Calibri" panose="020F0502020204030204" pitchFamily="34" charset="0"/>
                <a:cs typeface="Arial" pitchFamily="34" charset="0"/>
              </a:rPr>
              <a:t> (APC Paris)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47120"/>
              </p:ext>
            </p:extLst>
          </p:nvPr>
        </p:nvGraphicFramePr>
        <p:xfrm>
          <a:off x="1187624" y="1628800"/>
          <a:ext cx="7809941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478"/>
                <a:gridCol w="2445478"/>
                <a:gridCol w="291898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Laboratoire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Correspondant réseau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Email</a:t>
                      </a:r>
                      <a:endParaRPr lang="fr-FR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APC Paris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Thomas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</a:rPr>
                        <a:t> ZERGUERRAS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2"/>
                        </a:rPr>
                        <a:t>zerguerras@apc.in2p3.fr</a:t>
                      </a:r>
                      <a:endParaRPr lang="fr-FR" sz="1200" dirty="0" smtClean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CENBG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</a:rPr>
                        <a:t> Bordeaux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Jérôme GIOVINAZZO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3"/>
                        </a:rPr>
                        <a:t>giovinaz@cenbg.in2p3.fr</a:t>
                      </a:r>
                      <a:endParaRPr lang="fr-FR" sz="1200" dirty="0" smtClean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CSNSM Orsay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Jean PEYRE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4"/>
                        </a:rPr>
                        <a:t>jean.peyre@csnsm.in2p3.fr</a:t>
                      </a:r>
                      <a:endParaRPr lang="fr-FR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GANIL Caen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Julien PANCIN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5"/>
                        </a:rPr>
                        <a:t>julien.pancin@csnsm.fr</a:t>
                      </a:r>
                      <a:endParaRPr lang="fr-FR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IPN Lyon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Imad LAKTINEH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6"/>
                        </a:rPr>
                        <a:t>i.laktineh@ipnl.in2p3.fr</a:t>
                      </a:r>
                      <a:endParaRPr lang="fr-FR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IPN Orsay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Bernard GENOLINI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7"/>
                        </a:rPr>
                        <a:t>genolini@ipno.in2p3.fr</a:t>
                      </a:r>
                      <a:endParaRPr lang="fr-FR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LAL Orsay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>
                          <a:solidFill>
                            <a:srgbClr val="FF0000"/>
                          </a:solidFill>
                        </a:rPr>
                        <a:t>Sergey</a:t>
                      </a:r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 BARSUK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8"/>
                        </a:rPr>
                        <a:t>barsuk@lal.in2p3.fr</a:t>
                      </a:r>
                      <a:endParaRPr lang="fr-FR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LAPP Annecy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Maximilien CHEFDEVILLE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9"/>
                        </a:rPr>
                        <a:t>chefdevi@lapp.in2p3.fr</a:t>
                      </a:r>
                      <a:endParaRPr lang="fr-FR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LLR Palaiseau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Denis BERNARD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10"/>
                        </a:rPr>
                        <a:t>denis.bernard@llr.in2p3.fr</a:t>
                      </a:r>
                      <a:endParaRPr lang="fr-FR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LPC Caen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Grégory LEHAUT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11"/>
                        </a:rPr>
                        <a:t>lehaut@lpccaen.in2p3.fr</a:t>
                      </a:r>
                      <a:endParaRPr lang="fr-FR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LPC Clermont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Baptiste JOLY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12"/>
                        </a:rPr>
                        <a:t>joly@clermont.in2p3.fr</a:t>
                      </a:r>
                      <a:endParaRPr lang="fr-FR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LPSC Grenoble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Olivier GUILLAUDIN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13"/>
                        </a:rPr>
                        <a:t>olivier.guillaudin@lpsc.in2p3.fr</a:t>
                      </a:r>
                      <a:endParaRPr lang="fr-FR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SUBATECH</a:t>
                      </a:r>
                      <a:r>
                        <a:rPr lang="fr-FR" sz="1200" baseline="0" dirty="0" smtClean="0">
                          <a:solidFill>
                            <a:srgbClr val="FF0000"/>
                          </a:solidFill>
                        </a:rPr>
                        <a:t> Nantes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FF0000"/>
                          </a:solidFill>
                        </a:rPr>
                        <a:t>Dominique THERS</a:t>
                      </a:r>
                      <a:endParaRPr lang="fr-FR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14"/>
                        </a:rPr>
                        <a:t>dominique.thers@subatech.in2p3.fr</a:t>
                      </a:r>
                      <a:endParaRPr lang="fr-FR" sz="1200" dirty="0"/>
                    </a:p>
                  </a:txBody>
                  <a:tcPr/>
                </a:tc>
              </a:tr>
              <a:tr h="270000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0099"/>
                          </a:solidFill>
                        </a:rPr>
                        <a:t>CEA/IRFU Saclay</a:t>
                      </a:r>
                      <a:endParaRPr lang="fr-FR" sz="12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rgbClr val="000099"/>
                          </a:solidFill>
                        </a:rPr>
                        <a:t>Alain DELBART,</a:t>
                      </a:r>
                    </a:p>
                    <a:p>
                      <a:r>
                        <a:rPr lang="fr-FR" sz="1200" dirty="0" smtClean="0">
                          <a:solidFill>
                            <a:srgbClr val="000099"/>
                          </a:solidFill>
                        </a:rPr>
                        <a:t>Esther FERRER-RIBAS</a:t>
                      </a:r>
                      <a:endParaRPr lang="fr-FR" sz="12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hlinkClick r:id="rId15"/>
                        </a:rPr>
                        <a:t>alain.delbart@cea.fr</a:t>
                      </a:r>
                      <a:endParaRPr lang="fr-FR" sz="1200" dirty="0" smtClean="0"/>
                    </a:p>
                    <a:p>
                      <a:r>
                        <a:rPr lang="fr-FR" sz="1200" dirty="0" smtClean="0">
                          <a:hlinkClick r:id="rId16"/>
                        </a:rPr>
                        <a:t>esther.ferrer-ribas@cea.fr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Workshop </a:t>
            </a:r>
            <a:r>
              <a:rPr lang="fr-FR" dirty="0"/>
              <a:t>2017 Réseau IN2P3/IRFU Détecteurs Gazeux- 04/10 et 05/10 – LPC et GANIL - Caen</a:t>
            </a:r>
          </a:p>
          <a:p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3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du Réseau IN2P3/IRFU Détecteurs Gazeux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6271" y="1340768"/>
            <a:ext cx="8739124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alibri" panose="020F0502020204030204" pitchFamily="34" charset="0"/>
                <a:cs typeface="Arial" pitchFamily="34" charset="0"/>
              </a:rPr>
              <a:t>Faciliter rencontres et échanges entre chercheurs et IT impliqués dans des projets </a:t>
            </a:r>
            <a:endParaRPr lang="fr-FR" dirty="0" smtClean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  <a:cs typeface="Arial" pitchFamily="34" charset="0"/>
              </a:rPr>
              <a:t>développant </a:t>
            </a:r>
            <a:r>
              <a:rPr lang="fr-FR" dirty="0">
                <a:latin typeface="Calibri" panose="020F0502020204030204" pitchFamily="34" charset="0"/>
                <a:cs typeface="Arial" pitchFamily="34" charset="0"/>
              </a:rPr>
              <a:t>et/ou utilisant </a:t>
            </a:r>
            <a:r>
              <a:rPr lang="fr-FR" b="1" dirty="0">
                <a:latin typeface="Calibri" panose="020F0502020204030204" pitchFamily="34" charset="0"/>
                <a:cs typeface="Arial" pitchFamily="34" charset="0"/>
              </a:rPr>
              <a:t>des détecteurs gazeux ou technologies dérivées</a:t>
            </a:r>
          </a:p>
          <a:p>
            <a:r>
              <a:rPr lang="fr-FR" b="1" dirty="0">
                <a:latin typeface="Calibri" panose="020F0502020204030204" pitchFamily="34" charset="0"/>
                <a:cs typeface="Arial" pitchFamily="34" charset="0"/>
              </a:rPr>
              <a:t>(TPC </a:t>
            </a:r>
            <a:r>
              <a:rPr lang="fr-FR" b="1" dirty="0" err="1">
                <a:latin typeface="Calibri" panose="020F0502020204030204" pitchFamily="34" charset="0"/>
                <a:cs typeface="Arial" pitchFamily="34" charset="0"/>
              </a:rPr>
              <a:t>Xenon</a:t>
            </a:r>
            <a:r>
              <a:rPr lang="fr-FR" b="1" dirty="0">
                <a:latin typeface="Calibri" panose="020F0502020204030204" pitchFamily="34" charset="0"/>
                <a:cs typeface="Arial" pitchFamily="34" charset="0"/>
              </a:rPr>
              <a:t> liquide, TPC Argon liquide) </a:t>
            </a:r>
            <a:r>
              <a:rPr lang="fr-FR" b="1" dirty="0" smtClean="0">
                <a:latin typeface="Calibri" panose="020F0502020204030204" pitchFamily="34" charset="0"/>
                <a:cs typeface="Arial" pitchFamily="34" charset="0"/>
              </a:rPr>
              <a:t>– </a:t>
            </a:r>
            <a:r>
              <a:rPr lang="fr-FR" dirty="0" smtClean="0">
                <a:latin typeface="Calibri" panose="020F0502020204030204" pitchFamily="34" charset="0"/>
                <a:cs typeface="Arial" pitchFamily="34" charset="0"/>
              </a:rPr>
              <a:t>Appui du réseau pour constituer des demandes </a:t>
            </a:r>
          </a:p>
          <a:p>
            <a:r>
              <a:rPr lang="fr-FR" dirty="0" smtClean="0">
                <a:latin typeface="Calibri" panose="020F0502020204030204" pitchFamily="34" charset="0"/>
                <a:cs typeface="Arial" pitchFamily="34" charset="0"/>
              </a:rPr>
              <a:t>pour </a:t>
            </a:r>
            <a:r>
              <a:rPr lang="fr-FR" b="1" dirty="0" smtClean="0">
                <a:latin typeface="Calibri" panose="020F0502020204030204" pitchFamily="34" charset="0"/>
                <a:cs typeface="Arial" pitchFamily="34" charset="0"/>
              </a:rPr>
              <a:t>R&amp;D générique à l’IN2P3 – Demande IN2P3 </a:t>
            </a:r>
            <a:r>
              <a:rPr lang="fr-FR" b="1" dirty="0">
                <a:latin typeface="Calibri" panose="020F0502020204030204" pitchFamily="34" charset="0"/>
                <a:cs typeface="Arial" pitchFamily="34" charset="0"/>
              </a:rPr>
              <a:t>r</a:t>
            </a:r>
            <a:r>
              <a:rPr lang="fr-FR" b="1" dirty="0" smtClean="0">
                <a:latin typeface="Calibri" panose="020F0502020204030204" pitchFamily="34" charset="0"/>
                <a:cs typeface="Arial" pitchFamily="34" charset="0"/>
              </a:rPr>
              <a:t>ecensement compétences en 2017</a:t>
            </a:r>
          </a:p>
          <a:p>
            <a:endParaRPr lang="fr-FR" b="1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fr-FR" b="1" dirty="0" smtClean="0">
                <a:latin typeface="Calibri" panose="020F0502020204030204" pitchFamily="34" charset="0"/>
                <a:cs typeface="Arial" pitchFamily="34" charset="0"/>
              </a:rPr>
              <a:t>Budget IN2P3 2017: 1,5k€</a:t>
            </a:r>
            <a:endParaRPr lang="fr-FR" b="1" dirty="0">
              <a:latin typeface="Calibri" panose="020F0502020204030204" pitchFamily="34" charset="0"/>
              <a:cs typeface="Arial" pitchFamily="34" charset="0"/>
            </a:endParaRPr>
          </a:p>
          <a:p>
            <a:endParaRPr lang="fr-FR" b="1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fr-FR" b="1" dirty="0" smtClean="0">
                <a:latin typeface="Calibri" panose="020F0502020204030204" pitchFamily="34" charset="0"/>
                <a:cs typeface="Arial" pitchFamily="34" charset="0"/>
              </a:rPr>
              <a:t>1 vidéoconférence par mois (~10 par an)</a:t>
            </a:r>
          </a:p>
          <a:p>
            <a:endParaRPr lang="fr-FR" b="1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fr-FR" b="1" dirty="0" smtClean="0">
                <a:latin typeface="Calibri" panose="020F0502020204030204" pitchFamily="34" charset="0"/>
                <a:cs typeface="Arial" pitchFamily="34" charset="0"/>
              </a:rPr>
              <a:t>Page ATRIUM: CR réunions, </a:t>
            </a:r>
            <a:r>
              <a:rPr lang="fr-FR" b="1" dirty="0" err="1" smtClean="0">
                <a:latin typeface="Calibri" panose="020F0502020204030204" pitchFamily="34" charset="0"/>
                <a:cs typeface="Arial" pitchFamily="34" charset="0"/>
              </a:rPr>
              <a:t>slides</a:t>
            </a:r>
            <a:r>
              <a:rPr lang="fr-FR" b="1" dirty="0" smtClean="0">
                <a:latin typeface="Calibri" panose="020F0502020204030204" pitchFamily="34" charset="0"/>
                <a:cs typeface="Arial" pitchFamily="34" charset="0"/>
              </a:rPr>
              <a:t> Workshop 2016</a:t>
            </a:r>
          </a:p>
          <a:p>
            <a:endParaRPr lang="fr-FR" dirty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fr-FR" b="1" dirty="0">
                <a:latin typeface="Calibri" panose="020F0502020204030204" pitchFamily="34" charset="0"/>
                <a:cs typeface="Arial" pitchFamily="34" charset="0"/>
              </a:rPr>
              <a:t>W</a:t>
            </a:r>
            <a:r>
              <a:rPr lang="fr-FR" b="1" dirty="0" smtClean="0">
                <a:latin typeface="Calibri" panose="020F0502020204030204" pitchFamily="34" charset="0"/>
                <a:cs typeface="Arial" pitchFamily="34" charset="0"/>
              </a:rPr>
              <a:t>orkshop annuel: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2014: Les gaz (propriétés physiques et chimiques, vieillissement détecteurs, </a:t>
            </a:r>
          </a:p>
          <a:p>
            <a:pPr lvl="1"/>
            <a:r>
              <a:rPr lang="fr-FR" sz="1600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    </a:t>
            </a:r>
            <a:r>
              <a:rPr lang="fr-FR" sz="1600" b="1" dirty="0" err="1" smtClean="0">
                <a:latin typeface="Calibri" panose="020F0502020204030204" pitchFamily="34" charset="0"/>
                <a:cs typeface="Arial" pitchFamily="34" charset="0"/>
              </a:rPr>
              <a:t>sparking</a:t>
            </a: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, bancs …) – IPN Orsay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2015: Electronique de lecture dédiée (ASIC, chaines électroniques, protections de circuits …)</a:t>
            </a:r>
          </a:p>
          <a:p>
            <a:pPr lvl="1"/>
            <a:r>
              <a:rPr lang="fr-FR" sz="16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600" dirty="0" smtClean="0">
                <a:latin typeface="Calibri" panose="020F0502020204030204" pitchFamily="34" charset="0"/>
                <a:cs typeface="Arial" pitchFamily="34" charset="0"/>
              </a:rPr>
              <a:t>     </a:t>
            </a: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- SUBATECH Nantes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2016: Techniques de construction de détecteurs gazeux -</a:t>
            </a:r>
            <a:r>
              <a:rPr lang="fr-FR" sz="16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fr-FR" sz="1600" b="1" dirty="0" smtClean="0">
                <a:latin typeface="Calibri" panose="020F0502020204030204" pitchFamily="34" charset="0"/>
                <a:cs typeface="Arial" pitchFamily="34" charset="0"/>
              </a:rPr>
              <a:t>LPC Clermont-Ferrand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itchFamily="34" charset="0"/>
              </a:rPr>
              <a:t>2017 : Simulations et analyse de données -  Co-organisation GANIL et LPC Caen</a:t>
            </a:r>
            <a:r>
              <a:rPr lang="fr-FR" b="1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Workshop </a:t>
            </a:r>
            <a:r>
              <a:rPr lang="fr-FR" dirty="0"/>
              <a:t>2017 Réseau IN2P3/IRFU Détecteurs Gazeux- 04/10 et 05/10 – LPC et GANIL - Caen</a:t>
            </a:r>
          </a:p>
          <a:p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5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Détecteurs Gazeux dans laboratoires IN2P3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31312"/>
              </p:ext>
            </p:extLst>
          </p:nvPr>
        </p:nvGraphicFramePr>
        <p:xfrm>
          <a:off x="2411760" y="1390960"/>
          <a:ext cx="5618406" cy="46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817"/>
                <a:gridCol w="37765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Laboratoire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Activités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APC Paris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TPC Argon liquide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(WA 105,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Darkside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CENBG 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Bordeaux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ACTAR TPC 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Electronique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GET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Détecteurs de protons de recul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GANIL Caen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Détecteurs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basse pression avec SED, MWPC ou MPGD, CHIO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Electronique GET, NUMEXO2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Cibles actives (ACTAR)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IPN Lyon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GRPC pour HCAL,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TUMOVOL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High rate GRPC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Fast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time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high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rate RPC for CMS muon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chambers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great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Calibri" pitchFamily="34" charset="0"/>
                        </a:rPr>
                        <a:t>h</a:t>
                      </a:r>
                      <a:endParaRPr lang="fr-FR" sz="1400" dirty="0">
                        <a:solidFill>
                          <a:schemeClr val="tx1"/>
                        </a:solidFill>
                        <a:latin typeface="Symbol" panose="05050102010706020507" pitchFamily="18" charset="2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IPN Orsay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R&amp;D fils de carbone pression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 normales et basses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LAL Orsay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Tests de détecteurs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Micromegas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utilisation de MRPC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Micromegas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InGrid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pour plate-forme LEETECH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Workshop </a:t>
            </a:r>
            <a:r>
              <a:rPr lang="fr-FR" dirty="0"/>
              <a:t>2017 Réseau IN2P3/IRFU Détecteurs Gazeux- 04/10 et 05/10 – LPC et GANIL - Caen</a:t>
            </a:r>
          </a:p>
          <a:p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6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Activit
és Détecteurs Gazeux dans laboratoires IN2P3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509258"/>
              </p:ext>
            </p:extLst>
          </p:nvPr>
        </p:nvGraphicFramePr>
        <p:xfrm>
          <a:off x="2915816" y="1268760"/>
          <a:ext cx="4900115" cy="489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407"/>
                <a:gridCol w="32307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Laboratoire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Calibri" pitchFamily="34" charset="0"/>
                          <a:cs typeface="Calibri" pitchFamily="34" charset="0"/>
                        </a:rPr>
                        <a:t>Activités</a:t>
                      </a:r>
                      <a:endParaRPr lang="fr-FR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LAPP Annecy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Micromegas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pour calorimétrie à échantillonnage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Micromegas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résistifs sans étincelles pour le haut flux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LLR Palaiseau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TPC pour projet HARPO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Bulk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Micromegas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GEM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LPC Caen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Chambre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d’ionisation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Chambre scintillante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FRACAS </a:t>
                      </a: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tracker</a:t>
                      </a:r>
                      <a:endParaRPr lang="fr-FR" sz="1400" b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Simulation GPU transport de charges dans gaz avec amplification et charges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d’espace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LPC Clermont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 RPC, GRPC, </a:t>
                      </a:r>
                      <a:r>
                        <a:rPr lang="fr-FR" sz="1400" b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xgap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GRPC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LPSC Grenoble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TPC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et </a:t>
                      </a: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Micromegas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 MIMAC (matière sombre), FAST-n (détection neutrons)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Profileur de faisceau en radiothérapie et AB-NCT</a:t>
                      </a:r>
                      <a:r>
                        <a:rPr lang="fr-FR" sz="1400" b="0" baseline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fr-FR" sz="1400" b="0" baseline="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SUBATECH Nantes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="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Micromegas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, </a:t>
                      </a:r>
                      <a:r>
                        <a:rPr lang="fr-FR" sz="1400" b="0" baseline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TPC Xe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liquide (XEMIS)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Workshop </a:t>
            </a:r>
            <a:r>
              <a:rPr lang="fr-FR" dirty="0"/>
              <a:t>2017 Réseau IN2P3/IRFU Détecteurs Gazeux- 04/10 et 05/10 – LPC et GANIL - Caen</a:t>
            </a:r>
          </a:p>
          <a:p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7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Détecteurs Gazeux dans laboratoires IN2P3: ASIC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925521"/>
              </p:ext>
            </p:extLst>
          </p:nvPr>
        </p:nvGraphicFramePr>
        <p:xfrm>
          <a:off x="467544" y="1628800"/>
          <a:ext cx="8496945" cy="386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2505"/>
                <a:gridCol w="3793279"/>
                <a:gridCol w="273116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Calibri" pitchFamily="34" charset="0"/>
                        </a:rPr>
                        <a:t>Laboratoires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Calibri" pitchFamily="34" charset="0"/>
                        </a:rPr>
                        <a:t>ASIC développé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latin typeface="Calibri" pitchFamily="34" charset="0"/>
                          <a:cs typeface="Calibri" pitchFamily="34" charset="0"/>
                        </a:rPr>
                        <a:t>ASIC utilisé</a:t>
                      </a:r>
                      <a:endParaRPr lang="fr-F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APC Paris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PARISROC (Omega),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CATIROC (Omega)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CENBG Bordeaux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AGET** (CEA/IRFU)-TPC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GANIL Caen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AGET** (CEA/IRFU)-TPC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IPN Lyon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HR1, HR2,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HR3***, PETIROC  (avec Omega)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HR1, HR2,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HR3, PETIROC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(avec Omega)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LAPP Annecy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MICROROC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(avec Omega)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MICROROC (avec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Omega)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LPC Clermont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FEERIC* pour RPC ALICE-muon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XTRACT*****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HARDROC2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et PETIROC (Omega) pour MIM </a:t>
                      </a:r>
                    </a:p>
                    <a:p>
                      <a:pPr algn="ctr"/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(Muon </a:t>
                      </a:r>
                      <a:r>
                        <a:rPr lang="fr-FR" sz="1200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IMaging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LPSC Grenoble 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ASIC MIMAC (V4)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ASIC MIMAC (V2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et V3), </a:t>
                      </a:r>
                    </a:p>
                    <a:p>
                      <a:pPr algn="ctr"/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ASIC Profileur Faisceau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SUBATECH Nantes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IdeF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-X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HDLXe</a:t>
                      </a:r>
                      <a:r>
                        <a:rPr lang="fr-FR" sz="120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**** (avec CEA/IRFU)</a:t>
                      </a:r>
                      <a:endParaRPr lang="fr-FR" sz="1200" dirty="0" smtClean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XTRACT*****</a:t>
                      </a:r>
                      <a:endParaRPr lang="fr-F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IdeF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-X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HDLXe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****</a:t>
                      </a: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XTRACT*****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059832" y="5491010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 smtClean="0">
                <a:latin typeface="Arial" pitchFamily="34" charset="0"/>
                <a:cs typeface="Arial" pitchFamily="34" charset="0"/>
              </a:rPr>
              <a:t>* Front-End </a:t>
            </a:r>
            <a:r>
              <a:rPr lang="fr-FR" sz="900" b="1" dirty="0" err="1" smtClean="0">
                <a:latin typeface="Arial" pitchFamily="34" charset="0"/>
                <a:cs typeface="Arial" pitchFamily="34" charset="0"/>
              </a:rPr>
              <a:t>Electronics</a:t>
            </a:r>
            <a:r>
              <a:rPr lang="fr-FR" sz="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dirty="0" err="1" smtClean="0">
                <a:latin typeface="Arial" pitchFamily="34" charset="0"/>
                <a:cs typeface="Arial" pitchFamily="34" charset="0"/>
              </a:rPr>
              <a:t>Rapid</a:t>
            </a:r>
            <a:r>
              <a:rPr lang="fr-FR" sz="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900" b="1" dirty="0" err="1" smtClean="0">
                <a:latin typeface="Arial" pitchFamily="34" charset="0"/>
                <a:cs typeface="Arial" pitchFamily="34" charset="0"/>
              </a:rPr>
              <a:t>Integrated</a:t>
            </a:r>
            <a:r>
              <a:rPr lang="fr-FR" sz="900" b="1" dirty="0" smtClean="0">
                <a:latin typeface="Arial" pitchFamily="34" charset="0"/>
                <a:cs typeface="Arial" pitchFamily="34" charset="0"/>
              </a:rPr>
              <a:t> Circuit</a:t>
            </a:r>
          </a:p>
          <a:p>
            <a:r>
              <a:rPr lang="fr-FR" sz="900" b="1" dirty="0" smtClean="0">
                <a:latin typeface="Arial" pitchFamily="34" charset="0"/>
                <a:cs typeface="Arial" pitchFamily="34" charset="0"/>
              </a:rPr>
              <a:t>** ASIC </a:t>
            </a:r>
            <a:r>
              <a:rPr lang="fr-FR" sz="900" b="1" dirty="0" err="1" smtClean="0">
                <a:latin typeface="Arial" pitchFamily="34" charset="0"/>
                <a:cs typeface="Arial" pitchFamily="34" charset="0"/>
              </a:rPr>
              <a:t>Irfu</a:t>
            </a:r>
            <a:r>
              <a:rPr lang="fr-FR" sz="900" b="1" dirty="0" smtClean="0">
                <a:latin typeface="Arial" pitchFamily="34" charset="0"/>
                <a:cs typeface="Arial" pitchFamily="34" charset="0"/>
              </a:rPr>
              <a:t> sur carte </a:t>
            </a:r>
            <a:r>
              <a:rPr lang="fr-FR" sz="900" b="1" dirty="0" err="1" smtClean="0">
                <a:latin typeface="Arial" pitchFamily="34" charset="0"/>
                <a:cs typeface="Arial" pitchFamily="34" charset="0"/>
              </a:rPr>
              <a:t>AsAD</a:t>
            </a:r>
            <a:r>
              <a:rPr lang="fr-FR" sz="900" b="1" dirty="0" smtClean="0">
                <a:latin typeface="Arial" pitchFamily="34" charset="0"/>
                <a:cs typeface="Arial" pitchFamily="34" charset="0"/>
              </a:rPr>
              <a:t> (CENBG) et « déclenché » par carte MUTANT (GANIL)</a:t>
            </a:r>
          </a:p>
          <a:p>
            <a:r>
              <a:rPr lang="fr-FR" sz="900" b="1" dirty="0" smtClean="0">
                <a:latin typeface="Arial" pitchFamily="34" charset="0"/>
                <a:cs typeface="Arial" pitchFamily="34" charset="0"/>
              </a:rPr>
              <a:t>*** HARDROC</a:t>
            </a:r>
          </a:p>
          <a:p>
            <a:r>
              <a:rPr lang="fr-FR" sz="900" b="1" dirty="0" smtClean="0">
                <a:latin typeface="Arial" pitchFamily="34" charset="0"/>
                <a:cs typeface="Arial" pitchFamily="34" charset="0"/>
              </a:rPr>
              <a:t>**** </a:t>
            </a:r>
            <a:r>
              <a:rPr lang="fr-FR" sz="900" b="1" dirty="0" err="1" smtClean="0">
                <a:latin typeface="Arial" pitchFamily="34" charset="0"/>
                <a:cs typeface="Arial" pitchFamily="34" charset="0"/>
              </a:rPr>
              <a:t>Irfu</a:t>
            </a:r>
            <a:r>
              <a:rPr lang="fr-FR" sz="900" b="1" dirty="0" smtClean="0">
                <a:latin typeface="Arial" pitchFamily="34" charset="0"/>
                <a:cs typeface="Arial" pitchFamily="34" charset="0"/>
              </a:rPr>
              <a:t>/SUBATECH (FEE)                                         ***** </a:t>
            </a:r>
            <a:r>
              <a:rPr lang="fr-FR" sz="900" b="1" dirty="0" err="1" smtClean="0">
                <a:latin typeface="Arial" pitchFamily="34" charset="0"/>
                <a:cs typeface="Arial" pitchFamily="34" charset="0"/>
              </a:rPr>
              <a:t>Micrhau</a:t>
            </a:r>
            <a:r>
              <a:rPr lang="fr-FR" sz="900" b="1" dirty="0" smtClean="0">
                <a:latin typeface="Arial" pitchFamily="34" charset="0"/>
                <a:cs typeface="Arial" pitchFamily="34" charset="0"/>
              </a:rPr>
              <a:t> (LPC Clermont, IPNL)/SUBATECH (DAQ)/</a:t>
            </a:r>
            <a:endParaRPr lang="fr-FR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Workshop </a:t>
            </a:r>
            <a:r>
              <a:rPr lang="fr-FR" dirty="0"/>
              <a:t>2017 Réseau IN2P3/IRFU Détecteurs Gazeux- 04/10 et 05/10 – LPC et GANIL - Caen</a:t>
            </a:r>
          </a:p>
          <a:p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2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Workshop </a:t>
            </a:r>
            <a:r>
              <a:rPr lang="fr-FR" dirty="0"/>
              <a:t>2017 Réseau IN2P3/IRFU Détecteurs Gazeux- 04/10 et 05/10 – LPC et GANIL - Caen</a:t>
            </a:r>
          </a:p>
          <a:p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A1F8-06BA-4CB7-B4F7-C07C14CF58B7}" type="slidenum">
              <a:rPr lang="fr-FR" smtClean="0"/>
              <a:t>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Détecteurs Gazeux CEA/IRFU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04010"/>
              </p:ext>
            </p:extLst>
          </p:nvPr>
        </p:nvGraphicFramePr>
        <p:xfrm>
          <a:off x="827584" y="1916832"/>
          <a:ext cx="7704856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160240"/>
                <a:gridCol w="38164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Laboratoire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Correspondant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 pitchFamily="34" charset="0"/>
                          <a:cs typeface="Arial" pitchFamily="34" charset="0"/>
                        </a:rPr>
                        <a:t>Activités</a:t>
                      </a:r>
                      <a:endParaRPr lang="fr-F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CEA/IRFU</a:t>
                      </a:r>
                    </a:p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SEDI</a:t>
                      </a:r>
                      <a:endParaRPr lang="fr-F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Alain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Delbart</a:t>
                      </a:r>
                      <a:endParaRPr lang="fr-F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projets : ANR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News (« Sphère »), Tomographie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Muonique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ESS/BLM et ESS/IPM (diagnostiques faisceau),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PicoTres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-MM (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fast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timing), Neutron detectors (H2020/SINE2020) 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R&amp;D : « 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thin-bulk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 » MM,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Piggyback+CALISTE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 projets 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Irfu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Spp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SphN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Spp</a:t>
                      </a:r>
                      <a:endParaRPr lang="fr-F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projets : Argon liquide WA105, ATLAS/NSW, TPC HARPO, H2020/AIDA-II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R&amp;D : TPC CERN/FCC</a:t>
                      </a:r>
                      <a:endParaRPr lang="fr-F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SphN</a:t>
                      </a:r>
                      <a:endParaRPr lang="fr-F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 projets : CLAS12, TPC MINOS, 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n-TOF,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ACTAR,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NFS/FALSTAFF, COMPASS,</a:t>
                      </a:r>
                    </a:p>
                    <a:p>
                      <a:pPr algn="ctr"/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R&amp;D : détecteurs basse pression, </a:t>
                      </a:r>
                      <a:r>
                        <a:rPr lang="fr-FR" sz="1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PandaX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-III (TPC Xe liquide)</a:t>
                      </a:r>
                      <a:endParaRPr lang="fr-FR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83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1324</Words>
  <Application>Microsoft Office PowerPoint</Application>
  <PresentationFormat>Affichage à l'écran (4:3)</PresentationFormat>
  <Paragraphs>487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4th Workshop of the French IN2P3/IRFU network on Gaseous Detectors</vt:lpstr>
      <vt:lpstr>Présentation PowerPoint</vt:lpstr>
      <vt:lpstr>Plan de la présentation</vt:lpstr>
      <vt:lpstr>Organisation Réseau IN2P3/IRFU Détecteurs Gazeux</vt:lpstr>
      <vt:lpstr>Activités du Réseau IN2P3/IRFU Détecteurs Gazeux </vt:lpstr>
      <vt:lpstr>Activités Détecteurs Gazeux dans laboratoires IN2P3</vt:lpstr>
      <vt:lpstr>Activit
és Détecteurs Gazeux dans laboratoires IN2P3</vt:lpstr>
      <vt:lpstr>Activités Détecteurs Gazeux dans laboratoires IN2P3: ASIC</vt:lpstr>
      <vt:lpstr>Activités Détecteurs Gazeux CEA/IRFU</vt:lpstr>
      <vt:lpstr>Compétences et expertises dans laboratoires  IN2P3 - 2017</vt:lpstr>
      <vt:lpstr>Demande de soutien projet R&amp;D à l’IN2P3</vt:lpstr>
      <vt:lpstr>Conclusions</vt:lpstr>
    </vt:vector>
  </TitlesOfParts>
  <Company>CNRS DR16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 national de physique nucl
éaire et de physique des particules</dc:title>
  <dc:creator>HAROUTUNIAN Valerie</dc:creator>
  <cp:lastModifiedBy>zerguerras</cp:lastModifiedBy>
  <cp:revision>118</cp:revision>
  <cp:lastPrinted>2016-10-04T13:27:35Z</cp:lastPrinted>
  <dcterms:created xsi:type="dcterms:W3CDTF">2016-09-21T14:30:07Z</dcterms:created>
  <dcterms:modified xsi:type="dcterms:W3CDTF">2017-10-03T16:12:43Z</dcterms:modified>
</cp:coreProperties>
</file>