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8" r:id="rId4"/>
    <p:sldId id="267" r:id="rId5"/>
    <p:sldId id="271" r:id="rId6"/>
    <p:sldId id="269" r:id="rId7"/>
    <p:sldId id="270" r:id="rId8"/>
    <p:sldId id="274" r:id="rId9"/>
    <p:sldId id="275" r:id="rId10"/>
    <p:sldId id="272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A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8"/>
    <p:restoredTop sz="94663"/>
  </p:normalViewPr>
  <p:slideViewPr>
    <p:cSldViewPr>
      <p:cViewPr>
        <p:scale>
          <a:sx n="100" d="100"/>
          <a:sy n="100" d="100"/>
        </p:scale>
        <p:origin x="208" y="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EA480-6DCC-5544-A485-63DA54A823A0}" type="datetimeFigureOut">
              <a:rPr lang="fr-FR" smtClean="0"/>
              <a:pPr/>
              <a:t>27/03/2017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697BB-36AA-B249-9631-2E325BC647B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3540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</a:lstStyle>
          <a:p>
            <a:fld id="{3842907C-D0AA-4C58-9F94-58B40AD65B29}" type="datetimeFigureOut">
              <a:rPr lang="fr-FR"/>
              <a:pPr/>
              <a:t>27/03/2017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</a:lstStyle>
          <a:p>
            <a:fld id="{1D76769E-C829-4283-B80E-CB90D995C291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666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pic>
        <p:nvPicPr>
          <p:cNvPr id="13" name="Image 12" descr="fond_infr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 smtClean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  <a:endParaRPr lang="fr-FR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32964" y="6183229"/>
            <a:ext cx="571500" cy="5588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05103" y="6183229"/>
            <a:ext cx="533400" cy="5588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3796" y="5967329"/>
            <a:ext cx="2171700" cy="774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592763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9144000" cy="457200"/>
          </a:xfrm>
          <a:solidFill>
            <a:srgbClr val="02A0CA"/>
          </a:solidFill>
        </p:spPr>
        <p:txBody>
          <a:bodyPr anchor="ctr">
            <a:noAutofit/>
          </a:bodyPr>
          <a:lstStyle>
            <a:lvl1pPr marL="109728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Cliquez ici pour le titre du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13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 dirty="0" smtClean="0"/>
              <a:t>Journée </a:t>
            </a:r>
            <a:r>
              <a:rPr lang="fr-FR" dirty="0" smtClean="0"/>
              <a:t>LCG-FRANCE </a:t>
            </a:r>
            <a:r>
              <a:rPr lang="fr-FR" dirty="0" smtClean="0"/>
              <a:t>2017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28/03/2017</a:t>
            </a:r>
            <a:endParaRPr lang="fr-FR" dirty="0"/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413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er chapitre res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nd_resea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</a:lstStyle>
          <a:p>
            <a:r>
              <a:rPr lang="fr-FR" dirty="0" smtClean="0"/>
              <a:t>Nom du chapitre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 smtClean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  <a:endParaRPr lang="fr-FR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 smtClean="0"/>
              <a:t>Assemblée générale 2011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20/11/2011</a:t>
            </a:r>
            <a:endParaRPr lang="fr-FR" dirty="0"/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08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er chapitre stok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nd_stoka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</a:lstStyle>
          <a:p>
            <a:r>
              <a:rPr lang="fr-FR" dirty="0" smtClean="0"/>
              <a:t>Nom du chapitre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 smtClean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  <a:endParaRPr lang="fr-FR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 smtClean="0"/>
              <a:t>Assemblée générale 2011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20/11/2011</a:t>
            </a:r>
            <a:endParaRPr lang="fr-FR" dirty="0"/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08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er chapitre in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</a:lstStyle>
          <a:p>
            <a:r>
              <a:rPr lang="fr-FR" dirty="0" smtClean="0"/>
              <a:t>Nom du chapitre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pic>
        <p:nvPicPr>
          <p:cNvPr id="13" name="Image 12" descr="fond_infr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 smtClean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  <a:endParaRPr lang="fr-FR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 smtClean="0"/>
              <a:t>Assemblée générale 2011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20/11/2011</a:t>
            </a:r>
            <a:endParaRPr lang="fr-FR" dirty="0"/>
          </a:p>
        </p:txBody>
      </p:sp>
      <p:sp>
        <p:nvSpPr>
          <p:cNvPr id="1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08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60198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fr-FR" dirty="0" smtClean="0"/>
              <a:t>Merci</a:t>
            </a:r>
            <a:endParaRPr lang="fr-FR" dirty="0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 smtClean="0"/>
              <a:t>Assemblée générale 2011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20/11/2011</a:t>
            </a:r>
            <a:endParaRPr lang="fr-FR" dirty="0"/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9144000" cy="457200"/>
          </a:xfrm>
          <a:solidFill>
            <a:srgbClr val="02A0CA"/>
          </a:solidFill>
        </p:spPr>
        <p:txBody>
          <a:bodyPr anchor="ctr">
            <a:normAutofit/>
          </a:bodyPr>
          <a:lstStyle>
            <a:lvl1pPr marL="109728" indent="0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Chapitre courant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46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14400"/>
          </a:xfrm>
          <a:prstGeom prst="rect">
            <a:avLst/>
          </a:prstGeom>
        </p:spPr>
        <p:txBody>
          <a:bodyPr vert="horz" lIns="180000" anchor="ctr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lang="fr-FR" dirty="0"/>
              <a:t>Cliquer ici pour modifier le style du </a:t>
            </a:r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0" y="1371600"/>
            <a:ext cx="9144000" cy="4906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fr-FR" dirty="0"/>
              <a:t>Cliquer ici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  <a:p>
            <a:pPr lvl="8"/>
            <a:r>
              <a:rPr lang="fr-FR" dirty="0"/>
              <a:t>Neuvième niveau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448226" y="6602007"/>
            <a:ext cx="1009974" cy="164894"/>
          </a:xfrm>
          <a:prstGeom prst="rect">
            <a:avLst/>
          </a:prstGeom>
        </p:spPr>
      </p:pic>
      <p:cxnSp>
        <p:nvCxnSpPr>
          <p:cNvPr id="19" name="Connecteur droit 18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 dirty="0" smtClean="0"/>
              <a:t>Journée </a:t>
            </a:r>
            <a:r>
              <a:rPr lang="fr-FR" dirty="0" smtClean="0"/>
              <a:t>LCG-FRANCE </a:t>
            </a:r>
            <a:r>
              <a:rPr lang="fr-FR" dirty="0" smtClean="0"/>
              <a:t>2017</a:t>
            </a:r>
            <a:endParaRPr lang="fr-FR" dirty="0"/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28/03/2017</a:t>
            </a:r>
            <a:endParaRPr lang="fr-FR" dirty="0"/>
          </a:p>
        </p:txBody>
      </p:sp>
      <p:sp>
        <p:nvSpPr>
          <p:cNvPr id="12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</p:sldLayoutIdLst>
  <p:hf hdr="0"/>
  <p:txStyles>
    <p:titleStyle>
      <a:lvl1pPr algn="l" rtl="0" eaLnBrk="1" latinLnBrk="0" hangingPunct="1">
        <a:spcBef>
          <a:spcPct val="0"/>
        </a:spcBef>
        <a:buNone/>
        <a:defRPr lang="fr-FR" sz="3200" b="1" i="0" kern="1200">
          <a:solidFill>
            <a:schemeClr val="tx2"/>
          </a:solidFill>
          <a:effectLst/>
          <a:latin typeface="Arial"/>
          <a:ea typeface="+mj-ea"/>
          <a:cs typeface="Arial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5000"/>
        <a:buFont typeface="Wingdings 3"/>
        <a:buChar char=""/>
        <a:defRPr lang="fr-FR" sz="27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lang="fr-FR" sz="23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lang="fr-FR" sz="21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lang="fr-FR" sz="19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lang="fr-FR"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800" b="0" i="0" kern="1200">
          <a:solidFill>
            <a:schemeClr val="tx1"/>
          </a:solidFill>
          <a:latin typeface="Arial"/>
          <a:ea typeface="+mn-ea"/>
          <a:cs typeface="Arial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b="0" i="0" kern="1200">
          <a:solidFill>
            <a:schemeClr val="tx1"/>
          </a:solidFill>
          <a:latin typeface="Arial"/>
          <a:ea typeface="+mn-ea"/>
          <a:cs typeface="Arial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b="0" i="0" kern="1200">
          <a:solidFill>
            <a:schemeClr val="tx1"/>
          </a:solidFill>
          <a:latin typeface="Arial"/>
          <a:ea typeface="+mn-ea"/>
          <a:cs typeface="Arial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b="0" i="0" kern="1200" baseline="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lvl1pPr marL="0" algn="l" rtl="0" eaLnBrk="1" latinLnBrk="0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6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0.jpeg"/><Relationship Id="rId5" Type="http://schemas.openxmlformats.org/officeDocument/2006/relationships/image" Target="../media/image17.jpe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Ins="0"/>
          <a:lstStyle/>
          <a:p>
            <a:r>
              <a:rPr lang="fr-FR" dirty="0" smtClean="0"/>
              <a:t>Journées LCG-France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Point </a:t>
            </a:r>
            <a:r>
              <a:rPr lang="fr-FR" dirty="0" smtClean="0"/>
              <a:t>Réseau IN2P3/IRFU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Ins="0">
            <a:normAutofit fontScale="70000" lnSpcReduction="20000"/>
          </a:bodyPr>
          <a:lstStyle/>
          <a:p>
            <a:r>
              <a:rPr lang="fr-FR" dirty="0" smtClean="0"/>
              <a:t>Mars 2017</a:t>
            </a:r>
            <a:endParaRPr lang="fr-FR" dirty="0" smtClean="0"/>
          </a:p>
          <a:p>
            <a:r>
              <a:rPr lang="fr-FR" dirty="0"/>
              <a:t>j</a:t>
            </a:r>
            <a:r>
              <a:rPr lang="fr-FR" dirty="0" smtClean="0"/>
              <a:t>erome.bernier@in2p3.fr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9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Journée LCG-FRANCE 2017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28/03/2017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98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LCG-France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Journée LCG-FRANCE 2017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28/03/2017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2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71751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CCIN2P3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Journée LCG-FRANCE 2017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28/03/2017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3</a:t>
            </a:fld>
            <a:endParaRPr lang="fr-FR" dirty="0"/>
          </a:p>
        </p:txBody>
      </p:sp>
      <p:sp>
        <p:nvSpPr>
          <p:cNvPr id="197" name="Line 24"/>
          <p:cNvSpPr>
            <a:spLocks noChangeShapeType="1"/>
          </p:cNvSpPr>
          <p:nvPr/>
        </p:nvSpPr>
        <p:spPr bwMode="auto">
          <a:xfrm flipH="1">
            <a:off x="6109501" y="3429000"/>
            <a:ext cx="5528" cy="350391"/>
          </a:xfrm>
          <a:prstGeom prst="line">
            <a:avLst/>
          </a:prstGeom>
          <a:noFill/>
          <a:ln w="127000" cmpd="sng">
            <a:solidFill>
              <a:srgbClr val="660066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sp>
        <p:nvSpPr>
          <p:cNvPr id="198" name="Line 24"/>
          <p:cNvSpPr>
            <a:spLocks noChangeShapeType="1"/>
          </p:cNvSpPr>
          <p:nvPr/>
        </p:nvSpPr>
        <p:spPr bwMode="auto">
          <a:xfrm flipH="1">
            <a:off x="5959450" y="3429000"/>
            <a:ext cx="5528" cy="350391"/>
          </a:xfrm>
          <a:prstGeom prst="line">
            <a:avLst/>
          </a:prstGeom>
          <a:noFill/>
          <a:ln w="127000" cmpd="sng">
            <a:solidFill>
              <a:srgbClr val="660066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sp>
        <p:nvSpPr>
          <p:cNvPr id="199" name="Line 24"/>
          <p:cNvSpPr>
            <a:spLocks noChangeShapeType="1"/>
          </p:cNvSpPr>
          <p:nvPr/>
        </p:nvSpPr>
        <p:spPr bwMode="auto">
          <a:xfrm flipV="1">
            <a:off x="4057657" y="3320944"/>
            <a:ext cx="1657237" cy="5187"/>
          </a:xfrm>
          <a:prstGeom prst="line">
            <a:avLst/>
          </a:prstGeom>
          <a:noFill/>
          <a:ln w="127000" cmpd="sng">
            <a:solidFill>
              <a:srgbClr val="660066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sp>
        <p:nvSpPr>
          <p:cNvPr id="200" name="Line 24"/>
          <p:cNvSpPr>
            <a:spLocks noChangeShapeType="1"/>
          </p:cNvSpPr>
          <p:nvPr/>
        </p:nvSpPr>
        <p:spPr bwMode="auto">
          <a:xfrm flipV="1">
            <a:off x="4039033" y="3171829"/>
            <a:ext cx="1657237" cy="5187"/>
          </a:xfrm>
          <a:prstGeom prst="line">
            <a:avLst/>
          </a:prstGeom>
          <a:noFill/>
          <a:ln w="127000" cmpd="sng">
            <a:solidFill>
              <a:srgbClr val="660066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sp>
        <p:nvSpPr>
          <p:cNvPr id="201" name="Line 43"/>
          <p:cNvSpPr>
            <a:spLocks noChangeShapeType="1"/>
          </p:cNvSpPr>
          <p:nvPr/>
        </p:nvSpPr>
        <p:spPr bwMode="auto">
          <a:xfrm flipH="1">
            <a:off x="6184567" y="1700808"/>
            <a:ext cx="361118" cy="1155576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sp>
        <p:nvSpPr>
          <p:cNvPr id="202" name="Line 42"/>
          <p:cNvSpPr>
            <a:spLocks noChangeShapeType="1"/>
          </p:cNvSpPr>
          <p:nvPr/>
        </p:nvSpPr>
        <p:spPr bwMode="auto">
          <a:xfrm flipH="1">
            <a:off x="3923928" y="1772816"/>
            <a:ext cx="720080" cy="1231776"/>
          </a:xfrm>
          <a:prstGeom prst="line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sp>
        <p:nvSpPr>
          <p:cNvPr id="203" name="Line 146"/>
          <p:cNvSpPr>
            <a:spLocks noChangeShapeType="1"/>
          </p:cNvSpPr>
          <p:nvPr/>
        </p:nvSpPr>
        <p:spPr bwMode="auto">
          <a:xfrm flipH="1" flipV="1">
            <a:off x="1331640" y="1732746"/>
            <a:ext cx="1008112" cy="28803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sp>
        <p:nvSpPr>
          <p:cNvPr id="204" name="Line 146"/>
          <p:cNvSpPr>
            <a:spLocks noChangeShapeType="1"/>
          </p:cNvSpPr>
          <p:nvPr/>
        </p:nvSpPr>
        <p:spPr bwMode="auto">
          <a:xfrm flipH="1" flipV="1">
            <a:off x="683568" y="1156682"/>
            <a:ext cx="1791072" cy="580256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sp>
        <p:nvSpPr>
          <p:cNvPr id="205" name="Line 141"/>
          <p:cNvSpPr>
            <a:spLocks noChangeShapeType="1"/>
          </p:cNvSpPr>
          <p:nvPr/>
        </p:nvSpPr>
        <p:spPr bwMode="auto">
          <a:xfrm>
            <a:off x="6228185" y="4325035"/>
            <a:ext cx="1215008" cy="96619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sp>
        <p:nvSpPr>
          <p:cNvPr id="206" name="Line 104"/>
          <p:cNvSpPr>
            <a:spLocks noChangeShapeType="1"/>
          </p:cNvSpPr>
          <p:nvPr/>
        </p:nvSpPr>
        <p:spPr bwMode="auto">
          <a:xfrm>
            <a:off x="6393284" y="3172906"/>
            <a:ext cx="14478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sp>
        <p:nvSpPr>
          <p:cNvPr id="207" name="Line 45"/>
          <p:cNvSpPr>
            <a:spLocks noChangeShapeType="1"/>
          </p:cNvSpPr>
          <p:nvPr/>
        </p:nvSpPr>
        <p:spPr bwMode="auto">
          <a:xfrm flipH="1" flipV="1">
            <a:off x="4073014" y="3532946"/>
            <a:ext cx="905149" cy="91972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sp>
        <p:nvSpPr>
          <p:cNvPr id="208" name="Line 45"/>
          <p:cNvSpPr>
            <a:spLocks noChangeShapeType="1"/>
          </p:cNvSpPr>
          <p:nvPr/>
        </p:nvSpPr>
        <p:spPr bwMode="auto">
          <a:xfrm flipH="1" flipV="1">
            <a:off x="3779913" y="3532946"/>
            <a:ext cx="905149" cy="91972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sp>
        <p:nvSpPr>
          <p:cNvPr id="209" name="Line 45"/>
          <p:cNvSpPr>
            <a:spLocks noChangeShapeType="1"/>
          </p:cNvSpPr>
          <p:nvPr/>
        </p:nvSpPr>
        <p:spPr bwMode="auto">
          <a:xfrm flipH="1" flipV="1">
            <a:off x="3920614" y="3519626"/>
            <a:ext cx="905149" cy="91972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sp>
        <p:nvSpPr>
          <p:cNvPr id="210" name="Line 45"/>
          <p:cNvSpPr>
            <a:spLocks noChangeShapeType="1"/>
          </p:cNvSpPr>
          <p:nvPr/>
        </p:nvSpPr>
        <p:spPr bwMode="auto">
          <a:xfrm flipV="1">
            <a:off x="611560" y="2236802"/>
            <a:ext cx="1872208" cy="79208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sp>
        <p:nvSpPr>
          <p:cNvPr id="211" name="Line 45"/>
          <p:cNvSpPr>
            <a:spLocks noChangeShapeType="1"/>
          </p:cNvSpPr>
          <p:nvPr/>
        </p:nvSpPr>
        <p:spPr bwMode="auto">
          <a:xfrm flipV="1">
            <a:off x="1763688" y="3460938"/>
            <a:ext cx="1512168" cy="864096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sp>
        <p:nvSpPr>
          <p:cNvPr id="212" name="Line 45"/>
          <p:cNvSpPr>
            <a:spLocks noChangeShapeType="1"/>
          </p:cNvSpPr>
          <p:nvPr/>
        </p:nvSpPr>
        <p:spPr bwMode="auto">
          <a:xfrm flipV="1">
            <a:off x="1475656" y="2308810"/>
            <a:ext cx="1080120" cy="864096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sp>
        <p:nvSpPr>
          <p:cNvPr id="213" name="Line 154"/>
          <p:cNvSpPr>
            <a:spLocks noChangeShapeType="1"/>
          </p:cNvSpPr>
          <p:nvPr/>
        </p:nvSpPr>
        <p:spPr bwMode="auto">
          <a:xfrm flipV="1">
            <a:off x="6317084" y="967298"/>
            <a:ext cx="1295400" cy="4953000"/>
          </a:xfrm>
          <a:prstGeom prst="line">
            <a:avLst/>
          </a:prstGeom>
          <a:noFill/>
          <a:ln w="38100" cap="flat" cmpd="sng" algn="ctr">
            <a:solidFill>
              <a:srgbClr val="E06F46"/>
            </a:solidFill>
            <a:prstDash val="dash"/>
            <a:round/>
            <a:headEnd type="none" w="med" len="med"/>
            <a:tailEnd type="none" w="med" len="med"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grpSp>
        <p:nvGrpSpPr>
          <p:cNvPr id="214" name="Grouper 213"/>
          <p:cNvGrpSpPr/>
          <p:nvPr/>
        </p:nvGrpSpPr>
        <p:grpSpPr>
          <a:xfrm>
            <a:off x="6089232" y="3316922"/>
            <a:ext cx="2443209" cy="764166"/>
            <a:chOff x="6301060" y="3805808"/>
            <a:chExt cx="2159372" cy="675390"/>
          </a:xfrm>
        </p:grpSpPr>
        <p:sp>
          <p:nvSpPr>
            <p:cNvPr id="215" name="Line 104"/>
            <p:cNvSpPr>
              <a:spLocks noChangeShapeType="1"/>
            </p:cNvSpPr>
            <p:nvPr/>
          </p:nvSpPr>
          <p:spPr bwMode="auto">
            <a:xfrm>
              <a:off x="6373068" y="3877816"/>
              <a:ext cx="2087364" cy="529864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>
              <a:outerShdw blurRad="63500" dist="35921" dir="2700000" algn="ctr" rotWithShape="0">
                <a:schemeClr val="bg2"/>
              </a:outerShdw>
            </a:effectLst>
          </p:spPr>
          <p:txBody>
            <a:bodyPr wrap="none" lIns="82550" tIns="41275" rIns="82550" bIns="41275" anchor="ctr">
              <a:prstTxWarp prst="textNoShape">
                <a:avLst/>
              </a:prstTxWarp>
            </a:bodyPr>
            <a:lstStyle/>
            <a:p>
              <a:endParaRPr lang="fr-FR" sz="2520"/>
            </a:p>
          </p:txBody>
        </p:sp>
        <p:sp>
          <p:nvSpPr>
            <p:cNvPr id="216" name="Line 104"/>
            <p:cNvSpPr>
              <a:spLocks noChangeShapeType="1"/>
            </p:cNvSpPr>
            <p:nvPr/>
          </p:nvSpPr>
          <p:spPr bwMode="auto">
            <a:xfrm>
              <a:off x="6301060" y="3933055"/>
              <a:ext cx="2159372" cy="548143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>
              <a:outerShdw blurRad="63500" dist="35921" dir="2700000" algn="ctr" rotWithShape="0">
                <a:schemeClr val="bg2"/>
              </a:outerShdw>
            </a:effectLst>
          </p:spPr>
          <p:txBody>
            <a:bodyPr wrap="none" lIns="82550" tIns="41275" rIns="82550" bIns="41275" anchor="ctr">
              <a:prstTxWarp prst="textNoShape">
                <a:avLst/>
              </a:prstTxWarp>
            </a:bodyPr>
            <a:lstStyle/>
            <a:p>
              <a:endParaRPr lang="fr-FR" sz="2520"/>
            </a:p>
          </p:txBody>
        </p:sp>
        <p:sp>
          <p:nvSpPr>
            <p:cNvPr id="217" name="Line 104"/>
            <p:cNvSpPr>
              <a:spLocks noChangeShapeType="1"/>
            </p:cNvSpPr>
            <p:nvPr/>
          </p:nvSpPr>
          <p:spPr bwMode="auto">
            <a:xfrm>
              <a:off x="6393284" y="3805808"/>
              <a:ext cx="2067148" cy="52473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>
              <a:outerShdw blurRad="63500" dist="35921" dir="2700000" algn="ctr" rotWithShape="0">
                <a:schemeClr val="bg2"/>
              </a:outerShdw>
            </a:effectLst>
          </p:spPr>
          <p:txBody>
            <a:bodyPr wrap="none" lIns="82550" tIns="41275" rIns="82550" bIns="41275" anchor="ctr">
              <a:prstTxWarp prst="textNoShape">
                <a:avLst/>
              </a:prstTxWarp>
            </a:bodyPr>
            <a:lstStyle/>
            <a:p>
              <a:endParaRPr lang="fr-FR" sz="2520"/>
            </a:p>
          </p:txBody>
        </p:sp>
      </p:grpSp>
      <p:sp>
        <p:nvSpPr>
          <p:cNvPr id="218" name="Line 154"/>
          <p:cNvSpPr>
            <a:spLocks noChangeShapeType="1"/>
          </p:cNvSpPr>
          <p:nvPr/>
        </p:nvSpPr>
        <p:spPr bwMode="auto">
          <a:xfrm flipH="1">
            <a:off x="179512" y="2821250"/>
            <a:ext cx="2980298" cy="2007840"/>
          </a:xfrm>
          <a:prstGeom prst="line">
            <a:avLst/>
          </a:prstGeom>
          <a:noFill/>
          <a:ln w="38100" cap="flat" cmpd="sng" algn="ctr">
            <a:solidFill>
              <a:srgbClr val="E06F46"/>
            </a:solidFill>
            <a:prstDash val="dash"/>
            <a:round/>
            <a:headEnd type="none" w="med" len="med"/>
            <a:tailEnd type="none" w="med" len="med"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sp>
        <p:nvSpPr>
          <p:cNvPr id="219" name="Line 154"/>
          <p:cNvSpPr>
            <a:spLocks noChangeShapeType="1"/>
          </p:cNvSpPr>
          <p:nvPr/>
        </p:nvSpPr>
        <p:spPr bwMode="auto">
          <a:xfrm flipV="1">
            <a:off x="3204716" y="580618"/>
            <a:ext cx="791220" cy="2160240"/>
          </a:xfrm>
          <a:prstGeom prst="line">
            <a:avLst/>
          </a:prstGeom>
          <a:noFill/>
          <a:ln w="38100" cap="flat" cmpd="sng" algn="ctr">
            <a:solidFill>
              <a:srgbClr val="E06F46"/>
            </a:solidFill>
            <a:prstDash val="dash"/>
            <a:round/>
            <a:headEnd type="none" w="med" len="med"/>
            <a:tailEnd type="none" w="med" len="med"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sp>
        <p:nvSpPr>
          <p:cNvPr id="220" name="AutoShape 84"/>
          <p:cNvSpPr>
            <a:spLocks noChangeArrowheads="1"/>
          </p:cNvSpPr>
          <p:nvPr/>
        </p:nvSpPr>
        <p:spPr bwMode="auto">
          <a:xfrm>
            <a:off x="294184" y="2956882"/>
            <a:ext cx="533400" cy="533400"/>
          </a:xfrm>
          <a:prstGeom prst="can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grpSp>
        <p:nvGrpSpPr>
          <p:cNvPr id="221" name="Grouper 220"/>
          <p:cNvGrpSpPr/>
          <p:nvPr/>
        </p:nvGrpSpPr>
        <p:grpSpPr>
          <a:xfrm>
            <a:off x="2627784" y="2020778"/>
            <a:ext cx="936104" cy="1152128"/>
            <a:chOff x="2627784" y="2420888"/>
            <a:chExt cx="936104" cy="1152128"/>
          </a:xfrm>
        </p:grpSpPr>
        <p:sp>
          <p:nvSpPr>
            <p:cNvPr id="222" name="Line 24"/>
            <p:cNvSpPr>
              <a:spLocks noChangeShapeType="1"/>
            </p:cNvSpPr>
            <p:nvPr/>
          </p:nvSpPr>
          <p:spPr bwMode="auto">
            <a:xfrm>
              <a:off x="3131840" y="2420888"/>
              <a:ext cx="432048" cy="792088"/>
            </a:xfrm>
            <a:prstGeom prst="line">
              <a:avLst/>
            </a:prstGeom>
            <a:noFill/>
            <a:ln w="127000" cmpd="sng">
              <a:solidFill>
                <a:srgbClr val="660066"/>
              </a:solidFill>
              <a:round/>
              <a:headEnd/>
              <a:tailEnd/>
            </a:ln>
            <a:effectLst>
              <a:outerShdw blurRad="63500" dist="35921" dir="2700000" algn="ctr" rotWithShape="0">
                <a:schemeClr val="bg2"/>
              </a:outerShdw>
            </a:effectLst>
          </p:spPr>
          <p:txBody>
            <a:bodyPr wrap="none" lIns="82550" tIns="41275" rIns="82550" bIns="41275" anchor="ctr">
              <a:prstTxWarp prst="textNoShape">
                <a:avLst/>
              </a:prstTxWarp>
            </a:bodyPr>
            <a:lstStyle/>
            <a:p>
              <a:endParaRPr lang="fr-FR" sz="2520"/>
            </a:p>
          </p:txBody>
        </p:sp>
        <p:sp>
          <p:nvSpPr>
            <p:cNvPr id="223" name="Line 24"/>
            <p:cNvSpPr>
              <a:spLocks noChangeShapeType="1"/>
            </p:cNvSpPr>
            <p:nvPr/>
          </p:nvSpPr>
          <p:spPr bwMode="auto">
            <a:xfrm>
              <a:off x="2627784" y="2708920"/>
              <a:ext cx="504056" cy="864096"/>
            </a:xfrm>
            <a:prstGeom prst="line">
              <a:avLst/>
            </a:prstGeom>
            <a:noFill/>
            <a:ln w="127000" cmpd="sng">
              <a:solidFill>
                <a:srgbClr val="660066"/>
              </a:solidFill>
              <a:round/>
              <a:headEnd/>
              <a:tailEnd/>
            </a:ln>
            <a:effectLst>
              <a:outerShdw blurRad="63500" dist="35921" dir="2700000" algn="ctr" rotWithShape="0">
                <a:schemeClr val="bg2"/>
              </a:outerShdw>
            </a:effectLst>
          </p:spPr>
          <p:txBody>
            <a:bodyPr wrap="none" lIns="82550" tIns="41275" rIns="82550" bIns="41275" anchor="ctr">
              <a:prstTxWarp prst="textNoShape">
                <a:avLst/>
              </a:prstTxWarp>
            </a:bodyPr>
            <a:lstStyle/>
            <a:p>
              <a:endParaRPr lang="fr-FR" sz="2520"/>
            </a:p>
          </p:txBody>
        </p:sp>
      </p:grpSp>
      <p:sp>
        <p:nvSpPr>
          <p:cNvPr id="224" name="Line 45"/>
          <p:cNvSpPr>
            <a:spLocks noChangeShapeType="1"/>
          </p:cNvSpPr>
          <p:nvPr/>
        </p:nvSpPr>
        <p:spPr bwMode="auto">
          <a:xfrm flipV="1">
            <a:off x="1691680" y="3388930"/>
            <a:ext cx="1512168" cy="864096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sp>
        <p:nvSpPr>
          <p:cNvPr id="225" name="Line 45"/>
          <p:cNvSpPr>
            <a:spLocks noChangeShapeType="1"/>
          </p:cNvSpPr>
          <p:nvPr/>
        </p:nvSpPr>
        <p:spPr bwMode="auto">
          <a:xfrm flipV="1">
            <a:off x="2483768" y="3532946"/>
            <a:ext cx="864096" cy="136815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sp>
        <p:nvSpPr>
          <p:cNvPr id="226" name="Line 45"/>
          <p:cNvSpPr>
            <a:spLocks noChangeShapeType="1"/>
          </p:cNvSpPr>
          <p:nvPr/>
        </p:nvSpPr>
        <p:spPr bwMode="auto">
          <a:xfrm flipV="1">
            <a:off x="3059832" y="3532946"/>
            <a:ext cx="432048" cy="1944216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sp>
        <p:nvSpPr>
          <p:cNvPr id="227" name="Line 141"/>
          <p:cNvSpPr>
            <a:spLocks noChangeShapeType="1"/>
          </p:cNvSpPr>
          <p:nvPr/>
        </p:nvSpPr>
        <p:spPr bwMode="auto">
          <a:xfrm>
            <a:off x="6157045" y="4469050"/>
            <a:ext cx="1215008" cy="96619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sp>
        <p:nvSpPr>
          <p:cNvPr id="228" name="Line 24"/>
          <p:cNvSpPr>
            <a:spLocks noChangeShapeType="1"/>
          </p:cNvSpPr>
          <p:nvPr/>
        </p:nvSpPr>
        <p:spPr bwMode="auto">
          <a:xfrm>
            <a:off x="2988692" y="2164795"/>
            <a:ext cx="360040" cy="648072"/>
          </a:xfrm>
          <a:prstGeom prst="line">
            <a:avLst/>
          </a:prstGeom>
          <a:noFill/>
          <a:ln w="127000" cmpd="sng">
            <a:solidFill>
              <a:srgbClr val="660066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sp>
        <p:nvSpPr>
          <p:cNvPr id="229" name="Line 24"/>
          <p:cNvSpPr>
            <a:spLocks noChangeShapeType="1"/>
          </p:cNvSpPr>
          <p:nvPr/>
        </p:nvSpPr>
        <p:spPr bwMode="auto">
          <a:xfrm>
            <a:off x="2844676" y="2308810"/>
            <a:ext cx="360040" cy="648072"/>
          </a:xfrm>
          <a:prstGeom prst="line">
            <a:avLst/>
          </a:prstGeom>
          <a:noFill/>
          <a:ln w="127000" cmpd="sng">
            <a:solidFill>
              <a:srgbClr val="660066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sp>
        <p:nvSpPr>
          <p:cNvPr id="230" name="Line 5"/>
          <p:cNvSpPr>
            <a:spLocks noChangeShapeType="1"/>
          </p:cNvSpPr>
          <p:nvPr/>
        </p:nvSpPr>
        <p:spPr bwMode="auto">
          <a:xfrm>
            <a:off x="1476524" y="4469050"/>
            <a:ext cx="0" cy="4320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sp>
        <p:nvSpPr>
          <p:cNvPr id="231" name="Line 5"/>
          <p:cNvSpPr>
            <a:spLocks noChangeShapeType="1"/>
          </p:cNvSpPr>
          <p:nvPr/>
        </p:nvSpPr>
        <p:spPr bwMode="auto">
          <a:xfrm>
            <a:off x="1404516" y="4469050"/>
            <a:ext cx="0" cy="4320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sp>
        <p:nvSpPr>
          <p:cNvPr id="232" name="Line 120"/>
          <p:cNvSpPr>
            <a:spLocks noChangeShapeType="1"/>
          </p:cNvSpPr>
          <p:nvPr/>
        </p:nvSpPr>
        <p:spPr bwMode="auto">
          <a:xfrm rot="16200000" flipH="1" flipV="1">
            <a:off x="5137195" y="3939704"/>
            <a:ext cx="465668" cy="71845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sp>
        <p:nvSpPr>
          <p:cNvPr id="233" name="Line 121"/>
          <p:cNvSpPr>
            <a:spLocks noChangeShapeType="1"/>
          </p:cNvSpPr>
          <p:nvPr/>
        </p:nvSpPr>
        <p:spPr bwMode="auto">
          <a:xfrm rot="16200000" flipH="1" flipV="1">
            <a:off x="5083371" y="3801214"/>
            <a:ext cx="508001" cy="78377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sp>
        <p:nvSpPr>
          <p:cNvPr id="234" name="Line 122"/>
          <p:cNvSpPr>
            <a:spLocks noChangeShapeType="1"/>
          </p:cNvSpPr>
          <p:nvPr/>
        </p:nvSpPr>
        <p:spPr bwMode="auto">
          <a:xfrm rot="16200000" flipH="1" flipV="1">
            <a:off x="5137195" y="3880436"/>
            <a:ext cx="465668" cy="71845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sp>
        <p:nvSpPr>
          <p:cNvPr id="235" name="Line 123"/>
          <p:cNvSpPr>
            <a:spLocks noChangeShapeType="1"/>
          </p:cNvSpPr>
          <p:nvPr/>
        </p:nvSpPr>
        <p:spPr bwMode="auto">
          <a:xfrm rot="16200000" flipH="1" flipV="1">
            <a:off x="5202508" y="4024371"/>
            <a:ext cx="465668" cy="71845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sp>
        <p:nvSpPr>
          <p:cNvPr id="236" name="Line 124"/>
          <p:cNvSpPr>
            <a:spLocks noChangeShapeType="1"/>
          </p:cNvSpPr>
          <p:nvPr/>
        </p:nvSpPr>
        <p:spPr bwMode="auto">
          <a:xfrm rot="16200000" flipH="1" flipV="1">
            <a:off x="5364822" y="4042754"/>
            <a:ext cx="397937" cy="61395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sp>
        <p:nvSpPr>
          <p:cNvPr id="237" name="Line 125"/>
          <p:cNvSpPr>
            <a:spLocks noChangeShapeType="1"/>
          </p:cNvSpPr>
          <p:nvPr/>
        </p:nvSpPr>
        <p:spPr bwMode="auto">
          <a:xfrm rot="16200000" flipH="1" flipV="1">
            <a:off x="5202508" y="3956636"/>
            <a:ext cx="465668" cy="71845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sp>
        <p:nvSpPr>
          <p:cNvPr id="238" name="Line 104"/>
          <p:cNvSpPr>
            <a:spLocks noChangeShapeType="1"/>
          </p:cNvSpPr>
          <p:nvPr/>
        </p:nvSpPr>
        <p:spPr bwMode="auto">
          <a:xfrm>
            <a:off x="6292552" y="3253298"/>
            <a:ext cx="14478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sp>
        <p:nvSpPr>
          <p:cNvPr id="239" name="Line 42"/>
          <p:cNvSpPr>
            <a:spLocks noChangeShapeType="1"/>
          </p:cNvSpPr>
          <p:nvPr/>
        </p:nvSpPr>
        <p:spPr bwMode="auto">
          <a:xfrm flipH="1">
            <a:off x="3851920" y="1653098"/>
            <a:ext cx="720080" cy="1231776"/>
          </a:xfrm>
          <a:prstGeom prst="line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sp>
        <p:nvSpPr>
          <p:cNvPr id="240" name="Line 43"/>
          <p:cNvSpPr>
            <a:spLocks noChangeShapeType="1"/>
          </p:cNvSpPr>
          <p:nvPr/>
        </p:nvSpPr>
        <p:spPr bwMode="auto">
          <a:xfrm flipH="1">
            <a:off x="6032167" y="1729298"/>
            <a:ext cx="361118" cy="1155576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grpSp>
        <p:nvGrpSpPr>
          <p:cNvPr id="241" name="Group 65"/>
          <p:cNvGrpSpPr>
            <a:grpSpLocks/>
          </p:cNvGrpSpPr>
          <p:nvPr/>
        </p:nvGrpSpPr>
        <p:grpSpPr bwMode="auto">
          <a:xfrm>
            <a:off x="4488284" y="4320098"/>
            <a:ext cx="762000" cy="304800"/>
            <a:chOff x="2976" y="3216"/>
            <a:chExt cx="480" cy="192"/>
          </a:xfrm>
        </p:grpSpPr>
        <p:sp>
          <p:nvSpPr>
            <p:cNvPr id="242" name="Rectangle 66"/>
            <p:cNvSpPr>
              <a:spLocks noChangeArrowheads="1"/>
            </p:cNvSpPr>
            <p:nvPr/>
          </p:nvSpPr>
          <p:spPr bwMode="auto">
            <a:xfrm>
              <a:off x="2976" y="3216"/>
              <a:ext cx="288" cy="9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5921" dir="2700000" algn="ctr" rotWithShape="0">
                <a:schemeClr val="bg2"/>
              </a:outerShdw>
            </a:effectLst>
          </p:spPr>
          <p:txBody>
            <a:bodyPr wrap="none" lIns="82550" tIns="41275" rIns="82550" bIns="41275" anchor="ctr">
              <a:prstTxWarp prst="textNoShape">
                <a:avLst/>
              </a:prstTxWarp>
            </a:bodyPr>
            <a:lstStyle/>
            <a:p>
              <a:endParaRPr lang="fr-FR" sz="2520"/>
            </a:p>
          </p:txBody>
        </p:sp>
        <p:sp>
          <p:nvSpPr>
            <p:cNvPr id="243" name="Rectangle 67"/>
            <p:cNvSpPr>
              <a:spLocks noChangeArrowheads="1"/>
            </p:cNvSpPr>
            <p:nvPr/>
          </p:nvSpPr>
          <p:spPr bwMode="auto">
            <a:xfrm>
              <a:off x="3072" y="3264"/>
              <a:ext cx="288" cy="9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5921" dir="2700000" algn="ctr" rotWithShape="0">
                <a:schemeClr val="bg2"/>
              </a:outerShdw>
            </a:effectLst>
          </p:spPr>
          <p:txBody>
            <a:bodyPr wrap="none" lIns="82550" tIns="41275" rIns="82550" bIns="41275" anchor="ctr">
              <a:prstTxWarp prst="textNoShape">
                <a:avLst/>
              </a:prstTxWarp>
            </a:bodyPr>
            <a:lstStyle/>
            <a:p>
              <a:endParaRPr lang="fr-FR" sz="2520"/>
            </a:p>
          </p:txBody>
        </p:sp>
        <p:sp>
          <p:nvSpPr>
            <p:cNvPr id="244" name="Rectangle 68"/>
            <p:cNvSpPr>
              <a:spLocks noChangeArrowheads="1"/>
            </p:cNvSpPr>
            <p:nvPr/>
          </p:nvSpPr>
          <p:spPr bwMode="auto">
            <a:xfrm>
              <a:off x="3168" y="3312"/>
              <a:ext cx="288" cy="9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5921" dir="2700000" algn="ctr" rotWithShape="0">
                <a:schemeClr val="bg2"/>
              </a:outerShdw>
            </a:effectLst>
          </p:spPr>
          <p:txBody>
            <a:bodyPr wrap="none" lIns="82550" tIns="41275" rIns="82550" bIns="41275" anchor="ctr">
              <a:prstTxWarp prst="textNoShape">
                <a:avLst/>
              </a:prstTxWarp>
            </a:bodyPr>
            <a:lstStyle/>
            <a:p>
              <a:endParaRPr lang="fr-FR" sz="2520"/>
            </a:p>
          </p:txBody>
        </p:sp>
      </p:grpSp>
      <p:pic>
        <p:nvPicPr>
          <p:cNvPr id="245" name="Picture 69" descr="Catalyst6500S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4020" y="2807438"/>
            <a:ext cx="1066800" cy="941532"/>
          </a:xfrm>
          <a:prstGeom prst="rect">
            <a:avLst/>
          </a:prstGeom>
          <a:noFill/>
        </p:spPr>
      </p:pic>
      <p:grpSp>
        <p:nvGrpSpPr>
          <p:cNvPr id="246" name="Group 86"/>
          <p:cNvGrpSpPr>
            <a:grpSpLocks/>
          </p:cNvGrpSpPr>
          <p:nvPr/>
        </p:nvGrpSpPr>
        <p:grpSpPr bwMode="auto">
          <a:xfrm>
            <a:off x="3924732" y="1119698"/>
            <a:ext cx="1649418" cy="685800"/>
            <a:chOff x="2328" y="1200"/>
            <a:chExt cx="1039" cy="432"/>
          </a:xfrm>
          <a:solidFill>
            <a:schemeClr val="bg2">
              <a:lumMod val="75000"/>
            </a:schemeClr>
          </a:solidFill>
        </p:grpSpPr>
        <p:sp>
          <p:nvSpPr>
            <p:cNvPr id="247" name="Oval 87"/>
            <p:cNvSpPr>
              <a:spLocks noChangeArrowheads="1"/>
            </p:cNvSpPr>
            <p:nvPr/>
          </p:nvSpPr>
          <p:spPr bwMode="auto">
            <a:xfrm>
              <a:off x="2400" y="1200"/>
              <a:ext cx="912" cy="43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fr-FR" sz="1200">
                <a:latin typeface="Trebuchet MS" charset="0"/>
              </a:endParaRPr>
            </a:p>
          </p:txBody>
        </p:sp>
        <p:sp>
          <p:nvSpPr>
            <p:cNvPr id="248" name="Text Box 88"/>
            <p:cNvSpPr txBox="1">
              <a:spLocks noChangeArrowheads="1"/>
            </p:cNvSpPr>
            <p:nvPr/>
          </p:nvSpPr>
          <p:spPr bwMode="auto">
            <a:xfrm>
              <a:off x="2328" y="1294"/>
              <a:ext cx="1039" cy="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5921" dir="2700000" algn="ctr" rotWithShape="0">
                <a:schemeClr val="bg2"/>
              </a:outerShdw>
            </a:effectLst>
          </p:spPr>
          <p:txBody>
            <a:bodyPr wrap="none" lIns="82550" tIns="41275" rIns="82550" bIns="41275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buFont typeface="Wingdings" charset="2"/>
                <a:buNone/>
              </a:pPr>
              <a:r>
                <a:rPr kumimoji="1" lang="fr-FR" sz="1400" b="1" dirty="0">
                  <a:latin typeface="Arial" charset="0"/>
                </a:rPr>
                <a:t>Services internes</a:t>
              </a:r>
            </a:p>
          </p:txBody>
        </p:sp>
      </p:grpSp>
      <p:sp>
        <p:nvSpPr>
          <p:cNvPr id="249" name="Oval 90"/>
          <p:cNvSpPr>
            <a:spLocks noChangeArrowheads="1"/>
          </p:cNvSpPr>
          <p:nvPr/>
        </p:nvSpPr>
        <p:spPr bwMode="auto">
          <a:xfrm>
            <a:off x="5696270" y="1119698"/>
            <a:ext cx="1447802" cy="6858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fr-FR" sz="1200">
              <a:solidFill>
                <a:schemeClr val="bg2">
                  <a:lumMod val="75000"/>
                </a:schemeClr>
              </a:solidFill>
              <a:latin typeface="Trebuchet MS" charset="0"/>
            </a:endParaRPr>
          </a:p>
        </p:txBody>
      </p:sp>
      <p:sp>
        <p:nvSpPr>
          <p:cNvPr id="250" name="Text Box 91"/>
          <p:cNvSpPr txBox="1">
            <a:spLocks noChangeArrowheads="1"/>
          </p:cNvSpPr>
          <p:nvPr/>
        </p:nvSpPr>
        <p:spPr bwMode="auto">
          <a:xfrm>
            <a:off x="5583132" y="1270337"/>
            <a:ext cx="1689565" cy="29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  <a:spAutoFit/>
          </a:bodyPr>
          <a:lstStyle/>
          <a:p>
            <a:pPr algn="ctr" eaLnBrk="0" hangingPunct="0">
              <a:buFont typeface="Wingdings" charset="2"/>
              <a:buNone/>
            </a:pPr>
            <a:r>
              <a:rPr kumimoji="1" lang="fr-FR" sz="1400" b="1" dirty="0">
                <a:latin typeface="Arial" charset="0"/>
              </a:rPr>
              <a:t>Services externes</a:t>
            </a:r>
          </a:p>
        </p:txBody>
      </p:sp>
      <p:pic>
        <p:nvPicPr>
          <p:cNvPr id="251" name="Picture 117" descr="Catalyst6500S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1284" y="3786699"/>
            <a:ext cx="838200" cy="739775"/>
          </a:xfrm>
          <a:prstGeom prst="rect">
            <a:avLst/>
          </a:prstGeom>
          <a:noFill/>
        </p:spPr>
      </p:pic>
      <p:sp>
        <p:nvSpPr>
          <p:cNvPr id="252" name="AutoShape 148"/>
          <p:cNvSpPr>
            <a:spLocks noChangeArrowheads="1"/>
          </p:cNvSpPr>
          <p:nvPr/>
        </p:nvSpPr>
        <p:spPr bwMode="auto">
          <a:xfrm>
            <a:off x="2123728" y="4829090"/>
            <a:ext cx="533400" cy="533400"/>
          </a:xfrm>
          <a:prstGeom prst="can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grpSp>
        <p:nvGrpSpPr>
          <p:cNvPr id="253" name="Group 61"/>
          <p:cNvGrpSpPr>
            <a:grpSpLocks/>
          </p:cNvGrpSpPr>
          <p:nvPr/>
        </p:nvGrpSpPr>
        <p:grpSpPr bwMode="auto">
          <a:xfrm>
            <a:off x="7597204" y="2452826"/>
            <a:ext cx="1511300" cy="1066800"/>
            <a:chOff x="4464" y="1968"/>
            <a:chExt cx="904" cy="608"/>
          </a:xfrm>
        </p:grpSpPr>
        <p:pic>
          <p:nvPicPr>
            <p:cNvPr id="254" name="Picture 62" descr="cloud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64" y="1968"/>
              <a:ext cx="904" cy="608"/>
            </a:xfrm>
            <a:prstGeom prst="rect">
              <a:avLst/>
            </a:prstGeom>
            <a:noFill/>
          </p:spPr>
        </p:pic>
        <p:sp>
          <p:nvSpPr>
            <p:cNvPr id="255" name="Text Box 63"/>
            <p:cNvSpPr txBox="1">
              <a:spLocks noChangeArrowheads="1"/>
            </p:cNvSpPr>
            <p:nvPr/>
          </p:nvSpPr>
          <p:spPr bwMode="auto">
            <a:xfrm>
              <a:off x="4577" y="2170"/>
              <a:ext cx="611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5921" dir="2700000" algn="ctr" rotWithShape="0">
                <a:schemeClr val="bg2"/>
              </a:outerShdw>
            </a:effectLst>
          </p:spPr>
          <p:txBody>
            <a:bodyPr wrap="none" lIns="82550" tIns="41275" rIns="82550" bIns="41275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buFont typeface="Wingdings" charset="2"/>
                <a:buNone/>
              </a:pPr>
              <a:r>
                <a:rPr kumimoji="1" lang="fr-FR" sz="1400" b="1" dirty="0">
                  <a:latin typeface="Arial" charset="0"/>
                </a:rPr>
                <a:t>RENATER</a:t>
              </a:r>
            </a:p>
          </p:txBody>
        </p:sp>
      </p:grpSp>
      <p:pic>
        <p:nvPicPr>
          <p:cNvPr id="256" name="Picture 130" descr="cern72">
            <a:hlinkClick r:id="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304" y="5201756"/>
            <a:ext cx="838200" cy="779463"/>
          </a:xfrm>
          <a:prstGeom prst="rect">
            <a:avLst/>
          </a:prstGeom>
          <a:noFill/>
        </p:spPr>
      </p:pic>
      <p:sp>
        <p:nvSpPr>
          <p:cNvPr id="257" name="AutoShape 84"/>
          <p:cNvSpPr>
            <a:spLocks noChangeArrowheads="1"/>
          </p:cNvSpPr>
          <p:nvPr/>
        </p:nvSpPr>
        <p:spPr bwMode="auto">
          <a:xfrm>
            <a:off x="1260500" y="4871754"/>
            <a:ext cx="533400" cy="533400"/>
          </a:xfrm>
          <a:prstGeom prst="can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pic>
        <p:nvPicPr>
          <p:cNvPr id="258" name="Picture 105" descr="catalys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3912" y="4181018"/>
            <a:ext cx="685800" cy="351234"/>
          </a:xfrm>
          <a:prstGeom prst="rect">
            <a:avLst/>
          </a:prstGeom>
          <a:noFill/>
        </p:spPr>
      </p:pic>
      <p:sp>
        <p:nvSpPr>
          <p:cNvPr id="259" name="AutoShape 74"/>
          <p:cNvSpPr>
            <a:spLocks noChangeArrowheads="1"/>
          </p:cNvSpPr>
          <p:nvPr/>
        </p:nvSpPr>
        <p:spPr bwMode="auto">
          <a:xfrm>
            <a:off x="2814464" y="5415880"/>
            <a:ext cx="533400" cy="5334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sp>
        <p:nvSpPr>
          <p:cNvPr id="260" name="Line 146"/>
          <p:cNvSpPr>
            <a:spLocks noChangeShapeType="1"/>
          </p:cNvSpPr>
          <p:nvPr/>
        </p:nvSpPr>
        <p:spPr bwMode="auto">
          <a:xfrm flipH="1" flipV="1">
            <a:off x="1404516" y="1660738"/>
            <a:ext cx="1008112" cy="28803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sp>
        <p:nvSpPr>
          <p:cNvPr id="261" name="Line 146"/>
          <p:cNvSpPr>
            <a:spLocks noChangeShapeType="1"/>
          </p:cNvSpPr>
          <p:nvPr/>
        </p:nvSpPr>
        <p:spPr bwMode="auto">
          <a:xfrm flipH="1" flipV="1">
            <a:off x="765573" y="1080482"/>
            <a:ext cx="1791072" cy="580256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grpSp>
        <p:nvGrpSpPr>
          <p:cNvPr id="262" name="Grouper 261"/>
          <p:cNvGrpSpPr/>
          <p:nvPr/>
        </p:nvGrpSpPr>
        <p:grpSpPr>
          <a:xfrm>
            <a:off x="252388" y="940658"/>
            <a:ext cx="685800" cy="808434"/>
            <a:chOff x="76200" y="5135166"/>
            <a:chExt cx="685800" cy="808434"/>
          </a:xfrm>
        </p:grpSpPr>
        <p:sp>
          <p:nvSpPr>
            <p:cNvPr id="263" name="Line 4"/>
            <p:cNvSpPr>
              <a:spLocks noChangeShapeType="1"/>
            </p:cNvSpPr>
            <p:nvPr/>
          </p:nvSpPr>
          <p:spPr bwMode="auto">
            <a:xfrm>
              <a:off x="381000" y="5334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35921" dir="2700000" algn="ctr" rotWithShape="0">
                <a:schemeClr val="bg2"/>
              </a:outerShdw>
            </a:effectLst>
          </p:spPr>
          <p:txBody>
            <a:bodyPr wrap="none" lIns="82550" tIns="41275" rIns="82550" bIns="41275" anchor="ctr">
              <a:prstTxWarp prst="textNoShape">
                <a:avLst/>
              </a:prstTxWarp>
            </a:bodyPr>
            <a:lstStyle/>
            <a:p>
              <a:endParaRPr lang="fr-FR" sz="2520"/>
            </a:p>
          </p:txBody>
        </p:sp>
        <p:sp>
          <p:nvSpPr>
            <p:cNvPr id="264" name="Line 4"/>
            <p:cNvSpPr>
              <a:spLocks noChangeShapeType="1"/>
            </p:cNvSpPr>
            <p:nvPr/>
          </p:nvSpPr>
          <p:spPr bwMode="auto">
            <a:xfrm>
              <a:off x="304800" y="5334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35921" dir="2700000" algn="ctr" rotWithShape="0">
                <a:schemeClr val="bg2"/>
              </a:outerShdw>
            </a:effectLst>
          </p:spPr>
          <p:txBody>
            <a:bodyPr wrap="none" lIns="82550" tIns="41275" rIns="82550" bIns="41275" anchor="ctr">
              <a:prstTxWarp prst="textNoShape">
                <a:avLst/>
              </a:prstTxWarp>
            </a:bodyPr>
            <a:lstStyle/>
            <a:p>
              <a:endParaRPr lang="fr-FR" sz="2520"/>
            </a:p>
          </p:txBody>
        </p:sp>
        <p:sp>
          <p:nvSpPr>
            <p:cNvPr id="265" name="Line 4"/>
            <p:cNvSpPr>
              <a:spLocks noChangeShapeType="1"/>
            </p:cNvSpPr>
            <p:nvPr/>
          </p:nvSpPr>
          <p:spPr bwMode="auto">
            <a:xfrm>
              <a:off x="457200" y="52578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35921" dir="2700000" algn="ctr" rotWithShape="0">
                <a:schemeClr val="bg2"/>
              </a:outerShdw>
            </a:effectLst>
          </p:spPr>
          <p:txBody>
            <a:bodyPr wrap="none" lIns="82550" tIns="41275" rIns="82550" bIns="41275" anchor="ctr">
              <a:prstTxWarp prst="textNoShape">
                <a:avLst/>
              </a:prstTxWarp>
            </a:bodyPr>
            <a:lstStyle/>
            <a:p>
              <a:endParaRPr lang="fr-FR" sz="2520"/>
            </a:p>
          </p:txBody>
        </p:sp>
        <p:sp>
          <p:nvSpPr>
            <p:cNvPr id="266" name="Rectangle 8"/>
            <p:cNvSpPr>
              <a:spLocks noChangeArrowheads="1"/>
            </p:cNvSpPr>
            <p:nvPr/>
          </p:nvSpPr>
          <p:spPr bwMode="auto">
            <a:xfrm>
              <a:off x="76200" y="5791200"/>
              <a:ext cx="457200" cy="1524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5921" dir="2700000" algn="ctr" rotWithShape="0">
                <a:schemeClr val="bg2"/>
              </a:outerShdw>
            </a:effectLst>
          </p:spPr>
          <p:txBody>
            <a:bodyPr wrap="none" lIns="82550" tIns="41275" rIns="82550" bIns="41275" anchor="ctr">
              <a:prstTxWarp prst="textNoShape">
                <a:avLst/>
              </a:prstTxWarp>
            </a:bodyPr>
            <a:lstStyle/>
            <a:p>
              <a:endParaRPr lang="fr-FR" sz="2520"/>
            </a:p>
          </p:txBody>
        </p:sp>
        <p:sp>
          <p:nvSpPr>
            <p:cNvPr id="267" name="Rectangle 10"/>
            <p:cNvSpPr>
              <a:spLocks noChangeArrowheads="1"/>
            </p:cNvSpPr>
            <p:nvPr/>
          </p:nvSpPr>
          <p:spPr bwMode="auto">
            <a:xfrm>
              <a:off x="152400" y="5715000"/>
              <a:ext cx="457200" cy="1524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5921" dir="2700000" algn="ctr" rotWithShape="0">
                <a:schemeClr val="bg2"/>
              </a:outerShdw>
            </a:effectLst>
          </p:spPr>
          <p:txBody>
            <a:bodyPr wrap="none" lIns="82550" tIns="41275" rIns="82550" bIns="41275" anchor="ctr">
              <a:prstTxWarp prst="textNoShape">
                <a:avLst/>
              </a:prstTxWarp>
            </a:bodyPr>
            <a:lstStyle/>
            <a:p>
              <a:endParaRPr lang="fr-FR" sz="2520"/>
            </a:p>
          </p:txBody>
        </p:sp>
        <p:sp>
          <p:nvSpPr>
            <p:cNvPr id="268" name="Rectangle 11"/>
            <p:cNvSpPr>
              <a:spLocks noChangeArrowheads="1"/>
            </p:cNvSpPr>
            <p:nvPr/>
          </p:nvSpPr>
          <p:spPr bwMode="auto">
            <a:xfrm>
              <a:off x="228600" y="5638800"/>
              <a:ext cx="457200" cy="1524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5921" dir="2700000" algn="ctr" rotWithShape="0">
                <a:schemeClr val="bg2"/>
              </a:outerShdw>
            </a:effectLst>
          </p:spPr>
          <p:txBody>
            <a:bodyPr wrap="none" lIns="82550" tIns="41275" rIns="82550" bIns="41275" anchor="ctr">
              <a:prstTxWarp prst="textNoShape">
                <a:avLst/>
              </a:prstTxWarp>
            </a:bodyPr>
            <a:lstStyle/>
            <a:p>
              <a:endParaRPr lang="fr-FR" sz="2520"/>
            </a:p>
          </p:txBody>
        </p:sp>
        <p:pic>
          <p:nvPicPr>
            <p:cNvPr id="269" name="Picture 105" descr="catalyst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" y="5135166"/>
              <a:ext cx="685800" cy="351234"/>
            </a:xfrm>
            <a:prstGeom prst="rect">
              <a:avLst/>
            </a:prstGeom>
            <a:noFill/>
          </p:spPr>
        </p:pic>
      </p:grpSp>
      <p:grpSp>
        <p:nvGrpSpPr>
          <p:cNvPr id="270" name="Grouper 269"/>
          <p:cNvGrpSpPr/>
          <p:nvPr/>
        </p:nvGrpSpPr>
        <p:grpSpPr>
          <a:xfrm>
            <a:off x="900460" y="1516722"/>
            <a:ext cx="685800" cy="808434"/>
            <a:chOff x="76200" y="5135166"/>
            <a:chExt cx="685800" cy="808434"/>
          </a:xfrm>
        </p:grpSpPr>
        <p:sp>
          <p:nvSpPr>
            <p:cNvPr id="271" name="Line 4"/>
            <p:cNvSpPr>
              <a:spLocks noChangeShapeType="1"/>
            </p:cNvSpPr>
            <p:nvPr/>
          </p:nvSpPr>
          <p:spPr bwMode="auto">
            <a:xfrm>
              <a:off x="381000" y="5334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35921" dir="2700000" algn="ctr" rotWithShape="0">
                <a:schemeClr val="bg2"/>
              </a:outerShdw>
            </a:effectLst>
          </p:spPr>
          <p:txBody>
            <a:bodyPr wrap="none" lIns="82550" tIns="41275" rIns="82550" bIns="41275" anchor="ctr">
              <a:prstTxWarp prst="textNoShape">
                <a:avLst/>
              </a:prstTxWarp>
            </a:bodyPr>
            <a:lstStyle/>
            <a:p>
              <a:endParaRPr lang="fr-FR" sz="2520"/>
            </a:p>
          </p:txBody>
        </p:sp>
        <p:sp>
          <p:nvSpPr>
            <p:cNvPr id="272" name="Line 4"/>
            <p:cNvSpPr>
              <a:spLocks noChangeShapeType="1"/>
            </p:cNvSpPr>
            <p:nvPr/>
          </p:nvSpPr>
          <p:spPr bwMode="auto">
            <a:xfrm>
              <a:off x="304800" y="5334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35921" dir="2700000" algn="ctr" rotWithShape="0">
                <a:schemeClr val="bg2"/>
              </a:outerShdw>
            </a:effectLst>
          </p:spPr>
          <p:txBody>
            <a:bodyPr wrap="none" lIns="82550" tIns="41275" rIns="82550" bIns="41275" anchor="ctr">
              <a:prstTxWarp prst="textNoShape">
                <a:avLst/>
              </a:prstTxWarp>
            </a:bodyPr>
            <a:lstStyle/>
            <a:p>
              <a:endParaRPr lang="fr-FR" sz="2520"/>
            </a:p>
          </p:txBody>
        </p:sp>
        <p:sp>
          <p:nvSpPr>
            <p:cNvPr id="273" name="Line 4"/>
            <p:cNvSpPr>
              <a:spLocks noChangeShapeType="1"/>
            </p:cNvSpPr>
            <p:nvPr/>
          </p:nvSpPr>
          <p:spPr bwMode="auto">
            <a:xfrm>
              <a:off x="457200" y="52578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35921" dir="2700000" algn="ctr" rotWithShape="0">
                <a:schemeClr val="bg2"/>
              </a:outerShdw>
            </a:effectLst>
          </p:spPr>
          <p:txBody>
            <a:bodyPr wrap="none" lIns="82550" tIns="41275" rIns="82550" bIns="41275" anchor="ctr">
              <a:prstTxWarp prst="textNoShape">
                <a:avLst/>
              </a:prstTxWarp>
            </a:bodyPr>
            <a:lstStyle/>
            <a:p>
              <a:endParaRPr lang="fr-FR" sz="2520"/>
            </a:p>
          </p:txBody>
        </p:sp>
        <p:sp>
          <p:nvSpPr>
            <p:cNvPr id="274" name="Rectangle 8"/>
            <p:cNvSpPr>
              <a:spLocks noChangeArrowheads="1"/>
            </p:cNvSpPr>
            <p:nvPr/>
          </p:nvSpPr>
          <p:spPr bwMode="auto">
            <a:xfrm>
              <a:off x="76200" y="5791200"/>
              <a:ext cx="457200" cy="1524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5921" dir="2700000" algn="ctr" rotWithShape="0">
                <a:schemeClr val="bg2"/>
              </a:outerShdw>
            </a:effectLst>
          </p:spPr>
          <p:txBody>
            <a:bodyPr wrap="none" lIns="82550" tIns="41275" rIns="82550" bIns="41275" anchor="ctr">
              <a:prstTxWarp prst="textNoShape">
                <a:avLst/>
              </a:prstTxWarp>
            </a:bodyPr>
            <a:lstStyle/>
            <a:p>
              <a:endParaRPr lang="fr-FR" sz="2520"/>
            </a:p>
          </p:txBody>
        </p:sp>
        <p:sp>
          <p:nvSpPr>
            <p:cNvPr id="275" name="Rectangle 10"/>
            <p:cNvSpPr>
              <a:spLocks noChangeArrowheads="1"/>
            </p:cNvSpPr>
            <p:nvPr/>
          </p:nvSpPr>
          <p:spPr bwMode="auto">
            <a:xfrm>
              <a:off x="152400" y="5715000"/>
              <a:ext cx="457200" cy="1524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5921" dir="2700000" algn="ctr" rotWithShape="0">
                <a:schemeClr val="bg2"/>
              </a:outerShdw>
            </a:effectLst>
          </p:spPr>
          <p:txBody>
            <a:bodyPr wrap="none" lIns="82550" tIns="41275" rIns="82550" bIns="41275" anchor="ctr">
              <a:prstTxWarp prst="textNoShape">
                <a:avLst/>
              </a:prstTxWarp>
            </a:bodyPr>
            <a:lstStyle/>
            <a:p>
              <a:endParaRPr lang="fr-FR" sz="2520"/>
            </a:p>
          </p:txBody>
        </p:sp>
        <p:sp>
          <p:nvSpPr>
            <p:cNvPr id="276" name="Rectangle 11"/>
            <p:cNvSpPr>
              <a:spLocks noChangeArrowheads="1"/>
            </p:cNvSpPr>
            <p:nvPr/>
          </p:nvSpPr>
          <p:spPr bwMode="auto">
            <a:xfrm>
              <a:off x="228600" y="5638800"/>
              <a:ext cx="457200" cy="1524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5921" dir="2700000" algn="ctr" rotWithShape="0">
                <a:schemeClr val="bg2"/>
              </a:outerShdw>
            </a:effectLst>
          </p:spPr>
          <p:txBody>
            <a:bodyPr wrap="none" lIns="82550" tIns="41275" rIns="82550" bIns="41275" anchor="ctr">
              <a:prstTxWarp prst="textNoShape">
                <a:avLst/>
              </a:prstTxWarp>
            </a:bodyPr>
            <a:lstStyle/>
            <a:p>
              <a:endParaRPr lang="fr-FR" sz="2520"/>
            </a:p>
          </p:txBody>
        </p:sp>
        <p:pic>
          <p:nvPicPr>
            <p:cNvPr id="277" name="Picture 105" descr="catalyst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" y="5135166"/>
              <a:ext cx="685800" cy="351234"/>
            </a:xfrm>
            <a:prstGeom prst="rect">
              <a:avLst/>
            </a:prstGeom>
            <a:noFill/>
          </p:spPr>
        </p:pic>
      </p:grpSp>
      <p:sp>
        <p:nvSpPr>
          <p:cNvPr id="278" name="Text Box 63"/>
          <p:cNvSpPr txBox="1">
            <a:spLocks noChangeArrowheads="1"/>
          </p:cNvSpPr>
          <p:nvPr/>
        </p:nvSpPr>
        <p:spPr bwMode="auto">
          <a:xfrm>
            <a:off x="7400771" y="4056017"/>
            <a:ext cx="924933" cy="29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  <a:spAutoFit/>
          </a:bodyPr>
          <a:lstStyle/>
          <a:p>
            <a:pPr algn="ctr" eaLnBrk="0" hangingPunct="0">
              <a:buFont typeface="Wingdings" charset="2"/>
              <a:buNone/>
            </a:pPr>
            <a:r>
              <a:rPr kumimoji="1" lang="fr-FR" sz="1400" b="1" dirty="0">
                <a:latin typeface="Arial" charset="0"/>
              </a:rPr>
              <a:t>LHCONE</a:t>
            </a:r>
          </a:p>
        </p:txBody>
      </p:sp>
      <p:pic>
        <p:nvPicPr>
          <p:cNvPr id="279" name="Picture 82" descr="Catalyst6500S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1284" y="2812867"/>
            <a:ext cx="838200" cy="739775"/>
          </a:xfrm>
          <a:prstGeom prst="rect">
            <a:avLst/>
          </a:prstGeom>
          <a:noFill/>
        </p:spPr>
      </p:pic>
      <p:sp>
        <p:nvSpPr>
          <p:cNvPr id="280" name="Text Box 63"/>
          <p:cNvSpPr txBox="1">
            <a:spLocks noChangeArrowheads="1"/>
          </p:cNvSpPr>
          <p:nvPr/>
        </p:nvSpPr>
        <p:spPr bwMode="auto">
          <a:xfrm>
            <a:off x="7196147" y="4827531"/>
            <a:ext cx="924933" cy="29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  <a:spAutoFit/>
          </a:bodyPr>
          <a:lstStyle/>
          <a:p>
            <a:pPr algn="ctr" eaLnBrk="0" hangingPunct="0">
              <a:buFont typeface="Wingdings" charset="2"/>
              <a:buNone/>
            </a:pPr>
            <a:r>
              <a:rPr kumimoji="1" lang="fr-FR" sz="1400" b="1" dirty="0">
                <a:latin typeface="Arial" charset="0"/>
              </a:rPr>
              <a:t>LHCOPN</a:t>
            </a:r>
          </a:p>
        </p:txBody>
      </p:sp>
      <p:sp>
        <p:nvSpPr>
          <p:cNvPr id="281" name="Line 45"/>
          <p:cNvSpPr>
            <a:spLocks noChangeShapeType="1"/>
          </p:cNvSpPr>
          <p:nvPr/>
        </p:nvSpPr>
        <p:spPr bwMode="auto">
          <a:xfrm>
            <a:off x="4559560" y="5981218"/>
            <a:ext cx="63222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sp>
        <p:nvSpPr>
          <p:cNvPr id="282" name="ZoneTexte 281"/>
          <p:cNvSpPr txBox="1"/>
          <p:nvPr/>
        </p:nvSpPr>
        <p:spPr>
          <a:xfrm>
            <a:off x="5048017" y="5765194"/>
            <a:ext cx="1449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</a:rPr>
              <a:t>    10Gb/s</a:t>
            </a:r>
          </a:p>
        </p:txBody>
      </p:sp>
      <p:sp>
        <p:nvSpPr>
          <p:cNvPr id="283" name="ZoneTexte 282"/>
          <p:cNvSpPr txBox="1"/>
          <p:nvPr/>
        </p:nvSpPr>
        <p:spPr>
          <a:xfrm>
            <a:off x="5047766" y="6053226"/>
            <a:ext cx="1447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</a:rPr>
              <a:t>  100Gb/s</a:t>
            </a:r>
          </a:p>
        </p:txBody>
      </p:sp>
      <p:sp>
        <p:nvSpPr>
          <p:cNvPr id="284" name="Line 45"/>
          <p:cNvSpPr>
            <a:spLocks noChangeShapeType="1"/>
          </p:cNvSpPr>
          <p:nvPr/>
        </p:nvSpPr>
        <p:spPr bwMode="auto">
          <a:xfrm>
            <a:off x="4572000" y="6269250"/>
            <a:ext cx="504056" cy="0"/>
          </a:xfrm>
          <a:prstGeom prst="line">
            <a:avLst/>
          </a:prstGeom>
          <a:noFill/>
          <a:ln w="127000">
            <a:solidFill>
              <a:srgbClr val="660066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sp>
        <p:nvSpPr>
          <p:cNvPr id="285" name="Line 45"/>
          <p:cNvSpPr>
            <a:spLocks noChangeShapeType="1"/>
          </p:cNvSpPr>
          <p:nvPr/>
        </p:nvSpPr>
        <p:spPr bwMode="auto">
          <a:xfrm>
            <a:off x="4559560" y="5733256"/>
            <a:ext cx="7762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sp>
        <p:nvSpPr>
          <p:cNvPr id="286" name="ZoneTexte 285"/>
          <p:cNvSpPr txBox="1"/>
          <p:nvPr/>
        </p:nvSpPr>
        <p:spPr>
          <a:xfrm>
            <a:off x="5190658" y="5477162"/>
            <a:ext cx="1287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</a:rPr>
              <a:t>    1Gb/s</a:t>
            </a:r>
          </a:p>
        </p:txBody>
      </p:sp>
      <p:sp>
        <p:nvSpPr>
          <p:cNvPr id="287" name="AutoShape 148"/>
          <p:cNvSpPr>
            <a:spLocks noChangeArrowheads="1"/>
          </p:cNvSpPr>
          <p:nvPr/>
        </p:nvSpPr>
        <p:spPr bwMode="auto">
          <a:xfrm>
            <a:off x="1086272" y="3143562"/>
            <a:ext cx="533400" cy="533400"/>
          </a:xfrm>
          <a:prstGeom prst="can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endParaRPr lang="fr-FR" sz="2520"/>
          </a:p>
        </p:txBody>
      </p:sp>
      <p:pic>
        <p:nvPicPr>
          <p:cNvPr id="288" name="Picture 69" descr="Catalyst6500S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1444715"/>
            <a:ext cx="1066800" cy="941532"/>
          </a:xfrm>
          <a:prstGeom prst="rect">
            <a:avLst/>
          </a:prstGeom>
          <a:noFill/>
        </p:spPr>
      </p:pic>
      <p:pic>
        <p:nvPicPr>
          <p:cNvPr id="290" name="Image 2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57" y="4330466"/>
            <a:ext cx="1477934" cy="59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2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Connexion 100Gb/s 2017</a:t>
            </a:r>
          </a:p>
          <a:p>
            <a:r>
              <a:rPr lang="fr-FR" dirty="0" smtClean="0"/>
              <a:t>Evolution LHCOPN 40Gb/s 2018</a:t>
            </a:r>
          </a:p>
          <a:p>
            <a:r>
              <a:rPr lang="fr-FR" dirty="0"/>
              <a:t>Evolution </a:t>
            </a:r>
            <a:r>
              <a:rPr lang="fr-FR" dirty="0" smtClean="0"/>
              <a:t>LHCONE 2018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Evolution CCIN2P3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Journée LCG-FRANCE 2017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28/03/2017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601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GRIF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Journée LCG-FRANCE 2017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28/03/2017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5</a:t>
            </a:fld>
            <a:endParaRPr lang="fr-FR" dirty="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7884096" y="3830960"/>
            <a:ext cx="0" cy="8382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>
              <a:latin typeface="Times New Roman" pitchFamily="-112" charset="0"/>
            </a:endParaRPr>
          </a:p>
        </p:txBody>
      </p:sp>
      <p:sp>
        <p:nvSpPr>
          <p:cNvPr id="8" name="Line 74"/>
          <p:cNvSpPr>
            <a:spLocks noChangeShapeType="1"/>
          </p:cNvSpPr>
          <p:nvPr/>
        </p:nvSpPr>
        <p:spPr bwMode="auto">
          <a:xfrm>
            <a:off x="6207696" y="1630685"/>
            <a:ext cx="137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>
              <a:latin typeface="Times New Roman" pitchFamily="-112" charset="0"/>
            </a:endParaRPr>
          </a:p>
        </p:txBody>
      </p:sp>
      <p:sp>
        <p:nvSpPr>
          <p:cNvPr id="9" name="Rectangle 79"/>
          <p:cNvSpPr>
            <a:spLocks noChangeArrowheads="1"/>
          </p:cNvSpPr>
          <p:nvPr/>
        </p:nvSpPr>
        <p:spPr bwMode="auto">
          <a:xfrm>
            <a:off x="1864296" y="3383285"/>
            <a:ext cx="1219200" cy="381000"/>
          </a:xfrm>
          <a:prstGeom prst="rect">
            <a:avLst/>
          </a:prstGeom>
          <a:solidFill>
            <a:srgbClr val="C1C1C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4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1096" y="3307085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77"/>
          <p:cNvSpPr>
            <a:spLocks noChangeArrowheads="1"/>
          </p:cNvSpPr>
          <p:nvPr/>
        </p:nvSpPr>
        <p:spPr bwMode="auto">
          <a:xfrm>
            <a:off x="6436296" y="3383285"/>
            <a:ext cx="1143000" cy="381000"/>
          </a:xfrm>
          <a:prstGeom prst="rect">
            <a:avLst/>
          </a:prstGeom>
          <a:solidFill>
            <a:srgbClr val="C1C1C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" name="Image 4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8096" y="3307085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74"/>
          <p:cNvSpPr>
            <a:spLocks noChangeShapeType="1"/>
          </p:cNvSpPr>
          <p:nvPr/>
        </p:nvSpPr>
        <p:spPr bwMode="auto">
          <a:xfrm>
            <a:off x="1864296" y="1630685"/>
            <a:ext cx="1447800" cy="0"/>
          </a:xfrm>
          <a:prstGeom prst="line">
            <a:avLst/>
          </a:prstGeom>
          <a:noFill/>
          <a:ln w="1016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>
              <a:latin typeface="Times New Roman" pitchFamily="-112" charset="0"/>
            </a:endParaRPr>
          </a:p>
        </p:txBody>
      </p:sp>
      <p:sp>
        <p:nvSpPr>
          <p:cNvPr id="14" name="Rectangle 78"/>
          <p:cNvSpPr>
            <a:spLocks noChangeArrowheads="1"/>
          </p:cNvSpPr>
          <p:nvPr/>
        </p:nvSpPr>
        <p:spPr bwMode="auto">
          <a:xfrm>
            <a:off x="3693096" y="5440685"/>
            <a:ext cx="1066800" cy="304800"/>
          </a:xfrm>
          <a:prstGeom prst="rect">
            <a:avLst/>
          </a:prstGeom>
          <a:solidFill>
            <a:srgbClr val="C1C1C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Line 46"/>
          <p:cNvSpPr>
            <a:spLocks noChangeShapeType="1"/>
          </p:cNvSpPr>
          <p:nvPr/>
        </p:nvSpPr>
        <p:spPr bwMode="auto">
          <a:xfrm>
            <a:off x="568896" y="3459485"/>
            <a:ext cx="609600" cy="762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>
              <a:latin typeface="Times New Roman" pitchFamily="-112" charset="0"/>
            </a:endParaRPr>
          </a:p>
        </p:txBody>
      </p:sp>
      <p:sp>
        <p:nvSpPr>
          <p:cNvPr id="16" name="Line 47"/>
          <p:cNvSpPr>
            <a:spLocks noChangeShapeType="1"/>
          </p:cNvSpPr>
          <p:nvPr/>
        </p:nvSpPr>
        <p:spPr bwMode="auto">
          <a:xfrm flipV="1">
            <a:off x="873696" y="3764285"/>
            <a:ext cx="381000" cy="4572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>
              <a:latin typeface="Times New Roman" pitchFamily="-112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5496" y="3230885"/>
            <a:ext cx="511175" cy="29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  <a:spAutoFit/>
          </a:bodyPr>
          <a:lstStyle/>
          <a:p>
            <a:pPr algn="ctr">
              <a:buFont typeface="Wingdings" charset="2"/>
              <a:buNone/>
              <a:defRPr/>
            </a:pPr>
            <a:r>
              <a:rPr kumimoji="1" lang="fr-FR" sz="1400" b="1" dirty="0"/>
              <a:t>LAL</a:t>
            </a: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1483296" y="1935485"/>
            <a:ext cx="0" cy="12954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>
              <a:latin typeface="Times New Roman" pitchFamily="-112" charset="0"/>
            </a:endParaRPr>
          </a:p>
        </p:txBody>
      </p:sp>
      <p:pic>
        <p:nvPicPr>
          <p:cNvPr id="19" name="Picture 13" descr="logoRenat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9696" y="944885"/>
            <a:ext cx="29718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1940173" y="3764110"/>
            <a:ext cx="705497" cy="29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  <a:spAutoFit/>
          </a:bodyPr>
          <a:lstStyle/>
          <a:p>
            <a:pPr algn="ctr">
              <a:buFont typeface="Wingdings" charset="2"/>
              <a:buNone/>
              <a:defRPr/>
            </a:pPr>
            <a:r>
              <a:rPr kumimoji="1" lang="fr-FR" sz="1400" b="1" dirty="0"/>
              <a:t>2</a:t>
            </a:r>
            <a:r>
              <a:rPr kumimoji="1" lang="fr-FR" sz="1400" b="1" dirty="0" smtClean="0"/>
              <a:t>0Gb</a:t>
            </a:r>
            <a:r>
              <a:rPr kumimoji="1" lang="fr-FR" sz="1400" b="1" dirty="0"/>
              <a:t>/s</a:t>
            </a:r>
          </a:p>
        </p:txBody>
      </p:sp>
      <p:pic>
        <p:nvPicPr>
          <p:cNvPr id="21" name="Picture 21" descr="Catalyst6500S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2296" y="1271910"/>
            <a:ext cx="8382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44"/>
          <p:cNvSpPr txBox="1">
            <a:spLocks noChangeArrowheads="1"/>
          </p:cNvSpPr>
          <p:nvPr/>
        </p:nvSpPr>
        <p:spPr bwMode="auto">
          <a:xfrm>
            <a:off x="492696" y="1259210"/>
            <a:ext cx="511175" cy="29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  <a:spAutoFit/>
          </a:bodyPr>
          <a:lstStyle/>
          <a:p>
            <a:pPr algn="ctr">
              <a:buFont typeface="Wingdings" charset="2"/>
              <a:buNone/>
              <a:defRPr/>
            </a:pPr>
            <a:r>
              <a:rPr kumimoji="1" lang="fr-FR" sz="1400" b="1"/>
              <a:t>LLR</a:t>
            </a:r>
          </a:p>
        </p:txBody>
      </p:sp>
      <p:sp>
        <p:nvSpPr>
          <p:cNvPr id="23" name="Text Box 45"/>
          <p:cNvSpPr txBox="1">
            <a:spLocks noChangeArrowheads="1"/>
          </p:cNvSpPr>
          <p:nvPr/>
        </p:nvSpPr>
        <p:spPr bwMode="auto">
          <a:xfrm>
            <a:off x="273621" y="4154810"/>
            <a:ext cx="600075" cy="29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  <a:spAutoFit/>
          </a:bodyPr>
          <a:lstStyle/>
          <a:p>
            <a:pPr algn="ctr">
              <a:buFont typeface="Wingdings" charset="2"/>
              <a:buNone/>
              <a:defRPr/>
            </a:pPr>
            <a:r>
              <a:rPr kumimoji="1" lang="fr-FR" sz="1400" b="1"/>
              <a:t>IPNO</a:t>
            </a:r>
          </a:p>
        </p:txBody>
      </p:sp>
      <p:pic>
        <p:nvPicPr>
          <p:cNvPr id="24" name="Picture 49" descr="metro 15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7296" y="5288285"/>
            <a:ext cx="762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50"/>
          <p:cNvSpPr txBox="1">
            <a:spLocks noChangeArrowheads="1"/>
          </p:cNvSpPr>
          <p:nvPr/>
        </p:nvSpPr>
        <p:spPr bwMode="auto">
          <a:xfrm>
            <a:off x="3312096" y="2773685"/>
            <a:ext cx="974725" cy="29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  <a:spAutoFit/>
          </a:bodyPr>
          <a:lstStyle/>
          <a:p>
            <a:pPr algn="ctr">
              <a:buFont typeface="Wingdings" charset="2"/>
              <a:buNone/>
              <a:defRPr/>
            </a:pPr>
            <a:r>
              <a:rPr kumimoji="1" lang="fr-FR" sz="1400" b="1" dirty="0"/>
              <a:t>NR Orsay</a:t>
            </a:r>
          </a:p>
        </p:txBody>
      </p:sp>
      <p:sp>
        <p:nvSpPr>
          <p:cNvPr id="26" name="Text Box 51"/>
          <p:cNvSpPr txBox="1">
            <a:spLocks noChangeArrowheads="1"/>
          </p:cNvSpPr>
          <p:nvPr/>
        </p:nvSpPr>
        <p:spPr bwMode="auto">
          <a:xfrm>
            <a:off x="4988496" y="2773685"/>
            <a:ext cx="1133475" cy="29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  <a:spAutoFit/>
          </a:bodyPr>
          <a:lstStyle/>
          <a:p>
            <a:pPr algn="ctr">
              <a:buFont typeface="Wingdings" charset="2"/>
              <a:buNone/>
              <a:defRPr/>
            </a:pPr>
            <a:r>
              <a:rPr kumimoji="1" lang="fr-FR" sz="1400" b="1"/>
              <a:t>NR Jussieu</a:t>
            </a:r>
          </a:p>
        </p:txBody>
      </p:sp>
      <p:sp>
        <p:nvSpPr>
          <p:cNvPr id="27" name="Text Box 52"/>
          <p:cNvSpPr txBox="1">
            <a:spLocks noChangeArrowheads="1"/>
          </p:cNvSpPr>
          <p:nvPr/>
        </p:nvSpPr>
        <p:spPr bwMode="auto">
          <a:xfrm>
            <a:off x="2550096" y="5888360"/>
            <a:ext cx="895350" cy="29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  <a:spAutoFit/>
          </a:bodyPr>
          <a:lstStyle/>
          <a:p>
            <a:pPr algn="ctr">
              <a:buFont typeface="Wingdings" charset="2"/>
              <a:buNone/>
              <a:defRPr/>
            </a:pPr>
            <a:r>
              <a:rPr kumimoji="1" lang="fr-FR" sz="1400" b="1"/>
              <a:t>NR Lyon</a:t>
            </a:r>
          </a:p>
        </p:txBody>
      </p:sp>
      <p:sp>
        <p:nvSpPr>
          <p:cNvPr id="28" name="Line 55"/>
          <p:cNvSpPr>
            <a:spLocks noChangeShapeType="1"/>
          </p:cNvSpPr>
          <p:nvPr/>
        </p:nvSpPr>
        <p:spPr bwMode="auto">
          <a:xfrm>
            <a:off x="1864296" y="3419872"/>
            <a:ext cx="1295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>
              <a:latin typeface="Times New Roman" pitchFamily="-112" charset="0"/>
            </a:endParaRPr>
          </a:p>
        </p:txBody>
      </p:sp>
      <p:sp>
        <p:nvSpPr>
          <p:cNvPr id="29" name="Line 56"/>
          <p:cNvSpPr>
            <a:spLocks noChangeShapeType="1"/>
          </p:cNvSpPr>
          <p:nvPr/>
        </p:nvSpPr>
        <p:spPr bwMode="auto">
          <a:xfrm flipV="1">
            <a:off x="3159696" y="2276872"/>
            <a:ext cx="304800" cy="1143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>
              <a:latin typeface="Times New Roman" pitchFamily="-112" charset="0"/>
            </a:endParaRPr>
          </a:p>
        </p:txBody>
      </p:sp>
      <p:sp>
        <p:nvSpPr>
          <p:cNvPr id="30" name="Line 59"/>
          <p:cNvSpPr>
            <a:spLocks noChangeShapeType="1"/>
          </p:cNvSpPr>
          <p:nvPr/>
        </p:nvSpPr>
        <p:spPr bwMode="auto">
          <a:xfrm flipV="1">
            <a:off x="1864296" y="3501008"/>
            <a:ext cx="5638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>
              <a:latin typeface="Times New Roman" pitchFamily="-112" charset="0"/>
            </a:endParaRPr>
          </a:p>
        </p:txBody>
      </p:sp>
      <p:sp>
        <p:nvSpPr>
          <p:cNvPr id="31" name="Text Box 61"/>
          <p:cNvSpPr txBox="1">
            <a:spLocks noChangeArrowheads="1"/>
          </p:cNvSpPr>
          <p:nvPr/>
        </p:nvSpPr>
        <p:spPr bwMode="auto">
          <a:xfrm>
            <a:off x="8112696" y="5440685"/>
            <a:ext cx="768350" cy="29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  <a:spAutoFit/>
          </a:bodyPr>
          <a:lstStyle/>
          <a:p>
            <a:pPr algn="ctr">
              <a:buFont typeface="Wingdings" charset="2"/>
              <a:buNone/>
              <a:defRPr/>
            </a:pPr>
            <a:r>
              <a:rPr kumimoji="1" lang="fr-FR" sz="1400" b="1"/>
              <a:t>LPNHE</a:t>
            </a:r>
          </a:p>
        </p:txBody>
      </p:sp>
      <p:sp>
        <p:nvSpPr>
          <p:cNvPr id="32" name="Text Box 64"/>
          <p:cNvSpPr txBox="1">
            <a:spLocks noChangeArrowheads="1"/>
          </p:cNvSpPr>
          <p:nvPr/>
        </p:nvSpPr>
        <p:spPr bwMode="auto">
          <a:xfrm>
            <a:off x="6512496" y="3764285"/>
            <a:ext cx="70485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  <a:spAutoFit/>
          </a:bodyPr>
          <a:lstStyle/>
          <a:p>
            <a:pPr algn="ctr">
              <a:buFont typeface="Wingdings" charset="2"/>
              <a:buNone/>
              <a:defRPr/>
            </a:pPr>
            <a:r>
              <a:rPr kumimoji="1" lang="fr-FR" sz="1400" b="1"/>
              <a:t>10Gb/s</a:t>
            </a:r>
          </a:p>
        </p:txBody>
      </p:sp>
      <p:sp>
        <p:nvSpPr>
          <p:cNvPr id="33" name="Text Box 68"/>
          <p:cNvSpPr txBox="1">
            <a:spLocks noChangeArrowheads="1"/>
          </p:cNvSpPr>
          <p:nvPr/>
        </p:nvSpPr>
        <p:spPr bwMode="auto">
          <a:xfrm>
            <a:off x="3768973" y="5821510"/>
            <a:ext cx="705497" cy="29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  <a:spAutoFit/>
          </a:bodyPr>
          <a:lstStyle/>
          <a:p>
            <a:pPr algn="ctr">
              <a:buFont typeface="Wingdings" charset="2"/>
              <a:buNone/>
              <a:defRPr/>
            </a:pPr>
            <a:r>
              <a:rPr kumimoji="1" lang="fr-FR" sz="1400" b="1" dirty="0"/>
              <a:t>3</a:t>
            </a:r>
            <a:r>
              <a:rPr kumimoji="1" lang="fr-FR" sz="1400" b="1" dirty="0" smtClean="0"/>
              <a:t>0Gb</a:t>
            </a:r>
            <a:r>
              <a:rPr kumimoji="1" lang="fr-FR" sz="1400" b="1" dirty="0"/>
              <a:t>/s</a:t>
            </a:r>
          </a:p>
        </p:txBody>
      </p:sp>
      <p:sp>
        <p:nvSpPr>
          <p:cNvPr id="34" name="Text Box 69"/>
          <p:cNvSpPr txBox="1">
            <a:spLocks noChangeArrowheads="1"/>
          </p:cNvSpPr>
          <p:nvPr/>
        </p:nvSpPr>
        <p:spPr bwMode="auto">
          <a:xfrm>
            <a:off x="5531421" y="5812160"/>
            <a:ext cx="915988" cy="29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  <a:spAutoFit/>
          </a:bodyPr>
          <a:lstStyle/>
          <a:p>
            <a:pPr algn="ctr">
              <a:buFont typeface="Wingdings" charset="2"/>
              <a:buNone/>
              <a:defRPr/>
            </a:pPr>
            <a:r>
              <a:rPr kumimoji="1" lang="fr-FR" sz="1400" b="1"/>
              <a:t>CCIN2P3</a:t>
            </a:r>
          </a:p>
        </p:txBody>
      </p:sp>
      <p:sp>
        <p:nvSpPr>
          <p:cNvPr id="35" name="Line 70"/>
          <p:cNvSpPr>
            <a:spLocks noChangeShapeType="1"/>
          </p:cNvSpPr>
          <p:nvPr/>
        </p:nvSpPr>
        <p:spPr bwMode="auto">
          <a:xfrm flipH="1" flipV="1">
            <a:off x="5979096" y="2204864"/>
            <a:ext cx="304800" cy="1219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>
              <a:latin typeface="Times New Roman" pitchFamily="-112" charset="0"/>
            </a:endParaRPr>
          </a:p>
        </p:txBody>
      </p:sp>
      <p:sp>
        <p:nvSpPr>
          <p:cNvPr id="36" name="Line 71"/>
          <p:cNvSpPr>
            <a:spLocks noChangeShapeType="1"/>
          </p:cNvSpPr>
          <p:nvPr/>
        </p:nvSpPr>
        <p:spPr bwMode="auto">
          <a:xfrm>
            <a:off x="6283896" y="3424064"/>
            <a:ext cx="1219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>
              <a:latin typeface="Times New Roman" pitchFamily="-112" charset="0"/>
            </a:endParaRPr>
          </a:p>
        </p:txBody>
      </p:sp>
      <p:sp>
        <p:nvSpPr>
          <p:cNvPr id="37" name="Line 72"/>
          <p:cNvSpPr>
            <a:spLocks noChangeShapeType="1"/>
          </p:cNvSpPr>
          <p:nvPr/>
        </p:nvSpPr>
        <p:spPr bwMode="auto">
          <a:xfrm>
            <a:off x="1864296" y="3680048"/>
            <a:ext cx="1295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>
              <a:latin typeface="Times New Roman" pitchFamily="-112" charset="0"/>
            </a:endParaRPr>
          </a:p>
        </p:txBody>
      </p:sp>
      <p:sp>
        <p:nvSpPr>
          <p:cNvPr id="38" name="Line 73"/>
          <p:cNvSpPr>
            <a:spLocks noChangeShapeType="1"/>
          </p:cNvSpPr>
          <p:nvPr/>
        </p:nvSpPr>
        <p:spPr bwMode="auto">
          <a:xfrm>
            <a:off x="3159696" y="3680048"/>
            <a:ext cx="0" cy="1981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>
              <a:latin typeface="Times New Roman" pitchFamily="-112" charset="0"/>
            </a:endParaRPr>
          </a:p>
        </p:txBody>
      </p:sp>
      <p:sp>
        <p:nvSpPr>
          <p:cNvPr id="39" name="Line 74"/>
          <p:cNvSpPr>
            <a:spLocks noChangeShapeType="1"/>
          </p:cNvSpPr>
          <p:nvPr/>
        </p:nvSpPr>
        <p:spPr bwMode="auto">
          <a:xfrm>
            <a:off x="3159696" y="5661248"/>
            <a:ext cx="1676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>
              <a:latin typeface="Times New Roman" pitchFamily="-112" charset="0"/>
            </a:endParaRPr>
          </a:p>
        </p:txBody>
      </p:sp>
      <p:sp>
        <p:nvSpPr>
          <p:cNvPr id="40" name="Text Box 75"/>
          <p:cNvSpPr txBox="1">
            <a:spLocks noChangeArrowheads="1"/>
          </p:cNvSpPr>
          <p:nvPr/>
        </p:nvSpPr>
        <p:spPr bwMode="auto">
          <a:xfrm>
            <a:off x="264096" y="2697485"/>
            <a:ext cx="70485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  <a:spAutoFit/>
          </a:bodyPr>
          <a:lstStyle/>
          <a:p>
            <a:pPr algn="ctr">
              <a:buFont typeface="Wingdings" charset="2"/>
              <a:buNone/>
              <a:defRPr/>
            </a:pPr>
            <a:r>
              <a:rPr kumimoji="1" lang="fr-FR" sz="1400" b="1"/>
              <a:t>10Gb/s</a:t>
            </a:r>
          </a:p>
        </p:txBody>
      </p:sp>
      <p:sp>
        <p:nvSpPr>
          <p:cNvPr id="41" name="Text Box 76"/>
          <p:cNvSpPr txBox="1">
            <a:spLocks noChangeArrowheads="1"/>
          </p:cNvSpPr>
          <p:nvPr/>
        </p:nvSpPr>
        <p:spPr bwMode="auto">
          <a:xfrm>
            <a:off x="1329978" y="4653136"/>
            <a:ext cx="604838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  <a:spAutoFit/>
          </a:bodyPr>
          <a:lstStyle/>
          <a:p>
            <a:pPr algn="ctr">
              <a:buFont typeface="Wingdings" charset="2"/>
              <a:buNone/>
              <a:defRPr/>
            </a:pPr>
            <a:r>
              <a:rPr kumimoji="1" lang="fr-FR" sz="1400" b="1" dirty="0"/>
              <a:t>IRFU</a:t>
            </a:r>
          </a:p>
        </p:txBody>
      </p:sp>
      <p:sp>
        <p:nvSpPr>
          <p:cNvPr id="42" name="Line 80"/>
          <p:cNvSpPr>
            <a:spLocks noChangeShapeType="1"/>
          </p:cNvSpPr>
          <p:nvPr/>
        </p:nvSpPr>
        <p:spPr bwMode="auto">
          <a:xfrm flipH="1" flipV="1">
            <a:off x="264096" y="6050285"/>
            <a:ext cx="304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>
              <a:latin typeface="Times New Roman" pitchFamily="-112" charset="0"/>
            </a:endParaRPr>
          </a:p>
        </p:txBody>
      </p:sp>
      <p:sp>
        <p:nvSpPr>
          <p:cNvPr id="43" name="Text Box 82"/>
          <p:cNvSpPr txBox="1">
            <a:spLocks noChangeArrowheads="1"/>
          </p:cNvSpPr>
          <p:nvPr/>
        </p:nvSpPr>
        <p:spPr bwMode="auto">
          <a:xfrm>
            <a:off x="568896" y="5897885"/>
            <a:ext cx="649288" cy="29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  <a:spAutoFit/>
          </a:bodyPr>
          <a:lstStyle/>
          <a:p>
            <a:pPr algn="ctr">
              <a:buFont typeface="Wingdings" charset="2"/>
              <a:buNone/>
              <a:defRPr/>
            </a:pPr>
            <a:r>
              <a:rPr kumimoji="1" lang="fr-FR" sz="1400" b="1" dirty="0">
                <a:solidFill>
                  <a:srgbClr val="FF0000"/>
                </a:solidFill>
              </a:rPr>
              <a:t>VLAN</a:t>
            </a:r>
            <a:endParaRPr kumimoji="1" lang="fr-FR" sz="1400" b="1" dirty="0"/>
          </a:p>
        </p:txBody>
      </p:sp>
      <p:sp>
        <p:nvSpPr>
          <p:cNvPr id="44" name="Line 72"/>
          <p:cNvSpPr>
            <a:spLocks noChangeShapeType="1"/>
          </p:cNvSpPr>
          <p:nvPr/>
        </p:nvSpPr>
        <p:spPr bwMode="auto">
          <a:xfrm>
            <a:off x="1788096" y="3769171"/>
            <a:ext cx="1295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>
              <a:latin typeface="Times New Roman" pitchFamily="-112" charset="0"/>
            </a:endParaRPr>
          </a:p>
        </p:txBody>
      </p:sp>
      <p:sp>
        <p:nvSpPr>
          <p:cNvPr id="45" name="Line 73"/>
          <p:cNvSpPr>
            <a:spLocks noChangeShapeType="1"/>
          </p:cNvSpPr>
          <p:nvPr/>
        </p:nvSpPr>
        <p:spPr bwMode="auto">
          <a:xfrm flipH="1">
            <a:off x="1934816" y="3789040"/>
            <a:ext cx="1152128" cy="116815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>
              <a:latin typeface="Times New Roman" pitchFamily="-112" charset="0"/>
            </a:endParaRPr>
          </a:p>
        </p:txBody>
      </p:sp>
      <p:sp>
        <p:nvSpPr>
          <p:cNvPr id="46" name="Text Box 64"/>
          <p:cNvSpPr txBox="1">
            <a:spLocks noChangeArrowheads="1"/>
          </p:cNvSpPr>
          <p:nvPr/>
        </p:nvSpPr>
        <p:spPr bwMode="auto">
          <a:xfrm>
            <a:off x="8226996" y="4145285"/>
            <a:ext cx="706438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  <a:spAutoFit/>
          </a:bodyPr>
          <a:lstStyle/>
          <a:p>
            <a:pPr algn="ctr">
              <a:buFont typeface="Wingdings" charset="2"/>
              <a:buNone/>
            </a:pPr>
            <a:r>
              <a:rPr kumimoji="1" lang="fr-FR" sz="1400" b="1"/>
              <a:t>10Gb/s</a:t>
            </a:r>
          </a:p>
        </p:txBody>
      </p:sp>
      <p:pic>
        <p:nvPicPr>
          <p:cNvPr id="47" name="Image 5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9896" y="2240285"/>
            <a:ext cx="9906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 Box 44"/>
          <p:cNvSpPr txBox="1">
            <a:spLocks noChangeArrowheads="1"/>
          </p:cNvSpPr>
          <p:nvPr/>
        </p:nvSpPr>
        <p:spPr bwMode="auto">
          <a:xfrm>
            <a:off x="1026096" y="2392685"/>
            <a:ext cx="846138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  <a:spAutoFit/>
          </a:bodyPr>
          <a:lstStyle/>
          <a:p>
            <a:pPr algn="ctr">
              <a:buFont typeface="Wingdings" charset="2"/>
              <a:buNone/>
              <a:defRPr/>
            </a:pPr>
            <a:r>
              <a:rPr kumimoji="1" lang="fr-FR" sz="1400" b="1"/>
              <a:t>SAPHIR</a:t>
            </a:r>
          </a:p>
        </p:txBody>
      </p:sp>
      <p:sp>
        <p:nvSpPr>
          <p:cNvPr id="49" name="Line 11"/>
          <p:cNvSpPr>
            <a:spLocks noChangeShapeType="1"/>
          </p:cNvSpPr>
          <p:nvPr/>
        </p:nvSpPr>
        <p:spPr bwMode="auto">
          <a:xfrm>
            <a:off x="7884096" y="1859285"/>
            <a:ext cx="0" cy="12954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>
              <a:latin typeface="Times New Roman" pitchFamily="-112" charset="0"/>
            </a:endParaRPr>
          </a:p>
        </p:txBody>
      </p:sp>
      <p:pic>
        <p:nvPicPr>
          <p:cNvPr id="50" name="Image 5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6896" y="2164085"/>
            <a:ext cx="9906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60" descr="Catalyst6500S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3096" y="4678685"/>
            <a:ext cx="8382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 Box 61"/>
          <p:cNvSpPr txBox="1">
            <a:spLocks noChangeArrowheads="1"/>
          </p:cNvSpPr>
          <p:nvPr/>
        </p:nvSpPr>
        <p:spPr bwMode="auto">
          <a:xfrm>
            <a:off x="8341296" y="1478285"/>
            <a:ext cx="534988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  <a:spAutoFit/>
          </a:bodyPr>
          <a:lstStyle/>
          <a:p>
            <a:pPr algn="ctr">
              <a:buFont typeface="Wingdings" charset="2"/>
              <a:buNone/>
              <a:defRPr/>
            </a:pPr>
            <a:r>
              <a:rPr kumimoji="1" lang="fr-FR" sz="1400" b="1"/>
              <a:t>APC</a:t>
            </a:r>
          </a:p>
        </p:txBody>
      </p:sp>
      <p:sp>
        <p:nvSpPr>
          <p:cNvPr id="53" name="Text Box 44"/>
          <p:cNvSpPr txBox="1">
            <a:spLocks noChangeArrowheads="1"/>
          </p:cNvSpPr>
          <p:nvPr/>
        </p:nvSpPr>
        <p:spPr bwMode="auto">
          <a:xfrm>
            <a:off x="7663434" y="2399035"/>
            <a:ext cx="525462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  <a:spAutoFit/>
          </a:bodyPr>
          <a:lstStyle/>
          <a:p>
            <a:pPr algn="ctr">
              <a:buFont typeface="Wingdings" charset="2"/>
              <a:buNone/>
              <a:defRPr/>
            </a:pPr>
            <a:r>
              <a:rPr kumimoji="1" lang="fr-FR" sz="1400" b="1"/>
              <a:t>RAP</a:t>
            </a:r>
          </a:p>
        </p:txBody>
      </p:sp>
      <p:grpSp>
        <p:nvGrpSpPr>
          <p:cNvPr id="54" name="Grouper 53"/>
          <p:cNvGrpSpPr/>
          <p:nvPr/>
        </p:nvGrpSpPr>
        <p:grpSpPr>
          <a:xfrm>
            <a:off x="800200" y="5013176"/>
            <a:ext cx="990600" cy="717550"/>
            <a:chOff x="1828800" y="4625975"/>
            <a:chExt cx="990600" cy="717550"/>
          </a:xfrm>
        </p:grpSpPr>
        <p:pic>
          <p:nvPicPr>
            <p:cNvPr id="55" name="Image 6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8800" y="4625975"/>
              <a:ext cx="9906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Text Box 44"/>
            <p:cNvSpPr txBox="1">
              <a:spLocks noChangeArrowheads="1"/>
            </p:cNvSpPr>
            <p:nvPr/>
          </p:nvSpPr>
          <p:spPr bwMode="auto">
            <a:xfrm>
              <a:off x="2057400" y="4829051"/>
              <a:ext cx="538163" cy="2984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5921" dir="2700000" algn="ctr" rotWithShape="0">
                <a:schemeClr val="bg2"/>
              </a:outerShdw>
            </a:effectLst>
          </p:spPr>
          <p:txBody>
            <a:bodyPr wrap="none" lIns="82550" tIns="41275" rIns="82550" bIns="41275" anchor="ctr">
              <a:prstTxWarp prst="textNoShape">
                <a:avLst/>
              </a:prstTxWarp>
              <a:spAutoFit/>
            </a:bodyPr>
            <a:lstStyle/>
            <a:p>
              <a:pPr algn="ctr">
                <a:buFont typeface="Wingdings" charset="2"/>
                <a:buNone/>
                <a:defRPr/>
              </a:pPr>
              <a:r>
                <a:rPr kumimoji="1" lang="fr-FR" sz="1400" b="1" dirty="0"/>
                <a:t>CEA</a:t>
              </a:r>
            </a:p>
          </p:txBody>
        </p:sp>
      </p:grpSp>
      <p:pic>
        <p:nvPicPr>
          <p:cNvPr id="57" name="Image 6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45296" y="1402085"/>
            <a:ext cx="762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 Box 44"/>
          <p:cNvSpPr txBox="1">
            <a:spLocks noChangeArrowheads="1"/>
          </p:cNvSpPr>
          <p:nvPr/>
        </p:nvSpPr>
        <p:spPr bwMode="auto">
          <a:xfrm>
            <a:off x="2207196" y="1478285"/>
            <a:ext cx="846138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  <a:spAutoFit/>
          </a:bodyPr>
          <a:lstStyle/>
          <a:p>
            <a:pPr algn="ctr">
              <a:buFont typeface="Wingdings" charset="2"/>
              <a:buNone/>
              <a:defRPr/>
            </a:pPr>
            <a:r>
              <a:rPr kumimoji="1" lang="fr-FR" sz="1400" b="1" dirty="0"/>
              <a:t>SAPHIR</a:t>
            </a:r>
          </a:p>
        </p:txBody>
      </p:sp>
      <p:pic>
        <p:nvPicPr>
          <p:cNvPr id="59" name="Image 6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696" y="1362398"/>
            <a:ext cx="685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 Box 44"/>
          <p:cNvSpPr txBox="1">
            <a:spLocks noChangeArrowheads="1"/>
          </p:cNvSpPr>
          <p:nvPr/>
        </p:nvSpPr>
        <p:spPr bwMode="auto">
          <a:xfrm>
            <a:off x="6741096" y="1438598"/>
            <a:ext cx="371475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  <a:spAutoFit/>
          </a:bodyPr>
          <a:lstStyle/>
          <a:p>
            <a:pPr algn="ctr">
              <a:buFont typeface="Wingdings" charset="2"/>
              <a:buNone/>
              <a:defRPr/>
            </a:pPr>
            <a:r>
              <a:rPr kumimoji="1" lang="fr-FR" sz="1400" b="1"/>
              <a:t>P7</a:t>
            </a:r>
          </a:p>
        </p:txBody>
      </p:sp>
      <p:pic>
        <p:nvPicPr>
          <p:cNvPr id="61" name="Picture 60" descr="Catalyst6500S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3096" y="1173485"/>
            <a:ext cx="8382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60" descr="Catalyst6500S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3096" y="3154685"/>
            <a:ext cx="8382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 Box 75"/>
          <p:cNvSpPr txBox="1">
            <a:spLocks noChangeArrowheads="1"/>
          </p:cNvSpPr>
          <p:nvPr/>
        </p:nvSpPr>
        <p:spPr bwMode="auto">
          <a:xfrm>
            <a:off x="8209534" y="2770510"/>
            <a:ext cx="70485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  <a:spAutoFit/>
          </a:bodyPr>
          <a:lstStyle/>
          <a:p>
            <a:pPr algn="ctr">
              <a:buFont typeface="Wingdings" charset="2"/>
              <a:buNone/>
              <a:defRPr/>
            </a:pPr>
            <a:r>
              <a:rPr kumimoji="1" lang="fr-FR" sz="1400" b="1"/>
              <a:t>10Gb/s</a:t>
            </a:r>
          </a:p>
        </p:txBody>
      </p:sp>
      <p:pic>
        <p:nvPicPr>
          <p:cNvPr id="64" name="Image 63" descr="gean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28" y="764704"/>
            <a:ext cx="1257300" cy="520700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4205563" y="4407495"/>
            <a:ext cx="1518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LHCONE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6" name="Line 72"/>
          <p:cNvSpPr>
            <a:spLocks noChangeShapeType="1"/>
          </p:cNvSpPr>
          <p:nvPr/>
        </p:nvSpPr>
        <p:spPr bwMode="auto">
          <a:xfrm>
            <a:off x="1862808" y="3573016"/>
            <a:ext cx="144016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>
              <a:latin typeface="Times New Roman" pitchFamily="-112" charset="0"/>
            </a:endParaRPr>
          </a:p>
        </p:txBody>
      </p:sp>
      <p:pic>
        <p:nvPicPr>
          <p:cNvPr id="67" name="Picture 17" descr="Catalyst6500S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2296" y="3253110"/>
            <a:ext cx="8382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Line 72"/>
          <p:cNvSpPr>
            <a:spLocks noChangeShapeType="1"/>
          </p:cNvSpPr>
          <p:nvPr/>
        </p:nvSpPr>
        <p:spPr bwMode="auto">
          <a:xfrm>
            <a:off x="3302968" y="3573016"/>
            <a:ext cx="1080120" cy="72008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>
              <a:latin typeface="Times New Roman" pitchFamily="-112" charset="0"/>
            </a:endParaRPr>
          </a:p>
        </p:txBody>
      </p:sp>
      <p:sp>
        <p:nvSpPr>
          <p:cNvPr id="69" name="Line 74"/>
          <p:cNvSpPr>
            <a:spLocks noChangeShapeType="1"/>
          </p:cNvSpPr>
          <p:nvPr/>
        </p:nvSpPr>
        <p:spPr bwMode="auto">
          <a:xfrm>
            <a:off x="3302968" y="5517232"/>
            <a:ext cx="151216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>
              <a:latin typeface="Times New Roman" pitchFamily="-112" charset="0"/>
            </a:endParaRPr>
          </a:p>
        </p:txBody>
      </p:sp>
      <p:sp>
        <p:nvSpPr>
          <p:cNvPr id="70" name="Line 72"/>
          <p:cNvSpPr>
            <a:spLocks noChangeShapeType="1"/>
          </p:cNvSpPr>
          <p:nvPr/>
        </p:nvSpPr>
        <p:spPr bwMode="auto">
          <a:xfrm flipV="1">
            <a:off x="3302968" y="4797152"/>
            <a:ext cx="1232520" cy="72008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lIns="82550" tIns="41275" rIns="82550" bIns="41275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>
              <a:latin typeface="Times New Roman" pitchFamily="-112" charset="0"/>
            </a:endParaRPr>
          </a:p>
        </p:txBody>
      </p:sp>
      <p:pic>
        <p:nvPicPr>
          <p:cNvPr id="71" name="Picture 53" descr="Catalyst6500S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9896" y="5288285"/>
            <a:ext cx="8382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931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UPSay</a:t>
            </a:r>
            <a:r>
              <a:rPr lang="fr-FR" dirty="0" smtClean="0"/>
              <a:t> </a:t>
            </a:r>
            <a:r>
              <a:rPr lang="fr-FR" dirty="0"/>
              <a:t>100G </a:t>
            </a:r>
            <a:r>
              <a:rPr lang="fr-FR" dirty="0" smtClean="0"/>
              <a:t>? : IPNO, IRFU, LAL, LLR </a:t>
            </a:r>
          </a:p>
          <a:p>
            <a:r>
              <a:rPr lang="fr-FR" dirty="0" smtClean="0"/>
              <a:t>LPNHE lambda en direct sur LHCONE, 20G possible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Evolution GRIF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Journée LCG-FRANCE 2017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28/03/2017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988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LCG-France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Journée LCG-FRANCE 2017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28/03/2017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7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71751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1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LHCONE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Journée LCG-FRANCE 2017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28/03/2017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8</a:t>
            </a:fld>
            <a:endParaRPr lang="fr-FR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1"/>
            <a:ext cx="8208912" cy="5994415"/>
          </a:xfrm>
        </p:spPr>
      </p:pic>
    </p:spTree>
    <p:extLst>
      <p:ext uri="{BB962C8B-B14F-4D97-AF65-F5344CB8AC3E}">
        <p14:creationId xmlns:p14="http://schemas.microsoft.com/office/powerpoint/2010/main" val="1867564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CPPM 20G possible, lambda</a:t>
            </a:r>
          </a:p>
          <a:p>
            <a:r>
              <a:rPr lang="fr-FR" dirty="0" smtClean="0"/>
              <a:t>IPHC évolution OSIRIS, 20G possible, lambda</a:t>
            </a:r>
          </a:p>
          <a:p>
            <a:r>
              <a:rPr lang="fr-FR" dirty="0" smtClean="0"/>
              <a:t>IPNL 20G possible</a:t>
            </a:r>
          </a:p>
          <a:p>
            <a:r>
              <a:rPr lang="fr-FR" dirty="0" smtClean="0"/>
              <a:t>LAPP évolution </a:t>
            </a:r>
            <a:r>
              <a:rPr lang="fr-FR" dirty="0" err="1" smtClean="0"/>
              <a:t>Amplivia</a:t>
            </a:r>
            <a:r>
              <a:rPr lang="fr-FR" dirty="0" smtClean="0"/>
              <a:t>, </a:t>
            </a:r>
            <a:r>
              <a:rPr lang="fr-FR" dirty="0" err="1" smtClean="0"/>
              <a:t>chgt</a:t>
            </a:r>
            <a:r>
              <a:rPr lang="fr-FR" dirty="0" smtClean="0"/>
              <a:t> routeur</a:t>
            </a:r>
          </a:p>
          <a:p>
            <a:r>
              <a:rPr lang="fr-FR" dirty="0" smtClean="0"/>
              <a:t>LPC 20G possible, deuxième lambda</a:t>
            </a:r>
          </a:p>
          <a:p>
            <a:r>
              <a:rPr lang="fr-FR" dirty="0" smtClean="0"/>
              <a:t>LPSC évolution TIGRE, </a:t>
            </a:r>
            <a:r>
              <a:rPr lang="fr-FR" dirty="0" err="1" smtClean="0"/>
              <a:t>chgt</a:t>
            </a:r>
            <a:r>
              <a:rPr lang="fr-FR" dirty="0" smtClean="0"/>
              <a:t> routeur, lambda</a:t>
            </a:r>
          </a:p>
          <a:p>
            <a:r>
              <a:rPr lang="fr-FR" dirty="0" smtClean="0"/>
              <a:t>SUBATECH </a:t>
            </a:r>
            <a:r>
              <a:rPr lang="fr-FR" dirty="0" err="1" smtClean="0"/>
              <a:t>chgt</a:t>
            </a:r>
            <a:r>
              <a:rPr lang="fr-FR" dirty="0" smtClean="0"/>
              <a:t> routeur, lambda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Evolution autres labos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Journée LCG-FRANCE 2017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28/03/2017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11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C101671239990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C73088-B109-45CE-B753-7F1578639E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template_CCIN2P3_2014-2</Template>
  <TotalTime>0</TotalTime>
  <Words>172</Words>
  <Application>Microsoft Macintosh PowerPoint</Application>
  <PresentationFormat>Présentation à l'écran (4:3)</PresentationFormat>
  <Paragraphs>81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0" baseType="lpstr">
      <vt:lpstr>Calibri</vt:lpstr>
      <vt:lpstr>Lucida Sans Unicode</vt:lpstr>
      <vt:lpstr>Times New Roman</vt:lpstr>
      <vt:lpstr>Trebuchet MS</vt:lpstr>
      <vt:lpstr>Verdana</vt:lpstr>
      <vt:lpstr>Wingdings</vt:lpstr>
      <vt:lpstr>Wingdings 2</vt:lpstr>
      <vt:lpstr>Wingdings 3</vt:lpstr>
      <vt:lpstr>Arial</vt:lpstr>
      <vt:lpstr>TC101671239990</vt:lpstr>
      <vt:lpstr>Journées LCG-France Point Réseau IN2P3/IRFU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Utilisateur de Microsoft Office</dc:creator>
  <cp:keywords/>
  <cp:lastModifiedBy/>
  <cp:revision>1</cp:revision>
  <dcterms:created xsi:type="dcterms:W3CDTF">2016-06-03T14:06:10Z</dcterms:created>
  <dcterms:modified xsi:type="dcterms:W3CDTF">2017-03-27T17:52:31Z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TC101671239990</vt:lpwstr>
  </property>
</Properties>
</file>