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71" r:id="rId4"/>
    <p:sldId id="276" r:id="rId5"/>
    <p:sldId id="280" r:id="rId6"/>
    <p:sldId id="277" r:id="rId7"/>
    <p:sldId id="279" r:id="rId8"/>
    <p:sldId id="285" r:id="rId9"/>
    <p:sldId id="273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0"/>
    <p:restoredTop sz="86396"/>
  </p:normalViewPr>
  <p:slideViewPr>
    <p:cSldViewPr>
      <p:cViewPr>
        <p:scale>
          <a:sx n="100" d="100"/>
          <a:sy n="100" d="100"/>
        </p:scale>
        <p:origin x="14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EA480-6DCC-5544-A485-63DA54A823A0}" type="datetimeFigureOut">
              <a:rPr lang="fr-FR" smtClean="0"/>
              <a:pPr/>
              <a:t>28/03/2017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697BB-36AA-B249-9631-2E325BC647B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354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3842907C-D0AA-4C58-9F94-58B40AD65B29}" type="datetimeFigureOut">
              <a:rPr lang="fr-FR"/>
              <a:pPr/>
              <a:t>28/03/2017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Cliquer ici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1D76769E-C829-4283-B80E-CB90D995C291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666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13" name="Image 12" descr="fond_infr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32964" y="6183229"/>
            <a:ext cx="571500" cy="5588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05103" y="6183229"/>
            <a:ext cx="533400" cy="5588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63796" y="5967329"/>
            <a:ext cx="2171700" cy="774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5927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9144000" cy="457200"/>
          </a:xfrm>
          <a:solidFill>
            <a:srgbClr val="02A0CA"/>
          </a:solidFill>
        </p:spPr>
        <p:txBody>
          <a:bodyPr anchor="ctr">
            <a:noAutofit/>
          </a:bodyPr>
          <a:lstStyle>
            <a:lvl1pPr marL="109728" indent="0">
              <a:buNone/>
              <a:defRPr sz="20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Cliquez ici pour le titre du </a:t>
            </a:r>
            <a:r>
              <a:rPr lang="fr-FR" dirty="0" err="1" smtClean="0"/>
              <a:t>slide</a:t>
            </a:r>
            <a:endParaRPr lang="fr-FR" dirty="0"/>
          </a:p>
        </p:txBody>
      </p:sp>
      <p:sp>
        <p:nvSpPr>
          <p:cNvPr id="13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dirty="0" smtClean="0"/>
              <a:t>Journée LCG-FRANCE 2017</a:t>
            </a:r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28/03/2017</a:t>
            </a:r>
            <a:endParaRPr lang="fr-FR" dirty="0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41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er chapitre res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_resea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dirty="0" smtClean="0"/>
              <a:t>Nom du chapitre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08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er chapitre stok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ond_stok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dirty="0" smtClean="0"/>
              <a:t>Nom du chapitre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08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er chapitre inf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381000" y="2761291"/>
            <a:ext cx="8382000" cy="142971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/>
          </a:bodyPr>
          <a:lstStyle>
            <a:lvl1pPr algn="r" latinLnBrk="0">
              <a:defRPr lang="fr-FR" sz="4000" b="0" baseline="0">
                <a:solidFill>
                  <a:srgbClr val="02A0CA"/>
                </a:solidFill>
                <a:effectLst/>
                <a:latin typeface="Arial"/>
              </a:defRPr>
            </a:lvl1pPr>
          </a:lstStyle>
          <a:p>
            <a:r>
              <a:rPr lang="fr-FR" dirty="0" smtClean="0"/>
              <a:t>Nom du chapitre</a:t>
            </a:r>
            <a:endParaRPr lang="fr-FR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382000" cy="609600"/>
          </a:xfrm>
        </p:spPr>
        <p:txBody>
          <a:bodyPr/>
          <a:lstStyle>
            <a:lvl1pPr marL="0" marR="64008" indent="0" algn="r" latinLnBrk="0">
              <a:buNone/>
              <a:defRPr lang="fr-FR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13" name="Image 12" descr="fond_infr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268285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587500" y="465435"/>
            <a:ext cx="7556500" cy="433553"/>
          </a:xfrm>
          <a:prstGeom prst="rect">
            <a:avLst/>
          </a:prstGeom>
          <a:solidFill>
            <a:srgbClr val="00A0CA"/>
          </a:solidFill>
        </p:spPr>
        <p:txBody>
          <a:bodyPr wrap="square" lIns="0" tIns="108000" rIns="180000" bIns="10800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solidFill>
                  <a:schemeClr val="bg1"/>
                </a:solidFill>
                <a:latin typeface="Arial"/>
                <a:cs typeface="Arial"/>
              </a:rPr>
              <a:t>Centre de Calcul </a:t>
            </a:r>
            <a:r>
              <a:rPr lang="fr-FR" sz="1400" dirty="0" smtClean="0">
                <a:solidFill>
                  <a:schemeClr val="bg1"/>
                </a:solidFill>
                <a:latin typeface="Arial"/>
                <a:cs typeface="Arial"/>
              </a:rPr>
              <a:t>de l’Institut National de Physique Nucléaire et de Physique des Particules</a:t>
            </a:r>
            <a:endParaRPr lang="fr-FR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6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08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60198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smtClean="0"/>
              <a:t>Assemblée générale 2011</a:t>
            </a:r>
            <a:endParaRPr lang="fr-FR" dirty="0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20/11/2011</a:t>
            </a:r>
            <a:endParaRPr lang="fr-FR" dirty="0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0"/>
            <a:ext cx="9144000" cy="457200"/>
          </a:xfrm>
          <a:solidFill>
            <a:srgbClr val="02A0CA"/>
          </a:solidFill>
        </p:spPr>
        <p:txBody>
          <a:bodyPr anchor="ctr">
            <a:normAutofit/>
          </a:bodyPr>
          <a:lstStyle>
            <a:lvl1pPr marL="109728" indent="0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Chapitre courant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  <a:prstGeom prst="rect">
            <a:avLst/>
          </a:prstGeom>
        </p:spPr>
        <p:txBody>
          <a:bodyPr vert="horz" lIns="18000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lang="fr-FR" dirty="0"/>
              <a:t>Cliquer ici pour modifier le style du </a:t>
            </a:r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9144000" cy="4906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 dirty="0"/>
              <a:t>Cliquer ici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5"/>
            <a:r>
              <a:rPr lang="fr-FR" dirty="0"/>
              <a:t>Sixième niveau</a:t>
            </a:r>
          </a:p>
          <a:p>
            <a:pPr lvl="6"/>
            <a:r>
              <a:rPr lang="fr-FR" dirty="0"/>
              <a:t>Septième niveau</a:t>
            </a:r>
          </a:p>
          <a:p>
            <a:pPr lvl="7"/>
            <a:r>
              <a:rPr lang="fr-FR" dirty="0"/>
              <a:t>Huitième niveau</a:t>
            </a:r>
          </a:p>
          <a:p>
            <a:pPr lvl="8"/>
            <a:r>
              <a:rPr lang="fr-FR" dirty="0"/>
              <a:t>Neuvième niveau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48226" y="6602007"/>
            <a:ext cx="1009974" cy="164894"/>
          </a:xfrm>
          <a:prstGeom prst="rect">
            <a:avLst/>
          </a:prstGeom>
        </p:spPr>
      </p:pic>
      <p:cxnSp>
        <p:nvCxnSpPr>
          <p:cNvPr id="19" name="Connecteur droit 18"/>
          <p:cNvCxnSpPr/>
          <p:nvPr userDrawn="1"/>
        </p:nvCxnSpPr>
        <p:spPr>
          <a:xfrm>
            <a:off x="0" y="6481770"/>
            <a:ext cx="91440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477000" cy="365125"/>
          </a:xfrm>
          <a:prstGeom prst="rect">
            <a:avLst/>
          </a:prstGeom>
        </p:spPr>
        <p:txBody>
          <a:bodyPr vert="horz" lIns="180000" anchor="ctr" anchorCtr="0"/>
          <a:lstStyle>
            <a:lvl1pPr algn="l" latinLnBrk="0">
              <a:defRPr lang="fr-FR" sz="100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fr-FR" dirty="0" smtClean="0"/>
              <a:t>Journée LCG-FRANCE 2017</a:t>
            </a:r>
            <a:endParaRPr lang="fr-FR" dirty="0"/>
          </a:p>
        </p:txBody>
      </p:sp>
      <p:sp>
        <p:nvSpPr>
          <p:cNvPr id="11" name="Espace réservé de la date 1"/>
          <p:cNvSpPr>
            <a:spLocks noGrp="1"/>
          </p:cNvSpPr>
          <p:nvPr>
            <p:ph type="dt" sz="half" idx="2"/>
          </p:nvPr>
        </p:nvSpPr>
        <p:spPr>
          <a:xfrm>
            <a:off x="6477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28/03/2017</a:t>
            </a:r>
            <a:endParaRPr lang="fr-FR" dirty="0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10600" y="6477000"/>
            <a:ext cx="533400" cy="381001"/>
          </a:xfrm>
          <a:prstGeom prst="rect">
            <a:avLst/>
          </a:prstGeom>
          <a:solidFill>
            <a:srgbClr val="02A0CA"/>
          </a:solidFill>
        </p:spPr>
        <p:txBody>
          <a:bodyPr vert="horz" anchor="ctr"/>
          <a:lstStyle>
            <a:lvl1pPr algn="r" latinLnBrk="0">
              <a:defRPr lang="fr-FR" sz="1000" b="0">
                <a:solidFill>
                  <a:schemeClr val="bg1"/>
                </a:solidFill>
              </a:defRPr>
            </a:lvl1pPr>
          </a:lstStyle>
          <a:p>
            <a:fld id="{45292C34-3E5E-4BA5-AF54-F1601B144FB0}" type="slidenum">
              <a:rPr lang="fr-FR" sz="1400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</p:sldLayoutIdLst>
  <p:hf hdr="0"/>
  <p:txStyles>
    <p:titleStyle>
      <a:lvl1pPr algn="l" rtl="0" eaLnBrk="1" latinLnBrk="0" hangingPunct="1">
        <a:spcBef>
          <a:spcPct val="0"/>
        </a:spcBef>
        <a:buNone/>
        <a:defRPr lang="fr-FR" sz="3200" b="1" i="0" kern="1200">
          <a:solidFill>
            <a:schemeClr val="tx2"/>
          </a:solidFill>
          <a:effectLst/>
          <a:latin typeface="Arial"/>
          <a:ea typeface="+mj-ea"/>
          <a:cs typeface="Arial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lang="fr-FR" sz="2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lang="fr-FR" sz="23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lang="fr-FR" sz="21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fr-FR" sz="19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lang="fr-FR"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800" b="0" i="0" kern="1200">
          <a:solidFill>
            <a:schemeClr val="tx1"/>
          </a:solidFill>
          <a:latin typeface="Arial"/>
          <a:ea typeface="+mn-ea"/>
          <a:cs typeface="Arial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600" b="0" i="0" kern="1200">
          <a:solidFill>
            <a:schemeClr val="tx1"/>
          </a:solidFill>
          <a:latin typeface="Arial"/>
          <a:ea typeface="+mn-ea"/>
          <a:cs typeface="Arial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600" b="0" i="0" kern="1200">
          <a:solidFill>
            <a:schemeClr val="tx1"/>
          </a:solidFill>
          <a:latin typeface="Arial"/>
          <a:ea typeface="+mn-ea"/>
          <a:cs typeface="Arial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lang="fr-FR" sz="1600" b="0" i="0" kern="1200" baseline="0">
          <a:solidFill>
            <a:schemeClr val="tx1"/>
          </a:solidFill>
          <a:latin typeface="Arial"/>
          <a:ea typeface="+mn-ea"/>
          <a:cs typeface="Arial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epix-ipv6.web.cern.ch/content/how-deploy-ipv6-wlcg-tier-2-site" TargetMode="External"/><Relationship Id="rId4" Type="http://schemas.openxmlformats.org/officeDocument/2006/relationships/hyperlink" Target="http://hepix-ipv6.web.cern.ch/content/ipv6-security-checklist-wlcg-site-system-administrators-and-networking-teams" TargetMode="External"/><Relationship Id="rId5" Type="http://schemas.openxmlformats.org/officeDocument/2006/relationships/hyperlink" Target="http://hepix-ipv6.web.cern.ch/sites-connectivity" TargetMode="External"/><Relationship Id="rId6" Type="http://schemas.openxmlformats.org/officeDocument/2006/relationships/hyperlink" Target="http://hepix-ipv6.web.cern.ch/perfsonar-ps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epix-ipv6.web.cern.ch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un-mooc.fr/courses/MinesTelecom/04012S03/session03/abou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Ins="0"/>
          <a:lstStyle/>
          <a:p>
            <a:r>
              <a:rPr lang="fr-FR" dirty="0" smtClean="0"/>
              <a:t>Journées LCG-France</a:t>
            </a:r>
            <a:br>
              <a:rPr lang="fr-FR" dirty="0" smtClean="0"/>
            </a:br>
            <a:r>
              <a:rPr lang="fr-FR" dirty="0" smtClean="0"/>
              <a:t>Point Technique IPv6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Ins="0">
            <a:normAutofit fontScale="70000" lnSpcReduction="20000"/>
          </a:bodyPr>
          <a:lstStyle/>
          <a:p>
            <a:r>
              <a:rPr lang="fr-FR" dirty="0" smtClean="0"/>
              <a:t>Mars 2017</a:t>
            </a:r>
          </a:p>
          <a:p>
            <a:r>
              <a:rPr lang="fr-FR" dirty="0"/>
              <a:t>j</a:t>
            </a:r>
            <a:r>
              <a:rPr lang="fr-FR" dirty="0" smtClean="0"/>
              <a:t>erome.bernier@in2p3.fr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LAPP</a:t>
            </a:r>
          </a:p>
          <a:p>
            <a:r>
              <a:rPr lang="fr-FR" dirty="0" smtClean="0"/>
              <a:t>LLR</a:t>
            </a:r>
          </a:p>
          <a:p>
            <a:r>
              <a:rPr lang="fr-FR" dirty="0" smtClean="0"/>
              <a:t>CPPM</a:t>
            </a:r>
          </a:p>
          <a:p>
            <a:endParaRPr lang="fr-FR" dirty="0"/>
          </a:p>
          <a:p>
            <a:r>
              <a:rPr lang="fr-FR" dirty="0" smtClean="0"/>
              <a:t>Demandes routage en cours</a:t>
            </a:r>
          </a:p>
          <a:p>
            <a:r>
              <a:rPr lang="fr-FR" dirty="0" smtClean="0"/>
              <a:t>Routage Avril 2017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Labos prioritaires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69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Routage possible Avril 2017</a:t>
            </a:r>
          </a:p>
          <a:p>
            <a:pPr lvl="1"/>
            <a:r>
              <a:rPr lang="fr-FR" dirty="0" smtClean="0"/>
              <a:t>IPNO</a:t>
            </a:r>
          </a:p>
          <a:p>
            <a:pPr lvl="1"/>
            <a:r>
              <a:rPr lang="fr-FR" dirty="0" smtClean="0"/>
              <a:t>IPNL</a:t>
            </a:r>
          </a:p>
          <a:p>
            <a:pPr lvl="1"/>
            <a:endParaRPr lang="fr-FR" dirty="0"/>
          </a:p>
          <a:p>
            <a:r>
              <a:rPr lang="fr-FR" dirty="0" smtClean="0"/>
              <a:t>Discussion réseau métropolitain à lancer</a:t>
            </a:r>
          </a:p>
          <a:p>
            <a:pPr lvl="1"/>
            <a:r>
              <a:rPr lang="fr-FR" dirty="0" smtClean="0"/>
              <a:t>IPHC OSIRIS</a:t>
            </a:r>
            <a:endParaRPr lang="fr-FR" dirty="0" smtClean="0"/>
          </a:p>
          <a:p>
            <a:pPr lvl="1"/>
            <a:r>
              <a:rPr lang="fr-FR" dirty="0" smtClean="0"/>
              <a:t>LPSC TIGRE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Autres</a:t>
            </a:r>
          </a:p>
          <a:p>
            <a:pPr lvl="1"/>
            <a:r>
              <a:rPr lang="fr-FR" dirty="0" smtClean="0"/>
              <a:t>LPC</a:t>
            </a:r>
          </a:p>
          <a:p>
            <a:pPr lvl="1"/>
            <a:r>
              <a:rPr lang="fr-FR" dirty="0" err="1" smtClean="0"/>
              <a:t>Subatech</a:t>
            </a:r>
            <a:endParaRPr lang="fr-FR" dirty="0" smtClean="0"/>
          </a:p>
          <a:p>
            <a:pPr lvl="1"/>
            <a:r>
              <a:rPr lang="fr-FR" dirty="0" smtClean="0"/>
              <a:t>LPNHE</a:t>
            </a:r>
          </a:p>
          <a:p>
            <a:pPr lvl="1"/>
            <a:endParaRPr lang="fr-FR" dirty="0"/>
          </a:p>
          <a:p>
            <a:pPr marL="393192" lvl="1" indent="0">
              <a:buNone/>
            </a:pPr>
            <a:r>
              <a:rPr lang="fr-FR" smtClean="0"/>
              <a:t>Deuxième semestre </a:t>
            </a:r>
            <a:r>
              <a:rPr lang="fr-FR" dirty="0" smtClean="0"/>
              <a:t>2017 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Autres laboratoire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50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1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019800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/>
              <a:t>CCIN2P3, IPNL 	2001:0660:5009</a:t>
            </a:r>
            <a:r>
              <a:rPr lang="fr-FR" dirty="0"/>
              <a:t>::/48</a:t>
            </a:r>
          </a:p>
          <a:p>
            <a:r>
              <a:rPr lang="fr-FR" dirty="0"/>
              <a:t>CPPM </a:t>
            </a:r>
            <a:r>
              <a:rPr lang="fr-FR" dirty="0" smtClean="0"/>
              <a:t>			2001:0660:5408</a:t>
            </a:r>
            <a:r>
              <a:rPr lang="fr-FR" dirty="0"/>
              <a:t>::/</a:t>
            </a:r>
            <a:r>
              <a:rPr lang="fr-FR" dirty="0" smtClean="0"/>
              <a:t>48</a:t>
            </a:r>
          </a:p>
          <a:p>
            <a:r>
              <a:rPr lang="fr-FR" dirty="0" smtClean="0"/>
              <a:t>IPHC 			2001:0660:4705::/48</a:t>
            </a:r>
          </a:p>
          <a:p>
            <a:r>
              <a:rPr lang="fr-FR" dirty="0" smtClean="0"/>
              <a:t>IRFU 			2001:0660:3031:0110::/64</a:t>
            </a:r>
          </a:p>
          <a:p>
            <a:r>
              <a:rPr lang="fr-FR" dirty="0" smtClean="0"/>
              <a:t>LAL, IPNO 		2001:0660:3024::/48</a:t>
            </a:r>
          </a:p>
          <a:p>
            <a:r>
              <a:rPr lang="fr-FR" dirty="0" smtClean="0"/>
              <a:t>LAPP 			2001:0660:5310::/48</a:t>
            </a:r>
          </a:p>
          <a:p>
            <a:r>
              <a:rPr lang="fr-FR" dirty="0"/>
              <a:t>LLR </a:t>
            </a:r>
            <a:r>
              <a:rPr lang="fr-FR" dirty="0" smtClean="0"/>
              <a:t>			2001:0660:302C::/48</a:t>
            </a:r>
          </a:p>
          <a:p>
            <a:r>
              <a:rPr lang="fr-FR" dirty="0" smtClean="0"/>
              <a:t>LPC 			2001:0660:5104::/48</a:t>
            </a:r>
          </a:p>
          <a:p>
            <a:r>
              <a:rPr lang="fr-FR" dirty="0" smtClean="0"/>
              <a:t>LPNHE</a:t>
            </a:r>
          </a:p>
          <a:p>
            <a:r>
              <a:rPr lang="fr-FR" dirty="0" smtClean="0"/>
              <a:t>LPSC 			2001:0660:530F::/48</a:t>
            </a:r>
            <a:endParaRPr lang="fr-FR" dirty="0"/>
          </a:p>
          <a:p>
            <a:r>
              <a:rPr lang="fr-FR" dirty="0" smtClean="0"/>
              <a:t>SUBATECH 		2001:0660:7224::/48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IN2P3 @IPv6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0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Connexion site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3</a:t>
            </a:fld>
            <a:endParaRPr lang="fr-FR" dirty="0"/>
          </a:p>
        </p:txBody>
      </p:sp>
      <p:sp>
        <p:nvSpPr>
          <p:cNvPr id="14" name="Line 146"/>
          <p:cNvSpPr>
            <a:spLocks noChangeShapeType="1"/>
          </p:cNvSpPr>
          <p:nvPr/>
        </p:nvSpPr>
        <p:spPr bwMode="auto">
          <a:xfrm flipH="1">
            <a:off x="3131347" y="3975446"/>
            <a:ext cx="1024633" cy="201044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>
            <a:outerShdw blurRad="63500" dist="35921" dir="2700000" algn="ctr" rotWithShape="0">
              <a:schemeClr val="bg2"/>
            </a:outerShdw>
          </a:effectLst>
        </p:spPr>
        <p:txBody>
          <a:bodyPr wrap="none" lIns="115570" tIns="57785" rIns="115570" bIns="57785" anchor="ctr">
            <a:prstTxWarp prst="textNoShape">
              <a:avLst/>
            </a:prstTxWarp>
          </a:bodyPr>
          <a:lstStyle/>
          <a:p>
            <a:endParaRPr lang="fr-FR" sz="3528"/>
          </a:p>
        </p:txBody>
      </p:sp>
      <p:sp>
        <p:nvSpPr>
          <p:cNvPr id="15" name="Line 146"/>
          <p:cNvSpPr>
            <a:spLocks noChangeShapeType="1"/>
          </p:cNvSpPr>
          <p:nvPr/>
        </p:nvSpPr>
        <p:spPr bwMode="auto">
          <a:xfrm flipH="1">
            <a:off x="5156448" y="2861320"/>
            <a:ext cx="2708111" cy="459939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>
            <a:outerShdw blurRad="63500" dist="35921" dir="2700000" algn="ctr" rotWithShape="0">
              <a:schemeClr val="bg2"/>
            </a:outerShdw>
          </a:effectLst>
        </p:spPr>
        <p:txBody>
          <a:bodyPr wrap="none" lIns="115570" tIns="57785" rIns="115570" bIns="57785" anchor="ctr">
            <a:prstTxWarp prst="textNoShape">
              <a:avLst/>
            </a:prstTxWarp>
          </a:bodyPr>
          <a:lstStyle/>
          <a:p>
            <a:endParaRPr lang="fr-FR" sz="3528"/>
          </a:p>
        </p:txBody>
      </p:sp>
      <p:sp>
        <p:nvSpPr>
          <p:cNvPr id="16" name="Line 146"/>
          <p:cNvSpPr>
            <a:spLocks noChangeShapeType="1"/>
          </p:cNvSpPr>
          <p:nvPr/>
        </p:nvSpPr>
        <p:spPr bwMode="auto">
          <a:xfrm flipH="1">
            <a:off x="5148064" y="3013720"/>
            <a:ext cx="2708111" cy="459939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>
            <a:outerShdw blurRad="63500" dist="35921" dir="2700000" algn="ctr" rotWithShape="0">
              <a:schemeClr val="bg2"/>
            </a:outerShdw>
          </a:effectLst>
        </p:spPr>
        <p:txBody>
          <a:bodyPr wrap="none" lIns="115570" tIns="57785" rIns="115570" bIns="57785" anchor="ctr">
            <a:prstTxWarp prst="textNoShape">
              <a:avLst/>
            </a:prstTxWarp>
          </a:bodyPr>
          <a:lstStyle/>
          <a:p>
            <a:endParaRPr lang="fr-FR" sz="3528"/>
          </a:p>
        </p:txBody>
      </p:sp>
      <p:sp>
        <p:nvSpPr>
          <p:cNvPr id="17" name="Line 146"/>
          <p:cNvSpPr>
            <a:spLocks noChangeShapeType="1"/>
          </p:cNvSpPr>
          <p:nvPr/>
        </p:nvSpPr>
        <p:spPr bwMode="auto">
          <a:xfrm flipH="1">
            <a:off x="5004047" y="2296010"/>
            <a:ext cx="2676255" cy="872849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>
            <a:outerShdw blurRad="63500" dist="35921" dir="2700000" algn="ctr" rotWithShape="0">
              <a:schemeClr val="bg2"/>
            </a:outerShdw>
          </a:effectLst>
        </p:spPr>
        <p:txBody>
          <a:bodyPr wrap="none" lIns="115570" tIns="57785" rIns="115570" bIns="57785" anchor="ctr">
            <a:prstTxWarp prst="textNoShape">
              <a:avLst/>
            </a:prstTxWarp>
          </a:bodyPr>
          <a:lstStyle/>
          <a:p>
            <a:endParaRPr lang="fr-FR" sz="3528"/>
          </a:p>
        </p:txBody>
      </p:sp>
      <p:pic>
        <p:nvPicPr>
          <p:cNvPr id="18" name="Picture 69" descr="Catalyst6500S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1418" y="2708920"/>
            <a:ext cx="1678654" cy="1482448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6372200" y="1844824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RENATER IPv4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524328" y="253528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LHCONE IPv4</a:t>
            </a:r>
            <a:endParaRPr lang="fr-FR" dirty="0"/>
          </a:p>
        </p:txBody>
      </p:sp>
      <p:sp>
        <p:nvSpPr>
          <p:cNvPr id="21" name="Line 146"/>
          <p:cNvSpPr>
            <a:spLocks noChangeShapeType="1"/>
          </p:cNvSpPr>
          <p:nvPr/>
        </p:nvSpPr>
        <p:spPr bwMode="auto">
          <a:xfrm flipH="1">
            <a:off x="179511" y="5985888"/>
            <a:ext cx="3361906" cy="8384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>
            <a:outerShdw blurRad="63500" dist="35921" dir="2700000" algn="ctr" rotWithShape="0">
              <a:schemeClr val="bg2"/>
            </a:outerShdw>
          </a:effectLst>
        </p:spPr>
        <p:txBody>
          <a:bodyPr wrap="none" lIns="115570" tIns="57785" rIns="115570" bIns="57785" anchor="ctr">
            <a:prstTxWarp prst="textNoShape">
              <a:avLst/>
            </a:prstTxWarp>
          </a:bodyPr>
          <a:lstStyle/>
          <a:p>
            <a:endParaRPr lang="fr-FR" sz="3528"/>
          </a:p>
        </p:txBody>
      </p:sp>
      <p:sp>
        <p:nvSpPr>
          <p:cNvPr id="22" name="ZoneTexte 21"/>
          <p:cNvSpPr txBox="1"/>
          <p:nvPr/>
        </p:nvSpPr>
        <p:spPr>
          <a:xfrm>
            <a:off x="3665043" y="5703639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134.158.104.0/24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657487" y="5991671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40FF"/>
                </a:solidFill>
              </a:rPr>
              <a:t>2001:0660:5009:1::/64</a:t>
            </a:r>
            <a:endParaRPr lang="fr-FR" dirty="0">
              <a:solidFill>
                <a:srgbClr val="FF40FF"/>
              </a:solidFill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397618" y="3636936"/>
            <a:ext cx="848305" cy="2384352"/>
            <a:chOff x="397618" y="3636936"/>
            <a:chExt cx="848305" cy="2384352"/>
          </a:xfrm>
        </p:grpSpPr>
        <p:sp>
          <p:nvSpPr>
            <p:cNvPr id="25" name="Line 146"/>
            <p:cNvSpPr>
              <a:spLocks noChangeShapeType="1"/>
            </p:cNvSpPr>
            <p:nvPr/>
          </p:nvSpPr>
          <p:spPr bwMode="auto">
            <a:xfrm>
              <a:off x="755576" y="4437112"/>
              <a:ext cx="35432" cy="15841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>
              <a:outerShdw blurRad="63500" dist="35921" dir="2700000" algn="ctr" rotWithShape="0">
                <a:schemeClr val="bg2"/>
              </a:outerShdw>
            </a:effectLst>
          </p:spPr>
          <p:txBody>
            <a:bodyPr wrap="none" lIns="115570" tIns="57785" rIns="115570" bIns="57785" anchor="ctr">
              <a:prstTxWarp prst="textNoShape">
                <a:avLst/>
              </a:prstTxWarp>
            </a:bodyPr>
            <a:lstStyle/>
            <a:p>
              <a:endParaRPr lang="fr-FR" sz="3528"/>
            </a:p>
          </p:txBody>
        </p:sp>
        <p:sp>
          <p:nvSpPr>
            <p:cNvPr id="26" name="Rectangle 66"/>
            <p:cNvSpPr>
              <a:spLocks noChangeArrowheads="1"/>
            </p:cNvSpPr>
            <p:nvPr/>
          </p:nvSpPr>
          <p:spPr bwMode="auto">
            <a:xfrm flipV="1">
              <a:off x="397618" y="3636936"/>
              <a:ext cx="683570" cy="59072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5921" dir="2700000" algn="ctr" rotWithShape="0">
                <a:schemeClr val="bg2"/>
              </a:outerShdw>
            </a:effectLst>
          </p:spPr>
          <p:txBody>
            <a:bodyPr wrap="none" lIns="115570" tIns="57785" rIns="115570" bIns="57785" anchor="ctr">
              <a:prstTxWarp prst="textNoShape">
                <a:avLst/>
              </a:prstTxWarp>
            </a:bodyPr>
            <a:lstStyle/>
            <a:p>
              <a:endParaRPr lang="fr-FR" sz="3528"/>
            </a:p>
          </p:txBody>
        </p:sp>
        <p:sp>
          <p:nvSpPr>
            <p:cNvPr id="27" name="Parallélogramme 26"/>
            <p:cNvSpPr/>
            <p:nvPr/>
          </p:nvSpPr>
          <p:spPr bwMode="auto">
            <a:xfrm flipV="1">
              <a:off x="426786" y="4293096"/>
              <a:ext cx="819137" cy="277082"/>
            </a:xfrm>
            <a:prstGeom prst="parallelogram">
              <a:avLst>
                <a:gd name="adj" fmla="val 6468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7" name="Grouper 36"/>
          <p:cNvGrpSpPr/>
          <p:nvPr/>
        </p:nvGrpSpPr>
        <p:grpSpPr>
          <a:xfrm>
            <a:off x="467544" y="1844824"/>
            <a:ext cx="8712968" cy="3220035"/>
            <a:chOff x="467544" y="1844824"/>
            <a:chExt cx="8712968" cy="3220035"/>
          </a:xfrm>
        </p:grpSpPr>
        <p:grpSp>
          <p:nvGrpSpPr>
            <p:cNvPr id="7" name="Grouper 6"/>
            <p:cNvGrpSpPr/>
            <p:nvPr/>
          </p:nvGrpSpPr>
          <p:grpSpPr>
            <a:xfrm>
              <a:off x="2960230" y="1844824"/>
              <a:ext cx="6220282" cy="3220035"/>
              <a:chOff x="2960230" y="1844824"/>
              <a:chExt cx="6220282" cy="3220035"/>
            </a:xfrm>
          </p:grpSpPr>
          <p:sp>
            <p:nvSpPr>
              <p:cNvPr id="8" name="Line 146"/>
              <p:cNvSpPr>
                <a:spLocks noChangeShapeType="1"/>
              </p:cNvSpPr>
              <p:nvPr/>
            </p:nvSpPr>
            <p:spPr bwMode="auto">
              <a:xfrm flipH="1" flipV="1">
                <a:off x="5076056" y="3933055"/>
                <a:ext cx="2771736" cy="610071"/>
              </a:xfrm>
              <a:prstGeom prst="line">
                <a:avLst/>
              </a:prstGeom>
              <a:noFill/>
              <a:ln w="63500">
                <a:solidFill>
                  <a:srgbClr val="FF40FF"/>
                </a:solidFill>
                <a:round/>
                <a:headEnd/>
                <a:tailEnd/>
              </a:ln>
              <a:effectLst>
                <a:outerShdw blurRad="63500" dist="35921" dir="2700000" algn="ctr" rotWithShape="0">
                  <a:schemeClr val="bg2"/>
                </a:outerShdw>
              </a:effectLst>
            </p:spPr>
            <p:txBody>
              <a:bodyPr wrap="none" lIns="115570" tIns="57785" rIns="115570" bIns="57785" anchor="ctr">
                <a:prstTxWarp prst="textNoShape">
                  <a:avLst/>
                </a:prstTxWarp>
              </a:bodyPr>
              <a:lstStyle/>
              <a:p>
                <a:endParaRPr lang="fr-FR" sz="3528"/>
              </a:p>
            </p:txBody>
          </p:sp>
          <p:sp>
            <p:nvSpPr>
              <p:cNvPr id="9" name="Line 146"/>
              <p:cNvSpPr>
                <a:spLocks noChangeShapeType="1"/>
              </p:cNvSpPr>
              <p:nvPr/>
            </p:nvSpPr>
            <p:spPr bwMode="auto">
              <a:xfrm flipH="1" flipV="1">
                <a:off x="5148064" y="3806177"/>
                <a:ext cx="2699728" cy="124682"/>
              </a:xfrm>
              <a:prstGeom prst="line">
                <a:avLst/>
              </a:prstGeom>
              <a:noFill/>
              <a:ln w="63500">
                <a:solidFill>
                  <a:srgbClr val="FF40FF"/>
                </a:solidFill>
                <a:round/>
                <a:headEnd/>
                <a:tailEnd/>
              </a:ln>
              <a:effectLst>
                <a:outerShdw blurRad="63500" dist="35921" dir="2700000" algn="ctr" rotWithShape="0">
                  <a:schemeClr val="bg2"/>
                </a:outerShdw>
              </a:effectLst>
            </p:spPr>
            <p:txBody>
              <a:bodyPr wrap="none" lIns="115570" tIns="57785" rIns="115570" bIns="57785" anchor="ctr">
                <a:prstTxWarp prst="textNoShape">
                  <a:avLst/>
                </a:prstTxWarp>
              </a:bodyPr>
              <a:lstStyle/>
              <a:p>
                <a:endParaRPr lang="fr-FR" sz="3528"/>
              </a:p>
            </p:txBody>
          </p:sp>
          <p:sp>
            <p:nvSpPr>
              <p:cNvPr id="10" name="Line 146"/>
              <p:cNvSpPr>
                <a:spLocks noChangeShapeType="1"/>
              </p:cNvSpPr>
              <p:nvPr/>
            </p:nvSpPr>
            <p:spPr bwMode="auto">
              <a:xfrm flipH="1" flipV="1">
                <a:off x="5156446" y="3653777"/>
                <a:ext cx="2699728" cy="124682"/>
              </a:xfrm>
              <a:prstGeom prst="line">
                <a:avLst/>
              </a:prstGeom>
              <a:noFill/>
              <a:ln w="63500">
                <a:solidFill>
                  <a:srgbClr val="FF40FF"/>
                </a:solidFill>
                <a:round/>
                <a:headEnd/>
                <a:tailEnd/>
              </a:ln>
              <a:effectLst>
                <a:outerShdw blurRad="63500" dist="35921" dir="2700000" algn="ctr" rotWithShape="0">
                  <a:schemeClr val="bg2"/>
                </a:outerShdw>
              </a:effectLst>
            </p:spPr>
            <p:txBody>
              <a:bodyPr wrap="none" lIns="115570" tIns="57785" rIns="115570" bIns="57785" anchor="ctr">
                <a:prstTxWarp prst="textNoShape">
                  <a:avLst/>
                </a:prstTxWarp>
              </a:bodyPr>
              <a:lstStyle/>
              <a:p>
                <a:endParaRPr lang="fr-FR" sz="3528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6524600" y="4695527"/>
                <a:ext cx="1734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RENATER IPv6</a:t>
                </a:r>
                <a:endParaRPr lang="fr-FR" dirty="0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7088273" y="3975447"/>
                <a:ext cx="2092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mtClean="0"/>
                  <a:t>LHCONE IPv6</a:t>
                </a:r>
                <a:endParaRPr lang="fr-FR" dirty="0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2960230" y="1844824"/>
                <a:ext cx="27638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>
                    <a:solidFill>
                      <a:srgbClr val="FF40FF"/>
                    </a:solidFill>
                  </a:rPr>
                  <a:t>2001:0660:5009::/48</a:t>
                </a:r>
                <a:endParaRPr lang="fr-FR" dirty="0">
                  <a:solidFill>
                    <a:srgbClr val="FF40FF"/>
                  </a:solidFill>
                </a:endParaRPr>
              </a:p>
            </p:txBody>
          </p:sp>
        </p:grpSp>
        <p:sp>
          <p:nvSpPr>
            <p:cNvPr id="29" name="ZoneTexte 28"/>
            <p:cNvSpPr txBox="1"/>
            <p:nvPr/>
          </p:nvSpPr>
          <p:spPr>
            <a:xfrm>
              <a:off x="467544" y="2492896"/>
              <a:ext cx="1050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>
                  <a:solidFill>
                    <a:srgbClr val="FF40FF"/>
                  </a:solidFill>
                </a:rPr>
                <a:t>@IPv6</a:t>
              </a:r>
              <a:endParaRPr lang="fr-FR" dirty="0">
                <a:solidFill>
                  <a:srgbClr val="FF40FF"/>
                </a:solidFill>
              </a:endParaRPr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467544" y="1484784"/>
            <a:ext cx="5256584" cy="1181745"/>
            <a:chOff x="467544" y="1484784"/>
            <a:chExt cx="5256584" cy="1181745"/>
          </a:xfrm>
        </p:grpSpPr>
        <p:sp>
          <p:nvSpPr>
            <p:cNvPr id="28" name="ZoneTexte 27"/>
            <p:cNvSpPr txBox="1"/>
            <p:nvPr/>
          </p:nvSpPr>
          <p:spPr>
            <a:xfrm>
              <a:off x="467544" y="2204864"/>
              <a:ext cx="10502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@IPv4</a:t>
              </a:r>
              <a:endParaRPr lang="fr-FR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377011" y="1484784"/>
              <a:ext cx="23471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134.158.104.0/21</a:t>
              </a:r>
              <a:endParaRPr lang="fr-FR" dirty="0"/>
            </a:p>
          </p:txBody>
        </p:sp>
      </p:grpSp>
      <p:sp>
        <p:nvSpPr>
          <p:cNvPr id="31" name="Ellipse 30"/>
          <p:cNvSpPr/>
          <p:nvPr/>
        </p:nvSpPr>
        <p:spPr>
          <a:xfrm>
            <a:off x="5400005" y="2852937"/>
            <a:ext cx="396131" cy="1338432"/>
          </a:xfrm>
          <a:prstGeom prst="ellipse">
            <a:avLst/>
          </a:prstGeom>
          <a:noFill/>
          <a:ln w="1206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5496" y="4775623"/>
            <a:ext cx="2108269" cy="28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134.158.104.22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27293" y="5087535"/>
            <a:ext cx="4472699" cy="2856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40FF"/>
                </a:solidFill>
              </a:rPr>
              <a:t>2001:0660:5009:1:134:158:104:22</a:t>
            </a:r>
            <a:endParaRPr lang="fr-FR" dirty="0">
              <a:solidFill>
                <a:srgbClr val="FF40FF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403600" y="901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14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Routeur IPv6 en hardware</a:t>
            </a:r>
          </a:p>
          <a:p>
            <a:r>
              <a:rPr lang="fr-FR" dirty="0" smtClean="0"/>
              <a:t>Dual-</a:t>
            </a:r>
            <a:r>
              <a:rPr lang="fr-FR" dirty="0" err="1" smtClean="0"/>
              <a:t>stack</a:t>
            </a:r>
            <a:endParaRPr lang="fr-FR" dirty="0" smtClean="0"/>
          </a:p>
          <a:p>
            <a:pPr lvl="1"/>
            <a:r>
              <a:rPr lang="fr-FR" dirty="0" smtClean="0"/>
              <a:t>Se concentrer sur adressage statique et pas d’</a:t>
            </a:r>
            <a:r>
              <a:rPr lang="fr-FR" dirty="0" err="1" smtClean="0"/>
              <a:t>autoconfiguration</a:t>
            </a:r>
            <a:endParaRPr lang="fr-FR" dirty="0" smtClean="0"/>
          </a:p>
          <a:p>
            <a:r>
              <a:rPr lang="fr-FR" dirty="0" smtClean="0"/>
              <a:t>DNS @IPv6 + reverse</a:t>
            </a:r>
          </a:p>
          <a:p>
            <a:r>
              <a:rPr lang="fr-FR" dirty="0" smtClean="0"/>
              <a:t>Commencer par </a:t>
            </a:r>
            <a:r>
              <a:rPr lang="fr-FR" dirty="0" err="1" smtClean="0"/>
              <a:t>Perfsonar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Réseau IPv6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05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Avril 2017: </a:t>
            </a:r>
          </a:p>
          <a:p>
            <a:pPr lvl="1"/>
            <a:r>
              <a:rPr lang="fr-FR" dirty="0"/>
              <a:t>Possibilité de CPU IPv6 </a:t>
            </a:r>
            <a:r>
              <a:rPr lang="fr-FR" dirty="0" err="1"/>
              <a:t>only</a:t>
            </a:r>
            <a:endParaRPr lang="fr-FR" dirty="0"/>
          </a:p>
          <a:p>
            <a:pPr lvl="1"/>
            <a:r>
              <a:rPr lang="fr-FR" dirty="0"/>
              <a:t>T1 doivent fournir une partie de leur stockage en dual-</a:t>
            </a:r>
            <a:r>
              <a:rPr lang="fr-FR" dirty="0" err="1"/>
              <a:t>stack</a:t>
            </a:r>
            <a:endParaRPr lang="fr-FR" dirty="0"/>
          </a:p>
          <a:p>
            <a:r>
              <a:rPr lang="fr-FR" dirty="0"/>
              <a:t>Avril 2018:</a:t>
            </a:r>
          </a:p>
          <a:p>
            <a:pPr lvl="1"/>
            <a:r>
              <a:rPr lang="fr-FR" dirty="0"/>
              <a:t>T1 doivent fournir leur stockage en dual-</a:t>
            </a:r>
            <a:r>
              <a:rPr lang="fr-FR" dirty="0" err="1"/>
              <a:t>stack</a:t>
            </a:r>
            <a:endParaRPr lang="fr-FR" dirty="0"/>
          </a:p>
          <a:p>
            <a:pPr lvl="1"/>
            <a:r>
              <a:rPr lang="fr-FR" dirty="0"/>
              <a:t>Services dual-</a:t>
            </a:r>
            <a:r>
              <a:rPr lang="fr-FR" dirty="0" err="1"/>
              <a:t>stack</a:t>
            </a:r>
            <a:endParaRPr lang="fr-FR" dirty="0"/>
          </a:p>
          <a:p>
            <a:r>
              <a:rPr lang="fr-FR" dirty="0"/>
              <a:t>End of </a:t>
            </a:r>
            <a:r>
              <a:rPr lang="fr-FR" dirty="0" smtClean="0"/>
              <a:t>RUN2 2019:</a:t>
            </a:r>
            <a:endParaRPr lang="fr-FR" dirty="0"/>
          </a:p>
          <a:p>
            <a:pPr lvl="1"/>
            <a:r>
              <a:rPr lang="fr-FR" dirty="0" smtClean="0"/>
              <a:t>T2 importants </a:t>
            </a:r>
            <a:r>
              <a:rPr lang="fr-FR" dirty="0"/>
              <a:t>doivent fournir leur stockage en </a:t>
            </a:r>
            <a:r>
              <a:rPr lang="fr-FR" dirty="0" smtClean="0"/>
              <a:t>dual-</a:t>
            </a:r>
            <a:r>
              <a:rPr lang="fr-FR" dirty="0" err="1" smtClean="0"/>
              <a:t>stack</a:t>
            </a:r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WLCG </a:t>
            </a:r>
            <a:r>
              <a:rPr lang="fr-FR" dirty="0" err="1" smtClean="0"/>
              <a:t>timeline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27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807075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Groupe de travail </a:t>
            </a:r>
            <a:r>
              <a:rPr lang="fr-FR" dirty="0" smtClean="0"/>
              <a:t>HEPIX</a:t>
            </a:r>
            <a:endParaRPr lang="fr-FR" dirty="0"/>
          </a:p>
          <a:p>
            <a:pPr marL="393192" lvl="1" indent="0">
              <a:buNone/>
            </a:pPr>
            <a:r>
              <a:rPr lang="fr-FR" dirty="0" err="1" smtClean="0"/>
              <a:t>Testing</a:t>
            </a:r>
            <a:r>
              <a:rPr lang="fr-FR" dirty="0" smtClean="0"/>
              <a:t> </a:t>
            </a:r>
            <a:r>
              <a:rPr lang="fr-FR" dirty="0"/>
              <a:t>IPv6 Compliance of WLCG </a:t>
            </a:r>
            <a:r>
              <a:rPr lang="fr-FR" dirty="0" smtClean="0"/>
              <a:t>applications</a:t>
            </a:r>
            <a:endParaRPr lang="fr-FR" dirty="0"/>
          </a:p>
          <a:p>
            <a:pPr marL="393192" lvl="1" indent="0">
              <a:buNone/>
            </a:pP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hepix-ipv6.web.cern.ch</a:t>
            </a:r>
            <a:endParaRPr lang="fr-FR" dirty="0" smtClean="0"/>
          </a:p>
          <a:p>
            <a:pPr marL="393192" lvl="1" indent="0">
              <a:buNone/>
            </a:pPr>
            <a:endParaRPr lang="fr-FR" dirty="0" smtClean="0"/>
          </a:p>
          <a:p>
            <a:pPr marL="137160" indent="0">
              <a:buNone/>
            </a:pPr>
            <a:endParaRPr lang="fr-FR" sz="2400" dirty="0" smtClean="0"/>
          </a:p>
          <a:p>
            <a:pPr marL="137160" indent="0">
              <a:buNone/>
            </a:pPr>
            <a:r>
              <a:rPr lang="fr-FR" sz="2200" dirty="0" smtClean="0">
                <a:hlinkClick r:id="rId3"/>
              </a:rPr>
              <a:t>http://hepix-ipv6.web.cern.ch/content/how-deploy-ipv6-wlcg-tier-2-site</a:t>
            </a:r>
            <a:endParaRPr lang="fr-FR" sz="2200" dirty="0" smtClean="0"/>
          </a:p>
          <a:p>
            <a:pPr marL="137160" indent="0">
              <a:buNone/>
            </a:pPr>
            <a:endParaRPr lang="fr-FR" sz="2000" dirty="0" smtClean="0"/>
          </a:p>
          <a:p>
            <a:pPr marL="137160" indent="0">
              <a:buNone/>
            </a:pPr>
            <a:r>
              <a:rPr lang="fr-FR" sz="2400" dirty="0">
                <a:hlinkClick r:id="rId4"/>
              </a:rPr>
              <a:t>http://</a:t>
            </a:r>
            <a:r>
              <a:rPr lang="fr-FR" sz="2400" dirty="0" smtClean="0">
                <a:hlinkClick r:id="rId4"/>
              </a:rPr>
              <a:t>hepix-ipv6.web.cern.ch/content/ipv6-security-checklist-wlcg-site-system-administrators-and-networking-teams</a:t>
            </a:r>
            <a:endParaRPr lang="fr-FR" sz="2400" dirty="0" smtClean="0"/>
          </a:p>
          <a:p>
            <a:pPr marL="137160" indent="0">
              <a:buNone/>
            </a:pPr>
            <a:endParaRPr lang="fr-FR" dirty="0" smtClean="0"/>
          </a:p>
          <a:p>
            <a:pPr marL="137160" indent="0">
              <a:buNone/>
            </a:pPr>
            <a:r>
              <a:rPr lang="fr-FR" sz="2400" dirty="0">
                <a:hlinkClick r:id="rId5"/>
              </a:rPr>
              <a:t>http://hepix-ipv6.web.cern.ch/sites-connectivity</a:t>
            </a:r>
            <a:endParaRPr lang="fr-FR" sz="2400" dirty="0"/>
          </a:p>
          <a:p>
            <a:pPr marL="137160" indent="0">
              <a:buNone/>
            </a:pPr>
            <a:endParaRPr lang="fr-FR" sz="2400" dirty="0" smtClean="0">
              <a:hlinkClick r:id="rId6"/>
            </a:endParaRPr>
          </a:p>
          <a:p>
            <a:pPr marL="137160" indent="0">
              <a:buNone/>
            </a:pPr>
            <a:r>
              <a:rPr lang="fr-FR" sz="2400" dirty="0" smtClean="0">
                <a:hlinkClick r:id="rId6"/>
              </a:rPr>
              <a:t>http</a:t>
            </a:r>
            <a:r>
              <a:rPr lang="fr-FR" sz="2400" dirty="0">
                <a:hlinkClick r:id="rId6"/>
              </a:rPr>
              <a:t>://</a:t>
            </a:r>
            <a:r>
              <a:rPr lang="fr-FR" sz="2400" dirty="0" smtClean="0">
                <a:hlinkClick r:id="rId6"/>
              </a:rPr>
              <a:t>hepix-ipv6.web.cern.ch/perfsonar-ps</a:t>
            </a:r>
            <a:endParaRPr lang="fr-FR" sz="2400" dirty="0" smtClean="0"/>
          </a:p>
          <a:p>
            <a:pPr marL="137160" indent="0">
              <a:buNone/>
            </a:pPr>
            <a:endParaRPr lang="fr-FR" sz="2400" dirty="0" smtClean="0"/>
          </a:p>
          <a:p>
            <a:pPr marL="137160" indent="0">
              <a:buNone/>
            </a:pPr>
            <a:r>
              <a:rPr lang="fr-FR" dirty="0">
                <a:hlinkClick r:id="rId7" invalidUrl="http://psmad.grid.iu.edu/maddash-webui/index.cgi?dashboard=Dual-Stack Mesh Config"/>
              </a:rPr>
              <a:t>http://</a:t>
            </a:r>
            <a:r>
              <a:rPr lang="fr-FR" dirty="0" smtClean="0">
                <a:hlinkClick r:id="rId8" invalidUrl="http://psmad.grid.iu.edu/maddash-webui/index.cgi?dashboard=Dual-Stack Mesh Config"/>
              </a:rPr>
              <a:t>psmad.grid.iu.edu/maddash-webui/index.cgi?dashboard=Dual-Stack%20Mesh%20Config</a:t>
            </a:r>
            <a:endParaRPr lang="fr-FR" dirty="0" smtClean="0"/>
          </a:p>
          <a:p>
            <a:pPr marL="13716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IPv6@hepix.org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7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sz="2000" dirty="0" smtClean="0">
              <a:hlinkClick r:id="rId2"/>
            </a:endParaRPr>
          </a:p>
          <a:p>
            <a:pPr marL="109728" indent="0">
              <a:buNone/>
            </a:pPr>
            <a:endParaRPr lang="fr-FR" sz="2000" dirty="0">
              <a:hlinkClick r:id="rId2"/>
            </a:endParaRPr>
          </a:p>
          <a:p>
            <a:r>
              <a:rPr lang="fr-FR" dirty="0"/>
              <a:t>Objectif IPv6</a:t>
            </a:r>
          </a:p>
          <a:p>
            <a:pPr marL="109728" indent="0">
              <a:buNone/>
            </a:pPr>
            <a:endParaRPr lang="fr-FR" sz="2000" dirty="0">
              <a:hlinkClick r:id="rId2"/>
            </a:endParaRPr>
          </a:p>
          <a:p>
            <a:pPr marL="109728" indent="0">
              <a:buNone/>
            </a:pPr>
            <a:r>
              <a:rPr lang="fr-FR" sz="2000" dirty="0" smtClean="0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www.fun-mooc.fr/courses/MinesTelecom/04012S03/session03/about</a:t>
            </a:r>
            <a:endParaRPr lang="fr-FR" sz="2000" dirty="0" smtClean="0"/>
          </a:p>
          <a:p>
            <a:endParaRPr lang="fr-FR" dirty="0" smtClean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FUN MOOC IPv6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39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LHCOPN + LHCONE</a:t>
            </a:r>
          </a:p>
          <a:p>
            <a:r>
              <a:rPr lang="fr-FR" dirty="0" err="1" smtClean="0"/>
              <a:t>Perfsonar</a:t>
            </a:r>
            <a:endParaRPr lang="fr-FR" dirty="0" smtClean="0"/>
          </a:p>
          <a:p>
            <a:r>
              <a:rPr lang="fr-FR" dirty="0" smtClean="0"/>
              <a:t>Stockage dual-</a:t>
            </a:r>
            <a:r>
              <a:rPr lang="fr-FR" dirty="0" err="1" smtClean="0"/>
              <a:t>stack</a:t>
            </a:r>
            <a:r>
              <a:rPr lang="fr-FR" dirty="0" smtClean="0"/>
              <a:t> 50%</a:t>
            </a:r>
          </a:p>
          <a:p>
            <a:endParaRPr lang="fr-FR" dirty="0"/>
          </a:p>
          <a:p>
            <a:r>
              <a:rPr lang="fr-FR" dirty="0" err="1" smtClean="0"/>
              <a:t>Prévison</a:t>
            </a:r>
            <a:r>
              <a:rPr lang="fr-FR" dirty="0" smtClean="0"/>
              <a:t> stockage 100% Juin 2017</a:t>
            </a:r>
          </a:p>
          <a:p>
            <a:r>
              <a:rPr lang="fr-FR" dirty="0" smtClean="0"/>
              <a:t>Prévision début Service </a:t>
            </a:r>
            <a:r>
              <a:rPr lang="fr-FR" dirty="0" err="1" smtClean="0"/>
              <a:t>Openstack</a:t>
            </a:r>
            <a:r>
              <a:rPr lang="fr-FR" dirty="0" smtClean="0"/>
              <a:t> Neutron Juin 2017</a:t>
            </a:r>
          </a:p>
          <a:p>
            <a:r>
              <a:rPr lang="fr-FR" dirty="0" smtClean="0"/>
              <a:t>DNS </a:t>
            </a:r>
            <a:r>
              <a:rPr lang="fr-FR" dirty="0" err="1" smtClean="0"/>
              <a:t>EfficientIP</a:t>
            </a:r>
            <a:r>
              <a:rPr lang="fr-FR" dirty="0" smtClean="0"/>
              <a:t> fin 2017</a:t>
            </a:r>
          </a:p>
          <a:p>
            <a:pPr marL="393192" lvl="1" indent="0">
              <a:buNone/>
            </a:pPr>
            <a:r>
              <a:rPr lang="fr-FR" dirty="0" smtClean="0"/>
              <a:t> en attendant fichier plat</a:t>
            </a:r>
          </a:p>
          <a:p>
            <a:r>
              <a:rPr lang="fr-FR" dirty="0" err="1" smtClean="0"/>
              <a:t>LoadBalancer</a:t>
            </a:r>
            <a:r>
              <a:rPr lang="fr-FR" dirty="0" smtClean="0"/>
              <a:t> </a:t>
            </a:r>
            <a:r>
              <a:rPr lang="fr-FR" dirty="0" err="1" smtClean="0"/>
              <a:t>cf</a:t>
            </a:r>
            <a:r>
              <a:rPr lang="fr-FR" dirty="0" smtClean="0"/>
              <a:t> CERN fin 2017</a:t>
            </a:r>
          </a:p>
          <a:p>
            <a:pPr marL="393192" lvl="1" indent="0">
              <a:buNone/>
            </a:pPr>
            <a:endParaRPr lang="fr-FR" dirty="0" smtClean="0"/>
          </a:p>
          <a:p>
            <a:pPr marL="594360" indent="-45720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CCIN2P3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98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IRFU fait</a:t>
            </a:r>
          </a:p>
          <a:p>
            <a:r>
              <a:rPr lang="fr-FR" dirty="0" smtClean="0"/>
              <a:t>LAL routage fait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Fait ou en cours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Journée LCG-FRANCE 2017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smtClean="0"/>
              <a:t>28/03/2017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5292C34-3E5E-4BA5-AF54-F1601B144FB0}" type="slidenum">
              <a:rPr lang="fr-FR" sz="1400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6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101671239990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C73088-B109-45CE-B753-7F1578639E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template_CCIN2P3_2014-2</Template>
  <TotalTime>0</TotalTime>
  <Words>277</Words>
  <Application>Microsoft Macintosh PowerPoint</Application>
  <PresentationFormat>Présentation à l'écran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Calibri</vt:lpstr>
      <vt:lpstr>Lucida Sans Unicode</vt:lpstr>
      <vt:lpstr>Times New Roman</vt:lpstr>
      <vt:lpstr>Verdana</vt:lpstr>
      <vt:lpstr>Wingdings 2</vt:lpstr>
      <vt:lpstr>Wingdings 3</vt:lpstr>
      <vt:lpstr>Arial</vt:lpstr>
      <vt:lpstr>TC101671239990</vt:lpstr>
      <vt:lpstr>Journées LCG-France Point Technique IPv6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Utilisateur de Microsoft Office</dc:creator>
  <cp:keywords/>
  <cp:lastModifiedBy/>
  <cp:revision>1</cp:revision>
  <dcterms:created xsi:type="dcterms:W3CDTF">2016-06-03T14:06:10Z</dcterms:created>
  <dcterms:modified xsi:type="dcterms:W3CDTF">2017-03-28T07:59:11Z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