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CD"/>
    <a:srgbClr val="17354A"/>
    <a:srgbClr val="00B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11" autoAdjust="0"/>
  </p:normalViewPr>
  <p:slideViewPr>
    <p:cSldViewPr>
      <p:cViewPr varScale="1">
        <p:scale>
          <a:sx n="78" d="100"/>
          <a:sy n="78" d="100"/>
        </p:scale>
        <p:origin x="94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EC6AE0-A76A-4571-8B58-A338DA854169}" type="datetimeFigureOut">
              <a:rPr lang="fr-FR"/>
              <a:pPr>
                <a:defRPr/>
              </a:pPr>
              <a:t>27/03/2017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 dirty="0"/>
              <a:t>Entrez votre nom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7564C5-49F1-424B-8328-678E2107A45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334030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87E105-89C5-4F0E-986A-F5E85A5B8CA1}" type="datetimeFigureOut">
              <a:rPr lang="fr-FR"/>
              <a:pPr>
                <a:defRPr/>
              </a:pPr>
              <a:t>27/03/2017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 dirty="0"/>
              <a:t>Entrez votre nom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43239E-5CFC-4EA3-9F9C-DF60679EE92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313173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DBAC2BE-4E1D-44BF-82CE-959ABA7E1D58}" type="datetime1">
              <a:rPr lang="fr-FR" smtClean="0"/>
              <a:t>27/03/2017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Entrez votre nom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3239E-5CFC-4EA3-9F9C-DF60679EE927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6706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Espace réservé du titre 1"/>
          <p:cNvSpPr>
            <a:spLocks noGrp="1"/>
          </p:cNvSpPr>
          <p:nvPr>
            <p:ph type="ctrTitle" hasCustomPrompt="1"/>
          </p:nvPr>
        </p:nvSpPr>
        <p:spPr>
          <a:xfrm>
            <a:off x="2987824" y="3140968"/>
            <a:ext cx="6620272" cy="1470025"/>
          </a:xfrm>
        </p:spPr>
        <p:txBody>
          <a:bodyPr/>
          <a:lstStyle>
            <a:lvl1pPr algn="l">
              <a:defRPr sz="36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sz="3600" b="1" dirty="0" smtClean="0">
                <a:solidFill>
                  <a:srgbClr val="153449"/>
                </a:solidFill>
              </a:rPr>
              <a:t>Titre de la présentation</a:t>
            </a:r>
            <a:br>
              <a:rPr lang="fr-FR" sz="3600" b="1" dirty="0" smtClean="0">
                <a:solidFill>
                  <a:srgbClr val="153449"/>
                </a:solidFill>
              </a:rPr>
            </a:br>
            <a:r>
              <a:rPr lang="fr-FR" sz="2300" dirty="0" smtClean="0">
                <a:solidFill>
                  <a:srgbClr val="01B2CD"/>
                </a:solidFill>
              </a:rPr>
              <a:t>Sous-titre de la présentation</a:t>
            </a:r>
            <a:br>
              <a:rPr lang="fr-FR" sz="2300" dirty="0" smtClean="0">
                <a:solidFill>
                  <a:srgbClr val="01B2CD"/>
                </a:solidFill>
              </a:rPr>
            </a:br>
            <a:r>
              <a:rPr lang="fr-FR" sz="1800" dirty="0" smtClean="0">
                <a:solidFill>
                  <a:srgbClr val="153449"/>
                </a:solidFill>
              </a:rPr>
              <a:t>7 MARS </a:t>
            </a:r>
            <a:r>
              <a:rPr lang="fr-FR" sz="1800" baseline="0" dirty="0" smtClean="0">
                <a:solidFill>
                  <a:srgbClr val="153449"/>
                </a:solidFill>
              </a:rPr>
              <a:t>2016</a:t>
            </a:r>
            <a:endParaRPr lang="fr-FR" sz="1800" dirty="0">
              <a:solidFill>
                <a:srgbClr val="1534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27/03/2017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368" y="6454800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27/03/2017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27/03/2017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27/03/2017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27/03/2017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27/03/2017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 smtClean="0"/>
              <a:t>Espace disponible pour un 2ème logo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805200" y="68400"/>
            <a:ext cx="5126400" cy="4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5" y="1600200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pic>
        <p:nvPicPr>
          <p:cNvPr id="13" name="Espace réservé du contenu 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205200"/>
            <a:ext cx="1080000" cy="358729"/>
          </a:xfrm>
          <a:prstGeom prst="rect">
            <a:avLst/>
          </a:prstGeom>
        </p:spPr>
      </p:pic>
      <p:sp>
        <p:nvSpPr>
          <p:cNvPr id="14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1187624" y="6454800"/>
            <a:ext cx="2633464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27/03/2017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5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4294212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 smtClean="0">
                <a:solidFill>
                  <a:srgbClr val="153449"/>
                </a:solidFill>
              </a:rPr>
              <a:t>Nom Prénom de l’émetteur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7884368" y="6453336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B3C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1112400" y="6472800"/>
            <a:ext cx="7732800" cy="0"/>
          </a:xfrm>
          <a:prstGeom prst="line">
            <a:avLst/>
          </a:prstGeom>
          <a:ln w="12700">
            <a:solidFill>
              <a:srgbClr val="00B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720000" y="640800"/>
            <a:ext cx="6505200" cy="0"/>
          </a:xfrm>
          <a:prstGeom prst="line">
            <a:avLst/>
          </a:prstGeom>
          <a:ln w="12700">
            <a:solidFill>
              <a:srgbClr val="00B4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1814400" y="561600"/>
            <a:ext cx="6199200" cy="3600"/>
          </a:xfrm>
          <a:prstGeom prst="line">
            <a:avLst/>
          </a:prstGeom>
          <a:ln w="12700">
            <a:solidFill>
              <a:srgbClr val="173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timing>
    <p:tnLst>
      <p:par>
        <p:cTn id="1" dur="indefinite" restart="never" nodeType="tmRoot"/>
      </p:par>
    </p:tnLst>
  </p:timing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7354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53449"/>
                </a:solidFill>
              </a:rPr>
              <a:t>LAPP SITE REPORT</a:t>
            </a:r>
            <a:r>
              <a:rPr lang="fr-FR" sz="4800" b="1" dirty="0">
                <a:solidFill>
                  <a:srgbClr val="153449"/>
                </a:solidFill>
              </a:rPr>
              <a:t/>
            </a:r>
            <a:br>
              <a:rPr lang="fr-FR" sz="4800" b="1" dirty="0">
                <a:solidFill>
                  <a:srgbClr val="153449"/>
                </a:solidFill>
              </a:rPr>
            </a:br>
            <a:r>
              <a:rPr lang="fr-FR" sz="2300" dirty="0" smtClean="0">
                <a:solidFill>
                  <a:srgbClr val="01B2CD"/>
                </a:solidFill>
              </a:rPr>
              <a:t>LCG France</a:t>
            </a:r>
            <a:r>
              <a:rPr lang="fr-FR" dirty="0">
                <a:solidFill>
                  <a:srgbClr val="01B2CD"/>
                </a:solidFill>
              </a:rPr>
              <a:t/>
            </a:r>
            <a:br>
              <a:rPr lang="fr-FR" dirty="0">
                <a:solidFill>
                  <a:srgbClr val="01B2CD"/>
                </a:solidFill>
              </a:rPr>
            </a:br>
            <a:r>
              <a:rPr lang="fr-FR" sz="1800" dirty="0" smtClean="0">
                <a:solidFill>
                  <a:srgbClr val="153449"/>
                </a:solidFill>
              </a:rPr>
              <a:t>Lundi 27 mars 2017</a:t>
            </a:r>
            <a:r>
              <a:rPr lang="fr-FR" sz="2800" dirty="0">
                <a:solidFill>
                  <a:srgbClr val="153449"/>
                </a:solidFill>
              </a:rPr>
              <a:t/>
            </a:r>
            <a:br>
              <a:rPr lang="fr-FR" sz="2800" dirty="0">
                <a:solidFill>
                  <a:srgbClr val="153449"/>
                </a:solidFill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Services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764024"/>
            <a:ext cx="837764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Storage élément : DPM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Cream CE (2 instances)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Perfsonars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Argus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Squid (2 instances)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BDII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Portails interactifs de soumissions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Des monitorings CACTI,NAGIOS, GANGLIA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…….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B0F0"/>
                </a:solidFill>
              </a:rPr>
              <a:t>En cours </a:t>
            </a:r>
            <a:r>
              <a:rPr lang="fr-FR" sz="2400" dirty="0" smtClean="0">
                <a:solidFill>
                  <a:srgbClr val="00B0F0"/>
                </a:solidFill>
              </a:rPr>
              <a:t>, le déploiement d’une </a:t>
            </a:r>
            <a:r>
              <a:rPr lang="fr-FR" sz="2400" dirty="0" smtClean="0">
                <a:solidFill>
                  <a:srgbClr val="00B0F0"/>
                </a:solidFill>
              </a:rPr>
              <a:t>instance de IRODS qui s’appuiera sur GPFS</a:t>
            </a:r>
            <a:endParaRPr lang="fr-FR" dirty="0" smtClean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6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Service de test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764024"/>
            <a:ext cx="837764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On fournit un </a:t>
            </a:r>
            <a:r>
              <a:rPr lang="fr-FR" sz="2800" dirty="0"/>
              <a:t>S</a:t>
            </a:r>
            <a:r>
              <a:rPr lang="fr-FR" sz="2800" dirty="0" smtClean="0"/>
              <a:t>torage Elément dans le cadre des test DPM pour ATLAS Readiness.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 head node + un disque serveur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Version de DPM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Ce Storage Elément est considéré comme une endpoint de stockage normal du point de vu des tests ATLAS.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Ce service n’est pas déployé via quattor et est configuré de façon manuelle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B050"/>
                </a:solidFill>
              </a:rPr>
              <a:t>Permet d’appréhender les problème.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B050"/>
                </a:solidFill>
              </a:rPr>
              <a:t>Donne une bonne visibilité ATLAS au 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C00000"/>
                </a:solidFill>
              </a:rPr>
              <a:t>Demande un peu d’investissement et pas mal de suivi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26654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Application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047750"/>
            <a:ext cx="5715000" cy="47625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835696" y="581025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Consommation walltime sur 1 an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378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Application ATLAS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13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17716"/>
            <a:ext cx="3755248" cy="28164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ZoneTexte 2"/>
          <p:cNvSpPr txBox="1"/>
          <p:nvPr/>
        </p:nvSpPr>
        <p:spPr>
          <a:xfrm>
            <a:off x="1188000" y="3777078"/>
            <a:ext cx="223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Multicore sur 1 ans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930658"/>
            <a:ext cx="3737992" cy="280349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5541084" y="3777078"/>
            <a:ext cx="2231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Monocore sur 1 ans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164885"/>
            <a:ext cx="3668276" cy="2330459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4372857" y="4452408"/>
            <a:ext cx="4231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Le LAPP est avec le CC IN2P3 un des deux sites Français Nucleus.</a:t>
            </a:r>
          </a:p>
          <a:p>
            <a:r>
              <a:rPr lang="fr-FR" sz="1600" dirty="0" smtClean="0"/>
              <a:t>Une responsabilité forte sur le stockage et son accès.</a:t>
            </a:r>
          </a:p>
          <a:p>
            <a:r>
              <a:rPr lang="fr-FR" sz="1600" dirty="0" smtClean="0"/>
              <a:t>Relation forte avec le «</a:t>
            </a:r>
            <a:r>
              <a:rPr lang="fr-FR" sz="1600" dirty="0"/>
              <a:t>C</a:t>
            </a:r>
            <a:r>
              <a:rPr lang="fr-FR" sz="1600" dirty="0" smtClean="0"/>
              <a:t>omputing ATLAS »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385033" y="6146297"/>
            <a:ext cx="4532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&lt;=Token  ATLASDATADISK sur 15 jours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Application LHCb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14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764704"/>
            <a:ext cx="5673831" cy="425537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ZoneTexte 2"/>
          <p:cNvSpPr txBox="1"/>
          <p:nvPr/>
        </p:nvSpPr>
        <p:spPr>
          <a:xfrm>
            <a:off x="755576" y="5246092"/>
            <a:ext cx="49681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Walltime LHCb sur 1 an en France</a:t>
            </a:r>
          </a:p>
          <a:p>
            <a:endParaRPr lang="fr-FR" dirty="0"/>
          </a:p>
          <a:p>
            <a:r>
              <a:rPr lang="fr-FR" sz="1600" dirty="0" smtClean="0"/>
              <a:t>Aucun aspect stockage avec LHCb et quasi aucune interaction avec l’ application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31027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Application CTA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15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836713"/>
            <a:ext cx="4320480" cy="32403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ZoneTexte 2"/>
          <p:cNvSpPr txBox="1"/>
          <p:nvPr/>
        </p:nvSpPr>
        <p:spPr>
          <a:xfrm>
            <a:off x="231770" y="4272806"/>
            <a:ext cx="381642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Walltime CTA sur 1 an</a:t>
            </a:r>
          </a:p>
          <a:p>
            <a:endParaRPr lang="fr-FR" dirty="0"/>
          </a:p>
          <a:p>
            <a:r>
              <a:rPr lang="fr-FR" sz="1600" dirty="0" smtClean="0"/>
              <a:t>Forte interaction avec l’application CTA notamment sur les aspects computing </a:t>
            </a:r>
            <a:endParaRPr lang="fr-FR" sz="16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711" y="2618455"/>
            <a:ext cx="4465708" cy="334928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5270706" y="2087561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Transfert par destination 5 un mois)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539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1403648" y="68400"/>
            <a:ext cx="7527952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Divers: Infrastructure hors grille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764024"/>
            <a:ext cx="837764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Une grande partie des services du LAPP sont hébergés sur une plateforme CEPH/Proxmox</a:t>
            </a:r>
            <a:r>
              <a:rPr lang="fr-FR" sz="2800" dirty="0"/>
              <a:t> </a:t>
            </a:r>
            <a:r>
              <a:rPr lang="fr-FR" sz="2800" dirty="0" smtClean="0"/>
              <a:t>depuis prés de deux ans.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AD, Web, serveur impression, cluster interactifs, monitoring….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Le service de stockage (CEPH) et celui de virtualisation (Proxmox) sont hébergés sur les mêmes machines.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15 serveurs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3 réplicas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10 To utiles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45 VM permanentes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Cette infrastructure sert aussi lors des </a:t>
            </a:r>
            <a:r>
              <a:rPr lang="fr-FR" sz="2800" dirty="0"/>
              <a:t>é</a:t>
            </a:r>
            <a:r>
              <a:rPr lang="fr-FR" sz="2800" dirty="0" smtClean="0"/>
              <a:t>coles ou masterclass hébergées au LAPP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2428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1403648" y="68400"/>
            <a:ext cx="7527952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Conclusion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1052736"/>
            <a:ext cx="837764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Les aspects WLCG ne sont qu’une composante (la plus importante en terme quantitatif) du site du LAPP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On doit toujours repositionner les besoins/les évolutions venant de WLCG dans un contexte plus global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 site surtout impliqué dans la problématique de la data et de son stockage.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Régulièrement sollicité par ATLAS pour valider les protocole, les procédures,…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Régulièrement sollicité par CTA pour positionner son computing modèle sur une infrastructure de grille.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Une certaine compétence dans la gestion de ressources non homogènes.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Une équipe motivée.</a:t>
            </a:r>
          </a:p>
        </p:txBody>
      </p:sp>
    </p:spTree>
    <p:extLst>
      <p:ext uri="{BB962C8B-B14F-4D97-AF65-F5344CB8AC3E}">
        <p14:creationId xmlns:p14="http://schemas.microsoft.com/office/powerpoint/2010/main" val="187905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Plan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539552" y="1124744"/>
            <a:ext cx="837764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Généralités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Infrastructure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Calcul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Stockage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Réseau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Data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Services de grille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Job manager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Services de grille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Plateforme de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Divers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32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67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Généralités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539552" y="825579"/>
            <a:ext cx="837764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Mesocentre Université de Savoie Mont Blanc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Tier 2 pour ATLAS et LHCb.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 centre de ressources grille pour CTA, Geant4,Hess,….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 centre de ressources pour les laboratoires de l’université.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Partenaire de la fondation universitaire.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Existe depuis 2005 et Tier2 depuis 2007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Opéré par le support informatique du LAPP.</a:t>
            </a:r>
          </a:p>
          <a:p>
            <a:endParaRPr lang="fr-F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B050"/>
                </a:solidFill>
              </a:rPr>
              <a:t>Un fort et constant support de l’université.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B050"/>
                </a:solidFill>
              </a:rPr>
              <a:t>Une bonne visibilité régionale/institut/nationale/internationale.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C00000"/>
                </a:solidFill>
              </a:rPr>
              <a:t>Un peu isolé des grandes structures universitaires.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909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Infrastructure de calcul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539552" y="764024"/>
            <a:ext cx="837764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De l’ordre de 2600 jobs slots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/>
              <a:t>&lt;</a:t>
            </a:r>
            <a:r>
              <a:rPr lang="fr-FR" sz="2000" dirty="0" smtClean="0"/>
              <a:t> 30 000 HEP06.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Dont ~200 interconnectés sur un réseau </a:t>
            </a:r>
            <a:r>
              <a:rPr lang="fr-FR" sz="2400" dirty="0"/>
              <a:t>I</a:t>
            </a:r>
            <a:r>
              <a:rPr lang="fr-FR" sz="2400" dirty="0" smtClean="0"/>
              <a:t>nfiniband.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3 Serveurs GPU (carte K80).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Uniquement des solutions de type blade center (sauf GPU).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HP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Fujitsu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Chaque blade center (16 ou 18 serveurs) est connecté sur un cœur de réseau grille en 10Gb/s.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B050"/>
                </a:solidFill>
              </a:rPr>
              <a:t>Extrêmement satisfait des technologies blade.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B050"/>
                </a:solidFill>
              </a:rPr>
              <a:t>On couvre trois familles technologiques (CPU,GPU,MPI).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C00000"/>
                </a:solidFill>
              </a:rPr>
              <a:t>On couvre trois familles technologiques </a:t>
            </a:r>
            <a:r>
              <a:rPr lang="fr-FR" sz="2000" dirty="0" smtClean="0">
                <a:solidFill>
                  <a:srgbClr val="C00000"/>
                </a:solidFill>
              </a:rPr>
              <a:t>(CPU,GPU,MPI).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B0F0"/>
                </a:solidFill>
              </a:rPr>
              <a:t>La question de ne plus supporter la composante MPI se pose.</a:t>
            </a:r>
            <a:endParaRPr lang="fr-FR" sz="2000" dirty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5816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Infrastructure de stockage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764024"/>
            <a:ext cx="837764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De l’ordre de 1,6 Po de stockage grille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CTA : ~110 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ATLAS : ~40 To de Tier3; 1,5 Po de Tier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21 disques serveurs pour le Tier 2 ( 4 pour le Tier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DPM 1.8.11.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Tous interconnectés en 10Gb/s.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Près de 200 To de stockage GPFS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SAN 3820f de DELL.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Disponible sur l’ensemble des nœuds de calcul et sur de nombreux serveurs.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Utilisé pour effectuer les backup au CC.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B050"/>
                </a:solidFill>
              </a:rPr>
              <a:t>Extrêmement satisfait avec GPFS et satisfait de DPM.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C00000"/>
                </a:solidFill>
              </a:rPr>
              <a:t>GPFS demande une certaine expertise.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B0F0"/>
                </a:solidFill>
              </a:rPr>
              <a:t>La densification (To/serveur ou To/Gbs</a:t>
            </a:r>
            <a:r>
              <a:rPr lang="fr-FR" sz="2000" baseline="30000" dirty="0" smtClean="0">
                <a:solidFill>
                  <a:srgbClr val="00B0F0"/>
                </a:solidFill>
              </a:rPr>
              <a:t>-1</a:t>
            </a:r>
            <a:r>
              <a:rPr lang="fr-FR" sz="2000" dirty="0" smtClean="0">
                <a:solidFill>
                  <a:srgbClr val="00B0F0"/>
                </a:solidFill>
              </a:rPr>
              <a:t>) sont des questions qui nous parlent.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380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Infrastructure réseau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764024"/>
            <a:ext cx="837764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Connectivité WAN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Une longueur d’onde sur le CC à 10 Gb/s ( LHCONE).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Une connectivité sur le réseau de régional 10Gb/s.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 cœur de réseau « bicéphale » sur deux salles qui </a:t>
            </a:r>
            <a:r>
              <a:rPr lang="fr-FR" sz="2400" dirty="0" smtClean="0"/>
              <a:t>s’appuie </a:t>
            </a:r>
            <a:r>
              <a:rPr lang="fr-FR" sz="2400" dirty="0" smtClean="0"/>
              <a:t>sur la technologie VSS.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Un VLAN grille qui converge dans une cœur de réseau grille.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2 switch x650 </a:t>
            </a:r>
            <a:r>
              <a:rPr lang="fr-FR" sz="2000" dirty="0"/>
              <a:t>E</a:t>
            </a:r>
            <a:r>
              <a:rPr lang="fr-FR" sz="2000" dirty="0" smtClean="0"/>
              <a:t>xtrem Network (48 ports 10Gb/s).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En cours de renouvellement vers une solution 2*40Gb/s et 48 (extensible) ports 10Gb/s.</a:t>
            </a:r>
          </a:p>
          <a:p>
            <a:pPr lvl="1"/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B050"/>
                </a:solidFill>
              </a:rPr>
              <a:t>L’utilisation du réseau (LAN) est très satisfaisante et IPV6 ready.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C00000"/>
                </a:solidFill>
              </a:rPr>
              <a:t>La connexion WAN reste notre point noir (pas de redondance).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C00000"/>
                </a:solidFill>
              </a:rPr>
              <a:t>La mise en place du VSS ne s’est pas fait sans douleur.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B0F0"/>
                </a:solidFill>
              </a:rPr>
              <a:t>Les évolutions matérielle disques/cpu mais aussi les fonctions du site ( ex nucleus pour ATLAS) sont conditionnées en partie par notre réseau (LAN et WAN).   </a:t>
            </a:r>
          </a:p>
        </p:txBody>
      </p:sp>
    </p:spTree>
    <p:extLst>
      <p:ext uri="{BB962C8B-B14F-4D97-AF65-F5344CB8AC3E}">
        <p14:creationId xmlns:p14="http://schemas.microsoft.com/office/powerpoint/2010/main" val="412517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Data Center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764024"/>
            <a:ext cx="837764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Deux salles disponibles distantes de 150 mètres.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6</a:t>
            </a:r>
            <a:r>
              <a:rPr lang="fr-FR" sz="2800" dirty="0" smtClean="0"/>
              <a:t>0 m2 : sécurité incendie, onduleurs (80 kVa), climatisation 2*40 kW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Héberge essentiellement les services du LAPP.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170 m2 : Sécurité incendie, onduleur (500 kVa), climatisation 240kW (extensible) , taux de remplissage de 16/50 racks.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Héberge le mésocentre (grille) + des services du LAPP et un rack de l’université.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B0F0"/>
                </a:solidFill>
              </a:rPr>
              <a:t>Nous devons nous investir dans l’urbanisation de la grande salle.</a:t>
            </a:r>
            <a:endParaRPr lang="fr-FR" sz="2000" dirty="0" smtClean="0">
              <a:solidFill>
                <a:srgbClr val="00B0F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972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Services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764024"/>
            <a:ext cx="837764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La totalité des services de grille (mais pas que) sont déployés et pilotés par quattor.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De l’ordre de 300 profils de machines.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Les services sont soit hébergés sur des machines physiques soit sur de machines virtuelles. (proxmox).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ESXi jusqu’en 2016</a:t>
            </a:r>
          </a:p>
          <a:p>
            <a:endParaRPr lang="fr-F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B050"/>
                </a:solidFill>
              </a:rPr>
              <a:t>Quattor nous donne satisfaction.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B050"/>
                </a:solidFill>
              </a:rPr>
              <a:t>Le choix de proxmox et celui de la rationalisation car nous avons pour le laboratoire une importante plateforme de VM sous proxmox.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B050"/>
                </a:solidFill>
              </a:rPr>
              <a:t>On s’appuie fortement sur le système partagé GPFS.</a:t>
            </a:r>
            <a:endParaRPr lang="fr-FR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29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re 31"/>
          <p:cNvSpPr>
            <a:spLocks noGrp="1"/>
          </p:cNvSpPr>
          <p:nvPr>
            <p:ph type="title"/>
          </p:nvPr>
        </p:nvSpPr>
        <p:spPr>
          <a:xfrm>
            <a:off x="2267744" y="68400"/>
            <a:ext cx="6663856" cy="450000"/>
          </a:xfrm>
        </p:spPr>
        <p:txBody>
          <a:bodyPr/>
          <a:lstStyle/>
          <a:p>
            <a:r>
              <a:rPr lang="fr-FR" sz="4000" dirty="0" smtClean="0">
                <a:solidFill>
                  <a:srgbClr val="0070C0"/>
                </a:solidFill>
              </a:rPr>
              <a:t>Job Manager</a:t>
            </a:r>
            <a:endParaRPr lang="fr-FR" sz="4000" dirty="0">
              <a:solidFill>
                <a:srgbClr val="0070C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4CD"/>
                </a:solidFill>
              </a:rPr>
              <a:t>LCG, 27/03/17</a:t>
            </a:r>
            <a:endParaRPr lang="fr-FR" dirty="0">
              <a:solidFill>
                <a:srgbClr val="00B4CD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Eric Fede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764024"/>
            <a:ext cx="83776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Une volonté de ne proposer qu’un seul service de computing et cela pour couvrir.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Les ressources CPU standards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Les ressources GPU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Les ressources MPI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Les communautés d’utilisateurs grille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Les utilisateurs du laboratoire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Les utilisateurs de l’université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Basé sur TORQUE/MAUI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B050"/>
                </a:solidFill>
              </a:rPr>
              <a:t>Cette solution satisfait nos besoins.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C00000"/>
                </a:solidFill>
              </a:rPr>
              <a:t>Nécessite une bonne connaissance de MAUI.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C00000"/>
                </a:solidFill>
              </a:rPr>
              <a:t>Basé sur des versions de Torque et Maui </a:t>
            </a:r>
            <a:r>
              <a:rPr lang="fr-FR" sz="2000" dirty="0" smtClean="0">
                <a:solidFill>
                  <a:srgbClr val="C00000"/>
                </a:solidFill>
              </a:rPr>
              <a:t>obsolètes.</a:t>
            </a:r>
            <a:endParaRPr lang="fr-FR" sz="2000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rgbClr val="00B0F0"/>
                </a:solidFill>
              </a:rPr>
              <a:t>Une </a:t>
            </a:r>
            <a:r>
              <a:rPr lang="fr-FR" sz="2000" dirty="0">
                <a:solidFill>
                  <a:srgbClr val="00B0F0"/>
                </a:solidFill>
              </a:rPr>
              <a:t>é</a:t>
            </a:r>
            <a:r>
              <a:rPr lang="fr-FR" sz="2000" dirty="0" smtClean="0">
                <a:solidFill>
                  <a:srgbClr val="00B0F0"/>
                </a:solidFill>
              </a:rPr>
              <a:t>volution version vers Torque 6 est possible et déjà validée.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3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AEB3279A-1753-4DD6-BA16-240EABD9D63C}" vid="{1F63C735-4AA9-4CDF-AA5F-B6A667799AB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présentation couv bleue QUAL-LAOB-FOR-029</Template>
  <TotalTime>375</TotalTime>
  <Words>1082</Words>
  <Application>Microsoft Office PowerPoint</Application>
  <PresentationFormat>Affichage à l'écran (4:3)</PresentationFormat>
  <Paragraphs>208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</vt:lpstr>
      <vt:lpstr>Conception personnalisée</vt:lpstr>
      <vt:lpstr>LAPP SITE REPORT LCG France Lundi 27 mars 2017 </vt:lpstr>
      <vt:lpstr>Plan</vt:lpstr>
      <vt:lpstr>Généralités</vt:lpstr>
      <vt:lpstr>Infrastructure de calcul</vt:lpstr>
      <vt:lpstr>Infrastructure de stockage</vt:lpstr>
      <vt:lpstr>Infrastructure réseau</vt:lpstr>
      <vt:lpstr>Data Center</vt:lpstr>
      <vt:lpstr>Services</vt:lpstr>
      <vt:lpstr>Job Manager</vt:lpstr>
      <vt:lpstr>Services</vt:lpstr>
      <vt:lpstr>Service de test</vt:lpstr>
      <vt:lpstr>Application</vt:lpstr>
      <vt:lpstr>Application ATLAS</vt:lpstr>
      <vt:lpstr>Application LHCb</vt:lpstr>
      <vt:lpstr>Application CTA</vt:lpstr>
      <vt:lpstr>Divers: Infrastructure hors grille</vt:lpstr>
      <vt:lpstr>Conclusion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 Sous-titre de la présentation Jeudi 17 mars 2016</dc:title>
  <dc:creator>mievre</dc:creator>
  <cp:lastModifiedBy>Eric FEDE</cp:lastModifiedBy>
  <cp:revision>62</cp:revision>
  <dcterms:created xsi:type="dcterms:W3CDTF">2016-04-26T08:18:03Z</dcterms:created>
  <dcterms:modified xsi:type="dcterms:W3CDTF">2017-03-27T12:25:17Z</dcterms:modified>
</cp:coreProperties>
</file>