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60" r:id="rId3"/>
    <p:sldId id="261" r:id="rId4"/>
    <p:sldId id="262" r:id="rId5"/>
    <p:sldId id="263" r:id="rId6"/>
    <p:sldId id="369" r:id="rId7"/>
    <p:sldId id="265" r:id="rId8"/>
    <p:sldId id="269" r:id="rId9"/>
    <p:sldId id="382" r:id="rId10"/>
    <p:sldId id="370" r:id="rId11"/>
    <p:sldId id="266" r:id="rId12"/>
    <p:sldId id="270" r:id="rId13"/>
    <p:sldId id="273" r:id="rId14"/>
    <p:sldId id="274" r:id="rId15"/>
    <p:sldId id="275" r:id="rId16"/>
    <p:sldId id="372" r:id="rId17"/>
    <p:sldId id="279" r:id="rId18"/>
    <p:sldId id="371" r:id="rId19"/>
    <p:sldId id="277" r:id="rId20"/>
    <p:sldId id="280" r:id="rId21"/>
    <p:sldId id="284" r:id="rId22"/>
    <p:sldId id="286" r:id="rId23"/>
    <p:sldId id="287" r:id="rId24"/>
    <p:sldId id="290" r:id="rId25"/>
    <p:sldId id="295" r:id="rId26"/>
    <p:sldId id="288" r:id="rId27"/>
    <p:sldId id="293" r:id="rId28"/>
    <p:sldId id="380" r:id="rId29"/>
    <p:sldId id="383" r:id="rId30"/>
    <p:sldId id="299" r:id="rId31"/>
    <p:sldId id="376" r:id="rId32"/>
    <p:sldId id="298" r:id="rId33"/>
    <p:sldId id="301" r:id="rId34"/>
    <p:sldId id="302" r:id="rId35"/>
    <p:sldId id="304" r:id="rId36"/>
    <p:sldId id="373" r:id="rId37"/>
    <p:sldId id="375" r:id="rId38"/>
    <p:sldId id="374" r:id="rId39"/>
    <p:sldId id="305" r:id="rId40"/>
    <p:sldId id="307" r:id="rId41"/>
    <p:sldId id="311" r:id="rId42"/>
    <p:sldId id="381"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AD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Objects="1">
      <p:cViewPr varScale="1">
        <p:scale>
          <a:sx n="71" d="100"/>
          <a:sy n="71" d="100"/>
        </p:scale>
        <p:origin x="-105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6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11D08AE-1F99-454F-90BA-1D79519BF220}" type="datetimeFigureOut">
              <a:rPr lang="en-US"/>
              <a:pPr>
                <a:defRPr/>
              </a:pPr>
              <a:t>3/14/2009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196BC9C-73CE-4B53-9DCA-423403672134}"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208868-17D1-41AE-BC7A-C217EA9CAE0E}" type="slidenum">
              <a:rPr lang="en-US"/>
              <a:pPr fontAlgn="base">
                <a:spcBef>
                  <a:spcPct val="0"/>
                </a:spcBef>
                <a:spcAft>
                  <a:spcPct val="0"/>
                </a:spcAft>
                <a:defRPr/>
              </a:pPr>
              <a:t>1</a:t>
            </a:fld>
            <a:endParaRPr lang="en-US"/>
          </a:p>
        </p:txBody>
      </p:sp>
      <p:sp>
        <p:nvSpPr>
          <p:cNvPr id="163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63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355641-817A-4477-8B96-0CA013952F52}" type="slidenum">
              <a:rPr lang="en-US"/>
              <a:pPr fontAlgn="base">
                <a:spcBef>
                  <a:spcPct val="0"/>
                </a:spcBef>
                <a:spcAft>
                  <a:spcPct val="0"/>
                </a:spcAft>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428FD4-7FA1-4F57-9149-FF02633C01F7}" type="slidenum">
              <a:rPr lang="en-US"/>
              <a:pPr fontAlgn="base">
                <a:spcBef>
                  <a:spcPct val="0"/>
                </a:spcBef>
                <a:spcAft>
                  <a:spcPct val="0"/>
                </a:spcAft>
                <a:defRPr/>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69C4425-8701-4801-ACD0-C05DE2E9DECA}" type="slidenum">
              <a:rPr lang="en-US"/>
              <a:pPr fontAlgn="base">
                <a:spcBef>
                  <a:spcPct val="0"/>
                </a:spcBef>
                <a:spcAft>
                  <a:spcPct val="0"/>
                </a:spcAft>
                <a:defRPr/>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BE0508-6430-4069-B3CA-E93322779491}" type="slidenum">
              <a:rPr lang="en-US"/>
              <a:pPr fontAlgn="base">
                <a:spcBef>
                  <a:spcPct val="0"/>
                </a:spcBef>
                <a:spcAft>
                  <a:spcPct val="0"/>
                </a:spcAft>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532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9AE2A9-B450-4703-823E-438CAB8C8D54}" type="slidenum">
              <a:rPr lang="en-US"/>
              <a:pPr fontAlgn="base">
                <a:spcBef>
                  <a:spcPct val="0"/>
                </a:spcBef>
                <a:spcAft>
                  <a:spcPct val="0"/>
                </a:spcAft>
                <a:defRPr/>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0CAF748-CA03-41EF-AF91-479E1215E68D}" type="datetimeFigureOut">
              <a:rPr lang="en-US"/>
              <a:pPr>
                <a:defRPr/>
              </a:pPr>
              <a:t>3/14/2009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3FC7EA-3677-4752-B9B6-DCE2B3A105BE}"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3999FCF-D1EB-49DE-8B48-A3548DD09AEC}" type="datetimeFigureOut">
              <a:rPr lang="en-US"/>
              <a:pPr>
                <a:defRPr/>
              </a:pPr>
              <a:t>3/14/2009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BA2F69-FF3A-44F3-A977-A752A5242DFC}"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D4AD33-A997-4F38-BAF8-BE617115000C}" type="datetimeFigureOut">
              <a:rPr lang="en-US"/>
              <a:pPr>
                <a:defRPr/>
              </a:pPr>
              <a:t>3/14/2009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9BD620-F226-47EC-BA08-CB8B52DC3EAE}"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a:t>   </a:t>
            </a:r>
          </a:p>
        </p:txBody>
      </p:sp>
      <p:sp>
        <p:nvSpPr>
          <p:cNvPr id="4" name="Rectangle 5"/>
          <p:cNvSpPr>
            <a:spLocks noGrp="1" noChangeArrowheads="1"/>
          </p:cNvSpPr>
          <p:nvPr>
            <p:ph type="ftr" sz="quarter" idx="11"/>
          </p:nvPr>
        </p:nvSpPr>
        <p:spPr/>
        <p:txBody>
          <a:bodyPr/>
          <a:lstStyle>
            <a:lvl1pPr>
              <a:defRPr/>
            </a:lvl1pPr>
          </a:lstStyle>
          <a:p>
            <a:pPr>
              <a:defRPr/>
            </a:pPr>
            <a:r>
              <a:rPr lang="en-US"/>
              <a:t>          </a:t>
            </a:r>
          </a:p>
        </p:txBody>
      </p:sp>
      <p:sp>
        <p:nvSpPr>
          <p:cNvPr id="5" name="Rectangle 6"/>
          <p:cNvSpPr>
            <a:spLocks noGrp="1" noChangeArrowheads="1"/>
          </p:cNvSpPr>
          <p:nvPr>
            <p:ph type="sldNum" sz="quarter" idx="12"/>
          </p:nvPr>
        </p:nvSpPr>
        <p:spPr/>
        <p:txBody>
          <a:bodyPr/>
          <a:lstStyle>
            <a:lvl1pPr>
              <a:defRPr/>
            </a:lvl1pPr>
          </a:lstStyle>
          <a:p>
            <a:pPr>
              <a:defRPr/>
            </a:pPr>
            <a:fld id="{38D5D12F-2229-42CA-8DF0-ABF3BBE61F4B}" type="slidenum">
              <a:rPr lang="en-US"/>
              <a:pPr>
                <a:defRPr/>
              </a:pPr>
              <a:t>‹N°›</a:t>
            </a:fld>
            <a:r>
              <a:rPr lang="en-US"/>
              <a: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AFC2653-FA09-467B-9516-34CA6BBBD855}" type="datetimeFigureOut">
              <a:rPr lang="en-US"/>
              <a:pPr>
                <a:defRPr/>
              </a:pPr>
              <a:t>3/14/2009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82DC7A-7839-41D4-A65D-6E8AEEF7FD72}"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C284BB-5744-4FBD-94A6-2A86B9942AA2}" type="datetimeFigureOut">
              <a:rPr lang="en-US"/>
              <a:pPr>
                <a:defRPr/>
              </a:pPr>
              <a:t>3/14/2009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E9B1B7-39B6-4943-8290-344231487C61}"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5956F0-3DAA-4912-A847-31F6F8D9E627}" type="datetimeFigureOut">
              <a:rPr lang="en-US"/>
              <a:pPr>
                <a:defRPr/>
              </a:pPr>
              <a:t>3/14/2009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CB7C34-0A62-435C-9BE0-69F7F54F676E}"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9444946-1AA1-491A-9603-E108A462718F}" type="datetimeFigureOut">
              <a:rPr lang="en-US"/>
              <a:pPr>
                <a:defRPr/>
              </a:pPr>
              <a:t>3/14/2009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40076B4-2D3F-4225-889D-F95B578D7F37}"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14551A0-947F-4F5F-939A-EE6E9E48472F}" type="datetimeFigureOut">
              <a:rPr lang="en-US"/>
              <a:pPr>
                <a:defRPr/>
              </a:pPr>
              <a:t>3/14/2009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64DD3DF-AF2C-4C67-99E1-332359917FE5}"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17C67A-79F1-417A-B8A0-2D8E18B402F6}" type="datetimeFigureOut">
              <a:rPr lang="en-US"/>
              <a:pPr>
                <a:defRPr/>
              </a:pPr>
              <a:t>3/14/2009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A5AB44F-2AAC-4EEB-9C87-627C28159AF3}"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5B3EB0-4C9A-4559-89B5-10DBF71849FA}" type="datetimeFigureOut">
              <a:rPr lang="en-US"/>
              <a:pPr>
                <a:defRPr/>
              </a:pPr>
              <a:t>3/14/2009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95D3E95-6115-42FF-97D7-8D3A12337470}"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359F93-567C-4680-B833-E9C6B6CFF51F}" type="datetimeFigureOut">
              <a:rPr lang="en-US"/>
              <a:pPr>
                <a:defRPr/>
              </a:pPr>
              <a:t>3/14/2009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445E42-1FB4-4D35-9C99-F3668ABBCDC9}"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58B8EC7-7165-43CA-8FF7-5F61B2E29377}" type="datetimeFigureOut">
              <a:rPr lang="en-US"/>
              <a:pPr>
                <a:defRPr/>
              </a:pPr>
              <a:t>3/14/2009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41FA1BF-0DE0-493E-A154-D57A35477232}"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slide" Target="slide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5.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slide" Target="slide22.xml"/><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 Id="rId5" Type="http://schemas.openxmlformats.org/officeDocument/2006/relationships/image" Target="../media/image5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7.png"/><Relationship Id="rId4"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6.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6.xml"/><Relationship Id="rId4" Type="http://schemas.openxmlformats.org/officeDocument/2006/relationships/image" Target="../media/image70.png"/></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 Id="rId4" Type="http://schemas.openxmlformats.org/officeDocument/2006/relationships/image" Target="../media/image7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5" Type="http://schemas.openxmlformats.org/officeDocument/2006/relationships/image" Target="../media/image77.png"/><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3.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p:txBody>
          <a:bodyPr/>
          <a:lstStyle/>
          <a:p>
            <a:pPr>
              <a:defRPr/>
            </a:pPr>
            <a:r>
              <a:rPr lang="en-US"/>
              <a:t>   </a:t>
            </a:r>
          </a:p>
        </p:txBody>
      </p:sp>
      <p:sp>
        <p:nvSpPr>
          <p:cNvPr id="16387" name="Footer Placeholder 4"/>
          <p:cNvSpPr>
            <a:spLocks noGrp="1"/>
          </p:cNvSpPr>
          <p:nvPr>
            <p:ph type="ftr" sz="quarter" idx="11"/>
          </p:nvPr>
        </p:nvSpPr>
        <p:spPr/>
        <p:txBody>
          <a:bodyPr/>
          <a:lstStyle/>
          <a:p>
            <a:pPr>
              <a:defRPr/>
            </a:pPr>
            <a:r>
              <a:rPr lang="en-US" smtClean="0"/>
              <a:t>          </a:t>
            </a:r>
          </a:p>
        </p:txBody>
      </p:sp>
      <p:sp>
        <p:nvSpPr>
          <p:cNvPr id="7" name="Slide Number Placeholder 5"/>
          <p:cNvSpPr>
            <a:spLocks noGrp="1"/>
          </p:cNvSpPr>
          <p:nvPr>
            <p:ph type="sldNum" sz="quarter" idx="12"/>
          </p:nvPr>
        </p:nvSpPr>
        <p:spPr/>
        <p:txBody>
          <a:bodyPr/>
          <a:lstStyle/>
          <a:p>
            <a:pPr>
              <a:defRPr/>
            </a:pPr>
            <a:fld id="{75E28676-51DD-46E7-AF4C-D595B84B0056}" type="slidenum">
              <a:rPr lang="en-US"/>
              <a:pPr>
                <a:defRPr/>
              </a:pPr>
              <a:t>1</a:t>
            </a:fld>
            <a:r>
              <a:rPr lang="en-US"/>
              <a:t>#</a:t>
            </a:r>
          </a:p>
        </p:txBody>
      </p:sp>
      <p:pic>
        <p:nvPicPr>
          <p:cNvPr id="15364" name="Picture 6" descr="Maryland_small"/>
          <p:cNvPicPr>
            <a:picLocks noChangeAspect="1" noChangeArrowheads="1"/>
          </p:cNvPicPr>
          <p:nvPr/>
        </p:nvPicPr>
        <p:blipFill>
          <a:blip r:embed="rId3"/>
          <a:srcRect/>
          <a:stretch>
            <a:fillRect/>
          </a:stretch>
        </p:blipFill>
        <p:spPr bwMode="auto">
          <a:xfrm>
            <a:off x="3657600" y="4343400"/>
            <a:ext cx="1905000" cy="1731963"/>
          </a:xfrm>
          <a:prstGeom prst="rect">
            <a:avLst/>
          </a:prstGeom>
          <a:noFill/>
          <a:ln w="9525">
            <a:noFill/>
            <a:miter lim="800000"/>
            <a:headEnd/>
            <a:tailEnd/>
          </a:ln>
        </p:spPr>
      </p:pic>
      <p:sp>
        <p:nvSpPr>
          <p:cNvPr id="15365" name="Text Box 8"/>
          <p:cNvSpPr txBox="1">
            <a:spLocks noChangeArrowheads="1"/>
          </p:cNvSpPr>
          <p:nvPr/>
        </p:nvSpPr>
        <p:spPr bwMode="auto">
          <a:xfrm>
            <a:off x="1143000" y="304800"/>
            <a:ext cx="6934200" cy="1646238"/>
          </a:xfrm>
          <a:prstGeom prst="rect">
            <a:avLst/>
          </a:prstGeom>
          <a:noFill/>
          <a:ln w="9525">
            <a:noFill/>
            <a:miter lim="800000"/>
            <a:headEnd/>
            <a:tailEnd/>
          </a:ln>
        </p:spPr>
        <p:txBody>
          <a:bodyPr>
            <a:spAutoFit/>
          </a:bodyPr>
          <a:lstStyle/>
          <a:p>
            <a:pPr algn="ctr">
              <a:spcBef>
                <a:spcPct val="50000"/>
              </a:spcBef>
            </a:pPr>
            <a:r>
              <a:rPr lang="en-US" sz="2800" b="1">
                <a:latin typeface="Comic Sans MS" pitchFamily="66" charset="0"/>
              </a:rPr>
              <a:t>XLIVth Rencontres de Moriond</a:t>
            </a:r>
            <a:r>
              <a:rPr lang="en-US" sz="2800">
                <a:latin typeface="Comic Sans MS" pitchFamily="66" charset="0"/>
              </a:rPr>
              <a:t> </a:t>
            </a:r>
            <a:endParaRPr lang="en-US" sz="4000" b="1">
              <a:latin typeface="Comic Sans MS" pitchFamily="66" charset="0"/>
            </a:endParaRPr>
          </a:p>
          <a:p>
            <a:pPr algn="ctr">
              <a:spcBef>
                <a:spcPct val="50000"/>
              </a:spcBef>
            </a:pPr>
            <a:endParaRPr lang="en-US">
              <a:latin typeface="Comic Sans MS" pitchFamily="66" charset="0"/>
            </a:endParaRPr>
          </a:p>
          <a:p>
            <a:pPr algn="ctr"/>
            <a:endParaRPr lang="en-US">
              <a:latin typeface="Comic Sans MS" pitchFamily="66" charset="0"/>
            </a:endParaRPr>
          </a:p>
          <a:p>
            <a:pPr algn="ctr"/>
            <a:r>
              <a:rPr lang="en-US" sz="2800" u="sng">
                <a:latin typeface="Comic Sans MS" pitchFamily="66" charset="0"/>
              </a:rPr>
              <a:t>Experimental Summary &amp; Highlights</a:t>
            </a:r>
          </a:p>
        </p:txBody>
      </p:sp>
      <p:sp>
        <p:nvSpPr>
          <p:cNvPr id="15366" name="Rectangle 17"/>
          <p:cNvSpPr>
            <a:spLocks noChangeArrowheads="1"/>
          </p:cNvSpPr>
          <p:nvPr/>
        </p:nvSpPr>
        <p:spPr bwMode="auto">
          <a:xfrm>
            <a:off x="2286000" y="3403600"/>
            <a:ext cx="4724400" cy="1570038"/>
          </a:xfrm>
          <a:prstGeom prst="rect">
            <a:avLst/>
          </a:prstGeom>
          <a:noFill/>
          <a:ln w="9525">
            <a:noFill/>
            <a:miter lim="800000"/>
            <a:headEnd/>
            <a:tailEnd/>
          </a:ln>
        </p:spPr>
        <p:txBody>
          <a:bodyPr>
            <a:spAutoFit/>
          </a:bodyPr>
          <a:lstStyle/>
          <a:p>
            <a:pPr algn="ctr"/>
            <a:r>
              <a:rPr lang="en-US" i="1">
                <a:latin typeface="Comic Sans MS" pitchFamily="66" charset="0"/>
              </a:rPr>
              <a:t>Hassan Jawahery</a:t>
            </a:r>
          </a:p>
          <a:p>
            <a:pPr algn="ctr"/>
            <a:r>
              <a:rPr lang="en-US" i="1">
                <a:latin typeface="Comic Sans MS" pitchFamily="66" charset="0"/>
              </a:rPr>
              <a:t>University of Maryland</a:t>
            </a:r>
          </a:p>
          <a:p>
            <a:pPr algn="ctr"/>
            <a:r>
              <a:rPr lang="en-US" i="1">
                <a:latin typeface="Comic Sans MS" pitchFamily="66" charset="0"/>
              </a:rPr>
              <a:t>March 14, 2009 </a:t>
            </a:r>
          </a:p>
          <a:p>
            <a:pPr algn="ctr"/>
            <a:endParaRPr lang="en-US" i="1">
              <a:latin typeface="Comic Sans MS" pitchFamily="66" charset="0"/>
            </a:endParaRPr>
          </a:p>
          <a:p>
            <a:pPr algn="ctr"/>
            <a:endParaRPr lang="en-US" sz="2400">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66800" y="-42565"/>
            <a:ext cx="7620000" cy="653534"/>
          </a:xfrm>
          <a:solidFill>
            <a:schemeClr val="tx2">
              <a:lumMod val="20000"/>
              <a:lumOff val="80000"/>
            </a:schemeClr>
          </a:solidFill>
          <a:ln w="19050"/>
        </p:spPr>
        <p:txBody>
          <a:bodyPr rtlCol="0">
            <a:noAutofit/>
          </a:bodyPr>
          <a:lstStyle/>
          <a:p>
            <a:pPr eaLnBrk="1" fontAlgn="auto" hangingPunct="1">
              <a:spcAft>
                <a:spcPts val="0"/>
              </a:spcAft>
              <a:defRPr/>
            </a:pPr>
            <a:r>
              <a:rPr lang="en-US" sz="2400" dirty="0" smtClean="0">
                <a:latin typeface="Comic Sans MS"/>
                <a:cs typeface="Comic Sans MS"/>
              </a:rPr>
              <a:t>Search for Beyond SM </a:t>
            </a:r>
            <a:r>
              <a:rPr lang="en-US" sz="2400" dirty="0" smtClean="0">
                <a:noFill/>
                <a:latin typeface="Comic Sans MS"/>
                <a:cs typeface="Comic Sans MS"/>
              </a:rPr>
              <a:t>Higgs</a:t>
            </a:r>
            <a:endParaRPr lang="en-US" sz="2400" dirty="0" smtClean="0">
              <a:latin typeface="Comic Sans MS"/>
              <a:cs typeface="Comic Sans MS"/>
            </a:endParaRPr>
          </a:p>
        </p:txBody>
      </p:sp>
      <p:sp>
        <p:nvSpPr>
          <p:cNvPr id="30723" name="Date Placeholder 1"/>
          <p:cNvSpPr>
            <a:spLocks noGrp="1"/>
          </p:cNvSpPr>
          <p:nvPr>
            <p:ph type="dt" sz="quarter" idx="10"/>
          </p:nvPr>
        </p:nvSpPr>
        <p:spPr/>
        <p:txBody>
          <a:bodyPr/>
          <a:lstStyle/>
          <a:p>
            <a:pPr>
              <a:defRPr/>
            </a:pPr>
            <a:r>
              <a:rPr lang="en-US"/>
              <a:t>   </a:t>
            </a:r>
          </a:p>
        </p:txBody>
      </p:sp>
      <p:sp>
        <p:nvSpPr>
          <p:cNvPr id="30724" name="Footer Placeholder 2"/>
          <p:cNvSpPr>
            <a:spLocks noGrp="1"/>
          </p:cNvSpPr>
          <p:nvPr>
            <p:ph type="ftr" sz="quarter" idx="11"/>
          </p:nvPr>
        </p:nvSpPr>
        <p:spPr/>
        <p:txBody>
          <a:bodyPr/>
          <a:lstStyle/>
          <a:p>
            <a:pPr>
              <a:defRPr/>
            </a:pPr>
            <a:r>
              <a:rPr lang="en-US" smtClean="0"/>
              <a:t>          </a:t>
            </a:r>
          </a:p>
        </p:txBody>
      </p:sp>
      <p:sp>
        <p:nvSpPr>
          <p:cNvPr id="4" name="Slide Number Placeholder 3"/>
          <p:cNvSpPr>
            <a:spLocks noGrp="1"/>
          </p:cNvSpPr>
          <p:nvPr>
            <p:ph type="sldNum" sz="quarter" idx="12"/>
          </p:nvPr>
        </p:nvSpPr>
        <p:spPr/>
        <p:txBody>
          <a:bodyPr/>
          <a:lstStyle/>
          <a:p>
            <a:pPr>
              <a:defRPr/>
            </a:pPr>
            <a:fld id="{A387C47D-B4F6-406E-AC2E-9259966AF8A5}" type="slidenum">
              <a:rPr lang="en-US"/>
              <a:pPr>
                <a:defRPr/>
              </a:pPr>
              <a:t>10</a:t>
            </a:fld>
            <a:r>
              <a:rPr lang="en-US"/>
              <a:t>#</a:t>
            </a:r>
          </a:p>
        </p:txBody>
      </p:sp>
      <p:sp>
        <p:nvSpPr>
          <p:cNvPr id="27653" name="TextBox 18"/>
          <p:cNvSpPr txBox="1">
            <a:spLocks noChangeArrowheads="1"/>
          </p:cNvSpPr>
          <p:nvPr/>
        </p:nvSpPr>
        <p:spPr bwMode="auto">
          <a:xfrm>
            <a:off x="0" y="838200"/>
            <a:ext cx="4114800" cy="646113"/>
          </a:xfrm>
          <a:prstGeom prst="rect">
            <a:avLst/>
          </a:prstGeom>
          <a:noFill/>
          <a:ln w="9525">
            <a:noFill/>
            <a:miter lim="800000"/>
            <a:headEnd/>
            <a:tailEnd/>
          </a:ln>
        </p:spPr>
        <p:txBody>
          <a:bodyPr>
            <a:spAutoFit/>
          </a:bodyPr>
          <a:lstStyle/>
          <a:p>
            <a:pPr>
              <a:buFont typeface="Arial" charset="0"/>
              <a:buChar char="•"/>
            </a:pPr>
            <a:r>
              <a:rPr lang="en-US">
                <a:latin typeface="Comic Sans MS" pitchFamily="66" charset="0"/>
              </a:rPr>
              <a:t>Tevatron searches extend to non-SM like Higgs:</a:t>
            </a:r>
          </a:p>
        </p:txBody>
      </p:sp>
      <p:pic>
        <p:nvPicPr>
          <p:cNvPr id="27654" name="Picture 19"/>
          <p:cNvPicPr>
            <a:picLocks noChangeAspect="1"/>
          </p:cNvPicPr>
          <p:nvPr/>
        </p:nvPicPr>
        <p:blipFill>
          <a:blip r:embed="rId2"/>
          <a:srcRect/>
          <a:stretch>
            <a:fillRect/>
          </a:stretch>
        </p:blipFill>
        <p:spPr bwMode="auto">
          <a:xfrm>
            <a:off x="0" y="1676400"/>
            <a:ext cx="3657600" cy="3757613"/>
          </a:xfrm>
          <a:prstGeom prst="rect">
            <a:avLst/>
          </a:prstGeom>
          <a:noFill/>
          <a:ln w="9525">
            <a:noFill/>
            <a:miter lim="800000"/>
            <a:headEnd/>
            <a:tailEnd/>
          </a:ln>
        </p:spPr>
      </p:pic>
      <p:sp>
        <p:nvSpPr>
          <p:cNvPr id="27655" name="TextBox 20"/>
          <p:cNvSpPr txBox="1">
            <a:spLocks noChangeArrowheads="1"/>
          </p:cNvSpPr>
          <p:nvPr/>
        </p:nvSpPr>
        <p:spPr bwMode="auto">
          <a:xfrm>
            <a:off x="228600" y="5607050"/>
            <a:ext cx="3048000" cy="647700"/>
          </a:xfrm>
          <a:prstGeom prst="rect">
            <a:avLst/>
          </a:prstGeom>
          <a:solidFill>
            <a:srgbClr val="D7E4BD"/>
          </a:solidFill>
          <a:ln w="9525">
            <a:noFill/>
            <a:miter lim="800000"/>
            <a:headEnd/>
            <a:tailEnd/>
          </a:ln>
        </p:spPr>
        <p:txBody>
          <a:bodyPr>
            <a:spAutoFit/>
          </a:bodyPr>
          <a:lstStyle/>
          <a:p>
            <a:r>
              <a:rPr lang="en-US">
                <a:latin typeface="Comic Sans MS" pitchFamily="66" charset="0"/>
              </a:rPr>
              <a:t>NO excess found</a:t>
            </a:r>
          </a:p>
          <a:p>
            <a:r>
              <a:rPr lang="en-US">
                <a:latin typeface="Comic Sans MS" pitchFamily="66" charset="0"/>
              </a:rPr>
              <a:t>Limits on parameter space</a:t>
            </a:r>
          </a:p>
        </p:txBody>
      </p:sp>
      <p:sp>
        <p:nvSpPr>
          <p:cNvPr id="27656" name="TextBox 21"/>
          <p:cNvSpPr txBox="1">
            <a:spLocks noChangeArrowheads="1"/>
          </p:cNvSpPr>
          <p:nvPr/>
        </p:nvSpPr>
        <p:spPr bwMode="auto">
          <a:xfrm>
            <a:off x="228600" y="284163"/>
            <a:ext cx="1676400" cy="369887"/>
          </a:xfrm>
          <a:prstGeom prst="rect">
            <a:avLst/>
          </a:prstGeom>
          <a:solidFill>
            <a:srgbClr val="EBF1DE"/>
          </a:solidFill>
          <a:ln w="9525">
            <a:noFill/>
            <a:miter lim="800000"/>
            <a:headEnd/>
            <a:tailEnd/>
          </a:ln>
        </p:spPr>
        <p:txBody>
          <a:bodyPr>
            <a:spAutoFit/>
          </a:bodyPr>
          <a:lstStyle/>
          <a:p>
            <a:r>
              <a:rPr lang="en-US">
                <a:solidFill>
                  <a:srgbClr val="FF0000"/>
                </a:solidFill>
                <a:latin typeface="Calibri" pitchFamily="34" charset="0"/>
              </a:rPr>
              <a:t>Abid Patwa</a:t>
            </a:r>
          </a:p>
        </p:txBody>
      </p:sp>
      <p:pic>
        <p:nvPicPr>
          <p:cNvPr id="27657" name="Picture 24"/>
          <p:cNvPicPr>
            <a:picLocks noChangeAspect="1"/>
          </p:cNvPicPr>
          <p:nvPr/>
        </p:nvPicPr>
        <p:blipFill>
          <a:blip r:embed="rId3"/>
          <a:srcRect/>
          <a:stretch>
            <a:fillRect/>
          </a:stretch>
        </p:blipFill>
        <p:spPr bwMode="auto">
          <a:xfrm>
            <a:off x="4991100" y="2033588"/>
            <a:ext cx="2800350" cy="3624262"/>
          </a:xfrm>
          <a:prstGeom prst="rect">
            <a:avLst/>
          </a:prstGeom>
          <a:noFill/>
          <a:ln w="9525">
            <a:noFill/>
            <a:miter lim="800000"/>
            <a:headEnd/>
            <a:tailEnd/>
          </a:ln>
        </p:spPr>
      </p:pic>
      <p:sp>
        <p:nvSpPr>
          <p:cNvPr id="27658" name="TextBox 25"/>
          <p:cNvSpPr txBox="1">
            <a:spLocks noChangeArrowheads="1"/>
          </p:cNvSpPr>
          <p:nvPr/>
        </p:nvSpPr>
        <p:spPr bwMode="auto">
          <a:xfrm>
            <a:off x="4724400" y="700088"/>
            <a:ext cx="4114800" cy="922337"/>
          </a:xfrm>
          <a:prstGeom prst="rect">
            <a:avLst/>
          </a:prstGeom>
          <a:noFill/>
          <a:ln w="9525">
            <a:noFill/>
            <a:miter lim="800000"/>
            <a:headEnd/>
            <a:tailEnd/>
          </a:ln>
        </p:spPr>
        <p:txBody>
          <a:bodyPr>
            <a:spAutoFit/>
          </a:bodyPr>
          <a:lstStyle/>
          <a:p>
            <a:r>
              <a:rPr lang="en-US">
                <a:latin typeface="Comic Sans MS" pitchFamily="66" charset="0"/>
              </a:rPr>
              <a:t>BaBar &amp; CLEO searched for light pseduscalar Higgs with M&lt;10 GeV in </a:t>
            </a:r>
            <a:r>
              <a:rPr lang="en-US">
                <a:latin typeface="Symbol" pitchFamily="18" charset="2"/>
              </a:rPr>
              <a:t>U </a:t>
            </a:r>
            <a:r>
              <a:rPr lang="en-US">
                <a:latin typeface="Comic Sans MS" pitchFamily="66" charset="0"/>
              </a:rPr>
              <a:t>decays- motivated in NMSSM</a:t>
            </a:r>
          </a:p>
        </p:txBody>
      </p:sp>
      <p:sp>
        <p:nvSpPr>
          <p:cNvPr id="27659" name="TextBox 26"/>
          <p:cNvSpPr txBox="1">
            <a:spLocks noChangeArrowheads="1"/>
          </p:cNvSpPr>
          <p:nvPr/>
        </p:nvSpPr>
        <p:spPr bwMode="auto">
          <a:xfrm>
            <a:off x="7334250" y="330200"/>
            <a:ext cx="1676400" cy="369888"/>
          </a:xfrm>
          <a:prstGeom prst="rect">
            <a:avLst/>
          </a:prstGeom>
          <a:solidFill>
            <a:srgbClr val="EBF1DE"/>
          </a:solidFill>
          <a:ln w="9525">
            <a:noFill/>
            <a:miter lim="800000"/>
            <a:headEnd/>
            <a:tailEnd/>
          </a:ln>
        </p:spPr>
        <p:txBody>
          <a:bodyPr>
            <a:spAutoFit/>
          </a:bodyPr>
          <a:lstStyle/>
          <a:p>
            <a:r>
              <a:rPr lang="en-US" u="sng">
                <a:solidFill>
                  <a:srgbClr val="FF0000"/>
                </a:solidFill>
                <a:latin typeface="Calibri" pitchFamily="34" charset="0"/>
              </a:rPr>
              <a:t>Joao Acosta</a:t>
            </a:r>
          </a:p>
        </p:txBody>
      </p:sp>
      <p:sp>
        <p:nvSpPr>
          <p:cNvPr id="29" name="Footer Placeholder 2"/>
          <p:cNvSpPr txBox="1">
            <a:spLocks/>
          </p:cNvSpPr>
          <p:nvPr/>
        </p:nvSpPr>
        <p:spPr>
          <a:xfrm>
            <a:off x="3276600" y="6477000"/>
            <a:ext cx="2895600" cy="365125"/>
          </a:xfrm>
          <a:prstGeom prst="rect">
            <a:avLst/>
          </a:prstGeom>
        </p:spPr>
        <p:txBody>
          <a:bodyPr anchor="ctr"/>
          <a:lstStyle/>
          <a:p>
            <a:pPr algn="ctr" fontAlgn="auto">
              <a:spcBef>
                <a:spcPts val="0"/>
              </a:spcBef>
              <a:spcAft>
                <a:spcPts val="0"/>
              </a:spcAft>
              <a:defRPr/>
            </a:pPr>
            <a:r>
              <a:rPr lang="en-US" sz="1200">
                <a:solidFill>
                  <a:schemeClr val="tx1">
                    <a:tint val="75000"/>
                  </a:schemeClr>
                </a:solidFill>
                <a:latin typeface="+mn-lt"/>
              </a:rPr>
              <a:t>          </a:t>
            </a:r>
          </a:p>
        </p:txBody>
      </p:sp>
      <p:pic>
        <p:nvPicPr>
          <p:cNvPr id="27661" name="Picture 29"/>
          <p:cNvPicPr>
            <a:picLocks noChangeAspect="1"/>
          </p:cNvPicPr>
          <p:nvPr/>
        </p:nvPicPr>
        <p:blipFill>
          <a:blip r:embed="rId4"/>
          <a:srcRect/>
          <a:stretch>
            <a:fillRect/>
          </a:stretch>
        </p:blipFill>
        <p:spPr bwMode="auto">
          <a:xfrm>
            <a:off x="5200650" y="1676400"/>
            <a:ext cx="3276600" cy="400050"/>
          </a:xfrm>
          <a:prstGeom prst="rect">
            <a:avLst/>
          </a:prstGeom>
          <a:noFill/>
          <a:ln w="9525">
            <a:noFill/>
            <a:miter lim="800000"/>
            <a:headEnd/>
            <a:tailEnd/>
          </a:ln>
        </p:spPr>
      </p:pic>
      <p:sp>
        <p:nvSpPr>
          <p:cNvPr id="31" name="TextBox 30"/>
          <p:cNvSpPr txBox="1"/>
          <p:nvPr/>
        </p:nvSpPr>
        <p:spPr>
          <a:xfrm>
            <a:off x="3876675" y="5657850"/>
            <a:ext cx="5353050" cy="1200150"/>
          </a:xfrm>
          <a:prstGeom prst="rect">
            <a:avLst/>
          </a:prstGeom>
          <a:solidFill>
            <a:schemeClr val="accent3">
              <a:lumMod val="40000"/>
              <a:lumOff val="60000"/>
            </a:schemeClr>
          </a:solidFill>
        </p:spPr>
        <p:txBody>
          <a:bodyPr>
            <a:spAutoFit/>
          </a:bodyPr>
          <a:lstStyle/>
          <a:p>
            <a:pPr fontAlgn="auto">
              <a:spcBef>
                <a:spcPts val="0"/>
              </a:spcBef>
              <a:spcAft>
                <a:spcPts val="0"/>
              </a:spcAft>
              <a:buFont typeface="Arial"/>
              <a:buChar char="•"/>
              <a:defRPr/>
            </a:pPr>
            <a:r>
              <a:rPr lang="en-US" dirty="0">
                <a:latin typeface="Comic Sans MS"/>
                <a:cs typeface="Comic Sans MS"/>
              </a:rPr>
              <a:t>Exclude </a:t>
            </a:r>
            <a:r>
              <a:rPr lang="en-US" dirty="0" err="1">
                <a:latin typeface="Comic Sans MS"/>
                <a:cs typeface="Comic Sans MS"/>
              </a:rPr>
              <a:t>m(A</a:t>
            </a:r>
            <a:r>
              <a:rPr lang="en-US" dirty="0">
                <a:latin typeface="Comic Sans MS"/>
                <a:cs typeface="Comic Sans MS"/>
              </a:rPr>
              <a:t>)&lt;2xm(</a:t>
            </a:r>
            <a:r>
              <a:rPr lang="en-US" dirty="0">
                <a:latin typeface="Symbol" charset="2"/>
                <a:cs typeface="Symbol" charset="2"/>
              </a:rPr>
              <a:t>t)</a:t>
            </a:r>
            <a:r>
              <a:rPr lang="en-US" dirty="0">
                <a:latin typeface="Comic Sans MS"/>
                <a:cs typeface="Comic Sans MS"/>
              </a:rPr>
              <a:t> </a:t>
            </a:r>
          </a:p>
          <a:p>
            <a:pPr fontAlgn="auto">
              <a:spcBef>
                <a:spcPts val="0"/>
              </a:spcBef>
              <a:spcAft>
                <a:spcPts val="0"/>
              </a:spcAft>
              <a:buFont typeface="Arial"/>
              <a:buChar char="•"/>
              <a:defRPr/>
            </a:pPr>
            <a:r>
              <a:rPr lang="en-US" dirty="0">
                <a:latin typeface="Comic Sans MS"/>
                <a:cs typeface="Comic Sans MS"/>
              </a:rPr>
              <a:t>On </a:t>
            </a:r>
            <a:r>
              <a:rPr lang="en-US" dirty="0" err="1">
                <a:latin typeface="Comic Sans MS"/>
                <a:cs typeface="Comic Sans MS"/>
              </a:rPr>
              <a:t>HyperCP</a:t>
            </a:r>
            <a:r>
              <a:rPr lang="en-US" dirty="0">
                <a:latin typeface="Comic Sans MS"/>
                <a:cs typeface="Comic Sans MS"/>
              </a:rPr>
              <a:t> </a:t>
            </a:r>
            <a:r>
              <a:rPr lang="en-US" dirty="0">
                <a:latin typeface="Symbol" charset="2"/>
                <a:cs typeface="Symbol" charset="2"/>
              </a:rPr>
              <a:t>S</a:t>
            </a:r>
            <a:r>
              <a:rPr lang="en-US" dirty="0">
                <a:latin typeface="Comic Sans MS"/>
                <a:cs typeface="Comic Sans MS"/>
                <a:sym typeface="Wingdings"/>
              </a:rPr>
              <a:t>--&gt;</a:t>
            </a:r>
            <a:r>
              <a:rPr lang="en-US" dirty="0" err="1">
                <a:latin typeface="Comic Sans MS"/>
                <a:cs typeface="Comic Sans MS"/>
                <a:sym typeface="Wingdings"/>
              </a:rPr>
              <a:t>p</a:t>
            </a:r>
            <a:r>
              <a:rPr lang="en-US" dirty="0" err="1">
                <a:latin typeface="Symbol" charset="2"/>
                <a:cs typeface="Symbol" charset="2"/>
                <a:sym typeface="Wingdings"/>
              </a:rPr>
              <a:t>m+m</a:t>
            </a:r>
            <a:r>
              <a:rPr lang="en-US" dirty="0">
                <a:latin typeface="Symbol" charset="2"/>
                <a:cs typeface="Symbol" charset="2"/>
                <a:sym typeface="Wingdings"/>
              </a:rPr>
              <a:t>-  </a:t>
            </a:r>
            <a:r>
              <a:rPr lang="en-US" dirty="0">
                <a:latin typeface="Comic Sans MS"/>
                <a:cs typeface="Comic Sans MS"/>
                <a:sym typeface="Wingdings"/>
              </a:rPr>
              <a:t>with </a:t>
            </a:r>
            <a:r>
              <a:rPr lang="en-US" dirty="0" err="1">
                <a:latin typeface="Comic Sans MS"/>
                <a:cs typeface="Comic Sans MS"/>
                <a:sym typeface="Wingdings"/>
              </a:rPr>
              <a:t>m(</a:t>
            </a:r>
            <a:r>
              <a:rPr lang="en-US" dirty="0" err="1">
                <a:latin typeface="Symbol" charset="2"/>
                <a:cs typeface="Symbol" charset="2"/>
                <a:sym typeface="Wingdings"/>
              </a:rPr>
              <a:t>mm</a:t>
            </a:r>
            <a:r>
              <a:rPr lang="en-US" dirty="0">
                <a:latin typeface="Symbol" charset="2"/>
                <a:cs typeface="Symbol" charset="2"/>
                <a:sym typeface="Wingdings"/>
              </a:rPr>
              <a:t>)=</a:t>
            </a:r>
            <a:r>
              <a:rPr lang="en-US" dirty="0">
                <a:latin typeface="Symbol" charset="2"/>
                <a:cs typeface="Symbol" charset="2"/>
              </a:rPr>
              <a:t> </a:t>
            </a:r>
            <a:r>
              <a:rPr lang="en-US" dirty="0">
                <a:latin typeface="Comic Sans MS"/>
                <a:cs typeface="Comic Sans MS"/>
              </a:rPr>
              <a:t>214.3  </a:t>
            </a:r>
            <a:r>
              <a:rPr lang="en-US" dirty="0" err="1">
                <a:latin typeface="Comic Sans MS"/>
                <a:cs typeface="Comic Sans MS"/>
              </a:rPr>
              <a:t>MeV</a:t>
            </a:r>
            <a:endParaRPr lang="en-US" dirty="0">
              <a:latin typeface="Symbol" charset="2"/>
              <a:cs typeface="Symbol" charset="2"/>
            </a:endParaRPr>
          </a:p>
          <a:p>
            <a:pPr lvl="1" fontAlgn="auto">
              <a:spcBef>
                <a:spcPts val="0"/>
              </a:spcBef>
              <a:spcAft>
                <a:spcPts val="0"/>
              </a:spcAft>
              <a:buFont typeface="Arial"/>
              <a:buChar char="•"/>
              <a:defRPr/>
            </a:pPr>
            <a:r>
              <a:rPr lang="en-US" dirty="0">
                <a:latin typeface="Comic Sans MS"/>
                <a:cs typeface="Comic Sans MS"/>
              </a:rPr>
              <a:t>BF(</a:t>
            </a:r>
            <a:r>
              <a:rPr lang="en-US" dirty="0">
                <a:latin typeface="Symbol" charset="2"/>
                <a:cs typeface="Symbol" charset="2"/>
              </a:rPr>
              <a:t>U(3</a:t>
            </a:r>
            <a:r>
              <a:rPr lang="en-US" dirty="0">
                <a:latin typeface="Comic Sans MS"/>
                <a:cs typeface="Comic Sans MS"/>
              </a:rPr>
              <a:t>S)</a:t>
            </a:r>
            <a:r>
              <a:rPr lang="en-US" dirty="0">
                <a:latin typeface="Comic Sans MS"/>
                <a:cs typeface="Comic Sans MS"/>
                <a:sym typeface="Wingdings"/>
              </a:rPr>
              <a:t></a:t>
            </a:r>
            <a:r>
              <a:rPr lang="en-US" dirty="0">
                <a:latin typeface="Symbol" charset="2"/>
                <a:cs typeface="Symbol" charset="2"/>
                <a:sym typeface="Wingdings"/>
              </a:rPr>
              <a:t>(mm)g)&lt;.8</a:t>
            </a:r>
            <a:r>
              <a:rPr lang="en-US" dirty="0">
                <a:latin typeface="Comic Sans MS"/>
                <a:cs typeface="Comic Sans MS"/>
                <a:sym typeface="Wingdings"/>
              </a:rPr>
              <a:t>x10</a:t>
            </a:r>
            <a:r>
              <a:rPr lang="en-US" baseline="30000" dirty="0">
                <a:latin typeface="Comic Sans MS"/>
                <a:cs typeface="Comic Sans MS"/>
                <a:sym typeface="Wingdings"/>
              </a:rPr>
              <a:t>-6</a:t>
            </a:r>
            <a:r>
              <a:rPr lang="en-US" dirty="0">
                <a:latin typeface="Comic Sans MS"/>
                <a:cs typeface="Comic Sans MS"/>
                <a:sym typeface="Wingdings"/>
              </a:rPr>
              <a:t> @90% </a:t>
            </a:r>
            <a:r>
              <a:rPr lang="en-US" dirty="0" err="1">
                <a:latin typeface="Comic Sans MS"/>
                <a:cs typeface="Comic Sans MS"/>
                <a:sym typeface="Wingdings"/>
              </a:rPr>
              <a:t>c.l</a:t>
            </a:r>
            <a:r>
              <a:rPr lang="en-US" dirty="0">
                <a:latin typeface="Comic Sans MS"/>
                <a:cs typeface="Comic Sans MS"/>
                <a:sym typeface="Wingdings"/>
              </a:rPr>
              <a:t>.</a:t>
            </a:r>
            <a:endParaRPr lang="en-US" baseline="30000" dirty="0">
              <a:latin typeface="Comic Sans MS"/>
              <a:cs typeface="Comic Sans MS"/>
            </a:endParaRPr>
          </a:p>
          <a:p>
            <a:pPr fontAlgn="auto">
              <a:spcBef>
                <a:spcPts val="0"/>
              </a:spcBef>
              <a:spcAft>
                <a:spcPts val="0"/>
              </a:spcAft>
              <a:buFont typeface="Arial"/>
              <a:buChar char="•"/>
              <a:defRPr/>
            </a:pPr>
            <a:r>
              <a:rPr lang="en-US" dirty="0">
                <a:latin typeface="Comic Sans MS"/>
                <a:cs typeface="Comic Sans MS"/>
              </a:rPr>
              <a:t>More results are underway</a:t>
            </a:r>
          </a:p>
        </p:txBody>
      </p:sp>
      <p:pic>
        <p:nvPicPr>
          <p:cNvPr id="27663" name="Picture 17"/>
          <p:cNvPicPr>
            <a:picLocks noChangeAspect="1"/>
          </p:cNvPicPr>
          <p:nvPr/>
        </p:nvPicPr>
        <p:blipFill>
          <a:blip r:embed="rId5"/>
          <a:srcRect/>
          <a:stretch>
            <a:fillRect/>
          </a:stretch>
        </p:blipFill>
        <p:spPr bwMode="auto">
          <a:xfrm>
            <a:off x="7791450" y="2590800"/>
            <a:ext cx="1047750" cy="53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2"/>
          <p:cNvSpPr>
            <a:spLocks noGrp="1"/>
          </p:cNvSpPr>
          <p:nvPr>
            <p:ph type="dt" sz="quarter" idx="10"/>
          </p:nvPr>
        </p:nvSpPr>
        <p:spPr/>
        <p:txBody>
          <a:bodyPr/>
          <a:lstStyle/>
          <a:p>
            <a:pPr>
              <a:defRPr/>
            </a:pPr>
            <a:r>
              <a:rPr lang="en-US"/>
              <a:t>   </a:t>
            </a:r>
          </a:p>
        </p:txBody>
      </p:sp>
      <p:sp>
        <p:nvSpPr>
          <p:cNvPr id="27651" name="Footer Placeholder 3"/>
          <p:cNvSpPr>
            <a:spLocks noGrp="1"/>
          </p:cNvSpPr>
          <p:nvPr>
            <p:ph type="ftr" sz="quarter" idx="11"/>
          </p:nvPr>
        </p:nvSpPr>
        <p:spPr/>
        <p:txBody>
          <a:bodyPr/>
          <a:lstStyle/>
          <a:p>
            <a:pPr>
              <a:defRPr/>
            </a:pPr>
            <a:r>
              <a:rPr lang="en-US" smtClean="0"/>
              <a:t>          </a:t>
            </a:r>
          </a:p>
        </p:txBody>
      </p:sp>
      <p:sp>
        <p:nvSpPr>
          <p:cNvPr id="12" name="Slide Number Placeholder 4"/>
          <p:cNvSpPr>
            <a:spLocks noGrp="1"/>
          </p:cNvSpPr>
          <p:nvPr>
            <p:ph type="sldNum" sz="quarter" idx="12"/>
          </p:nvPr>
        </p:nvSpPr>
        <p:spPr/>
        <p:txBody>
          <a:bodyPr/>
          <a:lstStyle/>
          <a:p>
            <a:pPr>
              <a:defRPr/>
            </a:pPr>
            <a:fld id="{744E7553-DD28-49DF-B6DA-6DA385C87EC6}" type="slidenum">
              <a:rPr lang="en-US"/>
              <a:pPr>
                <a:defRPr/>
              </a:pPr>
              <a:t>11</a:t>
            </a:fld>
            <a:r>
              <a:rPr lang="en-US"/>
              <a:t>#</a:t>
            </a:r>
          </a:p>
        </p:txBody>
      </p:sp>
      <p:pic>
        <p:nvPicPr>
          <p:cNvPr id="28676" name="Picture 6"/>
          <p:cNvPicPr>
            <a:picLocks noChangeAspect="1" noChangeArrowheads="1"/>
          </p:cNvPicPr>
          <p:nvPr/>
        </p:nvPicPr>
        <p:blipFill>
          <a:blip r:embed="rId3"/>
          <a:srcRect/>
          <a:stretch>
            <a:fillRect/>
          </a:stretch>
        </p:blipFill>
        <p:spPr bwMode="auto">
          <a:xfrm>
            <a:off x="304800" y="3657600"/>
            <a:ext cx="2209800" cy="900113"/>
          </a:xfrm>
          <a:prstGeom prst="rect">
            <a:avLst/>
          </a:prstGeom>
          <a:noFill/>
          <a:ln w="9525">
            <a:noFill/>
            <a:miter lim="800000"/>
            <a:headEnd/>
            <a:tailEnd/>
          </a:ln>
        </p:spPr>
      </p:pic>
      <p:sp>
        <p:nvSpPr>
          <p:cNvPr id="27655" name="Rectangle 7"/>
          <p:cNvSpPr>
            <a:spLocks noGrp="1" noChangeArrowheads="1"/>
          </p:cNvSpPr>
          <p:nvPr>
            <p:ph type="title"/>
          </p:nvPr>
        </p:nvSpPr>
        <p:spPr>
          <a:xfrm>
            <a:off x="685800" y="0"/>
            <a:ext cx="7772400" cy="685800"/>
          </a:xfrm>
          <a:solidFill>
            <a:srgbClr val="DCE6F2"/>
          </a:solidFill>
        </p:spPr>
        <p:txBody>
          <a:bodyPr rtlCol="0">
            <a:normAutofit fontScale="90000"/>
          </a:bodyPr>
          <a:lstStyle/>
          <a:p>
            <a:pPr eaLnBrk="1" fontAlgn="auto" hangingPunct="1">
              <a:spcAft>
                <a:spcPts val="0"/>
              </a:spcAft>
              <a:defRPr/>
            </a:pPr>
            <a:r>
              <a:rPr lang="en-US" sz="4000" dirty="0" smtClean="0"/>
              <a:t>Single top production</a:t>
            </a:r>
            <a:endParaRPr lang="en-US" sz="4000" dirty="0"/>
          </a:p>
        </p:txBody>
      </p:sp>
      <p:sp>
        <p:nvSpPr>
          <p:cNvPr id="28678" name="Text Box 9"/>
          <p:cNvSpPr txBox="1">
            <a:spLocks noChangeArrowheads="1"/>
          </p:cNvSpPr>
          <p:nvPr/>
        </p:nvSpPr>
        <p:spPr bwMode="auto">
          <a:xfrm>
            <a:off x="228600" y="792163"/>
            <a:ext cx="8229600" cy="369887"/>
          </a:xfrm>
          <a:prstGeom prst="rect">
            <a:avLst/>
          </a:prstGeom>
          <a:solidFill>
            <a:srgbClr val="DCE6F2"/>
          </a:solidFill>
          <a:ln w="9525">
            <a:noFill/>
            <a:miter lim="800000"/>
            <a:headEnd/>
            <a:tailEnd/>
          </a:ln>
        </p:spPr>
        <p:txBody>
          <a:bodyPr>
            <a:spAutoFit/>
          </a:bodyPr>
          <a:lstStyle/>
          <a:p>
            <a:pPr>
              <a:spcBef>
                <a:spcPct val="50000"/>
              </a:spcBef>
            </a:pPr>
            <a:r>
              <a:rPr lang="en-US">
                <a:latin typeface="Comic Sans MS" pitchFamily="66" charset="0"/>
              </a:rPr>
              <a:t>First observation  single top production: &gt;~ 5 sigma signal by  D0 and CDF</a:t>
            </a:r>
            <a:r>
              <a:rPr lang="en-US" baseline="-25000">
                <a:latin typeface="Comic Sans MS" pitchFamily="66" charset="0"/>
              </a:rPr>
              <a:t> </a:t>
            </a:r>
          </a:p>
        </p:txBody>
      </p:sp>
      <p:sp>
        <p:nvSpPr>
          <p:cNvPr id="28679" name="Date Placeholder 3"/>
          <p:cNvSpPr txBox="1">
            <a:spLocks/>
          </p:cNvSpPr>
          <p:nvPr/>
        </p:nvSpPr>
        <p:spPr bwMode="auto">
          <a:xfrm>
            <a:off x="381000" y="6477000"/>
            <a:ext cx="533400" cy="304800"/>
          </a:xfrm>
          <a:prstGeom prst="rect">
            <a:avLst/>
          </a:prstGeom>
          <a:noFill/>
          <a:ln w="9525">
            <a:noFill/>
            <a:miter lim="800000"/>
            <a:headEnd/>
            <a:tailEnd/>
          </a:ln>
        </p:spPr>
        <p:txBody>
          <a:bodyPr/>
          <a:lstStyle/>
          <a:p>
            <a:r>
              <a:rPr lang="en-US" sz="1400" b="1" i="1">
                <a:solidFill>
                  <a:schemeClr val="accent2"/>
                </a:solidFill>
                <a:latin typeface="Wingdings" pitchFamily="2" charset="2"/>
                <a:hlinkClick r:id="rId4" action="ppaction://hlinksldjump"/>
              </a:rPr>
              <a:t></a:t>
            </a:r>
            <a:endParaRPr lang="en-US" sz="1400" b="1" i="1">
              <a:solidFill>
                <a:schemeClr val="accent2"/>
              </a:solidFill>
              <a:latin typeface="Times New Roman" pitchFamily="18" charset="0"/>
            </a:endParaRPr>
          </a:p>
        </p:txBody>
      </p:sp>
      <p:pic>
        <p:nvPicPr>
          <p:cNvPr id="28680" name="Picture 13"/>
          <p:cNvPicPr>
            <a:picLocks noChangeAspect="1"/>
          </p:cNvPicPr>
          <p:nvPr/>
        </p:nvPicPr>
        <p:blipFill>
          <a:blip r:embed="rId5"/>
          <a:srcRect/>
          <a:stretch>
            <a:fillRect/>
          </a:stretch>
        </p:blipFill>
        <p:spPr bwMode="auto">
          <a:xfrm>
            <a:off x="0" y="1162050"/>
            <a:ext cx="5410200" cy="3525838"/>
          </a:xfrm>
          <a:prstGeom prst="rect">
            <a:avLst/>
          </a:prstGeom>
          <a:noFill/>
          <a:ln w="9525">
            <a:noFill/>
            <a:miter lim="800000"/>
            <a:headEnd/>
            <a:tailEnd/>
          </a:ln>
        </p:spPr>
      </p:pic>
      <p:pic>
        <p:nvPicPr>
          <p:cNvPr id="28681" name="Picture 14"/>
          <p:cNvPicPr>
            <a:picLocks noChangeAspect="1"/>
          </p:cNvPicPr>
          <p:nvPr/>
        </p:nvPicPr>
        <p:blipFill>
          <a:blip r:embed="rId6"/>
          <a:srcRect/>
          <a:stretch>
            <a:fillRect/>
          </a:stretch>
        </p:blipFill>
        <p:spPr bwMode="auto">
          <a:xfrm>
            <a:off x="5540375" y="2133600"/>
            <a:ext cx="3308350" cy="649288"/>
          </a:xfrm>
          <a:prstGeom prst="rect">
            <a:avLst/>
          </a:prstGeom>
          <a:solidFill>
            <a:srgbClr val="EEECE1"/>
          </a:solidFill>
          <a:ln w="38100" algn="ctr">
            <a:solidFill>
              <a:srgbClr val="C0504D"/>
            </a:solidFill>
            <a:round/>
            <a:headEnd/>
            <a:tailEnd/>
          </a:ln>
        </p:spPr>
      </p:pic>
      <p:sp>
        <p:nvSpPr>
          <p:cNvPr id="28682" name="TextBox 15"/>
          <p:cNvSpPr txBox="1">
            <a:spLocks noChangeArrowheads="1"/>
          </p:cNvSpPr>
          <p:nvPr/>
        </p:nvSpPr>
        <p:spPr bwMode="auto">
          <a:xfrm>
            <a:off x="1676400" y="4557713"/>
            <a:ext cx="6477000" cy="2338387"/>
          </a:xfrm>
          <a:prstGeom prst="rect">
            <a:avLst/>
          </a:prstGeom>
          <a:solidFill>
            <a:srgbClr val="EEECE1"/>
          </a:solidFill>
          <a:ln w="9525">
            <a:noFill/>
            <a:miter lim="800000"/>
            <a:headEnd/>
            <a:tailEnd/>
          </a:ln>
        </p:spPr>
        <p:txBody>
          <a:bodyPr>
            <a:spAutoFit/>
          </a:bodyPr>
          <a:lstStyle/>
          <a:p>
            <a:r>
              <a:rPr lang="en-US">
                <a:latin typeface="Comic Sans MS" pitchFamily="66" charset="0"/>
              </a:rPr>
              <a:t>Also: </a:t>
            </a:r>
          </a:p>
          <a:p>
            <a:pPr>
              <a:buFont typeface="Arial" charset="0"/>
              <a:buChar char="•"/>
            </a:pPr>
            <a:r>
              <a:rPr lang="en-US">
                <a:latin typeface="Comic Sans MS" pitchFamily="66" charset="0"/>
              </a:rPr>
              <a:t>Measured top pair cross section</a:t>
            </a:r>
          </a:p>
          <a:p>
            <a:pPr>
              <a:buFont typeface="Arial" charset="0"/>
              <a:buChar char="•"/>
            </a:pPr>
            <a:r>
              <a:rPr lang="en-US">
                <a:latin typeface="Comic Sans MS" pitchFamily="66" charset="0"/>
              </a:rPr>
              <a:t>Studied angular distribution to measure W helicity from t</a:t>
            </a:r>
            <a:r>
              <a:rPr lang="en-US">
                <a:latin typeface="Comic Sans MS" pitchFamily="66" charset="0"/>
                <a:sym typeface="Wingdings" pitchFamily="2" charset="2"/>
              </a:rPr>
              <a:t>Wb</a:t>
            </a:r>
          </a:p>
          <a:p>
            <a:pPr lvl="1">
              <a:buFont typeface="Arial" charset="0"/>
              <a:buChar char="•"/>
            </a:pPr>
            <a:r>
              <a:rPr lang="en-US">
                <a:latin typeface="Comic Sans MS" pitchFamily="66" charset="0"/>
                <a:sym typeface="Wingdings" pitchFamily="2" charset="2"/>
              </a:rPr>
              <a:t>Consistent with V-A coupling in SM;</a:t>
            </a:r>
          </a:p>
          <a:p>
            <a:pPr lvl="1">
              <a:buFont typeface="Arial" charset="0"/>
              <a:buChar char="•"/>
            </a:pPr>
            <a:r>
              <a:rPr lang="en-US">
                <a:latin typeface="Comic Sans MS" pitchFamily="66" charset="0"/>
                <a:sym typeface="Wingdings" pitchFamily="2" charset="2"/>
              </a:rPr>
              <a:t>No evidence anomalous couplings of W to t</a:t>
            </a:r>
          </a:p>
          <a:p>
            <a:pPr lvl="1">
              <a:buFont typeface="Arial" charset="0"/>
              <a:buChar char="•"/>
            </a:pPr>
            <a:r>
              <a:rPr lang="en-US">
                <a:latin typeface="Comic Sans MS" pitchFamily="66" charset="0"/>
                <a:sym typeface="Wingdings" pitchFamily="2" charset="2"/>
              </a:rPr>
              <a:t>No evidence for resonance production of t</a:t>
            </a:r>
          </a:p>
          <a:p>
            <a:pPr algn="ctr"/>
            <a:r>
              <a:rPr lang="en-US" sz="2000" u="sng">
                <a:latin typeface="Comic Sans MS" pitchFamily="66" charset="0"/>
                <a:sym typeface="Wingdings" pitchFamily="2" charset="2"/>
              </a:rPr>
              <a:t>Top’s behaviour in good agreement with SM</a:t>
            </a:r>
          </a:p>
        </p:txBody>
      </p:sp>
      <p:sp>
        <p:nvSpPr>
          <p:cNvPr id="28683" name="TextBox 12"/>
          <p:cNvSpPr txBox="1">
            <a:spLocks noChangeArrowheads="1"/>
          </p:cNvSpPr>
          <p:nvPr/>
        </p:nvSpPr>
        <p:spPr bwMode="auto">
          <a:xfrm>
            <a:off x="5540375" y="1162050"/>
            <a:ext cx="1622425" cy="368300"/>
          </a:xfrm>
          <a:prstGeom prst="rect">
            <a:avLst/>
          </a:prstGeom>
          <a:noFill/>
          <a:ln w="9525">
            <a:noFill/>
            <a:miter lim="800000"/>
            <a:headEnd/>
            <a:tailEnd/>
          </a:ln>
        </p:spPr>
        <p:txBody>
          <a:bodyPr>
            <a:spAutoFit/>
          </a:bodyPr>
          <a:lstStyle/>
          <a:p>
            <a:r>
              <a:rPr lang="en-US" u="sng">
                <a:solidFill>
                  <a:srgbClr val="FF0000"/>
                </a:solidFill>
                <a:latin typeface="Calibri" pitchFamily="34" charset="0"/>
              </a:rPr>
              <a:t>Enrico Palencia</a:t>
            </a:r>
          </a:p>
        </p:txBody>
      </p:sp>
      <p:sp>
        <p:nvSpPr>
          <p:cNvPr id="28684" name="TextBox 16"/>
          <p:cNvSpPr txBox="1">
            <a:spLocks noChangeArrowheads="1"/>
          </p:cNvSpPr>
          <p:nvPr/>
        </p:nvSpPr>
        <p:spPr bwMode="auto">
          <a:xfrm>
            <a:off x="5540375" y="4502150"/>
            <a:ext cx="20574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Thomas Schwarz</a:t>
            </a:r>
          </a:p>
        </p:txBody>
      </p:sp>
      <p:sp>
        <p:nvSpPr>
          <p:cNvPr id="28685" name="TextBox 17"/>
          <p:cNvSpPr txBox="1">
            <a:spLocks noChangeArrowheads="1"/>
          </p:cNvSpPr>
          <p:nvPr/>
        </p:nvSpPr>
        <p:spPr bwMode="auto">
          <a:xfrm>
            <a:off x="7162800" y="4872038"/>
            <a:ext cx="19812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Meenakshi. Narain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2"/>
          <p:cNvSpPr>
            <a:spLocks noGrp="1"/>
          </p:cNvSpPr>
          <p:nvPr>
            <p:ph type="dt" sz="quarter" idx="10"/>
          </p:nvPr>
        </p:nvSpPr>
        <p:spPr/>
        <p:txBody>
          <a:bodyPr/>
          <a:lstStyle/>
          <a:p>
            <a:pPr>
              <a:defRPr/>
            </a:pPr>
            <a:r>
              <a:rPr lang="en-US" smtClean="0"/>
              <a:t>   </a:t>
            </a:r>
          </a:p>
        </p:txBody>
      </p:sp>
      <p:sp>
        <p:nvSpPr>
          <p:cNvPr id="31747" name="Footer Placeholder 3"/>
          <p:cNvSpPr>
            <a:spLocks noGrp="1"/>
          </p:cNvSpPr>
          <p:nvPr>
            <p:ph type="ftr" sz="quarter" idx="11"/>
          </p:nvPr>
        </p:nvSpPr>
        <p:spPr/>
        <p:txBody>
          <a:bodyPr/>
          <a:lstStyle/>
          <a:p>
            <a:pPr>
              <a:defRPr/>
            </a:pPr>
            <a:r>
              <a:rPr lang="en-US" smtClean="0"/>
              <a:t>          </a:t>
            </a:r>
          </a:p>
        </p:txBody>
      </p:sp>
      <p:sp>
        <p:nvSpPr>
          <p:cNvPr id="8" name="Slide Number Placeholder 4"/>
          <p:cNvSpPr>
            <a:spLocks noGrp="1"/>
          </p:cNvSpPr>
          <p:nvPr>
            <p:ph type="sldNum" sz="quarter" idx="12"/>
          </p:nvPr>
        </p:nvSpPr>
        <p:spPr/>
        <p:txBody>
          <a:bodyPr/>
          <a:lstStyle/>
          <a:p>
            <a:pPr>
              <a:defRPr/>
            </a:pPr>
            <a:fld id="{476E320F-0C26-42D9-AA5D-2B4779A9CD2D}" type="slidenum">
              <a:rPr lang="en-US" smtClean="0"/>
              <a:pPr>
                <a:defRPr/>
              </a:pPr>
              <a:t>12</a:t>
            </a:fld>
            <a:r>
              <a:rPr lang="en-US" smtClean="0"/>
              <a:t>#</a:t>
            </a:r>
          </a:p>
        </p:txBody>
      </p:sp>
      <p:sp>
        <p:nvSpPr>
          <p:cNvPr id="30724" name="Rectangle 5"/>
          <p:cNvSpPr>
            <a:spLocks noChangeArrowheads="1"/>
          </p:cNvSpPr>
          <p:nvPr/>
        </p:nvSpPr>
        <p:spPr bwMode="auto">
          <a:xfrm>
            <a:off x="685800" y="0"/>
            <a:ext cx="7772400" cy="457200"/>
          </a:xfrm>
          <a:prstGeom prst="rect">
            <a:avLst/>
          </a:prstGeom>
          <a:solidFill>
            <a:srgbClr val="C6D9F1"/>
          </a:solidFill>
          <a:ln w="9525">
            <a:noFill/>
            <a:miter lim="800000"/>
            <a:headEnd/>
            <a:tailEnd/>
          </a:ln>
        </p:spPr>
        <p:txBody>
          <a:bodyPr anchor="ctr"/>
          <a:lstStyle/>
          <a:p>
            <a:pPr algn="ctr"/>
            <a:r>
              <a:rPr lang="en-US" sz="2800">
                <a:latin typeface="Calibri" pitchFamily="34" charset="0"/>
              </a:rPr>
              <a:t>Searches for New Physics Particles</a:t>
            </a:r>
          </a:p>
        </p:txBody>
      </p:sp>
      <p:sp>
        <p:nvSpPr>
          <p:cNvPr id="30725" name="Text Box 6"/>
          <p:cNvSpPr txBox="1">
            <a:spLocks noChangeArrowheads="1"/>
          </p:cNvSpPr>
          <p:nvPr/>
        </p:nvSpPr>
        <p:spPr bwMode="auto">
          <a:xfrm>
            <a:off x="0" y="457200"/>
            <a:ext cx="8915400" cy="646113"/>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Tevatron and HERA presented new results on searches for New Physics particles- searching for anomolous event types and distributions:</a:t>
            </a:r>
          </a:p>
        </p:txBody>
      </p:sp>
      <p:sp>
        <p:nvSpPr>
          <p:cNvPr id="30726" name="Text Box 173"/>
          <p:cNvSpPr txBox="1">
            <a:spLocks noChangeArrowheads="1"/>
          </p:cNvSpPr>
          <p:nvPr/>
        </p:nvSpPr>
        <p:spPr bwMode="auto">
          <a:xfrm>
            <a:off x="228600" y="1103313"/>
            <a:ext cx="5638800" cy="3694112"/>
          </a:xfrm>
          <a:prstGeom prst="rect">
            <a:avLst/>
          </a:prstGeom>
          <a:noFill/>
          <a:ln w="9525">
            <a:noFill/>
            <a:miter lim="800000"/>
            <a:headEnd/>
            <a:tailEnd/>
          </a:ln>
        </p:spPr>
        <p:txBody>
          <a:bodyPr>
            <a:spAutoFit/>
          </a:bodyPr>
          <a:lstStyle/>
          <a:p>
            <a:pPr>
              <a:spcBef>
                <a:spcPct val="50000"/>
              </a:spcBef>
              <a:buFont typeface="Arial" charset="0"/>
              <a:buChar char="•"/>
            </a:pPr>
            <a:r>
              <a:rPr lang="en-US">
                <a:solidFill>
                  <a:srgbClr val="3333CC"/>
                </a:solidFill>
                <a:latin typeface="Calibri" pitchFamily="34" charset="0"/>
              </a:rPr>
              <a:t>Multijet+MET	 	squark, gluinos</a:t>
            </a:r>
          </a:p>
          <a:p>
            <a:pPr>
              <a:spcBef>
                <a:spcPct val="50000"/>
              </a:spcBef>
              <a:buFont typeface="Arial" charset="0"/>
              <a:buChar char="•"/>
            </a:pPr>
            <a:r>
              <a:rPr lang="en-US">
                <a:solidFill>
                  <a:srgbClr val="3333CC"/>
                </a:solidFill>
                <a:latin typeface="Calibri" pitchFamily="34" charset="0"/>
              </a:rPr>
              <a:t>lll+ MET				gauginos</a:t>
            </a:r>
          </a:p>
          <a:p>
            <a:pPr>
              <a:spcBef>
                <a:spcPct val="50000"/>
              </a:spcBef>
              <a:buFont typeface="Arial" charset="0"/>
              <a:buChar char="•"/>
            </a:pPr>
            <a:r>
              <a:rPr lang="en-US">
                <a:solidFill>
                  <a:srgbClr val="3333CC"/>
                </a:solidFill>
                <a:latin typeface="Calibri" pitchFamily="34" charset="0"/>
              </a:rPr>
              <a:t>Monojet+MET		Large extra dimensions (RS)</a:t>
            </a:r>
          </a:p>
          <a:p>
            <a:pPr>
              <a:spcBef>
                <a:spcPct val="50000"/>
              </a:spcBef>
              <a:buFont typeface="Arial" charset="0"/>
              <a:buChar char="•"/>
            </a:pPr>
            <a:r>
              <a:rPr lang="en-US">
                <a:solidFill>
                  <a:srgbClr val="3333CC"/>
                </a:solidFill>
                <a:latin typeface="Symbol" pitchFamily="18" charset="2"/>
              </a:rPr>
              <a:t>g+ </a:t>
            </a:r>
            <a:r>
              <a:rPr lang="en-US">
                <a:solidFill>
                  <a:srgbClr val="3333CC"/>
                </a:solidFill>
                <a:latin typeface="Calibri" pitchFamily="34" charset="0"/>
              </a:rPr>
              <a:t>MET				Large extra dimensions (RS)</a:t>
            </a:r>
          </a:p>
          <a:p>
            <a:pPr>
              <a:spcBef>
                <a:spcPct val="50000"/>
              </a:spcBef>
              <a:buFont typeface="Arial" charset="0"/>
              <a:buChar char="•"/>
            </a:pPr>
            <a:r>
              <a:rPr lang="en-US">
                <a:solidFill>
                  <a:srgbClr val="3333CC"/>
                </a:solidFill>
                <a:latin typeface="Symbol" pitchFamily="18" charset="2"/>
              </a:rPr>
              <a:t>gg</a:t>
            </a:r>
            <a:r>
              <a:rPr lang="en-US">
                <a:solidFill>
                  <a:srgbClr val="3333CC"/>
                </a:solidFill>
                <a:latin typeface="Calibri" pitchFamily="34" charset="0"/>
              </a:rPr>
              <a:t>+MET				Gauge Mediatd SUSY Breaking</a:t>
            </a:r>
          </a:p>
          <a:p>
            <a:pPr>
              <a:spcBef>
                <a:spcPct val="50000"/>
              </a:spcBef>
              <a:buFont typeface="Arial" charset="0"/>
              <a:buChar char="•"/>
            </a:pPr>
            <a:r>
              <a:rPr lang="en-US">
                <a:solidFill>
                  <a:srgbClr val="3333CC"/>
                </a:solidFill>
                <a:latin typeface="Calibri" pitchFamily="34" charset="0"/>
              </a:rPr>
              <a:t>High Pt dielectrons or diphotons  (RS)</a:t>
            </a:r>
          </a:p>
          <a:p>
            <a:pPr>
              <a:spcBef>
                <a:spcPct val="50000"/>
              </a:spcBef>
              <a:buFont typeface="Arial" charset="0"/>
              <a:buChar char="•"/>
            </a:pPr>
            <a:r>
              <a:rPr lang="en-US">
                <a:solidFill>
                  <a:srgbClr val="3333CC"/>
                </a:solidFill>
                <a:latin typeface="Calibri" pitchFamily="34" charset="0"/>
              </a:rPr>
              <a:t>Z’</a:t>
            </a:r>
            <a:r>
              <a:rPr lang="en-US">
                <a:solidFill>
                  <a:srgbClr val="3333CC"/>
                </a:solidFill>
                <a:latin typeface="Calibri" pitchFamily="34" charset="0"/>
                <a:sym typeface="Wingdings" pitchFamily="2" charset="2"/>
              </a:rPr>
              <a:t></a:t>
            </a:r>
            <a:r>
              <a:rPr lang="en-US">
                <a:solidFill>
                  <a:srgbClr val="3333CC"/>
                </a:solidFill>
                <a:latin typeface="Symbol" pitchFamily="18" charset="2"/>
                <a:sym typeface="Wingdings" pitchFamily="2" charset="2"/>
              </a:rPr>
              <a:t>mm &amp; </a:t>
            </a:r>
            <a:r>
              <a:rPr lang="en-US">
                <a:solidFill>
                  <a:srgbClr val="3333CC"/>
                </a:solidFill>
                <a:latin typeface="Calibri" pitchFamily="34" charset="0"/>
                <a:sym typeface="Wingdings" pitchFamily="2" charset="2"/>
              </a:rPr>
              <a:t>ee</a:t>
            </a:r>
          </a:p>
          <a:p>
            <a:pPr>
              <a:spcBef>
                <a:spcPct val="50000"/>
              </a:spcBef>
              <a:buFont typeface="Arial" charset="0"/>
              <a:buChar char="•"/>
            </a:pPr>
            <a:r>
              <a:rPr lang="en-US">
                <a:solidFill>
                  <a:srgbClr val="3333CC"/>
                </a:solidFill>
                <a:latin typeface="Calibri" pitchFamily="34" charset="0"/>
                <a:sym typeface="Wingdings" pitchFamily="2" charset="2"/>
              </a:rPr>
              <a:t>Long lived particles</a:t>
            </a:r>
          </a:p>
          <a:p>
            <a:pPr>
              <a:spcBef>
                <a:spcPct val="50000"/>
              </a:spcBef>
              <a:buFont typeface="Arial" charset="0"/>
              <a:buChar char="•"/>
            </a:pPr>
            <a:r>
              <a:rPr lang="en-US">
                <a:solidFill>
                  <a:srgbClr val="3333CC"/>
                </a:solidFill>
                <a:latin typeface="Calibri" pitchFamily="34" charset="0"/>
                <a:sym typeface="Wingdings" pitchFamily="2" charset="2"/>
              </a:rPr>
              <a:t>Isolated leptons &amp; multileptons at HERA</a:t>
            </a:r>
          </a:p>
        </p:txBody>
      </p:sp>
      <p:sp>
        <p:nvSpPr>
          <p:cNvPr id="30727" name="Text Box 174"/>
          <p:cNvSpPr txBox="1">
            <a:spLocks noChangeArrowheads="1"/>
          </p:cNvSpPr>
          <p:nvPr/>
        </p:nvSpPr>
        <p:spPr bwMode="auto">
          <a:xfrm>
            <a:off x="228600" y="4967288"/>
            <a:ext cx="8915400" cy="1741487"/>
          </a:xfrm>
          <a:prstGeom prst="rect">
            <a:avLst/>
          </a:prstGeom>
          <a:solidFill>
            <a:srgbClr val="EBF1DE"/>
          </a:solidFill>
          <a:ln w="9525">
            <a:noFill/>
            <a:miter lim="800000"/>
            <a:headEnd/>
            <a:tailEnd/>
          </a:ln>
        </p:spPr>
        <p:txBody>
          <a:bodyPr>
            <a:spAutoFit/>
          </a:bodyPr>
          <a:lstStyle/>
          <a:p>
            <a:pPr>
              <a:spcBef>
                <a:spcPct val="50000"/>
              </a:spcBef>
              <a:buFont typeface="Arial" charset="0"/>
              <a:buChar char="•"/>
            </a:pPr>
            <a:r>
              <a:rPr lang="en-US">
                <a:latin typeface="Comic Sans MS" pitchFamily="66" charset="0"/>
              </a:rPr>
              <a:t>Data well described by standard sources. No significant excess seen in any channel.</a:t>
            </a:r>
          </a:p>
          <a:p>
            <a:pPr lvl="1">
              <a:spcBef>
                <a:spcPct val="50000"/>
              </a:spcBef>
              <a:buFont typeface="Arial" charset="0"/>
              <a:buChar char="•"/>
            </a:pPr>
            <a:r>
              <a:rPr lang="en-US">
                <a:latin typeface="Comic Sans MS" pitchFamily="66" charset="0"/>
              </a:rPr>
              <a:t>Is the data too well described by SM? Do we have enough deviations to satisfy skeptical statistician?</a:t>
            </a:r>
          </a:p>
          <a:p>
            <a:pPr>
              <a:spcBef>
                <a:spcPct val="50000"/>
              </a:spcBef>
              <a:buFont typeface="Arial" charset="0"/>
              <a:buChar char="•"/>
            </a:pPr>
            <a:r>
              <a:rPr lang="en-US">
                <a:latin typeface="Comic Sans MS" pitchFamily="66" charset="0"/>
              </a:rPr>
              <a:t>Limits on SUSY, LED, Leptoquark,GMSB.. Parameters</a:t>
            </a:r>
            <a:r>
              <a:rPr lang="en-US">
                <a:solidFill>
                  <a:srgbClr val="008000"/>
                </a:solidFill>
                <a:latin typeface="Comic Sans MS" pitchFamily="66" charset="0"/>
              </a:rPr>
              <a:t>.   </a:t>
            </a:r>
          </a:p>
        </p:txBody>
      </p:sp>
      <p:sp>
        <p:nvSpPr>
          <p:cNvPr id="30728" name="TextBox 8"/>
          <p:cNvSpPr txBox="1">
            <a:spLocks noChangeArrowheads="1"/>
          </p:cNvSpPr>
          <p:nvPr/>
        </p:nvSpPr>
        <p:spPr bwMode="auto">
          <a:xfrm>
            <a:off x="6705600" y="1103313"/>
            <a:ext cx="2209800" cy="1200150"/>
          </a:xfrm>
          <a:prstGeom prst="rect">
            <a:avLst/>
          </a:prstGeom>
          <a:noFill/>
          <a:ln w="9525">
            <a:solidFill>
              <a:schemeClr val="tx1"/>
            </a:solidFill>
            <a:miter lim="800000"/>
            <a:headEnd/>
            <a:tailEnd/>
          </a:ln>
        </p:spPr>
        <p:txBody>
          <a:bodyPr>
            <a:spAutoFit/>
          </a:bodyPr>
          <a:lstStyle/>
          <a:p>
            <a:r>
              <a:rPr lang="en-US" u="sng">
                <a:latin typeface="Calibri" pitchFamily="34" charset="0"/>
              </a:rPr>
              <a:t>Speakers</a:t>
            </a:r>
            <a:r>
              <a:rPr lang="en-US">
                <a:solidFill>
                  <a:srgbClr val="FF0000"/>
                </a:solidFill>
                <a:latin typeface="Calibri" pitchFamily="34" charset="0"/>
              </a:rPr>
              <a:t>:</a:t>
            </a:r>
          </a:p>
          <a:p>
            <a:r>
              <a:rPr lang="en-US">
                <a:solidFill>
                  <a:srgbClr val="FF0000"/>
                </a:solidFill>
                <a:latin typeface="Calibri" pitchFamily="34" charset="0"/>
              </a:rPr>
              <a:t>Marc Hohlfeld</a:t>
            </a:r>
          </a:p>
          <a:p>
            <a:r>
              <a:rPr lang="en-US">
                <a:solidFill>
                  <a:srgbClr val="FF0000"/>
                </a:solidFill>
                <a:latin typeface="Calibri" pitchFamily="34" charset="0"/>
              </a:rPr>
              <a:t>Shin-Shan Yu</a:t>
            </a:r>
          </a:p>
          <a:p>
            <a:r>
              <a:rPr lang="en-US">
                <a:solidFill>
                  <a:srgbClr val="FF0000"/>
                </a:solidFill>
                <a:latin typeface="Calibri" pitchFamily="34" charset="0"/>
              </a:rPr>
              <a:t>Thi Nguyet Thrinh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0"/>
            <a:ext cx="7772400" cy="457200"/>
          </a:xfrm>
          <a:solidFill>
            <a:schemeClr val="accent1">
              <a:lumMod val="20000"/>
              <a:lumOff val="80000"/>
            </a:schemeClr>
          </a:solidFill>
        </p:spPr>
        <p:txBody>
          <a:bodyPr rtlCol="0">
            <a:normAutofit fontScale="90000"/>
          </a:bodyPr>
          <a:lstStyle/>
          <a:p>
            <a:pPr eaLnBrk="1" fontAlgn="auto" hangingPunct="1">
              <a:spcAft>
                <a:spcPts val="0"/>
              </a:spcAft>
              <a:defRPr/>
            </a:pPr>
            <a:r>
              <a:rPr lang="en-US" sz="2800">
                <a:latin typeface="Comic Sans MS" charset="0"/>
              </a:rPr>
              <a:t>Flavor Physics &amp; CP Violation</a:t>
            </a:r>
          </a:p>
        </p:txBody>
      </p:sp>
      <p:sp>
        <p:nvSpPr>
          <p:cNvPr id="35843" name="Content Placeholder 7"/>
          <p:cNvSpPr>
            <a:spLocks noGrp="1"/>
          </p:cNvSpPr>
          <p:nvPr>
            <p:ph idx="1"/>
          </p:nvPr>
        </p:nvSpPr>
        <p:spPr>
          <a:xfrm>
            <a:off x="228600" y="549275"/>
            <a:ext cx="8763000" cy="6172200"/>
          </a:xfrm>
        </p:spPr>
        <p:txBody>
          <a:bodyPr rtlCol="0">
            <a:normAutofit fontScale="92500" lnSpcReduction="10000"/>
          </a:bodyPr>
          <a:lstStyle/>
          <a:p>
            <a:pPr eaLnBrk="1" fontAlgn="auto" hangingPunct="1">
              <a:spcAft>
                <a:spcPts val="0"/>
              </a:spcAft>
              <a:buFont typeface="Arial"/>
              <a:buChar char="•"/>
              <a:defRPr/>
            </a:pPr>
            <a:r>
              <a:rPr lang="en-US" sz="2400" dirty="0" smtClean="0">
                <a:latin typeface="Comic Sans MS" charset="0"/>
                <a:ea typeface="Comic Sans MS" charset="0"/>
                <a:cs typeface="Comic Sans MS" charset="0"/>
              </a:rPr>
              <a:t>Measurement of the CKM parameters:</a:t>
            </a:r>
          </a:p>
          <a:p>
            <a:pPr lvl="2" eaLnBrk="1" fontAlgn="auto" hangingPunct="1">
              <a:spcAft>
                <a:spcPts val="0"/>
              </a:spcAft>
              <a:buFont typeface="Arial"/>
              <a:buChar char="•"/>
              <a:defRPr/>
            </a:pPr>
            <a:r>
              <a:rPr lang="en-US" sz="2000" dirty="0" smtClean="0">
                <a:latin typeface="Comic Sans MS" charset="0"/>
                <a:ea typeface="Comic Sans MS" charset="0"/>
                <a:cs typeface="Comic Sans MS" charset="0"/>
              </a:rPr>
              <a:t>The </a:t>
            </a:r>
            <a:r>
              <a:rPr lang="en-US" sz="2000" dirty="0" err="1" smtClean="0">
                <a:latin typeface="Comic Sans MS" charset="0"/>
                <a:ea typeface="Comic Sans MS" charset="0"/>
                <a:cs typeface="Comic Sans MS" charset="0"/>
              </a:rPr>
              <a:t>Unitarity</a:t>
            </a:r>
            <a:r>
              <a:rPr lang="en-US" sz="2000" dirty="0" smtClean="0">
                <a:latin typeface="Comic Sans MS" charset="0"/>
                <a:ea typeface="Comic Sans MS" charset="0"/>
                <a:cs typeface="Comic Sans MS" charset="0"/>
              </a:rPr>
              <a:t> Triangle angles: </a:t>
            </a:r>
            <a:r>
              <a:rPr lang="en-US" sz="2000" dirty="0" smtClean="0">
                <a:latin typeface="Symbol" charset="2"/>
                <a:ea typeface="Symbol" charset="2"/>
                <a:cs typeface="Symbol" charset="2"/>
              </a:rPr>
              <a:t>a, </a:t>
            </a:r>
            <a:r>
              <a:rPr lang="en-US" sz="2000" dirty="0" err="1" smtClean="0">
                <a:latin typeface="Symbol" charset="2"/>
                <a:ea typeface="Symbol" charset="2"/>
                <a:cs typeface="Symbol" charset="2"/>
              </a:rPr>
              <a:t>b</a:t>
            </a:r>
            <a:r>
              <a:rPr lang="en-US" sz="2000" dirty="0" smtClean="0">
                <a:latin typeface="Symbol" charset="2"/>
                <a:ea typeface="Symbol" charset="2"/>
                <a:cs typeface="Symbol" charset="2"/>
              </a:rPr>
              <a:t>, </a:t>
            </a:r>
            <a:r>
              <a:rPr lang="en-US" sz="2000" dirty="0" err="1" smtClean="0">
                <a:latin typeface="Symbol" charset="2"/>
                <a:ea typeface="Symbol" charset="2"/>
                <a:cs typeface="Symbol" charset="2"/>
              </a:rPr>
              <a:t>g</a:t>
            </a:r>
            <a:r>
              <a:rPr lang="en-US" sz="2000" dirty="0" smtClean="0">
                <a:latin typeface="Symbol" charset="2"/>
                <a:ea typeface="Symbol" charset="2"/>
                <a:cs typeface="Symbol" charset="2"/>
              </a:rPr>
              <a:t> </a:t>
            </a:r>
          </a:p>
          <a:p>
            <a:pPr lvl="2" eaLnBrk="1" fontAlgn="auto" hangingPunct="1">
              <a:spcAft>
                <a:spcPts val="0"/>
              </a:spcAft>
              <a:buFont typeface="Arial"/>
              <a:buChar char="•"/>
              <a:defRPr/>
            </a:pPr>
            <a:r>
              <a:rPr lang="en-US" sz="2000" dirty="0" smtClean="0">
                <a:latin typeface="Comic Sans MS" charset="0"/>
                <a:ea typeface="Comic Sans MS" charset="0"/>
                <a:cs typeface="Comic Sans MS" charset="0"/>
              </a:rPr>
              <a:t>CKM elements: </a:t>
            </a:r>
            <a:r>
              <a:rPr lang="en-US" sz="2000" dirty="0" err="1" smtClean="0">
                <a:latin typeface="Comic Sans MS" charset="0"/>
                <a:ea typeface="Comic Sans MS" charset="0"/>
                <a:cs typeface="Comic Sans MS" charset="0"/>
              </a:rPr>
              <a:t>V</a:t>
            </a:r>
            <a:r>
              <a:rPr lang="en-US" sz="2000" baseline="-25000" dirty="0" err="1" smtClean="0">
                <a:latin typeface="Comic Sans MS" charset="0"/>
                <a:ea typeface="Comic Sans MS" charset="0"/>
                <a:cs typeface="Comic Sans MS" charset="0"/>
              </a:rPr>
              <a:t>ub</a:t>
            </a:r>
            <a:r>
              <a:rPr lang="en-US" sz="2000" dirty="0" smtClean="0">
                <a:latin typeface="Comic Sans MS" charset="0"/>
                <a:ea typeface="Comic Sans MS" charset="0"/>
                <a:cs typeface="Comic Sans MS" charset="0"/>
              </a:rPr>
              <a:t>, </a:t>
            </a:r>
            <a:r>
              <a:rPr lang="en-US" sz="2000" dirty="0" err="1" smtClean="0">
                <a:latin typeface="Comic Sans MS" charset="0"/>
                <a:ea typeface="Comic Sans MS" charset="0"/>
                <a:cs typeface="Comic Sans MS" charset="0"/>
              </a:rPr>
              <a:t>V</a:t>
            </a:r>
            <a:r>
              <a:rPr lang="en-US" sz="2000" baseline="-25000" dirty="0" err="1" smtClean="0">
                <a:latin typeface="Comic Sans MS" charset="0"/>
                <a:ea typeface="Comic Sans MS" charset="0"/>
                <a:cs typeface="Comic Sans MS" charset="0"/>
              </a:rPr>
              <a:t>cb</a:t>
            </a:r>
            <a:r>
              <a:rPr lang="en-US" sz="2000" dirty="0" smtClean="0">
                <a:latin typeface="Comic Sans MS" charset="0"/>
                <a:ea typeface="Comic Sans MS" charset="0"/>
                <a:cs typeface="Comic Sans MS" charset="0"/>
              </a:rPr>
              <a:t> </a:t>
            </a:r>
            <a:endParaRPr lang="en-US" dirty="0" smtClean="0">
              <a:latin typeface="Wingdings" charset="2"/>
              <a:ea typeface="Wingdings" charset="2"/>
              <a:cs typeface="Wingdings" charset="2"/>
            </a:endParaRPr>
          </a:p>
          <a:p>
            <a:pPr lvl="2" eaLnBrk="1" fontAlgn="auto" hangingPunct="1">
              <a:spcAft>
                <a:spcPts val="0"/>
              </a:spcAft>
              <a:buFont typeface="Arial"/>
              <a:buChar char="•"/>
              <a:defRPr/>
            </a:pPr>
            <a:r>
              <a:rPr lang="en-US" sz="2000" dirty="0" smtClean="0">
                <a:latin typeface="Comic Sans MS" charset="0"/>
                <a:ea typeface="Comic Sans MS" charset="0"/>
                <a:cs typeface="Comic Sans MS" charset="0"/>
              </a:rPr>
              <a:t>Overall consistency of the CKM matrix: </a:t>
            </a:r>
          </a:p>
          <a:p>
            <a:pPr lvl="1" eaLnBrk="1" fontAlgn="auto" hangingPunct="1">
              <a:spcAft>
                <a:spcPts val="0"/>
              </a:spcAft>
              <a:buFont typeface="Arial"/>
              <a:buChar char="–"/>
              <a:defRPr/>
            </a:pPr>
            <a:r>
              <a:rPr lang="en-US" sz="2000" dirty="0" smtClean="0">
                <a:solidFill>
                  <a:srgbClr val="008000"/>
                </a:solidFill>
                <a:latin typeface="Comic Sans MS" charset="0"/>
                <a:ea typeface="Comic Sans MS" charset="0"/>
                <a:cs typeface="Comic Sans MS" charset="0"/>
              </a:rPr>
              <a:t>CKM Passed all tests and led to 2008 Nobel Prize in Physics for Kobayashi &amp; </a:t>
            </a:r>
            <a:r>
              <a:rPr lang="en-US" sz="2000" dirty="0" err="1" smtClean="0">
                <a:solidFill>
                  <a:srgbClr val="008000"/>
                </a:solidFill>
                <a:latin typeface="Comic Sans MS" charset="0"/>
                <a:ea typeface="Comic Sans MS" charset="0"/>
                <a:cs typeface="Comic Sans MS" charset="0"/>
              </a:rPr>
              <a:t>Maskawa</a:t>
            </a:r>
            <a:endParaRPr lang="en-US" sz="2000" dirty="0" smtClean="0">
              <a:solidFill>
                <a:srgbClr val="008000"/>
              </a:solidFill>
              <a:latin typeface="Comic Sans MS" charset="0"/>
              <a:ea typeface="Comic Sans MS" charset="0"/>
              <a:cs typeface="Comic Sans MS" charset="0"/>
            </a:endParaRPr>
          </a:p>
          <a:p>
            <a:pPr eaLnBrk="1" fontAlgn="auto" hangingPunct="1">
              <a:spcAft>
                <a:spcPts val="0"/>
              </a:spcAft>
              <a:buFont typeface="Arial"/>
              <a:buChar char="•"/>
              <a:defRPr/>
            </a:pPr>
            <a:r>
              <a:rPr lang="en-US" sz="2400" dirty="0" smtClean="0">
                <a:latin typeface="Comic Sans MS" charset="0"/>
                <a:ea typeface="Comic Sans MS" charset="0"/>
                <a:cs typeface="Comic Sans MS" charset="0"/>
              </a:rPr>
              <a:t>Search for New Physics with heavy flavor:</a:t>
            </a:r>
          </a:p>
          <a:p>
            <a:pPr lvl="1" eaLnBrk="1" fontAlgn="auto" hangingPunct="1">
              <a:spcAft>
                <a:spcPts val="0"/>
              </a:spcAft>
              <a:buFont typeface="Arial"/>
              <a:buChar char="–"/>
              <a:defRPr/>
            </a:pPr>
            <a:r>
              <a:rPr lang="en-US" sz="2200" dirty="0" err="1" smtClean="0">
                <a:solidFill>
                  <a:srgbClr val="000000"/>
                </a:solidFill>
                <a:latin typeface="Comic Sans MS" charset="0"/>
                <a:ea typeface="Comic Sans MS" charset="0"/>
                <a:cs typeface="Comic Sans MS" charset="0"/>
              </a:rPr>
              <a:t>Radiative</a:t>
            </a:r>
            <a:r>
              <a:rPr lang="en-US" sz="2200" dirty="0" smtClean="0">
                <a:solidFill>
                  <a:srgbClr val="000000"/>
                </a:solidFill>
                <a:latin typeface="Comic Sans MS" charset="0"/>
                <a:ea typeface="Comic Sans MS" charset="0"/>
                <a:cs typeface="Comic Sans MS" charset="0"/>
              </a:rPr>
              <a:t> B decays: </a:t>
            </a:r>
            <a:r>
              <a:rPr lang="en-US" sz="2200" dirty="0" err="1" smtClean="0">
                <a:solidFill>
                  <a:srgbClr val="000000"/>
                </a:solidFill>
                <a:latin typeface="Comic Sans MS" charset="0"/>
                <a:ea typeface="Comic Sans MS" charset="0"/>
                <a:cs typeface="Comic Sans MS" charset="0"/>
              </a:rPr>
              <a:t>b</a:t>
            </a:r>
            <a:r>
              <a:rPr lang="en-US" sz="2200" dirty="0" err="1" smtClean="0">
                <a:solidFill>
                  <a:srgbClr val="000000"/>
                </a:solidFill>
                <a:latin typeface="Comic Sans MS" charset="0"/>
                <a:ea typeface="Comic Sans MS" charset="0"/>
                <a:cs typeface="Comic Sans MS" charset="0"/>
                <a:sym typeface="Wingdings" charset="2"/>
              </a:rPr>
              <a:t>s</a:t>
            </a:r>
            <a:r>
              <a:rPr lang="en-US" sz="2200" dirty="0" err="1" smtClean="0">
                <a:solidFill>
                  <a:srgbClr val="000000"/>
                </a:solidFill>
                <a:latin typeface="Symbol" charset="2"/>
                <a:ea typeface="Symbol" charset="2"/>
                <a:cs typeface="Symbol" charset="2"/>
                <a:sym typeface="Wingdings" charset="2"/>
              </a:rPr>
              <a:t>g</a:t>
            </a:r>
            <a:r>
              <a:rPr lang="en-US" sz="2200" dirty="0" smtClean="0">
                <a:solidFill>
                  <a:srgbClr val="000000"/>
                </a:solidFill>
                <a:latin typeface="Comic Sans MS" charset="0"/>
                <a:ea typeface="Comic Sans MS" charset="0"/>
                <a:cs typeface="Comic Sans MS" charset="0"/>
                <a:sym typeface="Wingdings" charset="2"/>
              </a:rPr>
              <a:t> &amp; </a:t>
            </a:r>
            <a:r>
              <a:rPr lang="en-US" sz="2200" dirty="0" smtClean="0">
                <a:solidFill>
                  <a:srgbClr val="000000"/>
                </a:solidFill>
                <a:latin typeface="Comic Sans MS" charset="0"/>
                <a:ea typeface="Comic Sans MS" charset="0"/>
                <a:cs typeface="Comic Sans MS" charset="0"/>
              </a:rPr>
              <a:t>B</a:t>
            </a:r>
            <a:r>
              <a:rPr lang="en-US" sz="2200" dirty="0" smtClean="0">
                <a:solidFill>
                  <a:srgbClr val="000000"/>
                </a:solidFill>
                <a:latin typeface="Comic Sans MS" charset="0"/>
                <a:ea typeface="Comic Sans MS" charset="0"/>
                <a:cs typeface="Comic Sans MS" charset="0"/>
                <a:sym typeface="Wingdings" charset="2"/>
              </a:rPr>
              <a:t>K</a:t>
            </a:r>
            <a:r>
              <a:rPr lang="en-US" sz="2200" baseline="30000" dirty="0" smtClean="0">
                <a:solidFill>
                  <a:srgbClr val="000000"/>
                </a:solidFill>
                <a:latin typeface="Comic Sans MS" charset="0"/>
                <a:ea typeface="Comic Sans MS" charset="0"/>
                <a:cs typeface="Comic Sans MS" charset="0"/>
                <a:sym typeface="Wingdings" charset="2"/>
              </a:rPr>
              <a:t>(*)</a:t>
            </a:r>
            <a:r>
              <a:rPr lang="en-US" sz="2200" dirty="0" err="1" smtClean="0">
                <a:solidFill>
                  <a:srgbClr val="000000"/>
                </a:solidFill>
                <a:latin typeface="Comic Sans MS" charset="0"/>
                <a:ea typeface="Comic Sans MS" charset="0"/>
                <a:cs typeface="Comic Sans MS" charset="0"/>
                <a:sym typeface="Wingdings" charset="2"/>
              </a:rPr>
              <a:t>ll</a:t>
            </a:r>
            <a:r>
              <a:rPr lang="en-US" sz="2200" dirty="0" smtClean="0">
                <a:solidFill>
                  <a:srgbClr val="000000"/>
                </a:solidFill>
                <a:latin typeface="Comic Sans MS" charset="0"/>
                <a:ea typeface="Comic Sans MS" charset="0"/>
                <a:cs typeface="Comic Sans MS" charset="0"/>
                <a:sym typeface="Wingdings" charset="2"/>
              </a:rPr>
              <a:t>: rates, FB asymmetry, </a:t>
            </a:r>
            <a:r>
              <a:rPr lang="en-US" sz="2200" dirty="0" err="1" smtClean="0">
                <a:solidFill>
                  <a:srgbClr val="000000"/>
                </a:solidFill>
                <a:latin typeface="Comic Sans MS" charset="0"/>
                <a:ea typeface="Comic Sans MS" charset="0"/>
                <a:cs typeface="Comic Sans MS" charset="0"/>
                <a:sym typeface="Wingdings" charset="2"/>
              </a:rPr>
              <a:t>isospin</a:t>
            </a:r>
            <a:r>
              <a:rPr lang="en-US" sz="2200" dirty="0" smtClean="0">
                <a:solidFill>
                  <a:srgbClr val="000000"/>
                </a:solidFill>
                <a:latin typeface="Comic Sans MS" charset="0"/>
                <a:ea typeface="Comic Sans MS" charset="0"/>
                <a:cs typeface="Comic Sans MS" charset="0"/>
                <a:sym typeface="Wingdings" charset="2"/>
              </a:rPr>
              <a:t>,.</a:t>
            </a:r>
          </a:p>
          <a:p>
            <a:pPr lvl="1" eaLnBrk="1" fontAlgn="auto" hangingPunct="1">
              <a:spcAft>
                <a:spcPts val="0"/>
              </a:spcAft>
              <a:buFont typeface="Arial"/>
              <a:buChar char="–"/>
              <a:defRPr/>
            </a:pPr>
            <a:r>
              <a:rPr lang="en-US" sz="2200" dirty="0" smtClean="0">
                <a:solidFill>
                  <a:srgbClr val="000000"/>
                </a:solidFill>
                <a:latin typeface="Comic Sans MS" charset="0"/>
                <a:ea typeface="Comic Sans MS" charset="0"/>
                <a:cs typeface="Comic Sans MS" charset="0"/>
              </a:rPr>
              <a:t>CP violation in </a:t>
            </a:r>
            <a:r>
              <a:rPr lang="en-US" sz="2200" dirty="0" err="1" smtClean="0">
                <a:solidFill>
                  <a:srgbClr val="000000"/>
                </a:solidFill>
                <a:latin typeface="Comic Sans MS" charset="0"/>
                <a:ea typeface="Comic Sans MS" charset="0"/>
                <a:cs typeface="Comic Sans MS" charset="0"/>
              </a:rPr>
              <a:t>gluonic</a:t>
            </a:r>
            <a:r>
              <a:rPr lang="en-US" sz="2200" dirty="0" smtClean="0">
                <a:solidFill>
                  <a:srgbClr val="000000"/>
                </a:solidFill>
                <a:latin typeface="Comic Sans MS" charset="0"/>
                <a:ea typeface="Comic Sans MS" charset="0"/>
                <a:cs typeface="Comic Sans MS" charset="0"/>
              </a:rPr>
              <a:t> Penguin B decays</a:t>
            </a:r>
            <a:endParaRPr lang="en-US" sz="2200" dirty="0" smtClean="0">
              <a:solidFill>
                <a:srgbClr val="000000"/>
              </a:solidFill>
              <a:latin typeface="Wingdings" charset="2"/>
              <a:ea typeface="Wingdings" charset="2"/>
              <a:cs typeface="Wingdings" charset="2"/>
            </a:endParaRPr>
          </a:p>
          <a:p>
            <a:pPr lvl="1" eaLnBrk="1" fontAlgn="auto" hangingPunct="1">
              <a:spcAft>
                <a:spcPts val="0"/>
              </a:spcAft>
              <a:buFont typeface="Arial"/>
              <a:buChar char="–"/>
              <a:defRPr/>
            </a:pPr>
            <a:r>
              <a:rPr lang="en-US" sz="2200" dirty="0" smtClean="0">
                <a:solidFill>
                  <a:srgbClr val="000000"/>
                </a:solidFill>
                <a:latin typeface="Comic Sans MS" charset="0"/>
                <a:ea typeface="Comic Sans MS" charset="0"/>
                <a:cs typeface="Comic Sans MS" charset="0"/>
                <a:sym typeface="Wingdings" charset="2"/>
              </a:rPr>
              <a:t>Bs system: </a:t>
            </a:r>
            <a:r>
              <a:rPr lang="en-US" sz="2200" dirty="0" smtClean="0">
                <a:solidFill>
                  <a:srgbClr val="000000"/>
                </a:solidFill>
                <a:latin typeface="Symbol" charset="2"/>
                <a:ea typeface="Comic Sans MS" charset="0"/>
                <a:cs typeface="Comic Sans MS" charset="0"/>
                <a:sym typeface="Wingdings" charset="2"/>
              </a:rPr>
              <a:t>G</a:t>
            </a:r>
            <a:r>
              <a:rPr lang="en-US" sz="2200" baseline="-25000" dirty="0" smtClean="0">
                <a:solidFill>
                  <a:srgbClr val="000000"/>
                </a:solidFill>
                <a:latin typeface="Comic Sans MS" charset="0"/>
                <a:ea typeface="Comic Sans MS" charset="0"/>
                <a:cs typeface="Comic Sans MS" charset="0"/>
                <a:sym typeface="Wingdings" charset="2"/>
              </a:rPr>
              <a:t>s</a:t>
            </a:r>
            <a:r>
              <a:rPr lang="en-US" sz="2200" dirty="0" smtClean="0">
                <a:solidFill>
                  <a:srgbClr val="000000"/>
                </a:solidFill>
                <a:latin typeface="Comic Sans MS" charset="0"/>
                <a:ea typeface="Comic Sans MS" charset="0"/>
                <a:cs typeface="Comic Sans MS" charset="0"/>
                <a:sym typeface="Wingdings" charset="2"/>
              </a:rPr>
              <a:t> &amp;  </a:t>
            </a:r>
            <a:r>
              <a:rPr lang="en-US" sz="2200" dirty="0" err="1" smtClean="0">
                <a:solidFill>
                  <a:srgbClr val="000000"/>
                </a:solidFill>
                <a:latin typeface="Symbol" charset="2"/>
                <a:ea typeface="Symbol" charset="2"/>
                <a:cs typeface="Symbol" charset="2"/>
                <a:sym typeface="Wingdings" charset="2"/>
              </a:rPr>
              <a:t>q</a:t>
            </a:r>
            <a:r>
              <a:rPr lang="en-US" sz="2200" baseline="-25000" dirty="0" err="1" smtClean="0">
                <a:solidFill>
                  <a:srgbClr val="000000"/>
                </a:solidFill>
                <a:latin typeface="Comic Sans MS" charset="0"/>
                <a:ea typeface="Comic Sans MS" charset="0"/>
                <a:cs typeface="Comic Sans MS" charset="0"/>
                <a:sym typeface="Wingdings" charset="2"/>
              </a:rPr>
              <a:t>s</a:t>
            </a:r>
            <a:r>
              <a:rPr lang="en-US" sz="2200" baseline="-25000" dirty="0" smtClean="0">
                <a:solidFill>
                  <a:srgbClr val="000000"/>
                </a:solidFill>
                <a:latin typeface="Comic Sans MS" charset="0"/>
                <a:ea typeface="Comic Sans MS" charset="0"/>
                <a:cs typeface="Comic Sans MS" charset="0"/>
                <a:sym typeface="Wingdings" charset="2"/>
              </a:rPr>
              <a:t> </a:t>
            </a:r>
            <a:r>
              <a:rPr lang="en-US" sz="2200" dirty="0" smtClean="0">
                <a:solidFill>
                  <a:srgbClr val="000000"/>
                </a:solidFill>
                <a:latin typeface="Comic Sans MS" charset="0"/>
                <a:ea typeface="Comic Sans MS" charset="0"/>
                <a:cs typeface="Comic Sans MS" charset="0"/>
                <a:sym typeface="Wingdings" charset="2"/>
              </a:rPr>
              <a:t>measurements </a:t>
            </a:r>
            <a:endParaRPr lang="en-US" sz="2200" dirty="0" smtClean="0">
              <a:solidFill>
                <a:srgbClr val="000000"/>
              </a:solidFill>
              <a:latin typeface="Comic Sans MS" charset="0"/>
              <a:ea typeface="Comic Sans MS" charset="0"/>
              <a:cs typeface="Comic Sans MS" charset="0"/>
            </a:endParaRPr>
          </a:p>
          <a:p>
            <a:pPr lvl="1" eaLnBrk="1" fontAlgn="auto" hangingPunct="1">
              <a:spcAft>
                <a:spcPts val="0"/>
              </a:spcAft>
              <a:buFont typeface="Arial"/>
              <a:buChar char="–"/>
              <a:defRPr/>
            </a:pPr>
            <a:r>
              <a:rPr lang="en-US" sz="2200" dirty="0" smtClean="0">
                <a:solidFill>
                  <a:srgbClr val="000000"/>
                </a:solidFill>
                <a:latin typeface="Comic Sans MS" charset="0"/>
                <a:ea typeface="Comic Sans MS" charset="0"/>
                <a:cs typeface="Comic Sans MS" charset="0"/>
              </a:rPr>
              <a:t>The </a:t>
            </a:r>
            <a:r>
              <a:rPr lang="en-US" sz="2200" dirty="0" err="1" smtClean="0">
                <a:solidFill>
                  <a:srgbClr val="000000"/>
                </a:solidFill>
                <a:latin typeface="Comic Sans MS" charset="0"/>
                <a:ea typeface="Comic Sans MS" charset="0"/>
                <a:cs typeface="Comic Sans MS" charset="0"/>
              </a:rPr>
              <a:t>K</a:t>
            </a:r>
            <a:r>
              <a:rPr lang="en-US" sz="2200" dirty="0" err="1" smtClean="0">
                <a:solidFill>
                  <a:srgbClr val="000000"/>
                </a:solidFill>
                <a:latin typeface="Symbol" charset="2"/>
                <a:ea typeface="Symbol" charset="2"/>
                <a:cs typeface="Symbol" charset="2"/>
              </a:rPr>
              <a:t>p</a:t>
            </a:r>
            <a:r>
              <a:rPr lang="en-US" sz="2200" dirty="0" smtClean="0">
                <a:solidFill>
                  <a:srgbClr val="000000"/>
                </a:solidFill>
                <a:latin typeface="Symbol" charset="2"/>
                <a:ea typeface="Symbol" charset="2"/>
                <a:cs typeface="Symbol" charset="2"/>
              </a:rPr>
              <a:t> </a:t>
            </a:r>
            <a:r>
              <a:rPr lang="en-US" sz="2200" dirty="0" smtClean="0">
                <a:solidFill>
                  <a:srgbClr val="000000"/>
                </a:solidFill>
                <a:latin typeface="Comic Sans MS" charset="0"/>
                <a:ea typeface="Comic Sans MS" charset="0"/>
                <a:cs typeface="Comic Sans MS" charset="0"/>
              </a:rPr>
              <a:t>puzzle</a:t>
            </a:r>
          </a:p>
          <a:p>
            <a:pPr eaLnBrk="1" fontAlgn="auto" hangingPunct="1">
              <a:spcAft>
                <a:spcPts val="0"/>
              </a:spcAft>
              <a:buFont typeface="Arial"/>
              <a:buChar char="•"/>
              <a:defRPr/>
            </a:pPr>
            <a:r>
              <a:rPr lang="en-US" sz="2600" dirty="0" err="1" smtClean="0">
                <a:latin typeface="Comic Sans MS" charset="0"/>
                <a:ea typeface="Comic Sans MS" charset="0"/>
                <a:cs typeface="Comic Sans MS" charset="0"/>
                <a:sym typeface="Wingdings" charset="2"/>
              </a:rPr>
              <a:t>Kaon</a:t>
            </a:r>
            <a:r>
              <a:rPr lang="en-US" sz="2600" dirty="0" smtClean="0">
                <a:latin typeface="Comic Sans MS" charset="0"/>
                <a:ea typeface="Comic Sans MS" charset="0"/>
                <a:cs typeface="Comic Sans MS" charset="0"/>
                <a:sym typeface="Wingdings" charset="2"/>
              </a:rPr>
              <a:t> decays: </a:t>
            </a:r>
          </a:p>
          <a:p>
            <a:pPr lvl="1" eaLnBrk="1" fontAlgn="auto" hangingPunct="1">
              <a:spcAft>
                <a:spcPts val="0"/>
              </a:spcAft>
              <a:buFont typeface="Arial"/>
              <a:buChar char="–"/>
              <a:defRPr/>
            </a:pPr>
            <a:r>
              <a:rPr lang="en-US" sz="1800" dirty="0" smtClean="0">
                <a:solidFill>
                  <a:srgbClr val="000000"/>
                </a:solidFill>
                <a:latin typeface="Comic Sans MS" charset="0"/>
                <a:ea typeface="Comic Sans MS" charset="0"/>
                <a:cs typeface="Comic Sans MS" charset="0"/>
                <a:sym typeface="Wingdings" charset="2"/>
              </a:rPr>
              <a:t>New measurement of R</a:t>
            </a:r>
            <a:r>
              <a:rPr lang="en-US" sz="1800" baseline="-25000" dirty="0" smtClean="0">
                <a:solidFill>
                  <a:srgbClr val="000000"/>
                </a:solidFill>
                <a:latin typeface="Comic Sans MS" charset="0"/>
                <a:ea typeface="Comic Sans MS" charset="0"/>
                <a:cs typeface="Comic Sans MS" charset="0"/>
                <a:sym typeface="Wingdings" charset="2"/>
              </a:rPr>
              <a:t>K3</a:t>
            </a:r>
            <a:r>
              <a:rPr lang="en-US" sz="1800" dirty="0" smtClean="0">
                <a:solidFill>
                  <a:srgbClr val="000000"/>
                </a:solidFill>
                <a:latin typeface="Comic Sans MS" charset="0"/>
                <a:ea typeface="Comic Sans MS" charset="0"/>
                <a:cs typeface="Comic Sans MS" charset="0"/>
                <a:sym typeface="Wingdings" charset="2"/>
              </a:rPr>
              <a:t>  &amp; R</a:t>
            </a:r>
            <a:r>
              <a:rPr lang="en-US" sz="1800" baseline="-25000" dirty="0" smtClean="0">
                <a:solidFill>
                  <a:srgbClr val="000000"/>
                </a:solidFill>
                <a:latin typeface="Comic Sans MS" charset="0"/>
                <a:ea typeface="Comic Sans MS" charset="0"/>
                <a:cs typeface="Comic Sans MS" charset="0"/>
                <a:sym typeface="Wingdings" charset="2"/>
              </a:rPr>
              <a:t>K2 </a:t>
            </a:r>
            <a:r>
              <a:rPr lang="en-US" sz="1800" dirty="0" smtClean="0">
                <a:solidFill>
                  <a:srgbClr val="000000"/>
                </a:solidFill>
                <a:latin typeface="Comic Sans MS" charset="0"/>
                <a:ea typeface="Comic Sans MS" charset="0"/>
                <a:cs typeface="Comic Sans MS" charset="0"/>
                <a:sym typeface="Wingdings" charset="2"/>
              </a:rPr>
              <a:t> (KLOE &amp; NA62)</a:t>
            </a:r>
          </a:p>
          <a:p>
            <a:pPr eaLnBrk="1" fontAlgn="auto" hangingPunct="1">
              <a:spcAft>
                <a:spcPts val="0"/>
              </a:spcAft>
              <a:buFont typeface="Arial"/>
              <a:buChar char="•"/>
              <a:defRPr/>
            </a:pPr>
            <a:endParaRPr lang="en-US" sz="1800" baseline="-25000" dirty="0" smtClean="0">
              <a:solidFill>
                <a:srgbClr val="3333CC"/>
              </a:solidFill>
              <a:latin typeface="Comic Sans MS" charset="0"/>
              <a:ea typeface="Comic Sans MS" charset="0"/>
              <a:cs typeface="Comic Sans MS" charset="0"/>
              <a:sym typeface="Wingdings" charset="2"/>
            </a:endParaRPr>
          </a:p>
          <a:p>
            <a:pPr eaLnBrk="1" fontAlgn="auto" hangingPunct="1">
              <a:spcAft>
                <a:spcPts val="0"/>
              </a:spcAft>
              <a:buFont typeface="Arial"/>
              <a:buChar char="•"/>
              <a:defRPr/>
            </a:pPr>
            <a:r>
              <a:rPr lang="en-US" sz="2800" dirty="0" smtClean="0">
                <a:latin typeface="Comic Sans MS" charset="0"/>
                <a:ea typeface="Comic Sans MS" charset="0"/>
                <a:cs typeface="Comic Sans MS" charset="0"/>
                <a:sym typeface="Wingdings" charset="2"/>
              </a:rPr>
              <a:t>Future: </a:t>
            </a:r>
          </a:p>
          <a:p>
            <a:pPr lvl="1" eaLnBrk="1" fontAlgn="auto" hangingPunct="1">
              <a:spcAft>
                <a:spcPts val="0"/>
              </a:spcAft>
              <a:buFont typeface="Arial"/>
              <a:buChar char="–"/>
              <a:defRPr/>
            </a:pPr>
            <a:r>
              <a:rPr lang="en-US" sz="2000" dirty="0" smtClean="0">
                <a:solidFill>
                  <a:srgbClr val="000000"/>
                </a:solidFill>
                <a:latin typeface="Comic Sans MS" charset="0"/>
                <a:ea typeface="Comic Sans MS" charset="0"/>
                <a:cs typeface="Comic Sans MS" charset="0"/>
                <a:sym typeface="Wingdings" charset="2"/>
              </a:rPr>
              <a:t>Super flavor Factories </a:t>
            </a:r>
          </a:p>
          <a:p>
            <a:pPr lvl="1" eaLnBrk="1" fontAlgn="auto" hangingPunct="1">
              <a:spcAft>
                <a:spcPts val="0"/>
              </a:spcAft>
              <a:buFont typeface="Arial"/>
              <a:buChar char="–"/>
              <a:defRPr/>
            </a:pPr>
            <a:r>
              <a:rPr lang="en-US" sz="2000" dirty="0" smtClean="0">
                <a:solidFill>
                  <a:srgbClr val="000000"/>
                </a:solidFill>
                <a:latin typeface="Comic Sans MS" charset="0"/>
                <a:ea typeface="Comic Sans MS" charset="0"/>
                <a:cs typeface="Comic Sans MS" charset="0"/>
                <a:sym typeface="Wingdings" charset="2"/>
              </a:rPr>
              <a:t> NA62: Rare </a:t>
            </a:r>
            <a:r>
              <a:rPr lang="en-US" sz="2000" dirty="0" err="1" smtClean="0">
                <a:solidFill>
                  <a:srgbClr val="000000"/>
                </a:solidFill>
                <a:latin typeface="Comic Sans MS" charset="0"/>
                <a:ea typeface="Comic Sans MS" charset="0"/>
                <a:cs typeface="Comic Sans MS" charset="0"/>
                <a:sym typeface="Wingdings" charset="2"/>
              </a:rPr>
              <a:t>Kaon</a:t>
            </a:r>
            <a:r>
              <a:rPr lang="en-US" sz="2000" dirty="0" smtClean="0">
                <a:solidFill>
                  <a:srgbClr val="000000"/>
                </a:solidFill>
                <a:latin typeface="Comic Sans MS" charset="0"/>
                <a:ea typeface="Comic Sans MS" charset="0"/>
                <a:cs typeface="Comic Sans MS" charset="0"/>
                <a:sym typeface="Wingdings" charset="2"/>
              </a:rPr>
              <a:t> decay</a:t>
            </a:r>
            <a:endParaRPr lang="en-US" sz="3000" dirty="0" smtClean="0">
              <a:solidFill>
                <a:srgbClr val="000000"/>
              </a:solidFill>
              <a:latin typeface="Symbol" charset="2"/>
              <a:ea typeface="Symbol" charset="2"/>
              <a:cs typeface="Symbol" charset="2"/>
              <a:sym typeface="Wingdings" charset="2"/>
            </a:endParaRPr>
          </a:p>
          <a:p>
            <a:pPr eaLnBrk="1" fontAlgn="auto" hangingPunct="1">
              <a:spcAft>
                <a:spcPts val="0"/>
              </a:spcAft>
              <a:buFont typeface="Arial"/>
              <a:buChar char="•"/>
              <a:defRPr/>
            </a:pPr>
            <a:endParaRPr lang="en-US" sz="2600" dirty="0" smtClean="0">
              <a:latin typeface="Comic Sans MS" charset="0"/>
              <a:ea typeface="Comic Sans MS" charset="0"/>
              <a:cs typeface="Comic Sans MS" charset="0"/>
              <a:sym typeface="Wingdings" charset="2"/>
            </a:endParaRPr>
          </a:p>
          <a:p>
            <a:pPr lvl="1" eaLnBrk="1" fontAlgn="auto" hangingPunct="1">
              <a:spcAft>
                <a:spcPts val="0"/>
              </a:spcAft>
              <a:buFont typeface="Arial"/>
              <a:buChar char="–"/>
              <a:defRPr/>
            </a:pPr>
            <a:endParaRPr lang="en-US" sz="2200" dirty="0" smtClean="0">
              <a:solidFill>
                <a:schemeClr val="accent2"/>
              </a:solidFill>
              <a:latin typeface="Comic Sans MS" charset="0"/>
              <a:ea typeface="Comic Sans MS" charset="0"/>
              <a:cs typeface="Comic Sans MS" charset="0"/>
              <a:sym typeface="Wingdings" charset="2"/>
            </a:endParaRPr>
          </a:p>
          <a:p>
            <a:pPr lvl="2" eaLnBrk="1" fontAlgn="auto" hangingPunct="1">
              <a:spcAft>
                <a:spcPts val="0"/>
              </a:spcAft>
              <a:buFont typeface="Arial"/>
              <a:buChar char="•"/>
              <a:defRPr/>
            </a:pPr>
            <a:endParaRPr lang="en-US" baseline="-25000" dirty="0" smtClean="0">
              <a:latin typeface="Comic Sans MS" charset="0"/>
              <a:ea typeface="Comic Sans MS" charset="0"/>
              <a:cs typeface="Comic Sans MS" charset="0"/>
              <a:sym typeface="Wingdings" charset="2"/>
            </a:endParaRPr>
          </a:p>
          <a:p>
            <a:pPr lvl="2" eaLnBrk="1" fontAlgn="auto" hangingPunct="1">
              <a:spcAft>
                <a:spcPts val="0"/>
              </a:spcAft>
              <a:buFont typeface="Arial"/>
              <a:buChar char="•"/>
              <a:defRPr/>
            </a:pPr>
            <a:endParaRPr lang="en-US" dirty="0" smtClean="0">
              <a:latin typeface="Comic Sans MS" charset="0"/>
              <a:ea typeface="Comic Sans MS" charset="0"/>
              <a:cs typeface="Comic Sans MS" charset="0"/>
              <a:sym typeface="Wingdings" charset="2"/>
            </a:endParaRPr>
          </a:p>
          <a:p>
            <a:pPr lvl="2" eaLnBrk="1" fontAlgn="auto" hangingPunct="1">
              <a:spcAft>
                <a:spcPts val="0"/>
              </a:spcAft>
              <a:buFont typeface="Arial"/>
              <a:buChar char="•"/>
              <a:defRPr/>
            </a:pPr>
            <a:endParaRPr lang="en-US" dirty="0" smtClean="0">
              <a:latin typeface="Comic Sans MS" charset="0"/>
              <a:ea typeface="Comic Sans MS" charset="0"/>
              <a:cs typeface="Comic Sans MS" charset="0"/>
            </a:endParaRPr>
          </a:p>
          <a:p>
            <a:pPr lvl="2" eaLnBrk="1" fontAlgn="auto" hangingPunct="1">
              <a:spcAft>
                <a:spcPts val="0"/>
              </a:spcAft>
              <a:buFont typeface="Arial"/>
              <a:buChar char="•"/>
              <a:defRPr/>
            </a:pPr>
            <a:endParaRPr lang="en-US" dirty="0" smtClean="0">
              <a:latin typeface="Comic Sans MS" charset="0"/>
              <a:ea typeface="Comic Sans MS" charset="0"/>
              <a:cs typeface="Comic Sans MS" charset="0"/>
            </a:endParaRPr>
          </a:p>
        </p:txBody>
      </p:sp>
      <p:sp>
        <p:nvSpPr>
          <p:cNvPr id="35844" name="Date Placeholder 3"/>
          <p:cNvSpPr>
            <a:spLocks noGrp="1"/>
          </p:cNvSpPr>
          <p:nvPr>
            <p:ph type="dt" sz="quarter" idx="10"/>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D30B0726-CC78-4ACB-9DB3-C9404EF78C52}" type="slidenum">
              <a:rPr lang="en-US"/>
              <a:pPr>
                <a:defRPr/>
              </a:pPr>
              <a:t>13</a:t>
            </a:fld>
            <a:r>
              <a:rPr lang="en-US"/>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p:txBody>
          <a:bodyPr/>
          <a:lstStyle/>
          <a:p>
            <a:pPr>
              <a:defRPr/>
            </a:pPr>
            <a:r>
              <a:rPr lang="en-US"/>
              <a:t>   </a:t>
            </a:r>
          </a:p>
        </p:txBody>
      </p:sp>
      <p:sp>
        <p:nvSpPr>
          <p:cNvPr id="36867"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BEF81847-05EE-45E1-A2FD-CC986F160FD4}" type="slidenum">
              <a:rPr lang="en-US"/>
              <a:pPr>
                <a:defRPr/>
              </a:pPr>
              <a:t>14</a:t>
            </a:fld>
            <a:r>
              <a:rPr lang="en-US"/>
              <a:t>#</a:t>
            </a:r>
          </a:p>
        </p:txBody>
      </p:sp>
      <p:sp>
        <p:nvSpPr>
          <p:cNvPr id="36869" name="Rectangle 2"/>
          <p:cNvSpPr>
            <a:spLocks noGrp="1" noChangeArrowheads="1"/>
          </p:cNvSpPr>
          <p:nvPr>
            <p:ph type="title"/>
          </p:nvPr>
        </p:nvSpPr>
        <p:spPr>
          <a:xfrm>
            <a:off x="762000" y="120650"/>
            <a:ext cx="7543800" cy="488950"/>
          </a:xfrm>
          <a:solidFill>
            <a:schemeClr val="tx2">
              <a:lumMod val="20000"/>
              <a:lumOff val="80000"/>
            </a:schemeClr>
          </a:solidFill>
        </p:spPr>
        <p:txBody>
          <a:bodyPr rtlCol="0">
            <a:noAutofit/>
          </a:bodyPr>
          <a:lstStyle/>
          <a:p>
            <a:pPr eaLnBrk="1" fontAlgn="auto" hangingPunct="1">
              <a:spcAft>
                <a:spcPts val="0"/>
              </a:spcAft>
              <a:defRPr/>
            </a:pPr>
            <a:r>
              <a:rPr lang="en-US" sz="2800" dirty="0" smtClean="0">
                <a:latin typeface="Comic Sans MS" charset="0"/>
              </a:rPr>
              <a:t>CKM parameters: sin2</a:t>
            </a:r>
            <a:r>
              <a:rPr lang="en-US" sz="2800" dirty="0" smtClean="0">
                <a:latin typeface="Symbol" charset="2"/>
                <a:ea typeface="Symbol" charset="2"/>
                <a:cs typeface="Symbol" charset="2"/>
              </a:rPr>
              <a:t>b</a:t>
            </a:r>
            <a:endParaRPr lang="en-US" sz="2800" dirty="0" smtClean="0">
              <a:latin typeface="Comic Sans MS" charset="0"/>
            </a:endParaRPr>
          </a:p>
        </p:txBody>
      </p:sp>
      <p:pic>
        <p:nvPicPr>
          <p:cNvPr id="33797" name="Picture 9"/>
          <p:cNvPicPr>
            <a:picLocks noChangeAspect="1"/>
          </p:cNvPicPr>
          <p:nvPr/>
        </p:nvPicPr>
        <p:blipFill>
          <a:blip r:embed="rId2"/>
          <a:srcRect/>
          <a:stretch>
            <a:fillRect/>
          </a:stretch>
        </p:blipFill>
        <p:spPr bwMode="auto">
          <a:xfrm>
            <a:off x="762000" y="1184275"/>
            <a:ext cx="2667000" cy="3260725"/>
          </a:xfrm>
          <a:prstGeom prst="rect">
            <a:avLst/>
          </a:prstGeom>
          <a:noFill/>
          <a:ln w="9525">
            <a:noFill/>
            <a:miter lim="800000"/>
            <a:headEnd/>
            <a:tailEnd/>
          </a:ln>
        </p:spPr>
      </p:pic>
      <p:sp>
        <p:nvSpPr>
          <p:cNvPr id="33798" name="TextBox 11"/>
          <p:cNvSpPr txBox="1">
            <a:spLocks noChangeArrowheads="1"/>
          </p:cNvSpPr>
          <p:nvPr/>
        </p:nvSpPr>
        <p:spPr bwMode="auto">
          <a:xfrm>
            <a:off x="457200" y="815975"/>
            <a:ext cx="4038600" cy="368300"/>
          </a:xfrm>
          <a:prstGeom prst="rect">
            <a:avLst/>
          </a:prstGeom>
          <a:solidFill>
            <a:schemeClr val="bg2"/>
          </a:solidFill>
          <a:ln w="9525">
            <a:noFill/>
            <a:miter lim="800000"/>
            <a:headEnd/>
            <a:tailEnd/>
          </a:ln>
        </p:spPr>
        <p:txBody>
          <a:bodyPr>
            <a:spAutoFit/>
          </a:bodyPr>
          <a:lstStyle/>
          <a:p>
            <a:r>
              <a:rPr lang="en-US">
                <a:latin typeface="Calibri" pitchFamily="34" charset="0"/>
              </a:rPr>
              <a:t> BaBar – Final measurement</a:t>
            </a:r>
          </a:p>
        </p:txBody>
      </p:sp>
      <p:sp>
        <p:nvSpPr>
          <p:cNvPr id="33799" name="TextBox 9"/>
          <p:cNvSpPr txBox="1">
            <a:spLocks noChangeArrowheads="1"/>
          </p:cNvSpPr>
          <p:nvPr/>
        </p:nvSpPr>
        <p:spPr bwMode="auto">
          <a:xfrm>
            <a:off x="5867400" y="609600"/>
            <a:ext cx="2286000" cy="369888"/>
          </a:xfrm>
          <a:prstGeom prst="rect">
            <a:avLst/>
          </a:prstGeom>
          <a:solidFill>
            <a:srgbClr val="EBF1DE"/>
          </a:solidFill>
          <a:ln w="9525">
            <a:noFill/>
            <a:miter lim="800000"/>
            <a:headEnd/>
            <a:tailEnd/>
          </a:ln>
        </p:spPr>
        <p:txBody>
          <a:bodyPr>
            <a:spAutoFit/>
          </a:bodyPr>
          <a:lstStyle/>
          <a:p>
            <a:r>
              <a:rPr lang="en-US" u="sng">
                <a:solidFill>
                  <a:srgbClr val="FF0000"/>
                </a:solidFill>
                <a:latin typeface="Calibri" pitchFamily="34" charset="0"/>
              </a:rPr>
              <a:t>Karim Trablesi</a:t>
            </a:r>
          </a:p>
        </p:txBody>
      </p:sp>
      <p:pic>
        <p:nvPicPr>
          <p:cNvPr id="33800" name="Picture 11"/>
          <p:cNvPicPr>
            <a:picLocks noChangeAspect="1"/>
          </p:cNvPicPr>
          <p:nvPr/>
        </p:nvPicPr>
        <p:blipFill>
          <a:blip r:embed="rId3"/>
          <a:srcRect/>
          <a:stretch>
            <a:fillRect/>
          </a:stretch>
        </p:blipFill>
        <p:spPr bwMode="auto">
          <a:xfrm>
            <a:off x="5413375" y="1250950"/>
            <a:ext cx="2892425" cy="3194050"/>
          </a:xfrm>
          <a:prstGeom prst="rect">
            <a:avLst/>
          </a:prstGeom>
          <a:noFill/>
          <a:ln w="9525">
            <a:noFill/>
            <a:miter lim="800000"/>
            <a:headEnd/>
            <a:tailEnd/>
          </a:ln>
        </p:spPr>
      </p:pic>
      <p:pic>
        <p:nvPicPr>
          <p:cNvPr id="33801" name="Picture 12"/>
          <p:cNvPicPr>
            <a:picLocks noChangeAspect="1"/>
          </p:cNvPicPr>
          <p:nvPr/>
        </p:nvPicPr>
        <p:blipFill>
          <a:blip r:embed="rId4"/>
          <a:srcRect/>
          <a:stretch>
            <a:fillRect/>
          </a:stretch>
        </p:blipFill>
        <p:spPr bwMode="auto">
          <a:xfrm>
            <a:off x="3124200" y="4267200"/>
            <a:ext cx="3144838" cy="2295525"/>
          </a:xfrm>
          <a:prstGeom prst="rect">
            <a:avLst/>
          </a:prstGeom>
          <a:noFill/>
          <a:ln w="9525">
            <a:noFill/>
            <a:miter lim="800000"/>
            <a:headEnd/>
            <a:tailEnd/>
          </a:ln>
        </p:spPr>
      </p:pic>
      <p:pic>
        <p:nvPicPr>
          <p:cNvPr id="33802" name="Picture 13"/>
          <p:cNvPicPr>
            <a:picLocks noChangeAspect="1"/>
          </p:cNvPicPr>
          <p:nvPr/>
        </p:nvPicPr>
        <p:blipFill>
          <a:blip r:embed="rId5"/>
          <a:srcRect/>
          <a:stretch>
            <a:fillRect/>
          </a:stretch>
        </p:blipFill>
        <p:spPr bwMode="auto">
          <a:xfrm>
            <a:off x="7829550" y="1049338"/>
            <a:ext cx="476250" cy="404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xfrm>
            <a:off x="381000" y="6400800"/>
            <a:ext cx="533400" cy="228600"/>
          </a:xfrm>
        </p:spPr>
        <p:txBody>
          <a:bodyPr/>
          <a:lstStyle/>
          <a:p>
            <a:pPr>
              <a:defRPr/>
            </a:pPr>
            <a:r>
              <a:rPr lang="en-US" sz="1600">
                <a:latin typeface="Wingdings" charset="2"/>
                <a:ea typeface="Wingdings" charset="2"/>
                <a:cs typeface="Wingdings" charset="2"/>
                <a:hlinkClick r:id="rId2" action="ppaction://hlinksldjump"/>
              </a:rPr>
              <a:t></a:t>
            </a:r>
            <a:endParaRPr lang="en-US" sz="1600"/>
          </a:p>
        </p:txBody>
      </p:sp>
      <p:sp>
        <p:nvSpPr>
          <p:cNvPr id="37891" name="Footer Placeholder 4"/>
          <p:cNvSpPr>
            <a:spLocks noGrp="1"/>
          </p:cNvSpPr>
          <p:nvPr>
            <p:ph type="ftr" sz="quarter" idx="11"/>
          </p:nvPr>
        </p:nvSpPr>
        <p:spPr/>
        <p:txBody>
          <a:bodyPr/>
          <a:lstStyle/>
          <a:p>
            <a:pPr>
              <a:defRPr/>
            </a:pPr>
            <a:r>
              <a:rPr lang="en-US" dirty="0" smtClean="0"/>
              <a:t>          </a:t>
            </a:r>
          </a:p>
        </p:txBody>
      </p:sp>
      <p:sp>
        <p:nvSpPr>
          <p:cNvPr id="6" name="Slide Number Placeholder 5"/>
          <p:cNvSpPr>
            <a:spLocks noGrp="1"/>
          </p:cNvSpPr>
          <p:nvPr>
            <p:ph type="sldNum" sz="quarter" idx="12"/>
          </p:nvPr>
        </p:nvSpPr>
        <p:spPr/>
        <p:txBody>
          <a:bodyPr/>
          <a:lstStyle/>
          <a:p>
            <a:pPr>
              <a:defRPr/>
            </a:pPr>
            <a:fld id="{1EED392D-9E36-42B5-B164-C15097C5E02E}" type="slidenum">
              <a:rPr lang="en-US"/>
              <a:pPr>
                <a:defRPr/>
              </a:pPr>
              <a:t>15</a:t>
            </a:fld>
            <a:r>
              <a:rPr lang="en-US"/>
              <a:t>#</a:t>
            </a:r>
          </a:p>
        </p:txBody>
      </p:sp>
      <p:sp>
        <p:nvSpPr>
          <p:cNvPr id="37893" name="Rectangle 2"/>
          <p:cNvSpPr>
            <a:spLocks noGrp="1" noChangeArrowheads="1"/>
          </p:cNvSpPr>
          <p:nvPr>
            <p:ph type="title"/>
          </p:nvPr>
        </p:nvSpPr>
        <p:spPr>
          <a:xfrm>
            <a:off x="762000" y="0"/>
            <a:ext cx="7543800" cy="609600"/>
          </a:xfrm>
          <a:solidFill>
            <a:schemeClr val="tx2">
              <a:lumMod val="20000"/>
              <a:lumOff val="80000"/>
            </a:schemeClr>
          </a:solidFill>
        </p:spPr>
        <p:txBody>
          <a:bodyPr rtlCol="0">
            <a:normAutofit fontScale="90000"/>
          </a:bodyPr>
          <a:lstStyle/>
          <a:p>
            <a:pPr eaLnBrk="1" fontAlgn="auto" hangingPunct="1">
              <a:spcAft>
                <a:spcPts val="0"/>
              </a:spcAft>
              <a:defRPr/>
            </a:pPr>
            <a:r>
              <a:rPr lang="en-US" sz="4000" dirty="0" smtClean="0">
                <a:latin typeface="Comic Sans MS" charset="0"/>
              </a:rPr>
              <a:t>CKM parameters: </a:t>
            </a:r>
            <a:r>
              <a:rPr lang="en-US" sz="4000" dirty="0" smtClean="0">
                <a:latin typeface="Symbol" charset="2"/>
                <a:ea typeface="Symbol" charset="2"/>
                <a:cs typeface="Symbol" charset="2"/>
              </a:rPr>
              <a:t>a, </a:t>
            </a:r>
            <a:r>
              <a:rPr lang="en-US" sz="4000" dirty="0" err="1" smtClean="0">
                <a:latin typeface="Symbol" charset="2"/>
                <a:ea typeface="Symbol" charset="2"/>
                <a:cs typeface="Symbol" charset="2"/>
              </a:rPr>
              <a:t>b</a:t>
            </a:r>
            <a:r>
              <a:rPr lang="en-US" sz="4000" dirty="0" smtClean="0">
                <a:latin typeface="Symbol" charset="2"/>
                <a:ea typeface="Symbol" charset="2"/>
                <a:cs typeface="Symbol" charset="2"/>
              </a:rPr>
              <a:t> &amp;</a:t>
            </a:r>
            <a:r>
              <a:rPr lang="en-US" sz="4000" dirty="0" err="1" smtClean="0">
                <a:latin typeface="Symbol" charset="2"/>
                <a:ea typeface="Symbol" charset="2"/>
                <a:cs typeface="Symbol" charset="2"/>
              </a:rPr>
              <a:t>g</a:t>
            </a:r>
            <a:r>
              <a:rPr lang="en-US" sz="4000" dirty="0" smtClean="0">
                <a:latin typeface="Symbol" charset="2"/>
                <a:ea typeface="Symbol" charset="2"/>
                <a:cs typeface="Symbol" charset="2"/>
              </a:rPr>
              <a:t> </a:t>
            </a:r>
            <a:endParaRPr lang="en-US" sz="4000" dirty="0" smtClean="0">
              <a:latin typeface="Comic Sans MS" charset="0"/>
            </a:endParaRPr>
          </a:p>
        </p:txBody>
      </p:sp>
      <p:pic>
        <p:nvPicPr>
          <p:cNvPr id="34821" name="Picture 9"/>
          <p:cNvPicPr>
            <a:picLocks noChangeAspect="1"/>
          </p:cNvPicPr>
          <p:nvPr/>
        </p:nvPicPr>
        <p:blipFill>
          <a:blip r:embed="rId3"/>
          <a:srcRect/>
          <a:stretch>
            <a:fillRect/>
          </a:stretch>
        </p:blipFill>
        <p:spPr bwMode="auto">
          <a:xfrm>
            <a:off x="381000" y="1219200"/>
            <a:ext cx="6934200" cy="4298950"/>
          </a:xfrm>
          <a:prstGeom prst="rect">
            <a:avLst/>
          </a:prstGeom>
          <a:noFill/>
          <a:ln w="9525">
            <a:noFill/>
            <a:miter lim="800000"/>
            <a:headEnd/>
            <a:tailEnd/>
          </a:ln>
        </p:spPr>
      </p:pic>
      <p:sp>
        <p:nvSpPr>
          <p:cNvPr id="34822" name="TextBox 12"/>
          <p:cNvSpPr txBox="1">
            <a:spLocks noChangeArrowheads="1"/>
          </p:cNvSpPr>
          <p:nvPr/>
        </p:nvSpPr>
        <p:spPr bwMode="auto">
          <a:xfrm>
            <a:off x="6553200" y="609600"/>
            <a:ext cx="2286000" cy="369888"/>
          </a:xfrm>
          <a:prstGeom prst="rect">
            <a:avLst/>
          </a:prstGeom>
          <a:solidFill>
            <a:srgbClr val="EBF1DE"/>
          </a:solidFill>
          <a:ln w="9525">
            <a:noFill/>
            <a:miter lim="800000"/>
            <a:headEnd/>
            <a:tailEnd/>
          </a:ln>
        </p:spPr>
        <p:txBody>
          <a:bodyPr>
            <a:spAutoFit/>
          </a:bodyPr>
          <a:lstStyle/>
          <a:p>
            <a:r>
              <a:rPr lang="en-US" u="sng">
                <a:solidFill>
                  <a:srgbClr val="FF0000"/>
                </a:solidFill>
                <a:latin typeface="Calibri" pitchFamily="34" charset="0"/>
              </a:rPr>
              <a:t>Karim Trablesi</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xfrm>
            <a:off x="381000" y="6400800"/>
            <a:ext cx="533400" cy="228600"/>
          </a:xfrm>
        </p:spPr>
        <p:txBody>
          <a:bodyPr/>
          <a:lstStyle/>
          <a:p>
            <a:pPr>
              <a:defRPr/>
            </a:pPr>
            <a:r>
              <a:rPr lang="en-US" sz="1600">
                <a:latin typeface="Wingdings" charset="2"/>
                <a:ea typeface="Wingdings" charset="2"/>
                <a:cs typeface="Wingdings" charset="2"/>
                <a:hlinkClick r:id="rId2" action="ppaction://hlinksldjump"/>
              </a:rPr>
              <a:t></a:t>
            </a:r>
            <a:endParaRPr lang="en-US" sz="1600"/>
          </a:p>
        </p:txBody>
      </p:sp>
      <p:sp>
        <p:nvSpPr>
          <p:cNvPr id="37891" name="Footer Placeholder 4"/>
          <p:cNvSpPr>
            <a:spLocks noGrp="1"/>
          </p:cNvSpPr>
          <p:nvPr>
            <p:ph type="ftr" sz="quarter" idx="11"/>
          </p:nvPr>
        </p:nvSpPr>
        <p:spPr/>
        <p:txBody>
          <a:bodyPr/>
          <a:lstStyle/>
          <a:p>
            <a:pPr>
              <a:defRPr/>
            </a:pPr>
            <a:r>
              <a:rPr lang="en-US" dirty="0" smtClean="0"/>
              <a:t>          </a:t>
            </a:r>
          </a:p>
        </p:txBody>
      </p:sp>
      <p:sp>
        <p:nvSpPr>
          <p:cNvPr id="6" name="Slide Number Placeholder 5"/>
          <p:cNvSpPr>
            <a:spLocks noGrp="1"/>
          </p:cNvSpPr>
          <p:nvPr>
            <p:ph type="sldNum" sz="quarter" idx="12"/>
          </p:nvPr>
        </p:nvSpPr>
        <p:spPr/>
        <p:txBody>
          <a:bodyPr/>
          <a:lstStyle/>
          <a:p>
            <a:pPr>
              <a:defRPr/>
            </a:pPr>
            <a:fld id="{0890C56F-4C7C-4524-AEE7-96DD1C22E708}" type="slidenum">
              <a:rPr lang="en-US"/>
              <a:pPr>
                <a:defRPr/>
              </a:pPr>
              <a:t>16</a:t>
            </a:fld>
            <a:r>
              <a:rPr lang="en-US"/>
              <a:t>#</a:t>
            </a:r>
          </a:p>
        </p:txBody>
      </p:sp>
      <p:sp>
        <p:nvSpPr>
          <p:cNvPr id="37893" name="Rectangle 2"/>
          <p:cNvSpPr>
            <a:spLocks noGrp="1" noChangeArrowheads="1"/>
          </p:cNvSpPr>
          <p:nvPr>
            <p:ph type="title"/>
          </p:nvPr>
        </p:nvSpPr>
        <p:spPr>
          <a:xfrm>
            <a:off x="609600" y="152400"/>
            <a:ext cx="7543800" cy="609600"/>
          </a:xfrm>
          <a:solidFill>
            <a:schemeClr val="tx2">
              <a:lumMod val="20000"/>
              <a:lumOff val="80000"/>
            </a:schemeClr>
          </a:solidFill>
        </p:spPr>
        <p:txBody>
          <a:bodyPr rtlCol="0">
            <a:normAutofit/>
          </a:bodyPr>
          <a:lstStyle/>
          <a:p>
            <a:pPr eaLnBrk="1" fontAlgn="auto" hangingPunct="1">
              <a:spcAft>
                <a:spcPts val="0"/>
              </a:spcAft>
              <a:defRPr/>
            </a:pPr>
            <a:r>
              <a:rPr lang="en-US" sz="3200" dirty="0" err="1" smtClean="0">
                <a:latin typeface="Comic Sans MS" charset="0"/>
              </a:rPr>
              <a:t>CLEO’s</a:t>
            </a:r>
            <a:r>
              <a:rPr lang="en-US" sz="3200" dirty="0" smtClean="0">
                <a:latin typeface="Comic Sans MS" charset="0"/>
              </a:rPr>
              <a:t> latest contribution to CKM</a:t>
            </a:r>
            <a:r>
              <a:rPr lang="en-US" sz="800" dirty="0" smtClean="0">
                <a:latin typeface="Symbol" charset="2"/>
                <a:ea typeface="Symbol" charset="2"/>
                <a:cs typeface="Symbol" charset="2"/>
              </a:rPr>
              <a:t> </a:t>
            </a:r>
            <a:endParaRPr lang="en-US" sz="1400" dirty="0" smtClean="0">
              <a:latin typeface="Comic Sans MS" charset="0"/>
            </a:endParaRPr>
          </a:p>
        </p:txBody>
      </p:sp>
      <p:sp>
        <p:nvSpPr>
          <p:cNvPr id="35845" name="TextBox 8"/>
          <p:cNvSpPr txBox="1">
            <a:spLocks noChangeArrowheads="1"/>
          </p:cNvSpPr>
          <p:nvPr/>
        </p:nvSpPr>
        <p:spPr bwMode="auto">
          <a:xfrm>
            <a:off x="381000" y="990600"/>
            <a:ext cx="8305800" cy="1477963"/>
          </a:xfrm>
          <a:prstGeom prst="rect">
            <a:avLst/>
          </a:prstGeom>
          <a:noFill/>
          <a:ln w="9525">
            <a:noFill/>
            <a:miter lim="800000"/>
            <a:headEnd/>
            <a:tailEnd/>
          </a:ln>
        </p:spPr>
        <p:txBody>
          <a:bodyPr>
            <a:spAutoFit/>
          </a:bodyPr>
          <a:lstStyle/>
          <a:p>
            <a:r>
              <a:rPr lang="en-US">
                <a:latin typeface="Comic Sans MS" pitchFamily="66" charset="0"/>
              </a:rPr>
              <a:t>One of the key methods for the determination of angle </a:t>
            </a:r>
            <a:r>
              <a:rPr lang="en-US">
                <a:latin typeface="Symbol" pitchFamily="18" charset="2"/>
              </a:rPr>
              <a:t>g </a:t>
            </a:r>
            <a:r>
              <a:rPr lang="en-US">
                <a:latin typeface="Comic Sans MS" pitchFamily="66" charset="0"/>
              </a:rPr>
              <a:t>is through direct CP violation in B</a:t>
            </a:r>
            <a:r>
              <a:rPr lang="en-US">
                <a:latin typeface="Comic Sans MS" pitchFamily="66" charset="0"/>
                <a:sym typeface="Wingdings" pitchFamily="2" charset="2"/>
              </a:rPr>
              <a:t>DK, where DKspi+pi- , measured via a Dalitz analysis.</a:t>
            </a:r>
          </a:p>
          <a:p>
            <a:endParaRPr lang="en-US">
              <a:latin typeface="Comic Sans MS" pitchFamily="66" charset="0"/>
              <a:sym typeface="Wingdings" pitchFamily="2" charset="2"/>
            </a:endParaRPr>
          </a:p>
          <a:p>
            <a:r>
              <a:rPr lang="en-US">
                <a:latin typeface="Comic Sans MS" pitchFamily="66" charset="0"/>
                <a:sym typeface="Wingdings" pitchFamily="2" charset="2"/>
              </a:rPr>
              <a:t>The uncertainty in the knowledge of strong phase and amplitude variation the Dalitz plot is a major source of error in </a:t>
            </a:r>
            <a:r>
              <a:rPr lang="en-US">
                <a:latin typeface="Symbol" pitchFamily="18" charset="2"/>
                <a:sym typeface="Wingdings" pitchFamily="2" charset="2"/>
              </a:rPr>
              <a:t>g</a:t>
            </a:r>
            <a:r>
              <a:rPr lang="en-US">
                <a:latin typeface="Comic Sans MS" pitchFamily="66" charset="0"/>
                <a:sym typeface="Wingdings" pitchFamily="2" charset="2"/>
              </a:rPr>
              <a:t> </a:t>
            </a:r>
          </a:p>
        </p:txBody>
      </p:sp>
      <p:pic>
        <p:nvPicPr>
          <p:cNvPr id="35846" name="Picture 10"/>
          <p:cNvPicPr>
            <a:picLocks noChangeAspect="1"/>
          </p:cNvPicPr>
          <p:nvPr/>
        </p:nvPicPr>
        <p:blipFill>
          <a:blip r:embed="rId3"/>
          <a:srcRect/>
          <a:stretch>
            <a:fillRect/>
          </a:stretch>
        </p:blipFill>
        <p:spPr bwMode="auto">
          <a:xfrm>
            <a:off x="1123950" y="2468563"/>
            <a:ext cx="4895850" cy="2146300"/>
          </a:xfrm>
          <a:prstGeom prst="rect">
            <a:avLst/>
          </a:prstGeom>
          <a:noFill/>
          <a:ln w="9525">
            <a:noFill/>
            <a:miter lim="800000"/>
            <a:headEnd/>
            <a:tailEnd/>
          </a:ln>
        </p:spPr>
      </p:pic>
      <p:pic>
        <p:nvPicPr>
          <p:cNvPr id="35847" name="Picture 11"/>
          <p:cNvPicPr>
            <a:picLocks noChangeAspect="1"/>
          </p:cNvPicPr>
          <p:nvPr/>
        </p:nvPicPr>
        <p:blipFill>
          <a:blip r:embed="rId4"/>
          <a:srcRect/>
          <a:stretch>
            <a:fillRect/>
          </a:stretch>
        </p:blipFill>
        <p:spPr bwMode="auto">
          <a:xfrm>
            <a:off x="8334375" y="2112963"/>
            <a:ext cx="704850" cy="554037"/>
          </a:xfrm>
          <a:prstGeom prst="rect">
            <a:avLst/>
          </a:prstGeom>
          <a:noFill/>
          <a:ln w="9525">
            <a:noFill/>
            <a:miter lim="800000"/>
            <a:headEnd/>
            <a:tailEnd/>
          </a:ln>
        </p:spPr>
      </p:pic>
      <p:pic>
        <p:nvPicPr>
          <p:cNvPr id="35848" name="Picture 13"/>
          <p:cNvPicPr>
            <a:picLocks noChangeAspect="1"/>
          </p:cNvPicPr>
          <p:nvPr/>
        </p:nvPicPr>
        <p:blipFill>
          <a:blip r:embed="rId5"/>
          <a:srcRect/>
          <a:stretch>
            <a:fillRect/>
          </a:stretch>
        </p:blipFill>
        <p:spPr bwMode="auto">
          <a:xfrm>
            <a:off x="1438275" y="3981450"/>
            <a:ext cx="4581525" cy="2740025"/>
          </a:xfrm>
          <a:prstGeom prst="rect">
            <a:avLst/>
          </a:prstGeom>
          <a:noFill/>
          <a:ln w="9525">
            <a:noFill/>
            <a:miter lim="800000"/>
            <a:headEnd/>
            <a:tailEnd/>
          </a:ln>
        </p:spPr>
      </p:pic>
      <p:sp>
        <p:nvSpPr>
          <p:cNvPr id="35849" name="TextBox 9"/>
          <p:cNvSpPr txBox="1">
            <a:spLocks noChangeArrowheads="1"/>
          </p:cNvSpPr>
          <p:nvPr/>
        </p:nvSpPr>
        <p:spPr bwMode="auto">
          <a:xfrm>
            <a:off x="6019800" y="2482850"/>
            <a:ext cx="1752600" cy="368300"/>
          </a:xfrm>
          <a:prstGeom prst="rect">
            <a:avLst/>
          </a:prstGeom>
          <a:noFill/>
          <a:ln w="9525">
            <a:noFill/>
            <a:miter lim="800000"/>
            <a:headEnd/>
            <a:tailEnd/>
          </a:ln>
        </p:spPr>
        <p:txBody>
          <a:bodyPr>
            <a:spAutoFit/>
          </a:bodyPr>
          <a:lstStyle/>
          <a:p>
            <a:r>
              <a:rPr lang="en-US" u="sng">
                <a:solidFill>
                  <a:srgbClr val="FF0000"/>
                </a:solidFill>
                <a:latin typeface="Calibri" pitchFamily="34" charset="0"/>
              </a:rPr>
              <a:t>Philip  Rubin</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p:txBody>
          <a:bodyPr/>
          <a:lstStyle/>
          <a:p>
            <a:pPr>
              <a:defRPr/>
            </a:pPr>
            <a:r>
              <a:rPr lang="en-US"/>
              <a:t>   </a:t>
            </a:r>
          </a:p>
        </p:txBody>
      </p:sp>
      <p:sp>
        <p:nvSpPr>
          <p:cNvPr id="41987" name="Footer Placeholder 4"/>
          <p:cNvSpPr>
            <a:spLocks noGrp="1"/>
          </p:cNvSpPr>
          <p:nvPr>
            <p:ph type="ftr" sz="quarter" idx="11"/>
          </p:nvPr>
        </p:nvSpPr>
        <p:spPr>
          <a:xfrm>
            <a:off x="3124200" y="6416675"/>
            <a:ext cx="2895600" cy="365125"/>
          </a:xfrm>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E7D97D09-1250-4654-A5EE-6891C0C7AEA7}" type="slidenum">
              <a:rPr lang="en-US"/>
              <a:pPr>
                <a:defRPr/>
              </a:pPr>
              <a:t>17</a:t>
            </a:fld>
            <a:r>
              <a:rPr lang="en-US"/>
              <a:t>#</a:t>
            </a:r>
          </a:p>
        </p:txBody>
      </p:sp>
      <p:sp>
        <p:nvSpPr>
          <p:cNvPr id="41989" name="Rectangle 2"/>
          <p:cNvSpPr>
            <a:spLocks noGrp="1" noChangeArrowheads="1"/>
          </p:cNvSpPr>
          <p:nvPr>
            <p:ph type="title"/>
          </p:nvPr>
        </p:nvSpPr>
        <p:spPr>
          <a:xfrm>
            <a:off x="838200" y="0"/>
            <a:ext cx="7543800" cy="533400"/>
          </a:xfrm>
          <a:solidFill>
            <a:schemeClr val="accent1">
              <a:lumMod val="20000"/>
              <a:lumOff val="80000"/>
            </a:schemeClr>
          </a:solidFill>
        </p:spPr>
        <p:txBody>
          <a:bodyPr rtlCol="0">
            <a:normAutofit/>
          </a:bodyPr>
          <a:lstStyle/>
          <a:p>
            <a:pPr eaLnBrk="1" fontAlgn="auto" hangingPunct="1">
              <a:spcAft>
                <a:spcPts val="0"/>
              </a:spcAft>
              <a:defRPr/>
            </a:pPr>
            <a:r>
              <a:rPr lang="en-US" sz="2800" dirty="0" smtClean="0">
                <a:latin typeface="Comic Sans MS" charset="0"/>
              </a:rPr>
              <a:t>The Global fit to CKM parameters</a:t>
            </a:r>
          </a:p>
        </p:txBody>
      </p:sp>
      <p:sp>
        <p:nvSpPr>
          <p:cNvPr id="36869" name="Date Placeholder 3"/>
          <p:cNvSpPr txBox="1">
            <a:spLocks/>
          </p:cNvSpPr>
          <p:nvPr/>
        </p:nvSpPr>
        <p:spPr bwMode="auto">
          <a:xfrm>
            <a:off x="381000" y="6477000"/>
            <a:ext cx="533400" cy="228600"/>
          </a:xfrm>
          <a:prstGeom prst="rect">
            <a:avLst/>
          </a:prstGeom>
          <a:noFill/>
          <a:ln w="9525">
            <a:noFill/>
            <a:miter lim="800000"/>
            <a:headEnd/>
            <a:tailEnd/>
          </a:ln>
        </p:spPr>
        <p:txBody>
          <a:bodyPr/>
          <a:lstStyle/>
          <a:p>
            <a:r>
              <a:rPr lang="en-US" sz="1600" b="1" i="1">
                <a:solidFill>
                  <a:schemeClr val="accent2"/>
                </a:solidFill>
                <a:latin typeface="Wingdings" pitchFamily="2" charset="2"/>
                <a:hlinkClick r:id="rId2" action="ppaction://hlinksldjump"/>
              </a:rPr>
              <a:t></a:t>
            </a:r>
            <a:endParaRPr lang="en-US" sz="1600" b="1" i="1">
              <a:solidFill>
                <a:schemeClr val="accent2"/>
              </a:solidFill>
              <a:latin typeface="Times New Roman" pitchFamily="18" charset="0"/>
            </a:endParaRPr>
          </a:p>
        </p:txBody>
      </p:sp>
      <p:sp>
        <p:nvSpPr>
          <p:cNvPr id="36870" name="TextBox 6"/>
          <p:cNvSpPr txBox="1">
            <a:spLocks noChangeArrowheads="1"/>
          </p:cNvSpPr>
          <p:nvPr/>
        </p:nvSpPr>
        <p:spPr bwMode="auto">
          <a:xfrm>
            <a:off x="800100" y="5432425"/>
            <a:ext cx="7543800" cy="923925"/>
          </a:xfrm>
          <a:prstGeom prst="rect">
            <a:avLst/>
          </a:prstGeom>
          <a:solidFill>
            <a:srgbClr val="EEECE1"/>
          </a:solidFill>
          <a:ln w="9525">
            <a:noFill/>
            <a:miter lim="800000"/>
            <a:headEnd/>
            <a:tailEnd/>
          </a:ln>
        </p:spPr>
        <p:txBody>
          <a:bodyPr>
            <a:spAutoFit/>
          </a:bodyPr>
          <a:lstStyle/>
          <a:p>
            <a:r>
              <a:rPr lang="en-US">
                <a:latin typeface="Comic Sans MS" pitchFamily="66" charset="0"/>
              </a:rPr>
              <a:t>Overall, good agreement between CP violating and CP conserving measurements: Except for  ~2 sigma tension between Vub and </a:t>
            </a:r>
            <a:r>
              <a:rPr lang="en-US">
                <a:latin typeface="Calibri" pitchFamily="34" charset="0"/>
              </a:rPr>
              <a:t>sin2</a:t>
            </a:r>
            <a:r>
              <a:rPr lang="en-US">
                <a:latin typeface="Symbol" pitchFamily="18" charset="2"/>
              </a:rPr>
              <a:t>b</a:t>
            </a:r>
          </a:p>
          <a:p>
            <a:r>
              <a:rPr lang="en-US">
                <a:latin typeface="Comic Sans MS" pitchFamily="66" charset="0"/>
              </a:rPr>
              <a:t>Better agreement if Vub exclusive is used.</a:t>
            </a:r>
          </a:p>
        </p:txBody>
      </p:sp>
      <p:pic>
        <p:nvPicPr>
          <p:cNvPr id="36871" name="Picture 7"/>
          <p:cNvPicPr>
            <a:picLocks noChangeAspect="1"/>
          </p:cNvPicPr>
          <p:nvPr/>
        </p:nvPicPr>
        <p:blipFill>
          <a:blip r:embed="rId3"/>
          <a:srcRect/>
          <a:stretch>
            <a:fillRect/>
          </a:stretch>
        </p:blipFill>
        <p:spPr bwMode="auto">
          <a:xfrm>
            <a:off x="4572000" y="1223963"/>
            <a:ext cx="4502150" cy="3930650"/>
          </a:xfrm>
          <a:prstGeom prst="rect">
            <a:avLst/>
          </a:prstGeom>
          <a:noFill/>
          <a:ln w="9525">
            <a:noFill/>
            <a:miter lim="800000"/>
            <a:headEnd/>
            <a:tailEnd/>
          </a:ln>
        </p:spPr>
      </p:pic>
      <p:sp>
        <p:nvSpPr>
          <p:cNvPr id="36872" name="Rectangle 10"/>
          <p:cNvSpPr>
            <a:spLocks noChangeArrowheads="1"/>
          </p:cNvSpPr>
          <p:nvPr/>
        </p:nvSpPr>
        <p:spPr bwMode="auto">
          <a:xfrm>
            <a:off x="152400" y="990600"/>
            <a:ext cx="4419600" cy="2862263"/>
          </a:xfrm>
          <a:prstGeom prst="rect">
            <a:avLst/>
          </a:prstGeom>
          <a:solidFill>
            <a:srgbClr val="EEECE1"/>
          </a:solidFill>
          <a:ln w="9525">
            <a:noFill/>
            <a:miter lim="800000"/>
            <a:headEnd/>
            <a:tailEnd/>
          </a:ln>
        </p:spPr>
        <p:txBody>
          <a:bodyPr>
            <a:spAutoFit/>
          </a:bodyPr>
          <a:lstStyle/>
          <a:p>
            <a:pPr lvl="1"/>
            <a:endParaRPr lang="en-US">
              <a:latin typeface="Comic Sans MS" pitchFamily="66" charset="0"/>
            </a:endParaRPr>
          </a:p>
          <a:p>
            <a:pPr lvl="1"/>
            <a:r>
              <a:rPr lang="en-US">
                <a:latin typeface="Comic Sans MS" pitchFamily="66" charset="0"/>
              </a:rPr>
              <a:t>Tension between inclusive &amp; exclusive measurements of |Vub| &amp; |Vcb|.  </a:t>
            </a:r>
          </a:p>
          <a:p>
            <a:pPr lvl="1"/>
            <a:endParaRPr lang="en-US">
              <a:latin typeface="Comic Sans MS" pitchFamily="66" charset="0"/>
            </a:endParaRPr>
          </a:p>
          <a:p>
            <a:pPr lvl="1"/>
            <a:r>
              <a:rPr lang="en-US">
                <a:latin typeface="Comic Sans MS" pitchFamily="66" charset="0"/>
              </a:rPr>
              <a:t>Also tension between |Vub| from B</a:t>
            </a:r>
            <a:r>
              <a:rPr lang="en-US">
                <a:latin typeface="Comic Sans MS" pitchFamily="66" charset="0"/>
                <a:sym typeface="Wingdings" pitchFamily="2" charset="2"/>
              </a:rPr>
              <a:t></a:t>
            </a:r>
            <a:r>
              <a:rPr lang="en-US">
                <a:latin typeface="Symbol" pitchFamily="18" charset="2"/>
                <a:ea typeface="Comic Sans MS" pitchFamily="66" charset="0"/>
                <a:cs typeface="Symbol" pitchFamily="18" charset="2"/>
                <a:sym typeface="Wingdings" pitchFamily="2" charset="2"/>
              </a:rPr>
              <a:t>tn &amp; </a:t>
            </a:r>
            <a:r>
              <a:rPr lang="en-US">
                <a:latin typeface="Comic Sans MS" pitchFamily="66" charset="0"/>
                <a:sym typeface="Wingdings" pitchFamily="2" charset="2"/>
              </a:rPr>
              <a:t>Semileptonic decays.</a:t>
            </a:r>
            <a:r>
              <a:rPr lang="en-US">
                <a:latin typeface="Comic Sans MS" pitchFamily="66" charset="0"/>
              </a:rPr>
              <a:t>          </a:t>
            </a:r>
          </a:p>
          <a:p>
            <a:pPr lvl="1"/>
            <a:endParaRPr lang="en-US">
              <a:latin typeface="Comic Sans MS" pitchFamily="66" charset="0"/>
            </a:endParaRPr>
          </a:p>
          <a:p>
            <a:pPr lvl="1"/>
            <a:r>
              <a:rPr lang="en-US">
                <a:latin typeface="Comic Sans MS" pitchFamily="66" charset="0"/>
              </a:rPr>
              <a:t>All point to Form factors and decay constants from  LQCD</a:t>
            </a:r>
          </a:p>
        </p:txBody>
      </p:sp>
      <p:sp>
        <p:nvSpPr>
          <p:cNvPr id="36873" name="TextBox 9"/>
          <p:cNvSpPr txBox="1">
            <a:spLocks noChangeArrowheads="1"/>
          </p:cNvSpPr>
          <p:nvPr/>
        </p:nvSpPr>
        <p:spPr bwMode="auto">
          <a:xfrm>
            <a:off x="152400" y="806450"/>
            <a:ext cx="2209800"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Fabrizio Bianchi</a:t>
            </a:r>
          </a:p>
        </p:txBody>
      </p:sp>
      <p:sp>
        <p:nvSpPr>
          <p:cNvPr id="36874" name="TextBox 11"/>
          <p:cNvSpPr txBox="1">
            <a:spLocks noChangeArrowheads="1"/>
          </p:cNvSpPr>
          <p:nvPr/>
        </p:nvSpPr>
        <p:spPr bwMode="auto">
          <a:xfrm>
            <a:off x="5715000" y="806450"/>
            <a:ext cx="2209800" cy="368300"/>
          </a:xfrm>
          <a:prstGeom prst="rect">
            <a:avLst/>
          </a:prstGeom>
          <a:noFill/>
          <a:ln w="9525">
            <a:noFill/>
            <a:miter lim="800000"/>
            <a:headEnd/>
            <a:tailEnd/>
          </a:ln>
        </p:spPr>
        <p:txBody>
          <a:bodyPr>
            <a:spAutoFit/>
          </a:bodyPr>
          <a:lstStyle/>
          <a:p>
            <a:r>
              <a:rPr lang="en-US" u="sng">
                <a:solidFill>
                  <a:srgbClr val="FF0000"/>
                </a:solidFill>
                <a:latin typeface="Calibri" pitchFamily="34" charset="0"/>
              </a:rPr>
              <a:t>Vincent Tisserand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p:txBody>
          <a:bodyPr/>
          <a:lstStyle/>
          <a:p>
            <a:pPr>
              <a:defRPr/>
            </a:pPr>
            <a:r>
              <a:rPr lang="en-US"/>
              <a:t>   </a:t>
            </a:r>
          </a:p>
        </p:txBody>
      </p:sp>
      <p:sp>
        <p:nvSpPr>
          <p:cNvPr id="41987" name="Footer Placeholder 4"/>
          <p:cNvSpPr>
            <a:spLocks noGrp="1"/>
          </p:cNvSpPr>
          <p:nvPr>
            <p:ph type="ftr" sz="quarter" idx="11"/>
          </p:nvPr>
        </p:nvSpPr>
        <p:spPr>
          <a:xfrm>
            <a:off x="3124200" y="6416675"/>
            <a:ext cx="2895600" cy="365125"/>
          </a:xfrm>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54696E7A-D2C9-4B1B-9230-A9F866A2FAF8}" type="slidenum">
              <a:rPr lang="en-US"/>
              <a:pPr>
                <a:defRPr/>
              </a:pPr>
              <a:t>18</a:t>
            </a:fld>
            <a:r>
              <a:rPr lang="en-US"/>
              <a:t>#</a:t>
            </a:r>
          </a:p>
        </p:txBody>
      </p:sp>
      <p:sp>
        <p:nvSpPr>
          <p:cNvPr id="41989" name="Rectangle 2"/>
          <p:cNvSpPr>
            <a:spLocks noGrp="1" noChangeArrowheads="1"/>
          </p:cNvSpPr>
          <p:nvPr>
            <p:ph type="title"/>
          </p:nvPr>
        </p:nvSpPr>
        <p:spPr>
          <a:xfrm>
            <a:off x="838200" y="0"/>
            <a:ext cx="7543800" cy="533400"/>
          </a:xfrm>
          <a:solidFill>
            <a:schemeClr val="accent1">
              <a:lumMod val="20000"/>
              <a:lumOff val="80000"/>
            </a:schemeClr>
          </a:solidFill>
        </p:spPr>
        <p:txBody>
          <a:bodyPr rtlCol="0">
            <a:normAutofit fontScale="90000"/>
          </a:bodyPr>
          <a:lstStyle/>
          <a:p>
            <a:pPr eaLnBrk="1" fontAlgn="auto" hangingPunct="1">
              <a:spcAft>
                <a:spcPts val="0"/>
              </a:spcAft>
              <a:defRPr/>
            </a:pPr>
            <a:r>
              <a:rPr lang="en-US" sz="2800" smtClean="0">
                <a:latin typeface="Comic Sans MS" charset="0"/>
              </a:rPr>
              <a:t>The CKM parameters: New Physics constraints</a:t>
            </a:r>
          </a:p>
        </p:txBody>
      </p:sp>
      <p:sp>
        <p:nvSpPr>
          <p:cNvPr id="37893" name="Date Placeholder 3"/>
          <p:cNvSpPr txBox="1">
            <a:spLocks/>
          </p:cNvSpPr>
          <p:nvPr/>
        </p:nvSpPr>
        <p:spPr bwMode="auto">
          <a:xfrm>
            <a:off x="381000" y="6477000"/>
            <a:ext cx="533400" cy="228600"/>
          </a:xfrm>
          <a:prstGeom prst="rect">
            <a:avLst/>
          </a:prstGeom>
          <a:noFill/>
          <a:ln w="9525">
            <a:noFill/>
            <a:miter lim="800000"/>
            <a:headEnd/>
            <a:tailEnd/>
          </a:ln>
        </p:spPr>
        <p:txBody>
          <a:bodyPr/>
          <a:lstStyle/>
          <a:p>
            <a:r>
              <a:rPr lang="en-US" sz="1600" b="1" i="1">
                <a:solidFill>
                  <a:schemeClr val="accent2"/>
                </a:solidFill>
                <a:latin typeface="Wingdings" pitchFamily="2" charset="2"/>
                <a:hlinkClick r:id="rId2" action="ppaction://hlinksldjump"/>
              </a:rPr>
              <a:t></a:t>
            </a:r>
            <a:endParaRPr lang="en-US" sz="1600" b="1" i="1">
              <a:solidFill>
                <a:schemeClr val="accent2"/>
              </a:solidFill>
              <a:latin typeface="Times New Roman" pitchFamily="18" charset="0"/>
            </a:endParaRPr>
          </a:p>
        </p:txBody>
      </p:sp>
      <p:pic>
        <p:nvPicPr>
          <p:cNvPr id="37894" name="Picture 9"/>
          <p:cNvPicPr>
            <a:picLocks noChangeAspect="1"/>
          </p:cNvPicPr>
          <p:nvPr/>
        </p:nvPicPr>
        <p:blipFill>
          <a:blip r:embed="rId3"/>
          <a:srcRect/>
          <a:stretch>
            <a:fillRect/>
          </a:stretch>
        </p:blipFill>
        <p:spPr bwMode="auto">
          <a:xfrm>
            <a:off x="685800" y="990600"/>
            <a:ext cx="3105150" cy="3001963"/>
          </a:xfrm>
          <a:prstGeom prst="rect">
            <a:avLst/>
          </a:prstGeom>
          <a:noFill/>
          <a:ln w="9525">
            <a:noFill/>
            <a:miter lim="800000"/>
            <a:headEnd/>
            <a:tailEnd/>
          </a:ln>
        </p:spPr>
      </p:pic>
      <p:pic>
        <p:nvPicPr>
          <p:cNvPr id="37895" name="Picture 10"/>
          <p:cNvPicPr>
            <a:picLocks noChangeAspect="1"/>
          </p:cNvPicPr>
          <p:nvPr/>
        </p:nvPicPr>
        <p:blipFill>
          <a:blip r:embed="rId4"/>
          <a:srcRect/>
          <a:stretch>
            <a:fillRect/>
          </a:stretch>
        </p:blipFill>
        <p:spPr bwMode="auto">
          <a:xfrm>
            <a:off x="5334000" y="1004888"/>
            <a:ext cx="3298825" cy="2987675"/>
          </a:xfrm>
          <a:prstGeom prst="rect">
            <a:avLst/>
          </a:prstGeom>
          <a:noFill/>
          <a:ln w="9525">
            <a:noFill/>
            <a:miter lim="800000"/>
            <a:headEnd/>
            <a:tailEnd/>
          </a:ln>
        </p:spPr>
      </p:pic>
      <p:sp>
        <p:nvSpPr>
          <p:cNvPr id="37896" name="TextBox 13"/>
          <p:cNvSpPr txBox="1">
            <a:spLocks noChangeArrowheads="1"/>
          </p:cNvSpPr>
          <p:nvPr/>
        </p:nvSpPr>
        <p:spPr bwMode="auto">
          <a:xfrm>
            <a:off x="838200" y="620713"/>
            <a:ext cx="4495800" cy="369887"/>
          </a:xfrm>
          <a:prstGeom prst="rect">
            <a:avLst/>
          </a:prstGeom>
          <a:noFill/>
          <a:ln w="9525">
            <a:noFill/>
            <a:miter lim="800000"/>
            <a:headEnd/>
            <a:tailEnd/>
          </a:ln>
        </p:spPr>
        <p:txBody>
          <a:bodyPr>
            <a:spAutoFit/>
          </a:bodyPr>
          <a:lstStyle/>
          <a:p>
            <a:r>
              <a:rPr lang="en-US">
                <a:latin typeface="Comic Sans MS" pitchFamily="66" charset="0"/>
              </a:rPr>
              <a:t>Allowed for deviation from SM &amp; refit:</a:t>
            </a:r>
          </a:p>
        </p:txBody>
      </p:sp>
      <p:sp>
        <p:nvSpPr>
          <p:cNvPr id="37897" name="TextBox 15"/>
          <p:cNvSpPr txBox="1">
            <a:spLocks noChangeArrowheads="1"/>
          </p:cNvSpPr>
          <p:nvPr/>
        </p:nvSpPr>
        <p:spPr bwMode="auto">
          <a:xfrm>
            <a:off x="3124200" y="4324350"/>
            <a:ext cx="3352800" cy="1477963"/>
          </a:xfrm>
          <a:prstGeom prst="rect">
            <a:avLst/>
          </a:prstGeom>
          <a:solidFill>
            <a:srgbClr val="EEECE1"/>
          </a:solidFill>
          <a:ln w="9525">
            <a:noFill/>
            <a:miter lim="800000"/>
            <a:headEnd/>
            <a:tailEnd/>
          </a:ln>
        </p:spPr>
        <p:txBody>
          <a:bodyPr>
            <a:spAutoFit/>
          </a:bodyPr>
          <a:lstStyle/>
          <a:p>
            <a:r>
              <a:rPr lang="en-US">
                <a:latin typeface="Comic Sans MS" pitchFamily="66" charset="0"/>
              </a:rPr>
              <a:t>Consistency with SM is clear- </a:t>
            </a:r>
          </a:p>
          <a:p>
            <a:endParaRPr lang="en-US">
              <a:latin typeface="Comic Sans MS" pitchFamily="66" charset="0"/>
            </a:endParaRPr>
          </a:p>
          <a:p>
            <a:r>
              <a:rPr lang="en-US">
                <a:latin typeface="Comic Sans MS" pitchFamily="66" charset="0"/>
              </a:rPr>
              <a:t>There is room for NP effects as long as the phase is close to the SM phase. </a:t>
            </a:r>
          </a:p>
        </p:txBody>
      </p:sp>
      <p:sp>
        <p:nvSpPr>
          <p:cNvPr id="37898" name="TextBox 11"/>
          <p:cNvSpPr txBox="1">
            <a:spLocks noChangeArrowheads="1"/>
          </p:cNvSpPr>
          <p:nvPr/>
        </p:nvSpPr>
        <p:spPr bwMode="auto">
          <a:xfrm>
            <a:off x="6781800" y="635000"/>
            <a:ext cx="13716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Viola Sordini</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p:txBody>
          <a:bodyPr/>
          <a:lstStyle/>
          <a:p>
            <a:pPr>
              <a:defRPr/>
            </a:pPr>
            <a:r>
              <a:rPr lang="en-US"/>
              <a:t>   </a:t>
            </a:r>
          </a:p>
        </p:txBody>
      </p:sp>
      <p:sp>
        <p:nvSpPr>
          <p:cNvPr id="39939"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5CCD464B-7381-4F7B-974F-A6500248CF17}" type="slidenum">
              <a:rPr lang="en-US"/>
              <a:pPr>
                <a:defRPr/>
              </a:pPr>
              <a:t>19</a:t>
            </a:fld>
            <a:r>
              <a:rPr lang="en-US"/>
              <a:t>#</a:t>
            </a:r>
          </a:p>
        </p:txBody>
      </p:sp>
      <p:sp>
        <p:nvSpPr>
          <p:cNvPr id="39941" name="Rectangle 2"/>
          <p:cNvSpPr>
            <a:spLocks noGrp="1" noChangeArrowheads="1"/>
          </p:cNvSpPr>
          <p:nvPr>
            <p:ph type="title"/>
          </p:nvPr>
        </p:nvSpPr>
        <p:spPr>
          <a:xfrm>
            <a:off x="762000" y="0"/>
            <a:ext cx="7543800" cy="533400"/>
          </a:xfrm>
          <a:solidFill>
            <a:srgbClr val="C6D9F1"/>
          </a:solidFill>
        </p:spPr>
        <p:txBody>
          <a:bodyPr rtlCol="0">
            <a:normAutofit fontScale="90000"/>
          </a:bodyPr>
          <a:lstStyle/>
          <a:p>
            <a:pPr eaLnBrk="1" fontAlgn="auto" hangingPunct="1">
              <a:spcAft>
                <a:spcPts val="0"/>
              </a:spcAft>
              <a:defRPr/>
            </a:pPr>
            <a:r>
              <a:rPr lang="en-US" sz="4000" dirty="0" smtClean="0">
                <a:latin typeface="Comic Sans MS" charset="0"/>
              </a:rPr>
              <a:t>Bs oscillation: </a:t>
            </a:r>
            <a:r>
              <a:rPr lang="en-US" sz="4000" dirty="0" smtClean="0">
                <a:latin typeface="Symbol" charset="2"/>
                <a:ea typeface="Symbol" charset="2"/>
                <a:cs typeface="Symbol" charset="2"/>
              </a:rPr>
              <a:t>G</a:t>
            </a:r>
            <a:r>
              <a:rPr lang="en-US" sz="4000" baseline="-25000" dirty="0" smtClean="0">
                <a:latin typeface="Comic Sans MS" charset="0"/>
                <a:ea typeface="Comic Sans MS" charset="0"/>
                <a:cs typeface="Comic Sans MS" charset="0"/>
              </a:rPr>
              <a:t>s</a:t>
            </a:r>
            <a:r>
              <a:rPr lang="en-US" sz="4000" dirty="0" smtClean="0">
                <a:latin typeface="Symbol" charset="2"/>
                <a:ea typeface="Symbol" charset="2"/>
                <a:cs typeface="Symbol" charset="2"/>
              </a:rPr>
              <a:t> &amp; </a:t>
            </a:r>
            <a:r>
              <a:rPr lang="en-US" sz="4000" dirty="0" err="1" smtClean="0">
                <a:latin typeface="Symbol" charset="2"/>
                <a:ea typeface="Symbol" charset="2"/>
                <a:cs typeface="Symbol" charset="2"/>
              </a:rPr>
              <a:t>b</a:t>
            </a:r>
            <a:r>
              <a:rPr lang="en-US" sz="4000" baseline="-25000" dirty="0" err="1" smtClean="0">
                <a:latin typeface="Comic Sans MS" charset="0"/>
                <a:ea typeface="Comic Sans MS" charset="0"/>
                <a:cs typeface="Comic Sans MS" charset="0"/>
              </a:rPr>
              <a:t>s</a:t>
            </a:r>
            <a:r>
              <a:rPr lang="en-US" sz="4000" baseline="-25000" dirty="0" smtClean="0">
                <a:latin typeface="Comic Sans MS" charset="0"/>
                <a:ea typeface="Comic Sans MS" charset="0"/>
                <a:cs typeface="Comic Sans MS" charset="0"/>
              </a:rPr>
              <a:t> </a:t>
            </a:r>
            <a:endParaRPr lang="en-US" sz="4000" dirty="0" smtClean="0">
              <a:latin typeface="Comic Sans MS" charset="0"/>
            </a:endParaRPr>
          </a:p>
        </p:txBody>
      </p:sp>
      <p:sp>
        <p:nvSpPr>
          <p:cNvPr id="38917" name="Date Placeholder 3"/>
          <p:cNvSpPr txBox="1">
            <a:spLocks/>
          </p:cNvSpPr>
          <p:nvPr/>
        </p:nvSpPr>
        <p:spPr bwMode="auto">
          <a:xfrm>
            <a:off x="381000" y="6400800"/>
            <a:ext cx="533400" cy="228600"/>
          </a:xfrm>
          <a:prstGeom prst="rect">
            <a:avLst/>
          </a:prstGeom>
          <a:noFill/>
          <a:ln w="9525">
            <a:noFill/>
            <a:miter lim="800000"/>
            <a:headEnd/>
            <a:tailEnd/>
          </a:ln>
        </p:spPr>
        <p:txBody>
          <a:bodyPr/>
          <a:lstStyle/>
          <a:p>
            <a:r>
              <a:rPr lang="en-US" sz="1600" b="1" i="1">
                <a:solidFill>
                  <a:schemeClr val="accent2"/>
                </a:solidFill>
                <a:latin typeface="Wingdings" pitchFamily="2" charset="2"/>
                <a:hlinkClick r:id="rId2" action="ppaction://hlinksldjump"/>
              </a:rPr>
              <a:t></a:t>
            </a:r>
            <a:endParaRPr lang="en-US" sz="1600" b="1" i="1">
              <a:solidFill>
                <a:schemeClr val="accent2"/>
              </a:solidFill>
              <a:latin typeface="Times New Roman" pitchFamily="18" charset="0"/>
            </a:endParaRPr>
          </a:p>
        </p:txBody>
      </p:sp>
      <p:pic>
        <p:nvPicPr>
          <p:cNvPr id="38918" name="Picture 7"/>
          <p:cNvPicPr>
            <a:picLocks noChangeAspect="1"/>
          </p:cNvPicPr>
          <p:nvPr/>
        </p:nvPicPr>
        <p:blipFill>
          <a:blip r:embed="rId3"/>
          <a:srcRect/>
          <a:stretch>
            <a:fillRect/>
          </a:stretch>
        </p:blipFill>
        <p:spPr bwMode="auto">
          <a:xfrm>
            <a:off x="5424488" y="685800"/>
            <a:ext cx="3262312" cy="3479800"/>
          </a:xfrm>
          <a:prstGeom prst="rect">
            <a:avLst/>
          </a:prstGeom>
          <a:noFill/>
          <a:ln w="9525">
            <a:noFill/>
            <a:miter lim="800000"/>
            <a:headEnd/>
            <a:tailEnd/>
          </a:ln>
        </p:spPr>
      </p:pic>
      <p:pic>
        <p:nvPicPr>
          <p:cNvPr id="38919" name="Picture 8"/>
          <p:cNvPicPr>
            <a:picLocks noChangeAspect="1"/>
          </p:cNvPicPr>
          <p:nvPr/>
        </p:nvPicPr>
        <p:blipFill>
          <a:blip r:embed="rId4"/>
          <a:srcRect/>
          <a:stretch>
            <a:fillRect/>
          </a:stretch>
        </p:blipFill>
        <p:spPr bwMode="auto">
          <a:xfrm>
            <a:off x="203200" y="685800"/>
            <a:ext cx="3378200" cy="3479800"/>
          </a:xfrm>
          <a:prstGeom prst="rect">
            <a:avLst/>
          </a:prstGeom>
          <a:noFill/>
          <a:ln w="9525">
            <a:noFill/>
            <a:miter lim="800000"/>
            <a:headEnd/>
            <a:tailEnd/>
          </a:ln>
        </p:spPr>
      </p:pic>
      <p:sp>
        <p:nvSpPr>
          <p:cNvPr id="12" name="TextBox 11"/>
          <p:cNvSpPr txBox="1"/>
          <p:nvPr/>
        </p:nvSpPr>
        <p:spPr>
          <a:xfrm>
            <a:off x="203200" y="4687888"/>
            <a:ext cx="3149600" cy="646112"/>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dirty="0">
                <a:latin typeface="+mn-lt"/>
              </a:rPr>
              <a:t>Combined </a:t>
            </a:r>
            <a:r>
              <a:rPr lang="en-US" dirty="0" err="1">
                <a:latin typeface="+mn-lt"/>
              </a:rPr>
              <a:t>Tevatron</a:t>
            </a:r>
            <a:r>
              <a:rPr lang="en-US" dirty="0">
                <a:latin typeface="+mn-lt"/>
              </a:rPr>
              <a:t> result:</a:t>
            </a:r>
          </a:p>
          <a:p>
            <a:pPr fontAlgn="auto">
              <a:spcBef>
                <a:spcPts val="0"/>
              </a:spcBef>
              <a:spcAft>
                <a:spcPts val="0"/>
              </a:spcAft>
              <a:defRPr/>
            </a:pPr>
            <a:r>
              <a:rPr lang="en-US" dirty="0">
                <a:latin typeface="+mn-lt"/>
              </a:rPr>
              <a:t>A 2.2 sigma  deviation from SM</a:t>
            </a:r>
          </a:p>
        </p:txBody>
      </p:sp>
      <p:pic>
        <p:nvPicPr>
          <p:cNvPr id="38921" name="Picture 12"/>
          <p:cNvPicPr>
            <a:picLocks noChangeAspect="1"/>
          </p:cNvPicPr>
          <p:nvPr/>
        </p:nvPicPr>
        <p:blipFill>
          <a:blip r:embed="rId5"/>
          <a:srcRect/>
          <a:stretch>
            <a:fillRect/>
          </a:stretch>
        </p:blipFill>
        <p:spPr bwMode="auto">
          <a:xfrm>
            <a:off x="3352800" y="4106863"/>
            <a:ext cx="3657600" cy="2614612"/>
          </a:xfrm>
          <a:prstGeom prst="rect">
            <a:avLst/>
          </a:prstGeom>
          <a:noFill/>
          <a:ln w="9525">
            <a:noFill/>
            <a:miter lim="800000"/>
            <a:headEnd/>
            <a:tailEnd/>
          </a:ln>
        </p:spPr>
      </p:pic>
      <p:sp>
        <p:nvSpPr>
          <p:cNvPr id="38922" name="TextBox 10"/>
          <p:cNvSpPr txBox="1">
            <a:spLocks noChangeArrowheads="1"/>
          </p:cNvSpPr>
          <p:nvPr/>
        </p:nvSpPr>
        <p:spPr bwMode="auto">
          <a:xfrm>
            <a:off x="7385050" y="39688"/>
            <a:ext cx="1841500" cy="646112"/>
          </a:xfrm>
          <a:prstGeom prst="rect">
            <a:avLst/>
          </a:prstGeom>
          <a:noFill/>
          <a:ln w="9525">
            <a:noFill/>
            <a:miter lim="800000"/>
            <a:headEnd/>
            <a:tailEnd/>
          </a:ln>
        </p:spPr>
        <p:txBody>
          <a:bodyPr>
            <a:spAutoFit/>
          </a:bodyPr>
          <a:lstStyle/>
          <a:p>
            <a:r>
              <a:rPr lang="en-US">
                <a:solidFill>
                  <a:srgbClr val="FF0000"/>
                </a:solidFill>
                <a:latin typeface="Calibri" pitchFamily="34" charset="0"/>
              </a:rPr>
              <a:t>Avdhesh Chandra</a:t>
            </a:r>
          </a:p>
          <a:p>
            <a:r>
              <a:rPr lang="en-US">
                <a:solidFill>
                  <a:srgbClr val="FF0000"/>
                </a:solidFill>
                <a:latin typeface="Calibri" pitchFamily="34" charset="0"/>
              </a:rPr>
              <a:t>Jonathan Lewis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a:xfrm>
            <a:off x="152400" y="152400"/>
            <a:ext cx="8991600" cy="6569075"/>
          </a:xfrm>
        </p:spPr>
        <p:txBody>
          <a:bodyPr rtlCol="0">
            <a:normAutofit/>
          </a:bodyPr>
          <a:lstStyle/>
          <a:p>
            <a:pPr eaLnBrk="1" fontAlgn="auto" hangingPunct="1">
              <a:spcAft>
                <a:spcPts val="0"/>
              </a:spcAft>
              <a:buFont typeface="Arial"/>
              <a:buChar char="•"/>
              <a:defRPr/>
            </a:pPr>
            <a:r>
              <a:rPr lang="en-US" sz="2800" dirty="0" smtClean="0">
                <a:latin typeface="Comic Sans MS" charset="0"/>
                <a:ea typeface="Comic Sans MS" charset="0"/>
                <a:cs typeface="Comic Sans MS" charset="0"/>
              </a:rPr>
              <a:t>Our field is very active:</a:t>
            </a:r>
          </a:p>
          <a:p>
            <a:pPr lvl="1" eaLnBrk="1" fontAlgn="auto" hangingPunct="1">
              <a:spcAft>
                <a:spcPts val="0"/>
              </a:spcAft>
              <a:buFont typeface="Arial"/>
              <a:buNone/>
              <a:defRPr/>
            </a:pPr>
            <a:r>
              <a:rPr lang="en-US" sz="2400" dirty="0" smtClean="0">
                <a:solidFill>
                  <a:schemeClr val="accent2"/>
                </a:solidFill>
                <a:latin typeface="Comic Sans MS" charset="0"/>
                <a:ea typeface="Comic Sans MS" charset="0"/>
                <a:cs typeface="Comic Sans MS" charset="0"/>
              </a:rPr>
              <a:t> </a:t>
            </a:r>
            <a:r>
              <a:rPr lang="en-US" sz="1800" dirty="0" smtClean="0">
                <a:solidFill>
                  <a:srgbClr val="000000"/>
                </a:solidFill>
                <a:latin typeface="Comic Sans MS" charset="0"/>
                <a:ea typeface="Comic Sans MS" charset="0"/>
                <a:cs typeface="Comic Sans MS" charset="0"/>
              </a:rPr>
              <a:t>At this meeting, we had &gt;200 results in 45 experimental talks.  Impossible to cover every topic presented here.  Have tried to organize the summary along the lines of the main themes of the conference:</a:t>
            </a:r>
          </a:p>
          <a:p>
            <a:pPr lvl="1" eaLnBrk="1" fontAlgn="auto" hangingPunct="1">
              <a:spcAft>
                <a:spcPts val="0"/>
              </a:spcAft>
              <a:buFont typeface="Arial"/>
              <a:buChar char="–"/>
              <a:defRPr/>
            </a:pPr>
            <a:endParaRPr lang="en-US" sz="1800" dirty="0" smtClean="0">
              <a:solidFill>
                <a:srgbClr val="000000"/>
              </a:solidFill>
              <a:latin typeface="Comic Sans MS" charset="0"/>
              <a:ea typeface="Comic Sans MS" charset="0"/>
              <a:cs typeface="Comic Sans MS" charset="0"/>
            </a:endParaRPr>
          </a:p>
          <a:p>
            <a:pPr lvl="1" eaLnBrk="1" fontAlgn="auto" hangingPunct="1">
              <a:spcAft>
                <a:spcPts val="0"/>
              </a:spcAft>
              <a:buFont typeface="Arial"/>
              <a:buChar char="–"/>
              <a:defRPr/>
            </a:pPr>
            <a:r>
              <a:rPr lang="en-US" sz="2000" dirty="0" smtClean="0">
                <a:solidFill>
                  <a:srgbClr val="0000FF"/>
                </a:solidFill>
                <a:latin typeface="Comic Sans MS" charset="0"/>
                <a:ea typeface="Comic Sans MS" charset="0"/>
                <a:cs typeface="Comic Sans MS" charset="0"/>
              </a:rPr>
              <a:t>Start of the LHC era:</a:t>
            </a:r>
            <a:endParaRPr lang="en-US" sz="1400" dirty="0" smtClean="0">
              <a:solidFill>
                <a:srgbClr val="0000FF"/>
              </a:solidFill>
              <a:latin typeface="Comic Sans MS" charset="0"/>
              <a:ea typeface="Comic Sans MS" charset="0"/>
              <a:cs typeface="Comic Sans MS" charset="0"/>
            </a:endParaRPr>
          </a:p>
          <a:p>
            <a:pPr lvl="2" eaLnBrk="1" fontAlgn="auto" hangingPunct="1">
              <a:spcAft>
                <a:spcPts val="0"/>
              </a:spcAft>
              <a:buFont typeface="Arial"/>
              <a:buChar char="•"/>
              <a:defRPr/>
            </a:pPr>
            <a:r>
              <a:rPr lang="en-US" sz="1800" dirty="0" smtClean="0">
                <a:solidFill>
                  <a:srgbClr val="008000"/>
                </a:solidFill>
                <a:latin typeface="Comic Sans MS" charset="0"/>
                <a:ea typeface="Comic Sans MS" charset="0"/>
                <a:cs typeface="Comic Sans MS" charset="0"/>
              </a:rPr>
              <a:t>A huge amount of activities are discussed, planned, carried out in the  context of the start of LHC physics.  Everyone is asking for status report…., it’s the most famous physics machine ever.</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Precision tests of the Standard Model</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The search for the Higgs</a:t>
            </a:r>
          </a:p>
          <a:p>
            <a:pPr lvl="2" eaLnBrk="1" fontAlgn="auto" hangingPunct="1">
              <a:spcAft>
                <a:spcPts val="0"/>
              </a:spcAft>
              <a:buFont typeface="Arial"/>
              <a:buChar char="•"/>
              <a:defRPr/>
            </a:pPr>
            <a:r>
              <a:rPr lang="en-US" sz="1800" dirty="0" err="1" smtClean="0">
                <a:solidFill>
                  <a:srgbClr val="008000"/>
                </a:solidFill>
                <a:latin typeface="Comic Sans MS" charset="0"/>
                <a:ea typeface="Comic Sans MS" charset="0"/>
                <a:cs typeface="Comic Sans MS" charset="0"/>
              </a:rPr>
              <a:t>Tevatron</a:t>
            </a:r>
            <a:r>
              <a:rPr lang="en-US" sz="1800" dirty="0" smtClean="0">
                <a:solidFill>
                  <a:srgbClr val="008000"/>
                </a:solidFill>
                <a:latin typeface="Comic Sans MS" charset="0"/>
                <a:ea typeface="Comic Sans MS" charset="0"/>
                <a:cs typeface="Comic Sans MS" charset="0"/>
              </a:rPr>
              <a:t> is making major advances in both areas and more data is coming. Key results reported at this meeting</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Flavor Physics &amp; CP violation</a:t>
            </a:r>
          </a:p>
          <a:p>
            <a:pPr lvl="2" eaLnBrk="1" fontAlgn="auto" hangingPunct="1">
              <a:spcAft>
                <a:spcPts val="0"/>
              </a:spcAft>
              <a:buFont typeface="Arial"/>
              <a:buChar char="•"/>
              <a:defRPr/>
            </a:pPr>
            <a:r>
              <a:rPr lang="en-US" sz="1800" dirty="0" smtClean="0">
                <a:solidFill>
                  <a:schemeClr val="tx2"/>
                </a:solidFill>
                <a:latin typeface="Comic Sans MS" charset="0"/>
                <a:ea typeface="Comic Sans MS" charset="0"/>
                <a:cs typeface="Comic Sans MS" charset="0"/>
              </a:rPr>
              <a:t>A major milestone</a:t>
            </a:r>
            <a:r>
              <a:rPr lang="en-US" sz="1800" dirty="0" smtClean="0">
                <a:solidFill>
                  <a:srgbClr val="008000"/>
                </a:solidFill>
                <a:latin typeface="Comic Sans MS" charset="0"/>
                <a:ea typeface="Comic Sans MS" charset="0"/>
                <a:cs typeface="Comic Sans MS" charset="0"/>
              </a:rPr>
              <a:t>: The data taking phase of B factories is concluding: BaBar(2008), Belle (2009 or 2010). &amp; plans are underway for new facilities</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Latest measurements in Neutrino physics</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Dark Matter search</a:t>
            </a:r>
          </a:p>
          <a:p>
            <a:pPr lvl="1" eaLnBrk="1" fontAlgn="auto" hangingPunct="1">
              <a:spcAft>
                <a:spcPts val="0"/>
              </a:spcAft>
              <a:buFont typeface="Arial"/>
              <a:buChar char="–"/>
              <a:defRPr/>
            </a:pPr>
            <a:r>
              <a:rPr lang="en-US" sz="1800" dirty="0" smtClean="0">
                <a:solidFill>
                  <a:srgbClr val="0000FF"/>
                </a:solidFill>
                <a:latin typeface="Comic Sans MS" charset="0"/>
                <a:ea typeface="Comic Sans MS" charset="0"/>
                <a:cs typeface="Comic Sans MS" charset="0"/>
              </a:rPr>
              <a:t>Latest on Ultra High Energy Cosmic rays</a:t>
            </a:r>
            <a:endParaRPr lang="en-US" sz="2000" dirty="0" smtClean="0">
              <a:solidFill>
                <a:srgbClr val="000000"/>
              </a:solidFill>
              <a:latin typeface="Comic Sans MS" charset="0"/>
              <a:ea typeface="Comic Sans MS" charset="0"/>
              <a:cs typeface="Comic Sans MS" charset="0"/>
            </a:endParaRPr>
          </a:p>
          <a:p>
            <a:pPr lvl="1" eaLnBrk="1" fontAlgn="auto" hangingPunct="1">
              <a:spcAft>
                <a:spcPts val="0"/>
              </a:spcAft>
              <a:buFont typeface="Arial"/>
              <a:buChar char="–"/>
              <a:defRPr/>
            </a:pPr>
            <a:endParaRPr lang="en-US" sz="1730" dirty="0" smtClean="0">
              <a:solidFill>
                <a:srgbClr val="000000"/>
              </a:solidFill>
              <a:latin typeface="Comic Sans MS" charset="0"/>
              <a:ea typeface="Comic Sans MS" charset="0"/>
              <a:cs typeface="Comic Sans MS" charset="0"/>
            </a:endParaRPr>
          </a:p>
          <a:p>
            <a:pPr lvl="1" eaLnBrk="1" fontAlgn="auto" hangingPunct="1">
              <a:spcAft>
                <a:spcPts val="0"/>
              </a:spcAft>
              <a:buFont typeface="Arial"/>
              <a:buNone/>
              <a:defRPr/>
            </a:pPr>
            <a:endParaRPr lang="en-US" sz="1600" dirty="0" smtClean="0">
              <a:solidFill>
                <a:srgbClr val="008000"/>
              </a:solidFill>
              <a:latin typeface="Comic Sans MS" charset="0"/>
              <a:ea typeface="Comic Sans MS" charset="0"/>
              <a:cs typeface="Comic Sans MS" charset="0"/>
            </a:endParaRPr>
          </a:p>
          <a:p>
            <a:pPr lvl="1" eaLnBrk="1" fontAlgn="auto" hangingPunct="1">
              <a:spcAft>
                <a:spcPts val="0"/>
              </a:spcAft>
              <a:buFont typeface="Arial"/>
              <a:buChar char="–"/>
              <a:defRPr/>
            </a:pPr>
            <a:endParaRPr lang="en-US" sz="1600" dirty="0" smtClean="0">
              <a:solidFill>
                <a:srgbClr val="008000"/>
              </a:solidFill>
              <a:latin typeface="Comic Sans MS" charset="0"/>
              <a:ea typeface="Comic Sans MS" charset="0"/>
              <a:cs typeface="Comic Sans MS" charset="0"/>
            </a:endParaRPr>
          </a:p>
          <a:p>
            <a:pPr lvl="1" eaLnBrk="1" fontAlgn="auto" hangingPunct="1">
              <a:spcAft>
                <a:spcPts val="0"/>
              </a:spcAft>
              <a:buFont typeface="Arial"/>
              <a:buChar char="–"/>
              <a:defRPr/>
            </a:pPr>
            <a:endParaRPr lang="en-US" sz="1600" dirty="0" smtClean="0">
              <a:solidFill>
                <a:srgbClr val="008000"/>
              </a:solidFill>
              <a:latin typeface="Comic Sans MS" charset="0"/>
              <a:ea typeface="Comic Sans MS" charset="0"/>
              <a:cs typeface="Comic Sans MS" charset="0"/>
            </a:endParaRPr>
          </a:p>
        </p:txBody>
      </p:sp>
      <p:sp>
        <p:nvSpPr>
          <p:cNvPr id="20484" name="Date Placeholder 3"/>
          <p:cNvSpPr>
            <a:spLocks noGrp="1"/>
          </p:cNvSpPr>
          <p:nvPr>
            <p:ph type="dt" sz="quarter" idx="10"/>
          </p:nvPr>
        </p:nvSpPr>
        <p:spPr/>
        <p:txBody>
          <a:bodyPr/>
          <a:lstStyle/>
          <a:p>
            <a:pPr>
              <a:defRPr/>
            </a:pPr>
            <a:r>
              <a:rPr lang="en-US"/>
              <a:t>   </a:t>
            </a:r>
          </a:p>
        </p:txBody>
      </p:sp>
      <p:sp>
        <p:nvSpPr>
          <p:cNvPr id="6" name="Slide Number Placeholder 5"/>
          <p:cNvSpPr>
            <a:spLocks noGrp="1"/>
          </p:cNvSpPr>
          <p:nvPr>
            <p:ph type="sldNum" sz="quarter" idx="12"/>
          </p:nvPr>
        </p:nvSpPr>
        <p:spPr/>
        <p:txBody>
          <a:bodyPr/>
          <a:lstStyle/>
          <a:p>
            <a:pPr>
              <a:defRPr/>
            </a:pPr>
            <a:fld id="{B1043CC4-2118-4874-A5D4-ABE29493388F}" type="slidenum">
              <a:rPr lang="en-US"/>
              <a:pPr>
                <a:defRPr/>
              </a:pPr>
              <a:t>2</a:t>
            </a:fld>
            <a:r>
              <a:rPr lang="en-US"/>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611188" y="0"/>
            <a:ext cx="8370887" cy="457200"/>
          </a:xfrm>
          <a:solidFill>
            <a:srgbClr val="CCCCFF"/>
          </a:solidFill>
        </p:spPr>
        <p:txBody>
          <a:bodyPr/>
          <a:lstStyle/>
          <a:p>
            <a:pPr eaLnBrk="1" hangingPunct="1"/>
            <a:r>
              <a:rPr lang="en-US" sz="2400" smtClean="0">
                <a:latin typeface="Comic Sans MS" pitchFamily="66" charset="0"/>
              </a:rPr>
              <a:t>Search for New Physics with Heavy Flavor: Rare decays</a:t>
            </a:r>
          </a:p>
        </p:txBody>
      </p:sp>
      <p:sp>
        <p:nvSpPr>
          <p:cNvPr id="43011" name="Date Placeholder 3"/>
          <p:cNvSpPr>
            <a:spLocks noGrp="1"/>
          </p:cNvSpPr>
          <p:nvPr>
            <p:ph type="dt" sz="quarter" idx="10"/>
          </p:nvPr>
        </p:nvSpPr>
        <p:spPr/>
        <p:txBody>
          <a:bodyPr/>
          <a:lstStyle/>
          <a:p>
            <a:pPr>
              <a:defRPr/>
            </a:pPr>
            <a:r>
              <a:rPr lang="en-US"/>
              <a:t>   </a:t>
            </a:r>
          </a:p>
        </p:txBody>
      </p:sp>
      <p:sp>
        <p:nvSpPr>
          <p:cNvPr id="43012" name="Footer Placeholder 4"/>
          <p:cNvSpPr>
            <a:spLocks noGrp="1"/>
          </p:cNvSpPr>
          <p:nvPr>
            <p:ph type="ftr" sz="quarter" idx="11"/>
          </p:nvPr>
        </p:nvSpPr>
        <p:spPr>
          <a:xfrm>
            <a:off x="4800600" y="6477000"/>
            <a:ext cx="6477000" cy="381000"/>
          </a:xfrm>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033D0BFA-7DFB-4A5B-A8DA-3ADC77D52D48}" type="slidenum">
              <a:rPr lang="en-US"/>
              <a:pPr>
                <a:defRPr/>
              </a:pPr>
              <a:t>20</a:t>
            </a:fld>
            <a:r>
              <a:rPr lang="en-US"/>
              <a:t>#</a:t>
            </a:r>
          </a:p>
        </p:txBody>
      </p:sp>
      <p:sp>
        <p:nvSpPr>
          <p:cNvPr id="39941" name="TextBox 17"/>
          <p:cNvSpPr txBox="1">
            <a:spLocks noChangeArrowheads="1"/>
          </p:cNvSpPr>
          <p:nvPr/>
        </p:nvSpPr>
        <p:spPr bwMode="auto">
          <a:xfrm>
            <a:off x="304800" y="733425"/>
            <a:ext cx="2590800" cy="369888"/>
          </a:xfrm>
          <a:prstGeom prst="rect">
            <a:avLst/>
          </a:prstGeom>
          <a:solidFill>
            <a:srgbClr val="CCFFCC"/>
          </a:solidFill>
          <a:ln w="9525">
            <a:noFill/>
            <a:miter lim="800000"/>
            <a:headEnd/>
            <a:tailEnd/>
          </a:ln>
        </p:spPr>
        <p:txBody>
          <a:bodyPr>
            <a:spAutoFit/>
          </a:bodyPr>
          <a:lstStyle/>
          <a:p>
            <a:r>
              <a:rPr lang="en-US">
                <a:latin typeface="Calibri" pitchFamily="34" charset="0"/>
              </a:rPr>
              <a:t> b</a:t>
            </a:r>
            <a:r>
              <a:rPr lang="en-US">
                <a:latin typeface="Calibri" pitchFamily="34" charset="0"/>
                <a:sym typeface="Wingdings" pitchFamily="2" charset="2"/>
              </a:rPr>
              <a:t>s</a:t>
            </a:r>
            <a:r>
              <a:rPr lang="en-US">
                <a:latin typeface="Symbol" pitchFamily="18" charset="2"/>
                <a:sym typeface="Wingdings" pitchFamily="2" charset="2"/>
              </a:rPr>
              <a:t>g </a:t>
            </a:r>
            <a:r>
              <a:rPr lang="en-US">
                <a:latin typeface="Calibri" pitchFamily="34" charset="0"/>
                <a:sym typeface="Wingdings" pitchFamily="2" charset="2"/>
              </a:rPr>
              <a:t>&amp; bsl+l-</a:t>
            </a:r>
            <a:endParaRPr lang="en-US">
              <a:latin typeface="Calibri" pitchFamily="34" charset="0"/>
            </a:endParaRPr>
          </a:p>
        </p:txBody>
      </p:sp>
      <p:sp>
        <p:nvSpPr>
          <p:cNvPr id="39942" name="TextBox 27"/>
          <p:cNvSpPr txBox="1">
            <a:spLocks noChangeArrowheads="1"/>
          </p:cNvSpPr>
          <p:nvPr/>
        </p:nvSpPr>
        <p:spPr bwMode="auto">
          <a:xfrm>
            <a:off x="6477000" y="457200"/>
            <a:ext cx="2209800" cy="646113"/>
          </a:xfrm>
          <a:prstGeom prst="rect">
            <a:avLst/>
          </a:prstGeom>
          <a:solidFill>
            <a:srgbClr val="F2DCDB"/>
          </a:solidFill>
          <a:ln w="9525">
            <a:noFill/>
            <a:miter lim="800000"/>
            <a:headEnd/>
            <a:tailEnd/>
          </a:ln>
        </p:spPr>
        <p:txBody>
          <a:bodyPr>
            <a:spAutoFit/>
          </a:bodyPr>
          <a:lstStyle/>
          <a:p>
            <a:r>
              <a:rPr lang="en-US">
                <a:solidFill>
                  <a:srgbClr val="FF0000"/>
                </a:solidFill>
                <a:latin typeface="Calibri" pitchFamily="34" charset="0"/>
              </a:rPr>
              <a:t>Mikihiko Nakao</a:t>
            </a:r>
          </a:p>
          <a:p>
            <a:r>
              <a:rPr lang="en-US">
                <a:solidFill>
                  <a:srgbClr val="FF0000"/>
                </a:solidFill>
                <a:latin typeface="Calibri" pitchFamily="34" charset="0"/>
              </a:rPr>
              <a:t>Elisabetta Barracchini</a:t>
            </a:r>
          </a:p>
        </p:txBody>
      </p:sp>
      <p:pic>
        <p:nvPicPr>
          <p:cNvPr id="39943" name="Picture 4"/>
          <p:cNvPicPr>
            <a:picLocks noChangeAspect="1" noChangeArrowheads="1"/>
          </p:cNvPicPr>
          <p:nvPr/>
        </p:nvPicPr>
        <p:blipFill>
          <a:blip r:embed="rId2"/>
          <a:srcRect/>
          <a:stretch>
            <a:fillRect/>
          </a:stretch>
        </p:blipFill>
        <p:spPr bwMode="auto">
          <a:xfrm>
            <a:off x="2211388" y="935038"/>
            <a:ext cx="4113212" cy="1741487"/>
          </a:xfrm>
          <a:prstGeom prst="rect">
            <a:avLst/>
          </a:prstGeom>
          <a:noFill/>
          <a:ln w="9525">
            <a:noFill/>
            <a:miter lim="800000"/>
            <a:headEnd/>
            <a:tailEnd/>
          </a:ln>
        </p:spPr>
      </p:pic>
      <p:pic>
        <p:nvPicPr>
          <p:cNvPr id="39944" name="Picture 11"/>
          <p:cNvPicPr>
            <a:picLocks noChangeAspect="1"/>
          </p:cNvPicPr>
          <p:nvPr/>
        </p:nvPicPr>
        <p:blipFill>
          <a:blip r:embed="rId3"/>
          <a:srcRect/>
          <a:stretch>
            <a:fillRect/>
          </a:stretch>
        </p:blipFill>
        <p:spPr bwMode="auto">
          <a:xfrm>
            <a:off x="457200" y="2725738"/>
            <a:ext cx="5637213" cy="3836987"/>
          </a:xfrm>
          <a:prstGeom prst="rect">
            <a:avLst/>
          </a:prstGeom>
          <a:noFill/>
          <a:ln w="9525">
            <a:noFill/>
            <a:miter lim="800000"/>
            <a:headEnd/>
            <a:tailEnd/>
          </a:ln>
        </p:spPr>
      </p:pic>
      <p:pic>
        <p:nvPicPr>
          <p:cNvPr id="39945" name="Picture 5"/>
          <p:cNvPicPr>
            <a:picLocks noChangeAspect="1" noChangeArrowheads="1"/>
          </p:cNvPicPr>
          <p:nvPr/>
        </p:nvPicPr>
        <p:blipFill>
          <a:blip r:embed="rId4"/>
          <a:srcRect/>
          <a:stretch>
            <a:fillRect/>
          </a:stretch>
        </p:blipFill>
        <p:spPr bwMode="auto">
          <a:xfrm>
            <a:off x="5257800" y="2427288"/>
            <a:ext cx="3133725" cy="493712"/>
          </a:xfrm>
          <a:prstGeom prst="rect">
            <a:avLst/>
          </a:prstGeom>
          <a:noFill/>
          <a:ln w="9525">
            <a:solidFill>
              <a:schemeClr val="accent2"/>
            </a:solidFill>
            <a:miter lim="800000"/>
            <a:headEnd/>
            <a:tailEnd/>
          </a:ln>
        </p:spPr>
      </p:pic>
      <p:sp>
        <p:nvSpPr>
          <p:cNvPr id="39946" name="TextBox 13"/>
          <p:cNvSpPr txBox="1">
            <a:spLocks noChangeArrowheads="1"/>
          </p:cNvSpPr>
          <p:nvPr/>
        </p:nvSpPr>
        <p:spPr bwMode="auto">
          <a:xfrm>
            <a:off x="6094413" y="3657600"/>
            <a:ext cx="2820987" cy="923925"/>
          </a:xfrm>
          <a:prstGeom prst="rect">
            <a:avLst/>
          </a:prstGeom>
          <a:solidFill>
            <a:srgbClr val="EBF1DE"/>
          </a:solidFill>
          <a:ln w="9525">
            <a:noFill/>
            <a:miter lim="800000"/>
            <a:headEnd/>
            <a:tailEnd/>
          </a:ln>
        </p:spPr>
        <p:txBody>
          <a:bodyPr>
            <a:spAutoFit/>
          </a:bodyPr>
          <a:lstStyle/>
          <a:p>
            <a:r>
              <a:rPr lang="en-US">
                <a:latin typeface="Calibri" pitchFamily="34" charset="0"/>
              </a:rPr>
              <a:t>Data is  systematically above the SM curve- some BSM scenarios’s are ruled out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
            <a:ext cx="7772400" cy="381000"/>
          </a:xfrm>
          <a:solidFill>
            <a:srgbClr val="CCCCFF"/>
          </a:solidFill>
        </p:spPr>
        <p:txBody>
          <a:bodyPr rtlCol="0">
            <a:normAutofit fontScale="90000"/>
          </a:bodyPr>
          <a:lstStyle/>
          <a:p>
            <a:pPr eaLnBrk="1" fontAlgn="auto" hangingPunct="1">
              <a:spcAft>
                <a:spcPts val="0"/>
              </a:spcAft>
              <a:defRPr/>
            </a:pPr>
            <a:r>
              <a:rPr lang="en-US" sz="2800" smtClean="0">
                <a:latin typeface="Comic Sans MS" charset="0"/>
                <a:ea typeface="Comic Sans MS" charset="0"/>
                <a:cs typeface="Comic Sans MS" charset="0"/>
              </a:rPr>
              <a:t>Rare Kaon decays:</a:t>
            </a:r>
          </a:p>
        </p:txBody>
      </p:sp>
      <p:sp>
        <p:nvSpPr>
          <p:cNvPr id="40962" name="Content Placeholder 12"/>
          <p:cNvSpPr>
            <a:spLocks noGrp="1"/>
          </p:cNvSpPr>
          <p:nvPr>
            <p:ph idx="1"/>
          </p:nvPr>
        </p:nvSpPr>
        <p:spPr>
          <a:xfrm>
            <a:off x="228600" y="381000"/>
            <a:ext cx="8763000" cy="6340475"/>
          </a:xfrm>
        </p:spPr>
        <p:txBody>
          <a:bodyPr/>
          <a:lstStyle/>
          <a:p>
            <a:pPr marL="342900" lvl="1" indent="-342900" eaLnBrk="1" hangingPunct="1">
              <a:buFont typeface="Arial" charset="0"/>
              <a:buChar char="•"/>
            </a:pPr>
            <a:r>
              <a:rPr lang="en-US" sz="2400" smtClean="0">
                <a:latin typeface="Comic Sans MS" pitchFamily="66" charset="0"/>
              </a:rPr>
              <a:t>New measurement by KLOE of: </a:t>
            </a:r>
            <a:r>
              <a:rPr lang="en-US" sz="2000" smtClean="0">
                <a:latin typeface="Comic Sans MS" pitchFamily="66" charset="0"/>
              </a:rPr>
              <a:t>K</a:t>
            </a:r>
            <a:r>
              <a:rPr lang="en-US" sz="2000" smtClean="0">
                <a:latin typeface="Comic Sans MS" pitchFamily="66" charset="0"/>
                <a:sym typeface="Wingdings" pitchFamily="2" charset="2"/>
              </a:rPr>
              <a:t></a:t>
            </a:r>
            <a:r>
              <a:rPr lang="en-US" sz="2000" smtClean="0">
                <a:latin typeface="Symbol" pitchFamily="18" charset="2"/>
                <a:ea typeface="Comic Sans MS" pitchFamily="66" charset="0"/>
                <a:cs typeface="Symbol" pitchFamily="18" charset="2"/>
                <a:sym typeface="Wingdings" pitchFamily="2" charset="2"/>
              </a:rPr>
              <a:t>p</a:t>
            </a:r>
            <a:r>
              <a:rPr lang="en-US" sz="2000" smtClean="0">
                <a:latin typeface="Comic Sans MS" pitchFamily="66" charset="0"/>
                <a:ea typeface="新細明體"/>
                <a:cs typeface="Comic Sans MS" pitchFamily="66" charset="0"/>
                <a:sym typeface="Wingdings" pitchFamily="2" charset="2"/>
              </a:rPr>
              <a:t>l</a:t>
            </a:r>
            <a:r>
              <a:rPr lang="en-US" sz="2000" smtClean="0">
                <a:latin typeface="Symbol" pitchFamily="18" charset="2"/>
                <a:ea typeface="新細明體"/>
                <a:cs typeface="Symbol" pitchFamily="18" charset="2"/>
                <a:sym typeface="Wingdings" pitchFamily="2" charset="2"/>
              </a:rPr>
              <a:t>n</a:t>
            </a:r>
            <a:r>
              <a:rPr lang="en-US" sz="2000" smtClean="0">
                <a:latin typeface="Comic Sans MS" pitchFamily="66" charset="0"/>
                <a:sym typeface="Wingdings" pitchFamily="2" charset="2"/>
              </a:rPr>
              <a:t> :</a:t>
            </a:r>
          </a:p>
          <a:p>
            <a:pPr marL="342900" lvl="1" indent="-342900" eaLnBrk="1" hangingPunct="1">
              <a:buFont typeface="Arial" charset="0"/>
              <a:buChar char="•"/>
            </a:pPr>
            <a:endParaRPr lang="en-US" sz="2000" smtClean="0">
              <a:latin typeface="Comic Sans MS" pitchFamily="66" charset="0"/>
              <a:sym typeface="Wingdings" pitchFamily="2" charset="2"/>
            </a:endParaRPr>
          </a:p>
          <a:p>
            <a:pPr eaLnBrk="1" hangingPunct="1">
              <a:buFont typeface="Arial" charset="0"/>
              <a:buNone/>
            </a:pPr>
            <a:r>
              <a:rPr lang="en-US" sz="2400" smtClean="0">
                <a:latin typeface="Comic Sans MS" pitchFamily="66" charset="0"/>
              </a:rPr>
              <a:t> </a:t>
            </a:r>
            <a:endParaRPr lang="en-GB" altLang="zh-TW" sz="1800" b="1" smtClean="0">
              <a:solidFill>
                <a:srgbClr val="000000"/>
              </a:solidFill>
              <a:latin typeface="Comic Sans MS" pitchFamily="66" charset="0"/>
              <a:cs typeface="新細明體"/>
            </a:endParaRPr>
          </a:p>
          <a:p>
            <a:pPr lvl="2" eaLnBrk="1" hangingPunct="1">
              <a:buFont typeface="Arial" charset="0"/>
              <a:buNone/>
            </a:pPr>
            <a:r>
              <a:rPr lang="en-GB" altLang="zh-TW" sz="1800" b="1" smtClean="0">
                <a:solidFill>
                  <a:srgbClr val="000000"/>
                </a:solidFill>
                <a:latin typeface="Comic Sans MS" pitchFamily="66" charset="0"/>
                <a:cs typeface="新細明體"/>
              </a:rPr>
              <a:t>KLOE’s final results: |V</a:t>
            </a:r>
            <a:r>
              <a:rPr lang="en-GB" altLang="zh-TW" sz="1800" b="1" baseline="-25000" smtClean="0">
                <a:solidFill>
                  <a:srgbClr val="000000"/>
                </a:solidFill>
                <a:latin typeface="Comic Sans MS" pitchFamily="66" charset="0"/>
                <a:cs typeface="新細明體"/>
              </a:rPr>
              <a:t>us</a:t>
            </a:r>
            <a:r>
              <a:rPr lang="en-GB" altLang="zh-TW" sz="1800" b="1" smtClean="0">
                <a:solidFill>
                  <a:srgbClr val="000000"/>
                </a:solidFill>
                <a:latin typeface="Comic Sans MS" pitchFamily="66" charset="0"/>
                <a:cs typeface="新細明體"/>
              </a:rPr>
              <a:t>|f+(0)=0.2157(6)</a:t>
            </a:r>
          </a:p>
          <a:p>
            <a:pPr lvl="2" eaLnBrk="1" hangingPunct="1">
              <a:buFont typeface="Arial" charset="0"/>
              <a:buNone/>
            </a:pPr>
            <a:endParaRPr lang="en-GB" altLang="zh-TW" sz="1800" b="1" baseline="-25000" smtClean="0">
              <a:solidFill>
                <a:srgbClr val="000000"/>
              </a:solidFill>
              <a:latin typeface="Comic Sans MS" pitchFamily="66" charset="0"/>
              <a:cs typeface="新細明體"/>
            </a:endParaRPr>
          </a:p>
          <a:p>
            <a:pPr lvl="2" eaLnBrk="1" hangingPunct="1">
              <a:buFont typeface="Arial" charset="0"/>
              <a:buNone/>
            </a:pPr>
            <a:endParaRPr lang="en-GB" altLang="zh-TW" sz="1600" b="1" smtClean="0">
              <a:solidFill>
                <a:srgbClr val="000000"/>
              </a:solidFill>
              <a:cs typeface="新細明體"/>
            </a:endParaRPr>
          </a:p>
          <a:p>
            <a:pPr marL="342900" lvl="1" indent="-342900" eaLnBrk="1" hangingPunct="1">
              <a:buFont typeface="Arial" charset="0"/>
              <a:buNone/>
            </a:pPr>
            <a:r>
              <a:rPr lang="en-GB" altLang="zh-TW" sz="2000" b="1" smtClean="0">
                <a:solidFill>
                  <a:srgbClr val="000000"/>
                </a:solidFill>
                <a:cs typeface="新細明體"/>
              </a:rPr>
              <a:t>	</a:t>
            </a:r>
          </a:p>
          <a:p>
            <a:pPr marL="342900" lvl="1" indent="-342900" eaLnBrk="1" hangingPunct="1">
              <a:buFont typeface="Arial" charset="0"/>
              <a:buChar char="•"/>
            </a:pPr>
            <a:r>
              <a:rPr lang="en-GB" altLang="zh-TW" sz="2400" b="1" smtClean="0">
                <a:solidFill>
                  <a:srgbClr val="000000"/>
                </a:solidFill>
                <a:cs typeface="新細明體"/>
              </a:rPr>
              <a:t>New measurements of R</a:t>
            </a:r>
            <a:r>
              <a:rPr lang="en-GB" altLang="zh-TW" sz="2400" b="1" baseline="-25000" smtClean="0">
                <a:solidFill>
                  <a:srgbClr val="000000"/>
                </a:solidFill>
                <a:cs typeface="新細明體"/>
              </a:rPr>
              <a:t>K</a:t>
            </a:r>
            <a:r>
              <a:rPr lang="en-GB" altLang="zh-TW" sz="2400" b="1" smtClean="0">
                <a:solidFill>
                  <a:srgbClr val="000000"/>
                </a:solidFill>
                <a:cs typeface="新細明體"/>
              </a:rPr>
              <a:t> </a:t>
            </a:r>
            <a:r>
              <a:rPr lang="en-GB" altLang="zh-TW" sz="2400" b="1" smtClean="0">
                <a:solidFill>
                  <a:srgbClr val="000000"/>
                </a:solidFill>
                <a:latin typeface="Symbol" pitchFamily="18" charset="2"/>
                <a:cs typeface="新細明體"/>
              </a:rPr>
              <a:t>= G(</a:t>
            </a:r>
            <a:r>
              <a:rPr lang="en-GB" altLang="zh-TW" sz="2400" b="1" smtClean="0">
                <a:solidFill>
                  <a:srgbClr val="000000"/>
                </a:solidFill>
                <a:latin typeface="Tahoma" pitchFamily="34" charset="0"/>
                <a:cs typeface="新細明體"/>
              </a:rPr>
              <a:t>K</a:t>
            </a:r>
            <a:r>
              <a:rPr lang="en-GB" altLang="zh-TW" sz="2400" b="1" smtClean="0">
                <a:solidFill>
                  <a:srgbClr val="000000"/>
                </a:solidFill>
                <a:latin typeface="Tahoma" pitchFamily="34" charset="0"/>
                <a:cs typeface="新細明體"/>
                <a:sym typeface="Symbol" pitchFamily="18" charset="2"/>
              </a:rPr>
              <a:t>→</a:t>
            </a:r>
            <a:r>
              <a:rPr lang="en-GB" altLang="zh-TW" sz="2400" b="1" smtClean="0">
                <a:solidFill>
                  <a:srgbClr val="000000"/>
                </a:solidFill>
                <a:latin typeface="Tahoma" pitchFamily="34" charset="0"/>
                <a:cs typeface="新細明體"/>
              </a:rPr>
              <a:t>e</a:t>
            </a:r>
            <a:r>
              <a:rPr lang="en-GB" altLang="zh-TW" sz="2400" b="1" smtClean="0">
                <a:solidFill>
                  <a:srgbClr val="000000"/>
                </a:solidFill>
                <a:latin typeface="Symbol" pitchFamily="18" charset="2"/>
                <a:cs typeface="新細明體"/>
              </a:rPr>
              <a:t>n)/G(</a:t>
            </a:r>
            <a:r>
              <a:rPr lang="en-GB" altLang="zh-TW" sz="2400" b="1" smtClean="0">
                <a:solidFill>
                  <a:srgbClr val="000000"/>
                </a:solidFill>
                <a:latin typeface="Tahoma" pitchFamily="34" charset="0"/>
                <a:cs typeface="新細明體"/>
              </a:rPr>
              <a:t>K→</a:t>
            </a:r>
            <a:r>
              <a:rPr lang="en-GB" altLang="zh-TW" sz="2400" b="1" smtClean="0">
                <a:solidFill>
                  <a:srgbClr val="000000"/>
                </a:solidFill>
                <a:latin typeface="Symbol" pitchFamily="18" charset="2"/>
                <a:cs typeface="新細明體"/>
              </a:rPr>
              <a:t>mn) :</a:t>
            </a:r>
          </a:p>
          <a:p>
            <a:pPr lvl="2" eaLnBrk="1" hangingPunct="1"/>
            <a:r>
              <a:rPr lang="en-GB" altLang="zh-TW" sz="1800" b="1" smtClean="0">
                <a:solidFill>
                  <a:srgbClr val="000000"/>
                </a:solidFill>
                <a:latin typeface="Comic Sans MS" pitchFamily="66" charset="0"/>
                <a:cs typeface="新細明體"/>
              </a:rPr>
              <a:t>An important measurement for lepton universality tests and charged higgs constraint.</a:t>
            </a:r>
          </a:p>
          <a:p>
            <a:pPr marL="342900" lvl="1" indent="-342900" eaLnBrk="1" hangingPunct="1"/>
            <a:r>
              <a:rPr lang="en-GB" altLang="zh-TW" sz="2000" b="1" smtClean="0">
                <a:solidFill>
                  <a:srgbClr val="000000"/>
                </a:solidFill>
                <a:latin typeface="Comic Sans MS" pitchFamily="66" charset="0"/>
                <a:cs typeface="新細明體"/>
              </a:rPr>
              <a:t>KLOE’s final result: </a:t>
            </a:r>
            <a:endParaRPr lang="en-GB" altLang="zh-TW" sz="2400" b="1" smtClean="0">
              <a:solidFill>
                <a:srgbClr val="000000"/>
              </a:solidFill>
              <a:latin typeface="Symbol" pitchFamily="18" charset="2"/>
              <a:cs typeface="新細明體"/>
            </a:endParaRPr>
          </a:p>
          <a:p>
            <a:pPr marL="342900" lvl="1" indent="-342900" eaLnBrk="1" hangingPunct="1"/>
            <a:endParaRPr lang="en-GB" altLang="zh-TW" sz="1800" b="1" smtClean="0">
              <a:solidFill>
                <a:srgbClr val="000000"/>
              </a:solidFill>
              <a:latin typeface="Comic Sans MS" pitchFamily="66" charset="0"/>
              <a:cs typeface="新細明體"/>
            </a:endParaRPr>
          </a:p>
          <a:p>
            <a:pPr marL="342900" lvl="1" indent="-342900" eaLnBrk="1" hangingPunct="1"/>
            <a:r>
              <a:rPr lang="en-GB" altLang="zh-TW" sz="1800" b="1" smtClean="0">
                <a:solidFill>
                  <a:srgbClr val="000000"/>
                </a:solidFill>
                <a:latin typeface="Comic Sans MS" pitchFamily="66" charset="0"/>
                <a:cs typeface="新細明體"/>
              </a:rPr>
              <a:t>NA62:</a:t>
            </a:r>
            <a:r>
              <a:rPr lang="en-GB" altLang="zh-TW" sz="1800" b="1" smtClean="0">
                <a:solidFill>
                  <a:srgbClr val="000000"/>
                </a:solidFill>
                <a:latin typeface="Symbol" pitchFamily="18" charset="2"/>
                <a:cs typeface="新細明體"/>
              </a:rPr>
              <a:t>  </a:t>
            </a:r>
            <a:r>
              <a:rPr lang="en-GB" altLang="zh-TW" sz="1800" b="1" smtClean="0">
                <a:solidFill>
                  <a:srgbClr val="000000"/>
                </a:solidFill>
                <a:latin typeface="Comic Sans MS" pitchFamily="66" charset="0"/>
                <a:cs typeface="新細明體"/>
              </a:rPr>
              <a:t>The data taken with the NA48 beamline and detector:</a:t>
            </a:r>
          </a:p>
          <a:p>
            <a:pPr lvl="2" eaLnBrk="1" hangingPunct="1"/>
            <a:r>
              <a:rPr lang="en-GB" altLang="zh-TW" sz="1800" b="1" smtClean="0">
                <a:solidFill>
                  <a:srgbClr val="000000"/>
                </a:solidFill>
                <a:latin typeface="Comic Sans MS" pitchFamily="66" charset="0"/>
                <a:cs typeface="新細明體"/>
              </a:rPr>
              <a:t>Expect 0.4% accuracy</a:t>
            </a:r>
          </a:p>
          <a:p>
            <a:pPr lvl="2" eaLnBrk="1" hangingPunct="1">
              <a:buFont typeface="Arial" charset="0"/>
              <a:buNone/>
            </a:pPr>
            <a:endParaRPr lang="en-GB" altLang="zh-TW" sz="2200" b="1" smtClean="0">
              <a:solidFill>
                <a:srgbClr val="000000"/>
              </a:solidFill>
              <a:latin typeface="Comic Sans MS" pitchFamily="66" charset="0"/>
              <a:cs typeface="新細明體"/>
            </a:endParaRPr>
          </a:p>
          <a:p>
            <a:pPr eaLnBrk="1" hangingPunct="1"/>
            <a:r>
              <a:rPr lang="en-GB" altLang="zh-TW" sz="2200" b="1" smtClean="0">
                <a:solidFill>
                  <a:srgbClr val="000000"/>
                </a:solidFill>
                <a:latin typeface="Comic Sans MS" pitchFamily="66" charset="0"/>
                <a:cs typeface="新細明體"/>
              </a:rPr>
              <a:t>KTeV measurement of KL</a:t>
            </a:r>
            <a:r>
              <a:rPr lang="en-US" altLang="zh-TW" sz="2200" b="1" smtClean="0">
                <a:solidFill>
                  <a:srgbClr val="000000"/>
                </a:solidFill>
                <a:latin typeface="Comic Sans MS" pitchFamily="66" charset="0"/>
                <a:cs typeface="新細明體"/>
                <a:sym typeface="Wingdings" pitchFamily="2" charset="2"/>
              </a:rPr>
              <a:t></a:t>
            </a:r>
            <a:r>
              <a:rPr lang="en-US" altLang="zh-TW" sz="2200" b="1" smtClean="0">
                <a:solidFill>
                  <a:srgbClr val="000000"/>
                </a:solidFill>
                <a:latin typeface="Symbol" pitchFamily="18" charset="2"/>
                <a:cs typeface="新細明體"/>
                <a:sym typeface="Wingdings" pitchFamily="2" charset="2"/>
              </a:rPr>
              <a:t>p</a:t>
            </a:r>
            <a:r>
              <a:rPr lang="en-US" altLang="zh-TW" sz="2200" b="1" baseline="30000" smtClean="0">
                <a:solidFill>
                  <a:srgbClr val="000000"/>
                </a:solidFill>
                <a:latin typeface="Symbol" pitchFamily="18" charset="2"/>
                <a:cs typeface="新細明體"/>
                <a:sym typeface="Wingdings" pitchFamily="2" charset="2"/>
              </a:rPr>
              <a:t>0</a:t>
            </a:r>
            <a:r>
              <a:rPr lang="en-US" altLang="zh-TW" sz="2200" b="1" smtClean="0">
                <a:solidFill>
                  <a:srgbClr val="000000"/>
                </a:solidFill>
                <a:latin typeface="Symbol" pitchFamily="18" charset="2"/>
                <a:cs typeface="新細明體"/>
                <a:sym typeface="Wingdings" pitchFamily="2" charset="2"/>
              </a:rPr>
              <a:t>p</a:t>
            </a:r>
            <a:r>
              <a:rPr lang="en-US" altLang="zh-TW" sz="2200" b="1" baseline="30000" smtClean="0">
                <a:solidFill>
                  <a:srgbClr val="000000"/>
                </a:solidFill>
                <a:latin typeface="Symbol" pitchFamily="18" charset="2"/>
                <a:cs typeface="新細明體"/>
                <a:sym typeface="Wingdings" pitchFamily="2" charset="2"/>
              </a:rPr>
              <a:t>0</a:t>
            </a:r>
            <a:r>
              <a:rPr lang="en-US" altLang="zh-TW" sz="2200" b="1" smtClean="0">
                <a:solidFill>
                  <a:srgbClr val="000000"/>
                </a:solidFill>
                <a:latin typeface="Symbol" pitchFamily="18" charset="2"/>
                <a:cs typeface="新細明體"/>
                <a:sym typeface="Wingdings" pitchFamily="2" charset="2"/>
              </a:rPr>
              <a:t>m</a:t>
            </a:r>
            <a:r>
              <a:rPr lang="en-US" altLang="zh-TW" sz="2200" b="1" baseline="30000" smtClean="0">
                <a:solidFill>
                  <a:srgbClr val="000000"/>
                </a:solidFill>
                <a:latin typeface="Symbol" pitchFamily="18" charset="2"/>
                <a:cs typeface="新細明體"/>
                <a:sym typeface="Wingdings" pitchFamily="2" charset="2"/>
              </a:rPr>
              <a:t>+</a:t>
            </a:r>
            <a:r>
              <a:rPr lang="en-US" altLang="zh-TW" sz="2200" b="1" smtClean="0">
                <a:solidFill>
                  <a:srgbClr val="000000"/>
                </a:solidFill>
                <a:latin typeface="Symbol" pitchFamily="18" charset="2"/>
                <a:cs typeface="新細明體"/>
                <a:sym typeface="Wingdings" pitchFamily="2" charset="2"/>
              </a:rPr>
              <a:t>m</a:t>
            </a:r>
            <a:r>
              <a:rPr lang="en-US" altLang="zh-TW" sz="2200" b="1" baseline="30000" smtClean="0">
                <a:solidFill>
                  <a:srgbClr val="000000"/>
                </a:solidFill>
                <a:latin typeface="Symbol" pitchFamily="18" charset="2"/>
                <a:cs typeface="新細明體"/>
                <a:sym typeface="Wingdings" pitchFamily="2" charset="2"/>
              </a:rPr>
              <a:t>-</a:t>
            </a:r>
            <a:endParaRPr lang="en-US" altLang="zh-TW" sz="2200" b="1" baseline="30000" smtClean="0">
              <a:solidFill>
                <a:srgbClr val="000000"/>
              </a:solidFill>
              <a:latin typeface="Comic Sans MS" pitchFamily="66" charset="0"/>
              <a:cs typeface="新細明體"/>
              <a:sym typeface="Wingdings" pitchFamily="2" charset="2"/>
            </a:endParaRPr>
          </a:p>
          <a:p>
            <a:pPr marL="342900" lvl="1" indent="-342900" eaLnBrk="1" hangingPunct="1"/>
            <a:r>
              <a:rPr lang="en-US" altLang="zh-TW" sz="1800" b="1" smtClean="0">
                <a:solidFill>
                  <a:srgbClr val="000000"/>
                </a:solidFill>
                <a:latin typeface="Comic Sans MS" pitchFamily="66" charset="0"/>
                <a:cs typeface="新細明體"/>
                <a:sym typeface="Wingdings" pitchFamily="2" charset="2"/>
              </a:rPr>
              <a:t>Primarily motivated by the </a:t>
            </a:r>
            <a:r>
              <a:rPr lang="en-US" sz="1800" smtClean="0">
                <a:latin typeface="Comic Sans MS" pitchFamily="66" charset="0"/>
              </a:rPr>
              <a:t>HyperCP </a:t>
            </a:r>
            <a:r>
              <a:rPr lang="en-US" sz="1800" smtClean="0">
                <a:latin typeface="Symbol" pitchFamily="18" charset="2"/>
              </a:rPr>
              <a:t>S</a:t>
            </a:r>
            <a:r>
              <a:rPr lang="en-US" sz="1800" smtClean="0">
                <a:latin typeface="Comic Sans MS" pitchFamily="66" charset="0"/>
                <a:sym typeface="Wingdings" pitchFamily="2" charset="2"/>
              </a:rPr>
              <a:t>--&gt;p</a:t>
            </a:r>
            <a:r>
              <a:rPr lang="en-US" sz="1800" smtClean="0">
                <a:latin typeface="Symbol" pitchFamily="18" charset="2"/>
                <a:sym typeface="Wingdings" pitchFamily="2" charset="2"/>
              </a:rPr>
              <a:t>m+m-  </a:t>
            </a:r>
            <a:r>
              <a:rPr lang="en-US" sz="1800" smtClean="0">
                <a:latin typeface="Comic Sans MS" pitchFamily="66" charset="0"/>
                <a:sym typeface="Wingdings" pitchFamily="2" charset="2"/>
              </a:rPr>
              <a:t>with m(</a:t>
            </a:r>
            <a:r>
              <a:rPr lang="en-US" sz="1800" smtClean="0">
                <a:latin typeface="Symbol" pitchFamily="18" charset="2"/>
                <a:sym typeface="Wingdings" pitchFamily="2" charset="2"/>
              </a:rPr>
              <a:t>mm)=</a:t>
            </a:r>
            <a:r>
              <a:rPr lang="en-US" sz="1800" smtClean="0">
                <a:latin typeface="Symbol" pitchFamily="18" charset="2"/>
              </a:rPr>
              <a:t> </a:t>
            </a:r>
            <a:r>
              <a:rPr lang="en-US" sz="1800" smtClean="0">
                <a:latin typeface="Comic Sans MS" pitchFamily="66" charset="0"/>
              </a:rPr>
              <a:t>214.3  MeV</a:t>
            </a:r>
          </a:p>
          <a:p>
            <a:pPr marL="342900" lvl="1" indent="-342900" eaLnBrk="1" hangingPunct="1"/>
            <a:r>
              <a:rPr lang="en-US" altLang="zh-TW" sz="1800" b="1" smtClean="0">
                <a:solidFill>
                  <a:srgbClr val="000000"/>
                </a:solidFill>
                <a:latin typeface="Comic Sans MS" pitchFamily="66" charset="0"/>
                <a:cs typeface="新細明體"/>
                <a:sym typeface="Wingdings" pitchFamily="2" charset="2"/>
              </a:rPr>
              <a:t>Don’t see any signal: </a:t>
            </a:r>
            <a:endParaRPr lang="en-US" altLang="zh-TW" sz="1800" smtClean="0">
              <a:solidFill>
                <a:srgbClr val="000000"/>
              </a:solidFill>
              <a:latin typeface="Symbol" pitchFamily="18" charset="2"/>
              <a:cs typeface="新細明體"/>
            </a:endParaRPr>
          </a:p>
          <a:p>
            <a:pPr lvl="3" eaLnBrk="1" hangingPunct="1"/>
            <a:endParaRPr lang="en-US" altLang="zh-TW" sz="2400" smtClean="0">
              <a:solidFill>
                <a:srgbClr val="000000"/>
              </a:solidFill>
              <a:latin typeface="Tahoma" pitchFamily="34" charset="0"/>
              <a:cs typeface="新細明體"/>
            </a:endParaRPr>
          </a:p>
        </p:txBody>
      </p:sp>
      <p:sp>
        <p:nvSpPr>
          <p:cNvPr id="47108" name="Date Placeholder 3"/>
          <p:cNvSpPr>
            <a:spLocks noGrp="1"/>
          </p:cNvSpPr>
          <p:nvPr>
            <p:ph type="dt" sz="quarter" idx="10"/>
          </p:nvPr>
        </p:nvSpPr>
        <p:spPr/>
        <p:txBody>
          <a:bodyPr/>
          <a:lstStyle/>
          <a:p>
            <a:pPr>
              <a:defRPr/>
            </a:pPr>
            <a:r>
              <a:rPr lang="en-US"/>
              <a:t>   </a:t>
            </a:r>
          </a:p>
        </p:txBody>
      </p:sp>
      <p:sp>
        <p:nvSpPr>
          <p:cNvPr id="47109"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CFD32591-8A96-4C39-BD2E-D9FF1222783A}" type="slidenum">
              <a:rPr lang="en-US"/>
              <a:pPr>
                <a:defRPr/>
              </a:pPr>
              <a:t>21</a:t>
            </a:fld>
            <a:r>
              <a:rPr lang="en-US"/>
              <a:t>#</a:t>
            </a:r>
          </a:p>
        </p:txBody>
      </p:sp>
      <p:pic>
        <p:nvPicPr>
          <p:cNvPr id="40966" name="Picture 10"/>
          <p:cNvPicPr>
            <a:picLocks noChangeAspect="1"/>
          </p:cNvPicPr>
          <p:nvPr/>
        </p:nvPicPr>
        <p:blipFill>
          <a:blip r:embed="rId2"/>
          <a:srcRect/>
          <a:stretch>
            <a:fillRect/>
          </a:stretch>
        </p:blipFill>
        <p:spPr bwMode="auto">
          <a:xfrm>
            <a:off x="1600200" y="931863"/>
            <a:ext cx="4025900" cy="544512"/>
          </a:xfrm>
          <a:prstGeom prst="rect">
            <a:avLst/>
          </a:prstGeom>
          <a:noFill/>
          <a:ln w="9525">
            <a:noFill/>
            <a:miter lim="800000"/>
            <a:headEnd/>
            <a:tailEnd/>
          </a:ln>
        </p:spPr>
      </p:pic>
      <p:pic>
        <p:nvPicPr>
          <p:cNvPr id="40967" name="Picture 11"/>
          <p:cNvPicPr>
            <a:picLocks noChangeAspect="1"/>
          </p:cNvPicPr>
          <p:nvPr/>
        </p:nvPicPr>
        <p:blipFill>
          <a:blip r:embed="rId3"/>
          <a:srcRect/>
          <a:stretch>
            <a:fillRect/>
          </a:stretch>
        </p:blipFill>
        <p:spPr bwMode="auto">
          <a:xfrm>
            <a:off x="841375" y="2074863"/>
            <a:ext cx="6394450" cy="515937"/>
          </a:xfrm>
          <a:prstGeom prst="rect">
            <a:avLst/>
          </a:prstGeom>
          <a:noFill/>
          <a:ln w="9525">
            <a:noFill/>
            <a:miter lim="800000"/>
            <a:headEnd/>
            <a:tailEnd/>
          </a:ln>
        </p:spPr>
      </p:pic>
      <p:sp>
        <p:nvSpPr>
          <p:cNvPr id="14" name="TextBox 13"/>
          <p:cNvSpPr txBox="1"/>
          <p:nvPr/>
        </p:nvSpPr>
        <p:spPr>
          <a:xfrm>
            <a:off x="6858000" y="1735138"/>
            <a:ext cx="1828800" cy="339725"/>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sz="1600" dirty="0">
                <a:latin typeface="+mn-lt"/>
              </a:rPr>
              <a:t>Most precise meas.</a:t>
            </a:r>
          </a:p>
        </p:txBody>
      </p:sp>
      <p:pic>
        <p:nvPicPr>
          <p:cNvPr id="40969" name="Picture 14"/>
          <p:cNvPicPr>
            <a:picLocks noChangeAspect="1"/>
          </p:cNvPicPr>
          <p:nvPr/>
        </p:nvPicPr>
        <p:blipFill>
          <a:blip r:embed="rId4"/>
          <a:srcRect/>
          <a:stretch>
            <a:fillRect/>
          </a:stretch>
        </p:blipFill>
        <p:spPr bwMode="auto">
          <a:xfrm>
            <a:off x="3444875" y="3959225"/>
            <a:ext cx="4495800" cy="460375"/>
          </a:xfrm>
          <a:prstGeom prst="rect">
            <a:avLst/>
          </a:prstGeom>
          <a:noFill/>
          <a:ln w="9525">
            <a:noFill/>
            <a:miter lim="800000"/>
            <a:headEnd/>
            <a:tailEnd/>
          </a:ln>
        </p:spPr>
      </p:pic>
      <p:pic>
        <p:nvPicPr>
          <p:cNvPr id="40970" name="Picture 15"/>
          <p:cNvPicPr>
            <a:picLocks noChangeAspect="1"/>
          </p:cNvPicPr>
          <p:nvPr/>
        </p:nvPicPr>
        <p:blipFill>
          <a:blip r:embed="rId5"/>
          <a:srcRect/>
          <a:stretch>
            <a:fillRect/>
          </a:stretch>
        </p:blipFill>
        <p:spPr bwMode="auto">
          <a:xfrm>
            <a:off x="4616450" y="6037263"/>
            <a:ext cx="3841750" cy="363537"/>
          </a:xfrm>
          <a:prstGeom prst="rect">
            <a:avLst/>
          </a:prstGeom>
          <a:noFill/>
          <a:ln w="9525">
            <a:noFill/>
            <a:miter lim="800000"/>
            <a:headEnd/>
            <a:tailEnd/>
          </a:ln>
        </p:spPr>
      </p:pic>
      <p:pic>
        <p:nvPicPr>
          <p:cNvPr id="40971" name="Picture 16"/>
          <p:cNvPicPr>
            <a:picLocks noChangeAspect="1"/>
          </p:cNvPicPr>
          <p:nvPr/>
        </p:nvPicPr>
        <p:blipFill>
          <a:blip r:embed="rId6"/>
          <a:srcRect/>
          <a:stretch>
            <a:fillRect/>
          </a:stretch>
        </p:blipFill>
        <p:spPr bwMode="auto">
          <a:xfrm>
            <a:off x="3581400" y="6356350"/>
            <a:ext cx="4876800" cy="406400"/>
          </a:xfrm>
          <a:prstGeom prst="rect">
            <a:avLst/>
          </a:prstGeom>
          <a:noFill/>
          <a:ln w="9525">
            <a:noFill/>
            <a:miter lim="800000"/>
            <a:headEnd/>
            <a:tailEnd/>
          </a:ln>
        </p:spPr>
      </p:pic>
      <p:sp>
        <p:nvSpPr>
          <p:cNvPr id="40972" name="TextBox 12"/>
          <p:cNvSpPr txBox="1">
            <a:spLocks noChangeArrowheads="1"/>
          </p:cNvSpPr>
          <p:nvPr/>
        </p:nvSpPr>
        <p:spPr bwMode="auto">
          <a:xfrm>
            <a:off x="6553200" y="425450"/>
            <a:ext cx="2057400"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Tommaso Sparado</a:t>
            </a:r>
          </a:p>
        </p:txBody>
      </p:sp>
      <p:sp>
        <p:nvSpPr>
          <p:cNvPr id="40973" name="TextBox 17"/>
          <p:cNvSpPr txBox="1">
            <a:spLocks noChangeArrowheads="1"/>
          </p:cNvSpPr>
          <p:nvPr/>
        </p:nvSpPr>
        <p:spPr bwMode="auto">
          <a:xfrm>
            <a:off x="4098925" y="4941888"/>
            <a:ext cx="2057400" cy="368300"/>
          </a:xfrm>
          <a:prstGeom prst="rect">
            <a:avLst/>
          </a:prstGeom>
          <a:noFill/>
          <a:ln w="9525">
            <a:noFill/>
            <a:miter lim="800000"/>
            <a:headEnd/>
            <a:tailEnd/>
          </a:ln>
        </p:spPr>
        <p:txBody>
          <a:bodyPr>
            <a:spAutoFit/>
          </a:bodyPr>
          <a:lstStyle/>
          <a:p>
            <a:r>
              <a:rPr lang="en-US" u="sng">
                <a:solidFill>
                  <a:srgbClr val="FF0000"/>
                </a:solidFill>
                <a:latin typeface="Calibri" pitchFamily="34" charset="0"/>
              </a:rPr>
              <a:t>Andreas Winhhart</a:t>
            </a:r>
          </a:p>
        </p:txBody>
      </p:sp>
      <p:sp>
        <p:nvSpPr>
          <p:cNvPr id="40974" name="TextBox 19"/>
          <p:cNvSpPr txBox="1">
            <a:spLocks noChangeArrowheads="1"/>
          </p:cNvSpPr>
          <p:nvPr/>
        </p:nvSpPr>
        <p:spPr bwMode="auto">
          <a:xfrm>
            <a:off x="5562600" y="5622925"/>
            <a:ext cx="2057400" cy="366713"/>
          </a:xfrm>
          <a:prstGeom prst="rect">
            <a:avLst/>
          </a:prstGeom>
          <a:noFill/>
          <a:ln w="9525">
            <a:noFill/>
            <a:miter lim="800000"/>
            <a:headEnd/>
            <a:tailEnd/>
          </a:ln>
        </p:spPr>
        <p:txBody>
          <a:bodyPr>
            <a:spAutoFit/>
          </a:bodyPr>
          <a:lstStyle/>
          <a:p>
            <a:r>
              <a:rPr lang="en-US" u="sng">
                <a:solidFill>
                  <a:srgbClr val="FF0000"/>
                </a:solidFill>
                <a:latin typeface="Calibri" pitchFamily="34" charset="0"/>
              </a:rPr>
              <a:t>David Phillips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457200" y="0"/>
            <a:ext cx="8229600" cy="563563"/>
          </a:xfrm>
          <a:solidFill>
            <a:srgbClr val="CCCCFF"/>
          </a:solidFill>
        </p:spPr>
        <p:txBody>
          <a:bodyPr/>
          <a:lstStyle/>
          <a:p>
            <a:pPr eaLnBrk="1" hangingPunct="1"/>
            <a:r>
              <a:rPr lang="en-US" sz="2800" smtClean="0">
                <a:latin typeface="Comic Sans MS" pitchFamily="66" charset="0"/>
              </a:rPr>
              <a:t>Outlook for Flavor Physics</a:t>
            </a:r>
          </a:p>
        </p:txBody>
      </p:sp>
      <p:sp>
        <p:nvSpPr>
          <p:cNvPr id="11" name="Content Placeholder 10"/>
          <p:cNvSpPr>
            <a:spLocks noGrp="1"/>
          </p:cNvSpPr>
          <p:nvPr>
            <p:ph idx="1"/>
          </p:nvPr>
        </p:nvSpPr>
        <p:spPr>
          <a:xfrm>
            <a:off x="152400" y="563563"/>
            <a:ext cx="8763000" cy="5913437"/>
          </a:xfrm>
        </p:spPr>
        <p:txBody>
          <a:bodyPr rtlCol="0">
            <a:normAutofit fontScale="92500" lnSpcReduction="20000"/>
          </a:bodyPr>
          <a:lstStyle/>
          <a:p>
            <a:pPr eaLnBrk="1" fontAlgn="auto" hangingPunct="1">
              <a:spcAft>
                <a:spcPts val="0"/>
              </a:spcAft>
              <a:buFont typeface="Arial"/>
              <a:buChar char="•"/>
              <a:defRPr/>
            </a:pPr>
            <a:r>
              <a:rPr lang="en-US" sz="2400" dirty="0" smtClean="0">
                <a:latin typeface="Comic Sans MS"/>
                <a:cs typeface="Comic Sans MS"/>
              </a:rPr>
              <a:t>NA62 project at CERN: </a:t>
            </a:r>
            <a:r>
              <a:rPr lang="en-US" sz="2162" dirty="0" smtClean="0">
                <a:solidFill>
                  <a:srgbClr val="FF0000"/>
                </a:solidFill>
                <a:latin typeface="Comic Sans MS"/>
                <a:cs typeface="Comic Sans MS"/>
              </a:rPr>
              <a:t>(Augusto </a:t>
            </a:r>
            <a:r>
              <a:rPr lang="en-US" sz="2162" dirty="0" err="1" smtClean="0">
                <a:solidFill>
                  <a:srgbClr val="FF0000"/>
                </a:solidFill>
                <a:latin typeface="Comic Sans MS"/>
                <a:cs typeface="Comic Sans MS"/>
              </a:rPr>
              <a:t>Ceccucci</a:t>
            </a:r>
            <a:r>
              <a:rPr lang="en-US" sz="2162" dirty="0" smtClean="0">
                <a:solidFill>
                  <a:srgbClr val="FF0000"/>
                </a:solidFill>
                <a:latin typeface="Comic Sans MS"/>
                <a:cs typeface="Comic Sans MS"/>
              </a:rPr>
              <a:t>)</a:t>
            </a:r>
            <a:endParaRPr lang="en-US" sz="2400" dirty="0" smtClean="0">
              <a:solidFill>
                <a:srgbClr val="FF0000"/>
              </a:solidFill>
              <a:latin typeface="Comic Sans MS"/>
              <a:cs typeface="Comic Sans MS"/>
            </a:endParaRPr>
          </a:p>
          <a:p>
            <a:pPr lvl="1" eaLnBrk="1" fontAlgn="auto" hangingPunct="1">
              <a:spcAft>
                <a:spcPts val="0"/>
              </a:spcAft>
              <a:buFont typeface="Arial"/>
              <a:buChar char="–"/>
              <a:defRPr/>
            </a:pPr>
            <a:r>
              <a:rPr lang="en-US" sz="2000" dirty="0" smtClean="0">
                <a:latin typeface="Comic Sans MS"/>
                <a:cs typeface="Comic Sans MS"/>
              </a:rPr>
              <a:t>Principal aim: measuring </a:t>
            </a:r>
            <a:r>
              <a:rPr lang="en-US" sz="2000" dirty="0" err="1" smtClean="0">
                <a:latin typeface="Comic Sans MS"/>
                <a:cs typeface="Comic Sans MS"/>
              </a:rPr>
              <a:t>K</a:t>
            </a:r>
            <a:r>
              <a:rPr lang="en-US" sz="2000" baseline="30000" dirty="0" err="1" smtClean="0">
                <a:latin typeface="Comic Sans MS"/>
                <a:cs typeface="Comic Sans MS"/>
              </a:rPr>
              <a:t>+</a:t>
            </a:r>
            <a:r>
              <a:rPr lang="en-US" sz="2000" dirty="0" err="1" smtClean="0">
                <a:latin typeface="Comic Sans MS"/>
                <a:cs typeface="Comic Sans MS"/>
                <a:sym typeface="Wingdings"/>
              </a:rPr>
              <a:t></a:t>
            </a:r>
            <a:r>
              <a:rPr lang="en-US" sz="2000" dirty="0" err="1" smtClean="0">
                <a:latin typeface="Symbol" charset="2"/>
                <a:cs typeface="Symbol" charset="2"/>
                <a:sym typeface="Wingdings"/>
              </a:rPr>
              <a:t>p</a:t>
            </a:r>
            <a:r>
              <a:rPr lang="en-US" sz="2000" baseline="30000" dirty="0" err="1" smtClean="0">
                <a:latin typeface="Symbol" charset="2"/>
                <a:cs typeface="Symbol" charset="2"/>
                <a:sym typeface="Wingdings"/>
              </a:rPr>
              <a:t>+</a:t>
            </a:r>
            <a:r>
              <a:rPr lang="en-US" sz="2000" dirty="0" err="1" smtClean="0">
                <a:latin typeface="Symbol" charset="2"/>
                <a:cs typeface="Symbol" charset="2"/>
                <a:sym typeface="Wingdings"/>
              </a:rPr>
              <a:t>nn</a:t>
            </a:r>
            <a:r>
              <a:rPr lang="en-US" sz="2000" dirty="0" smtClean="0">
                <a:latin typeface="Symbol" charset="2"/>
                <a:cs typeface="Symbol" charset="2"/>
                <a:sym typeface="Wingdings"/>
              </a:rPr>
              <a:t> </a:t>
            </a:r>
            <a:r>
              <a:rPr lang="en-US" sz="2000" dirty="0" smtClean="0">
                <a:latin typeface="Comic Sans MS"/>
                <a:cs typeface="Comic Sans MS"/>
                <a:sym typeface="Wingdings"/>
              </a:rPr>
              <a:t>@Br~10</a:t>
            </a:r>
            <a:r>
              <a:rPr lang="en-US" sz="2000" baseline="30000" dirty="0" smtClean="0">
                <a:latin typeface="Comic Sans MS"/>
                <a:cs typeface="Comic Sans MS"/>
                <a:sym typeface="Wingdings"/>
              </a:rPr>
              <a:t>-10 </a:t>
            </a:r>
            <a:r>
              <a:rPr lang="en-US" sz="2000" dirty="0" smtClean="0">
                <a:latin typeface="Comic Sans MS"/>
                <a:cs typeface="Comic Sans MS"/>
                <a:sym typeface="Wingdings"/>
              </a:rPr>
              <a:t> </a:t>
            </a:r>
            <a:r>
              <a:rPr lang="en-US" sz="2000" baseline="30000" dirty="0" smtClean="0">
                <a:latin typeface="Comic Sans MS"/>
                <a:cs typeface="Comic Sans MS"/>
                <a:sym typeface="Wingdings"/>
              </a:rPr>
              <a:t> </a:t>
            </a:r>
            <a:endParaRPr lang="en-US" sz="2000" dirty="0" smtClean="0">
              <a:latin typeface="Symbol" charset="2"/>
              <a:cs typeface="Symbol" charset="2"/>
              <a:sym typeface="Wingdings"/>
            </a:endParaRPr>
          </a:p>
          <a:p>
            <a:pPr lvl="1" eaLnBrk="1" fontAlgn="auto" hangingPunct="1">
              <a:spcAft>
                <a:spcPts val="0"/>
              </a:spcAft>
              <a:buFont typeface="Arial"/>
              <a:buChar char="–"/>
              <a:defRPr/>
            </a:pPr>
            <a:endParaRPr lang="en-US" sz="2000" dirty="0" smtClean="0">
              <a:latin typeface="Symbol" charset="2"/>
              <a:cs typeface="Symbol" charset="2"/>
              <a:sym typeface="Wingdings"/>
            </a:endParaRPr>
          </a:p>
          <a:p>
            <a:pPr lvl="1" eaLnBrk="1" fontAlgn="auto" hangingPunct="1">
              <a:spcAft>
                <a:spcPts val="0"/>
              </a:spcAft>
              <a:buFont typeface="Arial"/>
              <a:buChar char="–"/>
              <a:defRPr/>
            </a:pPr>
            <a:endParaRPr lang="en-US" sz="2000" dirty="0" smtClean="0">
              <a:latin typeface="Symbol" charset="2"/>
              <a:cs typeface="Symbol" charset="2"/>
              <a:sym typeface="Wingdings"/>
            </a:endParaRPr>
          </a:p>
          <a:p>
            <a:pPr lvl="1" eaLnBrk="1" fontAlgn="auto" hangingPunct="1">
              <a:spcAft>
                <a:spcPts val="0"/>
              </a:spcAft>
              <a:buFont typeface="Arial"/>
              <a:buChar char="–"/>
              <a:defRPr/>
            </a:pPr>
            <a:r>
              <a:rPr lang="en-US" sz="2000" dirty="0" smtClean="0">
                <a:latin typeface="Comic Sans MS"/>
                <a:cs typeface="Comic Sans MS"/>
                <a:sym typeface="Wingdings"/>
              </a:rPr>
              <a:t>Because of clean  (~10%) theoretical predictions, it’s powerful way of measuring CKM. </a:t>
            </a:r>
          </a:p>
          <a:p>
            <a:pPr lvl="1" eaLnBrk="1" fontAlgn="auto" hangingPunct="1">
              <a:spcAft>
                <a:spcPts val="0"/>
              </a:spcAft>
              <a:buFont typeface="Arial"/>
              <a:buChar char="–"/>
              <a:defRPr/>
            </a:pPr>
            <a:endParaRPr lang="en-US" sz="2000" baseline="30000" dirty="0" smtClean="0">
              <a:latin typeface="Comic Sans MS"/>
              <a:cs typeface="Comic Sans MS"/>
              <a:sym typeface="Wingdings"/>
            </a:endParaRPr>
          </a:p>
          <a:p>
            <a:pPr eaLnBrk="1" fontAlgn="auto" hangingPunct="1">
              <a:spcAft>
                <a:spcPts val="0"/>
              </a:spcAft>
              <a:buFont typeface="Arial"/>
              <a:buChar char="•"/>
              <a:defRPr/>
            </a:pPr>
            <a:r>
              <a:rPr lang="en-US" sz="2400" dirty="0" smtClean="0">
                <a:latin typeface="Comic Sans MS"/>
                <a:cs typeface="Comic Sans MS"/>
                <a:sym typeface="Wingdings"/>
              </a:rPr>
              <a:t>LHCB: </a:t>
            </a:r>
            <a:r>
              <a:rPr lang="en-US" sz="2400" dirty="0" smtClean="0">
                <a:solidFill>
                  <a:srgbClr val="FF0000"/>
                </a:solidFill>
                <a:latin typeface="Comic Sans MS"/>
                <a:cs typeface="Comic Sans MS"/>
                <a:sym typeface="Wingdings"/>
              </a:rPr>
              <a:t>(Ulrich </a:t>
            </a:r>
            <a:r>
              <a:rPr lang="en-US" sz="2400" dirty="0" err="1" smtClean="0">
                <a:solidFill>
                  <a:srgbClr val="FF0000"/>
                </a:solidFill>
                <a:latin typeface="Comic Sans MS"/>
                <a:cs typeface="Comic Sans MS"/>
                <a:sym typeface="Wingdings"/>
              </a:rPr>
              <a:t>Uwer</a:t>
            </a:r>
            <a:r>
              <a:rPr lang="en-US" sz="2400" dirty="0" smtClean="0">
                <a:solidFill>
                  <a:srgbClr val="FF0000"/>
                </a:solidFill>
                <a:latin typeface="Comic Sans MS"/>
                <a:cs typeface="Comic Sans MS"/>
                <a:sym typeface="Wingdings"/>
              </a:rPr>
              <a:t>)</a:t>
            </a:r>
            <a:endParaRPr lang="en-US" sz="2400" dirty="0" smtClean="0">
              <a:latin typeface="Comic Sans MS"/>
              <a:cs typeface="Comic Sans MS"/>
              <a:sym typeface="Wingdings"/>
            </a:endParaRPr>
          </a:p>
          <a:p>
            <a:pPr lvl="1" eaLnBrk="1" fontAlgn="auto" hangingPunct="1">
              <a:spcAft>
                <a:spcPts val="0"/>
              </a:spcAft>
              <a:buFont typeface="Arial"/>
              <a:buChar char="–"/>
              <a:defRPr/>
            </a:pPr>
            <a:r>
              <a:rPr lang="en-US" sz="2000" dirty="0" smtClean="0">
                <a:solidFill>
                  <a:srgbClr val="008000"/>
                </a:solidFill>
                <a:latin typeface="Comic Sans MS"/>
                <a:cs typeface="Comic Sans MS"/>
                <a:sym typeface="Wingdings"/>
              </a:rPr>
              <a:t>Impressive physics reach with 10</a:t>
            </a:r>
            <a:r>
              <a:rPr lang="en-US" sz="2000" baseline="30000" dirty="0" smtClean="0">
                <a:solidFill>
                  <a:srgbClr val="008000"/>
                </a:solidFill>
                <a:latin typeface="Comic Sans MS"/>
                <a:cs typeface="Comic Sans MS"/>
                <a:sym typeface="Wingdings"/>
              </a:rPr>
              <a:t>12</a:t>
            </a:r>
            <a:r>
              <a:rPr lang="en-US" sz="2000" dirty="0" smtClean="0">
                <a:solidFill>
                  <a:srgbClr val="008000"/>
                </a:solidFill>
                <a:latin typeface="Comic Sans MS"/>
                <a:cs typeface="Comic Sans MS"/>
                <a:sym typeface="Wingdings"/>
              </a:rPr>
              <a:t> B’s/2fb.  Most promising area are likely to be measurement of the </a:t>
            </a:r>
            <a:r>
              <a:rPr lang="en-US" sz="2000" dirty="0" err="1" smtClean="0">
                <a:solidFill>
                  <a:srgbClr val="008000"/>
                </a:solidFill>
                <a:latin typeface="Comic Sans MS"/>
                <a:cs typeface="Comic Sans MS"/>
                <a:sym typeface="Wingdings"/>
              </a:rPr>
              <a:t>ange</a:t>
            </a:r>
            <a:r>
              <a:rPr lang="en-US" sz="2000" dirty="0" smtClean="0">
                <a:solidFill>
                  <a:srgbClr val="008000"/>
                </a:solidFill>
                <a:latin typeface="Comic Sans MS"/>
                <a:cs typeface="Comic Sans MS"/>
                <a:sym typeface="Wingdings"/>
              </a:rPr>
              <a:t> </a:t>
            </a:r>
            <a:r>
              <a:rPr lang="en-US" sz="2000" dirty="0" err="1" smtClean="0">
                <a:solidFill>
                  <a:srgbClr val="008000"/>
                </a:solidFill>
                <a:latin typeface="Symbol" charset="2"/>
                <a:cs typeface="Symbol" charset="2"/>
                <a:sym typeface="Wingdings"/>
              </a:rPr>
              <a:t>g</a:t>
            </a:r>
            <a:r>
              <a:rPr lang="en-US" sz="2000" dirty="0" smtClean="0">
                <a:solidFill>
                  <a:srgbClr val="008000"/>
                </a:solidFill>
                <a:latin typeface="Symbol" charset="2"/>
                <a:cs typeface="Symbol" charset="2"/>
                <a:sym typeface="Wingdings"/>
              </a:rPr>
              <a:t> </a:t>
            </a:r>
            <a:r>
              <a:rPr lang="en-US" sz="2000" dirty="0" smtClean="0">
                <a:solidFill>
                  <a:srgbClr val="008000"/>
                </a:solidFill>
                <a:latin typeface="Comic Sans MS"/>
                <a:cs typeface="Comic Sans MS"/>
                <a:sym typeface="Wingdings"/>
              </a:rPr>
              <a:t>&amp; exclusive </a:t>
            </a:r>
            <a:r>
              <a:rPr lang="en-US" sz="2000" dirty="0" err="1" smtClean="0">
                <a:solidFill>
                  <a:srgbClr val="008000"/>
                </a:solidFill>
                <a:latin typeface="Comic Sans MS"/>
                <a:cs typeface="Comic Sans MS"/>
                <a:sym typeface="Wingdings"/>
              </a:rPr>
              <a:t>radiative</a:t>
            </a:r>
            <a:r>
              <a:rPr lang="en-US" sz="2000" dirty="0" smtClean="0">
                <a:solidFill>
                  <a:srgbClr val="008000"/>
                </a:solidFill>
                <a:latin typeface="Comic Sans MS"/>
                <a:cs typeface="Comic Sans MS"/>
                <a:sym typeface="Wingdings"/>
              </a:rPr>
              <a:t> decays for studying New Physics effects.</a:t>
            </a:r>
          </a:p>
          <a:p>
            <a:pPr lvl="1" eaLnBrk="1" fontAlgn="auto" hangingPunct="1">
              <a:spcAft>
                <a:spcPts val="0"/>
              </a:spcAft>
              <a:buFont typeface="Arial"/>
              <a:buChar char="–"/>
              <a:defRPr/>
            </a:pPr>
            <a:endParaRPr lang="en-US" sz="2400" dirty="0" smtClean="0">
              <a:latin typeface="Comic Sans MS"/>
              <a:cs typeface="Comic Sans MS"/>
              <a:sym typeface="Wingdings"/>
            </a:endParaRPr>
          </a:p>
          <a:p>
            <a:pPr eaLnBrk="1" fontAlgn="auto" hangingPunct="1">
              <a:spcAft>
                <a:spcPts val="0"/>
              </a:spcAft>
              <a:buFont typeface="Arial"/>
              <a:buChar char="•"/>
              <a:defRPr/>
            </a:pPr>
            <a:r>
              <a:rPr lang="en-US" sz="2400" dirty="0" err="1" smtClean="0">
                <a:latin typeface="Comic Sans MS"/>
                <a:cs typeface="Comic Sans MS"/>
                <a:sym typeface="Wingdings"/>
              </a:rPr>
              <a:t>e</a:t>
            </a:r>
            <a:r>
              <a:rPr lang="en-US" sz="2400" baseline="30000" dirty="0" err="1" smtClean="0">
                <a:latin typeface="Comic Sans MS"/>
                <a:cs typeface="Comic Sans MS"/>
                <a:sym typeface="Wingdings"/>
              </a:rPr>
              <a:t>+</a:t>
            </a:r>
            <a:r>
              <a:rPr lang="en-US" sz="2400" dirty="0" err="1" smtClean="0">
                <a:latin typeface="Comic Sans MS"/>
                <a:cs typeface="Comic Sans MS"/>
                <a:sym typeface="Wingdings"/>
              </a:rPr>
              <a:t>e</a:t>
            </a:r>
            <a:r>
              <a:rPr lang="en-US" sz="2400" baseline="30000" dirty="0" smtClean="0">
                <a:latin typeface="Comic Sans MS"/>
                <a:cs typeface="Comic Sans MS"/>
                <a:sym typeface="Wingdings"/>
              </a:rPr>
              <a:t>-</a:t>
            </a:r>
            <a:r>
              <a:rPr lang="en-US" sz="2400" dirty="0" smtClean="0">
                <a:latin typeface="Comic Sans MS"/>
                <a:cs typeface="Comic Sans MS"/>
                <a:sym typeface="Wingdings"/>
              </a:rPr>
              <a:t> Super Flavor Factories: </a:t>
            </a:r>
            <a:r>
              <a:rPr lang="en-US" sz="1946" dirty="0" smtClean="0">
                <a:latin typeface="Comic Sans MS"/>
                <a:cs typeface="Comic Sans MS"/>
                <a:sym typeface="Wingdings"/>
              </a:rPr>
              <a:t>Will allow for comprehensive measurements of all B decay channels as well as charm &amp; tau decays</a:t>
            </a:r>
            <a:endParaRPr lang="en-US" sz="2400" dirty="0" smtClean="0">
              <a:latin typeface="Comic Sans MS"/>
              <a:cs typeface="Comic Sans MS"/>
              <a:sym typeface="Wingdings"/>
            </a:endParaRPr>
          </a:p>
          <a:p>
            <a:pPr lvl="1" eaLnBrk="1" fontAlgn="auto" hangingPunct="1">
              <a:spcAft>
                <a:spcPts val="0"/>
              </a:spcAft>
              <a:buFont typeface="Arial"/>
              <a:buChar char="–"/>
              <a:defRPr/>
            </a:pPr>
            <a:r>
              <a:rPr lang="en-US" sz="2000" dirty="0" smtClean="0">
                <a:latin typeface="Comic Sans MS"/>
                <a:cs typeface="Comic Sans MS"/>
                <a:sym typeface="Wingdings"/>
              </a:rPr>
              <a:t>The </a:t>
            </a:r>
            <a:r>
              <a:rPr lang="en-US" sz="2000" dirty="0" err="1" smtClean="0">
                <a:latin typeface="Comic Sans MS"/>
                <a:cs typeface="Comic Sans MS"/>
                <a:sym typeface="Wingdings"/>
              </a:rPr>
              <a:t>SuperB</a:t>
            </a:r>
            <a:r>
              <a:rPr lang="en-US" sz="2000" dirty="0" smtClean="0">
                <a:latin typeface="Comic Sans MS"/>
                <a:cs typeface="Comic Sans MS"/>
                <a:sym typeface="Wingdings"/>
              </a:rPr>
              <a:t> project in </a:t>
            </a:r>
            <a:r>
              <a:rPr lang="en-US" sz="2000" dirty="0" err="1" smtClean="0">
                <a:latin typeface="Comic Sans MS"/>
                <a:cs typeface="Comic Sans MS"/>
                <a:sym typeface="Wingdings"/>
              </a:rPr>
              <a:t>Frascati</a:t>
            </a:r>
            <a:r>
              <a:rPr lang="en-US" sz="2000" dirty="0" smtClean="0">
                <a:latin typeface="Comic Sans MS"/>
                <a:cs typeface="Comic Sans MS"/>
                <a:sym typeface="Wingdings"/>
              </a:rPr>
              <a:t>: (</a:t>
            </a:r>
            <a:r>
              <a:rPr lang="en-US" sz="2000" dirty="0" smtClean="0">
                <a:solidFill>
                  <a:srgbClr val="FF0000"/>
                </a:solidFill>
                <a:latin typeface="Comic Sans MS"/>
                <a:cs typeface="Comic Sans MS"/>
                <a:sym typeface="Wingdings"/>
              </a:rPr>
              <a:t>Adrian Bevan)</a:t>
            </a:r>
            <a:endParaRPr lang="en-US" sz="2000" dirty="0" smtClean="0">
              <a:latin typeface="Comic Sans MS"/>
              <a:cs typeface="Comic Sans MS"/>
              <a:sym typeface="Wingdings"/>
            </a:endParaRPr>
          </a:p>
          <a:p>
            <a:pPr lvl="2" eaLnBrk="1" fontAlgn="auto" hangingPunct="1">
              <a:spcAft>
                <a:spcPts val="0"/>
              </a:spcAft>
              <a:buFont typeface="Arial"/>
              <a:buChar char="•"/>
              <a:defRPr/>
            </a:pPr>
            <a:r>
              <a:rPr lang="en-US" sz="1800" dirty="0" smtClean="0">
                <a:solidFill>
                  <a:srgbClr val="008000"/>
                </a:solidFill>
                <a:latin typeface="Comic Sans MS"/>
                <a:cs typeface="Comic Sans MS"/>
                <a:sym typeface="Wingdings"/>
              </a:rPr>
              <a:t>Its based on very low </a:t>
            </a:r>
            <a:r>
              <a:rPr lang="en-US" sz="1800" dirty="0" err="1" smtClean="0">
                <a:solidFill>
                  <a:srgbClr val="008000"/>
                </a:solidFill>
                <a:latin typeface="Comic Sans MS"/>
                <a:cs typeface="Comic Sans MS"/>
                <a:sym typeface="Wingdings"/>
              </a:rPr>
              <a:t>emittance</a:t>
            </a:r>
            <a:r>
              <a:rPr lang="en-US" sz="1800" dirty="0" smtClean="0">
                <a:solidFill>
                  <a:srgbClr val="008000"/>
                </a:solidFill>
                <a:latin typeface="Comic Sans MS"/>
                <a:cs typeface="Comic Sans MS"/>
                <a:sym typeface="Wingdings"/>
              </a:rPr>
              <a:t> beams (ILC level), small beta* and the use of crab-waist (rotating the beams at the IP to align  the waist) to reach L~ 10</a:t>
            </a:r>
            <a:r>
              <a:rPr lang="en-US" sz="1800" baseline="30000" dirty="0" smtClean="0">
                <a:solidFill>
                  <a:srgbClr val="008000"/>
                </a:solidFill>
                <a:latin typeface="Comic Sans MS"/>
                <a:cs typeface="Comic Sans MS"/>
                <a:sym typeface="Wingdings"/>
              </a:rPr>
              <a:t>36 </a:t>
            </a:r>
            <a:r>
              <a:rPr lang="en-US" sz="1800" dirty="0" smtClean="0">
                <a:solidFill>
                  <a:srgbClr val="008000"/>
                </a:solidFill>
                <a:latin typeface="Comic Sans MS"/>
                <a:cs typeface="Comic Sans MS"/>
                <a:sym typeface="Wingdings"/>
              </a:rPr>
              <a:t> /cm</a:t>
            </a:r>
            <a:r>
              <a:rPr lang="en-US" sz="1800" baseline="30000" dirty="0" smtClean="0">
                <a:solidFill>
                  <a:srgbClr val="008000"/>
                </a:solidFill>
                <a:latin typeface="Comic Sans MS"/>
                <a:cs typeface="Comic Sans MS"/>
                <a:sym typeface="Wingdings"/>
              </a:rPr>
              <a:t>2</a:t>
            </a:r>
            <a:r>
              <a:rPr lang="en-US" sz="1800" dirty="0" smtClean="0">
                <a:solidFill>
                  <a:srgbClr val="008000"/>
                </a:solidFill>
                <a:latin typeface="Comic Sans MS"/>
                <a:cs typeface="Comic Sans MS"/>
                <a:sym typeface="Wingdings"/>
              </a:rPr>
              <a:t>/s</a:t>
            </a:r>
          </a:p>
          <a:p>
            <a:pPr lvl="1" eaLnBrk="1" fontAlgn="auto" hangingPunct="1">
              <a:spcAft>
                <a:spcPts val="0"/>
              </a:spcAft>
              <a:buFont typeface="Arial"/>
              <a:buChar char="–"/>
              <a:defRPr/>
            </a:pPr>
            <a:r>
              <a:rPr lang="en-US" sz="2200" dirty="0" smtClean="0">
                <a:latin typeface="Comic Sans MS"/>
                <a:cs typeface="Comic Sans MS"/>
                <a:sym typeface="Wingdings"/>
              </a:rPr>
              <a:t>Super KEKB: </a:t>
            </a:r>
          </a:p>
          <a:p>
            <a:pPr lvl="2" eaLnBrk="1" fontAlgn="auto" hangingPunct="1">
              <a:spcAft>
                <a:spcPts val="0"/>
              </a:spcAft>
              <a:buFont typeface="Arial"/>
              <a:buChar char="•"/>
              <a:defRPr/>
            </a:pPr>
            <a:r>
              <a:rPr lang="en-US" sz="1800" dirty="0" smtClean="0">
                <a:latin typeface="Comic Sans MS"/>
                <a:cs typeface="Comic Sans MS"/>
                <a:sym typeface="Wingdings"/>
              </a:rPr>
              <a:t>Aiming for </a:t>
            </a:r>
            <a:r>
              <a:rPr lang="en-US" sz="1800" dirty="0" smtClean="0">
                <a:solidFill>
                  <a:srgbClr val="008000"/>
                </a:solidFill>
                <a:latin typeface="Comic Sans MS"/>
                <a:cs typeface="Comic Sans MS"/>
                <a:sym typeface="Wingdings"/>
              </a:rPr>
              <a:t>L~ 8X10</a:t>
            </a:r>
            <a:r>
              <a:rPr lang="en-US" sz="1800" baseline="30000" dirty="0" smtClean="0">
                <a:solidFill>
                  <a:srgbClr val="008000"/>
                </a:solidFill>
                <a:latin typeface="Comic Sans MS"/>
                <a:cs typeface="Comic Sans MS"/>
                <a:sym typeface="Wingdings"/>
              </a:rPr>
              <a:t>35 </a:t>
            </a:r>
            <a:r>
              <a:rPr lang="en-US" sz="1800" dirty="0" smtClean="0">
                <a:solidFill>
                  <a:srgbClr val="008000"/>
                </a:solidFill>
                <a:latin typeface="Comic Sans MS"/>
                <a:cs typeface="Comic Sans MS"/>
                <a:sym typeface="Wingdings"/>
              </a:rPr>
              <a:t> /cm</a:t>
            </a:r>
            <a:r>
              <a:rPr lang="en-US" sz="1800" baseline="30000" dirty="0" smtClean="0">
                <a:solidFill>
                  <a:srgbClr val="008000"/>
                </a:solidFill>
                <a:latin typeface="Comic Sans MS"/>
                <a:cs typeface="Comic Sans MS"/>
                <a:sym typeface="Wingdings"/>
              </a:rPr>
              <a:t>2</a:t>
            </a:r>
            <a:r>
              <a:rPr lang="en-US" sz="1800" dirty="0" smtClean="0">
                <a:solidFill>
                  <a:srgbClr val="008000"/>
                </a:solidFill>
                <a:latin typeface="Comic Sans MS"/>
                <a:cs typeface="Comic Sans MS"/>
                <a:sym typeface="Wingdings"/>
              </a:rPr>
              <a:t>/s by pushing the beam currents from 2A to 10 A &amp; the use of crab cavities. </a:t>
            </a:r>
            <a:endParaRPr lang="en-US" sz="1800" dirty="0" smtClean="0">
              <a:latin typeface="Comic Sans MS"/>
              <a:cs typeface="Comic Sans MS"/>
              <a:sym typeface="Wingdings"/>
            </a:endParaRPr>
          </a:p>
          <a:p>
            <a:pPr lvl="2" eaLnBrk="1" fontAlgn="auto" hangingPunct="1">
              <a:spcAft>
                <a:spcPts val="0"/>
              </a:spcAft>
              <a:buFont typeface="Arial"/>
              <a:buChar char="•"/>
              <a:defRPr/>
            </a:pPr>
            <a:endParaRPr lang="en-US" sz="1800" dirty="0" smtClean="0">
              <a:latin typeface="Comic Sans MS"/>
              <a:cs typeface="Comic Sans MS"/>
              <a:sym typeface="Wingdings"/>
            </a:endParaRPr>
          </a:p>
          <a:p>
            <a:pPr lvl="2" eaLnBrk="1" fontAlgn="auto" hangingPunct="1">
              <a:spcAft>
                <a:spcPts val="0"/>
              </a:spcAft>
              <a:buFont typeface="Arial"/>
              <a:buChar char="•"/>
              <a:defRPr/>
            </a:pPr>
            <a:endParaRPr lang="en-US" sz="1800" dirty="0" smtClean="0">
              <a:latin typeface="Comic Sans MS"/>
              <a:cs typeface="Comic Sans MS"/>
              <a:sym typeface="Wingdings"/>
            </a:endParaRPr>
          </a:p>
          <a:p>
            <a:pPr lvl="1" eaLnBrk="1" fontAlgn="auto" hangingPunct="1">
              <a:spcAft>
                <a:spcPts val="0"/>
              </a:spcAft>
              <a:buFont typeface="Arial"/>
              <a:buNone/>
              <a:defRPr/>
            </a:pPr>
            <a:endParaRPr lang="en-US" sz="2000" dirty="0">
              <a:latin typeface="Comic Sans MS"/>
              <a:cs typeface="Comic Sans MS"/>
            </a:endParaRPr>
          </a:p>
        </p:txBody>
      </p:sp>
      <p:sp>
        <p:nvSpPr>
          <p:cNvPr id="49157" name="Date Placeholder 3"/>
          <p:cNvSpPr>
            <a:spLocks noGrp="1"/>
          </p:cNvSpPr>
          <p:nvPr>
            <p:ph type="dt" sz="quarter" idx="10"/>
          </p:nvPr>
        </p:nvSpPr>
        <p:spPr/>
        <p:txBody>
          <a:bodyPr/>
          <a:lstStyle/>
          <a:p>
            <a:pPr>
              <a:defRPr/>
            </a:pPr>
            <a:r>
              <a:rPr lang="en-US"/>
              <a:t>   </a:t>
            </a:r>
          </a:p>
        </p:txBody>
      </p:sp>
      <p:sp>
        <p:nvSpPr>
          <p:cNvPr id="49158"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5230FA2C-45E0-48C3-B161-0A3B4DCBD515}" type="slidenum">
              <a:rPr lang="en-US"/>
              <a:pPr>
                <a:defRPr/>
              </a:pPr>
              <a:t>22</a:t>
            </a:fld>
            <a:r>
              <a:rPr lang="en-US"/>
              <a:t>#</a:t>
            </a:r>
          </a:p>
        </p:txBody>
      </p:sp>
      <p:sp>
        <p:nvSpPr>
          <p:cNvPr id="47112" name="Date Placeholder 3"/>
          <p:cNvSpPr txBox="1">
            <a:spLocks/>
          </p:cNvSpPr>
          <p:nvPr/>
        </p:nvSpPr>
        <p:spPr bwMode="auto">
          <a:xfrm>
            <a:off x="152400" y="6477000"/>
            <a:ext cx="533400" cy="381000"/>
          </a:xfrm>
          <a:prstGeom prst="rect">
            <a:avLst/>
          </a:prstGeom>
          <a:noFill/>
          <a:ln w="9525">
            <a:noFill/>
            <a:miter lim="800000"/>
            <a:headEnd/>
            <a:tailEnd/>
          </a:ln>
        </p:spPr>
        <p:txBody>
          <a:bodyPr/>
          <a:lstStyle/>
          <a:p>
            <a:r>
              <a:rPr lang="en-US" sz="1600" b="1" i="1">
                <a:solidFill>
                  <a:schemeClr val="accent2"/>
                </a:solidFill>
                <a:latin typeface="Wingdings" pitchFamily="2" charset="2"/>
                <a:hlinkClick r:id="rId3" action="ppaction://hlinksldjump"/>
              </a:rPr>
              <a:t></a:t>
            </a:r>
            <a:endParaRPr lang="en-US" sz="1600" b="1" i="1">
              <a:solidFill>
                <a:schemeClr val="accent2"/>
              </a:solidFill>
              <a:latin typeface="Times New Roman" pitchFamily="18" charset="0"/>
            </a:endParaRPr>
          </a:p>
        </p:txBody>
      </p:sp>
      <p:graphicFrame>
        <p:nvGraphicFramePr>
          <p:cNvPr id="47106" name="Object 2"/>
          <p:cNvGraphicFramePr>
            <a:graphicFrameLocks noChangeAspect="1"/>
          </p:cNvGraphicFramePr>
          <p:nvPr/>
        </p:nvGraphicFramePr>
        <p:xfrm>
          <a:off x="533400" y="1219200"/>
          <a:ext cx="7910513" cy="760413"/>
        </p:xfrm>
        <a:graphic>
          <a:graphicData uri="http://schemas.openxmlformats.org/presentationml/2006/ole">
            <p:oleObj spid="_x0000_s47106" name="Equation" r:id="rId4" imgW="3301920" imgH="317160"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p:txBody>
          <a:bodyPr/>
          <a:lstStyle/>
          <a:p>
            <a:pPr>
              <a:defRPr/>
            </a:pPr>
            <a:r>
              <a:rPr lang="en-US"/>
              <a:t>   </a:t>
            </a:r>
          </a:p>
        </p:txBody>
      </p:sp>
      <p:sp>
        <p:nvSpPr>
          <p:cNvPr id="50179" name="Footer Placeholder 4"/>
          <p:cNvSpPr>
            <a:spLocks noGrp="1"/>
          </p:cNvSpPr>
          <p:nvPr>
            <p:ph type="ftr" sz="quarter" idx="11"/>
          </p:nvPr>
        </p:nvSpPr>
        <p:spPr/>
        <p:txBody>
          <a:bodyPr/>
          <a:lstStyle/>
          <a:p>
            <a:pPr>
              <a:defRPr/>
            </a:pPr>
            <a:r>
              <a:rPr lang="en-US" smtClean="0"/>
              <a:t>          </a:t>
            </a:r>
          </a:p>
        </p:txBody>
      </p:sp>
      <p:sp>
        <p:nvSpPr>
          <p:cNvPr id="8" name="Slide Number Placeholder 5"/>
          <p:cNvSpPr>
            <a:spLocks noGrp="1"/>
          </p:cNvSpPr>
          <p:nvPr>
            <p:ph type="sldNum" sz="quarter" idx="12"/>
          </p:nvPr>
        </p:nvSpPr>
        <p:spPr/>
        <p:txBody>
          <a:bodyPr/>
          <a:lstStyle/>
          <a:p>
            <a:pPr>
              <a:defRPr/>
            </a:pPr>
            <a:fld id="{C5B644FD-BD43-4025-9FD7-5D1A43E730AE}" type="slidenum">
              <a:rPr lang="en-US"/>
              <a:pPr>
                <a:defRPr/>
              </a:pPr>
              <a:t>23</a:t>
            </a:fld>
            <a:r>
              <a:rPr lang="en-US" dirty="0"/>
              <a:t>#</a:t>
            </a:r>
          </a:p>
        </p:txBody>
      </p:sp>
      <p:sp>
        <p:nvSpPr>
          <p:cNvPr id="50181" name="Rectangle 5"/>
          <p:cNvSpPr>
            <a:spLocks noGrp="1" noChangeArrowheads="1"/>
          </p:cNvSpPr>
          <p:nvPr>
            <p:ph type="title"/>
          </p:nvPr>
        </p:nvSpPr>
        <p:spPr>
          <a:xfrm>
            <a:off x="609600" y="0"/>
            <a:ext cx="7772400" cy="457200"/>
          </a:xfrm>
          <a:solidFill>
            <a:schemeClr val="tx2">
              <a:lumMod val="20000"/>
              <a:lumOff val="80000"/>
            </a:schemeClr>
          </a:solidFill>
        </p:spPr>
        <p:txBody>
          <a:bodyPr rtlCol="0">
            <a:normAutofit fontScale="90000"/>
          </a:bodyPr>
          <a:lstStyle/>
          <a:p>
            <a:pPr eaLnBrk="1" fontAlgn="auto" hangingPunct="1">
              <a:spcAft>
                <a:spcPts val="0"/>
              </a:spcAft>
              <a:defRPr/>
            </a:pPr>
            <a:r>
              <a:rPr lang="en-US" sz="3200" dirty="0" smtClean="0">
                <a:latin typeface="Comic Sans MS" charset="0"/>
              </a:rPr>
              <a:t>What did we learn about neutrinos</a:t>
            </a:r>
            <a:r>
              <a:rPr lang="en-US" sz="2400" dirty="0" smtClean="0">
                <a:latin typeface="Comic Sans MS" charset="0"/>
              </a:rPr>
              <a:t> </a:t>
            </a:r>
            <a:endParaRPr lang="en-US" sz="3200" dirty="0" smtClean="0">
              <a:latin typeface="Comic Sans MS" charset="0"/>
            </a:endParaRPr>
          </a:p>
        </p:txBody>
      </p:sp>
      <p:sp>
        <p:nvSpPr>
          <p:cNvPr id="48133" name="Rectangle 6"/>
          <p:cNvSpPr>
            <a:spLocks noGrp="1" noChangeArrowheads="1"/>
          </p:cNvSpPr>
          <p:nvPr>
            <p:ph type="body" idx="1"/>
          </p:nvPr>
        </p:nvSpPr>
        <p:spPr>
          <a:xfrm>
            <a:off x="304800" y="457200"/>
            <a:ext cx="8686800" cy="6248400"/>
          </a:xfrm>
        </p:spPr>
        <p:txBody>
          <a:bodyPr/>
          <a:lstStyle/>
          <a:p>
            <a:pPr eaLnBrk="1" hangingPunct="1">
              <a:lnSpc>
                <a:spcPct val="70000"/>
              </a:lnSpc>
            </a:pPr>
            <a:r>
              <a:rPr lang="en-US" sz="1900" smtClean="0">
                <a:latin typeface="Comic Sans MS" pitchFamily="66" charset="0"/>
              </a:rPr>
              <a:t>Neutrino Flavor Transition:</a:t>
            </a:r>
            <a:r>
              <a:rPr lang="en-US" sz="1700" smtClean="0">
                <a:solidFill>
                  <a:schemeClr val="accent2"/>
                </a:solidFill>
                <a:latin typeface="Comic Sans MS" pitchFamily="66" charset="0"/>
              </a:rPr>
              <a:t> </a:t>
            </a:r>
            <a:r>
              <a:rPr lang="en-US" sz="1700" smtClean="0">
                <a:solidFill>
                  <a:schemeClr val="tx2"/>
                </a:solidFill>
                <a:latin typeface="Comic Sans MS" pitchFamily="66" charset="0"/>
              </a:rPr>
              <a:t>Standard picture remains intact:</a:t>
            </a:r>
            <a:endParaRPr lang="en-US" sz="1700" smtClean="0">
              <a:solidFill>
                <a:schemeClr val="accent2"/>
              </a:solidFill>
              <a:latin typeface="Comic Sans MS" pitchFamily="66" charset="0"/>
            </a:endParaRPr>
          </a:p>
          <a:p>
            <a:pPr lvl="1" eaLnBrk="1" hangingPunct="1">
              <a:lnSpc>
                <a:spcPct val="70000"/>
              </a:lnSpc>
              <a:buFont typeface="Wingdings" pitchFamily="2" charset="2"/>
              <a:buChar char="Ø"/>
            </a:pPr>
            <a:r>
              <a:rPr lang="en-US" sz="1900" smtClean="0">
                <a:solidFill>
                  <a:srgbClr val="1F497D"/>
                </a:solidFill>
                <a:latin typeface="Comic Sans MS" pitchFamily="66" charset="0"/>
              </a:rPr>
              <a:t>Atmospheric:</a:t>
            </a:r>
          </a:p>
          <a:p>
            <a:pPr lvl="2" eaLnBrk="1" hangingPunct="1">
              <a:lnSpc>
                <a:spcPct val="70000"/>
              </a:lnSpc>
              <a:buFont typeface="Wingdings" pitchFamily="2" charset="2"/>
              <a:buChar char="Ø"/>
            </a:pPr>
            <a:r>
              <a:rPr lang="en-US" sz="1700" smtClean="0">
                <a:solidFill>
                  <a:srgbClr val="008000"/>
                </a:solidFill>
                <a:latin typeface="Comic Sans MS" pitchFamily="66" charset="0"/>
              </a:rPr>
              <a:t>OPERA presented first results on their 1</a:t>
            </a:r>
            <a:r>
              <a:rPr lang="en-US" sz="1700" baseline="30000" smtClean="0">
                <a:solidFill>
                  <a:srgbClr val="008000"/>
                </a:solidFill>
                <a:latin typeface="Comic Sans MS" pitchFamily="66" charset="0"/>
              </a:rPr>
              <a:t>st</a:t>
            </a:r>
            <a:r>
              <a:rPr lang="en-US" sz="1700" smtClean="0">
                <a:solidFill>
                  <a:srgbClr val="008000"/>
                </a:solidFill>
                <a:latin typeface="Comic Sans MS" pitchFamily="66" charset="0"/>
              </a:rPr>
              <a:t> run. No physics results.</a:t>
            </a:r>
          </a:p>
          <a:p>
            <a:pPr lvl="2" eaLnBrk="1" hangingPunct="1">
              <a:lnSpc>
                <a:spcPct val="70000"/>
              </a:lnSpc>
              <a:buFont typeface="Arial" charset="0"/>
              <a:buNone/>
            </a:pPr>
            <a:r>
              <a:rPr lang="en-US" sz="1500" smtClean="0">
                <a:solidFill>
                  <a:srgbClr val="008000"/>
                </a:solidFill>
                <a:latin typeface="Comic Sans MS" pitchFamily="66" charset="0"/>
              </a:rPr>
              <a:t> </a:t>
            </a:r>
            <a:endParaRPr lang="en-US" sz="1900" smtClean="0">
              <a:solidFill>
                <a:srgbClr val="1F497D"/>
              </a:solidFill>
              <a:latin typeface="Comic Sans MS" pitchFamily="66" charset="0"/>
            </a:endParaRPr>
          </a:p>
          <a:p>
            <a:pPr lvl="1" eaLnBrk="1" hangingPunct="1">
              <a:lnSpc>
                <a:spcPct val="70000"/>
              </a:lnSpc>
              <a:buFont typeface="Wingdings" pitchFamily="2" charset="2"/>
              <a:buChar char="Ø"/>
            </a:pPr>
            <a:r>
              <a:rPr lang="en-US" sz="1900" smtClean="0">
                <a:solidFill>
                  <a:srgbClr val="1F497D"/>
                </a:solidFill>
                <a:latin typeface="Comic Sans MS" pitchFamily="66" charset="0"/>
              </a:rPr>
              <a:t>Solar: </a:t>
            </a:r>
          </a:p>
          <a:p>
            <a:pPr lvl="2" eaLnBrk="1" hangingPunct="1">
              <a:lnSpc>
                <a:spcPct val="70000"/>
              </a:lnSpc>
              <a:buFont typeface="Wingdings" pitchFamily="2" charset="2"/>
              <a:buChar char="Ø"/>
            </a:pPr>
            <a:r>
              <a:rPr lang="en-US" sz="1700" smtClean="0">
                <a:solidFill>
                  <a:srgbClr val="008000"/>
                </a:solidFill>
                <a:latin typeface="Comic Sans MS" pitchFamily="66" charset="0"/>
              </a:rPr>
              <a:t>new results from KAMLAND on </a:t>
            </a:r>
            <a:r>
              <a:rPr lang="en-US" sz="1700" smtClean="0">
                <a:solidFill>
                  <a:srgbClr val="008000"/>
                </a:solidFill>
                <a:latin typeface="Symbol" pitchFamily="18" charset="2"/>
              </a:rPr>
              <a:t>D</a:t>
            </a:r>
            <a:r>
              <a:rPr lang="en-US" sz="1700" smtClean="0">
                <a:solidFill>
                  <a:srgbClr val="008000"/>
                </a:solidFill>
                <a:latin typeface="Comic Sans MS" pitchFamily="66" charset="0"/>
              </a:rPr>
              <a:t>m</a:t>
            </a:r>
            <a:r>
              <a:rPr lang="en-US" sz="1700" baseline="30000" smtClean="0">
                <a:solidFill>
                  <a:srgbClr val="008000"/>
                </a:solidFill>
                <a:latin typeface="Comic Sans MS" pitchFamily="66" charset="0"/>
              </a:rPr>
              <a:t>2</a:t>
            </a:r>
            <a:r>
              <a:rPr lang="en-US" sz="1700" baseline="-25000" smtClean="0">
                <a:solidFill>
                  <a:srgbClr val="008000"/>
                </a:solidFill>
                <a:latin typeface="Comic Sans MS" pitchFamily="66" charset="0"/>
              </a:rPr>
              <a:t>sol</a:t>
            </a:r>
            <a:r>
              <a:rPr lang="en-US" sz="1700" smtClean="0">
                <a:solidFill>
                  <a:srgbClr val="008000"/>
                </a:solidFill>
                <a:latin typeface="Comic Sans MS" pitchFamily="66" charset="0"/>
              </a:rPr>
              <a:t>, </a:t>
            </a:r>
            <a:r>
              <a:rPr lang="en-US" sz="1700" smtClean="0">
                <a:solidFill>
                  <a:srgbClr val="008000"/>
                </a:solidFill>
                <a:latin typeface="Symbol" pitchFamily="18" charset="2"/>
              </a:rPr>
              <a:t>q</a:t>
            </a:r>
            <a:r>
              <a:rPr lang="en-US" sz="1700" baseline="-25000" smtClean="0">
                <a:solidFill>
                  <a:srgbClr val="008000"/>
                </a:solidFill>
                <a:latin typeface="Symbol" pitchFamily="18" charset="2"/>
              </a:rPr>
              <a:t>12</a:t>
            </a:r>
          </a:p>
          <a:p>
            <a:pPr lvl="2" eaLnBrk="1" hangingPunct="1">
              <a:lnSpc>
                <a:spcPct val="70000"/>
              </a:lnSpc>
              <a:buFont typeface="Arial" charset="0"/>
              <a:buNone/>
            </a:pPr>
            <a:endParaRPr lang="en-US" sz="1700" smtClean="0">
              <a:solidFill>
                <a:srgbClr val="008000"/>
              </a:solidFill>
              <a:latin typeface="Symbol" pitchFamily="18" charset="2"/>
            </a:endParaRPr>
          </a:p>
          <a:p>
            <a:pPr lvl="1" eaLnBrk="1" hangingPunct="1">
              <a:lnSpc>
                <a:spcPct val="70000"/>
              </a:lnSpc>
              <a:buFont typeface="Wingdings" pitchFamily="2" charset="2"/>
              <a:buChar char="Ø"/>
            </a:pPr>
            <a:r>
              <a:rPr lang="en-US" sz="1800" smtClean="0">
                <a:solidFill>
                  <a:srgbClr val="1F497D"/>
                </a:solidFill>
                <a:latin typeface="Comic Sans MS" pitchFamily="66" charset="0"/>
              </a:rPr>
              <a:t>LSND- type oscillation:</a:t>
            </a:r>
          </a:p>
          <a:p>
            <a:pPr lvl="2" eaLnBrk="1" hangingPunct="1">
              <a:lnSpc>
                <a:spcPct val="70000"/>
              </a:lnSpc>
              <a:buFont typeface="Wingdings" pitchFamily="2" charset="2"/>
              <a:buChar char="Ø"/>
            </a:pPr>
            <a:r>
              <a:rPr lang="en-US" sz="1500" smtClean="0">
                <a:solidFill>
                  <a:srgbClr val="1F497D"/>
                </a:solidFill>
                <a:latin typeface="Comic Sans MS" pitchFamily="66" charset="0"/>
              </a:rPr>
              <a:t> </a:t>
            </a:r>
            <a:r>
              <a:rPr lang="en-US" sz="1800" smtClean="0">
                <a:solidFill>
                  <a:srgbClr val="008000"/>
                </a:solidFill>
                <a:latin typeface="Symbol" pitchFamily="18" charset="2"/>
              </a:rPr>
              <a:t>D</a:t>
            </a:r>
            <a:r>
              <a:rPr lang="en-US" sz="1800" smtClean="0">
                <a:solidFill>
                  <a:srgbClr val="008000"/>
                </a:solidFill>
                <a:latin typeface="Comic Sans MS" pitchFamily="66" charset="0"/>
              </a:rPr>
              <a:t>m</a:t>
            </a:r>
            <a:r>
              <a:rPr lang="en-US" sz="1800" baseline="30000" smtClean="0">
                <a:solidFill>
                  <a:srgbClr val="008000"/>
                </a:solidFill>
                <a:latin typeface="Comic Sans MS" pitchFamily="66" charset="0"/>
              </a:rPr>
              <a:t>2</a:t>
            </a:r>
            <a:r>
              <a:rPr lang="en-US" sz="1800" smtClean="0">
                <a:solidFill>
                  <a:srgbClr val="008000"/>
                </a:solidFill>
                <a:latin typeface="Comic Sans MS" pitchFamily="66" charset="0"/>
              </a:rPr>
              <a:t> ~0.1 to 1 ev</a:t>
            </a:r>
            <a:r>
              <a:rPr lang="en-US" sz="1800" baseline="30000" smtClean="0">
                <a:solidFill>
                  <a:srgbClr val="008000"/>
                </a:solidFill>
                <a:latin typeface="Comic Sans MS" pitchFamily="66" charset="0"/>
              </a:rPr>
              <a:t>2 </a:t>
            </a:r>
            <a:r>
              <a:rPr lang="en-US" sz="1800" smtClean="0">
                <a:solidFill>
                  <a:srgbClr val="008000"/>
                </a:solidFill>
                <a:latin typeface="Comic Sans MS" pitchFamily="66" charset="0"/>
              </a:rPr>
              <a:t>- not confirmed by MiniBoone’s </a:t>
            </a:r>
            <a:r>
              <a:rPr lang="en-US" sz="1800" smtClean="0">
                <a:solidFill>
                  <a:srgbClr val="008000"/>
                </a:solidFill>
                <a:latin typeface="Symbol" pitchFamily="18" charset="2"/>
                <a:ea typeface="Comic Sans MS" pitchFamily="66" charset="0"/>
                <a:cs typeface="Symbol" pitchFamily="18" charset="2"/>
              </a:rPr>
              <a:t>n</a:t>
            </a:r>
            <a:r>
              <a:rPr lang="en-US" sz="1800" baseline="-25000" smtClean="0">
                <a:solidFill>
                  <a:srgbClr val="008000"/>
                </a:solidFill>
                <a:latin typeface="Symbol" pitchFamily="18" charset="2"/>
                <a:ea typeface="Comic Sans MS" pitchFamily="66" charset="0"/>
                <a:cs typeface="Symbol" pitchFamily="18" charset="2"/>
              </a:rPr>
              <a:t>m </a:t>
            </a:r>
            <a:r>
              <a:rPr lang="en-US" sz="1800" smtClean="0">
                <a:solidFill>
                  <a:srgbClr val="008000"/>
                </a:solidFill>
                <a:latin typeface="Comic Sans MS" pitchFamily="66" charset="0"/>
              </a:rPr>
              <a:t> beam data- no evidence for sterile neutrinos.</a:t>
            </a:r>
          </a:p>
          <a:p>
            <a:pPr lvl="2" eaLnBrk="1" hangingPunct="1">
              <a:lnSpc>
                <a:spcPct val="70000"/>
              </a:lnSpc>
              <a:buFont typeface="Wingdings" pitchFamily="2" charset="2"/>
              <a:buChar char="Ø"/>
            </a:pPr>
            <a:r>
              <a:rPr lang="en-US" sz="1700" smtClean="0">
                <a:solidFill>
                  <a:srgbClr val="008000"/>
                </a:solidFill>
                <a:latin typeface="Comic Sans MS" pitchFamily="66" charset="0"/>
              </a:rPr>
              <a:t>Anti-</a:t>
            </a:r>
            <a:r>
              <a:rPr lang="en-US" sz="1800" smtClean="0">
                <a:solidFill>
                  <a:srgbClr val="008000"/>
                </a:solidFill>
                <a:latin typeface="Symbol" pitchFamily="18" charset="2"/>
              </a:rPr>
              <a:t>n</a:t>
            </a:r>
            <a:r>
              <a:rPr lang="en-US" sz="1800" baseline="-25000" smtClean="0">
                <a:solidFill>
                  <a:srgbClr val="008000"/>
                </a:solidFill>
                <a:latin typeface="Symbol" pitchFamily="18" charset="2"/>
              </a:rPr>
              <a:t>m </a:t>
            </a:r>
            <a:r>
              <a:rPr lang="en-US" sz="1800" smtClean="0">
                <a:solidFill>
                  <a:srgbClr val="008000"/>
                </a:solidFill>
                <a:latin typeface="Comic Sans MS" pitchFamily="66" charset="0"/>
              </a:rPr>
              <a:t>data consistent with both LSND &amp; no-mixing.</a:t>
            </a:r>
          </a:p>
          <a:p>
            <a:pPr lvl="1" eaLnBrk="1" hangingPunct="1">
              <a:lnSpc>
                <a:spcPct val="70000"/>
              </a:lnSpc>
              <a:buFont typeface="Arial" charset="0"/>
              <a:buNone/>
            </a:pPr>
            <a:endParaRPr lang="en-US" sz="1900" baseline="-25000" smtClean="0">
              <a:solidFill>
                <a:srgbClr val="1F497D"/>
              </a:solidFill>
              <a:latin typeface="Symbol" pitchFamily="18" charset="2"/>
            </a:endParaRPr>
          </a:p>
          <a:p>
            <a:pPr lvl="1" eaLnBrk="1" hangingPunct="1">
              <a:lnSpc>
                <a:spcPct val="70000"/>
              </a:lnSpc>
              <a:buFont typeface="Wingdings" pitchFamily="2" charset="2"/>
              <a:buChar char="Ø"/>
            </a:pPr>
            <a:r>
              <a:rPr lang="en-US" sz="1900" smtClean="0">
                <a:solidFill>
                  <a:srgbClr val="1F497D"/>
                </a:solidFill>
                <a:latin typeface="Comic Sans MS" pitchFamily="66" charset="0"/>
              </a:rPr>
              <a:t>sin</a:t>
            </a:r>
            <a:r>
              <a:rPr lang="en-US" sz="1900" baseline="30000" smtClean="0">
                <a:solidFill>
                  <a:srgbClr val="1F497D"/>
                </a:solidFill>
                <a:latin typeface="Comic Sans MS" pitchFamily="66" charset="0"/>
              </a:rPr>
              <a:t>2</a:t>
            </a:r>
            <a:r>
              <a:rPr lang="en-US" sz="1900" smtClean="0">
                <a:solidFill>
                  <a:srgbClr val="1F497D"/>
                </a:solidFill>
                <a:latin typeface="Comic Sans MS" pitchFamily="66" charset="0"/>
              </a:rPr>
              <a:t>2</a:t>
            </a:r>
            <a:r>
              <a:rPr lang="en-US" sz="1900" smtClean="0">
                <a:solidFill>
                  <a:srgbClr val="1F497D"/>
                </a:solidFill>
                <a:latin typeface="Symbol" pitchFamily="18" charset="2"/>
              </a:rPr>
              <a:t>q</a:t>
            </a:r>
            <a:r>
              <a:rPr lang="en-US" sz="1900" baseline="-25000" smtClean="0">
                <a:solidFill>
                  <a:srgbClr val="1F497D"/>
                </a:solidFill>
                <a:latin typeface="Symbol" pitchFamily="18" charset="2"/>
              </a:rPr>
              <a:t>13 </a:t>
            </a:r>
            <a:r>
              <a:rPr lang="en-US" sz="1900" smtClean="0">
                <a:solidFill>
                  <a:srgbClr val="1F497D"/>
                </a:solidFill>
                <a:latin typeface="Symbol" pitchFamily="18" charset="2"/>
              </a:rPr>
              <a:t> :</a:t>
            </a:r>
            <a:r>
              <a:rPr lang="en-US" sz="1900" smtClean="0">
                <a:solidFill>
                  <a:srgbClr val="1F497D"/>
                </a:solidFill>
                <a:latin typeface="Comic Sans MS" pitchFamily="66" charset="0"/>
              </a:rPr>
              <a:t> </a:t>
            </a:r>
          </a:p>
          <a:p>
            <a:pPr lvl="2" eaLnBrk="1" hangingPunct="1">
              <a:lnSpc>
                <a:spcPct val="70000"/>
              </a:lnSpc>
              <a:buFont typeface="Wingdings" pitchFamily="2" charset="2"/>
              <a:buChar char="Ø"/>
            </a:pPr>
            <a:r>
              <a:rPr lang="en-US" sz="1800" smtClean="0">
                <a:solidFill>
                  <a:srgbClr val="1F497D"/>
                </a:solidFill>
                <a:latin typeface="Comic Sans MS" pitchFamily="66" charset="0"/>
              </a:rPr>
              <a:t>New limit from MINOS.</a:t>
            </a:r>
          </a:p>
          <a:p>
            <a:pPr lvl="2" eaLnBrk="1" hangingPunct="1">
              <a:lnSpc>
                <a:spcPct val="70000"/>
              </a:lnSpc>
              <a:buFont typeface="Wingdings" pitchFamily="2" charset="2"/>
              <a:buChar char="Ø"/>
            </a:pPr>
            <a:r>
              <a:rPr lang="en-US" sz="1800" smtClean="0">
                <a:solidFill>
                  <a:srgbClr val="1F497D"/>
                </a:solidFill>
                <a:latin typeface="Comic Sans MS" pitchFamily="66" charset="0"/>
              </a:rPr>
              <a:t> The primary focus of the next phase of neutrino experiments:</a:t>
            </a:r>
          </a:p>
          <a:p>
            <a:pPr lvl="3" eaLnBrk="1" hangingPunct="1">
              <a:lnSpc>
                <a:spcPct val="70000"/>
              </a:lnSpc>
              <a:buFont typeface="Wingdings" pitchFamily="2" charset="2"/>
              <a:buChar char="Ø"/>
            </a:pPr>
            <a:r>
              <a:rPr lang="en-US" sz="1600" u="sng" smtClean="0">
                <a:solidFill>
                  <a:srgbClr val="008000"/>
                </a:solidFill>
                <a:latin typeface="Comic Sans MS" pitchFamily="66" charset="0"/>
              </a:rPr>
              <a:t>Double CHOOZ, Daya Bay</a:t>
            </a:r>
            <a:r>
              <a:rPr lang="en-US" sz="1600" smtClean="0">
                <a:solidFill>
                  <a:srgbClr val="3333CC"/>
                </a:solidFill>
                <a:latin typeface="Comic Sans MS" pitchFamily="66" charset="0"/>
              </a:rPr>
              <a:t>, T2K, NO</a:t>
            </a:r>
            <a:r>
              <a:rPr lang="en-US" sz="1600" smtClean="0">
                <a:solidFill>
                  <a:srgbClr val="3333CC"/>
                </a:solidFill>
                <a:latin typeface="Symbol" pitchFamily="18" charset="2"/>
              </a:rPr>
              <a:t>nA, </a:t>
            </a:r>
            <a:r>
              <a:rPr lang="en-US" sz="1600" smtClean="0">
                <a:solidFill>
                  <a:srgbClr val="3333CC"/>
                </a:solidFill>
                <a:latin typeface="Comic Sans MS" pitchFamily="66" charset="0"/>
              </a:rPr>
              <a:t>Reno, Angara </a:t>
            </a:r>
          </a:p>
          <a:p>
            <a:pPr eaLnBrk="1" hangingPunct="1">
              <a:lnSpc>
                <a:spcPct val="70000"/>
              </a:lnSpc>
            </a:pPr>
            <a:endParaRPr lang="en-US" sz="1700" smtClean="0">
              <a:latin typeface="Comic Sans MS" pitchFamily="66" charset="0"/>
            </a:endParaRPr>
          </a:p>
          <a:p>
            <a:pPr eaLnBrk="1" hangingPunct="1">
              <a:lnSpc>
                <a:spcPct val="70000"/>
              </a:lnSpc>
            </a:pPr>
            <a:r>
              <a:rPr lang="en-US" sz="1900" smtClean="0">
                <a:latin typeface="Comic Sans MS" pitchFamily="66" charset="0"/>
              </a:rPr>
              <a:t>Majorna vs Dirac nature of </a:t>
            </a:r>
            <a:r>
              <a:rPr lang="en-US" sz="1900" smtClean="0">
                <a:latin typeface="Symbol" pitchFamily="18" charset="2"/>
              </a:rPr>
              <a:t>n &amp; </a:t>
            </a:r>
            <a:r>
              <a:rPr lang="en-US" sz="1900" smtClean="0">
                <a:latin typeface="Comic Sans MS" pitchFamily="66" charset="0"/>
              </a:rPr>
              <a:t> absolute mass scale:</a:t>
            </a:r>
          </a:p>
          <a:p>
            <a:pPr lvl="1" eaLnBrk="1" hangingPunct="1">
              <a:lnSpc>
                <a:spcPct val="70000"/>
              </a:lnSpc>
              <a:buFont typeface="Wingdings" pitchFamily="2" charset="2"/>
              <a:buChar char="Ø"/>
            </a:pPr>
            <a:r>
              <a:rPr lang="en-US" sz="1700" smtClean="0">
                <a:solidFill>
                  <a:srgbClr val="3333CC"/>
                </a:solidFill>
                <a:latin typeface="Comic Sans MS" pitchFamily="66" charset="0"/>
              </a:rPr>
              <a:t>0</a:t>
            </a:r>
            <a:r>
              <a:rPr lang="en-US" sz="1700" smtClean="0">
                <a:solidFill>
                  <a:srgbClr val="3333CC"/>
                </a:solidFill>
                <a:latin typeface="Symbol" pitchFamily="18" charset="2"/>
              </a:rPr>
              <a:t>n bb </a:t>
            </a:r>
            <a:r>
              <a:rPr lang="en-US" sz="1700" smtClean="0">
                <a:solidFill>
                  <a:srgbClr val="3333CC"/>
                </a:solidFill>
                <a:latin typeface="Comic Sans MS" pitchFamily="66" charset="0"/>
              </a:rPr>
              <a:t>experiments: Final result from Cuoricino </a:t>
            </a:r>
            <a:endParaRPr lang="en-US" sz="1700" baseline="-25000" smtClean="0">
              <a:solidFill>
                <a:srgbClr val="3333CC"/>
              </a:solidFill>
              <a:latin typeface="Wingdings" pitchFamily="2" charset="2"/>
            </a:endParaRPr>
          </a:p>
          <a:p>
            <a:pPr lvl="1" eaLnBrk="1" hangingPunct="1">
              <a:lnSpc>
                <a:spcPct val="70000"/>
              </a:lnSpc>
              <a:buFont typeface="Wingdings" pitchFamily="2" charset="2"/>
              <a:buChar char="Ø"/>
            </a:pPr>
            <a:r>
              <a:rPr lang="en-US" sz="1700" smtClean="0">
                <a:solidFill>
                  <a:srgbClr val="3333CC"/>
                </a:solidFill>
                <a:latin typeface="Comic Sans MS" pitchFamily="66" charset="0"/>
              </a:rPr>
              <a:t>No report from beta decay experiment</a:t>
            </a:r>
          </a:p>
          <a:p>
            <a:pPr lvl="1" eaLnBrk="1" hangingPunct="1">
              <a:lnSpc>
                <a:spcPct val="70000"/>
              </a:lnSpc>
              <a:buFont typeface="Wingdings" pitchFamily="2" charset="2"/>
              <a:buChar char="Ø"/>
            </a:pPr>
            <a:endParaRPr lang="en-US" sz="1700" smtClean="0">
              <a:solidFill>
                <a:srgbClr val="3333CC"/>
              </a:solidFill>
              <a:latin typeface="Comic Sans MS" pitchFamily="66" charset="0"/>
            </a:endParaRPr>
          </a:p>
          <a:p>
            <a:pPr eaLnBrk="1" hangingPunct="1">
              <a:lnSpc>
                <a:spcPct val="70000"/>
              </a:lnSpc>
              <a:buFont typeface="Wingdings" pitchFamily="2" charset="2"/>
              <a:buChar char="Ø"/>
            </a:pPr>
            <a:r>
              <a:rPr lang="en-US" sz="2000" smtClean="0">
                <a:solidFill>
                  <a:srgbClr val="000000"/>
                </a:solidFill>
                <a:latin typeface="Comic Sans MS" pitchFamily="66" charset="0"/>
              </a:rPr>
              <a:t>Measuring </a:t>
            </a:r>
            <a:r>
              <a:rPr lang="en-US" sz="2000" smtClean="0">
                <a:solidFill>
                  <a:srgbClr val="000000"/>
                </a:solidFill>
                <a:latin typeface="Symbol" pitchFamily="18" charset="2"/>
              </a:rPr>
              <a:t>n </a:t>
            </a:r>
            <a:r>
              <a:rPr lang="en-US" sz="2000" smtClean="0">
                <a:solidFill>
                  <a:srgbClr val="000000"/>
                </a:solidFill>
                <a:latin typeface="Comic Sans MS" pitchFamily="66" charset="0"/>
              </a:rPr>
              <a:t>cross sections: </a:t>
            </a:r>
          </a:p>
          <a:p>
            <a:pPr lvl="1" eaLnBrk="1" hangingPunct="1">
              <a:lnSpc>
                <a:spcPct val="70000"/>
              </a:lnSpc>
              <a:buFont typeface="Wingdings" pitchFamily="2" charset="2"/>
              <a:buChar char="Ø"/>
            </a:pPr>
            <a:r>
              <a:rPr lang="en-US" sz="1700" smtClean="0">
                <a:solidFill>
                  <a:srgbClr val="008000"/>
                </a:solidFill>
                <a:latin typeface="Comic Sans MS" pitchFamily="66" charset="0"/>
              </a:rPr>
              <a:t>Sciboone studied coherent </a:t>
            </a:r>
            <a:r>
              <a:rPr lang="en-US" sz="1700" smtClean="0">
                <a:solidFill>
                  <a:srgbClr val="008000"/>
                </a:solidFill>
                <a:latin typeface="Symbol" pitchFamily="18" charset="2"/>
              </a:rPr>
              <a:t>n+A  </a:t>
            </a:r>
            <a:r>
              <a:rPr lang="en-US" sz="1700" smtClean="0">
                <a:solidFill>
                  <a:srgbClr val="008000"/>
                </a:solidFill>
                <a:latin typeface="Comic Sans MS" pitchFamily="66" charset="0"/>
              </a:rPr>
              <a:t>scattering; no evidence found &amp; limit set on the cross-section.</a:t>
            </a:r>
          </a:p>
          <a:p>
            <a:pPr eaLnBrk="1" hangingPunct="1">
              <a:lnSpc>
                <a:spcPct val="70000"/>
              </a:lnSpc>
              <a:buFont typeface="Wingdings" pitchFamily="2" charset="2"/>
              <a:buChar char="Ø"/>
            </a:pPr>
            <a:endParaRPr lang="en-US" sz="2000" smtClean="0">
              <a:solidFill>
                <a:srgbClr val="3333CC"/>
              </a:solidFill>
              <a:latin typeface="Comic Sans MS" pitchFamily="66" charset="0"/>
            </a:endParaRPr>
          </a:p>
          <a:p>
            <a:pPr lvl="1" eaLnBrk="1" hangingPunct="1">
              <a:lnSpc>
                <a:spcPct val="70000"/>
              </a:lnSpc>
              <a:buFont typeface="Wingdings" pitchFamily="2" charset="2"/>
              <a:buChar char="Ø"/>
            </a:pPr>
            <a:endParaRPr lang="en-US" sz="2000" baseline="-25000" smtClean="0">
              <a:solidFill>
                <a:srgbClr val="3333CC"/>
              </a:solidFill>
              <a:latin typeface="Symbol" pitchFamily="18" charset="2"/>
            </a:endParaRPr>
          </a:p>
          <a:p>
            <a:pPr lvl="2" eaLnBrk="1" hangingPunct="1">
              <a:lnSpc>
                <a:spcPct val="70000"/>
              </a:lnSpc>
              <a:buFontTx/>
              <a:buNone/>
            </a:pPr>
            <a:endParaRPr lang="en-US" sz="1700" baseline="-25000" smtClean="0">
              <a:latin typeface="Comic Sans MS" pitchFamily="66" charset="0"/>
            </a:endParaRPr>
          </a:p>
        </p:txBody>
      </p:sp>
      <p:sp>
        <p:nvSpPr>
          <p:cNvPr id="48134" name="TextBox 6"/>
          <p:cNvSpPr txBox="1">
            <a:spLocks noChangeArrowheads="1"/>
          </p:cNvSpPr>
          <p:nvPr/>
        </p:nvSpPr>
        <p:spPr bwMode="auto">
          <a:xfrm>
            <a:off x="6781800" y="685800"/>
            <a:ext cx="19050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Natalia Di Marco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4"/>
          <p:cNvSpPr>
            <a:spLocks noGrp="1"/>
          </p:cNvSpPr>
          <p:nvPr>
            <p:ph type="title"/>
          </p:nvPr>
        </p:nvSpPr>
        <p:spPr>
          <a:xfrm>
            <a:off x="685800" y="0"/>
            <a:ext cx="7772400" cy="381000"/>
          </a:xfrm>
          <a:solidFill>
            <a:srgbClr val="CCCCFF"/>
          </a:solidFill>
        </p:spPr>
        <p:txBody>
          <a:bodyPr rtlCol="0">
            <a:normAutofit fontScale="90000"/>
          </a:bodyPr>
          <a:lstStyle/>
          <a:p>
            <a:pPr eaLnBrk="1" fontAlgn="auto" hangingPunct="1">
              <a:spcAft>
                <a:spcPts val="0"/>
              </a:spcAft>
              <a:defRPr/>
            </a:pPr>
            <a:r>
              <a:rPr lang="en-US" sz="3200" dirty="0" smtClean="0">
                <a:latin typeface="Comic Sans MS" charset="0"/>
                <a:ea typeface="Comic Sans MS" charset="0"/>
                <a:cs typeface="Comic Sans MS" charset="0"/>
              </a:rPr>
              <a:t>Neutrino </a:t>
            </a:r>
            <a:r>
              <a:rPr lang="en-US" sz="3200" dirty="0" smtClean="0">
                <a:latin typeface="Comic Sans MS" charset="0"/>
              </a:rPr>
              <a:t>mixing parameters –Solar </a:t>
            </a:r>
            <a:endParaRPr lang="en-US" dirty="0" smtClean="0"/>
          </a:p>
        </p:txBody>
      </p:sp>
      <p:sp>
        <p:nvSpPr>
          <p:cNvPr id="53251" name="Date Placeholder 1"/>
          <p:cNvSpPr>
            <a:spLocks noGrp="1"/>
          </p:cNvSpPr>
          <p:nvPr>
            <p:ph type="dt" sz="quarter" idx="10"/>
          </p:nvPr>
        </p:nvSpPr>
        <p:spPr/>
        <p:txBody>
          <a:bodyPr/>
          <a:lstStyle/>
          <a:p>
            <a:pPr>
              <a:defRPr/>
            </a:pPr>
            <a:r>
              <a:rPr lang="en-US"/>
              <a:t>   </a:t>
            </a:r>
          </a:p>
        </p:txBody>
      </p:sp>
      <p:sp>
        <p:nvSpPr>
          <p:cNvPr id="53252" name="Footer Placeholder 2"/>
          <p:cNvSpPr>
            <a:spLocks noGrp="1"/>
          </p:cNvSpPr>
          <p:nvPr>
            <p:ph type="ftr" sz="quarter" idx="11"/>
          </p:nvPr>
        </p:nvSpPr>
        <p:spPr/>
        <p:txBody>
          <a:bodyPr/>
          <a:lstStyle/>
          <a:p>
            <a:pPr>
              <a:defRPr/>
            </a:pPr>
            <a:r>
              <a:rPr lang="en-US" dirty="0" smtClean="0"/>
              <a:t>          </a:t>
            </a:r>
          </a:p>
        </p:txBody>
      </p:sp>
      <p:sp>
        <p:nvSpPr>
          <p:cNvPr id="13" name="Slide Number Placeholder 3"/>
          <p:cNvSpPr>
            <a:spLocks noGrp="1"/>
          </p:cNvSpPr>
          <p:nvPr>
            <p:ph type="sldNum" sz="quarter" idx="12"/>
          </p:nvPr>
        </p:nvSpPr>
        <p:spPr/>
        <p:txBody>
          <a:bodyPr/>
          <a:lstStyle/>
          <a:p>
            <a:pPr>
              <a:defRPr/>
            </a:pPr>
            <a:fld id="{3530D6A4-83C5-4760-AC48-8D0A9293A00E}" type="slidenum">
              <a:rPr lang="en-US"/>
              <a:pPr>
                <a:defRPr/>
              </a:pPr>
              <a:t>24</a:t>
            </a:fld>
            <a:r>
              <a:rPr lang="en-US"/>
              <a:t>#</a:t>
            </a:r>
          </a:p>
        </p:txBody>
      </p:sp>
      <p:sp>
        <p:nvSpPr>
          <p:cNvPr id="49157" name="Text Box 6"/>
          <p:cNvSpPr txBox="1">
            <a:spLocks noChangeArrowheads="1"/>
          </p:cNvSpPr>
          <p:nvPr/>
        </p:nvSpPr>
        <p:spPr bwMode="auto">
          <a:xfrm>
            <a:off x="12700" y="714375"/>
            <a:ext cx="8763000" cy="369888"/>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KAMLAND’s new results- New analysis &amp; lower threshold(?):  </a:t>
            </a:r>
          </a:p>
        </p:txBody>
      </p:sp>
      <p:sp>
        <p:nvSpPr>
          <p:cNvPr id="49158" name="Text Box 12"/>
          <p:cNvSpPr txBox="1">
            <a:spLocks noChangeArrowheads="1"/>
          </p:cNvSpPr>
          <p:nvPr/>
        </p:nvSpPr>
        <p:spPr bwMode="auto">
          <a:xfrm>
            <a:off x="381000" y="4094163"/>
            <a:ext cx="4424363" cy="369887"/>
          </a:xfrm>
          <a:prstGeom prst="rect">
            <a:avLst/>
          </a:prstGeom>
          <a:noFill/>
          <a:ln w="9525">
            <a:noFill/>
            <a:miter lim="800000"/>
            <a:headEnd/>
            <a:tailEnd/>
          </a:ln>
        </p:spPr>
        <p:txBody>
          <a:bodyPr>
            <a:spAutoFit/>
          </a:bodyPr>
          <a:lstStyle/>
          <a:p>
            <a:pPr>
              <a:spcBef>
                <a:spcPct val="50000"/>
              </a:spcBef>
              <a:buFontTx/>
              <a:buChar char="•"/>
            </a:pPr>
            <a:r>
              <a:rPr lang="en-US">
                <a:latin typeface="Calibri" pitchFamily="34" charset="0"/>
              </a:rPr>
              <a:t>New solar neutrino results from Borexino:</a:t>
            </a:r>
          </a:p>
        </p:txBody>
      </p:sp>
      <p:sp>
        <p:nvSpPr>
          <p:cNvPr id="49159" name="TextBox 15"/>
          <p:cNvSpPr txBox="1">
            <a:spLocks noChangeArrowheads="1"/>
          </p:cNvSpPr>
          <p:nvPr/>
        </p:nvSpPr>
        <p:spPr bwMode="auto">
          <a:xfrm>
            <a:off x="381000" y="6400800"/>
            <a:ext cx="457200" cy="400050"/>
          </a:xfrm>
          <a:prstGeom prst="rect">
            <a:avLst/>
          </a:prstGeom>
          <a:noFill/>
          <a:ln w="9525">
            <a:noFill/>
            <a:miter lim="800000"/>
            <a:headEnd/>
            <a:tailEnd/>
          </a:ln>
        </p:spPr>
        <p:txBody>
          <a:bodyPr>
            <a:spAutoFit/>
          </a:bodyPr>
          <a:lstStyle/>
          <a:p>
            <a:r>
              <a:rPr lang="en-US">
                <a:latin typeface="Wingdings" pitchFamily="2" charset="2"/>
                <a:hlinkClick r:id="rId2" action="ppaction://hlinksldjump"/>
              </a:rPr>
              <a:t></a:t>
            </a:r>
            <a:endParaRPr lang="en-US">
              <a:latin typeface="Calibri" pitchFamily="34" charset="0"/>
            </a:endParaRPr>
          </a:p>
        </p:txBody>
      </p:sp>
      <p:pic>
        <p:nvPicPr>
          <p:cNvPr id="49160" name="Picture 14"/>
          <p:cNvPicPr>
            <a:picLocks noChangeAspect="1"/>
          </p:cNvPicPr>
          <p:nvPr/>
        </p:nvPicPr>
        <p:blipFill>
          <a:blip r:embed="rId3"/>
          <a:srcRect/>
          <a:stretch>
            <a:fillRect/>
          </a:stretch>
        </p:blipFill>
        <p:spPr bwMode="auto">
          <a:xfrm>
            <a:off x="4805363" y="1268413"/>
            <a:ext cx="3800475" cy="2692400"/>
          </a:xfrm>
          <a:prstGeom prst="rect">
            <a:avLst/>
          </a:prstGeom>
          <a:noFill/>
          <a:ln w="9525">
            <a:noFill/>
            <a:miter lim="800000"/>
            <a:headEnd/>
            <a:tailEnd/>
          </a:ln>
        </p:spPr>
      </p:pic>
      <p:pic>
        <p:nvPicPr>
          <p:cNvPr id="49161" name="Picture 16"/>
          <p:cNvPicPr>
            <a:picLocks noChangeAspect="1"/>
          </p:cNvPicPr>
          <p:nvPr/>
        </p:nvPicPr>
        <p:blipFill>
          <a:blip r:embed="rId4"/>
          <a:srcRect/>
          <a:stretch>
            <a:fillRect/>
          </a:stretch>
        </p:blipFill>
        <p:spPr bwMode="auto">
          <a:xfrm>
            <a:off x="457200" y="1382713"/>
            <a:ext cx="3708400" cy="2312987"/>
          </a:xfrm>
          <a:prstGeom prst="rect">
            <a:avLst/>
          </a:prstGeom>
          <a:noFill/>
          <a:ln w="9525">
            <a:noFill/>
            <a:miter lim="800000"/>
            <a:headEnd/>
            <a:tailEnd/>
          </a:ln>
        </p:spPr>
      </p:pic>
      <p:pic>
        <p:nvPicPr>
          <p:cNvPr id="49162" name="Picture 18"/>
          <p:cNvPicPr>
            <a:picLocks noChangeAspect="1"/>
          </p:cNvPicPr>
          <p:nvPr/>
        </p:nvPicPr>
        <p:blipFill>
          <a:blip r:embed="rId5"/>
          <a:srcRect/>
          <a:stretch>
            <a:fillRect/>
          </a:stretch>
        </p:blipFill>
        <p:spPr bwMode="auto">
          <a:xfrm>
            <a:off x="468313" y="4464050"/>
            <a:ext cx="2655887" cy="1973263"/>
          </a:xfrm>
          <a:prstGeom prst="rect">
            <a:avLst/>
          </a:prstGeom>
          <a:noFill/>
          <a:ln w="9525">
            <a:noFill/>
            <a:miter lim="800000"/>
            <a:headEnd/>
            <a:tailEnd/>
          </a:ln>
        </p:spPr>
      </p:pic>
      <p:pic>
        <p:nvPicPr>
          <p:cNvPr id="49163" name="Picture 21"/>
          <p:cNvPicPr>
            <a:picLocks noChangeAspect="1"/>
          </p:cNvPicPr>
          <p:nvPr/>
        </p:nvPicPr>
        <p:blipFill>
          <a:blip r:embed="rId6"/>
          <a:srcRect/>
          <a:stretch>
            <a:fillRect/>
          </a:stretch>
        </p:blipFill>
        <p:spPr bwMode="auto">
          <a:xfrm>
            <a:off x="1085850" y="4724400"/>
            <a:ext cx="2038350" cy="277813"/>
          </a:xfrm>
          <a:prstGeom prst="rect">
            <a:avLst/>
          </a:prstGeom>
          <a:noFill/>
          <a:ln w="9525">
            <a:noFill/>
            <a:miter lim="800000"/>
            <a:headEnd/>
            <a:tailEnd/>
          </a:ln>
        </p:spPr>
      </p:pic>
      <p:pic>
        <p:nvPicPr>
          <p:cNvPr id="49164" name="Picture 22"/>
          <p:cNvPicPr>
            <a:picLocks noChangeAspect="1"/>
          </p:cNvPicPr>
          <p:nvPr/>
        </p:nvPicPr>
        <p:blipFill>
          <a:blip r:embed="rId7"/>
          <a:srcRect/>
          <a:stretch>
            <a:fillRect/>
          </a:stretch>
        </p:blipFill>
        <p:spPr bwMode="auto">
          <a:xfrm>
            <a:off x="3321050" y="4746625"/>
            <a:ext cx="5137150" cy="509588"/>
          </a:xfrm>
          <a:prstGeom prst="rect">
            <a:avLst/>
          </a:prstGeom>
          <a:noFill/>
          <a:ln w="9525">
            <a:noFill/>
            <a:miter lim="800000"/>
            <a:headEnd/>
            <a:tailEnd/>
          </a:ln>
        </p:spPr>
      </p:pic>
      <p:sp>
        <p:nvSpPr>
          <p:cNvPr id="24" name="TextBox 23"/>
          <p:cNvSpPr txBox="1"/>
          <p:nvPr/>
        </p:nvSpPr>
        <p:spPr>
          <a:xfrm>
            <a:off x="3581400" y="5486400"/>
            <a:ext cx="4572000" cy="646113"/>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dirty="0">
                <a:latin typeface="+mn-lt"/>
              </a:rPr>
              <a:t>Also measure </a:t>
            </a:r>
            <a:r>
              <a:rPr lang="en-US" baseline="30000" dirty="0">
                <a:latin typeface="+mn-lt"/>
              </a:rPr>
              <a:t>7</a:t>
            </a:r>
            <a:r>
              <a:rPr lang="en-US" dirty="0">
                <a:latin typeface="+mn-lt"/>
              </a:rPr>
              <a:t>Be – all results consistent with LMA + MSW</a:t>
            </a:r>
          </a:p>
        </p:txBody>
      </p:sp>
      <p:sp>
        <p:nvSpPr>
          <p:cNvPr id="49166" name="TextBox 15"/>
          <p:cNvSpPr txBox="1">
            <a:spLocks noChangeArrowheads="1"/>
          </p:cNvSpPr>
          <p:nvPr/>
        </p:nvSpPr>
        <p:spPr bwMode="auto">
          <a:xfrm>
            <a:off x="6777038" y="530225"/>
            <a:ext cx="1828800" cy="368300"/>
          </a:xfrm>
          <a:prstGeom prst="rect">
            <a:avLst/>
          </a:prstGeom>
          <a:noFill/>
          <a:ln w="9525">
            <a:noFill/>
            <a:miter lim="800000"/>
            <a:headEnd/>
            <a:tailEnd/>
          </a:ln>
        </p:spPr>
        <p:txBody>
          <a:bodyPr>
            <a:spAutoFit/>
          </a:bodyPr>
          <a:lstStyle/>
          <a:p>
            <a:r>
              <a:rPr lang="en-US" u="sng">
                <a:solidFill>
                  <a:srgbClr val="FF0000"/>
                </a:solidFill>
                <a:latin typeface="Calibri" pitchFamily="34" charset="0"/>
              </a:rPr>
              <a:t>Lindley Winslow</a:t>
            </a:r>
          </a:p>
        </p:txBody>
      </p:sp>
      <p:sp>
        <p:nvSpPr>
          <p:cNvPr id="49167" name="TextBox 17"/>
          <p:cNvSpPr txBox="1">
            <a:spLocks noChangeArrowheads="1"/>
          </p:cNvSpPr>
          <p:nvPr/>
        </p:nvSpPr>
        <p:spPr bwMode="auto">
          <a:xfrm>
            <a:off x="5257800" y="4094163"/>
            <a:ext cx="18288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Timo Lewke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p:txBody>
          <a:bodyPr/>
          <a:lstStyle/>
          <a:p>
            <a:pPr>
              <a:defRPr/>
            </a:pPr>
            <a:r>
              <a:rPr lang="en-US"/>
              <a:t>   </a:t>
            </a:r>
          </a:p>
        </p:txBody>
      </p:sp>
      <p:sp>
        <p:nvSpPr>
          <p:cNvPr id="59395" name="Footer Placeholder 4"/>
          <p:cNvSpPr>
            <a:spLocks noGrp="1"/>
          </p:cNvSpPr>
          <p:nvPr>
            <p:ph type="ftr" sz="quarter" idx="11"/>
          </p:nvPr>
        </p:nvSpPr>
        <p:spPr/>
        <p:txBody>
          <a:bodyPr/>
          <a:lstStyle/>
          <a:p>
            <a:pPr>
              <a:defRPr/>
            </a:pPr>
            <a:r>
              <a:rPr lang="en-US" smtClean="0"/>
              <a:t>          </a:t>
            </a:r>
          </a:p>
        </p:txBody>
      </p:sp>
      <p:sp>
        <p:nvSpPr>
          <p:cNvPr id="8" name="Slide Number Placeholder 5"/>
          <p:cNvSpPr>
            <a:spLocks noGrp="1"/>
          </p:cNvSpPr>
          <p:nvPr>
            <p:ph type="sldNum" sz="quarter" idx="12"/>
          </p:nvPr>
        </p:nvSpPr>
        <p:spPr/>
        <p:txBody>
          <a:bodyPr/>
          <a:lstStyle/>
          <a:p>
            <a:pPr>
              <a:defRPr/>
            </a:pPr>
            <a:fld id="{3CE88C28-77FB-4214-8733-22D4697A5181}" type="slidenum">
              <a:rPr lang="en-US"/>
              <a:pPr>
                <a:defRPr/>
              </a:pPr>
              <a:t>25</a:t>
            </a:fld>
            <a:r>
              <a:rPr lang="en-US"/>
              <a:t>#</a:t>
            </a:r>
          </a:p>
        </p:txBody>
      </p:sp>
      <p:sp>
        <p:nvSpPr>
          <p:cNvPr id="59397" name="Rectangle 2"/>
          <p:cNvSpPr>
            <a:spLocks noGrp="1" noChangeArrowheads="1"/>
          </p:cNvSpPr>
          <p:nvPr>
            <p:ph type="title"/>
          </p:nvPr>
        </p:nvSpPr>
        <p:spPr>
          <a:xfrm>
            <a:off x="457200" y="0"/>
            <a:ext cx="7772400" cy="457200"/>
          </a:xfrm>
          <a:solidFill>
            <a:srgbClr val="C6D9F1"/>
          </a:solidFill>
        </p:spPr>
        <p:txBody>
          <a:bodyPr rtlCol="0">
            <a:normAutofit fontScale="90000"/>
          </a:bodyPr>
          <a:lstStyle/>
          <a:p>
            <a:pPr eaLnBrk="1" fontAlgn="auto" hangingPunct="1">
              <a:spcAft>
                <a:spcPts val="0"/>
              </a:spcAft>
              <a:defRPr/>
            </a:pPr>
            <a:r>
              <a:rPr lang="en-US" sz="2800" dirty="0" smtClean="0">
                <a:latin typeface="Comic Sans MS" charset="0"/>
              </a:rPr>
              <a:t>Search for LSND-like oscillation</a:t>
            </a:r>
            <a:endParaRPr lang="en-US" sz="2800" dirty="0">
              <a:latin typeface="Comic Sans MS" charset="0"/>
            </a:endParaRPr>
          </a:p>
        </p:txBody>
      </p:sp>
      <p:sp>
        <p:nvSpPr>
          <p:cNvPr id="50181" name="Text Box 5"/>
          <p:cNvSpPr txBox="1">
            <a:spLocks noChangeArrowheads="1"/>
          </p:cNvSpPr>
          <p:nvPr/>
        </p:nvSpPr>
        <p:spPr bwMode="auto">
          <a:xfrm>
            <a:off x="304800" y="457200"/>
            <a:ext cx="8305800" cy="369888"/>
          </a:xfrm>
          <a:prstGeom prst="rect">
            <a:avLst/>
          </a:prstGeom>
          <a:noFill/>
          <a:ln w="9525">
            <a:noFill/>
            <a:miter lim="800000"/>
            <a:headEnd/>
            <a:tailEnd/>
          </a:ln>
        </p:spPr>
        <p:txBody>
          <a:bodyPr>
            <a:spAutoFit/>
          </a:bodyPr>
          <a:lstStyle/>
          <a:p>
            <a:pPr>
              <a:spcBef>
                <a:spcPct val="50000"/>
              </a:spcBef>
              <a:buFont typeface="Arial" charset="0"/>
              <a:buChar char="•"/>
            </a:pPr>
            <a:r>
              <a:rPr lang="en-US">
                <a:latin typeface="Comic Sans MS" pitchFamily="66" charset="0"/>
              </a:rPr>
              <a:t>MiniBoonNE’s search for the LSND like oscillation of </a:t>
            </a:r>
            <a:r>
              <a:rPr lang="en-US">
                <a:latin typeface="Symbol" pitchFamily="18" charset="2"/>
              </a:rPr>
              <a:t>n</a:t>
            </a:r>
            <a:r>
              <a:rPr lang="en-US" baseline="-25000">
                <a:latin typeface="Symbol" pitchFamily="18" charset="2"/>
              </a:rPr>
              <a:t>m</a:t>
            </a:r>
            <a:r>
              <a:rPr lang="en-US">
                <a:latin typeface="Symbol" pitchFamily="18" charset="2"/>
              </a:rPr>
              <a:t> - </a:t>
            </a:r>
            <a:r>
              <a:rPr lang="en-US">
                <a:latin typeface="Comic Sans MS" pitchFamily="66" charset="0"/>
              </a:rPr>
              <a:t> </a:t>
            </a:r>
            <a:r>
              <a:rPr lang="en-US">
                <a:latin typeface="Symbol" pitchFamily="18" charset="2"/>
              </a:rPr>
              <a:t>D</a:t>
            </a:r>
            <a:r>
              <a:rPr lang="en-US">
                <a:latin typeface="Comic Sans MS" pitchFamily="66" charset="0"/>
              </a:rPr>
              <a:t>m</a:t>
            </a:r>
            <a:r>
              <a:rPr lang="en-US" baseline="30000">
                <a:latin typeface="Comic Sans MS" pitchFamily="66" charset="0"/>
              </a:rPr>
              <a:t>2</a:t>
            </a:r>
            <a:r>
              <a:rPr lang="en-US">
                <a:latin typeface="Comic Sans MS" pitchFamily="66" charset="0"/>
              </a:rPr>
              <a:t> ~0.1 to 1 ev</a:t>
            </a:r>
            <a:r>
              <a:rPr lang="en-US" baseline="30000">
                <a:latin typeface="Comic Sans MS" pitchFamily="66" charset="0"/>
              </a:rPr>
              <a:t>2</a:t>
            </a:r>
            <a:endParaRPr lang="en-US">
              <a:latin typeface="Comic Sans MS" pitchFamily="66" charset="0"/>
            </a:endParaRPr>
          </a:p>
        </p:txBody>
      </p:sp>
      <p:pic>
        <p:nvPicPr>
          <p:cNvPr id="50182" name="Picture 9"/>
          <p:cNvPicPr>
            <a:picLocks noChangeAspect="1"/>
          </p:cNvPicPr>
          <p:nvPr/>
        </p:nvPicPr>
        <p:blipFill>
          <a:blip r:embed="rId2"/>
          <a:srcRect/>
          <a:stretch>
            <a:fillRect/>
          </a:stretch>
        </p:blipFill>
        <p:spPr bwMode="auto">
          <a:xfrm>
            <a:off x="304800" y="4318000"/>
            <a:ext cx="3562350" cy="2403475"/>
          </a:xfrm>
          <a:prstGeom prst="rect">
            <a:avLst/>
          </a:prstGeom>
          <a:noFill/>
          <a:ln w="9525">
            <a:noFill/>
            <a:miter lim="800000"/>
            <a:headEnd/>
            <a:tailEnd/>
          </a:ln>
        </p:spPr>
      </p:pic>
      <p:sp>
        <p:nvSpPr>
          <p:cNvPr id="50183" name="TextBox 10"/>
          <p:cNvSpPr txBox="1">
            <a:spLocks noChangeArrowheads="1"/>
          </p:cNvSpPr>
          <p:nvPr/>
        </p:nvSpPr>
        <p:spPr bwMode="auto">
          <a:xfrm>
            <a:off x="3790950" y="3994150"/>
            <a:ext cx="4819650" cy="2586038"/>
          </a:xfrm>
          <a:prstGeom prst="rect">
            <a:avLst/>
          </a:prstGeom>
          <a:noFill/>
          <a:ln w="9525">
            <a:noFill/>
            <a:miter lim="800000"/>
            <a:headEnd/>
            <a:tailEnd/>
          </a:ln>
        </p:spPr>
        <p:txBody>
          <a:bodyPr>
            <a:spAutoFit/>
          </a:bodyPr>
          <a:lstStyle/>
          <a:p>
            <a:pPr>
              <a:buFont typeface="Arial" charset="0"/>
              <a:buChar char="•"/>
            </a:pPr>
            <a:r>
              <a:rPr lang="en-US">
                <a:latin typeface="Comic Sans MS" pitchFamily="66" charset="0"/>
              </a:rPr>
              <a:t>The anti-</a:t>
            </a:r>
            <a:r>
              <a:rPr lang="en-US">
                <a:latin typeface="Symbol" pitchFamily="18" charset="2"/>
              </a:rPr>
              <a:t>n</a:t>
            </a:r>
            <a:r>
              <a:rPr lang="en-US" baseline="-25000">
                <a:latin typeface="Symbol" pitchFamily="18" charset="2"/>
              </a:rPr>
              <a:t>m </a:t>
            </a:r>
            <a:r>
              <a:rPr lang="en-US">
                <a:latin typeface="Comic Sans MS" pitchFamily="66" charset="0"/>
              </a:rPr>
              <a:t>data consistent with no oscillation and with LSND type oscillation</a:t>
            </a:r>
          </a:p>
          <a:p>
            <a:pPr>
              <a:buFont typeface="Arial" charset="0"/>
              <a:buChar char="•"/>
            </a:pPr>
            <a:r>
              <a:rPr lang="en-US">
                <a:latin typeface="Comic Sans MS" pitchFamily="66" charset="0"/>
              </a:rPr>
              <a:t>No excess at low energy.</a:t>
            </a:r>
          </a:p>
          <a:p>
            <a:pPr>
              <a:buFont typeface="Arial" charset="0"/>
              <a:buChar char="•"/>
            </a:pPr>
            <a:r>
              <a:rPr lang="en-US">
                <a:latin typeface="Comic Sans MS" pitchFamily="66" charset="0"/>
              </a:rPr>
              <a:t>Outlook:</a:t>
            </a:r>
          </a:p>
          <a:p>
            <a:pPr lvl="1">
              <a:buFont typeface="Arial" charset="0"/>
              <a:buChar char="•"/>
            </a:pPr>
            <a:r>
              <a:rPr lang="en-US">
                <a:latin typeface="Comic Sans MS" pitchFamily="66" charset="0"/>
              </a:rPr>
              <a:t> Studying their events from the NUMI beam to investigate low energy region in </a:t>
            </a:r>
            <a:r>
              <a:rPr lang="en-US">
                <a:latin typeface="Symbol" pitchFamily="18" charset="2"/>
              </a:rPr>
              <a:t>n</a:t>
            </a:r>
            <a:r>
              <a:rPr lang="en-US" baseline="-25000">
                <a:latin typeface="Symbol" pitchFamily="18" charset="2"/>
              </a:rPr>
              <a:t>m </a:t>
            </a:r>
            <a:r>
              <a:rPr lang="en-US">
                <a:latin typeface="Comic Sans MS" pitchFamily="66" charset="0"/>
              </a:rPr>
              <a:t>data</a:t>
            </a:r>
          </a:p>
          <a:p>
            <a:pPr lvl="1">
              <a:buFont typeface="Arial" charset="0"/>
              <a:buChar char="•"/>
            </a:pPr>
            <a:r>
              <a:rPr lang="en-US">
                <a:latin typeface="Comic Sans MS" pitchFamily="66" charset="0"/>
              </a:rPr>
              <a:t>Have proposed to run for 3 more yrs with  anti-</a:t>
            </a:r>
            <a:r>
              <a:rPr lang="en-US">
                <a:latin typeface="Symbol" pitchFamily="18" charset="2"/>
              </a:rPr>
              <a:t>n</a:t>
            </a:r>
            <a:r>
              <a:rPr lang="en-US" baseline="-25000">
                <a:latin typeface="Symbol" pitchFamily="18" charset="2"/>
              </a:rPr>
              <a:t>m </a:t>
            </a:r>
            <a:endParaRPr lang="en-US">
              <a:latin typeface="Comic Sans MS" pitchFamily="66" charset="0"/>
            </a:endParaRPr>
          </a:p>
        </p:txBody>
      </p:sp>
      <p:pic>
        <p:nvPicPr>
          <p:cNvPr id="50184" name="Picture 11"/>
          <p:cNvPicPr>
            <a:picLocks noChangeAspect="1"/>
          </p:cNvPicPr>
          <p:nvPr/>
        </p:nvPicPr>
        <p:blipFill>
          <a:blip r:embed="rId3"/>
          <a:srcRect/>
          <a:stretch>
            <a:fillRect/>
          </a:stretch>
        </p:blipFill>
        <p:spPr bwMode="auto">
          <a:xfrm>
            <a:off x="12700" y="1055688"/>
            <a:ext cx="4559300" cy="1944687"/>
          </a:xfrm>
          <a:prstGeom prst="rect">
            <a:avLst/>
          </a:prstGeom>
          <a:noFill/>
          <a:ln w="9525">
            <a:noFill/>
            <a:miter lim="800000"/>
            <a:headEnd/>
            <a:tailEnd/>
          </a:ln>
        </p:spPr>
      </p:pic>
      <p:sp>
        <p:nvSpPr>
          <p:cNvPr id="50185" name="TextBox 12"/>
          <p:cNvSpPr txBox="1">
            <a:spLocks noChangeArrowheads="1"/>
          </p:cNvSpPr>
          <p:nvPr/>
        </p:nvSpPr>
        <p:spPr bwMode="auto">
          <a:xfrm>
            <a:off x="8534400" y="685800"/>
            <a:ext cx="184150" cy="369888"/>
          </a:xfrm>
          <a:prstGeom prst="rect">
            <a:avLst/>
          </a:prstGeom>
          <a:noFill/>
          <a:ln w="9525">
            <a:noFill/>
            <a:miter lim="800000"/>
            <a:headEnd/>
            <a:tailEnd/>
          </a:ln>
        </p:spPr>
        <p:txBody>
          <a:bodyPr wrap="none">
            <a:spAutoFit/>
          </a:bodyPr>
          <a:lstStyle/>
          <a:p>
            <a:endParaRPr lang="fr-FR">
              <a:latin typeface="Calibri" pitchFamily="34" charset="0"/>
            </a:endParaRPr>
          </a:p>
        </p:txBody>
      </p:sp>
      <p:sp>
        <p:nvSpPr>
          <p:cNvPr id="50186" name="Rectangle 13"/>
          <p:cNvSpPr>
            <a:spLocks noChangeArrowheads="1"/>
          </p:cNvSpPr>
          <p:nvPr/>
        </p:nvSpPr>
        <p:spPr bwMode="auto">
          <a:xfrm>
            <a:off x="4559300" y="1128713"/>
            <a:ext cx="4572000" cy="2308225"/>
          </a:xfrm>
          <a:prstGeom prst="rect">
            <a:avLst/>
          </a:prstGeom>
          <a:noFill/>
          <a:ln w="9525">
            <a:noFill/>
            <a:miter lim="800000"/>
            <a:headEnd/>
            <a:tailEnd/>
          </a:ln>
        </p:spPr>
        <p:txBody>
          <a:bodyPr>
            <a:spAutoFit/>
          </a:bodyPr>
          <a:lstStyle/>
          <a:p>
            <a:pPr>
              <a:spcBef>
                <a:spcPct val="50000"/>
              </a:spcBef>
              <a:buFont typeface="Arial" charset="0"/>
              <a:buChar char="•"/>
            </a:pPr>
            <a:r>
              <a:rPr lang="en-US">
                <a:latin typeface="Comic Sans MS" pitchFamily="66" charset="0"/>
              </a:rPr>
              <a:t>No excess of events corresponding to appearance of </a:t>
            </a:r>
            <a:r>
              <a:rPr lang="en-US">
                <a:latin typeface="Symbol" pitchFamily="18" charset="2"/>
              </a:rPr>
              <a:t>n</a:t>
            </a:r>
            <a:r>
              <a:rPr lang="en-US" baseline="-25000">
                <a:latin typeface="Comic Sans MS" pitchFamily="66" charset="0"/>
              </a:rPr>
              <a:t>e</a:t>
            </a:r>
            <a:r>
              <a:rPr lang="en-US">
                <a:latin typeface="Comic Sans MS" pitchFamily="66" charset="0"/>
              </a:rPr>
              <a:t> like events from a beam of </a:t>
            </a:r>
            <a:r>
              <a:rPr lang="en-US">
                <a:latin typeface="Symbol" pitchFamily="18" charset="2"/>
              </a:rPr>
              <a:t>n</a:t>
            </a:r>
            <a:r>
              <a:rPr lang="en-US" baseline="-25000">
                <a:latin typeface="Symbol" pitchFamily="18" charset="2"/>
              </a:rPr>
              <a:t>m </a:t>
            </a:r>
          </a:p>
          <a:p>
            <a:pPr>
              <a:spcBef>
                <a:spcPct val="50000"/>
              </a:spcBef>
              <a:buFont typeface="Arial" charset="0"/>
              <a:buChar char="•"/>
            </a:pPr>
            <a:r>
              <a:rPr lang="en-US">
                <a:latin typeface="Comic Sans MS" pitchFamily="66" charset="0"/>
              </a:rPr>
              <a:t>Data matches nearly exactly matches the expectation in every bin!</a:t>
            </a:r>
          </a:p>
          <a:p>
            <a:pPr>
              <a:spcBef>
                <a:spcPct val="50000"/>
              </a:spcBef>
              <a:buFont typeface="Arial" charset="0"/>
              <a:buChar char="•"/>
            </a:pPr>
            <a:r>
              <a:rPr lang="en-US">
                <a:latin typeface="Comic Sans MS" pitchFamily="66" charset="0"/>
              </a:rPr>
              <a:t>The low energy excess remains to be understood </a:t>
            </a:r>
          </a:p>
        </p:txBody>
      </p:sp>
      <p:sp>
        <p:nvSpPr>
          <p:cNvPr id="50187" name="TextBox 14"/>
          <p:cNvSpPr txBox="1">
            <a:spLocks noChangeArrowheads="1"/>
          </p:cNvSpPr>
          <p:nvPr/>
        </p:nvSpPr>
        <p:spPr bwMode="auto">
          <a:xfrm>
            <a:off x="457200" y="3436938"/>
            <a:ext cx="6096000" cy="646112"/>
          </a:xfrm>
          <a:prstGeom prst="rect">
            <a:avLst/>
          </a:prstGeom>
          <a:noFill/>
          <a:ln w="9525">
            <a:noFill/>
            <a:miter lim="800000"/>
            <a:headEnd/>
            <a:tailEnd/>
          </a:ln>
        </p:spPr>
        <p:txBody>
          <a:bodyPr>
            <a:spAutoFit/>
          </a:bodyPr>
          <a:lstStyle/>
          <a:p>
            <a:pPr marL="0" lvl="1"/>
            <a:r>
              <a:rPr lang="en-US">
                <a:latin typeface="Comic Sans MS" pitchFamily="66" charset="0"/>
              </a:rPr>
              <a:t>New results anti-</a:t>
            </a:r>
            <a:r>
              <a:rPr lang="en-US">
                <a:latin typeface="Symbol" pitchFamily="18" charset="2"/>
              </a:rPr>
              <a:t>n</a:t>
            </a:r>
            <a:r>
              <a:rPr lang="en-US" baseline="-25000">
                <a:latin typeface="Symbol" pitchFamily="18" charset="2"/>
              </a:rPr>
              <a:t>m</a:t>
            </a:r>
            <a:r>
              <a:rPr lang="en-US">
                <a:latin typeface="Comic Sans MS" pitchFamily="66" charset="0"/>
              </a:rPr>
              <a:t>beam – 1/9 their data with </a:t>
            </a:r>
            <a:r>
              <a:rPr lang="en-US">
                <a:latin typeface="Symbol" pitchFamily="18" charset="2"/>
              </a:rPr>
              <a:t>n</a:t>
            </a:r>
            <a:r>
              <a:rPr lang="en-US" baseline="-25000">
                <a:latin typeface="Symbol" pitchFamily="18" charset="2"/>
              </a:rPr>
              <a:t>m</a:t>
            </a:r>
            <a:endParaRPr lang="en-US">
              <a:latin typeface="Comic Sans MS" pitchFamily="66" charset="0"/>
            </a:endParaRPr>
          </a:p>
          <a:p>
            <a:endParaRPr lang="en-US">
              <a:latin typeface="Calibri" pitchFamily="34" charset="0"/>
            </a:endParaRPr>
          </a:p>
        </p:txBody>
      </p:sp>
      <p:cxnSp>
        <p:nvCxnSpPr>
          <p:cNvPr id="18" name="Straight Arrow Connector 17"/>
          <p:cNvCxnSpPr/>
          <p:nvPr/>
        </p:nvCxnSpPr>
        <p:spPr>
          <a:xfrm rot="10800000" flipV="1">
            <a:off x="2590800" y="1828800"/>
            <a:ext cx="1968500" cy="685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rot="10800000">
            <a:off x="1143000" y="1828800"/>
            <a:ext cx="34163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190" name="TextBox 16"/>
          <p:cNvSpPr txBox="1">
            <a:spLocks noChangeArrowheads="1"/>
          </p:cNvSpPr>
          <p:nvPr/>
        </p:nvSpPr>
        <p:spPr bwMode="auto">
          <a:xfrm>
            <a:off x="7239000" y="87313"/>
            <a:ext cx="19050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Zelmir Djurcic</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1"/>
          <p:cNvSpPr>
            <a:spLocks noGrp="1"/>
          </p:cNvSpPr>
          <p:nvPr>
            <p:ph type="dt" sz="quarter" idx="10"/>
          </p:nvPr>
        </p:nvSpPr>
        <p:spPr/>
        <p:txBody>
          <a:bodyPr/>
          <a:lstStyle/>
          <a:p>
            <a:pPr>
              <a:defRPr/>
            </a:pPr>
            <a:r>
              <a:rPr lang="en-US"/>
              <a:t>   </a:t>
            </a:r>
          </a:p>
        </p:txBody>
      </p:sp>
      <p:sp>
        <p:nvSpPr>
          <p:cNvPr id="17" name="Slide Number Placeholder 3"/>
          <p:cNvSpPr>
            <a:spLocks noGrp="1"/>
          </p:cNvSpPr>
          <p:nvPr>
            <p:ph type="sldNum" sz="quarter" idx="12"/>
          </p:nvPr>
        </p:nvSpPr>
        <p:spPr/>
        <p:txBody>
          <a:bodyPr/>
          <a:lstStyle/>
          <a:p>
            <a:pPr>
              <a:defRPr/>
            </a:pPr>
            <a:fld id="{B7518D25-EEA6-4AE4-A676-355E2EBFE509}" type="slidenum">
              <a:rPr lang="en-US"/>
              <a:pPr>
                <a:defRPr/>
              </a:pPr>
              <a:t>26</a:t>
            </a:fld>
            <a:r>
              <a:rPr lang="en-US"/>
              <a:t>#</a:t>
            </a:r>
          </a:p>
        </p:txBody>
      </p:sp>
      <p:sp>
        <p:nvSpPr>
          <p:cNvPr id="51204" name="Rectangle 2"/>
          <p:cNvSpPr>
            <a:spLocks noGrp="1" noChangeArrowheads="1"/>
          </p:cNvSpPr>
          <p:nvPr>
            <p:ph type="title" idx="4294967295"/>
          </p:nvPr>
        </p:nvSpPr>
        <p:spPr>
          <a:xfrm>
            <a:off x="1066800" y="0"/>
            <a:ext cx="7543800" cy="457200"/>
          </a:xfrm>
          <a:solidFill>
            <a:srgbClr val="C6D9F1"/>
          </a:solidFill>
        </p:spPr>
        <p:txBody>
          <a:bodyPr rtlCol="0">
            <a:normAutofit fontScale="90000"/>
          </a:bodyPr>
          <a:lstStyle/>
          <a:p>
            <a:pPr eaLnBrk="1" fontAlgn="auto" hangingPunct="1">
              <a:spcAft>
                <a:spcPts val="0"/>
              </a:spcAft>
              <a:defRPr/>
            </a:pPr>
            <a:r>
              <a:rPr lang="en-US" sz="2800" dirty="0" err="1" smtClean="0">
                <a:latin typeface="Comic Sans MS" charset="0"/>
                <a:ea typeface="Comic Sans MS" charset="0"/>
                <a:cs typeface="Comic Sans MS" charset="0"/>
              </a:rPr>
              <a:t>Minos</a:t>
            </a:r>
            <a:r>
              <a:rPr lang="en-US" sz="2800" dirty="0" smtClean="0">
                <a:latin typeface="Comic Sans MS" charset="0"/>
                <a:ea typeface="Comic Sans MS" charset="0"/>
                <a:cs typeface="Comic Sans MS" charset="0"/>
              </a:rPr>
              <a:t> on </a:t>
            </a:r>
            <a:r>
              <a:rPr lang="en-US" sz="3111" dirty="0" smtClean="0">
                <a:latin typeface="Comic Sans MS" charset="0"/>
              </a:rPr>
              <a:t>sin</a:t>
            </a:r>
            <a:r>
              <a:rPr lang="en-US" sz="3111" baseline="30000" dirty="0" smtClean="0">
                <a:latin typeface="Comic Sans MS" charset="0"/>
              </a:rPr>
              <a:t>2</a:t>
            </a:r>
            <a:r>
              <a:rPr lang="en-US" sz="3111" dirty="0" smtClean="0">
                <a:latin typeface="Comic Sans MS" charset="0"/>
              </a:rPr>
              <a:t>2</a:t>
            </a:r>
            <a:r>
              <a:rPr lang="en-US" sz="3111" dirty="0" smtClean="0">
                <a:latin typeface="Symbol" charset="2"/>
              </a:rPr>
              <a:t>q</a:t>
            </a:r>
            <a:r>
              <a:rPr lang="en-US" sz="3111" baseline="-25000" dirty="0" smtClean="0">
                <a:latin typeface="Symbol" charset="2"/>
              </a:rPr>
              <a:t>13</a:t>
            </a:r>
            <a:endParaRPr lang="en-US" sz="3111" dirty="0" smtClean="0">
              <a:latin typeface="Symbol" charset="2"/>
            </a:endParaRPr>
          </a:p>
        </p:txBody>
      </p:sp>
      <p:sp>
        <p:nvSpPr>
          <p:cNvPr id="2" name="Rectangle 3"/>
          <p:cNvSpPr>
            <a:spLocks noGrp="1" noChangeArrowheads="1"/>
          </p:cNvSpPr>
          <p:nvPr>
            <p:ph type="body" idx="4294967295"/>
          </p:nvPr>
        </p:nvSpPr>
        <p:spPr>
          <a:xfrm>
            <a:off x="0" y="457200"/>
            <a:ext cx="8915400" cy="6019800"/>
          </a:xfrm>
        </p:spPr>
        <p:txBody>
          <a:bodyPr/>
          <a:lstStyle/>
          <a:p>
            <a:pPr eaLnBrk="1" hangingPunct="1">
              <a:buFont typeface="Arial" charset="0"/>
              <a:buNone/>
            </a:pPr>
            <a:r>
              <a:rPr lang="en-US" sz="2400" smtClean="0">
                <a:latin typeface="Comic Sans MS" pitchFamily="66" charset="0"/>
                <a:sym typeface="Wingdings" pitchFamily="2" charset="2"/>
              </a:rPr>
              <a:t> </a:t>
            </a:r>
            <a:endParaRPr lang="en-US" sz="2000" baseline="-25000" smtClean="0">
              <a:solidFill>
                <a:schemeClr val="accent2"/>
              </a:solidFill>
              <a:latin typeface="Symbol" pitchFamily="18" charset="2"/>
            </a:endParaRPr>
          </a:p>
        </p:txBody>
      </p:sp>
      <p:pic>
        <p:nvPicPr>
          <p:cNvPr id="51205" name="Picture 15"/>
          <p:cNvPicPr>
            <a:picLocks noChangeAspect="1"/>
          </p:cNvPicPr>
          <p:nvPr/>
        </p:nvPicPr>
        <p:blipFill>
          <a:blip r:embed="rId2"/>
          <a:srcRect/>
          <a:stretch>
            <a:fillRect/>
          </a:stretch>
        </p:blipFill>
        <p:spPr bwMode="auto">
          <a:xfrm>
            <a:off x="228600" y="1066800"/>
            <a:ext cx="5721350" cy="1381125"/>
          </a:xfrm>
          <a:prstGeom prst="rect">
            <a:avLst/>
          </a:prstGeom>
          <a:noFill/>
          <a:ln w="9525">
            <a:noFill/>
            <a:miter lim="800000"/>
            <a:headEnd/>
            <a:tailEnd/>
          </a:ln>
        </p:spPr>
      </p:pic>
      <p:sp>
        <p:nvSpPr>
          <p:cNvPr id="51206" name="TextBox 17"/>
          <p:cNvSpPr txBox="1">
            <a:spLocks noChangeArrowheads="1"/>
          </p:cNvSpPr>
          <p:nvPr/>
        </p:nvSpPr>
        <p:spPr bwMode="auto">
          <a:xfrm>
            <a:off x="228600" y="685800"/>
            <a:ext cx="4724400" cy="381000"/>
          </a:xfrm>
          <a:prstGeom prst="rect">
            <a:avLst/>
          </a:prstGeom>
          <a:noFill/>
          <a:ln w="9525">
            <a:noFill/>
            <a:miter lim="800000"/>
            <a:headEnd/>
            <a:tailEnd/>
          </a:ln>
        </p:spPr>
        <p:txBody>
          <a:bodyPr>
            <a:spAutoFit/>
          </a:bodyPr>
          <a:lstStyle/>
          <a:p>
            <a:r>
              <a:rPr lang="en-US">
                <a:latin typeface="Comic Sans MS" pitchFamily="66" charset="0"/>
              </a:rPr>
              <a:t>An appearance measurement: </a:t>
            </a:r>
            <a:r>
              <a:rPr lang="en-US">
                <a:latin typeface="Symbol" pitchFamily="18" charset="2"/>
              </a:rPr>
              <a:t>n</a:t>
            </a:r>
            <a:r>
              <a:rPr lang="en-US" baseline="-25000">
                <a:latin typeface="Symbol" pitchFamily="18" charset="2"/>
              </a:rPr>
              <a:t>m</a:t>
            </a:r>
            <a:r>
              <a:rPr lang="en-US">
                <a:latin typeface="Symbol" pitchFamily="18" charset="2"/>
              </a:rPr>
              <a:t> </a:t>
            </a:r>
            <a:r>
              <a:rPr lang="en-US">
                <a:latin typeface="Comic Sans MS" pitchFamily="66" charset="0"/>
                <a:sym typeface="Wingdings" pitchFamily="2" charset="2"/>
              </a:rPr>
              <a:t>--&gt;</a:t>
            </a:r>
            <a:r>
              <a:rPr lang="en-US">
                <a:latin typeface="Symbol" pitchFamily="18" charset="2"/>
              </a:rPr>
              <a:t>n</a:t>
            </a:r>
            <a:r>
              <a:rPr lang="en-US" baseline="-25000">
                <a:latin typeface="Comic Sans MS" pitchFamily="66" charset="0"/>
              </a:rPr>
              <a:t>e</a:t>
            </a:r>
            <a:endParaRPr lang="en-US">
              <a:latin typeface="Comic Sans MS" pitchFamily="66" charset="0"/>
            </a:endParaRPr>
          </a:p>
        </p:txBody>
      </p:sp>
      <p:pic>
        <p:nvPicPr>
          <p:cNvPr id="51207" name="Picture 18"/>
          <p:cNvPicPr>
            <a:picLocks noChangeAspect="1"/>
          </p:cNvPicPr>
          <p:nvPr/>
        </p:nvPicPr>
        <p:blipFill>
          <a:blip r:embed="rId3"/>
          <a:srcRect/>
          <a:stretch>
            <a:fillRect/>
          </a:stretch>
        </p:blipFill>
        <p:spPr bwMode="auto">
          <a:xfrm>
            <a:off x="228600" y="2638425"/>
            <a:ext cx="5791200" cy="2316163"/>
          </a:xfrm>
          <a:prstGeom prst="rect">
            <a:avLst/>
          </a:prstGeom>
          <a:noFill/>
          <a:ln w="9525">
            <a:noFill/>
            <a:miter lim="800000"/>
            <a:headEnd/>
            <a:tailEnd/>
          </a:ln>
        </p:spPr>
      </p:pic>
      <p:pic>
        <p:nvPicPr>
          <p:cNvPr id="51208" name="Picture 19"/>
          <p:cNvPicPr>
            <a:picLocks noChangeAspect="1"/>
          </p:cNvPicPr>
          <p:nvPr/>
        </p:nvPicPr>
        <p:blipFill>
          <a:blip r:embed="rId4"/>
          <a:srcRect/>
          <a:stretch>
            <a:fillRect/>
          </a:stretch>
        </p:blipFill>
        <p:spPr bwMode="auto">
          <a:xfrm>
            <a:off x="5949950" y="3581400"/>
            <a:ext cx="2955925" cy="2298700"/>
          </a:xfrm>
          <a:prstGeom prst="rect">
            <a:avLst/>
          </a:prstGeom>
          <a:noFill/>
          <a:ln w="9525">
            <a:noFill/>
            <a:miter lim="800000"/>
            <a:headEnd/>
            <a:tailEnd/>
          </a:ln>
        </p:spPr>
      </p:pic>
      <p:sp>
        <p:nvSpPr>
          <p:cNvPr id="51209" name="TextBox 20"/>
          <p:cNvSpPr txBox="1">
            <a:spLocks noChangeArrowheads="1"/>
          </p:cNvSpPr>
          <p:nvPr/>
        </p:nvSpPr>
        <p:spPr bwMode="auto">
          <a:xfrm>
            <a:off x="1974850" y="4954588"/>
            <a:ext cx="3505200" cy="646112"/>
          </a:xfrm>
          <a:prstGeom prst="rect">
            <a:avLst/>
          </a:prstGeom>
          <a:noFill/>
          <a:ln w="9525">
            <a:solidFill>
              <a:srgbClr val="C0504D"/>
            </a:solidFill>
            <a:miter lim="800000"/>
            <a:headEnd/>
            <a:tailEnd/>
          </a:ln>
        </p:spPr>
        <p:txBody>
          <a:bodyPr>
            <a:spAutoFit/>
          </a:bodyPr>
          <a:lstStyle/>
          <a:p>
            <a:r>
              <a:rPr lang="en-US">
                <a:latin typeface="Comic Sans MS" pitchFamily="66" charset="0"/>
              </a:rPr>
              <a:t>Expect 27+/- 5 +/- 2</a:t>
            </a:r>
          </a:p>
          <a:p>
            <a:r>
              <a:rPr lang="en-US">
                <a:latin typeface="Comic Sans MS" pitchFamily="66" charset="0"/>
              </a:rPr>
              <a:t>Observe: 35</a:t>
            </a:r>
          </a:p>
        </p:txBody>
      </p:sp>
      <p:sp>
        <p:nvSpPr>
          <p:cNvPr id="22" name="Right Arrow 21"/>
          <p:cNvSpPr/>
          <p:nvPr/>
        </p:nvSpPr>
        <p:spPr>
          <a:xfrm>
            <a:off x="5480050" y="5135563"/>
            <a:ext cx="539750" cy="341312"/>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1211" name="Picture 22"/>
          <p:cNvPicPr>
            <a:picLocks noChangeAspect="1"/>
          </p:cNvPicPr>
          <p:nvPr/>
        </p:nvPicPr>
        <p:blipFill>
          <a:blip r:embed="rId5"/>
          <a:srcRect/>
          <a:stretch>
            <a:fillRect/>
          </a:stretch>
        </p:blipFill>
        <p:spPr bwMode="auto">
          <a:xfrm>
            <a:off x="457200" y="5600700"/>
            <a:ext cx="4768850" cy="735013"/>
          </a:xfrm>
          <a:prstGeom prst="rect">
            <a:avLst/>
          </a:prstGeom>
          <a:noFill/>
          <a:ln w="9525">
            <a:noFill/>
            <a:miter lim="800000"/>
            <a:headEnd/>
            <a:tailEnd/>
          </a:ln>
        </p:spPr>
      </p:pic>
      <p:sp>
        <p:nvSpPr>
          <p:cNvPr id="51212" name="TextBox 23"/>
          <p:cNvSpPr txBox="1">
            <a:spLocks noChangeArrowheads="1"/>
          </p:cNvSpPr>
          <p:nvPr/>
        </p:nvSpPr>
        <p:spPr bwMode="auto">
          <a:xfrm>
            <a:off x="5562600" y="6011863"/>
            <a:ext cx="3124200" cy="647700"/>
          </a:xfrm>
          <a:prstGeom prst="rect">
            <a:avLst/>
          </a:prstGeom>
          <a:noFill/>
          <a:ln w="9525">
            <a:noFill/>
            <a:miter lim="800000"/>
            <a:headEnd/>
            <a:tailEnd/>
          </a:ln>
        </p:spPr>
        <p:txBody>
          <a:bodyPr>
            <a:spAutoFit/>
          </a:bodyPr>
          <a:lstStyle/>
          <a:p>
            <a:r>
              <a:rPr lang="en-US">
                <a:latin typeface="Calibri" pitchFamily="34" charset="0"/>
              </a:rPr>
              <a:t>CHOOZ limit</a:t>
            </a:r>
          </a:p>
          <a:p>
            <a:r>
              <a:rPr lang="en-US">
                <a:solidFill>
                  <a:srgbClr val="000000"/>
                </a:solidFill>
                <a:latin typeface="Comic Sans MS" pitchFamily="66" charset="0"/>
              </a:rPr>
              <a:t>Sin</a:t>
            </a:r>
            <a:r>
              <a:rPr lang="en-US" baseline="30000">
                <a:solidFill>
                  <a:srgbClr val="000000"/>
                </a:solidFill>
                <a:latin typeface="Comic Sans MS" pitchFamily="66" charset="0"/>
              </a:rPr>
              <a:t>2</a:t>
            </a:r>
            <a:r>
              <a:rPr lang="en-US">
                <a:solidFill>
                  <a:srgbClr val="000000"/>
                </a:solidFill>
                <a:latin typeface="Comic Sans MS" pitchFamily="66" charset="0"/>
              </a:rPr>
              <a:t>2</a:t>
            </a:r>
            <a:r>
              <a:rPr lang="en-US">
                <a:solidFill>
                  <a:srgbClr val="000000"/>
                </a:solidFill>
                <a:latin typeface="Symbol" pitchFamily="18" charset="2"/>
              </a:rPr>
              <a:t>q</a:t>
            </a:r>
            <a:r>
              <a:rPr lang="en-US" baseline="-25000">
                <a:solidFill>
                  <a:srgbClr val="000000"/>
                </a:solidFill>
                <a:latin typeface="Symbol" pitchFamily="18" charset="2"/>
              </a:rPr>
              <a:t>13</a:t>
            </a:r>
            <a:r>
              <a:rPr lang="en-US">
                <a:solidFill>
                  <a:srgbClr val="000000"/>
                </a:solidFill>
                <a:latin typeface="Symbol" pitchFamily="18" charset="2"/>
              </a:rPr>
              <a:t>&lt;0.15 </a:t>
            </a:r>
            <a:r>
              <a:rPr lang="en-US">
                <a:solidFill>
                  <a:srgbClr val="000000"/>
                </a:solidFill>
                <a:latin typeface="Comic Sans MS" pitchFamily="66" charset="0"/>
              </a:rPr>
              <a:t>@90% c.l</a:t>
            </a:r>
            <a:endParaRPr lang="en-US">
              <a:solidFill>
                <a:srgbClr val="000000"/>
              </a:solidFill>
              <a:latin typeface="Calibri" pitchFamily="34" charset="0"/>
            </a:endParaRPr>
          </a:p>
        </p:txBody>
      </p:sp>
      <p:sp>
        <p:nvSpPr>
          <p:cNvPr id="51213" name="TextBox 13"/>
          <p:cNvSpPr txBox="1">
            <a:spLocks noChangeArrowheads="1"/>
          </p:cNvSpPr>
          <p:nvPr/>
        </p:nvSpPr>
        <p:spPr bwMode="auto">
          <a:xfrm>
            <a:off x="7000875" y="315913"/>
            <a:ext cx="19050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Mayly Sanchez</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p:txBody>
          <a:bodyPr/>
          <a:lstStyle/>
          <a:p>
            <a:pPr>
              <a:defRPr/>
            </a:pPr>
            <a:r>
              <a:rPr lang="en-US"/>
              <a:t>   </a:t>
            </a:r>
          </a:p>
        </p:txBody>
      </p:sp>
      <p:sp>
        <p:nvSpPr>
          <p:cNvPr id="11" name="Slide Number Placeholder 5"/>
          <p:cNvSpPr>
            <a:spLocks noGrp="1"/>
          </p:cNvSpPr>
          <p:nvPr>
            <p:ph type="sldNum" sz="quarter" idx="12"/>
          </p:nvPr>
        </p:nvSpPr>
        <p:spPr/>
        <p:txBody>
          <a:bodyPr/>
          <a:lstStyle/>
          <a:p>
            <a:pPr>
              <a:defRPr/>
            </a:pPr>
            <a:fld id="{5612DB28-9559-4E32-B62A-8503F4FF7E48}" type="slidenum">
              <a:rPr lang="en-US"/>
              <a:pPr>
                <a:defRPr/>
              </a:pPr>
              <a:t>27</a:t>
            </a:fld>
            <a:r>
              <a:rPr lang="en-US" dirty="0"/>
              <a:t>#</a:t>
            </a:r>
          </a:p>
        </p:txBody>
      </p:sp>
      <p:sp>
        <p:nvSpPr>
          <p:cNvPr id="52227" name="Rectangle 2"/>
          <p:cNvSpPr>
            <a:spLocks noGrp="1" noChangeArrowheads="1"/>
          </p:cNvSpPr>
          <p:nvPr>
            <p:ph type="title"/>
          </p:nvPr>
        </p:nvSpPr>
        <p:spPr>
          <a:xfrm>
            <a:off x="762000" y="0"/>
            <a:ext cx="7772400" cy="609600"/>
          </a:xfrm>
          <a:solidFill>
            <a:srgbClr val="C6D9F1"/>
          </a:solidFill>
        </p:spPr>
        <p:txBody>
          <a:bodyPr/>
          <a:lstStyle/>
          <a:p>
            <a:pPr eaLnBrk="1" hangingPunct="1"/>
            <a:r>
              <a:rPr lang="en-US" sz="2800" smtClean="0">
                <a:latin typeface="Comic Sans MS" pitchFamily="66" charset="0"/>
              </a:rPr>
              <a:t>Future of </a:t>
            </a:r>
            <a:r>
              <a:rPr lang="en-US" sz="2800" smtClean="0">
                <a:latin typeface="Symbol" pitchFamily="18" charset="2"/>
              </a:rPr>
              <a:t>q</a:t>
            </a:r>
            <a:r>
              <a:rPr lang="en-US" sz="2800" baseline="-25000" smtClean="0">
                <a:latin typeface="Symbol" pitchFamily="18" charset="2"/>
              </a:rPr>
              <a:t>13 </a:t>
            </a:r>
          </a:p>
        </p:txBody>
      </p:sp>
      <p:sp>
        <p:nvSpPr>
          <p:cNvPr id="52228" name="Text Box 8"/>
          <p:cNvSpPr txBox="1">
            <a:spLocks noChangeArrowheads="1"/>
          </p:cNvSpPr>
          <p:nvPr/>
        </p:nvSpPr>
        <p:spPr bwMode="auto">
          <a:xfrm>
            <a:off x="228600" y="914400"/>
            <a:ext cx="4638675" cy="4940300"/>
          </a:xfrm>
          <a:prstGeom prst="rect">
            <a:avLst/>
          </a:prstGeom>
          <a:noFill/>
          <a:ln w="9525">
            <a:noFill/>
            <a:miter lim="800000"/>
            <a:headEnd/>
            <a:tailEnd/>
          </a:ln>
        </p:spPr>
        <p:txBody>
          <a:bodyPr>
            <a:spAutoFit/>
          </a:bodyPr>
          <a:lstStyle/>
          <a:p>
            <a:pPr>
              <a:spcBef>
                <a:spcPct val="50000"/>
              </a:spcBef>
            </a:pPr>
            <a:r>
              <a:rPr lang="en-US">
                <a:latin typeface="Comic Sans MS" pitchFamily="66" charset="0"/>
              </a:rPr>
              <a:t>New short baseline experiments are being developed:</a:t>
            </a:r>
          </a:p>
          <a:p>
            <a:pPr>
              <a:spcBef>
                <a:spcPct val="50000"/>
              </a:spcBef>
              <a:buFontTx/>
              <a:buChar char="•"/>
            </a:pPr>
            <a:r>
              <a:rPr lang="en-US">
                <a:latin typeface="Comic Sans MS" pitchFamily="66" charset="0"/>
              </a:rPr>
              <a:t>Double CHOOZ in France: 2-detector experiment ( 8.7 GW)- aiming for sin</a:t>
            </a:r>
            <a:r>
              <a:rPr lang="en-US" baseline="30000">
                <a:latin typeface="Comic Sans MS" pitchFamily="66" charset="0"/>
              </a:rPr>
              <a:t>2</a:t>
            </a:r>
            <a:r>
              <a:rPr lang="en-US">
                <a:latin typeface="Comic Sans MS" pitchFamily="66" charset="0"/>
              </a:rPr>
              <a:t>2</a:t>
            </a:r>
            <a:r>
              <a:rPr lang="en-US">
                <a:latin typeface="Symbol" pitchFamily="18" charset="2"/>
              </a:rPr>
              <a:t>q</a:t>
            </a:r>
            <a:r>
              <a:rPr lang="en-US" baseline="-25000">
                <a:latin typeface="Comic Sans MS" pitchFamily="66" charset="0"/>
              </a:rPr>
              <a:t>13 </a:t>
            </a:r>
            <a:r>
              <a:rPr lang="en-US">
                <a:latin typeface="Comic Sans MS" pitchFamily="66" charset="0"/>
              </a:rPr>
              <a:t> &lt;0.03 </a:t>
            </a:r>
          </a:p>
          <a:p>
            <a:pPr>
              <a:spcBef>
                <a:spcPct val="50000"/>
              </a:spcBef>
              <a:buFontTx/>
              <a:buChar char="•"/>
            </a:pPr>
            <a:endParaRPr lang="en-US">
              <a:latin typeface="Comic Sans MS" pitchFamily="66" charset="0"/>
            </a:endParaRPr>
          </a:p>
          <a:p>
            <a:pPr>
              <a:spcBef>
                <a:spcPct val="50000"/>
              </a:spcBef>
              <a:buFontTx/>
              <a:buChar char="•"/>
            </a:pPr>
            <a:r>
              <a:rPr lang="en-US">
                <a:latin typeface="Comic Sans MS" pitchFamily="66" charset="0"/>
              </a:rPr>
              <a:t>Daya Bay in China: 4 near detectors, 4 far detectors ( 11.3 GW)  aiming for sin</a:t>
            </a:r>
            <a:r>
              <a:rPr lang="en-US" baseline="30000">
                <a:latin typeface="Comic Sans MS" pitchFamily="66" charset="0"/>
              </a:rPr>
              <a:t>2</a:t>
            </a:r>
            <a:r>
              <a:rPr lang="en-US">
                <a:latin typeface="Comic Sans MS" pitchFamily="66" charset="0"/>
              </a:rPr>
              <a:t>2</a:t>
            </a:r>
            <a:r>
              <a:rPr lang="en-US">
                <a:latin typeface="Symbol" pitchFamily="18" charset="2"/>
              </a:rPr>
              <a:t>q</a:t>
            </a:r>
            <a:r>
              <a:rPr lang="en-US" baseline="-25000">
                <a:latin typeface="Comic Sans MS" pitchFamily="66" charset="0"/>
              </a:rPr>
              <a:t>13</a:t>
            </a:r>
            <a:r>
              <a:rPr lang="en-US">
                <a:latin typeface="Comic Sans MS" pitchFamily="66" charset="0"/>
              </a:rPr>
              <a:t> &lt;0.01</a:t>
            </a:r>
          </a:p>
          <a:p>
            <a:pPr>
              <a:spcBef>
                <a:spcPct val="50000"/>
              </a:spcBef>
              <a:buFontTx/>
              <a:buChar char="•"/>
            </a:pPr>
            <a:endParaRPr lang="en-US">
              <a:latin typeface="Comic Sans MS" pitchFamily="66" charset="0"/>
            </a:endParaRPr>
          </a:p>
          <a:p>
            <a:pPr>
              <a:spcBef>
                <a:spcPct val="50000"/>
              </a:spcBef>
              <a:buFontTx/>
              <a:buChar char="•"/>
            </a:pPr>
            <a:r>
              <a:rPr lang="en-US">
                <a:latin typeface="Comic Sans MS" pitchFamily="66" charset="0"/>
              </a:rPr>
              <a:t>Experiments progressing well:</a:t>
            </a:r>
          </a:p>
          <a:p>
            <a:pPr lvl="1">
              <a:spcBef>
                <a:spcPct val="50000"/>
              </a:spcBef>
              <a:buFontTx/>
              <a:buChar char="•"/>
            </a:pPr>
            <a:r>
              <a:rPr lang="en-US">
                <a:latin typeface="Comic Sans MS" pitchFamily="66" charset="0"/>
              </a:rPr>
              <a:t>Expect 1</a:t>
            </a:r>
            <a:r>
              <a:rPr lang="en-US" baseline="30000">
                <a:latin typeface="Comic Sans MS" pitchFamily="66" charset="0"/>
              </a:rPr>
              <a:t>st</a:t>
            </a:r>
            <a:r>
              <a:rPr lang="en-US">
                <a:latin typeface="Comic Sans MS" pitchFamily="66" charset="0"/>
              </a:rPr>
              <a:t> data in ~2010 or 2011 + &gt;3 yrs of running</a:t>
            </a:r>
          </a:p>
          <a:p>
            <a:pPr lvl="1">
              <a:spcBef>
                <a:spcPct val="50000"/>
              </a:spcBef>
              <a:buFontTx/>
              <a:buChar char="•"/>
            </a:pPr>
            <a:endParaRPr lang="en-US">
              <a:latin typeface="Calibri" pitchFamily="34" charset="0"/>
            </a:endParaRPr>
          </a:p>
        </p:txBody>
      </p:sp>
      <p:pic>
        <p:nvPicPr>
          <p:cNvPr id="52229" name="Picture 10"/>
          <p:cNvPicPr>
            <a:picLocks noChangeAspect="1" noChangeArrowheads="1"/>
          </p:cNvPicPr>
          <p:nvPr/>
        </p:nvPicPr>
        <p:blipFill>
          <a:blip r:embed="rId3"/>
          <a:srcRect/>
          <a:stretch>
            <a:fillRect/>
          </a:stretch>
        </p:blipFill>
        <p:spPr bwMode="auto">
          <a:xfrm>
            <a:off x="5257800" y="2133600"/>
            <a:ext cx="3886200" cy="552450"/>
          </a:xfrm>
          <a:prstGeom prst="rect">
            <a:avLst/>
          </a:prstGeom>
          <a:noFill/>
          <a:ln w="9525">
            <a:noFill/>
            <a:miter lim="800000"/>
            <a:headEnd/>
            <a:tailEnd/>
          </a:ln>
        </p:spPr>
      </p:pic>
      <p:sp>
        <p:nvSpPr>
          <p:cNvPr id="52230" name="Rectangle 11"/>
          <p:cNvSpPr>
            <a:spLocks noChangeArrowheads="1"/>
          </p:cNvSpPr>
          <p:nvPr/>
        </p:nvSpPr>
        <p:spPr bwMode="auto">
          <a:xfrm>
            <a:off x="457200" y="5719763"/>
            <a:ext cx="8001000" cy="922337"/>
          </a:xfrm>
          <a:prstGeom prst="rect">
            <a:avLst/>
          </a:prstGeom>
          <a:noFill/>
          <a:ln w="28575">
            <a:solidFill>
              <a:schemeClr val="tx1"/>
            </a:solidFill>
            <a:miter lim="800000"/>
            <a:headEnd/>
            <a:tailEnd/>
          </a:ln>
        </p:spPr>
        <p:txBody>
          <a:bodyPr>
            <a:spAutoFit/>
          </a:bodyPr>
          <a:lstStyle/>
          <a:p>
            <a:r>
              <a:rPr lang="en-US">
                <a:latin typeface="Comic Sans MS" pitchFamily="66" charset="0"/>
                <a:ea typeface="ＭＳ Ｐゴシック"/>
                <a:cs typeface="Comic Sans MS" pitchFamily="66" charset="0"/>
              </a:rPr>
              <a:t>The results from these experiments- along with T2K &amp; (NOvA)- will determine if searching for CPV in neutrino sector will be fruitful- not possible if</a:t>
            </a:r>
            <a:r>
              <a:rPr lang="en-US">
                <a:latin typeface="Calibri" pitchFamily="34" charset="0"/>
                <a:ea typeface="ＭＳ Ｐゴシック"/>
                <a:cs typeface="Comic Sans MS" pitchFamily="66" charset="0"/>
              </a:rPr>
              <a:t>  sin</a:t>
            </a:r>
            <a:r>
              <a:rPr lang="en-US" baseline="30000">
                <a:latin typeface="Calibri" pitchFamily="34" charset="0"/>
                <a:ea typeface="ＭＳ Ｐゴシック"/>
                <a:cs typeface="Comic Sans MS" pitchFamily="66" charset="0"/>
              </a:rPr>
              <a:t>2</a:t>
            </a:r>
            <a:r>
              <a:rPr lang="en-US">
                <a:latin typeface="Calibri" pitchFamily="34" charset="0"/>
                <a:ea typeface="ＭＳ Ｐゴシック"/>
                <a:cs typeface="Comic Sans MS" pitchFamily="66" charset="0"/>
              </a:rPr>
              <a:t>2</a:t>
            </a:r>
            <a:r>
              <a:rPr lang="en-US">
                <a:latin typeface="Symbol" pitchFamily="18" charset="2"/>
                <a:ea typeface="ＭＳ Ｐゴシック"/>
                <a:cs typeface="Comic Sans MS" pitchFamily="66" charset="0"/>
              </a:rPr>
              <a:t>q</a:t>
            </a:r>
            <a:r>
              <a:rPr lang="en-US" baseline="-25000">
                <a:latin typeface="Calibri" pitchFamily="34" charset="0"/>
                <a:ea typeface="ＭＳ Ｐゴシック"/>
                <a:cs typeface="Comic Sans MS" pitchFamily="66" charset="0"/>
              </a:rPr>
              <a:t>13</a:t>
            </a:r>
            <a:r>
              <a:rPr lang="en-US">
                <a:latin typeface="Calibri" pitchFamily="34" charset="0"/>
                <a:ea typeface="ＭＳ Ｐゴシック"/>
                <a:cs typeface="Comic Sans MS" pitchFamily="66" charset="0"/>
              </a:rPr>
              <a:t> &lt;0.01 .</a:t>
            </a:r>
          </a:p>
        </p:txBody>
      </p:sp>
      <p:pic>
        <p:nvPicPr>
          <p:cNvPr id="52231" name="Picture 9"/>
          <p:cNvPicPr>
            <a:picLocks noChangeAspect="1"/>
          </p:cNvPicPr>
          <p:nvPr/>
        </p:nvPicPr>
        <p:blipFill>
          <a:blip r:embed="rId4"/>
          <a:srcRect/>
          <a:stretch>
            <a:fillRect/>
          </a:stretch>
        </p:blipFill>
        <p:spPr bwMode="auto">
          <a:xfrm>
            <a:off x="4724400" y="1143000"/>
            <a:ext cx="4276725" cy="3613150"/>
          </a:xfrm>
          <a:prstGeom prst="rect">
            <a:avLst/>
          </a:prstGeom>
          <a:noFill/>
          <a:ln w="9525">
            <a:noFill/>
            <a:miter lim="800000"/>
            <a:headEnd/>
            <a:tailEnd/>
          </a:ln>
        </p:spPr>
      </p:pic>
      <p:sp>
        <p:nvSpPr>
          <p:cNvPr id="52232" name="TextBox 8"/>
          <p:cNvSpPr txBox="1">
            <a:spLocks noChangeArrowheads="1"/>
          </p:cNvSpPr>
          <p:nvPr/>
        </p:nvSpPr>
        <p:spPr bwMode="auto">
          <a:xfrm>
            <a:off x="990600" y="2133600"/>
            <a:ext cx="19050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Amanda Porta</a:t>
            </a:r>
          </a:p>
        </p:txBody>
      </p:sp>
      <p:sp>
        <p:nvSpPr>
          <p:cNvPr id="52233" name="TextBox 12"/>
          <p:cNvSpPr txBox="1">
            <a:spLocks noChangeArrowheads="1"/>
          </p:cNvSpPr>
          <p:nvPr/>
        </p:nvSpPr>
        <p:spPr bwMode="auto">
          <a:xfrm>
            <a:off x="1943100" y="3657600"/>
            <a:ext cx="19050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Philip Rubin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p:txBody>
          <a:bodyPr/>
          <a:lstStyle/>
          <a:p>
            <a:pPr>
              <a:defRPr/>
            </a:pPr>
            <a:r>
              <a:rPr lang="en-US"/>
              <a:t>   </a:t>
            </a:r>
          </a:p>
        </p:txBody>
      </p:sp>
      <p:sp>
        <p:nvSpPr>
          <p:cNvPr id="61443" name="Footer Placeholder 4"/>
          <p:cNvSpPr>
            <a:spLocks noGrp="1"/>
          </p:cNvSpPr>
          <p:nvPr>
            <p:ph type="ftr" sz="quarter" idx="11"/>
          </p:nvPr>
        </p:nvSpPr>
        <p:spPr/>
        <p:txBody>
          <a:bodyPr/>
          <a:lstStyle/>
          <a:p>
            <a:pPr>
              <a:defRPr/>
            </a:pPr>
            <a:r>
              <a:rPr lang="en-US" dirty="0" smtClean="0"/>
              <a:t>          </a:t>
            </a:r>
          </a:p>
        </p:txBody>
      </p:sp>
      <p:sp>
        <p:nvSpPr>
          <p:cNvPr id="8" name="Slide Number Placeholder 5"/>
          <p:cNvSpPr>
            <a:spLocks noGrp="1"/>
          </p:cNvSpPr>
          <p:nvPr>
            <p:ph type="sldNum" sz="quarter" idx="12"/>
          </p:nvPr>
        </p:nvSpPr>
        <p:spPr/>
        <p:txBody>
          <a:bodyPr/>
          <a:lstStyle/>
          <a:p>
            <a:pPr>
              <a:defRPr/>
            </a:pPr>
            <a:fld id="{3E8F9C9D-CBA8-4123-B509-E8D6655A20B2}" type="slidenum">
              <a:rPr lang="en-US"/>
              <a:pPr>
                <a:defRPr/>
              </a:pPr>
              <a:t>28</a:t>
            </a:fld>
            <a:r>
              <a:rPr lang="en-US"/>
              <a:t>#</a:t>
            </a:r>
          </a:p>
        </p:txBody>
      </p:sp>
      <p:sp>
        <p:nvSpPr>
          <p:cNvPr id="75782" name="Rectangle 2"/>
          <p:cNvSpPr>
            <a:spLocks noGrp="1" noChangeArrowheads="1"/>
          </p:cNvSpPr>
          <p:nvPr>
            <p:ph type="title"/>
          </p:nvPr>
        </p:nvSpPr>
        <p:spPr>
          <a:xfrm>
            <a:off x="685800" y="76200"/>
            <a:ext cx="7772400" cy="457200"/>
          </a:xfrm>
          <a:solidFill>
            <a:srgbClr val="C6D9F1"/>
          </a:solidFill>
        </p:spPr>
        <p:txBody>
          <a:bodyPr/>
          <a:lstStyle/>
          <a:p>
            <a:pPr eaLnBrk="1" hangingPunct="1"/>
            <a:r>
              <a:rPr lang="en-US" sz="2000" smtClean="0">
                <a:latin typeface="Comic Sans MS" pitchFamily="66" charset="0"/>
              </a:rPr>
              <a:t>Dirac or Majorna &amp; absolute scale of </a:t>
            </a:r>
            <a:r>
              <a:rPr lang="en-US" sz="2000" smtClean="0">
                <a:latin typeface="Symbol" pitchFamily="18" charset="2"/>
              </a:rPr>
              <a:t>n</a:t>
            </a:r>
            <a:r>
              <a:rPr lang="en-US" sz="2000" smtClean="0">
                <a:latin typeface="Comic Sans MS" pitchFamily="66" charset="0"/>
              </a:rPr>
              <a:t> mass- </a:t>
            </a:r>
            <a:r>
              <a:rPr lang="en-US" sz="2000" smtClean="0">
                <a:latin typeface="Symbol" pitchFamily="18" charset="2"/>
              </a:rPr>
              <a:t>0nbb </a:t>
            </a:r>
            <a:r>
              <a:rPr lang="en-US" sz="2000" smtClean="0">
                <a:latin typeface="Comic Sans MS" pitchFamily="66" charset="0"/>
              </a:rPr>
              <a:t>decays</a:t>
            </a:r>
          </a:p>
        </p:txBody>
      </p:sp>
      <p:pic>
        <p:nvPicPr>
          <p:cNvPr id="75783" name="Picture 13"/>
          <p:cNvPicPr>
            <a:picLocks noChangeAspect="1"/>
          </p:cNvPicPr>
          <p:nvPr/>
        </p:nvPicPr>
        <p:blipFill>
          <a:blip r:embed="rId3"/>
          <a:srcRect/>
          <a:stretch>
            <a:fillRect/>
          </a:stretch>
        </p:blipFill>
        <p:spPr bwMode="auto">
          <a:xfrm>
            <a:off x="41275" y="2362200"/>
            <a:ext cx="5099050" cy="3756025"/>
          </a:xfrm>
          <a:prstGeom prst="rect">
            <a:avLst/>
          </a:prstGeom>
          <a:noFill/>
          <a:ln w="9525">
            <a:noFill/>
            <a:miter lim="800000"/>
            <a:headEnd/>
            <a:tailEnd/>
          </a:ln>
        </p:spPr>
      </p:pic>
      <p:sp>
        <p:nvSpPr>
          <p:cNvPr id="75784" name="TextBox 14"/>
          <p:cNvSpPr txBox="1">
            <a:spLocks noChangeArrowheads="1"/>
          </p:cNvSpPr>
          <p:nvPr/>
        </p:nvSpPr>
        <p:spPr bwMode="auto">
          <a:xfrm>
            <a:off x="457200" y="676275"/>
            <a:ext cx="8458200" cy="923925"/>
          </a:xfrm>
          <a:prstGeom prst="rect">
            <a:avLst/>
          </a:prstGeom>
          <a:noFill/>
          <a:ln w="9525">
            <a:noFill/>
            <a:miter lim="800000"/>
            <a:headEnd/>
            <a:tailEnd/>
          </a:ln>
        </p:spPr>
        <p:txBody>
          <a:bodyPr>
            <a:spAutoFit/>
          </a:bodyPr>
          <a:lstStyle/>
          <a:p>
            <a:r>
              <a:rPr lang="en-US">
                <a:latin typeface="Comic Sans MS" pitchFamily="66" charset="0"/>
              </a:rPr>
              <a:t>Final results for CUORICINO: </a:t>
            </a:r>
            <a:r>
              <a:rPr lang="en-US" u="sng">
                <a:solidFill>
                  <a:srgbClr val="FF0000"/>
                </a:solidFill>
                <a:latin typeface="Comic Sans MS" pitchFamily="66" charset="0"/>
              </a:rPr>
              <a:t>See excellent review by F. Ferroni</a:t>
            </a:r>
          </a:p>
          <a:p>
            <a:r>
              <a:rPr lang="en-US">
                <a:solidFill>
                  <a:srgbClr val="FF0000"/>
                </a:solidFill>
                <a:latin typeface="Comic Sans MS" pitchFamily="66" charset="0"/>
              </a:rPr>
              <a:t> </a:t>
            </a:r>
          </a:p>
          <a:p>
            <a:r>
              <a:rPr lang="en-US">
                <a:latin typeface="Comic Sans MS" pitchFamily="66" charset="0"/>
              </a:rPr>
              <a:t>For </a:t>
            </a:r>
            <a:r>
              <a:rPr lang="en-US" baseline="30000">
                <a:latin typeface="Comic Sans MS" pitchFamily="66" charset="0"/>
              </a:rPr>
              <a:t>130</a:t>
            </a:r>
            <a:r>
              <a:rPr lang="en-US">
                <a:latin typeface="Comic Sans MS" pitchFamily="66" charset="0"/>
              </a:rPr>
              <a:t>Te,  measure: </a:t>
            </a:r>
            <a:r>
              <a:rPr lang="en-US">
                <a:latin typeface="Symbol" pitchFamily="18" charset="2"/>
              </a:rPr>
              <a:t>  </a:t>
            </a:r>
            <a:endParaRPr lang="en-US">
              <a:latin typeface="Comic Sans MS" pitchFamily="66" charset="0"/>
            </a:endParaRPr>
          </a:p>
        </p:txBody>
      </p:sp>
      <p:graphicFrame>
        <p:nvGraphicFramePr>
          <p:cNvPr id="75778" name="AutoShape 2"/>
          <p:cNvGraphicFramePr>
            <a:graphicFrameLocks noChangeAspect="1"/>
          </p:cNvGraphicFramePr>
          <p:nvPr/>
        </p:nvGraphicFramePr>
        <p:xfrm>
          <a:off x="2971800" y="1146175"/>
          <a:ext cx="1639888" cy="498475"/>
        </p:xfrm>
        <a:graphic>
          <a:graphicData uri="http://schemas.openxmlformats.org/presentationml/2006/ole">
            <p:oleObj spid="_x0000_s75778" name="Equation" r:id="rId4" imgW="0" imgH="0" progId="Equation.3">
              <p:embed/>
            </p:oleObj>
          </a:graphicData>
        </a:graphic>
      </p:graphicFrame>
      <p:pic>
        <p:nvPicPr>
          <p:cNvPr id="75785" name="Picture 16"/>
          <p:cNvPicPr>
            <a:picLocks noChangeAspect="1"/>
          </p:cNvPicPr>
          <p:nvPr/>
        </p:nvPicPr>
        <p:blipFill>
          <a:blip r:embed="rId5"/>
          <a:srcRect/>
          <a:stretch>
            <a:fillRect/>
          </a:stretch>
        </p:blipFill>
        <p:spPr bwMode="auto">
          <a:xfrm>
            <a:off x="5810250" y="3133725"/>
            <a:ext cx="2876550" cy="2984500"/>
          </a:xfrm>
          <a:prstGeom prst="rect">
            <a:avLst/>
          </a:prstGeom>
          <a:noFill/>
          <a:ln w="9525">
            <a:noFill/>
            <a:miter lim="800000"/>
            <a:headEnd/>
            <a:tailEnd/>
          </a:ln>
        </p:spPr>
      </p:pic>
      <p:sp>
        <p:nvSpPr>
          <p:cNvPr id="75786" name="TextBox 18"/>
          <p:cNvSpPr txBox="1">
            <a:spLocks noChangeArrowheads="1"/>
          </p:cNvSpPr>
          <p:nvPr/>
        </p:nvSpPr>
        <p:spPr bwMode="auto">
          <a:xfrm>
            <a:off x="5410200" y="2152650"/>
            <a:ext cx="3733800" cy="646113"/>
          </a:xfrm>
          <a:prstGeom prst="rect">
            <a:avLst/>
          </a:prstGeom>
          <a:solidFill>
            <a:schemeClr val="bg2"/>
          </a:solidFill>
          <a:ln w="9525">
            <a:noFill/>
            <a:miter lim="800000"/>
            <a:headEnd/>
            <a:tailEnd/>
          </a:ln>
        </p:spPr>
        <p:txBody>
          <a:bodyPr>
            <a:spAutoFit/>
          </a:bodyPr>
          <a:lstStyle/>
          <a:p>
            <a:r>
              <a:rPr lang="en-US">
                <a:latin typeface="Comic Sans MS" pitchFamily="66" charset="0"/>
              </a:rPr>
              <a:t>Future: Cuoricino  </a:t>
            </a:r>
            <a:r>
              <a:rPr lang="en-US">
                <a:latin typeface="Comic Sans MS" pitchFamily="66" charset="0"/>
                <a:sym typeface="Wingdings" pitchFamily="2" charset="2"/>
              </a:rPr>
              <a:t>CUORE</a:t>
            </a:r>
          </a:p>
          <a:p>
            <a:r>
              <a:rPr lang="en-US">
                <a:latin typeface="Comic Sans MS" pitchFamily="66" charset="0"/>
                <a:sym typeface="Wingdings" pitchFamily="2" charset="2"/>
              </a:rPr>
              <a:t>Aiming for </a:t>
            </a:r>
            <a:r>
              <a:rPr lang="en-US">
                <a:latin typeface="Symbol" pitchFamily="18" charset="2"/>
                <a:sym typeface="Wingdings" pitchFamily="2" charset="2"/>
              </a:rPr>
              <a:t>t ~1.7</a:t>
            </a:r>
            <a:r>
              <a:rPr lang="en-US">
                <a:latin typeface="Comic Sans MS" pitchFamily="66" charset="0"/>
                <a:sym typeface="Wingdings" pitchFamily="2" charset="2"/>
              </a:rPr>
              <a:t>x10</a:t>
            </a:r>
            <a:r>
              <a:rPr lang="en-US" baseline="30000">
                <a:latin typeface="Comic Sans MS" pitchFamily="66" charset="0"/>
                <a:sym typeface="Wingdings" pitchFamily="2" charset="2"/>
              </a:rPr>
              <a:t>26</a:t>
            </a:r>
            <a:endParaRPr lang="en-US" baseline="30000">
              <a:latin typeface="Comic Sans MS" pitchFamily="66" charset="0"/>
            </a:endParaRPr>
          </a:p>
        </p:txBody>
      </p:sp>
      <p:sp>
        <p:nvSpPr>
          <p:cNvPr id="20" name="Oval 19"/>
          <p:cNvSpPr/>
          <p:nvPr/>
        </p:nvSpPr>
        <p:spPr>
          <a:xfrm>
            <a:off x="6553200" y="2362200"/>
            <a:ext cx="1447800" cy="436563"/>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Arrow Connector 21"/>
          <p:cNvCxnSpPr>
            <a:stCxn id="20" idx="3"/>
          </p:cNvCxnSpPr>
          <p:nvPr/>
        </p:nvCxnSpPr>
        <p:spPr>
          <a:xfrm rot="5400000">
            <a:off x="2730500" y="1755775"/>
            <a:ext cx="3057525" cy="5013325"/>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Content Placeholder 2"/>
          <p:cNvSpPr>
            <a:spLocks noGrp="1"/>
          </p:cNvSpPr>
          <p:nvPr>
            <p:ph idx="1"/>
          </p:nvPr>
        </p:nvSpPr>
        <p:spPr/>
        <p:txBody>
          <a:bodyPr/>
          <a:lstStyle/>
          <a:p>
            <a:pPr algn="ctr" eaLnBrk="1" hangingPunct="1">
              <a:buFont typeface="Arial" charset="0"/>
              <a:buNone/>
            </a:pPr>
            <a:r>
              <a:rPr lang="en-US" sz="3600" smtClean="0">
                <a:latin typeface="Comic Sans MS" pitchFamily="66" charset="0"/>
              </a:rPr>
              <a:t>Dark Matter Search</a:t>
            </a:r>
          </a:p>
          <a:p>
            <a:pPr algn="ctr" eaLnBrk="1" hangingPunct="1">
              <a:buFont typeface="Arial" charset="0"/>
              <a:buNone/>
            </a:pPr>
            <a:endParaRPr lang="en-US" sz="3600" smtClean="0">
              <a:latin typeface="Comic Sans MS" pitchFamily="66" charset="0"/>
            </a:endParaRPr>
          </a:p>
          <a:p>
            <a:pPr algn="ctr" eaLnBrk="1" hangingPunct="1">
              <a:buFont typeface="Arial" charset="0"/>
              <a:buNone/>
            </a:pPr>
            <a:r>
              <a:rPr lang="en-US" sz="2400" smtClean="0">
                <a:latin typeface="Comic Sans MS" pitchFamily="66" charset="0"/>
              </a:rPr>
              <a:t>Excellent reviews at this meeting</a:t>
            </a:r>
          </a:p>
          <a:p>
            <a:pPr algn="ctr" eaLnBrk="1" hangingPunct="1">
              <a:buFont typeface="Arial" charset="0"/>
              <a:buNone/>
            </a:pPr>
            <a:r>
              <a:rPr lang="en-US" sz="2400" smtClean="0">
                <a:latin typeface="Comic Sans MS" pitchFamily="66" charset="0"/>
              </a:rPr>
              <a:t>Jules Gascon on DM review </a:t>
            </a:r>
          </a:p>
          <a:p>
            <a:pPr algn="ctr" eaLnBrk="1" hangingPunct="1">
              <a:buFont typeface="Arial" charset="0"/>
              <a:buNone/>
            </a:pPr>
            <a:r>
              <a:rPr lang="en-US" sz="2400" smtClean="0">
                <a:latin typeface="Comic Sans MS" pitchFamily="66" charset="0"/>
              </a:rPr>
              <a:t>Theodoros Geralis on Axions</a:t>
            </a:r>
            <a:endParaRPr lang="en-US" smtClean="0">
              <a:latin typeface="Comic Sans MS" pitchFamily="66" charset="0"/>
            </a:endParaRPr>
          </a:p>
          <a:p>
            <a:pPr algn="ctr" eaLnBrk="1" hangingPunct="1">
              <a:buFont typeface="Arial" charset="0"/>
              <a:buNone/>
            </a:pPr>
            <a:endParaRPr lang="en-US" smtClean="0">
              <a:latin typeface="Comic Sans MS" pitchFamily="66" charset="0"/>
            </a:endParaRPr>
          </a:p>
          <a:p>
            <a:pPr algn="ctr" eaLnBrk="1" hangingPunct="1">
              <a:buFont typeface="Arial" charset="0"/>
              <a:buNone/>
            </a:pPr>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85800" y="152400"/>
            <a:ext cx="7772400" cy="304800"/>
          </a:xfrm>
          <a:solidFill>
            <a:srgbClr val="CCCCFF"/>
          </a:solidFill>
        </p:spPr>
        <p:txBody>
          <a:bodyPr rtlCol="0">
            <a:normAutofit fontScale="90000"/>
          </a:bodyPr>
          <a:lstStyle/>
          <a:p>
            <a:pPr eaLnBrk="1" fontAlgn="auto" hangingPunct="1">
              <a:spcAft>
                <a:spcPts val="0"/>
              </a:spcAft>
              <a:defRPr/>
            </a:pPr>
            <a:r>
              <a:rPr lang="en-US" sz="3200" dirty="0" smtClean="0">
                <a:latin typeface="Comic Sans MS" charset="0"/>
                <a:ea typeface="Comic Sans MS" charset="0"/>
                <a:cs typeface="Comic Sans MS" charset="0"/>
              </a:rPr>
              <a:t>LHC experiments</a:t>
            </a:r>
          </a:p>
        </p:txBody>
      </p:sp>
      <p:sp>
        <p:nvSpPr>
          <p:cNvPr id="21507" name="Date Placeholder 3"/>
          <p:cNvSpPr>
            <a:spLocks noGrp="1"/>
          </p:cNvSpPr>
          <p:nvPr>
            <p:ph type="dt" sz="quarter" idx="10"/>
          </p:nvPr>
        </p:nvSpPr>
        <p:spPr>
          <a:xfrm>
            <a:off x="0" y="6416675"/>
            <a:ext cx="762000" cy="304800"/>
          </a:xfrm>
        </p:spPr>
        <p:txBody>
          <a:bodyPr/>
          <a:lstStyle/>
          <a:p>
            <a:pPr>
              <a:defRPr/>
            </a:pPr>
            <a:r>
              <a:rPr lang="en-US" dirty="0">
                <a:latin typeface="Wingdings" charset="2"/>
                <a:ea typeface="Wingdings" charset="2"/>
                <a:cs typeface="Wingdings" charset="2"/>
                <a:hlinkClick r:id="rId2" action="ppaction://hlinksldjump"/>
              </a:rPr>
              <a:t></a:t>
            </a:r>
            <a:endParaRPr lang="en-US" dirty="0"/>
          </a:p>
        </p:txBody>
      </p:sp>
      <p:sp>
        <p:nvSpPr>
          <p:cNvPr id="21508"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29E613F0-F68C-432B-B9E5-0E255C93B2AD}" type="slidenum">
              <a:rPr lang="en-US"/>
              <a:pPr>
                <a:defRPr/>
              </a:pPr>
              <a:t>3</a:t>
            </a:fld>
            <a:r>
              <a:rPr lang="en-US"/>
              <a:t>#</a:t>
            </a:r>
          </a:p>
        </p:txBody>
      </p:sp>
      <p:sp>
        <p:nvSpPr>
          <p:cNvPr id="21510" name="TextBox 6"/>
          <p:cNvSpPr txBox="1">
            <a:spLocks noChangeArrowheads="1"/>
          </p:cNvSpPr>
          <p:nvPr/>
        </p:nvSpPr>
        <p:spPr bwMode="auto">
          <a:xfrm>
            <a:off x="468313" y="544513"/>
            <a:ext cx="8456612" cy="1731962"/>
          </a:xfrm>
          <a:prstGeom prst="rect">
            <a:avLst/>
          </a:prstGeom>
          <a:noFill/>
          <a:ln w="9525">
            <a:noFill/>
            <a:miter lim="800000"/>
            <a:headEnd/>
            <a:tailEnd/>
          </a:ln>
        </p:spPr>
        <p:txBody>
          <a:bodyPr>
            <a:spAutoFit/>
          </a:bodyPr>
          <a:lstStyle/>
          <a:p>
            <a:pPr fontAlgn="auto">
              <a:spcBef>
                <a:spcPts val="0"/>
              </a:spcBef>
              <a:spcAft>
                <a:spcPts val="0"/>
              </a:spcAft>
              <a:buFont typeface="Wingdings" charset="2"/>
              <a:buChar char="Ø"/>
              <a:defRPr/>
            </a:pPr>
            <a:r>
              <a:rPr lang="en-US" sz="1730" dirty="0">
                <a:solidFill>
                  <a:srgbClr val="000000"/>
                </a:solidFill>
                <a:latin typeface="Comic Sans MS" charset="0"/>
                <a:ea typeface="Comic Sans MS" charset="0"/>
                <a:cs typeface="Comic Sans MS" charset="0"/>
              </a:rPr>
              <a:t>(re)-start up is expected in Sept/Oct-2009.  ATLAS, CMS, LHCB reported that they </a:t>
            </a:r>
            <a:r>
              <a:rPr lang="en-US" dirty="0">
                <a:latin typeface="Comic Sans MS"/>
                <a:cs typeface="Comic Sans MS"/>
              </a:rPr>
              <a:t>have been commissioning for ~3yrs;  aligning &amp; calibrating with </a:t>
            </a:r>
            <a:r>
              <a:rPr lang="en-US" dirty="0" err="1">
                <a:latin typeface="Comic Sans MS"/>
                <a:cs typeface="Comic Sans MS"/>
              </a:rPr>
              <a:t>cosmics</a:t>
            </a:r>
            <a:r>
              <a:rPr lang="en-US" dirty="0">
                <a:latin typeface="Comic Sans MS"/>
                <a:cs typeface="Comic Sans MS"/>
              </a:rPr>
              <a:t> &amp; are ready for LHC beams.</a:t>
            </a:r>
          </a:p>
          <a:p>
            <a:pPr fontAlgn="auto">
              <a:spcBef>
                <a:spcPts val="0"/>
              </a:spcBef>
              <a:spcAft>
                <a:spcPts val="0"/>
              </a:spcAft>
              <a:buFont typeface="Wingdings" charset="2"/>
              <a:buChar char="Ø"/>
              <a:defRPr/>
            </a:pPr>
            <a:r>
              <a:rPr lang="en-US" dirty="0">
                <a:latin typeface="Comic Sans MS"/>
                <a:cs typeface="Comic Sans MS"/>
              </a:rPr>
              <a:t>Successfully run &amp; recorded beam events in September 08 (2 day beam)</a:t>
            </a:r>
            <a:r>
              <a:rPr lang="en-US" sz="1730" dirty="0">
                <a:solidFill>
                  <a:srgbClr val="000000"/>
                </a:solidFill>
                <a:latin typeface="Comic Sans MS" charset="0"/>
                <a:ea typeface="Comic Sans MS" charset="0"/>
                <a:cs typeface="Comic Sans MS" charset="0"/>
              </a:rPr>
              <a:t>.</a:t>
            </a:r>
          </a:p>
          <a:p>
            <a:pPr fontAlgn="auto">
              <a:spcBef>
                <a:spcPts val="0"/>
              </a:spcBef>
              <a:spcAft>
                <a:spcPts val="0"/>
              </a:spcAft>
              <a:buFont typeface="Wingdings" charset="2"/>
              <a:buChar char="Ø"/>
              <a:defRPr/>
            </a:pPr>
            <a:r>
              <a:rPr lang="en-US" sz="1730" dirty="0">
                <a:solidFill>
                  <a:srgbClr val="000000"/>
                </a:solidFill>
                <a:latin typeface="Comic Sans MS" charset="0"/>
                <a:ea typeface="Comic Sans MS" charset="0"/>
                <a:cs typeface="Comic Sans MS" charset="0"/>
              </a:rPr>
              <a:t> Even with the early data (~200/pb)  some high impact physics is expected.</a:t>
            </a:r>
            <a:endParaRPr lang="en-US" sz="1730" b="1" dirty="0">
              <a:solidFill>
                <a:srgbClr val="000000"/>
              </a:solidFill>
              <a:latin typeface="Comic Sans MS" charset="0"/>
              <a:ea typeface="Comic Sans MS" charset="0"/>
              <a:cs typeface="Comic Sans MS" charset="0"/>
            </a:endParaRPr>
          </a:p>
          <a:p>
            <a:pPr fontAlgn="auto">
              <a:spcBef>
                <a:spcPts val="0"/>
              </a:spcBef>
              <a:spcAft>
                <a:spcPts val="0"/>
              </a:spcAft>
              <a:defRPr/>
            </a:pPr>
            <a:r>
              <a:rPr lang="en-US" dirty="0">
                <a:latin typeface="Comic Sans MS"/>
                <a:cs typeface="Comic Sans MS"/>
              </a:rPr>
              <a:t> </a:t>
            </a:r>
          </a:p>
        </p:txBody>
      </p:sp>
      <p:pic>
        <p:nvPicPr>
          <p:cNvPr id="18438" name="Picture 4" descr="splash-snapshot5"/>
          <p:cNvPicPr>
            <a:picLocks noChangeAspect="1" noChangeArrowheads="1"/>
          </p:cNvPicPr>
          <p:nvPr/>
        </p:nvPicPr>
        <p:blipFill>
          <a:blip r:embed="rId3"/>
          <a:srcRect l="8717" r="7603"/>
          <a:stretch>
            <a:fillRect/>
          </a:stretch>
        </p:blipFill>
        <p:spPr bwMode="auto">
          <a:xfrm>
            <a:off x="4697413" y="2276475"/>
            <a:ext cx="4446587" cy="3352800"/>
          </a:xfrm>
          <a:prstGeom prst="rect">
            <a:avLst/>
          </a:prstGeom>
          <a:noFill/>
          <a:ln w="9525">
            <a:noFill/>
            <a:miter lim="800000"/>
            <a:headEnd/>
            <a:tailEnd/>
          </a:ln>
        </p:spPr>
      </p:pic>
      <p:pic>
        <p:nvPicPr>
          <p:cNvPr id="18439" name="Picture 13"/>
          <p:cNvPicPr>
            <a:picLocks noChangeAspect="1"/>
          </p:cNvPicPr>
          <p:nvPr/>
        </p:nvPicPr>
        <p:blipFill>
          <a:blip r:embed="rId4"/>
          <a:srcRect/>
          <a:stretch>
            <a:fillRect/>
          </a:stretch>
        </p:blipFill>
        <p:spPr bwMode="auto">
          <a:xfrm>
            <a:off x="685800" y="2797175"/>
            <a:ext cx="3013075" cy="3924300"/>
          </a:xfrm>
          <a:prstGeom prst="rect">
            <a:avLst/>
          </a:prstGeom>
          <a:noFill/>
          <a:ln w="9525">
            <a:noFill/>
            <a:miter lim="800000"/>
            <a:headEnd/>
            <a:tailEnd/>
          </a:ln>
        </p:spPr>
      </p:pic>
      <p:sp>
        <p:nvSpPr>
          <p:cNvPr id="18440" name="TextBox 14"/>
          <p:cNvSpPr txBox="1">
            <a:spLocks noChangeArrowheads="1"/>
          </p:cNvSpPr>
          <p:nvPr/>
        </p:nvSpPr>
        <p:spPr bwMode="auto">
          <a:xfrm>
            <a:off x="230188" y="2492375"/>
            <a:ext cx="4340225" cy="369888"/>
          </a:xfrm>
          <a:prstGeom prst="rect">
            <a:avLst/>
          </a:prstGeom>
          <a:solidFill>
            <a:srgbClr val="CCFFCC"/>
          </a:solidFill>
          <a:ln w="9525">
            <a:noFill/>
            <a:miter lim="800000"/>
            <a:headEnd/>
            <a:tailEnd/>
          </a:ln>
        </p:spPr>
        <p:txBody>
          <a:bodyPr wrap="none">
            <a:spAutoFit/>
          </a:bodyPr>
          <a:lstStyle/>
          <a:p>
            <a:r>
              <a:rPr lang="en-US">
                <a:latin typeface="Calibri" pitchFamily="34" charset="0"/>
              </a:rPr>
              <a:t>A cosmic event in ATLAS inner tracker</a:t>
            </a:r>
            <a:r>
              <a:rPr lang="en-US">
                <a:solidFill>
                  <a:srgbClr val="CCFFCC"/>
                </a:solidFill>
                <a:latin typeface="Calibri" pitchFamily="34" charset="0"/>
              </a:rPr>
              <a:t>tracker</a:t>
            </a:r>
          </a:p>
        </p:txBody>
      </p:sp>
      <p:sp>
        <p:nvSpPr>
          <p:cNvPr id="18441" name="TextBox 15"/>
          <p:cNvSpPr txBox="1">
            <a:spLocks noChangeArrowheads="1"/>
          </p:cNvSpPr>
          <p:nvPr/>
        </p:nvSpPr>
        <p:spPr bwMode="auto">
          <a:xfrm>
            <a:off x="5351463" y="2416175"/>
            <a:ext cx="2971800" cy="381000"/>
          </a:xfrm>
          <a:prstGeom prst="rect">
            <a:avLst/>
          </a:prstGeom>
          <a:solidFill>
            <a:srgbClr val="CCFFCC"/>
          </a:solidFill>
          <a:ln w="9525">
            <a:noFill/>
            <a:miter lim="800000"/>
            <a:headEnd/>
            <a:tailEnd/>
          </a:ln>
        </p:spPr>
        <p:txBody>
          <a:bodyPr>
            <a:spAutoFit/>
          </a:bodyPr>
          <a:lstStyle/>
          <a:p>
            <a:r>
              <a:rPr lang="en-US">
                <a:latin typeface="Calibri" pitchFamily="34" charset="0"/>
              </a:rPr>
              <a:t>A beam event in CMS</a:t>
            </a:r>
          </a:p>
        </p:txBody>
      </p:sp>
      <p:pic>
        <p:nvPicPr>
          <p:cNvPr id="18442" name="Picture 7"/>
          <p:cNvPicPr>
            <a:picLocks noGrp="1" noChangeAspect="1"/>
          </p:cNvPicPr>
          <p:nvPr>
            <p:ph sz="half" idx="1"/>
          </p:nvPr>
        </p:nvPicPr>
        <p:blipFill>
          <a:blip r:embed="rId5"/>
          <a:srcRect/>
          <a:stretch>
            <a:fillRect/>
          </a:stretch>
        </p:blipFill>
        <p:spPr>
          <a:xfrm>
            <a:off x="5715000" y="4899025"/>
            <a:ext cx="2608263" cy="1958975"/>
          </a:xfrm>
        </p:spPr>
      </p:pic>
      <p:sp>
        <p:nvSpPr>
          <p:cNvPr id="18443" name="TextBox 11"/>
          <p:cNvSpPr txBox="1">
            <a:spLocks noChangeArrowheads="1"/>
          </p:cNvSpPr>
          <p:nvPr/>
        </p:nvSpPr>
        <p:spPr bwMode="auto">
          <a:xfrm>
            <a:off x="3698875" y="5078413"/>
            <a:ext cx="2438400" cy="368300"/>
          </a:xfrm>
          <a:prstGeom prst="rect">
            <a:avLst/>
          </a:prstGeom>
          <a:solidFill>
            <a:srgbClr val="CCFFCC"/>
          </a:solidFill>
          <a:ln w="9525">
            <a:noFill/>
            <a:miter lim="800000"/>
            <a:headEnd/>
            <a:tailEnd/>
          </a:ln>
        </p:spPr>
        <p:txBody>
          <a:bodyPr>
            <a:spAutoFit/>
          </a:bodyPr>
          <a:lstStyle/>
          <a:p>
            <a:r>
              <a:rPr lang="en-US">
                <a:latin typeface="Calibri" pitchFamily="34" charset="0"/>
              </a:rPr>
              <a:t>A beam event in LHCB</a:t>
            </a:r>
          </a:p>
        </p:txBody>
      </p:sp>
      <p:sp>
        <p:nvSpPr>
          <p:cNvPr id="18444" name="TextBox 16"/>
          <p:cNvSpPr txBox="1">
            <a:spLocks noChangeArrowheads="1"/>
          </p:cNvSpPr>
          <p:nvPr/>
        </p:nvSpPr>
        <p:spPr bwMode="auto">
          <a:xfrm>
            <a:off x="468313" y="2122488"/>
            <a:ext cx="1436687" cy="369887"/>
          </a:xfrm>
          <a:prstGeom prst="rect">
            <a:avLst/>
          </a:prstGeom>
          <a:noFill/>
          <a:ln w="9525">
            <a:noFill/>
            <a:miter lim="800000"/>
            <a:headEnd/>
            <a:tailEnd/>
          </a:ln>
        </p:spPr>
        <p:txBody>
          <a:bodyPr>
            <a:spAutoFit/>
          </a:bodyPr>
          <a:lstStyle/>
          <a:p>
            <a:r>
              <a:rPr lang="en-US">
                <a:solidFill>
                  <a:srgbClr val="FF0000"/>
                </a:solidFill>
                <a:latin typeface="Calibri" pitchFamily="34" charset="0"/>
              </a:rPr>
              <a:t>Thilo Pauly</a:t>
            </a:r>
          </a:p>
        </p:txBody>
      </p:sp>
      <p:sp>
        <p:nvSpPr>
          <p:cNvPr id="18445" name="TextBox 17"/>
          <p:cNvSpPr txBox="1">
            <a:spLocks noChangeArrowheads="1"/>
          </p:cNvSpPr>
          <p:nvPr/>
        </p:nvSpPr>
        <p:spPr bwMode="auto">
          <a:xfrm>
            <a:off x="4278313" y="5446713"/>
            <a:ext cx="1436687" cy="369887"/>
          </a:xfrm>
          <a:prstGeom prst="rect">
            <a:avLst/>
          </a:prstGeom>
          <a:noFill/>
          <a:ln w="9525">
            <a:noFill/>
            <a:miter lim="800000"/>
            <a:headEnd/>
            <a:tailEnd/>
          </a:ln>
        </p:spPr>
        <p:txBody>
          <a:bodyPr>
            <a:spAutoFit/>
          </a:bodyPr>
          <a:lstStyle/>
          <a:p>
            <a:r>
              <a:rPr lang="en-US">
                <a:solidFill>
                  <a:srgbClr val="FF0000"/>
                </a:solidFill>
                <a:latin typeface="Calibri" pitchFamily="34" charset="0"/>
              </a:rPr>
              <a:t>Adriano Lai</a:t>
            </a:r>
          </a:p>
        </p:txBody>
      </p:sp>
      <p:sp>
        <p:nvSpPr>
          <p:cNvPr id="18446" name="TextBox 18"/>
          <p:cNvSpPr txBox="1">
            <a:spLocks noChangeArrowheads="1"/>
          </p:cNvSpPr>
          <p:nvPr/>
        </p:nvSpPr>
        <p:spPr bwMode="auto">
          <a:xfrm>
            <a:off x="5302250" y="2058988"/>
            <a:ext cx="1936750" cy="368300"/>
          </a:xfrm>
          <a:prstGeom prst="rect">
            <a:avLst/>
          </a:prstGeom>
          <a:noFill/>
          <a:ln w="9525">
            <a:noFill/>
            <a:miter lim="800000"/>
            <a:headEnd/>
            <a:tailEnd/>
          </a:ln>
        </p:spPr>
        <p:txBody>
          <a:bodyPr>
            <a:spAutoFit/>
          </a:bodyPr>
          <a:lstStyle/>
          <a:p>
            <a:r>
              <a:rPr lang="en-US">
                <a:solidFill>
                  <a:srgbClr val="FF0000"/>
                </a:solidFill>
                <a:latin typeface="Calibri" pitchFamily="34" charset="0"/>
              </a:rPr>
              <a:t>Emilio Meschi</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7772400" cy="457200"/>
          </a:xfrm>
          <a:solidFill>
            <a:srgbClr val="CCCCFF"/>
          </a:solidFill>
        </p:spPr>
        <p:txBody>
          <a:bodyPr rtlCol="0">
            <a:normAutofit fontScale="90000"/>
          </a:bodyPr>
          <a:lstStyle/>
          <a:p>
            <a:pPr eaLnBrk="1" fontAlgn="auto" hangingPunct="1">
              <a:spcAft>
                <a:spcPts val="0"/>
              </a:spcAft>
              <a:defRPr/>
            </a:pPr>
            <a:r>
              <a:rPr lang="en-US" sz="3600" smtClean="0">
                <a:latin typeface="Comic Sans MS" charset="0"/>
                <a:ea typeface="Comic Sans MS" charset="0"/>
                <a:cs typeface="Comic Sans MS" charset="0"/>
              </a:rPr>
              <a:t>DM- direct search results</a:t>
            </a:r>
          </a:p>
        </p:txBody>
      </p:sp>
      <p:sp>
        <p:nvSpPr>
          <p:cNvPr id="63491" name="Date Placeholder 2"/>
          <p:cNvSpPr>
            <a:spLocks noGrp="1"/>
          </p:cNvSpPr>
          <p:nvPr>
            <p:ph type="dt" sz="quarter" idx="10"/>
          </p:nvPr>
        </p:nvSpPr>
        <p:spPr/>
        <p:txBody>
          <a:bodyPr/>
          <a:lstStyle/>
          <a:p>
            <a:pPr>
              <a:defRPr/>
            </a:pPr>
            <a:r>
              <a:rPr lang="en-US" dirty="0"/>
              <a:t>   </a:t>
            </a:r>
          </a:p>
        </p:txBody>
      </p:sp>
      <p:sp>
        <p:nvSpPr>
          <p:cNvPr id="63492" name="Footer Placeholder 3"/>
          <p:cNvSpPr>
            <a:spLocks noGrp="1"/>
          </p:cNvSpPr>
          <p:nvPr>
            <p:ph type="ftr" sz="quarter" idx="11"/>
          </p:nvPr>
        </p:nvSpPr>
        <p:spPr>
          <a:xfrm>
            <a:off x="3124200" y="6416675"/>
            <a:ext cx="2895600" cy="365125"/>
          </a:xfrm>
        </p:spPr>
        <p:txBody>
          <a:bodyPr/>
          <a:lstStyle/>
          <a:p>
            <a:pPr>
              <a:defRPr/>
            </a:pPr>
            <a:r>
              <a:rPr lang="en-US" dirty="0" smtClean="0"/>
              <a:t>          </a:t>
            </a:r>
          </a:p>
        </p:txBody>
      </p:sp>
      <p:sp>
        <p:nvSpPr>
          <p:cNvPr id="9" name="Slide Number Placeholder 4"/>
          <p:cNvSpPr>
            <a:spLocks noGrp="1"/>
          </p:cNvSpPr>
          <p:nvPr>
            <p:ph type="sldNum" sz="quarter" idx="12"/>
          </p:nvPr>
        </p:nvSpPr>
        <p:spPr/>
        <p:txBody>
          <a:bodyPr/>
          <a:lstStyle/>
          <a:p>
            <a:pPr>
              <a:defRPr/>
            </a:pPr>
            <a:fld id="{C27F08AE-4BE8-4ABE-9256-479947351F04}" type="slidenum">
              <a:rPr lang="en-US"/>
              <a:pPr>
                <a:defRPr/>
              </a:pPr>
              <a:t>30</a:t>
            </a:fld>
            <a:r>
              <a:rPr lang="en-US"/>
              <a:t>#</a:t>
            </a:r>
          </a:p>
        </p:txBody>
      </p:sp>
      <p:sp>
        <p:nvSpPr>
          <p:cNvPr id="77829" name="Text Box 10"/>
          <p:cNvSpPr txBox="1">
            <a:spLocks noChangeArrowheads="1"/>
          </p:cNvSpPr>
          <p:nvPr/>
        </p:nvSpPr>
        <p:spPr bwMode="auto">
          <a:xfrm>
            <a:off x="152400" y="457200"/>
            <a:ext cx="5540375" cy="5770563"/>
          </a:xfrm>
          <a:prstGeom prst="rect">
            <a:avLst/>
          </a:prstGeom>
          <a:noFill/>
          <a:ln w="9525">
            <a:noFill/>
            <a:miter lim="800000"/>
            <a:headEnd/>
            <a:tailEnd/>
          </a:ln>
        </p:spPr>
        <p:txBody>
          <a:bodyPr>
            <a:spAutoFit/>
          </a:bodyPr>
          <a:lstStyle/>
          <a:p>
            <a:pPr marL="0" lvl="1">
              <a:spcBef>
                <a:spcPct val="50000"/>
              </a:spcBef>
              <a:buFont typeface="Arial" charset="0"/>
              <a:buChar char="•"/>
            </a:pPr>
            <a:r>
              <a:rPr lang="en-US">
                <a:latin typeface="Comic Sans MS" pitchFamily="66" charset="0"/>
              </a:rPr>
              <a:t>Search for elastic  WIMP + nucleon scattering + search for seasonal modulation (~4% effect)</a:t>
            </a:r>
          </a:p>
          <a:p>
            <a:pPr marL="0" lvl="1">
              <a:spcBef>
                <a:spcPct val="50000"/>
              </a:spcBef>
              <a:buFont typeface="Arial" charset="0"/>
              <a:buChar char="•"/>
            </a:pPr>
            <a:r>
              <a:rPr lang="en-US">
                <a:latin typeface="Comic Sans MS" pitchFamily="66" charset="0"/>
              </a:rPr>
              <a:t>DAMA effect: observation of seasonal modulation effect in recoil events. The signal corresponds to WIMP+nucleon cross section of ~ 10</a:t>
            </a:r>
            <a:r>
              <a:rPr lang="en-US" baseline="30000">
                <a:latin typeface="Comic Sans MS" pitchFamily="66" charset="0"/>
              </a:rPr>
              <a:t>-5</a:t>
            </a:r>
            <a:r>
              <a:rPr lang="en-US">
                <a:latin typeface="Comic Sans MS" pitchFamily="66" charset="0"/>
              </a:rPr>
              <a:t> pb (with no channeling effect).</a:t>
            </a:r>
          </a:p>
          <a:p>
            <a:pPr marL="0" lvl="1">
              <a:spcBef>
                <a:spcPct val="50000"/>
              </a:spcBef>
              <a:buFont typeface="Arial" charset="0"/>
              <a:buChar char="•"/>
            </a:pPr>
            <a:endParaRPr lang="en-US">
              <a:latin typeface="Comic Sans MS" pitchFamily="66" charset="0"/>
            </a:endParaRPr>
          </a:p>
          <a:p>
            <a:pPr>
              <a:spcBef>
                <a:spcPct val="50000"/>
              </a:spcBef>
              <a:buFont typeface="Arial" charset="0"/>
              <a:buChar char="•"/>
            </a:pPr>
            <a:r>
              <a:rPr lang="en-US">
                <a:latin typeface="Comic Sans MS" pitchFamily="66" charset="0"/>
              </a:rPr>
              <a:t> Other experiments- specially CDMS-II &amp; ZENON have reached cross section sensitivity of ~10</a:t>
            </a:r>
            <a:r>
              <a:rPr lang="en-US" baseline="30000">
                <a:latin typeface="Comic Sans MS" pitchFamily="66" charset="0"/>
              </a:rPr>
              <a:t>-7</a:t>
            </a:r>
            <a:r>
              <a:rPr lang="en-US">
                <a:latin typeface="Comic Sans MS" pitchFamily="66" charset="0"/>
              </a:rPr>
              <a:t> pb and  see no effect thus far. The DAMA region- assuming spin-independent WIMP+Nucleon interaction- is excluded for M(WIMP)&gt;10 GeV.</a:t>
            </a:r>
          </a:p>
          <a:p>
            <a:pPr>
              <a:spcBef>
                <a:spcPct val="50000"/>
              </a:spcBef>
              <a:buFont typeface="Arial" charset="0"/>
              <a:buChar char="•"/>
            </a:pPr>
            <a:endParaRPr lang="en-US">
              <a:latin typeface="Comic Sans MS" pitchFamily="66" charset="0"/>
            </a:endParaRPr>
          </a:p>
          <a:p>
            <a:pPr>
              <a:spcBef>
                <a:spcPct val="50000"/>
              </a:spcBef>
              <a:buFont typeface="Arial" charset="0"/>
              <a:buChar char="•"/>
            </a:pPr>
            <a:r>
              <a:rPr lang="en-US">
                <a:latin typeface="Comic Sans MS" pitchFamily="66" charset="0"/>
              </a:rPr>
              <a:t>Channeling effect </a:t>
            </a:r>
            <a:r>
              <a:rPr lang="en-US" u="sng">
                <a:latin typeface="Comic Sans MS" pitchFamily="66" charset="0"/>
              </a:rPr>
              <a:t>could be </a:t>
            </a:r>
            <a:r>
              <a:rPr lang="en-US">
                <a:latin typeface="Comic Sans MS" pitchFamily="66" charset="0"/>
              </a:rPr>
              <a:t>increasing DAMA’s quenching factor (E_measured/E_recoil)- e.g. they are probing lower cross-section region. Still largely ruled out for high mass WIMP.  Some room still left M&lt;10 GeV- (</a:t>
            </a:r>
            <a:r>
              <a:rPr lang="en-US">
                <a:solidFill>
                  <a:srgbClr val="FF0000"/>
                </a:solidFill>
                <a:latin typeface="Comic Sans MS" pitchFamily="66" charset="0"/>
              </a:rPr>
              <a:t>Kathryn Zurek)</a:t>
            </a:r>
            <a:r>
              <a:rPr lang="en-US">
                <a:latin typeface="Comic Sans MS" pitchFamily="66" charset="0"/>
              </a:rPr>
              <a:t>.</a:t>
            </a:r>
          </a:p>
        </p:txBody>
      </p:sp>
      <p:pic>
        <p:nvPicPr>
          <p:cNvPr id="77830" name="Picture 9"/>
          <p:cNvPicPr>
            <a:picLocks noChangeAspect="1"/>
          </p:cNvPicPr>
          <p:nvPr/>
        </p:nvPicPr>
        <p:blipFill>
          <a:blip r:embed="rId2"/>
          <a:srcRect/>
          <a:stretch>
            <a:fillRect/>
          </a:stretch>
        </p:blipFill>
        <p:spPr bwMode="auto">
          <a:xfrm>
            <a:off x="5692775" y="4035425"/>
            <a:ext cx="3733800" cy="2686050"/>
          </a:xfrm>
          <a:prstGeom prst="rect">
            <a:avLst/>
          </a:prstGeom>
          <a:noFill/>
          <a:ln w="9525">
            <a:noFill/>
            <a:miter lim="800000"/>
            <a:headEnd/>
            <a:tailEnd/>
          </a:ln>
        </p:spPr>
      </p:pic>
      <p:pic>
        <p:nvPicPr>
          <p:cNvPr id="77831" name="Picture 10"/>
          <p:cNvPicPr>
            <a:picLocks noChangeAspect="1" noChangeArrowheads="1"/>
          </p:cNvPicPr>
          <p:nvPr/>
        </p:nvPicPr>
        <p:blipFill>
          <a:blip r:embed="rId3"/>
          <a:srcRect/>
          <a:stretch>
            <a:fillRect/>
          </a:stretch>
        </p:blipFill>
        <p:spPr bwMode="auto">
          <a:xfrm>
            <a:off x="6019800" y="647700"/>
            <a:ext cx="2994025" cy="3162300"/>
          </a:xfrm>
          <a:prstGeom prst="rect">
            <a:avLst/>
          </a:prstGeom>
          <a:noFill/>
          <a:ln w="9525">
            <a:noFill/>
            <a:miter lim="800000"/>
            <a:headEnd/>
            <a:tailEnd/>
          </a:ln>
        </p:spPr>
      </p:pic>
      <p:sp>
        <p:nvSpPr>
          <p:cNvPr id="77832" name="TextBox 11"/>
          <p:cNvSpPr txBox="1">
            <a:spLocks noChangeArrowheads="1"/>
          </p:cNvSpPr>
          <p:nvPr/>
        </p:nvSpPr>
        <p:spPr bwMode="auto">
          <a:xfrm>
            <a:off x="5692775" y="457200"/>
            <a:ext cx="990600" cy="369888"/>
          </a:xfrm>
          <a:prstGeom prst="rect">
            <a:avLst/>
          </a:prstGeom>
          <a:solidFill>
            <a:srgbClr val="EBF1DE"/>
          </a:solidFill>
          <a:ln w="9525">
            <a:noFill/>
            <a:miter lim="800000"/>
            <a:headEnd/>
            <a:tailEnd/>
          </a:ln>
        </p:spPr>
        <p:txBody>
          <a:bodyPr>
            <a:spAutoFit/>
          </a:bodyPr>
          <a:lstStyle/>
          <a:p>
            <a:r>
              <a:rPr lang="en-US">
                <a:latin typeface="Comic Sans MS" pitchFamily="66" charset="0"/>
              </a:rPr>
              <a:t>DAMA</a:t>
            </a:r>
          </a:p>
        </p:txBody>
      </p:sp>
      <p:sp>
        <p:nvSpPr>
          <p:cNvPr id="77833" name="TextBox 12"/>
          <p:cNvSpPr txBox="1">
            <a:spLocks noChangeArrowheads="1"/>
          </p:cNvSpPr>
          <p:nvPr/>
        </p:nvSpPr>
        <p:spPr bwMode="auto">
          <a:xfrm>
            <a:off x="6934200" y="277813"/>
            <a:ext cx="19050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Riccardo Cerulli</a:t>
            </a:r>
          </a:p>
        </p:txBody>
      </p:sp>
      <p:sp>
        <p:nvSpPr>
          <p:cNvPr id="77834" name="TextBox 13"/>
          <p:cNvSpPr txBox="1">
            <a:spLocks noChangeArrowheads="1"/>
          </p:cNvSpPr>
          <p:nvPr/>
        </p:nvSpPr>
        <p:spPr bwMode="auto">
          <a:xfrm>
            <a:off x="7277100" y="3810000"/>
            <a:ext cx="19050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Jules Gascon</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0"/>
            <a:ext cx="7772400" cy="457200"/>
          </a:xfrm>
          <a:solidFill>
            <a:srgbClr val="CCCCFF"/>
          </a:solidFill>
        </p:spPr>
        <p:txBody>
          <a:bodyPr rtlCol="0">
            <a:normAutofit fontScale="90000"/>
          </a:bodyPr>
          <a:lstStyle/>
          <a:p>
            <a:pPr eaLnBrk="1" fontAlgn="auto" hangingPunct="1">
              <a:spcAft>
                <a:spcPts val="0"/>
              </a:spcAft>
              <a:defRPr/>
            </a:pPr>
            <a:r>
              <a:rPr lang="en-US" sz="3600" dirty="0" smtClean="0">
                <a:latin typeface="Comic Sans MS" charset="0"/>
                <a:ea typeface="Comic Sans MS" charset="0"/>
                <a:cs typeface="Comic Sans MS" charset="0"/>
              </a:rPr>
              <a:t>Direct Search for DM: DAMA result</a:t>
            </a:r>
          </a:p>
        </p:txBody>
      </p:sp>
      <p:sp>
        <p:nvSpPr>
          <p:cNvPr id="63491" name="Date Placeholder 2"/>
          <p:cNvSpPr>
            <a:spLocks noGrp="1"/>
          </p:cNvSpPr>
          <p:nvPr>
            <p:ph type="dt" sz="quarter" idx="10"/>
          </p:nvPr>
        </p:nvSpPr>
        <p:spPr/>
        <p:txBody>
          <a:bodyPr/>
          <a:lstStyle/>
          <a:p>
            <a:pPr>
              <a:defRPr/>
            </a:pPr>
            <a:r>
              <a:rPr lang="en-US"/>
              <a:t>   </a:t>
            </a:r>
          </a:p>
        </p:txBody>
      </p:sp>
      <p:sp>
        <p:nvSpPr>
          <p:cNvPr id="63492" name="Footer Placeholder 3"/>
          <p:cNvSpPr>
            <a:spLocks noGrp="1"/>
          </p:cNvSpPr>
          <p:nvPr>
            <p:ph type="ftr" sz="quarter" idx="11"/>
          </p:nvPr>
        </p:nvSpPr>
        <p:spPr/>
        <p:txBody>
          <a:bodyPr/>
          <a:lstStyle/>
          <a:p>
            <a:pPr>
              <a:defRPr/>
            </a:pPr>
            <a:r>
              <a:rPr lang="en-US" smtClean="0"/>
              <a:t>          </a:t>
            </a:r>
          </a:p>
        </p:txBody>
      </p:sp>
      <p:sp>
        <p:nvSpPr>
          <p:cNvPr id="9" name="Slide Number Placeholder 4"/>
          <p:cNvSpPr>
            <a:spLocks noGrp="1"/>
          </p:cNvSpPr>
          <p:nvPr>
            <p:ph type="sldNum" sz="quarter" idx="12"/>
          </p:nvPr>
        </p:nvSpPr>
        <p:spPr/>
        <p:txBody>
          <a:bodyPr/>
          <a:lstStyle/>
          <a:p>
            <a:pPr>
              <a:defRPr/>
            </a:pPr>
            <a:fld id="{828FA854-4BBF-4B24-8F94-78E2CAD6FD51}" type="slidenum">
              <a:rPr lang="en-US"/>
              <a:pPr>
                <a:defRPr/>
              </a:pPr>
              <a:t>31</a:t>
            </a:fld>
            <a:r>
              <a:rPr lang="en-US"/>
              <a:t>#</a:t>
            </a:r>
          </a:p>
        </p:txBody>
      </p:sp>
      <p:sp>
        <p:nvSpPr>
          <p:cNvPr id="78853" name="TextBox 11"/>
          <p:cNvSpPr txBox="1">
            <a:spLocks noChangeArrowheads="1"/>
          </p:cNvSpPr>
          <p:nvPr/>
        </p:nvSpPr>
        <p:spPr bwMode="auto">
          <a:xfrm>
            <a:off x="457200" y="827088"/>
            <a:ext cx="7924800" cy="1200150"/>
          </a:xfrm>
          <a:prstGeom prst="rect">
            <a:avLst/>
          </a:prstGeom>
          <a:noFill/>
          <a:ln w="9525">
            <a:noFill/>
            <a:miter lim="800000"/>
            <a:headEnd/>
            <a:tailEnd/>
          </a:ln>
        </p:spPr>
        <p:txBody>
          <a:bodyPr>
            <a:spAutoFit/>
          </a:bodyPr>
          <a:lstStyle/>
          <a:p>
            <a:r>
              <a:rPr lang="en-US">
                <a:latin typeface="Comic Sans MS" pitchFamily="66" charset="0"/>
              </a:rPr>
              <a:t>Can DAMA’s effect be the result of seasonal modulation in background or experimental conditions (e.g. temperature, humiditity etc).</a:t>
            </a:r>
          </a:p>
          <a:p>
            <a:endParaRPr lang="en-US">
              <a:latin typeface="Comic Sans MS" pitchFamily="66" charset="0"/>
            </a:endParaRPr>
          </a:p>
          <a:p>
            <a:r>
              <a:rPr lang="en-US">
                <a:latin typeface="Comic Sans MS" pitchFamily="66" charset="0"/>
              </a:rPr>
              <a:t>They have done many checks to rule out these hypotheses</a:t>
            </a:r>
          </a:p>
        </p:txBody>
      </p:sp>
      <p:pic>
        <p:nvPicPr>
          <p:cNvPr id="78854" name="Picture 12"/>
          <p:cNvPicPr>
            <a:picLocks noChangeAspect="1"/>
          </p:cNvPicPr>
          <p:nvPr/>
        </p:nvPicPr>
        <p:blipFill>
          <a:blip r:embed="rId2"/>
          <a:srcRect/>
          <a:stretch>
            <a:fillRect/>
          </a:stretch>
        </p:blipFill>
        <p:spPr bwMode="auto">
          <a:xfrm>
            <a:off x="457200" y="2992438"/>
            <a:ext cx="3489325" cy="3613150"/>
          </a:xfrm>
          <a:prstGeom prst="rect">
            <a:avLst/>
          </a:prstGeom>
          <a:noFill/>
          <a:ln w="9525">
            <a:noFill/>
            <a:miter lim="800000"/>
            <a:headEnd/>
            <a:tailEnd/>
          </a:ln>
        </p:spPr>
      </p:pic>
      <p:pic>
        <p:nvPicPr>
          <p:cNvPr id="78855" name="Picture 10" descr="Immagine3"/>
          <p:cNvPicPr>
            <a:picLocks noChangeAspect="1" noChangeArrowheads="1"/>
          </p:cNvPicPr>
          <p:nvPr/>
        </p:nvPicPr>
        <p:blipFill>
          <a:blip r:embed="rId3"/>
          <a:srcRect/>
          <a:stretch>
            <a:fillRect/>
          </a:stretch>
        </p:blipFill>
        <p:spPr bwMode="auto">
          <a:xfrm>
            <a:off x="5386388" y="3822700"/>
            <a:ext cx="2565400" cy="2533650"/>
          </a:xfrm>
          <a:prstGeom prst="rect">
            <a:avLst/>
          </a:prstGeom>
          <a:noFill/>
          <a:ln w="9525">
            <a:noFill/>
            <a:miter lim="800000"/>
            <a:headEnd/>
            <a:tailEnd/>
          </a:ln>
        </p:spPr>
      </p:pic>
      <p:sp>
        <p:nvSpPr>
          <p:cNvPr id="78856" name="Text Box 7"/>
          <p:cNvSpPr txBox="1">
            <a:spLocks noChangeArrowheads="1"/>
          </p:cNvSpPr>
          <p:nvPr/>
        </p:nvSpPr>
        <p:spPr bwMode="auto">
          <a:xfrm>
            <a:off x="5386388" y="2992438"/>
            <a:ext cx="2597150" cy="830262"/>
          </a:xfrm>
          <a:prstGeom prst="rect">
            <a:avLst/>
          </a:prstGeom>
          <a:noFill/>
          <a:ln w="9525">
            <a:noFill/>
            <a:miter lim="800000"/>
            <a:headEnd/>
            <a:tailEnd/>
          </a:ln>
        </p:spPr>
        <p:txBody>
          <a:bodyPr>
            <a:spAutoFit/>
          </a:bodyPr>
          <a:lstStyle/>
          <a:p>
            <a:pPr algn="ctr">
              <a:lnSpc>
                <a:spcPct val="80000"/>
              </a:lnSpc>
              <a:tabLst>
                <a:tab pos="358775" algn="l"/>
              </a:tabLst>
            </a:pPr>
            <a:r>
              <a:rPr lang="it-IT">
                <a:solidFill>
                  <a:srgbClr val="008000"/>
                </a:solidFill>
              </a:rPr>
              <a:t>DAMA/NaI (7 years)</a:t>
            </a:r>
            <a:r>
              <a:rPr lang="it-IT">
                <a:solidFill>
                  <a:srgbClr val="FF0000"/>
                </a:solidFill>
              </a:rPr>
              <a:t> </a:t>
            </a:r>
            <a:r>
              <a:rPr lang="it-IT" b="1">
                <a:solidFill>
                  <a:srgbClr val="FF0000"/>
                </a:solidFill>
              </a:rPr>
              <a:t>+</a:t>
            </a:r>
            <a:r>
              <a:rPr lang="it-IT">
                <a:solidFill>
                  <a:srgbClr val="FF0000"/>
                </a:solidFill>
              </a:rPr>
              <a:t> </a:t>
            </a:r>
          </a:p>
          <a:p>
            <a:pPr algn="ctr">
              <a:tabLst>
                <a:tab pos="358775" algn="l"/>
              </a:tabLst>
            </a:pPr>
            <a:r>
              <a:rPr lang="it-IT">
                <a:solidFill>
                  <a:srgbClr val="990033"/>
                </a:solidFill>
              </a:rPr>
              <a:t>DAMA/LIBRA (4 years)</a:t>
            </a:r>
          </a:p>
          <a:p>
            <a:pPr algn="ctr">
              <a:lnSpc>
                <a:spcPct val="80000"/>
              </a:lnSpc>
              <a:tabLst>
                <a:tab pos="358775" algn="l"/>
              </a:tabLst>
            </a:pPr>
            <a:r>
              <a:rPr lang="it-IT">
                <a:solidFill>
                  <a:schemeClr val="accent2"/>
                </a:solidFill>
              </a:rPr>
              <a:t>total exposure: 0.82 ton</a:t>
            </a:r>
            <a:r>
              <a:rPr lang="it-IT">
                <a:solidFill>
                  <a:schemeClr val="accent2"/>
                </a:solidFill>
                <a:sym typeface="Symbol" pitchFamily="18" charset="2"/>
              </a:rPr>
              <a:t></a:t>
            </a:r>
            <a:r>
              <a:rPr lang="it-IT">
                <a:solidFill>
                  <a:schemeClr val="accent2"/>
                </a:solidFill>
              </a:rPr>
              <a:t>yr</a:t>
            </a:r>
            <a:r>
              <a:rPr lang="it-IT" sz="2000"/>
              <a:t> </a:t>
            </a:r>
            <a:endParaRPr lang="en-US" sz="2000"/>
          </a:p>
        </p:txBody>
      </p:sp>
      <p:sp>
        <p:nvSpPr>
          <p:cNvPr id="78857" name="TextBox 15"/>
          <p:cNvSpPr txBox="1">
            <a:spLocks noChangeArrowheads="1"/>
          </p:cNvSpPr>
          <p:nvPr/>
        </p:nvSpPr>
        <p:spPr bwMode="auto">
          <a:xfrm>
            <a:off x="304800" y="2286000"/>
            <a:ext cx="4038600" cy="584200"/>
          </a:xfrm>
          <a:prstGeom prst="rect">
            <a:avLst/>
          </a:prstGeom>
          <a:solidFill>
            <a:srgbClr val="EEECE1"/>
          </a:solidFill>
          <a:ln w="9525">
            <a:noFill/>
            <a:miter lim="800000"/>
            <a:headEnd/>
            <a:tailEnd/>
          </a:ln>
        </p:spPr>
        <p:txBody>
          <a:bodyPr>
            <a:spAutoFit/>
          </a:bodyPr>
          <a:lstStyle/>
          <a:p>
            <a:r>
              <a:rPr lang="en-US" sz="1600">
                <a:latin typeface="Comic Sans MS" pitchFamily="66" charset="0"/>
              </a:rPr>
              <a:t>They see no modulation in multiple hit events, where no DM effect expected</a:t>
            </a:r>
          </a:p>
        </p:txBody>
      </p:sp>
      <p:sp>
        <p:nvSpPr>
          <p:cNvPr id="78858" name="TextBox 16"/>
          <p:cNvSpPr txBox="1">
            <a:spLocks noChangeArrowheads="1"/>
          </p:cNvSpPr>
          <p:nvPr/>
        </p:nvSpPr>
        <p:spPr bwMode="auto">
          <a:xfrm>
            <a:off x="5105400" y="2286000"/>
            <a:ext cx="3276600" cy="584200"/>
          </a:xfrm>
          <a:prstGeom prst="rect">
            <a:avLst/>
          </a:prstGeom>
          <a:solidFill>
            <a:srgbClr val="EEECE1"/>
          </a:solidFill>
          <a:ln w="9525">
            <a:noFill/>
            <a:miter lim="800000"/>
            <a:headEnd/>
            <a:tailEnd/>
          </a:ln>
        </p:spPr>
        <p:txBody>
          <a:bodyPr>
            <a:spAutoFit/>
          </a:bodyPr>
          <a:lstStyle/>
          <a:p>
            <a:r>
              <a:rPr lang="en-US" sz="1600">
                <a:latin typeface="Comic Sans MS" pitchFamily="66" charset="0"/>
              </a:rPr>
              <a:t>No modulation seen outside</a:t>
            </a:r>
          </a:p>
          <a:p>
            <a:r>
              <a:rPr lang="en-US" sz="1600">
                <a:latin typeface="Comic Sans MS" pitchFamily="66" charset="0"/>
              </a:rPr>
              <a:t>the 2-6 KeV energy region</a:t>
            </a:r>
          </a:p>
        </p:txBody>
      </p:sp>
      <p:sp>
        <p:nvSpPr>
          <p:cNvPr id="78859" name="TextBox 17"/>
          <p:cNvSpPr txBox="1">
            <a:spLocks noChangeArrowheads="1"/>
          </p:cNvSpPr>
          <p:nvPr/>
        </p:nvSpPr>
        <p:spPr bwMode="auto">
          <a:xfrm>
            <a:off x="6781800" y="457200"/>
            <a:ext cx="19050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Riccardo Cerulli</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p:txBody>
          <a:bodyPr/>
          <a:lstStyle/>
          <a:p>
            <a:pPr>
              <a:defRPr/>
            </a:pPr>
            <a:r>
              <a:rPr lang="en-US"/>
              <a:t>   </a:t>
            </a:r>
          </a:p>
        </p:txBody>
      </p:sp>
      <p:sp>
        <p:nvSpPr>
          <p:cNvPr id="62467"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6BBBD5A5-D61B-4668-984A-28F7AA89F452}" type="slidenum">
              <a:rPr lang="en-US"/>
              <a:pPr>
                <a:defRPr/>
              </a:pPr>
              <a:t>32</a:t>
            </a:fld>
            <a:r>
              <a:rPr lang="en-US"/>
              <a:t>#</a:t>
            </a:r>
          </a:p>
        </p:txBody>
      </p:sp>
      <p:sp>
        <p:nvSpPr>
          <p:cNvPr id="62469" name="Rectangle 2"/>
          <p:cNvSpPr>
            <a:spLocks noGrp="1" noChangeArrowheads="1"/>
          </p:cNvSpPr>
          <p:nvPr>
            <p:ph type="title"/>
          </p:nvPr>
        </p:nvSpPr>
        <p:spPr>
          <a:xfrm>
            <a:off x="685800" y="0"/>
            <a:ext cx="7772400" cy="381000"/>
          </a:xfrm>
          <a:solidFill>
            <a:schemeClr val="tx2">
              <a:lumMod val="20000"/>
              <a:lumOff val="80000"/>
            </a:schemeClr>
          </a:solidFill>
        </p:spPr>
        <p:txBody>
          <a:bodyPr rtlCol="0">
            <a:normAutofit fontScale="90000"/>
          </a:bodyPr>
          <a:lstStyle/>
          <a:p>
            <a:pPr eaLnBrk="1" fontAlgn="auto" hangingPunct="1">
              <a:spcAft>
                <a:spcPts val="0"/>
              </a:spcAft>
              <a:defRPr/>
            </a:pPr>
            <a:r>
              <a:rPr lang="en-US" sz="3200" dirty="0">
                <a:latin typeface="Comic Sans MS" charset="0"/>
              </a:rPr>
              <a:t>Dark Matter: </a:t>
            </a:r>
            <a:r>
              <a:rPr lang="en-US" sz="2800" dirty="0">
                <a:latin typeface="Comic Sans MS" charset="0"/>
              </a:rPr>
              <a:t>Direct Searches</a:t>
            </a:r>
            <a:endParaRPr lang="en-US" sz="3200" dirty="0">
              <a:latin typeface="Comic Sans MS" charset="0"/>
            </a:endParaRPr>
          </a:p>
        </p:txBody>
      </p:sp>
      <p:sp>
        <p:nvSpPr>
          <p:cNvPr id="79877" name="Rectangle 3"/>
          <p:cNvSpPr>
            <a:spLocks noGrp="1" noChangeArrowheads="1"/>
          </p:cNvSpPr>
          <p:nvPr>
            <p:ph type="body" idx="1"/>
          </p:nvPr>
        </p:nvSpPr>
        <p:spPr>
          <a:xfrm>
            <a:off x="0" y="549275"/>
            <a:ext cx="8991600" cy="6172200"/>
          </a:xfrm>
        </p:spPr>
        <p:txBody>
          <a:bodyPr/>
          <a:lstStyle/>
          <a:p>
            <a:pPr lvl="3" eaLnBrk="1" hangingPunct="1">
              <a:lnSpc>
                <a:spcPct val="80000"/>
              </a:lnSpc>
              <a:buFontTx/>
              <a:buNone/>
            </a:pPr>
            <a:endParaRPr lang="en-US" sz="1800" smtClean="0">
              <a:latin typeface="Comic Sans MS" pitchFamily="66" charset="0"/>
            </a:endParaRPr>
          </a:p>
          <a:p>
            <a:pPr lvl="1" eaLnBrk="1" hangingPunct="1">
              <a:lnSpc>
                <a:spcPct val="80000"/>
              </a:lnSpc>
            </a:pPr>
            <a:r>
              <a:rPr lang="en-US" sz="2000" smtClean="0">
                <a:latin typeface="Comic Sans MS" pitchFamily="66" charset="0"/>
              </a:rPr>
              <a:t>DAMA results will need to be checked:</a:t>
            </a:r>
          </a:p>
          <a:p>
            <a:pPr lvl="2" eaLnBrk="1" hangingPunct="1">
              <a:lnSpc>
                <a:spcPct val="80000"/>
              </a:lnSpc>
            </a:pPr>
            <a:r>
              <a:rPr lang="en-US" sz="1800" smtClean="0">
                <a:latin typeface="Comic Sans MS" pitchFamily="66" charset="0"/>
              </a:rPr>
              <a:t>Independent direct search with similar technique at a different site needed. Southern hemisphere was suggested (S. Adler).</a:t>
            </a:r>
          </a:p>
          <a:p>
            <a:pPr lvl="2" eaLnBrk="1" hangingPunct="1">
              <a:lnSpc>
                <a:spcPct val="80000"/>
              </a:lnSpc>
              <a:buFont typeface="Arial" charset="0"/>
              <a:buNone/>
            </a:pPr>
            <a:endParaRPr lang="en-US" sz="1800" smtClean="0">
              <a:latin typeface="Comic Sans MS" pitchFamily="66" charset="0"/>
            </a:endParaRPr>
          </a:p>
          <a:p>
            <a:pPr lvl="2" eaLnBrk="1" hangingPunct="1">
              <a:lnSpc>
                <a:spcPct val="80000"/>
              </a:lnSpc>
            </a:pPr>
            <a:r>
              <a:rPr lang="en-US" sz="1800" smtClean="0">
                <a:latin typeface="Comic Sans MS" pitchFamily="66" charset="0"/>
              </a:rPr>
              <a:t>A light scalar DM (M&lt;10 GeV) can be checked at colliders and B factories from Upsilon decays.</a:t>
            </a:r>
            <a:endParaRPr lang="en-US" sz="2200" smtClean="0">
              <a:latin typeface="Comic Sans MS" pitchFamily="66" charset="0"/>
            </a:endParaRPr>
          </a:p>
          <a:p>
            <a:pPr lvl="2" eaLnBrk="1" hangingPunct="1">
              <a:lnSpc>
                <a:spcPct val="80000"/>
              </a:lnSpc>
            </a:pPr>
            <a:endParaRPr lang="en-US" sz="1800" smtClean="0">
              <a:latin typeface="Comic Sans MS" pitchFamily="66" charset="0"/>
            </a:endParaRPr>
          </a:p>
          <a:p>
            <a:pPr lvl="3" eaLnBrk="1" hangingPunct="1">
              <a:lnSpc>
                <a:spcPct val="80000"/>
              </a:lnSpc>
              <a:buFontTx/>
              <a:buNone/>
            </a:pPr>
            <a:endParaRPr lang="en-US" sz="1600" smtClean="0">
              <a:latin typeface="Comic Sans MS" pitchFamily="66" charset="0"/>
            </a:endParaRPr>
          </a:p>
          <a:p>
            <a:pPr lvl="1" eaLnBrk="1" hangingPunct="1">
              <a:lnSpc>
                <a:spcPct val="80000"/>
              </a:lnSpc>
            </a:pPr>
            <a:r>
              <a:rPr lang="en-US" sz="2000" smtClean="0">
                <a:latin typeface="Comic Sans MS" pitchFamily="66" charset="0"/>
              </a:rPr>
              <a:t>The next phase of the DM search experiments involve larger target/detector mass &amp; better background suppression  aiming for the cross section of ~10</a:t>
            </a:r>
            <a:r>
              <a:rPr lang="en-US" sz="2000" baseline="30000" smtClean="0">
                <a:latin typeface="Comic Sans MS" pitchFamily="66" charset="0"/>
              </a:rPr>
              <a:t>-10</a:t>
            </a:r>
            <a:r>
              <a:rPr lang="en-US" sz="2000" smtClean="0">
                <a:latin typeface="Comic Sans MS" pitchFamily="66" charset="0"/>
              </a:rPr>
              <a:t> pb. Will this cover full MSSM DM?</a:t>
            </a:r>
          </a:p>
          <a:p>
            <a:pPr lvl="2" eaLnBrk="1" hangingPunct="1">
              <a:lnSpc>
                <a:spcPct val="80000"/>
              </a:lnSpc>
              <a:buFont typeface="Arial" charset="0"/>
              <a:buNone/>
            </a:pPr>
            <a:endParaRPr lang="en-US" smtClean="0">
              <a:latin typeface="Comic Sans M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Content Placeholder 2"/>
          <p:cNvSpPr>
            <a:spLocks noGrp="1"/>
          </p:cNvSpPr>
          <p:nvPr>
            <p:ph idx="1"/>
          </p:nvPr>
        </p:nvSpPr>
        <p:spPr>
          <a:xfrm>
            <a:off x="0" y="609600"/>
            <a:ext cx="9144000" cy="6553200"/>
          </a:xfrm>
        </p:spPr>
        <p:txBody>
          <a:bodyPr/>
          <a:lstStyle/>
          <a:p>
            <a:pPr eaLnBrk="1" hangingPunct="1">
              <a:lnSpc>
                <a:spcPct val="80000"/>
              </a:lnSpc>
            </a:pPr>
            <a:r>
              <a:rPr lang="en-US" sz="2400" smtClean="0">
                <a:latin typeface="Comic Sans MS" pitchFamily="66" charset="0"/>
              </a:rPr>
              <a:t>Indirect Search for Dark Matter:</a:t>
            </a:r>
          </a:p>
          <a:p>
            <a:pPr lvl="1" eaLnBrk="1" hangingPunct="1">
              <a:lnSpc>
                <a:spcPct val="80000"/>
              </a:lnSpc>
            </a:pPr>
            <a:r>
              <a:rPr lang="en-US" sz="2000" smtClean="0">
                <a:solidFill>
                  <a:srgbClr val="3333CC"/>
                </a:solidFill>
                <a:latin typeface="Comic Sans MS" pitchFamily="66" charset="0"/>
              </a:rPr>
              <a:t>DM annihilation in galactic halo, the sun, or extra galactic sources</a:t>
            </a:r>
            <a:endParaRPr lang="en-US" sz="2000" smtClean="0">
              <a:solidFill>
                <a:srgbClr val="3333CC"/>
              </a:solidFill>
              <a:latin typeface="Comic Sans MS" pitchFamily="66" charset="0"/>
              <a:sym typeface="Wingdings" pitchFamily="2" charset="2"/>
            </a:endParaRPr>
          </a:p>
          <a:p>
            <a:pPr lvl="1" eaLnBrk="1" hangingPunct="1">
              <a:lnSpc>
                <a:spcPct val="80000"/>
              </a:lnSpc>
            </a:pPr>
            <a:endParaRPr lang="en-US" sz="2000" smtClean="0">
              <a:solidFill>
                <a:srgbClr val="3333CC"/>
              </a:solidFill>
              <a:latin typeface="Comic Sans MS" pitchFamily="66" charset="0"/>
            </a:endParaRPr>
          </a:p>
          <a:p>
            <a:pPr lvl="1" eaLnBrk="1" hangingPunct="1">
              <a:lnSpc>
                <a:spcPct val="80000"/>
              </a:lnSpc>
            </a:pPr>
            <a:r>
              <a:rPr lang="en-US" sz="2000" smtClean="0">
                <a:solidFill>
                  <a:srgbClr val="3333CC"/>
                </a:solidFill>
                <a:latin typeface="Comic Sans MS" pitchFamily="66" charset="0"/>
              </a:rPr>
              <a:t>Signature</a:t>
            </a:r>
            <a:r>
              <a:rPr lang="en-US" sz="2000" smtClean="0">
                <a:solidFill>
                  <a:srgbClr val="008000"/>
                </a:solidFill>
                <a:latin typeface="Comic Sans MS" pitchFamily="66" charset="0"/>
              </a:rPr>
              <a:t>: excess gamma &amp; antimatter rate,..</a:t>
            </a:r>
          </a:p>
          <a:p>
            <a:pPr lvl="1" eaLnBrk="1" hangingPunct="1">
              <a:lnSpc>
                <a:spcPct val="80000"/>
              </a:lnSpc>
              <a:buFontTx/>
              <a:buNone/>
            </a:pPr>
            <a:r>
              <a:rPr lang="en-US" sz="2000" smtClean="0">
                <a:solidFill>
                  <a:srgbClr val="3333CC"/>
                </a:solidFill>
                <a:latin typeface="Comic Sans MS" pitchFamily="66" charset="0"/>
              </a:rPr>
              <a:t> </a:t>
            </a:r>
          </a:p>
          <a:p>
            <a:pPr lvl="1" eaLnBrk="1" hangingPunct="1">
              <a:lnSpc>
                <a:spcPct val="80000"/>
              </a:lnSpc>
            </a:pPr>
            <a:r>
              <a:rPr lang="en-US" sz="2000" smtClean="0">
                <a:solidFill>
                  <a:srgbClr val="3333CC"/>
                </a:solidFill>
                <a:latin typeface="Comic Sans MS" pitchFamily="66" charset="0"/>
              </a:rPr>
              <a:t>New results from new instruments:</a:t>
            </a:r>
          </a:p>
          <a:p>
            <a:pPr lvl="2" eaLnBrk="1" hangingPunct="1">
              <a:lnSpc>
                <a:spcPct val="80000"/>
              </a:lnSpc>
            </a:pPr>
            <a:r>
              <a:rPr lang="en-US" sz="2000" smtClean="0">
                <a:solidFill>
                  <a:srgbClr val="3333CC"/>
                </a:solidFill>
                <a:latin typeface="Comic Sans MS" pitchFamily="66" charset="0"/>
              </a:rPr>
              <a:t>FERMI is up and running: Beautiful results at this meeting.</a:t>
            </a:r>
          </a:p>
          <a:p>
            <a:pPr lvl="3" eaLnBrk="1" hangingPunct="1">
              <a:lnSpc>
                <a:spcPct val="80000"/>
              </a:lnSpc>
            </a:pPr>
            <a:r>
              <a:rPr lang="en-US" sz="1600" smtClean="0">
                <a:solidFill>
                  <a:srgbClr val="008000"/>
                </a:solidFill>
                <a:latin typeface="Comic Sans MS" pitchFamily="66" charset="0"/>
              </a:rPr>
              <a:t>Have already dramatically changed the </a:t>
            </a:r>
            <a:r>
              <a:rPr lang="en-US" sz="1600" smtClean="0">
                <a:solidFill>
                  <a:srgbClr val="008000"/>
                </a:solidFill>
                <a:latin typeface="Symbol" pitchFamily="18" charset="2"/>
              </a:rPr>
              <a:t>g-</a:t>
            </a:r>
            <a:r>
              <a:rPr lang="en-US" sz="1600" smtClean="0">
                <a:solidFill>
                  <a:srgbClr val="008000"/>
                </a:solidFill>
                <a:latin typeface="Comic Sans MS" pitchFamily="66" charset="0"/>
              </a:rPr>
              <a:t>ray landscape: found dozens of new gamma emmitting pulsars,… </a:t>
            </a:r>
          </a:p>
          <a:p>
            <a:pPr lvl="3" eaLnBrk="1" hangingPunct="1">
              <a:lnSpc>
                <a:spcPct val="80000"/>
              </a:lnSpc>
              <a:buFont typeface="Arial" charset="0"/>
              <a:buNone/>
            </a:pPr>
            <a:endParaRPr lang="en-US" sz="1600" smtClean="0">
              <a:solidFill>
                <a:srgbClr val="008000"/>
              </a:solidFill>
              <a:latin typeface="Comic Sans MS" pitchFamily="66" charset="0"/>
            </a:endParaRPr>
          </a:p>
          <a:p>
            <a:pPr lvl="3" eaLnBrk="1" hangingPunct="1">
              <a:lnSpc>
                <a:spcPct val="80000"/>
              </a:lnSpc>
            </a:pPr>
            <a:r>
              <a:rPr lang="en-US" sz="1600" smtClean="0">
                <a:solidFill>
                  <a:srgbClr val="008000"/>
                </a:solidFill>
                <a:latin typeface="Comic Sans MS" pitchFamily="66" charset="0"/>
              </a:rPr>
              <a:t>Excluded EGRET “GeV Excess”- a potential DM annihilation candidates</a:t>
            </a:r>
          </a:p>
          <a:p>
            <a:pPr lvl="3" eaLnBrk="1" hangingPunct="1">
              <a:lnSpc>
                <a:spcPct val="80000"/>
              </a:lnSpc>
            </a:pPr>
            <a:r>
              <a:rPr lang="en-US" sz="1600" smtClean="0">
                <a:solidFill>
                  <a:srgbClr val="008000"/>
                </a:solidFill>
                <a:latin typeface="Comic Sans MS" pitchFamily="66" charset="0"/>
              </a:rPr>
              <a:t>Results on e+/e- energy spectrum to come</a:t>
            </a:r>
          </a:p>
          <a:p>
            <a:pPr lvl="3" eaLnBrk="1" hangingPunct="1">
              <a:lnSpc>
                <a:spcPct val="80000"/>
              </a:lnSpc>
            </a:pPr>
            <a:endParaRPr lang="en-US" sz="400" smtClean="0">
              <a:solidFill>
                <a:srgbClr val="3333CC"/>
              </a:solidFill>
              <a:latin typeface="Comic Sans MS" pitchFamily="66" charset="0"/>
            </a:endParaRPr>
          </a:p>
          <a:p>
            <a:pPr lvl="3" eaLnBrk="1" hangingPunct="1">
              <a:lnSpc>
                <a:spcPct val="80000"/>
              </a:lnSpc>
            </a:pPr>
            <a:endParaRPr lang="en-US" sz="400" smtClean="0">
              <a:solidFill>
                <a:srgbClr val="3333CC"/>
              </a:solidFill>
              <a:latin typeface="Comic Sans MS" pitchFamily="66" charset="0"/>
            </a:endParaRPr>
          </a:p>
          <a:p>
            <a:pPr lvl="3" eaLnBrk="1" hangingPunct="1">
              <a:lnSpc>
                <a:spcPct val="80000"/>
              </a:lnSpc>
              <a:buFont typeface="Arial" charset="0"/>
              <a:buNone/>
            </a:pPr>
            <a:endParaRPr lang="en-US" sz="400" smtClean="0">
              <a:solidFill>
                <a:srgbClr val="3333CC"/>
              </a:solidFill>
              <a:latin typeface="Comic Sans MS" pitchFamily="66" charset="0"/>
            </a:endParaRPr>
          </a:p>
          <a:p>
            <a:pPr lvl="3" eaLnBrk="1" hangingPunct="1">
              <a:lnSpc>
                <a:spcPct val="80000"/>
              </a:lnSpc>
            </a:pPr>
            <a:endParaRPr lang="en-US" sz="400" smtClean="0">
              <a:solidFill>
                <a:srgbClr val="3333CC"/>
              </a:solidFill>
              <a:latin typeface="Comic Sans MS" pitchFamily="66" charset="0"/>
            </a:endParaRPr>
          </a:p>
          <a:p>
            <a:pPr lvl="2" eaLnBrk="1" hangingPunct="1">
              <a:lnSpc>
                <a:spcPct val="80000"/>
              </a:lnSpc>
            </a:pPr>
            <a:r>
              <a:rPr lang="en-US" sz="2000" smtClean="0">
                <a:solidFill>
                  <a:srgbClr val="3333CC"/>
                </a:solidFill>
                <a:latin typeface="Comic Sans MS" pitchFamily="66" charset="0"/>
              </a:rPr>
              <a:t>ATIC</a:t>
            </a:r>
          </a:p>
          <a:p>
            <a:pPr lvl="3" eaLnBrk="1" hangingPunct="1">
              <a:lnSpc>
                <a:spcPct val="80000"/>
              </a:lnSpc>
            </a:pPr>
            <a:r>
              <a:rPr lang="en-US" sz="1600" smtClean="0">
                <a:solidFill>
                  <a:srgbClr val="3333CC"/>
                </a:solidFill>
                <a:latin typeface="Comic Sans MS" pitchFamily="66" charset="0"/>
              </a:rPr>
              <a:t> </a:t>
            </a:r>
            <a:r>
              <a:rPr lang="en-US" sz="1600" smtClean="0">
                <a:solidFill>
                  <a:srgbClr val="008000"/>
                </a:solidFill>
                <a:latin typeface="Comic Sans MS" pitchFamily="66" charset="0"/>
              </a:rPr>
              <a:t>electron+positron energy spectrum, showing an excess for E&gt;300 GeV</a:t>
            </a:r>
          </a:p>
          <a:p>
            <a:pPr lvl="2" eaLnBrk="1" hangingPunct="1">
              <a:lnSpc>
                <a:spcPct val="80000"/>
              </a:lnSpc>
            </a:pPr>
            <a:r>
              <a:rPr lang="en-US" sz="2000" smtClean="0">
                <a:solidFill>
                  <a:srgbClr val="3333CC"/>
                </a:solidFill>
                <a:latin typeface="Comic Sans MS" pitchFamily="66" charset="0"/>
              </a:rPr>
              <a:t>PAMELA:</a:t>
            </a:r>
          </a:p>
          <a:p>
            <a:pPr lvl="3" eaLnBrk="1" hangingPunct="1">
              <a:lnSpc>
                <a:spcPct val="80000"/>
              </a:lnSpc>
            </a:pPr>
            <a:r>
              <a:rPr lang="en-US" sz="1600" smtClean="0">
                <a:solidFill>
                  <a:srgbClr val="3333CC"/>
                </a:solidFill>
                <a:latin typeface="Comic Sans MS" pitchFamily="66" charset="0"/>
              </a:rPr>
              <a:t> </a:t>
            </a:r>
            <a:r>
              <a:rPr lang="en-US" sz="1600" smtClean="0">
                <a:solidFill>
                  <a:srgbClr val="008000"/>
                </a:solidFill>
                <a:latin typeface="Comic Sans MS" pitchFamily="66" charset="0"/>
              </a:rPr>
              <a:t>reports excess of positrons in the 10-100 GeV range, but no antiproton excess.</a:t>
            </a:r>
            <a:r>
              <a:rPr lang="en-US" sz="1600" smtClean="0">
                <a:solidFill>
                  <a:srgbClr val="3333CC"/>
                </a:solidFill>
                <a:latin typeface="Comic Sans MS" pitchFamily="66" charset="0"/>
              </a:rPr>
              <a:t> </a:t>
            </a:r>
          </a:p>
          <a:p>
            <a:pPr lvl="3" eaLnBrk="1" hangingPunct="1">
              <a:lnSpc>
                <a:spcPct val="80000"/>
              </a:lnSpc>
              <a:buFont typeface="Arial" charset="0"/>
              <a:buNone/>
            </a:pPr>
            <a:endParaRPr lang="en-US" sz="1600" smtClean="0">
              <a:solidFill>
                <a:srgbClr val="3333CC"/>
              </a:solidFill>
              <a:latin typeface="Comic Sans MS" pitchFamily="66" charset="0"/>
            </a:endParaRPr>
          </a:p>
          <a:p>
            <a:pPr lvl="2" eaLnBrk="1" hangingPunct="1">
              <a:lnSpc>
                <a:spcPct val="80000"/>
              </a:lnSpc>
            </a:pPr>
            <a:r>
              <a:rPr lang="en-US" sz="1800" smtClean="0">
                <a:solidFill>
                  <a:srgbClr val="3333CC"/>
                </a:solidFill>
                <a:latin typeface="Comic Sans MS" pitchFamily="66" charset="0"/>
              </a:rPr>
              <a:t>ANTARES (</a:t>
            </a:r>
            <a:r>
              <a:rPr lang="en-US" sz="1800" smtClean="0">
                <a:solidFill>
                  <a:srgbClr val="FF0000"/>
                </a:solidFill>
                <a:latin typeface="Comic Sans MS" pitchFamily="66" charset="0"/>
              </a:rPr>
              <a:t>Giada Carminati)</a:t>
            </a:r>
            <a:r>
              <a:rPr lang="en-US" sz="1800" smtClean="0">
                <a:solidFill>
                  <a:srgbClr val="3333CC"/>
                </a:solidFill>
                <a:latin typeface="Comic Sans MS" pitchFamily="66" charset="0"/>
              </a:rPr>
              <a:t> &amp; ICECUBE (</a:t>
            </a:r>
            <a:r>
              <a:rPr lang="en-US" sz="1800" smtClean="0">
                <a:solidFill>
                  <a:srgbClr val="FF0000"/>
                </a:solidFill>
                <a:latin typeface="Comic Sans MS" pitchFamily="66" charset="0"/>
              </a:rPr>
              <a:t>Carsten Rott)</a:t>
            </a:r>
            <a:r>
              <a:rPr lang="en-US" sz="2000" smtClean="0">
                <a:solidFill>
                  <a:srgbClr val="3333CC"/>
                </a:solidFill>
                <a:latin typeface="Comic Sans MS" pitchFamily="66" charset="0"/>
              </a:rPr>
              <a:t> are reporting first results on atmospheric neutrinos &amp; searches for neutrino’s from point like sources and DM annihilation</a:t>
            </a:r>
            <a:r>
              <a:rPr lang="en-US" sz="1800" smtClean="0">
                <a:solidFill>
                  <a:srgbClr val="3333CC"/>
                </a:solidFill>
                <a:latin typeface="Comic Sans MS" pitchFamily="66" charset="0"/>
              </a:rPr>
              <a:t>. </a:t>
            </a:r>
            <a:endParaRPr lang="en-US" sz="2000" smtClean="0">
              <a:solidFill>
                <a:srgbClr val="3333CC"/>
              </a:solidFill>
              <a:latin typeface="Comic Sans MS" pitchFamily="66" charset="0"/>
            </a:endParaRPr>
          </a:p>
        </p:txBody>
      </p:sp>
      <p:sp>
        <p:nvSpPr>
          <p:cNvPr id="65539" name="Date Placeholder 3"/>
          <p:cNvSpPr>
            <a:spLocks noGrp="1"/>
          </p:cNvSpPr>
          <p:nvPr>
            <p:ph type="dt" sz="quarter" idx="10"/>
          </p:nvPr>
        </p:nvSpPr>
        <p:spPr/>
        <p:txBody>
          <a:bodyPr/>
          <a:lstStyle/>
          <a:p>
            <a:pPr>
              <a:defRPr/>
            </a:pPr>
            <a:r>
              <a:rPr lang="en-US" dirty="0"/>
              <a:t>   </a:t>
            </a:r>
          </a:p>
        </p:txBody>
      </p:sp>
      <p:sp>
        <p:nvSpPr>
          <p:cNvPr id="6" name="Slide Number Placeholder 5"/>
          <p:cNvSpPr>
            <a:spLocks noGrp="1"/>
          </p:cNvSpPr>
          <p:nvPr>
            <p:ph type="sldNum" sz="quarter" idx="12"/>
          </p:nvPr>
        </p:nvSpPr>
        <p:spPr/>
        <p:txBody>
          <a:bodyPr/>
          <a:lstStyle/>
          <a:p>
            <a:pPr>
              <a:defRPr/>
            </a:pPr>
            <a:fld id="{3062504A-7FE1-4152-9526-63CDB7787B72}" type="slidenum">
              <a:rPr lang="en-US"/>
              <a:pPr>
                <a:defRPr/>
              </a:pPr>
              <a:t>33</a:t>
            </a:fld>
            <a:r>
              <a:rPr lang="en-US"/>
              <a:t>#</a:t>
            </a:r>
          </a:p>
        </p:txBody>
      </p:sp>
      <p:sp>
        <p:nvSpPr>
          <p:cNvPr id="65542" name="Rectangle 2"/>
          <p:cNvSpPr>
            <a:spLocks noGrp="1" noChangeArrowheads="1"/>
          </p:cNvSpPr>
          <p:nvPr>
            <p:ph type="title"/>
          </p:nvPr>
        </p:nvSpPr>
        <p:spPr>
          <a:xfrm>
            <a:off x="685800" y="0"/>
            <a:ext cx="7772400" cy="381000"/>
          </a:xfrm>
          <a:solidFill>
            <a:srgbClr val="C6D9F1"/>
          </a:solidFill>
        </p:spPr>
        <p:txBody>
          <a:bodyPr rtlCol="0">
            <a:normAutofit fontScale="90000"/>
          </a:bodyPr>
          <a:lstStyle/>
          <a:p>
            <a:pPr eaLnBrk="1" fontAlgn="auto" hangingPunct="1">
              <a:spcAft>
                <a:spcPts val="0"/>
              </a:spcAft>
              <a:defRPr/>
            </a:pPr>
            <a:r>
              <a:rPr lang="en-US" sz="3600" dirty="0">
                <a:latin typeface="Comic Sans MS" charset="0"/>
              </a:rPr>
              <a:t>Dark </a:t>
            </a:r>
            <a:r>
              <a:rPr lang="en-US" sz="3200" dirty="0">
                <a:latin typeface="Comic Sans MS" charset="0"/>
              </a:rPr>
              <a:t>Matter: </a:t>
            </a:r>
            <a:r>
              <a:rPr lang="en-US" sz="2800" dirty="0">
                <a:solidFill>
                  <a:srgbClr val="000000"/>
                </a:solidFill>
                <a:latin typeface="Comic Sans MS" charset="0"/>
              </a:rPr>
              <a:t>Indirect Searches</a:t>
            </a:r>
            <a:endParaRPr lang="en-US" sz="3200" dirty="0">
              <a:solidFill>
                <a:srgbClr val="000000"/>
              </a:solidFill>
              <a:latin typeface="Comic Sans M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Date Placeholder 2"/>
          <p:cNvSpPr>
            <a:spLocks noGrp="1"/>
          </p:cNvSpPr>
          <p:nvPr>
            <p:ph type="dt" sz="quarter" idx="10"/>
          </p:nvPr>
        </p:nvSpPr>
        <p:spPr/>
        <p:txBody>
          <a:bodyPr/>
          <a:lstStyle/>
          <a:p>
            <a:pPr>
              <a:defRPr/>
            </a:pPr>
            <a:r>
              <a:rPr lang="en-US"/>
              <a:t>   </a:t>
            </a:r>
          </a:p>
        </p:txBody>
      </p:sp>
      <p:sp>
        <p:nvSpPr>
          <p:cNvPr id="66563" name="Footer Placeholder 3"/>
          <p:cNvSpPr>
            <a:spLocks noGrp="1"/>
          </p:cNvSpPr>
          <p:nvPr>
            <p:ph type="ftr" sz="quarter" idx="11"/>
          </p:nvPr>
        </p:nvSpPr>
        <p:spPr/>
        <p:txBody>
          <a:bodyPr/>
          <a:lstStyle/>
          <a:p>
            <a:pPr>
              <a:defRPr/>
            </a:pPr>
            <a:r>
              <a:rPr lang="en-US" smtClean="0"/>
              <a:t>          </a:t>
            </a:r>
          </a:p>
        </p:txBody>
      </p:sp>
      <p:sp>
        <p:nvSpPr>
          <p:cNvPr id="9" name="Slide Number Placeholder 4"/>
          <p:cNvSpPr>
            <a:spLocks noGrp="1"/>
          </p:cNvSpPr>
          <p:nvPr>
            <p:ph type="sldNum" sz="quarter" idx="12"/>
          </p:nvPr>
        </p:nvSpPr>
        <p:spPr/>
        <p:txBody>
          <a:bodyPr/>
          <a:lstStyle/>
          <a:p>
            <a:pPr>
              <a:defRPr/>
            </a:pPr>
            <a:fld id="{1DCABEED-DE9B-468E-915B-AAF427BD8B0F}" type="slidenum">
              <a:rPr lang="en-US"/>
              <a:pPr>
                <a:defRPr/>
              </a:pPr>
              <a:t>34</a:t>
            </a:fld>
            <a:r>
              <a:rPr lang="en-US"/>
              <a:t>#</a:t>
            </a:r>
          </a:p>
        </p:txBody>
      </p:sp>
      <p:sp>
        <p:nvSpPr>
          <p:cNvPr id="66566" name="Rectangle 6"/>
          <p:cNvSpPr>
            <a:spLocks noGrp="1" noChangeArrowheads="1"/>
          </p:cNvSpPr>
          <p:nvPr>
            <p:ph type="title"/>
          </p:nvPr>
        </p:nvSpPr>
        <p:spPr>
          <a:xfrm>
            <a:off x="685800" y="0"/>
            <a:ext cx="8001000" cy="381000"/>
          </a:xfrm>
          <a:solidFill>
            <a:srgbClr val="C6D9F1"/>
          </a:solidFill>
        </p:spPr>
        <p:txBody>
          <a:bodyPr rtlCol="0">
            <a:normAutofit fontScale="90000"/>
          </a:bodyPr>
          <a:lstStyle/>
          <a:p>
            <a:pPr eaLnBrk="1" fontAlgn="auto" hangingPunct="1">
              <a:spcAft>
                <a:spcPts val="0"/>
              </a:spcAft>
              <a:defRPr/>
            </a:pPr>
            <a:r>
              <a:rPr lang="en-US" sz="3200" smtClean="0">
                <a:latin typeface="Comic Sans MS" charset="0"/>
                <a:ea typeface="Comic Sans MS" charset="0"/>
                <a:cs typeface="Comic Sans MS" charset="0"/>
              </a:rPr>
              <a:t>DM: Indirect Searches with  ganma rays</a:t>
            </a:r>
          </a:p>
        </p:txBody>
      </p:sp>
      <p:grpSp>
        <p:nvGrpSpPr>
          <p:cNvPr id="81925" name="Group 1"/>
          <p:cNvGrpSpPr>
            <a:grpSpLocks/>
          </p:cNvGrpSpPr>
          <p:nvPr/>
        </p:nvGrpSpPr>
        <p:grpSpPr bwMode="auto">
          <a:xfrm>
            <a:off x="4113213" y="500063"/>
            <a:ext cx="4676775" cy="2846387"/>
            <a:chOff x="2595" y="1943"/>
            <a:chExt cx="3120" cy="2293"/>
          </a:xfrm>
        </p:grpSpPr>
        <p:pic>
          <p:nvPicPr>
            <p:cNvPr id="81931" name="Picture 2"/>
            <p:cNvPicPr>
              <a:picLocks noChangeAspect="1" noChangeArrowheads="1"/>
            </p:cNvPicPr>
            <p:nvPr/>
          </p:nvPicPr>
          <p:blipFill>
            <a:blip r:embed="rId2"/>
            <a:srcRect/>
            <a:stretch>
              <a:fillRect/>
            </a:stretch>
          </p:blipFill>
          <p:spPr bwMode="auto">
            <a:xfrm>
              <a:off x="2595" y="1943"/>
              <a:ext cx="3120" cy="2293"/>
            </a:xfrm>
            <a:prstGeom prst="rect">
              <a:avLst/>
            </a:prstGeom>
            <a:noFill/>
            <a:ln w="9525">
              <a:noFill/>
              <a:round/>
              <a:headEnd/>
              <a:tailEnd/>
            </a:ln>
          </p:spPr>
        </p:pic>
        <p:grpSp>
          <p:nvGrpSpPr>
            <p:cNvPr id="81932" name="Group 25"/>
            <p:cNvGrpSpPr>
              <a:grpSpLocks/>
            </p:cNvGrpSpPr>
            <p:nvPr/>
          </p:nvGrpSpPr>
          <p:grpSpPr bwMode="auto">
            <a:xfrm>
              <a:off x="4004" y="2231"/>
              <a:ext cx="1372" cy="492"/>
              <a:chOff x="4004" y="2231"/>
              <a:chExt cx="1372" cy="492"/>
            </a:xfrm>
          </p:grpSpPr>
          <p:sp>
            <p:nvSpPr>
              <p:cNvPr id="81938" name="Text Box 4"/>
              <p:cNvSpPr txBox="1">
                <a:spLocks noChangeArrowheads="1"/>
              </p:cNvSpPr>
              <p:nvPr/>
            </p:nvSpPr>
            <p:spPr bwMode="auto">
              <a:xfrm>
                <a:off x="4132" y="2231"/>
                <a:ext cx="1244" cy="492"/>
              </a:xfrm>
              <a:prstGeom prst="rect">
                <a:avLst/>
              </a:prstGeom>
              <a:noFill/>
              <a:ln w="9525">
                <a:noFill/>
                <a:round/>
                <a:headEnd/>
                <a:tailEnd/>
              </a:ln>
            </p:spPr>
            <p:txBody>
              <a:bodyPr lIns="90000" tIns="45000" rIns="90000" bIns="45000"/>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500" b="1">
                    <a:solidFill>
                      <a:srgbClr val="000000"/>
                    </a:solidFill>
                  </a:rPr>
                  <a:t>EGRET data ex “</a:t>
                </a:r>
                <a:r>
                  <a:rPr lang="en-GB" sz="1500" b="1">
                    <a:solidFill>
                      <a:srgbClr val="FF6699"/>
                    </a:solidFill>
                  </a:rPr>
                  <a:t>GeV excess</a:t>
                </a:r>
                <a:r>
                  <a:rPr lang="en-GB" sz="1500" b="1">
                    <a:solidFill>
                      <a:srgbClr val="000000"/>
                    </a:solidFill>
                  </a:rPr>
                  <a:t>”</a:t>
                </a:r>
              </a:p>
            </p:txBody>
          </p:sp>
          <p:sp>
            <p:nvSpPr>
              <p:cNvPr id="81939" name="Line 5"/>
              <p:cNvSpPr>
                <a:spLocks noChangeShapeType="1"/>
              </p:cNvSpPr>
              <p:nvPr/>
            </p:nvSpPr>
            <p:spPr bwMode="auto">
              <a:xfrm flipH="1">
                <a:off x="4004" y="2387"/>
                <a:ext cx="128" cy="170"/>
              </a:xfrm>
              <a:prstGeom prst="line">
                <a:avLst/>
              </a:prstGeom>
              <a:noFill/>
              <a:ln w="36720">
                <a:solidFill>
                  <a:srgbClr val="000000"/>
                </a:solidFill>
                <a:miter lim="800000"/>
                <a:headEnd/>
                <a:tailEnd type="triangle" w="med" len="med"/>
              </a:ln>
            </p:spPr>
            <p:txBody>
              <a:bodyPr/>
              <a:lstStyle/>
              <a:p>
                <a:endParaRPr lang="fr-FR"/>
              </a:p>
            </p:txBody>
          </p:sp>
        </p:grpSp>
        <p:grpSp>
          <p:nvGrpSpPr>
            <p:cNvPr id="81933" name="Group 6"/>
            <p:cNvGrpSpPr>
              <a:grpSpLocks/>
            </p:cNvGrpSpPr>
            <p:nvPr/>
          </p:nvGrpSpPr>
          <p:grpSpPr bwMode="auto">
            <a:xfrm>
              <a:off x="4087" y="3303"/>
              <a:ext cx="538" cy="482"/>
              <a:chOff x="4087" y="3303"/>
              <a:chExt cx="538" cy="482"/>
            </a:xfrm>
          </p:grpSpPr>
          <p:sp>
            <p:nvSpPr>
              <p:cNvPr id="81936" name="Text Box 7"/>
              <p:cNvSpPr txBox="1">
                <a:spLocks noChangeArrowheads="1"/>
              </p:cNvSpPr>
              <p:nvPr/>
            </p:nvSpPr>
            <p:spPr bwMode="auto">
              <a:xfrm>
                <a:off x="4087" y="3427"/>
                <a:ext cx="362" cy="358"/>
              </a:xfrm>
              <a:prstGeom prst="rect">
                <a:avLst/>
              </a:prstGeom>
              <a:noFill/>
              <a:ln w="9525">
                <a:noFill/>
                <a:round/>
                <a:headEnd/>
                <a:tailEnd/>
              </a:ln>
            </p:spPr>
            <p:txBody>
              <a:bodyPr lIns="90000" tIns="45000" rIns="90000" bIns="45000"/>
              <a:lstStyle/>
              <a:p>
                <a:pP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500" b="1">
                    <a:solidFill>
                      <a:srgbClr val="000000"/>
                    </a:solidFill>
                  </a:rPr>
                  <a:t>Bkg</a:t>
                </a:r>
              </a:p>
            </p:txBody>
          </p:sp>
          <p:sp>
            <p:nvSpPr>
              <p:cNvPr id="81937" name="Line 8"/>
              <p:cNvSpPr>
                <a:spLocks noChangeShapeType="1"/>
              </p:cNvSpPr>
              <p:nvPr/>
            </p:nvSpPr>
            <p:spPr bwMode="auto">
              <a:xfrm flipV="1">
                <a:off x="4391" y="3303"/>
                <a:ext cx="234" cy="147"/>
              </a:xfrm>
              <a:prstGeom prst="line">
                <a:avLst/>
              </a:prstGeom>
              <a:noFill/>
              <a:ln w="36720">
                <a:solidFill>
                  <a:srgbClr val="000000"/>
                </a:solidFill>
                <a:miter lim="800000"/>
                <a:headEnd/>
                <a:tailEnd type="triangle" w="med" len="med"/>
              </a:ln>
            </p:spPr>
            <p:txBody>
              <a:bodyPr/>
              <a:lstStyle/>
              <a:p>
                <a:endParaRPr lang="fr-FR"/>
              </a:p>
            </p:txBody>
          </p:sp>
        </p:grpSp>
        <p:sp>
          <p:nvSpPr>
            <p:cNvPr id="81934" name="Text Box 9"/>
            <p:cNvSpPr txBox="1">
              <a:spLocks noChangeArrowheads="1"/>
            </p:cNvSpPr>
            <p:nvPr/>
          </p:nvSpPr>
          <p:spPr bwMode="auto">
            <a:xfrm>
              <a:off x="3521" y="2948"/>
              <a:ext cx="965" cy="709"/>
            </a:xfrm>
            <a:prstGeom prst="rect">
              <a:avLst/>
            </a:prstGeom>
            <a:noFill/>
            <a:ln w="9525">
              <a:noFill/>
              <a:round/>
              <a:headEnd/>
              <a:tailEnd/>
            </a:ln>
          </p:spPr>
          <p:txBody>
            <a:bodyPr lIns="90000" tIns="45000" rIns="90000" bIns="45000"/>
            <a:lstStyle/>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500" b="1">
                  <a:solidFill>
                    <a:srgbClr val="000000"/>
                  </a:solidFill>
                </a:rPr>
                <a:t>DM </a:t>
              </a:r>
            </a:p>
            <a:p>
              <a:pPr algn="ctr">
                <a:lnSpc>
                  <a:spcPct val="87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500" b="1">
                  <a:solidFill>
                    <a:srgbClr val="000000"/>
                  </a:solidFill>
                </a:rPr>
                <a:t>contribution</a:t>
              </a:r>
            </a:p>
          </p:txBody>
        </p:sp>
        <p:sp>
          <p:nvSpPr>
            <p:cNvPr id="81935" name="Line 10"/>
            <p:cNvSpPr>
              <a:spLocks noChangeShapeType="1"/>
            </p:cNvSpPr>
            <p:nvPr/>
          </p:nvSpPr>
          <p:spPr bwMode="auto">
            <a:xfrm flipV="1">
              <a:off x="4086" y="2723"/>
              <a:ext cx="172" cy="303"/>
            </a:xfrm>
            <a:prstGeom prst="line">
              <a:avLst/>
            </a:prstGeom>
            <a:noFill/>
            <a:ln w="36720">
              <a:solidFill>
                <a:srgbClr val="000000"/>
              </a:solidFill>
              <a:miter lim="800000"/>
              <a:headEnd/>
              <a:tailEnd type="triangle" w="med" len="med"/>
            </a:ln>
          </p:spPr>
          <p:txBody>
            <a:bodyPr/>
            <a:lstStyle/>
            <a:p>
              <a:endParaRPr lang="fr-FR"/>
            </a:p>
          </p:txBody>
        </p:sp>
      </p:grpSp>
      <p:sp>
        <p:nvSpPr>
          <p:cNvPr id="81926" name="TextBox 34"/>
          <p:cNvSpPr txBox="1">
            <a:spLocks noChangeArrowheads="1"/>
          </p:cNvSpPr>
          <p:nvPr/>
        </p:nvSpPr>
        <p:spPr bwMode="auto">
          <a:xfrm>
            <a:off x="2327275" y="6351588"/>
            <a:ext cx="4622800" cy="369887"/>
          </a:xfrm>
          <a:prstGeom prst="rect">
            <a:avLst/>
          </a:prstGeom>
          <a:noFill/>
          <a:ln w="9525">
            <a:solidFill>
              <a:schemeClr val="accent2"/>
            </a:solidFill>
            <a:miter lim="800000"/>
            <a:headEnd/>
            <a:tailEnd/>
          </a:ln>
        </p:spPr>
        <p:txBody>
          <a:bodyPr>
            <a:spAutoFit/>
          </a:bodyPr>
          <a:lstStyle/>
          <a:p>
            <a:r>
              <a:rPr lang="en-US">
                <a:latin typeface="Comic Sans MS" pitchFamily="66" charset="0"/>
              </a:rPr>
              <a:t>FERMI Excludes EGRET’s “GeV Excess”</a:t>
            </a:r>
          </a:p>
        </p:txBody>
      </p:sp>
      <p:sp>
        <p:nvSpPr>
          <p:cNvPr id="81927" name="TextBox 35"/>
          <p:cNvSpPr txBox="1">
            <a:spLocks noChangeArrowheads="1"/>
          </p:cNvSpPr>
          <p:nvPr/>
        </p:nvSpPr>
        <p:spPr bwMode="auto">
          <a:xfrm>
            <a:off x="1819275" y="3595688"/>
            <a:ext cx="5130800" cy="369887"/>
          </a:xfrm>
          <a:prstGeom prst="rect">
            <a:avLst/>
          </a:prstGeom>
          <a:solidFill>
            <a:srgbClr val="EEECE1"/>
          </a:solidFill>
          <a:ln w="9525">
            <a:solidFill>
              <a:schemeClr val="accent2"/>
            </a:solidFill>
            <a:miter lim="800000"/>
            <a:headEnd/>
            <a:tailEnd/>
          </a:ln>
        </p:spPr>
        <p:txBody>
          <a:bodyPr>
            <a:spAutoFit/>
          </a:bodyPr>
          <a:lstStyle/>
          <a:p>
            <a:r>
              <a:rPr lang="en-US">
                <a:latin typeface="Comic Sans MS" pitchFamily="66" charset="0"/>
              </a:rPr>
              <a:t>FERMI’s measurement of diffuse </a:t>
            </a:r>
            <a:r>
              <a:rPr lang="en-US">
                <a:latin typeface="Symbol" pitchFamily="18" charset="2"/>
              </a:rPr>
              <a:t>g </a:t>
            </a:r>
            <a:r>
              <a:rPr lang="en-US">
                <a:latin typeface="Comic Sans MS" pitchFamily="66" charset="0"/>
              </a:rPr>
              <a:t>spectrum</a:t>
            </a:r>
          </a:p>
        </p:txBody>
      </p:sp>
      <p:pic>
        <p:nvPicPr>
          <p:cNvPr id="81928" name="Picture 36"/>
          <p:cNvPicPr>
            <a:picLocks noChangeAspect="1"/>
          </p:cNvPicPr>
          <p:nvPr/>
        </p:nvPicPr>
        <p:blipFill>
          <a:blip r:embed="rId3"/>
          <a:srcRect/>
          <a:stretch>
            <a:fillRect/>
          </a:stretch>
        </p:blipFill>
        <p:spPr bwMode="auto">
          <a:xfrm>
            <a:off x="1231900" y="4076700"/>
            <a:ext cx="6845300" cy="2247900"/>
          </a:xfrm>
          <a:prstGeom prst="rect">
            <a:avLst/>
          </a:prstGeom>
          <a:noFill/>
          <a:ln w="9525">
            <a:noFill/>
            <a:miter lim="800000"/>
            <a:headEnd/>
            <a:tailEnd/>
          </a:ln>
        </p:spPr>
      </p:pic>
      <p:pic>
        <p:nvPicPr>
          <p:cNvPr id="81929" name="Picture 12"/>
          <p:cNvPicPr>
            <a:picLocks noChangeAspect="1" noChangeArrowheads="1"/>
          </p:cNvPicPr>
          <p:nvPr/>
        </p:nvPicPr>
        <p:blipFill>
          <a:blip r:embed="rId4"/>
          <a:srcRect/>
          <a:stretch>
            <a:fillRect/>
          </a:stretch>
        </p:blipFill>
        <p:spPr bwMode="auto">
          <a:xfrm>
            <a:off x="1204913" y="500063"/>
            <a:ext cx="2246312" cy="2647950"/>
          </a:xfrm>
          <a:prstGeom prst="rect">
            <a:avLst/>
          </a:prstGeom>
          <a:noFill/>
          <a:ln w="9525">
            <a:noFill/>
            <a:round/>
            <a:headEnd/>
            <a:tailEnd/>
          </a:ln>
        </p:spPr>
      </p:pic>
      <p:sp>
        <p:nvSpPr>
          <p:cNvPr id="81930" name="TextBox 19"/>
          <p:cNvSpPr txBox="1">
            <a:spLocks noChangeArrowheads="1"/>
          </p:cNvSpPr>
          <p:nvPr/>
        </p:nvSpPr>
        <p:spPr bwMode="auto">
          <a:xfrm>
            <a:off x="6805613" y="315913"/>
            <a:ext cx="19050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Nicola Gigliettoi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p:txBody>
          <a:bodyPr/>
          <a:lstStyle/>
          <a:p>
            <a:pPr>
              <a:defRPr/>
            </a:pPr>
            <a:r>
              <a:rPr lang="en-US"/>
              <a:t>   </a:t>
            </a:r>
          </a:p>
        </p:txBody>
      </p:sp>
      <p:sp>
        <p:nvSpPr>
          <p:cNvPr id="68611" name="Footer Placeholder 3"/>
          <p:cNvSpPr>
            <a:spLocks noGrp="1"/>
          </p:cNvSpPr>
          <p:nvPr>
            <p:ph type="ftr" sz="quarter" idx="11"/>
          </p:nvPr>
        </p:nvSpPr>
        <p:spPr/>
        <p:txBody>
          <a:bodyPr/>
          <a:lstStyle/>
          <a:p>
            <a:pPr>
              <a:defRPr/>
            </a:pPr>
            <a:r>
              <a:rPr lang="en-US" smtClean="0"/>
              <a:t>          </a:t>
            </a:r>
          </a:p>
        </p:txBody>
      </p:sp>
      <p:sp>
        <p:nvSpPr>
          <p:cNvPr id="7" name="Slide Number Placeholder 4"/>
          <p:cNvSpPr>
            <a:spLocks noGrp="1"/>
          </p:cNvSpPr>
          <p:nvPr>
            <p:ph type="sldNum" sz="quarter" idx="12"/>
          </p:nvPr>
        </p:nvSpPr>
        <p:spPr/>
        <p:txBody>
          <a:bodyPr/>
          <a:lstStyle/>
          <a:p>
            <a:pPr>
              <a:defRPr/>
            </a:pPr>
            <a:fld id="{1E7791F6-A872-4FB3-9820-3249BCB71045}" type="slidenum">
              <a:rPr lang="en-US"/>
              <a:pPr>
                <a:defRPr/>
              </a:pPr>
              <a:t>35</a:t>
            </a:fld>
            <a:r>
              <a:rPr lang="en-US"/>
              <a:t>#</a:t>
            </a:r>
          </a:p>
        </p:txBody>
      </p:sp>
      <p:sp>
        <p:nvSpPr>
          <p:cNvPr id="68613" name="Rectangle 2"/>
          <p:cNvSpPr>
            <a:spLocks noGrp="1" noChangeArrowheads="1"/>
          </p:cNvSpPr>
          <p:nvPr>
            <p:ph type="title"/>
          </p:nvPr>
        </p:nvSpPr>
        <p:spPr>
          <a:xfrm>
            <a:off x="685800" y="0"/>
            <a:ext cx="7772400" cy="381000"/>
          </a:xfrm>
          <a:solidFill>
            <a:srgbClr val="C6D9F1"/>
          </a:solidFill>
        </p:spPr>
        <p:txBody>
          <a:bodyPr rtlCol="0">
            <a:normAutofit fontScale="90000"/>
          </a:bodyPr>
          <a:lstStyle/>
          <a:p>
            <a:pPr eaLnBrk="1" fontAlgn="auto" hangingPunct="1">
              <a:spcAft>
                <a:spcPts val="0"/>
              </a:spcAft>
              <a:defRPr/>
            </a:pPr>
            <a:r>
              <a:rPr lang="en-US" sz="2400" dirty="0" smtClean="0">
                <a:latin typeface="Comic Sans MS" charset="0"/>
                <a:ea typeface="Comic Sans MS" charset="0"/>
                <a:cs typeface="Comic Sans MS" charset="0"/>
              </a:rPr>
              <a:t>First Results from PAMELA </a:t>
            </a:r>
            <a:endParaRPr lang="en-US" sz="2400" dirty="0" smtClean="0"/>
          </a:p>
        </p:txBody>
      </p:sp>
      <p:sp>
        <p:nvSpPr>
          <p:cNvPr id="82949" name="Text Box 3"/>
          <p:cNvSpPr txBox="1">
            <a:spLocks noChangeArrowheads="1"/>
          </p:cNvSpPr>
          <p:nvPr/>
        </p:nvSpPr>
        <p:spPr bwMode="auto">
          <a:xfrm>
            <a:off x="685800" y="685800"/>
            <a:ext cx="4267200" cy="2170113"/>
          </a:xfrm>
          <a:prstGeom prst="rect">
            <a:avLst/>
          </a:prstGeom>
          <a:noFill/>
          <a:ln w="9525">
            <a:solidFill>
              <a:srgbClr val="CC0000"/>
            </a:solidFill>
            <a:miter lim="800000"/>
            <a:headEnd/>
            <a:tailEnd/>
          </a:ln>
        </p:spPr>
        <p:txBody>
          <a:bodyPr>
            <a:spAutoFit/>
          </a:bodyPr>
          <a:lstStyle/>
          <a:p>
            <a:pPr>
              <a:spcBef>
                <a:spcPct val="50000"/>
              </a:spcBef>
            </a:pPr>
            <a:r>
              <a:rPr lang="en-US">
                <a:latin typeface="Comic Sans MS" pitchFamily="66" charset="0"/>
              </a:rPr>
              <a:t>Magnetic spectrometer PAMELA launched in 2006</a:t>
            </a:r>
          </a:p>
          <a:p>
            <a:pPr>
              <a:spcBef>
                <a:spcPct val="50000"/>
              </a:spcBef>
            </a:pPr>
            <a:r>
              <a:rPr lang="en-US">
                <a:latin typeface="Comic Sans MS" pitchFamily="66" charset="0"/>
              </a:rPr>
              <a:t>Already reporting measurements of antiproton and positrons</a:t>
            </a:r>
          </a:p>
          <a:p>
            <a:pPr>
              <a:spcBef>
                <a:spcPct val="50000"/>
              </a:spcBef>
            </a:pPr>
            <a:r>
              <a:rPr lang="en-US">
                <a:latin typeface="Comic Sans MS" pitchFamily="66" charset="0"/>
              </a:rPr>
              <a:t>Will run till December 2009</a:t>
            </a:r>
          </a:p>
          <a:p>
            <a:pPr>
              <a:spcBef>
                <a:spcPct val="50000"/>
              </a:spcBef>
            </a:pPr>
            <a:endParaRPr lang="en-US">
              <a:latin typeface="Calibri" pitchFamily="34" charset="0"/>
            </a:endParaRPr>
          </a:p>
        </p:txBody>
      </p:sp>
      <p:pic>
        <p:nvPicPr>
          <p:cNvPr id="82950" name="Picture 7" descr="pamela_drawing_bongi_final"/>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491163" y="381000"/>
            <a:ext cx="2562225" cy="2616200"/>
          </a:xfrm>
          <a:prstGeom prst="rect">
            <a:avLst/>
          </a:prstGeom>
          <a:solidFill>
            <a:schemeClr val="bg1"/>
          </a:solidFill>
          <a:ln w="9525">
            <a:noFill/>
            <a:miter lim="800000"/>
            <a:headEnd/>
            <a:tailEnd/>
          </a:ln>
        </p:spPr>
      </p:pic>
      <p:sp>
        <p:nvSpPr>
          <p:cNvPr id="82951" name="TextBox 6"/>
          <p:cNvSpPr txBox="1">
            <a:spLocks noChangeArrowheads="1"/>
          </p:cNvSpPr>
          <p:nvPr/>
        </p:nvSpPr>
        <p:spPr bwMode="auto">
          <a:xfrm>
            <a:off x="4421188" y="6311900"/>
            <a:ext cx="654050" cy="331788"/>
          </a:xfrm>
          <a:prstGeom prst="rect">
            <a:avLst/>
          </a:prstGeom>
          <a:noFill/>
          <a:ln w="9525">
            <a:noFill/>
            <a:miter lim="800000"/>
            <a:headEnd/>
            <a:tailEnd/>
          </a:ln>
        </p:spPr>
        <p:txBody>
          <a:bodyPr wrap="none">
            <a:spAutoFit/>
          </a:bodyPr>
          <a:lstStyle/>
          <a:p>
            <a:pPr defTabSz="449263">
              <a:lnSpc>
                <a:spcPct val="87000"/>
              </a:lnSpc>
              <a:buClr>
                <a:srgbClr val="000000"/>
              </a:buClr>
              <a:buSzPct val="100000"/>
              <a:buFont typeface="Arial" charset="0"/>
              <a:buNone/>
            </a:pPr>
            <a:r>
              <a:rPr lang="it-IT" b="1">
                <a:latin typeface="Times New Roman" pitchFamily="18" charset="0"/>
                <a:ea typeface="MS Gothic"/>
                <a:cs typeface="Times New Roman" pitchFamily="18" charset="0"/>
              </a:rPr>
              <a:t>GV</a:t>
            </a:r>
            <a:r>
              <a:rPr lang="it-IT" b="1" baseline="30000">
                <a:latin typeface="Times New Roman" pitchFamily="18" charset="0"/>
                <a:ea typeface="MS Gothic"/>
                <a:cs typeface="Times New Roman" pitchFamily="18" charset="0"/>
              </a:rPr>
              <a:t>-1</a:t>
            </a:r>
            <a:endParaRPr lang="en-US" b="1" baseline="30000">
              <a:latin typeface="Times New Roman" pitchFamily="18" charset="0"/>
              <a:ea typeface="MS Gothic"/>
              <a:cs typeface="Times New Roman" pitchFamily="18" charset="0"/>
            </a:endParaRPr>
          </a:p>
        </p:txBody>
      </p:sp>
      <p:pic>
        <p:nvPicPr>
          <p:cNvPr id="82952" name="Picture 51"/>
          <p:cNvPicPr>
            <a:picLocks noChangeAspect="1"/>
          </p:cNvPicPr>
          <p:nvPr/>
        </p:nvPicPr>
        <p:blipFill>
          <a:blip r:embed="rId3"/>
          <a:srcRect/>
          <a:stretch>
            <a:fillRect/>
          </a:stretch>
        </p:blipFill>
        <p:spPr bwMode="auto">
          <a:xfrm>
            <a:off x="457200" y="3486150"/>
            <a:ext cx="3932238" cy="2706688"/>
          </a:xfrm>
          <a:prstGeom prst="rect">
            <a:avLst/>
          </a:prstGeom>
          <a:noFill/>
          <a:ln w="9525">
            <a:noFill/>
            <a:miter lim="800000"/>
            <a:headEnd/>
            <a:tailEnd/>
          </a:ln>
        </p:spPr>
      </p:pic>
      <p:pic>
        <p:nvPicPr>
          <p:cNvPr id="82953" name="Picture 53"/>
          <p:cNvPicPr>
            <a:picLocks noChangeAspect="1"/>
          </p:cNvPicPr>
          <p:nvPr/>
        </p:nvPicPr>
        <p:blipFill>
          <a:blip r:embed="rId4"/>
          <a:srcRect/>
          <a:stretch>
            <a:fillRect/>
          </a:stretch>
        </p:blipFill>
        <p:spPr bwMode="auto">
          <a:xfrm>
            <a:off x="4873625" y="3328988"/>
            <a:ext cx="4270375" cy="3314700"/>
          </a:xfrm>
          <a:prstGeom prst="rect">
            <a:avLst/>
          </a:prstGeom>
          <a:noFill/>
          <a:ln w="9525">
            <a:noFill/>
            <a:miter lim="800000"/>
            <a:headEnd/>
            <a:tailEnd/>
          </a:ln>
        </p:spPr>
      </p:pic>
      <p:sp>
        <p:nvSpPr>
          <p:cNvPr id="82954" name="TextBox 10"/>
          <p:cNvSpPr txBox="1">
            <a:spLocks noChangeArrowheads="1"/>
          </p:cNvSpPr>
          <p:nvPr/>
        </p:nvSpPr>
        <p:spPr bwMode="auto">
          <a:xfrm>
            <a:off x="6781800" y="0"/>
            <a:ext cx="23622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Emiliano Mocchiutti</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Date Placeholder 2"/>
          <p:cNvSpPr>
            <a:spLocks noGrp="1"/>
          </p:cNvSpPr>
          <p:nvPr>
            <p:ph type="dt" sz="quarter" idx="10"/>
          </p:nvPr>
        </p:nvSpPr>
        <p:spPr/>
        <p:txBody>
          <a:bodyPr/>
          <a:lstStyle/>
          <a:p>
            <a:pPr>
              <a:defRPr/>
            </a:pPr>
            <a:r>
              <a:rPr lang="en-US"/>
              <a:t>   </a:t>
            </a:r>
          </a:p>
        </p:txBody>
      </p:sp>
      <p:sp>
        <p:nvSpPr>
          <p:cNvPr id="68611" name="Footer Placeholder 3"/>
          <p:cNvSpPr>
            <a:spLocks noGrp="1"/>
          </p:cNvSpPr>
          <p:nvPr>
            <p:ph type="ftr" sz="quarter" idx="11"/>
          </p:nvPr>
        </p:nvSpPr>
        <p:spPr/>
        <p:txBody>
          <a:bodyPr/>
          <a:lstStyle/>
          <a:p>
            <a:pPr>
              <a:defRPr/>
            </a:pPr>
            <a:r>
              <a:rPr lang="en-US" smtClean="0"/>
              <a:t>          </a:t>
            </a:r>
          </a:p>
        </p:txBody>
      </p:sp>
      <p:sp>
        <p:nvSpPr>
          <p:cNvPr id="7" name="Slide Number Placeholder 4"/>
          <p:cNvSpPr>
            <a:spLocks noGrp="1"/>
          </p:cNvSpPr>
          <p:nvPr>
            <p:ph type="sldNum" sz="quarter" idx="12"/>
          </p:nvPr>
        </p:nvSpPr>
        <p:spPr/>
        <p:txBody>
          <a:bodyPr/>
          <a:lstStyle/>
          <a:p>
            <a:pPr>
              <a:defRPr/>
            </a:pPr>
            <a:fld id="{9C4AB370-5002-4C3C-8E2F-C94765069C37}" type="slidenum">
              <a:rPr lang="en-US"/>
              <a:pPr>
                <a:defRPr/>
              </a:pPr>
              <a:t>36</a:t>
            </a:fld>
            <a:r>
              <a:rPr lang="en-US"/>
              <a:t>#</a:t>
            </a:r>
          </a:p>
        </p:txBody>
      </p:sp>
      <p:sp>
        <p:nvSpPr>
          <p:cNvPr id="68613" name="Rectangle 2"/>
          <p:cNvSpPr>
            <a:spLocks noGrp="1" noChangeArrowheads="1"/>
          </p:cNvSpPr>
          <p:nvPr>
            <p:ph type="title"/>
          </p:nvPr>
        </p:nvSpPr>
        <p:spPr>
          <a:xfrm>
            <a:off x="685800" y="0"/>
            <a:ext cx="7772400" cy="381000"/>
          </a:xfrm>
          <a:solidFill>
            <a:srgbClr val="C6D9F1"/>
          </a:solidFill>
        </p:spPr>
        <p:txBody>
          <a:bodyPr rtlCol="0">
            <a:normAutofit fontScale="90000"/>
          </a:bodyPr>
          <a:lstStyle/>
          <a:p>
            <a:pPr eaLnBrk="1" fontAlgn="auto" hangingPunct="1">
              <a:spcAft>
                <a:spcPts val="0"/>
              </a:spcAft>
              <a:defRPr/>
            </a:pPr>
            <a:r>
              <a:rPr lang="en-US" sz="2400" dirty="0" smtClean="0">
                <a:latin typeface="Comic Sans MS" charset="0"/>
                <a:ea typeface="Comic Sans MS" charset="0"/>
                <a:cs typeface="Comic Sans MS" charset="0"/>
              </a:rPr>
              <a:t>Results from PAMELA -2</a:t>
            </a:r>
            <a:endParaRPr lang="en-US" sz="2400" dirty="0" smtClean="0"/>
          </a:p>
        </p:txBody>
      </p:sp>
      <p:pic>
        <p:nvPicPr>
          <p:cNvPr id="83973" name="Picture 2"/>
          <p:cNvPicPr>
            <a:picLocks noChangeAspect="1" noChangeArrowheads="1"/>
          </p:cNvPicPr>
          <p:nvPr/>
        </p:nvPicPr>
        <p:blipFill>
          <a:blip r:embed="rId2"/>
          <a:srcRect/>
          <a:stretch>
            <a:fillRect/>
          </a:stretch>
        </p:blipFill>
        <p:spPr bwMode="auto">
          <a:xfrm>
            <a:off x="304800" y="547688"/>
            <a:ext cx="4024313" cy="2901950"/>
          </a:xfrm>
          <a:prstGeom prst="rect">
            <a:avLst/>
          </a:prstGeom>
          <a:noFill/>
          <a:ln w="9525">
            <a:noFill/>
            <a:miter lim="800000"/>
            <a:headEnd/>
            <a:tailEnd/>
          </a:ln>
        </p:spPr>
      </p:pic>
      <p:pic>
        <p:nvPicPr>
          <p:cNvPr id="10" name="Content Placeholder 10" descr="ratio_pamela_models.gif"/>
          <p:cNvPicPr>
            <a:picLocks noChangeAspect="1"/>
          </p:cNvPicPr>
          <p:nvPr/>
        </p:nvPicPr>
        <p:blipFill>
          <a:blip r:embed="rId3"/>
          <a:srcRect/>
          <a:stretch>
            <a:fillRect/>
          </a:stretch>
        </p:blipFill>
        <p:spPr bwMode="auto">
          <a:xfrm>
            <a:off x="4632325" y="392113"/>
            <a:ext cx="4511675" cy="3113087"/>
          </a:xfrm>
          <a:prstGeom prst="rect">
            <a:avLst/>
          </a:prstGeom>
          <a:noFill/>
          <a:ln w="9525">
            <a:noFill/>
            <a:miter lim="800000"/>
            <a:headEnd/>
            <a:tailEnd/>
          </a:ln>
        </p:spPr>
      </p:pic>
      <p:sp>
        <p:nvSpPr>
          <p:cNvPr id="83975" name="Text Box 4"/>
          <p:cNvSpPr txBox="1">
            <a:spLocks noChangeArrowheads="1"/>
          </p:cNvSpPr>
          <p:nvPr/>
        </p:nvSpPr>
        <p:spPr bwMode="auto">
          <a:xfrm rot="-1796322">
            <a:off x="774700" y="1139825"/>
            <a:ext cx="1223963" cy="312738"/>
          </a:xfrm>
          <a:prstGeom prst="rect">
            <a:avLst/>
          </a:prstGeom>
          <a:noFill/>
          <a:ln w="9525">
            <a:noFill/>
            <a:miter lim="800000"/>
            <a:headEnd/>
            <a:tailEnd/>
          </a:ln>
        </p:spPr>
        <p:txBody>
          <a:bodyPr wrap="none">
            <a:spAutoFit/>
          </a:bodyPr>
          <a:lstStyle/>
          <a:p>
            <a:pPr defTabSz="449263">
              <a:lnSpc>
                <a:spcPct val="87000"/>
              </a:lnSpc>
              <a:buClr>
                <a:srgbClr val="000000"/>
              </a:buClr>
              <a:buSzPct val="100000"/>
              <a:buFont typeface="Arial" charset="0"/>
              <a:buNone/>
            </a:pPr>
            <a:r>
              <a:rPr lang="en-US" sz="1600" b="1">
                <a:solidFill>
                  <a:srgbClr val="FF0000"/>
                </a:solidFill>
                <a:latin typeface="Franklin Gothic Medium" pitchFamily="34" charset="0"/>
                <a:ea typeface="MS Gothic"/>
                <a:cs typeface="MS Gothic"/>
              </a:rPr>
              <a:t>Preliminary</a:t>
            </a:r>
            <a:endParaRPr lang="en-GB" sz="1600" b="1">
              <a:solidFill>
                <a:srgbClr val="FF0000"/>
              </a:solidFill>
              <a:latin typeface="Franklin Gothic Medium" pitchFamily="34" charset="0"/>
              <a:ea typeface="MS Gothic"/>
              <a:cs typeface="MS Gothic"/>
            </a:endParaRPr>
          </a:p>
        </p:txBody>
      </p:sp>
      <p:pic>
        <p:nvPicPr>
          <p:cNvPr id="83976" name="Picture 11"/>
          <p:cNvPicPr>
            <a:picLocks noChangeAspect="1"/>
          </p:cNvPicPr>
          <p:nvPr/>
        </p:nvPicPr>
        <p:blipFill>
          <a:blip r:embed="rId4"/>
          <a:srcRect/>
          <a:stretch>
            <a:fillRect/>
          </a:stretch>
        </p:blipFill>
        <p:spPr bwMode="auto">
          <a:xfrm>
            <a:off x="2063750" y="3494088"/>
            <a:ext cx="3535363" cy="2651125"/>
          </a:xfrm>
          <a:prstGeom prst="rect">
            <a:avLst/>
          </a:prstGeom>
          <a:noFill/>
          <a:ln w="9525">
            <a:noFill/>
            <a:miter lim="800000"/>
            <a:headEnd/>
            <a:tailEnd/>
          </a:ln>
        </p:spPr>
      </p:pic>
      <p:sp>
        <p:nvSpPr>
          <p:cNvPr id="83977" name="TextBox 12"/>
          <p:cNvSpPr txBox="1">
            <a:spLocks noChangeArrowheads="1"/>
          </p:cNvSpPr>
          <p:nvPr/>
        </p:nvSpPr>
        <p:spPr bwMode="auto">
          <a:xfrm>
            <a:off x="6019800" y="4267200"/>
            <a:ext cx="2990850" cy="646113"/>
          </a:xfrm>
          <a:prstGeom prst="rect">
            <a:avLst/>
          </a:prstGeom>
          <a:solidFill>
            <a:srgbClr val="F2DCDB"/>
          </a:solidFill>
          <a:ln w="9525">
            <a:noFill/>
            <a:miter lim="800000"/>
            <a:headEnd/>
            <a:tailEnd/>
          </a:ln>
        </p:spPr>
        <p:txBody>
          <a:bodyPr>
            <a:spAutoFit/>
          </a:bodyPr>
          <a:lstStyle/>
          <a:p>
            <a:r>
              <a:rPr lang="en-US">
                <a:latin typeface="Comic Sans MS" pitchFamily="66" charset="0"/>
              </a:rPr>
              <a:t>Evidence for Dark Matter</a:t>
            </a:r>
          </a:p>
          <a:p>
            <a:r>
              <a:rPr lang="en-US">
                <a:latin typeface="Comic Sans MS" pitchFamily="66" charset="0"/>
              </a:rPr>
              <a:t>Annihilation?</a:t>
            </a:r>
          </a:p>
        </p:txBody>
      </p:sp>
      <p:sp>
        <p:nvSpPr>
          <p:cNvPr id="83978" name="TextBox 14"/>
          <p:cNvSpPr txBox="1">
            <a:spLocks noChangeArrowheads="1"/>
          </p:cNvSpPr>
          <p:nvPr/>
        </p:nvSpPr>
        <p:spPr bwMode="auto">
          <a:xfrm>
            <a:off x="6781800" y="11113"/>
            <a:ext cx="23622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Emiliano Mocchiutti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Date Placeholder 2"/>
          <p:cNvSpPr>
            <a:spLocks noGrp="1"/>
          </p:cNvSpPr>
          <p:nvPr>
            <p:ph type="dt" sz="quarter" idx="10"/>
          </p:nvPr>
        </p:nvSpPr>
        <p:spPr/>
        <p:txBody>
          <a:bodyPr/>
          <a:lstStyle/>
          <a:p>
            <a:pPr>
              <a:defRPr/>
            </a:pPr>
            <a:r>
              <a:rPr lang="en-US"/>
              <a:t>   </a:t>
            </a:r>
          </a:p>
        </p:txBody>
      </p:sp>
      <p:sp>
        <p:nvSpPr>
          <p:cNvPr id="67587" name="Footer Placeholder 3"/>
          <p:cNvSpPr>
            <a:spLocks noGrp="1"/>
          </p:cNvSpPr>
          <p:nvPr>
            <p:ph type="ftr" sz="quarter" idx="11"/>
          </p:nvPr>
        </p:nvSpPr>
        <p:spPr/>
        <p:txBody>
          <a:bodyPr/>
          <a:lstStyle/>
          <a:p>
            <a:pPr>
              <a:defRPr/>
            </a:pPr>
            <a:r>
              <a:rPr lang="en-US" smtClean="0"/>
              <a:t>          </a:t>
            </a:r>
          </a:p>
        </p:txBody>
      </p:sp>
      <p:sp>
        <p:nvSpPr>
          <p:cNvPr id="8" name="Slide Number Placeholder 4"/>
          <p:cNvSpPr>
            <a:spLocks noGrp="1"/>
          </p:cNvSpPr>
          <p:nvPr>
            <p:ph type="sldNum" sz="quarter" idx="12"/>
          </p:nvPr>
        </p:nvSpPr>
        <p:spPr>
          <a:xfrm>
            <a:off x="6553200" y="6416675"/>
            <a:ext cx="2133600" cy="365125"/>
          </a:xfrm>
        </p:spPr>
        <p:txBody>
          <a:bodyPr/>
          <a:lstStyle/>
          <a:p>
            <a:pPr>
              <a:defRPr/>
            </a:pPr>
            <a:fld id="{17AB915E-5647-47CD-9A88-22FCC786BF82}" type="slidenum">
              <a:rPr lang="en-US"/>
              <a:pPr>
                <a:defRPr/>
              </a:pPr>
              <a:t>37</a:t>
            </a:fld>
            <a:r>
              <a:rPr lang="en-US"/>
              <a:t>#</a:t>
            </a:r>
          </a:p>
        </p:txBody>
      </p:sp>
      <p:sp>
        <p:nvSpPr>
          <p:cNvPr id="84996" name="Rectangle 3"/>
          <p:cNvSpPr>
            <a:spLocks noGrp="1" noChangeArrowheads="1"/>
          </p:cNvSpPr>
          <p:nvPr>
            <p:ph type="title"/>
          </p:nvPr>
        </p:nvSpPr>
        <p:spPr>
          <a:xfrm>
            <a:off x="381000" y="0"/>
            <a:ext cx="8458200" cy="533400"/>
          </a:xfrm>
          <a:solidFill>
            <a:srgbClr val="C6D9F1"/>
          </a:solidFill>
        </p:spPr>
        <p:txBody>
          <a:bodyPr/>
          <a:lstStyle/>
          <a:p>
            <a:pPr eaLnBrk="1" hangingPunct="1"/>
            <a:r>
              <a:rPr lang="en-US" sz="2800" smtClean="0">
                <a:latin typeface="Comic Sans MS" pitchFamily="66" charset="0"/>
              </a:rPr>
              <a:t> Results from ATIC</a:t>
            </a:r>
          </a:p>
        </p:txBody>
      </p:sp>
      <p:sp>
        <p:nvSpPr>
          <p:cNvPr id="84997" name="Text Box 8"/>
          <p:cNvSpPr txBox="1">
            <a:spLocks noChangeArrowheads="1"/>
          </p:cNvSpPr>
          <p:nvPr/>
        </p:nvSpPr>
        <p:spPr bwMode="auto">
          <a:xfrm>
            <a:off x="152400" y="660400"/>
            <a:ext cx="5105400" cy="1200150"/>
          </a:xfrm>
          <a:prstGeom prst="rect">
            <a:avLst/>
          </a:prstGeom>
          <a:noFill/>
          <a:ln w="9525">
            <a:solidFill>
              <a:srgbClr val="CC0000"/>
            </a:solidFill>
            <a:miter lim="800000"/>
            <a:headEnd/>
            <a:tailEnd/>
          </a:ln>
        </p:spPr>
        <p:txBody>
          <a:bodyPr>
            <a:spAutoFit/>
          </a:bodyPr>
          <a:lstStyle/>
          <a:p>
            <a:pPr>
              <a:spcBef>
                <a:spcPct val="50000"/>
              </a:spcBef>
            </a:pPr>
            <a:r>
              <a:rPr lang="en-US">
                <a:latin typeface="Comic Sans MS" pitchFamily="66" charset="0"/>
              </a:rPr>
              <a:t>Balloon Experiment- ATIC </a:t>
            </a:r>
          </a:p>
          <a:p>
            <a:pPr>
              <a:spcBef>
                <a:spcPct val="50000"/>
              </a:spcBef>
            </a:pPr>
            <a:r>
              <a:rPr lang="en-US">
                <a:latin typeface="Comic Sans MS" pitchFamily="66" charset="0"/>
              </a:rPr>
              <a:t>Capable of measuring (e</a:t>
            </a:r>
            <a:r>
              <a:rPr lang="en-US" baseline="30000">
                <a:latin typeface="Comic Sans MS" pitchFamily="66" charset="0"/>
              </a:rPr>
              <a:t>+ </a:t>
            </a:r>
            <a:r>
              <a:rPr lang="en-US">
                <a:latin typeface="Comic Sans MS" pitchFamily="66" charset="0"/>
              </a:rPr>
              <a:t> +</a:t>
            </a:r>
            <a:r>
              <a:rPr lang="en-US" baseline="30000">
                <a:latin typeface="Comic Sans MS" pitchFamily="66" charset="0"/>
              </a:rPr>
              <a:t> </a:t>
            </a:r>
            <a:r>
              <a:rPr lang="en-US">
                <a:latin typeface="Comic Sans MS" pitchFamily="66" charset="0"/>
              </a:rPr>
              <a:t>e</a:t>
            </a:r>
            <a:r>
              <a:rPr lang="en-US" baseline="30000">
                <a:latin typeface="Comic Sans MS" pitchFamily="66" charset="0"/>
              </a:rPr>
              <a:t>- </a:t>
            </a:r>
            <a:r>
              <a:rPr lang="en-US">
                <a:latin typeface="Comic Sans MS" pitchFamily="66" charset="0"/>
              </a:rPr>
              <a:t> )</a:t>
            </a:r>
          </a:p>
          <a:p>
            <a:pPr>
              <a:spcBef>
                <a:spcPct val="50000"/>
              </a:spcBef>
            </a:pPr>
            <a:r>
              <a:rPr lang="en-US">
                <a:latin typeface="Comic Sans MS" pitchFamily="66" charset="0"/>
              </a:rPr>
              <a:t>Good separation of e &amp; P </a:t>
            </a:r>
          </a:p>
        </p:txBody>
      </p:sp>
      <p:pic>
        <p:nvPicPr>
          <p:cNvPr id="84998" name="Picture 15"/>
          <p:cNvPicPr>
            <a:picLocks noChangeAspect="1"/>
          </p:cNvPicPr>
          <p:nvPr/>
        </p:nvPicPr>
        <p:blipFill>
          <a:blip r:embed="rId2"/>
          <a:srcRect/>
          <a:stretch>
            <a:fillRect/>
          </a:stretch>
        </p:blipFill>
        <p:spPr bwMode="auto">
          <a:xfrm>
            <a:off x="5708650" y="533400"/>
            <a:ext cx="3124200" cy="2465388"/>
          </a:xfrm>
          <a:prstGeom prst="rect">
            <a:avLst/>
          </a:prstGeom>
          <a:noFill/>
          <a:ln w="9525">
            <a:noFill/>
            <a:miter lim="800000"/>
            <a:headEnd/>
            <a:tailEnd/>
          </a:ln>
        </p:spPr>
      </p:pic>
      <p:pic>
        <p:nvPicPr>
          <p:cNvPr id="84999" name="Picture 17"/>
          <p:cNvPicPr>
            <a:picLocks noChangeAspect="1"/>
          </p:cNvPicPr>
          <p:nvPr/>
        </p:nvPicPr>
        <p:blipFill>
          <a:blip r:embed="rId3"/>
          <a:srcRect/>
          <a:stretch>
            <a:fillRect/>
          </a:stretch>
        </p:blipFill>
        <p:spPr bwMode="auto">
          <a:xfrm>
            <a:off x="0" y="2133600"/>
            <a:ext cx="5810250" cy="3859213"/>
          </a:xfrm>
          <a:prstGeom prst="rect">
            <a:avLst/>
          </a:prstGeom>
          <a:noFill/>
          <a:ln w="9525">
            <a:noFill/>
            <a:miter lim="800000"/>
            <a:headEnd/>
            <a:tailEnd/>
          </a:ln>
        </p:spPr>
      </p:pic>
      <p:pic>
        <p:nvPicPr>
          <p:cNvPr id="85000" name="Picture 8"/>
          <p:cNvPicPr>
            <a:picLocks noChangeAspect="1"/>
          </p:cNvPicPr>
          <p:nvPr/>
        </p:nvPicPr>
        <p:blipFill>
          <a:blip r:embed="rId4"/>
          <a:srcRect/>
          <a:stretch>
            <a:fillRect/>
          </a:stretch>
        </p:blipFill>
        <p:spPr bwMode="auto">
          <a:xfrm>
            <a:off x="5708650" y="2998788"/>
            <a:ext cx="3130550" cy="2805112"/>
          </a:xfrm>
          <a:prstGeom prst="rect">
            <a:avLst/>
          </a:prstGeom>
          <a:noFill/>
          <a:ln w="9525">
            <a:noFill/>
            <a:miter lim="800000"/>
            <a:headEnd/>
            <a:tailEnd/>
          </a:ln>
        </p:spPr>
      </p:pic>
      <p:sp>
        <p:nvSpPr>
          <p:cNvPr id="10" name="Oval 9"/>
          <p:cNvSpPr/>
          <p:nvPr/>
        </p:nvSpPr>
        <p:spPr>
          <a:xfrm>
            <a:off x="2438400" y="3276600"/>
            <a:ext cx="1524000" cy="1066800"/>
          </a:xfrm>
          <a:prstGeom prst="ellipse">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002" name="TextBox 11"/>
          <p:cNvSpPr txBox="1">
            <a:spLocks noChangeArrowheads="1"/>
          </p:cNvSpPr>
          <p:nvPr/>
        </p:nvSpPr>
        <p:spPr bwMode="auto">
          <a:xfrm>
            <a:off x="6781800" y="11113"/>
            <a:ext cx="2362200" cy="369887"/>
          </a:xfrm>
          <a:prstGeom prst="rect">
            <a:avLst/>
          </a:prstGeom>
          <a:noFill/>
          <a:ln w="9525">
            <a:noFill/>
            <a:miter lim="800000"/>
            <a:headEnd/>
            <a:tailEnd/>
          </a:ln>
        </p:spPr>
        <p:txBody>
          <a:bodyPr>
            <a:spAutoFit/>
          </a:bodyPr>
          <a:lstStyle/>
          <a:p>
            <a:r>
              <a:rPr lang="en-US" u="sng">
                <a:solidFill>
                  <a:srgbClr val="FF0000"/>
                </a:solidFill>
                <a:latin typeface="Calibri" pitchFamily="34" charset="0"/>
              </a:rPr>
              <a:t>Joachim Isbert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457200" y="31750"/>
            <a:ext cx="8229600" cy="487363"/>
          </a:xfrm>
          <a:solidFill>
            <a:srgbClr val="C6D9F1"/>
          </a:solidFill>
        </p:spPr>
        <p:txBody>
          <a:bodyPr/>
          <a:lstStyle/>
          <a:p>
            <a:pPr eaLnBrk="1" hangingPunct="1"/>
            <a:r>
              <a:rPr lang="en-US" sz="2400" smtClean="0">
                <a:latin typeface="Comic Sans MS" pitchFamily="66" charset="0"/>
              </a:rPr>
              <a:t>Interpretation of PAMELA &amp; ATIC results </a:t>
            </a:r>
            <a:endParaRPr lang="en-US" sz="2400" smtClean="0"/>
          </a:p>
        </p:txBody>
      </p:sp>
      <p:sp>
        <p:nvSpPr>
          <p:cNvPr id="86018" name="Content Placeholder 16"/>
          <p:cNvSpPr>
            <a:spLocks noGrp="1"/>
          </p:cNvSpPr>
          <p:nvPr>
            <p:ph idx="1"/>
          </p:nvPr>
        </p:nvSpPr>
        <p:spPr>
          <a:xfrm>
            <a:off x="228600" y="685800"/>
            <a:ext cx="8686800" cy="5060950"/>
          </a:xfrm>
        </p:spPr>
        <p:txBody>
          <a:bodyPr/>
          <a:lstStyle/>
          <a:p>
            <a:pPr eaLnBrk="1" hangingPunct="1"/>
            <a:endParaRPr lang="en-US" sz="2400" smtClean="0">
              <a:latin typeface="Comic Sans MS" pitchFamily="66" charset="0"/>
            </a:endParaRPr>
          </a:p>
          <a:p>
            <a:pPr lvl="1" eaLnBrk="1" hangingPunct="1"/>
            <a:r>
              <a:rPr lang="en-US" sz="2000" smtClean="0">
                <a:solidFill>
                  <a:srgbClr val="000000"/>
                </a:solidFill>
                <a:latin typeface="Comic Sans MS" pitchFamily="66" charset="0"/>
              </a:rPr>
              <a:t>Standard SUSY WIMP at 150 GeV is not capable of producing </a:t>
            </a:r>
          </a:p>
          <a:p>
            <a:pPr lvl="1" eaLnBrk="1" hangingPunct="1">
              <a:buFont typeface="Arial" charset="0"/>
              <a:buNone/>
            </a:pPr>
            <a:r>
              <a:rPr lang="en-US" sz="2000" smtClean="0">
                <a:solidFill>
                  <a:srgbClr val="000000"/>
                </a:solidFill>
                <a:latin typeface="Comic Sans MS" pitchFamily="66" charset="0"/>
              </a:rPr>
              <a:t>ATIC (excess of electrons), PAMELA (excess of e+, and no-excess of anti-protons).</a:t>
            </a:r>
          </a:p>
          <a:p>
            <a:pPr lvl="1" eaLnBrk="1" hangingPunct="1"/>
            <a:endParaRPr lang="en-US" sz="2000" smtClean="0">
              <a:solidFill>
                <a:srgbClr val="000000"/>
              </a:solidFill>
              <a:latin typeface="Comic Sans MS" pitchFamily="66" charset="0"/>
            </a:endParaRPr>
          </a:p>
          <a:p>
            <a:pPr lvl="1" eaLnBrk="1" hangingPunct="1"/>
            <a:r>
              <a:rPr lang="en-US" sz="2000" smtClean="0">
                <a:solidFill>
                  <a:srgbClr val="000000"/>
                </a:solidFill>
                <a:latin typeface="Comic Sans MS" pitchFamily="66" charset="0"/>
              </a:rPr>
              <a:t>DM candidates at 10 TeV with significant boost to the annihilation rate (either through cross section or DM density) can do the job? </a:t>
            </a:r>
          </a:p>
          <a:p>
            <a:pPr lvl="1" eaLnBrk="1" hangingPunct="1"/>
            <a:endParaRPr lang="en-US" sz="2000" smtClean="0">
              <a:solidFill>
                <a:srgbClr val="000000"/>
              </a:solidFill>
              <a:latin typeface="Comic Sans MS" pitchFamily="66" charset="0"/>
            </a:endParaRPr>
          </a:p>
          <a:p>
            <a:pPr lvl="1" eaLnBrk="1" hangingPunct="1"/>
            <a:r>
              <a:rPr lang="en-US" sz="2000" smtClean="0">
                <a:solidFill>
                  <a:srgbClr val="000000"/>
                </a:solidFill>
                <a:latin typeface="Comic Sans MS" pitchFamily="66" charset="0"/>
              </a:rPr>
              <a:t>Astrophysicists can fit all of these data without invoking DM.</a:t>
            </a:r>
          </a:p>
          <a:p>
            <a:pPr lvl="2" eaLnBrk="1" hangingPunct="1"/>
            <a:r>
              <a:rPr lang="en-US" sz="1600" smtClean="0">
                <a:solidFill>
                  <a:srgbClr val="008000"/>
                </a:solidFill>
                <a:latin typeface="Comic Sans MS" pitchFamily="66" charset="0"/>
              </a:rPr>
              <a:t>Some without invoking anything new?</a:t>
            </a:r>
          </a:p>
          <a:p>
            <a:pPr lvl="2" eaLnBrk="1" hangingPunct="1"/>
            <a:r>
              <a:rPr lang="en-US" sz="1600" smtClean="0">
                <a:solidFill>
                  <a:srgbClr val="008000"/>
                </a:solidFill>
                <a:latin typeface="Comic Sans MS" pitchFamily="66" charset="0"/>
              </a:rPr>
              <a:t>Some need new nearby sources?</a:t>
            </a:r>
          </a:p>
          <a:p>
            <a:pPr lvl="1" eaLnBrk="1" hangingPunct="1">
              <a:buFont typeface="Arial" charset="0"/>
              <a:buNone/>
            </a:pPr>
            <a:endParaRPr lang="en-US" sz="1400" smtClean="0">
              <a:latin typeface="Comic Sans MS" pitchFamily="66" charset="0"/>
            </a:endParaRP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endParaRPr lang="en-US" smtClean="0">
              <a:latin typeface="Comic Sans MS" pitchFamily="66" charset="0"/>
            </a:endParaRPr>
          </a:p>
          <a:p>
            <a:pPr eaLnBrk="1" hangingPunct="1"/>
            <a:endParaRPr lang="en-US" smtClean="0"/>
          </a:p>
        </p:txBody>
      </p:sp>
      <p:sp>
        <p:nvSpPr>
          <p:cNvPr id="68610" name="Date Placeholder 2"/>
          <p:cNvSpPr>
            <a:spLocks noGrp="1"/>
          </p:cNvSpPr>
          <p:nvPr>
            <p:ph type="dt" sz="quarter" idx="10"/>
          </p:nvPr>
        </p:nvSpPr>
        <p:spPr/>
        <p:txBody>
          <a:bodyPr/>
          <a:lstStyle/>
          <a:p>
            <a:pPr>
              <a:defRPr/>
            </a:pPr>
            <a:r>
              <a:rPr lang="en-US"/>
              <a:t>   </a:t>
            </a:r>
          </a:p>
        </p:txBody>
      </p:sp>
      <p:sp>
        <p:nvSpPr>
          <p:cNvPr id="68611" name="Footer Placeholder 3"/>
          <p:cNvSpPr>
            <a:spLocks noGrp="1"/>
          </p:cNvSpPr>
          <p:nvPr>
            <p:ph type="ftr" sz="quarter" idx="11"/>
          </p:nvPr>
        </p:nvSpPr>
        <p:spPr/>
        <p:txBody>
          <a:bodyPr/>
          <a:lstStyle/>
          <a:p>
            <a:pPr>
              <a:defRPr/>
            </a:pPr>
            <a:r>
              <a:rPr lang="en-US" smtClean="0"/>
              <a:t>          </a:t>
            </a:r>
          </a:p>
        </p:txBody>
      </p:sp>
      <p:sp>
        <p:nvSpPr>
          <p:cNvPr id="7" name="Slide Number Placeholder 4"/>
          <p:cNvSpPr>
            <a:spLocks noGrp="1"/>
          </p:cNvSpPr>
          <p:nvPr>
            <p:ph type="sldNum" sz="quarter" idx="12"/>
          </p:nvPr>
        </p:nvSpPr>
        <p:spPr/>
        <p:txBody>
          <a:bodyPr/>
          <a:lstStyle/>
          <a:p>
            <a:pPr>
              <a:defRPr/>
            </a:pPr>
            <a:fld id="{AC624239-60C1-44F0-8930-20897441E389}" type="slidenum">
              <a:rPr lang="en-US"/>
              <a:pPr>
                <a:defRPr/>
              </a:pPr>
              <a:t>38</a:t>
            </a:fld>
            <a:r>
              <a:rPr lang="en-US"/>
              <a: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57200" y="69850"/>
            <a:ext cx="8229600" cy="411163"/>
          </a:xfrm>
          <a:solidFill>
            <a:schemeClr val="tx2">
              <a:lumMod val="20000"/>
              <a:lumOff val="80000"/>
            </a:schemeClr>
          </a:solidFill>
        </p:spPr>
        <p:txBody>
          <a:bodyPr rtlCol="0">
            <a:noAutofit/>
          </a:bodyPr>
          <a:lstStyle/>
          <a:p>
            <a:pPr eaLnBrk="1" fontAlgn="auto" hangingPunct="1">
              <a:spcAft>
                <a:spcPts val="0"/>
              </a:spcAft>
              <a:defRPr/>
            </a:pPr>
            <a:r>
              <a:rPr lang="en-US" sz="2800" dirty="0" smtClean="0">
                <a:latin typeface="Comic Sans MS"/>
                <a:cs typeface="Comic Sans MS"/>
              </a:rPr>
              <a:t>Indirect search for DM: Outlook </a:t>
            </a:r>
          </a:p>
        </p:txBody>
      </p:sp>
      <p:sp>
        <p:nvSpPr>
          <p:cNvPr id="11" name="Content Placeholder 10"/>
          <p:cNvSpPr>
            <a:spLocks noGrp="1"/>
          </p:cNvSpPr>
          <p:nvPr>
            <p:ph idx="1"/>
          </p:nvPr>
        </p:nvSpPr>
        <p:spPr>
          <a:xfrm>
            <a:off x="152400" y="685800"/>
            <a:ext cx="8686800" cy="5875338"/>
          </a:xfrm>
        </p:spPr>
        <p:txBody>
          <a:bodyPr rtlCol="0">
            <a:normAutofit fontScale="92500" lnSpcReduction="20000"/>
          </a:bodyPr>
          <a:lstStyle/>
          <a:p>
            <a:pPr eaLnBrk="1" fontAlgn="auto" hangingPunct="1">
              <a:spcAft>
                <a:spcPts val="0"/>
              </a:spcAft>
              <a:buFont typeface="Arial"/>
              <a:buChar char="•"/>
              <a:defRPr/>
            </a:pPr>
            <a:r>
              <a:rPr lang="en-US" sz="2162" dirty="0" smtClean="0">
                <a:latin typeface="Comic Sans MS"/>
                <a:cs typeface="Comic Sans MS"/>
              </a:rPr>
              <a:t>More data expected from PAMELA- running till fall 2009: extension beyond 100 </a:t>
            </a:r>
            <a:r>
              <a:rPr lang="en-US" sz="2162" dirty="0" err="1" smtClean="0">
                <a:latin typeface="Comic Sans MS"/>
                <a:cs typeface="Comic Sans MS"/>
              </a:rPr>
              <a:t>GeV</a:t>
            </a:r>
            <a:r>
              <a:rPr lang="en-US" sz="2162" dirty="0" smtClean="0">
                <a:latin typeface="Comic Sans MS"/>
                <a:cs typeface="Comic Sans MS"/>
              </a:rPr>
              <a:t> maybe possible.</a:t>
            </a:r>
          </a:p>
          <a:p>
            <a:pPr eaLnBrk="1" fontAlgn="auto" hangingPunct="1">
              <a:spcAft>
                <a:spcPts val="0"/>
              </a:spcAft>
              <a:buFont typeface="Arial"/>
              <a:buNone/>
              <a:defRPr/>
            </a:pPr>
            <a:endParaRPr lang="en-US" sz="2162" dirty="0" smtClean="0">
              <a:latin typeface="Comic Sans MS"/>
              <a:cs typeface="Comic Sans MS"/>
            </a:endParaRPr>
          </a:p>
          <a:p>
            <a:pPr eaLnBrk="1" fontAlgn="auto" hangingPunct="1">
              <a:spcAft>
                <a:spcPts val="0"/>
              </a:spcAft>
              <a:buFont typeface="Arial"/>
              <a:buChar char="•"/>
              <a:defRPr/>
            </a:pPr>
            <a:r>
              <a:rPr lang="en-US" sz="2162" dirty="0" smtClean="0">
                <a:latin typeface="Comic Sans MS"/>
                <a:cs typeface="Comic Sans MS"/>
              </a:rPr>
              <a:t>ATIC planning to launch again (year?)</a:t>
            </a:r>
          </a:p>
          <a:p>
            <a:pPr eaLnBrk="1" fontAlgn="auto" hangingPunct="1">
              <a:spcAft>
                <a:spcPts val="0"/>
              </a:spcAft>
              <a:buFont typeface="Arial"/>
              <a:buChar char="•"/>
              <a:defRPr/>
            </a:pPr>
            <a:endParaRPr lang="en-US" sz="2162" dirty="0" smtClean="0">
              <a:latin typeface="Comic Sans MS"/>
              <a:cs typeface="Comic Sans MS"/>
            </a:endParaRPr>
          </a:p>
          <a:p>
            <a:pPr eaLnBrk="1" fontAlgn="auto" hangingPunct="1">
              <a:spcAft>
                <a:spcPts val="0"/>
              </a:spcAft>
              <a:buFont typeface="Arial"/>
              <a:buChar char="•"/>
              <a:defRPr/>
            </a:pPr>
            <a:r>
              <a:rPr lang="en-US" sz="2162" dirty="0" smtClean="0">
                <a:latin typeface="Comic Sans MS"/>
                <a:cs typeface="Comic Sans MS"/>
              </a:rPr>
              <a:t>FERMI expects to present results on </a:t>
            </a:r>
            <a:r>
              <a:rPr lang="en-US" sz="2162" dirty="0" err="1" smtClean="0">
                <a:latin typeface="Comic Sans MS"/>
                <a:cs typeface="Comic Sans MS"/>
              </a:rPr>
              <a:t>e+/e</a:t>
            </a:r>
            <a:r>
              <a:rPr lang="en-US" sz="2162" dirty="0" smtClean="0">
                <a:latin typeface="Comic Sans MS"/>
                <a:cs typeface="Comic Sans MS"/>
              </a:rPr>
              <a:t>- spectrum soon; and more on gammas.</a:t>
            </a:r>
          </a:p>
          <a:p>
            <a:pPr eaLnBrk="1" fontAlgn="auto" hangingPunct="1">
              <a:spcAft>
                <a:spcPts val="0"/>
              </a:spcAft>
              <a:buFont typeface="Arial"/>
              <a:buChar char="•"/>
              <a:defRPr/>
            </a:pPr>
            <a:endParaRPr lang="en-US" sz="2162" dirty="0" smtClean="0">
              <a:latin typeface="Comic Sans MS"/>
              <a:cs typeface="Comic Sans MS"/>
            </a:endParaRPr>
          </a:p>
          <a:p>
            <a:pPr eaLnBrk="1" fontAlgn="auto" hangingPunct="1">
              <a:spcAft>
                <a:spcPts val="0"/>
              </a:spcAft>
              <a:buFont typeface="Arial"/>
              <a:buChar char="•"/>
              <a:defRPr/>
            </a:pPr>
            <a:r>
              <a:rPr lang="en-US" sz="2162" dirty="0" smtClean="0">
                <a:latin typeface="Comic Sans MS"/>
                <a:cs typeface="Comic Sans MS"/>
              </a:rPr>
              <a:t>AMS has the capability of measuring charge and separating  </a:t>
            </a:r>
            <a:r>
              <a:rPr lang="en-US" sz="2162" dirty="0" err="1" smtClean="0">
                <a:latin typeface="Comic Sans MS"/>
                <a:cs typeface="Comic Sans MS"/>
              </a:rPr>
              <a:t>e’s</a:t>
            </a:r>
            <a:r>
              <a:rPr lang="en-US" sz="2162" dirty="0" smtClean="0">
                <a:latin typeface="Comic Sans MS"/>
                <a:cs typeface="Comic Sans MS"/>
              </a:rPr>
              <a:t> from P’s. If it flies, it will be an important contributor to this topic.</a:t>
            </a:r>
          </a:p>
          <a:p>
            <a:pPr eaLnBrk="1" fontAlgn="auto" hangingPunct="1">
              <a:spcAft>
                <a:spcPts val="0"/>
              </a:spcAft>
              <a:buFont typeface="Arial"/>
              <a:buNone/>
              <a:defRPr/>
            </a:pPr>
            <a:endParaRPr lang="en-US" sz="2162" dirty="0" smtClean="0">
              <a:latin typeface="Comic Sans MS"/>
              <a:cs typeface="Comic Sans MS"/>
            </a:endParaRPr>
          </a:p>
          <a:p>
            <a:pPr eaLnBrk="1" fontAlgn="auto" hangingPunct="1">
              <a:spcAft>
                <a:spcPts val="0"/>
              </a:spcAft>
              <a:buFont typeface="Arial"/>
              <a:buChar char="•"/>
              <a:defRPr/>
            </a:pPr>
            <a:r>
              <a:rPr lang="en-US" sz="2162" dirty="0" smtClean="0">
                <a:latin typeface="Comic Sans MS"/>
                <a:cs typeface="Comic Sans MS"/>
              </a:rPr>
              <a:t>ANTARES:</a:t>
            </a:r>
          </a:p>
          <a:p>
            <a:pPr lvl="1" eaLnBrk="1" fontAlgn="auto" hangingPunct="1">
              <a:spcAft>
                <a:spcPts val="0"/>
              </a:spcAft>
              <a:buFont typeface="Arial"/>
              <a:buChar char="–"/>
              <a:defRPr/>
            </a:pPr>
            <a:r>
              <a:rPr lang="en-US" sz="1946" dirty="0" smtClean="0">
                <a:latin typeface="Comic Sans MS"/>
                <a:cs typeface="Comic Sans MS"/>
              </a:rPr>
              <a:t>Presented first results on cosmic </a:t>
            </a:r>
            <a:r>
              <a:rPr lang="en-US" sz="1946" dirty="0" err="1" smtClean="0">
                <a:latin typeface="Comic Sans MS"/>
                <a:cs typeface="Comic Sans MS"/>
              </a:rPr>
              <a:t>muons</a:t>
            </a:r>
            <a:r>
              <a:rPr lang="en-US" sz="1946" dirty="0" smtClean="0">
                <a:latin typeface="Comic Sans MS"/>
                <a:cs typeface="Comic Sans MS"/>
              </a:rPr>
              <a:t> and neutrinos</a:t>
            </a:r>
          </a:p>
          <a:p>
            <a:pPr lvl="1" eaLnBrk="1" fontAlgn="auto" hangingPunct="1">
              <a:spcAft>
                <a:spcPts val="0"/>
              </a:spcAft>
              <a:buFont typeface="Arial"/>
              <a:buChar char="–"/>
              <a:defRPr/>
            </a:pPr>
            <a:r>
              <a:rPr lang="en-US" sz="1946" dirty="0" smtClean="0">
                <a:latin typeface="Comic Sans MS"/>
                <a:cs typeface="Comic Sans MS"/>
              </a:rPr>
              <a:t>Searched for point like sources of neutrinos (none found)</a:t>
            </a:r>
          </a:p>
          <a:p>
            <a:pPr eaLnBrk="1" fontAlgn="auto" hangingPunct="1">
              <a:spcAft>
                <a:spcPts val="0"/>
              </a:spcAft>
              <a:buFont typeface="Arial"/>
              <a:buChar char="•"/>
              <a:defRPr/>
            </a:pPr>
            <a:r>
              <a:rPr lang="en-US" sz="2162" dirty="0" smtClean="0">
                <a:latin typeface="Comic Sans MS"/>
                <a:cs typeface="Comic Sans MS"/>
              </a:rPr>
              <a:t>ICECUBE:</a:t>
            </a:r>
          </a:p>
          <a:p>
            <a:pPr lvl="1" eaLnBrk="1" fontAlgn="auto" hangingPunct="1">
              <a:spcAft>
                <a:spcPts val="0"/>
              </a:spcAft>
              <a:buFont typeface="Arial"/>
              <a:buChar char="–"/>
              <a:defRPr/>
            </a:pPr>
            <a:r>
              <a:rPr lang="en-US" sz="1946" dirty="0" smtClean="0">
                <a:latin typeface="Comic Sans MS"/>
                <a:cs typeface="Comic Sans MS"/>
              </a:rPr>
              <a:t>Presented first results from  the 22-strings data</a:t>
            </a:r>
          </a:p>
          <a:p>
            <a:pPr lvl="1" eaLnBrk="1" fontAlgn="auto" hangingPunct="1">
              <a:spcAft>
                <a:spcPts val="0"/>
              </a:spcAft>
              <a:buFont typeface="Arial"/>
              <a:buChar char="–"/>
              <a:defRPr/>
            </a:pPr>
            <a:r>
              <a:rPr lang="en-US" sz="1946" dirty="0" smtClean="0">
                <a:latin typeface="Comic Sans MS"/>
                <a:cs typeface="Comic Sans MS"/>
              </a:rPr>
              <a:t>Searched for DM sources of neutrinos and set limit on spin-dependent couplings</a:t>
            </a:r>
          </a:p>
          <a:p>
            <a:pPr lvl="1" eaLnBrk="1" fontAlgn="auto" hangingPunct="1">
              <a:spcAft>
                <a:spcPts val="0"/>
              </a:spcAft>
              <a:buFont typeface="Arial"/>
              <a:buChar char="–"/>
              <a:defRPr/>
            </a:pPr>
            <a:r>
              <a:rPr lang="en-US" sz="1946" dirty="0" smtClean="0">
                <a:latin typeface="Comic Sans MS"/>
                <a:cs typeface="Comic Sans MS"/>
              </a:rPr>
              <a:t>Marching towards 80 strings</a:t>
            </a:r>
          </a:p>
          <a:p>
            <a:pPr lvl="1" eaLnBrk="1" fontAlgn="auto" hangingPunct="1">
              <a:spcAft>
                <a:spcPts val="0"/>
              </a:spcAft>
              <a:buFont typeface="Arial"/>
              <a:buNone/>
              <a:defRPr/>
            </a:pPr>
            <a:endParaRPr lang="en-US" sz="1946" dirty="0" smtClean="0">
              <a:latin typeface="Comic Sans MS"/>
              <a:cs typeface="Comic Sans MS"/>
            </a:endParaRPr>
          </a:p>
          <a:p>
            <a:pPr eaLnBrk="1" fontAlgn="auto" hangingPunct="1">
              <a:spcAft>
                <a:spcPts val="0"/>
              </a:spcAft>
              <a:buFont typeface="Arial"/>
              <a:buChar char="•"/>
              <a:defRPr/>
            </a:pPr>
            <a:endParaRPr lang="en-US" dirty="0">
              <a:latin typeface="Comic Sans MS"/>
              <a:cs typeface="Comic Sans MS"/>
            </a:endParaRPr>
          </a:p>
        </p:txBody>
      </p:sp>
      <p:sp>
        <p:nvSpPr>
          <p:cNvPr id="69635" name="Date Placeholder 3"/>
          <p:cNvSpPr>
            <a:spLocks noGrp="1"/>
          </p:cNvSpPr>
          <p:nvPr>
            <p:ph type="dt" sz="quarter" idx="10"/>
          </p:nvPr>
        </p:nvSpPr>
        <p:spPr/>
        <p:txBody>
          <a:bodyPr/>
          <a:lstStyle/>
          <a:p>
            <a:pPr>
              <a:defRPr/>
            </a:pPr>
            <a:r>
              <a:rPr lang="en-US"/>
              <a:t>   </a:t>
            </a:r>
          </a:p>
        </p:txBody>
      </p:sp>
      <p:sp>
        <p:nvSpPr>
          <p:cNvPr id="69636"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8952D28A-AAA8-46B9-BFE9-AB09347F5EE8}" type="slidenum">
              <a:rPr lang="en-US"/>
              <a:pPr>
                <a:defRPr/>
              </a:pPr>
              <a:t>39</a:t>
            </a:fld>
            <a:r>
              <a:rPr lang="en-US"/>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p:txBody>
          <a:bodyPr/>
          <a:lstStyle/>
          <a:p>
            <a:pPr>
              <a:defRPr/>
            </a:pPr>
            <a:r>
              <a:rPr lang="en-US"/>
              <a:t>   </a:t>
            </a:r>
          </a:p>
        </p:txBody>
      </p:sp>
      <p:sp>
        <p:nvSpPr>
          <p:cNvPr id="22531"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5CAE7198-9275-4E51-96EB-86D6EBD3EADE}" type="slidenum">
              <a:rPr lang="en-US"/>
              <a:pPr>
                <a:defRPr/>
              </a:pPr>
              <a:t>4</a:t>
            </a:fld>
            <a:r>
              <a:rPr lang="en-US"/>
              <a:t>#</a:t>
            </a:r>
          </a:p>
        </p:txBody>
      </p:sp>
      <p:sp>
        <p:nvSpPr>
          <p:cNvPr id="22533" name="Rectangle 2"/>
          <p:cNvSpPr>
            <a:spLocks noGrp="1" noChangeArrowheads="1"/>
          </p:cNvSpPr>
          <p:nvPr>
            <p:ph type="title"/>
          </p:nvPr>
        </p:nvSpPr>
        <p:spPr>
          <a:xfrm>
            <a:off x="838200" y="152400"/>
            <a:ext cx="7772400" cy="381000"/>
          </a:xfrm>
          <a:solidFill>
            <a:schemeClr val="accent1">
              <a:lumMod val="20000"/>
              <a:lumOff val="80000"/>
            </a:schemeClr>
          </a:solidFill>
          <a:ln>
            <a:solidFill>
              <a:srgbClr val="DCE6F2"/>
            </a:solidFill>
          </a:ln>
        </p:spPr>
        <p:txBody>
          <a:bodyPr rtlCol="0">
            <a:normAutofit fontScale="90000"/>
          </a:bodyPr>
          <a:lstStyle/>
          <a:p>
            <a:pPr eaLnBrk="1" fontAlgn="auto" hangingPunct="1">
              <a:spcAft>
                <a:spcPts val="0"/>
              </a:spcAft>
              <a:defRPr/>
            </a:pPr>
            <a:r>
              <a:rPr lang="en-US" sz="3200" dirty="0">
                <a:latin typeface="Comic Sans MS" charset="0"/>
              </a:rPr>
              <a:t>Electroweak Physics</a:t>
            </a:r>
          </a:p>
        </p:txBody>
      </p:sp>
      <p:sp>
        <p:nvSpPr>
          <p:cNvPr id="19461" name="Rectangle 3"/>
          <p:cNvSpPr>
            <a:spLocks noGrp="1" noChangeArrowheads="1"/>
          </p:cNvSpPr>
          <p:nvPr>
            <p:ph type="body" idx="1"/>
          </p:nvPr>
        </p:nvSpPr>
        <p:spPr>
          <a:xfrm>
            <a:off x="0" y="533400"/>
            <a:ext cx="9144000" cy="5943600"/>
          </a:xfrm>
        </p:spPr>
        <p:txBody>
          <a:bodyPr/>
          <a:lstStyle/>
          <a:p>
            <a:pPr eaLnBrk="1" hangingPunct="1">
              <a:lnSpc>
                <a:spcPct val="90000"/>
              </a:lnSpc>
            </a:pPr>
            <a:r>
              <a:rPr lang="en-US" sz="2000" smtClean="0">
                <a:latin typeface="Comic Sans MS" pitchFamily="66" charset="0"/>
              </a:rPr>
              <a:t>New measurements of M</a:t>
            </a:r>
            <a:r>
              <a:rPr lang="en-US" sz="2000" baseline="-25000" smtClean="0">
                <a:latin typeface="Comic Sans MS" pitchFamily="66" charset="0"/>
              </a:rPr>
              <a:t>W</a:t>
            </a:r>
            <a:r>
              <a:rPr lang="en-US" sz="2000" smtClean="0">
                <a:latin typeface="Comic Sans MS" pitchFamily="66" charset="0"/>
              </a:rPr>
              <a:t> &amp; M</a:t>
            </a:r>
            <a:r>
              <a:rPr lang="en-US" sz="2000" baseline="-25000" smtClean="0">
                <a:latin typeface="Comic Sans MS" pitchFamily="66" charset="0"/>
              </a:rPr>
              <a:t>t </a:t>
            </a:r>
            <a:r>
              <a:rPr lang="en-US" sz="2000" smtClean="0">
                <a:latin typeface="Comic Sans MS" pitchFamily="66" charset="0"/>
              </a:rPr>
              <a:t> at Tevatron:</a:t>
            </a:r>
          </a:p>
          <a:p>
            <a:pPr lvl="1" eaLnBrk="1" hangingPunct="1">
              <a:lnSpc>
                <a:spcPct val="90000"/>
              </a:lnSpc>
            </a:pPr>
            <a:r>
              <a:rPr lang="en-US" sz="1800" smtClean="0">
                <a:solidFill>
                  <a:schemeClr val="tx2"/>
                </a:solidFill>
                <a:latin typeface="Comic Sans MS" pitchFamily="66" charset="0"/>
              </a:rPr>
              <a:t>New electroweak fit &amp; Higgs mass prediction</a:t>
            </a:r>
          </a:p>
          <a:p>
            <a:pPr lvl="1" eaLnBrk="1" hangingPunct="1">
              <a:lnSpc>
                <a:spcPct val="90000"/>
              </a:lnSpc>
            </a:pPr>
            <a:r>
              <a:rPr lang="en-US" sz="1800" u="sng" smtClean="0">
                <a:solidFill>
                  <a:srgbClr val="008000"/>
                </a:solidFill>
                <a:latin typeface="Comic Sans MS" pitchFamily="66" charset="0"/>
              </a:rPr>
              <a:t>New W mass from D0/Run II; most precise measurement from a single experiment. </a:t>
            </a:r>
          </a:p>
          <a:p>
            <a:pPr lvl="1" eaLnBrk="1" hangingPunct="1">
              <a:lnSpc>
                <a:spcPct val="90000"/>
              </a:lnSpc>
            </a:pPr>
            <a:endParaRPr lang="en-US" sz="2000" smtClean="0">
              <a:latin typeface="Comic Sans MS" pitchFamily="66" charset="0"/>
            </a:endParaRPr>
          </a:p>
          <a:p>
            <a:pPr eaLnBrk="1" hangingPunct="1">
              <a:lnSpc>
                <a:spcPct val="90000"/>
              </a:lnSpc>
            </a:pPr>
            <a:r>
              <a:rPr lang="en-US" sz="2000" smtClean="0">
                <a:latin typeface="Comic Sans MS" pitchFamily="66" charset="0"/>
              </a:rPr>
              <a:t>More results on Top quark:</a:t>
            </a:r>
          </a:p>
          <a:p>
            <a:pPr lvl="1" eaLnBrk="1" hangingPunct="1">
              <a:lnSpc>
                <a:spcPct val="90000"/>
              </a:lnSpc>
            </a:pPr>
            <a:r>
              <a:rPr lang="en-US" sz="1800" u="sng" smtClean="0">
                <a:solidFill>
                  <a:srgbClr val="008000"/>
                </a:solidFill>
                <a:latin typeface="Comic Sans MS" pitchFamily="66" charset="0"/>
              </a:rPr>
              <a:t>Observation of single top production </a:t>
            </a:r>
            <a:r>
              <a:rPr lang="en-US" sz="1800" u="sng" smtClean="0">
                <a:solidFill>
                  <a:srgbClr val="008000"/>
                </a:solidFill>
                <a:latin typeface="Comic Sans MS" pitchFamily="66" charset="0"/>
                <a:sym typeface="Wingdings" pitchFamily="2" charset="2"/>
              </a:rPr>
              <a:t>V</a:t>
            </a:r>
            <a:r>
              <a:rPr lang="en-US" sz="1800" u="sng" baseline="-25000" smtClean="0">
                <a:solidFill>
                  <a:srgbClr val="008000"/>
                </a:solidFill>
                <a:latin typeface="Comic Sans MS" pitchFamily="66" charset="0"/>
                <a:sym typeface="Wingdings" pitchFamily="2" charset="2"/>
              </a:rPr>
              <a:t>tb</a:t>
            </a:r>
            <a:endParaRPr lang="en-US" sz="2000" u="sng" baseline="-25000" smtClean="0">
              <a:solidFill>
                <a:srgbClr val="008000"/>
              </a:solidFill>
            </a:endParaRPr>
          </a:p>
          <a:p>
            <a:pPr lvl="1" eaLnBrk="1" hangingPunct="1">
              <a:lnSpc>
                <a:spcPct val="90000"/>
              </a:lnSpc>
            </a:pPr>
            <a:r>
              <a:rPr lang="en-US" sz="1900" smtClean="0">
                <a:latin typeface="Comic Sans MS" pitchFamily="66" charset="0"/>
              </a:rPr>
              <a:t>New  top production cross section</a:t>
            </a:r>
            <a:r>
              <a:rPr lang="en-US" sz="1600" smtClean="0">
                <a:latin typeface="Comic Sans MS" pitchFamily="66" charset="0"/>
              </a:rPr>
              <a:t>.</a:t>
            </a:r>
          </a:p>
          <a:p>
            <a:pPr lvl="1" eaLnBrk="1" hangingPunct="1">
              <a:lnSpc>
                <a:spcPct val="90000"/>
              </a:lnSpc>
            </a:pPr>
            <a:endParaRPr lang="en-US" sz="1600" smtClean="0">
              <a:latin typeface="Comic Sans MS" pitchFamily="66" charset="0"/>
            </a:endParaRPr>
          </a:p>
          <a:p>
            <a:pPr eaLnBrk="1" hangingPunct="1">
              <a:lnSpc>
                <a:spcPct val="90000"/>
              </a:lnSpc>
            </a:pPr>
            <a:r>
              <a:rPr lang="en-US" sz="2000" smtClean="0">
                <a:latin typeface="Comic Sans MS" pitchFamily="66" charset="0"/>
              </a:rPr>
              <a:t>Pair production of gauge bosons (all possibilities: WW, </a:t>
            </a:r>
            <a:r>
              <a:rPr lang="en-US" sz="2000" u="sng" smtClean="0">
                <a:solidFill>
                  <a:srgbClr val="008000"/>
                </a:solidFill>
                <a:latin typeface="Comic Sans MS" pitchFamily="66" charset="0"/>
              </a:rPr>
              <a:t>ZZ</a:t>
            </a:r>
            <a:r>
              <a:rPr lang="en-US" sz="2000" smtClean="0">
                <a:latin typeface="Comic Sans MS" pitchFamily="66" charset="0"/>
              </a:rPr>
              <a:t>, </a:t>
            </a:r>
            <a:r>
              <a:rPr lang="en-US" sz="2000" smtClean="0">
                <a:latin typeface="Symbol" pitchFamily="18" charset="2"/>
              </a:rPr>
              <a:t>g</a:t>
            </a:r>
            <a:r>
              <a:rPr lang="en-US" sz="2000" smtClean="0">
                <a:latin typeface="Comic Sans MS" pitchFamily="66" charset="0"/>
              </a:rPr>
              <a:t>W, </a:t>
            </a:r>
            <a:r>
              <a:rPr lang="en-US" sz="2000" smtClean="0">
                <a:latin typeface="Symbol" pitchFamily="18" charset="2"/>
              </a:rPr>
              <a:t>g</a:t>
            </a:r>
            <a:r>
              <a:rPr lang="en-US" sz="2000" smtClean="0">
                <a:latin typeface="Comic Sans MS" pitchFamily="66" charset="0"/>
              </a:rPr>
              <a:t>Z) measured at Tevatron- consistent with SM- no anomalous Triple-gauge coupling seen: </a:t>
            </a:r>
            <a:endParaRPr lang="en-US" sz="1800" smtClean="0">
              <a:latin typeface="Comic Sans MS" pitchFamily="66" charset="0"/>
            </a:endParaRPr>
          </a:p>
          <a:p>
            <a:pPr eaLnBrk="1" hangingPunct="1">
              <a:lnSpc>
                <a:spcPct val="90000"/>
              </a:lnSpc>
            </a:pPr>
            <a:endParaRPr lang="en-US" sz="2000" smtClean="0">
              <a:latin typeface="Comic Sans MS" pitchFamily="66" charset="0"/>
            </a:endParaRPr>
          </a:p>
          <a:p>
            <a:pPr eaLnBrk="1" hangingPunct="1">
              <a:lnSpc>
                <a:spcPct val="90000"/>
              </a:lnSpc>
            </a:pPr>
            <a:r>
              <a:rPr lang="en-US" sz="2000" smtClean="0">
                <a:latin typeface="Comic Sans MS" pitchFamily="66" charset="0"/>
              </a:rPr>
              <a:t> Electroweak measurements at HERA</a:t>
            </a:r>
            <a:r>
              <a:rPr lang="en-US" sz="2000" smtClean="0">
                <a:solidFill>
                  <a:srgbClr val="FF0000"/>
                </a:solidFill>
                <a:latin typeface="Comic Sans MS" pitchFamily="66" charset="0"/>
              </a:rPr>
              <a:t>: </a:t>
            </a:r>
            <a:r>
              <a:rPr lang="en-US" sz="1900" u="sng" smtClean="0">
                <a:solidFill>
                  <a:srgbClr val="FF0000"/>
                </a:solidFill>
                <a:latin typeface="Comic Sans MS" pitchFamily="66" charset="0"/>
              </a:rPr>
              <a:t>Nao Okazaki </a:t>
            </a:r>
            <a:endParaRPr lang="en-US" sz="2000" u="sng" smtClean="0">
              <a:solidFill>
                <a:srgbClr val="FF0000"/>
              </a:solidFill>
              <a:latin typeface="Comic Sans MS" pitchFamily="66" charset="0"/>
            </a:endParaRPr>
          </a:p>
          <a:p>
            <a:pPr lvl="1" eaLnBrk="1" hangingPunct="1">
              <a:lnSpc>
                <a:spcPct val="90000"/>
              </a:lnSpc>
            </a:pPr>
            <a:r>
              <a:rPr lang="en-US" sz="2000" smtClean="0">
                <a:solidFill>
                  <a:srgbClr val="000090"/>
                </a:solidFill>
                <a:latin typeface="Comic Sans MS" pitchFamily="66" charset="0"/>
              </a:rPr>
              <a:t>Structure functions with &amp; without polarized beams</a:t>
            </a:r>
          </a:p>
          <a:p>
            <a:pPr lvl="2" eaLnBrk="1" hangingPunct="1">
              <a:lnSpc>
                <a:spcPct val="90000"/>
              </a:lnSpc>
            </a:pPr>
            <a:r>
              <a:rPr lang="en-US" sz="1600" smtClean="0">
                <a:solidFill>
                  <a:srgbClr val="000090"/>
                </a:solidFill>
                <a:latin typeface="Comic Sans MS" pitchFamily="66" charset="0"/>
              </a:rPr>
              <a:t>u/d  axial and vector couplings to Z</a:t>
            </a:r>
          </a:p>
          <a:p>
            <a:pPr lvl="1" eaLnBrk="1" hangingPunct="1">
              <a:lnSpc>
                <a:spcPct val="90000"/>
              </a:lnSpc>
            </a:pPr>
            <a:r>
              <a:rPr lang="en-US" sz="2000" smtClean="0">
                <a:solidFill>
                  <a:srgbClr val="000090"/>
                </a:solidFill>
                <a:latin typeface="Comic Sans MS" pitchFamily="66" charset="0"/>
              </a:rPr>
              <a:t>Search for violation from V-A; No evidence for right-handed currents</a:t>
            </a:r>
          </a:p>
          <a:p>
            <a:pPr lvl="1" eaLnBrk="1" hangingPunct="1">
              <a:lnSpc>
                <a:spcPct val="90000"/>
              </a:lnSpc>
            </a:pPr>
            <a:r>
              <a:rPr lang="en-US" sz="2000" smtClean="0">
                <a:solidFill>
                  <a:srgbClr val="000090"/>
                </a:solidFill>
                <a:latin typeface="Comic Sans MS" pitchFamily="66" charset="0"/>
              </a:rPr>
              <a:t>Parity violation in interference of Z- </a:t>
            </a:r>
            <a:r>
              <a:rPr lang="en-US" sz="2000" smtClean="0">
                <a:solidFill>
                  <a:srgbClr val="000090"/>
                </a:solidFill>
                <a:latin typeface="Symbol" pitchFamily="18" charset="2"/>
                <a:ea typeface="Comic Sans MS" pitchFamily="66" charset="0"/>
                <a:cs typeface="Symbol" pitchFamily="18" charset="2"/>
              </a:rPr>
              <a:t>g</a:t>
            </a:r>
            <a:r>
              <a:rPr lang="en-US" sz="2000" smtClean="0">
                <a:solidFill>
                  <a:srgbClr val="000090"/>
                </a:solidFill>
                <a:latin typeface="Comic Sans MS" pitchFamily="66" charset="0"/>
              </a:rPr>
              <a:t> </a:t>
            </a:r>
          </a:p>
          <a:p>
            <a:pPr lvl="1" eaLnBrk="1" hangingPunct="1">
              <a:lnSpc>
                <a:spcPct val="90000"/>
              </a:lnSpc>
              <a:buFont typeface="Arial" charset="0"/>
              <a:buNone/>
            </a:pPr>
            <a:endParaRPr lang="en-US" sz="2000" smtClean="0">
              <a:ea typeface="ＭＳ Ｐゴシック"/>
              <a:cs typeface="ＭＳ Ｐゴシック"/>
            </a:endParaRPr>
          </a:p>
          <a:p>
            <a:pPr lvl="1" eaLnBrk="1" hangingPunct="1">
              <a:lnSpc>
                <a:spcPct val="90000"/>
              </a:lnSpc>
              <a:buFontTx/>
              <a:buNone/>
            </a:pPr>
            <a:endParaRPr lang="en-US" sz="1800" smtClean="0">
              <a:latin typeface="Comic Sans MS" pitchFamily="66" charset="0"/>
            </a:endParaRPr>
          </a:p>
          <a:p>
            <a:pPr eaLnBrk="1" hangingPunct="1">
              <a:lnSpc>
                <a:spcPct val="90000"/>
              </a:lnSpc>
              <a:buFont typeface="Arial" charset="0"/>
              <a:buNone/>
            </a:pPr>
            <a:endParaRPr lang="en-US" smtClean="0"/>
          </a:p>
          <a:p>
            <a:pPr eaLnBrk="1" hangingPunct="1">
              <a:lnSpc>
                <a:spcPct val="90000"/>
              </a:lnSpc>
            </a:pP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8"/>
          <p:cNvSpPr>
            <a:spLocks noGrp="1"/>
          </p:cNvSpPr>
          <p:nvPr>
            <p:ph type="title"/>
          </p:nvPr>
        </p:nvSpPr>
        <p:spPr>
          <a:xfrm>
            <a:off x="762000" y="0"/>
            <a:ext cx="7772400" cy="304800"/>
          </a:xfrm>
          <a:solidFill>
            <a:srgbClr val="CCCCFF"/>
          </a:solidFill>
        </p:spPr>
        <p:txBody>
          <a:bodyPr rtlCol="0">
            <a:normAutofit fontScale="90000"/>
          </a:bodyPr>
          <a:lstStyle/>
          <a:p>
            <a:pPr eaLnBrk="1" fontAlgn="auto" hangingPunct="1">
              <a:spcAft>
                <a:spcPts val="0"/>
              </a:spcAft>
              <a:defRPr/>
            </a:pPr>
            <a:r>
              <a:rPr lang="en-US" sz="2400" dirty="0" smtClean="0">
                <a:latin typeface="Comic Sans MS" charset="0"/>
                <a:ea typeface="Comic Sans MS" charset="0"/>
                <a:cs typeface="Comic Sans MS" charset="0"/>
              </a:rPr>
              <a:t>New measurements of Ultra High Energy CR </a:t>
            </a:r>
            <a:endParaRPr lang="en-US" sz="2400" dirty="0" smtClean="0"/>
          </a:p>
        </p:txBody>
      </p:sp>
      <p:sp>
        <p:nvSpPr>
          <p:cNvPr id="71683" name="Date Placeholder 1"/>
          <p:cNvSpPr>
            <a:spLocks noGrp="1"/>
          </p:cNvSpPr>
          <p:nvPr>
            <p:ph type="dt" sz="quarter" idx="10"/>
          </p:nvPr>
        </p:nvSpPr>
        <p:spPr/>
        <p:txBody>
          <a:bodyPr/>
          <a:lstStyle/>
          <a:p>
            <a:pPr>
              <a:defRPr/>
            </a:pPr>
            <a:r>
              <a:rPr lang="en-US"/>
              <a:t>   </a:t>
            </a:r>
          </a:p>
        </p:txBody>
      </p:sp>
      <p:sp>
        <p:nvSpPr>
          <p:cNvPr id="71684" name="Footer Placeholder 2"/>
          <p:cNvSpPr>
            <a:spLocks noGrp="1"/>
          </p:cNvSpPr>
          <p:nvPr>
            <p:ph type="ftr" sz="quarter" idx="11"/>
          </p:nvPr>
        </p:nvSpPr>
        <p:spPr/>
        <p:txBody>
          <a:bodyPr/>
          <a:lstStyle/>
          <a:p>
            <a:pPr>
              <a:defRPr/>
            </a:pPr>
            <a:r>
              <a:rPr lang="en-US" smtClean="0"/>
              <a:t>          </a:t>
            </a:r>
          </a:p>
        </p:txBody>
      </p:sp>
      <p:sp>
        <p:nvSpPr>
          <p:cNvPr id="8" name="Slide Number Placeholder 3"/>
          <p:cNvSpPr>
            <a:spLocks noGrp="1"/>
          </p:cNvSpPr>
          <p:nvPr>
            <p:ph type="sldNum" sz="quarter" idx="12"/>
          </p:nvPr>
        </p:nvSpPr>
        <p:spPr/>
        <p:txBody>
          <a:bodyPr/>
          <a:lstStyle/>
          <a:p>
            <a:pPr>
              <a:defRPr/>
            </a:pPr>
            <a:fld id="{CBBEE4A2-7125-40AE-A5D4-57D686907EA1}" type="slidenum">
              <a:rPr lang="en-US"/>
              <a:pPr>
                <a:defRPr/>
              </a:pPr>
              <a:t>40</a:t>
            </a:fld>
            <a:r>
              <a:rPr lang="en-US"/>
              <a:t>#</a:t>
            </a:r>
          </a:p>
        </p:txBody>
      </p:sp>
      <p:pic>
        <p:nvPicPr>
          <p:cNvPr id="88069" name="Picture 3" descr="hr12feshrm_20060411"/>
          <p:cNvPicPr>
            <a:picLocks noChangeAspect="1" noChangeArrowheads="1"/>
          </p:cNvPicPr>
          <p:nvPr/>
        </p:nvPicPr>
        <p:blipFill>
          <a:blip r:embed="rId2"/>
          <a:srcRect/>
          <a:stretch>
            <a:fillRect/>
          </a:stretch>
        </p:blipFill>
        <p:spPr bwMode="auto">
          <a:xfrm>
            <a:off x="457200" y="2132013"/>
            <a:ext cx="2895600" cy="2895600"/>
          </a:xfrm>
          <a:prstGeom prst="rect">
            <a:avLst/>
          </a:prstGeom>
          <a:noFill/>
          <a:ln w="9525">
            <a:noFill/>
            <a:miter lim="800000"/>
            <a:headEnd/>
            <a:tailEnd/>
          </a:ln>
        </p:spPr>
      </p:pic>
      <p:pic>
        <p:nvPicPr>
          <p:cNvPr id="88070" name="Picture 9"/>
          <p:cNvPicPr>
            <a:picLocks noChangeAspect="1"/>
          </p:cNvPicPr>
          <p:nvPr/>
        </p:nvPicPr>
        <p:blipFill>
          <a:blip r:embed="rId3"/>
          <a:srcRect/>
          <a:stretch>
            <a:fillRect/>
          </a:stretch>
        </p:blipFill>
        <p:spPr bwMode="auto">
          <a:xfrm>
            <a:off x="3810000" y="2178050"/>
            <a:ext cx="2819400" cy="2733675"/>
          </a:xfrm>
          <a:prstGeom prst="rect">
            <a:avLst/>
          </a:prstGeom>
          <a:noFill/>
          <a:ln w="9525">
            <a:noFill/>
            <a:miter lim="800000"/>
            <a:headEnd/>
            <a:tailEnd/>
          </a:ln>
        </p:spPr>
      </p:pic>
      <p:pic>
        <p:nvPicPr>
          <p:cNvPr id="88071" name="Picture 10"/>
          <p:cNvPicPr>
            <a:picLocks noChangeAspect="1"/>
          </p:cNvPicPr>
          <p:nvPr/>
        </p:nvPicPr>
        <p:blipFill>
          <a:blip r:embed="rId4"/>
          <a:srcRect/>
          <a:stretch>
            <a:fillRect/>
          </a:stretch>
        </p:blipFill>
        <p:spPr bwMode="auto">
          <a:xfrm>
            <a:off x="6629400" y="2362200"/>
            <a:ext cx="1974850" cy="1041400"/>
          </a:xfrm>
          <a:prstGeom prst="rect">
            <a:avLst/>
          </a:prstGeom>
          <a:noFill/>
          <a:ln w="9525">
            <a:noFill/>
            <a:miter lim="800000"/>
            <a:headEnd/>
            <a:tailEnd/>
          </a:ln>
        </p:spPr>
      </p:pic>
      <p:pic>
        <p:nvPicPr>
          <p:cNvPr id="88072" name="Picture 11"/>
          <p:cNvPicPr>
            <a:picLocks noChangeAspect="1"/>
          </p:cNvPicPr>
          <p:nvPr/>
        </p:nvPicPr>
        <p:blipFill>
          <a:blip r:embed="rId5"/>
          <a:srcRect/>
          <a:stretch>
            <a:fillRect/>
          </a:stretch>
        </p:blipFill>
        <p:spPr bwMode="auto">
          <a:xfrm>
            <a:off x="6699250" y="4060825"/>
            <a:ext cx="1905000" cy="282575"/>
          </a:xfrm>
          <a:prstGeom prst="rect">
            <a:avLst/>
          </a:prstGeom>
          <a:noFill/>
          <a:ln w="9525">
            <a:noFill/>
            <a:miter lim="800000"/>
            <a:headEnd/>
            <a:tailEnd/>
          </a:ln>
        </p:spPr>
      </p:pic>
      <p:sp>
        <p:nvSpPr>
          <p:cNvPr id="88073" name="TextBox 12"/>
          <p:cNvSpPr txBox="1">
            <a:spLocks noChangeArrowheads="1"/>
          </p:cNvSpPr>
          <p:nvPr/>
        </p:nvSpPr>
        <p:spPr bwMode="auto">
          <a:xfrm>
            <a:off x="457200" y="5003800"/>
            <a:ext cx="8458200" cy="2170113"/>
          </a:xfrm>
          <a:prstGeom prst="rect">
            <a:avLst/>
          </a:prstGeom>
          <a:noFill/>
          <a:ln w="9525">
            <a:noFill/>
            <a:miter lim="800000"/>
            <a:headEnd/>
            <a:tailEnd/>
          </a:ln>
        </p:spPr>
        <p:txBody>
          <a:bodyPr>
            <a:spAutoFit/>
          </a:bodyPr>
          <a:lstStyle/>
          <a:p>
            <a:pPr>
              <a:spcBef>
                <a:spcPct val="50000"/>
              </a:spcBef>
              <a:buFont typeface="Arial" charset="0"/>
              <a:buChar char="•"/>
            </a:pPr>
            <a:r>
              <a:rPr lang="en-US">
                <a:latin typeface="Comic Sans MS" pitchFamily="66" charset="0"/>
              </a:rPr>
              <a:t>Open questions that HIRES and AUGER differ on:</a:t>
            </a:r>
          </a:p>
          <a:p>
            <a:pPr lvl="1">
              <a:spcBef>
                <a:spcPct val="50000"/>
              </a:spcBef>
              <a:buFont typeface="Arial" charset="0"/>
              <a:buChar char="•"/>
            </a:pPr>
            <a:r>
              <a:rPr lang="en-US">
                <a:latin typeface="Comic Sans MS" pitchFamily="66" charset="0"/>
              </a:rPr>
              <a:t>Composition in E&gt;10</a:t>
            </a:r>
            <a:r>
              <a:rPr lang="en-US" baseline="30000">
                <a:latin typeface="Comic Sans MS" pitchFamily="66" charset="0"/>
              </a:rPr>
              <a:t>18</a:t>
            </a:r>
            <a:r>
              <a:rPr lang="en-US">
                <a:latin typeface="Comic Sans MS" pitchFamily="66" charset="0"/>
              </a:rPr>
              <a:t> eV – HIRES consistent with proton; Auger’s data favors mixed composition.</a:t>
            </a:r>
            <a:endParaRPr lang="en-US" baseline="30000">
              <a:latin typeface="Comic Sans MS" pitchFamily="66" charset="0"/>
            </a:endParaRPr>
          </a:p>
          <a:p>
            <a:pPr lvl="1">
              <a:spcBef>
                <a:spcPct val="50000"/>
              </a:spcBef>
              <a:buFont typeface="Arial" charset="0"/>
              <a:buChar char="•"/>
            </a:pPr>
            <a:r>
              <a:rPr lang="en-US">
                <a:latin typeface="Comic Sans MS" pitchFamily="66" charset="0"/>
              </a:rPr>
              <a:t>Anisotropy: Most Auger events point to know AGN sources. HiRES does not see the effect.</a:t>
            </a:r>
          </a:p>
          <a:p>
            <a:endParaRPr lang="en-US">
              <a:latin typeface="Calibri" pitchFamily="34" charset="0"/>
            </a:endParaRPr>
          </a:p>
        </p:txBody>
      </p:sp>
      <p:sp>
        <p:nvSpPr>
          <p:cNvPr id="88074" name="Text Box 11"/>
          <p:cNvSpPr txBox="1">
            <a:spLocks noChangeArrowheads="1"/>
          </p:cNvSpPr>
          <p:nvPr/>
        </p:nvSpPr>
        <p:spPr bwMode="auto">
          <a:xfrm>
            <a:off x="152400" y="304800"/>
            <a:ext cx="8763000" cy="1754188"/>
          </a:xfrm>
          <a:prstGeom prst="rect">
            <a:avLst/>
          </a:prstGeom>
          <a:noFill/>
          <a:ln w="9525">
            <a:noFill/>
            <a:miter lim="800000"/>
            <a:headEnd/>
            <a:tailEnd/>
          </a:ln>
        </p:spPr>
        <p:txBody>
          <a:bodyPr>
            <a:spAutoFit/>
          </a:bodyPr>
          <a:lstStyle/>
          <a:p>
            <a:pPr>
              <a:spcBef>
                <a:spcPct val="50000"/>
              </a:spcBef>
              <a:buFont typeface="Arial" charset="0"/>
              <a:buChar char="•"/>
            </a:pPr>
            <a:r>
              <a:rPr lang="en-US">
                <a:latin typeface="Comic Sans MS" pitchFamily="66" charset="0"/>
              </a:rPr>
              <a:t>Confirmation of GZK cut off arising from P+</a:t>
            </a:r>
            <a:r>
              <a:rPr lang="en-US">
                <a:latin typeface="Symbol" pitchFamily="18" charset="2"/>
              </a:rPr>
              <a:t>g</a:t>
            </a:r>
            <a:r>
              <a:rPr lang="en-US" baseline="-25000">
                <a:latin typeface="Comic Sans MS" pitchFamily="66" charset="0"/>
              </a:rPr>
              <a:t>CMB</a:t>
            </a:r>
            <a:r>
              <a:rPr lang="en-US">
                <a:latin typeface="Comic Sans MS" pitchFamily="66" charset="0"/>
                <a:sym typeface="Wingdings" pitchFamily="2" charset="2"/>
              </a:rPr>
              <a:t></a:t>
            </a:r>
            <a:r>
              <a:rPr lang="en-US">
                <a:latin typeface="Symbol" pitchFamily="18" charset="2"/>
                <a:sym typeface="Wingdings" pitchFamily="2" charset="2"/>
              </a:rPr>
              <a:t>D(1232)</a:t>
            </a:r>
            <a:r>
              <a:rPr lang="en-US">
                <a:latin typeface="Comic Sans MS" pitchFamily="66" charset="0"/>
                <a:sym typeface="Wingdings" pitchFamily="2" charset="2"/>
              </a:rPr>
              <a:t>P+</a:t>
            </a:r>
            <a:r>
              <a:rPr lang="en-US">
                <a:latin typeface="Symbol" pitchFamily="18" charset="2"/>
                <a:sym typeface="Wingdings" pitchFamily="2" charset="2"/>
              </a:rPr>
              <a:t>p</a:t>
            </a:r>
            <a:r>
              <a:rPr lang="en-US" baseline="30000">
                <a:latin typeface="Symbol" pitchFamily="18" charset="2"/>
                <a:sym typeface="Wingdings" pitchFamily="2" charset="2"/>
              </a:rPr>
              <a:t>0</a:t>
            </a:r>
          </a:p>
          <a:p>
            <a:pPr lvl="1">
              <a:spcBef>
                <a:spcPct val="50000"/>
              </a:spcBef>
              <a:buFont typeface="Arial" charset="0"/>
              <a:buChar char="•"/>
            </a:pPr>
            <a:r>
              <a:rPr lang="en-US">
                <a:solidFill>
                  <a:srgbClr val="008000"/>
                </a:solidFill>
                <a:latin typeface="Comic Sans MS" pitchFamily="66" charset="0"/>
                <a:sym typeface="Wingdings" pitchFamily="2" charset="2"/>
              </a:rPr>
              <a:t>A major step towards understanding the origin of CR, sources of acceleration of UHECR &amp; charge particle astronomy. </a:t>
            </a:r>
          </a:p>
          <a:p>
            <a:pPr>
              <a:spcBef>
                <a:spcPct val="50000"/>
              </a:spcBef>
              <a:buFont typeface="Arial" charset="0"/>
              <a:buChar char="•"/>
            </a:pPr>
            <a:r>
              <a:rPr lang="en-US">
                <a:latin typeface="Comic Sans MS" pitchFamily="66" charset="0"/>
                <a:sym typeface="Wingdings" pitchFamily="2" charset="2"/>
              </a:rPr>
              <a:t>Auger data inconsistent with no-cut off at 6 sigma level- confirming the observation of GKZ cut off by HIRES. </a:t>
            </a:r>
            <a:endParaRPr lang="en-US">
              <a:latin typeface="Comic Sans MS" pitchFamily="66" charset="0"/>
            </a:endParaRPr>
          </a:p>
        </p:txBody>
      </p:sp>
      <p:sp>
        <p:nvSpPr>
          <p:cNvPr id="88075" name="TextBox 14"/>
          <p:cNvSpPr txBox="1">
            <a:spLocks noChangeArrowheads="1"/>
          </p:cNvSpPr>
          <p:nvPr/>
        </p:nvSpPr>
        <p:spPr bwMode="auto">
          <a:xfrm>
            <a:off x="1676400" y="2362200"/>
            <a:ext cx="18288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Pierre Sokolosky</a:t>
            </a:r>
          </a:p>
        </p:txBody>
      </p:sp>
      <p:sp>
        <p:nvSpPr>
          <p:cNvPr id="88076" name="TextBox 15"/>
          <p:cNvSpPr txBox="1">
            <a:spLocks noChangeArrowheads="1"/>
          </p:cNvSpPr>
          <p:nvPr/>
        </p:nvSpPr>
        <p:spPr bwMode="auto">
          <a:xfrm>
            <a:off x="4800600" y="2362200"/>
            <a:ext cx="1828800" cy="369888"/>
          </a:xfrm>
          <a:prstGeom prst="rect">
            <a:avLst/>
          </a:prstGeom>
          <a:noFill/>
          <a:ln w="9525">
            <a:noFill/>
            <a:miter lim="800000"/>
            <a:headEnd/>
            <a:tailEnd/>
          </a:ln>
        </p:spPr>
        <p:txBody>
          <a:bodyPr>
            <a:spAutoFit/>
          </a:bodyPr>
          <a:lstStyle/>
          <a:p>
            <a:r>
              <a:rPr lang="en-US" u="sng">
                <a:solidFill>
                  <a:srgbClr val="FF0000"/>
                </a:solidFill>
                <a:latin typeface="Calibri" pitchFamily="34" charset="0"/>
              </a:rPr>
              <a:t>Lorenzo Perrone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p:txBody>
          <a:bodyPr/>
          <a:lstStyle/>
          <a:p>
            <a:pPr>
              <a:defRPr/>
            </a:pPr>
            <a:r>
              <a:rPr lang="en-US"/>
              <a:t>   </a:t>
            </a:r>
          </a:p>
        </p:txBody>
      </p:sp>
      <p:sp>
        <p:nvSpPr>
          <p:cNvPr id="75779"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32CFF18B-9F0E-4C42-8109-2223F3EE84A5}" type="slidenum">
              <a:rPr lang="en-US"/>
              <a:pPr>
                <a:defRPr/>
              </a:pPr>
              <a:t>41</a:t>
            </a:fld>
            <a:r>
              <a:rPr lang="en-US"/>
              <a:t>#</a:t>
            </a:r>
          </a:p>
        </p:txBody>
      </p:sp>
      <p:sp>
        <p:nvSpPr>
          <p:cNvPr id="75782" name="Rectangle 3"/>
          <p:cNvSpPr>
            <a:spLocks noGrp="1" noChangeArrowheads="1"/>
          </p:cNvSpPr>
          <p:nvPr>
            <p:ph type="body" idx="1"/>
          </p:nvPr>
        </p:nvSpPr>
        <p:spPr>
          <a:xfrm>
            <a:off x="457200" y="457200"/>
            <a:ext cx="8229600" cy="5899150"/>
          </a:xfrm>
        </p:spPr>
        <p:txBody>
          <a:bodyPr rtlCol="0">
            <a:normAutofit fontScale="85000" lnSpcReduction="20000"/>
          </a:bodyPr>
          <a:lstStyle/>
          <a:p>
            <a:pPr algn="ctr" eaLnBrk="1" fontAlgn="auto" hangingPunct="1">
              <a:spcAft>
                <a:spcPts val="0"/>
              </a:spcAft>
              <a:buFont typeface="Arial"/>
              <a:buNone/>
              <a:defRPr/>
            </a:pPr>
            <a:endParaRPr lang="en-US" dirty="0" smtClean="0">
              <a:latin typeface="Comic Sans MS" charset="0"/>
            </a:endParaRPr>
          </a:p>
          <a:p>
            <a:pPr algn="ctr" eaLnBrk="1" fontAlgn="auto" hangingPunct="1">
              <a:spcAft>
                <a:spcPts val="0"/>
              </a:spcAft>
              <a:buFont typeface="Arial"/>
              <a:buNone/>
              <a:defRPr/>
            </a:pPr>
            <a:r>
              <a:rPr lang="en-US" sz="2800" dirty="0" smtClean="0">
                <a:latin typeface="Comic Sans MS" charset="0"/>
              </a:rPr>
              <a:t>We have had a truly science-rich meeting</a:t>
            </a:r>
          </a:p>
          <a:p>
            <a:pPr algn="ctr" eaLnBrk="1" fontAlgn="auto" hangingPunct="1">
              <a:spcAft>
                <a:spcPts val="0"/>
              </a:spcAft>
              <a:buFont typeface="Arial"/>
              <a:buNone/>
              <a:defRPr/>
            </a:pPr>
            <a:r>
              <a:rPr lang="en-US" sz="2800" dirty="0" smtClean="0">
                <a:latin typeface="Comic Sans MS" charset="0"/>
              </a:rPr>
              <a:t>Thanks to all speakers for excellent talks and physics.</a:t>
            </a:r>
          </a:p>
          <a:p>
            <a:pPr algn="ctr" eaLnBrk="1" fontAlgn="auto" hangingPunct="1">
              <a:spcAft>
                <a:spcPts val="0"/>
              </a:spcAft>
              <a:buFont typeface="Arial"/>
              <a:buNone/>
              <a:defRPr/>
            </a:pPr>
            <a:endParaRPr lang="en-US" sz="2800" dirty="0" smtClean="0">
              <a:latin typeface="Comic Sans MS" charset="0"/>
            </a:endParaRPr>
          </a:p>
          <a:p>
            <a:pPr algn="ctr" eaLnBrk="1" fontAlgn="auto" hangingPunct="1">
              <a:spcAft>
                <a:spcPts val="0"/>
              </a:spcAft>
              <a:buFont typeface="Arial"/>
              <a:buNone/>
              <a:defRPr/>
            </a:pPr>
            <a:r>
              <a:rPr lang="en-US" sz="2800" dirty="0" smtClean="0">
                <a:latin typeface="Comic Sans MS" charset="0"/>
              </a:rPr>
              <a:t>Even with all the measurement from so many angles, Standard Model remains triumphant.</a:t>
            </a:r>
          </a:p>
          <a:p>
            <a:pPr algn="ctr" eaLnBrk="1" fontAlgn="auto" hangingPunct="1">
              <a:spcAft>
                <a:spcPts val="0"/>
              </a:spcAft>
              <a:buFont typeface="Arial"/>
              <a:buNone/>
              <a:defRPr/>
            </a:pPr>
            <a:r>
              <a:rPr lang="en-US" sz="2800" dirty="0" smtClean="0">
                <a:latin typeface="Comic Sans MS" charset="0"/>
              </a:rPr>
              <a:t> </a:t>
            </a:r>
          </a:p>
          <a:p>
            <a:pPr algn="ctr" eaLnBrk="1" fontAlgn="auto" hangingPunct="1">
              <a:spcAft>
                <a:spcPts val="0"/>
              </a:spcAft>
              <a:buFont typeface="Arial"/>
              <a:buNone/>
              <a:defRPr/>
            </a:pPr>
            <a:r>
              <a:rPr lang="en-US" sz="2800" dirty="0" smtClean="0">
                <a:latin typeface="Comic Sans MS" charset="0"/>
              </a:rPr>
              <a:t>However, a list of (2 or 3 sigma) deviations is slowly growing, from flavor physics, DM candidates, … &amp;  some will likely survive and challenge SM.</a:t>
            </a:r>
          </a:p>
          <a:p>
            <a:pPr algn="ctr" eaLnBrk="1" fontAlgn="auto" hangingPunct="1">
              <a:spcAft>
                <a:spcPts val="0"/>
              </a:spcAft>
              <a:buFont typeface="Arial"/>
              <a:buNone/>
              <a:defRPr/>
            </a:pPr>
            <a:endParaRPr lang="en-US" sz="2800" dirty="0" smtClean="0">
              <a:latin typeface="Comic Sans MS" charset="0"/>
            </a:endParaRPr>
          </a:p>
          <a:p>
            <a:pPr algn="ctr" eaLnBrk="1" fontAlgn="auto" hangingPunct="1">
              <a:spcAft>
                <a:spcPts val="0"/>
              </a:spcAft>
              <a:buFont typeface="Arial"/>
              <a:buNone/>
              <a:defRPr/>
            </a:pPr>
            <a:r>
              <a:rPr lang="en-US" sz="2800" dirty="0" smtClean="0">
                <a:latin typeface="Comic Sans MS" charset="0"/>
              </a:rPr>
              <a:t>All eyes are now on LHC, but it will likely need help from the precision front to complete the job. </a:t>
            </a:r>
          </a:p>
          <a:p>
            <a:pPr algn="ctr" eaLnBrk="1" fontAlgn="auto" hangingPunct="1">
              <a:spcAft>
                <a:spcPts val="0"/>
              </a:spcAft>
              <a:buFont typeface="Arial"/>
              <a:buNone/>
              <a:defRPr/>
            </a:pPr>
            <a:endParaRPr lang="en-US" sz="2800" dirty="0" smtClean="0">
              <a:latin typeface="Comic Sans MS" charset="0"/>
            </a:endParaRPr>
          </a:p>
          <a:p>
            <a:pPr algn="ctr" eaLnBrk="1" fontAlgn="auto" hangingPunct="1">
              <a:spcAft>
                <a:spcPts val="0"/>
              </a:spcAft>
              <a:buFont typeface="Arial"/>
              <a:buNone/>
              <a:defRPr/>
            </a:pPr>
            <a:r>
              <a:rPr lang="en-US" sz="2800" dirty="0" smtClean="0">
                <a:latin typeface="Comic Sans MS" charset="0"/>
              </a:rPr>
              <a:t>Hopefully, we are able to bring to fruition the list of precision instruments that are needed to check these effects &amp; help &amp; complement LHC with its findings.</a:t>
            </a:r>
          </a:p>
          <a:p>
            <a:pPr algn="ctr" eaLnBrk="1" fontAlgn="auto" hangingPunct="1">
              <a:spcAft>
                <a:spcPts val="0"/>
              </a:spcAft>
              <a:buFont typeface="Arial"/>
              <a:buNone/>
              <a:defRPr/>
            </a:pPr>
            <a:endParaRPr lang="en-US" sz="2800" dirty="0" smtClean="0">
              <a:latin typeface="Comic Sans MS" charset="0"/>
            </a:endParaRPr>
          </a:p>
          <a:p>
            <a:pPr algn="ctr" eaLnBrk="1" fontAlgn="auto" hangingPunct="1">
              <a:spcAft>
                <a:spcPts val="0"/>
              </a:spcAft>
              <a:buFont typeface="Arial"/>
              <a:buNone/>
              <a:defRPr/>
            </a:pPr>
            <a:endParaRPr lang="en-US" sz="2800" dirty="0" smtClean="0">
              <a:latin typeface="Comic Sans MS" charset="0"/>
            </a:endParaRPr>
          </a:p>
          <a:p>
            <a:pPr algn="ctr" eaLnBrk="1" fontAlgn="auto" hangingPunct="1">
              <a:spcAft>
                <a:spcPts val="0"/>
              </a:spcAft>
              <a:buFont typeface="Arial"/>
              <a:buNone/>
              <a:defRPr/>
            </a:pPr>
            <a:endParaRPr lang="en-US" dirty="0" smtClean="0">
              <a:latin typeface="Comic Sans MS" charset="0"/>
            </a:endParaRPr>
          </a:p>
          <a:p>
            <a:pPr algn="ctr" eaLnBrk="1" fontAlgn="auto" hangingPunct="1">
              <a:spcAft>
                <a:spcPts val="0"/>
              </a:spcAft>
              <a:buFont typeface="Arial"/>
              <a:buNone/>
              <a:defRPr/>
            </a:pPr>
            <a:endParaRPr lang="en-US" dirty="0" smtClean="0">
              <a:latin typeface="Comic Sans MS" charset="0"/>
            </a:endParaRPr>
          </a:p>
          <a:p>
            <a:pPr algn="ctr" eaLnBrk="1" fontAlgn="auto" hangingPunct="1">
              <a:spcAft>
                <a:spcPts val="0"/>
              </a:spcAft>
              <a:buFont typeface="Arial"/>
              <a:buNone/>
              <a:defRPr/>
            </a:pPr>
            <a:endParaRPr lang="en-US" dirty="0" smtClean="0">
              <a:latin typeface="Comic Sans MS" charset="0"/>
            </a:endParaRPr>
          </a:p>
          <a:p>
            <a:pPr algn="ctr" eaLnBrk="1" fontAlgn="auto" hangingPunct="1">
              <a:spcAft>
                <a:spcPts val="0"/>
              </a:spcAft>
              <a:buFont typeface="Arial"/>
              <a:buNone/>
              <a:defRPr/>
            </a:pPr>
            <a:endParaRPr lang="en-US" dirty="0" smtClean="0">
              <a:latin typeface="Comic Sans MS" charset="0"/>
            </a:endParaRPr>
          </a:p>
          <a:p>
            <a:pPr eaLnBrk="1" fontAlgn="auto" hangingPunct="1">
              <a:spcAft>
                <a:spcPts val="0"/>
              </a:spcAft>
              <a:buFont typeface="Arial"/>
              <a:buChar char="•"/>
              <a:defRPr/>
            </a:pPr>
            <a:endParaRPr lang="en-US" dirty="0">
              <a:latin typeface="Comic Sans MS" charset="0"/>
            </a:endParaRPr>
          </a:p>
          <a:p>
            <a:pPr eaLnBrk="1" fontAlgn="auto" hangingPunct="1">
              <a:spcAft>
                <a:spcPts val="0"/>
              </a:spcAft>
              <a:buFont typeface="Arial"/>
              <a:buChar char="•"/>
              <a:defRPr/>
            </a:pPr>
            <a:endParaRPr lang="en-US" dirty="0">
              <a:latin typeface="Comic Sans MS" charset="0"/>
            </a:endParaRPr>
          </a:p>
        </p:txBody>
      </p:sp>
      <p:sp>
        <p:nvSpPr>
          <p:cNvPr id="89093" name="Title 1"/>
          <p:cNvSpPr>
            <a:spLocks noGrp="1"/>
          </p:cNvSpPr>
          <p:nvPr>
            <p:ph type="title"/>
          </p:nvPr>
        </p:nvSpPr>
        <p:spPr>
          <a:xfrm>
            <a:off x="762000" y="228600"/>
            <a:ext cx="7772400" cy="457200"/>
          </a:xfrm>
          <a:solidFill>
            <a:srgbClr val="D2D2F4"/>
          </a:solidFill>
        </p:spPr>
        <p:txBody>
          <a:bodyPr/>
          <a:lstStyle/>
          <a:p>
            <a:pPr eaLnBrk="1" hangingPunct="1"/>
            <a:r>
              <a:rPr lang="en-US" sz="2400" smtClean="0">
                <a:latin typeface="Comic Sans MS" pitchFamily="66" charset="0"/>
              </a:rPr>
              <a:t> Summary of Summary</a:t>
            </a:r>
            <a:r>
              <a:rPr lang="en-US" sz="2000" smtClean="0">
                <a:latin typeface="Comic Sans MS" pitchFamily="66" charset="0"/>
              </a:rPr>
              <a:t> </a:t>
            </a:r>
            <a:endParaRPr lang="en-US" sz="2400" smtClean="0">
              <a:latin typeface="Comic Sans MS" pitchFamily="66"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ate Placeholder 3"/>
          <p:cNvSpPr>
            <a:spLocks noGrp="1"/>
          </p:cNvSpPr>
          <p:nvPr>
            <p:ph type="dt" sz="quarter" idx="10"/>
          </p:nvPr>
        </p:nvSpPr>
        <p:spPr/>
        <p:txBody>
          <a:bodyPr/>
          <a:lstStyle/>
          <a:p>
            <a:pPr>
              <a:defRPr/>
            </a:pPr>
            <a:r>
              <a:rPr lang="en-US"/>
              <a:t>   </a:t>
            </a:r>
          </a:p>
        </p:txBody>
      </p:sp>
      <p:sp>
        <p:nvSpPr>
          <p:cNvPr id="75779" name="Footer Placeholder 4"/>
          <p:cNvSpPr>
            <a:spLocks noGrp="1"/>
          </p:cNvSpPr>
          <p:nvPr>
            <p:ph type="ftr" sz="quarter" idx="11"/>
          </p:nvPr>
        </p:nvSpPr>
        <p:spPr/>
        <p:txBody>
          <a:bodyPr/>
          <a:lstStyle/>
          <a:p>
            <a:pPr>
              <a:defRPr/>
            </a:pPr>
            <a:r>
              <a:rPr lang="en-US" smtClean="0"/>
              <a:t>          </a:t>
            </a:r>
          </a:p>
        </p:txBody>
      </p:sp>
      <p:sp>
        <p:nvSpPr>
          <p:cNvPr id="6" name="Slide Number Placeholder 5"/>
          <p:cNvSpPr>
            <a:spLocks noGrp="1"/>
          </p:cNvSpPr>
          <p:nvPr>
            <p:ph type="sldNum" sz="quarter" idx="12"/>
          </p:nvPr>
        </p:nvSpPr>
        <p:spPr/>
        <p:txBody>
          <a:bodyPr/>
          <a:lstStyle/>
          <a:p>
            <a:pPr>
              <a:defRPr/>
            </a:pPr>
            <a:fld id="{85340819-9158-464B-B76B-C27B423B0DA0}" type="slidenum">
              <a:rPr lang="en-US"/>
              <a:pPr>
                <a:defRPr/>
              </a:pPr>
              <a:t>42</a:t>
            </a:fld>
            <a:r>
              <a:rPr lang="en-US"/>
              <a:t>#</a:t>
            </a:r>
          </a:p>
        </p:txBody>
      </p:sp>
      <p:sp>
        <p:nvSpPr>
          <p:cNvPr id="90116" name="Rectangle 3"/>
          <p:cNvSpPr>
            <a:spLocks noGrp="1" noChangeArrowheads="1"/>
          </p:cNvSpPr>
          <p:nvPr>
            <p:ph type="body" idx="1"/>
          </p:nvPr>
        </p:nvSpPr>
        <p:spPr>
          <a:xfrm>
            <a:off x="152400" y="228600"/>
            <a:ext cx="8534400" cy="6492875"/>
          </a:xfrm>
        </p:spPr>
        <p:txBody>
          <a:bodyPr/>
          <a:lstStyle/>
          <a:p>
            <a:pPr algn="ctr" eaLnBrk="1" hangingPunct="1">
              <a:lnSpc>
                <a:spcPct val="80000"/>
              </a:lnSpc>
              <a:buFont typeface="Arial" charset="0"/>
              <a:buNone/>
            </a:pPr>
            <a:r>
              <a:rPr lang="en-US" sz="1800" smtClean="0">
                <a:latin typeface="Comic Sans MS" pitchFamily="66" charset="0"/>
              </a:rPr>
              <a:t>As the last speaker of the meeting, I have the honor of speaking on behalf of the participants of </a:t>
            </a:r>
            <a:r>
              <a:rPr lang="en-US" sz="1700" b="1" smtClean="0">
                <a:latin typeface="Comic Sans MS" pitchFamily="66" charset="0"/>
              </a:rPr>
              <a:t>XLIVth Rencontres de Moriond</a:t>
            </a:r>
            <a:r>
              <a:rPr lang="en-US" sz="1700" smtClean="0">
                <a:latin typeface="Comic Sans MS" pitchFamily="66" charset="0"/>
              </a:rPr>
              <a:t> </a:t>
            </a:r>
          </a:p>
          <a:p>
            <a:pPr algn="ctr" eaLnBrk="1" hangingPunct="1">
              <a:lnSpc>
                <a:spcPct val="80000"/>
              </a:lnSpc>
              <a:buFont typeface="Arial" charset="0"/>
              <a:buNone/>
            </a:pPr>
            <a:endParaRPr lang="en-US" sz="1500" smtClean="0">
              <a:latin typeface="Comic Sans MS" pitchFamily="66" charset="0"/>
            </a:endParaRPr>
          </a:p>
          <a:p>
            <a:pPr algn="ctr" eaLnBrk="1" hangingPunct="1">
              <a:lnSpc>
                <a:spcPct val="80000"/>
              </a:lnSpc>
              <a:buFont typeface="Arial" charset="0"/>
              <a:buNone/>
            </a:pPr>
            <a:r>
              <a:rPr lang="en-US" sz="1500" smtClean="0">
                <a:latin typeface="Comic Sans MS" pitchFamily="66" charset="0"/>
              </a:rPr>
              <a:t>in </a:t>
            </a:r>
          </a:p>
          <a:p>
            <a:pPr algn="ctr" eaLnBrk="1" hangingPunct="1">
              <a:lnSpc>
                <a:spcPct val="80000"/>
              </a:lnSpc>
              <a:buFont typeface="Arial" charset="0"/>
              <a:buNone/>
            </a:pPr>
            <a:r>
              <a:rPr lang="en-US" sz="2700" smtClean="0">
                <a:latin typeface="Comic Sans MS" pitchFamily="66" charset="0"/>
              </a:rPr>
              <a:t> </a:t>
            </a:r>
            <a:r>
              <a:rPr lang="en-US" sz="2000" smtClean="0">
                <a:latin typeface="Comic Sans MS" pitchFamily="66" charset="0"/>
              </a:rPr>
              <a:t>expressing our deep gratitude for establishing the tradition of Moriond conferences to</a:t>
            </a:r>
          </a:p>
          <a:p>
            <a:pPr algn="ctr" eaLnBrk="1" hangingPunct="1">
              <a:lnSpc>
                <a:spcPct val="80000"/>
              </a:lnSpc>
              <a:buFont typeface="Arial" charset="0"/>
              <a:buNone/>
            </a:pPr>
            <a:r>
              <a:rPr lang="en-US" sz="2200" smtClean="0">
                <a:solidFill>
                  <a:srgbClr val="0000FF"/>
                </a:solidFill>
              </a:rPr>
              <a:t>J. Tran Thanh Van </a:t>
            </a:r>
            <a:endParaRPr lang="en-US" sz="2200" smtClean="0">
              <a:solidFill>
                <a:srgbClr val="0000FF"/>
              </a:solidFill>
              <a:latin typeface="Comic Sans MS" pitchFamily="66" charset="0"/>
            </a:endParaRPr>
          </a:p>
          <a:p>
            <a:pPr algn="ctr" eaLnBrk="1" hangingPunct="1">
              <a:lnSpc>
                <a:spcPct val="80000"/>
              </a:lnSpc>
              <a:buFont typeface="Arial" charset="0"/>
              <a:buNone/>
            </a:pPr>
            <a:r>
              <a:rPr lang="en-US" sz="2000" smtClean="0">
                <a:latin typeface="Comic Sans MS" pitchFamily="66" charset="0"/>
              </a:rPr>
              <a:t>&amp;</a:t>
            </a:r>
          </a:p>
          <a:p>
            <a:pPr algn="ctr" eaLnBrk="1" hangingPunct="1">
              <a:lnSpc>
                <a:spcPct val="80000"/>
              </a:lnSpc>
              <a:buFont typeface="Arial" charset="0"/>
              <a:buNone/>
            </a:pPr>
            <a:r>
              <a:rPr lang="en-US" sz="2000" smtClean="0">
                <a:latin typeface="Comic Sans MS" pitchFamily="66" charset="0"/>
              </a:rPr>
              <a:t>To the organizer of this meeting </a:t>
            </a:r>
          </a:p>
          <a:p>
            <a:pPr algn="ctr" eaLnBrk="1" hangingPunct="1">
              <a:lnSpc>
                <a:spcPct val="80000"/>
              </a:lnSpc>
              <a:buFont typeface="Arial" charset="0"/>
              <a:buNone/>
            </a:pPr>
            <a:r>
              <a:rPr lang="fr-FR" sz="2000" smtClean="0">
                <a:solidFill>
                  <a:srgbClr val="0000FF"/>
                </a:solidFill>
              </a:rPr>
              <a:t>Jacques Dumarchez</a:t>
            </a:r>
            <a:endParaRPr lang="en-US" sz="2000" smtClean="0">
              <a:solidFill>
                <a:srgbClr val="0000FF"/>
              </a:solidFill>
            </a:endParaRPr>
          </a:p>
          <a:p>
            <a:pPr algn="ctr" eaLnBrk="1" hangingPunct="1">
              <a:lnSpc>
                <a:spcPct val="80000"/>
              </a:lnSpc>
              <a:buFont typeface="Arial" charset="0"/>
              <a:buNone/>
            </a:pPr>
            <a:r>
              <a:rPr lang="fr-FR" sz="2000" smtClean="0">
                <a:solidFill>
                  <a:srgbClr val="0000FF"/>
                </a:solidFill>
              </a:rPr>
              <a:t>Etienne Augé</a:t>
            </a:r>
          </a:p>
          <a:p>
            <a:pPr algn="ctr" eaLnBrk="1" hangingPunct="1">
              <a:lnSpc>
                <a:spcPct val="80000"/>
              </a:lnSpc>
              <a:buFont typeface="Arial" charset="0"/>
              <a:buNone/>
            </a:pPr>
            <a:r>
              <a:rPr lang="en-US" sz="2000" smtClean="0">
                <a:solidFill>
                  <a:srgbClr val="0000FF"/>
                </a:solidFill>
              </a:rPr>
              <a:t>J.-M. Frere </a:t>
            </a:r>
          </a:p>
          <a:p>
            <a:pPr algn="ctr" eaLnBrk="1" hangingPunct="1">
              <a:lnSpc>
                <a:spcPct val="80000"/>
              </a:lnSpc>
              <a:buFont typeface="Arial" charset="0"/>
              <a:buNone/>
            </a:pPr>
            <a:r>
              <a:rPr lang="en-US" sz="2000" smtClean="0">
                <a:solidFill>
                  <a:srgbClr val="0000FF"/>
                </a:solidFill>
              </a:rPr>
              <a:t>L. Iconomidou-Fayard</a:t>
            </a:r>
          </a:p>
          <a:p>
            <a:pPr algn="ctr" eaLnBrk="1" hangingPunct="1">
              <a:lnSpc>
                <a:spcPct val="80000"/>
              </a:lnSpc>
              <a:buFont typeface="Arial" charset="0"/>
              <a:buNone/>
            </a:pPr>
            <a:r>
              <a:rPr lang="en-US" sz="2000" smtClean="0">
                <a:solidFill>
                  <a:srgbClr val="0000FF"/>
                </a:solidFill>
              </a:rPr>
              <a:t>S.Loucatos</a:t>
            </a:r>
          </a:p>
          <a:p>
            <a:pPr algn="ctr" eaLnBrk="1" hangingPunct="1">
              <a:lnSpc>
                <a:spcPct val="80000"/>
              </a:lnSpc>
              <a:buFont typeface="Arial" charset="0"/>
              <a:buNone/>
            </a:pPr>
            <a:r>
              <a:rPr lang="en-US" sz="2000" smtClean="0">
                <a:solidFill>
                  <a:srgbClr val="0000FF"/>
                </a:solidFill>
              </a:rPr>
              <a:t>F. Montanet  </a:t>
            </a:r>
            <a:endParaRPr lang="en-US" sz="2000" smtClean="0">
              <a:latin typeface="Comic Sans MS" pitchFamily="66" charset="0"/>
            </a:endParaRPr>
          </a:p>
          <a:p>
            <a:pPr algn="ctr" eaLnBrk="1" hangingPunct="1">
              <a:lnSpc>
                <a:spcPct val="80000"/>
              </a:lnSpc>
              <a:buFont typeface="Arial" charset="0"/>
              <a:buNone/>
            </a:pPr>
            <a:r>
              <a:rPr lang="fr-FR" sz="2000" smtClean="0">
                <a:solidFill>
                  <a:srgbClr val="0000FF"/>
                </a:solidFill>
              </a:rPr>
              <a:t>Claude Barthélemy</a:t>
            </a:r>
            <a:endParaRPr lang="en-US" sz="2000" smtClean="0">
              <a:solidFill>
                <a:srgbClr val="0000FF"/>
              </a:solidFill>
            </a:endParaRPr>
          </a:p>
          <a:p>
            <a:pPr algn="ctr" eaLnBrk="1" hangingPunct="1">
              <a:lnSpc>
                <a:spcPct val="80000"/>
              </a:lnSpc>
              <a:buFont typeface="Arial" charset="0"/>
              <a:buNone/>
            </a:pPr>
            <a:r>
              <a:rPr lang="fr-FR" sz="2000" smtClean="0">
                <a:solidFill>
                  <a:srgbClr val="0000FF"/>
                </a:solidFill>
              </a:rPr>
              <a:t>Vera de Sa Varanda</a:t>
            </a:r>
            <a:endParaRPr lang="en-US" sz="2000" smtClean="0">
              <a:solidFill>
                <a:srgbClr val="0000FF"/>
              </a:solidFill>
            </a:endParaRPr>
          </a:p>
          <a:p>
            <a:pPr algn="ctr" eaLnBrk="1" hangingPunct="1">
              <a:lnSpc>
                <a:spcPct val="80000"/>
              </a:lnSpc>
              <a:buFont typeface="Arial" charset="0"/>
              <a:buNone/>
            </a:pPr>
            <a:r>
              <a:rPr lang="fr-FR" sz="2000" smtClean="0">
                <a:solidFill>
                  <a:srgbClr val="0000FF"/>
                </a:solidFill>
              </a:rPr>
              <a:t>Isabelle Cossin</a:t>
            </a:r>
            <a:endParaRPr lang="en-US" sz="2000" smtClean="0">
              <a:solidFill>
                <a:srgbClr val="0000FF"/>
              </a:solidFill>
            </a:endParaRPr>
          </a:p>
          <a:p>
            <a:pPr algn="ctr" eaLnBrk="1" hangingPunct="1">
              <a:lnSpc>
                <a:spcPct val="80000"/>
              </a:lnSpc>
              <a:buFont typeface="Arial" charset="0"/>
              <a:buNone/>
            </a:pPr>
            <a:endParaRPr lang="en-US" sz="2000" smtClean="0">
              <a:latin typeface="Comic Sans MS" pitchFamily="66" charset="0"/>
            </a:endParaRPr>
          </a:p>
          <a:p>
            <a:pPr algn="ctr" eaLnBrk="1" hangingPunct="1">
              <a:lnSpc>
                <a:spcPct val="80000"/>
              </a:lnSpc>
              <a:buFont typeface="Arial" charset="0"/>
              <a:buNone/>
            </a:pPr>
            <a:r>
              <a:rPr lang="en-US" sz="2000" smtClean="0">
                <a:latin typeface="Comic Sans MS" pitchFamily="66" charset="0"/>
              </a:rPr>
              <a:t>for all their effort for making it so fruitful. </a:t>
            </a:r>
          </a:p>
          <a:p>
            <a:pPr algn="ctr" eaLnBrk="1" hangingPunct="1">
              <a:lnSpc>
                <a:spcPct val="80000"/>
              </a:lnSpc>
              <a:buFont typeface="Arial" charset="0"/>
              <a:buNone/>
            </a:pPr>
            <a:r>
              <a:rPr lang="en-US" sz="2000" smtClean="0">
                <a:latin typeface="Comic Sans MS" pitchFamily="66" charset="0"/>
              </a:rPr>
              <a:t>THANK YOU</a:t>
            </a:r>
            <a:endParaRPr lang="en-US" sz="2700" smtClean="0">
              <a:latin typeface="Comic Sans MS" pitchFamily="66" charset="0"/>
            </a:endParaRPr>
          </a:p>
          <a:p>
            <a:pPr algn="ctr" eaLnBrk="1" hangingPunct="1">
              <a:lnSpc>
                <a:spcPct val="80000"/>
              </a:lnSpc>
              <a:buFont typeface="Arial" charset="0"/>
              <a:buNone/>
            </a:pPr>
            <a:endParaRPr lang="en-US" sz="2700" smtClean="0">
              <a:latin typeface="Comic Sans MS" pitchFamily="66" charset="0"/>
            </a:endParaRPr>
          </a:p>
          <a:p>
            <a:pPr algn="ctr" eaLnBrk="1" hangingPunct="1">
              <a:lnSpc>
                <a:spcPct val="80000"/>
              </a:lnSpc>
              <a:buFont typeface="Arial" charset="0"/>
              <a:buNone/>
            </a:pPr>
            <a:endParaRPr lang="en-US" sz="2700" smtClean="0">
              <a:latin typeface="Comic Sans MS" pitchFamily="66" charset="0"/>
            </a:endParaRPr>
          </a:p>
          <a:p>
            <a:pPr algn="ctr" eaLnBrk="1" hangingPunct="1">
              <a:lnSpc>
                <a:spcPct val="80000"/>
              </a:lnSpc>
              <a:buFont typeface="Arial" charset="0"/>
              <a:buNone/>
            </a:pPr>
            <a:endParaRPr lang="en-US" sz="2700" smtClean="0">
              <a:latin typeface="Comic Sans MS" pitchFamily="66" charset="0"/>
            </a:endParaRPr>
          </a:p>
          <a:p>
            <a:pPr eaLnBrk="1" hangingPunct="1">
              <a:lnSpc>
                <a:spcPct val="80000"/>
              </a:lnSpc>
            </a:pPr>
            <a:endParaRPr lang="en-US" sz="2700" smtClean="0">
              <a:latin typeface="Comic Sans MS" pitchFamily="66" charset="0"/>
            </a:endParaRPr>
          </a:p>
          <a:p>
            <a:pPr eaLnBrk="1" hangingPunct="1">
              <a:lnSpc>
                <a:spcPct val="80000"/>
              </a:lnSpc>
            </a:pPr>
            <a:endParaRPr lang="en-US" sz="2700" smtClean="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p:txBody>
          <a:bodyPr/>
          <a:lstStyle/>
          <a:p>
            <a:pPr>
              <a:defRPr/>
            </a:pPr>
            <a:r>
              <a:rPr lang="en-US" dirty="0"/>
              <a:t>   </a:t>
            </a:r>
          </a:p>
        </p:txBody>
      </p:sp>
      <p:sp>
        <p:nvSpPr>
          <p:cNvPr id="10" name="Slide Number Placeholder 5"/>
          <p:cNvSpPr>
            <a:spLocks noGrp="1"/>
          </p:cNvSpPr>
          <p:nvPr>
            <p:ph type="sldNum" sz="quarter" idx="12"/>
          </p:nvPr>
        </p:nvSpPr>
        <p:spPr/>
        <p:txBody>
          <a:bodyPr/>
          <a:lstStyle/>
          <a:p>
            <a:pPr>
              <a:defRPr/>
            </a:pPr>
            <a:fld id="{5BFCCB77-10E9-40E6-B85E-D2665DD898FC}" type="slidenum">
              <a:rPr lang="en-US"/>
              <a:pPr>
                <a:defRPr/>
              </a:pPr>
              <a:t>5</a:t>
            </a:fld>
            <a:r>
              <a:rPr lang="en-US"/>
              <a:t>#</a:t>
            </a:r>
          </a:p>
        </p:txBody>
      </p:sp>
      <p:sp>
        <p:nvSpPr>
          <p:cNvPr id="20483" name="Rectangle 2"/>
          <p:cNvSpPr>
            <a:spLocks noGrp="1" noChangeArrowheads="1"/>
          </p:cNvSpPr>
          <p:nvPr>
            <p:ph type="title"/>
          </p:nvPr>
        </p:nvSpPr>
        <p:spPr>
          <a:xfrm>
            <a:off x="685800" y="0"/>
            <a:ext cx="7772400" cy="685800"/>
          </a:xfrm>
          <a:solidFill>
            <a:srgbClr val="DCE6F2"/>
          </a:solidFill>
        </p:spPr>
        <p:txBody>
          <a:bodyPr/>
          <a:lstStyle/>
          <a:p>
            <a:pPr eaLnBrk="1" hangingPunct="1"/>
            <a:r>
              <a:rPr lang="en-US" sz="3200" smtClean="0">
                <a:latin typeface="Comic Sans MS" pitchFamily="66" charset="0"/>
              </a:rPr>
              <a:t>Electroweak measurements at Tevatron</a:t>
            </a:r>
          </a:p>
        </p:txBody>
      </p:sp>
      <p:sp>
        <p:nvSpPr>
          <p:cNvPr id="23559" name="Text Box 9"/>
          <p:cNvSpPr txBox="1">
            <a:spLocks noChangeArrowheads="1"/>
          </p:cNvSpPr>
          <p:nvPr/>
        </p:nvSpPr>
        <p:spPr bwMode="auto">
          <a:xfrm>
            <a:off x="266700" y="3581400"/>
            <a:ext cx="4648200" cy="3140075"/>
          </a:xfrm>
          <a:prstGeom prst="rect">
            <a:avLst/>
          </a:prstGeom>
          <a:solidFill>
            <a:schemeClr val="accent3">
              <a:lumMod val="20000"/>
              <a:lumOff val="80000"/>
            </a:schemeClr>
          </a:solidFill>
          <a:ln w="9525">
            <a:noFill/>
            <a:miter lim="800000"/>
            <a:headEnd/>
            <a:tailEnd/>
          </a:ln>
        </p:spPr>
        <p:txBody>
          <a:bodyPr>
            <a:spAutoFit/>
          </a:bodyPr>
          <a:lstStyle/>
          <a:p>
            <a:pPr fontAlgn="auto">
              <a:spcBef>
                <a:spcPct val="50000"/>
              </a:spcBef>
              <a:spcAft>
                <a:spcPts val="0"/>
              </a:spcAft>
              <a:buFont typeface="Arial"/>
              <a:buChar char="•"/>
              <a:defRPr/>
            </a:pPr>
            <a:r>
              <a:rPr lang="en-US" dirty="0">
                <a:latin typeface="+mn-lt"/>
              </a:rPr>
              <a:t>Combined </a:t>
            </a:r>
            <a:r>
              <a:rPr lang="en-US" dirty="0" err="1">
                <a:latin typeface="+mn-lt"/>
              </a:rPr>
              <a:t>Tevatron</a:t>
            </a:r>
            <a:r>
              <a:rPr lang="en-US" dirty="0">
                <a:latin typeface="+mn-lt"/>
              </a:rPr>
              <a:t> </a:t>
            </a:r>
          </a:p>
          <a:p>
            <a:pPr lvl="1" fontAlgn="auto">
              <a:spcBef>
                <a:spcPct val="50000"/>
              </a:spcBef>
              <a:spcAft>
                <a:spcPts val="0"/>
              </a:spcAft>
              <a:buFont typeface="Arial"/>
              <a:buChar char="•"/>
              <a:defRPr/>
            </a:pPr>
            <a:r>
              <a:rPr lang="en-US" dirty="0">
                <a:latin typeface="+mn-lt"/>
              </a:rPr>
              <a:t>M(W)=80.432+/-0.039 </a:t>
            </a:r>
            <a:r>
              <a:rPr lang="en-US" dirty="0" err="1">
                <a:latin typeface="+mn-lt"/>
              </a:rPr>
              <a:t>GeV</a:t>
            </a:r>
            <a:endParaRPr lang="en-US" dirty="0">
              <a:latin typeface="+mn-lt"/>
            </a:endParaRPr>
          </a:p>
          <a:p>
            <a:pPr lvl="1" fontAlgn="auto">
              <a:spcBef>
                <a:spcPct val="50000"/>
              </a:spcBef>
              <a:spcAft>
                <a:spcPts val="0"/>
              </a:spcAft>
              <a:buFont typeface="Arial"/>
              <a:buChar char="•"/>
              <a:defRPr/>
            </a:pPr>
            <a:r>
              <a:rPr lang="en-US" dirty="0">
                <a:latin typeface="+mn-lt"/>
              </a:rPr>
              <a:t>LEP Average: 80.376 +/- 0.033 </a:t>
            </a:r>
            <a:r>
              <a:rPr lang="en-US" dirty="0" err="1">
                <a:latin typeface="+mn-lt"/>
              </a:rPr>
              <a:t>GeV</a:t>
            </a:r>
            <a:endParaRPr lang="en-US" dirty="0">
              <a:latin typeface="+mn-lt"/>
            </a:endParaRPr>
          </a:p>
          <a:p>
            <a:pPr lvl="1" fontAlgn="auto">
              <a:spcBef>
                <a:spcPct val="50000"/>
              </a:spcBef>
              <a:spcAft>
                <a:spcPts val="0"/>
              </a:spcAft>
              <a:buFont typeface="Arial"/>
              <a:buChar char="•"/>
              <a:defRPr/>
            </a:pPr>
            <a:r>
              <a:rPr lang="en-US" dirty="0" err="1">
                <a:latin typeface="+mn-lt"/>
                <a:sym typeface="Wingdings" charset="2"/>
              </a:rPr>
              <a:t>M(t</a:t>
            </a:r>
            <a:r>
              <a:rPr lang="en-US" dirty="0">
                <a:latin typeface="+mn-lt"/>
                <a:sym typeface="Wingdings" charset="2"/>
              </a:rPr>
              <a:t>)=173.1 +/- 0.6 +/- 1.0</a:t>
            </a:r>
          </a:p>
          <a:p>
            <a:pPr fontAlgn="auto">
              <a:spcBef>
                <a:spcPct val="50000"/>
              </a:spcBef>
              <a:spcAft>
                <a:spcPts val="0"/>
              </a:spcAft>
              <a:buFont typeface="Arial"/>
              <a:buChar char="•"/>
              <a:defRPr/>
            </a:pPr>
            <a:r>
              <a:rPr lang="en-US" dirty="0">
                <a:latin typeface="+mn-lt"/>
              </a:rPr>
              <a:t>Next :</a:t>
            </a:r>
          </a:p>
          <a:p>
            <a:pPr lvl="1" fontAlgn="auto">
              <a:spcBef>
                <a:spcPct val="50000"/>
              </a:spcBef>
              <a:spcAft>
                <a:spcPts val="0"/>
              </a:spcAft>
              <a:buFont typeface="Arial"/>
              <a:buChar char="•"/>
              <a:defRPr/>
            </a:pPr>
            <a:r>
              <a:rPr lang="en-US" dirty="0">
                <a:latin typeface="+mn-lt"/>
              </a:rPr>
              <a:t>M(W): Analysis &gt;2.4/fb  &amp; each expect  total error of ~25 </a:t>
            </a:r>
            <a:r>
              <a:rPr lang="en-US" dirty="0" err="1">
                <a:latin typeface="+mn-lt"/>
              </a:rPr>
              <a:t>MeV</a:t>
            </a:r>
            <a:r>
              <a:rPr lang="en-US" dirty="0">
                <a:latin typeface="+mn-lt"/>
              </a:rPr>
              <a:t> </a:t>
            </a:r>
          </a:p>
          <a:p>
            <a:pPr lvl="1" fontAlgn="auto">
              <a:spcBef>
                <a:spcPct val="50000"/>
              </a:spcBef>
              <a:spcAft>
                <a:spcPts val="0"/>
              </a:spcAft>
              <a:buFont typeface="Arial"/>
              <a:buChar char="•"/>
              <a:defRPr/>
            </a:pPr>
            <a:r>
              <a:rPr lang="en-US" dirty="0" err="1">
                <a:latin typeface="+mn-lt"/>
                <a:sym typeface="Wingdings" charset="2"/>
              </a:rPr>
              <a:t>M(t</a:t>
            </a:r>
            <a:r>
              <a:rPr lang="en-US" dirty="0">
                <a:latin typeface="+mn-lt"/>
                <a:sym typeface="Wingdings" charset="2"/>
              </a:rPr>
              <a:t>): aiming for </a:t>
            </a:r>
            <a:r>
              <a:rPr lang="en-US" dirty="0">
                <a:latin typeface="Symbol" charset="2"/>
                <a:cs typeface="Symbol" charset="2"/>
                <a:sym typeface="Wingdings" charset="2"/>
              </a:rPr>
              <a:t>d</a:t>
            </a:r>
            <a:r>
              <a:rPr lang="en-US" dirty="0">
                <a:latin typeface="Comic Sans MS"/>
                <a:cs typeface="Comic Sans MS"/>
                <a:sym typeface="Wingdings" charset="2"/>
              </a:rPr>
              <a:t>m ~1 </a:t>
            </a:r>
            <a:r>
              <a:rPr lang="en-US" dirty="0" err="1">
                <a:latin typeface="Comic Sans MS"/>
                <a:cs typeface="Comic Sans MS"/>
                <a:sym typeface="Wingdings" charset="2"/>
              </a:rPr>
              <a:t>GeV</a:t>
            </a:r>
            <a:r>
              <a:rPr lang="en-US" dirty="0">
                <a:latin typeface="Comic Sans MS"/>
                <a:cs typeface="Comic Sans MS"/>
                <a:sym typeface="Wingdings" charset="2"/>
              </a:rPr>
              <a:t> (full </a:t>
            </a:r>
            <a:r>
              <a:rPr lang="en-US" dirty="0" err="1">
                <a:latin typeface="Comic Sans MS"/>
                <a:cs typeface="Comic Sans MS"/>
                <a:sym typeface="Wingdings" charset="2"/>
              </a:rPr>
              <a:t>runII</a:t>
            </a:r>
            <a:r>
              <a:rPr lang="en-US" dirty="0">
                <a:latin typeface="Comic Sans MS"/>
                <a:cs typeface="Comic Sans MS"/>
                <a:sym typeface="Wingdings" charset="2"/>
              </a:rPr>
              <a:t>)</a:t>
            </a:r>
            <a:endParaRPr lang="en-US" dirty="0">
              <a:latin typeface="+mn-lt"/>
              <a:sym typeface="Wingdings" charset="2"/>
            </a:endParaRPr>
          </a:p>
        </p:txBody>
      </p:sp>
      <p:pic>
        <p:nvPicPr>
          <p:cNvPr id="20485" name="Picture 10"/>
          <p:cNvPicPr>
            <a:picLocks noChangeAspect="1"/>
          </p:cNvPicPr>
          <p:nvPr/>
        </p:nvPicPr>
        <p:blipFill>
          <a:blip r:embed="rId3"/>
          <a:srcRect/>
          <a:stretch>
            <a:fillRect/>
          </a:stretch>
        </p:blipFill>
        <p:spPr bwMode="auto">
          <a:xfrm>
            <a:off x="109538" y="1055688"/>
            <a:ext cx="4962525" cy="1992312"/>
          </a:xfrm>
          <a:prstGeom prst="rect">
            <a:avLst/>
          </a:prstGeom>
          <a:noFill/>
          <a:ln w="9525">
            <a:noFill/>
            <a:miter lim="800000"/>
            <a:headEnd/>
            <a:tailEnd/>
          </a:ln>
        </p:spPr>
      </p:pic>
      <p:sp>
        <p:nvSpPr>
          <p:cNvPr id="20486" name="TextBox 11"/>
          <p:cNvSpPr txBox="1">
            <a:spLocks noChangeArrowheads="1"/>
          </p:cNvSpPr>
          <p:nvPr/>
        </p:nvSpPr>
        <p:spPr bwMode="auto">
          <a:xfrm>
            <a:off x="509588" y="869950"/>
            <a:ext cx="3657600" cy="369888"/>
          </a:xfrm>
          <a:prstGeom prst="rect">
            <a:avLst/>
          </a:prstGeom>
          <a:solidFill>
            <a:schemeClr val="bg2"/>
          </a:solidFill>
          <a:ln w="9525">
            <a:noFill/>
            <a:miter lim="800000"/>
            <a:headEnd/>
            <a:tailEnd/>
          </a:ln>
        </p:spPr>
        <p:txBody>
          <a:bodyPr>
            <a:spAutoFit/>
          </a:bodyPr>
          <a:lstStyle/>
          <a:p>
            <a:r>
              <a:rPr lang="en-US">
                <a:latin typeface="Calibri" pitchFamily="34" charset="0"/>
              </a:rPr>
              <a:t>W mass measurements  </a:t>
            </a:r>
            <a:r>
              <a:rPr lang="en-US" u="sng">
                <a:solidFill>
                  <a:srgbClr val="FF0000"/>
                </a:solidFill>
                <a:latin typeface="Calibri" pitchFamily="34" charset="0"/>
              </a:rPr>
              <a:t>(Jan Stark)</a:t>
            </a:r>
          </a:p>
        </p:txBody>
      </p:sp>
      <p:sp>
        <p:nvSpPr>
          <p:cNvPr id="20487" name="TextBox 13"/>
          <p:cNvSpPr txBox="1">
            <a:spLocks noChangeArrowheads="1"/>
          </p:cNvSpPr>
          <p:nvPr/>
        </p:nvSpPr>
        <p:spPr bwMode="auto">
          <a:xfrm>
            <a:off x="5735638" y="1055688"/>
            <a:ext cx="2951162" cy="646112"/>
          </a:xfrm>
          <a:prstGeom prst="rect">
            <a:avLst/>
          </a:prstGeom>
          <a:solidFill>
            <a:schemeClr val="bg2"/>
          </a:solidFill>
          <a:ln w="9525">
            <a:noFill/>
            <a:miter lim="800000"/>
            <a:headEnd/>
            <a:tailEnd/>
          </a:ln>
        </p:spPr>
        <p:txBody>
          <a:bodyPr>
            <a:spAutoFit/>
          </a:bodyPr>
          <a:lstStyle/>
          <a:p>
            <a:r>
              <a:rPr lang="en-US">
                <a:latin typeface="Calibri" pitchFamily="34" charset="0"/>
              </a:rPr>
              <a:t> </a:t>
            </a:r>
            <a:r>
              <a:rPr lang="en-US" u="sng">
                <a:solidFill>
                  <a:srgbClr val="FF0000"/>
                </a:solidFill>
                <a:latin typeface="Calibri" pitchFamily="34" charset="0"/>
              </a:rPr>
              <a:t>Meenakshi Narain</a:t>
            </a:r>
          </a:p>
          <a:p>
            <a:r>
              <a:rPr lang="en-US">
                <a:latin typeface="Calibri" pitchFamily="34" charset="0"/>
              </a:rPr>
              <a:t>Top mass meas.  at Tevatron</a:t>
            </a:r>
          </a:p>
        </p:txBody>
      </p:sp>
      <p:pic>
        <p:nvPicPr>
          <p:cNvPr id="20488" name="Picture 16"/>
          <p:cNvPicPr>
            <a:picLocks noChangeAspect="1"/>
          </p:cNvPicPr>
          <p:nvPr/>
        </p:nvPicPr>
        <p:blipFill>
          <a:blip r:embed="rId4"/>
          <a:srcRect/>
          <a:stretch>
            <a:fillRect/>
          </a:stretch>
        </p:blipFill>
        <p:spPr bwMode="auto">
          <a:xfrm>
            <a:off x="5802313" y="1885950"/>
            <a:ext cx="3036887" cy="4349750"/>
          </a:xfrm>
          <a:prstGeom prst="rect">
            <a:avLst/>
          </a:prstGeom>
          <a:noFill/>
          <a:ln w="9525">
            <a:noFill/>
            <a:miter lim="800000"/>
            <a:headEnd/>
            <a:tailEnd/>
          </a:ln>
        </p:spPr>
      </p:pic>
      <p:sp>
        <p:nvSpPr>
          <p:cNvPr id="20489" name="TextBox 18"/>
          <p:cNvSpPr txBox="1">
            <a:spLocks noChangeArrowheads="1"/>
          </p:cNvSpPr>
          <p:nvPr/>
        </p:nvSpPr>
        <p:spPr bwMode="auto">
          <a:xfrm>
            <a:off x="509588" y="3048000"/>
            <a:ext cx="4457700" cy="369888"/>
          </a:xfrm>
          <a:prstGeom prst="rect">
            <a:avLst/>
          </a:prstGeom>
          <a:noFill/>
          <a:ln w="9525">
            <a:noFill/>
            <a:miter lim="800000"/>
            <a:headEnd/>
            <a:tailEnd/>
          </a:ln>
        </p:spPr>
        <p:txBody>
          <a:bodyPr>
            <a:spAutoFit/>
          </a:bodyPr>
          <a:lstStyle/>
          <a:p>
            <a:r>
              <a:rPr lang="en-US">
                <a:latin typeface="Calibri" pitchFamily="34" charset="0"/>
              </a:rPr>
              <a:t>D0: M(W)=80.401+/-0.023+/- 0.037 GeV (M</a:t>
            </a:r>
            <a:r>
              <a:rPr lang="en-US" baseline="-25000">
                <a:latin typeface="Calibri" pitchFamily="34" charset="0"/>
              </a:rPr>
              <a:t>T</a:t>
            </a:r>
            <a:r>
              <a:rPr lang="en-US">
                <a:latin typeface="Calibri" pitchFamily="34" charset="0"/>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p:txBody>
          <a:bodyPr/>
          <a:lstStyle/>
          <a:p>
            <a:pPr>
              <a:defRPr/>
            </a:pPr>
            <a:r>
              <a:rPr lang="en-US" dirty="0"/>
              <a:t>   </a:t>
            </a:r>
          </a:p>
        </p:txBody>
      </p:sp>
      <p:sp>
        <p:nvSpPr>
          <p:cNvPr id="10" name="Slide Number Placeholder 5"/>
          <p:cNvSpPr>
            <a:spLocks noGrp="1"/>
          </p:cNvSpPr>
          <p:nvPr>
            <p:ph type="sldNum" sz="quarter" idx="12"/>
          </p:nvPr>
        </p:nvSpPr>
        <p:spPr/>
        <p:txBody>
          <a:bodyPr/>
          <a:lstStyle/>
          <a:p>
            <a:pPr>
              <a:defRPr/>
            </a:pPr>
            <a:fld id="{DB95E2A8-2CEB-4B82-8577-BC55B04A15EE}" type="slidenum">
              <a:rPr lang="en-US"/>
              <a:pPr>
                <a:defRPr/>
              </a:pPr>
              <a:t>6</a:t>
            </a:fld>
            <a:r>
              <a:rPr lang="en-US"/>
              <a:t>#</a:t>
            </a:r>
          </a:p>
        </p:txBody>
      </p:sp>
      <p:sp>
        <p:nvSpPr>
          <p:cNvPr id="22531" name="Rectangle 2"/>
          <p:cNvSpPr>
            <a:spLocks noGrp="1" noChangeArrowheads="1"/>
          </p:cNvSpPr>
          <p:nvPr>
            <p:ph type="title"/>
          </p:nvPr>
        </p:nvSpPr>
        <p:spPr>
          <a:xfrm>
            <a:off x="685800" y="0"/>
            <a:ext cx="7772400" cy="685800"/>
          </a:xfrm>
          <a:solidFill>
            <a:srgbClr val="DCE6F2"/>
          </a:solidFill>
        </p:spPr>
        <p:txBody>
          <a:bodyPr/>
          <a:lstStyle/>
          <a:p>
            <a:pPr eaLnBrk="1" hangingPunct="1"/>
            <a:r>
              <a:rPr lang="en-US" sz="2400" smtClean="0">
                <a:latin typeface="Comic Sans MS" pitchFamily="66" charset="0"/>
              </a:rPr>
              <a:t>Global electroweak fit:  Higgs mass</a:t>
            </a:r>
          </a:p>
        </p:txBody>
      </p:sp>
      <p:sp>
        <p:nvSpPr>
          <p:cNvPr id="22532" name="Date Placeholder 3"/>
          <p:cNvSpPr txBox="1">
            <a:spLocks/>
          </p:cNvSpPr>
          <p:nvPr/>
        </p:nvSpPr>
        <p:spPr bwMode="auto">
          <a:xfrm>
            <a:off x="8458200" y="6400800"/>
            <a:ext cx="533400" cy="304800"/>
          </a:xfrm>
          <a:prstGeom prst="rect">
            <a:avLst/>
          </a:prstGeom>
          <a:noFill/>
          <a:ln w="9525">
            <a:noFill/>
            <a:miter lim="800000"/>
            <a:headEnd/>
            <a:tailEnd/>
          </a:ln>
        </p:spPr>
        <p:txBody>
          <a:bodyPr/>
          <a:lstStyle/>
          <a:p>
            <a:r>
              <a:rPr lang="en-US" sz="1400" b="1" i="1">
                <a:solidFill>
                  <a:schemeClr val="accent2"/>
                </a:solidFill>
                <a:latin typeface="Wingdings" pitchFamily="2" charset="2"/>
                <a:hlinkClick r:id="rId3" action="ppaction://hlinksldjump"/>
              </a:rPr>
              <a:t></a:t>
            </a:r>
            <a:endParaRPr lang="en-US" sz="1400" b="1" i="1">
              <a:solidFill>
                <a:schemeClr val="accent2"/>
              </a:solidFill>
              <a:latin typeface="Times New Roman" pitchFamily="18" charset="0"/>
            </a:endParaRPr>
          </a:p>
        </p:txBody>
      </p:sp>
      <p:pic>
        <p:nvPicPr>
          <p:cNvPr id="22534" name="Picture 10"/>
          <p:cNvPicPr>
            <a:picLocks noChangeAspect="1"/>
          </p:cNvPicPr>
          <p:nvPr/>
        </p:nvPicPr>
        <p:blipFill>
          <a:blip r:embed="rId4"/>
          <a:srcRect/>
          <a:stretch>
            <a:fillRect/>
          </a:stretch>
        </p:blipFill>
        <p:spPr bwMode="auto">
          <a:xfrm>
            <a:off x="304800" y="1689100"/>
            <a:ext cx="4876800" cy="4711700"/>
          </a:xfrm>
          <a:prstGeom prst="rect">
            <a:avLst/>
          </a:prstGeom>
          <a:noFill/>
          <a:ln w="9525">
            <a:noFill/>
            <a:miter lim="800000"/>
            <a:headEnd/>
            <a:tailEnd/>
          </a:ln>
        </p:spPr>
      </p:pic>
      <p:sp>
        <p:nvSpPr>
          <p:cNvPr id="22535" name="TextBox 11"/>
          <p:cNvSpPr txBox="1">
            <a:spLocks noChangeArrowheads="1"/>
          </p:cNvSpPr>
          <p:nvPr/>
        </p:nvSpPr>
        <p:spPr bwMode="auto">
          <a:xfrm>
            <a:off x="457200" y="990600"/>
            <a:ext cx="5105400" cy="646113"/>
          </a:xfrm>
          <a:prstGeom prst="rect">
            <a:avLst/>
          </a:prstGeom>
          <a:noFill/>
          <a:ln w="9525">
            <a:noFill/>
            <a:miter lim="800000"/>
            <a:headEnd/>
            <a:tailEnd/>
          </a:ln>
        </p:spPr>
        <p:txBody>
          <a:bodyPr>
            <a:spAutoFit/>
          </a:bodyPr>
          <a:lstStyle/>
          <a:p>
            <a:r>
              <a:rPr lang="en-US">
                <a:latin typeface="Comic Sans MS" pitchFamily="66" charset="0"/>
              </a:rPr>
              <a:t>The E&amp;W fit with latest averages of M(t) and M(W) averages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p:txBody>
          <a:bodyPr/>
          <a:lstStyle/>
          <a:p>
            <a:pPr>
              <a:defRPr/>
            </a:pPr>
            <a:r>
              <a:rPr lang="en-US"/>
              <a:t>   </a:t>
            </a:r>
          </a:p>
        </p:txBody>
      </p:sp>
      <p:sp>
        <p:nvSpPr>
          <p:cNvPr id="26627" name="Footer Placeholder 4"/>
          <p:cNvSpPr>
            <a:spLocks noGrp="1"/>
          </p:cNvSpPr>
          <p:nvPr>
            <p:ph type="ftr" sz="quarter" idx="11"/>
          </p:nvPr>
        </p:nvSpPr>
        <p:spPr/>
        <p:txBody>
          <a:bodyPr/>
          <a:lstStyle/>
          <a:p>
            <a:pPr>
              <a:defRPr/>
            </a:pPr>
            <a:r>
              <a:rPr lang="en-US" smtClean="0"/>
              <a:t>          </a:t>
            </a:r>
          </a:p>
        </p:txBody>
      </p:sp>
      <p:sp>
        <p:nvSpPr>
          <p:cNvPr id="8" name="Slide Number Placeholder 5"/>
          <p:cNvSpPr>
            <a:spLocks noGrp="1"/>
          </p:cNvSpPr>
          <p:nvPr>
            <p:ph type="sldNum" sz="quarter" idx="12"/>
          </p:nvPr>
        </p:nvSpPr>
        <p:spPr/>
        <p:txBody>
          <a:bodyPr/>
          <a:lstStyle/>
          <a:p>
            <a:pPr>
              <a:defRPr/>
            </a:pPr>
            <a:fld id="{368C0408-7BD3-402E-9442-6C0B8F21E948}" type="slidenum">
              <a:rPr lang="en-US"/>
              <a:pPr>
                <a:defRPr/>
              </a:pPr>
              <a:t>7</a:t>
            </a:fld>
            <a:r>
              <a:rPr lang="en-US"/>
              <a:t>#</a:t>
            </a:r>
          </a:p>
        </p:txBody>
      </p:sp>
      <p:sp>
        <p:nvSpPr>
          <p:cNvPr id="26629" name="Rectangle 2"/>
          <p:cNvSpPr>
            <a:spLocks noGrp="1" noChangeArrowheads="1"/>
          </p:cNvSpPr>
          <p:nvPr>
            <p:ph type="title"/>
          </p:nvPr>
        </p:nvSpPr>
        <p:spPr>
          <a:xfrm>
            <a:off x="685800" y="0"/>
            <a:ext cx="8077200" cy="609600"/>
          </a:xfrm>
          <a:solidFill>
            <a:schemeClr val="accent1">
              <a:lumMod val="20000"/>
              <a:lumOff val="80000"/>
            </a:schemeClr>
          </a:solidFill>
        </p:spPr>
        <p:txBody>
          <a:bodyPr rtlCol="0">
            <a:normAutofit/>
          </a:bodyPr>
          <a:lstStyle/>
          <a:p>
            <a:pPr eaLnBrk="1" fontAlgn="auto" hangingPunct="1">
              <a:spcAft>
                <a:spcPts val="0"/>
              </a:spcAft>
              <a:defRPr/>
            </a:pPr>
            <a:r>
              <a:rPr lang="en-US" sz="3200" dirty="0">
                <a:latin typeface="Comic Sans MS" charset="0"/>
              </a:rPr>
              <a:t>Electroweak Physics –</a:t>
            </a:r>
            <a:r>
              <a:rPr lang="en-US" sz="3200" dirty="0" err="1">
                <a:latin typeface="Comic Sans MS" charset="0"/>
              </a:rPr>
              <a:t>Diboson</a:t>
            </a:r>
            <a:r>
              <a:rPr lang="en-US" sz="3200" dirty="0">
                <a:latin typeface="Comic Sans MS" charset="0"/>
              </a:rPr>
              <a:t> production</a:t>
            </a:r>
          </a:p>
        </p:txBody>
      </p:sp>
      <p:sp>
        <p:nvSpPr>
          <p:cNvPr id="24581" name="TextBox 9"/>
          <p:cNvSpPr txBox="1">
            <a:spLocks noChangeArrowheads="1"/>
          </p:cNvSpPr>
          <p:nvPr/>
        </p:nvSpPr>
        <p:spPr bwMode="auto">
          <a:xfrm>
            <a:off x="114300" y="838200"/>
            <a:ext cx="7277100" cy="1200150"/>
          </a:xfrm>
          <a:prstGeom prst="rect">
            <a:avLst/>
          </a:prstGeom>
          <a:solidFill>
            <a:srgbClr val="EBF1DE"/>
          </a:solidFill>
          <a:ln w="9525">
            <a:noFill/>
            <a:miter lim="800000"/>
            <a:headEnd/>
            <a:tailEnd/>
          </a:ln>
        </p:spPr>
        <p:txBody>
          <a:bodyPr>
            <a:spAutoFit/>
          </a:bodyPr>
          <a:lstStyle/>
          <a:p>
            <a:pPr>
              <a:buFont typeface="Wingdings" pitchFamily="2" charset="2"/>
              <a:buChar char="Ø"/>
            </a:pPr>
            <a:r>
              <a:rPr lang="en-US">
                <a:latin typeface="Calibri" pitchFamily="34" charset="0"/>
              </a:rPr>
              <a:t>All di-boson type events are now seen at the Tevatron</a:t>
            </a:r>
            <a:endParaRPr lang="en-US" u="sng">
              <a:solidFill>
                <a:srgbClr val="FF0000"/>
              </a:solidFill>
              <a:latin typeface="Calibri" pitchFamily="34" charset="0"/>
            </a:endParaRPr>
          </a:p>
          <a:p>
            <a:pPr>
              <a:buFont typeface="Wingdings" pitchFamily="2" charset="2"/>
              <a:buChar char="Ø"/>
            </a:pPr>
            <a:r>
              <a:rPr lang="en-US">
                <a:solidFill>
                  <a:srgbClr val="000000"/>
                </a:solidFill>
                <a:latin typeface="Calibri" pitchFamily="34" charset="0"/>
              </a:rPr>
              <a:t>Data consistent with the SM, constraining anomalous TGC couplings.</a:t>
            </a:r>
          </a:p>
          <a:p>
            <a:pPr>
              <a:buFont typeface="Wingdings" pitchFamily="2" charset="2"/>
              <a:buChar char="Ø"/>
            </a:pPr>
            <a:r>
              <a:rPr lang="en-US">
                <a:solidFill>
                  <a:srgbClr val="000000"/>
                </a:solidFill>
                <a:latin typeface="Calibri" pitchFamily="34" charset="0"/>
              </a:rPr>
              <a:t>Searched for di-boson resonances – none found; constraining RS models.</a:t>
            </a:r>
          </a:p>
          <a:p>
            <a:pPr>
              <a:buFont typeface="Wingdings" pitchFamily="2" charset="2"/>
              <a:buChar char="Ø"/>
            </a:pPr>
            <a:r>
              <a:rPr lang="en-US">
                <a:solidFill>
                  <a:srgbClr val="000000"/>
                </a:solidFill>
                <a:latin typeface="Calibri" pitchFamily="34" charset="0"/>
              </a:rPr>
              <a:t>Several channels are already systematic limited</a:t>
            </a:r>
          </a:p>
        </p:txBody>
      </p:sp>
      <p:sp>
        <p:nvSpPr>
          <p:cNvPr id="24582" name="TextBox 11"/>
          <p:cNvSpPr txBox="1">
            <a:spLocks noChangeArrowheads="1"/>
          </p:cNvSpPr>
          <p:nvPr/>
        </p:nvSpPr>
        <p:spPr bwMode="auto">
          <a:xfrm>
            <a:off x="6781800" y="654050"/>
            <a:ext cx="1981200" cy="368300"/>
          </a:xfrm>
          <a:prstGeom prst="rect">
            <a:avLst/>
          </a:prstGeom>
          <a:noFill/>
          <a:ln w="9525">
            <a:noFill/>
            <a:miter lim="800000"/>
            <a:headEnd/>
            <a:tailEnd/>
          </a:ln>
        </p:spPr>
        <p:txBody>
          <a:bodyPr>
            <a:spAutoFit/>
          </a:bodyPr>
          <a:lstStyle/>
          <a:p>
            <a:r>
              <a:rPr lang="en-US" u="sng">
                <a:latin typeface="Calibri" pitchFamily="34" charset="0"/>
              </a:rPr>
              <a:t>(</a:t>
            </a:r>
            <a:r>
              <a:rPr lang="en-US" u="sng">
                <a:solidFill>
                  <a:srgbClr val="FF0000"/>
                </a:solidFill>
                <a:latin typeface="Calibri" pitchFamily="34" charset="0"/>
              </a:rPr>
              <a:t>Thomas Phillips)</a:t>
            </a:r>
            <a:endParaRPr lang="en-US">
              <a:latin typeface="Calibri" pitchFamily="34" charset="0"/>
            </a:endParaRPr>
          </a:p>
        </p:txBody>
      </p:sp>
      <p:pic>
        <p:nvPicPr>
          <p:cNvPr id="24583" name="Picture 12"/>
          <p:cNvPicPr>
            <a:picLocks noChangeAspect="1"/>
          </p:cNvPicPr>
          <p:nvPr/>
        </p:nvPicPr>
        <p:blipFill>
          <a:blip r:embed="rId2"/>
          <a:srcRect/>
          <a:stretch>
            <a:fillRect/>
          </a:stretch>
        </p:blipFill>
        <p:spPr bwMode="auto">
          <a:xfrm>
            <a:off x="304800" y="2020888"/>
            <a:ext cx="3581400" cy="3754437"/>
          </a:xfrm>
          <a:prstGeom prst="rect">
            <a:avLst/>
          </a:prstGeom>
          <a:noFill/>
          <a:ln w="9525">
            <a:noFill/>
            <a:miter lim="800000"/>
            <a:headEnd/>
            <a:tailEnd/>
          </a:ln>
        </p:spPr>
      </p:pic>
      <p:pic>
        <p:nvPicPr>
          <p:cNvPr id="24584" name="Picture 15"/>
          <p:cNvPicPr>
            <a:picLocks noChangeAspect="1"/>
          </p:cNvPicPr>
          <p:nvPr/>
        </p:nvPicPr>
        <p:blipFill>
          <a:blip r:embed="rId3"/>
          <a:srcRect/>
          <a:stretch>
            <a:fillRect/>
          </a:stretch>
        </p:blipFill>
        <p:spPr bwMode="auto">
          <a:xfrm>
            <a:off x="3968750" y="2819400"/>
            <a:ext cx="4794250" cy="2301875"/>
          </a:xfrm>
          <a:prstGeom prst="rect">
            <a:avLst/>
          </a:prstGeom>
          <a:noFill/>
          <a:ln w="9525">
            <a:noFill/>
            <a:miter lim="800000"/>
            <a:headEnd/>
            <a:tailEnd/>
          </a:ln>
        </p:spPr>
      </p:pic>
      <p:sp>
        <p:nvSpPr>
          <p:cNvPr id="24585" name="TextBox 17"/>
          <p:cNvSpPr txBox="1">
            <a:spLocks noChangeArrowheads="1"/>
          </p:cNvSpPr>
          <p:nvPr/>
        </p:nvSpPr>
        <p:spPr bwMode="auto">
          <a:xfrm>
            <a:off x="3968750" y="2362200"/>
            <a:ext cx="5022850" cy="369888"/>
          </a:xfrm>
          <a:prstGeom prst="rect">
            <a:avLst/>
          </a:prstGeom>
          <a:solidFill>
            <a:srgbClr val="DCE6F2"/>
          </a:solidFill>
          <a:ln w="9525">
            <a:noFill/>
            <a:miter lim="800000"/>
            <a:headEnd/>
            <a:tailEnd/>
          </a:ln>
        </p:spPr>
        <p:txBody>
          <a:bodyPr>
            <a:spAutoFit/>
          </a:bodyPr>
          <a:lstStyle/>
          <a:p>
            <a:r>
              <a:rPr lang="en-US">
                <a:latin typeface="Calibri" pitchFamily="34" charset="0"/>
              </a:rPr>
              <a:t>Recent CDF&amp;D0 observation of rarest type: ZZ</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228600"/>
            <a:ext cx="7467600" cy="533400"/>
          </a:xfrm>
          <a:solidFill>
            <a:schemeClr val="tx2">
              <a:lumMod val="20000"/>
              <a:lumOff val="80000"/>
            </a:schemeClr>
          </a:solidFill>
          <a:ln w="19050"/>
        </p:spPr>
        <p:txBody>
          <a:bodyPr rtlCol="0">
            <a:normAutofit fontScale="90000"/>
          </a:bodyPr>
          <a:lstStyle/>
          <a:p>
            <a:pPr eaLnBrk="1" fontAlgn="auto" hangingPunct="1">
              <a:spcAft>
                <a:spcPts val="0"/>
              </a:spcAft>
              <a:defRPr/>
            </a:pPr>
            <a:r>
              <a:rPr lang="en-US" sz="3600" dirty="0" smtClean="0">
                <a:latin typeface="Comic Sans MS"/>
                <a:cs typeface="Comic Sans MS"/>
              </a:rPr>
              <a:t>Direct Search for the SM </a:t>
            </a:r>
            <a:r>
              <a:rPr lang="en-US" sz="3600" dirty="0" smtClean="0">
                <a:noFill/>
                <a:latin typeface="Comic Sans MS"/>
                <a:cs typeface="Comic Sans MS"/>
              </a:rPr>
              <a:t>Higgs</a:t>
            </a:r>
            <a:r>
              <a:rPr lang="en-US" sz="3600" dirty="0" smtClean="0">
                <a:latin typeface="Comic Sans MS"/>
                <a:cs typeface="Comic Sans MS"/>
              </a:rPr>
              <a:t> </a:t>
            </a:r>
          </a:p>
        </p:txBody>
      </p:sp>
      <p:sp>
        <p:nvSpPr>
          <p:cNvPr id="30723" name="Date Placeholder 1"/>
          <p:cNvSpPr>
            <a:spLocks noGrp="1"/>
          </p:cNvSpPr>
          <p:nvPr>
            <p:ph type="dt" sz="quarter" idx="10"/>
          </p:nvPr>
        </p:nvSpPr>
        <p:spPr/>
        <p:txBody>
          <a:bodyPr/>
          <a:lstStyle/>
          <a:p>
            <a:pPr>
              <a:defRPr/>
            </a:pPr>
            <a:r>
              <a:rPr lang="en-US"/>
              <a:t>   </a:t>
            </a:r>
          </a:p>
        </p:txBody>
      </p:sp>
      <p:sp>
        <p:nvSpPr>
          <p:cNvPr id="30724" name="Footer Placeholder 2"/>
          <p:cNvSpPr>
            <a:spLocks noGrp="1"/>
          </p:cNvSpPr>
          <p:nvPr>
            <p:ph type="ftr" sz="quarter" idx="11"/>
          </p:nvPr>
        </p:nvSpPr>
        <p:spPr/>
        <p:txBody>
          <a:bodyPr/>
          <a:lstStyle/>
          <a:p>
            <a:pPr>
              <a:defRPr/>
            </a:pPr>
            <a:r>
              <a:rPr lang="en-US" smtClean="0"/>
              <a:t>          </a:t>
            </a:r>
          </a:p>
        </p:txBody>
      </p:sp>
      <p:sp>
        <p:nvSpPr>
          <p:cNvPr id="4" name="Slide Number Placeholder 3"/>
          <p:cNvSpPr>
            <a:spLocks noGrp="1"/>
          </p:cNvSpPr>
          <p:nvPr>
            <p:ph type="sldNum" sz="quarter" idx="12"/>
          </p:nvPr>
        </p:nvSpPr>
        <p:spPr/>
        <p:txBody>
          <a:bodyPr/>
          <a:lstStyle/>
          <a:p>
            <a:pPr>
              <a:defRPr/>
            </a:pPr>
            <a:fld id="{32FBA7EF-E196-4AFA-BE5B-F6868ED56410}" type="slidenum">
              <a:rPr lang="en-US"/>
              <a:pPr>
                <a:defRPr/>
              </a:pPr>
              <a:t>8</a:t>
            </a:fld>
            <a:r>
              <a:rPr lang="en-US"/>
              <a:t>#</a:t>
            </a:r>
          </a:p>
        </p:txBody>
      </p:sp>
      <p:sp>
        <p:nvSpPr>
          <p:cNvPr id="25605" name="Date Placeholder 3"/>
          <p:cNvSpPr txBox="1">
            <a:spLocks/>
          </p:cNvSpPr>
          <p:nvPr/>
        </p:nvSpPr>
        <p:spPr bwMode="auto">
          <a:xfrm>
            <a:off x="381000" y="6553200"/>
            <a:ext cx="533400" cy="304800"/>
          </a:xfrm>
          <a:prstGeom prst="rect">
            <a:avLst/>
          </a:prstGeom>
          <a:noFill/>
          <a:ln w="9525">
            <a:noFill/>
            <a:miter lim="800000"/>
            <a:headEnd/>
            <a:tailEnd/>
          </a:ln>
        </p:spPr>
        <p:txBody>
          <a:bodyPr/>
          <a:lstStyle/>
          <a:p>
            <a:r>
              <a:rPr lang="en-US" sz="1400" b="1" i="1">
                <a:solidFill>
                  <a:schemeClr val="accent2"/>
                </a:solidFill>
                <a:latin typeface="Wingdings" pitchFamily="2" charset="2"/>
                <a:hlinkClick r:id="rId2" action="ppaction://hlinksldjump"/>
              </a:rPr>
              <a:t></a:t>
            </a:r>
            <a:endParaRPr lang="en-US" sz="1400" b="1" i="1">
              <a:solidFill>
                <a:schemeClr val="accent2"/>
              </a:solidFill>
              <a:latin typeface="Times New Roman" pitchFamily="18" charset="0"/>
            </a:endParaRPr>
          </a:p>
        </p:txBody>
      </p:sp>
      <p:sp>
        <p:nvSpPr>
          <p:cNvPr id="25606" name="TextBox 14"/>
          <p:cNvSpPr txBox="1">
            <a:spLocks noChangeArrowheads="1"/>
          </p:cNvSpPr>
          <p:nvPr/>
        </p:nvSpPr>
        <p:spPr bwMode="auto">
          <a:xfrm>
            <a:off x="228600" y="762000"/>
            <a:ext cx="8229600" cy="1477963"/>
          </a:xfrm>
          <a:prstGeom prst="rect">
            <a:avLst/>
          </a:prstGeom>
          <a:noFill/>
          <a:ln w="9525">
            <a:noFill/>
            <a:miter lim="800000"/>
            <a:headEnd/>
            <a:tailEnd/>
          </a:ln>
        </p:spPr>
        <p:txBody>
          <a:bodyPr>
            <a:spAutoFit/>
          </a:bodyPr>
          <a:lstStyle/>
          <a:p>
            <a:pPr>
              <a:buFont typeface="Wingdings" pitchFamily="2" charset="2"/>
              <a:buChar char="Ø"/>
            </a:pPr>
            <a:r>
              <a:rPr lang="en-US">
                <a:latin typeface="Comic Sans MS" pitchFamily="66" charset="0"/>
              </a:rPr>
              <a:t>LEP limit: M(H)&gt;114.4 GeV</a:t>
            </a:r>
          </a:p>
          <a:p>
            <a:pPr>
              <a:buFont typeface="Wingdings" pitchFamily="2" charset="2"/>
              <a:buChar char="Ø"/>
            </a:pPr>
            <a:r>
              <a:rPr lang="en-US">
                <a:latin typeface="Comic Sans MS" pitchFamily="66" charset="0"/>
              </a:rPr>
              <a:t>CDF &amp; D0 search:</a:t>
            </a:r>
          </a:p>
          <a:p>
            <a:pPr lvl="1">
              <a:buFont typeface="Wingdings" pitchFamily="2" charset="2"/>
              <a:buChar char="Ø"/>
            </a:pPr>
            <a:r>
              <a:rPr lang="en-US">
                <a:latin typeface="Comic Sans MS" pitchFamily="66" charset="0"/>
              </a:rPr>
              <a:t>Low mass: M(H) &lt;135 GeV- dominated by H</a:t>
            </a:r>
            <a:r>
              <a:rPr lang="en-US">
                <a:latin typeface="Comic Sans MS" pitchFamily="66" charset="0"/>
                <a:sym typeface="Wingdings" pitchFamily="2" charset="2"/>
              </a:rPr>
              <a:t>bb(bar)</a:t>
            </a:r>
          </a:p>
          <a:p>
            <a:pPr lvl="1">
              <a:buFont typeface="Wingdings" pitchFamily="2" charset="2"/>
              <a:buChar char="Ø"/>
            </a:pPr>
            <a:r>
              <a:rPr lang="en-US">
                <a:latin typeface="Comic Sans MS" pitchFamily="66" charset="0"/>
                <a:sym typeface="Wingdings" pitchFamily="2" charset="2"/>
              </a:rPr>
              <a:t>High Mass M(H)&gt;135 GeV  - dominated by HWW</a:t>
            </a:r>
            <a:r>
              <a:rPr lang="en-US" baseline="30000">
                <a:latin typeface="Comic Sans MS" pitchFamily="66" charset="0"/>
                <a:sym typeface="Wingdings" pitchFamily="2" charset="2"/>
              </a:rPr>
              <a:t>(*)</a:t>
            </a:r>
          </a:p>
          <a:p>
            <a:endParaRPr lang="en-US">
              <a:latin typeface="Comic Sans MS" pitchFamily="66" charset="0"/>
              <a:sym typeface="Wingdings" pitchFamily="2" charset="2"/>
            </a:endParaRPr>
          </a:p>
        </p:txBody>
      </p:sp>
      <p:sp>
        <p:nvSpPr>
          <p:cNvPr id="20" name="TextBox 19"/>
          <p:cNvSpPr txBox="1"/>
          <p:nvPr/>
        </p:nvSpPr>
        <p:spPr>
          <a:xfrm>
            <a:off x="7010400" y="1111250"/>
            <a:ext cx="1447800" cy="368300"/>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u="sng" dirty="0">
                <a:solidFill>
                  <a:srgbClr val="FF0000"/>
                </a:solidFill>
                <a:latin typeface="Comic Sans MS"/>
                <a:cs typeface="Comic Sans MS"/>
              </a:rPr>
              <a:t>Yuji </a:t>
            </a:r>
            <a:r>
              <a:rPr lang="en-US" u="sng" dirty="0" err="1">
                <a:solidFill>
                  <a:srgbClr val="FF0000"/>
                </a:solidFill>
                <a:latin typeface="Comic Sans MS"/>
                <a:cs typeface="Comic Sans MS"/>
              </a:rPr>
              <a:t>Enari</a:t>
            </a:r>
            <a:endParaRPr lang="en-US" u="sng" dirty="0">
              <a:solidFill>
                <a:srgbClr val="FF0000"/>
              </a:solidFill>
              <a:latin typeface="Comic Sans MS"/>
              <a:cs typeface="Comic Sans MS"/>
            </a:endParaRPr>
          </a:p>
        </p:txBody>
      </p:sp>
      <p:sp>
        <p:nvSpPr>
          <p:cNvPr id="21" name="TextBox 20"/>
          <p:cNvSpPr txBox="1"/>
          <p:nvPr/>
        </p:nvSpPr>
        <p:spPr>
          <a:xfrm>
            <a:off x="6781800" y="1592263"/>
            <a:ext cx="2133600" cy="369887"/>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u="sng" dirty="0">
                <a:solidFill>
                  <a:srgbClr val="FF0000"/>
                </a:solidFill>
                <a:latin typeface="Comic Sans MS"/>
                <a:cs typeface="Comic Sans MS"/>
              </a:rPr>
              <a:t>Douglas Benjamin</a:t>
            </a:r>
          </a:p>
        </p:txBody>
      </p:sp>
      <p:pic>
        <p:nvPicPr>
          <p:cNvPr id="25609" name="Picture 21"/>
          <p:cNvPicPr>
            <a:picLocks noChangeAspect="1"/>
          </p:cNvPicPr>
          <p:nvPr/>
        </p:nvPicPr>
        <p:blipFill>
          <a:blip r:embed="rId3"/>
          <a:srcRect/>
          <a:stretch>
            <a:fillRect/>
          </a:stretch>
        </p:blipFill>
        <p:spPr bwMode="auto">
          <a:xfrm>
            <a:off x="457200" y="2390775"/>
            <a:ext cx="8229600" cy="3589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0"/>
            <a:ext cx="7467600" cy="533400"/>
          </a:xfrm>
          <a:solidFill>
            <a:schemeClr val="tx2">
              <a:lumMod val="20000"/>
              <a:lumOff val="80000"/>
            </a:schemeClr>
          </a:solidFill>
          <a:ln w="19050"/>
        </p:spPr>
        <p:txBody>
          <a:bodyPr rtlCol="0">
            <a:normAutofit fontScale="90000"/>
          </a:bodyPr>
          <a:lstStyle/>
          <a:p>
            <a:pPr eaLnBrk="1" fontAlgn="auto" hangingPunct="1">
              <a:spcAft>
                <a:spcPts val="0"/>
              </a:spcAft>
              <a:defRPr/>
            </a:pPr>
            <a:r>
              <a:rPr lang="en-US" sz="2667" dirty="0" smtClean="0">
                <a:latin typeface="Comic Sans MS"/>
                <a:cs typeface="Comic Sans MS"/>
              </a:rPr>
              <a:t>Direct Search for the SM </a:t>
            </a:r>
            <a:r>
              <a:rPr lang="en-US" sz="2667" dirty="0" smtClean="0">
                <a:noFill/>
                <a:latin typeface="Comic Sans MS"/>
                <a:cs typeface="Comic Sans MS"/>
              </a:rPr>
              <a:t>Higgs</a:t>
            </a:r>
            <a:r>
              <a:rPr lang="en-US" sz="3600" dirty="0" smtClean="0">
                <a:noFill/>
                <a:latin typeface="Comic Sans MS"/>
                <a:cs typeface="Comic Sans MS"/>
              </a:rPr>
              <a:t> </a:t>
            </a:r>
            <a:r>
              <a:rPr lang="en-US" sz="3600" dirty="0" smtClean="0">
                <a:latin typeface="Comic Sans MS"/>
                <a:cs typeface="Comic Sans MS"/>
              </a:rPr>
              <a:t> </a:t>
            </a:r>
          </a:p>
        </p:txBody>
      </p:sp>
      <p:sp>
        <p:nvSpPr>
          <p:cNvPr id="30723" name="Date Placeholder 1"/>
          <p:cNvSpPr>
            <a:spLocks noGrp="1"/>
          </p:cNvSpPr>
          <p:nvPr>
            <p:ph type="dt" sz="quarter" idx="10"/>
          </p:nvPr>
        </p:nvSpPr>
        <p:spPr/>
        <p:txBody>
          <a:bodyPr/>
          <a:lstStyle/>
          <a:p>
            <a:pPr>
              <a:defRPr/>
            </a:pPr>
            <a:r>
              <a:rPr lang="en-US"/>
              <a:t>   </a:t>
            </a:r>
          </a:p>
        </p:txBody>
      </p:sp>
      <p:sp>
        <p:nvSpPr>
          <p:cNvPr id="30724" name="Footer Placeholder 2"/>
          <p:cNvSpPr>
            <a:spLocks noGrp="1"/>
          </p:cNvSpPr>
          <p:nvPr>
            <p:ph type="ftr" sz="quarter" idx="11"/>
          </p:nvPr>
        </p:nvSpPr>
        <p:spPr/>
        <p:txBody>
          <a:bodyPr/>
          <a:lstStyle/>
          <a:p>
            <a:pPr>
              <a:defRPr/>
            </a:pPr>
            <a:r>
              <a:rPr lang="en-US" smtClean="0"/>
              <a:t>          </a:t>
            </a:r>
          </a:p>
        </p:txBody>
      </p:sp>
      <p:sp>
        <p:nvSpPr>
          <p:cNvPr id="4" name="Slide Number Placeholder 3"/>
          <p:cNvSpPr>
            <a:spLocks noGrp="1"/>
          </p:cNvSpPr>
          <p:nvPr>
            <p:ph type="sldNum" sz="quarter" idx="12"/>
          </p:nvPr>
        </p:nvSpPr>
        <p:spPr/>
        <p:txBody>
          <a:bodyPr/>
          <a:lstStyle/>
          <a:p>
            <a:pPr>
              <a:defRPr/>
            </a:pPr>
            <a:fld id="{4ED95BDA-15C1-40EE-B3D8-ADB1DBFAE845}" type="slidenum">
              <a:rPr lang="en-US"/>
              <a:pPr>
                <a:defRPr/>
              </a:pPr>
              <a:t>9</a:t>
            </a:fld>
            <a:r>
              <a:rPr lang="en-US"/>
              <a:t>#</a:t>
            </a:r>
          </a:p>
        </p:txBody>
      </p:sp>
      <p:sp>
        <p:nvSpPr>
          <p:cNvPr id="26629" name="Date Placeholder 3"/>
          <p:cNvSpPr txBox="1">
            <a:spLocks/>
          </p:cNvSpPr>
          <p:nvPr/>
        </p:nvSpPr>
        <p:spPr bwMode="auto">
          <a:xfrm>
            <a:off x="381000" y="6553200"/>
            <a:ext cx="533400" cy="304800"/>
          </a:xfrm>
          <a:prstGeom prst="rect">
            <a:avLst/>
          </a:prstGeom>
          <a:noFill/>
          <a:ln w="9525">
            <a:noFill/>
            <a:miter lim="800000"/>
            <a:headEnd/>
            <a:tailEnd/>
          </a:ln>
        </p:spPr>
        <p:txBody>
          <a:bodyPr/>
          <a:lstStyle/>
          <a:p>
            <a:r>
              <a:rPr lang="en-US" sz="1400" b="1" i="1">
                <a:solidFill>
                  <a:schemeClr val="accent2"/>
                </a:solidFill>
                <a:latin typeface="Wingdings" pitchFamily="2" charset="2"/>
                <a:hlinkClick r:id="rId2" action="ppaction://hlinksldjump"/>
              </a:rPr>
              <a:t></a:t>
            </a:r>
            <a:endParaRPr lang="en-US" sz="1400" b="1" i="1">
              <a:solidFill>
                <a:schemeClr val="accent2"/>
              </a:solidFill>
              <a:latin typeface="Times New Roman" pitchFamily="18" charset="0"/>
            </a:endParaRPr>
          </a:p>
        </p:txBody>
      </p:sp>
      <p:sp>
        <p:nvSpPr>
          <p:cNvPr id="20" name="TextBox 19"/>
          <p:cNvSpPr txBox="1"/>
          <p:nvPr/>
        </p:nvSpPr>
        <p:spPr>
          <a:xfrm>
            <a:off x="7010400" y="1154113"/>
            <a:ext cx="1447800" cy="369887"/>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u="sng" dirty="0">
                <a:solidFill>
                  <a:srgbClr val="FF0000"/>
                </a:solidFill>
                <a:latin typeface="Comic Sans MS"/>
                <a:cs typeface="Comic Sans MS"/>
              </a:rPr>
              <a:t>Yuji </a:t>
            </a:r>
            <a:r>
              <a:rPr lang="en-US" u="sng" dirty="0" err="1">
                <a:solidFill>
                  <a:srgbClr val="FF0000"/>
                </a:solidFill>
                <a:latin typeface="Comic Sans MS"/>
                <a:cs typeface="Comic Sans MS"/>
              </a:rPr>
              <a:t>Enari</a:t>
            </a:r>
            <a:endParaRPr lang="en-US" u="sng" dirty="0">
              <a:solidFill>
                <a:srgbClr val="FF0000"/>
              </a:solidFill>
              <a:latin typeface="Comic Sans MS"/>
              <a:cs typeface="Comic Sans MS"/>
            </a:endParaRPr>
          </a:p>
        </p:txBody>
      </p:sp>
      <p:sp>
        <p:nvSpPr>
          <p:cNvPr id="21" name="TextBox 20"/>
          <p:cNvSpPr txBox="1"/>
          <p:nvPr/>
        </p:nvSpPr>
        <p:spPr>
          <a:xfrm>
            <a:off x="6781800" y="1592263"/>
            <a:ext cx="2133600" cy="369887"/>
          </a:xfrm>
          <a:prstGeom prst="rect">
            <a:avLst/>
          </a:prstGeom>
          <a:solidFill>
            <a:schemeClr val="accent3">
              <a:lumMod val="20000"/>
              <a:lumOff val="80000"/>
            </a:schemeClr>
          </a:solidFill>
        </p:spPr>
        <p:txBody>
          <a:bodyPr>
            <a:spAutoFit/>
          </a:bodyPr>
          <a:lstStyle/>
          <a:p>
            <a:pPr fontAlgn="auto">
              <a:spcBef>
                <a:spcPts val="0"/>
              </a:spcBef>
              <a:spcAft>
                <a:spcPts val="0"/>
              </a:spcAft>
              <a:defRPr/>
            </a:pPr>
            <a:r>
              <a:rPr lang="en-US" u="sng" dirty="0">
                <a:solidFill>
                  <a:srgbClr val="FF0000"/>
                </a:solidFill>
                <a:latin typeface="Comic Sans MS"/>
                <a:cs typeface="Comic Sans MS"/>
              </a:rPr>
              <a:t>Douglas Benjamin</a:t>
            </a:r>
          </a:p>
        </p:txBody>
      </p:sp>
      <p:pic>
        <p:nvPicPr>
          <p:cNvPr id="26632" name="Picture 131"/>
          <p:cNvPicPr>
            <a:picLocks noChangeAspect="1" noChangeArrowheads="1"/>
          </p:cNvPicPr>
          <p:nvPr/>
        </p:nvPicPr>
        <p:blipFill>
          <a:blip r:embed="rId3"/>
          <a:srcRect/>
          <a:stretch>
            <a:fillRect/>
          </a:stretch>
        </p:blipFill>
        <p:spPr bwMode="auto">
          <a:xfrm>
            <a:off x="1600200" y="533400"/>
            <a:ext cx="5410200" cy="3567113"/>
          </a:xfrm>
          <a:prstGeom prst="rect">
            <a:avLst/>
          </a:prstGeom>
          <a:noFill/>
          <a:ln w="9525">
            <a:noFill/>
            <a:miter lim="800000"/>
            <a:headEnd/>
            <a:tailEnd/>
          </a:ln>
        </p:spPr>
      </p:pic>
      <p:sp>
        <p:nvSpPr>
          <p:cNvPr id="26633" name="TextBox 13"/>
          <p:cNvSpPr txBox="1">
            <a:spLocks noChangeArrowheads="1"/>
          </p:cNvSpPr>
          <p:nvPr/>
        </p:nvSpPr>
        <p:spPr bwMode="auto">
          <a:xfrm>
            <a:off x="152400" y="4100513"/>
            <a:ext cx="5943600" cy="708025"/>
          </a:xfrm>
          <a:prstGeom prst="rect">
            <a:avLst/>
          </a:prstGeom>
          <a:solidFill>
            <a:srgbClr val="EBF1DE"/>
          </a:solidFill>
          <a:ln w="9525">
            <a:noFill/>
            <a:miter lim="800000"/>
            <a:headEnd/>
            <a:tailEnd/>
          </a:ln>
        </p:spPr>
        <p:txBody>
          <a:bodyPr>
            <a:spAutoFit/>
          </a:bodyPr>
          <a:lstStyle/>
          <a:p>
            <a:r>
              <a:rPr lang="en-US" sz="2000">
                <a:latin typeface="Comic Sans MS" pitchFamily="66" charset="0"/>
              </a:rPr>
              <a:t>SM Higgs excluded in the mass range 160-170 @ 95% c.l.</a:t>
            </a:r>
            <a:endParaRPr lang="en-US" sz="2400">
              <a:latin typeface="Comic Sans MS" pitchFamily="66" charset="0"/>
            </a:endParaRPr>
          </a:p>
        </p:txBody>
      </p:sp>
      <p:pic>
        <p:nvPicPr>
          <p:cNvPr id="26634" name="Picture 15"/>
          <p:cNvPicPr>
            <a:picLocks noChangeAspect="1"/>
          </p:cNvPicPr>
          <p:nvPr/>
        </p:nvPicPr>
        <p:blipFill>
          <a:blip r:embed="rId4"/>
          <a:srcRect/>
          <a:stretch>
            <a:fillRect/>
          </a:stretch>
        </p:blipFill>
        <p:spPr bwMode="auto">
          <a:xfrm>
            <a:off x="3352800" y="4654550"/>
            <a:ext cx="3048000" cy="220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1338</TotalTime>
  <Words>2614</Words>
  <Application>Microsoft Macintosh PowerPoint</Application>
  <PresentationFormat>Affichage à l'écran (4:3)</PresentationFormat>
  <Paragraphs>576</Paragraphs>
  <Slides>42</Slides>
  <Notes>6</Notes>
  <HiddenSlides>0</HiddenSlides>
  <MMClips>0</MMClips>
  <ScaleCrop>false</ScaleCrop>
  <HeadingPairs>
    <vt:vector size="8" baseType="variant">
      <vt:variant>
        <vt:lpstr>Polices utilisées</vt:lpstr>
      </vt:variant>
      <vt:variant>
        <vt:i4>11</vt:i4>
      </vt:variant>
      <vt:variant>
        <vt:lpstr>Modèle de conception</vt:lpstr>
      </vt:variant>
      <vt:variant>
        <vt:i4>2</vt:i4>
      </vt:variant>
      <vt:variant>
        <vt:lpstr>Serveurs OLE incorporés</vt:lpstr>
      </vt:variant>
      <vt:variant>
        <vt:i4>1</vt:i4>
      </vt:variant>
      <vt:variant>
        <vt:lpstr>Titres des diapositives</vt:lpstr>
      </vt:variant>
      <vt:variant>
        <vt:i4>42</vt:i4>
      </vt:variant>
    </vt:vector>
  </HeadingPairs>
  <TitlesOfParts>
    <vt:vector size="56" baseType="lpstr">
      <vt:lpstr>Arial</vt:lpstr>
      <vt:lpstr>Calibri</vt:lpstr>
      <vt:lpstr>Comic Sans MS</vt:lpstr>
      <vt:lpstr>Wingdings</vt:lpstr>
      <vt:lpstr>Symbol</vt:lpstr>
      <vt:lpstr>ＭＳ Ｐゴシック</vt:lpstr>
      <vt:lpstr>Times New Roman</vt:lpstr>
      <vt:lpstr>新細明體</vt:lpstr>
      <vt:lpstr>Tahoma</vt:lpstr>
      <vt:lpstr>MS Gothic</vt:lpstr>
      <vt:lpstr>Franklin Gothic Medium</vt:lpstr>
      <vt:lpstr>Office Theme</vt:lpstr>
      <vt:lpstr>Office Theme</vt:lpstr>
      <vt:lpstr>Equation</vt:lpstr>
      <vt:lpstr>Diapositive 1</vt:lpstr>
      <vt:lpstr>Diapositive 2</vt:lpstr>
      <vt:lpstr>LHC experiments</vt:lpstr>
      <vt:lpstr>Electroweak Physics</vt:lpstr>
      <vt:lpstr>Electroweak measurements at Tevatron</vt:lpstr>
      <vt:lpstr>Global electroweak fit:  Higgs mass</vt:lpstr>
      <vt:lpstr>Electroweak Physics –Diboson production</vt:lpstr>
      <vt:lpstr>Diapositive 8</vt:lpstr>
      <vt:lpstr>Diapositive 9</vt:lpstr>
      <vt:lpstr>Diapositive 10</vt:lpstr>
      <vt:lpstr>Single top production</vt:lpstr>
      <vt:lpstr>Diapositive 12</vt:lpstr>
      <vt:lpstr>Flavor Physics &amp; CP Violation</vt:lpstr>
      <vt:lpstr>CKM parameters: sin2b</vt:lpstr>
      <vt:lpstr>CKM parameters: a, b &amp;g </vt:lpstr>
      <vt:lpstr>CLEO’s latest contribution to CKM </vt:lpstr>
      <vt:lpstr>The Global fit to CKM parameters</vt:lpstr>
      <vt:lpstr>The CKM parameters: New Physics constraints</vt:lpstr>
      <vt:lpstr>Bs oscillation: Gs &amp; bs </vt:lpstr>
      <vt:lpstr>Search for New Physics with Heavy Flavor: Rare decays</vt:lpstr>
      <vt:lpstr>Rare Kaon decays:</vt:lpstr>
      <vt:lpstr>Outlook for Flavor Physics</vt:lpstr>
      <vt:lpstr>What did we learn about neutrinos </vt:lpstr>
      <vt:lpstr>Neutrino mixing parameters –Solar </vt:lpstr>
      <vt:lpstr>Search for LSND-like oscillation</vt:lpstr>
      <vt:lpstr>Minos on sin22q13</vt:lpstr>
      <vt:lpstr>Future of q13 </vt:lpstr>
      <vt:lpstr>Dirac or Majorna &amp; absolute scale of n mass- 0nbb decays</vt:lpstr>
      <vt:lpstr>Diapositive 29</vt:lpstr>
      <vt:lpstr>DM- direct search results</vt:lpstr>
      <vt:lpstr>Direct Search for DM: DAMA result</vt:lpstr>
      <vt:lpstr>Dark Matter: Direct Searches</vt:lpstr>
      <vt:lpstr>Dark Matter: Indirect Searches</vt:lpstr>
      <vt:lpstr>DM: Indirect Searches with  ganma rays</vt:lpstr>
      <vt:lpstr>First Results from PAMELA </vt:lpstr>
      <vt:lpstr>Results from PAMELA -2</vt:lpstr>
      <vt:lpstr> Results from ATIC</vt:lpstr>
      <vt:lpstr>Interpretation of PAMELA &amp; ATIC results </vt:lpstr>
      <vt:lpstr>Indirect search for DM: Outlook </vt:lpstr>
      <vt:lpstr>New measurements of Ultra High Energy CR </vt:lpstr>
      <vt:lpstr> Summary of Summary </vt:lpstr>
      <vt:lpstr>Diapositive 42</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Abolhassan Jawahery</dc:creator>
  <cp:lastModifiedBy>François Montanet</cp:lastModifiedBy>
  <cp:revision>29</cp:revision>
  <dcterms:created xsi:type="dcterms:W3CDTF">2009-03-14T07:05:16Z</dcterms:created>
  <dcterms:modified xsi:type="dcterms:W3CDTF">2009-03-14T10:42:00Z</dcterms:modified>
</cp:coreProperties>
</file>