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3"/>
  </p:notesMasterIdLst>
  <p:sldIdLst>
    <p:sldId id="262" r:id="rId2"/>
    <p:sldId id="268" r:id="rId3"/>
    <p:sldId id="271" r:id="rId4"/>
    <p:sldId id="261" r:id="rId5"/>
    <p:sldId id="269" r:id="rId6"/>
    <p:sldId id="266" r:id="rId7"/>
    <p:sldId id="264" r:id="rId8"/>
    <p:sldId id="265" r:id="rId9"/>
    <p:sldId id="267" r:id="rId10"/>
    <p:sldId id="270" r:id="rId11"/>
    <p:sldId id="272" r:id="rId1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0" d="100"/>
          <a:sy n="110" d="100"/>
        </p:scale>
        <p:origin x="-119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E89AB4-9421-40E4-BAA1-2B09A3E670C9}" type="datetimeFigureOut">
              <a:rPr lang="en-US" smtClean="0"/>
              <a:t>12/13/2016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83FD01-B521-40F1-BAD3-697B8BE73C2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3173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83FD01-B521-40F1-BAD3-697B8BE73C2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0526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5603" name="Espace réservé du titre 1"/>
          <p:cNvSpPr>
            <a:spLocks noGrp="1"/>
          </p:cNvSpPr>
          <p:nvPr>
            <p:ph type="ctrTitle" hasCustomPrompt="1"/>
          </p:nvPr>
        </p:nvSpPr>
        <p:spPr>
          <a:xfrm>
            <a:off x="2987824" y="3140968"/>
            <a:ext cx="6620272" cy="1470025"/>
          </a:xfrm>
        </p:spPr>
        <p:txBody>
          <a:bodyPr/>
          <a:lstStyle>
            <a:lvl1pPr algn="l">
              <a:defRPr sz="3600" smtClean="0"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fr-FR" sz="3600" b="1" dirty="0" smtClean="0">
                <a:solidFill>
                  <a:srgbClr val="153449"/>
                </a:solidFill>
              </a:rPr>
              <a:t>Titre de la présentation</a:t>
            </a:r>
            <a:br>
              <a:rPr lang="fr-FR" sz="3600" b="1" dirty="0" smtClean="0">
                <a:solidFill>
                  <a:srgbClr val="153449"/>
                </a:solidFill>
              </a:rPr>
            </a:br>
            <a:r>
              <a:rPr lang="fr-FR" sz="2300" dirty="0" smtClean="0">
                <a:solidFill>
                  <a:srgbClr val="01B2CD"/>
                </a:solidFill>
              </a:rPr>
              <a:t>Sous-titre de la présentation</a:t>
            </a:r>
            <a:br>
              <a:rPr lang="fr-FR" sz="2300" dirty="0" smtClean="0">
                <a:solidFill>
                  <a:srgbClr val="01B2CD"/>
                </a:solidFill>
              </a:rPr>
            </a:br>
            <a:r>
              <a:rPr lang="fr-FR" sz="1800" dirty="0" smtClean="0">
                <a:solidFill>
                  <a:srgbClr val="153449"/>
                </a:solidFill>
              </a:rPr>
              <a:t>7 MARS </a:t>
            </a:r>
            <a:r>
              <a:rPr lang="fr-FR" sz="1800" baseline="0" dirty="0" smtClean="0">
                <a:solidFill>
                  <a:srgbClr val="153449"/>
                </a:solidFill>
              </a:rPr>
              <a:t>2016</a:t>
            </a:r>
            <a:endParaRPr lang="fr-FR" sz="1800" dirty="0">
              <a:solidFill>
                <a:srgbClr val="15344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7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1188000" y="6454800"/>
            <a:ext cx="2635200" cy="313200"/>
          </a:xfrm>
          <a:prstGeom prst="rect">
            <a:avLst/>
          </a:prstGeom>
        </p:spPr>
        <p:txBody>
          <a:bodyPr/>
          <a:lstStyle>
            <a:lvl1pPr>
              <a:defRPr sz="1200" baseline="0">
                <a:latin typeface="calibri" charset="0"/>
              </a:defRPr>
            </a:lvl1pPr>
          </a:lstStyle>
          <a:p>
            <a:r>
              <a:rPr lang="fr-FR" smtClean="0"/>
              <a:t>7/29/2016</a:t>
            </a:r>
            <a:endParaRPr lang="en-US"/>
          </a:p>
        </p:txBody>
      </p:sp>
      <p:sp>
        <p:nvSpPr>
          <p:cNvPr id="8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4294800" y="6454800"/>
            <a:ext cx="3086100" cy="313200"/>
          </a:xfrm>
          <a:prstGeom prst="rect">
            <a:avLst/>
          </a:prstGeom>
        </p:spPr>
        <p:txBody>
          <a:bodyPr/>
          <a:lstStyle>
            <a:lvl1pPr algn="ctr">
              <a:defRPr sz="1200" baseline="0">
                <a:latin typeface="calibri" charset="0"/>
              </a:defRPr>
            </a:lvl1pPr>
          </a:lstStyle>
          <a:p>
            <a:r>
              <a:rPr lang="en-US" smtClean="0"/>
              <a:t>La Palma LST meeting E. Chabanne</a:t>
            </a:r>
            <a:endParaRPr lang="en-US"/>
          </a:p>
        </p:txBody>
      </p:sp>
      <p:sp>
        <p:nvSpPr>
          <p:cNvPr id="9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7884368" y="6454800"/>
            <a:ext cx="1032428" cy="313200"/>
          </a:xfrm>
          <a:prstGeom prst="rect">
            <a:avLst/>
          </a:prstGeom>
        </p:spPr>
        <p:txBody>
          <a:bodyPr/>
          <a:lstStyle>
            <a:lvl1pPr algn="r">
              <a:defRPr sz="1200"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DAB7552A-F4F7-41D4-9AED-7FE8D92FF762}" type="slidenum">
              <a:rPr lang="en-US" smtClean="0"/>
              <a:t>‹N°›</a:t>
            </a:fld>
            <a:endParaRPr lang="en-US"/>
          </a:p>
        </p:txBody>
      </p:sp>
      <p:sp>
        <p:nvSpPr>
          <p:cNvPr id="10" name="Titre 1"/>
          <p:cNvSpPr txBox="1">
            <a:spLocks/>
          </p:cNvSpPr>
          <p:nvPr/>
        </p:nvSpPr>
        <p:spPr bwMode="auto">
          <a:xfrm>
            <a:off x="3805200" y="68400"/>
            <a:ext cx="5126400" cy="45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17354A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fr-FR" dirty="0" smtClean="0"/>
              <a:t>Modifiez le style du titre</a:t>
            </a:r>
            <a:endParaRPr lang="fr-FR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940374"/>
            <a:ext cx="955861" cy="917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8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1188000" y="6454800"/>
            <a:ext cx="2635200" cy="313200"/>
          </a:xfrm>
          <a:prstGeom prst="rect">
            <a:avLst/>
          </a:prstGeom>
        </p:spPr>
        <p:txBody>
          <a:bodyPr/>
          <a:lstStyle>
            <a:lvl1pPr>
              <a:defRPr sz="1200" baseline="0">
                <a:latin typeface="calibri" charset="0"/>
              </a:defRPr>
            </a:lvl1pPr>
          </a:lstStyle>
          <a:p>
            <a:r>
              <a:rPr lang="fr-FR" smtClean="0"/>
              <a:t>7/29/2016</a:t>
            </a:r>
            <a:endParaRPr lang="en-US"/>
          </a:p>
        </p:txBody>
      </p:sp>
      <p:sp>
        <p:nvSpPr>
          <p:cNvPr id="9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4294800" y="6454800"/>
            <a:ext cx="3086100" cy="313200"/>
          </a:xfrm>
          <a:prstGeom prst="rect">
            <a:avLst/>
          </a:prstGeom>
        </p:spPr>
        <p:txBody>
          <a:bodyPr/>
          <a:lstStyle>
            <a:lvl1pPr algn="ctr">
              <a:defRPr sz="1200" baseline="0">
                <a:latin typeface="calibri" charset="0"/>
              </a:defRPr>
            </a:lvl1pPr>
          </a:lstStyle>
          <a:p>
            <a:r>
              <a:rPr lang="en-US" smtClean="0"/>
              <a:t>La Palma LST meeting E. Chabanne</a:t>
            </a:r>
            <a:endParaRPr lang="en-US"/>
          </a:p>
        </p:txBody>
      </p:sp>
      <p:sp>
        <p:nvSpPr>
          <p:cNvPr id="10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7884000" y="6454800"/>
            <a:ext cx="1033200" cy="313200"/>
          </a:xfrm>
          <a:prstGeom prst="rect">
            <a:avLst/>
          </a:prstGeom>
        </p:spPr>
        <p:txBody>
          <a:bodyPr/>
          <a:lstStyle>
            <a:lvl1pPr algn="r">
              <a:defRPr sz="1200"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DAB7552A-F4F7-41D4-9AED-7FE8D92FF762}" type="slidenum">
              <a:rPr lang="en-US" smtClean="0"/>
              <a:t>‹N°›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7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1188000" y="6454800"/>
            <a:ext cx="2635200" cy="313200"/>
          </a:xfrm>
          <a:prstGeom prst="rect">
            <a:avLst/>
          </a:prstGeom>
        </p:spPr>
        <p:txBody>
          <a:bodyPr/>
          <a:lstStyle>
            <a:lvl1pPr>
              <a:defRPr sz="1200" baseline="0">
                <a:latin typeface="calibri" charset="0"/>
              </a:defRPr>
            </a:lvl1pPr>
          </a:lstStyle>
          <a:p>
            <a:r>
              <a:rPr lang="fr-FR" smtClean="0"/>
              <a:t>7/29/2016</a:t>
            </a:r>
            <a:endParaRPr lang="en-US"/>
          </a:p>
        </p:txBody>
      </p:sp>
      <p:sp>
        <p:nvSpPr>
          <p:cNvPr id="8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4294800" y="6454800"/>
            <a:ext cx="3086100" cy="313200"/>
          </a:xfrm>
          <a:prstGeom prst="rect">
            <a:avLst/>
          </a:prstGeom>
        </p:spPr>
        <p:txBody>
          <a:bodyPr/>
          <a:lstStyle>
            <a:lvl1pPr algn="ctr">
              <a:defRPr sz="1200" baseline="0">
                <a:latin typeface="calibri" charset="0"/>
              </a:defRPr>
            </a:lvl1pPr>
          </a:lstStyle>
          <a:p>
            <a:r>
              <a:rPr lang="en-US" smtClean="0"/>
              <a:t>La Palma LST meeting E. Chabanne</a:t>
            </a:r>
            <a:endParaRPr lang="en-US"/>
          </a:p>
        </p:txBody>
      </p:sp>
      <p:sp>
        <p:nvSpPr>
          <p:cNvPr id="9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7883999" y="6454800"/>
            <a:ext cx="1033200" cy="313200"/>
          </a:xfrm>
          <a:prstGeom prst="rect">
            <a:avLst/>
          </a:prstGeom>
        </p:spPr>
        <p:txBody>
          <a:bodyPr/>
          <a:lstStyle>
            <a:lvl1pPr algn="r">
              <a:defRPr sz="1200"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DAB7552A-F4F7-41D4-9AED-7FE8D92FF762}" type="slidenum">
              <a:rPr lang="en-US" smtClean="0"/>
              <a:t>‹N°›</a:t>
            </a:fld>
            <a:endParaRPr lang="en-US"/>
          </a:p>
        </p:txBody>
      </p:sp>
      <p:sp>
        <p:nvSpPr>
          <p:cNvPr id="10" name="Espace réservé pour une image  4"/>
          <p:cNvSpPr>
            <a:spLocks noGrp="1"/>
          </p:cNvSpPr>
          <p:nvPr>
            <p:ph type="pic" sz="quarter" idx="13" hasCustomPrompt="1"/>
          </p:nvPr>
        </p:nvSpPr>
        <p:spPr>
          <a:xfrm>
            <a:off x="112925" y="6105091"/>
            <a:ext cx="839275" cy="662909"/>
          </a:xfrm>
        </p:spPr>
        <p:txBody>
          <a:bodyPr/>
          <a:lstStyle>
            <a:lvl1pPr marL="0" indent="0">
              <a:buNone/>
              <a:defRPr sz="1200" baseline="30000"/>
            </a:lvl1pPr>
          </a:lstStyle>
          <a:p>
            <a:r>
              <a:rPr lang="fr-FR" dirty="0" smtClean="0"/>
              <a:t>Espace disponible pour un 2ème logo</a:t>
            </a:r>
            <a:endParaRPr lang="fr-FR" dirty="0"/>
          </a:p>
        </p:txBody>
      </p:sp>
      <p:sp>
        <p:nvSpPr>
          <p:cNvPr id="11" name="Titre 1"/>
          <p:cNvSpPr txBox="1">
            <a:spLocks/>
          </p:cNvSpPr>
          <p:nvPr/>
        </p:nvSpPr>
        <p:spPr bwMode="auto">
          <a:xfrm>
            <a:off x="3805200" y="68400"/>
            <a:ext cx="5126400" cy="45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17354A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fr-FR" dirty="0" smtClean="0"/>
              <a:t>Modifiez le style du titre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8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1188000" y="6454800"/>
            <a:ext cx="2635200" cy="313200"/>
          </a:xfrm>
          <a:prstGeom prst="rect">
            <a:avLst/>
          </a:prstGeom>
        </p:spPr>
        <p:txBody>
          <a:bodyPr/>
          <a:lstStyle>
            <a:lvl1pPr>
              <a:defRPr sz="1200" baseline="0">
                <a:latin typeface="calibri" charset="0"/>
              </a:defRPr>
            </a:lvl1pPr>
          </a:lstStyle>
          <a:p>
            <a:r>
              <a:rPr lang="fr-FR" smtClean="0"/>
              <a:t>7/29/2016</a:t>
            </a:r>
            <a:endParaRPr lang="en-US"/>
          </a:p>
        </p:txBody>
      </p:sp>
      <p:sp>
        <p:nvSpPr>
          <p:cNvPr id="9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4294800" y="6454800"/>
            <a:ext cx="3085200" cy="313200"/>
          </a:xfrm>
          <a:prstGeom prst="rect">
            <a:avLst/>
          </a:prstGeom>
        </p:spPr>
        <p:txBody>
          <a:bodyPr/>
          <a:lstStyle>
            <a:lvl1pPr algn="ctr">
              <a:defRPr sz="1200" baseline="0">
                <a:latin typeface="calibri" charset="0"/>
              </a:defRPr>
            </a:lvl1pPr>
          </a:lstStyle>
          <a:p>
            <a:r>
              <a:rPr lang="en-US" smtClean="0"/>
              <a:t>La Palma LST meeting E. Chabanne</a:t>
            </a:r>
            <a:endParaRPr lang="en-US"/>
          </a:p>
        </p:txBody>
      </p:sp>
      <p:sp>
        <p:nvSpPr>
          <p:cNvPr id="10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7883999" y="6454800"/>
            <a:ext cx="1033200" cy="313200"/>
          </a:xfrm>
          <a:prstGeom prst="rect">
            <a:avLst/>
          </a:prstGeom>
        </p:spPr>
        <p:txBody>
          <a:bodyPr/>
          <a:lstStyle>
            <a:lvl1pPr algn="r">
              <a:defRPr sz="1200"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DAB7552A-F4F7-41D4-9AED-7FE8D92FF762}" type="slidenum">
              <a:rPr lang="en-US" smtClean="0"/>
              <a:t>‹N°›</a:t>
            </a:fld>
            <a:endParaRPr lang="en-US"/>
          </a:p>
        </p:txBody>
      </p:sp>
      <p:sp>
        <p:nvSpPr>
          <p:cNvPr id="11" name="Espace réservé pour une image  4"/>
          <p:cNvSpPr>
            <a:spLocks noGrp="1"/>
          </p:cNvSpPr>
          <p:nvPr>
            <p:ph type="pic" sz="quarter" idx="13" hasCustomPrompt="1"/>
          </p:nvPr>
        </p:nvSpPr>
        <p:spPr>
          <a:xfrm>
            <a:off x="112925" y="6105091"/>
            <a:ext cx="839275" cy="662909"/>
          </a:xfrm>
        </p:spPr>
        <p:txBody>
          <a:bodyPr/>
          <a:lstStyle>
            <a:lvl1pPr marL="0" indent="0">
              <a:buNone/>
              <a:defRPr sz="1200" baseline="30000"/>
            </a:lvl1pPr>
          </a:lstStyle>
          <a:p>
            <a:r>
              <a:rPr lang="fr-FR" dirty="0" smtClean="0"/>
              <a:t>Espace disponible pour un 2ème logo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10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1188000" y="6454800"/>
            <a:ext cx="2635200" cy="313200"/>
          </a:xfrm>
          <a:prstGeom prst="rect">
            <a:avLst/>
          </a:prstGeom>
        </p:spPr>
        <p:txBody>
          <a:bodyPr/>
          <a:lstStyle>
            <a:lvl1pPr>
              <a:defRPr sz="1200" baseline="0">
                <a:latin typeface="calibri" charset="0"/>
              </a:defRPr>
            </a:lvl1pPr>
          </a:lstStyle>
          <a:p>
            <a:r>
              <a:rPr lang="fr-FR" smtClean="0"/>
              <a:t>7/29/2016</a:t>
            </a:r>
            <a:endParaRPr lang="en-US"/>
          </a:p>
        </p:txBody>
      </p:sp>
      <p:sp>
        <p:nvSpPr>
          <p:cNvPr id="11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4294800" y="6454800"/>
            <a:ext cx="3086100" cy="313200"/>
          </a:xfrm>
          <a:prstGeom prst="rect">
            <a:avLst/>
          </a:prstGeom>
        </p:spPr>
        <p:txBody>
          <a:bodyPr/>
          <a:lstStyle>
            <a:lvl1pPr algn="ctr">
              <a:defRPr sz="1200" baseline="0">
                <a:latin typeface="calibri" charset="0"/>
              </a:defRPr>
            </a:lvl1pPr>
          </a:lstStyle>
          <a:p>
            <a:r>
              <a:rPr lang="en-US" smtClean="0"/>
              <a:t>La Palma LST meeting E. Chabanne</a:t>
            </a:r>
            <a:endParaRPr lang="en-US"/>
          </a:p>
        </p:txBody>
      </p:sp>
      <p:sp>
        <p:nvSpPr>
          <p:cNvPr id="12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7884000" y="6454800"/>
            <a:ext cx="1033200" cy="313200"/>
          </a:xfrm>
          <a:prstGeom prst="rect">
            <a:avLst/>
          </a:prstGeom>
        </p:spPr>
        <p:txBody>
          <a:bodyPr/>
          <a:lstStyle>
            <a:lvl1pPr algn="r">
              <a:defRPr sz="1200"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DAB7552A-F4F7-41D4-9AED-7FE8D92FF762}" type="slidenum">
              <a:rPr lang="en-US" smtClean="0"/>
              <a:t>‹N°›</a:t>
            </a:fld>
            <a:endParaRPr lang="en-US"/>
          </a:p>
        </p:txBody>
      </p:sp>
      <p:sp>
        <p:nvSpPr>
          <p:cNvPr id="13" name="Espace réservé pour une image  4"/>
          <p:cNvSpPr>
            <a:spLocks noGrp="1"/>
          </p:cNvSpPr>
          <p:nvPr>
            <p:ph type="pic" sz="quarter" idx="13" hasCustomPrompt="1"/>
          </p:nvPr>
        </p:nvSpPr>
        <p:spPr>
          <a:xfrm>
            <a:off x="112925" y="6105091"/>
            <a:ext cx="839275" cy="662909"/>
          </a:xfrm>
        </p:spPr>
        <p:txBody>
          <a:bodyPr/>
          <a:lstStyle>
            <a:lvl1pPr marL="0" indent="0">
              <a:buNone/>
              <a:defRPr sz="1200" baseline="30000"/>
            </a:lvl1pPr>
          </a:lstStyle>
          <a:p>
            <a:r>
              <a:rPr lang="fr-FR" dirty="0" smtClean="0"/>
              <a:t>Espace disponible pour un 2ème logo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6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1188000" y="6454800"/>
            <a:ext cx="2635200" cy="313200"/>
          </a:xfrm>
          <a:prstGeom prst="rect">
            <a:avLst/>
          </a:prstGeom>
        </p:spPr>
        <p:txBody>
          <a:bodyPr/>
          <a:lstStyle>
            <a:lvl1pPr>
              <a:defRPr sz="1200" baseline="0">
                <a:latin typeface="calibri" charset="0"/>
              </a:defRPr>
            </a:lvl1pPr>
          </a:lstStyle>
          <a:p>
            <a:r>
              <a:rPr lang="fr-FR" smtClean="0"/>
              <a:t>7/29/2016</a:t>
            </a:r>
            <a:endParaRPr lang="en-US"/>
          </a:p>
        </p:txBody>
      </p:sp>
      <p:sp>
        <p:nvSpPr>
          <p:cNvPr id="7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4294800" y="6454800"/>
            <a:ext cx="3086100" cy="313200"/>
          </a:xfrm>
          <a:prstGeom prst="rect">
            <a:avLst/>
          </a:prstGeom>
        </p:spPr>
        <p:txBody>
          <a:bodyPr/>
          <a:lstStyle>
            <a:lvl1pPr algn="ctr">
              <a:defRPr sz="1200" baseline="0">
                <a:latin typeface="calibri" charset="0"/>
              </a:defRPr>
            </a:lvl1pPr>
          </a:lstStyle>
          <a:p>
            <a:r>
              <a:rPr lang="en-US" smtClean="0"/>
              <a:t>La Palma LST meeting E. Chabanne</a:t>
            </a:r>
            <a:endParaRPr lang="en-US" dirty="0" smtClean="0"/>
          </a:p>
        </p:txBody>
      </p:sp>
      <p:sp>
        <p:nvSpPr>
          <p:cNvPr id="8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7884000" y="6454800"/>
            <a:ext cx="1033200" cy="313200"/>
          </a:xfrm>
          <a:prstGeom prst="rect">
            <a:avLst/>
          </a:prstGeom>
        </p:spPr>
        <p:txBody>
          <a:bodyPr/>
          <a:lstStyle>
            <a:lvl1pPr algn="r">
              <a:defRPr sz="1200"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DAB7552A-F4F7-41D4-9AED-7FE8D92FF762}" type="slidenum">
              <a:rPr lang="en-US" smtClean="0"/>
              <a:t>‹N°›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B7552A-F4F7-41D4-9AED-7FE8D92FF762}" type="slidenum">
              <a:rPr lang="en-US" smtClean="0"/>
              <a:t>‹N°›</a:t>
            </a:fld>
            <a:endParaRPr lang="en-US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1938338" y="6356350"/>
            <a:ext cx="13375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r>
              <a:rPr lang="fr-FR" smtClean="0"/>
              <a:t>7/29/2016</a:t>
            </a:r>
            <a:endParaRPr lang="en-US"/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357563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r>
              <a:rPr lang="en-US" smtClean="0"/>
              <a:t>La Palma LST meeting E. Chabanne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2475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B7552A-F4F7-41D4-9AED-7FE8D92FF762}" type="slidenum">
              <a:rPr lang="en-US" smtClean="0"/>
              <a:t>‹N°›</a:t>
            </a:fld>
            <a:endParaRPr lang="en-US"/>
          </a:p>
        </p:txBody>
      </p:sp>
      <p:sp>
        <p:nvSpPr>
          <p:cNvPr id="8" name="Espace réservé de la date 3"/>
          <p:cNvSpPr>
            <a:spLocks noGrp="1"/>
          </p:cNvSpPr>
          <p:nvPr>
            <p:ph type="dt" sz="half" idx="13"/>
          </p:nvPr>
        </p:nvSpPr>
        <p:spPr>
          <a:xfrm>
            <a:off x="1938338" y="6356350"/>
            <a:ext cx="13375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r>
              <a:rPr lang="fr-FR" smtClean="0"/>
              <a:t>7/29/2016</a:t>
            </a:r>
            <a:endParaRPr lang="en-US"/>
          </a:p>
        </p:txBody>
      </p:sp>
      <p:sp>
        <p:nvSpPr>
          <p:cNvPr id="10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357563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r>
              <a:rPr lang="en-US" smtClean="0"/>
              <a:t>La Palma LST meeting E. Chabanne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7556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3805200" y="68400"/>
            <a:ext cx="5126400" cy="45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Cliquez pour modifier le style du titre</a:t>
            </a:r>
          </a:p>
        </p:txBody>
      </p:sp>
      <p:sp>
        <p:nvSpPr>
          <p:cNvPr id="1028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1285875" y="1600200"/>
            <a:ext cx="74009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</p:txBody>
      </p:sp>
      <p:pic>
        <p:nvPicPr>
          <p:cNvPr id="13" name="Espace réservé du contenu 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00" y="205200"/>
            <a:ext cx="1080000" cy="358729"/>
          </a:xfrm>
          <a:prstGeom prst="rect">
            <a:avLst/>
          </a:prstGeom>
        </p:spPr>
      </p:pic>
      <p:sp>
        <p:nvSpPr>
          <p:cNvPr id="14" name="Espace réservé de la date 4"/>
          <p:cNvSpPr>
            <a:spLocks noGrp="1"/>
          </p:cNvSpPr>
          <p:nvPr>
            <p:ph type="dt" sz="half" idx="2"/>
          </p:nvPr>
        </p:nvSpPr>
        <p:spPr>
          <a:xfrm>
            <a:off x="1187624" y="6454800"/>
            <a:ext cx="2633464" cy="313200"/>
          </a:xfrm>
          <a:prstGeom prst="rect">
            <a:avLst/>
          </a:prstGeom>
        </p:spPr>
        <p:txBody>
          <a:bodyPr/>
          <a:lstStyle>
            <a:lvl1pPr>
              <a:defRPr sz="1200" baseline="0">
                <a:latin typeface="calibri" charset="0"/>
              </a:defRPr>
            </a:lvl1pPr>
          </a:lstStyle>
          <a:p>
            <a:r>
              <a:rPr lang="fr-FR" smtClean="0"/>
              <a:t>7/29/2016</a:t>
            </a:r>
            <a:endParaRPr lang="en-US"/>
          </a:p>
        </p:txBody>
      </p:sp>
      <p:sp>
        <p:nvSpPr>
          <p:cNvPr id="15" name="Espace réservé du pied de page 5"/>
          <p:cNvSpPr>
            <a:spLocks noGrp="1"/>
          </p:cNvSpPr>
          <p:nvPr>
            <p:ph type="ftr" sz="quarter" idx="3"/>
          </p:nvPr>
        </p:nvSpPr>
        <p:spPr>
          <a:xfrm>
            <a:off x="4294212" y="6454800"/>
            <a:ext cx="3086100" cy="313200"/>
          </a:xfrm>
          <a:prstGeom prst="rect">
            <a:avLst/>
          </a:prstGeom>
        </p:spPr>
        <p:txBody>
          <a:bodyPr/>
          <a:lstStyle>
            <a:lvl1pPr algn="ctr">
              <a:defRPr sz="1200" baseline="0">
                <a:latin typeface="calibri" charset="0"/>
              </a:defRPr>
            </a:lvl1pPr>
          </a:lstStyle>
          <a:p>
            <a:r>
              <a:rPr lang="en-US" smtClean="0"/>
              <a:t>La Palma LST meeting E. Chabanne</a:t>
            </a:r>
            <a:endParaRPr lang="en-US"/>
          </a:p>
        </p:txBody>
      </p:sp>
      <p:sp>
        <p:nvSpPr>
          <p:cNvPr id="16" name="Espace réservé du numéro de diapositive 6"/>
          <p:cNvSpPr>
            <a:spLocks noGrp="1"/>
          </p:cNvSpPr>
          <p:nvPr>
            <p:ph type="sldNum" sz="quarter" idx="4"/>
          </p:nvPr>
        </p:nvSpPr>
        <p:spPr>
          <a:xfrm>
            <a:off x="7884368" y="6453336"/>
            <a:ext cx="1032428" cy="313200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00B3CC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DAB7552A-F4F7-41D4-9AED-7FE8D92FF762}" type="slidenum">
              <a:rPr lang="en-US" smtClean="0"/>
              <a:t>‹N°›</a:t>
            </a:fld>
            <a:endParaRPr lang="en-US"/>
          </a:p>
        </p:txBody>
      </p:sp>
      <p:cxnSp>
        <p:nvCxnSpPr>
          <p:cNvPr id="17" name="Connecteur droit 16"/>
          <p:cNvCxnSpPr/>
          <p:nvPr/>
        </p:nvCxnSpPr>
        <p:spPr>
          <a:xfrm>
            <a:off x="1112400" y="6472800"/>
            <a:ext cx="7732800" cy="0"/>
          </a:xfrm>
          <a:prstGeom prst="line">
            <a:avLst/>
          </a:prstGeom>
          <a:ln w="12700">
            <a:solidFill>
              <a:srgbClr val="00B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/>
        </p:nvCxnSpPr>
        <p:spPr>
          <a:xfrm>
            <a:off x="720000" y="640800"/>
            <a:ext cx="6505200" cy="0"/>
          </a:xfrm>
          <a:prstGeom prst="line">
            <a:avLst/>
          </a:prstGeom>
          <a:ln w="12700">
            <a:solidFill>
              <a:srgbClr val="00B4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/>
        </p:nvCxnSpPr>
        <p:spPr>
          <a:xfrm>
            <a:off x="1814400" y="561600"/>
            <a:ext cx="6199200" cy="3600"/>
          </a:xfrm>
          <a:prstGeom prst="line">
            <a:avLst/>
          </a:prstGeom>
          <a:ln w="12700">
            <a:solidFill>
              <a:srgbClr val="1735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iming>
    <p:tnLst>
      <p:par>
        <p:cTn id="1" dur="indefinite" restart="never" nodeType="tmRoot"/>
      </p:par>
    </p:tnLst>
  </p:timing>
  <p:hf hdr="0"/>
  <p:txStyles>
    <p:titleStyle>
      <a:lvl1pPr algn="r" rtl="0" eaLnBrk="1" fontAlgn="base" hangingPunct="1">
        <a:spcBef>
          <a:spcPct val="0"/>
        </a:spcBef>
        <a:spcAft>
          <a:spcPct val="0"/>
        </a:spcAft>
        <a:defRPr sz="2400" kern="1200">
          <a:solidFill>
            <a:srgbClr val="17354A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LST AUX Cabling status report</a:t>
            </a:r>
            <a:br>
              <a:rPr lang="en-US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E. Chabanne A. Fiasson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3614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Perspectives 2017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285875" y="1412776"/>
            <a:ext cx="7678613" cy="4525963"/>
          </a:xfrm>
        </p:spPr>
        <p:txBody>
          <a:bodyPr/>
          <a:lstStyle/>
          <a:p>
            <a:r>
              <a:rPr lang="fr-FR" sz="2800" dirty="0" smtClean="0"/>
              <a:t>Finaliser le repérage des câbles du LST</a:t>
            </a:r>
          </a:p>
          <a:p>
            <a:pPr lvl="1"/>
            <a:r>
              <a:rPr lang="fr-FR" sz="2400" dirty="0" smtClean="0"/>
              <a:t>ID &amp; supports adaptés aux différents types de câble,</a:t>
            </a:r>
          </a:p>
          <a:p>
            <a:pPr lvl="1"/>
            <a:r>
              <a:rPr lang="fr-FR" sz="2400" dirty="0" smtClean="0"/>
              <a:t> lecture/identification automatique (documentation, </a:t>
            </a:r>
            <a:r>
              <a:rPr lang="fr-FR" sz="2400" dirty="0" err="1" smtClean="0"/>
              <a:t>install</a:t>
            </a:r>
            <a:r>
              <a:rPr lang="fr-FR" sz="2400" dirty="0" smtClean="0"/>
              <a:t>/maintenance)</a:t>
            </a:r>
          </a:p>
          <a:p>
            <a:r>
              <a:rPr lang="fr-FR" sz="2800" dirty="0" smtClean="0"/>
              <a:t>Câblage/aboutement des fibres optiques </a:t>
            </a:r>
          </a:p>
          <a:p>
            <a:pPr lvl="1"/>
            <a:r>
              <a:rPr lang="fr-FR" sz="2400" dirty="0" smtClean="0"/>
              <a:t>Formation à l’utilisation du matériel</a:t>
            </a:r>
          </a:p>
          <a:p>
            <a:r>
              <a:rPr lang="fr-FR" sz="2800" dirty="0" smtClean="0"/>
              <a:t>Avancer sur la spécification du LAN LST</a:t>
            </a:r>
          </a:p>
          <a:p>
            <a:pPr lvl="1"/>
            <a:r>
              <a:rPr lang="fr-FR" sz="2400" dirty="0" smtClean="0"/>
              <a:t>Localisation des équipements actifs, </a:t>
            </a:r>
          </a:p>
          <a:p>
            <a:pPr lvl="1"/>
            <a:r>
              <a:rPr lang="fr-FR" sz="2400" dirty="0" smtClean="0"/>
              <a:t>Définir/organiser le plan d’adressage IP</a:t>
            </a:r>
          </a:p>
          <a:p>
            <a:r>
              <a:rPr lang="fr-FR" sz="2800" dirty="0" smtClean="0"/>
              <a:t>Renfort en </a:t>
            </a:r>
            <a:r>
              <a:rPr lang="fr-FR" sz="2800" dirty="0" err="1" smtClean="0"/>
              <a:t>install</a:t>
            </a:r>
            <a:r>
              <a:rPr lang="fr-FR" sz="2800" dirty="0" smtClean="0"/>
              <a:t> si besoin (et si budget…) 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7552A-F4F7-41D4-9AED-7FE8D92FF76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5213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 LST cable Paths and cabinets</a:t>
            </a:r>
            <a:endParaRPr lang="en-US" dirty="0"/>
          </a:p>
        </p:txBody>
      </p:sp>
      <p:sp>
        <p:nvSpPr>
          <p:cNvPr id="238" name="Espace réservé du numéro de diapositive 23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7552A-F4F7-41D4-9AED-7FE8D92FF762}" type="slidenum">
              <a:rPr lang="en-US" smtClean="0"/>
              <a:t>11</a:t>
            </a:fld>
            <a:endParaRPr lang="en-US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0099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 LST cable Paths and cabinets</a:t>
            </a:r>
            <a:endParaRPr lang="en-US" dirty="0"/>
          </a:p>
        </p:txBody>
      </p:sp>
      <p:sp>
        <p:nvSpPr>
          <p:cNvPr id="237" name="Espace réservé du pied de page 236"/>
          <p:cNvSpPr>
            <a:spLocks noGrp="1"/>
          </p:cNvSpPr>
          <p:nvPr>
            <p:ph type="ftr" sz="quarter" idx="11"/>
          </p:nvPr>
        </p:nvSpPr>
        <p:spPr>
          <a:xfrm>
            <a:off x="4294800" y="6572184"/>
            <a:ext cx="3086100" cy="313200"/>
          </a:xfrm>
        </p:spPr>
        <p:txBody>
          <a:bodyPr/>
          <a:lstStyle/>
          <a:p>
            <a:r>
              <a:rPr lang="en-US" dirty="0" smtClean="0"/>
              <a:t>La Palma LST meeting E. Chabanne</a:t>
            </a:r>
            <a:endParaRPr lang="en-US" dirty="0"/>
          </a:p>
        </p:txBody>
      </p:sp>
      <p:sp>
        <p:nvSpPr>
          <p:cNvPr id="238" name="Espace réservé du numéro de diapositive 23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7552A-F4F7-41D4-9AED-7FE8D92FF762}" type="slidenum">
              <a:rPr lang="en-US" smtClean="0"/>
              <a:t>2</a:t>
            </a:fld>
            <a:endParaRPr lang="en-US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7831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 LST cable Paths and cabinets</a:t>
            </a:r>
            <a:endParaRPr lang="en-US" dirty="0"/>
          </a:p>
        </p:txBody>
      </p:sp>
      <p:sp>
        <p:nvSpPr>
          <p:cNvPr id="238" name="Espace réservé du numéro de diapositive 23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7552A-F4F7-41D4-9AED-7FE8D92FF762}" type="slidenum">
              <a:rPr lang="en-US" smtClean="0"/>
              <a:t>3</a:t>
            </a:fld>
            <a:endParaRPr lang="en-US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1749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Cabling architecture status</a:t>
            </a:r>
            <a:endParaRPr lang="en-US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en-US" sz="2000" dirty="0" smtClean="0"/>
          </a:p>
          <a:p>
            <a:r>
              <a:rPr lang="en-US" sz="2000" dirty="0" smtClean="0"/>
              <a:t>Subsystem responsibility verification and commitment towards procurement and installation</a:t>
            </a:r>
          </a:p>
          <a:p>
            <a:r>
              <a:rPr lang="en-US" sz="2000" dirty="0" smtClean="0"/>
              <a:t>Cable Lengths still need to be validated </a:t>
            </a:r>
          </a:p>
          <a:p>
            <a:r>
              <a:rPr lang="en-US" sz="2000" dirty="0" smtClean="0"/>
              <a:t>Still need to split POWER and DATA responsible inside ICDs</a:t>
            </a:r>
          </a:p>
          <a:p>
            <a:r>
              <a:rPr lang="en-US" sz="2000" dirty="0" smtClean="0"/>
              <a:t>Cable Junction Cabinets are now clear of what goes inside and outside </a:t>
            </a:r>
          </a:p>
          <a:p>
            <a:r>
              <a:rPr lang="en-US" sz="2000" dirty="0" smtClean="0"/>
              <a:t>Clarifications </a:t>
            </a:r>
            <a:r>
              <a:rPr lang="en-US" sz="2000" dirty="0"/>
              <a:t>have also been done on the dish central </a:t>
            </a:r>
            <a:r>
              <a:rPr lang="en-US" sz="2000" dirty="0" smtClean="0"/>
              <a:t>cabinet</a:t>
            </a:r>
          </a:p>
          <a:p>
            <a:r>
              <a:rPr lang="en-US" sz="2000" dirty="0" smtClean="0"/>
              <a:t>Optical fibers trunks will be assembled via fusion splicing (no connector)</a:t>
            </a:r>
          </a:p>
          <a:p>
            <a:r>
              <a:rPr lang="en-US" sz="2000" dirty="0"/>
              <a:t>=&gt; </a:t>
            </a:r>
            <a:r>
              <a:rPr lang="en-US" sz="2000" dirty="0" smtClean="0"/>
              <a:t>Excel </a:t>
            </a:r>
            <a:r>
              <a:rPr lang="en-US" sz="2000" dirty="0"/>
              <a:t>sheets </a:t>
            </a:r>
            <a:r>
              <a:rPr lang="en-US" sz="2000" dirty="0" smtClean="0"/>
              <a:t>updated regularly on </a:t>
            </a:r>
            <a:r>
              <a:rPr lang="en-US" sz="2000" dirty="0" err="1"/>
              <a:t>sharepoint</a:t>
            </a:r>
            <a:endParaRPr lang="en-US" sz="2000" dirty="0"/>
          </a:p>
          <a:p>
            <a:endParaRPr lang="en-US" sz="2000" dirty="0"/>
          </a:p>
          <a:p>
            <a:pPr marL="0" indent="0">
              <a:buNone/>
            </a:pPr>
            <a:r>
              <a:rPr lang="en-US" sz="2200" dirty="0" smtClean="0"/>
              <a:t>Still few questions about </a:t>
            </a:r>
            <a:r>
              <a:rPr lang="en-US" sz="2200" dirty="0"/>
              <a:t>LST Local Area Network </a:t>
            </a:r>
            <a:r>
              <a:rPr lang="en-US" sz="2200" dirty="0" smtClean="0"/>
              <a:t>(LST-LAN):</a:t>
            </a:r>
            <a:endParaRPr lang="en-US" sz="2200" dirty="0"/>
          </a:p>
          <a:p>
            <a:pPr>
              <a:buFontTx/>
              <a:buChar char="-"/>
            </a:pPr>
            <a:r>
              <a:rPr lang="en-US" sz="2000" dirty="0" smtClean="0"/>
              <a:t>Who </a:t>
            </a:r>
            <a:r>
              <a:rPr lang="en-US" sz="2000" dirty="0"/>
              <a:t>will care about network topology, network active equipment procurement and </a:t>
            </a:r>
            <a:r>
              <a:rPr lang="en-US" sz="2000" dirty="0" smtClean="0"/>
              <a:t>installation? </a:t>
            </a:r>
            <a:endParaRPr lang="en-US" sz="2000" dirty="0"/>
          </a:p>
          <a:p>
            <a:pPr>
              <a:buFontTx/>
              <a:buChar char="-"/>
            </a:pPr>
            <a:r>
              <a:rPr lang="en-US" sz="2000" dirty="0"/>
              <a:t>Who will configure and manage the LST LAN ?</a:t>
            </a: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7552A-F4F7-41D4-9AED-7FE8D92FF76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4135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AMC Boxes cable paths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88721" y="895265"/>
            <a:ext cx="8487735" cy="805544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 smtClean="0"/>
              <a:t>Clarifications have also been done on the dish central cabinet with Koji, yet some information are missing from </a:t>
            </a:r>
            <a:r>
              <a:rPr lang="en-US" sz="1800" dirty="0" err="1" smtClean="0"/>
              <a:t>calib</a:t>
            </a:r>
            <a:r>
              <a:rPr lang="en-US" sz="1800" dirty="0" smtClean="0"/>
              <a:t> boxes power supply voltage needs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628801"/>
            <a:ext cx="7791497" cy="482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7552A-F4F7-41D4-9AED-7FE8D92FF76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6752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Optical fiber fusion splicing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11561" y="1063277"/>
            <a:ext cx="8424936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/>
              <a:t>For Optical fibers, fusion splicing is preferred for optical loss and for </a:t>
            </a:r>
            <a:r>
              <a:rPr lang="en-US" sz="2000" dirty="0"/>
              <a:t>junction cabinet </a:t>
            </a:r>
            <a:r>
              <a:rPr lang="en-US" sz="2000" dirty="0" smtClean="0"/>
              <a:t>connector cost. </a:t>
            </a:r>
          </a:p>
          <a:p>
            <a:pPr marL="0" indent="0">
              <a:buNone/>
            </a:pPr>
            <a:r>
              <a:rPr lang="en-US" sz="2000" dirty="0" smtClean="0"/>
              <a:t>But to do this we need some tooling and training </a:t>
            </a:r>
          </a:p>
          <a:p>
            <a:pPr marL="0" indent="0">
              <a:buNone/>
            </a:pPr>
            <a:r>
              <a:rPr lang="en-US" sz="2000" dirty="0" smtClean="0"/>
              <a:t>Training is not complex and we need to know if tooling is available within LST institutes or can be bought or rent </a:t>
            </a: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(otherwise sub contracted to a local company)  </a:t>
            </a:r>
          </a:p>
          <a:p>
            <a:pPr marL="0" indent="0">
              <a:buNone/>
            </a:pPr>
            <a:endParaRPr lang="en-US" sz="20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827584" y="6096208"/>
            <a:ext cx="76031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Example handheld splicer with convenient accessories for reduced work spaces</a:t>
            </a:r>
            <a:endParaRPr lang="en-US" dirty="0"/>
          </a:p>
        </p:txBody>
      </p:sp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002" y="3573016"/>
            <a:ext cx="2181075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529586"/>
            <a:ext cx="4573910" cy="2438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7552A-F4F7-41D4-9AED-7FE8D92FF76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8837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Cable per cabinet listing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285875" y="1063277"/>
            <a:ext cx="7400925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What cables are arriving at Cabinet 62/63 point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96" y="2132856"/>
            <a:ext cx="8779302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7552A-F4F7-41D4-9AED-7FE8D92FF76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4373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Cable per cabinet listing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285875" y="1063277"/>
            <a:ext cx="7400925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And same for cables departing from cabinet 62/63</a:t>
            </a:r>
          </a:p>
          <a:p>
            <a:pPr marL="0" indent="0">
              <a:buNone/>
            </a:pPr>
            <a:endParaRPr lang="en-US" sz="2400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44824"/>
            <a:ext cx="8943030" cy="4565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7552A-F4F7-41D4-9AED-7FE8D92FF76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8098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Cable per cabinet listing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285875" y="1063277"/>
            <a:ext cx="7400925" cy="4525963"/>
          </a:xfrm>
        </p:spPr>
        <p:txBody>
          <a:bodyPr/>
          <a:lstStyle/>
          <a:p>
            <a:r>
              <a:rPr lang="en-US" sz="2000" dirty="0" smtClean="0"/>
              <a:t>Next step is to </a:t>
            </a:r>
            <a:r>
              <a:rPr lang="en-US" sz="2000" dirty="0"/>
              <a:t>define what is connected inside and what  is only “hosted” to be in waterproofed environment</a:t>
            </a:r>
          </a:p>
          <a:p>
            <a:r>
              <a:rPr lang="en-US" sz="2000" dirty="0" smtClean="0"/>
              <a:t>E.g. : power supply cables and instrumentation/interlock cables are connected inside cabinets through spring block terminals</a:t>
            </a:r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But motor connectors </a:t>
            </a:r>
          </a:p>
          <a:p>
            <a:r>
              <a:rPr lang="en-US" sz="2000" dirty="0" smtClean="0"/>
              <a:t>And optical fibers will preferably housed </a:t>
            </a:r>
          </a:p>
          <a:p>
            <a:pPr marL="0" indent="0">
              <a:buNone/>
            </a:pPr>
            <a:r>
              <a:rPr lang="en-US" sz="2000" dirty="0" smtClean="0"/>
              <a:t>inside cabinets instead of being let outside </a:t>
            </a:r>
          </a:p>
          <a:p>
            <a:pPr marL="0" indent="0">
              <a:buNone/>
            </a:pPr>
            <a:endParaRPr lang="en-US" sz="2000" dirty="0" smtClean="0"/>
          </a:p>
        </p:txBody>
      </p:sp>
      <p:pic>
        <p:nvPicPr>
          <p:cNvPr id="5" name="Image 4" descr="https://www.phoenixcontact.com/assets/images_pr/product_photos/small1/73387_1000_int_0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2439814"/>
            <a:ext cx="1388745" cy="138874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 5" descr="https://www.phoenixcontact.com/assets/images_pr/product_photos/small1/70517_1000_int_01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574425"/>
            <a:ext cx="1388745" cy="1388745"/>
          </a:xfrm>
          <a:prstGeom prst="rect">
            <a:avLst/>
          </a:prstGeom>
          <a:noFill/>
          <a:ln>
            <a:noFill/>
          </a:ln>
        </p:spPr>
      </p:pic>
      <p:pic>
        <p:nvPicPr>
          <p:cNvPr id="4100" name="Picture 4" descr="http://www.algerlumiere.com/fr/images/icethumbs/340x227/100_resize/images/stories/virtuemart/product/support_bornier_incline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3" t="2242" r="2097" b="2731"/>
          <a:stretch/>
        </p:blipFill>
        <p:spPr bwMode="auto">
          <a:xfrm>
            <a:off x="1187624" y="2575518"/>
            <a:ext cx="2591848" cy="234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3" name="Groupe 52"/>
          <p:cNvGrpSpPr/>
          <p:nvPr/>
        </p:nvGrpSpPr>
        <p:grpSpPr>
          <a:xfrm>
            <a:off x="6284451" y="4251310"/>
            <a:ext cx="2491190" cy="2192369"/>
            <a:chOff x="6284451" y="4251310"/>
            <a:chExt cx="2491190" cy="2192369"/>
          </a:xfrm>
        </p:grpSpPr>
        <p:pic>
          <p:nvPicPr>
            <p:cNvPr id="4098" name="Picture 2" descr="https://www.blackbox.co.uk/_AppData/Images/Full/8871.jpg"/>
            <p:cNvPicPr>
              <a:picLocks noChangeAspect="1" noChangeArrowheads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137" r="2433"/>
            <a:stretch/>
          </p:blipFill>
          <p:spPr bwMode="auto">
            <a:xfrm>
              <a:off x="6284451" y="4251310"/>
              <a:ext cx="2491190" cy="21923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52" name="Groupe 51"/>
            <p:cNvGrpSpPr/>
            <p:nvPr/>
          </p:nvGrpSpPr>
          <p:grpSpPr>
            <a:xfrm>
              <a:off x="7408133" y="4618252"/>
              <a:ext cx="764267" cy="696818"/>
              <a:chOff x="7408133" y="4618252"/>
              <a:chExt cx="764267" cy="696818"/>
            </a:xfrm>
          </p:grpSpPr>
          <p:cxnSp>
            <p:nvCxnSpPr>
              <p:cNvPr id="7" name="Connecteur droit 6"/>
              <p:cNvCxnSpPr/>
              <p:nvPr/>
            </p:nvCxnSpPr>
            <p:spPr>
              <a:xfrm>
                <a:off x="7532663" y="4624295"/>
                <a:ext cx="639736" cy="7692"/>
              </a:xfrm>
              <a:prstGeom prst="line">
                <a:avLst/>
              </a:prstGeom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14" name="Connecteur droit 13"/>
              <p:cNvCxnSpPr/>
              <p:nvPr/>
            </p:nvCxnSpPr>
            <p:spPr>
              <a:xfrm>
                <a:off x="7549315" y="4725144"/>
                <a:ext cx="478348" cy="0"/>
              </a:xfrm>
              <a:prstGeom prst="line">
                <a:avLst/>
              </a:prstGeom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28" name="Connecteur droit 27"/>
              <p:cNvCxnSpPr/>
              <p:nvPr/>
            </p:nvCxnSpPr>
            <p:spPr>
              <a:xfrm>
                <a:off x="7549315" y="4869160"/>
                <a:ext cx="478348" cy="0"/>
              </a:xfrm>
              <a:prstGeom prst="line">
                <a:avLst/>
              </a:prstGeom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29" name="Connecteur droit 28"/>
              <p:cNvCxnSpPr/>
              <p:nvPr/>
            </p:nvCxnSpPr>
            <p:spPr>
              <a:xfrm>
                <a:off x="7549315" y="5013176"/>
                <a:ext cx="478348" cy="0"/>
              </a:xfrm>
              <a:prstGeom prst="line">
                <a:avLst/>
              </a:prstGeom>
              <a:ln>
                <a:solidFill>
                  <a:srgbClr val="FFFF00"/>
                </a:solidFill>
              </a:ln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30" name="Connecteur droit 29"/>
              <p:cNvCxnSpPr/>
              <p:nvPr/>
            </p:nvCxnSpPr>
            <p:spPr>
              <a:xfrm>
                <a:off x="7549315" y="5157192"/>
                <a:ext cx="478348" cy="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31" name="Connecteur droit 30"/>
              <p:cNvCxnSpPr/>
              <p:nvPr/>
            </p:nvCxnSpPr>
            <p:spPr>
              <a:xfrm>
                <a:off x="7549315" y="5301208"/>
                <a:ext cx="478348" cy="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39" name="Connecteur droit 38"/>
              <p:cNvCxnSpPr/>
              <p:nvPr/>
            </p:nvCxnSpPr>
            <p:spPr>
              <a:xfrm flipH="1" flipV="1">
                <a:off x="7408133" y="4665624"/>
                <a:ext cx="161349" cy="493705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41" name="Connecteur droit 40"/>
              <p:cNvCxnSpPr/>
              <p:nvPr/>
            </p:nvCxnSpPr>
            <p:spPr>
              <a:xfrm flipH="1" flipV="1">
                <a:off x="7408133" y="4665624"/>
                <a:ext cx="141182" cy="641754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44" name="Connecteur droit 43"/>
              <p:cNvCxnSpPr/>
              <p:nvPr/>
            </p:nvCxnSpPr>
            <p:spPr>
              <a:xfrm flipH="1" flipV="1">
                <a:off x="7408133" y="4624295"/>
                <a:ext cx="161350" cy="388881"/>
              </a:xfrm>
              <a:prstGeom prst="line">
                <a:avLst/>
              </a:prstGeom>
              <a:ln>
                <a:solidFill>
                  <a:srgbClr val="FFFF00"/>
                </a:solidFill>
              </a:ln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46" name="Connecteur droit 45"/>
              <p:cNvCxnSpPr/>
              <p:nvPr/>
            </p:nvCxnSpPr>
            <p:spPr>
              <a:xfrm flipH="1" flipV="1">
                <a:off x="7408134" y="4618252"/>
                <a:ext cx="161348" cy="250908"/>
              </a:xfrm>
              <a:prstGeom prst="line">
                <a:avLst/>
              </a:prstGeom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49" name="Connecteur droit 48"/>
              <p:cNvCxnSpPr/>
              <p:nvPr/>
            </p:nvCxnSpPr>
            <p:spPr>
              <a:xfrm flipH="1" flipV="1">
                <a:off x="7408134" y="4624295"/>
                <a:ext cx="141181" cy="100849"/>
              </a:xfrm>
              <a:prstGeom prst="line">
                <a:avLst/>
              </a:prstGeom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50" name="Connecteur droit 49"/>
              <p:cNvCxnSpPr/>
              <p:nvPr/>
            </p:nvCxnSpPr>
            <p:spPr>
              <a:xfrm flipH="1">
                <a:off x="7408134" y="4624295"/>
                <a:ext cx="141181" cy="0"/>
              </a:xfrm>
              <a:prstGeom prst="line">
                <a:avLst/>
              </a:prstGeom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55" name="Connecteur droit 54"/>
              <p:cNvCxnSpPr/>
              <p:nvPr/>
            </p:nvCxnSpPr>
            <p:spPr>
              <a:xfrm flipH="1">
                <a:off x="8011050" y="4673316"/>
                <a:ext cx="161349" cy="493705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56" name="Connecteur droit 55"/>
              <p:cNvCxnSpPr/>
              <p:nvPr/>
            </p:nvCxnSpPr>
            <p:spPr>
              <a:xfrm flipH="1">
                <a:off x="8011050" y="4673316"/>
                <a:ext cx="141182" cy="641754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57" name="Connecteur droit 56"/>
              <p:cNvCxnSpPr/>
              <p:nvPr/>
            </p:nvCxnSpPr>
            <p:spPr>
              <a:xfrm flipH="1">
                <a:off x="8011050" y="4631987"/>
                <a:ext cx="161350" cy="388881"/>
              </a:xfrm>
              <a:prstGeom prst="line">
                <a:avLst/>
              </a:prstGeom>
              <a:ln>
                <a:solidFill>
                  <a:srgbClr val="FFFF00"/>
                </a:solidFill>
              </a:ln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58" name="Connecteur droit 57"/>
              <p:cNvCxnSpPr/>
              <p:nvPr/>
            </p:nvCxnSpPr>
            <p:spPr>
              <a:xfrm flipH="1">
                <a:off x="8011051" y="4625944"/>
                <a:ext cx="161348" cy="250908"/>
              </a:xfrm>
              <a:prstGeom prst="line">
                <a:avLst/>
              </a:prstGeom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59" name="Connecteur droit 58"/>
              <p:cNvCxnSpPr/>
              <p:nvPr/>
            </p:nvCxnSpPr>
            <p:spPr>
              <a:xfrm flipH="1">
                <a:off x="8011051" y="4631987"/>
                <a:ext cx="141181" cy="100849"/>
              </a:xfrm>
              <a:prstGeom prst="line">
                <a:avLst/>
              </a:prstGeom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</p:cxnSp>
        </p:grpSp>
      </p:grpSp>
      <p:pic>
        <p:nvPicPr>
          <p:cNvPr id="4102" name="Picture 6" descr="https://support.industry.siemens.com/cs/images/60179485/verlaengerung_bis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995451"/>
            <a:ext cx="1807543" cy="1358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Espace réservé du numéro de diapositive 6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7552A-F4F7-41D4-9AED-7FE8D92FF76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096193"/>
      </p:ext>
    </p:extLst>
  </p:cSld>
  <p:clrMapOvr>
    <a:masterClrMapping/>
  </p:clrMapOvr>
</p:sld>
</file>

<file path=ppt/theme/theme1.xml><?xml version="1.0" encoding="utf-8"?>
<a:theme xmlns:a="http://schemas.openxmlformats.org/drawingml/2006/main" name="Ppt-presentation-couv-bleue-QUAL-LABO-FOR-029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pt présentation couv bleue QUAL-LABO-FOR-029.pptx" id="{026CAF1B-936D-4471-AAAB-EEA40CCDED7E}" vid="{5B8F6823-93F3-4158-AEDB-91CE7B6E3987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Control and Monitoring System</Template>
  <TotalTime>362</TotalTime>
  <Words>393</Words>
  <Application>Microsoft Office PowerPoint</Application>
  <PresentationFormat>Affichage à l'écran (4:3)</PresentationFormat>
  <Paragraphs>64</Paragraphs>
  <Slides>11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2" baseType="lpstr">
      <vt:lpstr>Ppt-presentation-couv-bleue-QUAL-LABO-FOR-029</vt:lpstr>
      <vt:lpstr>LST AUX Cabling status report  E. Chabanne A. Fiasson</vt:lpstr>
      <vt:lpstr>Main LST cable Paths and cabinets</vt:lpstr>
      <vt:lpstr>Main LST cable Paths and cabinets</vt:lpstr>
      <vt:lpstr>Cabling architecture status</vt:lpstr>
      <vt:lpstr>AMC Boxes cable paths</vt:lpstr>
      <vt:lpstr>Optical fiber fusion splicing</vt:lpstr>
      <vt:lpstr>Cable per cabinet listing</vt:lpstr>
      <vt:lpstr>Cable per cabinet listing</vt:lpstr>
      <vt:lpstr>Cable per cabinet listing</vt:lpstr>
      <vt:lpstr>Perspectives 2017</vt:lpstr>
      <vt:lpstr>Main LST cable Paths and cabinets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LST AUX status report</dc:title>
  <dc:creator>Eric CHABANNE</dc:creator>
  <cp:lastModifiedBy>Eric CHABANNE</cp:lastModifiedBy>
  <cp:revision>53</cp:revision>
  <dcterms:created xsi:type="dcterms:W3CDTF">2015-12-07T08:49:51Z</dcterms:created>
  <dcterms:modified xsi:type="dcterms:W3CDTF">2016-12-13T14:35:29Z</dcterms:modified>
</cp:coreProperties>
</file>