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  <p:sldMasterId id="2147483779" r:id="rId2"/>
  </p:sldMasterIdLst>
  <p:notesMasterIdLst>
    <p:notesMasterId r:id="rId16"/>
  </p:notesMasterIdLst>
  <p:handoutMasterIdLst>
    <p:handoutMasterId r:id="rId17"/>
  </p:handoutMasterIdLst>
  <p:sldIdLst>
    <p:sldId id="324" r:id="rId3"/>
    <p:sldId id="325" r:id="rId4"/>
    <p:sldId id="392" r:id="rId5"/>
    <p:sldId id="377" r:id="rId6"/>
    <p:sldId id="335" r:id="rId7"/>
    <p:sldId id="373" r:id="rId8"/>
    <p:sldId id="338" r:id="rId9"/>
    <p:sldId id="337" r:id="rId10"/>
    <p:sldId id="379" r:id="rId11"/>
    <p:sldId id="383" r:id="rId12"/>
    <p:sldId id="393" r:id="rId13"/>
    <p:sldId id="363" r:id="rId14"/>
    <p:sldId id="378" r:id="rId1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1EC"/>
    <a:srgbClr val="DFC6CF"/>
    <a:srgbClr val="FF0000"/>
    <a:srgbClr val="FFEDFA"/>
    <a:srgbClr val="FF7C80"/>
    <a:srgbClr val="66FFFF"/>
    <a:srgbClr val="E906B9"/>
    <a:srgbClr val="00FF00"/>
    <a:srgbClr val="731652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Style foncé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21" autoAdjust="0"/>
    <p:restoredTop sz="80000" autoAdjust="0"/>
  </p:normalViewPr>
  <p:slideViewPr>
    <p:cSldViewPr snapToGrid="0" snapToObjects="1">
      <p:cViewPr varScale="1">
        <p:scale>
          <a:sx n="71" d="100"/>
          <a:sy n="71" d="100"/>
        </p:scale>
        <p:origin x="8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7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2740D-83E0-BC42-8E85-6EBF1ED9829B}" type="datetimeFigureOut">
              <a:rPr lang="fr-FR" smtClean="0"/>
              <a:t>01/06/2017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CFFAD-A5DD-104B-897B-6FC1FEA0BE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55297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91772-E223-9C4E-8B94-364D67DD1CFC}" type="datetimeFigureOut">
              <a:rPr lang="fr-FR" smtClean="0"/>
              <a:t>01/06/2017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37BAF-1C94-6C40-804B-219C463881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59530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37BAF-1C94-6C40-804B-219C4638811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3549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5427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8E65FF-9636-4EA4-97E1-37D0E978DE4C}" type="slidenum">
              <a:rPr lang="fr-FR" altLang="fr-FR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fr-FR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016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37BAF-1C94-6C40-804B-219C4638811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5506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37BAF-1C94-6C40-804B-219C4638811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7211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5000"/>
            </a:pPr>
            <a:r>
              <a:rPr lang="en-US" dirty="0" smtClean="0"/>
              <a:t>General Program (GP) : astrophysical targets of interest mostly compliant with the B1 law (satellite attitude law).</a:t>
            </a:r>
          </a:p>
          <a:p>
            <a:pPr>
              <a:defRPr sz="5000"/>
            </a:pPr>
            <a:r>
              <a:rPr lang="en-US" dirty="0" smtClean="0"/>
              <a:t>GP observation plan is uploaded to the satellite every 2 weeks</a:t>
            </a:r>
          </a:p>
          <a:p>
            <a:pPr>
              <a:defRPr sz="5000"/>
            </a:pPr>
            <a:r>
              <a:rPr lang="en-US" dirty="0" smtClean="0"/>
              <a:t>How to apply ?</a:t>
            </a:r>
            <a:r>
              <a:rPr lang="en-US" baseline="0" dirty="0" smtClean="0"/>
              <a:t> </a:t>
            </a:r>
            <a:r>
              <a:rPr lang="en-US" dirty="0" smtClean="0"/>
              <a:t>Call for observation proposals once per year. Selection by a TAC.</a:t>
            </a:r>
          </a:p>
          <a:p>
            <a:pPr>
              <a:defRPr sz="5000"/>
            </a:pPr>
            <a:r>
              <a:rPr lang="en-US" dirty="0" smtClean="0"/>
              <a:t>Example : survey of the Virgo cluster</a:t>
            </a:r>
            <a:r>
              <a:rPr lang="en-US" baseline="0" dirty="0" smtClean="0"/>
              <a:t> </a:t>
            </a:r>
            <a:r>
              <a:rPr lang="en-US" dirty="0" smtClean="0"/>
              <a:t>(TDEs, AGNs)</a:t>
            </a:r>
          </a:p>
          <a:p>
            <a:pPr>
              <a:defRPr sz="5000"/>
            </a:pPr>
            <a:endParaRPr lang="fr-FR" dirty="0" smtClean="0"/>
          </a:p>
          <a:p>
            <a:pPr algn="l">
              <a:defRPr sz="4800"/>
            </a:pPr>
            <a:r>
              <a:rPr lang="en-US" dirty="0" smtClean="0"/>
              <a:t>Autonomous transient detection by ECLAIRs :</a:t>
            </a:r>
          </a:p>
          <a:p>
            <a:pPr marL="0" indent="0" algn="l">
              <a:buSzPct val="75000"/>
              <a:buNone/>
              <a:defRPr sz="4800"/>
            </a:pPr>
            <a:r>
              <a:rPr lang="en-US" dirty="0" smtClean="0"/>
              <a:t>known source (repointing only if above a given threshold)</a:t>
            </a:r>
          </a:p>
          <a:p>
            <a:pPr marL="0" indent="0" algn="l">
              <a:buSzPct val="75000"/>
              <a:buNone/>
              <a:defRPr sz="4800"/>
            </a:pPr>
            <a:r>
              <a:rPr lang="en-US" dirty="0" smtClean="0"/>
              <a:t>unknown source : GRB (Core Program : CP) or other astrophysical transient (GP)</a:t>
            </a:r>
          </a:p>
          <a:p>
            <a:pPr marL="0" indent="0" algn="l">
              <a:buSzPct val="75000"/>
              <a:buNone/>
              <a:defRPr sz="4800"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4800"/>
            </a:pPr>
            <a:r>
              <a:rPr lang="en-US" dirty="0" smtClean="0"/>
              <a:t>All transients will be notified in short time scales (&lt;30s for 65% of alerts) to the FSC and then to the community.</a:t>
            </a:r>
          </a:p>
          <a:p>
            <a:pPr marL="0" indent="0" algn="l">
              <a:buSzPct val="75000"/>
              <a:buNone/>
              <a:defRPr sz="4800"/>
            </a:pPr>
            <a:endParaRPr lang="en-US" dirty="0" smtClean="0"/>
          </a:p>
          <a:p>
            <a:pPr>
              <a:defRPr sz="5000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37BAF-1C94-6C40-804B-219C4638811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7459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defRPr sz="5000"/>
            </a:pPr>
            <a:r>
              <a:rPr lang="en-US" sz="1200" dirty="0" smtClean="0"/>
              <a:t>OCG (Operation and Control Group) will check that the </a:t>
            </a:r>
            <a:r>
              <a:rPr lang="en-US" sz="1200" dirty="0" err="1" smtClean="0"/>
              <a:t>ToO</a:t>
            </a:r>
            <a:r>
              <a:rPr lang="en-US" sz="1200" dirty="0" smtClean="0"/>
              <a:t> can be performed given the constraints related to satellite health.</a:t>
            </a:r>
          </a:p>
          <a:p>
            <a:pPr algn="l">
              <a:defRPr sz="5000"/>
            </a:pPr>
            <a:r>
              <a:rPr lang="en-US" sz="1200" dirty="0" smtClean="0"/>
              <a:t>The OCG meets once per day (5d/7).</a:t>
            </a:r>
          </a:p>
          <a:p>
            <a:pPr algn="l">
              <a:defRPr sz="5000"/>
            </a:pPr>
            <a:r>
              <a:rPr lang="en-US" sz="1200" dirty="0" smtClean="0"/>
              <a:t>For </a:t>
            </a:r>
            <a:r>
              <a:rPr lang="en-US" sz="1200" dirty="0" err="1" smtClean="0"/>
              <a:t>ToO</a:t>
            </a:r>
            <a:r>
              <a:rPr lang="en-US" sz="1200" dirty="0" smtClean="0"/>
              <a:t>-EX or </a:t>
            </a:r>
            <a:r>
              <a:rPr lang="en-US" sz="1200" dirty="0" err="1" smtClean="0"/>
              <a:t>ToO</a:t>
            </a:r>
            <a:r>
              <a:rPr lang="en-US" sz="1200" dirty="0" smtClean="0"/>
              <a:t>-MM a special OCG meeting is requested (24h/24).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The new Work Plan is sent to the CCC (Chinese Control Center) to build the </a:t>
            </a:r>
            <a:r>
              <a:rPr lang="en-US" sz="1200" dirty="0" err="1" smtClean="0"/>
              <a:t>Telecommands</a:t>
            </a:r>
            <a:r>
              <a:rPr lang="en-US" sz="1200" dirty="0" smtClean="0"/>
              <a:t> and upload them to the satellite using the S-band antennas available in </a:t>
            </a:r>
            <a:r>
              <a:rPr lang="en-US" sz="1200" dirty="0" err="1" smtClean="0"/>
              <a:t>Sanya</a:t>
            </a:r>
            <a:r>
              <a:rPr lang="en-US" sz="1200" dirty="0" smtClean="0"/>
              <a:t> (for </a:t>
            </a:r>
            <a:r>
              <a:rPr lang="en-US" sz="1200" dirty="0" err="1" smtClean="0"/>
              <a:t>ToO</a:t>
            </a:r>
            <a:r>
              <a:rPr lang="en-US" sz="1200" dirty="0" smtClean="0"/>
              <a:t>-EX and </a:t>
            </a:r>
            <a:r>
              <a:rPr lang="en-US" sz="1200" dirty="0" err="1" smtClean="0"/>
              <a:t>ToO</a:t>
            </a:r>
            <a:r>
              <a:rPr lang="en-US" sz="1200" dirty="0" smtClean="0"/>
              <a:t>-MM, the CNES provides the antennas in </a:t>
            </a:r>
            <a:r>
              <a:rPr lang="en-US" sz="1200" dirty="0" err="1" smtClean="0"/>
              <a:t>Kourou</a:t>
            </a:r>
            <a:r>
              <a:rPr lang="en-US" sz="1200" dirty="0" smtClean="0"/>
              <a:t> and </a:t>
            </a:r>
            <a:r>
              <a:rPr lang="en-US" sz="1200" dirty="0" err="1" smtClean="0"/>
              <a:t>Hartbeesthoek</a:t>
            </a:r>
            <a:r>
              <a:rPr lang="en-US" sz="1200" dirty="0" smtClean="0"/>
              <a:t>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(</a:t>
            </a:r>
            <a:r>
              <a:rPr lang="en-US" sz="12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Abadie</a:t>
            </a:r>
            <a:r>
              <a:rPr lang="en-US" sz="1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et al. 2010a)</a:t>
            </a:r>
          </a:p>
          <a:p>
            <a:r>
              <a:rPr lang="fr-FR" dirty="0" smtClean="0"/>
              <a:t>Sur la figure,</a:t>
            </a:r>
            <a:r>
              <a:rPr lang="fr-FR" baseline="0" dirty="0" smtClean="0"/>
              <a:t> c’est le rate combien sont produits dans tous l’univers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37BAF-1C94-6C40-804B-219C4638811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403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37BAF-1C94-6C40-804B-219C4638811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3480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37BAF-1C94-6C40-804B-219C46388110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101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37BAF-1C94-6C40-804B-219C46388110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9685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E1E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C333-95D8-2C40-8EB4-C9FDA4011762}" type="datetime1">
              <a:rPr lang="fr-FR" smtClean="0"/>
              <a:t>01/06/2017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500"/>
            </a:lvl1pPr>
          </a:lstStyle>
          <a:p>
            <a:fld id="{C6BF3935-ED6B-8F4E-A8C4-6A8FF70BDE7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6955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63B-0BFE-A945-80AE-767EDCCC993C}" type="datetime1">
              <a:rPr lang="fr-FR" smtClean="0"/>
              <a:t>01/06/2017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F3935-ED6B-8F4E-A8C4-6A8FF70BDE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0523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0" name="Shape 50"/>
          <p:cNvSpPr/>
          <p:nvPr/>
        </p:nvSpPr>
        <p:spPr>
          <a:xfrm>
            <a:off x="0" y="6615266"/>
            <a:ext cx="9110663" cy="2115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0" tIns="19050" rIns="19050" bIns="19050" anchor="ctr">
            <a:spAutoFit/>
          </a:bodyPr>
          <a:lstStyle>
            <a:lvl1pPr>
              <a:defRPr sz="3000"/>
            </a:lvl1pPr>
          </a:lstStyle>
          <a:p>
            <a:r>
              <a:rPr sz="1125"/>
              <a:t>C. Lachaud &amp; J. Wang  -  Qiannan  -  2nd SVOM scientific workshop</a:t>
            </a:r>
          </a:p>
        </p:txBody>
      </p:sp>
      <p:sp>
        <p:nvSpPr>
          <p:cNvPr id="51" name="Shape 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91033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E1E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D0C32-8127-4F44-BEB8-57E8AFDFA6A0}" type="datetime1">
              <a:rPr lang="fr-FR"/>
              <a:pPr>
                <a:defRPr/>
              </a:pPr>
              <a:t>01/06/2017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500"/>
            </a:lvl1pPr>
          </a:lstStyle>
          <a:p>
            <a:pPr>
              <a:defRPr/>
            </a:pPr>
            <a:fld id="{4E8D98CF-2FBC-45D2-8F44-D39A3B5F7095}" type="slidenum">
              <a:rPr lang="fr-FR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007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F11D9-F77C-406A-9329-74401126E994}" type="datetime1">
              <a:rPr lang="fr-FR"/>
              <a:pPr>
                <a:defRPr/>
              </a:pPr>
              <a:t>01/06/2017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D1C28-57A0-4585-97D7-EAE3B316D8EC}" type="slidenum">
              <a:rPr lang="fr-FR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253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B4415-64A3-49CC-B792-9571A8E43EE1}" type="datetime1">
              <a:rPr lang="fr-FR"/>
              <a:pPr>
                <a:defRPr/>
              </a:pPr>
              <a:t>01/06/2017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48A3E-656E-4987-B0F8-57A993365F2E}" type="slidenum">
              <a:rPr lang="fr-FR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648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FBF39-DBD6-4ECA-ABB9-82B1A6FF1F78}" type="datetime1">
              <a:rPr lang="fr-FR"/>
              <a:pPr>
                <a:defRPr/>
              </a:pPr>
              <a:t>01/06/2017</a:t>
            </a:fld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77EE1-595F-4EC1-977A-8754C343F63E}" type="slidenum">
              <a:rPr lang="fr-FR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812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893DD-2541-4CF0-8854-1218DE1881FE}" type="datetime1">
              <a:rPr lang="fr-FR"/>
              <a:pPr>
                <a:defRPr/>
              </a:pPr>
              <a:t>01/06/2017</a:t>
            </a:fld>
            <a:endParaRPr 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8BAF4-89AF-496C-B70E-9DC6825C8A16}" type="slidenum">
              <a:rPr lang="fr-FR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290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498DF-3216-41D0-8D8E-3800C254D658}" type="datetime1">
              <a:rPr lang="fr-FR"/>
              <a:pPr>
                <a:defRPr/>
              </a:pPr>
              <a:t>01/06/2017</a:t>
            </a:fld>
            <a:endParaRPr lang="fr-FR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BF2B5-D722-4550-9447-57F17DF3C3F3}" type="slidenum">
              <a:rPr lang="fr-FR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2011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255F6-5195-4C09-BDF4-701A1CF0CA87}" type="datetime1">
              <a:rPr lang="fr-FR"/>
              <a:pPr>
                <a:defRPr/>
              </a:pPr>
              <a:t>01/06/2017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CC9C2-865D-4035-A8F6-1D57F7C1D908}" type="slidenum">
              <a:rPr lang="fr-FR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0621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98190-312A-46C7-9546-62AA788A8513}" type="datetime1">
              <a:rPr lang="fr-FR"/>
              <a:pPr>
                <a:defRPr/>
              </a:pPr>
              <a:t>01/06/2017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E280B-9093-4C13-9FFD-ABF07633211B}" type="slidenum">
              <a:rPr lang="fr-FR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871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FC839-11DE-4C43-A690-EB589C64CAEC}" type="datetime1">
              <a:rPr lang="fr-FR" smtClean="0"/>
              <a:t>01/06/2017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F3935-ED6B-8F4E-A8C4-6A8FF70BDE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60569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A50A4-6BF3-4E2F-AB02-6CCC47F68829}" type="datetime1">
              <a:rPr lang="fr-FR"/>
              <a:pPr>
                <a:defRPr/>
              </a:pPr>
              <a:t>01/06/2017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FF677-0B16-49E0-AB91-9D9183EAB43B}" type="slidenum">
              <a:rPr lang="fr-FR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067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ED548-6415-4754-8865-88B6FFC74070}" type="datetime1">
              <a:rPr lang="fr-FR"/>
              <a:pPr>
                <a:defRPr/>
              </a:pPr>
              <a:t>01/06/2017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2E084-D269-49D5-808B-694611CF37F3}" type="slidenum">
              <a:rPr lang="fr-FR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168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1DD99-6E4A-DC45-8927-DBD5F8BFB172}" type="datetime1">
              <a:rPr lang="fr-FR" smtClean="0"/>
              <a:t>01/06/2017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F3935-ED6B-8F4E-A8C4-6A8FF70BDE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785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16D1-3F95-1544-BADD-FC163D74CC5C}" type="datetime1">
              <a:rPr lang="fr-FR" smtClean="0"/>
              <a:t>01/06/2017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F3935-ED6B-8F4E-A8C4-6A8FF70BDE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5293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07DE-2D0B-F842-AA3D-493B491427F8}" type="datetime1">
              <a:rPr lang="fr-FR" smtClean="0"/>
              <a:t>01/06/2017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F3935-ED6B-8F4E-A8C4-6A8FF70BDE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2091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B6629-4893-6443-A79F-D729B0C280FB}" type="datetime1">
              <a:rPr lang="fr-FR" smtClean="0"/>
              <a:t>01/06/2017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F3935-ED6B-8F4E-A8C4-6A8FF70BDE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6505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CA369-13B3-9348-850A-78241FD205A4}" type="datetime1">
              <a:rPr lang="fr-FR" smtClean="0"/>
              <a:t>01/06/2017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F3935-ED6B-8F4E-A8C4-6A8FF70BDE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1180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AB534-D69B-7D44-80B1-0769FD2982CA}" type="datetime1">
              <a:rPr lang="fr-FR" smtClean="0"/>
              <a:t>01/06/2017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F3935-ED6B-8F4E-A8C4-6A8FF70BDE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6010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E0F2-8E08-6F42-82BB-6BB790832DDC}" type="datetime1">
              <a:rPr lang="fr-FR" smtClean="0"/>
              <a:t>01/06/2017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F3935-ED6B-8F4E-A8C4-6A8FF70BDE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1265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5C9D6D2-A7D1-6242-A7DF-2860BE3D3FBF}" type="datetime1">
              <a:rPr lang="fr-FR" smtClean="0"/>
              <a:t>01/06/2017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6BF3935-ED6B-8F4E-A8C4-6A8FF70BDE7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176" y="6316445"/>
            <a:ext cx="578504" cy="34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456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9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E1EC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E1EC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E1EC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E1EC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E1EC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5A9EED-444B-4F4E-A486-6D9D6764A656}" type="datetime1">
              <a:rPr lang="fr-FR"/>
              <a:pPr>
                <a:defRPr/>
              </a:pPr>
              <a:t>01/06/2017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3C8592-76E9-4FB3-8830-69CFC13B4BA3}" type="slidenum">
              <a:rPr lang="fr-FR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227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FFE1EC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FFE1EC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FFE1EC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FFE1EC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FFE1EC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ctrTitle"/>
          </p:nvPr>
        </p:nvSpPr>
        <p:spPr>
          <a:xfrm>
            <a:off x="287012" y="3099315"/>
            <a:ext cx="8569976" cy="1470025"/>
          </a:xfrm>
        </p:spPr>
        <p:txBody>
          <a:bodyPr>
            <a:normAutofit/>
          </a:bodyPr>
          <a:lstStyle/>
          <a:p>
            <a:r>
              <a:rPr lang="fr-FR" b="1" dirty="0" smtClean="0"/>
              <a:t>SVOM in the multi-</a:t>
            </a:r>
            <a:r>
              <a:rPr lang="fr-FR" b="1" dirty="0" err="1" smtClean="0"/>
              <a:t>messenger</a:t>
            </a:r>
            <a:r>
              <a:rPr lang="fr-FR" b="1" dirty="0" smtClean="0"/>
              <a:t> area</a:t>
            </a:r>
            <a:endParaRPr lang="fr-FR" dirty="0"/>
          </a:p>
        </p:txBody>
      </p:sp>
      <p:sp>
        <p:nvSpPr>
          <p:cNvPr id="20" name="Sous-titre 19"/>
          <p:cNvSpPr>
            <a:spLocks noGrp="1"/>
          </p:cNvSpPr>
          <p:nvPr>
            <p:ph type="subTitle" idx="1"/>
          </p:nvPr>
        </p:nvSpPr>
        <p:spPr>
          <a:xfrm>
            <a:off x="1371600" y="4665963"/>
            <a:ext cx="6400800" cy="1752600"/>
          </a:xfrm>
        </p:spPr>
        <p:txBody>
          <a:bodyPr>
            <a:normAutofit fontScale="62500" lnSpcReduction="20000"/>
          </a:bodyPr>
          <a:lstStyle/>
          <a:p>
            <a:r>
              <a:rPr lang="fr-FR" sz="5600" dirty="0">
                <a:solidFill>
                  <a:srgbClr val="FFFFFF"/>
                </a:solidFill>
              </a:rPr>
              <a:t>Sarah </a:t>
            </a:r>
            <a:r>
              <a:rPr lang="fr-FR" sz="5600" dirty="0" err="1">
                <a:solidFill>
                  <a:srgbClr val="FFFFFF"/>
                </a:solidFill>
              </a:rPr>
              <a:t>Antier</a:t>
            </a:r>
            <a:endParaRPr lang="fr-FR" sz="5600" dirty="0">
              <a:solidFill>
                <a:srgbClr val="FFFFFF"/>
              </a:solidFill>
            </a:endParaRPr>
          </a:p>
          <a:p>
            <a:r>
              <a:rPr lang="fr-FR" sz="2800" b="1" dirty="0" smtClean="0">
                <a:solidFill>
                  <a:srgbClr val="FFFFFF"/>
                </a:solidFill>
              </a:rPr>
              <a:t>LAL, France</a:t>
            </a:r>
          </a:p>
          <a:p>
            <a:r>
              <a:rPr lang="fr-FR" sz="2800" b="1" dirty="0" smtClean="0">
                <a:solidFill>
                  <a:srgbClr val="FFFFFF"/>
                </a:solidFill>
              </a:rPr>
              <a:t>(antier@lal.in2p3.fr)</a:t>
            </a:r>
            <a:endParaRPr lang="fr-FR" sz="2800" b="1" dirty="0">
              <a:solidFill>
                <a:srgbClr val="FFFFFF"/>
              </a:solidFill>
            </a:endParaRPr>
          </a:p>
          <a:p>
            <a:endParaRPr lang="fr-FR" sz="2800" b="1" dirty="0">
              <a:solidFill>
                <a:srgbClr val="FFFFFF"/>
              </a:solidFill>
            </a:endParaRPr>
          </a:p>
          <a:p>
            <a:r>
              <a:rPr lang="fr-FR" b="1" dirty="0" smtClean="0">
                <a:solidFill>
                  <a:srgbClr val="FFEDFA"/>
                </a:solidFill>
              </a:rPr>
              <a:t>On </a:t>
            </a:r>
            <a:r>
              <a:rPr lang="fr-FR" b="1" dirty="0" err="1" smtClean="0">
                <a:solidFill>
                  <a:srgbClr val="FFEDFA"/>
                </a:solidFill>
              </a:rPr>
              <a:t>behalf</a:t>
            </a:r>
            <a:r>
              <a:rPr lang="fr-FR" b="1" dirty="0" smtClean="0">
                <a:solidFill>
                  <a:srgbClr val="FFEDFA"/>
                </a:solidFill>
              </a:rPr>
              <a:t> of</a:t>
            </a:r>
            <a:r>
              <a:rPr lang="fr-FR" b="1" dirty="0" smtClean="0">
                <a:solidFill>
                  <a:srgbClr val="FFEDFA"/>
                </a:solidFill>
              </a:rPr>
              <a:t> </a:t>
            </a:r>
            <a:r>
              <a:rPr lang="fr-FR" b="1" dirty="0">
                <a:solidFill>
                  <a:srgbClr val="FFEDFA"/>
                </a:solidFill>
              </a:rPr>
              <a:t>the SVOM consortium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F3935-ED6B-8F4E-A8C4-6A8FF70BDE7C}" type="slidenum">
              <a:rPr lang="fr-FR" sz="1800" smtClean="0"/>
              <a:t>1</a:t>
            </a:fld>
            <a:endParaRPr lang="fr-FR" sz="1800" dirty="0"/>
          </a:p>
        </p:txBody>
      </p:sp>
      <p:sp>
        <p:nvSpPr>
          <p:cNvPr id="15" name="Rectangle 14"/>
          <p:cNvSpPr/>
          <p:nvPr/>
        </p:nvSpPr>
        <p:spPr>
          <a:xfrm>
            <a:off x="116824" y="111976"/>
            <a:ext cx="1871636" cy="1200329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r>
              <a:rPr lang="tr-TR" b="1" dirty="0" smtClean="0">
                <a:solidFill>
                  <a:srgbClr val="FFFFFF"/>
                </a:solidFill>
              </a:rPr>
              <a:t>CEA-Irfu</a:t>
            </a:r>
            <a:r>
              <a:rPr lang="tr-TR" b="1" dirty="0">
                <a:solidFill>
                  <a:srgbClr val="FFFFFF"/>
                </a:solidFill>
              </a:rPr>
              <a:t>, </a:t>
            </a:r>
            <a:r>
              <a:rPr lang="tr-TR" b="1" dirty="0" smtClean="0">
                <a:solidFill>
                  <a:srgbClr val="FFFFFF"/>
                </a:solidFill>
              </a:rPr>
              <a:t>Saclay</a:t>
            </a:r>
            <a:endParaRPr lang="fr-FR" b="1" dirty="0" smtClean="0">
              <a:solidFill>
                <a:srgbClr val="FFFFFF"/>
              </a:solidFill>
            </a:endParaRPr>
          </a:p>
          <a:p>
            <a:r>
              <a:rPr lang="fr-FR" b="1" dirty="0">
                <a:solidFill>
                  <a:srgbClr val="FFFFFF"/>
                </a:solidFill>
              </a:rPr>
              <a:t>IAP, </a:t>
            </a:r>
            <a:r>
              <a:rPr lang="fr-FR" b="1" dirty="0" smtClean="0">
                <a:solidFill>
                  <a:srgbClr val="FFFFFF"/>
                </a:solidFill>
              </a:rPr>
              <a:t>Paris</a:t>
            </a:r>
          </a:p>
          <a:p>
            <a:r>
              <a:rPr lang="fr-FR" b="1" dirty="0">
                <a:solidFill>
                  <a:srgbClr val="FFFFFF"/>
                </a:solidFill>
              </a:rPr>
              <a:t>APC, </a:t>
            </a:r>
            <a:r>
              <a:rPr lang="fr-FR" b="1" dirty="0" smtClean="0">
                <a:solidFill>
                  <a:srgbClr val="FFFFFF"/>
                </a:solidFill>
              </a:rPr>
              <a:t>Paris</a:t>
            </a:r>
          </a:p>
          <a:p>
            <a:r>
              <a:rPr lang="fi-FI" b="1" dirty="0">
                <a:solidFill>
                  <a:srgbClr val="FFFFFF"/>
                </a:solidFill>
              </a:rPr>
              <a:t>CNES, </a:t>
            </a:r>
            <a:r>
              <a:rPr lang="fi-FI" b="1" dirty="0" smtClean="0">
                <a:solidFill>
                  <a:srgbClr val="FFFFFF"/>
                </a:solidFill>
              </a:rPr>
              <a:t>Toulouse</a:t>
            </a:r>
            <a:endParaRPr lang="tr-TR" b="1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78444" y="111976"/>
            <a:ext cx="17779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>
                <a:solidFill>
                  <a:srgbClr val="FFFFFF"/>
                </a:solidFill>
              </a:rPr>
              <a:t>NAOC</a:t>
            </a:r>
            <a:r>
              <a:rPr lang="nl-NL" b="1" dirty="0">
                <a:solidFill>
                  <a:srgbClr val="FFFFFF"/>
                </a:solidFill>
              </a:rPr>
              <a:t>, Beijing</a:t>
            </a:r>
          </a:p>
          <a:p>
            <a:r>
              <a:rPr lang="tr-TR" b="1" dirty="0">
                <a:solidFill>
                  <a:srgbClr val="FFFFFF"/>
                </a:solidFill>
              </a:rPr>
              <a:t>XIOPM, </a:t>
            </a:r>
            <a:r>
              <a:rPr lang="tr-TR" b="1" dirty="0" smtClean="0">
                <a:solidFill>
                  <a:srgbClr val="FFFFFF"/>
                </a:solidFill>
              </a:rPr>
              <a:t>Xi’an</a:t>
            </a:r>
            <a:endParaRPr lang="fr-FR" b="1" dirty="0" smtClean="0">
              <a:solidFill>
                <a:srgbClr val="FFFFFF"/>
              </a:solidFill>
            </a:endParaRPr>
          </a:p>
          <a:p>
            <a:r>
              <a:rPr lang="nl-NL" b="1" dirty="0">
                <a:solidFill>
                  <a:srgbClr val="FFFFFF"/>
                </a:solidFill>
              </a:rPr>
              <a:t>IHEP, Beijing</a:t>
            </a:r>
          </a:p>
          <a:p>
            <a:r>
              <a:rPr lang="fr-FR" b="1" dirty="0">
                <a:solidFill>
                  <a:srgbClr val="FFFFFF"/>
                </a:solidFill>
              </a:rPr>
              <a:t>SECM, Shanghai</a:t>
            </a:r>
          </a:p>
          <a:p>
            <a:endParaRPr lang="tr-TR" b="1" dirty="0">
              <a:solidFill>
                <a:srgbClr val="FFFFFF"/>
              </a:solidFill>
            </a:endParaRPr>
          </a:p>
          <a:p>
            <a:endParaRPr lang="fr-FR" b="1" dirty="0" smtClean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46362" y="111976"/>
            <a:ext cx="2020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b="1" dirty="0">
                <a:solidFill>
                  <a:srgbClr val="FFFFFF"/>
                </a:solidFill>
              </a:rPr>
              <a:t>IRAP, Toulouse</a:t>
            </a:r>
          </a:p>
          <a:p>
            <a:r>
              <a:rPr lang="fr-FR" b="1" dirty="0">
                <a:solidFill>
                  <a:srgbClr val="FFFFFF"/>
                </a:solidFill>
              </a:rPr>
              <a:t>LAM, Marseille</a:t>
            </a:r>
          </a:p>
          <a:p>
            <a:r>
              <a:rPr lang="fr-FR" b="1" dirty="0">
                <a:solidFill>
                  <a:srgbClr val="FFFFFF"/>
                </a:solidFill>
              </a:rPr>
              <a:t>CPPM, Marseille</a:t>
            </a:r>
          </a:p>
          <a:p>
            <a:r>
              <a:rPr lang="fr-FR" b="1" dirty="0">
                <a:solidFill>
                  <a:srgbClr val="FFFFFF"/>
                </a:solidFill>
              </a:rPr>
              <a:t>GEPI, </a:t>
            </a:r>
            <a:r>
              <a:rPr lang="fr-FR" b="1" dirty="0" smtClean="0">
                <a:solidFill>
                  <a:srgbClr val="FFFFFF"/>
                </a:solidFill>
              </a:rPr>
              <a:t>Meudon</a:t>
            </a:r>
            <a:endParaRPr lang="fr-FR" b="1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56841" y="111976"/>
            <a:ext cx="22832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rgbClr val="FFFFFF"/>
                </a:solidFill>
              </a:rPr>
              <a:t>LAL</a:t>
            </a:r>
            <a:r>
              <a:rPr lang="fr-FR" b="1" dirty="0" smtClean="0">
                <a:solidFill>
                  <a:srgbClr val="FFFFFF"/>
                </a:solidFill>
              </a:rPr>
              <a:t>,</a:t>
            </a:r>
            <a:r>
              <a:rPr lang="tr-TR" b="1" dirty="0" smtClean="0">
                <a:solidFill>
                  <a:srgbClr val="FFFFFF"/>
                </a:solidFill>
              </a:rPr>
              <a:t> </a:t>
            </a:r>
            <a:r>
              <a:rPr lang="tr-TR" b="1" dirty="0">
                <a:solidFill>
                  <a:srgbClr val="FFFFFF"/>
                </a:solidFill>
              </a:rPr>
              <a:t>Orsay</a:t>
            </a:r>
          </a:p>
          <a:p>
            <a:r>
              <a:rPr lang="fr-FR" b="1" dirty="0">
                <a:solidFill>
                  <a:srgbClr val="FFFFFF"/>
                </a:solidFill>
              </a:rPr>
              <a:t>LUPM, Montpellier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University of Leicester</a:t>
            </a:r>
          </a:p>
          <a:p>
            <a:r>
              <a:rPr lang="fr-FR" b="1" dirty="0">
                <a:solidFill>
                  <a:srgbClr val="FFFFFF"/>
                </a:solidFill>
              </a:rPr>
              <a:t>MPE, </a:t>
            </a:r>
            <a:r>
              <a:rPr lang="fr-FR" b="1" dirty="0" err="1" smtClean="0">
                <a:solidFill>
                  <a:srgbClr val="FFFFFF"/>
                </a:solidFill>
              </a:rPr>
              <a:t>Garching</a:t>
            </a:r>
            <a:endParaRPr lang="fr-FR" b="1" dirty="0">
              <a:solidFill>
                <a:srgbClr val="FFFFFF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805" y="1813034"/>
            <a:ext cx="1622668" cy="97302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16824" y="6385353"/>
            <a:ext cx="184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02/06/2017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24" y="1553342"/>
            <a:ext cx="1698390" cy="97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84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160618_Figure_19-4-Cropp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5900" y="2398311"/>
            <a:ext cx="4762500" cy="3081618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Shape 216"/>
          <p:cNvSpPr>
            <a:spLocks noGrp="1"/>
          </p:cNvSpPr>
          <p:nvPr>
            <p:ph type="title"/>
          </p:nvPr>
        </p:nvSpPr>
        <p:spPr>
          <a:xfrm>
            <a:off x="352425" y="57150"/>
            <a:ext cx="8039100" cy="68289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b="1" dirty="0" err="1" smtClean="0"/>
              <a:t>ToO</a:t>
            </a:r>
            <a:r>
              <a:rPr b="1" dirty="0" smtClean="0"/>
              <a:t>-M</a:t>
            </a:r>
            <a:r>
              <a:rPr lang="fr-FR" b="1" dirty="0" smtClean="0"/>
              <a:t>M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17" name="Shape 217"/>
          <p:cNvSpPr/>
          <p:nvPr/>
        </p:nvSpPr>
        <p:spPr>
          <a:xfrm>
            <a:off x="295900" y="776484"/>
            <a:ext cx="5461412" cy="1423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 algn="l">
              <a:defRPr sz="4800"/>
            </a:lvl1pPr>
          </a:lstStyle>
          <a:p>
            <a:r>
              <a:rPr sz="1800" dirty="0" err="1">
                <a:solidFill>
                  <a:schemeClr val="bg1"/>
                </a:solidFill>
              </a:rPr>
              <a:t>ToO</a:t>
            </a:r>
            <a:r>
              <a:rPr sz="1800" dirty="0">
                <a:solidFill>
                  <a:schemeClr val="bg1"/>
                </a:solidFill>
              </a:rPr>
              <a:t>-MM is the </a:t>
            </a:r>
            <a:r>
              <a:rPr sz="1800" dirty="0" err="1">
                <a:solidFill>
                  <a:schemeClr val="bg1"/>
                </a:solidFill>
              </a:rPr>
              <a:t>ToO</a:t>
            </a:r>
            <a:r>
              <a:rPr sz="1800" dirty="0">
                <a:solidFill>
                  <a:schemeClr val="bg1"/>
                </a:solidFill>
              </a:rPr>
              <a:t> dedicated to EM counterpart search in response to a multi-messenger alert. </a:t>
            </a:r>
            <a:endParaRPr lang="fr-FR" sz="1800" dirty="0" smtClean="0">
              <a:solidFill>
                <a:schemeClr val="bg1"/>
              </a:solidFill>
            </a:endParaRPr>
          </a:p>
          <a:p>
            <a:r>
              <a:rPr sz="1800" dirty="0" smtClean="0">
                <a:solidFill>
                  <a:schemeClr val="bg1"/>
                </a:solidFill>
              </a:rPr>
              <a:t>What </a:t>
            </a:r>
            <a:r>
              <a:rPr sz="1800" dirty="0">
                <a:solidFill>
                  <a:schemeClr val="bg1"/>
                </a:solidFill>
              </a:rPr>
              <a:t>differs from the </a:t>
            </a:r>
            <a:r>
              <a:rPr sz="1800" dirty="0" err="1">
                <a:solidFill>
                  <a:schemeClr val="bg1"/>
                </a:solidFill>
              </a:rPr>
              <a:t>ToO</a:t>
            </a:r>
            <a:r>
              <a:rPr sz="1800" dirty="0">
                <a:solidFill>
                  <a:schemeClr val="bg1"/>
                </a:solidFill>
              </a:rPr>
              <a:t>-NOM and </a:t>
            </a:r>
            <a:r>
              <a:rPr sz="1800" dirty="0" err="1">
                <a:solidFill>
                  <a:schemeClr val="bg1"/>
                </a:solidFill>
              </a:rPr>
              <a:t>ToO</a:t>
            </a:r>
            <a:r>
              <a:rPr sz="1800" dirty="0">
                <a:solidFill>
                  <a:schemeClr val="bg1"/>
                </a:solidFill>
              </a:rPr>
              <a:t>-EX is the unknown position of the source within a large error box</a:t>
            </a:r>
            <a:r>
              <a:rPr sz="1800" dirty="0" smtClean="0">
                <a:solidFill>
                  <a:schemeClr val="bg1"/>
                </a:solidFill>
              </a:rPr>
              <a:t>…</a:t>
            </a:r>
            <a:endParaRPr lang="fr-FR" sz="1800" dirty="0" smtClean="0">
              <a:solidFill>
                <a:schemeClr val="bg1"/>
              </a:solidFill>
            </a:endParaRPr>
          </a:p>
          <a:p>
            <a:r>
              <a:rPr lang="fr-FR" sz="1800" b="1" dirty="0" err="1" smtClean="0">
                <a:solidFill>
                  <a:srgbClr val="FFFF00"/>
                </a:solidFill>
              </a:rPr>
              <a:t>Tiling</a:t>
            </a:r>
            <a:r>
              <a:rPr lang="fr-FR" sz="1800" b="1" dirty="0" smtClean="0">
                <a:solidFill>
                  <a:srgbClr val="FFFF00"/>
                </a:solidFill>
              </a:rPr>
              <a:t> </a:t>
            </a:r>
            <a:r>
              <a:rPr lang="fr-FR" sz="1800" b="1" dirty="0" err="1" smtClean="0">
                <a:solidFill>
                  <a:srgbClr val="FFFF00"/>
                </a:solidFill>
              </a:rPr>
              <a:t>required</a:t>
            </a:r>
            <a:r>
              <a:rPr lang="fr-FR" sz="1800" b="1" dirty="0" smtClean="0">
                <a:solidFill>
                  <a:srgbClr val="FFFF00"/>
                </a:solidFill>
              </a:rPr>
              <a:t> !</a:t>
            </a:r>
            <a:endParaRPr sz="1800" b="1" dirty="0">
              <a:solidFill>
                <a:srgbClr val="FFFF00"/>
              </a:solidFill>
            </a:endParaRPr>
          </a:p>
        </p:txBody>
      </p:sp>
      <p:pic>
        <p:nvPicPr>
          <p:cNvPr id="6" name="160618_Figure_19-2-Cropp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5900" y="2398311"/>
            <a:ext cx="4762500" cy="3081618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160618_Figure_19-1-Cropp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95900" y="2398311"/>
            <a:ext cx="4762500" cy="3081618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Rectangle 25"/>
          <p:cNvSpPr/>
          <p:nvPr/>
        </p:nvSpPr>
        <p:spPr>
          <a:xfrm>
            <a:off x="674909" y="5688056"/>
            <a:ext cx="72221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 sz="2200">
                <a:solidFill>
                  <a:srgbClr val="FFFFFF"/>
                </a:solidFill>
              </a:defRPr>
            </a:pPr>
            <a:r>
              <a:rPr lang="en-US" sz="2000" b="1" dirty="0"/>
              <a:t>Send MXT photons through VHF link + </a:t>
            </a:r>
            <a:r>
              <a:rPr lang="en-US" sz="2000" b="1" dirty="0" smtClean="0"/>
              <a:t>ground analysis.</a:t>
            </a: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  <a:defRPr sz="2200">
                <a:solidFill>
                  <a:srgbClr val="FFFFFF"/>
                </a:solidFill>
              </a:defRPr>
            </a:pPr>
            <a:r>
              <a:rPr lang="en-US" sz="2000" b="1" dirty="0"/>
              <a:t>If anything found </a:t>
            </a:r>
            <a:r>
              <a:rPr lang="en-US" sz="2000" b="1" dirty="0" smtClean="0"/>
              <a:t>: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lang="en-US" sz="2000" b="1" dirty="0"/>
              <a:t>	</a:t>
            </a:r>
            <a:r>
              <a:rPr lang="en-US" sz="2000" b="1" dirty="0" smtClean="0"/>
              <a:t> </a:t>
            </a:r>
            <a:r>
              <a:rPr lang="en-US" sz="2000" b="1" dirty="0"/>
              <a:t>new </a:t>
            </a:r>
            <a:r>
              <a:rPr lang="en-US" sz="2000" b="1" dirty="0" err="1"/>
              <a:t>ToO</a:t>
            </a:r>
            <a:r>
              <a:rPr lang="en-US" sz="2000" b="1" dirty="0"/>
              <a:t> + Community alert</a:t>
            </a:r>
          </a:p>
        </p:txBody>
      </p:sp>
      <p:pic>
        <p:nvPicPr>
          <p:cNvPr id="27" name="pasted-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894840" y="593853"/>
            <a:ext cx="2801517" cy="140761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28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dirty="0" smtClean="0">
                <a:solidFill>
                  <a:prstClr val="white"/>
                </a:solidFill>
              </a:rPr>
              <a:t>10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 rot="16200000">
            <a:off x="-1518457" y="3795276"/>
            <a:ext cx="33159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solidFill>
                  <a:schemeClr val="bg1"/>
                </a:solidFill>
              </a:rPr>
              <a:t>J.Wei</a:t>
            </a:r>
            <a:r>
              <a:rPr lang="fr-FR" sz="1200" dirty="0" smtClean="0">
                <a:solidFill>
                  <a:schemeClr val="bg1"/>
                </a:solidFill>
              </a:rPr>
              <a:t>, </a:t>
            </a:r>
            <a:r>
              <a:rPr lang="fr-FR" sz="1200" dirty="0" err="1" smtClean="0">
                <a:solidFill>
                  <a:schemeClr val="bg1"/>
                </a:solidFill>
              </a:rPr>
              <a:t>B.Cordier</a:t>
            </a:r>
            <a:r>
              <a:rPr lang="fr-FR" sz="1200" dirty="0" smtClean="0">
                <a:solidFill>
                  <a:schemeClr val="bg1"/>
                </a:solidFill>
              </a:rPr>
              <a:t>, </a:t>
            </a:r>
            <a:r>
              <a:rPr lang="fr-FR" sz="1200" dirty="0" err="1" smtClean="0">
                <a:solidFill>
                  <a:schemeClr val="bg1"/>
                </a:solidFill>
              </a:rPr>
              <a:t>C.Lachaud</a:t>
            </a:r>
            <a:r>
              <a:rPr lang="fr-FR" sz="1200" dirty="0" smtClean="0">
                <a:solidFill>
                  <a:schemeClr val="bg1"/>
                </a:solidFill>
              </a:rPr>
              <a:t>,  et al. (2016)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29" name="Shape 245"/>
          <p:cNvSpPr/>
          <p:nvPr/>
        </p:nvSpPr>
        <p:spPr>
          <a:xfrm>
            <a:off x="5224048" y="2401731"/>
            <a:ext cx="379148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Swift/XRT </a:t>
            </a:r>
            <a:r>
              <a:rPr lang="en-US" sz="1600" b="1" dirty="0">
                <a:solidFill>
                  <a:schemeClr val="bg1"/>
                </a:solidFill>
              </a:rPr>
              <a:t>slightly better than MXT (35%)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but MXT </a:t>
            </a:r>
            <a:r>
              <a:rPr lang="en-US" sz="1600" b="1" dirty="0" smtClean="0">
                <a:solidFill>
                  <a:schemeClr val="bg1"/>
                </a:solidFill>
              </a:rPr>
              <a:t>has a larger FOV!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1" name="Shape 247"/>
          <p:cNvSpPr/>
          <p:nvPr/>
        </p:nvSpPr>
        <p:spPr>
          <a:xfrm>
            <a:off x="15823381" y="12631008"/>
            <a:ext cx="6913711" cy="547750"/>
          </a:xfrm>
          <a:prstGeom prst="rect">
            <a:avLst/>
          </a:prstGeom>
          <a:blipFill>
            <a:blip r:embed="rId7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r>
              <a:t>EVANS 2016, XRT tiling of the LMC</a:t>
            </a:r>
          </a:p>
        </p:txBody>
      </p:sp>
      <p:pic>
        <p:nvPicPr>
          <p:cNvPr id="32" name="pasted-imag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848054" y="3114574"/>
            <a:ext cx="2543471" cy="234325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12646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à coins arrondis 12"/>
          <p:cNvSpPr/>
          <p:nvPr/>
        </p:nvSpPr>
        <p:spPr>
          <a:xfrm>
            <a:off x="0" y="4933123"/>
            <a:ext cx="9144000" cy="15041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6553200" y="6447791"/>
            <a:ext cx="2133600" cy="365125"/>
          </a:xfrm>
        </p:spPr>
        <p:txBody>
          <a:bodyPr/>
          <a:lstStyle/>
          <a:p>
            <a:fld id="{C6BF3935-ED6B-8F4E-A8C4-6A8FF70BDE7C}" type="slidenum">
              <a:rPr lang="fr-FR" smtClean="0"/>
              <a:t>11</a:t>
            </a:fld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0" y="7405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/>
              <a:t>GW </a:t>
            </a:r>
            <a:r>
              <a:rPr lang="fr-FR" b="1" dirty="0" err="1" smtClean="0"/>
              <a:t>astronomy</a:t>
            </a:r>
            <a:r>
              <a:rPr lang="fr-FR" b="1" dirty="0" smtClean="0"/>
              <a:t> and SVOM</a:t>
            </a:r>
            <a:br>
              <a:rPr lang="fr-FR" b="1" dirty="0" smtClean="0"/>
            </a:br>
            <a:r>
              <a:rPr lang="fr-FR" sz="1800" b="1" dirty="0" err="1" smtClean="0"/>
              <a:t>During</a:t>
            </a:r>
            <a:r>
              <a:rPr lang="fr-FR" sz="1800" b="1" dirty="0" smtClean="0"/>
              <a:t> O2 </a:t>
            </a:r>
            <a:r>
              <a:rPr lang="fr-FR" sz="1800" b="1" dirty="0" err="1" smtClean="0"/>
              <a:t>run</a:t>
            </a:r>
            <a:r>
              <a:rPr lang="fr-FR" sz="1800" b="1" dirty="0" smtClean="0"/>
              <a:t>: GW170104</a:t>
            </a:r>
            <a:endParaRPr lang="fr-FR" sz="18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8" b="6453"/>
          <a:stretch/>
        </p:blipFill>
        <p:spPr>
          <a:xfrm>
            <a:off x="662379" y="2451324"/>
            <a:ext cx="4141862" cy="233549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64629" y="1191743"/>
            <a:ext cx="597956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u="sng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Mini-GWAC </a:t>
            </a:r>
            <a:r>
              <a:rPr lang="fr-FR" sz="2100" b="1" u="sng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observations (12 </a:t>
            </a:r>
            <a:r>
              <a:rPr lang="fr-FR" sz="2100" b="1" u="sng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mag</a:t>
            </a:r>
            <a:r>
              <a:rPr lang="fr-FR" sz="2100" b="1" u="sng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>
                <a:solidFill>
                  <a:schemeClr val="bg1"/>
                </a:solidFill>
              </a:rPr>
              <a:t>Perform</a:t>
            </a:r>
            <a:r>
              <a:rPr lang="fr-FR" sz="1400" dirty="0">
                <a:solidFill>
                  <a:schemeClr val="bg1"/>
                </a:solidFill>
              </a:rPr>
              <a:t> routine observations </a:t>
            </a:r>
            <a:r>
              <a:rPr lang="fr-FR" sz="1400" dirty="0" err="1">
                <a:solidFill>
                  <a:schemeClr val="bg1"/>
                </a:solidFill>
              </a:rPr>
              <a:t>every</a:t>
            </a:r>
            <a:r>
              <a:rPr lang="fr-FR" sz="1400" dirty="0">
                <a:solidFill>
                  <a:schemeClr val="bg1"/>
                </a:solidFill>
              </a:rPr>
              <a:t> night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>
                <a:solidFill>
                  <a:schemeClr val="bg1"/>
                </a:solidFill>
              </a:rPr>
              <a:t>ToO</a:t>
            </a:r>
            <a:r>
              <a:rPr lang="fr-FR" sz="1400" dirty="0">
                <a:solidFill>
                  <a:schemeClr val="bg1"/>
                </a:solidFill>
              </a:rPr>
              <a:t> </a:t>
            </a:r>
            <a:r>
              <a:rPr lang="fr-FR" sz="1400" dirty="0" err="1">
                <a:solidFill>
                  <a:schemeClr val="bg1"/>
                </a:solidFill>
              </a:rPr>
              <a:t>from</a:t>
            </a:r>
            <a:r>
              <a:rPr lang="fr-FR" sz="1400" dirty="0">
                <a:solidFill>
                  <a:schemeClr val="bg1"/>
                </a:solidFill>
              </a:rPr>
              <a:t> GW </a:t>
            </a:r>
            <a:r>
              <a:rPr lang="fr-FR" sz="1400" dirty="0" err="1">
                <a:solidFill>
                  <a:schemeClr val="bg1"/>
                </a:solidFill>
              </a:rPr>
              <a:t>alerts</a:t>
            </a:r>
            <a:r>
              <a:rPr lang="fr-FR" sz="1400" dirty="0">
                <a:solidFill>
                  <a:schemeClr val="bg1"/>
                </a:solidFill>
              </a:rPr>
              <a:t> and Antares neutrino </a:t>
            </a:r>
            <a:r>
              <a:rPr lang="fr-FR" sz="1400" dirty="0" err="1">
                <a:solidFill>
                  <a:schemeClr val="bg1"/>
                </a:solidFill>
              </a:rPr>
              <a:t>alerts</a:t>
            </a:r>
            <a:endParaRPr lang="fr-FR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cap="small" dirty="0">
                <a:solidFill>
                  <a:schemeClr val="accent6">
                    <a:lumMod val="75000"/>
                  </a:schemeClr>
                </a:solidFill>
              </a:rPr>
              <a:t>GWAC </a:t>
            </a:r>
            <a:r>
              <a:rPr lang="fr-FR" sz="2000" b="1" cap="small" dirty="0" err="1">
                <a:solidFill>
                  <a:schemeClr val="accent6">
                    <a:lumMod val="75000"/>
                  </a:schemeClr>
                </a:solidFill>
              </a:rPr>
              <a:t>available</a:t>
            </a:r>
            <a:r>
              <a:rPr lang="fr-FR" sz="2000" b="1" cap="small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000" b="1" cap="small" dirty="0" err="1">
                <a:solidFill>
                  <a:schemeClr val="accent6">
                    <a:lumMod val="75000"/>
                  </a:schemeClr>
                </a:solidFill>
              </a:rPr>
              <a:t>at</a:t>
            </a:r>
            <a:r>
              <a:rPr lang="fr-FR" sz="2000" b="1" cap="small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000" b="1" cap="small" dirty="0" err="1">
                <a:solidFill>
                  <a:schemeClr val="accent6">
                    <a:lumMod val="75000"/>
                  </a:schemeClr>
                </a:solidFill>
              </a:rPr>
              <a:t>fall</a:t>
            </a:r>
            <a:r>
              <a:rPr lang="fr-FR" sz="2000" b="1" cap="small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000" b="1" cap="small" dirty="0" smtClean="0">
                <a:solidFill>
                  <a:schemeClr val="accent6">
                    <a:lumMod val="75000"/>
                  </a:schemeClr>
                </a:solidFill>
              </a:rPr>
              <a:t>2017 (</a:t>
            </a:r>
            <a:r>
              <a:rPr lang="fr-FR" sz="2000" b="1" cap="small" dirty="0" err="1">
                <a:solidFill>
                  <a:schemeClr val="accent6">
                    <a:lumMod val="75000"/>
                  </a:schemeClr>
                </a:solidFill>
              </a:rPr>
              <a:t>u</a:t>
            </a:r>
            <a:r>
              <a:rPr lang="fr-FR" sz="2000" b="1" cap="small" dirty="0" err="1" smtClean="0">
                <a:solidFill>
                  <a:schemeClr val="accent6">
                    <a:lumMod val="75000"/>
                  </a:schemeClr>
                </a:solidFill>
              </a:rPr>
              <a:t>.Limit</a:t>
            </a:r>
            <a:r>
              <a:rPr lang="fr-FR" sz="2000" b="1" cap="small" dirty="0" smtClean="0">
                <a:solidFill>
                  <a:schemeClr val="accent6">
                    <a:lumMod val="75000"/>
                  </a:schemeClr>
                </a:solidFill>
              </a:rPr>
              <a:t> 16 </a:t>
            </a:r>
            <a:r>
              <a:rPr lang="fr-FR" sz="2000" b="1" cap="small" dirty="0" err="1" smtClean="0">
                <a:solidFill>
                  <a:schemeClr val="accent6">
                    <a:lumMod val="75000"/>
                  </a:schemeClr>
                </a:solidFill>
              </a:rPr>
              <a:t>mag</a:t>
            </a:r>
            <a:r>
              <a:rPr lang="fr-FR" sz="2000" b="1" cap="small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fr-FR" sz="2000" b="1" cap="small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</a:t>
            </a:r>
          </a:p>
          <a:p>
            <a:endParaRPr lang="fr-FR" sz="2100" b="1" u="sng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r>
              <a:rPr lang="fr-FR" sz="2100" b="1" u="sng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endParaRPr lang="fr-FR" sz="2100" b="1" u="sng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21" y="242128"/>
            <a:ext cx="1797269" cy="130863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0" y="4946855"/>
            <a:ext cx="844761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cap="small" dirty="0" err="1" smtClean="0">
                <a:solidFill>
                  <a:schemeClr val="accent2">
                    <a:lumMod val="50000"/>
                  </a:schemeClr>
                </a:solidFill>
              </a:rPr>
              <a:t>Starts</a:t>
            </a:r>
            <a:r>
              <a:rPr lang="fr-FR" cap="small" dirty="0" smtClean="0">
                <a:solidFill>
                  <a:schemeClr val="accent2">
                    <a:lumMod val="50000"/>
                  </a:schemeClr>
                </a:solidFill>
              </a:rPr>
              <a:t> Observations 2h20 </a:t>
            </a:r>
            <a:r>
              <a:rPr lang="fr-FR" cap="small" dirty="0" err="1" smtClean="0">
                <a:solidFill>
                  <a:schemeClr val="accent2">
                    <a:lumMod val="50000"/>
                  </a:schemeClr>
                </a:solidFill>
              </a:rPr>
              <a:t>after</a:t>
            </a:r>
            <a:r>
              <a:rPr lang="fr-FR" cap="small" dirty="0" smtClean="0">
                <a:solidFill>
                  <a:schemeClr val="accent2">
                    <a:lumMod val="50000"/>
                  </a:schemeClr>
                </a:solidFill>
              </a:rPr>
              <a:t> the GW trigger!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cap="small" dirty="0" err="1" smtClean="0">
                <a:solidFill>
                  <a:schemeClr val="accent2">
                    <a:lumMod val="50000"/>
                  </a:schemeClr>
                </a:solidFill>
              </a:rPr>
              <a:t>Bayesien</a:t>
            </a:r>
            <a:r>
              <a:rPr lang="fr-FR" cap="small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r-FR" cap="small" dirty="0" err="1" smtClean="0">
                <a:solidFill>
                  <a:schemeClr val="accent2">
                    <a:lumMod val="50000"/>
                  </a:schemeClr>
                </a:solidFill>
              </a:rPr>
              <a:t>probability</a:t>
            </a:r>
            <a:r>
              <a:rPr lang="fr-FR" cap="small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r-FR" cap="small" dirty="0" err="1" smtClean="0">
                <a:solidFill>
                  <a:schemeClr val="accent2">
                    <a:lumMod val="50000"/>
                  </a:schemeClr>
                </a:solidFill>
              </a:rPr>
              <a:t>coverage</a:t>
            </a:r>
            <a:r>
              <a:rPr lang="fr-FR" cap="small" dirty="0" smtClean="0">
                <a:solidFill>
                  <a:schemeClr val="accent2">
                    <a:lumMod val="50000"/>
                  </a:schemeClr>
                </a:solidFill>
              </a:rPr>
              <a:t>: 84.4 %</a:t>
            </a:r>
          </a:p>
          <a:p>
            <a:r>
              <a:rPr lang="fr-FR" sz="1900" b="1" cap="small" dirty="0" smtClean="0">
                <a:solidFill>
                  <a:schemeClr val="accent6">
                    <a:lumMod val="75000"/>
                  </a:schemeClr>
                </a:solidFill>
              </a:rPr>
              <a:t>SVOM </a:t>
            </a:r>
            <a:r>
              <a:rPr lang="fr-FR" sz="1900" b="1" cap="small" dirty="0" err="1" smtClean="0">
                <a:solidFill>
                  <a:schemeClr val="accent6">
                    <a:lumMod val="75000"/>
                  </a:schemeClr>
                </a:solidFill>
              </a:rPr>
              <a:t>performs</a:t>
            </a:r>
            <a:r>
              <a:rPr lang="fr-FR" sz="1900" b="1" cap="small" dirty="0" smtClean="0">
                <a:solidFill>
                  <a:schemeClr val="accent6">
                    <a:lumMod val="75000"/>
                  </a:schemeClr>
                </a:solidFill>
              </a:rPr>
              <a:t> the </a:t>
            </a:r>
            <a:r>
              <a:rPr lang="fr-FR" sz="1900" b="1" cap="small" dirty="0" err="1" smtClean="0">
                <a:solidFill>
                  <a:schemeClr val="accent6">
                    <a:lumMod val="75000"/>
                  </a:schemeClr>
                </a:solidFill>
              </a:rPr>
              <a:t>Largest</a:t>
            </a:r>
            <a:r>
              <a:rPr lang="fr-FR" sz="1900" b="1" cap="small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1900" b="1" cap="small" dirty="0" err="1" smtClean="0">
                <a:solidFill>
                  <a:schemeClr val="accent6">
                    <a:lumMod val="75000"/>
                  </a:schemeClr>
                </a:solidFill>
              </a:rPr>
              <a:t>Probability</a:t>
            </a:r>
            <a:r>
              <a:rPr lang="fr-FR" sz="1900" b="1" cap="small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1900" b="1" cap="small" dirty="0" err="1" smtClean="0">
                <a:solidFill>
                  <a:schemeClr val="accent6">
                    <a:lumMod val="75000"/>
                  </a:schemeClr>
                </a:solidFill>
              </a:rPr>
              <a:t>coverage</a:t>
            </a:r>
            <a:r>
              <a:rPr lang="fr-FR" sz="1900" b="1" cap="small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fr-FR" sz="1900" b="1" cap="small" dirty="0" smtClean="0">
                <a:solidFill>
                  <a:schemeClr val="accent6">
                    <a:lumMod val="75000"/>
                  </a:schemeClr>
                </a:solidFill>
              </a:rPr>
              <a:t>for GW170104 in </a:t>
            </a:r>
            <a:r>
              <a:rPr lang="fr-FR" sz="1900" b="1" cap="small" dirty="0" err="1" smtClean="0">
                <a:solidFill>
                  <a:schemeClr val="accent6">
                    <a:lumMod val="75000"/>
                  </a:schemeClr>
                </a:solidFill>
              </a:rPr>
              <a:t>shortest</a:t>
            </a:r>
            <a:r>
              <a:rPr lang="fr-FR" sz="1900" b="1" cap="small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1900" b="1" cap="small" dirty="0" err="1" smtClean="0">
                <a:solidFill>
                  <a:schemeClr val="accent6">
                    <a:lumMod val="75000"/>
                  </a:schemeClr>
                </a:solidFill>
              </a:rPr>
              <a:t>latency</a:t>
            </a:r>
            <a:r>
              <a:rPr lang="fr-FR" sz="1900" b="1" cap="small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1900" b="1" cap="small" dirty="0" smtClean="0">
                <a:solidFill>
                  <a:schemeClr val="accent6">
                    <a:lumMod val="75000"/>
                  </a:schemeClr>
                </a:solidFill>
              </a:rPr>
              <a:t>for </a:t>
            </a:r>
            <a:r>
              <a:rPr lang="fr-FR" sz="1900" b="1" cap="small" dirty="0" err="1" smtClean="0">
                <a:solidFill>
                  <a:schemeClr val="accent6">
                    <a:lumMod val="75000"/>
                  </a:schemeClr>
                </a:solidFill>
              </a:rPr>
              <a:t>optical</a:t>
            </a:r>
            <a:r>
              <a:rPr lang="fr-FR" sz="1900" b="1" cap="small" dirty="0" smtClean="0">
                <a:solidFill>
                  <a:schemeClr val="accent6">
                    <a:lumMod val="75000"/>
                  </a:schemeClr>
                </a:solidFill>
              </a:rPr>
              <a:t> band</a:t>
            </a:r>
            <a:endParaRPr lang="fr-FR" sz="1900" b="1" cap="small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No </a:t>
            </a:r>
            <a:r>
              <a:rPr lang="fr-FR" dirty="0" err="1" smtClean="0"/>
              <a:t>interesting</a:t>
            </a:r>
            <a:r>
              <a:rPr lang="fr-FR" dirty="0" smtClean="0"/>
              <a:t> </a:t>
            </a:r>
            <a:r>
              <a:rPr lang="fr-FR" dirty="0" err="1" smtClean="0"/>
              <a:t>transient</a:t>
            </a:r>
            <a:r>
              <a:rPr lang="fr-FR" dirty="0" smtClean="0"/>
              <a:t> </a:t>
            </a:r>
            <a:r>
              <a:rPr lang="fr-FR" dirty="0" err="1" smtClean="0"/>
              <a:t>found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661" y="2458766"/>
            <a:ext cx="3302681" cy="2320613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246325" y="1765135"/>
            <a:ext cx="53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bg1"/>
                </a:solidFill>
              </a:rPr>
              <a:t>Flaire star </a:t>
            </a:r>
            <a:r>
              <a:rPr lang="fr-FR" sz="1200" dirty="0">
                <a:solidFill>
                  <a:schemeClr val="bg1"/>
                </a:solidFill>
              </a:rPr>
              <a:t> </a:t>
            </a:r>
            <a:r>
              <a:rPr lang="fr-FR" sz="1200" dirty="0" err="1" smtClean="0">
                <a:solidFill>
                  <a:schemeClr val="bg1"/>
                </a:solidFill>
              </a:rPr>
              <a:t>found</a:t>
            </a:r>
            <a:r>
              <a:rPr lang="fr-FR" sz="1200" dirty="0" smtClean="0">
                <a:solidFill>
                  <a:schemeClr val="bg1"/>
                </a:solidFill>
              </a:rPr>
              <a:t> </a:t>
            </a:r>
            <a:r>
              <a:rPr lang="fr-FR" sz="1200" dirty="0">
                <a:solidFill>
                  <a:schemeClr val="bg1"/>
                </a:solidFill>
              </a:rPr>
              <a:t>by mini-GWAC/60 cm </a:t>
            </a:r>
            <a:r>
              <a:rPr lang="fr-FR" sz="1200" dirty="0" err="1">
                <a:solidFill>
                  <a:schemeClr val="bg1"/>
                </a:solidFill>
              </a:rPr>
              <a:t>telescope</a:t>
            </a:r>
            <a:endParaRPr lang="fr-FR" sz="1200" dirty="0">
              <a:solidFill>
                <a:schemeClr val="bg1"/>
              </a:solidFill>
            </a:endParaRPr>
          </a:p>
          <a:p>
            <a:pPr algn="r"/>
            <a:r>
              <a:rPr lang="fr-FR" sz="1200" dirty="0">
                <a:solidFill>
                  <a:schemeClr val="bg1"/>
                </a:solidFill>
              </a:rPr>
              <a:t> Wang </a:t>
            </a:r>
            <a:r>
              <a:rPr lang="fr-FR" sz="1200" dirty="0" err="1">
                <a:solidFill>
                  <a:schemeClr val="bg1"/>
                </a:solidFill>
              </a:rPr>
              <a:t>Jing</a:t>
            </a:r>
            <a:r>
              <a:rPr lang="fr-FR" sz="1200" dirty="0">
                <a:solidFill>
                  <a:schemeClr val="bg1"/>
                </a:solidFill>
              </a:rPr>
              <a:t> et al. </a:t>
            </a:r>
            <a:r>
              <a:rPr lang="fr-FR" sz="1200" dirty="0" smtClean="0">
                <a:solidFill>
                  <a:schemeClr val="bg1"/>
                </a:solidFill>
              </a:rPr>
              <a:t> </a:t>
            </a:r>
            <a:r>
              <a:rPr lang="fr-FR" sz="1200" dirty="0" err="1">
                <a:solidFill>
                  <a:schemeClr val="bg1"/>
                </a:solidFill>
              </a:rPr>
              <a:t>at</a:t>
            </a:r>
            <a:r>
              <a:rPr lang="fr-FR" sz="1200" dirty="0">
                <a:solidFill>
                  <a:schemeClr val="bg1"/>
                </a:solidFill>
              </a:rPr>
              <a:t> 14:40:36 UTC 18/04/2017 </a:t>
            </a:r>
          </a:p>
          <a:p>
            <a:pPr algn="r"/>
            <a:r>
              <a:rPr lang="fr-FR" sz="1200" dirty="0">
                <a:solidFill>
                  <a:schemeClr val="bg1"/>
                </a:solidFill>
              </a:rPr>
              <a:t>(10:45:28.75, </a:t>
            </a:r>
            <a:r>
              <a:rPr lang="fr-FR" sz="1200" dirty="0" smtClean="0">
                <a:solidFill>
                  <a:schemeClr val="bg1"/>
                </a:solidFill>
              </a:rPr>
              <a:t>35:51:17.90)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90893" y="4386925"/>
            <a:ext cx="8579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u="sng" dirty="0"/>
              <a:t>GCN20369</a:t>
            </a:r>
            <a:endParaRPr lang="fr-FR" sz="1200" dirty="0"/>
          </a:p>
        </p:txBody>
      </p:sp>
      <p:sp>
        <p:nvSpPr>
          <p:cNvPr id="12" name="Rectangle 11"/>
          <p:cNvSpPr/>
          <p:nvPr/>
        </p:nvSpPr>
        <p:spPr>
          <a:xfrm>
            <a:off x="5067487" y="497231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cap="small" dirty="0" smtClean="0">
                <a:solidFill>
                  <a:schemeClr val="accent2">
                    <a:lumMod val="50000"/>
                  </a:schemeClr>
                </a:solidFill>
              </a:rPr>
              <a:t>Possible (</a:t>
            </a:r>
            <a:r>
              <a:rPr lang="fr-FR" b="1" cap="small" dirty="0" err="1" smtClean="0">
                <a:solidFill>
                  <a:schemeClr val="accent2">
                    <a:lumMod val="50000"/>
                  </a:schemeClr>
                </a:solidFill>
              </a:rPr>
              <a:t>external</a:t>
            </a:r>
            <a:r>
              <a:rPr lang="fr-FR" b="1" cap="small" dirty="0" smtClean="0">
                <a:solidFill>
                  <a:schemeClr val="accent2">
                    <a:lumMod val="50000"/>
                  </a:schemeClr>
                </a:solidFill>
              </a:rPr>
              <a:t>) candidate </a:t>
            </a:r>
            <a:r>
              <a:rPr lang="fr-FR" b="1" cap="small" dirty="0" err="1" smtClean="0">
                <a:solidFill>
                  <a:schemeClr val="accent2">
                    <a:lumMod val="50000"/>
                  </a:schemeClr>
                </a:solidFill>
              </a:rPr>
              <a:t>follow</a:t>
            </a:r>
            <a:r>
              <a:rPr lang="fr-FR" b="1" cap="small" dirty="0" smtClean="0">
                <a:solidFill>
                  <a:schemeClr val="accent2">
                    <a:lumMod val="50000"/>
                  </a:schemeClr>
                </a:solidFill>
              </a:rPr>
              <a:t>-up</a:t>
            </a:r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> 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2 </a:t>
            </a:r>
            <a:r>
              <a:rPr lang="fr-FR" dirty="0" err="1" smtClean="0"/>
              <a:t>robotics</a:t>
            </a:r>
            <a:r>
              <a:rPr lang="fr-FR" dirty="0" smtClean="0"/>
              <a:t> 60 cm </a:t>
            </a:r>
            <a:r>
              <a:rPr lang="fr-FR" dirty="0" err="1" smtClean="0"/>
              <a:t>telescopes</a:t>
            </a:r>
            <a:r>
              <a:rPr lang="fr-FR" dirty="0" smtClean="0"/>
              <a:t> </a:t>
            </a:r>
            <a:r>
              <a:rPr lang="fr-FR" sz="1200" dirty="0" smtClean="0"/>
              <a:t>(GCN20404)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1-m </a:t>
            </a:r>
            <a:r>
              <a:rPr lang="fr-FR" dirty="0" err="1" smtClean="0"/>
              <a:t>telescope</a:t>
            </a:r>
            <a:r>
              <a:rPr lang="fr-FR" dirty="0" smtClean="0"/>
              <a:t> (</a:t>
            </a:r>
            <a:r>
              <a:rPr lang="fr-FR" dirty="0" err="1" smtClean="0"/>
              <a:t>Xinglong</a:t>
            </a:r>
            <a:r>
              <a:rPr lang="fr-FR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2-m </a:t>
            </a:r>
            <a:r>
              <a:rPr lang="fr-FR" dirty="0" err="1" smtClean="0"/>
              <a:t>telescope</a:t>
            </a:r>
            <a:r>
              <a:rPr lang="fr-FR" dirty="0" smtClean="0"/>
              <a:t> (</a:t>
            </a:r>
            <a:r>
              <a:rPr lang="fr-FR" dirty="0" err="1" smtClean="0"/>
              <a:t>Xinglong</a:t>
            </a:r>
            <a:r>
              <a:rPr lang="fr-FR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2.16-m </a:t>
            </a:r>
            <a:r>
              <a:rPr lang="fr-FR" dirty="0" err="1" smtClean="0"/>
              <a:t>telescope</a:t>
            </a:r>
            <a:r>
              <a:rPr lang="fr-FR" dirty="0" smtClean="0"/>
              <a:t> in </a:t>
            </a:r>
            <a:r>
              <a:rPr lang="fr-FR" dirty="0" err="1" smtClean="0"/>
              <a:t>Lijiang</a:t>
            </a:r>
            <a:r>
              <a:rPr lang="fr-FR" dirty="0" smtClean="0"/>
              <a:t> </a:t>
            </a:r>
            <a:r>
              <a:rPr lang="fr-FR" dirty="0" err="1" smtClean="0"/>
              <a:t>Observatory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2973977" y="6505226"/>
            <a:ext cx="3579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 smtClean="0">
                <a:solidFill>
                  <a:schemeClr val="bg1"/>
                </a:solidFill>
              </a:rPr>
              <a:t>S.Antier</a:t>
            </a:r>
            <a:r>
              <a:rPr lang="fr-FR" sz="1400" dirty="0" smtClean="0">
                <a:solidFill>
                  <a:schemeClr val="bg1"/>
                </a:solidFill>
              </a:rPr>
              <a:t> on </a:t>
            </a:r>
            <a:r>
              <a:rPr lang="fr-FR" sz="1400" dirty="0" err="1" smtClean="0">
                <a:solidFill>
                  <a:schemeClr val="bg1"/>
                </a:solidFill>
              </a:rPr>
              <a:t>behalf</a:t>
            </a:r>
            <a:r>
              <a:rPr lang="fr-FR" sz="1400" dirty="0" smtClean="0">
                <a:solidFill>
                  <a:schemeClr val="bg1"/>
                </a:solidFill>
              </a:rPr>
              <a:t> on the SVOM/GWAC team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32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F3935-ED6B-8F4E-A8C4-6A8FF70BDE7C}" type="slidenum">
              <a:rPr lang="fr-FR" smtClean="0"/>
              <a:t>12</a:t>
            </a:fld>
            <a:endParaRPr lang="fr-FR"/>
          </a:p>
        </p:txBody>
      </p:sp>
      <p:pic>
        <p:nvPicPr>
          <p:cNvPr id="3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14302" y="2279176"/>
            <a:ext cx="5576652" cy="371382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297"/>
          <p:cNvSpPr txBox="1">
            <a:spLocks/>
          </p:cNvSpPr>
          <p:nvPr/>
        </p:nvSpPr>
        <p:spPr>
          <a:xfrm>
            <a:off x="172566" y="1074743"/>
            <a:ext cx="8643888" cy="120443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67359" rtl="0" eaLnBrk="1" latinLnBrk="0" hangingPunct="1">
              <a:spcBef>
                <a:spcPts val="2200"/>
              </a:spcBef>
              <a:buNone/>
              <a:defRPr sz="48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457200"/>
            <a:r>
              <a:rPr lang="en-US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Now, with the time domain and multi-messenger astronomy in strong developments, SVOM is ready to play an important role in the future…</a:t>
            </a:r>
          </a:p>
        </p:txBody>
      </p:sp>
      <p:sp>
        <p:nvSpPr>
          <p:cNvPr id="5" name="Shape 297"/>
          <p:cNvSpPr txBox="1">
            <a:spLocks/>
          </p:cNvSpPr>
          <p:nvPr/>
        </p:nvSpPr>
        <p:spPr>
          <a:xfrm>
            <a:off x="172566" y="191771"/>
            <a:ext cx="5655028" cy="867371"/>
          </a:xfrm>
          <a:prstGeom prst="rect">
            <a:avLst/>
          </a:prstGeom>
        </p:spPr>
        <p:txBody>
          <a:bodyPr>
            <a:noAutofit/>
          </a:bodyPr>
          <a:lstStyle>
            <a:lvl1pPr algn="l" defTabSz="467359" rtl="0" eaLnBrk="1" latinLnBrk="0" hangingPunct="1">
              <a:spcBef>
                <a:spcPts val="2200"/>
              </a:spcBef>
              <a:buNone/>
              <a:defRPr sz="48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Conclusion and perspectives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172566" y="6356350"/>
            <a:ext cx="6895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Sarah </a:t>
            </a:r>
            <a:r>
              <a:rPr lang="fr-FR" dirty="0" smtClean="0">
                <a:solidFill>
                  <a:srgbClr val="FFFFFF"/>
                </a:solidFill>
              </a:rPr>
              <a:t>Antier, LAL, Orsay – SVOM in the </a:t>
            </a:r>
            <a:r>
              <a:rPr lang="fr-FR" dirty="0" err="1" smtClean="0">
                <a:solidFill>
                  <a:srgbClr val="FFFFFF"/>
                </a:solidFill>
              </a:rPr>
              <a:t>context</a:t>
            </a:r>
            <a:r>
              <a:rPr lang="fr-FR" dirty="0" smtClean="0">
                <a:solidFill>
                  <a:srgbClr val="FFFFFF"/>
                </a:solidFill>
              </a:rPr>
              <a:t> of multi-</a:t>
            </a:r>
            <a:r>
              <a:rPr lang="fr-FR" dirty="0" err="1" smtClean="0">
                <a:solidFill>
                  <a:srgbClr val="FFFFFF"/>
                </a:solidFill>
              </a:rPr>
              <a:t>messenger</a:t>
            </a:r>
            <a:r>
              <a:rPr lang="fr-FR" dirty="0" smtClean="0">
                <a:solidFill>
                  <a:srgbClr val="FFFFFF"/>
                </a:solidFill>
              </a:rPr>
              <a:t> area</a:t>
            </a:r>
            <a:endParaRPr 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05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74053"/>
            <a:ext cx="8229600" cy="1143000"/>
          </a:xfrm>
        </p:spPr>
        <p:txBody>
          <a:bodyPr/>
          <a:lstStyle/>
          <a:p>
            <a:r>
              <a:rPr lang="fr-FR" b="1" dirty="0" smtClean="0"/>
              <a:t>GW </a:t>
            </a:r>
            <a:r>
              <a:rPr lang="fr-FR" b="1" dirty="0" err="1" smtClean="0"/>
              <a:t>astronomy</a:t>
            </a:r>
            <a:r>
              <a:rPr lang="fr-FR" b="1" dirty="0" smtClean="0"/>
              <a:t> and SVOM</a:t>
            </a:r>
            <a:br>
              <a:rPr lang="fr-FR" b="1" dirty="0" smtClean="0"/>
            </a:br>
            <a:r>
              <a:rPr lang="fr-FR" sz="1800" b="1" dirty="0" err="1"/>
              <a:t>During</a:t>
            </a:r>
            <a:r>
              <a:rPr lang="fr-FR" sz="1800" b="1" dirty="0"/>
              <a:t> O1 </a:t>
            </a:r>
            <a:r>
              <a:rPr lang="fr-FR" sz="1800" b="1" dirty="0" err="1"/>
              <a:t>run</a:t>
            </a:r>
            <a:r>
              <a:rPr lang="fr-FR" sz="1800" b="1" dirty="0"/>
              <a:t>: GW151226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8BAF4-89AF-496C-B70E-9DC6825C8A16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21" y="242128"/>
            <a:ext cx="1797269" cy="130863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9" t="18148" r="15833" b="18642"/>
          <a:stretch/>
        </p:blipFill>
        <p:spPr>
          <a:xfrm>
            <a:off x="2249656" y="1864241"/>
            <a:ext cx="3743325" cy="212011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249656" y="4381736"/>
            <a:ext cx="84476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Observations </a:t>
            </a:r>
            <a:r>
              <a:rPr lang="fr-FR" dirty="0" smtClean="0">
                <a:solidFill>
                  <a:schemeClr val="bg1"/>
                </a:solidFill>
              </a:rPr>
              <a:t>12 h and 13.6 h</a:t>
            </a:r>
          </a:p>
          <a:p>
            <a:r>
              <a:rPr lang="fr-FR" dirty="0" err="1" smtClean="0">
                <a:solidFill>
                  <a:schemeClr val="bg1"/>
                </a:solidFill>
              </a:rPr>
              <a:t>after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>
                <a:solidFill>
                  <a:schemeClr val="bg1"/>
                </a:solidFill>
              </a:rPr>
              <a:t>the trigger time (2015-12-26 </a:t>
            </a:r>
            <a:r>
              <a:rPr lang="fr-FR" dirty="0" err="1">
                <a:solidFill>
                  <a:schemeClr val="bg1"/>
                </a:solidFill>
              </a:rPr>
              <a:t>at</a:t>
            </a:r>
            <a:r>
              <a:rPr lang="fr-FR" dirty="0">
                <a:solidFill>
                  <a:schemeClr val="bg1"/>
                </a:solidFill>
              </a:rPr>
              <a:t> 3:38:53 UTC)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Duration </a:t>
            </a:r>
            <a:r>
              <a:rPr lang="fr-FR" dirty="0" smtClean="0">
                <a:solidFill>
                  <a:schemeClr val="bg1"/>
                </a:solidFill>
              </a:rPr>
              <a:t>2.8 and 5.3 </a:t>
            </a:r>
            <a:r>
              <a:rPr lang="fr-FR" dirty="0">
                <a:solidFill>
                  <a:schemeClr val="bg1"/>
                </a:solidFill>
              </a:rPr>
              <a:t>h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bg1"/>
                </a:solidFill>
              </a:rPr>
              <a:t>Upper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limit</a:t>
            </a:r>
            <a:r>
              <a:rPr lang="fr-FR" dirty="0">
                <a:solidFill>
                  <a:schemeClr val="bg1"/>
                </a:solidFill>
              </a:rPr>
              <a:t> 11 </a:t>
            </a:r>
            <a:r>
              <a:rPr lang="fr-FR" dirty="0" err="1">
                <a:solidFill>
                  <a:schemeClr val="bg1"/>
                </a:solidFill>
              </a:rPr>
              <a:t>mag</a:t>
            </a:r>
            <a:endParaRPr lang="fr-FR" dirty="0">
              <a:solidFill>
                <a:schemeClr val="bg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bg1"/>
                </a:solidFill>
              </a:rPr>
              <a:t>Transient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search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with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two</a:t>
            </a:r>
            <a:r>
              <a:rPr lang="fr-FR" dirty="0">
                <a:solidFill>
                  <a:schemeClr val="bg1"/>
                </a:solidFill>
              </a:rPr>
              <a:t> pipelines: </a:t>
            </a:r>
            <a:endParaRPr lang="fr-FR" dirty="0" smtClean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chemeClr val="bg1"/>
                </a:solidFill>
              </a:rPr>
              <a:t>   </a:t>
            </a:r>
            <a:r>
              <a:rPr lang="fr-FR" dirty="0" err="1">
                <a:solidFill>
                  <a:schemeClr val="bg1"/>
                </a:solidFill>
              </a:rPr>
              <a:t>C</a:t>
            </a:r>
            <a:r>
              <a:rPr lang="fr-FR" dirty="0" err="1" smtClean="0">
                <a:solidFill>
                  <a:schemeClr val="bg1"/>
                </a:solidFill>
              </a:rPr>
              <a:t>atalog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crossmatch</a:t>
            </a:r>
            <a:r>
              <a:rPr lang="fr-FR" dirty="0">
                <a:solidFill>
                  <a:schemeClr val="bg1"/>
                </a:solidFill>
              </a:rPr>
              <a:t> and </a:t>
            </a:r>
            <a:r>
              <a:rPr lang="fr-FR" dirty="0" err="1">
                <a:solidFill>
                  <a:schemeClr val="bg1"/>
                </a:solidFill>
              </a:rPr>
              <a:t>difference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imaging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analysis</a:t>
            </a:r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64629" y="1191743"/>
            <a:ext cx="59795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u="sng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Mini-GWAC </a:t>
            </a:r>
            <a:r>
              <a:rPr lang="fr-FR" sz="2100" b="1" u="sng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observations</a:t>
            </a:r>
            <a:endParaRPr lang="fr-FR" sz="2100" b="1" u="sng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53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F3935-ED6B-8F4E-A8C4-6A8FF70BDE7C}" type="slidenum">
              <a:rPr lang="fr-FR" smtClean="0"/>
              <a:t>2</a:t>
            </a:fld>
            <a:endParaRPr lang="fr-FR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174004" y="132749"/>
            <a:ext cx="8229600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err="1" smtClean="0"/>
              <a:t>What</a:t>
            </a:r>
            <a:r>
              <a:rPr lang="fr-FR" b="1" dirty="0" smtClean="0"/>
              <a:t> are Gamma-ray </a:t>
            </a:r>
            <a:r>
              <a:rPr lang="fr-FR" b="1" dirty="0" err="1" smtClean="0"/>
              <a:t>bursts</a:t>
            </a:r>
            <a:r>
              <a:rPr lang="fr-FR" b="1" dirty="0" smtClean="0"/>
              <a:t> ?</a:t>
            </a:r>
            <a:endParaRPr lang="fr-FR" b="1" dirty="0"/>
          </a:p>
        </p:txBody>
      </p:sp>
      <p:sp>
        <p:nvSpPr>
          <p:cNvPr id="5" name="Rectangle 4"/>
          <p:cNvSpPr/>
          <p:nvPr/>
        </p:nvSpPr>
        <p:spPr>
          <a:xfrm>
            <a:off x="477235" y="1283181"/>
            <a:ext cx="81034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Intense short pulse of gamma-rays : &gt; 10</a:t>
            </a:r>
            <a:r>
              <a:rPr lang="en-US" sz="2400" b="1" baseline="30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51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 erg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Fast-Fading afterglow in x-rays, optical and radio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Occur in distant galaxies</a:t>
            </a:r>
          </a:p>
          <a:p>
            <a:pPr lvl="1"/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sym typeface="Wingdings" panose="05000000000000000000" pitchFamily="2" charset="2"/>
              </a:rPr>
              <a:t> Current </a:t>
            </a:r>
            <a: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  <a:sym typeface="Wingdings" panose="05000000000000000000" pitchFamily="2" charset="2"/>
              </a:rPr>
              <a:t>r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edshift range : 0.03 – 9.38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56" y="2973285"/>
            <a:ext cx="3428240" cy="248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229" y="2812562"/>
            <a:ext cx="4615621" cy="345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4665194" y="3329822"/>
            <a:ext cx="22557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Short </a:t>
            </a:r>
            <a:r>
              <a:rPr lang="fr-FR" b="1" dirty="0" err="1" smtClean="0"/>
              <a:t>GRBs</a:t>
            </a:r>
            <a:r>
              <a:rPr lang="fr-FR" b="1" dirty="0" smtClean="0"/>
              <a:t>:</a:t>
            </a:r>
          </a:p>
          <a:p>
            <a:r>
              <a:rPr lang="en-US" sz="1400" b="1" dirty="0" smtClean="0"/>
              <a:t>Compact-object </a:t>
            </a:r>
            <a:r>
              <a:rPr lang="en-US" sz="1400" b="1" dirty="0"/>
              <a:t>mergers</a:t>
            </a:r>
          </a:p>
          <a:p>
            <a:r>
              <a:rPr lang="en-US" sz="1400" b="1" dirty="0"/>
              <a:t>Black holes/Neutron stars</a:t>
            </a:r>
          </a:p>
          <a:p>
            <a:endParaRPr lang="fr-FR" sz="1400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6686906" y="3142283"/>
            <a:ext cx="179088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Long</a:t>
            </a:r>
          </a:p>
          <a:p>
            <a:r>
              <a:rPr lang="en-US" sz="1400" b="1" dirty="0" smtClean="0"/>
              <a:t>Gravitational collapse of a massive star</a:t>
            </a:r>
            <a:endParaRPr lang="fr-FR" b="1" dirty="0"/>
          </a:p>
        </p:txBody>
      </p:sp>
      <p:cxnSp>
        <p:nvCxnSpPr>
          <p:cNvPr id="16" name="Connecteur droit 15"/>
          <p:cNvCxnSpPr/>
          <p:nvPr/>
        </p:nvCxnSpPr>
        <p:spPr>
          <a:xfrm flipH="1">
            <a:off x="6729176" y="3124471"/>
            <a:ext cx="17750" cy="26486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25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5" grpId="0"/>
      <p:bldP spid="1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b="1" dirty="0" smtClean="0"/>
              <a:t>Open Questions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9C30DA-364E-4AC4-B23F-2EC2BA63ABCC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320332" y="1179896"/>
            <a:ext cx="3896823" cy="3313276"/>
          </a:xfrm>
          <a:prstGeom prst="roundRect">
            <a:avLst/>
          </a:prstGeom>
          <a:gradFill flip="none" rotWithShape="1">
            <a:gsLst>
              <a:gs pos="0">
                <a:srgbClr val="FFFFFF">
                  <a:alpha val="64000"/>
                </a:srgb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solidFill>
              <a:srgbClr val="FFFFFF"/>
            </a:solidFill>
          </a:ln>
          <a:effectLst>
            <a:glow rad="88900">
              <a:schemeClr val="bg1">
                <a:alpha val="2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defTabSz="914400">
              <a:buSzPct val="25000"/>
            </a:pPr>
            <a:r>
              <a:rPr lang="fr-FR" sz="3000" b="1" u="sng" kern="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GRB </a:t>
            </a:r>
            <a:r>
              <a:rPr lang="fr-FR" sz="3000" b="1" u="sng" kern="0" dirty="0" err="1">
                <a:solidFill>
                  <a:schemeClr val="bg1"/>
                </a:solidFill>
                <a:ea typeface="Calibri"/>
                <a:cs typeface="Calibri"/>
                <a:sym typeface="Calibri"/>
              </a:rPr>
              <a:t>studies</a:t>
            </a:r>
            <a:endParaRPr lang="fr-FR" sz="3000" b="1" u="sng" kern="0" dirty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  <a:p>
            <a:pPr marL="268288" lvl="0" indent="-268288" defTabSz="914400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FR" sz="2400" b="1" kern="0" dirty="0" err="1">
                <a:solidFill>
                  <a:schemeClr val="bg1"/>
                </a:solidFill>
                <a:ea typeface="Calibri"/>
                <a:cs typeface="Calibri"/>
                <a:sym typeface="Calibri"/>
              </a:rPr>
              <a:t>Progenitors</a:t>
            </a:r>
            <a:r>
              <a:rPr lang="fr-FR" sz="2400" b="1" kern="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 and central </a:t>
            </a:r>
            <a:r>
              <a:rPr lang="fr-FR" sz="2400" b="1" kern="0" dirty="0" err="1">
                <a:solidFill>
                  <a:schemeClr val="bg1"/>
                </a:solidFill>
                <a:ea typeface="Calibri"/>
                <a:cs typeface="Calibri"/>
                <a:sym typeface="Calibri"/>
              </a:rPr>
              <a:t>engines</a:t>
            </a:r>
            <a:endParaRPr lang="fr-FR" sz="2400" b="1" kern="0" dirty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  <a:p>
            <a:pPr marL="268288" lvl="0" indent="-268288" defTabSz="914400">
              <a:spcBef>
                <a:spcPts val="12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FR" sz="2400" b="1" kern="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The </a:t>
            </a:r>
            <a:r>
              <a:rPr lang="fr-FR" sz="2400" b="1" kern="0" dirty="0" err="1">
                <a:solidFill>
                  <a:schemeClr val="bg1"/>
                </a:solidFill>
                <a:ea typeface="Calibri"/>
                <a:cs typeface="Calibri"/>
                <a:sym typeface="Calibri"/>
              </a:rPr>
              <a:t>physics</a:t>
            </a:r>
            <a:r>
              <a:rPr lang="fr-FR" sz="2400" b="1" kern="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 of the </a:t>
            </a:r>
            <a:r>
              <a:rPr lang="fr-FR" sz="2400" b="1" kern="0" dirty="0" err="1">
                <a:solidFill>
                  <a:schemeClr val="bg1"/>
                </a:solidFill>
                <a:ea typeface="Calibri"/>
                <a:cs typeface="Calibri"/>
                <a:sym typeface="Calibri"/>
              </a:rPr>
              <a:t>relativistic</a:t>
            </a:r>
            <a:r>
              <a:rPr lang="fr-FR" sz="2400" b="1" kern="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400" b="1" kern="0" dirty="0" err="1">
                <a:solidFill>
                  <a:schemeClr val="bg1"/>
                </a:solidFill>
                <a:ea typeface="Calibri"/>
                <a:cs typeface="Calibri"/>
                <a:sym typeface="Calibri"/>
              </a:rPr>
              <a:t>ejecta</a:t>
            </a:r>
            <a:endParaRPr lang="fr-FR" sz="2400" b="1" kern="0" dirty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  <a:p>
            <a:pPr marL="268288" lvl="0" indent="-268288" defTabSz="914400">
              <a:spcBef>
                <a:spcPts val="12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FR" sz="2400" b="1" kern="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Multi-</a:t>
            </a:r>
            <a:r>
              <a:rPr lang="fr-FR" sz="2400" b="1" kern="0" dirty="0" err="1">
                <a:solidFill>
                  <a:schemeClr val="bg1"/>
                </a:solidFill>
                <a:ea typeface="Calibri"/>
                <a:cs typeface="Calibri"/>
                <a:sym typeface="Calibri"/>
              </a:rPr>
              <a:t>messenger</a:t>
            </a:r>
            <a:r>
              <a:rPr lang="fr-FR" sz="2400" b="1" kern="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400" b="1" kern="0" dirty="0" err="1">
                <a:solidFill>
                  <a:schemeClr val="bg1"/>
                </a:solidFill>
                <a:ea typeface="Calibri"/>
                <a:cs typeface="Calibri"/>
                <a:sym typeface="Calibri"/>
              </a:rPr>
              <a:t>emission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4768954" y="1179896"/>
            <a:ext cx="3896823" cy="3313276"/>
          </a:xfrm>
          <a:prstGeom prst="roundRect">
            <a:avLst/>
          </a:prstGeom>
          <a:gradFill flip="none" rotWithShape="1">
            <a:gsLst>
              <a:gs pos="0">
                <a:srgbClr val="FFFFFF">
                  <a:alpha val="64000"/>
                </a:srgb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solidFill>
              <a:srgbClr val="FFFFFF"/>
            </a:solidFill>
          </a:ln>
          <a:effectLst>
            <a:glow rad="88900">
              <a:schemeClr val="bg1">
                <a:alpha val="2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>
              <a:buSzPct val="25000"/>
            </a:pPr>
            <a:r>
              <a:rPr lang="fr-FR" sz="2800" b="1" u="sng" dirty="0" err="1">
                <a:solidFill>
                  <a:schemeClr val="bg1"/>
                </a:solidFill>
                <a:ea typeface="Calibri"/>
                <a:cs typeface="Calibri"/>
                <a:sym typeface="Calibri"/>
              </a:rPr>
              <a:t>Using</a:t>
            </a:r>
            <a:r>
              <a:rPr lang="fr-FR" sz="2800" b="1" u="sng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800" b="1" u="sng" dirty="0" err="1">
                <a:solidFill>
                  <a:schemeClr val="bg1"/>
                </a:solidFill>
                <a:ea typeface="Calibri"/>
                <a:cs typeface="Calibri"/>
                <a:sym typeface="Calibri"/>
              </a:rPr>
              <a:t>GRBs</a:t>
            </a:r>
            <a:r>
              <a:rPr lang="fr-FR" sz="2800" b="1" u="sng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 as a </a:t>
            </a:r>
            <a:r>
              <a:rPr lang="fr-FR" sz="2800" b="1" u="sng" dirty="0" err="1">
                <a:solidFill>
                  <a:schemeClr val="bg1"/>
                </a:solidFill>
                <a:ea typeface="Calibri"/>
                <a:cs typeface="Calibri"/>
                <a:sym typeface="Calibri"/>
              </a:rPr>
              <a:t>tool</a:t>
            </a:r>
            <a:r>
              <a:rPr lang="fr-FR" sz="2800" b="1" u="sng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 for </a:t>
            </a:r>
            <a:r>
              <a:rPr lang="fr-FR" sz="2800" b="1" u="sng" dirty="0" err="1">
                <a:solidFill>
                  <a:schemeClr val="bg1"/>
                </a:solidFill>
                <a:ea typeface="Calibri"/>
                <a:cs typeface="Calibri"/>
                <a:sym typeface="Calibri"/>
              </a:rPr>
              <a:t>cosmology</a:t>
            </a:r>
            <a:r>
              <a:rPr lang="fr-FR" sz="2800" b="1" u="sng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 </a:t>
            </a:r>
          </a:p>
          <a:p>
            <a:pPr marL="268288" lvl="0" indent="-268288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fr-FR" sz="2000" b="1" dirty="0" err="1">
                <a:solidFill>
                  <a:schemeClr val="bg1"/>
                </a:solidFill>
                <a:ea typeface="Calibri"/>
                <a:cs typeface="Calibri"/>
                <a:sym typeface="Calibri"/>
              </a:rPr>
              <a:t>Spectroscopy</a:t>
            </a:r>
            <a:r>
              <a:rPr lang="fr-FR" sz="2000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 of the line of </a:t>
            </a:r>
            <a:r>
              <a:rPr lang="fr-FR" sz="2000" b="1" dirty="0" err="1">
                <a:solidFill>
                  <a:schemeClr val="bg1"/>
                </a:solidFill>
                <a:ea typeface="Calibri"/>
                <a:cs typeface="Calibri"/>
                <a:sym typeface="Calibri"/>
              </a:rPr>
              <a:t>sight</a:t>
            </a:r>
            <a:endParaRPr lang="fr-FR" sz="2000" b="1" dirty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  <a:p>
            <a:pPr marL="268288" lvl="0" indent="-268288">
              <a:spcBef>
                <a:spcPts val="12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fr-FR" sz="2000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Host galaxies</a:t>
            </a:r>
          </a:p>
          <a:p>
            <a:pPr marL="268288" lvl="0" indent="-268288">
              <a:spcBef>
                <a:spcPts val="12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fr-FR" sz="2000" b="1" dirty="0" err="1">
                <a:solidFill>
                  <a:schemeClr val="bg1"/>
                </a:solidFill>
                <a:ea typeface="Calibri"/>
                <a:cs typeface="Calibri"/>
                <a:sym typeface="Calibri"/>
              </a:rPr>
              <a:t>Very</a:t>
            </a:r>
            <a:r>
              <a:rPr lang="fr-FR" sz="2000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 distant </a:t>
            </a:r>
            <a:r>
              <a:rPr lang="fr-FR" sz="2000" b="1" dirty="0" err="1">
                <a:solidFill>
                  <a:schemeClr val="bg1"/>
                </a:solidFill>
                <a:ea typeface="Calibri"/>
                <a:cs typeface="Calibri"/>
                <a:sym typeface="Calibri"/>
              </a:rPr>
              <a:t>GRBs</a:t>
            </a:r>
            <a:r>
              <a:rPr lang="fr-FR" sz="2000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 : first stars/</a:t>
            </a:r>
            <a:r>
              <a:rPr lang="fr-FR" sz="2000" b="1" dirty="0" err="1">
                <a:solidFill>
                  <a:schemeClr val="bg1"/>
                </a:solidFill>
                <a:ea typeface="Calibri"/>
                <a:cs typeface="Calibri"/>
                <a:sym typeface="Calibri"/>
              </a:rPr>
              <a:t>reionization</a:t>
            </a:r>
            <a:r>
              <a:rPr lang="fr-FR" sz="2000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 of the </a:t>
            </a:r>
            <a:r>
              <a:rPr lang="fr-FR" sz="2000" b="1" dirty="0" err="1">
                <a:solidFill>
                  <a:schemeClr val="bg1"/>
                </a:solidFill>
                <a:ea typeface="Calibri"/>
                <a:cs typeface="Calibri"/>
                <a:sym typeface="Calibri"/>
              </a:rPr>
              <a:t>intergalactic</a:t>
            </a:r>
            <a:r>
              <a:rPr lang="fr-FR" sz="2000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 medium ?</a:t>
            </a:r>
            <a:r>
              <a:rPr lang="fr-FR" sz="200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709612" y="4633913"/>
            <a:ext cx="8617267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ts val="1800"/>
              </a:spcAft>
              <a:buFont typeface="Arial" pitchFamily="34" charset="0"/>
              <a:buChar char="•"/>
            </a:pPr>
            <a:r>
              <a:rPr lang="fr-FR" altLang="fr-FR" sz="2200" b="1" dirty="0">
                <a:solidFill>
                  <a:schemeClr val="bg1"/>
                </a:solidFill>
              </a:rPr>
              <a:t>Fermi : </a:t>
            </a:r>
            <a:r>
              <a:rPr lang="fr-FR" altLang="fr-FR" sz="2200" b="1" dirty="0" smtClean="0">
                <a:solidFill>
                  <a:schemeClr val="bg1"/>
                </a:solidFill>
              </a:rPr>
              <a:t>short </a:t>
            </a:r>
            <a:r>
              <a:rPr lang="fr-FR" altLang="fr-FR" sz="2200" b="1" dirty="0" err="1" smtClean="0">
                <a:solidFill>
                  <a:schemeClr val="bg1"/>
                </a:solidFill>
              </a:rPr>
              <a:t>GRBs</a:t>
            </a:r>
            <a:r>
              <a:rPr lang="fr-FR" altLang="fr-FR" sz="2200" b="1" dirty="0" smtClean="0">
                <a:solidFill>
                  <a:schemeClr val="bg1"/>
                </a:solidFill>
              </a:rPr>
              <a:t> and excellent </a:t>
            </a:r>
            <a:r>
              <a:rPr lang="fr-FR" altLang="fr-FR" sz="2200" b="1" dirty="0" err="1" smtClean="0">
                <a:solidFill>
                  <a:schemeClr val="bg1"/>
                </a:solidFill>
              </a:rPr>
              <a:t>coverage</a:t>
            </a:r>
            <a:r>
              <a:rPr lang="fr-FR" altLang="fr-FR" sz="2200" b="1" dirty="0" smtClean="0">
                <a:solidFill>
                  <a:schemeClr val="bg1"/>
                </a:solidFill>
              </a:rPr>
              <a:t> of the prompt </a:t>
            </a:r>
            <a:r>
              <a:rPr lang="fr-FR" altLang="fr-FR" sz="2200" b="1" dirty="0" err="1" smtClean="0">
                <a:solidFill>
                  <a:schemeClr val="bg1"/>
                </a:solidFill>
              </a:rPr>
              <a:t>emission</a:t>
            </a:r>
            <a:endParaRPr lang="fr-FR" altLang="fr-FR" sz="2200" b="1" dirty="0">
              <a:solidFill>
                <a:schemeClr val="bg1"/>
              </a:solidFill>
            </a:endParaRPr>
          </a:p>
          <a:p>
            <a:pPr eaLnBrk="1" hangingPunct="1">
              <a:spcAft>
                <a:spcPts val="1800"/>
              </a:spcAft>
              <a:buFont typeface="Arial" pitchFamily="34" charset="0"/>
              <a:buChar char="•"/>
            </a:pPr>
            <a:r>
              <a:rPr lang="fr-FR" altLang="fr-FR" sz="2200" b="1" dirty="0">
                <a:solidFill>
                  <a:schemeClr val="bg1"/>
                </a:solidFill>
              </a:rPr>
              <a:t>Swift : </a:t>
            </a:r>
            <a:r>
              <a:rPr lang="fr-FR" altLang="fr-FR" sz="2200" b="1" dirty="0" err="1" smtClean="0">
                <a:solidFill>
                  <a:schemeClr val="bg1"/>
                </a:solidFill>
              </a:rPr>
              <a:t>study</a:t>
            </a:r>
            <a:r>
              <a:rPr lang="fr-FR" altLang="fr-FR" sz="2200" b="1" dirty="0" smtClean="0">
                <a:solidFill>
                  <a:schemeClr val="bg1"/>
                </a:solidFill>
              </a:rPr>
              <a:t> of the </a:t>
            </a:r>
            <a:r>
              <a:rPr lang="fr-FR" altLang="fr-FR" sz="2200" b="1" dirty="0" err="1" smtClean="0">
                <a:solidFill>
                  <a:schemeClr val="bg1"/>
                </a:solidFill>
              </a:rPr>
              <a:t>afterglow</a:t>
            </a:r>
            <a:r>
              <a:rPr lang="fr-FR" altLang="fr-FR" sz="2200" b="1" dirty="0" smtClean="0">
                <a:solidFill>
                  <a:schemeClr val="bg1"/>
                </a:solidFill>
              </a:rPr>
              <a:t> and </a:t>
            </a:r>
            <a:r>
              <a:rPr lang="fr-FR" altLang="fr-FR" sz="2200" b="1" dirty="0" err="1" smtClean="0">
                <a:solidFill>
                  <a:schemeClr val="bg1"/>
                </a:solidFill>
              </a:rPr>
              <a:t>measurement</a:t>
            </a:r>
            <a:r>
              <a:rPr lang="fr-FR" altLang="fr-FR" sz="2200" b="1" dirty="0" smtClean="0">
                <a:solidFill>
                  <a:schemeClr val="bg1"/>
                </a:solidFill>
              </a:rPr>
              <a:t> of the </a:t>
            </a:r>
            <a:r>
              <a:rPr lang="fr-FR" altLang="fr-FR" sz="2200" b="1" dirty="0" err="1" smtClean="0">
                <a:solidFill>
                  <a:schemeClr val="bg1"/>
                </a:solidFill>
              </a:rPr>
              <a:t>redshift</a:t>
            </a:r>
            <a:endParaRPr lang="fr-FR" altLang="fr-FR" sz="2200" b="1" dirty="0">
              <a:solidFill>
                <a:schemeClr val="bg1"/>
              </a:solidFill>
            </a:endParaRPr>
          </a:p>
        </p:txBody>
      </p:sp>
      <p:pic>
        <p:nvPicPr>
          <p:cNvPr id="9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9363" y="5730875"/>
            <a:ext cx="169545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825" y="5183188"/>
            <a:ext cx="7112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314885">
            <a:off x="257175" y="4697413"/>
            <a:ext cx="9207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-842856" y="5686465"/>
            <a:ext cx="824917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200" b="1" dirty="0" smtClean="0">
                <a:solidFill>
                  <a:schemeClr val="bg1"/>
                </a:solidFill>
              </a:rPr>
              <a:t>Build a </a:t>
            </a:r>
            <a:r>
              <a:rPr lang="en-US" sz="2200" b="1" dirty="0">
                <a:solidFill>
                  <a:schemeClr val="bg1"/>
                </a:solidFill>
              </a:rPr>
              <a:t>homogeneous sample of GRBs </a:t>
            </a:r>
            <a:endParaRPr lang="en-US" sz="2200" b="1" dirty="0" smtClean="0">
              <a:solidFill>
                <a:schemeClr val="bg1"/>
              </a:solidFill>
            </a:endParaRPr>
          </a:p>
          <a:p>
            <a:pPr algn="r"/>
            <a:r>
              <a:rPr lang="en-US" sz="2200" b="1" dirty="0" smtClean="0">
                <a:solidFill>
                  <a:schemeClr val="bg1"/>
                </a:solidFill>
              </a:rPr>
              <a:t>with </a:t>
            </a:r>
            <a:r>
              <a:rPr lang="en-US" sz="2200" b="1" dirty="0">
                <a:solidFill>
                  <a:schemeClr val="bg1"/>
                </a:solidFill>
              </a:rPr>
              <a:t>a good time and spectral </a:t>
            </a:r>
            <a:r>
              <a:rPr lang="en-US" sz="2200" b="1" dirty="0" smtClean="0">
                <a:solidFill>
                  <a:schemeClr val="bg1"/>
                </a:solidFill>
              </a:rPr>
              <a:t>coverage</a:t>
            </a:r>
          </a:p>
          <a:p>
            <a:pPr algn="r"/>
            <a:r>
              <a:rPr lang="en-US" sz="2200" b="1" dirty="0" smtClean="0">
                <a:solidFill>
                  <a:schemeClr val="bg1"/>
                </a:solidFill>
              </a:rPr>
              <a:t>With redshift measurement </a:t>
            </a:r>
            <a:endParaRPr lang="en-US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24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016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b="1" dirty="0" smtClean="0">
                <a:solidFill>
                  <a:schemeClr val="bg1"/>
                </a:solidFill>
              </a:rPr>
              <a:t>SVOM</a:t>
            </a:r>
            <a:r>
              <a:rPr lang="fr-FR" sz="4000" b="1" dirty="0" smtClean="0">
                <a:solidFill>
                  <a:schemeClr val="bg1"/>
                </a:solidFill>
              </a:rPr>
              <a:t>: </a:t>
            </a:r>
            <a:r>
              <a:rPr lang="en-US" sz="1800" b="1" dirty="0" smtClean="0">
                <a:solidFill>
                  <a:srgbClr val="F091C3"/>
                </a:solidFill>
              </a:rPr>
              <a:t>S</a:t>
            </a:r>
            <a:r>
              <a:rPr lang="en-US" sz="1800" b="1" dirty="0" smtClean="0">
                <a:solidFill>
                  <a:schemeClr val="bg1"/>
                </a:solidFill>
              </a:rPr>
              <a:t>pace-based multiband astronomical </a:t>
            </a:r>
            <a:r>
              <a:rPr lang="en-US" sz="1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V</a:t>
            </a:r>
            <a:r>
              <a:rPr lang="en-US" sz="1800" b="1" dirty="0" smtClean="0">
                <a:solidFill>
                  <a:schemeClr val="bg1"/>
                </a:solidFill>
              </a:rPr>
              <a:t>ariable </a:t>
            </a:r>
            <a:r>
              <a:rPr lang="en-US" sz="1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O</a:t>
            </a:r>
            <a:r>
              <a:rPr lang="en-US" sz="1800" b="1" dirty="0" smtClean="0">
                <a:solidFill>
                  <a:schemeClr val="bg1"/>
                </a:solidFill>
              </a:rPr>
              <a:t>bjects </a:t>
            </a:r>
            <a:r>
              <a:rPr lang="en-US" sz="1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</a:t>
            </a:r>
            <a:r>
              <a:rPr lang="en-US" sz="1800" b="1" dirty="0" smtClean="0">
                <a:solidFill>
                  <a:schemeClr val="bg1"/>
                </a:solidFill>
              </a:rPr>
              <a:t>onitor</a:t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</a:rPr>
              <a:t>Satellite to be launched in 2021</a:t>
            </a:r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EBAF59-38B5-4C3B-AD3F-DCDF4691B29E}" type="slidenum">
              <a:rPr lang="fr-FR">
                <a:ln w="3175" cmpd="sng">
                  <a:noFill/>
                  <a:prstDash val="solid"/>
                </a:ln>
                <a:solidFill>
                  <a:prstClr val="white"/>
                </a:solidFill>
              </a:rPr>
              <a:pPr>
                <a:defRPr/>
              </a:pPr>
              <a:t>4</a:t>
            </a:fld>
            <a:endParaRPr lang="fr-FR" dirty="0">
              <a:ln w="3175" cmpd="sng">
                <a:noFill/>
                <a:prstDash val="solid"/>
              </a:ln>
              <a:solidFill>
                <a:prstClr val="white"/>
              </a:solidFill>
            </a:endParaRPr>
          </a:p>
        </p:txBody>
      </p:sp>
      <p:pic>
        <p:nvPicPr>
          <p:cNvPr id="15364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5775" y="1376363"/>
            <a:ext cx="7072313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6" name="Grouper 65"/>
          <p:cNvGrpSpPr>
            <a:grpSpLocks/>
          </p:cNvGrpSpPr>
          <p:nvPr/>
        </p:nvGrpSpPr>
        <p:grpSpPr bwMode="auto">
          <a:xfrm>
            <a:off x="1924050" y="1252538"/>
            <a:ext cx="2489200" cy="1141412"/>
            <a:chOff x="4126317" y="1535672"/>
            <a:chExt cx="2489301" cy="1140184"/>
          </a:xfrm>
        </p:grpSpPr>
        <p:sp>
          <p:nvSpPr>
            <p:cNvPr id="50" name="Line 46"/>
            <p:cNvSpPr>
              <a:spLocks noChangeShapeType="1"/>
            </p:cNvSpPr>
            <p:nvPr/>
          </p:nvSpPr>
          <p:spPr bwMode="auto">
            <a:xfrm rot="8400000" flipV="1">
              <a:off x="6310806" y="2001895"/>
              <a:ext cx="152406" cy="673961"/>
            </a:xfrm>
            <a:prstGeom prst="line">
              <a:avLst/>
            </a:prstGeom>
            <a:ln>
              <a:solidFill>
                <a:srgbClr val="FFFFFF"/>
              </a:solidFill>
              <a:headEnd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5448" name="Grouper 48"/>
            <p:cNvGrpSpPr>
              <a:grpSpLocks/>
            </p:cNvGrpSpPr>
            <p:nvPr/>
          </p:nvGrpSpPr>
          <p:grpSpPr bwMode="auto">
            <a:xfrm>
              <a:off x="4126317" y="1535672"/>
              <a:ext cx="2489301" cy="484178"/>
              <a:chOff x="3791157" y="1523089"/>
              <a:chExt cx="2553994" cy="496761"/>
            </a:xfrm>
          </p:grpSpPr>
          <p:sp>
            <p:nvSpPr>
              <p:cNvPr id="47" name="Rectangle à coins arrondis 46"/>
              <p:cNvSpPr/>
              <p:nvPr/>
            </p:nvSpPr>
            <p:spPr>
              <a:xfrm>
                <a:off x="3791157" y="1523089"/>
                <a:ext cx="2553994" cy="496761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lt1"/>
                  </a:gs>
                  <a:gs pos="100000">
                    <a:schemeClr val="bg1">
                      <a:alpha val="0"/>
                    </a:schemeClr>
                  </a:gs>
                </a:gsLst>
                <a:lin ang="4980000" scaled="0"/>
                <a:tileRect/>
              </a:gradFill>
              <a:ln w="3175" cmpd="sng">
                <a:solidFill>
                  <a:schemeClr val="bg1"/>
                </a:solidFill>
              </a:ln>
              <a:effectLst>
                <a:glow rad="63500">
                  <a:schemeClr val="bg1">
                    <a:alpha val="23000"/>
                  </a:schemeClr>
                </a:glo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5452" name="Grouper 47"/>
              <p:cNvGrpSpPr>
                <a:grpSpLocks/>
              </p:cNvGrpSpPr>
              <p:nvPr/>
            </p:nvGrpSpPr>
            <p:grpSpPr bwMode="auto">
              <a:xfrm>
                <a:off x="3831022" y="1567400"/>
                <a:ext cx="2449436" cy="412683"/>
                <a:chOff x="3831022" y="1567400"/>
                <a:chExt cx="2449436" cy="412683"/>
              </a:xfrm>
            </p:grpSpPr>
            <p:pic>
              <p:nvPicPr>
                <p:cNvPr id="42" name="Picture 19"/>
                <p:cNvPicPr preferRelativeResize="0">
                  <a:picLocks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36248" y="1584735"/>
                  <a:ext cx="527932" cy="395348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88900" cap="sq">
                  <a:noFill/>
                  <a:miter lim="800000"/>
                </a:ln>
                <a:effectLst/>
                <a:scene3d>
                  <a:camera prst="orthographicFront"/>
                  <a:lightRig rig="twoPt" dir="t">
                    <a:rot lat="0" lon="0" rev="7200000"/>
                  </a:lightRig>
                </a:scene3d>
                <a:sp3d>
                  <a:bevelT/>
                  <a:contourClr>
                    <a:srgbClr val="FFFFFF"/>
                  </a:contourClr>
                </a:sp3d>
              </p:spPr>
            </p:pic>
            <p:pic>
              <p:nvPicPr>
                <p:cNvPr id="44" name="Image 3"/>
                <p:cNvPicPr>
                  <a:picLocks noChangeAspect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06447" y="1580175"/>
                  <a:ext cx="465173" cy="393087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88900" cap="sq">
                  <a:noFill/>
                  <a:miter lim="800000"/>
                </a:ln>
                <a:effectLst/>
                <a:scene3d>
                  <a:camera prst="orthographicFront"/>
                  <a:lightRig rig="twoPt" dir="t">
                    <a:rot lat="0" lon="0" rev="7200000"/>
                  </a:lightRig>
                </a:scene3d>
                <a:sp3d>
                  <a:bevelT/>
                  <a:contourClr>
                    <a:srgbClr val="FFFFFF"/>
                  </a:contourClr>
                </a:sp3d>
              </p:spPr>
            </p:pic>
            <p:pic>
              <p:nvPicPr>
                <p:cNvPr id="45" name="Image 54" descr="ROYAUMEUNI.gif"/>
                <p:cNvPicPr preferRelativeResize="0">
                  <a:picLocks/>
                </p:cNvPicPr>
                <p:nvPr/>
              </p:nvPicPr>
              <p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24395" y="1584735"/>
                  <a:ext cx="556063" cy="395348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88900" cap="sq">
                  <a:noFill/>
                  <a:miter lim="800000"/>
                </a:ln>
                <a:effectLst/>
                <a:scene3d>
                  <a:camera prst="orthographicFront"/>
                  <a:lightRig rig="twoPt" dir="t">
                    <a:rot lat="0" lon="0" rev="7200000"/>
                  </a:lightRig>
                </a:scene3d>
                <a:sp3d>
                  <a:bevelT/>
                  <a:contourClr>
                    <a:srgbClr val="FFFFFF"/>
                  </a:contourClr>
                </a:sp3d>
              </p:spPr>
            </p:pic>
            <p:sp>
              <p:nvSpPr>
                <p:cNvPr id="46" name="Rectangle 47"/>
                <p:cNvSpPr>
                  <a:spLocks noChangeArrowheads="1"/>
                </p:cNvSpPr>
                <p:nvPr/>
              </p:nvSpPr>
              <p:spPr bwMode="auto">
                <a:xfrm>
                  <a:off x="3830248" y="1567018"/>
                  <a:ext cx="863276" cy="411632"/>
                </a:xfrm>
                <a:prstGeom prst="rect">
                  <a:avLst/>
                </a:prstGeom>
                <a:noFill/>
                <a:ln w="9525" cmpd="sng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 anchor="ctr"/>
                <a:lstStyle/>
                <a:p>
                  <a:pPr algn="ctr" eaLnBrk="0" hangingPunct="0">
                    <a:spcBef>
                      <a:spcPct val="50000"/>
                    </a:spcBef>
                    <a:defRPr/>
                  </a:pPr>
                  <a:r>
                    <a:rPr lang="fr-FR" b="1" dirty="0">
                      <a:solidFill>
                        <a:srgbClr val="AD1867">
                          <a:lumMod val="50000"/>
                        </a:srgbClr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MXT</a:t>
                  </a:r>
                </a:p>
              </p:txBody>
            </p:sp>
          </p:grpSp>
        </p:grpSp>
      </p:grpSp>
      <p:grpSp>
        <p:nvGrpSpPr>
          <p:cNvPr id="67" name="Grouper 66"/>
          <p:cNvGrpSpPr>
            <a:grpSpLocks/>
          </p:cNvGrpSpPr>
          <p:nvPr/>
        </p:nvGrpSpPr>
        <p:grpSpPr bwMode="auto">
          <a:xfrm>
            <a:off x="3978275" y="3074988"/>
            <a:ext cx="1633538" cy="2166937"/>
            <a:chOff x="4556491" y="1083124"/>
            <a:chExt cx="1706777" cy="2166715"/>
          </a:xfrm>
        </p:grpSpPr>
        <p:sp>
          <p:nvSpPr>
            <p:cNvPr id="58" name="Rectangle à coins arrondis 57"/>
            <p:cNvSpPr/>
            <p:nvPr/>
          </p:nvSpPr>
          <p:spPr>
            <a:xfrm>
              <a:off x="5081288" y="2765661"/>
              <a:ext cx="1181980" cy="484178"/>
            </a:xfrm>
            <a:prstGeom prst="roundRect">
              <a:avLst/>
            </a:prstGeom>
            <a:gradFill flip="none" rotWithShape="1">
              <a:gsLst>
                <a:gs pos="0">
                  <a:schemeClr val="lt1"/>
                </a:gs>
                <a:gs pos="100000">
                  <a:schemeClr val="bg1">
                    <a:alpha val="0"/>
                  </a:schemeClr>
                </a:gs>
              </a:gsLst>
              <a:lin ang="4980000" scaled="0"/>
              <a:tileRect/>
            </a:gradFill>
            <a:ln w="3175" cmpd="sng">
              <a:solidFill>
                <a:schemeClr val="bg1"/>
              </a:solidFill>
            </a:ln>
            <a:effectLst>
              <a:glow rad="63500">
                <a:schemeClr val="bg1">
                  <a:alpha val="23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grpSp>
          <p:nvGrpSpPr>
            <p:cNvPr id="15442" name="Groupe 41"/>
            <p:cNvGrpSpPr>
              <a:grpSpLocks/>
            </p:cNvGrpSpPr>
            <p:nvPr/>
          </p:nvGrpSpPr>
          <p:grpSpPr bwMode="auto">
            <a:xfrm>
              <a:off x="4556491" y="1083124"/>
              <a:ext cx="1532933" cy="2134166"/>
              <a:chOff x="-284288" y="1387274"/>
              <a:chExt cx="1532679" cy="2134166"/>
            </a:xfrm>
          </p:grpSpPr>
          <p:sp>
            <p:nvSpPr>
              <p:cNvPr id="52" name="Line 6"/>
              <p:cNvSpPr>
                <a:spLocks noChangeShapeType="1"/>
              </p:cNvSpPr>
              <p:nvPr/>
            </p:nvSpPr>
            <p:spPr bwMode="auto">
              <a:xfrm flipH="1" flipV="1">
                <a:off x="-284288" y="1387274"/>
                <a:ext cx="1116104" cy="1701625"/>
              </a:xfrm>
              <a:prstGeom prst="line">
                <a:avLst/>
              </a:prstGeom>
              <a:ln>
                <a:solidFill>
                  <a:srgbClr val="FFFFFF"/>
                </a:solidFill>
                <a:headEnd/>
                <a:tailEnd type="triangl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5444" name="Groupe 40"/>
              <p:cNvGrpSpPr>
                <a:grpSpLocks/>
              </p:cNvGrpSpPr>
              <p:nvPr/>
            </p:nvGrpSpPr>
            <p:grpSpPr bwMode="auto">
              <a:xfrm>
                <a:off x="333237" y="3077415"/>
                <a:ext cx="915154" cy="444025"/>
                <a:chOff x="301251" y="3196101"/>
                <a:chExt cx="915154" cy="444025"/>
              </a:xfrm>
            </p:grpSpPr>
            <p:sp>
              <p:nvSpPr>
                <p:cNvPr id="54" name="Rectangle 7"/>
                <p:cNvSpPr>
                  <a:spLocks noChangeArrowheads="1"/>
                </p:cNvSpPr>
                <p:nvPr/>
              </p:nvSpPr>
              <p:spPr bwMode="auto">
                <a:xfrm>
                  <a:off x="300650" y="3194887"/>
                  <a:ext cx="419576" cy="430167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r>
                    <a:rPr lang="fr-FR" b="1" dirty="0">
                      <a:solidFill>
                        <a:srgbClr val="AD1867">
                          <a:lumMod val="50000"/>
                        </a:srgbClr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VT</a:t>
                  </a:r>
                </a:p>
              </p:txBody>
            </p:sp>
            <p:pic>
              <p:nvPicPr>
                <p:cNvPr id="55" name="Picture 8"/>
                <p:cNvPicPr preferRelativeResize="0">
                  <a:picLocks noChangeArrowheads="1"/>
                </p:cNvPicPr>
                <p:nvPr/>
              </p:nvPicPr>
              <p:blipFill>
                <a:blip r:embed="rId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r="13454"/>
                <a:stretch>
                  <a:fillRect/>
                </a:stretch>
              </p:blipFill>
              <p:spPr bwMode="auto">
                <a:xfrm>
                  <a:off x="712863" y="3208526"/>
                  <a:ext cx="503542" cy="431600"/>
                </a:xfrm>
                <a:prstGeom prst="rect">
                  <a:avLst/>
                </a:prstGeom>
                <a:ln w="38100" cap="sq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</p:pic>
          </p:grpSp>
        </p:grpSp>
      </p:grpSp>
      <p:grpSp>
        <p:nvGrpSpPr>
          <p:cNvPr id="112" name="Grouper 111"/>
          <p:cNvGrpSpPr>
            <a:grpSpLocks/>
          </p:cNvGrpSpPr>
          <p:nvPr/>
        </p:nvGrpSpPr>
        <p:grpSpPr bwMode="auto">
          <a:xfrm>
            <a:off x="819150" y="1936750"/>
            <a:ext cx="2746375" cy="484188"/>
            <a:chOff x="753569" y="2094816"/>
            <a:chExt cx="2746323" cy="484178"/>
          </a:xfrm>
        </p:grpSpPr>
        <p:sp>
          <p:nvSpPr>
            <p:cNvPr id="68" name="Rectangle à coins arrondis 67"/>
            <p:cNvSpPr/>
            <p:nvPr/>
          </p:nvSpPr>
          <p:spPr>
            <a:xfrm>
              <a:off x="1093245" y="2094816"/>
              <a:ext cx="1669780" cy="484178"/>
            </a:xfrm>
            <a:prstGeom prst="roundRect">
              <a:avLst/>
            </a:prstGeom>
            <a:gradFill flip="none" rotWithShape="1">
              <a:gsLst>
                <a:gs pos="0">
                  <a:schemeClr val="lt1"/>
                </a:gs>
                <a:gs pos="100000">
                  <a:schemeClr val="bg1">
                    <a:alpha val="0"/>
                  </a:schemeClr>
                </a:gs>
              </a:gsLst>
              <a:lin ang="4980000" scaled="0"/>
              <a:tileRect/>
            </a:gradFill>
            <a:ln w="3175" cmpd="sng">
              <a:solidFill>
                <a:schemeClr val="bg1"/>
              </a:solidFill>
            </a:ln>
            <a:effectLst>
              <a:glow rad="63500">
                <a:schemeClr val="bg1">
                  <a:alpha val="23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grpSp>
          <p:nvGrpSpPr>
            <p:cNvPr id="15430" name="Grouper 69"/>
            <p:cNvGrpSpPr>
              <a:grpSpLocks/>
            </p:cNvGrpSpPr>
            <p:nvPr/>
          </p:nvGrpSpPr>
          <p:grpSpPr bwMode="auto">
            <a:xfrm>
              <a:off x="753569" y="2116598"/>
              <a:ext cx="2746323" cy="431800"/>
              <a:chOff x="753569" y="2116598"/>
              <a:chExt cx="2746323" cy="431800"/>
            </a:xfrm>
          </p:grpSpPr>
          <p:grpSp>
            <p:nvGrpSpPr>
              <p:cNvPr id="15431" name="Groupe 31"/>
              <p:cNvGrpSpPr>
                <a:grpSpLocks/>
              </p:cNvGrpSpPr>
              <p:nvPr/>
            </p:nvGrpSpPr>
            <p:grpSpPr bwMode="auto">
              <a:xfrm>
                <a:off x="753569" y="2116598"/>
                <a:ext cx="2746322" cy="431800"/>
                <a:chOff x="5183253" y="3096000"/>
                <a:chExt cx="2745218" cy="431800"/>
              </a:xfrm>
            </p:grpSpPr>
            <p:sp>
              <p:nvSpPr>
                <p:cNvPr id="15433" name="Line 17"/>
                <p:cNvSpPr>
                  <a:spLocks noChangeShapeType="1"/>
                </p:cNvSpPr>
                <p:nvPr/>
              </p:nvSpPr>
              <p:spPr bwMode="auto">
                <a:xfrm rot="10800000" flipH="1" flipV="1">
                  <a:off x="7271563" y="3331049"/>
                  <a:ext cx="656908" cy="1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grpSp>
              <p:nvGrpSpPr>
                <p:cNvPr id="15434" name="Groupe 30"/>
                <p:cNvGrpSpPr>
                  <a:grpSpLocks/>
                </p:cNvGrpSpPr>
                <p:nvPr/>
              </p:nvGrpSpPr>
              <p:grpSpPr bwMode="auto">
                <a:xfrm>
                  <a:off x="5183253" y="3096000"/>
                  <a:ext cx="2088310" cy="431800"/>
                  <a:chOff x="5328490" y="2857496"/>
                  <a:chExt cx="2088310" cy="431800"/>
                </a:xfrm>
              </p:grpSpPr>
              <p:pic>
                <p:nvPicPr>
                  <p:cNvPr id="62" name="Picture 19"/>
                  <p:cNvPicPr preferRelativeResize="0">
                    <a:picLocks noChangeArrowheads="1"/>
                  </p:cNvPicPr>
                  <p:nvPr/>
                </p:nvPicPr>
                <p:blipFill>
                  <a:blip r:embed="rId9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9370" y="2857496"/>
                    <a:ext cx="503279" cy="431800"/>
                  </a:xfrm>
                  <a:prstGeom prst="rect">
                    <a:avLst/>
                  </a:prstGeom>
                  <a:solidFill>
                    <a:srgbClr val="FFFFFF">
                      <a:shade val="85000"/>
                    </a:srgbClr>
                  </a:solidFill>
                  <a:ln w="88900" cap="sq">
                    <a:noFill/>
                    <a:miter lim="800000"/>
                  </a:ln>
                  <a:effectLst/>
                  <a:scene3d>
                    <a:camera prst="orthographicFront"/>
                    <a:lightRig rig="twoPt" dir="t">
                      <a:rot lat="0" lon="0" rev="7200000"/>
                    </a:lightRig>
                  </a:scene3d>
                  <a:sp3d>
                    <a:bevelT/>
                    <a:contourClr>
                      <a:srgbClr val="FFFFFF"/>
                    </a:contourClr>
                  </a:sp3d>
                </p:spPr>
              </p:pic>
              <p:sp>
                <p:nvSpPr>
                  <p:cNvPr id="63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5328490" y="2857939"/>
                    <a:ext cx="1583658" cy="431791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lIns="0" tIns="0" rIns="0" bIns="0" anchor="ctr"/>
                  <a:lstStyle/>
                  <a:p>
                    <a:pPr algn="ctr" eaLnBrk="0" hangingPunct="0">
                      <a:spcBef>
                        <a:spcPct val="50000"/>
                      </a:spcBef>
                      <a:defRPr/>
                    </a:pPr>
                    <a:r>
                      <a:rPr lang="fr-FR" b="1" dirty="0" err="1">
                        <a:solidFill>
                          <a:srgbClr val="570C34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rPr>
                      <a:t>ECLAIRs</a:t>
                    </a:r>
                    <a:endParaRPr lang="fr-FR" b="1" dirty="0">
                      <a:solidFill>
                        <a:srgbClr val="570C34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endParaRPr>
                  </a:p>
                </p:txBody>
              </p:sp>
              <p:cxnSp>
                <p:nvCxnSpPr>
                  <p:cNvPr id="15437" name="Connecteur droit 53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6825306" y="3073396"/>
                    <a:ext cx="431800" cy="0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</p:cxnSp>
              <p:sp>
                <p:nvSpPr>
                  <p:cNvPr id="15438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5329237" y="2857496"/>
                    <a:ext cx="2087563" cy="4318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rgbClr val="FFE1EC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rgbClr val="FFE1EC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rgbClr val="FFE1EC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rgbClr val="FFE1EC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rgbClr val="FFE1EC"/>
                        </a:solidFill>
                        <a:latin typeface="Calibri" pitchFamily="34" charset="0"/>
                      </a:defRPr>
                    </a:lvl5pPr>
                    <a:lvl6pPr marL="25146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rgbClr val="FFE1EC"/>
                        </a:solidFill>
                        <a:latin typeface="Calibri" pitchFamily="34" charset="0"/>
                      </a:defRPr>
                    </a:lvl6pPr>
                    <a:lvl7pPr marL="29718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rgbClr val="FFE1EC"/>
                        </a:solidFill>
                        <a:latin typeface="Calibri" pitchFamily="34" charset="0"/>
                      </a:defRPr>
                    </a:lvl7pPr>
                    <a:lvl8pPr marL="34290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rgbClr val="FFE1EC"/>
                        </a:solidFill>
                        <a:latin typeface="Calibri" pitchFamily="34" charset="0"/>
                      </a:defRPr>
                    </a:lvl8pPr>
                    <a:lvl9pPr marL="38862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rgbClr val="FFE1EC"/>
                        </a:solidFill>
                        <a:latin typeface="Calibri" pitchFamily="34" charset="0"/>
                      </a:defRPr>
                    </a:lvl9pPr>
                  </a:lstStyle>
                  <a:p>
                    <a:pPr algn="ctr" fontAlgn="base">
                      <a:spcBef>
                        <a:spcPct val="5000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fr-FR" altLang="fr-FR" sz="1800">
                      <a:solidFill>
                        <a:prstClr val="black"/>
                      </a:solidFill>
                      <a:cs typeface="Arial" pitchFamily="34" charset="0"/>
                    </a:endParaRPr>
                  </a:p>
                </p:txBody>
              </p:sp>
            </p:grpSp>
          </p:grpSp>
          <p:sp>
            <p:nvSpPr>
              <p:cNvPr id="69" name="Line 17"/>
              <p:cNvSpPr>
                <a:spLocks noChangeShapeType="1"/>
              </p:cNvSpPr>
              <p:nvPr/>
            </p:nvSpPr>
            <p:spPr bwMode="auto">
              <a:xfrm rot="10800000" flipH="1" flipV="1">
                <a:off x="2763306" y="2351986"/>
                <a:ext cx="736586" cy="0"/>
              </a:xfrm>
              <a:prstGeom prst="line">
                <a:avLst/>
              </a:prstGeom>
              <a:ln>
                <a:solidFill>
                  <a:schemeClr val="bg1"/>
                </a:solidFill>
                <a:headEnd/>
                <a:tailEnd type="triangl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13" name="Grouper 112"/>
          <p:cNvGrpSpPr>
            <a:grpSpLocks/>
          </p:cNvGrpSpPr>
          <p:nvPr/>
        </p:nvGrpSpPr>
        <p:grpSpPr bwMode="auto">
          <a:xfrm>
            <a:off x="2436813" y="3265488"/>
            <a:ext cx="1362075" cy="960437"/>
            <a:chOff x="2409254" y="3423199"/>
            <a:chExt cx="1361097" cy="960762"/>
          </a:xfrm>
        </p:grpSpPr>
        <p:sp>
          <p:nvSpPr>
            <p:cNvPr id="77" name="Rectangle à coins arrondis 76"/>
            <p:cNvSpPr/>
            <p:nvPr/>
          </p:nvSpPr>
          <p:spPr>
            <a:xfrm>
              <a:off x="2588371" y="3899783"/>
              <a:ext cx="1181980" cy="484178"/>
            </a:xfrm>
            <a:prstGeom prst="roundRect">
              <a:avLst/>
            </a:prstGeom>
            <a:gradFill flip="none" rotWithShape="1">
              <a:gsLst>
                <a:gs pos="0">
                  <a:schemeClr val="lt1"/>
                </a:gs>
                <a:gs pos="100000">
                  <a:schemeClr val="bg1">
                    <a:alpha val="0"/>
                  </a:schemeClr>
                </a:gs>
              </a:gsLst>
              <a:lin ang="4980000" scaled="0"/>
              <a:tileRect/>
            </a:gradFill>
            <a:ln w="3175" cmpd="sng">
              <a:solidFill>
                <a:schemeClr val="bg1"/>
              </a:solidFill>
            </a:ln>
            <a:effectLst>
              <a:glow rad="63500">
                <a:schemeClr val="bg1">
                  <a:alpha val="23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grpSp>
          <p:nvGrpSpPr>
            <p:cNvPr id="15422" name="Groupe 51"/>
            <p:cNvGrpSpPr>
              <a:grpSpLocks/>
            </p:cNvGrpSpPr>
            <p:nvPr/>
          </p:nvGrpSpPr>
          <p:grpSpPr bwMode="auto">
            <a:xfrm>
              <a:off x="2409254" y="3423199"/>
              <a:ext cx="1296915" cy="936233"/>
              <a:chOff x="912388" y="4232361"/>
              <a:chExt cx="1296648" cy="936301"/>
            </a:xfrm>
          </p:grpSpPr>
          <p:sp>
            <p:nvSpPr>
              <p:cNvPr id="72" name="Line 13"/>
              <p:cNvSpPr>
                <a:spLocks noChangeShapeType="1"/>
              </p:cNvSpPr>
              <p:nvPr/>
            </p:nvSpPr>
            <p:spPr bwMode="auto">
              <a:xfrm rot="6960000" flipH="1">
                <a:off x="1498126" y="4347650"/>
                <a:ext cx="451035" cy="220458"/>
              </a:xfrm>
              <a:prstGeom prst="line">
                <a:avLst/>
              </a:prstGeom>
              <a:ln>
                <a:solidFill>
                  <a:srgbClr val="FFFFFF"/>
                </a:solidFill>
                <a:headEnd/>
                <a:tailEnd type="triangl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5424" name="Groupe 57"/>
              <p:cNvGrpSpPr>
                <a:grpSpLocks/>
              </p:cNvGrpSpPr>
              <p:nvPr/>
            </p:nvGrpSpPr>
            <p:grpSpPr bwMode="auto">
              <a:xfrm>
                <a:off x="912388" y="4736612"/>
                <a:ext cx="1296648" cy="432050"/>
                <a:chOff x="6311891" y="2792621"/>
                <a:chExt cx="1295783" cy="432001"/>
              </a:xfrm>
            </p:grpSpPr>
            <p:pic>
              <p:nvPicPr>
                <p:cNvPr id="74" name="Picture 11"/>
                <p:cNvPicPr preferRelativeResize="0">
                  <a:picLocks noChangeArrowheads="1"/>
                </p:cNvPicPr>
                <p:nvPr/>
              </p:nvPicPr>
              <p:blipFill>
                <a:blip r:embed="rId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r="13454"/>
                <a:stretch>
                  <a:fillRect/>
                </a:stretch>
              </p:blipFill>
              <p:spPr bwMode="auto">
                <a:xfrm>
                  <a:off x="7104437" y="2792621"/>
                  <a:ext cx="503237" cy="431800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88900" cap="sq">
                  <a:noFill/>
                  <a:miter lim="800000"/>
                </a:ln>
                <a:effectLst/>
                <a:scene3d>
                  <a:camera prst="orthographicFront"/>
                  <a:lightRig rig="twoPt" dir="t">
                    <a:rot lat="0" lon="0" rev="7200000"/>
                  </a:lightRig>
                </a:scene3d>
                <a:sp3d>
                  <a:bevelT/>
                  <a:contourClr>
                    <a:srgbClr val="FFFFFF"/>
                  </a:contourClr>
                </a:sp3d>
              </p:spPr>
            </p:pic>
            <p:sp>
              <p:nvSpPr>
                <p:cNvPr id="75" name="Rectangle 15"/>
                <p:cNvSpPr>
                  <a:spLocks noChangeArrowheads="1"/>
                </p:cNvSpPr>
                <p:nvPr/>
              </p:nvSpPr>
              <p:spPr bwMode="auto">
                <a:xfrm>
                  <a:off x="6311891" y="2799754"/>
                  <a:ext cx="935135" cy="425577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 eaLnBrk="0" hangingPunct="0">
                    <a:spcBef>
                      <a:spcPct val="50000"/>
                    </a:spcBef>
                    <a:defRPr/>
                  </a:pPr>
                  <a:r>
                    <a:rPr lang="fr-FR" b="1" dirty="0">
                      <a:solidFill>
                        <a:srgbClr val="570C34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GRM</a:t>
                  </a:r>
                </a:p>
              </p:txBody>
            </p:sp>
          </p:grpSp>
        </p:grpSp>
      </p:grpSp>
      <p:grpSp>
        <p:nvGrpSpPr>
          <p:cNvPr id="105" name="Grouper 104"/>
          <p:cNvGrpSpPr>
            <a:grpSpLocks/>
          </p:cNvGrpSpPr>
          <p:nvPr/>
        </p:nvGrpSpPr>
        <p:grpSpPr bwMode="auto">
          <a:xfrm>
            <a:off x="-76200" y="4478338"/>
            <a:ext cx="1851025" cy="1703387"/>
            <a:chOff x="229645" y="4426094"/>
            <a:chExt cx="1850890" cy="1702761"/>
          </a:xfrm>
        </p:grpSpPr>
        <p:sp>
          <p:nvSpPr>
            <p:cNvPr id="99" name="Rectangle à coins arrondis 98"/>
            <p:cNvSpPr/>
            <p:nvPr/>
          </p:nvSpPr>
          <p:spPr>
            <a:xfrm>
              <a:off x="410755" y="4426094"/>
              <a:ext cx="1669780" cy="484178"/>
            </a:xfrm>
            <a:prstGeom prst="roundRect">
              <a:avLst/>
            </a:prstGeom>
            <a:gradFill flip="none" rotWithShape="1">
              <a:gsLst>
                <a:gs pos="0">
                  <a:schemeClr val="lt1"/>
                </a:gs>
                <a:gs pos="100000">
                  <a:schemeClr val="bg1">
                    <a:alpha val="0"/>
                  </a:schemeClr>
                </a:gs>
              </a:gsLst>
              <a:lin ang="4980000" scaled="0"/>
              <a:tileRect/>
            </a:gradFill>
            <a:ln w="3175" cmpd="sng">
              <a:solidFill>
                <a:schemeClr val="bg1"/>
              </a:solidFill>
            </a:ln>
            <a:effectLst>
              <a:glow rad="63500">
                <a:schemeClr val="bg1">
                  <a:alpha val="23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grpSp>
          <p:nvGrpSpPr>
            <p:cNvPr id="15415" name="Groupe 73"/>
            <p:cNvGrpSpPr>
              <a:grpSpLocks/>
            </p:cNvGrpSpPr>
            <p:nvPr/>
          </p:nvGrpSpPr>
          <p:grpSpPr bwMode="auto">
            <a:xfrm>
              <a:off x="229645" y="4478922"/>
              <a:ext cx="1726438" cy="1649933"/>
              <a:chOff x="792000" y="5760000"/>
              <a:chExt cx="1727238" cy="1914610"/>
            </a:xfrm>
          </p:grpSpPr>
          <p:sp>
            <p:nvSpPr>
              <p:cNvPr id="79" name="Line 23"/>
              <p:cNvSpPr>
                <a:spLocks noChangeShapeType="1"/>
              </p:cNvSpPr>
              <p:nvPr/>
            </p:nvSpPr>
            <p:spPr bwMode="auto">
              <a:xfrm>
                <a:off x="1655937" y="6276924"/>
                <a:ext cx="0" cy="1397686"/>
              </a:xfrm>
              <a:prstGeom prst="line">
                <a:avLst/>
              </a:prstGeom>
              <a:ln>
                <a:solidFill>
                  <a:srgbClr val="FFFFFF"/>
                </a:solidFill>
                <a:headEnd/>
                <a:tailEnd type="triangl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pic>
            <p:nvPicPr>
              <p:cNvPr id="80" name="Picture 24"/>
              <p:cNvPicPr preferRelativeResize="0">
                <a:picLocks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13454"/>
              <a:stretch>
                <a:fillRect/>
              </a:stretch>
            </p:blipFill>
            <p:spPr bwMode="auto">
              <a:xfrm>
                <a:off x="2016000" y="5760000"/>
                <a:ext cx="503238" cy="431801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</a:ln>
              <a:effectLst/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/>
                <a:contourClr>
                  <a:srgbClr val="FFFFFF"/>
                </a:contourClr>
              </a:sp3d>
            </p:spPr>
          </p:pic>
          <p:sp>
            <p:nvSpPr>
              <p:cNvPr id="81" name="Rectangle 26"/>
              <p:cNvSpPr>
                <a:spLocks noChangeArrowheads="1"/>
              </p:cNvSpPr>
              <p:nvPr/>
            </p:nvSpPr>
            <p:spPr bwMode="auto">
              <a:xfrm>
                <a:off x="792000" y="5759466"/>
                <a:ext cx="1224441" cy="43090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r>
                  <a:rPr lang="fr-FR" b="1" dirty="0">
                    <a:solidFill>
                      <a:srgbClr val="570C34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GWAC</a:t>
                </a:r>
              </a:p>
            </p:txBody>
          </p:sp>
        </p:grpSp>
      </p:grpSp>
      <p:grpSp>
        <p:nvGrpSpPr>
          <p:cNvPr id="123" name="Grouper 122"/>
          <p:cNvGrpSpPr>
            <a:grpSpLocks/>
          </p:cNvGrpSpPr>
          <p:nvPr/>
        </p:nvGrpSpPr>
        <p:grpSpPr bwMode="auto">
          <a:xfrm>
            <a:off x="5845175" y="5613400"/>
            <a:ext cx="2305050" cy="927100"/>
            <a:chOff x="4165172" y="4934930"/>
            <a:chExt cx="2305178" cy="927606"/>
          </a:xfrm>
        </p:grpSpPr>
        <p:sp>
          <p:nvSpPr>
            <p:cNvPr id="98" name="Rectangle à coins arrondis 97"/>
            <p:cNvSpPr/>
            <p:nvPr/>
          </p:nvSpPr>
          <p:spPr>
            <a:xfrm>
              <a:off x="4438685" y="4934930"/>
              <a:ext cx="2031665" cy="484178"/>
            </a:xfrm>
            <a:prstGeom prst="roundRect">
              <a:avLst/>
            </a:prstGeom>
            <a:gradFill flip="none" rotWithShape="1">
              <a:gsLst>
                <a:gs pos="0">
                  <a:schemeClr val="lt1"/>
                </a:gs>
                <a:gs pos="100000">
                  <a:schemeClr val="bg1">
                    <a:alpha val="0"/>
                  </a:schemeClr>
                </a:gs>
              </a:gsLst>
              <a:lin ang="4980000" scaled="0"/>
              <a:tileRect/>
            </a:gradFill>
            <a:ln w="3175" cmpd="sng">
              <a:solidFill>
                <a:schemeClr val="bg1"/>
              </a:solidFill>
            </a:ln>
            <a:effectLst>
              <a:glow rad="63500">
                <a:schemeClr val="bg1">
                  <a:alpha val="23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grpSp>
          <p:nvGrpSpPr>
            <p:cNvPr id="15407" name="Groupe 74"/>
            <p:cNvGrpSpPr>
              <a:grpSpLocks/>
            </p:cNvGrpSpPr>
            <p:nvPr/>
          </p:nvGrpSpPr>
          <p:grpSpPr bwMode="auto">
            <a:xfrm>
              <a:off x="4165172" y="4961900"/>
              <a:ext cx="2240331" cy="900636"/>
              <a:chOff x="4176000" y="5759450"/>
              <a:chExt cx="2240306" cy="900636"/>
            </a:xfrm>
          </p:grpSpPr>
          <p:pic>
            <p:nvPicPr>
              <p:cNvPr id="91" name="Picture 33" descr="mex"/>
              <p:cNvPicPr preferRelativeResize="0">
                <a:picLocks noChangeArrowheads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890" t="1331" r="890" b="1331"/>
              <a:stretch>
                <a:fillRect/>
              </a:stretch>
            </p:blipFill>
            <p:spPr bwMode="auto">
              <a:xfrm>
                <a:off x="5913240" y="5759450"/>
                <a:ext cx="503066" cy="431801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</a:ln>
              <a:effectLst/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/>
                <a:contourClr>
                  <a:srgbClr val="FFFFFF"/>
                </a:contourClr>
              </a:sp3d>
            </p:spPr>
          </p:pic>
          <p:pic>
            <p:nvPicPr>
              <p:cNvPr id="92" name="Picture 34"/>
              <p:cNvPicPr preferRelativeResize="0">
                <a:picLocks noChangeArrowheads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62443" y="5760000"/>
                <a:ext cx="503066" cy="4320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</a:ln>
              <a:effectLst/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/>
                <a:contourClr>
                  <a:srgbClr val="FFFFFF"/>
                </a:contourClr>
              </a:sp3d>
            </p:spPr>
          </p:pic>
          <p:sp>
            <p:nvSpPr>
              <p:cNvPr id="93" name="Line 36"/>
              <p:cNvSpPr>
                <a:spLocks noChangeShapeType="1"/>
              </p:cNvSpPr>
              <p:nvPr/>
            </p:nvSpPr>
            <p:spPr bwMode="auto">
              <a:xfrm flipH="1">
                <a:off x="5292062" y="6215344"/>
                <a:ext cx="0" cy="444742"/>
              </a:xfrm>
              <a:prstGeom prst="line">
                <a:avLst/>
              </a:prstGeom>
              <a:ln>
                <a:solidFill>
                  <a:srgbClr val="FFFFFF"/>
                </a:solidFill>
                <a:headEnd/>
                <a:tailEnd type="triangl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Rectangle 37"/>
              <p:cNvSpPr>
                <a:spLocks noChangeArrowheads="1"/>
              </p:cNvSpPr>
              <p:nvPr/>
            </p:nvSpPr>
            <p:spPr bwMode="auto">
              <a:xfrm>
                <a:off x="4176000" y="5759483"/>
                <a:ext cx="1224017" cy="43203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r>
                  <a:rPr lang="fr-FR" b="1" dirty="0">
                    <a:solidFill>
                      <a:srgbClr val="570C34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GFT-2</a:t>
                </a:r>
              </a:p>
            </p:txBody>
          </p:sp>
        </p:grpSp>
      </p:grpSp>
      <p:grpSp>
        <p:nvGrpSpPr>
          <p:cNvPr id="106" name="Grouper 105"/>
          <p:cNvGrpSpPr>
            <a:grpSpLocks/>
          </p:cNvGrpSpPr>
          <p:nvPr/>
        </p:nvGrpSpPr>
        <p:grpSpPr bwMode="auto">
          <a:xfrm>
            <a:off x="2447925" y="5307013"/>
            <a:ext cx="1851025" cy="1100137"/>
            <a:chOff x="229645" y="4426094"/>
            <a:chExt cx="1850890" cy="1100528"/>
          </a:xfrm>
        </p:grpSpPr>
        <p:sp>
          <p:nvSpPr>
            <p:cNvPr id="107" name="Rectangle à coins arrondis 106"/>
            <p:cNvSpPr/>
            <p:nvPr/>
          </p:nvSpPr>
          <p:spPr>
            <a:xfrm>
              <a:off x="410755" y="4426094"/>
              <a:ext cx="1669780" cy="484178"/>
            </a:xfrm>
            <a:prstGeom prst="roundRect">
              <a:avLst/>
            </a:prstGeom>
            <a:gradFill flip="none" rotWithShape="1">
              <a:gsLst>
                <a:gs pos="0">
                  <a:schemeClr val="lt1"/>
                </a:gs>
                <a:gs pos="100000">
                  <a:schemeClr val="bg1">
                    <a:alpha val="0"/>
                  </a:schemeClr>
                </a:gs>
              </a:gsLst>
              <a:lin ang="4980000" scaled="0"/>
              <a:tileRect/>
            </a:gradFill>
            <a:ln w="3175" cmpd="sng">
              <a:solidFill>
                <a:schemeClr val="bg1"/>
              </a:solidFill>
            </a:ln>
            <a:effectLst>
              <a:glow rad="63500">
                <a:schemeClr val="bg1">
                  <a:alpha val="23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grpSp>
          <p:nvGrpSpPr>
            <p:cNvPr id="15400" name="Groupe 73"/>
            <p:cNvGrpSpPr>
              <a:grpSpLocks/>
            </p:cNvGrpSpPr>
            <p:nvPr/>
          </p:nvGrpSpPr>
          <p:grpSpPr bwMode="auto">
            <a:xfrm>
              <a:off x="229645" y="4478463"/>
              <a:ext cx="1726438" cy="1048159"/>
              <a:chOff x="792000" y="5759466"/>
              <a:chExt cx="1727238" cy="1216301"/>
            </a:xfrm>
          </p:grpSpPr>
          <p:sp>
            <p:nvSpPr>
              <p:cNvPr id="109" name="Line 23"/>
              <p:cNvSpPr>
                <a:spLocks noChangeShapeType="1"/>
              </p:cNvSpPr>
              <p:nvPr/>
            </p:nvSpPr>
            <p:spPr bwMode="auto">
              <a:xfrm>
                <a:off x="1655937" y="6277341"/>
                <a:ext cx="0" cy="698426"/>
              </a:xfrm>
              <a:prstGeom prst="line">
                <a:avLst/>
              </a:prstGeom>
              <a:ln>
                <a:solidFill>
                  <a:srgbClr val="FFFFFF"/>
                </a:solidFill>
                <a:headEnd/>
                <a:tailEnd type="triangl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pic>
            <p:nvPicPr>
              <p:cNvPr id="110" name="Picture 24"/>
              <p:cNvPicPr preferRelativeResize="0">
                <a:picLocks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13454"/>
              <a:stretch>
                <a:fillRect/>
              </a:stretch>
            </p:blipFill>
            <p:spPr bwMode="auto">
              <a:xfrm>
                <a:off x="2016000" y="5760000"/>
                <a:ext cx="503238" cy="431801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</a:ln>
              <a:effectLst/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/>
                <a:contourClr>
                  <a:srgbClr val="FFFFFF"/>
                </a:contourClr>
              </a:sp3d>
            </p:spPr>
          </p:pic>
          <p:sp>
            <p:nvSpPr>
              <p:cNvPr id="111" name="Rectangle 26"/>
              <p:cNvSpPr>
                <a:spLocks noChangeArrowheads="1"/>
              </p:cNvSpPr>
              <p:nvPr/>
            </p:nvSpPr>
            <p:spPr bwMode="auto">
              <a:xfrm>
                <a:off x="792000" y="5759509"/>
                <a:ext cx="1224441" cy="431219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r>
                  <a:rPr lang="fr-FR" b="1" dirty="0">
                    <a:solidFill>
                      <a:srgbClr val="570C34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GFT-1</a:t>
                </a:r>
              </a:p>
            </p:txBody>
          </p:sp>
        </p:grpSp>
      </p:grpSp>
      <p:grpSp>
        <p:nvGrpSpPr>
          <p:cNvPr id="15372" name="Grouper 118"/>
          <p:cNvGrpSpPr>
            <a:grpSpLocks/>
          </p:cNvGrpSpPr>
          <p:nvPr/>
        </p:nvGrpSpPr>
        <p:grpSpPr bwMode="auto">
          <a:xfrm>
            <a:off x="7582338" y="110509"/>
            <a:ext cx="1498434" cy="349520"/>
            <a:chOff x="6407212" y="141899"/>
            <a:chExt cx="2532719" cy="573223"/>
          </a:xfrm>
        </p:grpSpPr>
        <p:pic>
          <p:nvPicPr>
            <p:cNvPr id="15395" name="Image 6" descr="CNSA-logo.svg.png"/>
            <p:cNvPicPr>
              <a:picLocks noChangeAspect="1"/>
            </p:cNvPicPr>
            <p:nvPr/>
          </p:nvPicPr>
          <p:blipFill>
            <a:blip r:embed="rId11" cstate="email">
              <a:grayscl/>
              <a:biLevel thresh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7645" y="141899"/>
              <a:ext cx="732286" cy="573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6" name="Image 4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7212" y="174222"/>
              <a:ext cx="1549723" cy="512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73" name="Rectangle 120"/>
          <p:cNvSpPr>
            <a:spLocks noChangeArrowheads="1"/>
          </p:cNvSpPr>
          <p:nvPr/>
        </p:nvSpPr>
        <p:spPr bwMode="auto">
          <a:xfrm>
            <a:off x="96838" y="6480175"/>
            <a:ext cx="6746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FFE1EC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FFE1EC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FFE1EC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FFE1EC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FFE1EC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FFE1EC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FFE1EC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FFE1EC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FFE1EC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400">
                <a:solidFill>
                  <a:prstClr val="white"/>
                </a:solidFill>
                <a:cs typeface="Arial" pitchFamily="34" charset="0"/>
              </a:rPr>
              <a:t>Cordier et al., PoS, </a:t>
            </a:r>
            <a:r>
              <a:rPr lang="fr-FR" altLang="fr-FR" sz="1400" i="1">
                <a:solidFill>
                  <a:prstClr val="white"/>
                </a:solidFill>
                <a:cs typeface="Arial" pitchFamily="34" charset="0"/>
              </a:rPr>
              <a:t>Swift:10 </a:t>
            </a:r>
            <a:r>
              <a:rPr lang="fr-FR" altLang="fr-FR" sz="1400">
                <a:solidFill>
                  <a:prstClr val="white"/>
                </a:solidFill>
                <a:cs typeface="Arial" pitchFamily="34" charset="0"/>
              </a:rPr>
              <a:t>(2015)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841843">
            <a:off x="1143794" y="2993232"/>
            <a:ext cx="1625600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8008" y="2609850"/>
            <a:ext cx="25193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FFE1EC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FFE1EC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FFE1EC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FFE1EC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FFE1EC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FFE1EC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FFE1EC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FFE1EC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FFE1EC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800" b="1" dirty="0" smtClean="0">
                <a:solidFill>
                  <a:prstClr val="white"/>
                </a:solidFill>
                <a:cs typeface="Arial" pitchFamily="34" charset="0"/>
              </a:rPr>
              <a:t>VHF Network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800" b="1" dirty="0" smtClean="0">
                <a:solidFill>
                  <a:prstClr val="white"/>
                </a:solidFill>
                <a:cs typeface="Arial" pitchFamily="34" charset="0"/>
              </a:rPr>
              <a:t>S</a:t>
            </a:r>
            <a:r>
              <a:rPr lang="fr-FR" altLang="fr-FR" sz="1800" b="1" dirty="0">
                <a:solidFill>
                  <a:prstClr val="white"/>
                </a:solidFill>
                <a:cs typeface="Arial" pitchFamily="34" charset="0"/>
              </a:rPr>
              <a:t>, </a:t>
            </a:r>
            <a:r>
              <a:rPr lang="fr-FR" altLang="fr-FR" sz="1800" b="1" dirty="0" smtClean="0">
                <a:solidFill>
                  <a:prstClr val="white"/>
                </a:solidFill>
                <a:cs typeface="Arial" pitchFamily="34" charset="0"/>
              </a:rPr>
              <a:t>X Band </a:t>
            </a:r>
            <a:r>
              <a:rPr lang="fr-FR" altLang="fr-FR" sz="1800" b="1" dirty="0" err="1" smtClean="0">
                <a:solidFill>
                  <a:prstClr val="white"/>
                </a:solidFill>
                <a:cs typeface="Arial" pitchFamily="34" charset="0"/>
              </a:rPr>
              <a:t>antenna</a:t>
            </a:r>
            <a:endParaRPr lang="fr-FR" altLang="fr-FR" sz="1800" b="1" dirty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64" name="Picture 3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6016" y="1285138"/>
            <a:ext cx="3513729" cy="249025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>
            <a:glow rad="127000">
              <a:schemeClr val="bg1">
                <a:alpha val="34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5" name="Forme libre 64"/>
          <p:cNvSpPr/>
          <p:nvPr/>
        </p:nvSpPr>
        <p:spPr>
          <a:xfrm>
            <a:off x="5789613" y="1671638"/>
            <a:ext cx="820737" cy="119062"/>
          </a:xfrm>
          <a:custGeom>
            <a:avLst/>
            <a:gdLst>
              <a:gd name="connsiteX0" fmla="*/ 0 w 571500"/>
              <a:gd name="connsiteY0" fmla="*/ 109538 h 109538"/>
              <a:gd name="connsiteX1" fmla="*/ 76200 w 571500"/>
              <a:gd name="connsiteY1" fmla="*/ 90488 h 109538"/>
              <a:gd name="connsiteX2" fmla="*/ 128587 w 571500"/>
              <a:gd name="connsiteY2" fmla="*/ 76200 h 109538"/>
              <a:gd name="connsiteX3" fmla="*/ 190500 w 571500"/>
              <a:gd name="connsiteY3" fmla="*/ 66675 h 109538"/>
              <a:gd name="connsiteX4" fmla="*/ 233362 w 571500"/>
              <a:gd name="connsiteY4" fmla="*/ 42863 h 109538"/>
              <a:gd name="connsiteX5" fmla="*/ 309562 w 571500"/>
              <a:gd name="connsiteY5" fmla="*/ 14288 h 109538"/>
              <a:gd name="connsiteX6" fmla="*/ 357187 w 571500"/>
              <a:gd name="connsiteY6" fmla="*/ 0 h 109538"/>
              <a:gd name="connsiteX7" fmla="*/ 414337 w 571500"/>
              <a:gd name="connsiteY7" fmla="*/ 0 h 109538"/>
              <a:gd name="connsiteX8" fmla="*/ 438150 w 571500"/>
              <a:gd name="connsiteY8" fmla="*/ 0 h 109538"/>
              <a:gd name="connsiteX9" fmla="*/ 476250 w 571500"/>
              <a:gd name="connsiteY9" fmla="*/ 9525 h 109538"/>
              <a:gd name="connsiteX10" fmla="*/ 490537 w 571500"/>
              <a:gd name="connsiteY10" fmla="*/ 23813 h 109538"/>
              <a:gd name="connsiteX11" fmla="*/ 523875 w 571500"/>
              <a:gd name="connsiteY11" fmla="*/ 23813 h 109538"/>
              <a:gd name="connsiteX12" fmla="*/ 552450 w 571500"/>
              <a:gd name="connsiteY12" fmla="*/ 14288 h 109538"/>
              <a:gd name="connsiteX13" fmla="*/ 561975 w 571500"/>
              <a:gd name="connsiteY13" fmla="*/ 0 h 109538"/>
              <a:gd name="connsiteX14" fmla="*/ 571500 w 571500"/>
              <a:gd name="connsiteY14" fmla="*/ 52388 h 109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1500" h="109538">
                <a:moveTo>
                  <a:pt x="0" y="109538"/>
                </a:moveTo>
                <a:lnTo>
                  <a:pt x="76200" y="90488"/>
                </a:lnTo>
                <a:lnTo>
                  <a:pt x="128587" y="76200"/>
                </a:lnTo>
                <a:lnTo>
                  <a:pt x="190500" y="66675"/>
                </a:lnTo>
                <a:lnTo>
                  <a:pt x="233362" y="42863"/>
                </a:lnTo>
                <a:lnTo>
                  <a:pt x="309562" y="14288"/>
                </a:lnTo>
                <a:lnTo>
                  <a:pt x="357187" y="0"/>
                </a:lnTo>
                <a:lnTo>
                  <a:pt x="414337" y="0"/>
                </a:lnTo>
                <a:lnTo>
                  <a:pt x="438150" y="0"/>
                </a:lnTo>
                <a:lnTo>
                  <a:pt x="476250" y="9525"/>
                </a:lnTo>
                <a:lnTo>
                  <a:pt x="490537" y="23813"/>
                </a:lnTo>
                <a:lnTo>
                  <a:pt x="523875" y="23813"/>
                </a:lnTo>
                <a:lnTo>
                  <a:pt x="552450" y="14288"/>
                </a:lnTo>
                <a:lnTo>
                  <a:pt x="561975" y="0"/>
                </a:lnTo>
                <a:lnTo>
                  <a:pt x="571500" y="52388"/>
                </a:lnTo>
              </a:path>
            </a:pathLst>
          </a:custGeom>
          <a:noFill/>
          <a:ln w="76200">
            <a:solidFill>
              <a:schemeClr val="bg1">
                <a:lumMod val="1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900">
              <a:solidFill>
                <a:prstClr val="white"/>
              </a:solidFill>
            </a:endParaRPr>
          </a:p>
        </p:txBody>
      </p:sp>
      <p:sp>
        <p:nvSpPr>
          <p:cNvPr id="70" name="Rectangle à coins arrondis 69"/>
          <p:cNvSpPr/>
          <p:nvPr/>
        </p:nvSpPr>
        <p:spPr>
          <a:xfrm>
            <a:off x="5854700" y="2443163"/>
            <a:ext cx="1347788" cy="377825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b="1" dirty="0" err="1">
                <a:solidFill>
                  <a:prstClr val="white"/>
                </a:solidFill>
              </a:rPr>
              <a:t>ECLAIRs</a:t>
            </a:r>
            <a:endParaRPr lang="fr-FR" sz="900" b="1" dirty="0">
              <a:solidFill>
                <a:prstClr val="white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b="1" dirty="0">
                <a:solidFill>
                  <a:prstClr val="white"/>
                </a:solidFill>
              </a:rPr>
              <a:t>Rayons – X durs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b="1" dirty="0">
                <a:solidFill>
                  <a:prstClr val="white"/>
                </a:solidFill>
              </a:rPr>
              <a:t>Temps T0</a:t>
            </a:r>
          </a:p>
        </p:txBody>
      </p:sp>
      <p:sp>
        <p:nvSpPr>
          <p:cNvPr id="71" name="ZoneTexte 70"/>
          <p:cNvSpPr txBox="1">
            <a:spLocks noChangeArrowheads="1"/>
          </p:cNvSpPr>
          <p:nvPr/>
        </p:nvSpPr>
        <p:spPr bwMode="auto">
          <a:xfrm>
            <a:off x="5773738" y="1773238"/>
            <a:ext cx="5921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FFE1EC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FFE1EC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FFE1EC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FFE1EC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FFE1EC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FFE1EC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FFE1EC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FFE1EC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FFE1EC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900" b="1">
                <a:solidFill>
                  <a:prstClr val="black"/>
                </a:solidFill>
                <a:cs typeface="Arial" pitchFamily="34" charset="0"/>
              </a:rPr>
              <a:t>ECLAIRs</a:t>
            </a:r>
          </a:p>
        </p:txBody>
      </p:sp>
      <p:sp>
        <p:nvSpPr>
          <p:cNvPr id="73" name="Forme libre 72"/>
          <p:cNvSpPr/>
          <p:nvPr/>
        </p:nvSpPr>
        <p:spPr>
          <a:xfrm>
            <a:off x="5749925" y="1524000"/>
            <a:ext cx="868363" cy="215900"/>
          </a:xfrm>
          <a:custGeom>
            <a:avLst/>
            <a:gdLst>
              <a:gd name="connsiteX0" fmla="*/ 0 w 605233"/>
              <a:gd name="connsiteY0" fmla="*/ 83842 h 196504"/>
              <a:gd name="connsiteX1" fmla="*/ 23580 w 605233"/>
              <a:gd name="connsiteY1" fmla="*/ 188644 h 196504"/>
              <a:gd name="connsiteX2" fmla="*/ 41921 w 605233"/>
              <a:gd name="connsiteY2" fmla="*/ 117903 h 196504"/>
              <a:gd name="connsiteX3" fmla="*/ 55021 w 605233"/>
              <a:gd name="connsiteY3" fmla="*/ 149343 h 196504"/>
              <a:gd name="connsiteX4" fmla="*/ 73361 w 605233"/>
              <a:gd name="connsiteY4" fmla="*/ 146723 h 196504"/>
              <a:gd name="connsiteX5" fmla="*/ 89082 w 605233"/>
              <a:gd name="connsiteY5" fmla="*/ 136243 h 196504"/>
              <a:gd name="connsiteX6" fmla="*/ 89082 w 605233"/>
              <a:gd name="connsiteY6" fmla="*/ 183404 h 196504"/>
              <a:gd name="connsiteX7" fmla="*/ 107422 w 605233"/>
              <a:gd name="connsiteY7" fmla="*/ 73362 h 196504"/>
              <a:gd name="connsiteX8" fmla="*/ 123142 w 605233"/>
              <a:gd name="connsiteY8" fmla="*/ 136243 h 196504"/>
              <a:gd name="connsiteX9" fmla="*/ 141483 w 605233"/>
              <a:gd name="connsiteY9" fmla="*/ 99562 h 196504"/>
              <a:gd name="connsiteX10" fmla="*/ 141483 w 605233"/>
              <a:gd name="connsiteY10" fmla="*/ 159823 h 196504"/>
              <a:gd name="connsiteX11" fmla="*/ 146723 w 605233"/>
              <a:gd name="connsiteY11" fmla="*/ 60261 h 196504"/>
              <a:gd name="connsiteX12" fmla="*/ 162443 w 605233"/>
              <a:gd name="connsiteY12" fmla="*/ 60261 h 196504"/>
              <a:gd name="connsiteX13" fmla="*/ 175543 w 605233"/>
              <a:gd name="connsiteY13" fmla="*/ 20960 h 196504"/>
              <a:gd name="connsiteX14" fmla="*/ 193884 w 605233"/>
              <a:gd name="connsiteY14" fmla="*/ 91702 h 196504"/>
              <a:gd name="connsiteX15" fmla="*/ 201744 w 605233"/>
              <a:gd name="connsiteY15" fmla="*/ 36681 h 196504"/>
              <a:gd name="connsiteX16" fmla="*/ 212224 w 605233"/>
              <a:gd name="connsiteY16" fmla="*/ 75982 h 196504"/>
              <a:gd name="connsiteX17" fmla="*/ 227945 w 605233"/>
              <a:gd name="connsiteY17" fmla="*/ 13100 h 196504"/>
              <a:gd name="connsiteX18" fmla="*/ 238425 w 605233"/>
              <a:gd name="connsiteY18" fmla="*/ 123143 h 196504"/>
              <a:gd name="connsiteX19" fmla="*/ 254145 w 605233"/>
              <a:gd name="connsiteY19" fmla="*/ 89082 h 196504"/>
              <a:gd name="connsiteX20" fmla="*/ 246285 w 605233"/>
              <a:gd name="connsiteY20" fmla="*/ 191264 h 196504"/>
              <a:gd name="connsiteX21" fmla="*/ 264625 w 605233"/>
              <a:gd name="connsiteY21" fmla="*/ 18340 h 196504"/>
              <a:gd name="connsiteX22" fmla="*/ 288206 w 605233"/>
              <a:gd name="connsiteY22" fmla="*/ 18340 h 196504"/>
              <a:gd name="connsiteX23" fmla="*/ 301306 w 605233"/>
              <a:gd name="connsiteY23" fmla="*/ 18340 h 196504"/>
              <a:gd name="connsiteX24" fmla="*/ 309166 w 605233"/>
              <a:gd name="connsiteY24" fmla="*/ 36681 h 196504"/>
              <a:gd name="connsiteX25" fmla="*/ 319647 w 605233"/>
              <a:gd name="connsiteY25" fmla="*/ 55021 h 196504"/>
              <a:gd name="connsiteX26" fmla="*/ 327507 w 605233"/>
              <a:gd name="connsiteY26" fmla="*/ 20960 h 196504"/>
              <a:gd name="connsiteX27" fmla="*/ 356327 w 605233"/>
              <a:gd name="connsiteY27" fmla="*/ 0 h 196504"/>
              <a:gd name="connsiteX28" fmla="*/ 353707 w 605233"/>
              <a:gd name="connsiteY28" fmla="*/ 47161 h 196504"/>
              <a:gd name="connsiteX29" fmla="*/ 390388 w 605233"/>
              <a:gd name="connsiteY29" fmla="*/ 34061 h 196504"/>
              <a:gd name="connsiteX30" fmla="*/ 395628 w 605233"/>
              <a:gd name="connsiteY30" fmla="*/ 7860 h 196504"/>
              <a:gd name="connsiteX31" fmla="*/ 408729 w 605233"/>
              <a:gd name="connsiteY31" fmla="*/ 39301 h 196504"/>
              <a:gd name="connsiteX32" fmla="*/ 434929 w 605233"/>
              <a:gd name="connsiteY32" fmla="*/ 18340 h 196504"/>
              <a:gd name="connsiteX33" fmla="*/ 440169 w 605233"/>
              <a:gd name="connsiteY33" fmla="*/ 10480 h 196504"/>
              <a:gd name="connsiteX34" fmla="*/ 442789 w 605233"/>
              <a:gd name="connsiteY34" fmla="*/ 62881 h 196504"/>
              <a:gd name="connsiteX35" fmla="*/ 466370 w 605233"/>
              <a:gd name="connsiteY35" fmla="*/ 36681 h 196504"/>
              <a:gd name="connsiteX36" fmla="*/ 476850 w 605233"/>
              <a:gd name="connsiteY36" fmla="*/ 20960 h 196504"/>
              <a:gd name="connsiteX37" fmla="*/ 476850 w 605233"/>
              <a:gd name="connsiteY37" fmla="*/ 128383 h 196504"/>
              <a:gd name="connsiteX38" fmla="*/ 489950 w 605233"/>
              <a:gd name="connsiteY38" fmla="*/ 36681 h 196504"/>
              <a:gd name="connsiteX39" fmla="*/ 508291 w 605233"/>
              <a:gd name="connsiteY39" fmla="*/ 96942 h 196504"/>
              <a:gd name="connsiteX40" fmla="*/ 508291 w 605233"/>
              <a:gd name="connsiteY40" fmla="*/ 196504 h 196504"/>
              <a:gd name="connsiteX41" fmla="*/ 513531 w 605233"/>
              <a:gd name="connsiteY41" fmla="*/ 44541 h 196504"/>
              <a:gd name="connsiteX42" fmla="*/ 526631 w 605233"/>
              <a:gd name="connsiteY42" fmla="*/ 120523 h 196504"/>
              <a:gd name="connsiteX43" fmla="*/ 526631 w 605233"/>
              <a:gd name="connsiteY43" fmla="*/ 175544 h 196504"/>
              <a:gd name="connsiteX44" fmla="*/ 539731 w 605233"/>
              <a:gd name="connsiteY44" fmla="*/ 41921 h 196504"/>
              <a:gd name="connsiteX45" fmla="*/ 547592 w 605233"/>
              <a:gd name="connsiteY45" fmla="*/ 83842 h 196504"/>
              <a:gd name="connsiteX46" fmla="*/ 552832 w 605233"/>
              <a:gd name="connsiteY46" fmla="*/ 183404 h 196504"/>
              <a:gd name="connsiteX47" fmla="*/ 565932 w 605233"/>
              <a:gd name="connsiteY47" fmla="*/ 20960 h 196504"/>
              <a:gd name="connsiteX48" fmla="*/ 584272 w 605233"/>
              <a:gd name="connsiteY48" fmla="*/ 81222 h 196504"/>
              <a:gd name="connsiteX49" fmla="*/ 589513 w 605233"/>
              <a:gd name="connsiteY49" fmla="*/ 49781 h 196504"/>
              <a:gd name="connsiteX50" fmla="*/ 586892 w 605233"/>
              <a:gd name="connsiteY50" fmla="*/ 180784 h 196504"/>
              <a:gd name="connsiteX51" fmla="*/ 586892 w 605233"/>
              <a:gd name="connsiteY51" fmla="*/ 196504 h 196504"/>
              <a:gd name="connsiteX52" fmla="*/ 605233 w 605233"/>
              <a:gd name="connsiteY52" fmla="*/ 180784 h 196504"/>
              <a:gd name="connsiteX53" fmla="*/ 605233 w 605233"/>
              <a:gd name="connsiteY53" fmla="*/ 180784 h 196504"/>
              <a:gd name="connsiteX54" fmla="*/ 605233 w 605233"/>
              <a:gd name="connsiteY54" fmla="*/ 180784 h 196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605233" h="196504">
                <a:moveTo>
                  <a:pt x="0" y="83842"/>
                </a:moveTo>
                <a:lnTo>
                  <a:pt x="23580" y="188644"/>
                </a:lnTo>
                <a:lnTo>
                  <a:pt x="41921" y="117903"/>
                </a:lnTo>
                <a:lnTo>
                  <a:pt x="55021" y="149343"/>
                </a:lnTo>
                <a:lnTo>
                  <a:pt x="73361" y="146723"/>
                </a:lnTo>
                <a:lnTo>
                  <a:pt x="89082" y="136243"/>
                </a:lnTo>
                <a:lnTo>
                  <a:pt x="89082" y="183404"/>
                </a:lnTo>
                <a:lnTo>
                  <a:pt x="107422" y="73362"/>
                </a:lnTo>
                <a:lnTo>
                  <a:pt x="123142" y="136243"/>
                </a:lnTo>
                <a:lnTo>
                  <a:pt x="141483" y="99562"/>
                </a:lnTo>
                <a:lnTo>
                  <a:pt x="141483" y="159823"/>
                </a:lnTo>
                <a:lnTo>
                  <a:pt x="146723" y="60261"/>
                </a:lnTo>
                <a:lnTo>
                  <a:pt x="162443" y="60261"/>
                </a:lnTo>
                <a:lnTo>
                  <a:pt x="175543" y="20960"/>
                </a:lnTo>
                <a:lnTo>
                  <a:pt x="193884" y="91702"/>
                </a:lnTo>
                <a:lnTo>
                  <a:pt x="201744" y="36681"/>
                </a:lnTo>
                <a:lnTo>
                  <a:pt x="212224" y="75982"/>
                </a:lnTo>
                <a:lnTo>
                  <a:pt x="227945" y="13100"/>
                </a:lnTo>
                <a:lnTo>
                  <a:pt x="238425" y="123143"/>
                </a:lnTo>
                <a:lnTo>
                  <a:pt x="254145" y="89082"/>
                </a:lnTo>
                <a:lnTo>
                  <a:pt x="246285" y="191264"/>
                </a:lnTo>
                <a:lnTo>
                  <a:pt x="264625" y="18340"/>
                </a:lnTo>
                <a:lnTo>
                  <a:pt x="288206" y="18340"/>
                </a:lnTo>
                <a:lnTo>
                  <a:pt x="301306" y="18340"/>
                </a:lnTo>
                <a:lnTo>
                  <a:pt x="309166" y="36681"/>
                </a:lnTo>
                <a:lnTo>
                  <a:pt x="319647" y="55021"/>
                </a:lnTo>
                <a:lnTo>
                  <a:pt x="327507" y="20960"/>
                </a:lnTo>
                <a:lnTo>
                  <a:pt x="356327" y="0"/>
                </a:lnTo>
                <a:lnTo>
                  <a:pt x="353707" y="47161"/>
                </a:lnTo>
                <a:lnTo>
                  <a:pt x="390388" y="34061"/>
                </a:lnTo>
                <a:lnTo>
                  <a:pt x="395628" y="7860"/>
                </a:lnTo>
                <a:lnTo>
                  <a:pt x="408729" y="39301"/>
                </a:lnTo>
                <a:lnTo>
                  <a:pt x="434929" y="18340"/>
                </a:lnTo>
                <a:lnTo>
                  <a:pt x="440169" y="10480"/>
                </a:lnTo>
                <a:lnTo>
                  <a:pt x="442789" y="62881"/>
                </a:lnTo>
                <a:lnTo>
                  <a:pt x="466370" y="36681"/>
                </a:lnTo>
                <a:lnTo>
                  <a:pt x="476850" y="20960"/>
                </a:lnTo>
                <a:lnTo>
                  <a:pt x="476850" y="128383"/>
                </a:lnTo>
                <a:lnTo>
                  <a:pt x="489950" y="36681"/>
                </a:lnTo>
                <a:lnTo>
                  <a:pt x="508291" y="96942"/>
                </a:lnTo>
                <a:lnTo>
                  <a:pt x="508291" y="196504"/>
                </a:lnTo>
                <a:lnTo>
                  <a:pt x="513531" y="44541"/>
                </a:lnTo>
                <a:lnTo>
                  <a:pt x="526631" y="120523"/>
                </a:lnTo>
                <a:lnTo>
                  <a:pt x="526631" y="175544"/>
                </a:lnTo>
                <a:lnTo>
                  <a:pt x="539731" y="41921"/>
                </a:lnTo>
                <a:lnTo>
                  <a:pt x="547592" y="83842"/>
                </a:lnTo>
                <a:lnTo>
                  <a:pt x="552832" y="183404"/>
                </a:lnTo>
                <a:lnTo>
                  <a:pt x="565932" y="20960"/>
                </a:lnTo>
                <a:lnTo>
                  <a:pt x="584272" y="81222"/>
                </a:lnTo>
                <a:lnTo>
                  <a:pt x="589513" y="49781"/>
                </a:lnTo>
                <a:cubicBezTo>
                  <a:pt x="588639" y="93449"/>
                  <a:pt x="587766" y="137116"/>
                  <a:pt x="586892" y="180784"/>
                </a:cubicBezTo>
                <a:lnTo>
                  <a:pt x="586892" y="196504"/>
                </a:lnTo>
                <a:lnTo>
                  <a:pt x="605233" y="180784"/>
                </a:lnTo>
                <a:lnTo>
                  <a:pt x="605233" y="180784"/>
                </a:lnTo>
                <a:lnTo>
                  <a:pt x="605233" y="180784"/>
                </a:lnTo>
              </a:path>
            </a:pathLst>
          </a:custGeom>
          <a:noFill/>
          <a:ln w="57150"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900">
              <a:solidFill>
                <a:prstClr val="white"/>
              </a:solidFill>
            </a:endParaRPr>
          </a:p>
        </p:txBody>
      </p:sp>
      <p:sp>
        <p:nvSpPr>
          <p:cNvPr id="76" name="Rectangle à coins arrondis 75"/>
          <p:cNvSpPr/>
          <p:nvPr/>
        </p:nvSpPr>
        <p:spPr>
          <a:xfrm>
            <a:off x="5857875" y="2451100"/>
            <a:ext cx="1349375" cy="3698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b="1" dirty="0">
                <a:solidFill>
                  <a:prstClr val="black"/>
                </a:solidFill>
              </a:rPr>
              <a:t>GRM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b="1" dirty="0">
                <a:solidFill>
                  <a:prstClr val="black"/>
                </a:solidFill>
              </a:rPr>
              <a:t>Rayons Gamma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b="1" dirty="0">
                <a:solidFill>
                  <a:prstClr val="black"/>
                </a:solidFill>
              </a:rPr>
              <a:t>T0 </a:t>
            </a:r>
          </a:p>
        </p:txBody>
      </p:sp>
      <p:sp>
        <p:nvSpPr>
          <p:cNvPr id="78" name="ZoneTexte 77"/>
          <p:cNvSpPr txBox="1"/>
          <p:nvPr/>
        </p:nvSpPr>
        <p:spPr>
          <a:xfrm>
            <a:off x="5775325" y="1346200"/>
            <a:ext cx="593725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b="1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GRM</a:t>
            </a:r>
          </a:p>
        </p:txBody>
      </p:sp>
      <p:sp>
        <p:nvSpPr>
          <p:cNvPr id="82" name="Forme libre 81"/>
          <p:cNvSpPr/>
          <p:nvPr/>
        </p:nvSpPr>
        <p:spPr>
          <a:xfrm>
            <a:off x="5813425" y="1658938"/>
            <a:ext cx="911225" cy="312737"/>
          </a:xfrm>
          <a:custGeom>
            <a:avLst/>
            <a:gdLst>
              <a:gd name="connsiteX0" fmla="*/ 0 w 461727"/>
              <a:gd name="connsiteY0" fmla="*/ 248970 h 248970"/>
              <a:gd name="connsiteX1" fmla="*/ 67901 w 461727"/>
              <a:gd name="connsiteY1" fmla="*/ 248970 h 248970"/>
              <a:gd name="connsiteX2" fmla="*/ 113169 w 461727"/>
              <a:gd name="connsiteY2" fmla="*/ 235390 h 248970"/>
              <a:gd name="connsiteX3" fmla="*/ 167490 w 461727"/>
              <a:gd name="connsiteY3" fmla="*/ 149382 h 248970"/>
              <a:gd name="connsiteX4" fmla="*/ 199177 w 461727"/>
              <a:gd name="connsiteY4" fmla="*/ 86008 h 248970"/>
              <a:gd name="connsiteX5" fmla="*/ 226337 w 461727"/>
              <a:gd name="connsiteY5" fmla="*/ 36214 h 248970"/>
              <a:gd name="connsiteX6" fmla="*/ 262551 w 461727"/>
              <a:gd name="connsiteY6" fmla="*/ 0 h 248970"/>
              <a:gd name="connsiteX7" fmla="*/ 316872 w 461727"/>
              <a:gd name="connsiteY7" fmla="*/ 0 h 248970"/>
              <a:gd name="connsiteX8" fmla="*/ 375719 w 461727"/>
              <a:gd name="connsiteY8" fmla="*/ 9053 h 248970"/>
              <a:gd name="connsiteX9" fmla="*/ 439094 w 461727"/>
              <a:gd name="connsiteY9" fmla="*/ 18107 h 248970"/>
              <a:gd name="connsiteX10" fmla="*/ 461727 w 461727"/>
              <a:gd name="connsiteY10" fmla="*/ 4527 h 248970"/>
              <a:gd name="connsiteX11" fmla="*/ 461727 w 461727"/>
              <a:gd name="connsiteY11" fmla="*/ 4527 h 24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1727" h="248970">
                <a:moveTo>
                  <a:pt x="0" y="248970"/>
                </a:moveTo>
                <a:lnTo>
                  <a:pt x="67901" y="248970"/>
                </a:lnTo>
                <a:lnTo>
                  <a:pt x="113169" y="235390"/>
                </a:lnTo>
                <a:lnTo>
                  <a:pt x="167490" y="149382"/>
                </a:lnTo>
                <a:lnTo>
                  <a:pt x="199177" y="86008"/>
                </a:lnTo>
                <a:lnTo>
                  <a:pt x="226337" y="36214"/>
                </a:lnTo>
                <a:lnTo>
                  <a:pt x="262551" y="0"/>
                </a:lnTo>
                <a:lnTo>
                  <a:pt x="316872" y="0"/>
                </a:lnTo>
                <a:lnTo>
                  <a:pt x="375719" y="9053"/>
                </a:lnTo>
                <a:lnTo>
                  <a:pt x="439094" y="18107"/>
                </a:lnTo>
                <a:lnTo>
                  <a:pt x="461727" y="4527"/>
                </a:lnTo>
                <a:lnTo>
                  <a:pt x="461727" y="4527"/>
                </a:lnTo>
              </a:path>
            </a:pathLst>
          </a:custGeom>
          <a:noFill/>
          <a:ln w="57150">
            <a:solidFill>
              <a:srgbClr val="FF6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900">
              <a:solidFill>
                <a:prstClr val="white"/>
              </a:solidFill>
            </a:endParaRPr>
          </a:p>
        </p:txBody>
      </p:sp>
      <p:sp>
        <p:nvSpPr>
          <p:cNvPr id="84" name="ZoneTexte 83"/>
          <p:cNvSpPr txBox="1">
            <a:spLocks noChangeArrowheads="1"/>
          </p:cNvSpPr>
          <p:nvPr/>
        </p:nvSpPr>
        <p:spPr bwMode="auto">
          <a:xfrm>
            <a:off x="5854700" y="2017713"/>
            <a:ext cx="5921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FFE1EC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FFE1EC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FFE1EC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FFE1EC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FFE1EC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FFE1EC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FFE1EC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FFE1EC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FFE1EC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900" b="1">
                <a:solidFill>
                  <a:srgbClr val="FFC000"/>
                </a:solidFill>
                <a:cs typeface="Arial" pitchFamily="34" charset="0"/>
              </a:rPr>
              <a:t>GWACs</a:t>
            </a:r>
          </a:p>
        </p:txBody>
      </p:sp>
      <p:sp>
        <p:nvSpPr>
          <p:cNvPr id="85" name="Forme libre 84"/>
          <p:cNvSpPr/>
          <p:nvPr/>
        </p:nvSpPr>
        <p:spPr>
          <a:xfrm>
            <a:off x="6618288" y="1909763"/>
            <a:ext cx="2222500" cy="1374775"/>
          </a:xfrm>
          <a:custGeom>
            <a:avLst/>
            <a:gdLst>
              <a:gd name="connsiteX0" fmla="*/ 0 w 1626870"/>
              <a:gd name="connsiteY0" fmla="*/ 0 h 1173480"/>
              <a:gd name="connsiteX1" fmla="*/ 99060 w 1626870"/>
              <a:gd name="connsiteY1" fmla="*/ 57150 h 1173480"/>
              <a:gd name="connsiteX2" fmla="*/ 160020 w 1626870"/>
              <a:gd name="connsiteY2" fmla="*/ 95250 h 1173480"/>
              <a:gd name="connsiteX3" fmla="*/ 205740 w 1626870"/>
              <a:gd name="connsiteY3" fmla="*/ 121920 h 1173480"/>
              <a:gd name="connsiteX4" fmla="*/ 247650 w 1626870"/>
              <a:gd name="connsiteY4" fmla="*/ 148590 h 1173480"/>
              <a:gd name="connsiteX5" fmla="*/ 274320 w 1626870"/>
              <a:gd name="connsiteY5" fmla="*/ 179070 h 1173480"/>
              <a:gd name="connsiteX6" fmla="*/ 312420 w 1626870"/>
              <a:gd name="connsiteY6" fmla="*/ 209550 h 1173480"/>
              <a:gd name="connsiteX7" fmla="*/ 365760 w 1626870"/>
              <a:gd name="connsiteY7" fmla="*/ 240030 h 1173480"/>
              <a:gd name="connsiteX8" fmla="*/ 468630 w 1626870"/>
              <a:gd name="connsiteY8" fmla="*/ 297180 h 1173480"/>
              <a:gd name="connsiteX9" fmla="*/ 495300 w 1626870"/>
              <a:gd name="connsiteY9" fmla="*/ 323850 h 1173480"/>
              <a:gd name="connsiteX10" fmla="*/ 693420 w 1626870"/>
              <a:gd name="connsiteY10" fmla="*/ 476250 h 1173480"/>
              <a:gd name="connsiteX11" fmla="*/ 803910 w 1626870"/>
              <a:gd name="connsiteY11" fmla="*/ 563880 h 1173480"/>
              <a:gd name="connsiteX12" fmla="*/ 872490 w 1626870"/>
              <a:gd name="connsiteY12" fmla="*/ 651510 h 1173480"/>
              <a:gd name="connsiteX13" fmla="*/ 937260 w 1626870"/>
              <a:gd name="connsiteY13" fmla="*/ 693420 h 1173480"/>
              <a:gd name="connsiteX14" fmla="*/ 1188720 w 1626870"/>
              <a:gd name="connsiteY14" fmla="*/ 834390 h 1173480"/>
              <a:gd name="connsiteX15" fmla="*/ 1344930 w 1626870"/>
              <a:gd name="connsiteY15" fmla="*/ 918210 h 1173480"/>
              <a:gd name="connsiteX16" fmla="*/ 1413510 w 1626870"/>
              <a:gd name="connsiteY16" fmla="*/ 944880 h 1173480"/>
              <a:gd name="connsiteX17" fmla="*/ 1478280 w 1626870"/>
              <a:gd name="connsiteY17" fmla="*/ 998220 h 1173480"/>
              <a:gd name="connsiteX18" fmla="*/ 1550670 w 1626870"/>
              <a:gd name="connsiteY18" fmla="*/ 1085850 h 1173480"/>
              <a:gd name="connsiteX19" fmla="*/ 1626870 w 1626870"/>
              <a:gd name="connsiteY19" fmla="*/ 117348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626870" h="1173480">
                <a:moveTo>
                  <a:pt x="0" y="0"/>
                </a:moveTo>
                <a:lnTo>
                  <a:pt x="99060" y="57150"/>
                </a:lnTo>
                <a:lnTo>
                  <a:pt x="160020" y="95250"/>
                </a:lnTo>
                <a:lnTo>
                  <a:pt x="205740" y="121920"/>
                </a:lnTo>
                <a:lnTo>
                  <a:pt x="247650" y="148590"/>
                </a:lnTo>
                <a:lnTo>
                  <a:pt x="274320" y="179070"/>
                </a:lnTo>
                <a:lnTo>
                  <a:pt x="312420" y="209550"/>
                </a:lnTo>
                <a:lnTo>
                  <a:pt x="365760" y="240030"/>
                </a:lnTo>
                <a:lnTo>
                  <a:pt x="468630" y="297180"/>
                </a:lnTo>
                <a:lnTo>
                  <a:pt x="495300" y="323850"/>
                </a:lnTo>
                <a:lnTo>
                  <a:pt x="693420" y="476250"/>
                </a:lnTo>
                <a:lnTo>
                  <a:pt x="803910" y="563880"/>
                </a:lnTo>
                <a:lnTo>
                  <a:pt x="872490" y="651510"/>
                </a:lnTo>
                <a:lnTo>
                  <a:pt x="937260" y="693420"/>
                </a:lnTo>
                <a:lnTo>
                  <a:pt x="1188720" y="834390"/>
                </a:lnTo>
                <a:lnTo>
                  <a:pt x="1344930" y="918210"/>
                </a:lnTo>
                <a:lnTo>
                  <a:pt x="1413510" y="944880"/>
                </a:lnTo>
                <a:lnTo>
                  <a:pt x="1478280" y="998220"/>
                </a:lnTo>
                <a:lnTo>
                  <a:pt x="1550670" y="1085850"/>
                </a:lnTo>
                <a:lnTo>
                  <a:pt x="1626870" y="1173480"/>
                </a:lnTo>
              </a:path>
            </a:pathLst>
          </a:custGeom>
          <a:noFill/>
          <a:ln w="7620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900">
              <a:solidFill>
                <a:prstClr val="white"/>
              </a:solidFill>
            </a:endParaRPr>
          </a:p>
        </p:txBody>
      </p:sp>
      <p:sp>
        <p:nvSpPr>
          <p:cNvPr id="86" name="Rectangle à coins arrondis 85"/>
          <p:cNvSpPr/>
          <p:nvPr/>
        </p:nvSpPr>
        <p:spPr>
          <a:xfrm>
            <a:off x="5851525" y="2464898"/>
            <a:ext cx="1355725" cy="373063"/>
          </a:xfrm>
          <a:prstGeom prst="round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b="1" dirty="0">
                <a:solidFill>
                  <a:prstClr val="white"/>
                </a:solidFill>
              </a:rPr>
              <a:t>MXT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b="1" dirty="0">
                <a:solidFill>
                  <a:prstClr val="white"/>
                </a:solidFill>
              </a:rPr>
              <a:t>Rayons X-mous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b="1" dirty="0">
                <a:solidFill>
                  <a:prstClr val="white"/>
                </a:solidFill>
              </a:rPr>
              <a:t>T0 + 3 min</a:t>
            </a:r>
          </a:p>
        </p:txBody>
      </p:sp>
      <p:sp>
        <p:nvSpPr>
          <p:cNvPr id="87" name="ZoneTexte 86"/>
          <p:cNvSpPr txBox="1">
            <a:spLocks noChangeArrowheads="1"/>
          </p:cNvSpPr>
          <p:nvPr/>
        </p:nvSpPr>
        <p:spPr bwMode="auto">
          <a:xfrm>
            <a:off x="7229475" y="1971675"/>
            <a:ext cx="5921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FFE1EC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FFE1EC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FFE1EC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FFE1EC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FFE1EC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FFE1EC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FFE1EC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FFE1EC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FFE1EC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900" b="1">
                <a:solidFill>
                  <a:srgbClr val="5D08F6"/>
                </a:solidFill>
                <a:cs typeface="Arial" pitchFamily="34" charset="0"/>
              </a:rPr>
              <a:t>MXT</a:t>
            </a:r>
          </a:p>
        </p:txBody>
      </p:sp>
      <p:sp>
        <p:nvSpPr>
          <p:cNvPr id="88" name="Forme libre 87"/>
          <p:cNvSpPr/>
          <p:nvPr/>
        </p:nvSpPr>
        <p:spPr>
          <a:xfrm>
            <a:off x="6618288" y="1768475"/>
            <a:ext cx="2222500" cy="1516063"/>
          </a:xfrm>
          <a:custGeom>
            <a:avLst/>
            <a:gdLst>
              <a:gd name="connsiteX0" fmla="*/ 0 w 1642905"/>
              <a:gd name="connsiteY0" fmla="*/ 0 h 1296237"/>
              <a:gd name="connsiteX1" fmla="*/ 40193 w 1642905"/>
              <a:gd name="connsiteY1" fmla="*/ 65314 h 1296237"/>
              <a:gd name="connsiteX2" fmla="*/ 95459 w 1642905"/>
              <a:gd name="connsiteY2" fmla="*/ 170822 h 1296237"/>
              <a:gd name="connsiteX3" fmla="*/ 180870 w 1642905"/>
              <a:gd name="connsiteY3" fmla="*/ 256233 h 1296237"/>
              <a:gd name="connsiteX4" fmla="*/ 266281 w 1642905"/>
              <a:gd name="connsiteY4" fmla="*/ 331595 h 1296237"/>
              <a:gd name="connsiteX5" fmla="*/ 391885 w 1642905"/>
              <a:gd name="connsiteY5" fmla="*/ 457200 h 1296237"/>
              <a:gd name="connsiteX6" fmla="*/ 497393 w 1642905"/>
              <a:gd name="connsiteY6" fmla="*/ 547635 h 1296237"/>
              <a:gd name="connsiteX7" fmla="*/ 638070 w 1642905"/>
              <a:gd name="connsiteY7" fmla="*/ 643094 h 1296237"/>
              <a:gd name="connsiteX8" fmla="*/ 693336 w 1642905"/>
              <a:gd name="connsiteY8" fmla="*/ 678263 h 1296237"/>
              <a:gd name="connsiteX9" fmla="*/ 828989 w 1642905"/>
              <a:gd name="connsiteY9" fmla="*/ 768699 h 1296237"/>
              <a:gd name="connsiteX10" fmla="*/ 979714 w 1642905"/>
              <a:gd name="connsiteY10" fmla="*/ 854110 h 1296237"/>
              <a:gd name="connsiteX11" fmla="*/ 1145512 w 1642905"/>
              <a:gd name="connsiteY11" fmla="*/ 949569 h 1296237"/>
              <a:gd name="connsiteX12" fmla="*/ 1341455 w 1642905"/>
              <a:gd name="connsiteY12" fmla="*/ 1040004 h 1296237"/>
              <a:gd name="connsiteX13" fmla="*/ 1446962 w 1642905"/>
              <a:gd name="connsiteY13" fmla="*/ 1120391 h 1296237"/>
              <a:gd name="connsiteX14" fmla="*/ 1497204 w 1642905"/>
              <a:gd name="connsiteY14" fmla="*/ 1160584 h 1296237"/>
              <a:gd name="connsiteX15" fmla="*/ 1632857 w 1642905"/>
              <a:gd name="connsiteY15" fmla="*/ 1296237 h 1296237"/>
              <a:gd name="connsiteX16" fmla="*/ 1642905 w 1642905"/>
              <a:gd name="connsiteY16" fmla="*/ 1296237 h 1296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42905" h="1296237">
                <a:moveTo>
                  <a:pt x="0" y="0"/>
                </a:moveTo>
                <a:lnTo>
                  <a:pt x="40193" y="65314"/>
                </a:lnTo>
                <a:lnTo>
                  <a:pt x="95459" y="170822"/>
                </a:lnTo>
                <a:lnTo>
                  <a:pt x="180870" y="256233"/>
                </a:lnTo>
                <a:lnTo>
                  <a:pt x="266281" y="331595"/>
                </a:lnTo>
                <a:lnTo>
                  <a:pt x="391885" y="457200"/>
                </a:lnTo>
                <a:lnTo>
                  <a:pt x="497393" y="547635"/>
                </a:lnTo>
                <a:lnTo>
                  <a:pt x="638070" y="643094"/>
                </a:lnTo>
                <a:lnTo>
                  <a:pt x="693336" y="678263"/>
                </a:lnTo>
                <a:lnTo>
                  <a:pt x="828989" y="768699"/>
                </a:lnTo>
                <a:lnTo>
                  <a:pt x="979714" y="854110"/>
                </a:lnTo>
                <a:lnTo>
                  <a:pt x="1145512" y="949569"/>
                </a:lnTo>
                <a:lnTo>
                  <a:pt x="1341455" y="1040004"/>
                </a:lnTo>
                <a:lnTo>
                  <a:pt x="1446962" y="1120391"/>
                </a:lnTo>
                <a:lnTo>
                  <a:pt x="1497204" y="1160584"/>
                </a:lnTo>
                <a:lnTo>
                  <a:pt x="1632857" y="1296237"/>
                </a:lnTo>
                <a:lnTo>
                  <a:pt x="1642905" y="1296237"/>
                </a:lnTo>
              </a:path>
            </a:pathLst>
          </a:custGeom>
          <a:noFill/>
          <a:ln w="76200">
            <a:solidFill>
              <a:srgbClr val="E907B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900">
              <a:solidFill>
                <a:prstClr val="white"/>
              </a:solidFill>
            </a:endParaRPr>
          </a:p>
        </p:txBody>
      </p:sp>
      <p:sp>
        <p:nvSpPr>
          <p:cNvPr id="89" name="Rectangle à coins arrondis 88"/>
          <p:cNvSpPr/>
          <p:nvPr/>
        </p:nvSpPr>
        <p:spPr>
          <a:xfrm>
            <a:off x="5847929" y="2452710"/>
            <a:ext cx="1344613" cy="374650"/>
          </a:xfrm>
          <a:prstGeom prst="roundRect">
            <a:avLst/>
          </a:prstGeom>
          <a:solidFill>
            <a:srgbClr val="E906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b="1" dirty="0">
                <a:solidFill>
                  <a:prstClr val="white"/>
                </a:solidFill>
              </a:rPr>
              <a:t>VT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b="1" dirty="0">
                <a:solidFill>
                  <a:prstClr val="white"/>
                </a:solidFill>
              </a:rPr>
              <a:t>Visible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b="1" dirty="0">
                <a:solidFill>
                  <a:prstClr val="white"/>
                </a:solidFill>
              </a:rPr>
              <a:t>T0 + 3 min</a:t>
            </a:r>
          </a:p>
        </p:txBody>
      </p:sp>
      <p:sp>
        <p:nvSpPr>
          <p:cNvPr id="90" name="ZoneTexte 89"/>
          <p:cNvSpPr txBox="1"/>
          <p:nvPr/>
        </p:nvSpPr>
        <p:spPr>
          <a:xfrm>
            <a:off x="7302500" y="2660650"/>
            <a:ext cx="592138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b="1" dirty="0">
                <a:solidFill>
                  <a:srgbClr val="AD1867">
                    <a:lumMod val="40000"/>
                    <a:lumOff val="60000"/>
                  </a:srgbClr>
                </a:solidFill>
                <a:cs typeface="Arial" pitchFamily="34" charset="0"/>
              </a:rPr>
              <a:t>VT</a:t>
            </a:r>
          </a:p>
        </p:txBody>
      </p:sp>
      <p:sp>
        <p:nvSpPr>
          <p:cNvPr id="95" name="Forme libre 94"/>
          <p:cNvSpPr/>
          <p:nvPr/>
        </p:nvSpPr>
        <p:spPr>
          <a:xfrm>
            <a:off x="6538913" y="1785938"/>
            <a:ext cx="817562" cy="661987"/>
          </a:xfrm>
          <a:custGeom>
            <a:avLst/>
            <a:gdLst>
              <a:gd name="connsiteX0" fmla="*/ 0 w 681037"/>
              <a:gd name="connsiteY0" fmla="*/ 0 h 697706"/>
              <a:gd name="connsiteX1" fmla="*/ 71437 w 681037"/>
              <a:gd name="connsiteY1" fmla="*/ 97631 h 697706"/>
              <a:gd name="connsiteX2" fmla="*/ 97631 w 681037"/>
              <a:gd name="connsiteY2" fmla="*/ 145256 h 697706"/>
              <a:gd name="connsiteX3" fmla="*/ 159544 w 681037"/>
              <a:gd name="connsiteY3" fmla="*/ 192881 h 697706"/>
              <a:gd name="connsiteX4" fmla="*/ 214312 w 681037"/>
              <a:gd name="connsiteY4" fmla="*/ 266700 h 697706"/>
              <a:gd name="connsiteX5" fmla="*/ 280987 w 681037"/>
              <a:gd name="connsiteY5" fmla="*/ 323850 h 697706"/>
              <a:gd name="connsiteX6" fmla="*/ 321469 w 681037"/>
              <a:gd name="connsiteY6" fmla="*/ 388143 h 697706"/>
              <a:gd name="connsiteX7" fmla="*/ 350044 w 681037"/>
              <a:gd name="connsiteY7" fmla="*/ 440531 h 697706"/>
              <a:gd name="connsiteX8" fmla="*/ 392906 w 681037"/>
              <a:gd name="connsiteY8" fmla="*/ 476250 h 697706"/>
              <a:gd name="connsiteX9" fmla="*/ 526256 w 681037"/>
              <a:gd name="connsiteY9" fmla="*/ 581025 h 697706"/>
              <a:gd name="connsiteX10" fmla="*/ 590550 w 681037"/>
              <a:gd name="connsiteY10" fmla="*/ 631031 h 697706"/>
              <a:gd name="connsiteX11" fmla="*/ 666750 w 681037"/>
              <a:gd name="connsiteY11" fmla="*/ 690562 h 697706"/>
              <a:gd name="connsiteX12" fmla="*/ 681037 w 681037"/>
              <a:gd name="connsiteY12" fmla="*/ 697706 h 69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1037" h="697706">
                <a:moveTo>
                  <a:pt x="0" y="0"/>
                </a:moveTo>
                <a:lnTo>
                  <a:pt x="71437" y="97631"/>
                </a:lnTo>
                <a:lnTo>
                  <a:pt x="97631" y="145256"/>
                </a:lnTo>
                <a:lnTo>
                  <a:pt x="159544" y="192881"/>
                </a:lnTo>
                <a:lnTo>
                  <a:pt x="214312" y="266700"/>
                </a:lnTo>
                <a:lnTo>
                  <a:pt x="280987" y="323850"/>
                </a:lnTo>
                <a:lnTo>
                  <a:pt x="321469" y="388143"/>
                </a:lnTo>
                <a:lnTo>
                  <a:pt x="350044" y="440531"/>
                </a:lnTo>
                <a:lnTo>
                  <a:pt x="392906" y="476250"/>
                </a:lnTo>
                <a:lnTo>
                  <a:pt x="526256" y="581025"/>
                </a:lnTo>
                <a:lnTo>
                  <a:pt x="590550" y="631031"/>
                </a:lnTo>
                <a:lnTo>
                  <a:pt x="666750" y="690562"/>
                </a:lnTo>
                <a:lnTo>
                  <a:pt x="681037" y="697706"/>
                </a:lnTo>
              </a:path>
            </a:pathLst>
          </a:custGeom>
          <a:noFill/>
          <a:ln w="76200">
            <a:solidFill>
              <a:srgbClr val="008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900">
              <a:solidFill>
                <a:prstClr val="white"/>
              </a:solidFill>
            </a:endParaRPr>
          </a:p>
        </p:txBody>
      </p:sp>
      <p:sp>
        <p:nvSpPr>
          <p:cNvPr id="97" name="ZoneTexte 96"/>
          <p:cNvSpPr txBox="1">
            <a:spLocks noChangeArrowheads="1"/>
          </p:cNvSpPr>
          <p:nvPr/>
        </p:nvSpPr>
        <p:spPr bwMode="auto">
          <a:xfrm>
            <a:off x="6529388" y="2182813"/>
            <a:ext cx="5921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FFE1EC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FFE1EC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FFE1EC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FFE1EC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FFE1EC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FFE1EC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FFE1EC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FFE1EC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FFE1EC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900" b="1">
                <a:solidFill>
                  <a:srgbClr val="009900"/>
                </a:solidFill>
                <a:cs typeface="Arial" pitchFamily="34" charset="0"/>
              </a:rPr>
              <a:t>F-GFT</a:t>
            </a:r>
          </a:p>
        </p:txBody>
      </p:sp>
      <p:sp>
        <p:nvSpPr>
          <p:cNvPr id="83" name="Rectangle à coins arrondis 82"/>
          <p:cNvSpPr/>
          <p:nvPr/>
        </p:nvSpPr>
        <p:spPr>
          <a:xfrm>
            <a:off x="5843588" y="2442465"/>
            <a:ext cx="1362075" cy="385763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b="1" dirty="0" err="1">
                <a:solidFill>
                  <a:prstClr val="white"/>
                </a:solidFill>
              </a:rPr>
              <a:t>GWACs</a:t>
            </a:r>
            <a:endParaRPr lang="fr-FR" sz="900" b="1" dirty="0">
              <a:solidFill>
                <a:prstClr val="white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b="1" dirty="0">
                <a:solidFill>
                  <a:prstClr val="white"/>
                </a:solidFill>
              </a:rPr>
              <a:t>Visible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b="1" dirty="0">
                <a:solidFill>
                  <a:prstClr val="white"/>
                </a:solidFill>
              </a:rPr>
              <a:t>T0</a:t>
            </a:r>
          </a:p>
        </p:txBody>
      </p:sp>
      <p:sp>
        <p:nvSpPr>
          <p:cNvPr id="96" name="Rectangle à coins arrondis 95"/>
          <p:cNvSpPr/>
          <p:nvPr/>
        </p:nvSpPr>
        <p:spPr>
          <a:xfrm>
            <a:off x="5852775" y="2445645"/>
            <a:ext cx="1360487" cy="382588"/>
          </a:xfrm>
          <a:prstGeom prst="round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b="1" dirty="0">
                <a:solidFill>
                  <a:prstClr val="white"/>
                </a:solidFill>
              </a:rPr>
              <a:t>F-GFT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b="1" dirty="0">
                <a:solidFill>
                  <a:prstClr val="white"/>
                </a:solidFill>
              </a:rPr>
              <a:t>Proche infrarouge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b="1" dirty="0">
                <a:solidFill>
                  <a:prstClr val="white"/>
                </a:solidFill>
              </a:rPr>
              <a:t>T0 + 1 min</a:t>
            </a:r>
          </a:p>
        </p:txBody>
      </p:sp>
    </p:spTree>
    <p:extLst>
      <p:ext uri="{BB962C8B-B14F-4D97-AF65-F5344CB8AC3E}">
        <p14:creationId xmlns:p14="http://schemas.microsoft.com/office/powerpoint/2010/main" val="320974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0" grpId="0" animBg="1"/>
      <p:bldP spid="71" grpId="0"/>
      <p:bldP spid="76" grpId="0" animBg="1"/>
      <p:bldP spid="78" grpId="0"/>
      <p:bldP spid="84" grpId="0"/>
      <p:bldP spid="86" grpId="0" animBg="1"/>
      <p:bldP spid="87" grpId="0"/>
      <p:bldP spid="89" grpId="0" animBg="1"/>
      <p:bldP spid="90" grpId="0"/>
      <p:bldP spid="97" grpId="0"/>
      <p:bldP spid="83" grpId="0" animBg="1"/>
      <p:bldP spid="9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9828" y="-56930"/>
            <a:ext cx="3858283" cy="501495"/>
          </a:xfrm>
        </p:spPr>
        <p:txBody>
          <a:bodyPr>
            <a:normAutofit fontScale="90000"/>
          </a:bodyPr>
          <a:lstStyle/>
          <a:p>
            <a:r>
              <a:rPr lang="fr-FR" sz="2800" b="1" dirty="0" err="1" smtClean="0">
                <a:solidFill>
                  <a:schemeClr val="bg1"/>
                </a:solidFill>
              </a:rPr>
              <a:t>ECLAIRs</a:t>
            </a:r>
            <a:r>
              <a:rPr lang="fr-FR" sz="2800" b="1" dirty="0" smtClean="0">
                <a:solidFill>
                  <a:schemeClr val="bg1"/>
                </a:solidFill>
              </a:rPr>
              <a:t> - Trigger Camera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F3935-ED6B-8F4E-A8C4-6A8FF70BDE7C}" type="slidenum">
              <a:rPr lang="fr-FR" smtClean="0"/>
              <a:t>5</a:t>
            </a:fld>
            <a:endParaRPr lang="fr-FR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" b="630"/>
          <a:stretch/>
        </p:blipFill>
        <p:spPr bwMode="auto">
          <a:xfrm>
            <a:off x="428430" y="452525"/>
            <a:ext cx="2810610" cy="304700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24" name="Tableau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932371"/>
              </p:ext>
            </p:extLst>
          </p:nvPr>
        </p:nvGraphicFramePr>
        <p:xfrm>
          <a:off x="3689134" y="531203"/>
          <a:ext cx="5269151" cy="283377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142165"/>
                <a:gridCol w="3126986"/>
              </a:tblGrid>
              <a:tr h="359878">
                <a:tc gridSpan="2">
                  <a:txBody>
                    <a:bodyPr/>
                    <a:lstStyle/>
                    <a:p>
                      <a:pPr algn="ctr" eaLnBrk="0" hangingPunct="0"/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  <a:effectLst/>
                        </a:rPr>
                        <a:t>Coded mask telescope</a:t>
                      </a:r>
                      <a:endParaRPr lang="en-US" altLang="zh-CN" sz="1600" b="1" dirty="0" smtClean="0">
                        <a:solidFill>
                          <a:schemeClr val="bg1"/>
                        </a:solidFill>
                        <a:effectLst/>
                        <a:ea typeface="SimSun" pitchFamily="2" charset="-122"/>
                        <a:cs typeface="SimSun" pitchFamily="2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9878">
                <a:tc>
                  <a:txBody>
                    <a:bodyPr/>
                    <a:lstStyle/>
                    <a:p>
                      <a:pPr algn="ctr" eaLnBrk="0" hangingPunct="0"/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Energy</a:t>
                      </a:r>
                      <a:r>
                        <a:rPr lang="en-US" altLang="zh-CN" sz="1600" baseline="0" dirty="0" smtClean="0">
                          <a:solidFill>
                            <a:schemeClr val="bg1"/>
                          </a:solidFill>
                        </a:rPr>
                        <a:t> band</a:t>
                      </a:r>
                      <a:endParaRPr lang="en-US" altLang="zh-CN" sz="1600" b="1" dirty="0" smtClean="0">
                        <a:solidFill>
                          <a:schemeClr val="bg1"/>
                        </a:solidFill>
                        <a:ea typeface="SimSun" pitchFamily="2" charset="-122"/>
                        <a:cs typeface="SimSun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hangingPunct="0"/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4-150</a:t>
                      </a:r>
                      <a:r>
                        <a:rPr lang="en-US" altLang="zh-CN" sz="16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zh-CN" sz="1600" baseline="0" dirty="0" err="1" smtClean="0">
                          <a:solidFill>
                            <a:schemeClr val="bg1"/>
                          </a:solidFill>
                        </a:rPr>
                        <a:t>keV</a:t>
                      </a:r>
                      <a:endParaRPr lang="en-US" altLang="zh-CN" sz="1600" b="1" dirty="0" smtClean="0">
                        <a:solidFill>
                          <a:schemeClr val="bg1"/>
                        </a:solidFill>
                        <a:ea typeface="SimSun" pitchFamily="2" charset="-122"/>
                        <a:cs typeface="SimSun" pitchFamily="2" charset="-122"/>
                      </a:endParaRPr>
                    </a:p>
                  </a:txBody>
                  <a:tcPr/>
                </a:tc>
              </a:tr>
              <a:tr h="359878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bg1"/>
                          </a:solidFill>
                        </a:rPr>
                        <a:t>FOV</a:t>
                      </a:r>
                      <a:endParaRPr lang="fr-FR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bg1"/>
                          </a:solidFill>
                        </a:rPr>
                        <a:t>2 sr</a:t>
                      </a:r>
                      <a:endParaRPr lang="fr-FR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59878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>
                          <a:solidFill>
                            <a:schemeClr val="bg1"/>
                          </a:solidFill>
                        </a:rPr>
                        <a:t>Mask</a:t>
                      </a:r>
                      <a:endParaRPr lang="fr-FR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bg1"/>
                          </a:solidFill>
                        </a:rPr>
                        <a:t>Open fraction = 0.4</a:t>
                      </a:r>
                      <a:endParaRPr lang="fr-FR" sz="16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045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solidFill>
                            <a:schemeClr val="bg1"/>
                          </a:solidFill>
                        </a:rPr>
                        <a:t>Detector</a:t>
                      </a:r>
                      <a:endParaRPr lang="fr-FR" sz="16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bg1"/>
                          </a:solidFill>
                        </a:rPr>
                        <a:t>6400 </a:t>
                      </a:r>
                      <a:r>
                        <a:rPr lang="en-US" altLang="zh-CN" sz="1600" kern="1200" dirty="0" err="1" smtClean="0">
                          <a:solidFill>
                            <a:schemeClr val="bg1"/>
                          </a:solidFill>
                        </a:rPr>
                        <a:t>CdTe</a:t>
                      </a:r>
                      <a:r>
                        <a:rPr lang="en-US" altLang="zh-CN" sz="1600" kern="1200" dirty="0" smtClean="0">
                          <a:solidFill>
                            <a:schemeClr val="bg1"/>
                          </a:solidFill>
                        </a:rPr>
                        <a:t> pixels - 4x4x1mm</a:t>
                      </a:r>
                      <a:r>
                        <a:rPr lang="en-US" altLang="zh-CN" sz="1600" kern="1200" baseline="300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altLang="zh-CN" sz="1600" b="1" kern="120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598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Onboard processing</a:t>
                      </a:r>
                      <a:endParaRPr lang="fr-FR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Count-Rate and Image Triggers</a:t>
                      </a:r>
                      <a:endParaRPr lang="en-US" sz="16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629787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bg1"/>
                          </a:solidFill>
                        </a:rPr>
                        <a:t>Localisation </a:t>
                      </a:r>
                      <a:r>
                        <a:rPr lang="fr-FR" sz="1600" dirty="0" err="1" smtClean="0">
                          <a:solidFill>
                            <a:schemeClr val="bg1"/>
                          </a:solidFill>
                        </a:rPr>
                        <a:t>acc</a:t>
                      </a:r>
                      <a:r>
                        <a:rPr lang="fr-FR" sz="160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fr-FR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14’ at detection threshold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’ for bright sources</a:t>
                      </a:r>
                      <a:endParaRPr lang="en-US" sz="1600" b="1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7583491" y="475383"/>
            <a:ext cx="1260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60 </a:t>
            </a:r>
            <a:r>
              <a:rPr lang="fr-FR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GRBs</a:t>
            </a:r>
            <a:r>
              <a:rPr lang="fr-FR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/</a:t>
            </a:r>
            <a:r>
              <a:rPr lang="fr-FR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yr</a:t>
            </a:r>
            <a:endParaRPr lang="fr-FR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2" name="Titre 1"/>
          <p:cNvSpPr txBox="1">
            <a:spLocks/>
          </p:cNvSpPr>
          <p:nvPr/>
        </p:nvSpPr>
        <p:spPr>
          <a:xfrm>
            <a:off x="728685" y="3573449"/>
            <a:ext cx="8229600" cy="5364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500" b="1" dirty="0" smtClean="0"/>
              <a:t>GRM - </a:t>
            </a:r>
            <a:r>
              <a:rPr lang="fr-FR" sz="25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</a:t>
            </a:r>
            <a:r>
              <a:rPr lang="fr-FR" sz="2500" b="1" dirty="0" smtClean="0"/>
              <a:t>amma </a:t>
            </a:r>
            <a:r>
              <a:rPr lang="fr-FR" sz="2500" b="1" dirty="0" smtClean="0">
                <a:solidFill>
                  <a:srgbClr val="E85AA5"/>
                </a:solidFill>
              </a:rPr>
              <a:t>R</a:t>
            </a:r>
            <a:r>
              <a:rPr lang="fr-FR" sz="2500" b="1" dirty="0" smtClean="0"/>
              <a:t>ay </a:t>
            </a:r>
            <a:r>
              <a:rPr lang="fr-FR" sz="2500" b="1" dirty="0" smtClean="0">
                <a:solidFill>
                  <a:srgbClr val="E85AA5"/>
                </a:solidFill>
              </a:rPr>
              <a:t>M</a:t>
            </a:r>
            <a:r>
              <a:rPr lang="fr-FR" sz="2500" b="1" dirty="0" smtClean="0"/>
              <a:t>onitor</a:t>
            </a:r>
            <a:endParaRPr lang="fr-FR" sz="2500" dirty="0"/>
          </a:p>
        </p:txBody>
      </p:sp>
      <p:grpSp>
        <p:nvGrpSpPr>
          <p:cNvPr id="25" name="Grouper 15"/>
          <p:cNvGrpSpPr/>
          <p:nvPr/>
        </p:nvGrpSpPr>
        <p:grpSpPr>
          <a:xfrm>
            <a:off x="5980539" y="4131473"/>
            <a:ext cx="2643416" cy="1965702"/>
            <a:chOff x="275197" y="1700808"/>
            <a:chExt cx="3216683" cy="2973449"/>
          </a:xfrm>
        </p:grpSpPr>
        <p:pic>
          <p:nvPicPr>
            <p:cNvPr id="27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5197" y="1700808"/>
              <a:ext cx="3175739" cy="2973449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</p:pic>
        <p:sp>
          <p:nvSpPr>
            <p:cNvPr id="28" name="ZoneTexte 27"/>
            <p:cNvSpPr txBox="1"/>
            <p:nvPr/>
          </p:nvSpPr>
          <p:spPr>
            <a:xfrm>
              <a:off x="2648732" y="4155980"/>
              <a:ext cx="8431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>
                  <a:solidFill>
                    <a:srgbClr val="FFFFFF"/>
                  </a:solidFill>
                </a:rPr>
                <a:t>GRD3</a:t>
              </a:r>
              <a:endParaRPr lang="fr-FR" sz="1600" dirty="0">
                <a:solidFill>
                  <a:srgbClr val="FFFFFF"/>
                </a:solidFill>
              </a:endParaRP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275197" y="2370001"/>
              <a:ext cx="8431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>
                  <a:solidFill>
                    <a:schemeClr val="tx1">
                      <a:lumMod val="60000"/>
                      <a:lumOff val="40000"/>
                    </a:schemeClr>
                  </a:solidFill>
                </a:rPr>
                <a:t>GRD2</a:t>
              </a:r>
              <a:endParaRPr lang="fr-FR" sz="1600" dirty="0">
                <a:solidFill>
                  <a:schemeClr val="tx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1008674" y="4181920"/>
              <a:ext cx="8431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>
                  <a:solidFill>
                    <a:srgbClr val="FFFFFF"/>
                  </a:solidFill>
                </a:rPr>
                <a:t>GRD1</a:t>
              </a:r>
              <a:endParaRPr lang="fr-FR" sz="1600" dirty="0">
                <a:solidFill>
                  <a:srgbClr val="FFFFFF"/>
                </a:solidFill>
              </a:endParaRPr>
            </a:p>
          </p:txBody>
        </p:sp>
      </p:grpSp>
      <p:graphicFrame>
        <p:nvGraphicFramePr>
          <p:cNvPr id="31" name="Tableau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832313"/>
              </p:ext>
            </p:extLst>
          </p:nvPr>
        </p:nvGraphicFramePr>
        <p:xfrm>
          <a:off x="428428" y="4109923"/>
          <a:ext cx="5047338" cy="201168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523669"/>
                <a:gridCol w="2523669"/>
              </a:tblGrid>
              <a:tr h="0">
                <a:tc gridSpan="2">
                  <a:txBody>
                    <a:bodyPr/>
                    <a:lstStyle/>
                    <a:p>
                      <a:pPr algn="ctr" eaLnBrk="0" hangingPunct="0"/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3 </a:t>
                      </a:r>
                      <a:r>
                        <a:rPr lang="en-US" altLang="zh-CN" sz="1600" dirty="0" err="1" smtClean="0">
                          <a:solidFill>
                            <a:schemeClr val="bg1"/>
                          </a:solidFill>
                        </a:rPr>
                        <a:t>NaI</a:t>
                      </a:r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 detectors (GRDs)</a:t>
                      </a:r>
                      <a:endParaRPr lang="en-US" altLang="zh-CN" sz="1600" b="1" dirty="0" smtClean="0">
                        <a:solidFill>
                          <a:schemeClr val="bg1"/>
                        </a:solidFill>
                        <a:ea typeface="SimSun" pitchFamily="2" charset="-122"/>
                        <a:cs typeface="SimSun" pitchFamily="2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eaLnBrk="0" hangingPunct="0"/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Energy</a:t>
                      </a:r>
                      <a:r>
                        <a:rPr lang="en-US" altLang="zh-CN" sz="1600" baseline="0" dirty="0" smtClean="0">
                          <a:solidFill>
                            <a:schemeClr val="bg1"/>
                          </a:solidFill>
                        </a:rPr>
                        <a:t> band</a:t>
                      </a:r>
                      <a:endParaRPr lang="en-US" altLang="zh-CN" sz="1600" b="1" dirty="0" smtClean="0">
                        <a:solidFill>
                          <a:schemeClr val="bg1"/>
                        </a:solidFill>
                        <a:ea typeface="SimSun" pitchFamily="2" charset="-122"/>
                        <a:cs typeface="SimSun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hangingPunct="0"/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r>
                        <a:rPr lang="en-US" altLang="zh-CN" sz="16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zh-CN" sz="1600" baseline="0" dirty="0" err="1" smtClean="0">
                          <a:solidFill>
                            <a:schemeClr val="bg1"/>
                          </a:solidFill>
                        </a:rPr>
                        <a:t>keV</a:t>
                      </a:r>
                      <a:r>
                        <a:rPr lang="en-US" altLang="zh-CN" sz="1600" baseline="0" dirty="0" smtClean="0">
                          <a:solidFill>
                            <a:schemeClr val="bg1"/>
                          </a:solidFill>
                        </a:rPr>
                        <a:t> – 5 MeV</a:t>
                      </a:r>
                      <a:endParaRPr lang="en-US" altLang="zh-CN" sz="1600" b="1" dirty="0" smtClean="0">
                        <a:solidFill>
                          <a:schemeClr val="bg1"/>
                        </a:solidFill>
                        <a:ea typeface="SimSun" pitchFamily="2" charset="-122"/>
                        <a:cs typeface="SimSun" pitchFamily="2" charset="-122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bg1"/>
                          </a:solidFill>
                        </a:rPr>
                        <a:t>FOV</a:t>
                      </a:r>
                      <a:endParaRPr lang="fr-FR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bg1"/>
                          </a:solidFill>
                        </a:rPr>
                        <a:t>2 sr</a:t>
                      </a:r>
                      <a:r>
                        <a:rPr lang="fr-FR" sz="1600" baseline="0" dirty="0" smtClean="0">
                          <a:solidFill>
                            <a:schemeClr val="bg1"/>
                          </a:solidFill>
                        </a:rPr>
                        <a:t> per GRD</a:t>
                      </a:r>
                      <a:endParaRPr lang="fr-FR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892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solidFill>
                            <a:schemeClr val="bg1"/>
                          </a:solidFill>
                        </a:rPr>
                        <a:t>Detector</a:t>
                      </a:r>
                      <a:endParaRPr lang="fr-FR" sz="16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bg1"/>
                          </a:solidFill>
                        </a:rPr>
                        <a:t>200 cm</a:t>
                      </a:r>
                      <a:r>
                        <a:rPr lang="fr-FR" sz="1600" baseline="30000" dirty="0" smtClean="0">
                          <a:solidFill>
                            <a:schemeClr val="bg1"/>
                          </a:solidFill>
                        </a:rPr>
                        <a:t>2  </a:t>
                      </a:r>
                      <a:r>
                        <a:rPr lang="fr-FR" sz="1600" baseline="0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fr-FR" sz="1600" baseline="0" dirty="0" err="1" smtClean="0">
                          <a:solidFill>
                            <a:schemeClr val="bg1"/>
                          </a:solidFill>
                        </a:rPr>
                        <a:t>NaI</a:t>
                      </a:r>
                      <a:r>
                        <a:rPr lang="fr-FR" sz="1600" baseline="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fr-FR" sz="1600" dirty="0" smtClean="0">
                          <a:solidFill>
                            <a:schemeClr val="bg1"/>
                          </a:solidFill>
                        </a:rPr>
                        <a:t>1.5 cm </a:t>
                      </a:r>
                      <a:r>
                        <a:rPr lang="fr-FR" sz="1600" dirty="0" err="1" smtClean="0">
                          <a:solidFill>
                            <a:schemeClr val="bg1"/>
                          </a:solidFill>
                        </a:rPr>
                        <a:t>thick</a:t>
                      </a:r>
                      <a:r>
                        <a:rPr lang="fr-FR" sz="16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fr-FR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00331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>
                          <a:solidFill>
                            <a:schemeClr val="bg1"/>
                          </a:solidFill>
                        </a:rPr>
                        <a:t>Onboard</a:t>
                      </a:r>
                      <a:r>
                        <a:rPr lang="fr-FR" sz="16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sz="1600" baseline="0" dirty="0" err="1" smtClean="0">
                          <a:solidFill>
                            <a:schemeClr val="bg1"/>
                          </a:solidFill>
                        </a:rPr>
                        <a:t>processing</a:t>
                      </a:r>
                      <a:endParaRPr lang="fr-FR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bg1"/>
                          </a:solidFill>
                        </a:rPr>
                        <a:t>Count Rate Trigger </a:t>
                      </a:r>
                      <a:endParaRPr lang="fr-FR" sz="16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00331">
                <a:tc>
                  <a:txBody>
                    <a:bodyPr/>
                    <a:lstStyle/>
                    <a:p>
                      <a:pPr algn="ctr"/>
                      <a:r>
                        <a:rPr lang="fr-FR" sz="1600" baseline="0" dirty="0" smtClean="0">
                          <a:solidFill>
                            <a:schemeClr val="bg1"/>
                          </a:solidFill>
                        </a:rPr>
                        <a:t>l</a:t>
                      </a:r>
                      <a:r>
                        <a:rPr lang="fr-FR" sz="1600" dirty="0" smtClean="0">
                          <a:solidFill>
                            <a:schemeClr val="bg1"/>
                          </a:solidFill>
                        </a:rPr>
                        <a:t>ocalisation</a:t>
                      </a:r>
                      <a:r>
                        <a:rPr lang="fr-FR" sz="16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sz="1600" baseline="0" dirty="0" err="1" smtClean="0">
                          <a:solidFill>
                            <a:schemeClr val="bg1"/>
                          </a:solidFill>
                        </a:rPr>
                        <a:t>accuracy</a:t>
                      </a:r>
                      <a:endParaRPr lang="fr-FR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bg1"/>
                          </a:solidFill>
                        </a:rPr>
                        <a:t>&gt;</a:t>
                      </a:r>
                      <a:r>
                        <a:rPr lang="fr-FR" sz="1600" baseline="0" dirty="0" smtClean="0">
                          <a:solidFill>
                            <a:schemeClr val="bg1"/>
                          </a:solidFill>
                        </a:rPr>
                        <a:t> 10°</a:t>
                      </a:r>
                      <a:endParaRPr lang="fr-FR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2" name="Titre 1"/>
          <p:cNvSpPr txBox="1">
            <a:spLocks/>
          </p:cNvSpPr>
          <p:nvPr/>
        </p:nvSpPr>
        <p:spPr>
          <a:xfrm>
            <a:off x="5347041" y="-14632"/>
            <a:ext cx="3858283" cy="50149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5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Prompt Emission</a:t>
            </a:r>
            <a:endParaRPr lang="fr-FR" sz="2500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62322" y="4109923"/>
            <a:ext cx="1260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</a:t>
            </a:r>
            <a:r>
              <a:rPr lang="fr-FR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0 </a:t>
            </a:r>
            <a:r>
              <a:rPr lang="fr-FR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GRBs</a:t>
            </a:r>
            <a:r>
              <a:rPr lang="fr-FR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/</a:t>
            </a:r>
            <a:r>
              <a:rPr lang="fr-FR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yr</a:t>
            </a:r>
            <a:endParaRPr lang="fr-FR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9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1892300" y="1966913"/>
            <a:ext cx="1727200" cy="1127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8915" name="ZoneTexte 42"/>
          <p:cNvSpPr txBox="1">
            <a:spLocks noChangeArrowheads="1"/>
          </p:cNvSpPr>
          <p:nvPr/>
        </p:nvSpPr>
        <p:spPr bwMode="auto">
          <a:xfrm>
            <a:off x="1887538" y="1935163"/>
            <a:ext cx="1903412" cy="1410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FFE1EC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FFE1EC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FFE1EC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FFE1EC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FFE1EC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FFE1EC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FFE1EC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FFE1EC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FFE1EC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"/>
              </a:spcAft>
              <a:buFontTx/>
              <a:buNone/>
            </a:pPr>
            <a:r>
              <a:rPr lang="fr-FR" altLang="fr-FR" sz="1400" b="1" dirty="0" err="1" smtClean="0">
                <a:solidFill>
                  <a:schemeClr val="tx1"/>
                </a:solidFill>
              </a:rPr>
              <a:t>ECLAIRs</a:t>
            </a:r>
            <a:r>
              <a:rPr lang="fr-FR" altLang="fr-FR" sz="1400" b="1" dirty="0" smtClean="0">
                <a:solidFill>
                  <a:schemeClr val="tx1"/>
                </a:solidFill>
              </a:rPr>
              <a:t> &gt; </a:t>
            </a:r>
            <a:r>
              <a:rPr lang="fr-FR" altLang="fr-FR" sz="1400" b="1" dirty="0" err="1" smtClean="0">
                <a:solidFill>
                  <a:schemeClr val="tx1"/>
                </a:solidFill>
              </a:rPr>
              <a:t>ɛ</a:t>
            </a:r>
            <a:r>
              <a:rPr lang="fr-FR" altLang="fr-FR" sz="1400" b="1" baseline="-25000" dirty="0" err="1" smtClean="0">
                <a:solidFill>
                  <a:schemeClr val="tx1"/>
                </a:solidFill>
              </a:rPr>
              <a:t>GRB</a:t>
            </a:r>
            <a:r>
              <a:rPr lang="fr-FR" altLang="fr-FR" sz="1400" b="1" dirty="0" smtClean="0">
                <a:solidFill>
                  <a:schemeClr val="tx1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spcAft>
                <a:spcPts val="100"/>
              </a:spcAft>
              <a:buFontTx/>
              <a:buNone/>
            </a:pPr>
            <a:r>
              <a:rPr lang="fr-FR" altLang="fr-FR" sz="1400" b="1" dirty="0" smtClean="0">
                <a:solidFill>
                  <a:schemeClr val="tx1"/>
                </a:solidFill>
              </a:rPr>
              <a:t>Black </a:t>
            </a:r>
            <a:r>
              <a:rPr lang="fr-FR" altLang="fr-FR" sz="1400" b="1" dirty="0">
                <a:solidFill>
                  <a:schemeClr val="tx1"/>
                </a:solidFill>
              </a:rPr>
              <a:t>&gt; 0.2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b="1" dirty="0" smtClean="0">
                <a:solidFill>
                  <a:srgbClr val="0000FF"/>
                </a:solidFill>
              </a:rPr>
              <a:t>Blue </a:t>
            </a:r>
            <a:r>
              <a:rPr lang="fr-FR" altLang="fr-FR" sz="1400" b="1" dirty="0">
                <a:solidFill>
                  <a:srgbClr val="0000FF"/>
                </a:solidFill>
              </a:rPr>
              <a:t>&gt; 0.5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b="1" dirty="0" err="1" smtClean="0">
                <a:solidFill>
                  <a:srgbClr val="FF0000"/>
                </a:solidFill>
              </a:rPr>
              <a:t>Red</a:t>
            </a:r>
            <a:r>
              <a:rPr lang="fr-FR" altLang="fr-FR" sz="1400" b="1" dirty="0" smtClean="0">
                <a:solidFill>
                  <a:srgbClr val="FF0000"/>
                </a:solidFill>
              </a:rPr>
              <a:t> </a:t>
            </a:r>
            <a:r>
              <a:rPr lang="fr-FR" altLang="fr-FR" sz="1400" b="1" dirty="0">
                <a:solidFill>
                  <a:srgbClr val="FF0000"/>
                </a:solidFill>
              </a:rPr>
              <a:t>&gt; 0.7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b="1" dirty="0">
                <a:solidFill>
                  <a:srgbClr val="00FFFF"/>
                </a:solidFill>
              </a:rPr>
              <a:t>Cyan &gt; 0.9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4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22700" y="5311775"/>
            <a:ext cx="5208588" cy="550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2236" y="201060"/>
            <a:ext cx="9510862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300" b="1" dirty="0" err="1" smtClean="0"/>
              <a:t>Caracteristics</a:t>
            </a:r>
            <a:r>
              <a:rPr lang="fr-FR" sz="3300" b="1" dirty="0" smtClean="0"/>
              <a:t> of the </a:t>
            </a:r>
            <a:r>
              <a:rPr lang="fr-FR" sz="3300" b="1" dirty="0" err="1" smtClean="0"/>
              <a:t>GRBs</a:t>
            </a:r>
            <a:r>
              <a:rPr lang="fr-FR" sz="3300" b="1" dirty="0" smtClean="0"/>
              <a:t> </a:t>
            </a:r>
            <a:r>
              <a:rPr lang="fr-FR" sz="3300" b="1" dirty="0" err="1" smtClean="0"/>
              <a:t>seen</a:t>
            </a:r>
            <a:r>
              <a:rPr lang="fr-FR" sz="3300" b="1" dirty="0" smtClean="0"/>
              <a:t> by </a:t>
            </a:r>
            <a:r>
              <a:rPr lang="fr-FR" sz="3300" b="1" dirty="0" err="1" smtClean="0"/>
              <a:t>ECLAIRs</a:t>
            </a:r>
            <a:endParaRPr lang="fr-FR" sz="3300" b="1" dirty="0"/>
          </a:p>
        </p:txBody>
      </p:sp>
      <p:sp>
        <p:nvSpPr>
          <p:cNvPr id="46085" name="Espace réservé du numéro de diapositive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315A16-B33D-4EE2-8C0C-026D3559E729}" type="slidenum">
              <a:rPr lang="fr-FR" altLang="fr-FR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fr-FR" altLang="fr-FR">
              <a:solidFill>
                <a:schemeClr val="bg1"/>
              </a:solidFill>
            </a:endParaRPr>
          </a:p>
        </p:txBody>
      </p:sp>
      <p:pic>
        <p:nvPicPr>
          <p:cNvPr id="29" name="Picture 2" descr="F:\Presentation ECLAIRs dec 2015\Distr_Epeak_instrument_0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7463" y="1855788"/>
            <a:ext cx="5202237" cy="372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 descr="F:\Presentation ECLAIRs dec 2015\Distr_Epeak_instrument_0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7463" y="1855788"/>
            <a:ext cx="5203825" cy="372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1113" y="1847850"/>
            <a:ext cx="5205412" cy="372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9050" y="1854200"/>
            <a:ext cx="5202238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3" name="ZoneTexte 32"/>
          <p:cNvSpPr txBox="1">
            <a:spLocks noChangeArrowheads="1"/>
          </p:cNvSpPr>
          <p:nvPr/>
        </p:nvSpPr>
        <p:spPr bwMode="auto">
          <a:xfrm>
            <a:off x="1604963" y="965200"/>
            <a:ext cx="6477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FFE1EC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FFE1EC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FFE1EC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FFE1EC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FFE1EC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FFE1EC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FFE1EC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FFE1EC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FFE1EC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500" b="1">
              <a:solidFill>
                <a:srgbClr val="FFFFFF"/>
              </a:solidFill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4967289" y="3078163"/>
            <a:ext cx="1670050" cy="1194597"/>
          </a:xfrm>
          <a:prstGeom prst="ellipse">
            <a:avLst/>
          </a:prstGeom>
          <a:gradFill flip="none" rotWithShape="1">
            <a:gsLst>
              <a:gs pos="46000">
                <a:schemeClr val="bg1">
                  <a:lumMod val="10000"/>
                  <a:alpha val="17000"/>
                </a:schemeClr>
              </a:gs>
              <a:gs pos="0">
                <a:schemeClr val="accent1">
                  <a:alpha val="20000"/>
                </a:schemeClr>
              </a:gs>
              <a:gs pos="95000">
                <a:schemeClr val="accent1">
                  <a:alpha val="33000"/>
                </a:schemeClr>
              </a:gs>
              <a:gs pos="69000">
                <a:schemeClr val="tx1">
                  <a:alpha val="2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>
              <a:solidFill>
                <a:schemeClr val="tx1"/>
              </a:solidFill>
            </a:endParaRPr>
          </a:p>
        </p:txBody>
      </p:sp>
      <p:sp>
        <p:nvSpPr>
          <p:cNvPr id="35" name="Ellipse 34"/>
          <p:cNvSpPr/>
          <p:nvPr/>
        </p:nvSpPr>
        <p:spPr>
          <a:xfrm>
            <a:off x="6429375" y="3124200"/>
            <a:ext cx="1937256" cy="1375914"/>
          </a:xfrm>
          <a:prstGeom prst="ellipse">
            <a:avLst/>
          </a:prstGeom>
          <a:gradFill flip="none" rotWithShape="1">
            <a:gsLst>
              <a:gs pos="60000">
                <a:srgbClr val="00CC99">
                  <a:alpha val="32000"/>
                </a:srgbClr>
              </a:gs>
              <a:gs pos="92000">
                <a:schemeClr val="accent1">
                  <a:alpha val="2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>
              <a:solidFill>
                <a:schemeClr val="tx1"/>
              </a:solidFill>
            </a:endParaRPr>
          </a:p>
        </p:txBody>
      </p:sp>
      <p:sp>
        <p:nvSpPr>
          <p:cNvPr id="36" name="Ellipse 35"/>
          <p:cNvSpPr/>
          <p:nvPr/>
        </p:nvSpPr>
        <p:spPr>
          <a:xfrm>
            <a:off x="6427788" y="4267200"/>
            <a:ext cx="1709737" cy="890588"/>
          </a:xfrm>
          <a:prstGeom prst="ellipse">
            <a:avLst/>
          </a:prstGeom>
          <a:solidFill>
            <a:srgbClr val="00CC99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>
              <a:solidFill>
                <a:schemeClr val="tx1"/>
              </a:solidFill>
            </a:endParaRPr>
          </a:p>
        </p:txBody>
      </p:sp>
      <p:sp>
        <p:nvSpPr>
          <p:cNvPr id="38" name="ZoneTexte 37"/>
          <p:cNvSpPr txBox="1">
            <a:spLocks noChangeArrowheads="1"/>
          </p:cNvSpPr>
          <p:nvPr/>
        </p:nvSpPr>
        <p:spPr bwMode="auto">
          <a:xfrm>
            <a:off x="5508625" y="5003800"/>
            <a:ext cx="172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FFE1EC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FFE1EC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FFE1EC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FFE1EC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FFE1EC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FFE1EC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FFE1EC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FFE1EC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FFE1EC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b="1" dirty="0" err="1">
                <a:solidFill>
                  <a:schemeClr val="tx1"/>
                </a:solidFill>
              </a:rPr>
              <a:t>Epeak</a:t>
            </a:r>
            <a:r>
              <a:rPr lang="fr-FR" altLang="fr-FR" sz="1400" b="1" dirty="0">
                <a:solidFill>
                  <a:schemeClr val="tx1"/>
                </a:solidFill>
              </a:rPr>
              <a:t> &lt; 30 </a:t>
            </a:r>
            <a:r>
              <a:rPr lang="fr-FR" altLang="fr-FR" sz="1400" b="1" dirty="0" err="1">
                <a:solidFill>
                  <a:schemeClr val="tx1"/>
                </a:solidFill>
              </a:rPr>
              <a:t>keV</a:t>
            </a:r>
            <a:endParaRPr lang="fr-FR" altLang="fr-FR" sz="1400" b="1" dirty="0">
              <a:solidFill>
                <a:schemeClr val="tx1"/>
              </a:solidFill>
            </a:endParaRPr>
          </a:p>
        </p:txBody>
      </p:sp>
      <p:sp>
        <p:nvSpPr>
          <p:cNvPr id="39" name="ZoneTexte 38"/>
          <p:cNvSpPr txBox="1">
            <a:spLocks noChangeArrowheads="1"/>
          </p:cNvSpPr>
          <p:nvPr/>
        </p:nvSpPr>
        <p:spPr bwMode="auto">
          <a:xfrm>
            <a:off x="5443538" y="2492375"/>
            <a:ext cx="1193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FFE1EC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FFE1EC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FFE1EC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FFE1EC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FFE1EC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FFE1EC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FFE1EC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FFE1EC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FFE1EC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b="1" dirty="0">
                <a:solidFill>
                  <a:schemeClr val="tx1"/>
                </a:solidFill>
              </a:rPr>
              <a:t>T90 &lt; 2 s</a:t>
            </a:r>
          </a:p>
        </p:txBody>
      </p:sp>
      <p:cxnSp>
        <p:nvCxnSpPr>
          <p:cNvPr id="42" name="Connecteur droit 41"/>
          <p:cNvCxnSpPr/>
          <p:nvPr/>
        </p:nvCxnSpPr>
        <p:spPr>
          <a:xfrm flipV="1">
            <a:off x="6389688" y="2428875"/>
            <a:ext cx="0" cy="492125"/>
          </a:xfrm>
          <a:prstGeom prst="line">
            <a:avLst/>
          </a:prstGeom>
          <a:ln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39" name="ZoneTexte 43"/>
          <p:cNvSpPr txBox="1">
            <a:spLocks noChangeArrowheads="1"/>
          </p:cNvSpPr>
          <p:nvPr/>
        </p:nvSpPr>
        <p:spPr bwMode="auto">
          <a:xfrm>
            <a:off x="539750" y="3078163"/>
            <a:ext cx="141128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FFE1EC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FFE1EC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FFE1EC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FFE1EC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FFE1EC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FFE1EC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FFE1EC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FFE1EC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FFE1EC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300" b="1">
                <a:solidFill>
                  <a:srgbClr val="FFFFFF"/>
                </a:solidFill>
              </a:rPr>
              <a:t>*Konus or GBM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892300" y="2203450"/>
            <a:ext cx="1727200" cy="252413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>
              <a:solidFill>
                <a:srgbClr val="FFFFFF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892300" y="2446338"/>
            <a:ext cx="1727200" cy="223837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>
              <a:solidFill>
                <a:srgbClr val="FFFFFF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892300" y="2649538"/>
            <a:ext cx="1727200" cy="217487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>
              <a:solidFill>
                <a:srgbClr val="FFFFFF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892300" y="2867025"/>
            <a:ext cx="1727200" cy="219075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>
              <a:solidFill>
                <a:srgbClr val="FFFFFF"/>
              </a:solidFill>
            </a:endParaRPr>
          </a:p>
        </p:txBody>
      </p:sp>
      <p:pic>
        <p:nvPicPr>
          <p:cNvPr id="38944" name="Image 4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650" y="3675063"/>
            <a:ext cx="3244850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45" name="ZoneTexte 49"/>
          <p:cNvSpPr txBox="1">
            <a:spLocks noChangeArrowheads="1"/>
          </p:cNvSpPr>
          <p:nvPr/>
        </p:nvSpPr>
        <p:spPr bwMode="auto">
          <a:xfrm>
            <a:off x="1062038" y="6169025"/>
            <a:ext cx="16803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FFE1EC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FFE1EC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FFE1EC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FFE1EC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FFE1EC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FFE1EC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FFE1EC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FFE1EC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FFE1EC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b="1" dirty="0" smtClean="0">
                <a:solidFill>
                  <a:srgbClr val="FFFFFF"/>
                </a:solidFill>
              </a:rPr>
              <a:t>Input </a:t>
            </a:r>
            <a:r>
              <a:rPr lang="fr-FR" altLang="fr-FR" sz="2000" b="1" dirty="0" err="1" smtClean="0">
                <a:solidFill>
                  <a:srgbClr val="FFFFFF"/>
                </a:solidFill>
              </a:rPr>
              <a:t>catalogs</a:t>
            </a:r>
            <a:endParaRPr lang="fr-FR" altLang="fr-FR" sz="2000" b="1" dirty="0">
              <a:solidFill>
                <a:srgbClr val="FFFFFF"/>
              </a:solidFill>
            </a:endParaRP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5911850" y="5492750"/>
            <a:ext cx="920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FFE1EC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FFE1EC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FFE1EC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FFE1EC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FFE1EC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FFE1EC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FFE1EC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FFE1EC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FFE1EC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chemeClr val="tx1"/>
                </a:solidFill>
              </a:rPr>
              <a:t>T90 (s)</a:t>
            </a:r>
          </a:p>
        </p:txBody>
      </p:sp>
      <p:pic>
        <p:nvPicPr>
          <p:cNvPr id="38947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713" y="1936750"/>
            <a:ext cx="11207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024467" y="5914530"/>
            <a:ext cx="5788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 smtClean="0">
                <a:solidFill>
                  <a:schemeClr val="bg1"/>
                </a:solidFill>
              </a:rPr>
              <a:t>ECLAIRs</a:t>
            </a:r>
            <a:r>
              <a:rPr lang="fr-FR" sz="2000" b="1" dirty="0" smtClean="0">
                <a:solidFill>
                  <a:schemeClr val="bg1"/>
                </a:solidFill>
              </a:rPr>
              <a:t> </a:t>
            </a:r>
            <a:r>
              <a:rPr lang="fr-FR" sz="2000" b="1" dirty="0" err="1" smtClean="0">
                <a:solidFill>
                  <a:schemeClr val="bg1"/>
                </a:solidFill>
              </a:rPr>
              <a:t>will</a:t>
            </a:r>
            <a:r>
              <a:rPr lang="fr-FR" sz="2000" b="1" dirty="0" smtClean="0">
                <a:solidFill>
                  <a:schemeClr val="bg1"/>
                </a:solidFill>
              </a:rPr>
              <a:t> </a:t>
            </a:r>
            <a:r>
              <a:rPr lang="fr-FR" sz="2000" b="1" dirty="0" err="1" smtClean="0">
                <a:solidFill>
                  <a:schemeClr val="bg1"/>
                </a:solidFill>
              </a:rPr>
              <a:t>be</a:t>
            </a:r>
            <a:r>
              <a:rPr lang="fr-FR" sz="2000" b="1" dirty="0" smtClean="0">
                <a:solidFill>
                  <a:schemeClr val="bg1"/>
                </a:solidFill>
              </a:rPr>
              <a:t> sensitive to all </a:t>
            </a:r>
            <a:r>
              <a:rPr lang="fr-FR" sz="2000" b="1" dirty="0" err="1" smtClean="0">
                <a:solidFill>
                  <a:schemeClr val="bg1"/>
                </a:solidFill>
              </a:rPr>
              <a:t>known</a:t>
            </a:r>
            <a:r>
              <a:rPr lang="fr-FR" sz="2000" b="1" dirty="0" smtClean="0">
                <a:solidFill>
                  <a:schemeClr val="bg1"/>
                </a:solidFill>
              </a:rPr>
              <a:t> </a:t>
            </a:r>
            <a:r>
              <a:rPr lang="fr-FR" sz="2000" b="1" dirty="0" err="1" smtClean="0">
                <a:solidFill>
                  <a:schemeClr val="bg1"/>
                </a:solidFill>
              </a:rPr>
              <a:t>GRBs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130175" y="871662"/>
            <a:ext cx="9133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Number</a:t>
            </a:r>
            <a:r>
              <a:rPr lang="fr-F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of </a:t>
            </a:r>
            <a:r>
              <a:rPr lang="fr-FR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GRBs</a:t>
            </a:r>
            <a:r>
              <a:rPr lang="fr-F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detected</a:t>
            </a:r>
            <a:r>
              <a:rPr lang="fr-F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by </a:t>
            </a:r>
            <a:r>
              <a:rPr lang="fr-FR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ECLAIRs</a:t>
            </a:r>
            <a:r>
              <a:rPr lang="fr-F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64 </a:t>
            </a:r>
            <a:r>
              <a:rPr lang="fr-FR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± 18 </a:t>
            </a:r>
            <a:r>
              <a:rPr lang="fr-FR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GRBs</a:t>
            </a:r>
            <a:r>
              <a:rPr lang="fr-FR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/</a:t>
            </a:r>
            <a:r>
              <a:rPr lang="fr-FR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yr</a:t>
            </a:r>
            <a:r>
              <a:rPr lang="fr-FR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at</a:t>
            </a:r>
            <a:r>
              <a:rPr lang="fr-FR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the </a:t>
            </a:r>
            <a:r>
              <a:rPr lang="fr-FR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alert</a:t>
            </a:r>
            <a:r>
              <a:rPr lang="fr-FR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threshold</a:t>
            </a:r>
            <a:r>
              <a:rPr lang="fr-FR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and 56 </a:t>
            </a:r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± 18 </a:t>
            </a:r>
            <a:r>
              <a:rPr lang="fr-FR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GRBs</a:t>
            </a:r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/</a:t>
            </a:r>
            <a:r>
              <a:rPr lang="fr-FR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yr</a:t>
            </a:r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at</a:t>
            </a:r>
            <a:r>
              <a:rPr lang="fr-FR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the </a:t>
            </a:r>
            <a:r>
              <a:rPr lang="fr-FR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slew</a:t>
            </a:r>
            <a:r>
              <a:rPr lang="fr-FR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threshold</a:t>
            </a:r>
            <a:endParaRPr lang="fr-FR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Same</a:t>
            </a:r>
            <a:r>
              <a:rPr lang="fr-F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proportion of short </a:t>
            </a:r>
            <a:r>
              <a:rPr lang="fr-FR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GRBs</a:t>
            </a:r>
            <a:r>
              <a:rPr lang="fr-F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as Swift/BAT (8%) : </a:t>
            </a:r>
            <a:r>
              <a:rPr lang="fr-FR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5±1 </a:t>
            </a:r>
            <a:r>
              <a:rPr lang="fr-FR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GRBs</a:t>
            </a:r>
            <a:r>
              <a:rPr lang="fr-FR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/</a:t>
            </a:r>
            <a:r>
              <a:rPr lang="fr-FR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yr</a:t>
            </a:r>
            <a:r>
              <a:rPr lang="fr-F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</a:t>
            </a:r>
            <a:endParaRPr lang="fr-FR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5279" y="6508234"/>
            <a:ext cx="4711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 smtClean="0">
                <a:solidFill>
                  <a:schemeClr val="bg1"/>
                </a:solidFill>
              </a:rPr>
              <a:t>S.Antier</a:t>
            </a:r>
            <a:r>
              <a:rPr lang="fr-FR" i="1" dirty="0" smtClean="0">
                <a:solidFill>
                  <a:schemeClr val="bg1"/>
                </a:solidFill>
              </a:rPr>
              <a:t>, </a:t>
            </a:r>
            <a:r>
              <a:rPr lang="fr-FR" i="1" dirty="0" err="1" smtClean="0">
                <a:solidFill>
                  <a:schemeClr val="bg1"/>
                </a:solidFill>
              </a:rPr>
              <a:t>F.Daigne</a:t>
            </a:r>
            <a:r>
              <a:rPr lang="fr-FR" i="1" dirty="0" smtClean="0">
                <a:solidFill>
                  <a:schemeClr val="bg1"/>
                </a:solidFill>
              </a:rPr>
              <a:t>, </a:t>
            </a:r>
            <a:r>
              <a:rPr lang="fr-FR" i="1" dirty="0" err="1" smtClean="0">
                <a:solidFill>
                  <a:schemeClr val="bg1"/>
                </a:solidFill>
              </a:rPr>
              <a:t>S.Schanne</a:t>
            </a:r>
            <a:r>
              <a:rPr lang="fr-FR" i="1" dirty="0" smtClean="0">
                <a:solidFill>
                  <a:schemeClr val="bg1"/>
                </a:solidFill>
              </a:rPr>
              <a:t> et al. (2016)</a:t>
            </a:r>
            <a:endParaRPr lang="fr-FR" i="1" dirty="0">
              <a:solidFill>
                <a:schemeClr val="bg1"/>
              </a:solidFill>
            </a:endParaRPr>
          </a:p>
        </p:txBody>
      </p:sp>
      <p:sp>
        <p:nvSpPr>
          <p:cNvPr id="44" name="Ellipse 43"/>
          <p:cNvSpPr/>
          <p:nvPr/>
        </p:nvSpPr>
        <p:spPr>
          <a:xfrm>
            <a:off x="7962826" y="3134518"/>
            <a:ext cx="691975" cy="1424803"/>
          </a:xfrm>
          <a:prstGeom prst="ellipse">
            <a:avLst/>
          </a:prstGeom>
          <a:solidFill>
            <a:srgbClr val="00CC99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>
              <a:solidFill>
                <a:schemeClr val="tx1"/>
              </a:solidFill>
            </a:endParaRPr>
          </a:p>
        </p:txBody>
      </p:sp>
      <p:sp>
        <p:nvSpPr>
          <p:cNvPr id="49" name="ZoneTexte 48"/>
          <p:cNvSpPr txBox="1">
            <a:spLocks noChangeArrowheads="1"/>
          </p:cNvSpPr>
          <p:nvPr/>
        </p:nvSpPr>
        <p:spPr bwMode="auto">
          <a:xfrm>
            <a:off x="7617190" y="2699641"/>
            <a:ext cx="1727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FFE1EC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FFE1EC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FFE1EC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FFE1EC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FFE1EC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FFE1EC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FFE1EC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FFE1EC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FFE1EC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b="1" dirty="0" err="1" smtClean="0">
                <a:solidFill>
                  <a:schemeClr val="tx1"/>
                </a:solidFill>
              </a:rPr>
              <a:t>Very</a:t>
            </a:r>
            <a:r>
              <a:rPr lang="fr-FR" altLang="fr-FR" sz="1400" b="1" dirty="0" smtClean="0">
                <a:solidFill>
                  <a:schemeClr val="tx1"/>
                </a:solidFill>
              </a:rPr>
              <a:t> Long </a:t>
            </a:r>
            <a:r>
              <a:rPr lang="fr-FR" altLang="fr-FR" sz="1400" b="1" dirty="0" err="1" smtClean="0">
                <a:solidFill>
                  <a:schemeClr val="tx1"/>
                </a:solidFill>
              </a:rPr>
              <a:t>GRBs</a:t>
            </a:r>
            <a:r>
              <a:rPr lang="fr-FR" altLang="fr-FR" sz="1400" b="1" dirty="0">
                <a:solidFill>
                  <a:schemeClr val="tx1"/>
                </a:solidFill>
              </a:rPr>
              <a:t> </a:t>
            </a:r>
            <a:r>
              <a:rPr lang="fr-FR" altLang="fr-FR" sz="1400" b="1" dirty="0" smtClean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272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6" grpId="0" animBg="1"/>
      <p:bldP spid="36" grpId="1" animBg="1"/>
      <p:bldP spid="38" grpId="0"/>
      <p:bldP spid="38" grpId="1"/>
      <p:bldP spid="39" grpId="0"/>
      <p:bldP spid="39" grpId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5" grpId="0"/>
      <p:bldP spid="3" grpId="0"/>
      <p:bldP spid="44" grpId="0" animBg="1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2935" y="79165"/>
            <a:ext cx="8229600" cy="523214"/>
          </a:xfrm>
        </p:spPr>
        <p:txBody>
          <a:bodyPr>
            <a:normAutofit/>
          </a:bodyPr>
          <a:lstStyle/>
          <a:p>
            <a:r>
              <a:rPr lang="fr-FR" sz="2500" b="1" dirty="0" smtClean="0"/>
              <a:t>MXT – </a:t>
            </a:r>
            <a:r>
              <a:rPr lang="fr-FR" sz="25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</a:t>
            </a:r>
            <a:r>
              <a:rPr lang="fr-FR" sz="2500" b="1" dirty="0" smtClean="0"/>
              <a:t>icro-</a:t>
            </a:r>
            <a:r>
              <a:rPr lang="fr-FR" sz="2500" b="1" dirty="0" err="1" smtClean="0"/>
              <a:t>channel</a:t>
            </a:r>
            <a:r>
              <a:rPr lang="fr-FR" sz="2500" b="1" dirty="0" smtClean="0"/>
              <a:t> </a:t>
            </a:r>
            <a:r>
              <a:rPr lang="fr-FR" sz="2500" b="1" dirty="0" smtClean="0">
                <a:solidFill>
                  <a:srgbClr val="E85AA5"/>
                </a:solidFill>
              </a:rPr>
              <a:t>X</a:t>
            </a:r>
            <a:r>
              <a:rPr lang="fr-FR" sz="2500" b="1" dirty="0" smtClean="0"/>
              <a:t>-ray </a:t>
            </a:r>
            <a:r>
              <a:rPr lang="fr-FR" sz="2500" b="1" dirty="0" err="1" smtClean="0">
                <a:solidFill>
                  <a:srgbClr val="E85AA5"/>
                </a:solidFill>
              </a:rPr>
              <a:t>T</a:t>
            </a:r>
            <a:r>
              <a:rPr lang="fr-FR" sz="2500" b="1" dirty="0" err="1" smtClean="0"/>
              <a:t>elescope</a:t>
            </a:r>
            <a:endParaRPr lang="fr-FR" sz="25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F3935-ED6B-8F4E-A8C4-6A8FF70BDE7C}" type="slidenum">
              <a:rPr lang="fr-FR" smtClean="0"/>
              <a:t>7</a:t>
            </a:fld>
            <a:endParaRPr lang="fr-FR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7" t="8359" r="36732" b="26041"/>
          <a:stretch/>
        </p:blipFill>
        <p:spPr bwMode="auto">
          <a:xfrm>
            <a:off x="555177" y="710448"/>
            <a:ext cx="1802656" cy="2479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9" name="Tableau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640566"/>
              </p:ext>
            </p:extLst>
          </p:nvPr>
        </p:nvGraphicFramePr>
        <p:xfrm>
          <a:off x="3040254" y="620827"/>
          <a:ext cx="5809196" cy="28346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904598"/>
                <a:gridCol w="2904598"/>
              </a:tblGrid>
              <a:tr h="0">
                <a:tc gridSpan="2">
                  <a:txBody>
                    <a:bodyPr/>
                    <a:lstStyle/>
                    <a:p>
                      <a:pPr marL="0" marR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 smtClean="0">
                          <a:solidFill>
                            <a:schemeClr val="bg1"/>
                          </a:solidFill>
                        </a:rPr>
                        <a:t>Micropore </a:t>
                      </a:r>
                      <a:r>
                        <a:rPr lang="fr-FR" sz="1600" kern="1200" dirty="0" err="1" smtClean="0">
                          <a:solidFill>
                            <a:schemeClr val="bg1"/>
                          </a:solidFill>
                        </a:rPr>
                        <a:t>Optics</a:t>
                      </a:r>
                      <a:r>
                        <a:rPr lang="fr-FR" sz="1600" kern="1200" dirty="0" smtClean="0">
                          <a:solidFill>
                            <a:schemeClr val="bg1"/>
                          </a:solidFill>
                        </a:rPr>
                        <a:t> (MPO) </a:t>
                      </a:r>
                      <a:r>
                        <a:rPr lang="en-US" altLang="zh-CN" sz="1600" kern="1200" dirty="0" smtClean="0">
                          <a:solidFill>
                            <a:schemeClr val="bg1"/>
                          </a:solidFill>
                        </a:rPr>
                        <a:t> “Lobster eye”</a:t>
                      </a:r>
                      <a:endParaRPr lang="en-US" altLang="zh-CN" sz="16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0" latinLnBrk="0" hangingPunct="0"/>
                      <a:r>
                        <a:rPr lang="en-US" altLang="zh-CN" sz="1600" kern="1200" dirty="0" smtClean="0">
                          <a:solidFill>
                            <a:schemeClr val="bg1"/>
                          </a:solidFill>
                        </a:rPr>
                        <a:t>FOV</a:t>
                      </a:r>
                      <a:endParaRPr lang="en-US" altLang="zh-CN" sz="1600" b="1" kern="1200" dirty="0">
                        <a:solidFill>
                          <a:schemeClr val="bg1"/>
                        </a:solidFill>
                        <a:latin typeface="+mn-lt"/>
                        <a:ea typeface="SimSun" pitchFamily="2" charset="-122"/>
                        <a:cs typeface="SimSun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0" latinLnBrk="0" hangingPunct="0"/>
                      <a:r>
                        <a:rPr lang="en-US" altLang="zh-CN" sz="1600" kern="1200" dirty="0" smtClean="0">
                          <a:solidFill>
                            <a:schemeClr val="bg1"/>
                          </a:solidFill>
                        </a:rPr>
                        <a:t>~ 1 deg</a:t>
                      </a:r>
                      <a:r>
                        <a:rPr lang="en-US" altLang="zh-CN" sz="1600" kern="1200" baseline="30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altLang="zh-CN" sz="1600" b="1" kern="1200" baseline="30000" dirty="0">
                        <a:solidFill>
                          <a:schemeClr val="bg1"/>
                        </a:solidFill>
                        <a:latin typeface="+mn-lt"/>
                        <a:ea typeface="SimSun" pitchFamily="2" charset="-122"/>
                        <a:cs typeface="SimSun" pitchFamily="2" charset="-122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0" latinLnBrk="0" hangingPunct="0"/>
                      <a:r>
                        <a:rPr lang="en-US" altLang="zh-CN" sz="1600" kern="1200" dirty="0" smtClean="0">
                          <a:solidFill>
                            <a:schemeClr val="bg1"/>
                          </a:solidFill>
                        </a:rPr>
                        <a:t>Focal Length</a:t>
                      </a:r>
                      <a:endParaRPr lang="en-US" altLang="zh-CN" sz="1600" b="1" kern="1200" dirty="0">
                        <a:solidFill>
                          <a:schemeClr val="bg1"/>
                        </a:solidFill>
                        <a:latin typeface="+mn-lt"/>
                        <a:ea typeface="SimSun" pitchFamily="2" charset="-122"/>
                        <a:cs typeface="SimSun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bg1"/>
                          </a:solidFill>
                        </a:rPr>
                        <a:t>~1 m</a:t>
                      </a:r>
                      <a:endParaRPr lang="en-US" altLang="zh-CN" sz="1600" b="1" kern="1200" dirty="0" smtClean="0">
                        <a:solidFill>
                          <a:schemeClr val="bg1"/>
                        </a:solidFill>
                        <a:latin typeface="+mn-lt"/>
                        <a:ea typeface="SimSun" pitchFamily="2" charset="-122"/>
                        <a:cs typeface="SimSun" pitchFamily="2" charset="-122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0" latinLnBrk="0" hangingPunct="0"/>
                      <a:r>
                        <a:rPr lang="en-US" altLang="zh-CN" sz="1600" kern="1200" dirty="0" smtClean="0">
                          <a:solidFill>
                            <a:schemeClr val="bg1"/>
                          </a:solidFill>
                        </a:rPr>
                        <a:t>Camera</a:t>
                      </a:r>
                      <a:endParaRPr lang="en-US" altLang="zh-CN" sz="1600" b="1" kern="1200" dirty="0">
                        <a:solidFill>
                          <a:schemeClr val="bg1"/>
                        </a:solidFill>
                        <a:latin typeface="+mn-lt"/>
                        <a:ea typeface="SimSun" pitchFamily="2" charset="-122"/>
                        <a:cs typeface="SimSun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bg1"/>
                          </a:solidFill>
                        </a:rPr>
                        <a:t>256x256 PN CCD</a:t>
                      </a:r>
                    </a:p>
                    <a:p>
                      <a:pPr marL="0" marR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bg1"/>
                          </a:solidFill>
                        </a:rPr>
                        <a:t>27 cm</a:t>
                      </a:r>
                      <a:r>
                        <a:rPr lang="en-US" altLang="zh-CN" sz="1600" kern="1200" baseline="30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en-US" altLang="zh-CN" sz="1600" kern="1200" dirty="0" smtClean="0">
                          <a:solidFill>
                            <a:schemeClr val="bg1"/>
                          </a:solidFill>
                        </a:rPr>
                        <a:t> at 1 </a:t>
                      </a:r>
                      <a:r>
                        <a:rPr lang="en-US" altLang="zh-CN" sz="1600" kern="1200" dirty="0" err="1" smtClean="0">
                          <a:solidFill>
                            <a:schemeClr val="bg1"/>
                          </a:solidFill>
                        </a:rPr>
                        <a:t>keV</a:t>
                      </a:r>
                      <a:endParaRPr lang="en-US" altLang="zh-CN" sz="1600" b="1" kern="1200" dirty="0" smtClean="0">
                        <a:solidFill>
                          <a:schemeClr val="bg1"/>
                        </a:solidFill>
                        <a:latin typeface="+mn-lt"/>
                        <a:ea typeface="SimSun" pitchFamily="2" charset="-122"/>
                        <a:cs typeface="SimSun" pitchFamily="2" charset="-122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0" latinLnBrk="0" hangingPunct="0"/>
                      <a:r>
                        <a:rPr lang="en-US" altLang="zh-CN" sz="1600" kern="1200" dirty="0" smtClean="0">
                          <a:solidFill>
                            <a:schemeClr val="bg1"/>
                          </a:solidFill>
                        </a:rPr>
                        <a:t>Energy Band</a:t>
                      </a:r>
                      <a:endParaRPr lang="en-US" altLang="zh-CN" sz="1600" b="1" kern="1200" dirty="0">
                        <a:solidFill>
                          <a:schemeClr val="bg1"/>
                        </a:solidFill>
                        <a:latin typeface="+mn-lt"/>
                        <a:ea typeface="SimSun" pitchFamily="2" charset="-122"/>
                        <a:cs typeface="SimSun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0" latinLnBrk="0" hangingPunct="0"/>
                      <a:r>
                        <a:rPr lang="en-US" altLang="zh-CN" sz="1600" kern="1200" dirty="0" smtClean="0">
                          <a:solidFill>
                            <a:schemeClr val="bg1"/>
                          </a:solidFill>
                        </a:rPr>
                        <a:t>0.2 – 10 </a:t>
                      </a:r>
                      <a:r>
                        <a:rPr lang="en-US" altLang="zh-CN" sz="1600" kern="1200" dirty="0" err="1" smtClean="0">
                          <a:solidFill>
                            <a:schemeClr val="bg1"/>
                          </a:solidFill>
                        </a:rPr>
                        <a:t>keV</a:t>
                      </a:r>
                      <a:endParaRPr lang="en-US" altLang="zh-CN" sz="1600" b="1" kern="1200" dirty="0">
                        <a:solidFill>
                          <a:schemeClr val="bg1"/>
                        </a:solidFill>
                        <a:latin typeface="+mn-lt"/>
                        <a:ea typeface="SimSun" pitchFamily="2" charset="-122"/>
                        <a:cs typeface="SimSun" pitchFamily="2" charset="-122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0" latinLnBrk="0" hangingPunct="0"/>
                      <a:r>
                        <a:rPr lang="en-US" altLang="zh-CN" sz="1600" kern="1200" dirty="0" smtClean="0">
                          <a:solidFill>
                            <a:schemeClr val="bg1"/>
                          </a:solidFill>
                        </a:rPr>
                        <a:t>Onboard</a:t>
                      </a:r>
                      <a:r>
                        <a:rPr lang="en-US" altLang="zh-CN" sz="1600" kern="1200" baseline="0" dirty="0" smtClean="0">
                          <a:solidFill>
                            <a:schemeClr val="bg1"/>
                          </a:solidFill>
                        </a:rPr>
                        <a:t> processing</a:t>
                      </a:r>
                      <a:endParaRPr lang="en-US" altLang="zh-CN" sz="1600" b="1" kern="1200" dirty="0">
                        <a:solidFill>
                          <a:schemeClr val="bg1"/>
                        </a:solidFill>
                        <a:latin typeface="+mn-lt"/>
                        <a:ea typeface="SimSun" pitchFamily="2" charset="-122"/>
                        <a:cs typeface="SimSun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0" latinLnBrk="0" hangingPunct="0"/>
                      <a:r>
                        <a:rPr lang="en-US" altLang="zh-CN" sz="1600" kern="1200" dirty="0" smtClean="0">
                          <a:solidFill>
                            <a:schemeClr val="bg1"/>
                          </a:solidFill>
                        </a:rPr>
                        <a:t>sources</a:t>
                      </a:r>
                      <a:r>
                        <a:rPr lang="en-US" altLang="zh-CN" sz="1600" kern="1200" baseline="0" dirty="0" smtClean="0">
                          <a:solidFill>
                            <a:schemeClr val="bg1"/>
                          </a:solidFill>
                        </a:rPr>
                        <a:t> positions</a:t>
                      </a:r>
                      <a:endParaRPr lang="en-US" altLang="zh-CN" sz="1600" b="1" kern="1200" dirty="0">
                        <a:solidFill>
                          <a:schemeClr val="bg1"/>
                        </a:solidFill>
                        <a:latin typeface="+mn-lt"/>
                        <a:ea typeface="SimSun" pitchFamily="2" charset="-122"/>
                        <a:cs typeface="SimSun" pitchFamily="2" charset="-122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0" latinLnBrk="0" hangingPunct="0"/>
                      <a:r>
                        <a:rPr lang="en-US" altLang="zh-CN" sz="1600" kern="1200" dirty="0" smtClean="0">
                          <a:solidFill>
                            <a:schemeClr val="bg1"/>
                          </a:solidFill>
                        </a:rPr>
                        <a:t>Localization</a:t>
                      </a:r>
                      <a:r>
                        <a:rPr lang="en-US" altLang="zh-CN" sz="1600" kern="1200" baseline="0" dirty="0" smtClean="0">
                          <a:solidFill>
                            <a:schemeClr val="bg1"/>
                          </a:solidFill>
                        </a:rPr>
                        <a:t> accuracy</a:t>
                      </a:r>
                      <a:endParaRPr lang="en-US" altLang="zh-CN" sz="1600" b="1" kern="1200" dirty="0">
                        <a:solidFill>
                          <a:schemeClr val="bg1"/>
                        </a:solidFill>
                        <a:latin typeface="+mn-lt"/>
                        <a:ea typeface="SimSun" pitchFamily="2" charset="-122"/>
                        <a:cs typeface="SimSun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kern="1200" baseline="0" dirty="0" smtClean="0">
                          <a:solidFill>
                            <a:schemeClr val="bg1"/>
                          </a:solidFill>
                        </a:rPr>
                        <a:t>&lt; 2’</a:t>
                      </a:r>
                    </a:p>
                    <a:p>
                      <a:pPr marL="0" marR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kern="1200" baseline="0" dirty="0" smtClean="0">
                          <a:solidFill>
                            <a:schemeClr val="bg1"/>
                          </a:solidFill>
                        </a:rPr>
                        <a:t>&lt; 30’’ bright sources</a:t>
                      </a:r>
                      <a:endParaRPr lang="en-US" altLang="zh-CN" sz="1600" b="1" kern="1200" dirty="0" smtClean="0">
                        <a:solidFill>
                          <a:schemeClr val="bg1"/>
                        </a:solidFill>
                        <a:latin typeface="+mn-lt"/>
                        <a:ea typeface="SimSun" pitchFamily="2" charset="-122"/>
                        <a:cs typeface="SimSun" pitchFamily="2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6" name="ZoneTexte 35"/>
          <p:cNvSpPr txBox="1"/>
          <p:nvPr/>
        </p:nvSpPr>
        <p:spPr>
          <a:xfrm>
            <a:off x="0" y="3445322"/>
            <a:ext cx="3672236" cy="425648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900" b="1" dirty="0" smtClean="0">
                <a:solidFill>
                  <a:srgbClr val="FFFFFF"/>
                </a:solidFill>
              </a:rPr>
              <a:t>90% of </a:t>
            </a:r>
            <a:r>
              <a:rPr lang="fr-FR" sz="1900" b="1" dirty="0" err="1" smtClean="0">
                <a:solidFill>
                  <a:srgbClr val="FFFFFF"/>
                </a:solidFill>
              </a:rPr>
              <a:t>ECLAIRs</a:t>
            </a:r>
            <a:r>
              <a:rPr lang="fr-FR" sz="1900" b="1" dirty="0" smtClean="0">
                <a:solidFill>
                  <a:srgbClr val="FFFFFF"/>
                </a:solidFill>
              </a:rPr>
              <a:t> </a:t>
            </a:r>
            <a:r>
              <a:rPr lang="fr-FR" sz="1900" b="1" dirty="0" err="1" smtClean="0">
                <a:solidFill>
                  <a:srgbClr val="FFFFFF"/>
                </a:solidFill>
              </a:rPr>
              <a:t>GRBs</a:t>
            </a:r>
            <a:r>
              <a:rPr lang="fr-FR" sz="1900" b="1" dirty="0" smtClean="0">
                <a:solidFill>
                  <a:srgbClr val="FFFFFF"/>
                </a:solidFill>
              </a:rPr>
              <a:t> observable</a:t>
            </a:r>
            <a:endParaRPr lang="fr-FR" sz="1900" b="1" dirty="0">
              <a:solidFill>
                <a:srgbClr val="FFFFFF"/>
              </a:solidFill>
            </a:endParaRPr>
          </a:p>
        </p:txBody>
      </p:sp>
      <p:sp>
        <p:nvSpPr>
          <p:cNvPr id="27" name="Titre 1"/>
          <p:cNvSpPr txBox="1">
            <a:spLocks/>
          </p:cNvSpPr>
          <p:nvPr/>
        </p:nvSpPr>
        <p:spPr>
          <a:xfrm>
            <a:off x="619850" y="3510236"/>
            <a:ext cx="8229600" cy="63571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3800" b="1" dirty="0" smtClean="0"/>
              <a:t>VT - </a:t>
            </a:r>
            <a:r>
              <a:rPr lang="fr-FR" sz="3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</a:t>
            </a:r>
            <a:r>
              <a:rPr lang="fr-FR" sz="3800" b="1" dirty="0" smtClean="0"/>
              <a:t>isible </a:t>
            </a:r>
            <a:r>
              <a:rPr lang="fr-FR" sz="3800" b="1" dirty="0" err="1" smtClean="0">
                <a:solidFill>
                  <a:srgbClr val="E85AA5"/>
                </a:solidFill>
              </a:rPr>
              <a:t>T</a:t>
            </a:r>
            <a:r>
              <a:rPr lang="fr-FR" sz="3800" b="1" dirty="0" err="1" smtClean="0"/>
              <a:t>elescope</a:t>
            </a:r>
            <a:endParaRPr lang="fr-FR" sz="3800" dirty="0"/>
          </a:p>
        </p:txBody>
      </p:sp>
      <p:graphicFrame>
        <p:nvGraphicFramePr>
          <p:cNvPr id="37" name="Tableau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012746"/>
              </p:ext>
            </p:extLst>
          </p:nvPr>
        </p:nvGraphicFramePr>
        <p:xfrm>
          <a:off x="151248" y="4096343"/>
          <a:ext cx="5778012" cy="25908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533896"/>
                <a:gridCol w="3244116"/>
              </a:tblGrid>
              <a:tr h="151244">
                <a:tc gridSpan="2">
                  <a:txBody>
                    <a:bodyPr/>
                    <a:lstStyle/>
                    <a:p>
                      <a:pPr algn="ctr" eaLnBrk="0" hangingPunct="0"/>
                      <a:r>
                        <a:rPr lang="fr-FR" altLang="zh-CN" sz="1600" dirty="0" err="1" smtClean="0">
                          <a:solidFill>
                            <a:schemeClr val="bg1"/>
                          </a:solidFill>
                        </a:rPr>
                        <a:t>Ritchey</a:t>
                      </a:r>
                      <a:r>
                        <a:rPr lang="fr-FR" altLang="zh-CN" sz="16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altLang="zh-CN" sz="1600" dirty="0" err="1" smtClean="0">
                          <a:solidFill>
                            <a:schemeClr val="bg1"/>
                          </a:solidFill>
                        </a:rPr>
                        <a:t>Chretien</a:t>
                      </a:r>
                      <a:r>
                        <a:rPr lang="fr-FR" altLang="zh-CN" sz="1600" dirty="0" smtClean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fr-FR" altLang="zh-CN" sz="1600" dirty="0" err="1" smtClean="0">
                          <a:solidFill>
                            <a:schemeClr val="bg1"/>
                          </a:solidFill>
                        </a:rPr>
                        <a:t>Telescope</a:t>
                      </a:r>
                      <a:endParaRPr lang="en-US" altLang="zh-CN" sz="1600" b="1" dirty="0">
                        <a:solidFill>
                          <a:schemeClr val="bg1"/>
                        </a:solidFill>
                        <a:ea typeface="SimSun" pitchFamily="2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0" latinLnBrk="0" hangingPunct="0"/>
                      <a:r>
                        <a:rPr lang="en-US" altLang="zh-CN" sz="1600" kern="1200" dirty="0" smtClean="0">
                          <a:solidFill>
                            <a:schemeClr val="bg1"/>
                          </a:solidFill>
                        </a:rPr>
                        <a:t>Diameter</a:t>
                      </a:r>
                      <a:endParaRPr lang="en-US" altLang="zh-CN" sz="1600" b="1" kern="1200" dirty="0">
                        <a:solidFill>
                          <a:schemeClr val="bg1"/>
                        </a:solidFill>
                        <a:latin typeface="+mn-lt"/>
                        <a:ea typeface="SimSun" pitchFamily="2" charset="-122"/>
                        <a:cs typeface="SimSun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bg1"/>
                          </a:solidFill>
                        </a:rPr>
                        <a:t>40 cm</a:t>
                      </a:r>
                      <a:endParaRPr lang="en-US" altLang="zh-CN" sz="1600" b="1" kern="1200" dirty="0" smtClean="0">
                        <a:solidFill>
                          <a:schemeClr val="bg1"/>
                        </a:solidFill>
                        <a:latin typeface="+mn-lt"/>
                        <a:ea typeface="SimSun" pitchFamily="2" charset="-122"/>
                        <a:cs typeface="SimSun" pitchFamily="2" charset="-122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bg1"/>
                          </a:solidFill>
                          <a:effectLst/>
                        </a:rPr>
                        <a:t>2 channels</a:t>
                      </a:r>
                      <a:endParaRPr lang="en-US" altLang="zh-CN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bg1"/>
                          </a:solidFill>
                          <a:effectLst/>
                        </a:rPr>
                        <a:t>400 nm–650 nm (blue)</a:t>
                      </a:r>
                    </a:p>
                    <a:p>
                      <a:pPr marL="0" marR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bg1"/>
                          </a:solidFill>
                          <a:effectLst/>
                        </a:rPr>
                        <a:t> 650 nm–950 nm (red)</a:t>
                      </a:r>
                      <a:endParaRPr lang="en-US" altLang="zh-CN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0" latinLnBrk="0" hangingPunct="0"/>
                      <a:r>
                        <a:rPr lang="en-US" altLang="zh-CN" sz="1600" kern="1200" dirty="0" smtClean="0">
                          <a:solidFill>
                            <a:schemeClr val="bg1"/>
                          </a:solidFill>
                        </a:rPr>
                        <a:t>Limiting</a:t>
                      </a:r>
                      <a:r>
                        <a:rPr lang="en-US" altLang="zh-CN" sz="1600" kern="1200" baseline="0" dirty="0" smtClean="0">
                          <a:solidFill>
                            <a:schemeClr val="bg1"/>
                          </a:solidFill>
                        </a:rPr>
                        <a:t> Magnitude </a:t>
                      </a:r>
                      <a:endParaRPr lang="en-US" altLang="zh-CN" sz="1600" b="1" kern="1200" dirty="0">
                        <a:solidFill>
                          <a:schemeClr val="bg1"/>
                        </a:solidFill>
                        <a:latin typeface="+mn-lt"/>
                        <a:ea typeface="SimSun" pitchFamily="2" charset="-122"/>
                        <a:cs typeface="SimSun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bg1"/>
                          </a:solidFill>
                        </a:rPr>
                        <a:t>22.5 (5</a:t>
                      </a:r>
                      <a:r>
                        <a:rPr lang="en-US" altLang="zh-CN" sz="1600" kern="1200" dirty="0" smtClean="0">
                          <a:solidFill>
                            <a:schemeClr val="bg1"/>
                          </a:solidFill>
                          <a:sym typeface="Symbol"/>
                        </a:rPr>
                        <a:t>, 300s)</a:t>
                      </a:r>
                      <a:endParaRPr lang="en-US" altLang="zh-CN" sz="1600" b="1" kern="1200" dirty="0">
                        <a:solidFill>
                          <a:schemeClr val="bg1"/>
                        </a:solidFill>
                        <a:latin typeface="+mn-lt"/>
                        <a:ea typeface="SimSun" pitchFamily="2" charset="-122"/>
                        <a:cs typeface="SimSun" pitchFamily="2" charset="-122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bg1"/>
                          </a:solidFill>
                          <a:effectLst/>
                        </a:rPr>
                        <a:t>FOV</a:t>
                      </a:r>
                      <a:endParaRPr lang="en-US" altLang="zh-CN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bg1"/>
                          </a:solidFill>
                          <a:effectLst/>
                        </a:rPr>
                        <a:t>26‘ x 26’</a:t>
                      </a:r>
                      <a:endParaRPr lang="en-US" altLang="zh-CN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bg1"/>
                          </a:solidFill>
                          <a:effectLst/>
                        </a:rPr>
                        <a:t>Spatial resolution</a:t>
                      </a:r>
                      <a:endParaRPr lang="en-US" altLang="zh-CN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bg1"/>
                          </a:solidFill>
                          <a:effectLst/>
                        </a:rPr>
                        <a:t>0.77’’</a:t>
                      </a:r>
                      <a:endParaRPr lang="en-US" altLang="zh-CN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bg1"/>
                          </a:solidFill>
                          <a:effectLst/>
                        </a:rPr>
                        <a:t>Onboard Processing</a:t>
                      </a:r>
                      <a:endParaRPr lang="en-US" altLang="zh-CN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bg1"/>
                          </a:solidFill>
                          <a:effectLst/>
                        </a:rPr>
                        <a:t>List of potential transient </a:t>
                      </a:r>
                      <a:r>
                        <a:rPr lang="en-US" altLang="zh-CN" sz="1600" kern="1200" dirty="0" err="1" smtClean="0">
                          <a:solidFill>
                            <a:schemeClr val="bg1"/>
                          </a:solidFill>
                          <a:effectLst/>
                        </a:rPr>
                        <a:t>srcs</a:t>
                      </a:r>
                      <a:r>
                        <a:rPr lang="en-US" altLang="zh-CN" sz="1600" kern="1200" dirty="0" smtClean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en-US" altLang="zh-CN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8" name="Grouper 4"/>
          <p:cNvGrpSpPr/>
          <p:nvPr/>
        </p:nvGrpSpPr>
        <p:grpSpPr>
          <a:xfrm>
            <a:off x="6342006" y="4297680"/>
            <a:ext cx="2170623" cy="1907177"/>
            <a:chOff x="467545" y="995660"/>
            <a:chExt cx="2507444" cy="2560320"/>
          </a:xfrm>
        </p:grpSpPr>
        <p:sp>
          <p:nvSpPr>
            <p:cNvPr id="39" name="Rectangle 38"/>
            <p:cNvSpPr/>
            <p:nvPr/>
          </p:nvSpPr>
          <p:spPr>
            <a:xfrm>
              <a:off x="467545" y="995660"/>
              <a:ext cx="2504256" cy="25603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FFFF"/>
                </a:solidFill>
              </a:endParaRPr>
            </a:p>
          </p:txBody>
        </p:sp>
        <p:pic>
          <p:nvPicPr>
            <p:cNvPr id="40" name="Image 39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224"/>
            <a:stretch/>
          </p:blipFill>
          <p:spPr>
            <a:xfrm>
              <a:off x="470733" y="995660"/>
              <a:ext cx="2504256" cy="2560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172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2600" b="1" dirty="0" smtClean="0"/>
              <a:t>GWAC – </a:t>
            </a:r>
            <a:r>
              <a:rPr lang="fr-FR" sz="2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</a:t>
            </a:r>
            <a:r>
              <a:rPr lang="fr-FR" sz="2600" b="1" dirty="0" smtClean="0"/>
              <a:t>round </a:t>
            </a:r>
            <a:r>
              <a:rPr lang="fr-FR" sz="2600" b="1" dirty="0" smtClean="0">
                <a:solidFill>
                  <a:srgbClr val="E85AA5"/>
                </a:solidFill>
              </a:rPr>
              <a:t>W</a:t>
            </a:r>
            <a:r>
              <a:rPr lang="fr-FR" sz="2600" b="1" dirty="0" smtClean="0"/>
              <a:t>ide </a:t>
            </a:r>
            <a:r>
              <a:rPr lang="fr-FR" sz="2600" b="1" dirty="0" smtClean="0">
                <a:solidFill>
                  <a:srgbClr val="E85AA5"/>
                </a:solidFill>
              </a:rPr>
              <a:t>A</a:t>
            </a:r>
            <a:r>
              <a:rPr lang="fr-FR" sz="2600" b="1" dirty="0" smtClean="0"/>
              <a:t>ngle </a:t>
            </a:r>
            <a:r>
              <a:rPr lang="fr-FR" sz="2600" b="1" dirty="0" smtClean="0">
                <a:solidFill>
                  <a:srgbClr val="E85AA5"/>
                </a:solidFill>
              </a:rPr>
              <a:t>C</a:t>
            </a:r>
            <a:r>
              <a:rPr lang="fr-FR" sz="2600" b="1" dirty="0" smtClean="0"/>
              <a:t>ameras</a:t>
            </a:r>
            <a:endParaRPr lang="fr-FR" sz="26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F3935-ED6B-8F4E-A8C4-6A8FF70BDE7C}" type="slidenum">
              <a:rPr lang="fr-FR" smtClean="0"/>
              <a:t>8</a:t>
            </a:fld>
            <a:endParaRPr lang="fr-FR"/>
          </a:p>
        </p:txBody>
      </p:sp>
      <p:graphicFrame>
        <p:nvGraphicFramePr>
          <p:cNvPr id="27" name="Tableau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851368"/>
              </p:ext>
            </p:extLst>
          </p:nvPr>
        </p:nvGraphicFramePr>
        <p:xfrm>
          <a:off x="3417091" y="604790"/>
          <a:ext cx="5652482" cy="26822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713180"/>
                <a:gridCol w="2939302"/>
              </a:tblGrid>
              <a:tr h="333000">
                <a:tc gridSpan="2">
                  <a:txBody>
                    <a:bodyPr/>
                    <a:lstStyle/>
                    <a:p>
                      <a:pPr algn="ctr" eaLnBrk="0" hangingPunct="0"/>
                      <a:r>
                        <a:rPr lang="fr-FR" sz="1600" kern="1200" dirty="0" err="1" smtClean="0">
                          <a:solidFill>
                            <a:schemeClr val="bg1"/>
                          </a:solidFill>
                          <a:effectLst/>
                        </a:rPr>
                        <a:t>Set-up</a:t>
                      </a:r>
                      <a:r>
                        <a:rPr lang="fr-FR" sz="1600" kern="12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fr-FR" sz="1600" kern="1200" dirty="0" err="1" smtClean="0">
                          <a:solidFill>
                            <a:schemeClr val="bg1"/>
                          </a:solidFill>
                          <a:effectLst/>
                        </a:rPr>
                        <a:t>with</a:t>
                      </a:r>
                      <a:r>
                        <a:rPr lang="fr-FR" sz="1600" kern="1200" dirty="0" smtClean="0">
                          <a:solidFill>
                            <a:schemeClr val="bg1"/>
                          </a:solidFill>
                          <a:effectLst/>
                        </a:rPr>
                        <a:t> 36 cameras</a:t>
                      </a:r>
                      <a:endParaRPr lang="en-US" altLang="zh-CN" sz="1600" b="1" dirty="0">
                        <a:solidFill>
                          <a:schemeClr val="bg1"/>
                        </a:solidFill>
                        <a:ea typeface="SimSun" pitchFamily="2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3000">
                <a:tc>
                  <a:txBody>
                    <a:bodyPr/>
                    <a:lstStyle/>
                    <a:p>
                      <a:pPr marL="0" algn="ctr" defTabSz="914400" rtl="0" eaLnBrk="0" latinLnBrk="0" hangingPunct="0"/>
                      <a:r>
                        <a:rPr lang="en-US" altLang="zh-CN" sz="1600" kern="1200" dirty="0" smtClean="0">
                          <a:solidFill>
                            <a:schemeClr val="bg1"/>
                          </a:solidFill>
                        </a:rPr>
                        <a:t>Diameter</a:t>
                      </a:r>
                      <a:endParaRPr lang="en-US" altLang="zh-CN" sz="1600" b="1" kern="1200" dirty="0">
                        <a:solidFill>
                          <a:schemeClr val="bg1"/>
                        </a:solidFill>
                        <a:latin typeface="+mn-lt"/>
                        <a:ea typeface="SimSun" pitchFamily="2" charset="-122"/>
                        <a:cs typeface="SimSun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r>
                        <a:rPr lang="en-US" altLang="zh-CN" sz="1600" kern="1200" baseline="0" dirty="0" smtClean="0">
                          <a:solidFill>
                            <a:schemeClr val="bg1"/>
                          </a:solidFill>
                        </a:rPr>
                        <a:t> cm</a:t>
                      </a:r>
                      <a:endParaRPr lang="en-US" altLang="zh-CN" sz="1600" b="1" kern="1200" dirty="0" smtClean="0">
                        <a:solidFill>
                          <a:schemeClr val="bg1"/>
                        </a:solidFill>
                        <a:latin typeface="+mn-lt"/>
                        <a:ea typeface="SimSun" pitchFamily="2" charset="-122"/>
                        <a:cs typeface="SimSun" pitchFamily="2" charset="-122"/>
                      </a:endParaRPr>
                    </a:p>
                  </a:txBody>
                  <a:tcPr/>
                </a:tc>
              </a:tr>
              <a:tr h="333000">
                <a:tc>
                  <a:txBody>
                    <a:bodyPr/>
                    <a:lstStyle/>
                    <a:p>
                      <a:pPr marL="0" algn="ctr" defTabSz="914400" rtl="0" eaLnBrk="0" latinLnBrk="0" hangingPunct="0"/>
                      <a:r>
                        <a:rPr lang="en-US" altLang="zh-CN" sz="1600" kern="1200" dirty="0" smtClean="0">
                          <a:solidFill>
                            <a:schemeClr val="bg1"/>
                          </a:solidFill>
                        </a:rPr>
                        <a:t>Focal Length</a:t>
                      </a:r>
                      <a:endParaRPr lang="en-US" altLang="zh-CN" sz="1600" b="1" kern="1200" dirty="0">
                        <a:solidFill>
                          <a:schemeClr val="bg1"/>
                        </a:solidFill>
                        <a:latin typeface="+mn-lt"/>
                        <a:ea typeface="SimSun" pitchFamily="2" charset="-122"/>
                        <a:cs typeface="SimSun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bg1"/>
                          </a:solidFill>
                        </a:rPr>
                        <a:t>22 cm</a:t>
                      </a:r>
                      <a:endParaRPr lang="en-US" altLang="zh-CN" sz="1600" b="1" kern="1200" dirty="0" smtClean="0">
                        <a:solidFill>
                          <a:schemeClr val="bg1"/>
                        </a:solidFill>
                        <a:latin typeface="+mn-lt"/>
                        <a:ea typeface="SimSun" pitchFamily="2" charset="-122"/>
                        <a:cs typeface="SimSun" pitchFamily="2" charset="-122"/>
                      </a:endParaRPr>
                    </a:p>
                  </a:txBody>
                  <a:tcPr/>
                </a:tc>
              </a:tr>
              <a:tr h="333000">
                <a:tc>
                  <a:txBody>
                    <a:bodyPr/>
                    <a:lstStyle/>
                    <a:p>
                      <a:pPr marL="0" algn="ctr" defTabSz="914400" rtl="0" eaLnBrk="0" latinLnBrk="0" hangingPunct="0"/>
                      <a:r>
                        <a:rPr lang="en-US" altLang="zh-CN" sz="1600" kern="1200" dirty="0" smtClean="0">
                          <a:solidFill>
                            <a:schemeClr val="bg1"/>
                          </a:solidFill>
                        </a:rPr>
                        <a:t>Camera</a:t>
                      </a:r>
                      <a:endParaRPr lang="en-US" altLang="zh-CN" sz="1600" b="1" kern="1200" dirty="0">
                        <a:solidFill>
                          <a:schemeClr val="bg1"/>
                        </a:solidFill>
                        <a:latin typeface="+mn-lt"/>
                        <a:ea typeface="SimSun" pitchFamily="2" charset="-122"/>
                        <a:cs typeface="SimSun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bg1"/>
                          </a:solidFill>
                          <a:effectLst/>
                        </a:rPr>
                        <a:t>4k x 4k CCD detectors</a:t>
                      </a:r>
                      <a:endParaRPr lang="en-US" altLang="zh-CN" sz="1600" b="1" kern="1200" baseline="30000" dirty="0" smtClean="0">
                        <a:solidFill>
                          <a:schemeClr val="bg1"/>
                        </a:solidFill>
                        <a:latin typeface="+mn-lt"/>
                        <a:ea typeface="SimSun" pitchFamily="2" charset="-122"/>
                        <a:cs typeface="SimSun" pitchFamily="2" charset="-122"/>
                      </a:endParaRPr>
                    </a:p>
                  </a:txBody>
                  <a:tcPr/>
                </a:tc>
              </a:tr>
              <a:tr h="333000">
                <a:tc>
                  <a:txBody>
                    <a:bodyPr/>
                    <a:lstStyle/>
                    <a:p>
                      <a:pPr marL="0" algn="ctr" defTabSz="914400" rtl="0" eaLnBrk="0" latinLnBrk="0" hangingPunct="0"/>
                      <a:r>
                        <a:rPr lang="en-US" altLang="zh-CN" sz="1500" kern="1200" dirty="0" smtClean="0">
                          <a:solidFill>
                            <a:schemeClr val="bg1"/>
                          </a:solidFill>
                        </a:rPr>
                        <a:t>Wavelength</a:t>
                      </a:r>
                      <a:endParaRPr lang="en-US" altLang="zh-CN" sz="1500" b="1" kern="1200" dirty="0">
                        <a:solidFill>
                          <a:schemeClr val="bg1"/>
                        </a:solidFill>
                        <a:latin typeface="+mn-lt"/>
                        <a:ea typeface="SimSun" pitchFamily="2" charset="-122"/>
                        <a:cs typeface="SimSun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hangingPunct="0"/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500-800 nm</a:t>
                      </a:r>
                      <a:endParaRPr lang="en-US" altLang="zh-CN" sz="1600" b="1" baseline="30000" dirty="0">
                        <a:solidFill>
                          <a:schemeClr val="bg1"/>
                        </a:solidFill>
                        <a:ea typeface="SimSun" pitchFamily="2" charset="-122"/>
                      </a:endParaRPr>
                    </a:p>
                  </a:txBody>
                  <a:tcPr/>
                </a:tc>
              </a:tr>
              <a:tr h="333000">
                <a:tc>
                  <a:txBody>
                    <a:bodyPr/>
                    <a:lstStyle/>
                    <a:p>
                      <a:pPr marL="0" algn="ctr" defTabSz="914400" rtl="0" eaLnBrk="0" latinLnBrk="0" hangingPunct="0"/>
                      <a:r>
                        <a:rPr lang="en-US" altLang="zh-CN" sz="1600" kern="1200" dirty="0" smtClean="0">
                          <a:solidFill>
                            <a:schemeClr val="bg1"/>
                          </a:solidFill>
                        </a:rPr>
                        <a:t>FOV</a:t>
                      </a:r>
                      <a:endParaRPr lang="en-US" altLang="zh-CN" sz="1600" b="1" kern="1200" dirty="0">
                        <a:solidFill>
                          <a:schemeClr val="bg1"/>
                        </a:solidFill>
                        <a:latin typeface="+mn-lt"/>
                        <a:ea typeface="SimSun" pitchFamily="2" charset="-122"/>
                        <a:cs typeface="SimSun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hangingPunct="0"/>
                      <a:r>
                        <a:rPr lang="en-US" sz="1600" kern="1200" dirty="0" smtClean="0">
                          <a:solidFill>
                            <a:schemeClr val="bg1"/>
                          </a:solidFill>
                        </a:rPr>
                        <a:t>5000 deg</a:t>
                      </a:r>
                      <a:r>
                        <a:rPr lang="en-US" sz="1600" kern="1200" baseline="30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en-US" sz="1600" kern="1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zh-CN" sz="1400" kern="1200" baseline="0" dirty="0" smtClean="0">
                          <a:solidFill>
                            <a:schemeClr val="bg1"/>
                          </a:solidFill>
                        </a:rPr>
                        <a:t>(63% of the ECLAIRs FOV)</a:t>
                      </a:r>
                      <a:endParaRPr lang="en-US" altLang="zh-CN" sz="1400" b="1" kern="1200" baseline="0" dirty="0">
                        <a:solidFill>
                          <a:schemeClr val="bg1"/>
                        </a:solidFill>
                        <a:latin typeface="+mn-lt"/>
                        <a:ea typeface="SimSun" pitchFamily="2" charset="-122"/>
                        <a:cs typeface="+mn-cs"/>
                      </a:endParaRPr>
                    </a:p>
                  </a:txBody>
                  <a:tcPr/>
                </a:tc>
              </a:tr>
              <a:tr h="333000">
                <a:tc>
                  <a:txBody>
                    <a:bodyPr/>
                    <a:lstStyle/>
                    <a:p>
                      <a:pPr marL="0" algn="ctr" defTabSz="914400" rtl="0" eaLnBrk="0" latinLnBrk="0" hangingPunct="0"/>
                      <a:r>
                        <a:rPr lang="en-US" altLang="zh-CN" sz="1600" kern="1200" dirty="0" smtClean="0">
                          <a:solidFill>
                            <a:schemeClr val="bg1"/>
                          </a:solidFill>
                        </a:rPr>
                        <a:t>Limiting Magnitude</a:t>
                      </a:r>
                      <a:endParaRPr lang="en-US" altLang="zh-CN" sz="1600" b="1" kern="1200" dirty="0">
                        <a:solidFill>
                          <a:schemeClr val="bg1"/>
                        </a:solidFill>
                        <a:latin typeface="+mn-lt"/>
                        <a:ea typeface="SimSun" pitchFamily="2" charset="-122"/>
                        <a:cs typeface="SimSun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hangingPunct="0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V=16.5 (5 σ,10s) </a:t>
                      </a:r>
                      <a:endParaRPr lang="en-US" altLang="zh-CN" sz="1600" b="1" baseline="30000" dirty="0">
                        <a:solidFill>
                          <a:schemeClr val="bg1"/>
                        </a:solidFill>
                        <a:ea typeface="SimSun" pitchFamily="2" charset="-122"/>
                      </a:endParaRPr>
                    </a:p>
                  </a:txBody>
                  <a:tcPr/>
                </a:tc>
              </a:tr>
              <a:tr h="333000">
                <a:tc>
                  <a:txBody>
                    <a:bodyPr/>
                    <a:lstStyle/>
                    <a:p>
                      <a:pPr marL="0" algn="ctr" defTabSz="914400" rtl="0" eaLnBrk="0" latinLnBrk="0" hangingPunct="0"/>
                      <a:r>
                        <a:rPr lang="en-US" altLang="zh-CN" sz="1600" kern="1200" dirty="0" smtClean="0">
                          <a:solidFill>
                            <a:schemeClr val="bg1"/>
                          </a:solidFill>
                        </a:rPr>
                        <a:t>Temporal resolution</a:t>
                      </a:r>
                      <a:endParaRPr lang="en-US" altLang="zh-CN" sz="1600" b="1" kern="1200" dirty="0">
                        <a:solidFill>
                          <a:schemeClr val="bg1"/>
                        </a:solidFill>
                        <a:latin typeface="+mn-lt"/>
                        <a:ea typeface="SimSun" pitchFamily="2" charset="-122"/>
                        <a:cs typeface="SimSun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hangingPunct="0"/>
                      <a:r>
                        <a:rPr lang="en-US" altLang="zh-CN" sz="1600" kern="1200" dirty="0" smtClean="0">
                          <a:solidFill>
                            <a:schemeClr val="bg1"/>
                          </a:solidFill>
                        </a:rPr>
                        <a:t>1s</a:t>
                      </a:r>
                      <a:endParaRPr lang="en-US" altLang="zh-CN" sz="1600" b="1" kern="1200" dirty="0">
                        <a:solidFill>
                          <a:schemeClr val="bg1"/>
                        </a:solidFill>
                        <a:latin typeface="+mn-lt"/>
                        <a:ea typeface="SimSun" pitchFamily="2" charset="-122"/>
                        <a:cs typeface="SimSun" pitchFamily="2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9" name="ZoneTexte 18"/>
          <p:cNvSpPr txBox="1"/>
          <p:nvPr/>
        </p:nvSpPr>
        <p:spPr>
          <a:xfrm>
            <a:off x="-155449" y="3044610"/>
            <a:ext cx="3572540" cy="408623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FFFF"/>
                </a:solidFill>
              </a:rPr>
              <a:t>12% </a:t>
            </a:r>
            <a:r>
              <a:rPr lang="fr-FR" b="1" dirty="0">
                <a:solidFill>
                  <a:srgbClr val="FFFFFF"/>
                </a:solidFill>
              </a:rPr>
              <a:t>of </a:t>
            </a:r>
            <a:r>
              <a:rPr lang="fr-FR" b="1" dirty="0" err="1">
                <a:solidFill>
                  <a:srgbClr val="FFFFFF"/>
                </a:solidFill>
              </a:rPr>
              <a:t>ECLAIRs</a:t>
            </a:r>
            <a:r>
              <a:rPr lang="fr-FR" b="1" dirty="0">
                <a:solidFill>
                  <a:srgbClr val="FFFFFF"/>
                </a:solidFill>
              </a:rPr>
              <a:t> </a:t>
            </a:r>
            <a:r>
              <a:rPr lang="fr-FR" b="1" dirty="0" err="1">
                <a:solidFill>
                  <a:srgbClr val="FFFFFF"/>
                </a:solidFill>
              </a:rPr>
              <a:t>GRBs</a:t>
            </a:r>
            <a:r>
              <a:rPr lang="fr-FR" b="1" dirty="0">
                <a:solidFill>
                  <a:srgbClr val="FFFFFF"/>
                </a:solidFill>
              </a:rPr>
              <a:t> </a:t>
            </a:r>
            <a:r>
              <a:rPr lang="fr-FR" b="1" dirty="0" smtClean="0">
                <a:solidFill>
                  <a:srgbClr val="FFFFFF"/>
                </a:solidFill>
              </a:rPr>
              <a:t>observable</a:t>
            </a:r>
            <a:endParaRPr lang="fr-FR" b="1" dirty="0">
              <a:solidFill>
                <a:srgbClr val="FFFFFF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60" y="642598"/>
            <a:ext cx="3202683" cy="2402012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839973" y="3292717"/>
            <a:ext cx="8229600" cy="5897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600" b="1" dirty="0" smtClean="0"/>
              <a:t>F-GFT - </a:t>
            </a:r>
            <a:r>
              <a:rPr lang="fr-FR" sz="26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</a:t>
            </a:r>
            <a:r>
              <a:rPr lang="fr-FR" sz="2600" b="1" dirty="0" err="1" smtClean="0"/>
              <a:t>round-based</a:t>
            </a:r>
            <a:r>
              <a:rPr lang="fr-FR" sz="2600" b="1" dirty="0" smtClean="0"/>
              <a:t> </a:t>
            </a:r>
            <a:r>
              <a:rPr lang="fr-FR" sz="2600" b="1" dirty="0" err="1" smtClean="0">
                <a:solidFill>
                  <a:srgbClr val="E85AA5"/>
                </a:solidFill>
              </a:rPr>
              <a:t>F</a:t>
            </a:r>
            <a:r>
              <a:rPr lang="fr-FR" sz="2600" b="1" dirty="0" err="1" smtClean="0"/>
              <a:t>ollow</a:t>
            </a:r>
            <a:r>
              <a:rPr lang="fr-FR" sz="2600" b="1" dirty="0" smtClean="0"/>
              <a:t>-up</a:t>
            </a:r>
            <a:r>
              <a:rPr lang="fr-FR" sz="2600" b="1" dirty="0" smtClean="0">
                <a:solidFill>
                  <a:srgbClr val="E85AA5"/>
                </a:solidFill>
              </a:rPr>
              <a:t> </a:t>
            </a:r>
            <a:r>
              <a:rPr lang="fr-FR" sz="2600" b="1" dirty="0" err="1" smtClean="0">
                <a:solidFill>
                  <a:srgbClr val="E85AA5"/>
                </a:solidFill>
              </a:rPr>
              <a:t>T</a:t>
            </a:r>
            <a:r>
              <a:rPr lang="fr-FR" sz="2600" b="1" dirty="0" err="1" smtClean="0"/>
              <a:t>elescope</a:t>
            </a:r>
            <a:endParaRPr lang="fr-FR" sz="2600" dirty="0"/>
          </a:p>
        </p:txBody>
      </p:sp>
      <p:sp>
        <p:nvSpPr>
          <p:cNvPr id="10" name="TextShape 2"/>
          <p:cNvSpPr txBox="1"/>
          <p:nvPr/>
        </p:nvSpPr>
        <p:spPr>
          <a:xfrm>
            <a:off x="164696" y="3501755"/>
            <a:ext cx="6728745" cy="3472554"/>
          </a:xfrm>
          <a:prstGeom prst="rect">
            <a:avLst/>
          </a:prstGeom>
          <a:noFill/>
          <a:ln w="12600">
            <a:noFill/>
          </a:ln>
        </p:spPr>
        <p:txBody>
          <a:bodyPr lIns="35640" tIns="35640" rIns="35640" bIns="35640" anchor="ctr"/>
          <a:lstStyle/>
          <a:p>
            <a:pPr marL="108360" marR="0" lvl="0" indent="-108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300"/>
              </a:buClr>
              <a:buSzPct val="75000"/>
              <a:buFont typeface="Arial"/>
              <a:buChar char="•"/>
              <a:tabLst/>
              <a:defRPr/>
            </a:pPr>
            <a:r>
              <a:rPr lang="fr-FR" sz="2200" b="1" dirty="0" err="1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Chinese</a:t>
            </a:r>
            <a:r>
              <a:rPr lang="fr-FR" sz="2200" b="1" dirty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 </a:t>
            </a:r>
            <a:r>
              <a:rPr lang="fr-FR" sz="2200" b="1" dirty="0" err="1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Ground</a:t>
            </a:r>
            <a:r>
              <a:rPr lang="fr-FR" sz="2200" b="1" dirty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 </a:t>
            </a:r>
            <a:r>
              <a:rPr lang="fr-FR" sz="2200" b="1" dirty="0" err="1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Follow</a:t>
            </a:r>
            <a:r>
              <a:rPr lang="fr-FR" sz="2200" b="1" dirty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-up </a:t>
            </a:r>
            <a:r>
              <a:rPr lang="fr-FR" sz="2200" b="1" dirty="0" err="1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Telescope</a:t>
            </a:r>
            <a:r>
              <a:rPr lang="fr-FR" sz="2200" b="1" dirty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 (C-GFT)</a:t>
            </a:r>
          </a:p>
          <a:p>
            <a:pPr marL="271080" marR="0" lvl="1" indent="-108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Arial"/>
              <a:buChar char="•"/>
              <a:tabLst/>
              <a:defRPr/>
            </a:pPr>
            <a:r>
              <a:rPr kumimoji="0" lang="fr-FR" sz="1500" b="0" i="0" u="none" strike="noStrike" kern="0" cap="none" spc="-1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Helvetica Neue Medium"/>
              </a:rPr>
              <a:t>Robotic</a:t>
            </a:r>
            <a:r>
              <a:rPr kumimoji="0" lang="fr-FR" sz="1500" b="0" i="0" u="none" strike="noStrike" kern="0" cap="none" spc="-1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Helvetica Neue Medium"/>
              </a:rPr>
              <a:t> 1-m class </a:t>
            </a:r>
            <a:r>
              <a:rPr kumimoji="0" lang="fr-FR" sz="1500" b="0" i="0" u="none" strike="noStrike" kern="0" cap="none" spc="-1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Helvetica Neue Medium"/>
              </a:rPr>
              <a:t>telescope</a:t>
            </a:r>
            <a:r>
              <a:rPr kumimoji="0" lang="fr-FR" sz="1500" b="0" i="0" u="none" strike="noStrike" kern="0" cap="none" spc="-1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Helvetica Neue Medium"/>
              </a:rPr>
              <a:t>, </a:t>
            </a:r>
            <a:r>
              <a:rPr kumimoji="0" lang="fr-FR" sz="1500" b="0" i="0" u="none" strike="noStrike" kern="0" cap="none" spc="-1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Helvetica Neue Medium"/>
              </a:rPr>
              <a:t>Xinglong</a:t>
            </a:r>
            <a:r>
              <a:rPr kumimoji="0" lang="fr-FR" sz="1500" b="0" i="0" u="none" strike="noStrike" kern="0" cap="none" spc="-1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Helvetica Neue Medium"/>
              </a:rPr>
              <a:t> </a:t>
            </a:r>
            <a:r>
              <a:rPr kumimoji="0" lang="fr-FR" sz="1500" b="0" i="0" u="none" strike="noStrike" kern="0" cap="none" spc="-1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Helvetica Neue Medium"/>
              </a:rPr>
              <a:t>observatory</a:t>
            </a:r>
            <a:endParaRPr kumimoji="0" lang="fr-FR" sz="3200" b="0" i="0" u="none" strike="noStrike" kern="0" cap="none" spc="-1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>
                <a:solidFill>
                  <a:srgbClr val="FFFFFF"/>
                </a:solidFill>
              </a:uFill>
            </a:endParaRPr>
          </a:p>
          <a:p>
            <a:pPr marL="271080" marR="0" lvl="1" indent="-108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Arial"/>
              <a:buChar char="•"/>
              <a:tabLst/>
              <a:defRPr/>
            </a:pPr>
            <a:r>
              <a:rPr kumimoji="0" lang="fr-FR" sz="1500" b="0" i="0" u="none" strike="noStrike" kern="0" cap="none" spc="-1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Helvetica Neue Medium"/>
              </a:rPr>
              <a:t>FoV</a:t>
            </a:r>
            <a:r>
              <a:rPr kumimoji="0" lang="fr-FR" sz="1500" b="0" i="0" u="none" strike="noStrike" kern="0" cap="none" spc="-1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Helvetica Neue Medium"/>
              </a:rPr>
              <a:t> = 21x21 arcmin², 400-950 nm</a:t>
            </a:r>
            <a:endParaRPr kumimoji="0" lang="fr-FR" sz="3200" b="0" i="0" u="none" strike="noStrike" kern="0" cap="none" spc="-1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>
                <a:solidFill>
                  <a:srgbClr val="FFFFFF"/>
                </a:solidFill>
              </a:uFill>
            </a:endParaRPr>
          </a:p>
          <a:p>
            <a:pPr marL="108360" indent="-108000" defTabSz="914400">
              <a:buClr>
                <a:srgbClr val="FF9300"/>
              </a:buClr>
              <a:buSzPct val="75000"/>
              <a:buFont typeface="Arial"/>
              <a:buChar char="•"/>
            </a:pPr>
            <a:r>
              <a:rPr lang="fr-FR" sz="2200" b="1" dirty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French </a:t>
            </a:r>
            <a:r>
              <a:rPr lang="fr-FR" sz="2200" b="1" dirty="0" err="1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Ground</a:t>
            </a:r>
            <a:r>
              <a:rPr lang="fr-FR" sz="2200" b="1" dirty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 </a:t>
            </a:r>
            <a:r>
              <a:rPr lang="fr-FR" sz="2200" b="1" dirty="0" err="1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Follow</a:t>
            </a:r>
            <a:r>
              <a:rPr lang="fr-FR" sz="2200" b="1" dirty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-up </a:t>
            </a:r>
            <a:r>
              <a:rPr lang="fr-FR" sz="2200" b="1" dirty="0" err="1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Telescope</a:t>
            </a:r>
            <a:r>
              <a:rPr lang="fr-FR" sz="2200" b="1" dirty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 (F-GFT)</a:t>
            </a:r>
          </a:p>
          <a:p>
            <a:pPr marL="271080" marR="0" lvl="1" indent="-108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Arial"/>
              <a:buChar char="•"/>
              <a:tabLst/>
              <a:defRPr/>
            </a:pPr>
            <a:r>
              <a:rPr kumimoji="0" lang="fr-FR" sz="1500" b="0" i="0" u="none" strike="noStrike" kern="0" cap="none" spc="-1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Helvetica Neue Medium"/>
              </a:rPr>
              <a:t>Robotic</a:t>
            </a:r>
            <a:r>
              <a:rPr kumimoji="0" lang="fr-FR" sz="1500" b="0" i="0" u="none" strike="noStrike" kern="0" cap="none" spc="-1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Helvetica Neue Medium"/>
              </a:rPr>
              <a:t> 1.3-m class </a:t>
            </a:r>
            <a:r>
              <a:rPr kumimoji="0" lang="fr-FR" sz="1500" b="0" i="0" u="none" strike="noStrike" kern="0" cap="none" spc="-1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Helvetica Neue Medium"/>
              </a:rPr>
              <a:t>telescope</a:t>
            </a:r>
            <a:r>
              <a:rPr kumimoji="0" lang="fr-FR" sz="1500" b="0" i="0" u="none" strike="noStrike" kern="0" cap="none" spc="-1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Helvetica Neue Medium"/>
              </a:rPr>
              <a:t>, San Pedro </a:t>
            </a:r>
            <a:r>
              <a:rPr kumimoji="0" lang="fr-FR" sz="1500" b="0" i="0" u="none" strike="noStrike" kern="0" cap="none" spc="-1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Helvetica Neue Medium"/>
              </a:rPr>
              <a:t>Martir</a:t>
            </a:r>
            <a:r>
              <a:rPr kumimoji="0" lang="fr-FR" sz="1500" b="0" i="0" u="none" strike="noStrike" kern="0" cap="none" spc="-1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Helvetica Neue Medium"/>
              </a:rPr>
              <a:t> (Mexico)</a:t>
            </a:r>
            <a:endParaRPr kumimoji="0" lang="fr-FR" sz="3200" b="0" i="0" u="none" strike="noStrike" kern="0" cap="none" spc="-1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>
                <a:solidFill>
                  <a:srgbClr val="FFFFFF"/>
                </a:solidFill>
              </a:uFill>
            </a:endParaRPr>
          </a:p>
          <a:p>
            <a:pPr marL="271080" marR="0" lvl="1" indent="-108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Arial"/>
              <a:buChar char="•"/>
              <a:tabLst/>
              <a:defRPr/>
            </a:pPr>
            <a:r>
              <a:rPr kumimoji="0" lang="fr-FR" sz="1500" b="0" i="0" u="none" strike="noStrike" kern="0" cap="none" spc="-1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Helvetica Neue Medium"/>
              </a:rPr>
              <a:t>FoV</a:t>
            </a:r>
            <a:r>
              <a:rPr kumimoji="0" lang="fr-FR" sz="1500" b="0" i="0" u="none" strike="noStrike" kern="0" cap="none" spc="-1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Helvetica Neue Medium"/>
              </a:rPr>
              <a:t> = 26x26 arcmin²</a:t>
            </a:r>
            <a:endParaRPr kumimoji="0" lang="fr-FR" sz="3200" b="0" i="0" u="none" strike="noStrike" kern="0" cap="none" spc="-1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>
                <a:solidFill>
                  <a:srgbClr val="FFFFFF"/>
                </a:solidFill>
              </a:uFill>
            </a:endParaRPr>
          </a:p>
          <a:p>
            <a:pPr marL="271080" marR="0" lvl="1" indent="-108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Arial"/>
              <a:buChar char="•"/>
              <a:tabLst/>
              <a:defRPr/>
            </a:pPr>
            <a:r>
              <a:rPr kumimoji="0" lang="fr-FR" sz="1500" b="0" i="0" u="none" strike="noStrike" kern="0" cap="none" spc="-1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Helvetica Neue Medium"/>
              </a:rPr>
              <a:t>Multi-band </a:t>
            </a:r>
            <a:r>
              <a:rPr kumimoji="0" lang="fr-FR" sz="1500" b="0" i="0" u="none" strike="noStrike" kern="0" cap="none" spc="-1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Helvetica Neue Medium"/>
              </a:rPr>
              <a:t>photometry</a:t>
            </a:r>
            <a:r>
              <a:rPr kumimoji="0" lang="fr-FR" sz="1500" b="0" i="0" u="none" strike="noStrike" kern="0" cap="none" spc="-1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Helvetica Neue Medium"/>
              </a:rPr>
              <a:t> (400-1700 nm, 3 </a:t>
            </a:r>
            <a:r>
              <a:rPr kumimoji="0" lang="fr-FR" sz="1500" b="0" i="0" u="none" strike="noStrike" kern="0" cap="none" spc="-1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Helvetica Neue Medium"/>
              </a:rPr>
              <a:t>simultaneous</a:t>
            </a:r>
            <a:r>
              <a:rPr kumimoji="0" lang="fr-FR" sz="1500" b="0" i="0" u="none" strike="noStrike" kern="0" cap="none" spc="-1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Helvetica Neue Medium"/>
              </a:rPr>
              <a:t> bands)</a:t>
            </a:r>
            <a:endParaRPr kumimoji="0" lang="fr-FR" sz="3200" b="0" i="0" u="none" strike="noStrike" kern="0" cap="none" spc="-1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>
                <a:solidFill>
                  <a:srgbClr val="FFFFFF"/>
                </a:solidFill>
              </a:uFill>
            </a:endParaRPr>
          </a:p>
          <a:p>
            <a:pPr marL="108360" marR="0" lvl="0" indent="-10800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300"/>
              </a:buClr>
              <a:buSzPct val="75000"/>
              <a:buFont typeface="Arial"/>
              <a:buChar char="•"/>
              <a:tabLst/>
              <a:defRPr/>
            </a:pPr>
            <a:r>
              <a:rPr lang="fr-FR" sz="2200" b="1" dirty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Contribution to the LCOGT network (12x1m+2x2m tel.)</a:t>
            </a:r>
          </a:p>
          <a:p>
            <a:pPr marL="108360" marR="0" lvl="0" indent="-108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Arial"/>
              <a:buChar char="•"/>
              <a:tabLst/>
              <a:defRPr/>
            </a:pPr>
            <a:r>
              <a:rPr kumimoji="0" lang="fr-FR" sz="1500" b="0" i="0" u="none" strike="noStrike" kern="0" cap="none" spc="-1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Helvetica Neue Medium"/>
              </a:rPr>
              <a:t>&gt;75% of </a:t>
            </a:r>
            <a:r>
              <a:rPr kumimoji="0" lang="fr-FR" sz="1500" b="0" i="0" u="none" strike="noStrike" kern="0" cap="none" spc="-1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Helvetica Neue Medium"/>
              </a:rPr>
              <a:t>ECLAIRs-detected</a:t>
            </a:r>
            <a:r>
              <a:rPr kumimoji="0" lang="fr-FR" sz="1500" b="0" i="0" u="none" strike="noStrike" kern="0" cap="none" spc="-1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Helvetica Neue Medium"/>
              </a:rPr>
              <a:t> </a:t>
            </a:r>
            <a:r>
              <a:rPr kumimoji="0" lang="fr-FR" sz="1500" b="0" i="0" u="none" strike="noStrike" kern="0" cap="none" spc="-1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Helvetica Neue Medium"/>
              </a:rPr>
              <a:t>GRBs</a:t>
            </a:r>
            <a:r>
              <a:rPr kumimoji="0" lang="fr-FR" sz="1500" b="0" i="0" u="none" strike="noStrike" kern="0" cap="none" spc="-1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Helvetica Neue Medium"/>
              </a:rPr>
              <a:t> </a:t>
            </a:r>
            <a:r>
              <a:rPr kumimoji="0" lang="fr-FR" sz="1500" b="0" i="0" u="none" strike="noStrike" kern="0" cap="none" spc="-1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Helvetica Neue Medium"/>
              </a:rPr>
              <a:t>immediately</a:t>
            </a:r>
            <a:r>
              <a:rPr kumimoji="0" lang="fr-FR" sz="1500" b="0" i="0" u="none" strike="noStrike" kern="0" cap="none" spc="-1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Helvetica Neue Medium"/>
              </a:rPr>
              <a:t> visible by one </a:t>
            </a:r>
            <a:r>
              <a:rPr kumimoji="0" lang="fr-FR" sz="1500" b="0" i="0" u="none" strike="noStrike" kern="0" cap="none" spc="-1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Helvetica Neue Medium"/>
              </a:rPr>
              <a:t>ground</a:t>
            </a:r>
            <a:r>
              <a:rPr kumimoji="0" lang="fr-FR" sz="1500" b="0" i="0" u="none" strike="noStrike" kern="0" cap="none" spc="-1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Helvetica Neue Medium"/>
              </a:rPr>
              <a:t> </a:t>
            </a:r>
            <a:r>
              <a:rPr kumimoji="0" lang="fr-FR" sz="1500" b="0" i="0" u="none" strike="noStrike" kern="0" cap="none" spc="-1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Helvetica Neue Medium"/>
              </a:rPr>
              <a:t>telescope</a:t>
            </a:r>
            <a:r>
              <a:rPr kumimoji="0" lang="fr-FR" sz="1500" b="0" i="0" u="none" strike="noStrike" kern="0" cap="none" spc="-1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Helvetica Neue Medium"/>
              </a:rPr>
              <a:t> (</a:t>
            </a:r>
            <a:r>
              <a:rPr kumimoji="0" lang="fr-FR" sz="1500" b="0" i="0" u="none" strike="noStrike" kern="0" cap="none" spc="-1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Helvetica Neue Medium"/>
              </a:rPr>
              <a:t>GFTs+LCOGT</a:t>
            </a:r>
            <a:r>
              <a:rPr kumimoji="0" lang="fr-FR" sz="1500" b="0" i="0" u="none" strike="noStrike" kern="0" cap="none" spc="-1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FFFFFF"/>
                  </a:solidFill>
                </a:uFill>
                <a:ea typeface="Helvetica Neue Medium"/>
              </a:rPr>
              <a:t>)</a:t>
            </a:r>
            <a:endParaRPr kumimoji="0" lang="fr-FR" sz="3200" b="0" i="0" u="none" strike="noStrike" kern="0" cap="none" spc="-1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3442" y="3882453"/>
            <a:ext cx="1676400" cy="225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68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F3935-ED6B-8F4E-A8C4-6A8FF70BDE7C}" type="slidenum">
              <a:rPr lang="fr-FR" smtClean="0">
                <a:solidFill>
                  <a:prstClr val="white"/>
                </a:solidFill>
              </a:rPr>
              <a:pPr/>
              <a:t>9</a:t>
            </a:fld>
            <a:endParaRPr lang="fr-FR">
              <a:solidFill>
                <a:prstClr val="white"/>
              </a:solidFill>
            </a:endParaRPr>
          </a:p>
        </p:txBody>
      </p:sp>
      <p:grpSp>
        <p:nvGrpSpPr>
          <p:cNvPr id="3" name="Group 188"/>
          <p:cNvGrpSpPr/>
          <p:nvPr/>
        </p:nvGrpSpPr>
        <p:grpSpPr>
          <a:xfrm>
            <a:off x="374835" y="858916"/>
            <a:ext cx="3736569" cy="1610697"/>
            <a:chOff x="296031" y="-566358"/>
            <a:chExt cx="5314230" cy="2290768"/>
          </a:xfrm>
        </p:grpSpPr>
        <p:sp>
          <p:nvSpPr>
            <p:cNvPr id="4" name="Shape 186"/>
            <p:cNvSpPr/>
            <p:nvPr/>
          </p:nvSpPr>
          <p:spPr>
            <a:xfrm>
              <a:off x="296031" y="-566358"/>
              <a:ext cx="3140051" cy="22907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ctr">
                <a:defRPr sz="4400">
                  <a:solidFill>
                    <a:srgbClr val="FFFFFF"/>
                  </a:solidFill>
                </a:defRPr>
              </a:pPr>
              <a:r>
                <a:rPr lang="fr-FR" dirty="0" smtClean="0"/>
                <a:t>GRB</a:t>
              </a:r>
              <a:endParaRPr dirty="0"/>
            </a:p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rPr lang="fr-FR" dirty="0" err="1" smtClean="0"/>
                <a:t>Autonomous</a:t>
              </a:r>
              <a:r>
                <a:rPr lang="fr-FR" dirty="0" smtClean="0"/>
                <a:t> </a:t>
              </a:r>
              <a:r>
                <a:rPr lang="fr-FR" dirty="0" err="1" smtClean="0"/>
                <a:t>transient</a:t>
              </a:r>
              <a:endParaRPr lang="fr-FR" dirty="0" smtClean="0"/>
            </a:p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rPr lang="fr-FR" dirty="0" smtClean="0"/>
                <a:t> </a:t>
              </a:r>
              <a:r>
                <a:rPr lang="fr-FR" dirty="0" err="1" smtClean="0"/>
                <a:t>detection</a:t>
              </a:r>
              <a:r>
                <a:rPr lang="fr-FR" dirty="0" smtClean="0"/>
                <a:t> by </a:t>
              </a:r>
              <a:r>
                <a:rPr dirty="0" smtClean="0"/>
                <a:t>ECLAIRs</a:t>
              </a:r>
              <a:endParaRPr dirty="0"/>
            </a:p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rPr dirty="0" smtClean="0"/>
                <a:t>Top-Down</a:t>
              </a:r>
              <a:endParaRPr lang="fr-FR" dirty="0" smtClean="0"/>
            </a:p>
          </p:txBody>
        </p:sp>
        <p:sp>
          <p:nvSpPr>
            <p:cNvPr id="5" name="Shape 187"/>
            <p:cNvSpPr/>
            <p:nvPr/>
          </p:nvSpPr>
          <p:spPr>
            <a:xfrm flipH="1">
              <a:off x="2697900" y="24690"/>
              <a:ext cx="2912361" cy="206380"/>
            </a:xfrm>
            <a:prstGeom prst="line">
              <a:avLst/>
            </a:prstGeom>
            <a:noFill/>
            <a:ln w="50800" cap="flat">
              <a:solidFill>
                <a:schemeClr val="accent1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DIN Condensed"/>
                </a:defRPr>
              </a:pPr>
              <a:endParaRPr/>
            </a:p>
          </p:txBody>
        </p:sp>
      </p:grpSp>
      <p:sp>
        <p:nvSpPr>
          <p:cNvPr id="6" name="Shape 189"/>
          <p:cNvSpPr/>
          <p:nvPr/>
        </p:nvSpPr>
        <p:spPr>
          <a:xfrm>
            <a:off x="2600889" y="791228"/>
            <a:ext cx="4145426" cy="1303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algn="ctr">
              <a:defRPr sz="4400">
                <a:solidFill>
                  <a:srgbClr val="FFFFFF"/>
                </a:solidFill>
              </a:defRPr>
            </a:pPr>
            <a:r>
              <a:rPr dirty="0"/>
              <a:t>GP</a:t>
            </a:r>
          </a:p>
          <a:p>
            <a:pPr algn="ctr">
              <a:defRPr>
                <a:solidFill>
                  <a:srgbClr val="FFFFFF"/>
                </a:solidFill>
              </a:defRPr>
            </a:pPr>
            <a:r>
              <a:rPr dirty="0"/>
              <a:t>General Program Pre-planned </a:t>
            </a:r>
            <a:r>
              <a:rPr dirty="0" smtClean="0"/>
              <a:t>Observations</a:t>
            </a:r>
            <a:endParaRPr lang="fr-FR" dirty="0" smtClean="0"/>
          </a:p>
          <a:p>
            <a:pPr algn="ctr">
              <a:defRPr>
                <a:solidFill>
                  <a:srgbClr val="FFFFFF"/>
                </a:solidFill>
              </a:defRPr>
            </a:pPr>
            <a:r>
              <a:rPr lang="fr-FR" dirty="0" err="1" smtClean="0"/>
              <a:t>compliant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satellite </a:t>
            </a:r>
            <a:r>
              <a:rPr lang="fr-FR" dirty="0" err="1" smtClean="0"/>
              <a:t>law</a:t>
            </a:r>
            <a:endParaRPr dirty="0"/>
          </a:p>
        </p:txBody>
      </p:sp>
      <p:pic>
        <p:nvPicPr>
          <p:cNvPr id="7" name="pasted-image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077" l="2196" r="96707">
                        <a14:foregroundMark x1="21257" y1="45553" x2="21257" y2="45553"/>
                        <a14:foregroundMark x1="25549" y1="73678" x2="25549" y2="73678"/>
                        <a14:foregroundMark x1="15419" y1="72716" x2="15419" y2="72716"/>
                        <a14:foregroundMark x1="21257" y1="93389" x2="21257" y2="93389"/>
                        <a14:foregroundMark x1="90170" y1="74639" x2="90170" y2="74639"/>
                        <a14:foregroundMark x1="85878" y1="68029" x2="85878" y2="68029"/>
                        <a14:foregroundMark x1="78892" y1="61538" x2="90170" y2="71875"/>
                        <a14:foregroundMark x1="9232" y1="59615" x2="33733" y2="75601"/>
                        <a14:foregroundMark x1="21257" y1="49279" x2="19711" y2="85938"/>
                        <a14:foregroundMark x1="10379" y1="47476" x2="25150" y2="81250"/>
                        <a14:foregroundMark x1="11926" y1="84976" x2="34531" y2="68029"/>
                        <a14:foregroundMark x1="88623" y1="45553" x2="87425" y2="87740"/>
                        <a14:foregroundMark x1="76946" y1="70913" x2="84331" y2="82091"/>
                        <a14:foregroundMark x1="9581" y1="71875" x2="27894" y2="793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25329" y="1908419"/>
            <a:ext cx="5409691" cy="224594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" name="Group 194"/>
          <p:cNvGrpSpPr/>
          <p:nvPr/>
        </p:nvGrpSpPr>
        <p:grpSpPr>
          <a:xfrm>
            <a:off x="5231728" y="983423"/>
            <a:ext cx="4362562" cy="1475981"/>
            <a:chOff x="499316" y="-389284"/>
            <a:chExt cx="6204531" cy="2099171"/>
          </a:xfrm>
        </p:grpSpPr>
        <p:sp>
          <p:nvSpPr>
            <p:cNvPr id="9" name="Shape 191"/>
            <p:cNvSpPr/>
            <p:nvPr/>
          </p:nvSpPr>
          <p:spPr>
            <a:xfrm>
              <a:off x="2144450" y="-389284"/>
              <a:ext cx="4559397" cy="20991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4400">
                  <a:solidFill>
                    <a:srgbClr val="FFFFFF"/>
                  </a:solidFill>
                </a:defRPr>
              </a:pPr>
              <a:r>
                <a:rPr dirty="0" err="1"/>
                <a:t>ToO</a:t>
              </a:r>
              <a:endParaRPr dirty="0"/>
            </a:p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rPr dirty="0"/>
                <a:t>Target of Opportunity</a:t>
              </a:r>
            </a:p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rPr dirty="0"/>
                <a:t>Bottom-Up</a:t>
              </a:r>
            </a:p>
          </p:txBody>
        </p:sp>
        <p:sp>
          <p:nvSpPr>
            <p:cNvPr id="10" name="Shape 193"/>
            <p:cNvSpPr/>
            <p:nvPr/>
          </p:nvSpPr>
          <p:spPr>
            <a:xfrm>
              <a:off x="499316" y="-50592"/>
              <a:ext cx="2981738" cy="457836"/>
            </a:xfrm>
            <a:prstGeom prst="line">
              <a:avLst/>
            </a:prstGeom>
            <a:noFill/>
            <a:ln w="50800" cap="flat">
              <a:solidFill>
                <a:schemeClr val="accent1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DIN Condensed"/>
                </a:defRPr>
              </a:pPr>
              <a:endParaRPr/>
            </a:p>
          </p:txBody>
        </p:sp>
      </p:grpSp>
      <p:sp>
        <p:nvSpPr>
          <p:cNvPr id="11" name="Titre 1"/>
          <p:cNvSpPr txBox="1">
            <a:spLocks/>
          </p:cNvSpPr>
          <p:nvPr/>
        </p:nvSpPr>
        <p:spPr>
          <a:xfrm>
            <a:off x="133523" y="14020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/>
              <a:t>Observation Program:</a:t>
            </a:r>
            <a:endParaRPr lang="fr-FR" b="1" dirty="0"/>
          </a:p>
        </p:txBody>
      </p:sp>
      <p:sp>
        <p:nvSpPr>
          <p:cNvPr id="12" name="Rectangle 11"/>
          <p:cNvSpPr/>
          <p:nvPr/>
        </p:nvSpPr>
        <p:spPr>
          <a:xfrm>
            <a:off x="374835" y="4144149"/>
            <a:ext cx="937047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3100">
                <a:solidFill>
                  <a:srgbClr val="FFFFFF"/>
                </a:solidFill>
              </a:defRPr>
            </a:pPr>
            <a:r>
              <a:rPr lang="en-US" sz="2500" b="1" dirty="0" smtClean="0">
                <a:solidFill>
                  <a:srgbClr val="FFFFFF"/>
                </a:solidFill>
              </a:rPr>
              <a:t>We </a:t>
            </a:r>
            <a:r>
              <a:rPr lang="en-US" sz="2500" b="1" dirty="0">
                <a:solidFill>
                  <a:srgbClr val="FFFFFF"/>
                </a:solidFill>
              </a:rPr>
              <a:t>are currently enlarging the </a:t>
            </a:r>
            <a:r>
              <a:rPr lang="en-US" sz="2500" b="1" dirty="0" err="1">
                <a:solidFill>
                  <a:srgbClr val="FFFFFF"/>
                </a:solidFill>
              </a:rPr>
              <a:t>ToO</a:t>
            </a:r>
            <a:r>
              <a:rPr lang="en-US" sz="2500" b="1" dirty="0">
                <a:solidFill>
                  <a:srgbClr val="FFFFFF"/>
                </a:solidFill>
              </a:rPr>
              <a:t> capabilities </a:t>
            </a:r>
            <a:r>
              <a:rPr lang="en-US" sz="2500" b="1" dirty="0" smtClean="0">
                <a:solidFill>
                  <a:srgbClr val="FFFFFF"/>
                </a:solidFill>
              </a:rPr>
              <a:t>of  SVOM. </a:t>
            </a:r>
          </a:p>
          <a:p>
            <a:pPr>
              <a:defRPr sz="3100">
                <a:solidFill>
                  <a:srgbClr val="FFFFFF"/>
                </a:solidFill>
              </a:defRPr>
            </a:pPr>
            <a:r>
              <a:rPr lang="en-US" sz="2500" b="1" dirty="0" smtClean="0">
                <a:solidFill>
                  <a:srgbClr val="FFFFFF"/>
                </a:solidFill>
              </a:rPr>
              <a:t>Very </a:t>
            </a:r>
            <a:r>
              <a:rPr lang="en-US" sz="2500" b="1" dirty="0">
                <a:solidFill>
                  <a:srgbClr val="FFFFFF"/>
                </a:solidFill>
              </a:rPr>
              <a:t>complex operations at system </a:t>
            </a:r>
            <a:r>
              <a:rPr lang="en-US" sz="2500" b="1" dirty="0" smtClean="0">
                <a:solidFill>
                  <a:srgbClr val="FFFFFF"/>
                </a:solidFill>
              </a:rPr>
              <a:t>level</a:t>
            </a:r>
            <a:endParaRPr lang="fr-FR" sz="2500" b="1" dirty="0">
              <a:solidFill>
                <a:srgbClr val="FFFFFF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55448" y="2909796"/>
            <a:ext cx="130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Nominal mission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035020" y="2791326"/>
            <a:ext cx="130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Extended mission</a:t>
            </a:r>
            <a:endParaRPr lang="fr-FR" dirty="0">
              <a:solidFill>
                <a:schemeClr val="bg1"/>
              </a:solidFill>
            </a:endParaRPr>
          </a:p>
        </p:txBody>
      </p:sp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45386"/>
              </p:ext>
            </p:extLst>
          </p:nvPr>
        </p:nvGraphicFramePr>
        <p:xfrm>
          <a:off x="492403" y="5110710"/>
          <a:ext cx="617836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9455"/>
                <a:gridCol w="2059455"/>
                <a:gridCol w="2059455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err="1" smtClean="0"/>
                        <a:t>ToO</a:t>
                      </a:r>
                      <a:r>
                        <a:rPr lang="fr-FR" b="1" dirty="0" smtClean="0"/>
                        <a:t>-NOM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err="1" smtClean="0"/>
                        <a:t>ToO</a:t>
                      </a:r>
                      <a:r>
                        <a:rPr lang="fr-FR" b="1" dirty="0" smtClean="0"/>
                        <a:t>-EX/</a:t>
                      </a:r>
                      <a:r>
                        <a:rPr lang="fr-FR" b="1" dirty="0" err="1" smtClean="0"/>
                        <a:t>ToO</a:t>
                      </a:r>
                      <a:r>
                        <a:rPr lang="fr-FR" b="1" dirty="0" smtClean="0"/>
                        <a:t>-MM</a:t>
                      </a:r>
                      <a:endParaRPr lang="fr-F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 err="1" smtClean="0"/>
                        <a:t>Frequency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/>
                        <a:t>1/</a:t>
                      </a:r>
                      <a:r>
                        <a:rPr lang="fr-FR" b="1" dirty="0" err="1" smtClean="0"/>
                        <a:t>day</a:t>
                      </a:r>
                      <a:endParaRPr lang="fr-FR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1/</a:t>
                      </a:r>
                      <a:r>
                        <a:rPr lang="fr-FR" b="1" dirty="0" err="1" smtClean="0"/>
                        <a:t>month</a:t>
                      </a:r>
                      <a:endParaRPr lang="fr-F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Standard </a:t>
                      </a:r>
                      <a:r>
                        <a:rPr lang="fr-FR" b="1" dirty="0" err="1" smtClean="0"/>
                        <a:t>delay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&lt; 48h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&lt; 12 h</a:t>
                      </a:r>
                      <a:endParaRPr lang="fr-F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Duration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&gt; 1 </a:t>
                      </a:r>
                      <a:r>
                        <a:rPr lang="fr-FR" b="1" dirty="0" err="1" smtClean="0"/>
                        <a:t>orbit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7 – 14 </a:t>
                      </a:r>
                      <a:r>
                        <a:rPr lang="fr-FR" b="1" dirty="0" err="1" smtClean="0"/>
                        <a:t>orbits</a:t>
                      </a:r>
                      <a:endParaRPr lang="fr-FR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043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SVOM ros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AD1867"/>
      </a:accent1>
      <a:accent2>
        <a:srgbClr val="D590A4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Thème Office">
  <a:themeElements>
    <a:clrScheme name="SVOM ros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AD1867"/>
      </a:accent1>
      <a:accent2>
        <a:srgbClr val="D590A4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19505</TotalTime>
  <Words>1333</Words>
  <Application>Microsoft Office PowerPoint</Application>
  <PresentationFormat>Affichage à l'écran (4:3)</PresentationFormat>
  <Paragraphs>300</Paragraphs>
  <Slides>13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13</vt:i4>
      </vt:variant>
    </vt:vector>
  </HeadingPairs>
  <TitlesOfParts>
    <vt:vector size="23" baseType="lpstr">
      <vt:lpstr>宋体</vt:lpstr>
      <vt:lpstr>宋体</vt:lpstr>
      <vt:lpstr>Arial</vt:lpstr>
      <vt:lpstr>Calibri</vt:lpstr>
      <vt:lpstr>DIN Condensed</vt:lpstr>
      <vt:lpstr>Helvetica Neue Medium</vt:lpstr>
      <vt:lpstr>Symbol</vt:lpstr>
      <vt:lpstr>Wingdings</vt:lpstr>
      <vt:lpstr>Thème Office</vt:lpstr>
      <vt:lpstr>2_Thème Office</vt:lpstr>
      <vt:lpstr>SVOM in the multi-messenger area</vt:lpstr>
      <vt:lpstr>Présentation PowerPoint</vt:lpstr>
      <vt:lpstr>Open Questions</vt:lpstr>
      <vt:lpstr>SVOM: Space-based multiband astronomical Variable Objects Monitor Satellite to be launched in 2021</vt:lpstr>
      <vt:lpstr>ECLAIRs - Trigger Camera</vt:lpstr>
      <vt:lpstr>Caracteristics of the GRBs seen by ECLAIRs</vt:lpstr>
      <vt:lpstr>MXT – Micro-channel X-ray Telescope</vt:lpstr>
      <vt:lpstr>GWAC – Ground Wide Angle Cameras</vt:lpstr>
      <vt:lpstr>Présentation PowerPoint</vt:lpstr>
      <vt:lpstr>ToO-MM</vt:lpstr>
      <vt:lpstr>Présentation PowerPoint</vt:lpstr>
      <vt:lpstr>Présentation PowerPoint</vt:lpstr>
      <vt:lpstr>GW astronomy and SVOM During O1 run: GW151226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Lucie Harivel</dc:creator>
  <cp:lastModifiedBy>antier</cp:lastModifiedBy>
  <cp:revision>386</cp:revision>
  <dcterms:created xsi:type="dcterms:W3CDTF">2016-01-16T11:36:31Z</dcterms:created>
  <dcterms:modified xsi:type="dcterms:W3CDTF">2017-06-02T10:25:48Z</dcterms:modified>
</cp:coreProperties>
</file>