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2" r:id="rId3"/>
    <p:sldId id="265" r:id="rId4"/>
    <p:sldId id="286" r:id="rId5"/>
    <p:sldId id="348" r:id="rId6"/>
    <p:sldId id="316" r:id="rId7"/>
    <p:sldId id="288" r:id="rId8"/>
    <p:sldId id="289" r:id="rId9"/>
    <p:sldId id="290" r:id="rId10"/>
    <p:sldId id="292" r:id="rId11"/>
    <p:sldId id="295" r:id="rId12"/>
    <p:sldId id="296" r:id="rId13"/>
    <p:sldId id="298" r:id="rId14"/>
    <p:sldId id="301" r:id="rId15"/>
    <p:sldId id="310" r:id="rId16"/>
    <p:sldId id="317" r:id="rId17"/>
    <p:sldId id="319" r:id="rId18"/>
    <p:sldId id="320" r:id="rId19"/>
    <p:sldId id="321" r:id="rId20"/>
    <p:sldId id="324" r:id="rId21"/>
    <p:sldId id="325" r:id="rId22"/>
    <p:sldId id="327" r:id="rId23"/>
    <p:sldId id="333" r:id="rId24"/>
    <p:sldId id="326" r:id="rId25"/>
    <p:sldId id="344" r:id="rId26"/>
    <p:sldId id="349" r:id="rId27"/>
    <p:sldId id="350" r:id="rId28"/>
    <p:sldId id="287" r:id="rId29"/>
    <p:sldId id="345" r:id="rId30"/>
    <p:sldId id="364" r:id="rId31"/>
    <p:sldId id="355" r:id="rId32"/>
    <p:sldId id="356" r:id="rId33"/>
    <p:sldId id="357" r:id="rId34"/>
    <p:sldId id="358" r:id="rId35"/>
    <p:sldId id="353" r:id="rId36"/>
    <p:sldId id="359" r:id="rId37"/>
    <p:sldId id="360" r:id="rId38"/>
    <p:sldId id="361" r:id="rId39"/>
    <p:sldId id="362" r:id="rId40"/>
    <p:sldId id="363" r:id="rId41"/>
    <p:sldId id="297" r:id="rId42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79" d="100"/>
          <a:sy n="79" d="100"/>
        </p:scale>
        <p:origin x="-3930" y="-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639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36" y="0"/>
            <a:ext cx="3078639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C36AE-F485-4B92-97F1-E0D37A991978}" type="datetimeFigureOut">
              <a:rPr lang="en-GB" smtClean="0"/>
              <a:t>29/05/2017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8639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36" y="9721851"/>
            <a:ext cx="3078639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62404-816B-48AA-BD9E-7AB17DFC5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93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05B507C-35A3-42D8-A4DE-C77CA609B8C7}" type="datetimeFigureOut">
              <a:rPr lang="en-GB" smtClean="0"/>
              <a:pPr/>
              <a:t>29/05/2017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D6E888-C875-40C4-BEAE-E0E95AF468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“</a:t>
            </a:r>
            <a:r>
              <a:rPr lang="en-US" i="1" smtClean="0"/>
              <a:t>localization accuracy for face on BNS at 160 MPc in various networks of advanced detectors. The ellipses contain the 90% localization regions for sources from various points in the sky. A × is plotted at points where the network would not confidently detect the system</a:t>
            </a:r>
            <a:r>
              <a:rPr lang="en-US" smtClean="0"/>
              <a:t>.” 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0438"/>
            <a:fld id="{A7C5D6F1-9252-4991-BC2F-99C70D6F10FC}" type="slidenum">
              <a:rPr lang="en-US" smtClean="0"/>
              <a:pPr defTabSz="960438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D9ADA9-6B00-481D-8B0D-01FD21A0A49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6E888-C875-40C4-BEAE-E0E95AF4689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47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BC0E4-584C-4309-91DF-2A0764302554}" type="slidenum">
              <a:rPr lang="en-IN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73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122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92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B5AC-7AF3-BE4A-BF3E-A8B3247CD7F3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9697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6E888-C875-40C4-BEAE-E0E95AF4689B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8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824-D807-4AFD-9A20-F248B87829A3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4F10-8A6C-49C6-A3A3-94F291B82C61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5D6D8-3EEF-4040-9B3A-1E981F2C0ECC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34AC-2F48-4A37-B34C-58069A1DEA9A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6F38-0E65-49D5-AE40-8E376A77B285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B6C3-2100-4A69-8075-0AF302B69872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B5D2-4794-4007-995A-E9246629EEF7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2920-9E8C-47F8-B3D8-22655C8A61E8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4388-6FCD-440F-B32B-48D8EB15E408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2CBA-7DA2-4376-A9E3-D2D013FBC2CA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DE195-1550-49BD-BDBB-73A2B21B4387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DA8BC-0CFC-47C7-8143-4FCEB0074082}" type="datetime1">
              <a:rPr lang="en-GB" smtClean="0"/>
              <a:pPr/>
              <a:t>29/05/2017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23CEC-4C02-4DDC-A9FD-1618ACD9BA6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https://gwic.ligo.org/roadmap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wic.ligo.org/roadmap/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wic.ligo.org/roadmap/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The (future) evolution of the ground-based detectors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Sheila Rowan</a:t>
            </a:r>
          </a:p>
          <a:p>
            <a:endParaRPr lang="en-GB" dirty="0" smtClean="0"/>
          </a:p>
          <a:p>
            <a:r>
              <a:rPr lang="en-GB" sz="1900" dirty="0" smtClean="0"/>
              <a:t>University of Glasgow</a:t>
            </a:r>
          </a:p>
          <a:p>
            <a:r>
              <a:rPr lang="en-GB" sz="1900" dirty="0" smtClean="0"/>
              <a:t>GWIC Chair</a:t>
            </a:r>
          </a:p>
          <a:p>
            <a:r>
              <a:rPr lang="en-GB" sz="1900" dirty="0" smtClean="0"/>
              <a:t>GWPAW Annecy </a:t>
            </a:r>
            <a:endParaRPr lang="en-GB" sz="1900" dirty="0" smtClean="0"/>
          </a:p>
          <a:p>
            <a:r>
              <a:rPr lang="en-GB" sz="1900" dirty="0" smtClean="0"/>
              <a:t>30</a:t>
            </a:r>
            <a:r>
              <a:rPr lang="en-GB" sz="1900" baseline="30000" dirty="0" smtClean="0"/>
              <a:t>th</a:t>
            </a:r>
            <a:r>
              <a:rPr lang="en-GB" sz="1900" dirty="0" smtClean="0"/>
              <a:t> May 2017</a:t>
            </a:r>
            <a:endParaRPr lang="en-GB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LIGO-G1701000</a:t>
            </a: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6905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C87-33C0-EB40-84FC-03A55FA3EFE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LIGO-India Logo rev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pic>
        <p:nvPicPr>
          <p:cNvPr id="3" name="Picture 2" descr="Fig 6  Land distribution for shifted arm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412"/>
            <a:ext cx="9144000" cy="5550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6209" y="174392"/>
            <a:ext cx="5178407" cy="646313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 defTabSz="914400"/>
            <a:r>
              <a:rPr lang="en-US" sz="3600" b="1" dirty="0">
                <a:solidFill>
                  <a:prstClr val="black"/>
                </a:solidFill>
                <a:latin typeface="Calibri"/>
              </a:rPr>
              <a:t>LIGO-India ‘preferred’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191" y="6542921"/>
            <a:ext cx="195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Maharashtra, 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5924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852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LIGO-India: site acquisition</a:t>
            </a:r>
          </a:p>
        </p:txBody>
      </p:sp>
      <p:pic>
        <p:nvPicPr>
          <p:cNvPr id="17" name="Picture 16" descr="LIGO-India Logo rev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689" y="1663465"/>
            <a:ext cx="8575533" cy="37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Important Steps undertaken 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Formal letter from Secretary, DAE to  State chief Secretary for Special project status :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expected soon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Joint Measurement survey completed in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Feb 2017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Restricted development zones 5km, 10km, 15km  around LIGO-India implemented in district development plans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Payment of fees for initiating land acquisition procedure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Identification of land  for LIGO-India campuses in 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neighbouring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towns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0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015"/>
            <a:ext cx="8071338" cy="735185"/>
          </a:xfrm>
        </p:spPr>
        <p:txBody>
          <a:bodyPr/>
          <a:lstStyle/>
          <a:p>
            <a:pPr lvl="0" eaLnBrk="1" hangingPunct="1"/>
            <a:r>
              <a:rPr lang="en-IN" sz="3600" b="1" dirty="0" smtClean="0">
                <a:solidFill>
                  <a:srgbClr val="000000"/>
                </a:solidFill>
                <a:latin typeface="Helvetica"/>
                <a:ea typeface="+mn-ea"/>
                <a:cs typeface="Arial" pitchFamily="34" charset="0"/>
              </a:rPr>
              <a:t>Civil Infrastructure</a:t>
            </a:r>
            <a:endParaRPr lang="en-IN" sz="3600" b="1" dirty="0">
              <a:solidFill>
                <a:srgbClr val="000000"/>
              </a:solidFill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1124744"/>
            <a:ext cx="5616624" cy="5616624"/>
          </a:xfrm>
        </p:spPr>
        <p:txBody>
          <a:bodyPr/>
          <a:lstStyle/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System Requirement Document </a:t>
            </a:r>
            <a:r>
              <a:rPr lang="en-US" sz="2000" dirty="0">
                <a:solidFill>
                  <a:srgbClr val="000090"/>
                </a:solidFill>
                <a:latin typeface="Helvetica"/>
                <a:cs typeface="Arial" pitchFamily="34" charset="0"/>
              </a:rPr>
              <a:t>for civil </a:t>
            </a: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infrastructure &amp; </a:t>
            </a:r>
            <a:r>
              <a:rPr lang="en-US" sz="2000" dirty="0">
                <a:solidFill>
                  <a:srgbClr val="000090"/>
                </a:solidFill>
                <a:latin typeface="Helvetica"/>
                <a:cs typeface="Arial" pitchFamily="34" charset="0"/>
              </a:rPr>
              <a:t>c</a:t>
            </a: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onceptual </a:t>
            </a:r>
            <a:r>
              <a:rPr lang="en-US" sz="2000" dirty="0">
                <a:solidFill>
                  <a:srgbClr val="000090"/>
                </a:solidFill>
                <a:latin typeface="Helvetica"/>
                <a:cs typeface="Arial" pitchFamily="34" charset="0"/>
              </a:rPr>
              <a:t>design of Civil infrastructure has been completed</a:t>
            </a: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.</a:t>
            </a: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SRD for Civil infrastructure reviewed</a:t>
            </a: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Final civil infrastructure designs being prepared </a:t>
            </a: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Helvetica"/>
              <a:cs typeface="Arial" pitchFamily="34" charset="0"/>
            </a:endParaRPr>
          </a:p>
        </p:txBody>
      </p:sp>
      <p:pic>
        <p:nvPicPr>
          <p:cNvPr id="4" name="Picture 3" descr="E:\03\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-27384"/>
            <a:ext cx="122413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20CA3-718E-46C0-8948-03862B8228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C:\Users\Isha\Desktop\LIGO India\Final LIGO Documents\Drawings\Jpg\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3312369" cy="23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5-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5078941"/>
            <a:ext cx="3667125" cy="17793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5-6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4581128"/>
            <a:ext cx="1740595" cy="1674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Isha\Desktop\LIGO India\Final LIGO Documents\Drawings\Jpg\0 - Copy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1" y="980728"/>
            <a:ext cx="325897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IGO-India Logo rev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-27384"/>
            <a:ext cx="1008112" cy="1008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6" y="2852936"/>
            <a:ext cx="5760640" cy="92333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5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8"/>
    </mc:Choice>
    <mc:Fallback xmlns="">
      <p:transition spd="slow" advTm="4668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690" y="980728"/>
            <a:ext cx="9144000" cy="273630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 smtClean="0"/>
              <a:t>Detector </a:t>
            </a:r>
            <a:r>
              <a:rPr lang="en-US" sz="2400" b="1" dirty="0"/>
              <a:t>Testing and validation lab</a:t>
            </a:r>
            <a:r>
              <a:rPr lang="en-US" sz="2400" dirty="0"/>
              <a:t>--Area 2650 </a:t>
            </a:r>
            <a:r>
              <a:rPr lang="en-US" sz="2400" dirty="0" err="1"/>
              <a:t>Sq.m</a:t>
            </a:r>
            <a:r>
              <a:rPr lang="en-US" sz="2400" dirty="0"/>
              <a:t>. </a:t>
            </a:r>
            <a:r>
              <a:rPr lang="en-US" sz="1400" dirty="0" smtClean="0"/>
              <a:t> </a:t>
            </a:r>
            <a:r>
              <a:rPr lang="en-US" sz="1800" i="1" dirty="0"/>
              <a:t>Large span hall as enclosure for clean room and  supporting facility for seismic isolation assembly &amp; </a:t>
            </a:r>
            <a:r>
              <a:rPr lang="en-US" sz="1800" i="1" dirty="0" smtClean="0"/>
              <a:t>testing</a:t>
            </a:r>
          </a:p>
          <a:p>
            <a:pPr>
              <a:spcBef>
                <a:spcPts val="1800"/>
              </a:spcBef>
            </a:pPr>
            <a:r>
              <a:rPr lang="en-US" sz="2400" b="1" dirty="0" smtClean="0"/>
              <a:t>Development  </a:t>
            </a:r>
            <a:r>
              <a:rPr lang="en-US" sz="2400" b="1" dirty="0"/>
              <a:t>lab block  </a:t>
            </a:r>
            <a:r>
              <a:rPr lang="en-US" sz="2400" dirty="0"/>
              <a:t>- Area of 1260 Sq</a:t>
            </a:r>
            <a:r>
              <a:rPr lang="en-US" sz="2400" dirty="0" smtClean="0"/>
              <a:t>. m</a:t>
            </a:r>
            <a:r>
              <a:rPr lang="en-US" sz="2000" i="1" dirty="0" smtClean="0"/>
              <a:t>.   </a:t>
            </a:r>
            <a:r>
              <a:rPr lang="en-US" sz="2000" i="1" dirty="0"/>
              <a:t>Two storied RCC structure  to house optics, laser, instrumentation and coating </a:t>
            </a:r>
            <a:r>
              <a:rPr lang="en-US" sz="2000" dirty="0" smtClean="0"/>
              <a:t>lab.</a:t>
            </a:r>
          </a:p>
          <a:p>
            <a:pPr>
              <a:lnSpc>
                <a:spcPct val="60000"/>
              </a:lnSpc>
              <a:spcBef>
                <a:spcPts val="1800"/>
              </a:spcBef>
            </a:pPr>
            <a:endParaRPr lang="en-US" sz="1800" dirty="0" smtClean="0"/>
          </a:p>
          <a:p>
            <a:pPr>
              <a:lnSpc>
                <a:spcPct val="60000"/>
              </a:lnSpc>
              <a:spcBef>
                <a:spcPts val="1800"/>
              </a:spcBef>
            </a:pPr>
            <a:endParaRPr lang="en-US" sz="1800" dirty="0" smtClean="0"/>
          </a:p>
          <a:p>
            <a:pPr>
              <a:lnSpc>
                <a:spcPct val="60000"/>
              </a:lnSpc>
              <a:spcBef>
                <a:spcPts val="1800"/>
              </a:spcBef>
            </a:pPr>
            <a:endParaRPr lang="en-US" sz="1800" dirty="0" smtClean="0"/>
          </a:p>
          <a:p>
            <a:pPr>
              <a:lnSpc>
                <a:spcPct val="60000"/>
              </a:lnSpc>
              <a:spcBef>
                <a:spcPts val="1800"/>
              </a:spcBef>
            </a:pPr>
            <a:endParaRPr lang="en-US" sz="2000" b="1" dirty="0" smtClean="0">
              <a:solidFill>
                <a:srgbClr val="0000FF"/>
              </a:solidFill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893"/>
          <a:stretch/>
        </p:blipFill>
        <p:spPr bwMode="auto">
          <a:xfrm>
            <a:off x="3573390" y="2996952"/>
            <a:ext cx="5283232" cy="287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-81880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87" y="23446"/>
            <a:ext cx="8224476" cy="814754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LIGO </a:t>
            </a:r>
            <a:r>
              <a:rPr lang="en-US" sz="3200" dirty="0" smtClean="0">
                <a:solidFill>
                  <a:srgbClr val="000000"/>
                </a:solidFill>
              </a:rPr>
              <a:t>India off-site facility 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endParaRPr lang="en-IN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20CA3-718E-46C0-8948-03862B8228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3429000"/>
            <a:ext cx="341554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Off-site facility to enable training </a:t>
            </a:r>
          </a:p>
          <a:p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prior to  LIGO-India construction 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LIGO-India Logo rev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9392"/>
            <a:ext cx="1426437" cy="1008112"/>
          </a:xfrm>
          <a:prstGeom prst="rect">
            <a:avLst/>
          </a:prstGeom>
        </p:spPr>
      </p:pic>
      <p:pic>
        <p:nvPicPr>
          <p:cNvPr id="13" name="Picture 12" descr="RRCAT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134" y="-99392"/>
            <a:ext cx="1008112" cy="100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2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-81880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4082"/>
          </a:xfrm>
        </p:spPr>
        <p:txBody>
          <a:bodyPr/>
          <a:lstStyle/>
          <a:p>
            <a:r>
              <a:rPr lang="en-US" sz="2800" dirty="0" smtClean="0">
                <a:latin typeface="Arial Black"/>
                <a:cs typeface="Arial Black"/>
              </a:rPr>
              <a:t>Buildup of Science </a:t>
            </a:r>
            <a:endParaRPr lang="en-US" sz="2800" i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5245"/>
            <a:ext cx="9144000" cy="5982147"/>
          </a:xfrm>
        </p:spPr>
        <p:txBody>
          <a:bodyPr/>
          <a:lstStyle/>
          <a:p>
            <a:r>
              <a:rPr lang="en-US" sz="2400" dirty="0" smtClean="0"/>
              <a:t>LIGO–India construction, installation and commissioning involve number of scientific issues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Meeting stringent noise budgets in construction of infrastructure with regard to foundation, building design, installation of allied facilities.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Scientific oversight of  design, fabrication &amp; installation of vacuum </a:t>
            </a:r>
            <a:r>
              <a:rPr lang="en-US" sz="2000" dirty="0" smtClean="0">
                <a:latin typeface="Arial"/>
                <a:cs typeface="Arial"/>
              </a:rPr>
              <a:t>infrastructure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Trained manpower for installation, commissioning, detector </a:t>
            </a:r>
            <a:r>
              <a:rPr lang="en-US" sz="2000" dirty="0" err="1" smtClean="0">
                <a:latin typeface="Arial"/>
                <a:cs typeface="Arial"/>
              </a:rPr>
              <a:t>characterisation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  <a:sym typeface="Wingdings"/>
              </a:rPr>
              <a:t>Structured training program with LIGO USA &amp; LSC</a:t>
            </a:r>
            <a:r>
              <a:rPr lang="en-US" sz="2000" dirty="0" smtClean="0">
                <a:sym typeface="Wingdings"/>
              </a:rPr>
              <a:t>.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R&amp;D  </a:t>
            </a:r>
            <a:r>
              <a:rPr lang="en-US" sz="2000" dirty="0" smtClean="0">
                <a:latin typeface="Arial"/>
                <a:cs typeface="Arial"/>
              </a:rPr>
              <a:t>to Advanced LIGO+ configuration in 2024. 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LIGO-India  is expected to start in a much more advanced configuration than the advanced LIGO of 2015 or even 2018.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400" dirty="0" smtClean="0">
                <a:cs typeface="Arial Rounded MT Bold"/>
              </a:rPr>
              <a:t>Creating a sizable science community commensurate with scale of LIGO-India </a:t>
            </a:r>
            <a:r>
              <a:rPr lang="en-US" sz="2400" dirty="0" err="1" smtClean="0">
                <a:cs typeface="Arial Rounded MT Bold"/>
              </a:rPr>
              <a:t>megascience</a:t>
            </a:r>
            <a:r>
              <a:rPr lang="en-US" sz="2400" dirty="0" smtClean="0">
                <a:cs typeface="Arial Rounded MT Bold"/>
              </a:rPr>
              <a:t> </a:t>
            </a:r>
          </a:p>
          <a:p>
            <a:r>
              <a:rPr lang="en-US" sz="2400" dirty="0" smtClean="0">
                <a:cs typeface="Arial Rounded MT Bold"/>
              </a:rPr>
              <a:t>Meeting </a:t>
            </a:r>
            <a:r>
              <a:rPr lang="en-US" sz="2400" dirty="0" smtClean="0">
                <a:cs typeface="Arial Rounded MT Bold"/>
              </a:rPr>
              <a:t>LIGO</a:t>
            </a:r>
            <a:r>
              <a:rPr lang="en-US" sz="2400" dirty="0">
                <a:cs typeface="Arial Rounded MT Bold"/>
              </a:rPr>
              <a:t>–</a:t>
            </a:r>
            <a:r>
              <a:rPr lang="en-US" sz="2400" dirty="0" smtClean="0">
                <a:cs typeface="Arial Rounded MT Bold"/>
              </a:rPr>
              <a:t>India </a:t>
            </a:r>
            <a:r>
              <a:rPr lang="en-US" sz="2400" dirty="0">
                <a:cs typeface="Arial Rounded MT Bold"/>
              </a:rPr>
              <a:t>p</a:t>
            </a:r>
            <a:r>
              <a:rPr lang="en-US" sz="2400" dirty="0" smtClean="0">
                <a:cs typeface="Arial Rounded MT Bold"/>
              </a:rPr>
              <a:t>romise for Indian S&amp;T impetus.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C87-33C0-EB40-84FC-03A55FA3EF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IU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-99392"/>
            <a:ext cx="971125" cy="10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9392"/>
            <a:ext cx="1426437" cy="10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789040"/>
            <a:ext cx="8640960" cy="108012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990600" y="-27384"/>
            <a:ext cx="7397824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28600" y="1484784"/>
            <a:ext cx="8915400" cy="216024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Current </a:t>
            </a:r>
            <a:r>
              <a:rPr lang="en-US" sz="2400" b="1" dirty="0">
                <a:solidFill>
                  <a:srgbClr val="000066"/>
                </a:solidFill>
              </a:rPr>
              <a:t>IUCAA data </a:t>
            </a:r>
            <a:r>
              <a:rPr lang="en-US" sz="2400" b="1" dirty="0" err="1">
                <a:solidFill>
                  <a:srgbClr val="000066"/>
                </a:solidFill>
              </a:rPr>
              <a:t>centre</a:t>
            </a:r>
            <a:r>
              <a:rPr lang="en-US" sz="2400" b="1" dirty="0">
                <a:solidFill>
                  <a:srgbClr val="000066"/>
                </a:solidFill>
              </a:rPr>
              <a:t>:  </a:t>
            </a:r>
            <a:r>
              <a:rPr lang="en-US" sz="2000" b="1" dirty="0" smtClean="0">
                <a:solidFill>
                  <a:srgbClr val="000066"/>
                </a:solidFill>
              </a:rPr>
              <a:t>(</a:t>
            </a:r>
            <a:r>
              <a:rPr lang="en-US" sz="2000" b="1" dirty="0" err="1" smtClean="0">
                <a:solidFill>
                  <a:srgbClr val="000066"/>
                </a:solidFill>
              </a:rPr>
              <a:t>oper</a:t>
            </a:r>
            <a:r>
              <a:rPr lang="en-US" sz="2000" b="1" dirty="0" smtClean="0">
                <a:solidFill>
                  <a:srgbClr val="000066"/>
                </a:solidFill>
              </a:rPr>
              <a:t>. Jan </a:t>
            </a:r>
            <a:r>
              <a:rPr lang="en-US" sz="2000" b="1" dirty="0">
                <a:solidFill>
                  <a:srgbClr val="000066"/>
                </a:solidFill>
              </a:rPr>
              <a:t>2013) </a:t>
            </a:r>
            <a:r>
              <a:rPr lang="en-US" sz="2000" b="1" dirty="0" smtClean="0">
                <a:solidFill>
                  <a:srgbClr val="000066"/>
                </a:solidFill>
              </a:rPr>
              <a:t>30Tf 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66"/>
                </a:solidFill>
              </a:rPr>
              <a:t>600 Tb [</a:t>
            </a:r>
            <a:r>
              <a:rPr lang="en-US" sz="1800" b="1" dirty="0">
                <a:solidFill>
                  <a:srgbClr val="000066"/>
                </a:solidFill>
              </a:rPr>
              <a:t>10Tf for GW</a:t>
            </a:r>
            <a:r>
              <a:rPr lang="en-US" sz="1800" b="1" dirty="0" smtClean="0">
                <a:solidFill>
                  <a:srgbClr val="000066"/>
                </a:solidFill>
              </a:rPr>
              <a:t>]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GWDA </a:t>
            </a:r>
            <a:r>
              <a:rPr lang="en-US" sz="2400" b="1" dirty="0" err="1" smtClean="0">
                <a:solidFill>
                  <a:srgbClr val="000066"/>
                </a:solidFill>
              </a:rPr>
              <a:t>centre</a:t>
            </a:r>
            <a:r>
              <a:rPr lang="en-US" sz="2400" b="1" dirty="0" smtClean="0">
                <a:solidFill>
                  <a:srgbClr val="000066"/>
                </a:solidFill>
              </a:rPr>
              <a:t>:  </a:t>
            </a:r>
            <a:r>
              <a:rPr lang="en-US" sz="2000" b="1" dirty="0" smtClean="0">
                <a:solidFill>
                  <a:srgbClr val="000066"/>
                </a:solidFill>
              </a:rPr>
              <a:t>~100Tf, 2400 cores (</a:t>
            </a:r>
            <a:r>
              <a:rPr lang="en-US" sz="2000" b="1" dirty="0">
                <a:solidFill>
                  <a:srgbClr val="000066"/>
                </a:solidFill>
              </a:rPr>
              <a:t>LSC </a:t>
            </a:r>
            <a:r>
              <a:rPr lang="en-US" sz="2000" b="1" dirty="0" smtClean="0">
                <a:solidFill>
                  <a:srgbClr val="000066"/>
                </a:solidFill>
              </a:rPr>
              <a:t>Tier2 level)  [Jan 2016]</a:t>
            </a:r>
          </a:p>
          <a:p>
            <a:pPr marL="0" indent="0"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 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pen to LSC at 50%. Expect usage in second science run of Advanced LIGO 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Future </a:t>
            </a:r>
            <a:r>
              <a:rPr lang="en-US" sz="2400" b="1" dirty="0">
                <a:solidFill>
                  <a:srgbClr val="000066"/>
                </a:solidFill>
              </a:rPr>
              <a:t>Tier-1 LIGO data </a:t>
            </a:r>
            <a:r>
              <a:rPr lang="en-US" sz="2400" b="1" dirty="0" err="1">
                <a:solidFill>
                  <a:srgbClr val="000066"/>
                </a:solidFill>
              </a:rPr>
              <a:t>centre</a:t>
            </a:r>
            <a:r>
              <a:rPr lang="en-US" sz="2400" b="1" dirty="0">
                <a:solidFill>
                  <a:srgbClr val="000066"/>
                </a:solidFill>
              </a:rPr>
              <a:t> post LIGO-India operations</a:t>
            </a:r>
            <a:endParaRPr lang="en-US" sz="2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000066"/>
                </a:solidFill>
              </a:rPr>
              <a:t>All infrastructure for future expansion to ~500 </a:t>
            </a:r>
            <a:r>
              <a:rPr lang="en-US" sz="2400" b="1" dirty="0" err="1" smtClean="0">
                <a:solidFill>
                  <a:srgbClr val="000066"/>
                </a:solidFill>
              </a:rPr>
              <a:t>Tf</a:t>
            </a:r>
            <a:r>
              <a:rPr lang="en-US" sz="2400" b="1" dirty="0" smtClean="0">
                <a:solidFill>
                  <a:srgbClr val="000066"/>
                </a:solidFill>
              </a:rPr>
              <a:t>   in place 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39940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4704"/>
          </a:xfrm>
        </p:spPr>
        <p:txBody>
          <a:bodyPr/>
          <a:lstStyle/>
          <a:p>
            <a:r>
              <a:rPr lang="en-US" sz="4000" b="1" dirty="0" smtClean="0"/>
              <a:t>GW Data Centre @ IUCAA</a:t>
            </a:r>
            <a:endParaRPr lang="en-IN" b="1" dirty="0" smtClean="0">
              <a:solidFill>
                <a:srgbClr val="CCFF99"/>
              </a:solidFill>
            </a:endParaRPr>
          </a:p>
        </p:txBody>
      </p:sp>
      <p:pic>
        <p:nvPicPr>
          <p:cNvPr id="39942" name="Picture 4" descr="IU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0"/>
            <a:ext cx="755576" cy="78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atacentre_progres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203086"/>
            <a:ext cx="2616291" cy="1962218"/>
          </a:xfrm>
          <a:prstGeom prst="rect">
            <a:avLst/>
          </a:prstGeom>
        </p:spPr>
      </p:pic>
      <p:pic>
        <p:nvPicPr>
          <p:cNvPr id="8" name="Picture 7" descr="datcentre_chillerplan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212467"/>
            <a:ext cx="2507772" cy="1880829"/>
          </a:xfrm>
          <a:prstGeom prst="rect">
            <a:avLst/>
          </a:prstGeom>
        </p:spPr>
      </p:pic>
      <p:pic>
        <p:nvPicPr>
          <p:cNvPr id="9" name="Picture 8" descr="datacentre backu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221088"/>
            <a:ext cx="2627784" cy="19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Completing the advanced detector network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LIGO-India </a:t>
            </a:r>
          </a:p>
          <a:p>
            <a:pPr marL="457200" indent="-457200" algn="l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KAGRA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KAGRA Project</a:t>
            </a:r>
            <a:endParaRPr kumimoji="1"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181186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Host: ICRR </a:t>
            </a:r>
            <a:r>
              <a:rPr lang="en-US" altLang="ja-JP" dirty="0" err="1" smtClean="0"/>
              <a:t>UTokyo</a:t>
            </a:r>
            <a:r>
              <a:rPr lang="en-US" altLang="ja-JP" dirty="0" smtClean="0"/>
              <a:t>, Co-host: KEK, NAOJ</a:t>
            </a:r>
          </a:p>
          <a:p>
            <a:r>
              <a:rPr lang="en-US" altLang="ja-JP" dirty="0" smtClean="0"/>
              <a:t>300+ collaborators from 90+ institutes</a:t>
            </a:r>
          </a:p>
          <a:p>
            <a:r>
              <a:rPr lang="en-US" altLang="ja-JP" dirty="0" smtClean="0"/>
              <a:t>Constructed </a:t>
            </a:r>
            <a:r>
              <a:rPr lang="en-US" altLang="ja-JP" dirty="0"/>
              <a:t>in </a:t>
            </a:r>
            <a:r>
              <a:rPr lang="en-US" altLang="ja-JP" dirty="0" err="1"/>
              <a:t>Kamioka</a:t>
            </a:r>
            <a:r>
              <a:rPr lang="en-US" altLang="ja-JP" dirty="0"/>
              <a:t> mine</a:t>
            </a:r>
          </a:p>
          <a:p>
            <a:r>
              <a:rPr lang="en-US" altLang="ja-JP" dirty="0"/>
              <a:t>Underground and cryogenic</a:t>
            </a:r>
          </a:p>
          <a:p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6" y="4089400"/>
            <a:ext cx="8034867" cy="22692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33" y="3337260"/>
            <a:ext cx="1468967" cy="7776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1" y="3464604"/>
            <a:ext cx="973666" cy="5576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0" y="3419991"/>
            <a:ext cx="1062567" cy="6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GWADW 2017 at Hamilton island, Osamu </a:t>
            </a:r>
            <a:r>
              <a:rPr lang="en-US" altLang="ja-JP" dirty="0" err="1" smtClean="0"/>
              <a:t>Miyakawa</a:t>
            </a:r>
            <a:endParaRPr lang="ja-JP" altLang="en-US" dirty="0"/>
          </a:p>
        </p:txBody>
      </p:sp>
      <p:pic>
        <p:nvPicPr>
          <p:cNvPr id="4" name="図 3" descr="kamiok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3745" y="0"/>
            <a:ext cx="10563849" cy="6883620"/>
          </a:xfrm>
          <a:prstGeom prst="rect">
            <a:avLst/>
          </a:prstGeom>
          <a:ln>
            <a:noFill/>
          </a:ln>
        </p:spPr>
      </p:pic>
      <p:sp>
        <p:nvSpPr>
          <p:cNvPr id="204" name="正方形/長方形 15"/>
          <p:cNvSpPr/>
          <p:nvPr/>
        </p:nvSpPr>
        <p:spPr>
          <a:xfrm rot="18917654">
            <a:off x="1738496" y="2653396"/>
            <a:ext cx="98459" cy="624405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 flipH="1" flipV="1">
            <a:off x="1285457" y="2899320"/>
            <a:ext cx="3211767" cy="66026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 flipV="1">
            <a:off x="4487632" y="2970220"/>
            <a:ext cx="965862" cy="2668580"/>
          </a:xfrm>
          <a:prstGeom prst="line">
            <a:avLst/>
          </a:prstGeom>
          <a:ln w="7620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 rot="20387408">
            <a:off x="3186668" y="4642842"/>
            <a:ext cx="1139453" cy="677333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72097">
                <a:moveTo>
                  <a:pt x="0" y="0"/>
                </a:moveTo>
                <a:lnTo>
                  <a:pt x="466998" y="43762"/>
                </a:lnTo>
                <a:lnTo>
                  <a:pt x="683852" y="464368"/>
                </a:lnTo>
                <a:lnTo>
                  <a:pt x="177862" y="472097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 rot="18917654">
            <a:off x="2971760" y="2653964"/>
            <a:ext cx="227915" cy="3257073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4" name="図 33" descr="sk-tank-from-hamamatsu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79" y="2931077"/>
            <a:ext cx="476883" cy="614167"/>
          </a:xfrm>
          <a:prstGeom prst="rect">
            <a:avLst/>
          </a:prstGeom>
        </p:spPr>
      </p:pic>
      <p:grpSp>
        <p:nvGrpSpPr>
          <p:cNvPr id="62" name="図形グループ 61"/>
          <p:cNvGrpSpPr/>
          <p:nvPr/>
        </p:nvGrpSpPr>
        <p:grpSpPr>
          <a:xfrm>
            <a:off x="1944292" y="3052526"/>
            <a:ext cx="234369" cy="252570"/>
            <a:chOff x="3627876" y="4624389"/>
            <a:chExt cx="221677" cy="238892"/>
          </a:xfrm>
        </p:grpSpPr>
        <p:sp>
          <p:nvSpPr>
            <p:cNvPr id="68" name="円/楕円 67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柱 68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3" name="円柱 62"/>
          <p:cNvSpPr/>
          <p:nvPr/>
        </p:nvSpPr>
        <p:spPr>
          <a:xfrm>
            <a:off x="2038569" y="2775962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29" name="円柱 28"/>
          <p:cNvSpPr/>
          <p:nvPr/>
        </p:nvSpPr>
        <p:spPr>
          <a:xfrm rot="8140650">
            <a:off x="2823986" y="2871607"/>
            <a:ext cx="48337" cy="220235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3491614" y="4603734"/>
            <a:ext cx="234369" cy="252570"/>
            <a:chOff x="3627876" y="4624389"/>
            <a:chExt cx="221677" cy="238892"/>
          </a:xfrm>
        </p:grpSpPr>
        <p:sp>
          <p:nvSpPr>
            <p:cNvPr id="41" name="円/楕円 40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円柱 41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3" name="円柱 42"/>
          <p:cNvSpPr/>
          <p:nvPr/>
        </p:nvSpPr>
        <p:spPr>
          <a:xfrm>
            <a:off x="3585891" y="4327170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40" name="円柱 39"/>
          <p:cNvSpPr/>
          <p:nvPr/>
        </p:nvSpPr>
        <p:spPr>
          <a:xfrm rot="8140650">
            <a:off x="3673981" y="4753180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正方形/長方形 15"/>
          <p:cNvSpPr/>
          <p:nvPr/>
        </p:nvSpPr>
        <p:spPr>
          <a:xfrm rot="15320523">
            <a:off x="6078606" y="2046954"/>
            <a:ext cx="223320" cy="4634423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897 w 239241"/>
              <a:gd name="connsiteY0" fmla="*/ 0 h 3281495"/>
              <a:gd name="connsiteX1" fmla="*/ 239241 w 239241"/>
              <a:gd name="connsiteY1" fmla="*/ 228655 h 3281495"/>
              <a:gd name="connsiteX2" fmla="*/ 228028 w 239241"/>
              <a:gd name="connsiteY2" fmla="*/ 2710860 h 3281495"/>
              <a:gd name="connsiteX3" fmla="*/ 0 w 239241"/>
              <a:gd name="connsiteY3" fmla="*/ 3281495 h 3281495"/>
              <a:gd name="connsiteX4" fmla="*/ 3897 w 239241"/>
              <a:gd name="connsiteY4" fmla="*/ 0 h 3281495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228028 w 275960"/>
              <a:gd name="connsiteY2" fmla="*/ 2947213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314671"/>
              <a:gd name="connsiteY0" fmla="*/ 236353 h 3525247"/>
              <a:gd name="connsiteX1" fmla="*/ 275960 w 314671"/>
              <a:gd name="connsiteY1" fmla="*/ 0 h 3525247"/>
              <a:gd name="connsiteX2" fmla="*/ 314455 w 314671"/>
              <a:gd name="connsiteY2" fmla="*/ 3525247 h 3525247"/>
              <a:gd name="connsiteX3" fmla="*/ 0 w 314671"/>
              <a:gd name="connsiteY3" fmla="*/ 3517848 h 3525247"/>
              <a:gd name="connsiteX4" fmla="*/ 3897 w 314671"/>
              <a:gd name="connsiteY4" fmla="*/ 236353 h 3525247"/>
              <a:gd name="connsiteX0" fmla="*/ 3897 w 306450"/>
              <a:gd name="connsiteY0" fmla="*/ 236353 h 3517848"/>
              <a:gd name="connsiteX1" fmla="*/ 275960 w 306450"/>
              <a:gd name="connsiteY1" fmla="*/ 0 h 3517848"/>
              <a:gd name="connsiteX2" fmla="*/ 306189 w 306450"/>
              <a:gd name="connsiteY2" fmla="*/ 3504524 h 3517848"/>
              <a:gd name="connsiteX3" fmla="*/ 0 w 306450"/>
              <a:gd name="connsiteY3" fmla="*/ 3517848 h 3517848"/>
              <a:gd name="connsiteX4" fmla="*/ 3897 w 306450"/>
              <a:gd name="connsiteY4" fmla="*/ 236353 h 3517848"/>
              <a:gd name="connsiteX0" fmla="*/ 3897 w 290538"/>
              <a:gd name="connsiteY0" fmla="*/ 236353 h 3517848"/>
              <a:gd name="connsiteX1" fmla="*/ 275960 w 290538"/>
              <a:gd name="connsiteY1" fmla="*/ 0 h 3517848"/>
              <a:gd name="connsiteX2" fmla="*/ 290102 w 290538"/>
              <a:gd name="connsiteY2" fmla="*/ 3270722 h 3517848"/>
              <a:gd name="connsiteX3" fmla="*/ 0 w 290538"/>
              <a:gd name="connsiteY3" fmla="*/ 3517848 h 3517848"/>
              <a:gd name="connsiteX4" fmla="*/ 3897 w 290538"/>
              <a:gd name="connsiteY4" fmla="*/ 236353 h 3517848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270285 w 275960"/>
              <a:gd name="connsiteY2" fmla="*/ 3266601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275960"/>
              <a:gd name="connsiteY0" fmla="*/ 236353 h 3517848"/>
              <a:gd name="connsiteX1" fmla="*/ 275960 w 275960"/>
              <a:gd name="connsiteY1" fmla="*/ 0 h 3517848"/>
              <a:gd name="connsiteX2" fmla="*/ 189242 w 275960"/>
              <a:gd name="connsiteY2" fmla="*/ 3310869 h 3517848"/>
              <a:gd name="connsiteX3" fmla="*/ 0 w 275960"/>
              <a:gd name="connsiteY3" fmla="*/ 3517848 h 3517848"/>
              <a:gd name="connsiteX4" fmla="*/ 3897 w 275960"/>
              <a:gd name="connsiteY4" fmla="*/ 236353 h 3517848"/>
              <a:gd name="connsiteX0" fmla="*/ 3897 w 277194"/>
              <a:gd name="connsiteY0" fmla="*/ 155227 h 3436722"/>
              <a:gd name="connsiteX1" fmla="*/ 277194 w 277194"/>
              <a:gd name="connsiteY1" fmla="*/ 0 h 3436722"/>
              <a:gd name="connsiteX2" fmla="*/ 189242 w 277194"/>
              <a:gd name="connsiteY2" fmla="*/ 3229743 h 3436722"/>
              <a:gd name="connsiteX3" fmla="*/ 0 w 277194"/>
              <a:gd name="connsiteY3" fmla="*/ 3436722 h 3436722"/>
              <a:gd name="connsiteX4" fmla="*/ 3897 w 277194"/>
              <a:gd name="connsiteY4" fmla="*/ 155227 h 34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194" h="3436722">
                <a:moveTo>
                  <a:pt x="3897" y="155227"/>
                </a:moveTo>
                <a:lnTo>
                  <a:pt x="277194" y="0"/>
                </a:lnTo>
                <a:cubicBezTo>
                  <a:pt x="273456" y="827402"/>
                  <a:pt x="192980" y="2402341"/>
                  <a:pt x="189242" y="3229743"/>
                </a:cubicBezTo>
                <a:lnTo>
                  <a:pt x="0" y="3436722"/>
                </a:lnTo>
                <a:lnTo>
                  <a:pt x="3897" y="15522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6" name="図形グループ 95"/>
          <p:cNvGrpSpPr/>
          <p:nvPr/>
        </p:nvGrpSpPr>
        <p:grpSpPr>
          <a:xfrm>
            <a:off x="4006418" y="4744346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02" name="円/楕円 101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円柱 102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7" name="円柱 96"/>
          <p:cNvSpPr/>
          <p:nvPr/>
        </p:nvSpPr>
        <p:spPr>
          <a:xfrm>
            <a:off x="4100695" y="4467782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105" name="円柱 104"/>
          <p:cNvSpPr/>
          <p:nvPr/>
        </p:nvSpPr>
        <p:spPr>
          <a:xfrm rot="8140650">
            <a:off x="5328910" y="4783687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8" name="円柱 127"/>
          <p:cNvSpPr/>
          <p:nvPr/>
        </p:nvSpPr>
        <p:spPr>
          <a:xfrm rot="15360000">
            <a:off x="3961596" y="4799427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0" name="図形グループ 129"/>
          <p:cNvGrpSpPr/>
          <p:nvPr/>
        </p:nvGrpSpPr>
        <p:grpSpPr>
          <a:xfrm>
            <a:off x="8041878" y="3697030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36" name="円/楕円 135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円柱 136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8" name="円/楕円 137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1" name="円柱 130"/>
          <p:cNvSpPr/>
          <p:nvPr/>
        </p:nvSpPr>
        <p:spPr>
          <a:xfrm>
            <a:off x="8136156" y="3420466"/>
            <a:ext cx="48337" cy="300061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3175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94" name="円柱 93"/>
          <p:cNvSpPr/>
          <p:nvPr/>
        </p:nvSpPr>
        <p:spPr>
          <a:xfrm rot="4560000">
            <a:off x="6143415" y="2385749"/>
            <a:ext cx="48337" cy="398362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4" name="図形グループ 73"/>
          <p:cNvGrpSpPr/>
          <p:nvPr/>
        </p:nvGrpSpPr>
        <p:grpSpPr>
          <a:xfrm>
            <a:off x="3715592" y="4790034"/>
            <a:ext cx="202943" cy="252570"/>
            <a:chOff x="3696960" y="4776789"/>
            <a:chExt cx="202943" cy="252570"/>
          </a:xfrm>
        </p:grpSpPr>
        <p:sp>
          <p:nvSpPr>
            <p:cNvPr id="54" name="円/楕円 53"/>
            <p:cNvSpPr/>
            <p:nvPr/>
          </p:nvSpPr>
          <p:spPr>
            <a:xfrm>
              <a:off x="3837051" y="4825713"/>
              <a:ext cx="62852" cy="164583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円柱 54"/>
            <p:cNvSpPr/>
            <p:nvPr/>
          </p:nvSpPr>
          <p:spPr>
            <a:xfrm>
              <a:off x="3696960" y="4776789"/>
              <a:ext cx="171517" cy="252570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150" name="正方形/長方形 70"/>
          <p:cNvSpPr/>
          <p:nvPr/>
        </p:nvSpPr>
        <p:spPr>
          <a:xfrm rot="298386">
            <a:off x="4100620" y="5341766"/>
            <a:ext cx="1979047" cy="84178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  <a:gd name="connsiteX0" fmla="*/ 0 w 683852"/>
              <a:gd name="connsiteY0" fmla="*/ 0 h 464368"/>
              <a:gd name="connsiteX1" fmla="*/ 466998 w 683852"/>
              <a:gd name="connsiteY1" fmla="*/ 43762 h 464368"/>
              <a:gd name="connsiteX2" fmla="*/ 683852 w 683852"/>
              <a:gd name="connsiteY2" fmla="*/ 464368 h 464368"/>
              <a:gd name="connsiteX3" fmla="*/ 25970 w 683852"/>
              <a:gd name="connsiteY3" fmla="*/ 400500 h 464368"/>
              <a:gd name="connsiteX4" fmla="*/ 0 w 683852"/>
              <a:gd name="connsiteY4" fmla="*/ 0 h 464368"/>
              <a:gd name="connsiteX0" fmla="*/ 0 w 683852"/>
              <a:gd name="connsiteY0" fmla="*/ 0 h 464368"/>
              <a:gd name="connsiteX1" fmla="*/ 670426 w 683852"/>
              <a:gd name="connsiteY1" fmla="*/ 131823 h 464368"/>
              <a:gd name="connsiteX2" fmla="*/ 683852 w 683852"/>
              <a:gd name="connsiteY2" fmla="*/ 464368 h 464368"/>
              <a:gd name="connsiteX3" fmla="*/ 25970 w 683852"/>
              <a:gd name="connsiteY3" fmla="*/ 400500 h 464368"/>
              <a:gd name="connsiteX4" fmla="*/ 0 w 683852"/>
              <a:gd name="connsiteY4" fmla="*/ 0 h 4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64368">
                <a:moveTo>
                  <a:pt x="0" y="0"/>
                </a:moveTo>
                <a:lnTo>
                  <a:pt x="670426" y="131823"/>
                </a:lnTo>
                <a:lnTo>
                  <a:pt x="683852" y="464368"/>
                </a:lnTo>
                <a:lnTo>
                  <a:pt x="25970" y="4005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18" name="円柱 117"/>
          <p:cNvSpPr/>
          <p:nvPr/>
        </p:nvSpPr>
        <p:spPr>
          <a:xfrm rot="8140650">
            <a:off x="3859826" y="4939025"/>
            <a:ext cx="48337" cy="198373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9" name="図形グループ 108"/>
          <p:cNvGrpSpPr/>
          <p:nvPr/>
        </p:nvGrpSpPr>
        <p:grpSpPr>
          <a:xfrm>
            <a:off x="3830538" y="4965703"/>
            <a:ext cx="234369" cy="252570"/>
            <a:chOff x="3627876" y="4624389"/>
            <a:chExt cx="221677" cy="238892"/>
          </a:xfrm>
        </p:grpSpPr>
        <p:sp>
          <p:nvSpPr>
            <p:cNvPr id="115" name="円/楕円 114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円柱 11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0" name="円柱 119"/>
          <p:cNvSpPr/>
          <p:nvPr/>
        </p:nvSpPr>
        <p:spPr>
          <a:xfrm rot="15360000">
            <a:off x="3614358" y="4872786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6" name="図形グループ 75"/>
          <p:cNvGrpSpPr/>
          <p:nvPr/>
        </p:nvGrpSpPr>
        <p:grpSpPr>
          <a:xfrm>
            <a:off x="3416002" y="4876616"/>
            <a:ext cx="234369" cy="252570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82" name="円/楕円 81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柱 10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1" name="正方形/長方形 15"/>
          <p:cNvSpPr/>
          <p:nvPr/>
        </p:nvSpPr>
        <p:spPr>
          <a:xfrm rot="18917654">
            <a:off x="1921373" y="2562467"/>
            <a:ext cx="238173" cy="5636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269116">
                <a:moveTo>
                  <a:pt x="15140" y="4"/>
                </a:moveTo>
                <a:cubicBezTo>
                  <a:pt x="169235" y="1572485"/>
                  <a:pt x="11924" y="33873"/>
                  <a:pt x="166385" y="1488060"/>
                </a:cubicBezTo>
                <a:cubicBezTo>
                  <a:pt x="162647" y="2315462"/>
                  <a:pt x="155752" y="3441710"/>
                  <a:pt x="152014" y="4269112"/>
                </a:cubicBezTo>
                <a:lnTo>
                  <a:pt x="0" y="2773873"/>
                </a:lnTo>
                <a:cubicBezTo>
                  <a:pt x="5047" y="1849250"/>
                  <a:pt x="10093" y="924627"/>
                  <a:pt x="15140" y="4"/>
                </a:cubicBezTo>
                <a:close/>
              </a:path>
            </a:pathLst>
          </a:custGeom>
          <a:solidFill>
            <a:srgbClr val="408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4" name="図形グループ 63"/>
          <p:cNvGrpSpPr/>
          <p:nvPr/>
        </p:nvGrpSpPr>
        <p:grpSpPr>
          <a:xfrm>
            <a:off x="1997849" y="2775962"/>
            <a:ext cx="132772" cy="91444"/>
            <a:chOff x="3627876" y="4624389"/>
            <a:chExt cx="221677" cy="238892"/>
          </a:xfrm>
        </p:grpSpPr>
        <p:sp>
          <p:nvSpPr>
            <p:cNvPr id="65" name="円/楕円 64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円柱 65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2" name="正方形/長方形 15"/>
          <p:cNvSpPr/>
          <p:nvPr/>
        </p:nvSpPr>
        <p:spPr>
          <a:xfrm rot="19068172" flipH="1" flipV="1">
            <a:off x="1752587" y="2818819"/>
            <a:ext cx="436599" cy="861859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189788 w 330527"/>
              <a:gd name="connsiteY5" fmla="*/ 5880876 h 8291036"/>
              <a:gd name="connsiteX6" fmla="*/ 180140 w 330527"/>
              <a:gd name="connsiteY6" fmla="*/ 939580 h 8291036"/>
              <a:gd name="connsiteX0" fmla="*/ 180140 w 246833"/>
              <a:gd name="connsiteY0" fmla="*/ 939580 h 8291036"/>
              <a:gd name="connsiteX1" fmla="*/ 178033 w 246833"/>
              <a:gd name="connsiteY1" fmla="*/ 1 h 8291036"/>
              <a:gd name="connsiteX2" fmla="*/ 242605 w 246833"/>
              <a:gd name="connsiteY2" fmla="*/ 6443884 h 8291036"/>
              <a:gd name="connsiteX3" fmla="*/ 3196 w 246833"/>
              <a:gd name="connsiteY3" fmla="*/ 8291037 h 8291036"/>
              <a:gd name="connsiteX4" fmla="*/ 0 w 246833"/>
              <a:gd name="connsiteY4" fmla="*/ 7298304 h 8291036"/>
              <a:gd name="connsiteX5" fmla="*/ 189788 w 246833"/>
              <a:gd name="connsiteY5" fmla="*/ 5880876 h 8291036"/>
              <a:gd name="connsiteX6" fmla="*/ 180140 w 246833"/>
              <a:gd name="connsiteY6" fmla="*/ 939580 h 8291036"/>
              <a:gd name="connsiteX0" fmla="*/ 167191 w 246833"/>
              <a:gd name="connsiteY0" fmla="*/ 3157349 h 8291036"/>
              <a:gd name="connsiteX1" fmla="*/ 178033 w 246833"/>
              <a:gd name="connsiteY1" fmla="*/ 1 h 8291036"/>
              <a:gd name="connsiteX2" fmla="*/ 242605 w 246833"/>
              <a:gd name="connsiteY2" fmla="*/ 6443884 h 8291036"/>
              <a:gd name="connsiteX3" fmla="*/ 3196 w 246833"/>
              <a:gd name="connsiteY3" fmla="*/ 8291037 h 8291036"/>
              <a:gd name="connsiteX4" fmla="*/ 0 w 246833"/>
              <a:gd name="connsiteY4" fmla="*/ 7298304 h 8291036"/>
              <a:gd name="connsiteX5" fmla="*/ 189788 w 246833"/>
              <a:gd name="connsiteY5" fmla="*/ 5880876 h 8291036"/>
              <a:gd name="connsiteX6" fmla="*/ 167191 w 246833"/>
              <a:gd name="connsiteY6" fmla="*/ 3157349 h 8291036"/>
              <a:gd name="connsiteX0" fmla="*/ 167191 w 245960"/>
              <a:gd name="connsiteY0" fmla="*/ 978857 h 6112544"/>
              <a:gd name="connsiteX1" fmla="*/ 165152 w 245960"/>
              <a:gd name="connsiteY1" fmla="*/ -3 h 6112544"/>
              <a:gd name="connsiteX2" fmla="*/ 242605 w 245960"/>
              <a:gd name="connsiteY2" fmla="*/ 4265392 h 6112544"/>
              <a:gd name="connsiteX3" fmla="*/ 3196 w 245960"/>
              <a:gd name="connsiteY3" fmla="*/ 6112545 h 6112544"/>
              <a:gd name="connsiteX4" fmla="*/ 0 w 245960"/>
              <a:gd name="connsiteY4" fmla="*/ 5119812 h 6112544"/>
              <a:gd name="connsiteX5" fmla="*/ 189788 w 245960"/>
              <a:gd name="connsiteY5" fmla="*/ 3702384 h 6112544"/>
              <a:gd name="connsiteX6" fmla="*/ 167191 w 245960"/>
              <a:gd name="connsiteY6" fmla="*/ 978857 h 6112544"/>
              <a:gd name="connsiteX0" fmla="*/ 167191 w 264612"/>
              <a:gd name="connsiteY0" fmla="*/ 978857 h 6112544"/>
              <a:gd name="connsiteX1" fmla="*/ 165152 w 264612"/>
              <a:gd name="connsiteY1" fmla="*/ -3 h 6112544"/>
              <a:gd name="connsiteX2" fmla="*/ 262072 w 264612"/>
              <a:gd name="connsiteY2" fmla="*/ 5566294 h 6112544"/>
              <a:gd name="connsiteX3" fmla="*/ 3196 w 264612"/>
              <a:gd name="connsiteY3" fmla="*/ 6112545 h 6112544"/>
              <a:gd name="connsiteX4" fmla="*/ 0 w 264612"/>
              <a:gd name="connsiteY4" fmla="*/ 5119812 h 6112544"/>
              <a:gd name="connsiteX5" fmla="*/ 189788 w 264612"/>
              <a:gd name="connsiteY5" fmla="*/ 3702384 h 6112544"/>
              <a:gd name="connsiteX6" fmla="*/ 167191 w 264612"/>
              <a:gd name="connsiteY6" fmla="*/ 978857 h 6112544"/>
              <a:gd name="connsiteX0" fmla="*/ 167191 w 264612"/>
              <a:gd name="connsiteY0" fmla="*/ 978857 h 6112544"/>
              <a:gd name="connsiteX1" fmla="*/ 165152 w 264612"/>
              <a:gd name="connsiteY1" fmla="*/ -3 h 6112544"/>
              <a:gd name="connsiteX2" fmla="*/ 262072 w 264612"/>
              <a:gd name="connsiteY2" fmla="*/ 5566294 h 6112544"/>
              <a:gd name="connsiteX3" fmla="*/ 3196 w 264612"/>
              <a:gd name="connsiteY3" fmla="*/ 6112545 h 6112544"/>
              <a:gd name="connsiteX4" fmla="*/ 0 w 264612"/>
              <a:gd name="connsiteY4" fmla="*/ 5119812 h 6112544"/>
              <a:gd name="connsiteX5" fmla="*/ 209392 w 264612"/>
              <a:gd name="connsiteY5" fmla="*/ 4924714 h 6112544"/>
              <a:gd name="connsiteX6" fmla="*/ 167191 w 264612"/>
              <a:gd name="connsiteY6" fmla="*/ 978857 h 6112544"/>
              <a:gd name="connsiteX0" fmla="*/ 167510 w 264931"/>
              <a:gd name="connsiteY0" fmla="*/ 978857 h 5980992"/>
              <a:gd name="connsiteX1" fmla="*/ 165471 w 264931"/>
              <a:gd name="connsiteY1" fmla="*/ -3 h 5980992"/>
              <a:gd name="connsiteX2" fmla="*/ 262391 w 264931"/>
              <a:gd name="connsiteY2" fmla="*/ 5566294 h 5980992"/>
              <a:gd name="connsiteX3" fmla="*/ 305 w 264931"/>
              <a:gd name="connsiteY3" fmla="*/ 5876087 h 5980992"/>
              <a:gd name="connsiteX4" fmla="*/ 319 w 264931"/>
              <a:gd name="connsiteY4" fmla="*/ 5119812 h 5980992"/>
              <a:gd name="connsiteX5" fmla="*/ 209711 w 264931"/>
              <a:gd name="connsiteY5" fmla="*/ 4924714 h 5980992"/>
              <a:gd name="connsiteX6" fmla="*/ 167510 w 264931"/>
              <a:gd name="connsiteY6" fmla="*/ 978857 h 5980992"/>
              <a:gd name="connsiteX0" fmla="*/ 167290 w 264711"/>
              <a:gd name="connsiteY0" fmla="*/ 978857 h 5980992"/>
              <a:gd name="connsiteX1" fmla="*/ 165251 w 264711"/>
              <a:gd name="connsiteY1" fmla="*/ -3 h 5980992"/>
              <a:gd name="connsiteX2" fmla="*/ 262171 w 264711"/>
              <a:gd name="connsiteY2" fmla="*/ 5566294 h 5980992"/>
              <a:gd name="connsiteX3" fmla="*/ 85 w 264711"/>
              <a:gd name="connsiteY3" fmla="*/ 5876087 h 5980992"/>
              <a:gd name="connsiteX4" fmla="*/ 7345 w 264711"/>
              <a:gd name="connsiteY4" fmla="*/ 5121304 h 5980992"/>
              <a:gd name="connsiteX5" fmla="*/ 209491 w 264711"/>
              <a:gd name="connsiteY5" fmla="*/ 4924714 h 5980992"/>
              <a:gd name="connsiteX6" fmla="*/ 167290 w 264711"/>
              <a:gd name="connsiteY6" fmla="*/ 978857 h 5980992"/>
              <a:gd name="connsiteX0" fmla="*/ 167290 w 264711"/>
              <a:gd name="connsiteY0" fmla="*/ 978857 h 5980992"/>
              <a:gd name="connsiteX1" fmla="*/ 165251 w 264711"/>
              <a:gd name="connsiteY1" fmla="*/ -3 h 5980992"/>
              <a:gd name="connsiteX2" fmla="*/ 262171 w 264711"/>
              <a:gd name="connsiteY2" fmla="*/ 5566294 h 5980992"/>
              <a:gd name="connsiteX3" fmla="*/ 85 w 264711"/>
              <a:gd name="connsiteY3" fmla="*/ 5876087 h 5980992"/>
              <a:gd name="connsiteX4" fmla="*/ 7345 w 264711"/>
              <a:gd name="connsiteY4" fmla="*/ 5121304 h 5980992"/>
              <a:gd name="connsiteX5" fmla="*/ 209491 w 264711"/>
              <a:gd name="connsiteY5" fmla="*/ 4924714 h 5980992"/>
              <a:gd name="connsiteX6" fmla="*/ 167290 w 264711"/>
              <a:gd name="connsiteY6" fmla="*/ 978857 h 5980992"/>
              <a:gd name="connsiteX0" fmla="*/ 167290 w 264711"/>
              <a:gd name="connsiteY0" fmla="*/ 978857 h 6091551"/>
              <a:gd name="connsiteX1" fmla="*/ 165251 w 264711"/>
              <a:gd name="connsiteY1" fmla="*/ -3 h 6091551"/>
              <a:gd name="connsiteX2" fmla="*/ 262171 w 264711"/>
              <a:gd name="connsiteY2" fmla="*/ 5566294 h 6091551"/>
              <a:gd name="connsiteX3" fmla="*/ 85 w 264711"/>
              <a:gd name="connsiteY3" fmla="*/ 5876087 h 6091551"/>
              <a:gd name="connsiteX4" fmla="*/ 7345 w 264711"/>
              <a:gd name="connsiteY4" fmla="*/ 5121304 h 6091551"/>
              <a:gd name="connsiteX5" fmla="*/ 209491 w 264711"/>
              <a:gd name="connsiteY5" fmla="*/ 4924714 h 6091551"/>
              <a:gd name="connsiteX6" fmla="*/ 167290 w 264711"/>
              <a:gd name="connsiteY6" fmla="*/ 978857 h 6091551"/>
              <a:gd name="connsiteX0" fmla="*/ 159945 w 257366"/>
              <a:gd name="connsiteY0" fmla="*/ 978857 h 5997715"/>
              <a:gd name="connsiteX1" fmla="*/ 157906 w 257366"/>
              <a:gd name="connsiteY1" fmla="*/ -3 h 5997715"/>
              <a:gd name="connsiteX2" fmla="*/ 254826 w 257366"/>
              <a:gd name="connsiteY2" fmla="*/ 5566294 h 5997715"/>
              <a:gd name="connsiteX3" fmla="*/ 2315 w 257366"/>
              <a:gd name="connsiteY3" fmla="*/ 5583320 h 5997715"/>
              <a:gd name="connsiteX4" fmla="*/ 0 w 257366"/>
              <a:gd name="connsiteY4" fmla="*/ 5121304 h 5997715"/>
              <a:gd name="connsiteX5" fmla="*/ 202146 w 257366"/>
              <a:gd name="connsiteY5" fmla="*/ 4924714 h 5997715"/>
              <a:gd name="connsiteX6" fmla="*/ 159945 w 257366"/>
              <a:gd name="connsiteY6" fmla="*/ 978857 h 5997715"/>
              <a:gd name="connsiteX0" fmla="*/ 159945 w 257366"/>
              <a:gd name="connsiteY0" fmla="*/ 978857 h 6030417"/>
              <a:gd name="connsiteX1" fmla="*/ 157906 w 257366"/>
              <a:gd name="connsiteY1" fmla="*/ -3 h 6030417"/>
              <a:gd name="connsiteX2" fmla="*/ 254826 w 257366"/>
              <a:gd name="connsiteY2" fmla="*/ 5566294 h 6030417"/>
              <a:gd name="connsiteX3" fmla="*/ 2315 w 257366"/>
              <a:gd name="connsiteY3" fmla="*/ 5583320 h 6030417"/>
              <a:gd name="connsiteX4" fmla="*/ 0 w 257366"/>
              <a:gd name="connsiteY4" fmla="*/ 5121304 h 6030417"/>
              <a:gd name="connsiteX5" fmla="*/ 202146 w 257366"/>
              <a:gd name="connsiteY5" fmla="*/ 4924714 h 6030417"/>
              <a:gd name="connsiteX6" fmla="*/ 159945 w 257366"/>
              <a:gd name="connsiteY6" fmla="*/ 978857 h 6030417"/>
              <a:gd name="connsiteX0" fmla="*/ 159945 w 257541"/>
              <a:gd name="connsiteY0" fmla="*/ 1453646 h 6505206"/>
              <a:gd name="connsiteX1" fmla="*/ 163019 w 257541"/>
              <a:gd name="connsiteY1" fmla="*/ 1 h 6505206"/>
              <a:gd name="connsiteX2" fmla="*/ 254826 w 257541"/>
              <a:gd name="connsiteY2" fmla="*/ 6041083 h 6505206"/>
              <a:gd name="connsiteX3" fmla="*/ 2315 w 257541"/>
              <a:gd name="connsiteY3" fmla="*/ 6058109 h 6505206"/>
              <a:gd name="connsiteX4" fmla="*/ 0 w 257541"/>
              <a:gd name="connsiteY4" fmla="*/ 5596093 h 6505206"/>
              <a:gd name="connsiteX5" fmla="*/ 202146 w 257541"/>
              <a:gd name="connsiteY5" fmla="*/ 5399503 h 6505206"/>
              <a:gd name="connsiteX6" fmla="*/ 159945 w 257541"/>
              <a:gd name="connsiteY6" fmla="*/ 1453646 h 6505206"/>
              <a:gd name="connsiteX0" fmla="*/ 159945 w 271698"/>
              <a:gd name="connsiteY0" fmla="*/ 1453646 h 6505206"/>
              <a:gd name="connsiteX1" fmla="*/ 163019 w 271698"/>
              <a:gd name="connsiteY1" fmla="*/ 1 h 6505206"/>
              <a:gd name="connsiteX2" fmla="*/ 238940 w 271698"/>
              <a:gd name="connsiteY2" fmla="*/ 2947170 h 6505206"/>
              <a:gd name="connsiteX3" fmla="*/ 254826 w 271698"/>
              <a:gd name="connsiteY3" fmla="*/ 6041083 h 6505206"/>
              <a:gd name="connsiteX4" fmla="*/ 2315 w 271698"/>
              <a:gd name="connsiteY4" fmla="*/ 6058109 h 6505206"/>
              <a:gd name="connsiteX5" fmla="*/ 0 w 271698"/>
              <a:gd name="connsiteY5" fmla="*/ 5596093 h 6505206"/>
              <a:gd name="connsiteX6" fmla="*/ 202146 w 271698"/>
              <a:gd name="connsiteY6" fmla="*/ 5399503 h 6505206"/>
              <a:gd name="connsiteX7" fmla="*/ 159945 w 271698"/>
              <a:gd name="connsiteY7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159945 w 315644"/>
              <a:gd name="connsiteY7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06414 w 315644"/>
              <a:gd name="connsiteY7" fmla="*/ 3377496 h 6505206"/>
              <a:gd name="connsiteX8" fmla="*/ 159945 w 315644"/>
              <a:gd name="connsiteY8" fmla="*/ 1453646 h 6505206"/>
              <a:gd name="connsiteX0" fmla="*/ 159945 w 315644"/>
              <a:gd name="connsiteY0" fmla="*/ 1453646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59945 w 315644"/>
              <a:gd name="connsiteY8" fmla="*/ 1453646 h 6505206"/>
              <a:gd name="connsiteX0" fmla="*/ 170752 w 315644"/>
              <a:gd name="connsiteY0" fmla="*/ 1034838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70752 w 315644"/>
              <a:gd name="connsiteY8" fmla="*/ 1034838 h 6505206"/>
              <a:gd name="connsiteX0" fmla="*/ 170752 w 315644"/>
              <a:gd name="connsiteY0" fmla="*/ 1034838 h 6505206"/>
              <a:gd name="connsiteX1" fmla="*/ 163019 w 315644"/>
              <a:gd name="connsiteY1" fmla="*/ 1 h 6505206"/>
              <a:gd name="connsiteX2" fmla="*/ 311811 w 315644"/>
              <a:gd name="connsiteY2" fmla="*/ 2613438 h 6505206"/>
              <a:gd name="connsiteX3" fmla="*/ 254826 w 315644"/>
              <a:gd name="connsiteY3" fmla="*/ 6041083 h 6505206"/>
              <a:gd name="connsiteX4" fmla="*/ 2315 w 315644"/>
              <a:gd name="connsiteY4" fmla="*/ 6058109 h 6505206"/>
              <a:gd name="connsiteX5" fmla="*/ 0 w 315644"/>
              <a:gd name="connsiteY5" fmla="*/ 5596093 h 6505206"/>
              <a:gd name="connsiteX6" fmla="*/ 202146 w 315644"/>
              <a:gd name="connsiteY6" fmla="*/ 5399503 h 6505206"/>
              <a:gd name="connsiteX7" fmla="*/ 245115 w 315644"/>
              <a:gd name="connsiteY7" fmla="*/ 2707842 h 6505206"/>
              <a:gd name="connsiteX8" fmla="*/ 170752 w 315644"/>
              <a:gd name="connsiteY8" fmla="*/ 1034838 h 6505206"/>
              <a:gd name="connsiteX0" fmla="*/ 168489 w 313381"/>
              <a:gd name="connsiteY0" fmla="*/ 1034838 h 6505206"/>
              <a:gd name="connsiteX1" fmla="*/ 160756 w 313381"/>
              <a:gd name="connsiteY1" fmla="*/ 1 h 6505206"/>
              <a:gd name="connsiteX2" fmla="*/ 309548 w 313381"/>
              <a:gd name="connsiteY2" fmla="*/ 2613438 h 6505206"/>
              <a:gd name="connsiteX3" fmla="*/ 252563 w 313381"/>
              <a:gd name="connsiteY3" fmla="*/ 6041083 h 6505206"/>
              <a:gd name="connsiteX4" fmla="*/ 52 w 313381"/>
              <a:gd name="connsiteY4" fmla="*/ 6058109 h 6505206"/>
              <a:gd name="connsiteX5" fmla="*/ 13759 w 313381"/>
              <a:gd name="connsiteY5" fmla="*/ 5528580 h 6505206"/>
              <a:gd name="connsiteX6" fmla="*/ 199883 w 313381"/>
              <a:gd name="connsiteY6" fmla="*/ 5399503 h 6505206"/>
              <a:gd name="connsiteX7" fmla="*/ 242852 w 313381"/>
              <a:gd name="connsiteY7" fmla="*/ 2707842 h 6505206"/>
              <a:gd name="connsiteX8" fmla="*/ 168489 w 313381"/>
              <a:gd name="connsiteY8" fmla="*/ 1034838 h 6505206"/>
              <a:gd name="connsiteX0" fmla="*/ 157557 w 302449"/>
              <a:gd name="connsiteY0" fmla="*/ 1034838 h 6515410"/>
              <a:gd name="connsiteX1" fmla="*/ 149824 w 302449"/>
              <a:gd name="connsiteY1" fmla="*/ 1 h 6515410"/>
              <a:gd name="connsiteX2" fmla="*/ 298616 w 302449"/>
              <a:gd name="connsiteY2" fmla="*/ 2613438 h 6515410"/>
              <a:gd name="connsiteX3" fmla="*/ 241631 w 302449"/>
              <a:gd name="connsiteY3" fmla="*/ 6041083 h 6515410"/>
              <a:gd name="connsiteX4" fmla="*/ 156 w 302449"/>
              <a:gd name="connsiteY4" fmla="*/ 6091583 h 6515410"/>
              <a:gd name="connsiteX5" fmla="*/ 2827 w 302449"/>
              <a:gd name="connsiteY5" fmla="*/ 5528580 h 6515410"/>
              <a:gd name="connsiteX6" fmla="*/ 188951 w 302449"/>
              <a:gd name="connsiteY6" fmla="*/ 5399503 h 6515410"/>
              <a:gd name="connsiteX7" fmla="*/ 231920 w 302449"/>
              <a:gd name="connsiteY7" fmla="*/ 2707842 h 6515410"/>
              <a:gd name="connsiteX8" fmla="*/ 157557 w 302449"/>
              <a:gd name="connsiteY8" fmla="*/ 1034838 h 6515410"/>
              <a:gd name="connsiteX0" fmla="*/ 157557 w 302449"/>
              <a:gd name="connsiteY0" fmla="*/ 1034838 h 6515410"/>
              <a:gd name="connsiteX1" fmla="*/ 149824 w 302449"/>
              <a:gd name="connsiteY1" fmla="*/ 1 h 6515410"/>
              <a:gd name="connsiteX2" fmla="*/ 298616 w 302449"/>
              <a:gd name="connsiteY2" fmla="*/ 2613438 h 6515410"/>
              <a:gd name="connsiteX3" fmla="*/ 241631 w 302449"/>
              <a:gd name="connsiteY3" fmla="*/ 6041083 h 6515410"/>
              <a:gd name="connsiteX4" fmla="*/ 156 w 302449"/>
              <a:gd name="connsiteY4" fmla="*/ 6091583 h 6515410"/>
              <a:gd name="connsiteX5" fmla="*/ 2827 w 302449"/>
              <a:gd name="connsiteY5" fmla="*/ 5528580 h 6515410"/>
              <a:gd name="connsiteX6" fmla="*/ 188951 w 302449"/>
              <a:gd name="connsiteY6" fmla="*/ 5399503 h 6515410"/>
              <a:gd name="connsiteX7" fmla="*/ 231920 w 302449"/>
              <a:gd name="connsiteY7" fmla="*/ 2707842 h 6515410"/>
              <a:gd name="connsiteX8" fmla="*/ 157557 w 302449"/>
              <a:gd name="connsiteY8" fmla="*/ 1034838 h 6515410"/>
              <a:gd name="connsiteX0" fmla="*/ 157557 w 302449"/>
              <a:gd name="connsiteY0" fmla="*/ 1034838 h 6589364"/>
              <a:gd name="connsiteX1" fmla="*/ 149824 w 302449"/>
              <a:gd name="connsiteY1" fmla="*/ 1 h 6589364"/>
              <a:gd name="connsiteX2" fmla="*/ 298616 w 302449"/>
              <a:gd name="connsiteY2" fmla="*/ 2613438 h 6589364"/>
              <a:gd name="connsiteX3" fmla="*/ 241631 w 302449"/>
              <a:gd name="connsiteY3" fmla="*/ 6041083 h 6589364"/>
              <a:gd name="connsiteX4" fmla="*/ 156 w 302449"/>
              <a:gd name="connsiteY4" fmla="*/ 6091583 h 6589364"/>
              <a:gd name="connsiteX5" fmla="*/ 2827 w 302449"/>
              <a:gd name="connsiteY5" fmla="*/ 5528580 h 6589364"/>
              <a:gd name="connsiteX6" fmla="*/ 188951 w 302449"/>
              <a:gd name="connsiteY6" fmla="*/ 5399503 h 6589364"/>
              <a:gd name="connsiteX7" fmla="*/ 231920 w 302449"/>
              <a:gd name="connsiteY7" fmla="*/ 2707842 h 6589364"/>
              <a:gd name="connsiteX8" fmla="*/ 157557 w 302449"/>
              <a:gd name="connsiteY8" fmla="*/ 1034838 h 6589364"/>
              <a:gd name="connsiteX0" fmla="*/ 160113 w 305005"/>
              <a:gd name="connsiteY0" fmla="*/ 1034838 h 6528344"/>
              <a:gd name="connsiteX1" fmla="*/ 152380 w 305005"/>
              <a:gd name="connsiteY1" fmla="*/ 1 h 6528344"/>
              <a:gd name="connsiteX2" fmla="*/ 301172 w 305005"/>
              <a:gd name="connsiteY2" fmla="*/ 2613438 h 6528344"/>
              <a:gd name="connsiteX3" fmla="*/ 244187 w 305005"/>
              <a:gd name="connsiteY3" fmla="*/ 6041083 h 6528344"/>
              <a:gd name="connsiteX4" fmla="*/ 105 w 305005"/>
              <a:gd name="connsiteY4" fmla="*/ 5915948 h 6528344"/>
              <a:gd name="connsiteX5" fmla="*/ 5383 w 305005"/>
              <a:gd name="connsiteY5" fmla="*/ 5528580 h 6528344"/>
              <a:gd name="connsiteX6" fmla="*/ 191507 w 305005"/>
              <a:gd name="connsiteY6" fmla="*/ 5399503 h 6528344"/>
              <a:gd name="connsiteX7" fmla="*/ 234476 w 305005"/>
              <a:gd name="connsiteY7" fmla="*/ 2707842 h 6528344"/>
              <a:gd name="connsiteX8" fmla="*/ 160113 w 305005"/>
              <a:gd name="connsiteY8" fmla="*/ 1034838 h 65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005" h="6528344">
                <a:moveTo>
                  <a:pt x="160113" y="1034838"/>
                </a:moveTo>
                <a:cubicBezTo>
                  <a:pt x="157232" y="179896"/>
                  <a:pt x="154896" y="973250"/>
                  <a:pt x="152380" y="1"/>
                </a:cubicBezTo>
                <a:cubicBezTo>
                  <a:pt x="165546" y="248922"/>
                  <a:pt x="285871" y="1606591"/>
                  <a:pt x="301172" y="2613438"/>
                </a:cubicBezTo>
                <a:cubicBezTo>
                  <a:pt x="316473" y="3620285"/>
                  <a:pt x="283624" y="5522593"/>
                  <a:pt x="244187" y="6041083"/>
                </a:cubicBezTo>
                <a:cubicBezTo>
                  <a:pt x="191595" y="7001827"/>
                  <a:pt x="46004" y="6312805"/>
                  <a:pt x="105" y="5915948"/>
                </a:cubicBezTo>
                <a:cubicBezTo>
                  <a:pt x="-960" y="5585037"/>
                  <a:pt x="6448" y="5859491"/>
                  <a:pt x="5383" y="5528580"/>
                </a:cubicBezTo>
                <a:cubicBezTo>
                  <a:pt x="76328" y="5953297"/>
                  <a:pt x="156671" y="6498852"/>
                  <a:pt x="191507" y="5399503"/>
                </a:cubicBezTo>
                <a:cubicBezTo>
                  <a:pt x="225909" y="5029737"/>
                  <a:pt x="241509" y="3365485"/>
                  <a:pt x="234476" y="2707842"/>
                </a:cubicBezTo>
                <a:cubicBezTo>
                  <a:pt x="227443" y="2050199"/>
                  <a:pt x="185974" y="1705881"/>
                  <a:pt x="160113" y="1034838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68000"/>
                </a:srgbClr>
              </a:gs>
              <a:gs pos="100000">
                <a:srgbClr val="408000"/>
              </a:gs>
            </a:gsLst>
            <a:lin ang="4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正方形/長方形 15"/>
          <p:cNvSpPr/>
          <p:nvPr/>
        </p:nvSpPr>
        <p:spPr>
          <a:xfrm rot="15219509" flipH="1">
            <a:off x="8019706" y="3198543"/>
            <a:ext cx="238173" cy="5636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269116">
                <a:moveTo>
                  <a:pt x="15140" y="4"/>
                </a:moveTo>
                <a:cubicBezTo>
                  <a:pt x="169235" y="1572485"/>
                  <a:pt x="11924" y="33873"/>
                  <a:pt x="166385" y="1488060"/>
                </a:cubicBezTo>
                <a:cubicBezTo>
                  <a:pt x="162647" y="2315462"/>
                  <a:pt x="155752" y="3441710"/>
                  <a:pt x="152014" y="4269112"/>
                </a:cubicBezTo>
                <a:lnTo>
                  <a:pt x="0" y="2773873"/>
                </a:lnTo>
                <a:cubicBezTo>
                  <a:pt x="5047" y="1849250"/>
                  <a:pt x="10093" y="924627"/>
                  <a:pt x="15140" y="4"/>
                </a:cubicBezTo>
                <a:close/>
              </a:path>
            </a:pathLst>
          </a:custGeom>
          <a:solidFill>
            <a:srgbClr val="408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4" name="正方形/長方形 15"/>
          <p:cNvSpPr/>
          <p:nvPr/>
        </p:nvSpPr>
        <p:spPr>
          <a:xfrm rot="2717654">
            <a:off x="7638949" y="3352010"/>
            <a:ext cx="546984" cy="1208804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49050 w 330527"/>
              <a:gd name="connsiteY0" fmla="*/ 332274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49050 w 330527"/>
              <a:gd name="connsiteY6" fmla="*/ 332274 h 829103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38197 w 330411"/>
              <a:gd name="connsiteY0" fmla="*/ 725185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43862"/>
              <a:gd name="connsiteY0" fmla="*/ 725185 h 8644056"/>
              <a:gd name="connsiteX1" fmla="*/ 166994 w 343862"/>
              <a:gd name="connsiteY1" fmla="*/ -1 h 8644056"/>
              <a:gd name="connsiteX2" fmla="*/ 276305 w 343862"/>
              <a:gd name="connsiteY2" fmla="*/ 2956166 h 8644056"/>
              <a:gd name="connsiteX3" fmla="*/ 329024 w 343862"/>
              <a:gd name="connsiteY3" fmla="*/ 6087672 h 8644056"/>
              <a:gd name="connsiteX4" fmla="*/ 3196 w 343862"/>
              <a:gd name="connsiteY4" fmla="*/ 8644057 h 8644056"/>
              <a:gd name="connsiteX5" fmla="*/ 0 w 343862"/>
              <a:gd name="connsiteY5" fmla="*/ 7651324 h 8644056"/>
              <a:gd name="connsiteX6" fmla="*/ 261713 w 343862"/>
              <a:gd name="connsiteY6" fmla="*/ 5521677 h 8644056"/>
              <a:gd name="connsiteX7" fmla="*/ 138197 w 343862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138197 w 393513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212768 w 393513"/>
              <a:gd name="connsiteY7" fmla="*/ 2704298 h 8644056"/>
              <a:gd name="connsiteX8" fmla="*/ 138197 w 393513"/>
              <a:gd name="connsiteY8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337314 w 393513"/>
              <a:gd name="connsiteY7" fmla="*/ 1695383 h 8644056"/>
              <a:gd name="connsiteX8" fmla="*/ 138197 w 393513"/>
              <a:gd name="connsiteY8" fmla="*/ 725185 h 864405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37314 w 385300"/>
              <a:gd name="connsiteY7" fmla="*/ 2119303 h 9067976"/>
              <a:gd name="connsiteX8" fmla="*/ 138197 w 385300"/>
              <a:gd name="connsiteY8" fmla="*/ 1149105 h 906797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8197 w 385300"/>
              <a:gd name="connsiteY8" fmla="*/ 1149105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352051 h 9172383"/>
              <a:gd name="connsiteX1" fmla="*/ 166994 w 385300"/>
              <a:gd name="connsiteY1" fmla="*/ 528326 h 9172383"/>
              <a:gd name="connsiteX2" fmla="*/ 374535 w 385300"/>
              <a:gd name="connsiteY2" fmla="*/ 473098 h 9172383"/>
              <a:gd name="connsiteX3" fmla="*/ 329024 w 385300"/>
              <a:gd name="connsiteY3" fmla="*/ 6615999 h 9172383"/>
              <a:gd name="connsiteX4" fmla="*/ 3196 w 385300"/>
              <a:gd name="connsiteY4" fmla="*/ 9172384 h 9172383"/>
              <a:gd name="connsiteX5" fmla="*/ 0 w 385300"/>
              <a:gd name="connsiteY5" fmla="*/ 8179651 h 9172383"/>
              <a:gd name="connsiteX6" fmla="*/ 261713 w 385300"/>
              <a:gd name="connsiteY6" fmla="*/ 6050004 h 9172383"/>
              <a:gd name="connsiteX7" fmla="*/ 318618 w 385300"/>
              <a:gd name="connsiteY7" fmla="*/ 1006661 h 9172383"/>
              <a:gd name="connsiteX8" fmla="*/ 132808 w 385300"/>
              <a:gd name="connsiteY8" fmla="*/ 1352051 h 9172383"/>
              <a:gd name="connsiteX0" fmla="*/ 132808 w 385300"/>
              <a:gd name="connsiteY0" fmla="*/ 1336019 h 9156351"/>
              <a:gd name="connsiteX1" fmla="*/ 157962 w 385300"/>
              <a:gd name="connsiteY1" fmla="*/ 571732 h 9156351"/>
              <a:gd name="connsiteX2" fmla="*/ 374535 w 385300"/>
              <a:gd name="connsiteY2" fmla="*/ 457066 h 9156351"/>
              <a:gd name="connsiteX3" fmla="*/ 329024 w 385300"/>
              <a:gd name="connsiteY3" fmla="*/ 6599967 h 9156351"/>
              <a:gd name="connsiteX4" fmla="*/ 3196 w 385300"/>
              <a:gd name="connsiteY4" fmla="*/ 9156352 h 9156351"/>
              <a:gd name="connsiteX5" fmla="*/ 0 w 385300"/>
              <a:gd name="connsiteY5" fmla="*/ 8163619 h 9156351"/>
              <a:gd name="connsiteX6" fmla="*/ 261713 w 385300"/>
              <a:gd name="connsiteY6" fmla="*/ 6033972 h 9156351"/>
              <a:gd name="connsiteX7" fmla="*/ 318618 w 385300"/>
              <a:gd name="connsiteY7" fmla="*/ 990629 h 9156351"/>
              <a:gd name="connsiteX8" fmla="*/ 132808 w 385300"/>
              <a:gd name="connsiteY8" fmla="*/ 1336019 h 9156351"/>
              <a:gd name="connsiteX0" fmla="*/ 129626 w 382118"/>
              <a:gd name="connsiteY0" fmla="*/ 1336019 h 9156351"/>
              <a:gd name="connsiteX1" fmla="*/ 154780 w 382118"/>
              <a:gd name="connsiteY1" fmla="*/ 571732 h 9156351"/>
              <a:gd name="connsiteX2" fmla="*/ 371353 w 382118"/>
              <a:gd name="connsiteY2" fmla="*/ 457066 h 9156351"/>
              <a:gd name="connsiteX3" fmla="*/ 325842 w 382118"/>
              <a:gd name="connsiteY3" fmla="*/ 6599967 h 9156351"/>
              <a:gd name="connsiteX4" fmla="*/ 14 w 382118"/>
              <a:gd name="connsiteY4" fmla="*/ 9156352 h 9156351"/>
              <a:gd name="connsiteX5" fmla="*/ 60094 w 382118"/>
              <a:gd name="connsiteY5" fmla="*/ 7865393 h 9156351"/>
              <a:gd name="connsiteX6" fmla="*/ 258531 w 382118"/>
              <a:gd name="connsiteY6" fmla="*/ 6033972 h 9156351"/>
              <a:gd name="connsiteX7" fmla="*/ 315436 w 382118"/>
              <a:gd name="connsiteY7" fmla="*/ 990629 h 9156351"/>
              <a:gd name="connsiteX8" fmla="*/ 129626 w 382118"/>
              <a:gd name="connsiteY8" fmla="*/ 1336019 h 915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118" h="9156351">
                <a:moveTo>
                  <a:pt x="129626" y="1336019"/>
                </a:moveTo>
                <a:cubicBezTo>
                  <a:pt x="150346" y="577998"/>
                  <a:pt x="124533" y="1232459"/>
                  <a:pt x="154780" y="571732"/>
                </a:cubicBezTo>
                <a:cubicBezTo>
                  <a:pt x="226468" y="410395"/>
                  <a:pt x="344348" y="-557546"/>
                  <a:pt x="371353" y="457066"/>
                </a:cubicBezTo>
                <a:cubicBezTo>
                  <a:pt x="398358" y="1471678"/>
                  <a:pt x="371360" y="5651985"/>
                  <a:pt x="325842" y="6599967"/>
                </a:cubicBezTo>
                <a:cubicBezTo>
                  <a:pt x="273250" y="7560711"/>
                  <a:pt x="36658" y="8739583"/>
                  <a:pt x="14" y="9156352"/>
                </a:cubicBezTo>
                <a:cubicBezTo>
                  <a:pt x="-1051" y="8825441"/>
                  <a:pt x="61159" y="8196304"/>
                  <a:pt x="60094" y="7865393"/>
                </a:cubicBezTo>
                <a:cubicBezTo>
                  <a:pt x="111973" y="7419820"/>
                  <a:pt x="223695" y="7133321"/>
                  <a:pt x="258531" y="6033972"/>
                </a:cubicBezTo>
                <a:cubicBezTo>
                  <a:pt x="293992" y="5209468"/>
                  <a:pt x="336022" y="1790044"/>
                  <a:pt x="315436" y="990629"/>
                </a:cubicBezTo>
                <a:cubicBezTo>
                  <a:pt x="294850" y="191214"/>
                  <a:pt x="250930" y="778424"/>
                  <a:pt x="129626" y="1336019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49000"/>
                </a:srgbClr>
              </a:gs>
              <a:gs pos="100000">
                <a:srgbClr val="408000"/>
              </a:gs>
            </a:gsLst>
            <a:lin ang="17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2" name="図形グループ 131"/>
          <p:cNvGrpSpPr/>
          <p:nvPr/>
        </p:nvGrpSpPr>
        <p:grpSpPr>
          <a:xfrm>
            <a:off x="8095436" y="3420466"/>
            <a:ext cx="132772" cy="91444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33" name="円/楕円 132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円柱 133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35" name="円/楕円 134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5" name="正方形/長方形 15"/>
          <p:cNvSpPr/>
          <p:nvPr/>
        </p:nvSpPr>
        <p:spPr>
          <a:xfrm rot="18190979">
            <a:off x="3492869" y="4093182"/>
            <a:ext cx="238173" cy="544001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  <a:gd name="connsiteX0" fmla="*/ 36339 w 166385"/>
              <a:gd name="connsiteY0" fmla="*/ -2 h 4120657"/>
              <a:gd name="connsiteX1" fmla="*/ 166385 w 166385"/>
              <a:gd name="connsiteY1" fmla="*/ 1339601 h 4120657"/>
              <a:gd name="connsiteX2" fmla="*/ 152014 w 166385"/>
              <a:gd name="connsiteY2" fmla="*/ 4120653 h 4120657"/>
              <a:gd name="connsiteX3" fmla="*/ 0 w 166385"/>
              <a:gd name="connsiteY3" fmla="*/ 2625414 h 4120657"/>
              <a:gd name="connsiteX4" fmla="*/ 36339 w 166385"/>
              <a:gd name="connsiteY4" fmla="*/ -2 h 41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85" h="4120657">
                <a:moveTo>
                  <a:pt x="36339" y="-2"/>
                </a:moveTo>
                <a:cubicBezTo>
                  <a:pt x="190434" y="1572479"/>
                  <a:pt x="38155" y="-35012"/>
                  <a:pt x="166385" y="1339601"/>
                </a:cubicBezTo>
                <a:cubicBezTo>
                  <a:pt x="161080" y="2344097"/>
                  <a:pt x="155752" y="3293251"/>
                  <a:pt x="152014" y="4120653"/>
                </a:cubicBezTo>
                <a:lnTo>
                  <a:pt x="0" y="2625414"/>
                </a:lnTo>
                <a:cubicBezTo>
                  <a:pt x="5047" y="1700791"/>
                  <a:pt x="22877" y="785104"/>
                  <a:pt x="36339" y="-2"/>
                </a:cubicBezTo>
                <a:close/>
              </a:path>
            </a:pathLst>
          </a:custGeom>
          <a:solidFill>
            <a:srgbClr val="408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6" name="正方形/長方形 15"/>
          <p:cNvSpPr/>
          <p:nvPr/>
        </p:nvSpPr>
        <p:spPr>
          <a:xfrm rot="15697011" flipH="1">
            <a:off x="4061256" y="4246922"/>
            <a:ext cx="169531" cy="530942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20200 w 166385"/>
              <a:gd name="connsiteY0" fmla="*/ -2 h 4021737"/>
              <a:gd name="connsiteX1" fmla="*/ 166385 w 166385"/>
              <a:gd name="connsiteY1" fmla="*/ 1240681 h 4021737"/>
              <a:gd name="connsiteX2" fmla="*/ 152014 w 166385"/>
              <a:gd name="connsiteY2" fmla="*/ 4021733 h 4021737"/>
              <a:gd name="connsiteX3" fmla="*/ 0 w 166385"/>
              <a:gd name="connsiteY3" fmla="*/ 2526494 h 4021737"/>
              <a:gd name="connsiteX4" fmla="*/ 20200 w 166385"/>
              <a:gd name="connsiteY4" fmla="*/ -2 h 4021737"/>
              <a:gd name="connsiteX0" fmla="*/ 20200 w 166385"/>
              <a:gd name="connsiteY0" fmla="*/ -2 h 4021737"/>
              <a:gd name="connsiteX1" fmla="*/ 166385 w 166385"/>
              <a:gd name="connsiteY1" fmla="*/ 1240681 h 4021737"/>
              <a:gd name="connsiteX2" fmla="*/ 152014 w 166385"/>
              <a:gd name="connsiteY2" fmla="*/ 4021733 h 4021737"/>
              <a:gd name="connsiteX3" fmla="*/ 0 w 166385"/>
              <a:gd name="connsiteY3" fmla="*/ 2526494 h 4021737"/>
              <a:gd name="connsiteX4" fmla="*/ 20200 w 16638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  <a:gd name="connsiteX0" fmla="*/ 20200 w 178275"/>
              <a:gd name="connsiteY0" fmla="*/ -2 h 4021737"/>
              <a:gd name="connsiteX1" fmla="*/ 178275 w 178275"/>
              <a:gd name="connsiteY1" fmla="*/ 1059557 h 4021737"/>
              <a:gd name="connsiteX2" fmla="*/ 152014 w 178275"/>
              <a:gd name="connsiteY2" fmla="*/ 4021733 h 4021737"/>
              <a:gd name="connsiteX3" fmla="*/ 0 w 178275"/>
              <a:gd name="connsiteY3" fmla="*/ 2526494 h 4021737"/>
              <a:gd name="connsiteX4" fmla="*/ 20200 w 178275"/>
              <a:gd name="connsiteY4" fmla="*/ -2 h 40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75" h="4021737">
                <a:moveTo>
                  <a:pt x="20200" y="-2"/>
                </a:moveTo>
                <a:cubicBezTo>
                  <a:pt x="182690" y="1029962"/>
                  <a:pt x="15299" y="-48584"/>
                  <a:pt x="178275" y="1059557"/>
                </a:cubicBezTo>
                <a:cubicBezTo>
                  <a:pt x="174537" y="1886959"/>
                  <a:pt x="155752" y="3194331"/>
                  <a:pt x="152014" y="4021733"/>
                </a:cubicBezTo>
                <a:lnTo>
                  <a:pt x="0" y="2526494"/>
                </a:lnTo>
                <a:cubicBezTo>
                  <a:pt x="5047" y="1601871"/>
                  <a:pt x="15153" y="924621"/>
                  <a:pt x="20200" y="-2"/>
                </a:cubicBezTo>
                <a:close/>
              </a:path>
            </a:pathLst>
          </a:custGeom>
          <a:solidFill>
            <a:srgbClr val="408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9" name="図形グループ 48"/>
          <p:cNvGrpSpPr/>
          <p:nvPr/>
        </p:nvGrpSpPr>
        <p:grpSpPr>
          <a:xfrm>
            <a:off x="3545171" y="4327170"/>
            <a:ext cx="132772" cy="91444"/>
            <a:chOff x="3627876" y="4624389"/>
            <a:chExt cx="221677" cy="238892"/>
          </a:xfrm>
        </p:grpSpPr>
        <p:sp>
          <p:nvSpPr>
            <p:cNvPr id="50" name="円/楕円 4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円柱 5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" name="図形グループ 97"/>
          <p:cNvGrpSpPr/>
          <p:nvPr/>
        </p:nvGrpSpPr>
        <p:grpSpPr>
          <a:xfrm>
            <a:off x="4059975" y="4467782"/>
            <a:ext cx="132772" cy="91444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99" name="円/楕円 98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円柱 99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1" name="円/楕円 100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27" name="正方形/長方形 15"/>
          <p:cNvSpPr/>
          <p:nvPr/>
        </p:nvSpPr>
        <p:spPr>
          <a:xfrm rot="1029359">
            <a:off x="3616734" y="4199055"/>
            <a:ext cx="1292932" cy="1075604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0975"/>
              <a:gd name="connsiteY0" fmla="*/ 0 h 2714764"/>
              <a:gd name="connsiteX1" fmla="*/ 190671 w 210975"/>
              <a:gd name="connsiteY1" fmla="*/ 819092 h 2714764"/>
              <a:gd name="connsiteX2" fmla="*/ 210625 w 210975"/>
              <a:gd name="connsiteY2" fmla="*/ 2714764 h 2714764"/>
              <a:gd name="connsiteX3" fmla="*/ 0 w 210975"/>
              <a:gd name="connsiteY3" fmla="*/ 2636256 h 2714764"/>
              <a:gd name="connsiteX4" fmla="*/ 12816 w 210975"/>
              <a:gd name="connsiteY4" fmla="*/ 0 h 2714764"/>
              <a:gd name="connsiteX0" fmla="*/ 12816 w 190670"/>
              <a:gd name="connsiteY0" fmla="*/ 0 h 3600346"/>
              <a:gd name="connsiteX1" fmla="*/ 190671 w 190670"/>
              <a:gd name="connsiteY1" fmla="*/ 819092 h 3600346"/>
              <a:gd name="connsiteX2" fmla="*/ 164446 w 190670"/>
              <a:gd name="connsiteY2" fmla="*/ 3600344 h 3600346"/>
              <a:gd name="connsiteX3" fmla="*/ 0 w 190670"/>
              <a:gd name="connsiteY3" fmla="*/ 2636256 h 3600346"/>
              <a:gd name="connsiteX4" fmla="*/ 12816 w 190670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90671"/>
              <a:gd name="connsiteY0" fmla="*/ 0 h 3600346"/>
              <a:gd name="connsiteX1" fmla="*/ 190671 w 190671"/>
              <a:gd name="connsiteY1" fmla="*/ 819092 h 3600346"/>
              <a:gd name="connsiteX2" fmla="*/ 164446 w 190671"/>
              <a:gd name="connsiteY2" fmla="*/ 3600344 h 3600346"/>
              <a:gd name="connsiteX3" fmla="*/ 0 w 190671"/>
              <a:gd name="connsiteY3" fmla="*/ 2636256 h 3600346"/>
              <a:gd name="connsiteX4" fmla="*/ 12816 w 190671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96"/>
              <a:gd name="connsiteY0" fmla="*/ 0 h 3600346"/>
              <a:gd name="connsiteX1" fmla="*/ 178196 w 178196"/>
              <a:gd name="connsiteY1" fmla="*/ 858792 h 3600346"/>
              <a:gd name="connsiteX2" fmla="*/ 164446 w 178196"/>
              <a:gd name="connsiteY2" fmla="*/ 3600344 h 3600346"/>
              <a:gd name="connsiteX3" fmla="*/ 0 w 178196"/>
              <a:gd name="connsiteY3" fmla="*/ 2636256 h 3600346"/>
              <a:gd name="connsiteX4" fmla="*/ 12816 w 178196"/>
              <a:gd name="connsiteY4" fmla="*/ 0 h 3600346"/>
              <a:gd name="connsiteX0" fmla="*/ 12816 w 178163"/>
              <a:gd name="connsiteY0" fmla="*/ 0 h 3600346"/>
              <a:gd name="connsiteX1" fmla="*/ 178162 w 178163"/>
              <a:gd name="connsiteY1" fmla="*/ 819494 h 3600346"/>
              <a:gd name="connsiteX2" fmla="*/ 164446 w 178163"/>
              <a:gd name="connsiteY2" fmla="*/ 3600344 h 3600346"/>
              <a:gd name="connsiteX3" fmla="*/ 0 w 178163"/>
              <a:gd name="connsiteY3" fmla="*/ 2636256 h 3600346"/>
              <a:gd name="connsiteX4" fmla="*/ 12816 w 178163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78162"/>
              <a:gd name="connsiteY0" fmla="*/ 0 h 3600346"/>
              <a:gd name="connsiteX1" fmla="*/ 178162 w 178162"/>
              <a:gd name="connsiteY1" fmla="*/ 819494 h 3600346"/>
              <a:gd name="connsiteX2" fmla="*/ 164446 w 178162"/>
              <a:gd name="connsiteY2" fmla="*/ 3600344 h 3600346"/>
              <a:gd name="connsiteX3" fmla="*/ 0 w 178162"/>
              <a:gd name="connsiteY3" fmla="*/ 2636256 h 3600346"/>
              <a:gd name="connsiteX4" fmla="*/ 12816 w 178162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2816 w 166217"/>
              <a:gd name="connsiteY0" fmla="*/ 0 h 3600346"/>
              <a:gd name="connsiteX1" fmla="*/ 166217 w 166217"/>
              <a:gd name="connsiteY1" fmla="*/ 996819 h 3600346"/>
              <a:gd name="connsiteX2" fmla="*/ 164446 w 166217"/>
              <a:gd name="connsiteY2" fmla="*/ 3600344 h 3600346"/>
              <a:gd name="connsiteX3" fmla="*/ 0 w 166217"/>
              <a:gd name="connsiteY3" fmla="*/ 2636256 h 3600346"/>
              <a:gd name="connsiteX4" fmla="*/ 12816 w 166217"/>
              <a:gd name="connsiteY4" fmla="*/ 0 h 3600346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6217"/>
              <a:gd name="connsiteY0" fmla="*/ 4 h 3737963"/>
              <a:gd name="connsiteX1" fmla="*/ 166217 w 166217"/>
              <a:gd name="connsiteY1" fmla="*/ 1134436 h 3737963"/>
              <a:gd name="connsiteX2" fmla="*/ 164446 w 166217"/>
              <a:gd name="connsiteY2" fmla="*/ 3737961 h 3737963"/>
              <a:gd name="connsiteX3" fmla="*/ 0 w 166217"/>
              <a:gd name="connsiteY3" fmla="*/ 2773873 h 3737963"/>
              <a:gd name="connsiteX4" fmla="*/ 15140 w 166217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3737963"/>
              <a:gd name="connsiteX1" fmla="*/ 169915 w 169915"/>
              <a:gd name="connsiteY1" fmla="*/ 1291405 h 3737963"/>
              <a:gd name="connsiteX2" fmla="*/ 164446 w 169915"/>
              <a:gd name="connsiteY2" fmla="*/ 3737961 h 3737963"/>
              <a:gd name="connsiteX3" fmla="*/ 0 w 169915"/>
              <a:gd name="connsiteY3" fmla="*/ 2773873 h 3737963"/>
              <a:gd name="connsiteX4" fmla="*/ 15140 w 169915"/>
              <a:gd name="connsiteY4" fmla="*/ 4 h 3737963"/>
              <a:gd name="connsiteX0" fmla="*/ 15140 w 169915"/>
              <a:gd name="connsiteY0" fmla="*/ 4 h 4288657"/>
              <a:gd name="connsiteX1" fmla="*/ 169915 w 169915"/>
              <a:gd name="connsiteY1" fmla="*/ 1291405 h 4288657"/>
              <a:gd name="connsiteX2" fmla="*/ 153836 w 169915"/>
              <a:gd name="connsiteY2" fmla="*/ 4288659 h 4288657"/>
              <a:gd name="connsiteX3" fmla="*/ 0 w 169915"/>
              <a:gd name="connsiteY3" fmla="*/ 2773873 h 4288657"/>
              <a:gd name="connsiteX4" fmla="*/ 15140 w 169915"/>
              <a:gd name="connsiteY4" fmla="*/ 4 h 4288657"/>
              <a:gd name="connsiteX0" fmla="*/ 15140 w 169915"/>
              <a:gd name="connsiteY0" fmla="*/ 4 h 4269116"/>
              <a:gd name="connsiteX1" fmla="*/ 169915 w 169915"/>
              <a:gd name="connsiteY1" fmla="*/ 1291405 h 4269116"/>
              <a:gd name="connsiteX2" fmla="*/ 152014 w 169915"/>
              <a:gd name="connsiteY2" fmla="*/ 4269112 h 4269116"/>
              <a:gd name="connsiteX3" fmla="*/ 0 w 169915"/>
              <a:gd name="connsiteY3" fmla="*/ 2773873 h 4269116"/>
              <a:gd name="connsiteX4" fmla="*/ 15140 w 16991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15140 w 166385"/>
              <a:gd name="connsiteY0" fmla="*/ 4 h 4269116"/>
              <a:gd name="connsiteX1" fmla="*/ 166385 w 166385"/>
              <a:gd name="connsiteY1" fmla="*/ 1488060 h 4269116"/>
              <a:gd name="connsiteX2" fmla="*/ 152014 w 166385"/>
              <a:gd name="connsiteY2" fmla="*/ 4269112 h 4269116"/>
              <a:gd name="connsiteX3" fmla="*/ 0 w 166385"/>
              <a:gd name="connsiteY3" fmla="*/ 2773873 h 4269116"/>
              <a:gd name="connsiteX4" fmla="*/ 15140 w 166385"/>
              <a:gd name="connsiteY4" fmla="*/ 4 h 4269116"/>
              <a:gd name="connsiteX0" fmla="*/ 40522 w 191767"/>
              <a:gd name="connsiteY0" fmla="*/ 4 h 8463718"/>
              <a:gd name="connsiteX1" fmla="*/ 191767 w 191767"/>
              <a:gd name="connsiteY1" fmla="*/ 1488060 h 8463718"/>
              <a:gd name="connsiteX2" fmla="*/ 0 w 191767"/>
              <a:gd name="connsiteY2" fmla="*/ 8463715 h 8463718"/>
              <a:gd name="connsiteX3" fmla="*/ 25382 w 191767"/>
              <a:gd name="connsiteY3" fmla="*/ 2773873 h 8463718"/>
              <a:gd name="connsiteX4" fmla="*/ 40522 w 191767"/>
              <a:gd name="connsiteY4" fmla="*/ 4 h 8463718"/>
              <a:gd name="connsiteX0" fmla="*/ 209018 w 360263"/>
              <a:gd name="connsiteY0" fmla="*/ 4 h 8463718"/>
              <a:gd name="connsiteX1" fmla="*/ 360263 w 360263"/>
              <a:gd name="connsiteY1" fmla="*/ 1488060 h 8463718"/>
              <a:gd name="connsiteX2" fmla="*/ 168496 w 360263"/>
              <a:gd name="connsiteY2" fmla="*/ 8463715 h 8463718"/>
              <a:gd name="connsiteX3" fmla="*/ 0 w 360263"/>
              <a:gd name="connsiteY3" fmla="*/ 6596101 h 8463718"/>
              <a:gd name="connsiteX4" fmla="*/ 209018 w 360263"/>
              <a:gd name="connsiteY4" fmla="*/ 4 h 8463718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209018 w 360263"/>
              <a:gd name="connsiteY4" fmla="*/ 4 h 7252524"/>
              <a:gd name="connsiteX0" fmla="*/ 209018 w 360263"/>
              <a:gd name="connsiteY0" fmla="*/ 4 h 7252524"/>
              <a:gd name="connsiteX1" fmla="*/ 360263 w 360263"/>
              <a:gd name="connsiteY1" fmla="*/ 1488060 h 7252524"/>
              <a:gd name="connsiteX2" fmla="*/ 44711 w 360263"/>
              <a:gd name="connsiteY2" fmla="*/ 7252526 h 7252524"/>
              <a:gd name="connsiteX3" fmla="*/ 0 w 360263"/>
              <a:gd name="connsiteY3" fmla="*/ 6596101 h 7252524"/>
              <a:gd name="connsiteX4" fmla="*/ 105334 w 360263"/>
              <a:gd name="connsiteY4" fmla="*/ 3296358 h 7252524"/>
              <a:gd name="connsiteX5" fmla="*/ 209018 w 360263"/>
              <a:gd name="connsiteY5" fmla="*/ 4 h 7252524"/>
              <a:gd name="connsiteX0" fmla="*/ 209018 w 360289"/>
              <a:gd name="connsiteY0" fmla="*/ 4 h 7252524"/>
              <a:gd name="connsiteX1" fmla="*/ 360263 w 360289"/>
              <a:gd name="connsiteY1" fmla="*/ 1488060 h 7252524"/>
              <a:gd name="connsiteX2" fmla="*/ 219864 w 360289"/>
              <a:gd name="connsiteY2" fmla="*/ 4095489 h 7252524"/>
              <a:gd name="connsiteX3" fmla="*/ 44711 w 360289"/>
              <a:gd name="connsiteY3" fmla="*/ 7252526 h 7252524"/>
              <a:gd name="connsiteX4" fmla="*/ 0 w 360289"/>
              <a:gd name="connsiteY4" fmla="*/ 6596101 h 7252524"/>
              <a:gd name="connsiteX5" fmla="*/ 105334 w 360289"/>
              <a:gd name="connsiteY5" fmla="*/ 3296358 h 7252524"/>
              <a:gd name="connsiteX6" fmla="*/ 209018 w 360289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105334 w 360886"/>
              <a:gd name="connsiteY5" fmla="*/ 3296358 h 7252524"/>
              <a:gd name="connsiteX6" fmla="*/ 209018 w 360886"/>
              <a:gd name="connsiteY6" fmla="*/ 4 h 7252524"/>
              <a:gd name="connsiteX0" fmla="*/ 209018 w 360886"/>
              <a:gd name="connsiteY0" fmla="*/ 4 h 7252524"/>
              <a:gd name="connsiteX1" fmla="*/ 360263 w 360886"/>
              <a:gd name="connsiteY1" fmla="*/ 1488060 h 7252524"/>
              <a:gd name="connsiteX2" fmla="*/ 310868 w 360886"/>
              <a:gd name="connsiteY2" fmla="*/ 4954873 h 7252524"/>
              <a:gd name="connsiteX3" fmla="*/ 44711 w 360886"/>
              <a:gd name="connsiteY3" fmla="*/ 7252526 h 7252524"/>
              <a:gd name="connsiteX4" fmla="*/ 0 w 360886"/>
              <a:gd name="connsiteY4" fmla="*/ 6596101 h 7252524"/>
              <a:gd name="connsiteX5" fmla="*/ 238094 w 360886"/>
              <a:gd name="connsiteY5" fmla="*/ 4330233 h 7252524"/>
              <a:gd name="connsiteX6" fmla="*/ 209018 w 360886"/>
              <a:gd name="connsiteY6" fmla="*/ 4 h 7252524"/>
              <a:gd name="connsiteX0" fmla="*/ 209018 w 327499"/>
              <a:gd name="connsiteY0" fmla="*/ 4 h 7252524"/>
              <a:gd name="connsiteX1" fmla="*/ 272865 w 327499"/>
              <a:gd name="connsiteY1" fmla="*/ 589190 h 7252524"/>
              <a:gd name="connsiteX2" fmla="*/ 310868 w 327499"/>
              <a:gd name="connsiteY2" fmla="*/ 4954873 h 7252524"/>
              <a:gd name="connsiteX3" fmla="*/ 44711 w 327499"/>
              <a:gd name="connsiteY3" fmla="*/ 7252526 h 7252524"/>
              <a:gd name="connsiteX4" fmla="*/ 0 w 327499"/>
              <a:gd name="connsiteY4" fmla="*/ 6596101 h 7252524"/>
              <a:gd name="connsiteX5" fmla="*/ 238094 w 327499"/>
              <a:gd name="connsiteY5" fmla="*/ 4330233 h 7252524"/>
              <a:gd name="connsiteX6" fmla="*/ 209018 w 327499"/>
              <a:gd name="connsiteY6" fmla="*/ 4 h 7252524"/>
              <a:gd name="connsiteX0" fmla="*/ 194634 w 327499"/>
              <a:gd name="connsiteY0" fmla="*/ 97510 h 7113472"/>
              <a:gd name="connsiteX1" fmla="*/ 272865 w 327499"/>
              <a:gd name="connsiteY1" fmla="*/ 450138 h 7113472"/>
              <a:gd name="connsiteX2" fmla="*/ 310868 w 327499"/>
              <a:gd name="connsiteY2" fmla="*/ 4815821 h 7113472"/>
              <a:gd name="connsiteX3" fmla="*/ 44711 w 327499"/>
              <a:gd name="connsiteY3" fmla="*/ 7113474 h 7113472"/>
              <a:gd name="connsiteX4" fmla="*/ 0 w 327499"/>
              <a:gd name="connsiteY4" fmla="*/ 6457049 h 7113472"/>
              <a:gd name="connsiteX5" fmla="*/ 238094 w 327499"/>
              <a:gd name="connsiteY5" fmla="*/ 4191181 h 7113472"/>
              <a:gd name="connsiteX6" fmla="*/ 194634 w 327499"/>
              <a:gd name="connsiteY6" fmla="*/ 97510 h 7113472"/>
              <a:gd name="connsiteX0" fmla="*/ 194634 w 320915"/>
              <a:gd name="connsiteY0" fmla="*/ 1211254 h 8227216"/>
              <a:gd name="connsiteX1" fmla="*/ 190744 w 320915"/>
              <a:gd name="connsiteY1" fmla="*/ 330715 h 8227216"/>
              <a:gd name="connsiteX2" fmla="*/ 310868 w 320915"/>
              <a:gd name="connsiteY2" fmla="*/ 5929565 h 8227216"/>
              <a:gd name="connsiteX3" fmla="*/ 44711 w 320915"/>
              <a:gd name="connsiteY3" fmla="*/ 8227218 h 8227216"/>
              <a:gd name="connsiteX4" fmla="*/ 0 w 320915"/>
              <a:gd name="connsiteY4" fmla="*/ 7570793 h 8227216"/>
              <a:gd name="connsiteX5" fmla="*/ 238094 w 320915"/>
              <a:gd name="connsiteY5" fmla="*/ 5304925 h 8227216"/>
              <a:gd name="connsiteX6" fmla="*/ 194634 w 320915"/>
              <a:gd name="connsiteY6" fmla="*/ 1211254 h 8227216"/>
              <a:gd name="connsiteX0" fmla="*/ 194634 w 320915"/>
              <a:gd name="connsiteY0" fmla="*/ 1493304 h 8509266"/>
              <a:gd name="connsiteX1" fmla="*/ 190744 w 320915"/>
              <a:gd name="connsiteY1" fmla="*/ 612765 h 8509266"/>
              <a:gd name="connsiteX2" fmla="*/ 310868 w 320915"/>
              <a:gd name="connsiteY2" fmla="*/ 6211615 h 8509266"/>
              <a:gd name="connsiteX3" fmla="*/ 44711 w 320915"/>
              <a:gd name="connsiteY3" fmla="*/ 8509268 h 8509266"/>
              <a:gd name="connsiteX4" fmla="*/ 0 w 320915"/>
              <a:gd name="connsiteY4" fmla="*/ 7852843 h 8509266"/>
              <a:gd name="connsiteX5" fmla="*/ 238094 w 320915"/>
              <a:gd name="connsiteY5" fmla="*/ 5586975 h 8509266"/>
              <a:gd name="connsiteX6" fmla="*/ 194634 w 320915"/>
              <a:gd name="connsiteY6" fmla="*/ 1493304 h 8509266"/>
              <a:gd name="connsiteX0" fmla="*/ 194634 w 323615"/>
              <a:gd name="connsiteY0" fmla="*/ 1493304 h 8509266"/>
              <a:gd name="connsiteX1" fmla="*/ 190744 w 323615"/>
              <a:gd name="connsiteY1" fmla="*/ 612765 h 8509266"/>
              <a:gd name="connsiteX2" fmla="*/ 310868 w 323615"/>
              <a:gd name="connsiteY2" fmla="*/ 6211615 h 8509266"/>
              <a:gd name="connsiteX3" fmla="*/ 44711 w 323615"/>
              <a:gd name="connsiteY3" fmla="*/ 8509268 h 8509266"/>
              <a:gd name="connsiteX4" fmla="*/ 0 w 323615"/>
              <a:gd name="connsiteY4" fmla="*/ 7852843 h 8509266"/>
              <a:gd name="connsiteX5" fmla="*/ 238094 w 323615"/>
              <a:gd name="connsiteY5" fmla="*/ 5586975 h 8509266"/>
              <a:gd name="connsiteX6" fmla="*/ 194634 w 323615"/>
              <a:gd name="connsiteY6" fmla="*/ 1493304 h 8509266"/>
              <a:gd name="connsiteX0" fmla="*/ 194634 w 323615"/>
              <a:gd name="connsiteY0" fmla="*/ 880540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94634 w 323615"/>
              <a:gd name="connsiteY6" fmla="*/ 880540 h 7896502"/>
              <a:gd name="connsiteX0" fmla="*/ 174676 w 323615"/>
              <a:gd name="connsiteY0" fmla="*/ 822716 h 7896502"/>
              <a:gd name="connsiteX1" fmla="*/ 190744 w 323615"/>
              <a:gd name="connsiteY1" fmla="*/ 1 h 7896502"/>
              <a:gd name="connsiteX2" fmla="*/ 310868 w 323615"/>
              <a:gd name="connsiteY2" fmla="*/ 5598851 h 7896502"/>
              <a:gd name="connsiteX3" fmla="*/ 44711 w 323615"/>
              <a:gd name="connsiteY3" fmla="*/ 7896504 h 7896502"/>
              <a:gd name="connsiteX4" fmla="*/ 0 w 323615"/>
              <a:gd name="connsiteY4" fmla="*/ 7240079 h 7896502"/>
              <a:gd name="connsiteX5" fmla="*/ 238094 w 323615"/>
              <a:gd name="connsiteY5" fmla="*/ 4974211 h 7896502"/>
              <a:gd name="connsiteX6" fmla="*/ 174676 w 323615"/>
              <a:gd name="connsiteY6" fmla="*/ 822716 h 7896502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4676 w 322361"/>
              <a:gd name="connsiteY0" fmla="*/ 939584 h 8013370"/>
              <a:gd name="connsiteX1" fmla="*/ 172569 w 322361"/>
              <a:gd name="connsiteY1" fmla="*/ 1 h 8013370"/>
              <a:gd name="connsiteX2" fmla="*/ 310868 w 322361"/>
              <a:gd name="connsiteY2" fmla="*/ 5715719 h 8013370"/>
              <a:gd name="connsiteX3" fmla="*/ 44711 w 322361"/>
              <a:gd name="connsiteY3" fmla="*/ 8013372 h 8013370"/>
              <a:gd name="connsiteX4" fmla="*/ 0 w 322361"/>
              <a:gd name="connsiteY4" fmla="*/ 7356947 h 8013370"/>
              <a:gd name="connsiteX5" fmla="*/ 238094 w 322361"/>
              <a:gd name="connsiteY5" fmla="*/ 5091079 h 8013370"/>
              <a:gd name="connsiteX6" fmla="*/ 174676 w 322361"/>
              <a:gd name="connsiteY6" fmla="*/ 939584 h 8013370"/>
              <a:gd name="connsiteX0" fmla="*/ 176944 w 324629"/>
              <a:gd name="connsiteY0" fmla="*/ 939584 h 8291036"/>
              <a:gd name="connsiteX1" fmla="*/ 174837 w 324629"/>
              <a:gd name="connsiteY1" fmla="*/ 1 h 8291036"/>
              <a:gd name="connsiteX2" fmla="*/ 313136 w 324629"/>
              <a:gd name="connsiteY2" fmla="*/ 5715719 h 8291036"/>
              <a:gd name="connsiteX3" fmla="*/ 0 w 324629"/>
              <a:gd name="connsiteY3" fmla="*/ 8291037 h 8291036"/>
              <a:gd name="connsiteX4" fmla="*/ 2268 w 324629"/>
              <a:gd name="connsiteY4" fmla="*/ 7356947 h 8291036"/>
              <a:gd name="connsiteX5" fmla="*/ 240362 w 324629"/>
              <a:gd name="connsiteY5" fmla="*/ 5091079 h 8291036"/>
              <a:gd name="connsiteX6" fmla="*/ 176944 w 324629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4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4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27825"/>
              <a:gd name="connsiteY0" fmla="*/ 939580 h 8291036"/>
              <a:gd name="connsiteX1" fmla="*/ 178033 w 327825"/>
              <a:gd name="connsiteY1" fmla="*/ 1 h 8291036"/>
              <a:gd name="connsiteX2" fmla="*/ 316332 w 327825"/>
              <a:gd name="connsiteY2" fmla="*/ 5715719 h 8291036"/>
              <a:gd name="connsiteX3" fmla="*/ 3196 w 327825"/>
              <a:gd name="connsiteY3" fmla="*/ 8291037 h 8291036"/>
              <a:gd name="connsiteX4" fmla="*/ 0 w 327825"/>
              <a:gd name="connsiteY4" fmla="*/ 7298304 h 8291036"/>
              <a:gd name="connsiteX5" fmla="*/ 243558 w 327825"/>
              <a:gd name="connsiteY5" fmla="*/ 5091079 h 8291036"/>
              <a:gd name="connsiteX6" fmla="*/ 180140 w 327825"/>
              <a:gd name="connsiteY6" fmla="*/ 939580 h 8291036"/>
              <a:gd name="connsiteX0" fmla="*/ 180140 w 339775"/>
              <a:gd name="connsiteY0" fmla="*/ 939580 h 8291036"/>
              <a:gd name="connsiteX1" fmla="*/ 178033 w 339775"/>
              <a:gd name="connsiteY1" fmla="*/ 1 h 8291036"/>
              <a:gd name="connsiteX2" fmla="*/ 329024 w 339775"/>
              <a:gd name="connsiteY2" fmla="*/ 5734652 h 8291036"/>
              <a:gd name="connsiteX3" fmla="*/ 3196 w 339775"/>
              <a:gd name="connsiteY3" fmla="*/ 8291037 h 8291036"/>
              <a:gd name="connsiteX4" fmla="*/ 0 w 339775"/>
              <a:gd name="connsiteY4" fmla="*/ 7298304 h 8291036"/>
              <a:gd name="connsiteX5" fmla="*/ 243558 w 339775"/>
              <a:gd name="connsiteY5" fmla="*/ 5091079 h 8291036"/>
              <a:gd name="connsiteX6" fmla="*/ 180140 w 339775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43558 w 330527"/>
              <a:gd name="connsiteY5" fmla="*/ 5091079 h 8291036"/>
              <a:gd name="connsiteX6" fmla="*/ 180140 w 330527"/>
              <a:gd name="connsiteY6" fmla="*/ 939580 h 8291036"/>
              <a:gd name="connsiteX0" fmla="*/ 180140 w 330527"/>
              <a:gd name="connsiteY0" fmla="*/ 939580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80140 w 330527"/>
              <a:gd name="connsiteY6" fmla="*/ 939580 h 8291036"/>
              <a:gd name="connsiteX0" fmla="*/ 149050 w 330527"/>
              <a:gd name="connsiteY0" fmla="*/ 332274 h 8291036"/>
              <a:gd name="connsiteX1" fmla="*/ 178033 w 330527"/>
              <a:gd name="connsiteY1" fmla="*/ 1 h 8291036"/>
              <a:gd name="connsiteX2" fmla="*/ 329024 w 330527"/>
              <a:gd name="connsiteY2" fmla="*/ 5734652 h 8291036"/>
              <a:gd name="connsiteX3" fmla="*/ 3196 w 330527"/>
              <a:gd name="connsiteY3" fmla="*/ 8291037 h 8291036"/>
              <a:gd name="connsiteX4" fmla="*/ 0 w 330527"/>
              <a:gd name="connsiteY4" fmla="*/ 7298304 h 8291036"/>
              <a:gd name="connsiteX5" fmla="*/ 261713 w 330527"/>
              <a:gd name="connsiteY5" fmla="*/ 5168657 h 8291036"/>
              <a:gd name="connsiteX6" fmla="*/ 149050 w 330527"/>
              <a:gd name="connsiteY6" fmla="*/ 332274 h 829103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49050 w 330411"/>
              <a:gd name="connsiteY0" fmla="*/ 685294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49050 w 330411"/>
              <a:gd name="connsiteY6" fmla="*/ 685294 h 8644056"/>
              <a:gd name="connsiteX0" fmla="*/ 138197 w 330411"/>
              <a:gd name="connsiteY0" fmla="*/ 725185 h 8644056"/>
              <a:gd name="connsiteX1" fmla="*/ 166994 w 330411"/>
              <a:gd name="connsiteY1" fmla="*/ 0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30411"/>
              <a:gd name="connsiteY0" fmla="*/ 725185 h 8644056"/>
              <a:gd name="connsiteX1" fmla="*/ 166994 w 330411"/>
              <a:gd name="connsiteY1" fmla="*/ -1 h 8644056"/>
              <a:gd name="connsiteX2" fmla="*/ 329024 w 330411"/>
              <a:gd name="connsiteY2" fmla="*/ 6087672 h 8644056"/>
              <a:gd name="connsiteX3" fmla="*/ 3196 w 330411"/>
              <a:gd name="connsiteY3" fmla="*/ 8644057 h 8644056"/>
              <a:gd name="connsiteX4" fmla="*/ 0 w 330411"/>
              <a:gd name="connsiteY4" fmla="*/ 7651324 h 8644056"/>
              <a:gd name="connsiteX5" fmla="*/ 261713 w 330411"/>
              <a:gd name="connsiteY5" fmla="*/ 5521677 h 8644056"/>
              <a:gd name="connsiteX6" fmla="*/ 138197 w 330411"/>
              <a:gd name="connsiteY6" fmla="*/ 725185 h 8644056"/>
              <a:gd name="connsiteX0" fmla="*/ 138197 w 343862"/>
              <a:gd name="connsiteY0" fmla="*/ 725185 h 8644056"/>
              <a:gd name="connsiteX1" fmla="*/ 166994 w 343862"/>
              <a:gd name="connsiteY1" fmla="*/ -1 h 8644056"/>
              <a:gd name="connsiteX2" fmla="*/ 276305 w 343862"/>
              <a:gd name="connsiteY2" fmla="*/ 2956166 h 8644056"/>
              <a:gd name="connsiteX3" fmla="*/ 329024 w 343862"/>
              <a:gd name="connsiteY3" fmla="*/ 6087672 h 8644056"/>
              <a:gd name="connsiteX4" fmla="*/ 3196 w 343862"/>
              <a:gd name="connsiteY4" fmla="*/ 8644057 h 8644056"/>
              <a:gd name="connsiteX5" fmla="*/ 0 w 343862"/>
              <a:gd name="connsiteY5" fmla="*/ 7651324 h 8644056"/>
              <a:gd name="connsiteX6" fmla="*/ 261713 w 343862"/>
              <a:gd name="connsiteY6" fmla="*/ 5521677 h 8644056"/>
              <a:gd name="connsiteX7" fmla="*/ 138197 w 343862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138197 w 393513"/>
              <a:gd name="connsiteY7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212768 w 393513"/>
              <a:gd name="connsiteY7" fmla="*/ 2704298 h 8644056"/>
              <a:gd name="connsiteX8" fmla="*/ 138197 w 393513"/>
              <a:gd name="connsiteY8" fmla="*/ 725185 h 8644056"/>
              <a:gd name="connsiteX0" fmla="*/ 138197 w 393513"/>
              <a:gd name="connsiteY0" fmla="*/ 725185 h 8644056"/>
              <a:gd name="connsiteX1" fmla="*/ 166994 w 393513"/>
              <a:gd name="connsiteY1" fmla="*/ -1 h 8644056"/>
              <a:gd name="connsiteX2" fmla="*/ 384330 w 393513"/>
              <a:gd name="connsiteY2" fmla="*/ 1496303 h 8644056"/>
              <a:gd name="connsiteX3" fmla="*/ 329024 w 393513"/>
              <a:gd name="connsiteY3" fmla="*/ 6087672 h 8644056"/>
              <a:gd name="connsiteX4" fmla="*/ 3196 w 393513"/>
              <a:gd name="connsiteY4" fmla="*/ 8644057 h 8644056"/>
              <a:gd name="connsiteX5" fmla="*/ 0 w 393513"/>
              <a:gd name="connsiteY5" fmla="*/ 7651324 h 8644056"/>
              <a:gd name="connsiteX6" fmla="*/ 261713 w 393513"/>
              <a:gd name="connsiteY6" fmla="*/ 5521677 h 8644056"/>
              <a:gd name="connsiteX7" fmla="*/ 337314 w 393513"/>
              <a:gd name="connsiteY7" fmla="*/ 1695383 h 8644056"/>
              <a:gd name="connsiteX8" fmla="*/ 138197 w 393513"/>
              <a:gd name="connsiteY8" fmla="*/ 725185 h 864405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37314 w 385300"/>
              <a:gd name="connsiteY7" fmla="*/ 2119303 h 9067976"/>
              <a:gd name="connsiteX8" fmla="*/ 138197 w 385300"/>
              <a:gd name="connsiteY8" fmla="*/ 1149105 h 9067976"/>
              <a:gd name="connsiteX0" fmla="*/ 138197 w 385300"/>
              <a:gd name="connsiteY0" fmla="*/ 1149105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8197 w 385300"/>
              <a:gd name="connsiteY8" fmla="*/ 1149105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247644 h 9067976"/>
              <a:gd name="connsiteX1" fmla="*/ 166994 w 385300"/>
              <a:gd name="connsiteY1" fmla="*/ 423919 h 9067976"/>
              <a:gd name="connsiteX2" fmla="*/ 374535 w 385300"/>
              <a:gd name="connsiteY2" fmla="*/ 368691 h 9067976"/>
              <a:gd name="connsiteX3" fmla="*/ 329024 w 385300"/>
              <a:gd name="connsiteY3" fmla="*/ 6511592 h 9067976"/>
              <a:gd name="connsiteX4" fmla="*/ 3196 w 385300"/>
              <a:gd name="connsiteY4" fmla="*/ 9067977 h 9067976"/>
              <a:gd name="connsiteX5" fmla="*/ 0 w 385300"/>
              <a:gd name="connsiteY5" fmla="*/ 8075244 h 9067976"/>
              <a:gd name="connsiteX6" fmla="*/ 261713 w 385300"/>
              <a:gd name="connsiteY6" fmla="*/ 5945597 h 9067976"/>
              <a:gd name="connsiteX7" fmla="*/ 318618 w 385300"/>
              <a:gd name="connsiteY7" fmla="*/ 902254 h 9067976"/>
              <a:gd name="connsiteX8" fmla="*/ 132808 w 385300"/>
              <a:gd name="connsiteY8" fmla="*/ 1247644 h 9067976"/>
              <a:gd name="connsiteX0" fmla="*/ 132808 w 385300"/>
              <a:gd name="connsiteY0" fmla="*/ 1352051 h 9172383"/>
              <a:gd name="connsiteX1" fmla="*/ 166994 w 385300"/>
              <a:gd name="connsiteY1" fmla="*/ 528326 h 9172383"/>
              <a:gd name="connsiteX2" fmla="*/ 374535 w 385300"/>
              <a:gd name="connsiteY2" fmla="*/ 473098 h 9172383"/>
              <a:gd name="connsiteX3" fmla="*/ 329024 w 385300"/>
              <a:gd name="connsiteY3" fmla="*/ 6615999 h 9172383"/>
              <a:gd name="connsiteX4" fmla="*/ 3196 w 385300"/>
              <a:gd name="connsiteY4" fmla="*/ 9172384 h 9172383"/>
              <a:gd name="connsiteX5" fmla="*/ 0 w 385300"/>
              <a:gd name="connsiteY5" fmla="*/ 8179651 h 9172383"/>
              <a:gd name="connsiteX6" fmla="*/ 261713 w 385300"/>
              <a:gd name="connsiteY6" fmla="*/ 6050004 h 9172383"/>
              <a:gd name="connsiteX7" fmla="*/ 318618 w 385300"/>
              <a:gd name="connsiteY7" fmla="*/ 1006661 h 9172383"/>
              <a:gd name="connsiteX8" fmla="*/ 132808 w 385300"/>
              <a:gd name="connsiteY8" fmla="*/ 1352051 h 9172383"/>
              <a:gd name="connsiteX0" fmla="*/ 132808 w 385300"/>
              <a:gd name="connsiteY0" fmla="*/ 1336019 h 9156351"/>
              <a:gd name="connsiteX1" fmla="*/ 157962 w 385300"/>
              <a:gd name="connsiteY1" fmla="*/ 571732 h 9156351"/>
              <a:gd name="connsiteX2" fmla="*/ 374535 w 385300"/>
              <a:gd name="connsiteY2" fmla="*/ 457066 h 9156351"/>
              <a:gd name="connsiteX3" fmla="*/ 329024 w 385300"/>
              <a:gd name="connsiteY3" fmla="*/ 6599967 h 9156351"/>
              <a:gd name="connsiteX4" fmla="*/ 3196 w 385300"/>
              <a:gd name="connsiteY4" fmla="*/ 9156352 h 9156351"/>
              <a:gd name="connsiteX5" fmla="*/ 0 w 385300"/>
              <a:gd name="connsiteY5" fmla="*/ 8163619 h 9156351"/>
              <a:gd name="connsiteX6" fmla="*/ 261713 w 385300"/>
              <a:gd name="connsiteY6" fmla="*/ 6033972 h 9156351"/>
              <a:gd name="connsiteX7" fmla="*/ 318618 w 385300"/>
              <a:gd name="connsiteY7" fmla="*/ 990629 h 9156351"/>
              <a:gd name="connsiteX8" fmla="*/ 132808 w 385300"/>
              <a:gd name="connsiteY8" fmla="*/ 1336019 h 9156351"/>
              <a:gd name="connsiteX0" fmla="*/ 129626 w 382118"/>
              <a:gd name="connsiteY0" fmla="*/ 1336019 h 9156351"/>
              <a:gd name="connsiteX1" fmla="*/ 154780 w 382118"/>
              <a:gd name="connsiteY1" fmla="*/ 571732 h 9156351"/>
              <a:gd name="connsiteX2" fmla="*/ 371353 w 382118"/>
              <a:gd name="connsiteY2" fmla="*/ 457066 h 9156351"/>
              <a:gd name="connsiteX3" fmla="*/ 325842 w 382118"/>
              <a:gd name="connsiteY3" fmla="*/ 6599967 h 9156351"/>
              <a:gd name="connsiteX4" fmla="*/ 14 w 382118"/>
              <a:gd name="connsiteY4" fmla="*/ 9156352 h 9156351"/>
              <a:gd name="connsiteX5" fmla="*/ 60094 w 382118"/>
              <a:gd name="connsiteY5" fmla="*/ 7865393 h 9156351"/>
              <a:gd name="connsiteX6" fmla="*/ 258531 w 382118"/>
              <a:gd name="connsiteY6" fmla="*/ 6033972 h 9156351"/>
              <a:gd name="connsiteX7" fmla="*/ 315436 w 382118"/>
              <a:gd name="connsiteY7" fmla="*/ 990629 h 9156351"/>
              <a:gd name="connsiteX8" fmla="*/ 129626 w 382118"/>
              <a:gd name="connsiteY8" fmla="*/ 1336019 h 9156351"/>
              <a:gd name="connsiteX0" fmla="*/ 349400 w 601892"/>
              <a:gd name="connsiteY0" fmla="*/ 1146448 h 8966780"/>
              <a:gd name="connsiteX1" fmla="*/ 1638 w 601892"/>
              <a:gd name="connsiteY1" fmla="*/ 1601337 h 8966780"/>
              <a:gd name="connsiteX2" fmla="*/ 591127 w 601892"/>
              <a:gd name="connsiteY2" fmla="*/ 267495 h 8966780"/>
              <a:gd name="connsiteX3" fmla="*/ 545616 w 601892"/>
              <a:gd name="connsiteY3" fmla="*/ 6410396 h 8966780"/>
              <a:gd name="connsiteX4" fmla="*/ 219788 w 601892"/>
              <a:gd name="connsiteY4" fmla="*/ 8966781 h 8966780"/>
              <a:gd name="connsiteX5" fmla="*/ 279868 w 601892"/>
              <a:gd name="connsiteY5" fmla="*/ 7675822 h 8966780"/>
              <a:gd name="connsiteX6" fmla="*/ 478305 w 601892"/>
              <a:gd name="connsiteY6" fmla="*/ 5844401 h 8966780"/>
              <a:gd name="connsiteX7" fmla="*/ 535210 w 601892"/>
              <a:gd name="connsiteY7" fmla="*/ 801058 h 8966780"/>
              <a:gd name="connsiteX8" fmla="*/ 349400 w 601892"/>
              <a:gd name="connsiteY8" fmla="*/ 1146448 h 8966780"/>
              <a:gd name="connsiteX0" fmla="*/ 50151 w 606247"/>
              <a:gd name="connsiteY0" fmla="*/ 2162697 h 8966780"/>
              <a:gd name="connsiteX1" fmla="*/ 5993 w 606247"/>
              <a:gd name="connsiteY1" fmla="*/ 1601337 h 8966780"/>
              <a:gd name="connsiteX2" fmla="*/ 595482 w 606247"/>
              <a:gd name="connsiteY2" fmla="*/ 267495 h 8966780"/>
              <a:gd name="connsiteX3" fmla="*/ 549971 w 606247"/>
              <a:gd name="connsiteY3" fmla="*/ 6410396 h 8966780"/>
              <a:gd name="connsiteX4" fmla="*/ 224143 w 606247"/>
              <a:gd name="connsiteY4" fmla="*/ 8966781 h 8966780"/>
              <a:gd name="connsiteX5" fmla="*/ 284223 w 606247"/>
              <a:gd name="connsiteY5" fmla="*/ 7675822 h 8966780"/>
              <a:gd name="connsiteX6" fmla="*/ 482660 w 606247"/>
              <a:gd name="connsiteY6" fmla="*/ 5844401 h 8966780"/>
              <a:gd name="connsiteX7" fmla="*/ 539565 w 606247"/>
              <a:gd name="connsiteY7" fmla="*/ 801058 h 8966780"/>
              <a:gd name="connsiteX8" fmla="*/ 50151 w 606247"/>
              <a:gd name="connsiteY8" fmla="*/ 2162697 h 8966780"/>
              <a:gd name="connsiteX0" fmla="*/ 60749 w 616845"/>
              <a:gd name="connsiteY0" fmla="*/ 2162697 h 8966780"/>
              <a:gd name="connsiteX1" fmla="*/ 16591 w 616845"/>
              <a:gd name="connsiteY1" fmla="*/ 1601337 h 8966780"/>
              <a:gd name="connsiteX2" fmla="*/ 606080 w 616845"/>
              <a:gd name="connsiteY2" fmla="*/ 267495 h 8966780"/>
              <a:gd name="connsiteX3" fmla="*/ 560569 w 616845"/>
              <a:gd name="connsiteY3" fmla="*/ 6410396 h 8966780"/>
              <a:gd name="connsiteX4" fmla="*/ 234741 w 616845"/>
              <a:gd name="connsiteY4" fmla="*/ 8966781 h 8966780"/>
              <a:gd name="connsiteX5" fmla="*/ 294821 w 616845"/>
              <a:gd name="connsiteY5" fmla="*/ 7675822 h 8966780"/>
              <a:gd name="connsiteX6" fmla="*/ 493258 w 616845"/>
              <a:gd name="connsiteY6" fmla="*/ 5844401 h 8966780"/>
              <a:gd name="connsiteX7" fmla="*/ 550163 w 616845"/>
              <a:gd name="connsiteY7" fmla="*/ 801058 h 8966780"/>
              <a:gd name="connsiteX8" fmla="*/ 60749 w 616845"/>
              <a:gd name="connsiteY8" fmla="*/ 2162697 h 8966780"/>
              <a:gd name="connsiteX0" fmla="*/ 84985 w 641081"/>
              <a:gd name="connsiteY0" fmla="*/ 2141739 h 8945822"/>
              <a:gd name="connsiteX1" fmla="*/ 10329 w 641081"/>
              <a:gd name="connsiteY1" fmla="*/ 1827848 h 8945822"/>
              <a:gd name="connsiteX2" fmla="*/ 630316 w 641081"/>
              <a:gd name="connsiteY2" fmla="*/ 246537 h 8945822"/>
              <a:gd name="connsiteX3" fmla="*/ 584805 w 641081"/>
              <a:gd name="connsiteY3" fmla="*/ 6389438 h 8945822"/>
              <a:gd name="connsiteX4" fmla="*/ 258977 w 641081"/>
              <a:gd name="connsiteY4" fmla="*/ 8945823 h 8945822"/>
              <a:gd name="connsiteX5" fmla="*/ 319057 w 641081"/>
              <a:gd name="connsiteY5" fmla="*/ 7654864 h 8945822"/>
              <a:gd name="connsiteX6" fmla="*/ 517494 w 641081"/>
              <a:gd name="connsiteY6" fmla="*/ 5823443 h 8945822"/>
              <a:gd name="connsiteX7" fmla="*/ 574399 w 641081"/>
              <a:gd name="connsiteY7" fmla="*/ 780100 h 8945822"/>
              <a:gd name="connsiteX8" fmla="*/ 84985 w 641081"/>
              <a:gd name="connsiteY8" fmla="*/ 2141739 h 8945822"/>
              <a:gd name="connsiteX0" fmla="*/ 74656 w 630752"/>
              <a:gd name="connsiteY0" fmla="*/ 2141739 h 8945822"/>
              <a:gd name="connsiteX1" fmla="*/ 0 w 630752"/>
              <a:gd name="connsiteY1" fmla="*/ 1827848 h 8945822"/>
              <a:gd name="connsiteX2" fmla="*/ 619987 w 630752"/>
              <a:gd name="connsiteY2" fmla="*/ 246537 h 8945822"/>
              <a:gd name="connsiteX3" fmla="*/ 574476 w 630752"/>
              <a:gd name="connsiteY3" fmla="*/ 6389438 h 8945822"/>
              <a:gd name="connsiteX4" fmla="*/ 248648 w 630752"/>
              <a:gd name="connsiteY4" fmla="*/ 8945823 h 8945822"/>
              <a:gd name="connsiteX5" fmla="*/ 308728 w 630752"/>
              <a:gd name="connsiteY5" fmla="*/ 7654864 h 8945822"/>
              <a:gd name="connsiteX6" fmla="*/ 507165 w 630752"/>
              <a:gd name="connsiteY6" fmla="*/ 5823443 h 8945822"/>
              <a:gd name="connsiteX7" fmla="*/ 564070 w 630752"/>
              <a:gd name="connsiteY7" fmla="*/ 780100 h 8945822"/>
              <a:gd name="connsiteX8" fmla="*/ 74656 w 630752"/>
              <a:gd name="connsiteY8" fmla="*/ 2141739 h 8945822"/>
              <a:gd name="connsiteX0" fmla="*/ 74656 w 630752"/>
              <a:gd name="connsiteY0" fmla="*/ 2153745 h 8957828"/>
              <a:gd name="connsiteX1" fmla="*/ 0 w 630752"/>
              <a:gd name="connsiteY1" fmla="*/ 1839854 h 8957828"/>
              <a:gd name="connsiteX2" fmla="*/ 619987 w 630752"/>
              <a:gd name="connsiteY2" fmla="*/ 258543 h 8957828"/>
              <a:gd name="connsiteX3" fmla="*/ 574476 w 630752"/>
              <a:gd name="connsiteY3" fmla="*/ 6401444 h 8957828"/>
              <a:gd name="connsiteX4" fmla="*/ 248648 w 630752"/>
              <a:gd name="connsiteY4" fmla="*/ 8957829 h 8957828"/>
              <a:gd name="connsiteX5" fmla="*/ 308728 w 630752"/>
              <a:gd name="connsiteY5" fmla="*/ 7666870 h 8957828"/>
              <a:gd name="connsiteX6" fmla="*/ 507165 w 630752"/>
              <a:gd name="connsiteY6" fmla="*/ 5835449 h 8957828"/>
              <a:gd name="connsiteX7" fmla="*/ 564070 w 630752"/>
              <a:gd name="connsiteY7" fmla="*/ 792106 h 8957828"/>
              <a:gd name="connsiteX8" fmla="*/ 74656 w 630752"/>
              <a:gd name="connsiteY8" fmla="*/ 2153745 h 8957828"/>
              <a:gd name="connsiteX0" fmla="*/ 74656 w 630752"/>
              <a:gd name="connsiteY0" fmla="*/ 2153745 h 8957828"/>
              <a:gd name="connsiteX1" fmla="*/ 0 w 630752"/>
              <a:gd name="connsiteY1" fmla="*/ 1839854 h 8957828"/>
              <a:gd name="connsiteX2" fmla="*/ 619987 w 630752"/>
              <a:gd name="connsiteY2" fmla="*/ 258543 h 8957828"/>
              <a:gd name="connsiteX3" fmla="*/ 574476 w 630752"/>
              <a:gd name="connsiteY3" fmla="*/ 6401444 h 8957828"/>
              <a:gd name="connsiteX4" fmla="*/ 248648 w 630752"/>
              <a:gd name="connsiteY4" fmla="*/ 8957829 h 8957828"/>
              <a:gd name="connsiteX5" fmla="*/ 231167 w 630752"/>
              <a:gd name="connsiteY5" fmla="*/ 8333584 h 8957828"/>
              <a:gd name="connsiteX6" fmla="*/ 507165 w 630752"/>
              <a:gd name="connsiteY6" fmla="*/ 5835449 h 8957828"/>
              <a:gd name="connsiteX7" fmla="*/ 564070 w 630752"/>
              <a:gd name="connsiteY7" fmla="*/ 792106 h 8957828"/>
              <a:gd name="connsiteX8" fmla="*/ 74656 w 630752"/>
              <a:gd name="connsiteY8" fmla="*/ 2153745 h 8957828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31167 w 630752"/>
              <a:gd name="connsiteY5" fmla="*/ 8333584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41536 w 630752"/>
              <a:gd name="connsiteY5" fmla="*/ 8415181 h 8722464"/>
              <a:gd name="connsiteX6" fmla="*/ 507165 w 630752"/>
              <a:gd name="connsiteY6" fmla="*/ 5835449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30752"/>
              <a:gd name="connsiteY0" fmla="*/ 2153745 h 8722464"/>
              <a:gd name="connsiteX1" fmla="*/ 0 w 630752"/>
              <a:gd name="connsiteY1" fmla="*/ 1839854 h 8722464"/>
              <a:gd name="connsiteX2" fmla="*/ 619987 w 630752"/>
              <a:gd name="connsiteY2" fmla="*/ 258543 h 8722464"/>
              <a:gd name="connsiteX3" fmla="*/ 574476 w 630752"/>
              <a:gd name="connsiteY3" fmla="*/ 6401444 h 8722464"/>
              <a:gd name="connsiteX4" fmla="*/ 292901 w 630752"/>
              <a:gd name="connsiteY4" fmla="*/ 8722464 h 8722464"/>
              <a:gd name="connsiteX5" fmla="*/ 241536 w 630752"/>
              <a:gd name="connsiteY5" fmla="*/ 8415181 h 8722464"/>
              <a:gd name="connsiteX6" fmla="*/ 561048 w 630752"/>
              <a:gd name="connsiteY6" fmla="*/ 3677784 h 8722464"/>
              <a:gd name="connsiteX7" fmla="*/ 564070 w 630752"/>
              <a:gd name="connsiteY7" fmla="*/ 792106 h 8722464"/>
              <a:gd name="connsiteX8" fmla="*/ 74656 w 630752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564070 w 660083"/>
              <a:gd name="connsiteY7" fmla="*/ 792106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60083"/>
              <a:gd name="connsiteY0" fmla="*/ 2153745 h 8722464"/>
              <a:gd name="connsiteX1" fmla="*/ 0 w 660083"/>
              <a:gd name="connsiteY1" fmla="*/ 1839854 h 8722464"/>
              <a:gd name="connsiteX2" fmla="*/ 619987 w 660083"/>
              <a:gd name="connsiteY2" fmla="*/ 258543 h 8722464"/>
              <a:gd name="connsiteX3" fmla="*/ 638696 w 660083"/>
              <a:gd name="connsiteY3" fmla="*/ 3947475 h 8722464"/>
              <a:gd name="connsiteX4" fmla="*/ 292901 w 660083"/>
              <a:gd name="connsiteY4" fmla="*/ 8722464 h 8722464"/>
              <a:gd name="connsiteX5" fmla="*/ 241536 w 660083"/>
              <a:gd name="connsiteY5" fmla="*/ 8415181 h 8722464"/>
              <a:gd name="connsiteX6" fmla="*/ 561048 w 660083"/>
              <a:gd name="connsiteY6" fmla="*/ 3677784 h 8722464"/>
              <a:gd name="connsiteX7" fmla="*/ 407339 w 660083"/>
              <a:gd name="connsiteY7" fmla="*/ 938722 h 8722464"/>
              <a:gd name="connsiteX8" fmla="*/ 74656 w 660083"/>
              <a:gd name="connsiteY8" fmla="*/ 2153745 h 8722464"/>
              <a:gd name="connsiteX0" fmla="*/ 74656 w 645852"/>
              <a:gd name="connsiteY0" fmla="*/ 1836779 h 8405498"/>
              <a:gd name="connsiteX1" fmla="*/ 0 w 645852"/>
              <a:gd name="connsiteY1" fmla="*/ 1522888 h 8405498"/>
              <a:gd name="connsiteX2" fmla="*/ 471752 w 645852"/>
              <a:gd name="connsiteY2" fmla="*/ 292380 h 8405498"/>
              <a:gd name="connsiteX3" fmla="*/ 638696 w 645852"/>
              <a:gd name="connsiteY3" fmla="*/ 3630509 h 8405498"/>
              <a:gd name="connsiteX4" fmla="*/ 292901 w 645852"/>
              <a:gd name="connsiteY4" fmla="*/ 8405498 h 8405498"/>
              <a:gd name="connsiteX5" fmla="*/ 241536 w 645852"/>
              <a:gd name="connsiteY5" fmla="*/ 8098215 h 8405498"/>
              <a:gd name="connsiteX6" fmla="*/ 561048 w 645852"/>
              <a:gd name="connsiteY6" fmla="*/ 3360818 h 8405498"/>
              <a:gd name="connsiteX7" fmla="*/ 407339 w 645852"/>
              <a:gd name="connsiteY7" fmla="*/ 621756 h 8405498"/>
              <a:gd name="connsiteX8" fmla="*/ 74656 w 645852"/>
              <a:gd name="connsiteY8" fmla="*/ 1836779 h 8405498"/>
              <a:gd name="connsiteX0" fmla="*/ 74656 w 646672"/>
              <a:gd name="connsiteY0" fmla="*/ 1836779 h 8405498"/>
              <a:gd name="connsiteX1" fmla="*/ 0 w 646672"/>
              <a:gd name="connsiteY1" fmla="*/ 1522888 h 8405498"/>
              <a:gd name="connsiteX2" fmla="*/ 471752 w 646672"/>
              <a:gd name="connsiteY2" fmla="*/ 292380 h 8405498"/>
              <a:gd name="connsiteX3" fmla="*/ 638696 w 646672"/>
              <a:gd name="connsiteY3" fmla="*/ 3630509 h 8405498"/>
              <a:gd name="connsiteX4" fmla="*/ 292901 w 646672"/>
              <a:gd name="connsiteY4" fmla="*/ 8405498 h 8405498"/>
              <a:gd name="connsiteX5" fmla="*/ 241536 w 646672"/>
              <a:gd name="connsiteY5" fmla="*/ 8098215 h 8405498"/>
              <a:gd name="connsiteX6" fmla="*/ 561048 w 646672"/>
              <a:gd name="connsiteY6" fmla="*/ 3360818 h 8405498"/>
              <a:gd name="connsiteX7" fmla="*/ 407339 w 646672"/>
              <a:gd name="connsiteY7" fmla="*/ 621756 h 8405498"/>
              <a:gd name="connsiteX8" fmla="*/ 74656 w 646672"/>
              <a:gd name="connsiteY8" fmla="*/ 1836779 h 8405498"/>
              <a:gd name="connsiteX0" fmla="*/ 74656 w 646672"/>
              <a:gd name="connsiteY0" fmla="*/ 1731059 h 8299778"/>
              <a:gd name="connsiteX1" fmla="*/ 0 w 646672"/>
              <a:gd name="connsiteY1" fmla="*/ 1417168 h 8299778"/>
              <a:gd name="connsiteX2" fmla="*/ 471752 w 646672"/>
              <a:gd name="connsiteY2" fmla="*/ 186660 h 8299778"/>
              <a:gd name="connsiteX3" fmla="*/ 638696 w 646672"/>
              <a:gd name="connsiteY3" fmla="*/ 3524789 h 8299778"/>
              <a:gd name="connsiteX4" fmla="*/ 292901 w 646672"/>
              <a:gd name="connsiteY4" fmla="*/ 8299778 h 8299778"/>
              <a:gd name="connsiteX5" fmla="*/ 241536 w 646672"/>
              <a:gd name="connsiteY5" fmla="*/ 7992495 h 8299778"/>
              <a:gd name="connsiteX6" fmla="*/ 561048 w 646672"/>
              <a:gd name="connsiteY6" fmla="*/ 3255098 h 8299778"/>
              <a:gd name="connsiteX7" fmla="*/ 407339 w 646672"/>
              <a:gd name="connsiteY7" fmla="*/ 516036 h 8299778"/>
              <a:gd name="connsiteX8" fmla="*/ 74656 w 646672"/>
              <a:gd name="connsiteY8" fmla="*/ 1731059 h 8299778"/>
              <a:gd name="connsiteX0" fmla="*/ 74656 w 647389"/>
              <a:gd name="connsiteY0" fmla="*/ 1731059 h 8299778"/>
              <a:gd name="connsiteX1" fmla="*/ 0 w 647389"/>
              <a:gd name="connsiteY1" fmla="*/ 1417168 h 8299778"/>
              <a:gd name="connsiteX2" fmla="*/ 471752 w 647389"/>
              <a:gd name="connsiteY2" fmla="*/ 186660 h 8299778"/>
              <a:gd name="connsiteX3" fmla="*/ 638696 w 647389"/>
              <a:gd name="connsiteY3" fmla="*/ 3524789 h 8299778"/>
              <a:gd name="connsiteX4" fmla="*/ 292901 w 647389"/>
              <a:gd name="connsiteY4" fmla="*/ 8299778 h 8299778"/>
              <a:gd name="connsiteX5" fmla="*/ 241536 w 647389"/>
              <a:gd name="connsiteY5" fmla="*/ 7992495 h 8299778"/>
              <a:gd name="connsiteX6" fmla="*/ 561048 w 647389"/>
              <a:gd name="connsiteY6" fmla="*/ 3255098 h 8299778"/>
              <a:gd name="connsiteX7" fmla="*/ 407339 w 647389"/>
              <a:gd name="connsiteY7" fmla="*/ 516036 h 8299778"/>
              <a:gd name="connsiteX8" fmla="*/ 74656 w 647389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61048 w 647561"/>
              <a:gd name="connsiteY6" fmla="*/ 3255098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90067 w 647561"/>
              <a:gd name="connsiteY6" fmla="*/ 3332431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7561"/>
              <a:gd name="connsiteY0" fmla="*/ 1731059 h 8299778"/>
              <a:gd name="connsiteX1" fmla="*/ 0 w 647561"/>
              <a:gd name="connsiteY1" fmla="*/ 1417168 h 8299778"/>
              <a:gd name="connsiteX2" fmla="*/ 471752 w 647561"/>
              <a:gd name="connsiteY2" fmla="*/ 186660 h 8299778"/>
              <a:gd name="connsiteX3" fmla="*/ 638877 w 647561"/>
              <a:gd name="connsiteY3" fmla="*/ 3436949 h 8299778"/>
              <a:gd name="connsiteX4" fmla="*/ 292901 w 647561"/>
              <a:gd name="connsiteY4" fmla="*/ 8299778 h 8299778"/>
              <a:gd name="connsiteX5" fmla="*/ 241536 w 647561"/>
              <a:gd name="connsiteY5" fmla="*/ 7992495 h 8299778"/>
              <a:gd name="connsiteX6" fmla="*/ 573865 w 647561"/>
              <a:gd name="connsiteY6" fmla="*/ 3328509 h 8299778"/>
              <a:gd name="connsiteX7" fmla="*/ 407339 w 647561"/>
              <a:gd name="connsiteY7" fmla="*/ 516036 h 8299778"/>
              <a:gd name="connsiteX8" fmla="*/ 74656 w 647561"/>
              <a:gd name="connsiteY8" fmla="*/ 1731059 h 8299778"/>
              <a:gd name="connsiteX0" fmla="*/ 74656 w 645958"/>
              <a:gd name="connsiteY0" fmla="*/ 1764382 h 8333101"/>
              <a:gd name="connsiteX1" fmla="*/ 0 w 645958"/>
              <a:gd name="connsiteY1" fmla="*/ 1450491 h 8333101"/>
              <a:gd name="connsiteX2" fmla="*/ 430491 w 645958"/>
              <a:gd name="connsiteY2" fmla="*/ 183621 h 8333101"/>
              <a:gd name="connsiteX3" fmla="*/ 638877 w 645958"/>
              <a:gd name="connsiteY3" fmla="*/ 3470272 h 8333101"/>
              <a:gd name="connsiteX4" fmla="*/ 292901 w 645958"/>
              <a:gd name="connsiteY4" fmla="*/ 8333101 h 8333101"/>
              <a:gd name="connsiteX5" fmla="*/ 241536 w 645958"/>
              <a:gd name="connsiteY5" fmla="*/ 8025818 h 8333101"/>
              <a:gd name="connsiteX6" fmla="*/ 573865 w 645958"/>
              <a:gd name="connsiteY6" fmla="*/ 3361832 h 8333101"/>
              <a:gd name="connsiteX7" fmla="*/ 407339 w 645958"/>
              <a:gd name="connsiteY7" fmla="*/ 549359 h 8333101"/>
              <a:gd name="connsiteX8" fmla="*/ 74656 w 645958"/>
              <a:gd name="connsiteY8" fmla="*/ 1764382 h 8333101"/>
              <a:gd name="connsiteX0" fmla="*/ 74656 w 645958"/>
              <a:gd name="connsiteY0" fmla="*/ 1764382 h 8333101"/>
              <a:gd name="connsiteX1" fmla="*/ 0 w 645958"/>
              <a:gd name="connsiteY1" fmla="*/ 1450491 h 8333101"/>
              <a:gd name="connsiteX2" fmla="*/ 430491 w 645958"/>
              <a:gd name="connsiteY2" fmla="*/ 183621 h 8333101"/>
              <a:gd name="connsiteX3" fmla="*/ 638877 w 645958"/>
              <a:gd name="connsiteY3" fmla="*/ 3470272 h 8333101"/>
              <a:gd name="connsiteX4" fmla="*/ 292901 w 645958"/>
              <a:gd name="connsiteY4" fmla="*/ 8333101 h 8333101"/>
              <a:gd name="connsiteX5" fmla="*/ 241536 w 645958"/>
              <a:gd name="connsiteY5" fmla="*/ 8025818 h 8333101"/>
              <a:gd name="connsiteX6" fmla="*/ 573865 w 645958"/>
              <a:gd name="connsiteY6" fmla="*/ 3361832 h 8333101"/>
              <a:gd name="connsiteX7" fmla="*/ 407339 w 645958"/>
              <a:gd name="connsiteY7" fmla="*/ 549359 h 8333101"/>
              <a:gd name="connsiteX8" fmla="*/ 74656 w 645958"/>
              <a:gd name="connsiteY8" fmla="*/ 1764382 h 8333101"/>
              <a:gd name="connsiteX0" fmla="*/ 74656 w 646430"/>
              <a:gd name="connsiteY0" fmla="*/ 1834083 h 8402802"/>
              <a:gd name="connsiteX1" fmla="*/ 0 w 646430"/>
              <a:gd name="connsiteY1" fmla="*/ 1520192 h 8402802"/>
              <a:gd name="connsiteX2" fmla="*/ 444426 w 646430"/>
              <a:gd name="connsiteY2" fmla="*/ 177597 h 8402802"/>
              <a:gd name="connsiteX3" fmla="*/ 638877 w 646430"/>
              <a:gd name="connsiteY3" fmla="*/ 3539973 h 8402802"/>
              <a:gd name="connsiteX4" fmla="*/ 292901 w 646430"/>
              <a:gd name="connsiteY4" fmla="*/ 8402802 h 8402802"/>
              <a:gd name="connsiteX5" fmla="*/ 241536 w 646430"/>
              <a:gd name="connsiteY5" fmla="*/ 8095519 h 8402802"/>
              <a:gd name="connsiteX6" fmla="*/ 573865 w 646430"/>
              <a:gd name="connsiteY6" fmla="*/ 3431533 h 8402802"/>
              <a:gd name="connsiteX7" fmla="*/ 407339 w 646430"/>
              <a:gd name="connsiteY7" fmla="*/ 619060 h 8402802"/>
              <a:gd name="connsiteX8" fmla="*/ 74656 w 646430"/>
              <a:gd name="connsiteY8" fmla="*/ 1834083 h 8402802"/>
              <a:gd name="connsiteX0" fmla="*/ 74656 w 647070"/>
              <a:gd name="connsiteY0" fmla="*/ 1834083 h 8402802"/>
              <a:gd name="connsiteX1" fmla="*/ 0 w 647070"/>
              <a:gd name="connsiteY1" fmla="*/ 1520192 h 8402802"/>
              <a:gd name="connsiteX2" fmla="*/ 444426 w 647070"/>
              <a:gd name="connsiteY2" fmla="*/ 177597 h 8402802"/>
              <a:gd name="connsiteX3" fmla="*/ 638877 w 647070"/>
              <a:gd name="connsiteY3" fmla="*/ 3539973 h 8402802"/>
              <a:gd name="connsiteX4" fmla="*/ 292901 w 647070"/>
              <a:gd name="connsiteY4" fmla="*/ 8402802 h 8402802"/>
              <a:gd name="connsiteX5" fmla="*/ 241536 w 647070"/>
              <a:gd name="connsiteY5" fmla="*/ 8095519 h 8402802"/>
              <a:gd name="connsiteX6" fmla="*/ 573865 w 647070"/>
              <a:gd name="connsiteY6" fmla="*/ 3431533 h 8402802"/>
              <a:gd name="connsiteX7" fmla="*/ 407339 w 647070"/>
              <a:gd name="connsiteY7" fmla="*/ 619060 h 8402802"/>
              <a:gd name="connsiteX8" fmla="*/ 74656 w 647070"/>
              <a:gd name="connsiteY8" fmla="*/ 1834083 h 8402802"/>
              <a:gd name="connsiteX0" fmla="*/ 74656 w 647070"/>
              <a:gd name="connsiteY0" fmla="*/ 1834083 h 8402802"/>
              <a:gd name="connsiteX1" fmla="*/ 0 w 647070"/>
              <a:gd name="connsiteY1" fmla="*/ 1520192 h 8402802"/>
              <a:gd name="connsiteX2" fmla="*/ 444426 w 647070"/>
              <a:gd name="connsiteY2" fmla="*/ 177597 h 8402802"/>
              <a:gd name="connsiteX3" fmla="*/ 638877 w 647070"/>
              <a:gd name="connsiteY3" fmla="*/ 3539973 h 8402802"/>
              <a:gd name="connsiteX4" fmla="*/ 292901 w 647070"/>
              <a:gd name="connsiteY4" fmla="*/ 8402802 h 8402802"/>
              <a:gd name="connsiteX5" fmla="*/ 241536 w 647070"/>
              <a:gd name="connsiteY5" fmla="*/ 8095519 h 8402802"/>
              <a:gd name="connsiteX6" fmla="*/ 573865 w 647070"/>
              <a:gd name="connsiteY6" fmla="*/ 3431533 h 8402802"/>
              <a:gd name="connsiteX7" fmla="*/ 331832 w 647070"/>
              <a:gd name="connsiteY7" fmla="*/ 1075343 h 8402802"/>
              <a:gd name="connsiteX8" fmla="*/ 74656 w 647070"/>
              <a:gd name="connsiteY8" fmla="*/ 1834083 h 8402802"/>
              <a:gd name="connsiteX0" fmla="*/ 74656 w 644765"/>
              <a:gd name="connsiteY0" fmla="*/ 1421330 h 7990049"/>
              <a:gd name="connsiteX1" fmla="*/ 0 w 644765"/>
              <a:gd name="connsiteY1" fmla="*/ 1107439 h 7990049"/>
              <a:gd name="connsiteX2" fmla="*/ 368919 w 644765"/>
              <a:gd name="connsiteY2" fmla="*/ 221139 h 7990049"/>
              <a:gd name="connsiteX3" fmla="*/ 638877 w 644765"/>
              <a:gd name="connsiteY3" fmla="*/ 3127220 h 7990049"/>
              <a:gd name="connsiteX4" fmla="*/ 292901 w 644765"/>
              <a:gd name="connsiteY4" fmla="*/ 7990049 h 7990049"/>
              <a:gd name="connsiteX5" fmla="*/ 241536 w 644765"/>
              <a:gd name="connsiteY5" fmla="*/ 7682766 h 7990049"/>
              <a:gd name="connsiteX6" fmla="*/ 573865 w 644765"/>
              <a:gd name="connsiteY6" fmla="*/ 3018780 h 7990049"/>
              <a:gd name="connsiteX7" fmla="*/ 331832 w 644765"/>
              <a:gd name="connsiteY7" fmla="*/ 662590 h 7990049"/>
              <a:gd name="connsiteX8" fmla="*/ 74656 w 64476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73865 w 653755"/>
              <a:gd name="connsiteY6" fmla="*/ 3018780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3755"/>
              <a:gd name="connsiteY0" fmla="*/ 1421330 h 7990049"/>
              <a:gd name="connsiteX1" fmla="*/ 0 w 653755"/>
              <a:gd name="connsiteY1" fmla="*/ 1107439 h 7990049"/>
              <a:gd name="connsiteX2" fmla="*/ 368919 w 653755"/>
              <a:gd name="connsiteY2" fmla="*/ 221139 h 7990049"/>
              <a:gd name="connsiteX3" fmla="*/ 648063 w 653755"/>
              <a:gd name="connsiteY3" fmla="*/ 2602146 h 7990049"/>
              <a:gd name="connsiteX4" fmla="*/ 292901 w 653755"/>
              <a:gd name="connsiteY4" fmla="*/ 7990049 h 7990049"/>
              <a:gd name="connsiteX5" fmla="*/ 241536 w 653755"/>
              <a:gd name="connsiteY5" fmla="*/ 7682766 h 7990049"/>
              <a:gd name="connsiteX6" fmla="*/ 588342 w 653755"/>
              <a:gd name="connsiteY6" fmla="*/ 2679537 h 7990049"/>
              <a:gd name="connsiteX7" fmla="*/ 331832 w 653755"/>
              <a:gd name="connsiteY7" fmla="*/ 662590 h 7990049"/>
              <a:gd name="connsiteX8" fmla="*/ 74656 w 653755"/>
              <a:gd name="connsiteY8" fmla="*/ 1421330 h 7990049"/>
              <a:gd name="connsiteX0" fmla="*/ 74656 w 654686"/>
              <a:gd name="connsiteY0" fmla="*/ 1421330 h 7990049"/>
              <a:gd name="connsiteX1" fmla="*/ 0 w 654686"/>
              <a:gd name="connsiteY1" fmla="*/ 1107439 h 7990049"/>
              <a:gd name="connsiteX2" fmla="*/ 368919 w 654686"/>
              <a:gd name="connsiteY2" fmla="*/ 221139 h 7990049"/>
              <a:gd name="connsiteX3" fmla="*/ 648063 w 654686"/>
              <a:gd name="connsiteY3" fmla="*/ 2602146 h 7990049"/>
              <a:gd name="connsiteX4" fmla="*/ 292901 w 654686"/>
              <a:gd name="connsiteY4" fmla="*/ 7990049 h 7990049"/>
              <a:gd name="connsiteX5" fmla="*/ 241536 w 654686"/>
              <a:gd name="connsiteY5" fmla="*/ 7682766 h 7990049"/>
              <a:gd name="connsiteX6" fmla="*/ 588342 w 654686"/>
              <a:gd name="connsiteY6" fmla="*/ 2679537 h 7990049"/>
              <a:gd name="connsiteX7" fmla="*/ 331832 w 654686"/>
              <a:gd name="connsiteY7" fmla="*/ 662590 h 7990049"/>
              <a:gd name="connsiteX8" fmla="*/ 74656 w 654686"/>
              <a:gd name="connsiteY8" fmla="*/ 1421330 h 7990049"/>
              <a:gd name="connsiteX0" fmla="*/ 74656 w 654686"/>
              <a:gd name="connsiteY0" fmla="*/ 1354631 h 7923350"/>
              <a:gd name="connsiteX1" fmla="*/ 0 w 654686"/>
              <a:gd name="connsiteY1" fmla="*/ 1040740 h 7923350"/>
              <a:gd name="connsiteX2" fmla="*/ 368919 w 654686"/>
              <a:gd name="connsiteY2" fmla="*/ 154440 h 7923350"/>
              <a:gd name="connsiteX3" fmla="*/ 648063 w 654686"/>
              <a:gd name="connsiteY3" fmla="*/ 2535447 h 7923350"/>
              <a:gd name="connsiteX4" fmla="*/ 292901 w 654686"/>
              <a:gd name="connsiteY4" fmla="*/ 7923350 h 7923350"/>
              <a:gd name="connsiteX5" fmla="*/ 241536 w 654686"/>
              <a:gd name="connsiteY5" fmla="*/ 7616067 h 7923350"/>
              <a:gd name="connsiteX6" fmla="*/ 588342 w 654686"/>
              <a:gd name="connsiteY6" fmla="*/ 2612838 h 7923350"/>
              <a:gd name="connsiteX7" fmla="*/ 331832 w 654686"/>
              <a:gd name="connsiteY7" fmla="*/ 595891 h 7923350"/>
              <a:gd name="connsiteX8" fmla="*/ 74656 w 654686"/>
              <a:gd name="connsiteY8" fmla="*/ 1354631 h 7923350"/>
              <a:gd name="connsiteX0" fmla="*/ 60327 w 640357"/>
              <a:gd name="connsiteY0" fmla="*/ 1343106 h 7911825"/>
              <a:gd name="connsiteX1" fmla="*/ 0 w 640357"/>
              <a:gd name="connsiteY1" fmla="*/ 1155733 h 7911825"/>
              <a:gd name="connsiteX2" fmla="*/ 354590 w 640357"/>
              <a:gd name="connsiteY2" fmla="*/ 142915 h 7911825"/>
              <a:gd name="connsiteX3" fmla="*/ 633734 w 640357"/>
              <a:gd name="connsiteY3" fmla="*/ 2523922 h 7911825"/>
              <a:gd name="connsiteX4" fmla="*/ 278572 w 640357"/>
              <a:gd name="connsiteY4" fmla="*/ 7911825 h 7911825"/>
              <a:gd name="connsiteX5" fmla="*/ 227207 w 640357"/>
              <a:gd name="connsiteY5" fmla="*/ 7604542 h 7911825"/>
              <a:gd name="connsiteX6" fmla="*/ 574013 w 640357"/>
              <a:gd name="connsiteY6" fmla="*/ 2601313 h 7911825"/>
              <a:gd name="connsiteX7" fmla="*/ 317503 w 640357"/>
              <a:gd name="connsiteY7" fmla="*/ 584366 h 7911825"/>
              <a:gd name="connsiteX8" fmla="*/ 60327 w 640357"/>
              <a:gd name="connsiteY8" fmla="*/ 1343106 h 7911825"/>
              <a:gd name="connsiteX0" fmla="*/ 162649 w 742679"/>
              <a:gd name="connsiteY0" fmla="*/ 1373375 h 7942094"/>
              <a:gd name="connsiteX1" fmla="*/ 0 w 742679"/>
              <a:gd name="connsiteY1" fmla="*/ 888795 h 7942094"/>
              <a:gd name="connsiteX2" fmla="*/ 456912 w 742679"/>
              <a:gd name="connsiteY2" fmla="*/ 173184 h 7942094"/>
              <a:gd name="connsiteX3" fmla="*/ 736056 w 742679"/>
              <a:gd name="connsiteY3" fmla="*/ 2554191 h 7942094"/>
              <a:gd name="connsiteX4" fmla="*/ 380894 w 742679"/>
              <a:gd name="connsiteY4" fmla="*/ 7942094 h 7942094"/>
              <a:gd name="connsiteX5" fmla="*/ 329529 w 742679"/>
              <a:gd name="connsiteY5" fmla="*/ 7634811 h 7942094"/>
              <a:gd name="connsiteX6" fmla="*/ 676335 w 742679"/>
              <a:gd name="connsiteY6" fmla="*/ 2631582 h 7942094"/>
              <a:gd name="connsiteX7" fmla="*/ 419825 w 742679"/>
              <a:gd name="connsiteY7" fmla="*/ 614635 h 7942094"/>
              <a:gd name="connsiteX8" fmla="*/ 162649 w 742679"/>
              <a:gd name="connsiteY8" fmla="*/ 1373375 h 7942094"/>
              <a:gd name="connsiteX0" fmla="*/ 11017 w 860766"/>
              <a:gd name="connsiteY0" fmla="*/ 2072664 h 7942094"/>
              <a:gd name="connsiteX1" fmla="*/ 118087 w 860766"/>
              <a:gd name="connsiteY1" fmla="*/ 888795 h 7942094"/>
              <a:gd name="connsiteX2" fmla="*/ 574999 w 860766"/>
              <a:gd name="connsiteY2" fmla="*/ 173184 h 7942094"/>
              <a:gd name="connsiteX3" fmla="*/ 854143 w 860766"/>
              <a:gd name="connsiteY3" fmla="*/ 2554191 h 7942094"/>
              <a:gd name="connsiteX4" fmla="*/ 498981 w 860766"/>
              <a:gd name="connsiteY4" fmla="*/ 7942094 h 7942094"/>
              <a:gd name="connsiteX5" fmla="*/ 447616 w 860766"/>
              <a:gd name="connsiteY5" fmla="*/ 7634811 h 7942094"/>
              <a:gd name="connsiteX6" fmla="*/ 794422 w 860766"/>
              <a:gd name="connsiteY6" fmla="*/ 2631582 h 7942094"/>
              <a:gd name="connsiteX7" fmla="*/ 537912 w 860766"/>
              <a:gd name="connsiteY7" fmla="*/ 614635 h 7942094"/>
              <a:gd name="connsiteX8" fmla="*/ 11017 w 860766"/>
              <a:gd name="connsiteY8" fmla="*/ 2072664 h 7942094"/>
              <a:gd name="connsiteX0" fmla="*/ 70119 w 919868"/>
              <a:gd name="connsiteY0" fmla="*/ 1999025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597014 w 919868"/>
              <a:gd name="connsiteY7" fmla="*/ 540996 h 7868455"/>
              <a:gd name="connsiteX8" fmla="*/ 70119 w 919868"/>
              <a:gd name="connsiteY8" fmla="*/ 1999025 h 7868455"/>
              <a:gd name="connsiteX0" fmla="*/ 55247 w 919868"/>
              <a:gd name="connsiteY0" fmla="*/ 2136042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597014 w 919868"/>
              <a:gd name="connsiteY7" fmla="*/ 540996 h 7868455"/>
              <a:gd name="connsiteX8" fmla="*/ 55247 w 919868"/>
              <a:gd name="connsiteY8" fmla="*/ 2136042 h 7868455"/>
              <a:gd name="connsiteX0" fmla="*/ 55247 w 919868"/>
              <a:gd name="connsiteY0" fmla="*/ 2136042 h 7868455"/>
              <a:gd name="connsiteX1" fmla="*/ 0 w 919868"/>
              <a:gd name="connsiteY1" fmla="*/ 1844433 h 7868455"/>
              <a:gd name="connsiteX2" fmla="*/ 634101 w 919868"/>
              <a:gd name="connsiteY2" fmla="*/ 99545 h 7868455"/>
              <a:gd name="connsiteX3" fmla="*/ 913245 w 919868"/>
              <a:gd name="connsiteY3" fmla="*/ 2480552 h 7868455"/>
              <a:gd name="connsiteX4" fmla="*/ 558083 w 919868"/>
              <a:gd name="connsiteY4" fmla="*/ 7868455 h 7868455"/>
              <a:gd name="connsiteX5" fmla="*/ 506718 w 919868"/>
              <a:gd name="connsiteY5" fmla="*/ 7561172 h 7868455"/>
              <a:gd name="connsiteX6" fmla="*/ 853524 w 919868"/>
              <a:gd name="connsiteY6" fmla="*/ 2557943 h 7868455"/>
              <a:gd name="connsiteX7" fmla="*/ 493179 w 919868"/>
              <a:gd name="connsiteY7" fmla="*/ 190699 h 7868455"/>
              <a:gd name="connsiteX8" fmla="*/ 55247 w 919868"/>
              <a:gd name="connsiteY8" fmla="*/ 2136042 h 7868455"/>
              <a:gd name="connsiteX0" fmla="*/ 55247 w 917737"/>
              <a:gd name="connsiteY0" fmla="*/ 2416246 h 8148659"/>
              <a:gd name="connsiteX1" fmla="*/ 0 w 917737"/>
              <a:gd name="connsiteY1" fmla="*/ 2124637 h 8148659"/>
              <a:gd name="connsiteX2" fmla="*/ 521228 w 917737"/>
              <a:gd name="connsiteY2" fmla="*/ 88780 h 8148659"/>
              <a:gd name="connsiteX3" fmla="*/ 913245 w 917737"/>
              <a:gd name="connsiteY3" fmla="*/ 2760756 h 8148659"/>
              <a:gd name="connsiteX4" fmla="*/ 558083 w 917737"/>
              <a:gd name="connsiteY4" fmla="*/ 8148659 h 8148659"/>
              <a:gd name="connsiteX5" fmla="*/ 506718 w 917737"/>
              <a:gd name="connsiteY5" fmla="*/ 7841376 h 8148659"/>
              <a:gd name="connsiteX6" fmla="*/ 853524 w 917737"/>
              <a:gd name="connsiteY6" fmla="*/ 2838147 h 8148659"/>
              <a:gd name="connsiteX7" fmla="*/ 493179 w 917737"/>
              <a:gd name="connsiteY7" fmla="*/ 470903 h 8148659"/>
              <a:gd name="connsiteX8" fmla="*/ 55247 w 917737"/>
              <a:gd name="connsiteY8" fmla="*/ 2416246 h 814865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78670 w 903228"/>
              <a:gd name="connsiteY7" fmla="*/ 469643 h 8147399"/>
              <a:gd name="connsiteX8" fmla="*/ 40738 w 903228"/>
              <a:gd name="connsiteY8" fmla="*/ 2414986 h 814739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78670 w 903228"/>
              <a:gd name="connsiteY7" fmla="*/ 469643 h 8147399"/>
              <a:gd name="connsiteX8" fmla="*/ 40738 w 903228"/>
              <a:gd name="connsiteY8" fmla="*/ 2414986 h 8147399"/>
              <a:gd name="connsiteX0" fmla="*/ 40738 w 903228"/>
              <a:gd name="connsiteY0" fmla="*/ 2414986 h 8147399"/>
              <a:gd name="connsiteX1" fmla="*/ 0 w 903228"/>
              <a:gd name="connsiteY1" fmla="*/ 2162043 h 8147399"/>
              <a:gd name="connsiteX2" fmla="*/ 506719 w 903228"/>
              <a:gd name="connsiteY2" fmla="*/ 87520 h 8147399"/>
              <a:gd name="connsiteX3" fmla="*/ 898736 w 903228"/>
              <a:gd name="connsiteY3" fmla="*/ 2759496 h 8147399"/>
              <a:gd name="connsiteX4" fmla="*/ 543574 w 903228"/>
              <a:gd name="connsiteY4" fmla="*/ 8147399 h 8147399"/>
              <a:gd name="connsiteX5" fmla="*/ 492209 w 903228"/>
              <a:gd name="connsiteY5" fmla="*/ 7840116 h 8147399"/>
              <a:gd name="connsiteX6" fmla="*/ 839015 w 903228"/>
              <a:gd name="connsiteY6" fmla="*/ 2836887 h 8147399"/>
              <a:gd name="connsiteX7" fmla="*/ 448533 w 903228"/>
              <a:gd name="connsiteY7" fmla="*/ 541444 h 8147399"/>
              <a:gd name="connsiteX8" fmla="*/ 40738 w 903228"/>
              <a:gd name="connsiteY8" fmla="*/ 2414986 h 814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228" h="8147399">
                <a:moveTo>
                  <a:pt x="40738" y="2414986"/>
                </a:moveTo>
                <a:cubicBezTo>
                  <a:pt x="-24599" y="2119490"/>
                  <a:pt x="77483" y="2462158"/>
                  <a:pt x="0" y="2162043"/>
                </a:cubicBezTo>
                <a:cubicBezTo>
                  <a:pt x="75254" y="1843375"/>
                  <a:pt x="388006" y="-474707"/>
                  <a:pt x="506719" y="87520"/>
                </a:cubicBezTo>
                <a:cubicBezTo>
                  <a:pt x="631843" y="686457"/>
                  <a:pt x="944254" y="1811514"/>
                  <a:pt x="898736" y="2759496"/>
                </a:cubicBezTo>
                <a:cubicBezTo>
                  <a:pt x="846144" y="3720240"/>
                  <a:pt x="619573" y="7511655"/>
                  <a:pt x="543574" y="8147399"/>
                </a:cubicBezTo>
                <a:cubicBezTo>
                  <a:pt x="476189" y="7747710"/>
                  <a:pt x="553187" y="8203105"/>
                  <a:pt x="492209" y="7840116"/>
                </a:cubicBezTo>
                <a:cubicBezTo>
                  <a:pt x="556330" y="7353572"/>
                  <a:pt x="804179" y="3936236"/>
                  <a:pt x="839015" y="2836887"/>
                </a:cubicBezTo>
                <a:cubicBezTo>
                  <a:pt x="874476" y="2012383"/>
                  <a:pt x="545202" y="998966"/>
                  <a:pt x="448533" y="541444"/>
                </a:cubicBezTo>
                <a:cubicBezTo>
                  <a:pt x="341530" y="380233"/>
                  <a:pt x="160531" y="1804297"/>
                  <a:pt x="40738" y="2414986"/>
                </a:cubicBezTo>
                <a:close/>
              </a:path>
            </a:pathLst>
          </a:custGeom>
          <a:gradFill flip="none" rotWithShape="1">
            <a:gsLst>
              <a:gs pos="0">
                <a:srgbClr val="008000">
                  <a:alpha val="68000"/>
                </a:srgbClr>
              </a:gs>
              <a:gs pos="100000">
                <a:srgbClr val="408000"/>
              </a:gs>
            </a:gsLst>
            <a:lin ang="169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平行四辺形 8"/>
          <p:cNvSpPr/>
          <p:nvPr/>
        </p:nvSpPr>
        <p:spPr>
          <a:xfrm rot="2134903">
            <a:off x="3871551" y="4343494"/>
            <a:ext cx="234885" cy="86957"/>
          </a:xfrm>
          <a:custGeom>
            <a:avLst/>
            <a:gdLst>
              <a:gd name="connsiteX0" fmla="*/ 0 w 260350"/>
              <a:gd name="connsiteY0" fmla="*/ 63500 h 63500"/>
              <a:gd name="connsiteX1" fmla="*/ 15875 w 260350"/>
              <a:gd name="connsiteY1" fmla="*/ 0 h 63500"/>
              <a:gd name="connsiteX2" fmla="*/ 260350 w 260350"/>
              <a:gd name="connsiteY2" fmla="*/ 0 h 63500"/>
              <a:gd name="connsiteX3" fmla="*/ 244475 w 260350"/>
              <a:gd name="connsiteY3" fmla="*/ 63500 h 63500"/>
              <a:gd name="connsiteX4" fmla="*/ 0 w 260350"/>
              <a:gd name="connsiteY4" fmla="*/ 63500 h 63500"/>
              <a:gd name="connsiteX0" fmla="*/ 0 w 290244"/>
              <a:gd name="connsiteY0" fmla="*/ 65368 h 65368"/>
              <a:gd name="connsiteX1" fmla="*/ 15875 w 290244"/>
              <a:gd name="connsiteY1" fmla="*/ 1868 h 65368"/>
              <a:gd name="connsiteX2" fmla="*/ 290244 w 290244"/>
              <a:gd name="connsiteY2" fmla="*/ 0 h 65368"/>
              <a:gd name="connsiteX3" fmla="*/ 244475 w 290244"/>
              <a:gd name="connsiteY3" fmla="*/ 65368 h 65368"/>
              <a:gd name="connsiteX4" fmla="*/ 0 w 290244"/>
              <a:gd name="connsiteY4" fmla="*/ 65368 h 65368"/>
              <a:gd name="connsiteX0" fmla="*/ 0 w 290244"/>
              <a:gd name="connsiteY0" fmla="*/ 65368 h 77943"/>
              <a:gd name="connsiteX1" fmla="*/ 15875 w 290244"/>
              <a:gd name="connsiteY1" fmla="*/ 1868 h 77943"/>
              <a:gd name="connsiteX2" fmla="*/ 290244 w 290244"/>
              <a:gd name="connsiteY2" fmla="*/ 0 h 77943"/>
              <a:gd name="connsiteX3" fmla="*/ 210528 w 290244"/>
              <a:gd name="connsiteY3" fmla="*/ 77943 h 77943"/>
              <a:gd name="connsiteX4" fmla="*/ 0 w 290244"/>
              <a:gd name="connsiteY4" fmla="*/ 65368 h 77943"/>
              <a:gd name="connsiteX0" fmla="*/ 0 w 290244"/>
              <a:gd name="connsiteY0" fmla="*/ 69463 h 82038"/>
              <a:gd name="connsiteX1" fmla="*/ 89688 w 290244"/>
              <a:gd name="connsiteY1" fmla="*/ 0 h 82038"/>
              <a:gd name="connsiteX2" fmla="*/ 290244 w 290244"/>
              <a:gd name="connsiteY2" fmla="*/ 4095 h 82038"/>
              <a:gd name="connsiteX3" fmla="*/ 210528 w 290244"/>
              <a:gd name="connsiteY3" fmla="*/ 82038 h 82038"/>
              <a:gd name="connsiteX4" fmla="*/ 0 w 290244"/>
              <a:gd name="connsiteY4" fmla="*/ 69463 h 82038"/>
              <a:gd name="connsiteX0" fmla="*/ 0 w 271791"/>
              <a:gd name="connsiteY0" fmla="*/ 67972 h 82038"/>
              <a:gd name="connsiteX1" fmla="*/ 71235 w 271791"/>
              <a:gd name="connsiteY1" fmla="*/ 0 h 82038"/>
              <a:gd name="connsiteX2" fmla="*/ 271791 w 271791"/>
              <a:gd name="connsiteY2" fmla="*/ 4095 h 82038"/>
              <a:gd name="connsiteX3" fmla="*/ 192075 w 271791"/>
              <a:gd name="connsiteY3" fmla="*/ 82038 h 82038"/>
              <a:gd name="connsiteX4" fmla="*/ 0 w 271791"/>
              <a:gd name="connsiteY4" fmla="*/ 67972 h 82038"/>
              <a:gd name="connsiteX0" fmla="*/ 0 w 271791"/>
              <a:gd name="connsiteY0" fmla="*/ 63877 h 77943"/>
              <a:gd name="connsiteX1" fmla="*/ 53895 w 271791"/>
              <a:gd name="connsiteY1" fmla="*/ 4408 h 77943"/>
              <a:gd name="connsiteX2" fmla="*/ 271791 w 271791"/>
              <a:gd name="connsiteY2" fmla="*/ 0 h 77943"/>
              <a:gd name="connsiteX3" fmla="*/ 192075 w 271791"/>
              <a:gd name="connsiteY3" fmla="*/ 77943 h 77943"/>
              <a:gd name="connsiteX4" fmla="*/ 0 w 271791"/>
              <a:gd name="connsiteY4" fmla="*/ 63877 h 77943"/>
              <a:gd name="connsiteX0" fmla="*/ 0 w 258146"/>
              <a:gd name="connsiteY0" fmla="*/ 59469 h 73535"/>
              <a:gd name="connsiteX1" fmla="*/ 53895 w 258146"/>
              <a:gd name="connsiteY1" fmla="*/ 0 h 73535"/>
              <a:gd name="connsiteX2" fmla="*/ 258146 w 258146"/>
              <a:gd name="connsiteY2" fmla="*/ 9259 h 73535"/>
              <a:gd name="connsiteX3" fmla="*/ 192075 w 258146"/>
              <a:gd name="connsiteY3" fmla="*/ 73535 h 73535"/>
              <a:gd name="connsiteX4" fmla="*/ 0 w 258146"/>
              <a:gd name="connsiteY4" fmla="*/ 59469 h 73535"/>
              <a:gd name="connsiteX0" fmla="*/ 0 w 258146"/>
              <a:gd name="connsiteY0" fmla="*/ 52080 h 66146"/>
              <a:gd name="connsiteX1" fmla="*/ 43566 w 258146"/>
              <a:gd name="connsiteY1" fmla="*/ 0 h 66146"/>
              <a:gd name="connsiteX2" fmla="*/ 258146 w 258146"/>
              <a:gd name="connsiteY2" fmla="*/ 1870 h 66146"/>
              <a:gd name="connsiteX3" fmla="*/ 192075 w 258146"/>
              <a:gd name="connsiteY3" fmla="*/ 66146 h 66146"/>
              <a:gd name="connsiteX4" fmla="*/ 0 w 258146"/>
              <a:gd name="connsiteY4" fmla="*/ 52080 h 66146"/>
              <a:gd name="connsiteX0" fmla="*/ 0 w 286309"/>
              <a:gd name="connsiteY0" fmla="*/ 52080 h 66146"/>
              <a:gd name="connsiteX1" fmla="*/ 43566 w 286309"/>
              <a:gd name="connsiteY1" fmla="*/ 0 h 66146"/>
              <a:gd name="connsiteX2" fmla="*/ 286309 w 286309"/>
              <a:gd name="connsiteY2" fmla="*/ 9061 h 66146"/>
              <a:gd name="connsiteX3" fmla="*/ 192075 w 286309"/>
              <a:gd name="connsiteY3" fmla="*/ 66146 h 66146"/>
              <a:gd name="connsiteX4" fmla="*/ 0 w 286309"/>
              <a:gd name="connsiteY4" fmla="*/ 52080 h 66146"/>
              <a:gd name="connsiteX0" fmla="*/ 0 w 286309"/>
              <a:gd name="connsiteY0" fmla="*/ 52080 h 74977"/>
              <a:gd name="connsiteX1" fmla="*/ 43566 w 286309"/>
              <a:gd name="connsiteY1" fmla="*/ 0 h 74977"/>
              <a:gd name="connsiteX2" fmla="*/ 286309 w 286309"/>
              <a:gd name="connsiteY2" fmla="*/ 9061 h 74977"/>
              <a:gd name="connsiteX3" fmla="*/ 216842 w 286309"/>
              <a:gd name="connsiteY3" fmla="*/ 74977 h 74977"/>
              <a:gd name="connsiteX4" fmla="*/ 0 w 286309"/>
              <a:gd name="connsiteY4" fmla="*/ 52080 h 74977"/>
              <a:gd name="connsiteX0" fmla="*/ 0 w 286309"/>
              <a:gd name="connsiteY0" fmla="*/ 51763 h 74660"/>
              <a:gd name="connsiteX1" fmla="*/ 64439 w 286309"/>
              <a:gd name="connsiteY1" fmla="*/ 0 h 74660"/>
              <a:gd name="connsiteX2" fmla="*/ 286309 w 286309"/>
              <a:gd name="connsiteY2" fmla="*/ 8744 h 74660"/>
              <a:gd name="connsiteX3" fmla="*/ 216842 w 286309"/>
              <a:gd name="connsiteY3" fmla="*/ 74660 h 74660"/>
              <a:gd name="connsiteX4" fmla="*/ 0 w 286309"/>
              <a:gd name="connsiteY4" fmla="*/ 51763 h 74660"/>
              <a:gd name="connsiteX0" fmla="*/ 0 w 286309"/>
              <a:gd name="connsiteY0" fmla="*/ 51763 h 71716"/>
              <a:gd name="connsiteX1" fmla="*/ 64439 w 286309"/>
              <a:gd name="connsiteY1" fmla="*/ 0 h 71716"/>
              <a:gd name="connsiteX2" fmla="*/ 286309 w 286309"/>
              <a:gd name="connsiteY2" fmla="*/ 8744 h 71716"/>
              <a:gd name="connsiteX3" fmla="*/ 208586 w 286309"/>
              <a:gd name="connsiteY3" fmla="*/ 71716 h 71716"/>
              <a:gd name="connsiteX4" fmla="*/ 0 w 286309"/>
              <a:gd name="connsiteY4" fmla="*/ 51763 h 71716"/>
              <a:gd name="connsiteX0" fmla="*/ 0 w 267396"/>
              <a:gd name="connsiteY0" fmla="*/ 51763 h 71716"/>
              <a:gd name="connsiteX1" fmla="*/ 64439 w 267396"/>
              <a:gd name="connsiteY1" fmla="*/ 0 h 71716"/>
              <a:gd name="connsiteX2" fmla="*/ 267395 w 267396"/>
              <a:gd name="connsiteY2" fmla="*/ 24804 h 71716"/>
              <a:gd name="connsiteX3" fmla="*/ 208586 w 267396"/>
              <a:gd name="connsiteY3" fmla="*/ 71716 h 71716"/>
              <a:gd name="connsiteX4" fmla="*/ 0 w 267396"/>
              <a:gd name="connsiteY4" fmla="*/ 51763 h 71716"/>
              <a:gd name="connsiteX0" fmla="*/ 0 w 267395"/>
              <a:gd name="connsiteY0" fmla="*/ 46844 h 66797"/>
              <a:gd name="connsiteX1" fmla="*/ 54252 w 267395"/>
              <a:gd name="connsiteY1" fmla="*/ 0 h 66797"/>
              <a:gd name="connsiteX2" fmla="*/ 267395 w 267395"/>
              <a:gd name="connsiteY2" fmla="*/ 19885 h 66797"/>
              <a:gd name="connsiteX3" fmla="*/ 208586 w 267395"/>
              <a:gd name="connsiteY3" fmla="*/ 66797 h 66797"/>
              <a:gd name="connsiteX4" fmla="*/ 0 w 267395"/>
              <a:gd name="connsiteY4" fmla="*/ 46844 h 6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95" h="66797">
                <a:moveTo>
                  <a:pt x="0" y="46844"/>
                </a:moveTo>
                <a:lnTo>
                  <a:pt x="54252" y="0"/>
                </a:lnTo>
                <a:lnTo>
                  <a:pt x="267395" y="19885"/>
                </a:lnTo>
                <a:lnTo>
                  <a:pt x="208586" y="66797"/>
                </a:lnTo>
                <a:lnTo>
                  <a:pt x="0" y="46844"/>
                </a:lnTo>
                <a:close/>
              </a:path>
            </a:pathLst>
          </a:custGeom>
          <a:solidFill>
            <a:srgbClr val="408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9" name="正方形/長方形 70"/>
          <p:cNvSpPr/>
          <p:nvPr/>
        </p:nvSpPr>
        <p:spPr>
          <a:xfrm rot="20387408">
            <a:off x="2857875" y="4961129"/>
            <a:ext cx="605558" cy="385436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  <a:gd name="connsiteX0" fmla="*/ 0 w 683852"/>
              <a:gd name="connsiteY0" fmla="*/ 0 h 467668"/>
              <a:gd name="connsiteX1" fmla="*/ 466998 w 683852"/>
              <a:gd name="connsiteY1" fmla="*/ 43762 h 467668"/>
              <a:gd name="connsiteX2" fmla="*/ 683852 w 683852"/>
              <a:gd name="connsiteY2" fmla="*/ 464368 h 467668"/>
              <a:gd name="connsiteX3" fmla="*/ 216377 w 683852"/>
              <a:gd name="connsiteY3" fmla="*/ 467669 h 467668"/>
              <a:gd name="connsiteX4" fmla="*/ 0 w 683852"/>
              <a:gd name="connsiteY4" fmla="*/ 0 h 467668"/>
              <a:gd name="connsiteX0" fmla="*/ 0 w 715309"/>
              <a:gd name="connsiteY0" fmla="*/ 0 h 470092"/>
              <a:gd name="connsiteX1" fmla="*/ 498455 w 715309"/>
              <a:gd name="connsiteY1" fmla="*/ 46184 h 470092"/>
              <a:gd name="connsiteX2" fmla="*/ 715309 w 715309"/>
              <a:gd name="connsiteY2" fmla="*/ 466790 h 470092"/>
              <a:gd name="connsiteX3" fmla="*/ 247834 w 715309"/>
              <a:gd name="connsiteY3" fmla="*/ 470091 h 470092"/>
              <a:gd name="connsiteX4" fmla="*/ 0 w 715309"/>
              <a:gd name="connsiteY4" fmla="*/ 0 h 47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09" h="470092">
                <a:moveTo>
                  <a:pt x="0" y="0"/>
                </a:moveTo>
                <a:lnTo>
                  <a:pt x="498455" y="46184"/>
                </a:lnTo>
                <a:lnTo>
                  <a:pt x="715309" y="466790"/>
                </a:lnTo>
                <a:lnTo>
                  <a:pt x="247834" y="47009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41" name="円柱 140"/>
          <p:cNvSpPr/>
          <p:nvPr/>
        </p:nvSpPr>
        <p:spPr>
          <a:xfrm rot="15360000">
            <a:off x="3361267" y="4938809"/>
            <a:ext cx="55644" cy="207380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  <a:effectLst>
            <a:outerShdw blurRad="40000" dist="1143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3" name="直方体 9"/>
          <p:cNvSpPr/>
          <p:nvPr/>
        </p:nvSpPr>
        <p:spPr>
          <a:xfrm rot="21309606" flipH="1">
            <a:off x="3004344" y="5055584"/>
            <a:ext cx="326452" cy="189099"/>
          </a:xfrm>
          <a:custGeom>
            <a:avLst/>
            <a:gdLst>
              <a:gd name="connsiteX0" fmla="*/ 0 w 398081"/>
              <a:gd name="connsiteY0" fmla="*/ 72141 h 150983"/>
              <a:gd name="connsiteX1" fmla="*/ 325940 w 398081"/>
              <a:gd name="connsiteY1" fmla="*/ 72141 h 150983"/>
              <a:gd name="connsiteX2" fmla="*/ 325940 w 398081"/>
              <a:gd name="connsiteY2" fmla="*/ 150983 h 150983"/>
              <a:gd name="connsiteX3" fmla="*/ 0 w 398081"/>
              <a:gd name="connsiteY3" fmla="*/ 150983 h 150983"/>
              <a:gd name="connsiteX4" fmla="*/ 0 w 398081"/>
              <a:gd name="connsiteY4" fmla="*/ 72141 h 150983"/>
              <a:gd name="connsiteX0" fmla="*/ 325940 w 398081"/>
              <a:gd name="connsiteY0" fmla="*/ 72141 h 150983"/>
              <a:gd name="connsiteX1" fmla="*/ 398081 w 398081"/>
              <a:gd name="connsiteY1" fmla="*/ 0 h 150983"/>
              <a:gd name="connsiteX2" fmla="*/ 398081 w 398081"/>
              <a:gd name="connsiteY2" fmla="*/ 78842 h 150983"/>
              <a:gd name="connsiteX3" fmla="*/ 325940 w 398081"/>
              <a:gd name="connsiteY3" fmla="*/ 150983 h 150983"/>
              <a:gd name="connsiteX4" fmla="*/ 32594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25940 w 398081"/>
              <a:gd name="connsiteY3" fmla="*/ 72141 h 150983"/>
              <a:gd name="connsiteX4" fmla="*/ 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98081 w 398081"/>
              <a:gd name="connsiteY3" fmla="*/ 78842 h 150983"/>
              <a:gd name="connsiteX4" fmla="*/ 325940 w 398081"/>
              <a:gd name="connsiteY4" fmla="*/ 150983 h 150983"/>
              <a:gd name="connsiteX5" fmla="*/ 0 w 398081"/>
              <a:gd name="connsiteY5" fmla="*/ 150983 h 150983"/>
              <a:gd name="connsiteX6" fmla="*/ 0 w 398081"/>
              <a:gd name="connsiteY6" fmla="*/ 72141 h 150983"/>
              <a:gd name="connsiteX7" fmla="*/ 0 w 398081"/>
              <a:gd name="connsiteY7" fmla="*/ 72141 h 150983"/>
              <a:gd name="connsiteX8" fmla="*/ 325940 w 398081"/>
              <a:gd name="connsiteY8" fmla="*/ 72141 h 150983"/>
              <a:gd name="connsiteX9" fmla="*/ 398081 w 398081"/>
              <a:gd name="connsiteY9" fmla="*/ 0 h 150983"/>
              <a:gd name="connsiteX10" fmla="*/ 325940 w 398081"/>
              <a:gd name="connsiteY10" fmla="*/ 72141 h 150983"/>
              <a:gd name="connsiteX11" fmla="*/ 325940 w 398081"/>
              <a:gd name="connsiteY11" fmla="*/ 150983 h 150983"/>
              <a:gd name="connsiteX0" fmla="*/ 0 w 398081"/>
              <a:gd name="connsiteY0" fmla="*/ 145166 h 224008"/>
              <a:gd name="connsiteX1" fmla="*/ 325940 w 398081"/>
              <a:gd name="connsiteY1" fmla="*/ 145166 h 224008"/>
              <a:gd name="connsiteX2" fmla="*/ 325940 w 398081"/>
              <a:gd name="connsiteY2" fmla="*/ 224008 h 224008"/>
              <a:gd name="connsiteX3" fmla="*/ 0 w 398081"/>
              <a:gd name="connsiteY3" fmla="*/ 224008 h 224008"/>
              <a:gd name="connsiteX4" fmla="*/ 0 w 398081"/>
              <a:gd name="connsiteY4" fmla="*/ 145166 h 224008"/>
              <a:gd name="connsiteX0" fmla="*/ 325940 w 398081"/>
              <a:gd name="connsiteY0" fmla="*/ 145166 h 224008"/>
              <a:gd name="connsiteX1" fmla="*/ 398081 w 398081"/>
              <a:gd name="connsiteY1" fmla="*/ 73025 h 224008"/>
              <a:gd name="connsiteX2" fmla="*/ 398081 w 398081"/>
              <a:gd name="connsiteY2" fmla="*/ 151867 h 224008"/>
              <a:gd name="connsiteX3" fmla="*/ 325940 w 398081"/>
              <a:gd name="connsiteY3" fmla="*/ 224008 h 224008"/>
              <a:gd name="connsiteX4" fmla="*/ 325940 w 398081"/>
              <a:gd name="connsiteY4" fmla="*/ 145166 h 224008"/>
              <a:gd name="connsiteX0" fmla="*/ 0 w 398081"/>
              <a:gd name="connsiteY0" fmla="*/ 145166 h 224008"/>
              <a:gd name="connsiteX1" fmla="*/ 72141 w 398081"/>
              <a:gd name="connsiteY1" fmla="*/ 73025 h 224008"/>
              <a:gd name="connsiteX2" fmla="*/ 398081 w 398081"/>
              <a:gd name="connsiteY2" fmla="*/ 73025 h 224008"/>
              <a:gd name="connsiteX3" fmla="*/ 325940 w 398081"/>
              <a:gd name="connsiteY3" fmla="*/ 145166 h 224008"/>
              <a:gd name="connsiteX4" fmla="*/ 0 w 398081"/>
              <a:gd name="connsiteY4" fmla="*/ 145166 h 224008"/>
              <a:gd name="connsiteX0" fmla="*/ 0 w 398081"/>
              <a:gd name="connsiteY0" fmla="*/ 145166 h 224008"/>
              <a:gd name="connsiteX1" fmla="*/ 103891 w 398081"/>
              <a:gd name="connsiteY1" fmla="*/ 0 h 224008"/>
              <a:gd name="connsiteX2" fmla="*/ 398081 w 398081"/>
              <a:gd name="connsiteY2" fmla="*/ 73025 h 224008"/>
              <a:gd name="connsiteX3" fmla="*/ 398081 w 398081"/>
              <a:gd name="connsiteY3" fmla="*/ 151867 h 224008"/>
              <a:gd name="connsiteX4" fmla="*/ 325940 w 398081"/>
              <a:gd name="connsiteY4" fmla="*/ 224008 h 224008"/>
              <a:gd name="connsiteX5" fmla="*/ 0 w 398081"/>
              <a:gd name="connsiteY5" fmla="*/ 224008 h 224008"/>
              <a:gd name="connsiteX6" fmla="*/ 0 w 398081"/>
              <a:gd name="connsiteY6" fmla="*/ 145166 h 224008"/>
              <a:gd name="connsiteX7" fmla="*/ 0 w 398081"/>
              <a:gd name="connsiteY7" fmla="*/ 145166 h 224008"/>
              <a:gd name="connsiteX8" fmla="*/ 325940 w 398081"/>
              <a:gd name="connsiteY8" fmla="*/ 145166 h 224008"/>
              <a:gd name="connsiteX9" fmla="*/ 398081 w 398081"/>
              <a:gd name="connsiteY9" fmla="*/ 73025 h 224008"/>
              <a:gd name="connsiteX10" fmla="*/ 325940 w 398081"/>
              <a:gd name="connsiteY10" fmla="*/ 145166 h 224008"/>
              <a:gd name="connsiteX11" fmla="*/ 325940 w 398081"/>
              <a:gd name="connsiteY11" fmla="*/ 224008 h 224008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0 w 398081"/>
              <a:gd name="connsiteY7" fmla="*/ 14834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15875 w 398081"/>
              <a:gd name="connsiteY5" fmla="*/ 1636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381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254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15875 w 372681"/>
              <a:gd name="connsiteY0" fmla="*/ 88016 h 227183"/>
              <a:gd name="connsiteX1" fmla="*/ 300540 w 372681"/>
              <a:gd name="connsiteY1" fmla="*/ 148341 h 227183"/>
              <a:gd name="connsiteX2" fmla="*/ 300540 w 372681"/>
              <a:gd name="connsiteY2" fmla="*/ 227183 h 227183"/>
              <a:gd name="connsiteX3" fmla="*/ 6350 w 372681"/>
              <a:gd name="connsiteY3" fmla="*/ 176383 h 227183"/>
              <a:gd name="connsiteX4" fmla="*/ 15875 w 372681"/>
              <a:gd name="connsiteY4" fmla="*/ 88016 h 227183"/>
              <a:gd name="connsiteX0" fmla="*/ 300540 w 372681"/>
              <a:gd name="connsiteY0" fmla="*/ 148341 h 227183"/>
              <a:gd name="connsiteX1" fmla="*/ 372681 w 372681"/>
              <a:gd name="connsiteY1" fmla="*/ 76200 h 227183"/>
              <a:gd name="connsiteX2" fmla="*/ 372681 w 372681"/>
              <a:gd name="connsiteY2" fmla="*/ 155042 h 227183"/>
              <a:gd name="connsiteX3" fmla="*/ 300540 w 372681"/>
              <a:gd name="connsiteY3" fmla="*/ 227183 h 227183"/>
              <a:gd name="connsiteX4" fmla="*/ 300540 w 372681"/>
              <a:gd name="connsiteY4" fmla="*/ 148341 h 227183"/>
              <a:gd name="connsiteX0" fmla="*/ 15875 w 372681"/>
              <a:gd name="connsiteY0" fmla="*/ 94366 h 227183"/>
              <a:gd name="connsiteX1" fmla="*/ 72141 w 372681"/>
              <a:gd name="connsiteY1" fmla="*/ 0 h 227183"/>
              <a:gd name="connsiteX2" fmla="*/ 372681 w 372681"/>
              <a:gd name="connsiteY2" fmla="*/ 76200 h 227183"/>
              <a:gd name="connsiteX3" fmla="*/ 300540 w 372681"/>
              <a:gd name="connsiteY3" fmla="*/ 148341 h 227183"/>
              <a:gd name="connsiteX4" fmla="*/ 15875 w 372681"/>
              <a:gd name="connsiteY4" fmla="*/ 94366 h 227183"/>
              <a:gd name="connsiteX0" fmla="*/ 12700 w 372681"/>
              <a:gd name="connsiteY0" fmla="*/ 94366 h 227183"/>
              <a:gd name="connsiteX1" fmla="*/ 78491 w 372681"/>
              <a:gd name="connsiteY1" fmla="*/ 3175 h 227183"/>
              <a:gd name="connsiteX2" fmla="*/ 372681 w 372681"/>
              <a:gd name="connsiteY2" fmla="*/ 76200 h 227183"/>
              <a:gd name="connsiteX3" fmla="*/ 372681 w 372681"/>
              <a:gd name="connsiteY3" fmla="*/ 155042 h 227183"/>
              <a:gd name="connsiteX4" fmla="*/ 300540 w 372681"/>
              <a:gd name="connsiteY4" fmla="*/ 227183 h 227183"/>
              <a:gd name="connsiteX5" fmla="*/ 0 w 372681"/>
              <a:gd name="connsiteY5" fmla="*/ 173208 h 227183"/>
              <a:gd name="connsiteX6" fmla="*/ 12700 w 372681"/>
              <a:gd name="connsiteY6" fmla="*/ 94366 h 227183"/>
              <a:gd name="connsiteX7" fmla="*/ 22225 w 372681"/>
              <a:gd name="connsiteY7" fmla="*/ 91191 h 227183"/>
              <a:gd name="connsiteX8" fmla="*/ 300540 w 372681"/>
              <a:gd name="connsiteY8" fmla="*/ 148341 h 227183"/>
              <a:gd name="connsiteX9" fmla="*/ 372681 w 372681"/>
              <a:gd name="connsiteY9" fmla="*/ 76200 h 227183"/>
              <a:gd name="connsiteX10" fmla="*/ 300540 w 372681"/>
              <a:gd name="connsiteY10" fmla="*/ 148341 h 227183"/>
              <a:gd name="connsiteX11" fmla="*/ 300540 w 372681"/>
              <a:gd name="connsiteY11" fmla="*/ 227183 h 227183"/>
              <a:gd name="connsiteX12" fmla="*/ 21825 w 372681"/>
              <a:gd name="connsiteY12" fmla="*/ 92076 h 227183"/>
              <a:gd name="connsiteX0" fmla="*/ 41675 w 398481"/>
              <a:gd name="connsiteY0" fmla="*/ 88016 h 227183"/>
              <a:gd name="connsiteX1" fmla="*/ 326340 w 398481"/>
              <a:gd name="connsiteY1" fmla="*/ 148341 h 227183"/>
              <a:gd name="connsiteX2" fmla="*/ 326340 w 398481"/>
              <a:gd name="connsiteY2" fmla="*/ 227183 h 227183"/>
              <a:gd name="connsiteX3" fmla="*/ 32150 w 398481"/>
              <a:gd name="connsiteY3" fmla="*/ 176383 h 227183"/>
              <a:gd name="connsiteX4" fmla="*/ 41675 w 398481"/>
              <a:gd name="connsiteY4" fmla="*/ 88016 h 227183"/>
              <a:gd name="connsiteX0" fmla="*/ 326340 w 398481"/>
              <a:gd name="connsiteY0" fmla="*/ 148341 h 227183"/>
              <a:gd name="connsiteX1" fmla="*/ 398481 w 398481"/>
              <a:gd name="connsiteY1" fmla="*/ 76200 h 227183"/>
              <a:gd name="connsiteX2" fmla="*/ 398481 w 398481"/>
              <a:gd name="connsiteY2" fmla="*/ 155042 h 227183"/>
              <a:gd name="connsiteX3" fmla="*/ 326340 w 398481"/>
              <a:gd name="connsiteY3" fmla="*/ 227183 h 227183"/>
              <a:gd name="connsiteX4" fmla="*/ 326340 w 398481"/>
              <a:gd name="connsiteY4" fmla="*/ 148341 h 227183"/>
              <a:gd name="connsiteX0" fmla="*/ 41675 w 398481"/>
              <a:gd name="connsiteY0" fmla="*/ 94366 h 227183"/>
              <a:gd name="connsiteX1" fmla="*/ 97941 w 398481"/>
              <a:gd name="connsiteY1" fmla="*/ 0 h 227183"/>
              <a:gd name="connsiteX2" fmla="*/ 398481 w 398481"/>
              <a:gd name="connsiteY2" fmla="*/ 76200 h 227183"/>
              <a:gd name="connsiteX3" fmla="*/ 326340 w 398481"/>
              <a:gd name="connsiteY3" fmla="*/ 148341 h 227183"/>
              <a:gd name="connsiteX4" fmla="*/ 41675 w 398481"/>
              <a:gd name="connsiteY4" fmla="*/ 94366 h 227183"/>
              <a:gd name="connsiteX0" fmla="*/ 38500 w 398481"/>
              <a:gd name="connsiteY0" fmla="*/ 94366 h 227183"/>
              <a:gd name="connsiteX1" fmla="*/ 104291 w 398481"/>
              <a:gd name="connsiteY1" fmla="*/ 3175 h 227183"/>
              <a:gd name="connsiteX2" fmla="*/ 398481 w 398481"/>
              <a:gd name="connsiteY2" fmla="*/ 76200 h 227183"/>
              <a:gd name="connsiteX3" fmla="*/ 398481 w 398481"/>
              <a:gd name="connsiteY3" fmla="*/ 155042 h 227183"/>
              <a:gd name="connsiteX4" fmla="*/ 326340 w 398481"/>
              <a:gd name="connsiteY4" fmla="*/ 227183 h 227183"/>
              <a:gd name="connsiteX5" fmla="*/ 25800 w 398481"/>
              <a:gd name="connsiteY5" fmla="*/ 173208 h 227183"/>
              <a:gd name="connsiteX6" fmla="*/ 38500 w 398481"/>
              <a:gd name="connsiteY6" fmla="*/ 94366 h 227183"/>
              <a:gd name="connsiteX7" fmla="*/ 48025 w 398481"/>
              <a:gd name="connsiteY7" fmla="*/ 91191 h 227183"/>
              <a:gd name="connsiteX8" fmla="*/ 326340 w 398481"/>
              <a:gd name="connsiteY8" fmla="*/ 148341 h 227183"/>
              <a:gd name="connsiteX9" fmla="*/ 398481 w 398481"/>
              <a:gd name="connsiteY9" fmla="*/ 76200 h 227183"/>
              <a:gd name="connsiteX10" fmla="*/ 326340 w 398481"/>
              <a:gd name="connsiteY10" fmla="*/ 148341 h 227183"/>
              <a:gd name="connsiteX11" fmla="*/ 326340 w 398481"/>
              <a:gd name="connsiteY11" fmla="*/ 227183 h 227183"/>
              <a:gd name="connsiteX12" fmla="*/ 0 w 398481"/>
              <a:gd name="connsiteY12" fmla="*/ 82551 h 227183"/>
              <a:gd name="connsiteX0" fmla="*/ 47625 w 404431"/>
              <a:gd name="connsiteY0" fmla="*/ 88016 h 227183"/>
              <a:gd name="connsiteX1" fmla="*/ 332290 w 404431"/>
              <a:gd name="connsiteY1" fmla="*/ 148341 h 227183"/>
              <a:gd name="connsiteX2" fmla="*/ 332290 w 404431"/>
              <a:gd name="connsiteY2" fmla="*/ 227183 h 227183"/>
              <a:gd name="connsiteX3" fmla="*/ 38100 w 404431"/>
              <a:gd name="connsiteY3" fmla="*/ 176383 h 227183"/>
              <a:gd name="connsiteX4" fmla="*/ 47625 w 404431"/>
              <a:gd name="connsiteY4" fmla="*/ 88016 h 227183"/>
              <a:gd name="connsiteX0" fmla="*/ 332290 w 404431"/>
              <a:gd name="connsiteY0" fmla="*/ 148341 h 227183"/>
              <a:gd name="connsiteX1" fmla="*/ 404431 w 404431"/>
              <a:gd name="connsiteY1" fmla="*/ 76200 h 227183"/>
              <a:gd name="connsiteX2" fmla="*/ 404431 w 404431"/>
              <a:gd name="connsiteY2" fmla="*/ 155042 h 227183"/>
              <a:gd name="connsiteX3" fmla="*/ 332290 w 404431"/>
              <a:gd name="connsiteY3" fmla="*/ 227183 h 227183"/>
              <a:gd name="connsiteX4" fmla="*/ 332290 w 404431"/>
              <a:gd name="connsiteY4" fmla="*/ 148341 h 227183"/>
              <a:gd name="connsiteX0" fmla="*/ 47625 w 404431"/>
              <a:gd name="connsiteY0" fmla="*/ 94366 h 227183"/>
              <a:gd name="connsiteX1" fmla="*/ 103891 w 404431"/>
              <a:gd name="connsiteY1" fmla="*/ 0 h 227183"/>
              <a:gd name="connsiteX2" fmla="*/ 404431 w 404431"/>
              <a:gd name="connsiteY2" fmla="*/ 76200 h 227183"/>
              <a:gd name="connsiteX3" fmla="*/ 332290 w 404431"/>
              <a:gd name="connsiteY3" fmla="*/ 148341 h 227183"/>
              <a:gd name="connsiteX4" fmla="*/ 47625 w 404431"/>
              <a:gd name="connsiteY4" fmla="*/ 94366 h 227183"/>
              <a:gd name="connsiteX0" fmla="*/ 44450 w 404431"/>
              <a:gd name="connsiteY0" fmla="*/ 94366 h 227183"/>
              <a:gd name="connsiteX1" fmla="*/ 110241 w 404431"/>
              <a:gd name="connsiteY1" fmla="*/ 3175 h 227183"/>
              <a:gd name="connsiteX2" fmla="*/ 404431 w 404431"/>
              <a:gd name="connsiteY2" fmla="*/ 76200 h 227183"/>
              <a:gd name="connsiteX3" fmla="*/ 404431 w 404431"/>
              <a:gd name="connsiteY3" fmla="*/ 155042 h 227183"/>
              <a:gd name="connsiteX4" fmla="*/ 332290 w 404431"/>
              <a:gd name="connsiteY4" fmla="*/ 227183 h 227183"/>
              <a:gd name="connsiteX5" fmla="*/ 31750 w 404431"/>
              <a:gd name="connsiteY5" fmla="*/ 173208 h 227183"/>
              <a:gd name="connsiteX6" fmla="*/ 44450 w 404431"/>
              <a:gd name="connsiteY6" fmla="*/ 94366 h 227183"/>
              <a:gd name="connsiteX7" fmla="*/ 0 w 404431"/>
              <a:gd name="connsiteY7" fmla="*/ 84841 h 227183"/>
              <a:gd name="connsiteX8" fmla="*/ 332290 w 404431"/>
              <a:gd name="connsiteY8" fmla="*/ 148341 h 227183"/>
              <a:gd name="connsiteX9" fmla="*/ 404431 w 404431"/>
              <a:gd name="connsiteY9" fmla="*/ 76200 h 227183"/>
              <a:gd name="connsiteX10" fmla="*/ 332290 w 404431"/>
              <a:gd name="connsiteY10" fmla="*/ 148341 h 227183"/>
              <a:gd name="connsiteX11" fmla="*/ 332290 w 404431"/>
              <a:gd name="connsiteY11" fmla="*/ 227183 h 227183"/>
              <a:gd name="connsiteX12" fmla="*/ 5950 w 404431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15475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0 w 413956"/>
              <a:gd name="connsiteY0" fmla="*/ 8801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0 w 413956"/>
              <a:gd name="connsiteY4" fmla="*/ 8801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4841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57150 w 413956"/>
              <a:gd name="connsiteY4" fmla="*/ 84841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6606 w 413956"/>
              <a:gd name="connsiteY0" fmla="*/ 92180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6606 w 413956"/>
              <a:gd name="connsiteY4" fmla="*/ 92180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7602 w 413956"/>
              <a:gd name="connsiteY5" fmla="*/ 172969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3023 w 367561"/>
              <a:gd name="connsiteY0" fmla="*/ 81905 h 224008"/>
              <a:gd name="connsiteX1" fmla="*/ 295420 w 367561"/>
              <a:gd name="connsiteY1" fmla="*/ 145166 h 224008"/>
              <a:gd name="connsiteX2" fmla="*/ 295420 w 367561"/>
              <a:gd name="connsiteY2" fmla="*/ 224008 h 224008"/>
              <a:gd name="connsiteX3" fmla="*/ 1230 w 367561"/>
              <a:gd name="connsiteY3" fmla="*/ 173208 h 224008"/>
              <a:gd name="connsiteX4" fmla="*/ 3023 w 367561"/>
              <a:gd name="connsiteY4" fmla="*/ 81905 h 224008"/>
              <a:gd name="connsiteX0" fmla="*/ 295420 w 367561"/>
              <a:gd name="connsiteY0" fmla="*/ 145166 h 224008"/>
              <a:gd name="connsiteX1" fmla="*/ 367561 w 367561"/>
              <a:gd name="connsiteY1" fmla="*/ 73025 h 224008"/>
              <a:gd name="connsiteX2" fmla="*/ 367561 w 367561"/>
              <a:gd name="connsiteY2" fmla="*/ 151867 h 224008"/>
              <a:gd name="connsiteX3" fmla="*/ 295420 w 367561"/>
              <a:gd name="connsiteY3" fmla="*/ 224008 h 224008"/>
              <a:gd name="connsiteX4" fmla="*/ 295420 w 367561"/>
              <a:gd name="connsiteY4" fmla="*/ 145166 h 224008"/>
              <a:gd name="connsiteX0" fmla="*/ 703 w 367561"/>
              <a:gd name="connsiteY0" fmla="*/ 83373 h 224008"/>
              <a:gd name="connsiteX1" fmla="*/ 73348 w 367561"/>
              <a:gd name="connsiteY1" fmla="*/ 495 h 224008"/>
              <a:gd name="connsiteX2" fmla="*/ 367561 w 367561"/>
              <a:gd name="connsiteY2" fmla="*/ 73025 h 224008"/>
              <a:gd name="connsiteX3" fmla="*/ 295420 w 367561"/>
              <a:gd name="connsiteY3" fmla="*/ 145166 h 224008"/>
              <a:gd name="connsiteX4" fmla="*/ 703 w 367561"/>
              <a:gd name="connsiteY4" fmla="*/ 83373 h 224008"/>
              <a:gd name="connsiteX0" fmla="*/ 0 w 367561"/>
              <a:gd name="connsiteY0" fmla="*/ 83613 h 224008"/>
              <a:gd name="connsiteX1" fmla="*/ 73371 w 367561"/>
              <a:gd name="connsiteY1" fmla="*/ 0 h 224008"/>
              <a:gd name="connsiteX2" fmla="*/ 367561 w 367561"/>
              <a:gd name="connsiteY2" fmla="*/ 73025 h 224008"/>
              <a:gd name="connsiteX3" fmla="*/ 367561 w 367561"/>
              <a:gd name="connsiteY3" fmla="*/ 151867 h 224008"/>
              <a:gd name="connsiteX4" fmla="*/ 295420 w 367561"/>
              <a:gd name="connsiteY4" fmla="*/ 224008 h 224008"/>
              <a:gd name="connsiteX5" fmla="*/ 1207 w 367561"/>
              <a:gd name="connsiteY5" fmla="*/ 172969 h 224008"/>
              <a:gd name="connsiteX6" fmla="*/ 0 w 367561"/>
              <a:gd name="connsiteY6" fmla="*/ 83613 h 224008"/>
              <a:gd name="connsiteX7" fmla="*/ 1793 w 367561"/>
              <a:gd name="connsiteY7" fmla="*/ 80198 h 224008"/>
              <a:gd name="connsiteX8" fmla="*/ 295420 w 367561"/>
              <a:gd name="connsiteY8" fmla="*/ 145166 h 224008"/>
              <a:gd name="connsiteX9" fmla="*/ 367561 w 367561"/>
              <a:gd name="connsiteY9" fmla="*/ 73025 h 224008"/>
              <a:gd name="connsiteX10" fmla="*/ 295420 w 367561"/>
              <a:gd name="connsiteY10" fmla="*/ 145166 h 224008"/>
              <a:gd name="connsiteX11" fmla="*/ 295420 w 367561"/>
              <a:gd name="connsiteY11" fmla="*/ 224008 h 224008"/>
              <a:gd name="connsiteX12" fmla="*/ 443 w 367561"/>
              <a:gd name="connsiteY12" fmla="*/ 81578 h 224008"/>
              <a:gd name="connsiteX0" fmla="*/ 3023 w 367561"/>
              <a:gd name="connsiteY0" fmla="*/ 81410 h 223513"/>
              <a:gd name="connsiteX1" fmla="*/ 295420 w 367561"/>
              <a:gd name="connsiteY1" fmla="*/ 144671 h 223513"/>
              <a:gd name="connsiteX2" fmla="*/ 295420 w 367561"/>
              <a:gd name="connsiteY2" fmla="*/ 223513 h 223513"/>
              <a:gd name="connsiteX3" fmla="*/ 1230 w 367561"/>
              <a:gd name="connsiteY3" fmla="*/ 172713 h 223513"/>
              <a:gd name="connsiteX4" fmla="*/ 3023 w 367561"/>
              <a:gd name="connsiteY4" fmla="*/ 81410 h 223513"/>
              <a:gd name="connsiteX0" fmla="*/ 295420 w 367561"/>
              <a:gd name="connsiteY0" fmla="*/ 144671 h 223513"/>
              <a:gd name="connsiteX1" fmla="*/ 367561 w 367561"/>
              <a:gd name="connsiteY1" fmla="*/ 72530 h 223513"/>
              <a:gd name="connsiteX2" fmla="*/ 367561 w 367561"/>
              <a:gd name="connsiteY2" fmla="*/ 151372 h 223513"/>
              <a:gd name="connsiteX3" fmla="*/ 295420 w 367561"/>
              <a:gd name="connsiteY3" fmla="*/ 223513 h 223513"/>
              <a:gd name="connsiteX4" fmla="*/ 295420 w 367561"/>
              <a:gd name="connsiteY4" fmla="*/ 144671 h 223513"/>
              <a:gd name="connsiteX0" fmla="*/ 703 w 367561"/>
              <a:gd name="connsiteY0" fmla="*/ 82878 h 223513"/>
              <a:gd name="connsiteX1" fmla="*/ 73348 w 367561"/>
              <a:gd name="connsiteY1" fmla="*/ 0 h 223513"/>
              <a:gd name="connsiteX2" fmla="*/ 367561 w 367561"/>
              <a:gd name="connsiteY2" fmla="*/ 72530 h 223513"/>
              <a:gd name="connsiteX3" fmla="*/ 295420 w 367561"/>
              <a:gd name="connsiteY3" fmla="*/ 144671 h 223513"/>
              <a:gd name="connsiteX4" fmla="*/ 703 w 367561"/>
              <a:gd name="connsiteY4" fmla="*/ 82878 h 223513"/>
              <a:gd name="connsiteX0" fmla="*/ 0 w 367561"/>
              <a:gd name="connsiteY0" fmla="*/ 83118 h 223513"/>
              <a:gd name="connsiteX1" fmla="*/ 65638 w 367561"/>
              <a:gd name="connsiteY1" fmla="*/ 17853 h 223513"/>
              <a:gd name="connsiteX2" fmla="*/ 367561 w 367561"/>
              <a:gd name="connsiteY2" fmla="*/ 72530 h 223513"/>
              <a:gd name="connsiteX3" fmla="*/ 367561 w 367561"/>
              <a:gd name="connsiteY3" fmla="*/ 151372 h 223513"/>
              <a:gd name="connsiteX4" fmla="*/ 295420 w 367561"/>
              <a:gd name="connsiteY4" fmla="*/ 223513 h 223513"/>
              <a:gd name="connsiteX5" fmla="*/ 1207 w 367561"/>
              <a:gd name="connsiteY5" fmla="*/ 172474 h 223513"/>
              <a:gd name="connsiteX6" fmla="*/ 0 w 367561"/>
              <a:gd name="connsiteY6" fmla="*/ 83118 h 223513"/>
              <a:gd name="connsiteX7" fmla="*/ 1793 w 367561"/>
              <a:gd name="connsiteY7" fmla="*/ 79703 h 223513"/>
              <a:gd name="connsiteX8" fmla="*/ 295420 w 367561"/>
              <a:gd name="connsiteY8" fmla="*/ 144671 h 223513"/>
              <a:gd name="connsiteX9" fmla="*/ 367561 w 367561"/>
              <a:gd name="connsiteY9" fmla="*/ 72530 h 223513"/>
              <a:gd name="connsiteX10" fmla="*/ 295420 w 367561"/>
              <a:gd name="connsiteY10" fmla="*/ 144671 h 223513"/>
              <a:gd name="connsiteX11" fmla="*/ 295420 w 367561"/>
              <a:gd name="connsiteY11" fmla="*/ 223513 h 223513"/>
              <a:gd name="connsiteX12" fmla="*/ 443 w 367561"/>
              <a:gd name="connsiteY12" fmla="*/ 81083 h 223513"/>
              <a:gd name="connsiteX0" fmla="*/ 3023 w 367561"/>
              <a:gd name="connsiteY0" fmla="*/ 63557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3023 w 367561"/>
              <a:gd name="connsiteY4" fmla="*/ 63557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3588 w 378597"/>
              <a:gd name="connsiteY12" fmla="*/ 148363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155702 h 205660"/>
              <a:gd name="connsiteX0" fmla="*/ 2320 w 367561"/>
              <a:gd name="connsiteY0" fmla="*/ 62823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2320 w 367561"/>
              <a:gd name="connsiteY4" fmla="*/ 62823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44693 h 205660"/>
              <a:gd name="connsiteX0" fmla="*/ 3319 w 368560"/>
              <a:gd name="connsiteY0" fmla="*/ 62823 h 205660"/>
              <a:gd name="connsiteX1" fmla="*/ 296419 w 368560"/>
              <a:gd name="connsiteY1" fmla="*/ 126818 h 205660"/>
              <a:gd name="connsiteX2" fmla="*/ 296419 w 368560"/>
              <a:gd name="connsiteY2" fmla="*/ 205660 h 205660"/>
              <a:gd name="connsiteX3" fmla="*/ 2229 w 368560"/>
              <a:gd name="connsiteY3" fmla="*/ 154860 h 205660"/>
              <a:gd name="connsiteX4" fmla="*/ 3319 w 368560"/>
              <a:gd name="connsiteY4" fmla="*/ 62823 h 205660"/>
              <a:gd name="connsiteX0" fmla="*/ 296419 w 368560"/>
              <a:gd name="connsiteY0" fmla="*/ 126818 h 205660"/>
              <a:gd name="connsiteX1" fmla="*/ 368560 w 368560"/>
              <a:gd name="connsiteY1" fmla="*/ 54677 h 205660"/>
              <a:gd name="connsiteX2" fmla="*/ 368560 w 368560"/>
              <a:gd name="connsiteY2" fmla="*/ 133519 h 205660"/>
              <a:gd name="connsiteX3" fmla="*/ 296419 w 368560"/>
              <a:gd name="connsiteY3" fmla="*/ 205660 h 205660"/>
              <a:gd name="connsiteX4" fmla="*/ 296419 w 368560"/>
              <a:gd name="connsiteY4" fmla="*/ 126818 h 205660"/>
              <a:gd name="connsiteX0" fmla="*/ 1702 w 368560"/>
              <a:gd name="connsiteY0" fmla="*/ 65025 h 205660"/>
              <a:gd name="connsiteX1" fmla="*/ 65911 w 368560"/>
              <a:gd name="connsiteY1" fmla="*/ 495 h 205660"/>
              <a:gd name="connsiteX2" fmla="*/ 368560 w 368560"/>
              <a:gd name="connsiteY2" fmla="*/ 54677 h 205660"/>
              <a:gd name="connsiteX3" fmla="*/ 296419 w 368560"/>
              <a:gd name="connsiteY3" fmla="*/ 126818 h 205660"/>
              <a:gd name="connsiteX4" fmla="*/ 1702 w 368560"/>
              <a:gd name="connsiteY4" fmla="*/ 65025 h 205660"/>
              <a:gd name="connsiteX0" fmla="*/ 296 w 368560"/>
              <a:gd name="connsiteY0" fmla="*/ 63063 h 205660"/>
              <a:gd name="connsiteX1" fmla="*/ 66637 w 368560"/>
              <a:gd name="connsiteY1" fmla="*/ 0 h 205660"/>
              <a:gd name="connsiteX2" fmla="*/ 368560 w 368560"/>
              <a:gd name="connsiteY2" fmla="*/ 54677 h 205660"/>
              <a:gd name="connsiteX3" fmla="*/ 368560 w 368560"/>
              <a:gd name="connsiteY3" fmla="*/ 133519 h 205660"/>
              <a:gd name="connsiteX4" fmla="*/ 296419 w 368560"/>
              <a:gd name="connsiteY4" fmla="*/ 205660 h 205660"/>
              <a:gd name="connsiteX5" fmla="*/ 97 w 368560"/>
              <a:gd name="connsiteY5" fmla="*/ 144346 h 205660"/>
              <a:gd name="connsiteX6" fmla="*/ 296 w 368560"/>
              <a:gd name="connsiteY6" fmla="*/ 63063 h 205660"/>
              <a:gd name="connsiteX7" fmla="*/ 2792 w 368560"/>
              <a:gd name="connsiteY7" fmla="*/ 61850 h 205660"/>
              <a:gd name="connsiteX8" fmla="*/ 296419 w 368560"/>
              <a:gd name="connsiteY8" fmla="*/ 126818 h 205660"/>
              <a:gd name="connsiteX9" fmla="*/ 368560 w 368560"/>
              <a:gd name="connsiteY9" fmla="*/ 54677 h 205660"/>
              <a:gd name="connsiteX10" fmla="*/ 296419 w 368560"/>
              <a:gd name="connsiteY10" fmla="*/ 126818 h 205660"/>
              <a:gd name="connsiteX11" fmla="*/ 296419 w 368560"/>
              <a:gd name="connsiteY11" fmla="*/ 205660 h 205660"/>
              <a:gd name="connsiteX12" fmla="*/ 1442 w 368560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2132 w 368463"/>
              <a:gd name="connsiteY3" fmla="*/ 154860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1429 w 368463"/>
              <a:gd name="connsiteY3" fmla="*/ 145319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199 w 368463"/>
              <a:gd name="connsiteY0" fmla="*/ 63063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199 w 368463"/>
              <a:gd name="connsiteY6" fmla="*/ 63063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2308 w 368463"/>
              <a:gd name="connsiteY0" fmla="*/ 63797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2308 w 368463"/>
              <a:gd name="connsiteY6" fmla="*/ 63797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14889"/>
              <a:gd name="connsiteX1" fmla="*/ 296322 w 368463"/>
              <a:gd name="connsiteY1" fmla="*/ 126818 h 214889"/>
              <a:gd name="connsiteX2" fmla="*/ 296322 w 368463"/>
              <a:gd name="connsiteY2" fmla="*/ 205660 h 214889"/>
              <a:gd name="connsiteX3" fmla="*/ 1429 w 368463"/>
              <a:gd name="connsiteY3" fmla="*/ 145319 h 214889"/>
              <a:gd name="connsiteX4" fmla="*/ 3222 w 368463"/>
              <a:gd name="connsiteY4" fmla="*/ 62823 h 214889"/>
              <a:gd name="connsiteX0" fmla="*/ 296322 w 368463"/>
              <a:gd name="connsiteY0" fmla="*/ 126818 h 214889"/>
              <a:gd name="connsiteX1" fmla="*/ 368463 w 368463"/>
              <a:gd name="connsiteY1" fmla="*/ 54677 h 214889"/>
              <a:gd name="connsiteX2" fmla="*/ 368463 w 368463"/>
              <a:gd name="connsiteY2" fmla="*/ 133519 h 214889"/>
              <a:gd name="connsiteX3" fmla="*/ 296322 w 368463"/>
              <a:gd name="connsiteY3" fmla="*/ 205660 h 214889"/>
              <a:gd name="connsiteX4" fmla="*/ 296322 w 368463"/>
              <a:gd name="connsiteY4" fmla="*/ 126818 h 214889"/>
              <a:gd name="connsiteX0" fmla="*/ 1605 w 368463"/>
              <a:gd name="connsiteY0" fmla="*/ 65025 h 214889"/>
              <a:gd name="connsiteX1" fmla="*/ 65814 w 368463"/>
              <a:gd name="connsiteY1" fmla="*/ 495 h 214889"/>
              <a:gd name="connsiteX2" fmla="*/ 368463 w 368463"/>
              <a:gd name="connsiteY2" fmla="*/ 54677 h 214889"/>
              <a:gd name="connsiteX3" fmla="*/ 296322 w 368463"/>
              <a:gd name="connsiteY3" fmla="*/ 126818 h 214889"/>
              <a:gd name="connsiteX4" fmla="*/ 1605 w 368463"/>
              <a:gd name="connsiteY4" fmla="*/ 65025 h 214889"/>
              <a:gd name="connsiteX0" fmla="*/ 2308 w 368463"/>
              <a:gd name="connsiteY0" fmla="*/ 63797 h 214889"/>
              <a:gd name="connsiteX1" fmla="*/ 66540 w 368463"/>
              <a:gd name="connsiteY1" fmla="*/ 0 h 214889"/>
              <a:gd name="connsiteX2" fmla="*/ 368463 w 368463"/>
              <a:gd name="connsiteY2" fmla="*/ 54677 h 214889"/>
              <a:gd name="connsiteX3" fmla="*/ 368463 w 368463"/>
              <a:gd name="connsiteY3" fmla="*/ 133519 h 214889"/>
              <a:gd name="connsiteX4" fmla="*/ 296322 w 368463"/>
              <a:gd name="connsiteY4" fmla="*/ 205660 h 214889"/>
              <a:gd name="connsiteX5" fmla="*/ 0 w 368463"/>
              <a:gd name="connsiteY5" fmla="*/ 144346 h 214889"/>
              <a:gd name="connsiteX6" fmla="*/ 2308 w 368463"/>
              <a:gd name="connsiteY6" fmla="*/ 63797 h 214889"/>
              <a:gd name="connsiteX7" fmla="*/ 2695 w 368463"/>
              <a:gd name="connsiteY7" fmla="*/ 61850 h 214889"/>
              <a:gd name="connsiteX8" fmla="*/ 296322 w 368463"/>
              <a:gd name="connsiteY8" fmla="*/ 126818 h 214889"/>
              <a:gd name="connsiteX9" fmla="*/ 368463 w 368463"/>
              <a:gd name="connsiteY9" fmla="*/ 54677 h 214889"/>
              <a:gd name="connsiteX10" fmla="*/ 296322 w 368463"/>
              <a:gd name="connsiteY10" fmla="*/ 126818 h 214889"/>
              <a:gd name="connsiteX11" fmla="*/ 296322 w 368463"/>
              <a:gd name="connsiteY11" fmla="*/ 205660 h 214889"/>
              <a:gd name="connsiteX12" fmla="*/ 1345 w 368463"/>
              <a:gd name="connsiteY12" fmla="*/ 185058 h 214889"/>
              <a:gd name="connsiteX0" fmla="*/ 3986 w 369227"/>
              <a:gd name="connsiteY0" fmla="*/ 62823 h 205662"/>
              <a:gd name="connsiteX1" fmla="*/ 297086 w 369227"/>
              <a:gd name="connsiteY1" fmla="*/ 126818 h 205662"/>
              <a:gd name="connsiteX2" fmla="*/ 297086 w 369227"/>
              <a:gd name="connsiteY2" fmla="*/ 205660 h 205662"/>
              <a:gd name="connsiteX3" fmla="*/ 2193 w 369227"/>
              <a:gd name="connsiteY3" fmla="*/ 145319 h 205662"/>
              <a:gd name="connsiteX4" fmla="*/ 3986 w 369227"/>
              <a:gd name="connsiteY4" fmla="*/ 62823 h 205662"/>
              <a:gd name="connsiteX0" fmla="*/ 297086 w 369227"/>
              <a:gd name="connsiteY0" fmla="*/ 126818 h 205662"/>
              <a:gd name="connsiteX1" fmla="*/ 369227 w 369227"/>
              <a:gd name="connsiteY1" fmla="*/ 54677 h 205662"/>
              <a:gd name="connsiteX2" fmla="*/ 369227 w 369227"/>
              <a:gd name="connsiteY2" fmla="*/ 133519 h 205662"/>
              <a:gd name="connsiteX3" fmla="*/ 297086 w 369227"/>
              <a:gd name="connsiteY3" fmla="*/ 205660 h 205662"/>
              <a:gd name="connsiteX4" fmla="*/ 297086 w 369227"/>
              <a:gd name="connsiteY4" fmla="*/ 126818 h 205662"/>
              <a:gd name="connsiteX0" fmla="*/ 2369 w 369227"/>
              <a:gd name="connsiteY0" fmla="*/ 65025 h 205662"/>
              <a:gd name="connsiteX1" fmla="*/ 66578 w 369227"/>
              <a:gd name="connsiteY1" fmla="*/ 495 h 205662"/>
              <a:gd name="connsiteX2" fmla="*/ 369227 w 369227"/>
              <a:gd name="connsiteY2" fmla="*/ 54677 h 205662"/>
              <a:gd name="connsiteX3" fmla="*/ 297086 w 369227"/>
              <a:gd name="connsiteY3" fmla="*/ 126818 h 205662"/>
              <a:gd name="connsiteX4" fmla="*/ 2369 w 369227"/>
              <a:gd name="connsiteY4" fmla="*/ 65025 h 205662"/>
              <a:gd name="connsiteX0" fmla="*/ 3072 w 369227"/>
              <a:gd name="connsiteY0" fmla="*/ 63797 h 205662"/>
              <a:gd name="connsiteX1" fmla="*/ 67304 w 369227"/>
              <a:gd name="connsiteY1" fmla="*/ 0 h 205662"/>
              <a:gd name="connsiteX2" fmla="*/ 369227 w 369227"/>
              <a:gd name="connsiteY2" fmla="*/ 54677 h 205662"/>
              <a:gd name="connsiteX3" fmla="*/ 369227 w 369227"/>
              <a:gd name="connsiteY3" fmla="*/ 133519 h 205662"/>
              <a:gd name="connsiteX4" fmla="*/ 297086 w 369227"/>
              <a:gd name="connsiteY4" fmla="*/ 205660 h 205662"/>
              <a:gd name="connsiteX5" fmla="*/ 764 w 369227"/>
              <a:gd name="connsiteY5" fmla="*/ 144346 h 205662"/>
              <a:gd name="connsiteX6" fmla="*/ 3072 w 369227"/>
              <a:gd name="connsiteY6" fmla="*/ 63797 h 205662"/>
              <a:gd name="connsiteX7" fmla="*/ 3459 w 369227"/>
              <a:gd name="connsiteY7" fmla="*/ 61850 h 205662"/>
              <a:gd name="connsiteX8" fmla="*/ 297086 w 369227"/>
              <a:gd name="connsiteY8" fmla="*/ 126818 h 205662"/>
              <a:gd name="connsiteX9" fmla="*/ 369227 w 369227"/>
              <a:gd name="connsiteY9" fmla="*/ 54677 h 205662"/>
              <a:gd name="connsiteX10" fmla="*/ 297086 w 369227"/>
              <a:gd name="connsiteY10" fmla="*/ 126818 h 205662"/>
              <a:gd name="connsiteX11" fmla="*/ 297086 w 369227"/>
              <a:gd name="connsiteY11" fmla="*/ 205660 h 205662"/>
              <a:gd name="connsiteX12" fmla="*/ 0 w 369227"/>
              <a:gd name="connsiteY12" fmla="*/ 146895 h 205662"/>
              <a:gd name="connsiteX0" fmla="*/ 3986 w 369227"/>
              <a:gd name="connsiteY0" fmla="*/ 62823 h 205660"/>
              <a:gd name="connsiteX1" fmla="*/ 297086 w 369227"/>
              <a:gd name="connsiteY1" fmla="*/ 126818 h 205660"/>
              <a:gd name="connsiteX2" fmla="*/ 297086 w 369227"/>
              <a:gd name="connsiteY2" fmla="*/ 205660 h 205660"/>
              <a:gd name="connsiteX3" fmla="*/ 2193 w 369227"/>
              <a:gd name="connsiteY3" fmla="*/ 145319 h 205660"/>
              <a:gd name="connsiteX4" fmla="*/ 3986 w 369227"/>
              <a:gd name="connsiteY4" fmla="*/ 62823 h 205660"/>
              <a:gd name="connsiteX0" fmla="*/ 297086 w 369227"/>
              <a:gd name="connsiteY0" fmla="*/ 126818 h 205660"/>
              <a:gd name="connsiteX1" fmla="*/ 369227 w 369227"/>
              <a:gd name="connsiteY1" fmla="*/ 54677 h 205660"/>
              <a:gd name="connsiteX2" fmla="*/ 369227 w 369227"/>
              <a:gd name="connsiteY2" fmla="*/ 133519 h 205660"/>
              <a:gd name="connsiteX3" fmla="*/ 297086 w 369227"/>
              <a:gd name="connsiteY3" fmla="*/ 205660 h 205660"/>
              <a:gd name="connsiteX4" fmla="*/ 297086 w 369227"/>
              <a:gd name="connsiteY4" fmla="*/ 126818 h 205660"/>
              <a:gd name="connsiteX0" fmla="*/ 2369 w 369227"/>
              <a:gd name="connsiteY0" fmla="*/ 65025 h 205660"/>
              <a:gd name="connsiteX1" fmla="*/ 66578 w 369227"/>
              <a:gd name="connsiteY1" fmla="*/ 495 h 205660"/>
              <a:gd name="connsiteX2" fmla="*/ 369227 w 369227"/>
              <a:gd name="connsiteY2" fmla="*/ 54677 h 205660"/>
              <a:gd name="connsiteX3" fmla="*/ 297086 w 369227"/>
              <a:gd name="connsiteY3" fmla="*/ 126818 h 205660"/>
              <a:gd name="connsiteX4" fmla="*/ 2369 w 369227"/>
              <a:gd name="connsiteY4" fmla="*/ 65025 h 205660"/>
              <a:gd name="connsiteX0" fmla="*/ 3072 w 369227"/>
              <a:gd name="connsiteY0" fmla="*/ 63797 h 205660"/>
              <a:gd name="connsiteX1" fmla="*/ 67304 w 369227"/>
              <a:gd name="connsiteY1" fmla="*/ 0 h 205660"/>
              <a:gd name="connsiteX2" fmla="*/ 369227 w 369227"/>
              <a:gd name="connsiteY2" fmla="*/ 54677 h 205660"/>
              <a:gd name="connsiteX3" fmla="*/ 369227 w 369227"/>
              <a:gd name="connsiteY3" fmla="*/ 133519 h 205660"/>
              <a:gd name="connsiteX4" fmla="*/ 297086 w 369227"/>
              <a:gd name="connsiteY4" fmla="*/ 205660 h 205660"/>
              <a:gd name="connsiteX5" fmla="*/ 764 w 369227"/>
              <a:gd name="connsiteY5" fmla="*/ 144346 h 205660"/>
              <a:gd name="connsiteX6" fmla="*/ 3072 w 369227"/>
              <a:gd name="connsiteY6" fmla="*/ 63797 h 205660"/>
              <a:gd name="connsiteX7" fmla="*/ 3459 w 369227"/>
              <a:gd name="connsiteY7" fmla="*/ 61850 h 205660"/>
              <a:gd name="connsiteX8" fmla="*/ 297086 w 369227"/>
              <a:gd name="connsiteY8" fmla="*/ 126818 h 205660"/>
              <a:gd name="connsiteX9" fmla="*/ 369227 w 369227"/>
              <a:gd name="connsiteY9" fmla="*/ 54677 h 205660"/>
              <a:gd name="connsiteX10" fmla="*/ 297086 w 369227"/>
              <a:gd name="connsiteY10" fmla="*/ 126818 h 205660"/>
              <a:gd name="connsiteX11" fmla="*/ 297086 w 369227"/>
              <a:gd name="connsiteY11" fmla="*/ 205660 h 205660"/>
              <a:gd name="connsiteX12" fmla="*/ 0 w 369227"/>
              <a:gd name="connsiteY12" fmla="*/ 146895 h 205660"/>
              <a:gd name="connsiteX0" fmla="*/ 3986 w 369227"/>
              <a:gd name="connsiteY0" fmla="*/ 62823 h 230613"/>
              <a:gd name="connsiteX1" fmla="*/ 297086 w 369227"/>
              <a:gd name="connsiteY1" fmla="*/ 126818 h 230613"/>
              <a:gd name="connsiteX2" fmla="*/ 297086 w 369227"/>
              <a:gd name="connsiteY2" fmla="*/ 205660 h 230613"/>
              <a:gd name="connsiteX3" fmla="*/ 2193 w 369227"/>
              <a:gd name="connsiteY3" fmla="*/ 145319 h 230613"/>
              <a:gd name="connsiteX4" fmla="*/ 3986 w 369227"/>
              <a:gd name="connsiteY4" fmla="*/ 62823 h 230613"/>
              <a:gd name="connsiteX0" fmla="*/ 297086 w 369227"/>
              <a:gd name="connsiteY0" fmla="*/ 126818 h 230613"/>
              <a:gd name="connsiteX1" fmla="*/ 369227 w 369227"/>
              <a:gd name="connsiteY1" fmla="*/ 54677 h 230613"/>
              <a:gd name="connsiteX2" fmla="*/ 369227 w 369227"/>
              <a:gd name="connsiteY2" fmla="*/ 133519 h 230613"/>
              <a:gd name="connsiteX3" fmla="*/ 297086 w 369227"/>
              <a:gd name="connsiteY3" fmla="*/ 205660 h 230613"/>
              <a:gd name="connsiteX4" fmla="*/ 297086 w 369227"/>
              <a:gd name="connsiteY4" fmla="*/ 126818 h 230613"/>
              <a:gd name="connsiteX0" fmla="*/ 2369 w 369227"/>
              <a:gd name="connsiteY0" fmla="*/ 65025 h 230613"/>
              <a:gd name="connsiteX1" fmla="*/ 66578 w 369227"/>
              <a:gd name="connsiteY1" fmla="*/ 495 h 230613"/>
              <a:gd name="connsiteX2" fmla="*/ 369227 w 369227"/>
              <a:gd name="connsiteY2" fmla="*/ 54677 h 230613"/>
              <a:gd name="connsiteX3" fmla="*/ 297086 w 369227"/>
              <a:gd name="connsiteY3" fmla="*/ 126818 h 230613"/>
              <a:gd name="connsiteX4" fmla="*/ 2369 w 369227"/>
              <a:gd name="connsiteY4" fmla="*/ 65025 h 230613"/>
              <a:gd name="connsiteX0" fmla="*/ 3072 w 369227"/>
              <a:gd name="connsiteY0" fmla="*/ 63797 h 230613"/>
              <a:gd name="connsiteX1" fmla="*/ 67304 w 369227"/>
              <a:gd name="connsiteY1" fmla="*/ 0 h 230613"/>
              <a:gd name="connsiteX2" fmla="*/ 369227 w 369227"/>
              <a:gd name="connsiteY2" fmla="*/ 54677 h 230613"/>
              <a:gd name="connsiteX3" fmla="*/ 369227 w 369227"/>
              <a:gd name="connsiteY3" fmla="*/ 133519 h 230613"/>
              <a:gd name="connsiteX4" fmla="*/ 297086 w 369227"/>
              <a:gd name="connsiteY4" fmla="*/ 205660 h 230613"/>
              <a:gd name="connsiteX5" fmla="*/ 764 w 369227"/>
              <a:gd name="connsiteY5" fmla="*/ 144346 h 230613"/>
              <a:gd name="connsiteX6" fmla="*/ 3072 w 369227"/>
              <a:gd name="connsiteY6" fmla="*/ 63797 h 230613"/>
              <a:gd name="connsiteX7" fmla="*/ 3459 w 369227"/>
              <a:gd name="connsiteY7" fmla="*/ 61850 h 230613"/>
              <a:gd name="connsiteX8" fmla="*/ 297086 w 369227"/>
              <a:gd name="connsiteY8" fmla="*/ 126818 h 230613"/>
              <a:gd name="connsiteX9" fmla="*/ 369227 w 369227"/>
              <a:gd name="connsiteY9" fmla="*/ 54677 h 230613"/>
              <a:gd name="connsiteX10" fmla="*/ 297086 w 369227"/>
              <a:gd name="connsiteY10" fmla="*/ 126818 h 230613"/>
              <a:gd name="connsiteX11" fmla="*/ 311848 w 369227"/>
              <a:gd name="connsiteY11" fmla="*/ 230613 h 230613"/>
              <a:gd name="connsiteX12" fmla="*/ 0 w 369227"/>
              <a:gd name="connsiteY12" fmla="*/ 146895 h 230613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222 w 368463"/>
              <a:gd name="connsiteY0" fmla="*/ 62823 h 206394"/>
              <a:gd name="connsiteX1" fmla="*/ 296322 w 368463"/>
              <a:gd name="connsiteY1" fmla="*/ 126818 h 206394"/>
              <a:gd name="connsiteX2" fmla="*/ 296322 w 368463"/>
              <a:gd name="connsiteY2" fmla="*/ 205660 h 206394"/>
              <a:gd name="connsiteX3" fmla="*/ 1429 w 368463"/>
              <a:gd name="connsiteY3" fmla="*/ 145319 h 206394"/>
              <a:gd name="connsiteX4" fmla="*/ 3222 w 368463"/>
              <a:gd name="connsiteY4" fmla="*/ 62823 h 206394"/>
              <a:gd name="connsiteX0" fmla="*/ 296322 w 368463"/>
              <a:gd name="connsiteY0" fmla="*/ 126818 h 206394"/>
              <a:gd name="connsiteX1" fmla="*/ 368463 w 368463"/>
              <a:gd name="connsiteY1" fmla="*/ 54677 h 206394"/>
              <a:gd name="connsiteX2" fmla="*/ 368463 w 368463"/>
              <a:gd name="connsiteY2" fmla="*/ 133519 h 206394"/>
              <a:gd name="connsiteX3" fmla="*/ 296322 w 368463"/>
              <a:gd name="connsiteY3" fmla="*/ 205660 h 206394"/>
              <a:gd name="connsiteX4" fmla="*/ 296322 w 368463"/>
              <a:gd name="connsiteY4" fmla="*/ 126818 h 206394"/>
              <a:gd name="connsiteX0" fmla="*/ 1605 w 368463"/>
              <a:gd name="connsiteY0" fmla="*/ 65025 h 206394"/>
              <a:gd name="connsiteX1" fmla="*/ 65814 w 368463"/>
              <a:gd name="connsiteY1" fmla="*/ 495 h 206394"/>
              <a:gd name="connsiteX2" fmla="*/ 368463 w 368463"/>
              <a:gd name="connsiteY2" fmla="*/ 54677 h 206394"/>
              <a:gd name="connsiteX3" fmla="*/ 296322 w 368463"/>
              <a:gd name="connsiteY3" fmla="*/ 126818 h 206394"/>
              <a:gd name="connsiteX4" fmla="*/ 1605 w 368463"/>
              <a:gd name="connsiteY4" fmla="*/ 65025 h 206394"/>
              <a:gd name="connsiteX0" fmla="*/ 2308 w 368463"/>
              <a:gd name="connsiteY0" fmla="*/ 63797 h 206394"/>
              <a:gd name="connsiteX1" fmla="*/ 66540 w 368463"/>
              <a:gd name="connsiteY1" fmla="*/ 0 h 206394"/>
              <a:gd name="connsiteX2" fmla="*/ 368463 w 368463"/>
              <a:gd name="connsiteY2" fmla="*/ 54677 h 206394"/>
              <a:gd name="connsiteX3" fmla="*/ 368463 w 368463"/>
              <a:gd name="connsiteY3" fmla="*/ 133519 h 206394"/>
              <a:gd name="connsiteX4" fmla="*/ 296322 w 368463"/>
              <a:gd name="connsiteY4" fmla="*/ 205660 h 206394"/>
              <a:gd name="connsiteX5" fmla="*/ 0 w 368463"/>
              <a:gd name="connsiteY5" fmla="*/ 144346 h 206394"/>
              <a:gd name="connsiteX6" fmla="*/ 2308 w 368463"/>
              <a:gd name="connsiteY6" fmla="*/ 63797 h 206394"/>
              <a:gd name="connsiteX7" fmla="*/ 2695 w 368463"/>
              <a:gd name="connsiteY7" fmla="*/ 61850 h 206394"/>
              <a:gd name="connsiteX8" fmla="*/ 296322 w 368463"/>
              <a:gd name="connsiteY8" fmla="*/ 126818 h 206394"/>
              <a:gd name="connsiteX9" fmla="*/ 368463 w 368463"/>
              <a:gd name="connsiteY9" fmla="*/ 54677 h 206394"/>
              <a:gd name="connsiteX10" fmla="*/ 296322 w 368463"/>
              <a:gd name="connsiteY10" fmla="*/ 126818 h 206394"/>
              <a:gd name="connsiteX11" fmla="*/ 295619 w 368463"/>
              <a:gd name="connsiteY11" fmla="*/ 206394 h 206394"/>
              <a:gd name="connsiteX12" fmla="*/ 2048 w 368463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6161 h 20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067" h="206394" stroke="0" extrusionOk="0">
                <a:moveTo>
                  <a:pt x="1826" y="62823"/>
                </a:moveTo>
                <a:lnTo>
                  <a:pt x="294926" y="126818"/>
                </a:lnTo>
                <a:lnTo>
                  <a:pt x="294926" y="205660"/>
                </a:lnTo>
                <a:lnTo>
                  <a:pt x="33" y="145319"/>
                </a:lnTo>
                <a:cubicBezTo>
                  <a:pt x="-307" y="118310"/>
                  <a:pt x="2166" y="89832"/>
                  <a:pt x="1826" y="62823"/>
                </a:cubicBezTo>
                <a:close/>
              </a:path>
              <a:path w="367067" h="206394" fill="darkenLess" stroke="0" extrusionOk="0">
                <a:moveTo>
                  <a:pt x="294926" y="126818"/>
                </a:move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294926" y="126818"/>
                </a:lnTo>
                <a:close/>
              </a:path>
              <a:path w="367067" h="206394" fill="lightenLess" stroke="0" extrusionOk="0">
                <a:moveTo>
                  <a:pt x="209" y="65025"/>
                </a:moveTo>
                <a:lnTo>
                  <a:pt x="64418" y="495"/>
                </a:lnTo>
                <a:lnTo>
                  <a:pt x="367067" y="54677"/>
                </a:lnTo>
                <a:lnTo>
                  <a:pt x="294926" y="126818"/>
                </a:lnTo>
                <a:lnTo>
                  <a:pt x="209" y="65025"/>
                </a:lnTo>
                <a:close/>
              </a:path>
              <a:path w="367067" h="206394" fill="none" extrusionOk="0">
                <a:moveTo>
                  <a:pt x="912" y="63797"/>
                </a:moveTo>
                <a:lnTo>
                  <a:pt x="65144" y="0"/>
                </a:ln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713" y="147282"/>
                </a:lnTo>
                <a:cubicBezTo>
                  <a:pt x="1014" y="117497"/>
                  <a:pt x="1314" y="93582"/>
                  <a:pt x="912" y="63797"/>
                </a:cubicBezTo>
                <a:close/>
                <a:moveTo>
                  <a:pt x="1299" y="61850"/>
                </a:moveTo>
                <a:lnTo>
                  <a:pt x="294926" y="126818"/>
                </a:lnTo>
                <a:lnTo>
                  <a:pt x="367067" y="54677"/>
                </a:lnTo>
                <a:moveTo>
                  <a:pt x="294926" y="126818"/>
                </a:moveTo>
                <a:cubicBezTo>
                  <a:pt x="294692" y="153343"/>
                  <a:pt x="294457" y="179869"/>
                  <a:pt x="294223" y="206394"/>
                </a:cubicBezTo>
                <a:lnTo>
                  <a:pt x="652" y="146161"/>
                </a:lnTo>
              </a:path>
            </a:pathLst>
          </a:cu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3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0" name="直方体 9"/>
          <p:cNvSpPr/>
          <p:nvPr/>
        </p:nvSpPr>
        <p:spPr>
          <a:xfrm rot="21309606" flipH="1">
            <a:off x="2986256" y="4996886"/>
            <a:ext cx="363132" cy="198792"/>
          </a:xfrm>
          <a:custGeom>
            <a:avLst/>
            <a:gdLst>
              <a:gd name="connsiteX0" fmla="*/ 0 w 398081"/>
              <a:gd name="connsiteY0" fmla="*/ 72141 h 150983"/>
              <a:gd name="connsiteX1" fmla="*/ 325940 w 398081"/>
              <a:gd name="connsiteY1" fmla="*/ 72141 h 150983"/>
              <a:gd name="connsiteX2" fmla="*/ 325940 w 398081"/>
              <a:gd name="connsiteY2" fmla="*/ 150983 h 150983"/>
              <a:gd name="connsiteX3" fmla="*/ 0 w 398081"/>
              <a:gd name="connsiteY3" fmla="*/ 150983 h 150983"/>
              <a:gd name="connsiteX4" fmla="*/ 0 w 398081"/>
              <a:gd name="connsiteY4" fmla="*/ 72141 h 150983"/>
              <a:gd name="connsiteX0" fmla="*/ 325940 w 398081"/>
              <a:gd name="connsiteY0" fmla="*/ 72141 h 150983"/>
              <a:gd name="connsiteX1" fmla="*/ 398081 w 398081"/>
              <a:gd name="connsiteY1" fmla="*/ 0 h 150983"/>
              <a:gd name="connsiteX2" fmla="*/ 398081 w 398081"/>
              <a:gd name="connsiteY2" fmla="*/ 78842 h 150983"/>
              <a:gd name="connsiteX3" fmla="*/ 325940 w 398081"/>
              <a:gd name="connsiteY3" fmla="*/ 150983 h 150983"/>
              <a:gd name="connsiteX4" fmla="*/ 32594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25940 w 398081"/>
              <a:gd name="connsiteY3" fmla="*/ 72141 h 150983"/>
              <a:gd name="connsiteX4" fmla="*/ 0 w 398081"/>
              <a:gd name="connsiteY4" fmla="*/ 72141 h 150983"/>
              <a:gd name="connsiteX0" fmla="*/ 0 w 398081"/>
              <a:gd name="connsiteY0" fmla="*/ 72141 h 150983"/>
              <a:gd name="connsiteX1" fmla="*/ 72141 w 398081"/>
              <a:gd name="connsiteY1" fmla="*/ 0 h 150983"/>
              <a:gd name="connsiteX2" fmla="*/ 398081 w 398081"/>
              <a:gd name="connsiteY2" fmla="*/ 0 h 150983"/>
              <a:gd name="connsiteX3" fmla="*/ 398081 w 398081"/>
              <a:gd name="connsiteY3" fmla="*/ 78842 h 150983"/>
              <a:gd name="connsiteX4" fmla="*/ 325940 w 398081"/>
              <a:gd name="connsiteY4" fmla="*/ 150983 h 150983"/>
              <a:gd name="connsiteX5" fmla="*/ 0 w 398081"/>
              <a:gd name="connsiteY5" fmla="*/ 150983 h 150983"/>
              <a:gd name="connsiteX6" fmla="*/ 0 w 398081"/>
              <a:gd name="connsiteY6" fmla="*/ 72141 h 150983"/>
              <a:gd name="connsiteX7" fmla="*/ 0 w 398081"/>
              <a:gd name="connsiteY7" fmla="*/ 72141 h 150983"/>
              <a:gd name="connsiteX8" fmla="*/ 325940 w 398081"/>
              <a:gd name="connsiteY8" fmla="*/ 72141 h 150983"/>
              <a:gd name="connsiteX9" fmla="*/ 398081 w 398081"/>
              <a:gd name="connsiteY9" fmla="*/ 0 h 150983"/>
              <a:gd name="connsiteX10" fmla="*/ 325940 w 398081"/>
              <a:gd name="connsiteY10" fmla="*/ 72141 h 150983"/>
              <a:gd name="connsiteX11" fmla="*/ 325940 w 398081"/>
              <a:gd name="connsiteY11" fmla="*/ 150983 h 150983"/>
              <a:gd name="connsiteX0" fmla="*/ 0 w 398081"/>
              <a:gd name="connsiteY0" fmla="*/ 145166 h 224008"/>
              <a:gd name="connsiteX1" fmla="*/ 325940 w 398081"/>
              <a:gd name="connsiteY1" fmla="*/ 145166 h 224008"/>
              <a:gd name="connsiteX2" fmla="*/ 325940 w 398081"/>
              <a:gd name="connsiteY2" fmla="*/ 224008 h 224008"/>
              <a:gd name="connsiteX3" fmla="*/ 0 w 398081"/>
              <a:gd name="connsiteY3" fmla="*/ 224008 h 224008"/>
              <a:gd name="connsiteX4" fmla="*/ 0 w 398081"/>
              <a:gd name="connsiteY4" fmla="*/ 145166 h 224008"/>
              <a:gd name="connsiteX0" fmla="*/ 325940 w 398081"/>
              <a:gd name="connsiteY0" fmla="*/ 145166 h 224008"/>
              <a:gd name="connsiteX1" fmla="*/ 398081 w 398081"/>
              <a:gd name="connsiteY1" fmla="*/ 73025 h 224008"/>
              <a:gd name="connsiteX2" fmla="*/ 398081 w 398081"/>
              <a:gd name="connsiteY2" fmla="*/ 151867 h 224008"/>
              <a:gd name="connsiteX3" fmla="*/ 325940 w 398081"/>
              <a:gd name="connsiteY3" fmla="*/ 224008 h 224008"/>
              <a:gd name="connsiteX4" fmla="*/ 325940 w 398081"/>
              <a:gd name="connsiteY4" fmla="*/ 145166 h 224008"/>
              <a:gd name="connsiteX0" fmla="*/ 0 w 398081"/>
              <a:gd name="connsiteY0" fmla="*/ 145166 h 224008"/>
              <a:gd name="connsiteX1" fmla="*/ 72141 w 398081"/>
              <a:gd name="connsiteY1" fmla="*/ 73025 h 224008"/>
              <a:gd name="connsiteX2" fmla="*/ 398081 w 398081"/>
              <a:gd name="connsiteY2" fmla="*/ 73025 h 224008"/>
              <a:gd name="connsiteX3" fmla="*/ 325940 w 398081"/>
              <a:gd name="connsiteY3" fmla="*/ 145166 h 224008"/>
              <a:gd name="connsiteX4" fmla="*/ 0 w 398081"/>
              <a:gd name="connsiteY4" fmla="*/ 145166 h 224008"/>
              <a:gd name="connsiteX0" fmla="*/ 0 w 398081"/>
              <a:gd name="connsiteY0" fmla="*/ 145166 h 224008"/>
              <a:gd name="connsiteX1" fmla="*/ 103891 w 398081"/>
              <a:gd name="connsiteY1" fmla="*/ 0 h 224008"/>
              <a:gd name="connsiteX2" fmla="*/ 398081 w 398081"/>
              <a:gd name="connsiteY2" fmla="*/ 73025 h 224008"/>
              <a:gd name="connsiteX3" fmla="*/ 398081 w 398081"/>
              <a:gd name="connsiteY3" fmla="*/ 151867 h 224008"/>
              <a:gd name="connsiteX4" fmla="*/ 325940 w 398081"/>
              <a:gd name="connsiteY4" fmla="*/ 224008 h 224008"/>
              <a:gd name="connsiteX5" fmla="*/ 0 w 398081"/>
              <a:gd name="connsiteY5" fmla="*/ 224008 h 224008"/>
              <a:gd name="connsiteX6" fmla="*/ 0 w 398081"/>
              <a:gd name="connsiteY6" fmla="*/ 145166 h 224008"/>
              <a:gd name="connsiteX7" fmla="*/ 0 w 398081"/>
              <a:gd name="connsiteY7" fmla="*/ 145166 h 224008"/>
              <a:gd name="connsiteX8" fmla="*/ 325940 w 398081"/>
              <a:gd name="connsiteY8" fmla="*/ 145166 h 224008"/>
              <a:gd name="connsiteX9" fmla="*/ 398081 w 398081"/>
              <a:gd name="connsiteY9" fmla="*/ 73025 h 224008"/>
              <a:gd name="connsiteX10" fmla="*/ 325940 w 398081"/>
              <a:gd name="connsiteY10" fmla="*/ 145166 h 224008"/>
              <a:gd name="connsiteX11" fmla="*/ 325940 w 398081"/>
              <a:gd name="connsiteY11" fmla="*/ 224008 h 224008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0 w 398081"/>
              <a:gd name="connsiteY7" fmla="*/ 14834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0 w 398081"/>
              <a:gd name="connsiteY0" fmla="*/ 148341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0 w 398081"/>
              <a:gd name="connsiteY6" fmla="*/ 148341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0 w 398081"/>
              <a:gd name="connsiteY0" fmla="*/ 148341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0 w 398081"/>
              <a:gd name="connsiteY4" fmla="*/ 148341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0 w 398081"/>
              <a:gd name="connsiteY0" fmla="*/ 148341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0 w 398081"/>
              <a:gd name="connsiteY4" fmla="*/ 148341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0 w 398081"/>
              <a:gd name="connsiteY5" fmla="*/ 2271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15875 w 398081"/>
              <a:gd name="connsiteY5" fmla="*/ 163683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381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41275 w 398081"/>
              <a:gd name="connsiteY0" fmla="*/ 88016 h 227183"/>
              <a:gd name="connsiteX1" fmla="*/ 325940 w 398081"/>
              <a:gd name="connsiteY1" fmla="*/ 148341 h 227183"/>
              <a:gd name="connsiteX2" fmla="*/ 325940 w 398081"/>
              <a:gd name="connsiteY2" fmla="*/ 227183 h 227183"/>
              <a:gd name="connsiteX3" fmla="*/ 0 w 398081"/>
              <a:gd name="connsiteY3" fmla="*/ 227183 h 227183"/>
              <a:gd name="connsiteX4" fmla="*/ 41275 w 398081"/>
              <a:gd name="connsiteY4" fmla="*/ 88016 h 227183"/>
              <a:gd name="connsiteX0" fmla="*/ 325940 w 398081"/>
              <a:gd name="connsiteY0" fmla="*/ 148341 h 227183"/>
              <a:gd name="connsiteX1" fmla="*/ 398081 w 398081"/>
              <a:gd name="connsiteY1" fmla="*/ 76200 h 227183"/>
              <a:gd name="connsiteX2" fmla="*/ 398081 w 398081"/>
              <a:gd name="connsiteY2" fmla="*/ 155042 h 227183"/>
              <a:gd name="connsiteX3" fmla="*/ 325940 w 398081"/>
              <a:gd name="connsiteY3" fmla="*/ 227183 h 227183"/>
              <a:gd name="connsiteX4" fmla="*/ 325940 w 398081"/>
              <a:gd name="connsiteY4" fmla="*/ 148341 h 227183"/>
              <a:gd name="connsiteX0" fmla="*/ 41275 w 398081"/>
              <a:gd name="connsiteY0" fmla="*/ 94366 h 227183"/>
              <a:gd name="connsiteX1" fmla="*/ 97541 w 398081"/>
              <a:gd name="connsiteY1" fmla="*/ 0 h 227183"/>
              <a:gd name="connsiteX2" fmla="*/ 398081 w 398081"/>
              <a:gd name="connsiteY2" fmla="*/ 76200 h 227183"/>
              <a:gd name="connsiteX3" fmla="*/ 325940 w 398081"/>
              <a:gd name="connsiteY3" fmla="*/ 148341 h 227183"/>
              <a:gd name="connsiteX4" fmla="*/ 41275 w 398081"/>
              <a:gd name="connsiteY4" fmla="*/ 94366 h 227183"/>
              <a:gd name="connsiteX0" fmla="*/ 38100 w 398081"/>
              <a:gd name="connsiteY0" fmla="*/ 94366 h 227183"/>
              <a:gd name="connsiteX1" fmla="*/ 103891 w 398081"/>
              <a:gd name="connsiteY1" fmla="*/ 3175 h 227183"/>
              <a:gd name="connsiteX2" fmla="*/ 398081 w 398081"/>
              <a:gd name="connsiteY2" fmla="*/ 76200 h 227183"/>
              <a:gd name="connsiteX3" fmla="*/ 398081 w 398081"/>
              <a:gd name="connsiteY3" fmla="*/ 155042 h 227183"/>
              <a:gd name="connsiteX4" fmla="*/ 325940 w 398081"/>
              <a:gd name="connsiteY4" fmla="*/ 227183 h 227183"/>
              <a:gd name="connsiteX5" fmla="*/ 25400 w 398081"/>
              <a:gd name="connsiteY5" fmla="*/ 173208 h 227183"/>
              <a:gd name="connsiteX6" fmla="*/ 38100 w 398081"/>
              <a:gd name="connsiteY6" fmla="*/ 94366 h 227183"/>
              <a:gd name="connsiteX7" fmla="*/ 47625 w 398081"/>
              <a:gd name="connsiteY7" fmla="*/ 91191 h 227183"/>
              <a:gd name="connsiteX8" fmla="*/ 325940 w 398081"/>
              <a:gd name="connsiteY8" fmla="*/ 148341 h 227183"/>
              <a:gd name="connsiteX9" fmla="*/ 398081 w 398081"/>
              <a:gd name="connsiteY9" fmla="*/ 76200 h 227183"/>
              <a:gd name="connsiteX10" fmla="*/ 325940 w 398081"/>
              <a:gd name="connsiteY10" fmla="*/ 148341 h 227183"/>
              <a:gd name="connsiteX11" fmla="*/ 325940 w 398081"/>
              <a:gd name="connsiteY11" fmla="*/ 227183 h 227183"/>
              <a:gd name="connsiteX12" fmla="*/ 47225 w 398081"/>
              <a:gd name="connsiteY12" fmla="*/ 92076 h 227183"/>
              <a:gd name="connsiteX0" fmla="*/ 15875 w 372681"/>
              <a:gd name="connsiteY0" fmla="*/ 88016 h 227183"/>
              <a:gd name="connsiteX1" fmla="*/ 300540 w 372681"/>
              <a:gd name="connsiteY1" fmla="*/ 148341 h 227183"/>
              <a:gd name="connsiteX2" fmla="*/ 300540 w 372681"/>
              <a:gd name="connsiteY2" fmla="*/ 227183 h 227183"/>
              <a:gd name="connsiteX3" fmla="*/ 6350 w 372681"/>
              <a:gd name="connsiteY3" fmla="*/ 176383 h 227183"/>
              <a:gd name="connsiteX4" fmla="*/ 15875 w 372681"/>
              <a:gd name="connsiteY4" fmla="*/ 88016 h 227183"/>
              <a:gd name="connsiteX0" fmla="*/ 300540 w 372681"/>
              <a:gd name="connsiteY0" fmla="*/ 148341 h 227183"/>
              <a:gd name="connsiteX1" fmla="*/ 372681 w 372681"/>
              <a:gd name="connsiteY1" fmla="*/ 76200 h 227183"/>
              <a:gd name="connsiteX2" fmla="*/ 372681 w 372681"/>
              <a:gd name="connsiteY2" fmla="*/ 155042 h 227183"/>
              <a:gd name="connsiteX3" fmla="*/ 300540 w 372681"/>
              <a:gd name="connsiteY3" fmla="*/ 227183 h 227183"/>
              <a:gd name="connsiteX4" fmla="*/ 300540 w 372681"/>
              <a:gd name="connsiteY4" fmla="*/ 148341 h 227183"/>
              <a:gd name="connsiteX0" fmla="*/ 15875 w 372681"/>
              <a:gd name="connsiteY0" fmla="*/ 94366 h 227183"/>
              <a:gd name="connsiteX1" fmla="*/ 72141 w 372681"/>
              <a:gd name="connsiteY1" fmla="*/ 0 h 227183"/>
              <a:gd name="connsiteX2" fmla="*/ 372681 w 372681"/>
              <a:gd name="connsiteY2" fmla="*/ 76200 h 227183"/>
              <a:gd name="connsiteX3" fmla="*/ 300540 w 372681"/>
              <a:gd name="connsiteY3" fmla="*/ 148341 h 227183"/>
              <a:gd name="connsiteX4" fmla="*/ 15875 w 372681"/>
              <a:gd name="connsiteY4" fmla="*/ 94366 h 227183"/>
              <a:gd name="connsiteX0" fmla="*/ 12700 w 372681"/>
              <a:gd name="connsiteY0" fmla="*/ 94366 h 227183"/>
              <a:gd name="connsiteX1" fmla="*/ 78491 w 372681"/>
              <a:gd name="connsiteY1" fmla="*/ 3175 h 227183"/>
              <a:gd name="connsiteX2" fmla="*/ 372681 w 372681"/>
              <a:gd name="connsiteY2" fmla="*/ 76200 h 227183"/>
              <a:gd name="connsiteX3" fmla="*/ 372681 w 372681"/>
              <a:gd name="connsiteY3" fmla="*/ 155042 h 227183"/>
              <a:gd name="connsiteX4" fmla="*/ 300540 w 372681"/>
              <a:gd name="connsiteY4" fmla="*/ 227183 h 227183"/>
              <a:gd name="connsiteX5" fmla="*/ 0 w 372681"/>
              <a:gd name="connsiteY5" fmla="*/ 173208 h 227183"/>
              <a:gd name="connsiteX6" fmla="*/ 12700 w 372681"/>
              <a:gd name="connsiteY6" fmla="*/ 94366 h 227183"/>
              <a:gd name="connsiteX7" fmla="*/ 22225 w 372681"/>
              <a:gd name="connsiteY7" fmla="*/ 91191 h 227183"/>
              <a:gd name="connsiteX8" fmla="*/ 300540 w 372681"/>
              <a:gd name="connsiteY8" fmla="*/ 148341 h 227183"/>
              <a:gd name="connsiteX9" fmla="*/ 372681 w 372681"/>
              <a:gd name="connsiteY9" fmla="*/ 76200 h 227183"/>
              <a:gd name="connsiteX10" fmla="*/ 300540 w 372681"/>
              <a:gd name="connsiteY10" fmla="*/ 148341 h 227183"/>
              <a:gd name="connsiteX11" fmla="*/ 300540 w 372681"/>
              <a:gd name="connsiteY11" fmla="*/ 227183 h 227183"/>
              <a:gd name="connsiteX12" fmla="*/ 21825 w 372681"/>
              <a:gd name="connsiteY12" fmla="*/ 92076 h 227183"/>
              <a:gd name="connsiteX0" fmla="*/ 41675 w 398481"/>
              <a:gd name="connsiteY0" fmla="*/ 88016 h 227183"/>
              <a:gd name="connsiteX1" fmla="*/ 326340 w 398481"/>
              <a:gd name="connsiteY1" fmla="*/ 148341 h 227183"/>
              <a:gd name="connsiteX2" fmla="*/ 326340 w 398481"/>
              <a:gd name="connsiteY2" fmla="*/ 227183 h 227183"/>
              <a:gd name="connsiteX3" fmla="*/ 32150 w 398481"/>
              <a:gd name="connsiteY3" fmla="*/ 176383 h 227183"/>
              <a:gd name="connsiteX4" fmla="*/ 41675 w 398481"/>
              <a:gd name="connsiteY4" fmla="*/ 88016 h 227183"/>
              <a:gd name="connsiteX0" fmla="*/ 326340 w 398481"/>
              <a:gd name="connsiteY0" fmla="*/ 148341 h 227183"/>
              <a:gd name="connsiteX1" fmla="*/ 398481 w 398481"/>
              <a:gd name="connsiteY1" fmla="*/ 76200 h 227183"/>
              <a:gd name="connsiteX2" fmla="*/ 398481 w 398481"/>
              <a:gd name="connsiteY2" fmla="*/ 155042 h 227183"/>
              <a:gd name="connsiteX3" fmla="*/ 326340 w 398481"/>
              <a:gd name="connsiteY3" fmla="*/ 227183 h 227183"/>
              <a:gd name="connsiteX4" fmla="*/ 326340 w 398481"/>
              <a:gd name="connsiteY4" fmla="*/ 148341 h 227183"/>
              <a:gd name="connsiteX0" fmla="*/ 41675 w 398481"/>
              <a:gd name="connsiteY0" fmla="*/ 94366 h 227183"/>
              <a:gd name="connsiteX1" fmla="*/ 97941 w 398481"/>
              <a:gd name="connsiteY1" fmla="*/ 0 h 227183"/>
              <a:gd name="connsiteX2" fmla="*/ 398481 w 398481"/>
              <a:gd name="connsiteY2" fmla="*/ 76200 h 227183"/>
              <a:gd name="connsiteX3" fmla="*/ 326340 w 398481"/>
              <a:gd name="connsiteY3" fmla="*/ 148341 h 227183"/>
              <a:gd name="connsiteX4" fmla="*/ 41675 w 398481"/>
              <a:gd name="connsiteY4" fmla="*/ 94366 h 227183"/>
              <a:gd name="connsiteX0" fmla="*/ 38500 w 398481"/>
              <a:gd name="connsiteY0" fmla="*/ 94366 h 227183"/>
              <a:gd name="connsiteX1" fmla="*/ 104291 w 398481"/>
              <a:gd name="connsiteY1" fmla="*/ 3175 h 227183"/>
              <a:gd name="connsiteX2" fmla="*/ 398481 w 398481"/>
              <a:gd name="connsiteY2" fmla="*/ 76200 h 227183"/>
              <a:gd name="connsiteX3" fmla="*/ 398481 w 398481"/>
              <a:gd name="connsiteY3" fmla="*/ 155042 h 227183"/>
              <a:gd name="connsiteX4" fmla="*/ 326340 w 398481"/>
              <a:gd name="connsiteY4" fmla="*/ 227183 h 227183"/>
              <a:gd name="connsiteX5" fmla="*/ 25800 w 398481"/>
              <a:gd name="connsiteY5" fmla="*/ 173208 h 227183"/>
              <a:gd name="connsiteX6" fmla="*/ 38500 w 398481"/>
              <a:gd name="connsiteY6" fmla="*/ 94366 h 227183"/>
              <a:gd name="connsiteX7" fmla="*/ 48025 w 398481"/>
              <a:gd name="connsiteY7" fmla="*/ 91191 h 227183"/>
              <a:gd name="connsiteX8" fmla="*/ 326340 w 398481"/>
              <a:gd name="connsiteY8" fmla="*/ 148341 h 227183"/>
              <a:gd name="connsiteX9" fmla="*/ 398481 w 398481"/>
              <a:gd name="connsiteY9" fmla="*/ 76200 h 227183"/>
              <a:gd name="connsiteX10" fmla="*/ 326340 w 398481"/>
              <a:gd name="connsiteY10" fmla="*/ 148341 h 227183"/>
              <a:gd name="connsiteX11" fmla="*/ 326340 w 398481"/>
              <a:gd name="connsiteY11" fmla="*/ 227183 h 227183"/>
              <a:gd name="connsiteX12" fmla="*/ 0 w 398481"/>
              <a:gd name="connsiteY12" fmla="*/ 82551 h 227183"/>
              <a:gd name="connsiteX0" fmla="*/ 47625 w 404431"/>
              <a:gd name="connsiteY0" fmla="*/ 88016 h 227183"/>
              <a:gd name="connsiteX1" fmla="*/ 332290 w 404431"/>
              <a:gd name="connsiteY1" fmla="*/ 148341 h 227183"/>
              <a:gd name="connsiteX2" fmla="*/ 332290 w 404431"/>
              <a:gd name="connsiteY2" fmla="*/ 227183 h 227183"/>
              <a:gd name="connsiteX3" fmla="*/ 38100 w 404431"/>
              <a:gd name="connsiteY3" fmla="*/ 176383 h 227183"/>
              <a:gd name="connsiteX4" fmla="*/ 47625 w 404431"/>
              <a:gd name="connsiteY4" fmla="*/ 88016 h 227183"/>
              <a:gd name="connsiteX0" fmla="*/ 332290 w 404431"/>
              <a:gd name="connsiteY0" fmla="*/ 148341 h 227183"/>
              <a:gd name="connsiteX1" fmla="*/ 404431 w 404431"/>
              <a:gd name="connsiteY1" fmla="*/ 76200 h 227183"/>
              <a:gd name="connsiteX2" fmla="*/ 404431 w 404431"/>
              <a:gd name="connsiteY2" fmla="*/ 155042 h 227183"/>
              <a:gd name="connsiteX3" fmla="*/ 332290 w 404431"/>
              <a:gd name="connsiteY3" fmla="*/ 227183 h 227183"/>
              <a:gd name="connsiteX4" fmla="*/ 332290 w 404431"/>
              <a:gd name="connsiteY4" fmla="*/ 148341 h 227183"/>
              <a:gd name="connsiteX0" fmla="*/ 47625 w 404431"/>
              <a:gd name="connsiteY0" fmla="*/ 94366 h 227183"/>
              <a:gd name="connsiteX1" fmla="*/ 103891 w 404431"/>
              <a:gd name="connsiteY1" fmla="*/ 0 h 227183"/>
              <a:gd name="connsiteX2" fmla="*/ 404431 w 404431"/>
              <a:gd name="connsiteY2" fmla="*/ 76200 h 227183"/>
              <a:gd name="connsiteX3" fmla="*/ 332290 w 404431"/>
              <a:gd name="connsiteY3" fmla="*/ 148341 h 227183"/>
              <a:gd name="connsiteX4" fmla="*/ 47625 w 404431"/>
              <a:gd name="connsiteY4" fmla="*/ 94366 h 227183"/>
              <a:gd name="connsiteX0" fmla="*/ 44450 w 404431"/>
              <a:gd name="connsiteY0" fmla="*/ 94366 h 227183"/>
              <a:gd name="connsiteX1" fmla="*/ 110241 w 404431"/>
              <a:gd name="connsiteY1" fmla="*/ 3175 h 227183"/>
              <a:gd name="connsiteX2" fmla="*/ 404431 w 404431"/>
              <a:gd name="connsiteY2" fmla="*/ 76200 h 227183"/>
              <a:gd name="connsiteX3" fmla="*/ 404431 w 404431"/>
              <a:gd name="connsiteY3" fmla="*/ 155042 h 227183"/>
              <a:gd name="connsiteX4" fmla="*/ 332290 w 404431"/>
              <a:gd name="connsiteY4" fmla="*/ 227183 h 227183"/>
              <a:gd name="connsiteX5" fmla="*/ 31750 w 404431"/>
              <a:gd name="connsiteY5" fmla="*/ 173208 h 227183"/>
              <a:gd name="connsiteX6" fmla="*/ 44450 w 404431"/>
              <a:gd name="connsiteY6" fmla="*/ 94366 h 227183"/>
              <a:gd name="connsiteX7" fmla="*/ 0 w 404431"/>
              <a:gd name="connsiteY7" fmla="*/ 84841 h 227183"/>
              <a:gd name="connsiteX8" fmla="*/ 332290 w 404431"/>
              <a:gd name="connsiteY8" fmla="*/ 148341 h 227183"/>
              <a:gd name="connsiteX9" fmla="*/ 404431 w 404431"/>
              <a:gd name="connsiteY9" fmla="*/ 76200 h 227183"/>
              <a:gd name="connsiteX10" fmla="*/ 332290 w 404431"/>
              <a:gd name="connsiteY10" fmla="*/ 148341 h 227183"/>
              <a:gd name="connsiteX11" fmla="*/ 332290 w 404431"/>
              <a:gd name="connsiteY11" fmla="*/ 227183 h 227183"/>
              <a:gd name="connsiteX12" fmla="*/ 5950 w 404431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15475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57150 w 413956"/>
              <a:gd name="connsiteY0" fmla="*/ 9436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57150 w 413956"/>
              <a:gd name="connsiteY4" fmla="*/ 9436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8016 h 227183"/>
              <a:gd name="connsiteX1" fmla="*/ 341815 w 413956"/>
              <a:gd name="connsiteY1" fmla="*/ 148341 h 227183"/>
              <a:gd name="connsiteX2" fmla="*/ 341815 w 413956"/>
              <a:gd name="connsiteY2" fmla="*/ 227183 h 227183"/>
              <a:gd name="connsiteX3" fmla="*/ 47625 w 413956"/>
              <a:gd name="connsiteY3" fmla="*/ 176383 h 227183"/>
              <a:gd name="connsiteX4" fmla="*/ 57150 w 413956"/>
              <a:gd name="connsiteY4" fmla="*/ 88016 h 227183"/>
              <a:gd name="connsiteX0" fmla="*/ 341815 w 413956"/>
              <a:gd name="connsiteY0" fmla="*/ 148341 h 227183"/>
              <a:gd name="connsiteX1" fmla="*/ 413956 w 413956"/>
              <a:gd name="connsiteY1" fmla="*/ 76200 h 227183"/>
              <a:gd name="connsiteX2" fmla="*/ 413956 w 413956"/>
              <a:gd name="connsiteY2" fmla="*/ 155042 h 227183"/>
              <a:gd name="connsiteX3" fmla="*/ 341815 w 413956"/>
              <a:gd name="connsiteY3" fmla="*/ 227183 h 227183"/>
              <a:gd name="connsiteX4" fmla="*/ 341815 w 413956"/>
              <a:gd name="connsiteY4" fmla="*/ 148341 h 227183"/>
              <a:gd name="connsiteX0" fmla="*/ 0 w 413956"/>
              <a:gd name="connsiteY0" fmla="*/ 88016 h 227183"/>
              <a:gd name="connsiteX1" fmla="*/ 113416 w 413956"/>
              <a:gd name="connsiteY1" fmla="*/ 0 h 227183"/>
              <a:gd name="connsiteX2" fmla="*/ 413956 w 413956"/>
              <a:gd name="connsiteY2" fmla="*/ 76200 h 227183"/>
              <a:gd name="connsiteX3" fmla="*/ 341815 w 413956"/>
              <a:gd name="connsiteY3" fmla="*/ 148341 h 227183"/>
              <a:gd name="connsiteX4" fmla="*/ 0 w 413956"/>
              <a:gd name="connsiteY4" fmla="*/ 88016 h 227183"/>
              <a:gd name="connsiteX0" fmla="*/ 0 w 413956"/>
              <a:gd name="connsiteY0" fmla="*/ 91191 h 227183"/>
              <a:gd name="connsiteX1" fmla="*/ 119766 w 413956"/>
              <a:gd name="connsiteY1" fmla="*/ 3175 h 227183"/>
              <a:gd name="connsiteX2" fmla="*/ 413956 w 413956"/>
              <a:gd name="connsiteY2" fmla="*/ 76200 h 227183"/>
              <a:gd name="connsiteX3" fmla="*/ 413956 w 413956"/>
              <a:gd name="connsiteY3" fmla="*/ 155042 h 227183"/>
              <a:gd name="connsiteX4" fmla="*/ 341815 w 413956"/>
              <a:gd name="connsiteY4" fmla="*/ 227183 h 227183"/>
              <a:gd name="connsiteX5" fmla="*/ 41275 w 413956"/>
              <a:gd name="connsiteY5" fmla="*/ 173208 h 227183"/>
              <a:gd name="connsiteX6" fmla="*/ 0 w 413956"/>
              <a:gd name="connsiteY6" fmla="*/ 91191 h 227183"/>
              <a:gd name="connsiteX7" fmla="*/ 9525 w 413956"/>
              <a:gd name="connsiteY7" fmla="*/ 84841 h 227183"/>
              <a:gd name="connsiteX8" fmla="*/ 341815 w 413956"/>
              <a:gd name="connsiteY8" fmla="*/ 148341 h 227183"/>
              <a:gd name="connsiteX9" fmla="*/ 413956 w 413956"/>
              <a:gd name="connsiteY9" fmla="*/ 76200 h 227183"/>
              <a:gd name="connsiteX10" fmla="*/ 341815 w 413956"/>
              <a:gd name="connsiteY10" fmla="*/ 148341 h 227183"/>
              <a:gd name="connsiteX11" fmla="*/ 341815 w 413956"/>
              <a:gd name="connsiteY11" fmla="*/ 227183 h 227183"/>
              <a:gd name="connsiteX12" fmla="*/ 37700 w 413956"/>
              <a:gd name="connsiteY12" fmla="*/ 82551 h 227183"/>
              <a:gd name="connsiteX0" fmla="*/ 57150 w 413956"/>
              <a:gd name="connsiteY0" fmla="*/ 84841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57150 w 413956"/>
              <a:gd name="connsiteY4" fmla="*/ 84841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6606 w 413956"/>
              <a:gd name="connsiteY0" fmla="*/ 92180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6606 w 413956"/>
              <a:gd name="connsiteY4" fmla="*/ 92180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37700 w 413956"/>
              <a:gd name="connsiteY12" fmla="*/ 79376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9525 w 413956"/>
              <a:gd name="connsiteY7" fmla="*/ 81666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0 w 413956"/>
              <a:gd name="connsiteY0" fmla="*/ 88016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0 w 413956"/>
              <a:gd name="connsiteY6" fmla="*/ 88016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1275 w 413956"/>
              <a:gd name="connsiteY5" fmla="*/ 170033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49418 w 413956"/>
              <a:gd name="connsiteY0" fmla="*/ 81905 h 224008"/>
              <a:gd name="connsiteX1" fmla="*/ 341815 w 413956"/>
              <a:gd name="connsiteY1" fmla="*/ 145166 h 224008"/>
              <a:gd name="connsiteX2" fmla="*/ 341815 w 413956"/>
              <a:gd name="connsiteY2" fmla="*/ 224008 h 224008"/>
              <a:gd name="connsiteX3" fmla="*/ 47625 w 413956"/>
              <a:gd name="connsiteY3" fmla="*/ 173208 h 224008"/>
              <a:gd name="connsiteX4" fmla="*/ 49418 w 413956"/>
              <a:gd name="connsiteY4" fmla="*/ 81905 h 224008"/>
              <a:gd name="connsiteX0" fmla="*/ 341815 w 413956"/>
              <a:gd name="connsiteY0" fmla="*/ 145166 h 224008"/>
              <a:gd name="connsiteX1" fmla="*/ 413956 w 413956"/>
              <a:gd name="connsiteY1" fmla="*/ 73025 h 224008"/>
              <a:gd name="connsiteX2" fmla="*/ 413956 w 413956"/>
              <a:gd name="connsiteY2" fmla="*/ 151867 h 224008"/>
              <a:gd name="connsiteX3" fmla="*/ 341815 w 413956"/>
              <a:gd name="connsiteY3" fmla="*/ 224008 h 224008"/>
              <a:gd name="connsiteX4" fmla="*/ 341815 w 413956"/>
              <a:gd name="connsiteY4" fmla="*/ 145166 h 224008"/>
              <a:gd name="connsiteX0" fmla="*/ 0 w 413956"/>
              <a:gd name="connsiteY0" fmla="*/ 84841 h 224008"/>
              <a:gd name="connsiteX1" fmla="*/ 119743 w 413956"/>
              <a:gd name="connsiteY1" fmla="*/ 495 h 224008"/>
              <a:gd name="connsiteX2" fmla="*/ 413956 w 413956"/>
              <a:gd name="connsiteY2" fmla="*/ 73025 h 224008"/>
              <a:gd name="connsiteX3" fmla="*/ 341815 w 413956"/>
              <a:gd name="connsiteY3" fmla="*/ 145166 h 224008"/>
              <a:gd name="connsiteX4" fmla="*/ 0 w 413956"/>
              <a:gd name="connsiteY4" fmla="*/ 84841 h 224008"/>
              <a:gd name="connsiteX0" fmla="*/ 46395 w 413956"/>
              <a:gd name="connsiteY0" fmla="*/ 83613 h 224008"/>
              <a:gd name="connsiteX1" fmla="*/ 119766 w 413956"/>
              <a:gd name="connsiteY1" fmla="*/ 0 h 224008"/>
              <a:gd name="connsiteX2" fmla="*/ 413956 w 413956"/>
              <a:gd name="connsiteY2" fmla="*/ 73025 h 224008"/>
              <a:gd name="connsiteX3" fmla="*/ 413956 w 413956"/>
              <a:gd name="connsiteY3" fmla="*/ 151867 h 224008"/>
              <a:gd name="connsiteX4" fmla="*/ 341815 w 413956"/>
              <a:gd name="connsiteY4" fmla="*/ 224008 h 224008"/>
              <a:gd name="connsiteX5" fmla="*/ 47602 w 413956"/>
              <a:gd name="connsiteY5" fmla="*/ 172969 h 224008"/>
              <a:gd name="connsiteX6" fmla="*/ 46395 w 413956"/>
              <a:gd name="connsiteY6" fmla="*/ 83613 h 224008"/>
              <a:gd name="connsiteX7" fmla="*/ 48188 w 413956"/>
              <a:gd name="connsiteY7" fmla="*/ 80198 h 224008"/>
              <a:gd name="connsiteX8" fmla="*/ 341815 w 413956"/>
              <a:gd name="connsiteY8" fmla="*/ 145166 h 224008"/>
              <a:gd name="connsiteX9" fmla="*/ 413956 w 413956"/>
              <a:gd name="connsiteY9" fmla="*/ 73025 h 224008"/>
              <a:gd name="connsiteX10" fmla="*/ 341815 w 413956"/>
              <a:gd name="connsiteY10" fmla="*/ 145166 h 224008"/>
              <a:gd name="connsiteX11" fmla="*/ 341815 w 413956"/>
              <a:gd name="connsiteY11" fmla="*/ 224008 h 224008"/>
              <a:gd name="connsiteX12" fmla="*/ 46838 w 413956"/>
              <a:gd name="connsiteY12" fmla="*/ 81578 h 224008"/>
              <a:gd name="connsiteX0" fmla="*/ 3023 w 367561"/>
              <a:gd name="connsiteY0" fmla="*/ 81905 h 224008"/>
              <a:gd name="connsiteX1" fmla="*/ 295420 w 367561"/>
              <a:gd name="connsiteY1" fmla="*/ 145166 h 224008"/>
              <a:gd name="connsiteX2" fmla="*/ 295420 w 367561"/>
              <a:gd name="connsiteY2" fmla="*/ 224008 h 224008"/>
              <a:gd name="connsiteX3" fmla="*/ 1230 w 367561"/>
              <a:gd name="connsiteY3" fmla="*/ 173208 h 224008"/>
              <a:gd name="connsiteX4" fmla="*/ 3023 w 367561"/>
              <a:gd name="connsiteY4" fmla="*/ 81905 h 224008"/>
              <a:gd name="connsiteX0" fmla="*/ 295420 w 367561"/>
              <a:gd name="connsiteY0" fmla="*/ 145166 h 224008"/>
              <a:gd name="connsiteX1" fmla="*/ 367561 w 367561"/>
              <a:gd name="connsiteY1" fmla="*/ 73025 h 224008"/>
              <a:gd name="connsiteX2" fmla="*/ 367561 w 367561"/>
              <a:gd name="connsiteY2" fmla="*/ 151867 h 224008"/>
              <a:gd name="connsiteX3" fmla="*/ 295420 w 367561"/>
              <a:gd name="connsiteY3" fmla="*/ 224008 h 224008"/>
              <a:gd name="connsiteX4" fmla="*/ 295420 w 367561"/>
              <a:gd name="connsiteY4" fmla="*/ 145166 h 224008"/>
              <a:gd name="connsiteX0" fmla="*/ 703 w 367561"/>
              <a:gd name="connsiteY0" fmla="*/ 83373 h 224008"/>
              <a:gd name="connsiteX1" fmla="*/ 73348 w 367561"/>
              <a:gd name="connsiteY1" fmla="*/ 495 h 224008"/>
              <a:gd name="connsiteX2" fmla="*/ 367561 w 367561"/>
              <a:gd name="connsiteY2" fmla="*/ 73025 h 224008"/>
              <a:gd name="connsiteX3" fmla="*/ 295420 w 367561"/>
              <a:gd name="connsiteY3" fmla="*/ 145166 h 224008"/>
              <a:gd name="connsiteX4" fmla="*/ 703 w 367561"/>
              <a:gd name="connsiteY4" fmla="*/ 83373 h 224008"/>
              <a:gd name="connsiteX0" fmla="*/ 0 w 367561"/>
              <a:gd name="connsiteY0" fmla="*/ 83613 h 224008"/>
              <a:gd name="connsiteX1" fmla="*/ 73371 w 367561"/>
              <a:gd name="connsiteY1" fmla="*/ 0 h 224008"/>
              <a:gd name="connsiteX2" fmla="*/ 367561 w 367561"/>
              <a:gd name="connsiteY2" fmla="*/ 73025 h 224008"/>
              <a:gd name="connsiteX3" fmla="*/ 367561 w 367561"/>
              <a:gd name="connsiteY3" fmla="*/ 151867 h 224008"/>
              <a:gd name="connsiteX4" fmla="*/ 295420 w 367561"/>
              <a:gd name="connsiteY4" fmla="*/ 224008 h 224008"/>
              <a:gd name="connsiteX5" fmla="*/ 1207 w 367561"/>
              <a:gd name="connsiteY5" fmla="*/ 172969 h 224008"/>
              <a:gd name="connsiteX6" fmla="*/ 0 w 367561"/>
              <a:gd name="connsiteY6" fmla="*/ 83613 h 224008"/>
              <a:gd name="connsiteX7" fmla="*/ 1793 w 367561"/>
              <a:gd name="connsiteY7" fmla="*/ 80198 h 224008"/>
              <a:gd name="connsiteX8" fmla="*/ 295420 w 367561"/>
              <a:gd name="connsiteY8" fmla="*/ 145166 h 224008"/>
              <a:gd name="connsiteX9" fmla="*/ 367561 w 367561"/>
              <a:gd name="connsiteY9" fmla="*/ 73025 h 224008"/>
              <a:gd name="connsiteX10" fmla="*/ 295420 w 367561"/>
              <a:gd name="connsiteY10" fmla="*/ 145166 h 224008"/>
              <a:gd name="connsiteX11" fmla="*/ 295420 w 367561"/>
              <a:gd name="connsiteY11" fmla="*/ 224008 h 224008"/>
              <a:gd name="connsiteX12" fmla="*/ 443 w 367561"/>
              <a:gd name="connsiteY12" fmla="*/ 81578 h 224008"/>
              <a:gd name="connsiteX0" fmla="*/ 3023 w 367561"/>
              <a:gd name="connsiteY0" fmla="*/ 81410 h 223513"/>
              <a:gd name="connsiteX1" fmla="*/ 295420 w 367561"/>
              <a:gd name="connsiteY1" fmla="*/ 144671 h 223513"/>
              <a:gd name="connsiteX2" fmla="*/ 295420 w 367561"/>
              <a:gd name="connsiteY2" fmla="*/ 223513 h 223513"/>
              <a:gd name="connsiteX3" fmla="*/ 1230 w 367561"/>
              <a:gd name="connsiteY3" fmla="*/ 172713 h 223513"/>
              <a:gd name="connsiteX4" fmla="*/ 3023 w 367561"/>
              <a:gd name="connsiteY4" fmla="*/ 81410 h 223513"/>
              <a:gd name="connsiteX0" fmla="*/ 295420 w 367561"/>
              <a:gd name="connsiteY0" fmla="*/ 144671 h 223513"/>
              <a:gd name="connsiteX1" fmla="*/ 367561 w 367561"/>
              <a:gd name="connsiteY1" fmla="*/ 72530 h 223513"/>
              <a:gd name="connsiteX2" fmla="*/ 367561 w 367561"/>
              <a:gd name="connsiteY2" fmla="*/ 151372 h 223513"/>
              <a:gd name="connsiteX3" fmla="*/ 295420 w 367561"/>
              <a:gd name="connsiteY3" fmla="*/ 223513 h 223513"/>
              <a:gd name="connsiteX4" fmla="*/ 295420 w 367561"/>
              <a:gd name="connsiteY4" fmla="*/ 144671 h 223513"/>
              <a:gd name="connsiteX0" fmla="*/ 703 w 367561"/>
              <a:gd name="connsiteY0" fmla="*/ 82878 h 223513"/>
              <a:gd name="connsiteX1" fmla="*/ 73348 w 367561"/>
              <a:gd name="connsiteY1" fmla="*/ 0 h 223513"/>
              <a:gd name="connsiteX2" fmla="*/ 367561 w 367561"/>
              <a:gd name="connsiteY2" fmla="*/ 72530 h 223513"/>
              <a:gd name="connsiteX3" fmla="*/ 295420 w 367561"/>
              <a:gd name="connsiteY3" fmla="*/ 144671 h 223513"/>
              <a:gd name="connsiteX4" fmla="*/ 703 w 367561"/>
              <a:gd name="connsiteY4" fmla="*/ 82878 h 223513"/>
              <a:gd name="connsiteX0" fmla="*/ 0 w 367561"/>
              <a:gd name="connsiteY0" fmla="*/ 83118 h 223513"/>
              <a:gd name="connsiteX1" fmla="*/ 65638 w 367561"/>
              <a:gd name="connsiteY1" fmla="*/ 17853 h 223513"/>
              <a:gd name="connsiteX2" fmla="*/ 367561 w 367561"/>
              <a:gd name="connsiteY2" fmla="*/ 72530 h 223513"/>
              <a:gd name="connsiteX3" fmla="*/ 367561 w 367561"/>
              <a:gd name="connsiteY3" fmla="*/ 151372 h 223513"/>
              <a:gd name="connsiteX4" fmla="*/ 295420 w 367561"/>
              <a:gd name="connsiteY4" fmla="*/ 223513 h 223513"/>
              <a:gd name="connsiteX5" fmla="*/ 1207 w 367561"/>
              <a:gd name="connsiteY5" fmla="*/ 172474 h 223513"/>
              <a:gd name="connsiteX6" fmla="*/ 0 w 367561"/>
              <a:gd name="connsiteY6" fmla="*/ 83118 h 223513"/>
              <a:gd name="connsiteX7" fmla="*/ 1793 w 367561"/>
              <a:gd name="connsiteY7" fmla="*/ 79703 h 223513"/>
              <a:gd name="connsiteX8" fmla="*/ 295420 w 367561"/>
              <a:gd name="connsiteY8" fmla="*/ 144671 h 223513"/>
              <a:gd name="connsiteX9" fmla="*/ 367561 w 367561"/>
              <a:gd name="connsiteY9" fmla="*/ 72530 h 223513"/>
              <a:gd name="connsiteX10" fmla="*/ 295420 w 367561"/>
              <a:gd name="connsiteY10" fmla="*/ 144671 h 223513"/>
              <a:gd name="connsiteX11" fmla="*/ 295420 w 367561"/>
              <a:gd name="connsiteY11" fmla="*/ 223513 h 223513"/>
              <a:gd name="connsiteX12" fmla="*/ 443 w 367561"/>
              <a:gd name="connsiteY12" fmla="*/ 81083 h 223513"/>
              <a:gd name="connsiteX0" fmla="*/ 3023 w 367561"/>
              <a:gd name="connsiteY0" fmla="*/ 63557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3023 w 367561"/>
              <a:gd name="connsiteY4" fmla="*/ 63557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63230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3588 w 378597"/>
              <a:gd name="connsiteY12" fmla="*/ 148363 h 205660"/>
              <a:gd name="connsiteX0" fmla="*/ 0 w 378597"/>
              <a:gd name="connsiteY0" fmla="*/ 39338 h 205660"/>
              <a:gd name="connsiteX1" fmla="*/ 306456 w 378597"/>
              <a:gd name="connsiteY1" fmla="*/ 126818 h 205660"/>
              <a:gd name="connsiteX2" fmla="*/ 306456 w 378597"/>
              <a:gd name="connsiteY2" fmla="*/ 205660 h 205660"/>
              <a:gd name="connsiteX3" fmla="*/ 12266 w 378597"/>
              <a:gd name="connsiteY3" fmla="*/ 154860 h 205660"/>
              <a:gd name="connsiteX4" fmla="*/ 0 w 378597"/>
              <a:gd name="connsiteY4" fmla="*/ 39338 h 205660"/>
              <a:gd name="connsiteX0" fmla="*/ 306456 w 378597"/>
              <a:gd name="connsiteY0" fmla="*/ 126818 h 205660"/>
              <a:gd name="connsiteX1" fmla="*/ 378597 w 378597"/>
              <a:gd name="connsiteY1" fmla="*/ 54677 h 205660"/>
              <a:gd name="connsiteX2" fmla="*/ 378597 w 378597"/>
              <a:gd name="connsiteY2" fmla="*/ 133519 h 205660"/>
              <a:gd name="connsiteX3" fmla="*/ 306456 w 378597"/>
              <a:gd name="connsiteY3" fmla="*/ 205660 h 205660"/>
              <a:gd name="connsiteX4" fmla="*/ 306456 w 378597"/>
              <a:gd name="connsiteY4" fmla="*/ 126818 h 205660"/>
              <a:gd name="connsiteX0" fmla="*/ 11739 w 378597"/>
              <a:gd name="connsiteY0" fmla="*/ 65025 h 205660"/>
              <a:gd name="connsiteX1" fmla="*/ 75948 w 378597"/>
              <a:gd name="connsiteY1" fmla="*/ 495 h 205660"/>
              <a:gd name="connsiteX2" fmla="*/ 378597 w 378597"/>
              <a:gd name="connsiteY2" fmla="*/ 54677 h 205660"/>
              <a:gd name="connsiteX3" fmla="*/ 306456 w 378597"/>
              <a:gd name="connsiteY3" fmla="*/ 126818 h 205660"/>
              <a:gd name="connsiteX4" fmla="*/ 11739 w 378597"/>
              <a:gd name="connsiteY4" fmla="*/ 65025 h 205660"/>
              <a:gd name="connsiteX0" fmla="*/ 11036 w 378597"/>
              <a:gd name="connsiteY0" fmla="*/ 65265 h 205660"/>
              <a:gd name="connsiteX1" fmla="*/ 76674 w 378597"/>
              <a:gd name="connsiteY1" fmla="*/ 0 h 205660"/>
              <a:gd name="connsiteX2" fmla="*/ 378597 w 378597"/>
              <a:gd name="connsiteY2" fmla="*/ 54677 h 205660"/>
              <a:gd name="connsiteX3" fmla="*/ 378597 w 378597"/>
              <a:gd name="connsiteY3" fmla="*/ 133519 h 205660"/>
              <a:gd name="connsiteX4" fmla="*/ 306456 w 378597"/>
              <a:gd name="connsiteY4" fmla="*/ 205660 h 205660"/>
              <a:gd name="connsiteX5" fmla="*/ 12243 w 378597"/>
              <a:gd name="connsiteY5" fmla="*/ 154621 h 205660"/>
              <a:gd name="connsiteX6" fmla="*/ 11036 w 378597"/>
              <a:gd name="connsiteY6" fmla="*/ 65265 h 205660"/>
              <a:gd name="connsiteX7" fmla="*/ 12829 w 378597"/>
              <a:gd name="connsiteY7" fmla="*/ 61850 h 205660"/>
              <a:gd name="connsiteX8" fmla="*/ 306456 w 378597"/>
              <a:gd name="connsiteY8" fmla="*/ 126818 h 205660"/>
              <a:gd name="connsiteX9" fmla="*/ 378597 w 378597"/>
              <a:gd name="connsiteY9" fmla="*/ 54677 h 205660"/>
              <a:gd name="connsiteX10" fmla="*/ 306456 w 378597"/>
              <a:gd name="connsiteY10" fmla="*/ 126818 h 205660"/>
              <a:gd name="connsiteX11" fmla="*/ 306456 w 378597"/>
              <a:gd name="connsiteY11" fmla="*/ 205660 h 205660"/>
              <a:gd name="connsiteX12" fmla="*/ 11479 w 378597"/>
              <a:gd name="connsiteY12" fmla="*/ 155702 h 205660"/>
              <a:gd name="connsiteX0" fmla="*/ 2320 w 367561"/>
              <a:gd name="connsiteY0" fmla="*/ 62823 h 205660"/>
              <a:gd name="connsiteX1" fmla="*/ 295420 w 367561"/>
              <a:gd name="connsiteY1" fmla="*/ 126818 h 205660"/>
              <a:gd name="connsiteX2" fmla="*/ 295420 w 367561"/>
              <a:gd name="connsiteY2" fmla="*/ 205660 h 205660"/>
              <a:gd name="connsiteX3" fmla="*/ 1230 w 367561"/>
              <a:gd name="connsiteY3" fmla="*/ 154860 h 205660"/>
              <a:gd name="connsiteX4" fmla="*/ 2320 w 367561"/>
              <a:gd name="connsiteY4" fmla="*/ 62823 h 205660"/>
              <a:gd name="connsiteX0" fmla="*/ 295420 w 367561"/>
              <a:gd name="connsiteY0" fmla="*/ 126818 h 205660"/>
              <a:gd name="connsiteX1" fmla="*/ 367561 w 367561"/>
              <a:gd name="connsiteY1" fmla="*/ 54677 h 205660"/>
              <a:gd name="connsiteX2" fmla="*/ 367561 w 367561"/>
              <a:gd name="connsiteY2" fmla="*/ 133519 h 205660"/>
              <a:gd name="connsiteX3" fmla="*/ 295420 w 367561"/>
              <a:gd name="connsiteY3" fmla="*/ 205660 h 205660"/>
              <a:gd name="connsiteX4" fmla="*/ 295420 w 367561"/>
              <a:gd name="connsiteY4" fmla="*/ 126818 h 205660"/>
              <a:gd name="connsiteX0" fmla="*/ 703 w 367561"/>
              <a:gd name="connsiteY0" fmla="*/ 65025 h 205660"/>
              <a:gd name="connsiteX1" fmla="*/ 64912 w 367561"/>
              <a:gd name="connsiteY1" fmla="*/ 495 h 205660"/>
              <a:gd name="connsiteX2" fmla="*/ 367561 w 367561"/>
              <a:gd name="connsiteY2" fmla="*/ 54677 h 205660"/>
              <a:gd name="connsiteX3" fmla="*/ 295420 w 367561"/>
              <a:gd name="connsiteY3" fmla="*/ 126818 h 205660"/>
              <a:gd name="connsiteX4" fmla="*/ 703 w 367561"/>
              <a:gd name="connsiteY4" fmla="*/ 65025 h 205660"/>
              <a:gd name="connsiteX0" fmla="*/ 0 w 367561"/>
              <a:gd name="connsiteY0" fmla="*/ 65265 h 205660"/>
              <a:gd name="connsiteX1" fmla="*/ 65638 w 367561"/>
              <a:gd name="connsiteY1" fmla="*/ 0 h 205660"/>
              <a:gd name="connsiteX2" fmla="*/ 367561 w 367561"/>
              <a:gd name="connsiteY2" fmla="*/ 54677 h 205660"/>
              <a:gd name="connsiteX3" fmla="*/ 367561 w 367561"/>
              <a:gd name="connsiteY3" fmla="*/ 133519 h 205660"/>
              <a:gd name="connsiteX4" fmla="*/ 295420 w 367561"/>
              <a:gd name="connsiteY4" fmla="*/ 205660 h 205660"/>
              <a:gd name="connsiteX5" fmla="*/ 1207 w 367561"/>
              <a:gd name="connsiteY5" fmla="*/ 154621 h 205660"/>
              <a:gd name="connsiteX6" fmla="*/ 0 w 367561"/>
              <a:gd name="connsiteY6" fmla="*/ 65265 h 205660"/>
              <a:gd name="connsiteX7" fmla="*/ 1793 w 367561"/>
              <a:gd name="connsiteY7" fmla="*/ 61850 h 205660"/>
              <a:gd name="connsiteX8" fmla="*/ 295420 w 367561"/>
              <a:gd name="connsiteY8" fmla="*/ 126818 h 205660"/>
              <a:gd name="connsiteX9" fmla="*/ 367561 w 367561"/>
              <a:gd name="connsiteY9" fmla="*/ 54677 h 205660"/>
              <a:gd name="connsiteX10" fmla="*/ 295420 w 367561"/>
              <a:gd name="connsiteY10" fmla="*/ 126818 h 205660"/>
              <a:gd name="connsiteX11" fmla="*/ 295420 w 367561"/>
              <a:gd name="connsiteY11" fmla="*/ 205660 h 205660"/>
              <a:gd name="connsiteX12" fmla="*/ 443 w 367561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55702 h 205660"/>
              <a:gd name="connsiteX0" fmla="*/ 3023 w 368264"/>
              <a:gd name="connsiteY0" fmla="*/ 62823 h 205660"/>
              <a:gd name="connsiteX1" fmla="*/ 296123 w 368264"/>
              <a:gd name="connsiteY1" fmla="*/ 126818 h 205660"/>
              <a:gd name="connsiteX2" fmla="*/ 296123 w 368264"/>
              <a:gd name="connsiteY2" fmla="*/ 205660 h 205660"/>
              <a:gd name="connsiteX3" fmla="*/ 1933 w 368264"/>
              <a:gd name="connsiteY3" fmla="*/ 154860 h 205660"/>
              <a:gd name="connsiteX4" fmla="*/ 3023 w 368264"/>
              <a:gd name="connsiteY4" fmla="*/ 62823 h 205660"/>
              <a:gd name="connsiteX0" fmla="*/ 296123 w 368264"/>
              <a:gd name="connsiteY0" fmla="*/ 126818 h 205660"/>
              <a:gd name="connsiteX1" fmla="*/ 368264 w 368264"/>
              <a:gd name="connsiteY1" fmla="*/ 54677 h 205660"/>
              <a:gd name="connsiteX2" fmla="*/ 368264 w 368264"/>
              <a:gd name="connsiteY2" fmla="*/ 133519 h 205660"/>
              <a:gd name="connsiteX3" fmla="*/ 296123 w 368264"/>
              <a:gd name="connsiteY3" fmla="*/ 205660 h 205660"/>
              <a:gd name="connsiteX4" fmla="*/ 296123 w 368264"/>
              <a:gd name="connsiteY4" fmla="*/ 126818 h 205660"/>
              <a:gd name="connsiteX0" fmla="*/ 1406 w 368264"/>
              <a:gd name="connsiteY0" fmla="*/ 65025 h 205660"/>
              <a:gd name="connsiteX1" fmla="*/ 65615 w 368264"/>
              <a:gd name="connsiteY1" fmla="*/ 495 h 205660"/>
              <a:gd name="connsiteX2" fmla="*/ 368264 w 368264"/>
              <a:gd name="connsiteY2" fmla="*/ 54677 h 205660"/>
              <a:gd name="connsiteX3" fmla="*/ 296123 w 368264"/>
              <a:gd name="connsiteY3" fmla="*/ 126818 h 205660"/>
              <a:gd name="connsiteX4" fmla="*/ 1406 w 368264"/>
              <a:gd name="connsiteY4" fmla="*/ 65025 h 205660"/>
              <a:gd name="connsiteX0" fmla="*/ 0 w 368264"/>
              <a:gd name="connsiteY0" fmla="*/ 63063 h 205660"/>
              <a:gd name="connsiteX1" fmla="*/ 66341 w 368264"/>
              <a:gd name="connsiteY1" fmla="*/ 0 h 205660"/>
              <a:gd name="connsiteX2" fmla="*/ 368264 w 368264"/>
              <a:gd name="connsiteY2" fmla="*/ 54677 h 205660"/>
              <a:gd name="connsiteX3" fmla="*/ 368264 w 368264"/>
              <a:gd name="connsiteY3" fmla="*/ 133519 h 205660"/>
              <a:gd name="connsiteX4" fmla="*/ 296123 w 368264"/>
              <a:gd name="connsiteY4" fmla="*/ 205660 h 205660"/>
              <a:gd name="connsiteX5" fmla="*/ 1910 w 368264"/>
              <a:gd name="connsiteY5" fmla="*/ 154621 h 205660"/>
              <a:gd name="connsiteX6" fmla="*/ 0 w 368264"/>
              <a:gd name="connsiteY6" fmla="*/ 63063 h 205660"/>
              <a:gd name="connsiteX7" fmla="*/ 2496 w 368264"/>
              <a:gd name="connsiteY7" fmla="*/ 61850 h 205660"/>
              <a:gd name="connsiteX8" fmla="*/ 296123 w 368264"/>
              <a:gd name="connsiteY8" fmla="*/ 126818 h 205660"/>
              <a:gd name="connsiteX9" fmla="*/ 368264 w 368264"/>
              <a:gd name="connsiteY9" fmla="*/ 54677 h 205660"/>
              <a:gd name="connsiteX10" fmla="*/ 296123 w 368264"/>
              <a:gd name="connsiteY10" fmla="*/ 126818 h 205660"/>
              <a:gd name="connsiteX11" fmla="*/ 296123 w 368264"/>
              <a:gd name="connsiteY11" fmla="*/ 205660 h 205660"/>
              <a:gd name="connsiteX12" fmla="*/ 1146 w 368264"/>
              <a:gd name="connsiteY12" fmla="*/ 144693 h 205660"/>
              <a:gd name="connsiteX0" fmla="*/ 3319 w 368560"/>
              <a:gd name="connsiteY0" fmla="*/ 62823 h 205660"/>
              <a:gd name="connsiteX1" fmla="*/ 296419 w 368560"/>
              <a:gd name="connsiteY1" fmla="*/ 126818 h 205660"/>
              <a:gd name="connsiteX2" fmla="*/ 296419 w 368560"/>
              <a:gd name="connsiteY2" fmla="*/ 205660 h 205660"/>
              <a:gd name="connsiteX3" fmla="*/ 2229 w 368560"/>
              <a:gd name="connsiteY3" fmla="*/ 154860 h 205660"/>
              <a:gd name="connsiteX4" fmla="*/ 3319 w 368560"/>
              <a:gd name="connsiteY4" fmla="*/ 62823 h 205660"/>
              <a:gd name="connsiteX0" fmla="*/ 296419 w 368560"/>
              <a:gd name="connsiteY0" fmla="*/ 126818 h 205660"/>
              <a:gd name="connsiteX1" fmla="*/ 368560 w 368560"/>
              <a:gd name="connsiteY1" fmla="*/ 54677 h 205660"/>
              <a:gd name="connsiteX2" fmla="*/ 368560 w 368560"/>
              <a:gd name="connsiteY2" fmla="*/ 133519 h 205660"/>
              <a:gd name="connsiteX3" fmla="*/ 296419 w 368560"/>
              <a:gd name="connsiteY3" fmla="*/ 205660 h 205660"/>
              <a:gd name="connsiteX4" fmla="*/ 296419 w 368560"/>
              <a:gd name="connsiteY4" fmla="*/ 126818 h 205660"/>
              <a:gd name="connsiteX0" fmla="*/ 1702 w 368560"/>
              <a:gd name="connsiteY0" fmla="*/ 65025 h 205660"/>
              <a:gd name="connsiteX1" fmla="*/ 65911 w 368560"/>
              <a:gd name="connsiteY1" fmla="*/ 495 h 205660"/>
              <a:gd name="connsiteX2" fmla="*/ 368560 w 368560"/>
              <a:gd name="connsiteY2" fmla="*/ 54677 h 205660"/>
              <a:gd name="connsiteX3" fmla="*/ 296419 w 368560"/>
              <a:gd name="connsiteY3" fmla="*/ 126818 h 205660"/>
              <a:gd name="connsiteX4" fmla="*/ 1702 w 368560"/>
              <a:gd name="connsiteY4" fmla="*/ 65025 h 205660"/>
              <a:gd name="connsiteX0" fmla="*/ 296 w 368560"/>
              <a:gd name="connsiteY0" fmla="*/ 63063 h 205660"/>
              <a:gd name="connsiteX1" fmla="*/ 66637 w 368560"/>
              <a:gd name="connsiteY1" fmla="*/ 0 h 205660"/>
              <a:gd name="connsiteX2" fmla="*/ 368560 w 368560"/>
              <a:gd name="connsiteY2" fmla="*/ 54677 h 205660"/>
              <a:gd name="connsiteX3" fmla="*/ 368560 w 368560"/>
              <a:gd name="connsiteY3" fmla="*/ 133519 h 205660"/>
              <a:gd name="connsiteX4" fmla="*/ 296419 w 368560"/>
              <a:gd name="connsiteY4" fmla="*/ 205660 h 205660"/>
              <a:gd name="connsiteX5" fmla="*/ 97 w 368560"/>
              <a:gd name="connsiteY5" fmla="*/ 144346 h 205660"/>
              <a:gd name="connsiteX6" fmla="*/ 296 w 368560"/>
              <a:gd name="connsiteY6" fmla="*/ 63063 h 205660"/>
              <a:gd name="connsiteX7" fmla="*/ 2792 w 368560"/>
              <a:gd name="connsiteY7" fmla="*/ 61850 h 205660"/>
              <a:gd name="connsiteX8" fmla="*/ 296419 w 368560"/>
              <a:gd name="connsiteY8" fmla="*/ 126818 h 205660"/>
              <a:gd name="connsiteX9" fmla="*/ 368560 w 368560"/>
              <a:gd name="connsiteY9" fmla="*/ 54677 h 205660"/>
              <a:gd name="connsiteX10" fmla="*/ 296419 w 368560"/>
              <a:gd name="connsiteY10" fmla="*/ 126818 h 205660"/>
              <a:gd name="connsiteX11" fmla="*/ 296419 w 368560"/>
              <a:gd name="connsiteY11" fmla="*/ 205660 h 205660"/>
              <a:gd name="connsiteX12" fmla="*/ 1442 w 368560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2132 w 368463"/>
              <a:gd name="connsiteY3" fmla="*/ 154860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0"/>
              <a:gd name="connsiteX1" fmla="*/ 296322 w 368463"/>
              <a:gd name="connsiteY1" fmla="*/ 126818 h 205660"/>
              <a:gd name="connsiteX2" fmla="*/ 296322 w 368463"/>
              <a:gd name="connsiteY2" fmla="*/ 205660 h 205660"/>
              <a:gd name="connsiteX3" fmla="*/ 1429 w 368463"/>
              <a:gd name="connsiteY3" fmla="*/ 145319 h 205660"/>
              <a:gd name="connsiteX4" fmla="*/ 3222 w 368463"/>
              <a:gd name="connsiteY4" fmla="*/ 62823 h 205660"/>
              <a:gd name="connsiteX0" fmla="*/ 296322 w 368463"/>
              <a:gd name="connsiteY0" fmla="*/ 126818 h 205660"/>
              <a:gd name="connsiteX1" fmla="*/ 368463 w 368463"/>
              <a:gd name="connsiteY1" fmla="*/ 54677 h 205660"/>
              <a:gd name="connsiteX2" fmla="*/ 368463 w 368463"/>
              <a:gd name="connsiteY2" fmla="*/ 133519 h 205660"/>
              <a:gd name="connsiteX3" fmla="*/ 296322 w 368463"/>
              <a:gd name="connsiteY3" fmla="*/ 205660 h 205660"/>
              <a:gd name="connsiteX4" fmla="*/ 296322 w 368463"/>
              <a:gd name="connsiteY4" fmla="*/ 126818 h 205660"/>
              <a:gd name="connsiteX0" fmla="*/ 1605 w 368463"/>
              <a:gd name="connsiteY0" fmla="*/ 65025 h 205660"/>
              <a:gd name="connsiteX1" fmla="*/ 65814 w 368463"/>
              <a:gd name="connsiteY1" fmla="*/ 495 h 205660"/>
              <a:gd name="connsiteX2" fmla="*/ 368463 w 368463"/>
              <a:gd name="connsiteY2" fmla="*/ 54677 h 205660"/>
              <a:gd name="connsiteX3" fmla="*/ 296322 w 368463"/>
              <a:gd name="connsiteY3" fmla="*/ 126818 h 205660"/>
              <a:gd name="connsiteX4" fmla="*/ 1605 w 368463"/>
              <a:gd name="connsiteY4" fmla="*/ 65025 h 205660"/>
              <a:gd name="connsiteX0" fmla="*/ 199 w 368463"/>
              <a:gd name="connsiteY0" fmla="*/ 63063 h 205660"/>
              <a:gd name="connsiteX1" fmla="*/ 66540 w 368463"/>
              <a:gd name="connsiteY1" fmla="*/ 0 h 205660"/>
              <a:gd name="connsiteX2" fmla="*/ 368463 w 368463"/>
              <a:gd name="connsiteY2" fmla="*/ 54677 h 205660"/>
              <a:gd name="connsiteX3" fmla="*/ 368463 w 368463"/>
              <a:gd name="connsiteY3" fmla="*/ 133519 h 205660"/>
              <a:gd name="connsiteX4" fmla="*/ 296322 w 368463"/>
              <a:gd name="connsiteY4" fmla="*/ 205660 h 205660"/>
              <a:gd name="connsiteX5" fmla="*/ 0 w 368463"/>
              <a:gd name="connsiteY5" fmla="*/ 144346 h 205660"/>
              <a:gd name="connsiteX6" fmla="*/ 199 w 368463"/>
              <a:gd name="connsiteY6" fmla="*/ 63063 h 205660"/>
              <a:gd name="connsiteX7" fmla="*/ 2695 w 368463"/>
              <a:gd name="connsiteY7" fmla="*/ 61850 h 205660"/>
              <a:gd name="connsiteX8" fmla="*/ 296322 w 368463"/>
              <a:gd name="connsiteY8" fmla="*/ 126818 h 205660"/>
              <a:gd name="connsiteX9" fmla="*/ 368463 w 368463"/>
              <a:gd name="connsiteY9" fmla="*/ 54677 h 205660"/>
              <a:gd name="connsiteX10" fmla="*/ 296322 w 368463"/>
              <a:gd name="connsiteY10" fmla="*/ 126818 h 205660"/>
              <a:gd name="connsiteX11" fmla="*/ 296322 w 368463"/>
              <a:gd name="connsiteY11" fmla="*/ 205660 h 205660"/>
              <a:gd name="connsiteX12" fmla="*/ 1345 w 368463"/>
              <a:gd name="connsiteY12" fmla="*/ 144693 h 205660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199 w 368463"/>
              <a:gd name="connsiteY0" fmla="*/ 63063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199 w 368463"/>
              <a:gd name="connsiteY6" fmla="*/ 63063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05661"/>
              <a:gd name="connsiteX1" fmla="*/ 296322 w 368463"/>
              <a:gd name="connsiteY1" fmla="*/ 126818 h 205661"/>
              <a:gd name="connsiteX2" fmla="*/ 296322 w 368463"/>
              <a:gd name="connsiteY2" fmla="*/ 205660 h 205661"/>
              <a:gd name="connsiteX3" fmla="*/ 1429 w 368463"/>
              <a:gd name="connsiteY3" fmla="*/ 145319 h 205661"/>
              <a:gd name="connsiteX4" fmla="*/ 3222 w 368463"/>
              <a:gd name="connsiteY4" fmla="*/ 62823 h 205661"/>
              <a:gd name="connsiteX0" fmla="*/ 296322 w 368463"/>
              <a:gd name="connsiteY0" fmla="*/ 126818 h 205661"/>
              <a:gd name="connsiteX1" fmla="*/ 368463 w 368463"/>
              <a:gd name="connsiteY1" fmla="*/ 54677 h 205661"/>
              <a:gd name="connsiteX2" fmla="*/ 368463 w 368463"/>
              <a:gd name="connsiteY2" fmla="*/ 133519 h 205661"/>
              <a:gd name="connsiteX3" fmla="*/ 296322 w 368463"/>
              <a:gd name="connsiteY3" fmla="*/ 205660 h 205661"/>
              <a:gd name="connsiteX4" fmla="*/ 296322 w 368463"/>
              <a:gd name="connsiteY4" fmla="*/ 126818 h 205661"/>
              <a:gd name="connsiteX0" fmla="*/ 1605 w 368463"/>
              <a:gd name="connsiteY0" fmla="*/ 65025 h 205661"/>
              <a:gd name="connsiteX1" fmla="*/ 65814 w 368463"/>
              <a:gd name="connsiteY1" fmla="*/ 495 h 205661"/>
              <a:gd name="connsiteX2" fmla="*/ 368463 w 368463"/>
              <a:gd name="connsiteY2" fmla="*/ 54677 h 205661"/>
              <a:gd name="connsiteX3" fmla="*/ 296322 w 368463"/>
              <a:gd name="connsiteY3" fmla="*/ 126818 h 205661"/>
              <a:gd name="connsiteX4" fmla="*/ 1605 w 368463"/>
              <a:gd name="connsiteY4" fmla="*/ 65025 h 205661"/>
              <a:gd name="connsiteX0" fmla="*/ 2308 w 368463"/>
              <a:gd name="connsiteY0" fmla="*/ 63797 h 205661"/>
              <a:gd name="connsiteX1" fmla="*/ 66540 w 368463"/>
              <a:gd name="connsiteY1" fmla="*/ 0 h 205661"/>
              <a:gd name="connsiteX2" fmla="*/ 368463 w 368463"/>
              <a:gd name="connsiteY2" fmla="*/ 54677 h 205661"/>
              <a:gd name="connsiteX3" fmla="*/ 368463 w 368463"/>
              <a:gd name="connsiteY3" fmla="*/ 133519 h 205661"/>
              <a:gd name="connsiteX4" fmla="*/ 296322 w 368463"/>
              <a:gd name="connsiteY4" fmla="*/ 205660 h 205661"/>
              <a:gd name="connsiteX5" fmla="*/ 0 w 368463"/>
              <a:gd name="connsiteY5" fmla="*/ 144346 h 205661"/>
              <a:gd name="connsiteX6" fmla="*/ 2308 w 368463"/>
              <a:gd name="connsiteY6" fmla="*/ 63797 h 205661"/>
              <a:gd name="connsiteX7" fmla="*/ 2695 w 368463"/>
              <a:gd name="connsiteY7" fmla="*/ 61850 h 205661"/>
              <a:gd name="connsiteX8" fmla="*/ 296322 w 368463"/>
              <a:gd name="connsiteY8" fmla="*/ 126818 h 205661"/>
              <a:gd name="connsiteX9" fmla="*/ 368463 w 368463"/>
              <a:gd name="connsiteY9" fmla="*/ 54677 h 205661"/>
              <a:gd name="connsiteX10" fmla="*/ 296322 w 368463"/>
              <a:gd name="connsiteY10" fmla="*/ 126818 h 205661"/>
              <a:gd name="connsiteX11" fmla="*/ 296322 w 368463"/>
              <a:gd name="connsiteY11" fmla="*/ 205660 h 205661"/>
              <a:gd name="connsiteX12" fmla="*/ 1345 w 368463"/>
              <a:gd name="connsiteY12" fmla="*/ 144693 h 205661"/>
              <a:gd name="connsiteX0" fmla="*/ 3222 w 368463"/>
              <a:gd name="connsiteY0" fmla="*/ 62823 h 214889"/>
              <a:gd name="connsiteX1" fmla="*/ 296322 w 368463"/>
              <a:gd name="connsiteY1" fmla="*/ 126818 h 214889"/>
              <a:gd name="connsiteX2" fmla="*/ 296322 w 368463"/>
              <a:gd name="connsiteY2" fmla="*/ 205660 h 214889"/>
              <a:gd name="connsiteX3" fmla="*/ 1429 w 368463"/>
              <a:gd name="connsiteY3" fmla="*/ 145319 h 214889"/>
              <a:gd name="connsiteX4" fmla="*/ 3222 w 368463"/>
              <a:gd name="connsiteY4" fmla="*/ 62823 h 214889"/>
              <a:gd name="connsiteX0" fmla="*/ 296322 w 368463"/>
              <a:gd name="connsiteY0" fmla="*/ 126818 h 214889"/>
              <a:gd name="connsiteX1" fmla="*/ 368463 w 368463"/>
              <a:gd name="connsiteY1" fmla="*/ 54677 h 214889"/>
              <a:gd name="connsiteX2" fmla="*/ 368463 w 368463"/>
              <a:gd name="connsiteY2" fmla="*/ 133519 h 214889"/>
              <a:gd name="connsiteX3" fmla="*/ 296322 w 368463"/>
              <a:gd name="connsiteY3" fmla="*/ 205660 h 214889"/>
              <a:gd name="connsiteX4" fmla="*/ 296322 w 368463"/>
              <a:gd name="connsiteY4" fmla="*/ 126818 h 214889"/>
              <a:gd name="connsiteX0" fmla="*/ 1605 w 368463"/>
              <a:gd name="connsiteY0" fmla="*/ 65025 h 214889"/>
              <a:gd name="connsiteX1" fmla="*/ 65814 w 368463"/>
              <a:gd name="connsiteY1" fmla="*/ 495 h 214889"/>
              <a:gd name="connsiteX2" fmla="*/ 368463 w 368463"/>
              <a:gd name="connsiteY2" fmla="*/ 54677 h 214889"/>
              <a:gd name="connsiteX3" fmla="*/ 296322 w 368463"/>
              <a:gd name="connsiteY3" fmla="*/ 126818 h 214889"/>
              <a:gd name="connsiteX4" fmla="*/ 1605 w 368463"/>
              <a:gd name="connsiteY4" fmla="*/ 65025 h 214889"/>
              <a:gd name="connsiteX0" fmla="*/ 2308 w 368463"/>
              <a:gd name="connsiteY0" fmla="*/ 63797 h 214889"/>
              <a:gd name="connsiteX1" fmla="*/ 66540 w 368463"/>
              <a:gd name="connsiteY1" fmla="*/ 0 h 214889"/>
              <a:gd name="connsiteX2" fmla="*/ 368463 w 368463"/>
              <a:gd name="connsiteY2" fmla="*/ 54677 h 214889"/>
              <a:gd name="connsiteX3" fmla="*/ 368463 w 368463"/>
              <a:gd name="connsiteY3" fmla="*/ 133519 h 214889"/>
              <a:gd name="connsiteX4" fmla="*/ 296322 w 368463"/>
              <a:gd name="connsiteY4" fmla="*/ 205660 h 214889"/>
              <a:gd name="connsiteX5" fmla="*/ 0 w 368463"/>
              <a:gd name="connsiteY5" fmla="*/ 144346 h 214889"/>
              <a:gd name="connsiteX6" fmla="*/ 2308 w 368463"/>
              <a:gd name="connsiteY6" fmla="*/ 63797 h 214889"/>
              <a:gd name="connsiteX7" fmla="*/ 2695 w 368463"/>
              <a:gd name="connsiteY7" fmla="*/ 61850 h 214889"/>
              <a:gd name="connsiteX8" fmla="*/ 296322 w 368463"/>
              <a:gd name="connsiteY8" fmla="*/ 126818 h 214889"/>
              <a:gd name="connsiteX9" fmla="*/ 368463 w 368463"/>
              <a:gd name="connsiteY9" fmla="*/ 54677 h 214889"/>
              <a:gd name="connsiteX10" fmla="*/ 296322 w 368463"/>
              <a:gd name="connsiteY10" fmla="*/ 126818 h 214889"/>
              <a:gd name="connsiteX11" fmla="*/ 296322 w 368463"/>
              <a:gd name="connsiteY11" fmla="*/ 205660 h 214889"/>
              <a:gd name="connsiteX12" fmla="*/ 1345 w 368463"/>
              <a:gd name="connsiteY12" fmla="*/ 185058 h 214889"/>
              <a:gd name="connsiteX0" fmla="*/ 3986 w 369227"/>
              <a:gd name="connsiteY0" fmla="*/ 62823 h 205662"/>
              <a:gd name="connsiteX1" fmla="*/ 297086 w 369227"/>
              <a:gd name="connsiteY1" fmla="*/ 126818 h 205662"/>
              <a:gd name="connsiteX2" fmla="*/ 297086 w 369227"/>
              <a:gd name="connsiteY2" fmla="*/ 205660 h 205662"/>
              <a:gd name="connsiteX3" fmla="*/ 2193 w 369227"/>
              <a:gd name="connsiteY3" fmla="*/ 145319 h 205662"/>
              <a:gd name="connsiteX4" fmla="*/ 3986 w 369227"/>
              <a:gd name="connsiteY4" fmla="*/ 62823 h 205662"/>
              <a:gd name="connsiteX0" fmla="*/ 297086 w 369227"/>
              <a:gd name="connsiteY0" fmla="*/ 126818 h 205662"/>
              <a:gd name="connsiteX1" fmla="*/ 369227 w 369227"/>
              <a:gd name="connsiteY1" fmla="*/ 54677 h 205662"/>
              <a:gd name="connsiteX2" fmla="*/ 369227 w 369227"/>
              <a:gd name="connsiteY2" fmla="*/ 133519 h 205662"/>
              <a:gd name="connsiteX3" fmla="*/ 297086 w 369227"/>
              <a:gd name="connsiteY3" fmla="*/ 205660 h 205662"/>
              <a:gd name="connsiteX4" fmla="*/ 297086 w 369227"/>
              <a:gd name="connsiteY4" fmla="*/ 126818 h 205662"/>
              <a:gd name="connsiteX0" fmla="*/ 2369 w 369227"/>
              <a:gd name="connsiteY0" fmla="*/ 65025 h 205662"/>
              <a:gd name="connsiteX1" fmla="*/ 66578 w 369227"/>
              <a:gd name="connsiteY1" fmla="*/ 495 h 205662"/>
              <a:gd name="connsiteX2" fmla="*/ 369227 w 369227"/>
              <a:gd name="connsiteY2" fmla="*/ 54677 h 205662"/>
              <a:gd name="connsiteX3" fmla="*/ 297086 w 369227"/>
              <a:gd name="connsiteY3" fmla="*/ 126818 h 205662"/>
              <a:gd name="connsiteX4" fmla="*/ 2369 w 369227"/>
              <a:gd name="connsiteY4" fmla="*/ 65025 h 205662"/>
              <a:gd name="connsiteX0" fmla="*/ 3072 w 369227"/>
              <a:gd name="connsiteY0" fmla="*/ 63797 h 205662"/>
              <a:gd name="connsiteX1" fmla="*/ 67304 w 369227"/>
              <a:gd name="connsiteY1" fmla="*/ 0 h 205662"/>
              <a:gd name="connsiteX2" fmla="*/ 369227 w 369227"/>
              <a:gd name="connsiteY2" fmla="*/ 54677 h 205662"/>
              <a:gd name="connsiteX3" fmla="*/ 369227 w 369227"/>
              <a:gd name="connsiteY3" fmla="*/ 133519 h 205662"/>
              <a:gd name="connsiteX4" fmla="*/ 297086 w 369227"/>
              <a:gd name="connsiteY4" fmla="*/ 205660 h 205662"/>
              <a:gd name="connsiteX5" fmla="*/ 764 w 369227"/>
              <a:gd name="connsiteY5" fmla="*/ 144346 h 205662"/>
              <a:gd name="connsiteX6" fmla="*/ 3072 w 369227"/>
              <a:gd name="connsiteY6" fmla="*/ 63797 h 205662"/>
              <a:gd name="connsiteX7" fmla="*/ 3459 w 369227"/>
              <a:gd name="connsiteY7" fmla="*/ 61850 h 205662"/>
              <a:gd name="connsiteX8" fmla="*/ 297086 w 369227"/>
              <a:gd name="connsiteY8" fmla="*/ 126818 h 205662"/>
              <a:gd name="connsiteX9" fmla="*/ 369227 w 369227"/>
              <a:gd name="connsiteY9" fmla="*/ 54677 h 205662"/>
              <a:gd name="connsiteX10" fmla="*/ 297086 w 369227"/>
              <a:gd name="connsiteY10" fmla="*/ 126818 h 205662"/>
              <a:gd name="connsiteX11" fmla="*/ 297086 w 369227"/>
              <a:gd name="connsiteY11" fmla="*/ 205660 h 205662"/>
              <a:gd name="connsiteX12" fmla="*/ 0 w 369227"/>
              <a:gd name="connsiteY12" fmla="*/ 146895 h 205662"/>
              <a:gd name="connsiteX0" fmla="*/ 3986 w 369227"/>
              <a:gd name="connsiteY0" fmla="*/ 62823 h 205660"/>
              <a:gd name="connsiteX1" fmla="*/ 297086 w 369227"/>
              <a:gd name="connsiteY1" fmla="*/ 126818 h 205660"/>
              <a:gd name="connsiteX2" fmla="*/ 297086 w 369227"/>
              <a:gd name="connsiteY2" fmla="*/ 205660 h 205660"/>
              <a:gd name="connsiteX3" fmla="*/ 2193 w 369227"/>
              <a:gd name="connsiteY3" fmla="*/ 145319 h 205660"/>
              <a:gd name="connsiteX4" fmla="*/ 3986 w 369227"/>
              <a:gd name="connsiteY4" fmla="*/ 62823 h 205660"/>
              <a:gd name="connsiteX0" fmla="*/ 297086 w 369227"/>
              <a:gd name="connsiteY0" fmla="*/ 126818 h 205660"/>
              <a:gd name="connsiteX1" fmla="*/ 369227 w 369227"/>
              <a:gd name="connsiteY1" fmla="*/ 54677 h 205660"/>
              <a:gd name="connsiteX2" fmla="*/ 369227 w 369227"/>
              <a:gd name="connsiteY2" fmla="*/ 133519 h 205660"/>
              <a:gd name="connsiteX3" fmla="*/ 297086 w 369227"/>
              <a:gd name="connsiteY3" fmla="*/ 205660 h 205660"/>
              <a:gd name="connsiteX4" fmla="*/ 297086 w 369227"/>
              <a:gd name="connsiteY4" fmla="*/ 126818 h 205660"/>
              <a:gd name="connsiteX0" fmla="*/ 2369 w 369227"/>
              <a:gd name="connsiteY0" fmla="*/ 65025 h 205660"/>
              <a:gd name="connsiteX1" fmla="*/ 66578 w 369227"/>
              <a:gd name="connsiteY1" fmla="*/ 495 h 205660"/>
              <a:gd name="connsiteX2" fmla="*/ 369227 w 369227"/>
              <a:gd name="connsiteY2" fmla="*/ 54677 h 205660"/>
              <a:gd name="connsiteX3" fmla="*/ 297086 w 369227"/>
              <a:gd name="connsiteY3" fmla="*/ 126818 h 205660"/>
              <a:gd name="connsiteX4" fmla="*/ 2369 w 369227"/>
              <a:gd name="connsiteY4" fmla="*/ 65025 h 205660"/>
              <a:gd name="connsiteX0" fmla="*/ 3072 w 369227"/>
              <a:gd name="connsiteY0" fmla="*/ 63797 h 205660"/>
              <a:gd name="connsiteX1" fmla="*/ 67304 w 369227"/>
              <a:gd name="connsiteY1" fmla="*/ 0 h 205660"/>
              <a:gd name="connsiteX2" fmla="*/ 369227 w 369227"/>
              <a:gd name="connsiteY2" fmla="*/ 54677 h 205660"/>
              <a:gd name="connsiteX3" fmla="*/ 369227 w 369227"/>
              <a:gd name="connsiteY3" fmla="*/ 133519 h 205660"/>
              <a:gd name="connsiteX4" fmla="*/ 297086 w 369227"/>
              <a:gd name="connsiteY4" fmla="*/ 205660 h 205660"/>
              <a:gd name="connsiteX5" fmla="*/ 764 w 369227"/>
              <a:gd name="connsiteY5" fmla="*/ 144346 h 205660"/>
              <a:gd name="connsiteX6" fmla="*/ 3072 w 369227"/>
              <a:gd name="connsiteY6" fmla="*/ 63797 h 205660"/>
              <a:gd name="connsiteX7" fmla="*/ 3459 w 369227"/>
              <a:gd name="connsiteY7" fmla="*/ 61850 h 205660"/>
              <a:gd name="connsiteX8" fmla="*/ 297086 w 369227"/>
              <a:gd name="connsiteY8" fmla="*/ 126818 h 205660"/>
              <a:gd name="connsiteX9" fmla="*/ 369227 w 369227"/>
              <a:gd name="connsiteY9" fmla="*/ 54677 h 205660"/>
              <a:gd name="connsiteX10" fmla="*/ 297086 w 369227"/>
              <a:gd name="connsiteY10" fmla="*/ 126818 h 205660"/>
              <a:gd name="connsiteX11" fmla="*/ 297086 w 369227"/>
              <a:gd name="connsiteY11" fmla="*/ 205660 h 205660"/>
              <a:gd name="connsiteX12" fmla="*/ 0 w 369227"/>
              <a:gd name="connsiteY12" fmla="*/ 146895 h 205660"/>
              <a:gd name="connsiteX0" fmla="*/ 3986 w 369227"/>
              <a:gd name="connsiteY0" fmla="*/ 62823 h 230613"/>
              <a:gd name="connsiteX1" fmla="*/ 297086 w 369227"/>
              <a:gd name="connsiteY1" fmla="*/ 126818 h 230613"/>
              <a:gd name="connsiteX2" fmla="*/ 297086 w 369227"/>
              <a:gd name="connsiteY2" fmla="*/ 205660 h 230613"/>
              <a:gd name="connsiteX3" fmla="*/ 2193 w 369227"/>
              <a:gd name="connsiteY3" fmla="*/ 145319 h 230613"/>
              <a:gd name="connsiteX4" fmla="*/ 3986 w 369227"/>
              <a:gd name="connsiteY4" fmla="*/ 62823 h 230613"/>
              <a:gd name="connsiteX0" fmla="*/ 297086 w 369227"/>
              <a:gd name="connsiteY0" fmla="*/ 126818 h 230613"/>
              <a:gd name="connsiteX1" fmla="*/ 369227 w 369227"/>
              <a:gd name="connsiteY1" fmla="*/ 54677 h 230613"/>
              <a:gd name="connsiteX2" fmla="*/ 369227 w 369227"/>
              <a:gd name="connsiteY2" fmla="*/ 133519 h 230613"/>
              <a:gd name="connsiteX3" fmla="*/ 297086 w 369227"/>
              <a:gd name="connsiteY3" fmla="*/ 205660 h 230613"/>
              <a:gd name="connsiteX4" fmla="*/ 297086 w 369227"/>
              <a:gd name="connsiteY4" fmla="*/ 126818 h 230613"/>
              <a:gd name="connsiteX0" fmla="*/ 2369 w 369227"/>
              <a:gd name="connsiteY0" fmla="*/ 65025 h 230613"/>
              <a:gd name="connsiteX1" fmla="*/ 66578 w 369227"/>
              <a:gd name="connsiteY1" fmla="*/ 495 h 230613"/>
              <a:gd name="connsiteX2" fmla="*/ 369227 w 369227"/>
              <a:gd name="connsiteY2" fmla="*/ 54677 h 230613"/>
              <a:gd name="connsiteX3" fmla="*/ 297086 w 369227"/>
              <a:gd name="connsiteY3" fmla="*/ 126818 h 230613"/>
              <a:gd name="connsiteX4" fmla="*/ 2369 w 369227"/>
              <a:gd name="connsiteY4" fmla="*/ 65025 h 230613"/>
              <a:gd name="connsiteX0" fmla="*/ 3072 w 369227"/>
              <a:gd name="connsiteY0" fmla="*/ 63797 h 230613"/>
              <a:gd name="connsiteX1" fmla="*/ 67304 w 369227"/>
              <a:gd name="connsiteY1" fmla="*/ 0 h 230613"/>
              <a:gd name="connsiteX2" fmla="*/ 369227 w 369227"/>
              <a:gd name="connsiteY2" fmla="*/ 54677 h 230613"/>
              <a:gd name="connsiteX3" fmla="*/ 369227 w 369227"/>
              <a:gd name="connsiteY3" fmla="*/ 133519 h 230613"/>
              <a:gd name="connsiteX4" fmla="*/ 297086 w 369227"/>
              <a:gd name="connsiteY4" fmla="*/ 205660 h 230613"/>
              <a:gd name="connsiteX5" fmla="*/ 764 w 369227"/>
              <a:gd name="connsiteY5" fmla="*/ 144346 h 230613"/>
              <a:gd name="connsiteX6" fmla="*/ 3072 w 369227"/>
              <a:gd name="connsiteY6" fmla="*/ 63797 h 230613"/>
              <a:gd name="connsiteX7" fmla="*/ 3459 w 369227"/>
              <a:gd name="connsiteY7" fmla="*/ 61850 h 230613"/>
              <a:gd name="connsiteX8" fmla="*/ 297086 w 369227"/>
              <a:gd name="connsiteY8" fmla="*/ 126818 h 230613"/>
              <a:gd name="connsiteX9" fmla="*/ 369227 w 369227"/>
              <a:gd name="connsiteY9" fmla="*/ 54677 h 230613"/>
              <a:gd name="connsiteX10" fmla="*/ 297086 w 369227"/>
              <a:gd name="connsiteY10" fmla="*/ 126818 h 230613"/>
              <a:gd name="connsiteX11" fmla="*/ 311848 w 369227"/>
              <a:gd name="connsiteY11" fmla="*/ 230613 h 230613"/>
              <a:gd name="connsiteX12" fmla="*/ 0 w 369227"/>
              <a:gd name="connsiteY12" fmla="*/ 146895 h 230613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986 w 369227"/>
              <a:gd name="connsiteY0" fmla="*/ 62823 h 206394"/>
              <a:gd name="connsiteX1" fmla="*/ 297086 w 369227"/>
              <a:gd name="connsiteY1" fmla="*/ 126818 h 206394"/>
              <a:gd name="connsiteX2" fmla="*/ 297086 w 369227"/>
              <a:gd name="connsiteY2" fmla="*/ 205660 h 206394"/>
              <a:gd name="connsiteX3" fmla="*/ 2193 w 369227"/>
              <a:gd name="connsiteY3" fmla="*/ 145319 h 206394"/>
              <a:gd name="connsiteX4" fmla="*/ 3986 w 369227"/>
              <a:gd name="connsiteY4" fmla="*/ 62823 h 206394"/>
              <a:gd name="connsiteX0" fmla="*/ 297086 w 369227"/>
              <a:gd name="connsiteY0" fmla="*/ 126818 h 206394"/>
              <a:gd name="connsiteX1" fmla="*/ 369227 w 369227"/>
              <a:gd name="connsiteY1" fmla="*/ 54677 h 206394"/>
              <a:gd name="connsiteX2" fmla="*/ 369227 w 369227"/>
              <a:gd name="connsiteY2" fmla="*/ 133519 h 206394"/>
              <a:gd name="connsiteX3" fmla="*/ 297086 w 369227"/>
              <a:gd name="connsiteY3" fmla="*/ 205660 h 206394"/>
              <a:gd name="connsiteX4" fmla="*/ 297086 w 369227"/>
              <a:gd name="connsiteY4" fmla="*/ 126818 h 206394"/>
              <a:gd name="connsiteX0" fmla="*/ 2369 w 369227"/>
              <a:gd name="connsiteY0" fmla="*/ 65025 h 206394"/>
              <a:gd name="connsiteX1" fmla="*/ 66578 w 369227"/>
              <a:gd name="connsiteY1" fmla="*/ 495 h 206394"/>
              <a:gd name="connsiteX2" fmla="*/ 369227 w 369227"/>
              <a:gd name="connsiteY2" fmla="*/ 54677 h 206394"/>
              <a:gd name="connsiteX3" fmla="*/ 297086 w 369227"/>
              <a:gd name="connsiteY3" fmla="*/ 126818 h 206394"/>
              <a:gd name="connsiteX4" fmla="*/ 2369 w 369227"/>
              <a:gd name="connsiteY4" fmla="*/ 65025 h 206394"/>
              <a:gd name="connsiteX0" fmla="*/ 3072 w 369227"/>
              <a:gd name="connsiteY0" fmla="*/ 63797 h 206394"/>
              <a:gd name="connsiteX1" fmla="*/ 67304 w 369227"/>
              <a:gd name="connsiteY1" fmla="*/ 0 h 206394"/>
              <a:gd name="connsiteX2" fmla="*/ 369227 w 369227"/>
              <a:gd name="connsiteY2" fmla="*/ 54677 h 206394"/>
              <a:gd name="connsiteX3" fmla="*/ 369227 w 369227"/>
              <a:gd name="connsiteY3" fmla="*/ 133519 h 206394"/>
              <a:gd name="connsiteX4" fmla="*/ 297086 w 369227"/>
              <a:gd name="connsiteY4" fmla="*/ 205660 h 206394"/>
              <a:gd name="connsiteX5" fmla="*/ 764 w 369227"/>
              <a:gd name="connsiteY5" fmla="*/ 144346 h 206394"/>
              <a:gd name="connsiteX6" fmla="*/ 3072 w 369227"/>
              <a:gd name="connsiteY6" fmla="*/ 63797 h 206394"/>
              <a:gd name="connsiteX7" fmla="*/ 3459 w 369227"/>
              <a:gd name="connsiteY7" fmla="*/ 61850 h 206394"/>
              <a:gd name="connsiteX8" fmla="*/ 297086 w 369227"/>
              <a:gd name="connsiteY8" fmla="*/ 126818 h 206394"/>
              <a:gd name="connsiteX9" fmla="*/ 369227 w 369227"/>
              <a:gd name="connsiteY9" fmla="*/ 54677 h 206394"/>
              <a:gd name="connsiteX10" fmla="*/ 297086 w 369227"/>
              <a:gd name="connsiteY10" fmla="*/ 126818 h 206394"/>
              <a:gd name="connsiteX11" fmla="*/ 296383 w 369227"/>
              <a:gd name="connsiteY11" fmla="*/ 206394 h 206394"/>
              <a:gd name="connsiteX12" fmla="*/ 0 w 369227"/>
              <a:gd name="connsiteY12" fmla="*/ 146895 h 206394"/>
              <a:gd name="connsiteX0" fmla="*/ 3222 w 368463"/>
              <a:gd name="connsiteY0" fmla="*/ 62823 h 206394"/>
              <a:gd name="connsiteX1" fmla="*/ 296322 w 368463"/>
              <a:gd name="connsiteY1" fmla="*/ 126818 h 206394"/>
              <a:gd name="connsiteX2" fmla="*/ 296322 w 368463"/>
              <a:gd name="connsiteY2" fmla="*/ 205660 h 206394"/>
              <a:gd name="connsiteX3" fmla="*/ 1429 w 368463"/>
              <a:gd name="connsiteY3" fmla="*/ 145319 h 206394"/>
              <a:gd name="connsiteX4" fmla="*/ 3222 w 368463"/>
              <a:gd name="connsiteY4" fmla="*/ 62823 h 206394"/>
              <a:gd name="connsiteX0" fmla="*/ 296322 w 368463"/>
              <a:gd name="connsiteY0" fmla="*/ 126818 h 206394"/>
              <a:gd name="connsiteX1" fmla="*/ 368463 w 368463"/>
              <a:gd name="connsiteY1" fmla="*/ 54677 h 206394"/>
              <a:gd name="connsiteX2" fmla="*/ 368463 w 368463"/>
              <a:gd name="connsiteY2" fmla="*/ 133519 h 206394"/>
              <a:gd name="connsiteX3" fmla="*/ 296322 w 368463"/>
              <a:gd name="connsiteY3" fmla="*/ 205660 h 206394"/>
              <a:gd name="connsiteX4" fmla="*/ 296322 w 368463"/>
              <a:gd name="connsiteY4" fmla="*/ 126818 h 206394"/>
              <a:gd name="connsiteX0" fmla="*/ 1605 w 368463"/>
              <a:gd name="connsiteY0" fmla="*/ 65025 h 206394"/>
              <a:gd name="connsiteX1" fmla="*/ 65814 w 368463"/>
              <a:gd name="connsiteY1" fmla="*/ 495 h 206394"/>
              <a:gd name="connsiteX2" fmla="*/ 368463 w 368463"/>
              <a:gd name="connsiteY2" fmla="*/ 54677 h 206394"/>
              <a:gd name="connsiteX3" fmla="*/ 296322 w 368463"/>
              <a:gd name="connsiteY3" fmla="*/ 126818 h 206394"/>
              <a:gd name="connsiteX4" fmla="*/ 1605 w 368463"/>
              <a:gd name="connsiteY4" fmla="*/ 65025 h 206394"/>
              <a:gd name="connsiteX0" fmla="*/ 2308 w 368463"/>
              <a:gd name="connsiteY0" fmla="*/ 63797 h 206394"/>
              <a:gd name="connsiteX1" fmla="*/ 66540 w 368463"/>
              <a:gd name="connsiteY1" fmla="*/ 0 h 206394"/>
              <a:gd name="connsiteX2" fmla="*/ 368463 w 368463"/>
              <a:gd name="connsiteY2" fmla="*/ 54677 h 206394"/>
              <a:gd name="connsiteX3" fmla="*/ 368463 w 368463"/>
              <a:gd name="connsiteY3" fmla="*/ 133519 h 206394"/>
              <a:gd name="connsiteX4" fmla="*/ 296322 w 368463"/>
              <a:gd name="connsiteY4" fmla="*/ 205660 h 206394"/>
              <a:gd name="connsiteX5" fmla="*/ 0 w 368463"/>
              <a:gd name="connsiteY5" fmla="*/ 144346 h 206394"/>
              <a:gd name="connsiteX6" fmla="*/ 2308 w 368463"/>
              <a:gd name="connsiteY6" fmla="*/ 63797 h 206394"/>
              <a:gd name="connsiteX7" fmla="*/ 2695 w 368463"/>
              <a:gd name="connsiteY7" fmla="*/ 61850 h 206394"/>
              <a:gd name="connsiteX8" fmla="*/ 296322 w 368463"/>
              <a:gd name="connsiteY8" fmla="*/ 126818 h 206394"/>
              <a:gd name="connsiteX9" fmla="*/ 368463 w 368463"/>
              <a:gd name="connsiteY9" fmla="*/ 54677 h 206394"/>
              <a:gd name="connsiteX10" fmla="*/ 296322 w 368463"/>
              <a:gd name="connsiteY10" fmla="*/ 126818 h 206394"/>
              <a:gd name="connsiteX11" fmla="*/ 295619 w 368463"/>
              <a:gd name="connsiteY11" fmla="*/ 206394 h 206394"/>
              <a:gd name="connsiteX12" fmla="*/ 2048 w 368463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8363 h 206394"/>
              <a:gd name="connsiteX0" fmla="*/ 1826 w 367067"/>
              <a:gd name="connsiteY0" fmla="*/ 62823 h 206394"/>
              <a:gd name="connsiteX1" fmla="*/ 294926 w 367067"/>
              <a:gd name="connsiteY1" fmla="*/ 126818 h 206394"/>
              <a:gd name="connsiteX2" fmla="*/ 294926 w 367067"/>
              <a:gd name="connsiteY2" fmla="*/ 205660 h 206394"/>
              <a:gd name="connsiteX3" fmla="*/ 33 w 367067"/>
              <a:gd name="connsiteY3" fmla="*/ 145319 h 206394"/>
              <a:gd name="connsiteX4" fmla="*/ 1826 w 367067"/>
              <a:gd name="connsiteY4" fmla="*/ 62823 h 206394"/>
              <a:gd name="connsiteX0" fmla="*/ 294926 w 367067"/>
              <a:gd name="connsiteY0" fmla="*/ 126818 h 206394"/>
              <a:gd name="connsiteX1" fmla="*/ 367067 w 367067"/>
              <a:gd name="connsiteY1" fmla="*/ 54677 h 206394"/>
              <a:gd name="connsiteX2" fmla="*/ 367067 w 367067"/>
              <a:gd name="connsiteY2" fmla="*/ 133519 h 206394"/>
              <a:gd name="connsiteX3" fmla="*/ 294926 w 367067"/>
              <a:gd name="connsiteY3" fmla="*/ 205660 h 206394"/>
              <a:gd name="connsiteX4" fmla="*/ 294926 w 367067"/>
              <a:gd name="connsiteY4" fmla="*/ 126818 h 206394"/>
              <a:gd name="connsiteX0" fmla="*/ 209 w 367067"/>
              <a:gd name="connsiteY0" fmla="*/ 65025 h 206394"/>
              <a:gd name="connsiteX1" fmla="*/ 64418 w 367067"/>
              <a:gd name="connsiteY1" fmla="*/ 495 h 206394"/>
              <a:gd name="connsiteX2" fmla="*/ 367067 w 367067"/>
              <a:gd name="connsiteY2" fmla="*/ 54677 h 206394"/>
              <a:gd name="connsiteX3" fmla="*/ 294926 w 367067"/>
              <a:gd name="connsiteY3" fmla="*/ 126818 h 206394"/>
              <a:gd name="connsiteX4" fmla="*/ 209 w 367067"/>
              <a:gd name="connsiteY4" fmla="*/ 65025 h 206394"/>
              <a:gd name="connsiteX0" fmla="*/ 912 w 367067"/>
              <a:gd name="connsiteY0" fmla="*/ 63797 h 206394"/>
              <a:gd name="connsiteX1" fmla="*/ 65144 w 367067"/>
              <a:gd name="connsiteY1" fmla="*/ 0 h 206394"/>
              <a:gd name="connsiteX2" fmla="*/ 367067 w 367067"/>
              <a:gd name="connsiteY2" fmla="*/ 54677 h 206394"/>
              <a:gd name="connsiteX3" fmla="*/ 367067 w 367067"/>
              <a:gd name="connsiteY3" fmla="*/ 133519 h 206394"/>
              <a:gd name="connsiteX4" fmla="*/ 294926 w 367067"/>
              <a:gd name="connsiteY4" fmla="*/ 205660 h 206394"/>
              <a:gd name="connsiteX5" fmla="*/ 713 w 367067"/>
              <a:gd name="connsiteY5" fmla="*/ 147282 h 206394"/>
              <a:gd name="connsiteX6" fmla="*/ 912 w 367067"/>
              <a:gd name="connsiteY6" fmla="*/ 63797 h 206394"/>
              <a:gd name="connsiteX7" fmla="*/ 1299 w 367067"/>
              <a:gd name="connsiteY7" fmla="*/ 61850 h 206394"/>
              <a:gd name="connsiteX8" fmla="*/ 294926 w 367067"/>
              <a:gd name="connsiteY8" fmla="*/ 126818 h 206394"/>
              <a:gd name="connsiteX9" fmla="*/ 367067 w 367067"/>
              <a:gd name="connsiteY9" fmla="*/ 54677 h 206394"/>
              <a:gd name="connsiteX10" fmla="*/ 294926 w 367067"/>
              <a:gd name="connsiteY10" fmla="*/ 126818 h 206394"/>
              <a:gd name="connsiteX11" fmla="*/ 294223 w 367067"/>
              <a:gd name="connsiteY11" fmla="*/ 206394 h 206394"/>
              <a:gd name="connsiteX12" fmla="*/ 652 w 367067"/>
              <a:gd name="connsiteY12" fmla="*/ 146161 h 20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067" h="206394" stroke="0" extrusionOk="0">
                <a:moveTo>
                  <a:pt x="1826" y="62823"/>
                </a:moveTo>
                <a:lnTo>
                  <a:pt x="294926" y="126818"/>
                </a:lnTo>
                <a:lnTo>
                  <a:pt x="294926" y="205660"/>
                </a:lnTo>
                <a:lnTo>
                  <a:pt x="33" y="145319"/>
                </a:lnTo>
                <a:cubicBezTo>
                  <a:pt x="-307" y="118310"/>
                  <a:pt x="2166" y="89832"/>
                  <a:pt x="1826" y="62823"/>
                </a:cubicBezTo>
                <a:close/>
              </a:path>
              <a:path w="367067" h="206394" fill="darkenLess" stroke="0" extrusionOk="0">
                <a:moveTo>
                  <a:pt x="294926" y="126818"/>
                </a:move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294926" y="126818"/>
                </a:lnTo>
                <a:close/>
              </a:path>
              <a:path w="367067" h="206394" fill="lightenLess" stroke="0" extrusionOk="0">
                <a:moveTo>
                  <a:pt x="209" y="65025"/>
                </a:moveTo>
                <a:lnTo>
                  <a:pt x="64418" y="495"/>
                </a:lnTo>
                <a:lnTo>
                  <a:pt x="367067" y="54677"/>
                </a:lnTo>
                <a:lnTo>
                  <a:pt x="294926" y="126818"/>
                </a:lnTo>
                <a:lnTo>
                  <a:pt x="209" y="65025"/>
                </a:lnTo>
                <a:close/>
              </a:path>
              <a:path w="367067" h="206394" fill="none" extrusionOk="0">
                <a:moveTo>
                  <a:pt x="912" y="63797"/>
                </a:moveTo>
                <a:lnTo>
                  <a:pt x="65144" y="0"/>
                </a:lnTo>
                <a:lnTo>
                  <a:pt x="367067" y="54677"/>
                </a:lnTo>
                <a:lnTo>
                  <a:pt x="367067" y="133519"/>
                </a:lnTo>
                <a:lnTo>
                  <a:pt x="294926" y="205660"/>
                </a:lnTo>
                <a:lnTo>
                  <a:pt x="713" y="147282"/>
                </a:lnTo>
                <a:cubicBezTo>
                  <a:pt x="1014" y="117497"/>
                  <a:pt x="1314" y="93582"/>
                  <a:pt x="912" y="63797"/>
                </a:cubicBezTo>
                <a:close/>
                <a:moveTo>
                  <a:pt x="1299" y="61850"/>
                </a:moveTo>
                <a:lnTo>
                  <a:pt x="294926" y="126818"/>
                </a:lnTo>
                <a:lnTo>
                  <a:pt x="367067" y="54677"/>
                </a:lnTo>
                <a:moveTo>
                  <a:pt x="294926" y="126818"/>
                </a:moveTo>
                <a:cubicBezTo>
                  <a:pt x="294692" y="153343"/>
                  <a:pt x="294457" y="179869"/>
                  <a:pt x="294223" y="206394"/>
                </a:cubicBezTo>
                <a:lnTo>
                  <a:pt x="652" y="146161"/>
                </a:lnTo>
              </a:path>
            </a:pathLst>
          </a:cu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3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XMASS800kgDetector_trans_v8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69" y="2844185"/>
            <a:ext cx="233678" cy="271836"/>
          </a:xfrm>
          <a:prstGeom prst="rect">
            <a:avLst/>
          </a:prstGeom>
        </p:spPr>
      </p:pic>
      <p:pic>
        <p:nvPicPr>
          <p:cNvPr id="15" name="図 14" descr="test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242" y="2582420"/>
            <a:ext cx="288681" cy="397496"/>
          </a:xfrm>
          <a:prstGeom prst="rect">
            <a:avLst/>
          </a:prstGeom>
        </p:spPr>
      </p:pic>
      <p:cxnSp>
        <p:nvCxnSpPr>
          <p:cNvPr id="144" name="直線コネクタ 143"/>
          <p:cNvCxnSpPr/>
          <p:nvPr/>
        </p:nvCxnSpPr>
        <p:spPr>
          <a:xfrm flipH="1">
            <a:off x="4497325" y="2873270"/>
            <a:ext cx="387767" cy="8725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 flipH="1" flipV="1">
            <a:off x="3818736" y="2979916"/>
            <a:ext cx="397460" cy="252069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/>
          <p:cNvCxnSpPr/>
          <p:nvPr/>
        </p:nvCxnSpPr>
        <p:spPr>
          <a:xfrm flipH="1" flipV="1">
            <a:off x="4216196" y="3241680"/>
            <a:ext cx="370754" cy="42951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 flipV="1">
            <a:off x="4216197" y="3241680"/>
            <a:ext cx="319905" cy="63017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4368596" y="3454970"/>
            <a:ext cx="400166" cy="65146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 flipH="1" flipV="1">
            <a:off x="4545798" y="3852465"/>
            <a:ext cx="310211" cy="67865"/>
          </a:xfrm>
          <a:prstGeom prst="line">
            <a:avLst/>
          </a:prstGeom>
          <a:ln w="44450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5001421" y="3280460"/>
            <a:ext cx="1346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Super </a:t>
            </a:r>
            <a:r>
              <a:rPr kumimoji="1" lang="en-US" altLang="ja-JP" sz="1000" b="1" dirty="0" err="1" smtClean="0">
                <a:solidFill>
                  <a:schemeClr val="bg1">
                    <a:lumMod val="75000"/>
                  </a:schemeClr>
                </a:solidFill>
              </a:rPr>
              <a:t>Kamiokande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5008409" y="2618480"/>
            <a:ext cx="7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err="1" smtClean="0">
                <a:solidFill>
                  <a:schemeClr val="bg1">
                    <a:lumMod val="75000"/>
                  </a:schemeClr>
                </a:solidFill>
              </a:rPr>
              <a:t>Kamland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3871488" y="2635150"/>
            <a:ext cx="640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XMASS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0" name="直線矢印コネクタ 59"/>
          <p:cNvCxnSpPr/>
          <p:nvPr/>
        </p:nvCxnSpPr>
        <p:spPr>
          <a:xfrm flipV="1">
            <a:off x="4245278" y="4065755"/>
            <a:ext cx="4178176" cy="10858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/>
          <p:cNvSpPr txBox="1"/>
          <p:nvPr/>
        </p:nvSpPr>
        <p:spPr>
          <a:xfrm rot="20591489">
            <a:off x="6200789" y="4528394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>
                    <a:lumMod val="85000"/>
                  </a:schemeClr>
                </a:solidFill>
              </a:rPr>
              <a:t>3km</a:t>
            </a:r>
            <a:endParaRPr kumimoji="1" lang="ja-JP" alt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1945060" y="437327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>
                    <a:lumMod val="75000"/>
                  </a:schemeClr>
                </a:solidFill>
              </a:rPr>
              <a:t>KAGRA</a:t>
            </a:r>
            <a:endParaRPr kumimoji="1" lang="ja-JP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6" name="正方形/長方形 15"/>
          <p:cNvSpPr/>
          <p:nvPr/>
        </p:nvSpPr>
        <p:spPr>
          <a:xfrm rot="19736328">
            <a:off x="4245994" y="3574885"/>
            <a:ext cx="94303" cy="399205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71476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636256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"/>
          <p:cNvSpPr/>
          <p:nvPr/>
        </p:nvSpPr>
        <p:spPr>
          <a:xfrm rot="5400000">
            <a:off x="3923024" y="3357276"/>
            <a:ext cx="54736" cy="489852"/>
          </a:xfrm>
          <a:custGeom>
            <a:avLst/>
            <a:gdLst>
              <a:gd name="connsiteX0" fmla="*/ 0 w 228600"/>
              <a:gd name="connsiteY0" fmla="*/ 0 h 2493302"/>
              <a:gd name="connsiteX1" fmla="*/ 228600 w 228600"/>
              <a:gd name="connsiteY1" fmla="*/ 0 h 2493302"/>
              <a:gd name="connsiteX2" fmla="*/ 228600 w 228600"/>
              <a:gd name="connsiteY2" fmla="*/ 2493302 h 2493302"/>
              <a:gd name="connsiteX3" fmla="*/ 0 w 228600"/>
              <a:gd name="connsiteY3" fmla="*/ 2493302 h 2493302"/>
              <a:gd name="connsiteX4" fmla="*/ 0 w 228600"/>
              <a:gd name="connsiteY4" fmla="*/ 0 h 2493302"/>
              <a:gd name="connsiteX0" fmla="*/ 0 w 235344"/>
              <a:gd name="connsiteY0" fmla="*/ 0 h 2493302"/>
              <a:gd name="connsiteX1" fmla="*/ 235344 w 235344"/>
              <a:gd name="connsiteY1" fmla="*/ 228655 h 2493302"/>
              <a:gd name="connsiteX2" fmla="*/ 228600 w 235344"/>
              <a:gd name="connsiteY2" fmla="*/ 2493302 h 2493302"/>
              <a:gd name="connsiteX3" fmla="*/ 0 w 235344"/>
              <a:gd name="connsiteY3" fmla="*/ 2493302 h 2493302"/>
              <a:gd name="connsiteX4" fmla="*/ 0 w 235344"/>
              <a:gd name="connsiteY4" fmla="*/ 0 h 2493302"/>
              <a:gd name="connsiteX0" fmla="*/ 0 w 235344"/>
              <a:gd name="connsiteY0" fmla="*/ 0 h 2710860"/>
              <a:gd name="connsiteX1" fmla="*/ 235344 w 235344"/>
              <a:gd name="connsiteY1" fmla="*/ 228655 h 2710860"/>
              <a:gd name="connsiteX2" fmla="*/ 224131 w 235344"/>
              <a:gd name="connsiteY2" fmla="*/ 2710860 h 2710860"/>
              <a:gd name="connsiteX3" fmla="*/ 0 w 235344"/>
              <a:gd name="connsiteY3" fmla="*/ 2493302 h 2710860"/>
              <a:gd name="connsiteX4" fmla="*/ 0 w 235344"/>
              <a:gd name="connsiteY4" fmla="*/ 0 h 2710860"/>
              <a:gd name="connsiteX0" fmla="*/ 39243 w 235344"/>
              <a:gd name="connsiteY0" fmla="*/ 0 h 2672018"/>
              <a:gd name="connsiteX1" fmla="*/ 235344 w 235344"/>
              <a:gd name="connsiteY1" fmla="*/ 189813 h 2672018"/>
              <a:gd name="connsiteX2" fmla="*/ 224131 w 235344"/>
              <a:gd name="connsiteY2" fmla="*/ 2672018 h 2672018"/>
              <a:gd name="connsiteX3" fmla="*/ 0 w 235344"/>
              <a:gd name="connsiteY3" fmla="*/ 2454460 h 2672018"/>
              <a:gd name="connsiteX4" fmla="*/ 39243 w 235344"/>
              <a:gd name="connsiteY4" fmla="*/ 0 h 2672018"/>
              <a:gd name="connsiteX0" fmla="*/ 37553 w 233654"/>
              <a:gd name="connsiteY0" fmla="*/ 0 h 2732668"/>
              <a:gd name="connsiteX1" fmla="*/ 233654 w 233654"/>
              <a:gd name="connsiteY1" fmla="*/ 189813 h 2732668"/>
              <a:gd name="connsiteX2" fmla="*/ 222441 w 233654"/>
              <a:gd name="connsiteY2" fmla="*/ 2672018 h 2732668"/>
              <a:gd name="connsiteX3" fmla="*/ 0 w 233654"/>
              <a:gd name="connsiteY3" fmla="*/ 2732668 h 2732668"/>
              <a:gd name="connsiteX4" fmla="*/ 37553 w 233654"/>
              <a:gd name="connsiteY4" fmla="*/ 0 h 2732668"/>
              <a:gd name="connsiteX0" fmla="*/ 44500 w 240601"/>
              <a:gd name="connsiteY0" fmla="*/ 0 h 2672018"/>
              <a:gd name="connsiteX1" fmla="*/ 240601 w 240601"/>
              <a:gd name="connsiteY1" fmla="*/ 189813 h 2672018"/>
              <a:gd name="connsiteX2" fmla="*/ 229388 w 240601"/>
              <a:gd name="connsiteY2" fmla="*/ 2672018 h 2672018"/>
              <a:gd name="connsiteX3" fmla="*/ -1 w 240601"/>
              <a:gd name="connsiteY3" fmla="*/ 2631043 h 2672018"/>
              <a:gd name="connsiteX4" fmla="*/ 44500 w 240601"/>
              <a:gd name="connsiteY4" fmla="*/ 0 h 2672018"/>
              <a:gd name="connsiteX0" fmla="*/ 12816 w 208917"/>
              <a:gd name="connsiteY0" fmla="*/ 0 h 2672018"/>
              <a:gd name="connsiteX1" fmla="*/ 208917 w 208917"/>
              <a:gd name="connsiteY1" fmla="*/ 189813 h 2672018"/>
              <a:gd name="connsiteX2" fmla="*/ 197704 w 208917"/>
              <a:gd name="connsiteY2" fmla="*/ 2672018 h 2672018"/>
              <a:gd name="connsiteX3" fmla="*/ 0 w 208917"/>
              <a:gd name="connsiteY3" fmla="*/ 2636256 h 2672018"/>
              <a:gd name="connsiteX4" fmla="*/ 12816 w 208917"/>
              <a:gd name="connsiteY4" fmla="*/ 0 h 2672018"/>
              <a:gd name="connsiteX0" fmla="*/ 12816 w 211538"/>
              <a:gd name="connsiteY0" fmla="*/ 0 h 2714764"/>
              <a:gd name="connsiteX1" fmla="*/ 208917 w 211538"/>
              <a:gd name="connsiteY1" fmla="*/ 189813 h 2714764"/>
              <a:gd name="connsiteX2" fmla="*/ 210625 w 211538"/>
              <a:gd name="connsiteY2" fmla="*/ 2714764 h 2714764"/>
              <a:gd name="connsiteX3" fmla="*/ 0 w 211538"/>
              <a:gd name="connsiteY3" fmla="*/ 2636256 h 2714764"/>
              <a:gd name="connsiteX4" fmla="*/ 12816 w 211538"/>
              <a:gd name="connsiteY4" fmla="*/ 0 h 2714764"/>
              <a:gd name="connsiteX0" fmla="*/ 12816 w 211538"/>
              <a:gd name="connsiteY0" fmla="*/ 0 h 2878824"/>
              <a:gd name="connsiteX1" fmla="*/ 208917 w 211538"/>
              <a:gd name="connsiteY1" fmla="*/ 189813 h 2878824"/>
              <a:gd name="connsiteX2" fmla="*/ 210625 w 211538"/>
              <a:gd name="connsiteY2" fmla="*/ 2714764 h 2878824"/>
              <a:gd name="connsiteX3" fmla="*/ 0 w 211538"/>
              <a:gd name="connsiteY3" fmla="*/ 2878824 h 2878824"/>
              <a:gd name="connsiteX4" fmla="*/ 12816 w 211538"/>
              <a:gd name="connsiteY4" fmla="*/ 0 h 28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8" h="2878824">
                <a:moveTo>
                  <a:pt x="12816" y="0"/>
                </a:moveTo>
                <a:lnTo>
                  <a:pt x="208917" y="189813"/>
                </a:lnTo>
                <a:cubicBezTo>
                  <a:pt x="205179" y="1017215"/>
                  <a:pt x="214363" y="1887362"/>
                  <a:pt x="210625" y="2714764"/>
                </a:cubicBezTo>
                <a:lnTo>
                  <a:pt x="0" y="2878824"/>
                </a:lnTo>
                <a:lnTo>
                  <a:pt x="1281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70"/>
          <p:cNvSpPr/>
          <p:nvPr/>
        </p:nvSpPr>
        <p:spPr>
          <a:xfrm rot="21367917">
            <a:off x="4037513" y="3510296"/>
            <a:ext cx="333772" cy="177895"/>
          </a:xfrm>
          <a:custGeom>
            <a:avLst/>
            <a:gdLst>
              <a:gd name="connsiteX0" fmla="*/ 0 w 872838"/>
              <a:gd name="connsiteY0" fmla="*/ 0 h 436224"/>
              <a:gd name="connsiteX1" fmla="*/ 872838 w 872838"/>
              <a:gd name="connsiteY1" fmla="*/ 0 h 436224"/>
              <a:gd name="connsiteX2" fmla="*/ 872838 w 872838"/>
              <a:gd name="connsiteY2" fmla="*/ 436224 h 436224"/>
              <a:gd name="connsiteX3" fmla="*/ 0 w 872838"/>
              <a:gd name="connsiteY3" fmla="*/ 436224 h 436224"/>
              <a:gd name="connsiteX4" fmla="*/ 0 w 872838"/>
              <a:gd name="connsiteY4" fmla="*/ 0 h 436224"/>
              <a:gd name="connsiteX0" fmla="*/ 0 w 872838"/>
              <a:gd name="connsiteY0" fmla="*/ 0 h 444112"/>
              <a:gd name="connsiteX1" fmla="*/ 872838 w 872838"/>
              <a:gd name="connsiteY1" fmla="*/ 0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872838"/>
              <a:gd name="connsiteY0" fmla="*/ 0 h 444112"/>
              <a:gd name="connsiteX1" fmla="*/ 588875 w 872838"/>
              <a:gd name="connsiteY1" fmla="*/ 15777 h 444112"/>
              <a:gd name="connsiteX2" fmla="*/ 872838 w 872838"/>
              <a:gd name="connsiteY2" fmla="*/ 436224 h 444112"/>
              <a:gd name="connsiteX3" fmla="*/ 299739 w 872838"/>
              <a:gd name="connsiteY3" fmla="*/ 444112 h 444112"/>
              <a:gd name="connsiteX4" fmla="*/ 0 w 872838"/>
              <a:gd name="connsiteY4" fmla="*/ 0 h 444112"/>
              <a:gd name="connsiteX0" fmla="*/ 0 w 750961"/>
              <a:gd name="connsiteY0" fmla="*/ 0 h 472097"/>
              <a:gd name="connsiteX1" fmla="*/ 466998 w 750961"/>
              <a:gd name="connsiteY1" fmla="*/ 43762 h 472097"/>
              <a:gd name="connsiteX2" fmla="*/ 750961 w 750961"/>
              <a:gd name="connsiteY2" fmla="*/ 464209 h 472097"/>
              <a:gd name="connsiteX3" fmla="*/ 177862 w 750961"/>
              <a:gd name="connsiteY3" fmla="*/ 472097 h 472097"/>
              <a:gd name="connsiteX4" fmla="*/ 0 w 750961"/>
              <a:gd name="connsiteY4" fmla="*/ 0 h 472097"/>
              <a:gd name="connsiteX0" fmla="*/ 0 w 683852"/>
              <a:gd name="connsiteY0" fmla="*/ 0 h 472097"/>
              <a:gd name="connsiteX1" fmla="*/ 466998 w 683852"/>
              <a:gd name="connsiteY1" fmla="*/ 43762 h 472097"/>
              <a:gd name="connsiteX2" fmla="*/ 683852 w 683852"/>
              <a:gd name="connsiteY2" fmla="*/ 464368 h 472097"/>
              <a:gd name="connsiteX3" fmla="*/ 177862 w 683852"/>
              <a:gd name="connsiteY3" fmla="*/ 472097 h 472097"/>
              <a:gd name="connsiteX4" fmla="*/ 0 w 683852"/>
              <a:gd name="connsiteY4" fmla="*/ 0 h 4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52" h="472097">
                <a:moveTo>
                  <a:pt x="0" y="0"/>
                </a:moveTo>
                <a:lnTo>
                  <a:pt x="466998" y="43762"/>
                </a:lnTo>
                <a:lnTo>
                  <a:pt x="683852" y="464368"/>
                </a:lnTo>
                <a:lnTo>
                  <a:pt x="177862" y="472097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68" name="図形グループ 167"/>
          <p:cNvGrpSpPr/>
          <p:nvPr/>
        </p:nvGrpSpPr>
        <p:grpSpPr>
          <a:xfrm>
            <a:off x="4166443" y="3537496"/>
            <a:ext cx="65414" cy="76358"/>
            <a:chOff x="3696960" y="4776789"/>
            <a:chExt cx="202943" cy="252570"/>
          </a:xfrm>
        </p:grpSpPr>
        <p:sp>
          <p:nvSpPr>
            <p:cNvPr id="169" name="円/楕円 168"/>
            <p:cNvSpPr/>
            <p:nvPr/>
          </p:nvSpPr>
          <p:spPr>
            <a:xfrm>
              <a:off x="3837051" y="4825713"/>
              <a:ext cx="62852" cy="164583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0" name="円柱 169"/>
            <p:cNvSpPr/>
            <p:nvPr/>
          </p:nvSpPr>
          <p:spPr>
            <a:xfrm>
              <a:off x="3696960" y="4776789"/>
              <a:ext cx="171517" cy="252570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</p:grpSp>
      <p:cxnSp>
        <p:nvCxnSpPr>
          <p:cNvPr id="190" name="直線コネクタ 189"/>
          <p:cNvCxnSpPr/>
          <p:nvPr/>
        </p:nvCxnSpPr>
        <p:spPr>
          <a:xfrm>
            <a:off x="4200107" y="3578770"/>
            <a:ext cx="55052" cy="1025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" name="図形グループ 162"/>
          <p:cNvGrpSpPr/>
          <p:nvPr/>
        </p:nvGrpSpPr>
        <p:grpSpPr>
          <a:xfrm>
            <a:off x="4233763" y="3667670"/>
            <a:ext cx="67944" cy="71052"/>
            <a:chOff x="3627876" y="4624389"/>
            <a:chExt cx="221677" cy="238892"/>
          </a:xfrm>
        </p:grpSpPr>
        <p:sp>
          <p:nvSpPr>
            <p:cNvPr id="164" name="円/楕円 163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5" name="円柱 164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6" name="円/楕円 165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85" name="直線コネクタ 184"/>
          <p:cNvCxnSpPr/>
          <p:nvPr/>
        </p:nvCxnSpPr>
        <p:spPr>
          <a:xfrm>
            <a:off x="4269957" y="3705770"/>
            <a:ext cx="111125" cy="1809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9" name="図形グループ 158"/>
          <p:cNvGrpSpPr/>
          <p:nvPr/>
        </p:nvGrpSpPr>
        <p:grpSpPr>
          <a:xfrm>
            <a:off x="4341713" y="3845470"/>
            <a:ext cx="67944" cy="71052"/>
            <a:chOff x="3627876" y="4624389"/>
            <a:chExt cx="221677" cy="238892"/>
          </a:xfrm>
        </p:grpSpPr>
        <p:sp>
          <p:nvSpPr>
            <p:cNvPr id="160" name="円/楕円 15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円柱 16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62" name="円/楕円 16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99" name="直線コネクタ 198"/>
          <p:cNvCxnSpPr/>
          <p:nvPr/>
        </p:nvCxnSpPr>
        <p:spPr>
          <a:xfrm>
            <a:off x="4028428" y="3573625"/>
            <a:ext cx="155750" cy="247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9" name="図形グループ 178"/>
          <p:cNvGrpSpPr/>
          <p:nvPr/>
        </p:nvGrpSpPr>
        <p:grpSpPr>
          <a:xfrm>
            <a:off x="4000203" y="3537495"/>
            <a:ext cx="69730" cy="77216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80" name="円/楕円 179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1" name="円柱 180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2" name="円/楕円 181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92" name="直線コネクタ 191"/>
          <p:cNvCxnSpPr/>
          <p:nvPr/>
        </p:nvCxnSpPr>
        <p:spPr>
          <a:xfrm>
            <a:off x="3742853" y="3576103"/>
            <a:ext cx="28892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5" name="図形グループ 174"/>
          <p:cNvGrpSpPr/>
          <p:nvPr/>
        </p:nvGrpSpPr>
        <p:grpSpPr>
          <a:xfrm>
            <a:off x="3730328" y="3540670"/>
            <a:ext cx="69730" cy="77216"/>
            <a:chOff x="3627876" y="4624389"/>
            <a:chExt cx="221677" cy="238892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76" name="円/楕円 175"/>
            <p:cNvSpPr/>
            <p:nvPr/>
          </p:nvSpPr>
          <p:spPr>
            <a:xfrm>
              <a:off x="3790105" y="4670664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7" name="円柱 176"/>
            <p:cNvSpPr/>
            <p:nvPr/>
          </p:nvSpPr>
          <p:spPr>
            <a:xfrm>
              <a:off x="3657600" y="4624389"/>
              <a:ext cx="162229" cy="238892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8" name="円/楕円 177"/>
            <p:cNvSpPr/>
            <p:nvPr/>
          </p:nvSpPr>
          <p:spPr>
            <a:xfrm>
              <a:off x="3627876" y="4677978"/>
              <a:ext cx="59448" cy="155670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2240000" scaled="0"/>
            </a:gra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40005" dist="22987" dir="33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3674638" y="3324125"/>
            <a:ext cx="49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bg1">
                    <a:lumMod val="75000"/>
                  </a:schemeClr>
                </a:solidFill>
              </a:rPr>
              <a:t>CLIO</a:t>
            </a:r>
            <a:endParaRPr kumimoji="1" lang="ja-JP" alt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3" name="テキスト ボックス 172"/>
          <p:cNvSpPr txBox="1"/>
          <p:nvPr/>
        </p:nvSpPr>
        <p:spPr>
          <a:xfrm>
            <a:off x="3548601" y="3070932"/>
            <a:ext cx="486030" cy="430887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FF00"/>
                </a:solidFill>
              </a:rPr>
              <a:t>CLIO</a:t>
            </a:r>
          </a:p>
          <a:p>
            <a:r>
              <a:rPr lang="en-US" altLang="ja-JP" sz="1100" dirty="0" smtClean="0">
                <a:solidFill>
                  <a:srgbClr val="FFFF00"/>
                </a:solidFill>
              </a:rPr>
              <a:t>(GW)</a:t>
            </a:r>
            <a:endParaRPr kumimoji="1" lang="ja-JP" altLang="en-US" sz="1100" dirty="0">
              <a:solidFill>
                <a:srgbClr val="FFFF00"/>
              </a:solidFill>
            </a:endParaRPr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1943315" y="4328031"/>
            <a:ext cx="1017094" cy="58477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KAGRA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</a:rPr>
              <a:t>(GW)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83" name="テキスト ボックス 182"/>
          <p:cNvSpPr txBox="1"/>
          <p:nvPr/>
        </p:nvSpPr>
        <p:spPr>
          <a:xfrm>
            <a:off x="5100262" y="2488202"/>
            <a:ext cx="833883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FFFF"/>
                </a:solidFill>
              </a:rPr>
              <a:t>KAMLAND</a:t>
            </a: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(neutrino)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5120888" y="3112494"/>
            <a:ext cx="1402307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solidFill>
                  <a:srgbClr val="00FFFF"/>
                </a:solidFill>
              </a:rPr>
              <a:t>Suprer</a:t>
            </a:r>
            <a:r>
              <a:rPr lang="en-US" altLang="ja-JP" sz="1200" dirty="0" smtClean="0">
                <a:solidFill>
                  <a:srgbClr val="00FFFF"/>
                </a:solidFill>
              </a:rPr>
              <a:t> </a:t>
            </a:r>
            <a:r>
              <a:rPr lang="en-US" altLang="ja-JP" sz="1200" dirty="0" err="1" smtClean="0">
                <a:solidFill>
                  <a:srgbClr val="00FFFF"/>
                </a:solidFill>
              </a:rPr>
              <a:t>Kamiokande</a:t>
            </a:r>
            <a:endParaRPr lang="en-US" altLang="ja-JP" sz="1200" dirty="0">
              <a:solidFill>
                <a:srgbClr val="00FFFF"/>
              </a:solidFill>
            </a:endParaRP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(neutrino)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3422487" y="2417218"/>
            <a:ext cx="1014701" cy="461665"/>
          </a:xfrm>
          <a:prstGeom prst="rect">
            <a:avLst/>
          </a:prstGeom>
          <a:solidFill>
            <a:srgbClr val="1F4A0F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FFFF"/>
                </a:solidFill>
              </a:rPr>
              <a:t>XMASS</a:t>
            </a:r>
          </a:p>
          <a:p>
            <a:r>
              <a:rPr lang="en-US" altLang="ja-JP" sz="1200" dirty="0" smtClean="0">
                <a:solidFill>
                  <a:srgbClr val="00FFFF"/>
                </a:solidFill>
              </a:rPr>
              <a:t>(dark matter)</a:t>
            </a:r>
            <a:endParaRPr kumimoji="1" lang="ja-JP" altLang="en-US" sz="1200" dirty="0">
              <a:solidFill>
                <a:srgbClr val="00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/>
          <a:lstStyle/>
          <a:p>
            <a:fld id="{B870737B-C72B-407C-8914-00A58A80FD0F}" type="slidenum">
              <a:rPr lang="ja-JP" altLang="en-US" smtClean="0">
                <a:solidFill>
                  <a:srgbClr val="FFFFFF"/>
                </a:solidFill>
              </a:rPr>
              <a:pPr/>
              <a:t>18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461858" y="3702458"/>
            <a:ext cx="130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Office/</a:t>
            </a:r>
            <a:endParaRPr lang="en-US" altLang="ja-JP" sz="1600" dirty="0">
              <a:solidFill>
                <a:srgbClr val="FFFF00"/>
              </a:solidFill>
            </a:endParaRPr>
          </a:p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Control room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5" name="直線矢印コネクタ 4"/>
          <p:cNvCxnSpPr>
            <a:stCxn id="129" idx="0"/>
          </p:cNvCxnSpPr>
          <p:nvPr/>
        </p:nvCxnSpPr>
        <p:spPr>
          <a:xfrm flipH="1" flipV="1">
            <a:off x="618565" y="3442447"/>
            <a:ext cx="495388" cy="2600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/>
          <p:cNvSpPr txBox="1"/>
          <p:nvPr/>
        </p:nvSpPr>
        <p:spPr>
          <a:xfrm>
            <a:off x="6603192" y="4960590"/>
            <a:ext cx="130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FF00"/>
                </a:solidFill>
              </a:rPr>
              <a:t>KAGRA entrance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151" name="直線矢印コネクタ 150"/>
          <p:cNvCxnSpPr/>
          <p:nvPr/>
        </p:nvCxnSpPr>
        <p:spPr>
          <a:xfrm flipH="1">
            <a:off x="6104710" y="5225143"/>
            <a:ext cx="731519" cy="2612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7" name="図形グループ 166"/>
          <p:cNvGrpSpPr/>
          <p:nvPr/>
        </p:nvGrpSpPr>
        <p:grpSpPr>
          <a:xfrm>
            <a:off x="5972960" y="0"/>
            <a:ext cx="3152327" cy="2454201"/>
            <a:chOff x="4459159" y="3226967"/>
            <a:chExt cx="4684988" cy="3647433"/>
          </a:xfrm>
        </p:grpSpPr>
        <p:grpSp>
          <p:nvGrpSpPr>
            <p:cNvPr id="171" name="図形グループ 170"/>
            <p:cNvGrpSpPr/>
            <p:nvPr/>
          </p:nvGrpSpPr>
          <p:grpSpPr>
            <a:xfrm>
              <a:off x="4459159" y="3226967"/>
              <a:ext cx="4684988" cy="3647433"/>
              <a:chOff x="-67713" y="-228600"/>
              <a:chExt cx="9211713" cy="7086600"/>
            </a:xfrm>
          </p:grpSpPr>
          <p:pic>
            <p:nvPicPr>
              <p:cNvPr id="193" name="図 192" descr="スクリーンショット（2011-08-30 16.58.21）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7713" y="-228600"/>
                <a:ext cx="9211713" cy="7086600"/>
              </a:xfrm>
              <a:prstGeom prst="rect">
                <a:avLst/>
              </a:prstGeom>
            </p:spPr>
          </p:pic>
          <p:sp>
            <p:nvSpPr>
              <p:cNvPr id="194" name="テキスト ボックス 193"/>
              <p:cNvSpPr txBox="1"/>
              <p:nvPr/>
            </p:nvSpPr>
            <p:spPr>
              <a:xfrm>
                <a:off x="3732234" y="958825"/>
                <a:ext cx="2001935" cy="717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err="1" smtClean="0">
                    <a:solidFill>
                      <a:srgbClr val="FFFF00"/>
                    </a:solidFill>
                  </a:rPr>
                  <a:t>Kamioka</a:t>
                </a:r>
                <a:endParaRPr kumimoji="1" lang="ja-JP" alt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5" name="星 5 194"/>
              <p:cNvSpPr/>
              <p:nvPr/>
            </p:nvSpPr>
            <p:spPr>
              <a:xfrm>
                <a:off x="4876800" y="1676400"/>
                <a:ext cx="304800" cy="304800"/>
              </a:xfrm>
              <a:prstGeom prst="star5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187" name="直線矢印コネクタ 186"/>
            <p:cNvCxnSpPr/>
            <p:nvPr/>
          </p:nvCxnSpPr>
          <p:spPr>
            <a:xfrm>
              <a:off x="7099302" y="4364339"/>
              <a:ext cx="1781652" cy="65109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テキスト ボックス 187"/>
            <p:cNvSpPr txBox="1"/>
            <p:nvPr/>
          </p:nvSpPr>
          <p:spPr>
            <a:xfrm rot="1232130">
              <a:off x="7518219" y="4283048"/>
              <a:ext cx="82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220km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9" name="テキスト ボックス 188"/>
            <p:cNvSpPr txBox="1"/>
            <p:nvPr/>
          </p:nvSpPr>
          <p:spPr>
            <a:xfrm>
              <a:off x="8068060" y="5023002"/>
              <a:ext cx="76727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Tokyo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91" name="星 5 190"/>
            <p:cNvSpPr/>
            <p:nvPr/>
          </p:nvSpPr>
          <p:spPr>
            <a:xfrm>
              <a:off x="8887649" y="4970008"/>
              <a:ext cx="155018" cy="156879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98" name="TextBox 20"/>
          <p:cNvSpPr txBox="1"/>
          <p:nvPr/>
        </p:nvSpPr>
        <p:spPr>
          <a:xfrm>
            <a:off x="502023" y="1309053"/>
            <a:ext cx="571051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KAGRA is located in </a:t>
            </a:r>
            <a:r>
              <a:rPr lang="en-US" altLang="ja-JP" sz="20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Kamioka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 mine underground</a:t>
            </a: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220km 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away from </a:t>
            </a: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Tokyo </a:t>
            </a: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360m altitude</a:t>
            </a:r>
          </a:p>
          <a:p>
            <a:pPr indent="-225425">
              <a:buFont typeface="ヒラギノ角ゴ ProN W3"/>
              <a:buChar char="-"/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rPr>
              <a:t>Big laboratory area</a:t>
            </a:r>
            <a:endParaRPr lang="en-US" altLang="ja-JP" sz="2000" dirty="0"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486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62" name="Picture 18" descr="seismic_lev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8" y="1013354"/>
            <a:ext cx="4702612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26" y="68855"/>
            <a:ext cx="4459474" cy="879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ja-JP" sz="2800" kern="0" dirty="0" smtClean="0">
                <a:solidFill>
                  <a:srgbClr val="0000FF"/>
                </a:solidFill>
              </a:rPr>
              <a:t>Quiet underground site</a:t>
            </a:r>
            <a:endParaRPr lang="ja-JP" alt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EFE49F0B-4D2F-CF4B-9814-A6B66AADCA3D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696507" y="0"/>
            <a:ext cx="2447493" cy="2111383"/>
            <a:chOff x="3651" y="2568"/>
            <a:chExt cx="1588" cy="1309"/>
          </a:xfrm>
        </p:grpSpPr>
        <p:pic>
          <p:nvPicPr>
            <p:cNvPr id="33798" name="Picture 19" descr="NA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568"/>
              <a:ext cx="1588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Text Box 20"/>
            <p:cNvSpPr txBox="1">
              <a:spLocks noChangeArrowheads="1"/>
            </p:cNvSpPr>
            <p:nvPr/>
          </p:nvSpPr>
          <p:spPr bwMode="auto">
            <a:xfrm>
              <a:off x="3947" y="3565"/>
              <a:ext cx="112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ja-JP" altLang="en-US" sz="2400" b="1" dirty="0">
                  <a:solidFill>
                    <a:srgbClr val="FF6600"/>
                  </a:solidFill>
                  <a:latin typeface="Times New Roman" charset="0"/>
                </a:rPr>
                <a:t>ＴＡＭＡ３００</a:t>
              </a: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07" y="2397933"/>
            <a:ext cx="4346193" cy="409600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93059" y="5615758"/>
            <a:ext cx="4572000" cy="70788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altLang="ja-JP" sz="2000" dirty="0" smtClean="0">
                <a:solidFill>
                  <a:srgbClr val="408000"/>
                </a:solidFill>
              </a:rPr>
              <a:t>Surrounded by hard rock</a:t>
            </a:r>
            <a:r>
              <a:rPr lang="en-US" altLang="ja-JP" sz="2000" dirty="0">
                <a:solidFill>
                  <a:srgbClr val="408000"/>
                </a:solidFill>
              </a:rPr>
              <a:t> </a:t>
            </a:r>
            <a:r>
              <a:rPr lang="en-US" altLang="ja-JP" sz="2000" dirty="0" smtClean="0">
                <a:solidFill>
                  <a:srgbClr val="408000"/>
                </a:solidFill>
              </a:rPr>
              <a:t>(</a:t>
            </a:r>
            <a:r>
              <a:rPr lang="en-US" altLang="ja-JP" sz="2000" dirty="0" err="1" smtClean="0">
                <a:solidFill>
                  <a:srgbClr val="408000"/>
                </a:solidFill>
              </a:rPr>
              <a:t>Hida</a:t>
            </a:r>
            <a:r>
              <a:rPr lang="en-US" altLang="ja-JP" sz="2000" dirty="0" smtClean="0">
                <a:solidFill>
                  <a:srgbClr val="408000"/>
                </a:solidFill>
              </a:rPr>
              <a:t>-gneiss)</a:t>
            </a:r>
            <a:endParaRPr lang="en-US" altLang="ja-JP" sz="2000" dirty="0">
              <a:solidFill>
                <a:srgbClr val="408000"/>
              </a:solidFill>
            </a:endParaRPr>
          </a:p>
          <a:p>
            <a:pPr marL="398463" lvl="1" indent="-166688">
              <a:buFont typeface="ヒラギノ角ゴ ProN W3"/>
              <a:buChar char="-"/>
            </a:pPr>
            <a:r>
              <a:rPr lang="en-US" altLang="ja-JP" sz="2000" dirty="0">
                <a:solidFill>
                  <a:srgbClr val="408000"/>
                </a:solidFill>
              </a:rPr>
              <a:t>5 </a:t>
            </a:r>
            <a:r>
              <a:rPr lang="en-US" altLang="ja-JP" sz="2000" dirty="0" smtClean="0">
                <a:solidFill>
                  <a:srgbClr val="408000"/>
                </a:solidFill>
              </a:rPr>
              <a:t>km/sec </a:t>
            </a:r>
            <a:r>
              <a:rPr lang="en-US" altLang="ja-JP" sz="2000" dirty="0">
                <a:solidFill>
                  <a:srgbClr val="408000"/>
                </a:solidFill>
              </a:rPr>
              <a:t>sound </a:t>
            </a:r>
            <a:r>
              <a:rPr lang="en-US" altLang="ja-JP" sz="2000" dirty="0" smtClean="0">
                <a:solidFill>
                  <a:srgbClr val="408000"/>
                </a:solidFill>
              </a:rPr>
              <a:t>speed</a:t>
            </a:r>
            <a:endParaRPr lang="en-US" altLang="ja-JP" sz="2000" dirty="0">
              <a:solidFill>
                <a:srgbClr val="4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5800"/>
            <a:ext cx="86868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Plans for the coming era of gravitational wave astronomy and astrophysics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501008"/>
            <a:ext cx="8892480" cy="2304256"/>
          </a:xfrm>
        </p:spPr>
        <p:txBody>
          <a:bodyPr>
            <a:noAutofit/>
          </a:bodyPr>
          <a:lstStyle/>
          <a:p>
            <a:pPr lvl="1"/>
            <a:endParaRPr lang="en-GB" sz="1800" dirty="0" smtClean="0"/>
          </a:p>
          <a:p>
            <a:r>
              <a:rPr lang="en-GB" sz="1800" dirty="0" smtClean="0"/>
              <a:t>In 2007/8 the international GW community  formed a vision for the future of the field;</a:t>
            </a:r>
          </a:p>
          <a:p>
            <a:pPr lvl="1"/>
            <a:r>
              <a:rPr lang="en-GB" sz="1800" dirty="0" smtClean="0"/>
              <a:t>2009 Gravitational Wave International Committee (GWIC) Roadmap: </a:t>
            </a:r>
            <a:r>
              <a:rPr lang="en-GB" sz="1800" dirty="0" smtClean="0">
                <a:hlinkClick r:id="rId2"/>
              </a:rPr>
              <a:t>https://gwic.ligo.org/roadmap</a:t>
            </a:r>
            <a:r>
              <a:rPr lang="en-GB" sz="1800" dirty="0" smtClean="0"/>
              <a:t>.</a:t>
            </a:r>
          </a:p>
          <a:p>
            <a:pPr marL="457200" lvl="1" indent="0">
              <a:buNone/>
            </a:pPr>
            <a:endParaRPr lang="en-GB" sz="1800" dirty="0" smtClean="0"/>
          </a:p>
          <a:p>
            <a:pPr lvl="1"/>
            <a:r>
              <a:rPr lang="en-GB" sz="1800" dirty="0" smtClean="0"/>
              <a:t>Perspective: to </a:t>
            </a:r>
            <a:r>
              <a:rPr lang="en-GB" sz="1800" dirty="0" smtClean="0">
                <a:solidFill>
                  <a:srgbClr val="FF0000"/>
                </a:solidFill>
              </a:rPr>
              <a:t>optimize the global science in the field</a:t>
            </a:r>
            <a:r>
              <a:rPr lang="en-GB" sz="1800" dirty="0" smtClean="0"/>
              <a:t> </a:t>
            </a:r>
          </a:p>
          <a:p>
            <a:pPr lvl="1"/>
            <a:r>
              <a:rPr lang="en-GB" sz="1800" dirty="0" smtClean="0"/>
              <a:t>30-year horizon</a:t>
            </a:r>
          </a:p>
          <a:p>
            <a:pPr lvl="1"/>
            <a:r>
              <a:rPr lang="en-GB" sz="1800" dirty="0" smtClean="0"/>
              <a:t>Global advanced detector network envisioned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529315"/>
            <a:ext cx="3563938" cy="39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1628800"/>
            <a:ext cx="889248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2015 to now: </a:t>
            </a:r>
          </a:p>
          <a:p>
            <a:pPr lvl="2"/>
            <a:r>
              <a:rPr lang="en-GB" sz="1800" dirty="0" smtClean="0"/>
              <a:t>start of the era of gravitational wave astronomy and astrophysics</a:t>
            </a:r>
          </a:p>
          <a:p>
            <a:pPr lvl="1"/>
            <a:r>
              <a:rPr lang="en-GB" sz="1800" dirty="0" smtClean="0"/>
              <a:t>Work of many 100’s of people for several decades now paying off</a:t>
            </a:r>
          </a:p>
          <a:p>
            <a:pPr lvl="1"/>
            <a:r>
              <a:rPr lang="en-GB" sz="1800" dirty="0" smtClean="0"/>
              <a:t>Talk from Mike shows plans for the </a:t>
            </a:r>
            <a:r>
              <a:rPr lang="en-GB" sz="1800" dirty="0" err="1" smtClean="0"/>
              <a:t>ongoing</a:t>
            </a:r>
            <a:r>
              <a:rPr lang="en-GB" sz="1800" dirty="0" smtClean="0"/>
              <a:t> science runs</a:t>
            </a:r>
          </a:p>
          <a:p>
            <a:pPr lvl="1"/>
            <a:r>
              <a:rPr lang="en-GB" sz="1800" dirty="0" smtClean="0"/>
              <a:t>Long term thinking has been a hallmark of the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KAGRA Baseline Sensitivity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45" y="1517165"/>
            <a:ext cx="7680305" cy="413994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19942" y="1778374"/>
            <a:ext cx="28119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solidFill>
                  <a:schemeClr val="accent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NSNS Range = 151Mpc</a:t>
            </a:r>
            <a:endParaRPr lang="ja-JP" altLang="en-US" sz="2100" dirty="0">
              <a:solidFill>
                <a:schemeClr val="accent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JGW-G1706501</a:t>
            </a:r>
            <a:endParaRPr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GWADW 2017 at Hamilton island, Osamu Miyakawa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49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9" y="969450"/>
            <a:ext cx="8417859" cy="4660512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-427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Overall plan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6051549" y="5389563"/>
            <a:ext cx="1600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i="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500" dirty="0">
              <a:solidFill>
                <a:srgbClr val="898989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088283" y="5584312"/>
            <a:ext cx="1675209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1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with two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mirrors.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69115" y="5798344"/>
            <a:ext cx="2377678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Initial KAGRA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 room 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temp</a:t>
            </a: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836003" y="5583191"/>
            <a:ext cx="1675210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2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Four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mirrors.</a:t>
            </a: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370006" y="5663407"/>
            <a:ext cx="1675209" cy="10596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3</a:t>
            </a:r>
          </a:p>
          <a:p>
            <a:pPr>
              <a:defRPr/>
            </a:pP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DRFPMI</a:t>
            </a:r>
            <a:r>
              <a:rPr lang="en-US" altLang="ja-JP" sz="1350" dirty="0" smtClean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with four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/>
            </a:r>
            <a:b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sz="135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</a:t>
            </a:r>
            <a:r>
              <a:rPr lang="en-US" altLang="ja-JP" sz="1350" dirty="0" smtClean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mirrors.</a:t>
            </a:r>
            <a:endParaRPr lang="en-US" altLang="ja-JP" sz="1350" dirty="0">
              <a:solidFill>
                <a:srgbClr val="FF0000"/>
              </a:solidFill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en-US" altLang="ja-JP" sz="135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Observation</a:t>
            </a:r>
            <a:r>
              <a:rPr lang="en-US" altLang="ja-JP" sz="135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run</a:t>
            </a:r>
          </a:p>
          <a:p>
            <a:pPr>
              <a:defRPr/>
            </a:pPr>
            <a:endParaRPr lang="en-US" altLang="ja-JP" sz="135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4294967295"/>
          </p:nvPr>
        </p:nvSpPr>
        <p:spPr>
          <a:xfrm>
            <a:off x="-13691" y="6492875"/>
            <a:ext cx="1945706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JGW-G1706501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294967295"/>
          </p:nvPr>
        </p:nvSpPr>
        <p:spPr>
          <a:xfrm>
            <a:off x="1969786" y="6492875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GWADW 2017 at Hamilton island, Osamu </a:t>
            </a:r>
            <a:r>
              <a:rPr lang="en-US" altLang="ja-JP" dirty="0" err="1" smtClean="0"/>
              <a:t>Miyakawa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26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iKAGRA</a:t>
            </a:r>
            <a:r>
              <a:rPr lang="ja-JP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HG丸ｺﾞｼｯｸM-PRO" charset="0"/>
              </a:rPr>
              <a:t>Test Run in 2016</a:t>
            </a:r>
            <a:endParaRPr kumimoji="1" lang="ja-JP" altLang="en-US" dirty="0"/>
          </a:p>
        </p:txBody>
      </p:sp>
      <p:sp>
        <p:nvSpPr>
          <p:cNvPr id="9" name="コンテンツ プレースホルダ 2"/>
          <p:cNvSpPr>
            <a:spLocks noGrp="1"/>
          </p:cNvSpPr>
          <p:nvPr>
            <p:ph idx="1"/>
          </p:nvPr>
        </p:nvSpPr>
        <p:spPr>
          <a:xfrm>
            <a:off x="423948" y="5195455"/>
            <a:ext cx="8237913" cy="1238595"/>
          </a:xfrm>
        </p:spPr>
        <p:txBody>
          <a:bodyPr>
            <a:normAutofit/>
          </a:bodyPr>
          <a:lstStyle/>
          <a:p>
            <a:r>
              <a:rPr lang="en-US" altLang="ja-JP" sz="1600" dirty="0" smtClean="0">
                <a:latin typeface="Helvetica" charset="0"/>
                <a:ea typeface="HG丸ｺﾞｼｯｸM-PRO" charset="0"/>
              </a:rPr>
              <a:t>Period: March 25 to 31 and April 11 to 25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ea typeface="HG丸ｺﾞｼｯｸM-PRO" charset="0"/>
              </a:rPr>
              <a:t>obtain experiences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of the management and operation of the km-class interferometer</a:t>
            </a:r>
            <a:endParaRPr lang="en-US" altLang="ja-JP" sz="1600" dirty="0">
              <a:latin typeface="Helvetica" charset="0"/>
              <a:ea typeface="HG丸ｺﾞｼｯｸM-PRO" charset="0"/>
            </a:endParaRPr>
          </a:p>
          <a:p>
            <a:r>
              <a:rPr lang="en-US" altLang="ja-JP" sz="1600" dirty="0" smtClean="0">
                <a:latin typeface="Helvetica" charset="0"/>
                <a:ea typeface="HG丸ｺﾞｼｯｸM-PRO" charset="0"/>
              </a:rPr>
              <a:t>test controls,</a:t>
            </a:r>
            <a:r>
              <a:rPr lang="en-US" altLang="ja-JP" sz="1600" dirty="0">
                <a:latin typeface="Helvetica" charset="0"/>
                <a:ea typeface="HG丸ｺﾞｼｯｸM-PRO" charset="0"/>
              </a:rPr>
              <a:t>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data </a:t>
            </a:r>
            <a:r>
              <a:rPr lang="en-US" altLang="ja-JP" sz="1600" dirty="0">
                <a:latin typeface="Helvetica" charset="0"/>
                <a:ea typeface="HG丸ｺﾞｼｯｸM-PRO" charset="0"/>
              </a:rPr>
              <a:t>transfer, observation shift, </a:t>
            </a:r>
            <a:r>
              <a:rPr lang="en-US" altLang="ja-JP" sz="1600" dirty="0" smtClean="0">
                <a:latin typeface="Helvetica" charset="0"/>
                <a:ea typeface="HG丸ｺﾞｼｯｸM-PRO" charset="0"/>
              </a:rPr>
              <a:t>etc.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GWADW 2017 at Hamilton island, Osamu </a:t>
            </a:r>
            <a:r>
              <a:rPr lang="en-US" altLang="ja-JP" sz="1400" dirty="0" err="1" smtClean="0"/>
              <a:t>Miyakawa</a:t>
            </a:r>
            <a:endParaRPr lang="en-US" sz="1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4294967295"/>
          </p:nvPr>
        </p:nvSpPr>
        <p:spPr>
          <a:xfrm>
            <a:off x="0" y="6356354"/>
            <a:ext cx="19812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en-US" sz="1400" dirty="0"/>
          </a:p>
        </p:txBody>
      </p:sp>
      <p:pic>
        <p:nvPicPr>
          <p:cNvPr id="8" name="Picture 2" descr="http://kamusabia.com/wp-content/uploads/2016/03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607" y="1003507"/>
            <a:ext cx="6276109" cy="409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3909" y="11721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フリーフォーム: 図形 4"/>
          <p:cNvSpPr/>
          <p:nvPr/>
        </p:nvSpPr>
        <p:spPr>
          <a:xfrm>
            <a:off x="7111771" y="2841600"/>
            <a:ext cx="1437479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6382770" y="1275600"/>
            <a:ext cx="600480" cy="1458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6484020" y="2976600"/>
            <a:ext cx="661230" cy="167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5174250" y="2571601"/>
            <a:ext cx="1350000" cy="755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4202250" y="2620200"/>
            <a:ext cx="97200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3878249" y="2829990"/>
            <a:ext cx="471150" cy="497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3095250" y="1972201"/>
            <a:ext cx="702000" cy="12203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6654929" y="3198270"/>
            <a:ext cx="0" cy="1130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6654930" y="1409520"/>
            <a:ext cx="8101" cy="17134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5442090" y="3110250"/>
            <a:ext cx="290034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 flipV="1">
            <a:off x="5493930" y="2834040"/>
            <a:ext cx="892890" cy="27621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4349130" y="2829990"/>
            <a:ext cx="2037691" cy="405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6663030" y="3387000"/>
            <a:ext cx="276210" cy="95688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 rot="1357379">
            <a:off x="5281170" y="2685270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>
                  <a:alpha val="47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0047FF">
                  <a:alpha val="48000"/>
                </a:srgbClr>
              </a:gs>
            </a:gsLst>
            <a:lin ang="5400000"/>
          </a:gradFill>
          <a:ln w="0">
            <a:solidFill>
              <a:srgbClr val="3465A4">
                <a:alpha val="49000"/>
              </a:srgbClr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300000">
            <a:off x="6360461" y="2692460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フリーフォーム: 図形 19"/>
          <p:cNvSpPr/>
          <p:nvPr/>
        </p:nvSpPr>
        <p:spPr>
          <a:xfrm rot="300000">
            <a:off x="5382791" y="2968952"/>
            <a:ext cx="8532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2700000">
            <a:off x="6658953" y="2996267"/>
            <a:ext cx="8505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>
            <a:off x="8321370" y="2961480"/>
            <a:ext cx="8532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5400000">
            <a:off x="6620369" y="1260750"/>
            <a:ext cx="8532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 rot="5700000">
            <a:off x="6620605" y="4237196"/>
            <a:ext cx="85050" cy="2975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700000">
            <a:off x="6896804" y="3195255"/>
            <a:ext cx="85320" cy="2978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96585" y="2354281"/>
            <a:ext cx="50679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77963" y="2527618"/>
            <a:ext cx="45414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60650" y="3279810"/>
            <a:ext cx="4314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9250" y="4272601"/>
            <a:ext cx="4314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982980" y="3386190"/>
            <a:ext cx="44685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4" name="フリーフォーム: 図形 33"/>
          <p:cNvSpPr/>
          <p:nvPr/>
        </p:nvSpPr>
        <p:spPr>
          <a:xfrm rot="-1140000">
            <a:off x="6585654" y="1964859"/>
            <a:ext cx="147420" cy="261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 rot="44736" flipV="1">
            <a:off x="6594449" y="1965180"/>
            <a:ext cx="138240" cy="5022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直線コネクタ 35"/>
          <p:cNvSpPr/>
          <p:nvPr/>
        </p:nvSpPr>
        <p:spPr>
          <a:xfrm rot="44736" flipH="1">
            <a:off x="6585540" y="1940611"/>
            <a:ext cx="137430" cy="5075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7763550" y="3022770"/>
            <a:ext cx="74790" cy="148264"/>
            <a:chOff x="8312400" y="2797560"/>
            <a:chExt cx="99720" cy="197685"/>
          </a:xfrm>
        </p:grpSpPr>
        <p:sp>
          <p:nvSpPr>
            <p:cNvPr id="38" name="フリーフォーム: 図形 37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67500" tIns="33750" rIns="67500" bIns="33750" anchor="ctr" anchorCtr="0" compatLnSpc="0">
              <a:noAutofit/>
            </a:bodyPr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39" name="直線コネクタ 38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0" name="直線コネクタ 39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sz="1350"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6825570" y="1302870"/>
            <a:ext cx="5583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114072" y="2742052"/>
            <a:ext cx="55836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14999" y="3152101"/>
            <a:ext cx="33912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6" name="直線コネクタ 45"/>
          <p:cNvSpPr/>
          <p:nvPr/>
        </p:nvSpPr>
        <p:spPr>
          <a:xfrm>
            <a:off x="4349400" y="2829990"/>
            <a:ext cx="663390" cy="1933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 rot="300000">
            <a:off x="4285600" y="2711479"/>
            <a:ext cx="66420" cy="234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 rot="300000">
            <a:off x="5012159" y="2914248"/>
            <a:ext cx="66420" cy="2346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直線コネクタ 48"/>
          <p:cNvSpPr/>
          <p:nvPr/>
        </p:nvSpPr>
        <p:spPr>
          <a:xfrm>
            <a:off x="2777190" y="3016290"/>
            <a:ext cx="2235871" cy="70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>
            <a:off x="3946290" y="2964720"/>
            <a:ext cx="297810" cy="1185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直線コネクタ 50"/>
          <p:cNvSpPr/>
          <p:nvPr/>
        </p:nvSpPr>
        <p:spPr>
          <a:xfrm flipV="1">
            <a:off x="3256980" y="2072100"/>
            <a:ext cx="194130" cy="9547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直線コネクタ 51"/>
          <p:cNvSpPr/>
          <p:nvPr/>
        </p:nvSpPr>
        <p:spPr>
          <a:xfrm flipH="1" flipV="1">
            <a:off x="3451110" y="2072100"/>
            <a:ext cx="196560" cy="94284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フリーフォーム: 図形 52"/>
          <p:cNvSpPr/>
          <p:nvPr/>
        </p:nvSpPr>
        <p:spPr>
          <a:xfrm rot="5400000">
            <a:off x="3417344" y="1928055"/>
            <a:ext cx="66420" cy="2346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 rot="2700000">
            <a:off x="3631763" y="2918782"/>
            <a:ext cx="66420" cy="234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975639" y="1712190"/>
            <a:ext cx="1313070" cy="267188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350" dirty="0"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418250" y="2787600"/>
            <a:ext cx="575639" cy="2671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350"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48450" y="3089460"/>
            <a:ext cx="469800" cy="245195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59" name="フリーフォーム: 図形 58"/>
          <p:cNvSpPr/>
          <p:nvPr/>
        </p:nvSpPr>
        <p:spPr>
          <a:xfrm>
            <a:off x="6443250" y="951600"/>
            <a:ext cx="471150" cy="308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algn="ctr" hangingPunct="0"/>
            <a:r>
              <a:rPr lang="en-US" sz="135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0" name="フリーフォーム: 図形 59"/>
          <p:cNvSpPr/>
          <p:nvPr/>
        </p:nvSpPr>
        <p:spPr>
          <a:xfrm>
            <a:off x="8576250" y="2949600"/>
            <a:ext cx="471150" cy="30861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algn="ctr" hangingPunct="0"/>
            <a:r>
              <a:rPr lang="en-US" sz="1350" dirty="0"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70" name="直線コネクタ 69"/>
          <p:cNvSpPr/>
          <p:nvPr/>
        </p:nvSpPr>
        <p:spPr>
          <a:xfrm flipV="1">
            <a:off x="6939240" y="3386188"/>
            <a:ext cx="8100" cy="138152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81000" tIns="47250" rIns="81000" bIns="47250" anchor="ctr" anchorCtr="1" compatLnSpc="0"/>
          <a:lstStyle/>
          <a:p>
            <a:pPr hangingPunct="0"/>
            <a:endParaRPr lang="en-US" sz="1350"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cxnSp>
        <p:nvCxnSpPr>
          <p:cNvPr id="72" name="直線矢印コネクタ 71"/>
          <p:cNvCxnSpPr>
            <a:cxnSpLocks/>
          </p:cNvCxnSpPr>
          <p:nvPr/>
        </p:nvCxnSpPr>
        <p:spPr>
          <a:xfrm>
            <a:off x="7042972" y="4474422"/>
            <a:ext cx="0" cy="615127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6458316" y="5047735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lang="ja-JP" altLang="en-US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95215" y="3785952"/>
            <a:ext cx="44871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solidFill>
                  <a:srgbClr val="0033FF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Cryogenic</a:t>
            </a: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Michelson Interferometer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Full scale suspensions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1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High power compatible input optics</a:t>
            </a:r>
            <a:endParaRPr lang="ja-JP" altLang="en-US" sz="21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74375" y="5368875"/>
            <a:ext cx="5556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Start operation by the end of </a:t>
            </a:r>
            <a:r>
              <a:rPr lang="en-US" altLang="ja-JP" sz="2400" b="1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March 2018</a:t>
            </a:r>
            <a:endParaRPr lang="ja-JP" altLang="en-US" sz="2400" b="1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06644" y="2895969"/>
            <a:ext cx="241300" cy="2413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095195" y="5417067"/>
            <a:ext cx="1845180" cy="41347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632848" cy="68580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Observation </a:t>
            </a:r>
            <a:r>
              <a:rPr lang="en-US" altLang="ja-JP" sz="3200" dirty="0" smtClean="0"/>
              <a:t>Scenario (Under discussion)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4"/>
            <a:ext cx="1143000" cy="365125"/>
          </a:xfrm>
          <a:prstGeom prst="rect">
            <a:avLst/>
          </a:prstGeom>
        </p:spPr>
        <p:txBody>
          <a:bodyPr/>
          <a:lstStyle/>
          <a:p>
            <a:fld id="{9289D190-883C-480A-BDC3-159A98F0A390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4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175240" cy="327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781" y="1506324"/>
            <a:ext cx="4973724" cy="3218819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79512" y="5229200"/>
            <a:ext cx="8720665" cy="812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Binary neutron-star range: </a:t>
            </a:r>
          </a:p>
          <a:p>
            <a:pPr marL="0" indent="0">
              <a:buFont typeface="Arial"/>
              <a:buNone/>
            </a:pPr>
            <a:r>
              <a:rPr lang="en-US" altLang="ja-JP" sz="2000" dirty="0" smtClean="0"/>
              <a:t>                   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    </a:t>
            </a:r>
            <a:r>
              <a:rPr lang="en-US" altLang="ja-JP" sz="2000" dirty="0" smtClean="0"/>
              <a:t>25-40   </a:t>
            </a:r>
            <a:r>
              <a:rPr lang="en-US" altLang="ja-JP" sz="2000" dirty="0" err="1" smtClean="0"/>
              <a:t>Mpc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in 2020, </a:t>
            </a:r>
            <a:endParaRPr lang="en-US" altLang="ja-JP" sz="2000" dirty="0" smtClean="0"/>
          </a:p>
          <a:p>
            <a:pPr marL="0" indent="0">
              <a:buFont typeface="Arial"/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		</a:t>
            </a:r>
            <a:r>
              <a:rPr lang="en-US" altLang="ja-JP" sz="2000" dirty="0" smtClean="0"/>
              <a:t>40-140 </a:t>
            </a:r>
            <a:r>
              <a:rPr lang="en-US" altLang="ja-JP" sz="2000" dirty="0" err="1" smtClean="0"/>
              <a:t>Mpc</a:t>
            </a:r>
            <a:r>
              <a:rPr lang="en-US" altLang="ja-JP" sz="2000" dirty="0" smtClean="0"/>
              <a:t> in 2021</a:t>
            </a:r>
          </a:p>
          <a:p>
            <a:pPr marL="0" indent="0">
              <a:buFont typeface="Arial"/>
              <a:buNone/>
            </a:pPr>
            <a:endParaRPr lang="ja-JP" altLang="en-US" sz="20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4294967295"/>
          </p:nvPr>
        </p:nvSpPr>
        <p:spPr>
          <a:xfrm>
            <a:off x="0" y="6356354"/>
            <a:ext cx="19812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1004513" y="1422068"/>
            <a:ext cx="687167" cy="177363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1052736"/>
            <a:ext cx="17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bKAGRA</a:t>
            </a:r>
            <a:r>
              <a:rPr lang="en-GB" dirty="0" smtClean="0"/>
              <a:t> </a:t>
            </a:r>
            <a:r>
              <a:rPr lang="en-GB" dirty="0"/>
              <a:t>Phase 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47664" y="5635600"/>
            <a:ext cx="2304256" cy="745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– KAGRA planning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2800" dirty="0" err="1"/>
              <a:t>iKAGRA</a:t>
            </a:r>
            <a:r>
              <a:rPr lang="en-US" altLang="ja-JP" sz="2800" dirty="0"/>
              <a:t>: Initial 3km test run successfully done with very limited resources.</a:t>
            </a:r>
          </a:p>
          <a:p>
            <a:pPr lvl="1"/>
            <a:r>
              <a:rPr lang="en-US" altLang="ja-JP" sz="2400" dirty="0"/>
              <a:t>Room temperature, simple Michelson, only one KAGRA style isolation system.</a:t>
            </a:r>
          </a:p>
          <a:p>
            <a:r>
              <a:rPr lang="en-US" altLang="ja-JP" sz="2800" dirty="0" err="1"/>
              <a:t>bKAGRA</a:t>
            </a:r>
            <a:r>
              <a:rPr lang="en-US" altLang="ja-JP" sz="2800" dirty="0"/>
              <a:t> Phase 1 : The first cryogenic test run is planned in March 2018.</a:t>
            </a:r>
          </a:p>
          <a:p>
            <a:pPr lvl="1"/>
            <a:r>
              <a:rPr lang="en-US" altLang="ja-JP" sz="2400" dirty="0"/>
              <a:t>Simple Michelson, two low temperature mirrors.</a:t>
            </a:r>
          </a:p>
          <a:p>
            <a:pPr lvl="1"/>
            <a:r>
              <a:rPr lang="en-US" altLang="ja-JP" sz="2400" dirty="0"/>
              <a:t>Schedule is tight due to installations of KAGRA </a:t>
            </a:r>
            <a:r>
              <a:rPr lang="en-US" altLang="ja-JP" sz="2400" dirty="0" smtClean="0"/>
              <a:t>style </a:t>
            </a:r>
            <a:r>
              <a:rPr lang="en-US" altLang="ja-JP" sz="2400" dirty="0"/>
              <a:t>isolation system.</a:t>
            </a:r>
          </a:p>
          <a:p>
            <a:r>
              <a:rPr lang="en-US" altLang="ja-JP" sz="2800" dirty="0" err="1"/>
              <a:t>bKAGRA</a:t>
            </a:r>
            <a:r>
              <a:rPr lang="en-US" altLang="ja-JP" sz="2800" dirty="0"/>
              <a:t> Phase 2 : </a:t>
            </a:r>
            <a:r>
              <a:rPr lang="en-US" altLang="ja-JP" sz="2800" dirty="0" smtClean="0"/>
              <a:t>Two more cryogenic mirrors.</a:t>
            </a:r>
            <a:endParaRPr lang="en-US" altLang="ja-JP" sz="2800" dirty="0"/>
          </a:p>
          <a:p>
            <a:r>
              <a:rPr lang="en-US" altLang="ja-JP" sz="2800" dirty="0" err="1" smtClean="0"/>
              <a:t>bKAGRA</a:t>
            </a:r>
            <a:r>
              <a:rPr lang="en-US" altLang="ja-JP" sz="2800" dirty="0" smtClean="0"/>
              <a:t> Phase 3: The </a:t>
            </a:r>
            <a:r>
              <a:rPr lang="en-US" altLang="ja-JP" sz="2800" dirty="0"/>
              <a:t>first observation run in ~2020</a:t>
            </a:r>
          </a:p>
          <a:p>
            <a:endParaRPr lang="en-US" altLang="ja-JP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294967295"/>
          </p:nvPr>
        </p:nvSpPr>
        <p:spPr>
          <a:xfrm>
            <a:off x="1981202" y="6356354"/>
            <a:ext cx="5562598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smtClean="0"/>
              <a:t>GWADW 2017 at Hamilton island, Osamu Miyakawa</a:t>
            </a:r>
            <a:endParaRPr lang="ja-JP" altLang="en-US" sz="1400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43800" y="6356354"/>
            <a:ext cx="1143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Helvetica" charset="0"/>
                <a:ea typeface="HG丸ｺﾞｼｯｸM-PRO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C76238-425B-5240-AAEB-455079E067AB}" type="slidenum">
              <a:rPr lang="ja-JP" altLang="en-US" sz="2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4294967295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z="1400" dirty="0" smtClean="0"/>
              <a:t>JGW-G1706501</a:t>
            </a:r>
            <a:endParaRPr lang="ja-JP" alt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755576" y="5661248"/>
            <a:ext cx="77048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2862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Upgrades to Advanced detectors</a:t>
            </a:r>
            <a:br>
              <a:rPr lang="en-GB" dirty="0" smtClean="0"/>
            </a:br>
            <a:r>
              <a:rPr lang="en-GB" dirty="0" smtClean="0"/>
              <a:t>(keeping the current infrastructure)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8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851996"/>
            <a:ext cx="6572296" cy="5648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Evolution of the GW detectors: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116766" y="2190355"/>
            <a:ext cx="2493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 of “advanced” techs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 physics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3" y="2229106"/>
            <a:ext cx="2528397" cy="2414339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3899004" y="2493483"/>
            <a:ext cx="2294081" cy="29308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883766" y="1985111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804522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957519" y="2214554"/>
            <a:ext cx="1061417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998306" y="1494810"/>
            <a:ext cx="1015364" cy="73429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27</a:t>
            </a:fld>
            <a:endParaRPr kumimoji="0" lang="en-US"/>
          </a:p>
        </p:txBody>
      </p:sp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5102078" y="1520466"/>
            <a:ext cx="2848487" cy="66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3789468" y="1495963"/>
            <a:ext cx="34315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Limit of the current infrastructures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Segnaposto piè di pagina 46"/>
          <p:cNvSpPr>
            <a:spLocks noGrp="1"/>
          </p:cNvSpPr>
          <p:nvPr>
            <p:ph type="ftr" sz="quarter" idx="11"/>
          </p:nvPr>
        </p:nvSpPr>
        <p:spPr>
          <a:xfrm>
            <a:off x="-35395" y="6234691"/>
            <a:ext cx="2895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Michele </a:t>
            </a:r>
            <a:r>
              <a:rPr lang="en-US" dirty="0" err="1" smtClean="0">
                <a:solidFill>
                  <a:srgbClr val="FF0000"/>
                </a:solidFill>
              </a:rPr>
              <a:t>Punturo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ET @ </a:t>
            </a:r>
            <a:r>
              <a:rPr lang="en-US" dirty="0" err="1" smtClean="0">
                <a:solidFill>
                  <a:srgbClr val="FF0000"/>
                </a:solidFill>
              </a:rPr>
              <a:t>Moriond</a:t>
            </a:r>
            <a:r>
              <a:rPr lang="en-US" dirty="0" smtClean="0">
                <a:solidFill>
                  <a:srgbClr val="FF0000"/>
                </a:solidFill>
              </a:rPr>
              <a:t>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19250248">
            <a:off x="6936969" y="202537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A+, </a:t>
            </a:r>
            <a:r>
              <a:rPr lang="en-US" dirty="0" err="1" smtClean="0">
                <a:solidFill>
                  <a:srgbClr val="FFFF00"/>
                </a:solidFill>
              </a:rPr>
              <a:t>AdV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4720"/>
            <a:ext cx="9264632" cy="690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11967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Key hardware improvements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884368" y="1988840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36512" y="6139951"/>
            <a:ext cx="955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Similar hardware features incorporated into LIGO-</a:t>
            </a:r>
            <a:r>
              <a:rPr lang="en-GB" dirty="0" err="1" smtClean="0">
                <a:solidFill>
                  <a:srgbClr val="FFFF00"/>
                </a:solidFill>
              </a:rPr>
              <a:t>india</a:t>
            </a:r>
            <a:r>
              <a:rPr lang="en-GB" dirty="0" smtClean="0">
                <a:solidFill>
                  <a:srgbClr val="FFFF00"/>
                </a:solidFill>
              </a:rPr>
              <a:t>, Advanced Virgo to give A+ global network? 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5804" y="620688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(Advanced LIGO +)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4849" cy="69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12360" y="3356992"/>
            <a:ext cx="648072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-180528" y="765274"/>
            <a:ext cx="8064896" cy="431800"/>
          </a:xfrm>
        </p:spPr>
        <p:txBody>
          <a:bodyPr lIns="0" rIns="0" bIns="0" anchor="b">
            <a:noAutofit/>
          </a:bodyPr>
          <a:lstStyle/>
          <a:p>
            <a:r>
              <a:rPr lang="en-GB" sz="4000" dirty="0" smtClean="0"/>
              <a:t>The global GW roadmap Circa 2009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defTabSz="914400"/>
            <a:endParaRPr lang="en-GB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54" y="1333624"/>
            <a:ext cx="8986750" cy="49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83968" y="1197074"/>
            <a:ext cx="0" cy="4248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99663" y="5301208"/>
            <a:ext cx="1967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2800" dirty="0"/>
              <a:t>We are here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6340475"/>
            <a:ext cx="7375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>
                <a:latin typeface="Trebuchet MS" pitchFamily="34" charset="0"/>
              </a:rPr>
              <a:t>From the Gravitational Wave International Committee (GWIC roadmap – available at: </a:t>
            </a:r>
            <a:r>
              <a:rPr lang="en-GB" sz="1400" b="1" dirty="0">
                <a:latin typeface="Trebuchet MS" pitchFamily="34" charset="0"/>
                <a:hlinkClick r:id="rId3"/>
              </a:rPr>
              <a:t>http://gwic.ligo.org/roadmap/</a:t>
            </a:r>
            <a:r>
              <a:rPr lang="en-GB" sz="1400" b="1" dirty="0">
                <a:latin typeface="Trebuchet MS" pitchFamily="34" charset="0"/>
              </a:rPr>
              <a:t> )</a:t>
            </a:r>
          </a:p>
        </p:txBody>
      </p:sp>
      <p:pic>
        <p:nvPicPr>
          <p:cNvPr id="41992" name="Picture 8" descr="The image “http://gwic.ligo.org/images/GWIC_title.gif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313" y="-19050"/>
            <a:ext cx="30686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53902" y="3645024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GB" sz="1400" b="1" dirty="0">
                <a:latin typeface="Trebuchet MS" pitchFamily="34" charset="0"/>
              </a:rPr>
              <a:t>(</a:t>
            </a:r>
            <a:r>
              <a:rPr lang="en-GB" sz="1400" b="1" dirty="0" err="1" smtClean="0">
                <a:latin typeface="+mj-lt"/>
              </a:rPr>
              <a:t>InDIGO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endParaRPr lang="en-GB" sz="1400" b="1" dirty="0">
              <a:latin typeface="Trebuchet MS" pitchFamily="34" charset="0"/>
            </a:endParaRPr>
          </a:p>
        </p:txBody>
      </p:sp>
      <p:cxnSp>
        <p:nvCxnSpPr>
          <p:cNvPr id="12" name="Straight Arrow Connector 11"/>
          <p:cNvCxnSpPr>
            <a:stCxn id="41990" idx="3"/>
          </p:cNvCxnSpPr>
          <p:nvPr/>
        </p:nvCxnSpPr>
        <p:spPr>
          <a:xfrm flipV="1">
            <a:off x="2066676" y="4734436"/>
            <a:ext cx="2145284" cy="828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683568" y="2924944"/>
            <a:ext cx="752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 b="1" dirty="0"/>
              <a:t>KAGRA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95045" y="1844824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advLIGO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097" y="2339588"/>
            <a:ext cx="10325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advVirgo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780928"/>
            <a:ext cx="65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LCGT</a:t>
            </a:r>
            <a:endParaRPr lang="en-GB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1520" y="2780928"/>
            <a:ext cx="660400" cy="307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544" y="3212976"/>
            <a:ext cx="918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GEO-HF</a:t>
            </a:r>
            <a:endParaRPr lang="en-GB" b="1" dirty="0"/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 flipV="1">
            <a:off x="251520" y="3582308"/>
            <a:ext cx="405060" cy="226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878" y="3861048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ET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752" y="4365104"/>
            <a:ext cx="708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US3G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-24"/>
            <a:ext cx="6572296" cy="857248"/>
          </a:xfrm>
        </p:spPr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851996"/>
            <a:ext cx="6572296" cy="5648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Evolution of the GW detectors: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0" y="6060064"/>
            <a:ext cx="9144000" cy="714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1071538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28662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0" y="4643446"/>
            <a:ext cx="121441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Infrastructure realization and detector assembling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 rot="5400000">
            <a:off x="3071802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928926" y="6488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7" name="Triangolo rettangolo 16"/>
          <p:cNvSpPr/>
          <p:nvPr/>
        </p:nvSpPr>
        <p:spPr>
          <a:xfrm flipH="1">
            <a:off x="1142976" y="3571876"/>
            <a:ext cx="2071702" cy="107157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1214414" y="4643446"/>
            <a:ext cx="200026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214282" y="3571876"/>
            <a:ext cx="3000396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-32" y="3148612"/>
            <a:ext cx="298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of the working principle</a:t>
            </a:r>
          </a:p>
          <a:p>
            <a:endParaRPr lang="en-US" dirty="0" smtClean="0"/>
          </a:p>
          <a:p>
            <a:r>
              <a:rPr lang="en-US" dirty="0" smtClean="0"/>
              <a:t>Upper Limit physics</a:t>
            </a:r>
            <a:endParaRPr lang="en-US" dirty="0"/>
          </a:p>
        </p:txBody>
      </p:sp>
      <p:cxnSp>
        <p:nvCxnSpPr>
          <p:cNvPr id="24" name="Connettore 1 23"/>
          <p:cNvCxnSpPr/>
          <p:nvPr/>
        </p:nvCxnSpPr>
        <p:spPr>
          <a:xfrm rot="5400000">
            <a:off x="4320121" y="6274378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177245" y="648869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7" name="Input manuale 26"/>
          <p:cNvSpPr/>
          <p:nvPr/>
        </p:nvSpPr>
        <p:spPr>
          <a:xfrm>
            <a:off x="3214678" y="3357562"/>
            <a:ext cx="1214446" cy="1285884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enhanceddetectors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14414" y="4643446"/>
            <a:ext cx="3214710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1285852" y="2357430"/>
            <a:ext cx="3071834" cy="100013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108609">
            <a:off x="1116766" y="2190355"/>
            <a:ext cx="2493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 of “advanced” techs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 physics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 rot="5400000">
            <a:off x="6320385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6177509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6" name="Rettangolo 35"/>
          <p:cNvSpPr/>
          <p:nvPr/>
        </p:nvSpPr>
        <p:spPr>
          <a:xfrm>
            <a:off x="1214414" y="4643446"/>
            <a:ext cx="5214974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Same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grpSp>
        <p:nvGrpSpPr>
          <p:cNvPr id="4" name="Gruppo 42"/>
          <p:cNvGrpSpPr/>
          <p:nvPr/>
        </p:nvGrpSpPr>
        <p:grpSpPr>
          <a:xfrm>
            <a:off x="4429123" y="2229106"/>
            <a:ext cx="2528397" cy="2414339"/>
            <a:chOff x="4429124" y="2214554"/>
            <a:chExt cx="2000264" cy="2428892"/>
          </a:xfrm>
        </p:grpSpPr>
        <p:sp>
          <p:nvSpPr>
            <p:cNvPr id="41" name="Triangolo rettangolo 40"/>
            <p:cNvSpPr/>
            <p:nvPr/>
          </p:nvSpPr>
          <p:spPr>
            <a:xfrm flipH="1">
              <a:off x="4429124" y="2214554"/>
              <a:ext cx="2000264" cy="121444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429124" y="3429000"/>
              <a:ext cx="2000264" cy="12144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asellaDiTesto 43"/>
          <p:cNvSpPr txBox="1"/>
          <p:nvPr/>
        </p:nvSpPr>
        <p:spPr>
          <a:xfrm rot="19672129">
            <a:off x="4932009" y="307554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5" name="Connettore 1 44"/>
          <p:cNvCxnSpPr/>
          <p:nvPr/>
        </p:nvCxnSpPr>
        <p:spPr>
          <a:xfrm>
            <a:off x="3899004" y="2493483"/>
            <a:ext cx="2294081" cy="29308"/>
          </a:xfrm>
          <a:prstGeom prst="line">
            <a:avLst/>
          </a:prstGeom>
          <a:ln w="63500">
            <a:solidFill>
              <a:srgbClr val="FF0000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3883766" y="1985111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detection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Initial astrophysics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rot="5400000">
            <a:off x="7643834" y="6286520"/>
            <a:ext cx="28575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500958" y="6500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50" name="Rettangolo 49"/>
          <p:cNvSpPr/>
          <p:nvPr/>
        </p:nvSpPr>
        <p:spPr>
          <a:xfrm>
            <a:off x="1214414" y="4643446"/>
            <a:ext cx="6804522" cy="141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Same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Infrastructure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US" sz="1600" dirty="0" smtClean="0">
                <a:solidFill>
                  <a:schemeClr val="tx1"/>
                </a:solidFill>
              </a:rPr>
              <a:t>20 years old for Virgo, even more for LIGO &amp; GEO600)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9839623">
            <a:off x="1547669" y="4027410"/>
            <a:ext cx="166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Commissioning </a:t>
            </a:r>
          </a:p>
          <a:p>
            <a:pPr algn="r"/>
            <a:r>
              <a:rPr lang="en-US" dirty="0" smtClean="0"/>
              <a:t>&amp; first runs</a:t>
            </a:r>
            <a:endParaRPr lang="en-US" dirty="0"/>
          </a:p>
        </p:txBody>
      </p:sp>
      <p:sp>
        <p:nvSpPr>
          <p:cNvPr id="51" name="Rettangolo 50"/>
          <p:cNvSpPr/>
          <p:nvPr/>
        </p:nvSpPr>
        <p:spPr>
          <a:xfrm>
            <a:off x="6957519" y="2214554"/>
            <a:ext cx="1061417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olo rettangolo 51"/>
          <p:cNvSpPr/>
          <p:nvPr/>
        </p:nvSpPr>
        <p:spPr>
          <a:xfrm flipH="1">
            <a:off x="6998306" y="1494810"/>
            <a:ext cx="1015364" cy="73429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ttore 1 52"/>
          <p:cNvCxnSpPr/>
          <p:nvPr/>
        </p:nvCxnSpPr>
        <p:spPr>
          <a:xfrm flipV="1">
            <a:off x="6929454" y="780438"/>
            <a:ext cx="1364546" cy="5356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/>
          <p:cNvSpPr txBox="1"/>
          <p:nvPr/>
        </p:nvSpPr>
        <p:spPr>
          <a:xfrm>
            <a:off x="6427534" y="285728"/>
            <a:ext cx="2493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Astrophysics</a:t>
            </a:r>
          </a:p>
          <a:p>
            <a:endParaRPr lang="en-US" dirty="0" smtClean="0"/>
          </a:p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61" name="Rettangolo 60"/>
          <p:cNvSpPr/>
          <p:nvPr/>
        </p:nvSpPr>
        <p:spPr>
          <a:xfrm>
            <a:off x="8536141" y="362530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Segnaposto numero diapositiva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30</a:t>
            </a:fld>
            <a:endParaRPr kumimoji="0" lang="en-US"/>
          </a:p>
        </p:txBody>
      </p:sp>
      <p:cxnSp>
        <p:nvCxnSpPr>
          <p:cNvPr id="57" name="Connettore 2 56"/>
          <p:cNvCxnSpPr/>
          <p:nvPr/>
        </p:nvCxnSpPr>
        <p:spPr>
          <a:xfrm rot="16200000" flipV="1">
            <a:off x="6564898" y="3067032"/>
            <a:ext cx="3143272" cy="95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 rot="16200000">
            <a:off x="7045186" y="294393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distance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8072462" y="61436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cxnSp>
        <p:nvCxnSpPr>
          <p:cNvPr id="55" name="Connettore 1 54"/>
          <p:cNvCxnSpPr/>
          <p:nvPr/>
        </p:nvCxnSpPr>
        <p:spPr>
          <a:xfrm flipV="1">
            <a:off x="5102078" y="1520466"/>
            <a:ext cx="2848487" cy="662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3789468" y="1495963"/>
            <a:ext cx="34315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Limit of the current infrastructures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Segnaposto piè di pagina 46"/>
          <p:cNvSpPr>
            <a:spLocks noGrp="1"/>
          </p:cNvSpPr>
          <p:nvPr>
            <p:ph type="ftr" sz="quarter" idx="11"/>
          </p:nvPr>
        </p:nvSpPr>
        <p:spPr>
          <a:xfrm>
            <a:off x="-35395" y="6234691"/>
            <a:ext cx="28956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Michele </a:t>
            </a:r>
            <a:r>
              <a:rPr lang="en-US" dirty="0" err="1" smtClean="0">
                <a:solidFill>
                  <a:srgbClr val="FF0000"/>
                </a:solidFill>
              </a:rPr>
              <a:t>Punturo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ET @ </a:t>
            </a:r>
            <a:r>
              <a:rPr lang="en-US" dirty="0" err="1" smtClean="0">
                <a:solidFill>
                  <a:srgbClr val="FF0000"/>
                </a:solidFill>
              </a:rPr>
              <a:t>Moriond</a:t>
            </a:r>
            <a:r>
              <a:rPr lang="en-US" dirty="0" smtClean="0">
                <a:solidFill>
                  <a:srgbClr val="FF0000"/>
                </a:solidFill>
              </a:rPr>
              <a:t>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19250248">
            <a:off x="6936969" y="202537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A+, </a:t>
            </a:r>
            <a:r>
              <a:rPr lang="en-US" dirty="0" err="1" smtClean="0">
                <a:solidFill>
                  <a:srgbClr val="FFFF00"/>
                </a:solidFill>
              </a:rPr>
              <a:t>AdV</a:t>
            </a:r>
            <a:r>
              <a:rPr lang="en-US" dirty="0" smtClean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31113" y="101832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×10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5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Limits of the Infrastructures?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6752"/>
            <a:ext cx="6910465" cy="5039871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Obsolescence</a:t>
            </a:r>
          </a:p>
          <a:p>
            <a:r>
              <a:rPr lang="en-US" sz="2400" dirty="0" smtClean="0"/>
              <a:t>Length of the arms</a:t>
            </a:r>
          </a:p>
          <a:p>
            <a:r>
              <a:rPr lang="en-US" sz="2400" dirty="0" smtClean="0"/>
              <a:t>Low frequency: </a:t>
            </a:r>
          </a:p>
          <a:p>
            <a:pPr lvl="1"/>
            <a:r>
              <a:rPr lang="en-US" sz="2000" dirty="0" smtClean="0"/>
              <a:t>Seismic and Newtonian noise</a:t>
            </a:r>
          </a:p>
          <a:p>
            <a:pPr lvl="1"/>
            <a:r>
              <a:rPr lang="en-US" sz="2000" dirty="0" smtClean="0"/>
              <a:t>Cryogenic apparatuses</a:t>
            </a:r>
          </a:p>
          <a:p>
            <a:r>
              <a:rPr lang="en-US" sz="2400" dirty="0" smtClean="0"/>
              <a:t>Medium frequency: </a:t>
            </a:r>
          </a:p>
          <a:p>
            <a:pPr lvl="1"/>
            <a:r>
              <a:rPr lang="en-US" sz="2000" dirty="0" smtClean="0"/>
              <a:t>Size of the beam (thermal noise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High/medium frequency:</a:t>
            </a:r>
          </a:p>
          <a:p>
            <a:pPr lvl="1"/>
            <a:r>
              <a:rPr lang="en-US" sz="2000" dirty="0" smtClean="0"/>
              <a:t>Long filtering cavities (squeezing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Additional </a:t>
            </a:r>
            <a:r>
              <a:rPr lang="en-US" sz="2400" dirty="0" err="1" smtClean="0"/>
              <a:t>DoF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New geometries or topologies</a:t>
            </a:r>
          </a:p>
          <a:p>
            <a:pPr lvl="1"/>
            <a:r>
              <a:rPr lang="en-US" sz="2000" dirty="0" smtClean="0"/>
              <a:t>Multiple interferometers</a:t>
            </a:r>
            <a:endParaRPr lang="en-US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181" r="13531"/>
          <a:stretch/>
        </p:blipFill>
        <p:spPr>
          <a:xfrm>
            <a:off x="4616971" y="1334000"/>
            <a:ext cx="4474564" cy="360230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Einstein Telescope </a:t>
            </a:r>
            <a:r>
              <a:rPr lang="en-US" dirty="0" smtClean="0"/>
              <a:t>design study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2349" y="1431561"/>
            <a:ext cx="8754254" cy="49767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“what next” question has been posed since 2004:</a:t>
            </a:r>
          </a:p>
          <a:p>
            <a:pPr lvl="1"/>
            <a:r>
              <a:rPr lang="en-US" sz="2400" dirty="0" smtClean="0"/>
              <a:t>ESF funded in 2005 an “Exploratory Workshop” on 3G GW observatories</a:t>
            </a:r>
          </a:p>
          <a:p>
            <a:pPr lvl="2"/>
            <a:r>
              <a:rPr lang="en-US" dirty="0" smtClean="0"/>
              <a:t>Design Study idea</a:t>
            </a:r>
          </a:p>
          <a:p>
            <a:r>
              <a:rPr lang="en-US" sz="2400" dirty="0" smtClean="0"/>
              <a:t>Design study funded by the EC in FP7 (2008-2011)</a:t>
            </a:r>
          </a:p>
          <a:p>
            <a:pPr lvl="1"/>
            <a:r>
              <a:rPr lang="en-US" sz="2400" dirty="0" smtClean="0"/>
              <a:t>Involving France, Germany, Italy, the Netherlands, UK</a:t>
            </a:r>
          </a:p>
          <a:p>
            <a:r>
              <a:rPr lang="en-US" sz="2400" dirty="0" smtClean="0"/>
              <a:t>Now the ET community includes also Hungary, Poland and Spain</a:t>
            </a:r>
          </a:p>
          <a:p>
            <a:r>
              <a:rPr lang="en-US" sz="2400" dirty="0" smtClean="0"/>
              <a:t>Project included in sectorial roadmaps (GWIC, APPEC, OECD,. …) and worldwide recognized as leading 3G project</a:t>
            </a:r>
            <a:endParaRPr lang="en-US" sz="2400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3G/ET idea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215203" cy="4718111"/>
          </a:xfrm>
        </p:spPr>
        <p:txBody>
          <a:bodyPr>
            <a:noAutofit/>
          </a:bodyPr>
          <a:lstStyle/>
          <a:p>
            <a:r>
              <a:rPr lang="en-US" sz="1800" dirty="0" smtClean="0"/>
              <a:t>To </a:t>
            </a:r>
            <a:r>
              <a:rPr lang="en-US" sz="1800" dirty="0" err="1" smtClean="0"/>
              <a:t>realise</a:t>
            </a:r>
            <a:r>
              <a:rPr lang="en-US" sz="1800" dirty="0" smtClean="0"/>
              <a:t> a </a:t>
            </a:r>
            <a:r>
              <a:rPr lang="en-US" sz="1800" dirty="0" smtClean="0">
                <a:solidFill>
                  <a:srgbClr val="FF0000"/>
                </a:solidFill>
              </a:rPr>
              <a:t>3G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00B050"/>
                </a:solidFill>
              </a:rPr>
              <a:t>n</a:t>
            </a:r>
            <a:r>
              <a:rPr lang="en-US" sz="1800" dirty="0" smtClean="0">
                <a:solidFill>
                  <a:srgbClr val="00B050"/>
                </a:solidFill>
              </a:rPr>
              <a:t>ew </a:t>
            </a:r>
            <a:r>
              <a:rPr lang="en-US" sz="1800" dirty="0" smtClean="0"/>
              <a:t>GW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3G</a:t>
            </a:r>
            <a:r>
              <a:rPr lang="en-US" sz="1800" dirty="0" smtClean="0"/>
              <a:t>: Factor 10 better than advanced (2G) detectors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New</a:t>
            </a:r>
            <a:r>
              <a:rPr lang="en-US" sz="1800" dirty="0" smtClean="0"/>
              <a:t>:</a:t>
            </a:r>
          </a:p>
          <a:p>
            <a:pPr lvl="2"/>
            <a:r>
              <a:rPr lang="en-US" sz="1800" dirty="0" smtClean="0"/>
              <a:t>We need a new infrastructures because</a:t>
            </a:r>
          </a:p>
          <a:p>
            <a:pPr lvl="3"/>
            <a:r>
              <a:rPr lang="en-US" sz="1800" dirty="0" smtClean="0"/>
              <a:t>Current infrastructures will limit the sensitivity of future upgrades</a:t>
            </a:r>
          </a:p>
          <a:p>
            <a:pPr lvl="3"/>
            <a:r>
              <a:rPr lang="en-US" sz="1800" dirty="0"/>
              <a:t>I</a:t>
            </a:r>
            <a:r>
              <a:rPr lang="en-US" sz="1800" dirty="0" smtClean="0"/>
              <a:t>n 2030 current infrastructures may be tending towards obsolescence</a:t>
            </a:r>
          </a:p>
          <a:p>
            <a:pPr lvl="1"/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  <a:r>
              <a:rPr lang="en-US" sz="1800" dirty="0" smtClean="0"/>
              <a:t>:</a:t>
            </a:r>
          </a:p>
          <a:p>
            <a:pPr lvl="2"/>
            <a:r>
              <a:rPr lang="en-US" sz="1800" dirty="0" smtClean="0"/>
              <a:t>Wide frequency, with special attention to low frequency (few HZ)</a:t>
            </a:r>
          </a:p>
          <a:p>
            <a:pPr lvl="3"/>
            <a:r>
              <a:rPr lang="en-US" sz="1800" dirty="0" smtClean="0"/>
              <a:t>Stellar mass Black Holes</a:t>
            </a:r>
          </a:p>
          <a:p>
            <a:pPr lvl="2"/>
            <a:r>
              <a:rPr lang="en-US" sz="1800" dirty="0" smtClean="0"/>
              <a:t>Capable to work alone (characteristic to be evaluated)</a:t>
            </a:r>
          </a:p>
          <a:p>
            <a:pPr lvl="3"/>
            <a:r>
              <a:rPr lang="en-US" sz="1800" dirty="0" smtClean="0"/>
              <a:t>Localization capability</a:t>
            </a:r>
          </a:p>
          <a:p>
            <a:pPr lvl="3"/>
            <a:r>
              <a:rPr lang="en-US" sz="1800" dirty="0" err="1" smtClean="0"/>
              <a:t>Polarisations</a:t>
            </a:r>
            <a:r>
              <a:rPr lang="en-US" sz="1800" dirty="0" smtClean="0"/>
              <a:t> </a:t>
            </a:r>
          </a:p>
          <a:p>
            <a:pPr lvl="3"/>
            <a:r>
              <a:rPr lang="en-US" sz="1800" dirty="0" smtClean="0"/>
              <a:t>High duty cycle: redundancy</a:t>
            </a:r>
          </a:p>
          <a:p>
            <a:pPr lvl="2"/>
            <a:r>
              <a:rPr lang="en-US" sz="1800" dirty="0" smtClean="0"/>
              <a:t>50-years lifetime of the infrastructure</a:t>
            </a:r>
          </a:p>
          <a:p>
            <a:pPr lvl="3"/>
            <a:r>
              <a:rPr lang="en-US" sz="1800" dirty="0" smtClean="0"/>
              <a:t>Capable to host the upgrades of the hosted detectors</a:t>
            </a:r>
            <a:endParaRPr lang="en-US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72" y="332669"/>
            <a:ext cx="2152381" cy="695238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ET @ </a:t>
            </a:r>
            <a:r>
              <a:rPr lang="en-US" dirty="0" err="1" smtClean="0"/>
              <a:t>Moriond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7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Einstein Telescope</a:t>
            </a:r>
            <a:endParaRPr lang="en-US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0" y="1266738"/>
            <a:ext cx="8151051" cy="516761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 @ Moriond 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9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 smtClean="0"/>
              <a:t>Limits of the Infrastructures?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465" y="1398404"/>
            <a:ext cx="6910465" cy="50398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Obsolescence</a:t>
            </a:r>
          </a:p>
          <a:p>
            <a:r>
              <a:rPr lang="en-US" dirty="0" smtClean="0"/>
              <a:t>Length of the arms</a:t>
            </a:r>
          </a:p>
          <a:p>
            <a:r>
              <a:rPr lang="en-US" dirty="0" smtClean="0"/>
              <a:t>Low frequency: </a:t>
            </a:r>
          </a:p>
          <a:p>
            <a:pPr lvl="1"/>
            <a:r>
              <a:rPr lang="en-US" dirty="0" smtClean="0"/>
              <a:t>Seismic and Newtonian noise</a:t>
            </a:r>
          </a:p>
          <a:p>
            <a:pPr lvl="1"/>
            <a:r>
              <a:rPr lang="en-US" dirty="0" smtClean="0"/>
              <a:t>Cryogenic apparatuses</a:t>
            </a:r>
          </a:p>
          <a:p>
            <a:r>
              <a:rPr lang="en-US" dirty="0" smtClean="0"/>
              <a:t>Medium frequency: </a:t>
            </a:r>
          </a:p>
          <a:p>
            <a:pPr lvl="1"/>
            <a:r>
              <a:rPr lang="en-US" dirty="0" smtClean="0"/>
              <a:t>Size of the beam (thermal noise)</a:t>
            </a:r>
          </a:p>
          <a:p>
            <a:r>
              <a:rPr lang="en-US" dirty="0" smtClean="0"/>
              <a:t>High/medium frequency:</a:t>
            </a:r>
          </a:p>
          <a:p>
            <a:pPr lvl="1"/>
            <a:r>
              <a:rPr lang="en-US" dirty="0" smtClean="0"/>
              <a:t>Long filtering cavities (squeezing)</a:t>
            </a:r>
          </a:p>
          <a:p>
            <a:r>
              <a:rPr lang="en-US" dirty="0" smtClean="0"/>
              <a:t>Additional </a:t>
            </a:r>
            <a:r>
              <a:rPr lang="en-US" dirty="0" err="1" smtClean="0"/>
              <a:t>DoF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New geometries or topologies</a:t>
            </a:r>
          </a:p>
          <a:p>
            <a:pPr lvl="1"/>
            <a:r>
              <a:rPr lang="en-US" dirty="0" smtClean="0"/>
              <a:t>Multiple interferometers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181" r="13531"/>
          <a:stretch/>
        </p:blipFill>
        <p:spPr>
          <a:xfrm>
            <a:off x="4616971" y="1334000"/>
            <a:ext cx="4474564" cy="360230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Moriond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60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327584"/>
            <a:ext cx="677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The path to 3G – adding in planning in the US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/>
              <a:t>GWIC 3G sub-committee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015390"/>
            <a:ext cx="8887441" cy="49676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GWIC is conscious of the </a:t>
            </a:r>
            <a:r>
              <a:rPr lang="en-US" dirty="0" smtClean="0">
                <a:solidFill>
                  <a:srgbClr val="FF0000"/>
                </a:solidFill>
              </a:rPr>
              <a:t>relevance of the global approach </a:t>
            </a:r>
            <a:r>
              <a:rPr lang="en-US" dirty="0" smtClean="0"/>
              <a:t>to 3G </a:t>
            </a:r>
            <a:r>
              <a:rPr lang="en-US" dirty="0" smtClean="0"/>
              <a:t>matters</a:t>
            </a:r>
            <a:endParaRPr lang="en-US" dirty="0" smtClean="0"/>
          </a:p>
          <a:p>
            <a:r>
              <a:rPr lang="en-US" dirty="0" smtClean="0"/>
              <a:t>A sub-committee has been formed to deal with this subject:</a:t>
            </a:r>
          </a:p>
          <a:p>
            <a:pPr lvl="1"/>
            <a:r>
              <a:rPr lang="en-US" sz="2400" dirty="0" smtClean="0"/>
              <a:t>Co-chairs: 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smtClean="0"/>
              <a:t>Dave </a:t>
            </a:r>
            <a:r>
              <a:rPr lang="en-US" sz="2400" dirty="0" smtClean="0"/>
              <a:t>Reitze, Michele Punturo</a:t>
            </a:r>
          </a:p>
          <a:p>
            <a:pPr marL="457200" lvl="1" indent="0">
              <a:buNone/>
            </a:pPr>
            <a:r>
              <a:rPr lang="en-US" sz="2400" dirty="0" smtClean="0"/>
              <a:t>Members: </a:t>
            </a:r>
            <a:endParaRPr lang="en-US" sz="2400" dirty="0" smtClean="0"/>
          </a:p>
          <a:p>
            <a:pPr lvl="1"/>
            <a:r>
              <a:rPr lang="en-US" sz="2400" dirty="0" smtClean="0"/>
              <a:t>Federico </a:t>
            </a:r>
            <a:r>
              <a:rPr lang="en-US" sz="2400" dirty="0" err="1"/>
              <a:t>Ferrini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EGO Director/interface to Virgo related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   </a:t>
            </a:r>
            <a:r>
              <a:rPr lang="en-US" sz="2400" dirty="0" err="1" smtClean="0"/>
              <a:t>organisations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Takaaki </a:t>
            </a:r>
            <a:r>
              <a:rPr lang="en-US" sz="2400" dirty="0" err="1"/>
              <a:t>Kajita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KAGRA Director </a:t>
            </a:r>
            <a:endParaRPr lang="en-US" sz="2400" dirty="0" smtClean="0"/>
          </a:p>
          <a:p>
            <a:pPr lvl="1"/>
            <a:r>
              <a:rPr lang="en-US" sz="2400" dirty="0" smtClean="0"/>
              <a:t>Harald </a:t>
            </a:r>
            <a:r>
              <a:rPr lang="en-US" sz="2400" dirty="0" err="1"/>
              <a:t>Lueck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interface to German agencies </a:t>
            </a:r>
            <a:endParaRPr lang="en-US" sz="2400" dirty="0" smtClean="0"/>
          </a:p>
          <a:p>
            <a:pPr lvl="1"/>
            <a:r>
              <a:rPr lang="en-US" sz="2400" dirty="0" smtClean="0"/>
              <a:t>Jay </a:t>
            </a:r>
            <a:r>
              <a:rPr lang="en-US" sz="2400" dirty="0"/>
              <a:t>Marx </a:t>
            </a:r>
            <a:r>
              <a:rPr lang="en-US" sz="2400" dirty="0" smtClean="0"/>
              <a:t>		- </a:t>
            </a:r>
            <a:r>
              <a:rPr lang="en-US" sz="2400" dirty="0"/>
              <a:t>Big Project Expertise </a:t>
            </a:r>
            <a:endParaRPr lang="en-US" sz="2400" dirty="0" smtClean="0"/>
          </a:p>
          <a:p>
            <a:pPr lvl="1"/>
            <a:r>
              <a:rPr lang="en-US" sz="2400" dirty="0" smtClean="0"/>
              <a:t>David </a:t>
            </a:r>
            <a:r>
              <a:rPr lang="en-US" sz="2400" dirty="0"/>
              <a:t>McClelland - interface to Australian agencies </a:t>
            </a:r>
            <a:endParaRPr lang="en-US" sz="2400" dirty="0" smtClean="0"/>
          </a:p>
          <a:p>
            <a:pPr lvl="1"/>
            <a:r>
              <a:rPr lang="en-US" sz="2400" dirty="0" smtClean="0"/>
              <a:t>Michele </a:t>
            </a:r>
            <a:r>
              <a:rPr lang="en-US" sz="2400" dirty="0" err="1"/>
              <a:t>Punturo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ET Design Study Lead </a:t>
            </a:r>
            <a:endParaRPr lang="en-US" sz="2400" dirty="0" smtClean="0"/>
          </a:p>
          <a:p>
            <a:pPr lvl="1"/>
            <a:r>
              <a:rPr lang="en-US" sz="2400" dirty="0" smtClean="0"/>
              <a:t>David </a:t>
            </a:r>
            <a:r>
              <a:rPr lang="en-US" sz="2400" dirty="0" err="1"/>
              <a:t>Reitze</a:t>
            </a:r>
            <a:r>
              <a:rPr lang="en-US" sz="2400" dirty="0"/>
              <a:t> </a:t>
            </a:r>
            <a:r>
              <a:rPr lang="en-US" sz="2400" dirty="0" smtClean="0"/>
              <a:t>	- </a:t>
            </a:r>
            <a:r>
              <a:rPr lang="en-US" sz="2400" dirty="0"/>
              <a:t>LIGO </a:t>
            </a:r>
            <a:r>
              <a:rPr lang="en-US" sz="2400" dirty="0" smtClean="0"/>
              <a:t>Director/interface </a:t>
            </a:r>
            <a:r>
              <a:rPr lang="en-US" sz="2400" dirty="0"/>
              <a:t>to NSF </a:t>
            </a:r>
            <a:endParaRPr lang="en-US" sz="2400" dirty="0" smtClean="0"/>
          </a:p>
          <a:p>
            <a:pPr lvl="1"/>
            <a:r>
              <a:rPr lang="en-US" sz="2400" dirty="0" smtClean="0"/>
              <a:t>Sheila </a:t>
            </a:r>
            <a:r>
              <a:rPr lang="en-US" sz="2400" dirty="0"/>
              <a:t>Rowan </a:t>
            </a:r>
            <a:r>
              <a:rPr lang="en-US" sz="2400" dirty="0" smtClean="0"/>
              <a:t>	- </a:t>
            </a:r>
            <a:r>
              <a:rPr lang="en-US" sz="2400" dirty="0"/>
              <a:t>GWIC Chair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36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691680" y="5820111"/>
            <a:ext cx="2808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D. </a:t>
            </a:r>
            <a:r>
              <a:rPr lang="en-US" sz="2000" dirty="0" smtClean="0"/>
              <a:t>Shoemaker (secretary)</a:t>
            </a:r>
            <a:endParaRPr lang="en-US" sz="2000" dirty="0" smtClean="0"/>
          </a:p>
          <a:p>
            <a:r>
              <a:rPr lang="en-US" sz="2000" dirty="0" smtClean="0"/>
              <a:t>V. </a:t>
            </a:r>
            <a:r>
              <a:rPr lang="en-US" sz="2000" dirty="0" err="1" smtClean="0"/>
              <a:t>Kalogera</a:t>
            </a:r>
            <a:endParaRPr lang="en-US" sz="2000" dirty="0" smtClean="0"/>
          </a:p>
          <a:p>
            <a:r>
              <a:rPr lang="en-US" sz="2000" dirty="0" smtClean="0"/>
              <a:t>B. Sathyaprakash</a:t>
            </a:r>
            <a:endParaRPr lang="en-US" sz="2000" dirty="0"/>
          </a:p>
        </p:txBody>
      </p:sp>
      <p:sp>
        <p:nvSpPr>
          <p:cNvPr id="7" name="Croce 6"/>
          <p:cNvSpPr/>
          <p:nvPr/>
        </p:nvSpPr>
        <p:spPr>
          <a:xfrm>
            <a:off x="611560" y="5983072"/>
            <a:ext cx="464343" cy="514403"/>
          </a:xfrm>
          <a:prstGeom prst="plus">
            <a:avLst>
              <a:gd name="adj" fmla="val 3333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3815916" y="6165304"/>
            <a:ext cx="216024" cy="55399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150731" y="6257637"/>
            <a:ext cx="328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Expertise in astrophysics/analysis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5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28304"/>
            <a:ext cx="7886700" cy="865038"/>
          </a:xfrm>
        </p:spPr>
        <p:txBody>
          <a:bodyPr>
            <a:normAutofit/>
          </a:bodyPr>
          <a:lstStyle/>
          <a:p>
            <a:r>
              <a:rPr lang="en-US" sz="3200" dirty="0"/>
              <a:t>GWIC 3G </a:t>
            </a:r>
            <a:r>
              <a:rPr lang="en-US" sz="3200" dirty="0" smtClean="0"/>
              <a:t>sub-committee mandate</a:t>
            </a:r>
            <a:endParaRPr lang="en-US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7882" y="934134"/>
            <a:ext cx="8828235" cy="60232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“Examining </a:t>
            </a:r>
            <a:r>
              <a:rPr lang="en-GB" dirty="0"/>
              <a:t>the path to a future network of </a:t>
            </a:r>
            <a:r>
              <a:rPr lang="en-GB" dirty="0" smtClean="0"/>
              <a:t>observatories / facilities</a:t>
            </a:r>
            <a:r>
              <a:rPr lang="en-GB" dirty="0"/>
              <a:t>, specifically</a:t>
            </a:r>
            <a:r>
              <a:rPr lang="en-US" dirty="0" smtClean="0"/>
              <a:t>”: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GB" dirty="0" smtClean="0"/>
              <a:t>    1) Science </a:t>
            </a:r>
            <a:r>
              <a:rPr lang="en-GB" dirty="0"/>
              <a:t>Drivers for 3G detectors: </a:t>
            </a:r>
          </a:p>
          <a:p>
            <a:pPr marL="457200" lvl="1" indent="0">
              <a:buNone/>
            </a:pPr>
            <a:r>
              <a:rPr lang="en-GB" b="1" dirty="0">
                <a:solidFill>
                  <a:srgbClr val="FF0000"/>
                </a:solidFill>
              </a:rPr>
              <a:t>commission a study of ground-based gravitational wave science from the global scientific community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/>
              <a:t>investigating potential science vs architecture vs. network configuration vs. cost trade-offs, recognizing and taking into account existing studies for 3G projects (such as ET) as well as science overlap with the larger gravitational-wave spectrum. </a:t>
            </a: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2</a:t>
            </a:r>
            <a:r>
              <a:rPr lang="en-GB" dirty="0"/>
              <a:t>) Coordination of the Ground-based GW Community: </a:t>
            </a:r>
          </a:p>
          <a:p>
            <a:pPr marL="457200" lvl="1" indent="0">
              <a:buNone/>
            </a:pPr>
            <a:r>
              <a:rPr lang="en-GB" dirty="0"/>
              <a:t>develop and facilitate </a:t>
            </a:r>
            <a:r>
              <a:rPr lang="en-GB" b="1" dirty="0"/>
              <a:t>coordination mechanisms </a:t>
            </a:r>
            <a:r>
              <a:rPr lang="en-GB" dirty="0"/>
              <a:t>among the current and future planned and anticipated ground-based GW projects, </a:t>
            </a:r>
            <a:r>
              <a:rPr lang="en-GB" b="1" dirty="0"/>
              <a:t>including identification of common technologies and R&amp;D activities </a:t>
            </a:r>
            <a:r>
              <a:rPr lang="en-GB" dirty="0"/>
              <a:t>as well as comparison of the specific technical approaches to 3G detectors. Possible support for coordination of 2G observing and 3G construction schedules</a:t>
            </a:r>
            <a:r>
              <a:rPr lang="en-GB" dirty="0" smtClean="0"/>
              <a:t>.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3</a:t>
            </a:r>
            <a:r>
              <a:rPr lang="en-GB" dirty="0"/>
              <a:t>) Networking among Ground-based GW Community: </a:t>
            </a:r>
          </a:p>
          <a:p>
            <a:pPr marL="457200" lvl="1" indent="0">
              <a:buNone/>
            </a:pPr>
            <a:r>
              <a:rPr lang="en-GB" dirty="0"/>
              <a:t>organize and facilitate links between planned global 3G projects and other relevant scientific communities, including organizing:</a:t>
            </a:r>
          </a:p>
          <a:p>
            <a:pPr marL="914400" lvl="2" indent="0">
              <a:buNone/>
            </a:pPr>
            <a:r>
              <a:rPr lang="en-GB" dirty="0" smtClean="0"/>
              <a:t>town </a:t>
            </a:r>
            <a:r>
              <a:rPr lang="en-GB" dirty="0"/>
              <a:t>hall meetings to survey the community</a:t>
            </a:r>
          </a:p>
          <a:p>
            <a:pPr marL="914400" lvl="2" indent="0">
              <a:buNone/>
            </a:pPr>
            <a:r>
              <a:rPr lang="en-GB" dirty="0" smtClean="0"/>
              <a:t>dedicated </a:t>
            </a:r>
            <a:r>
              <a:rPr lang="en-GB" dirty="0"/>
              <a:t>sessions in scientific conferences dedicated to GW physics and astronomy</a:t>
            </a:r>
          </a:p>
          <a:p>
            <a:pPr lvl="2"/>
            <a:r>
              <a:rPr lang="en-GB" dirty="0" smtClean="0"/>
              <a:t>focused </a:t>
            </a:r>
            <a:r>
              <a:rPr lang="en-GB" dirty="0"/>
              <a:t>topical workshops within the relevant communities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37</a:t>
            </a:fld>
            <a:endParaRPr lang="en-US"/>
          </a:p>
        </p:txBody>
      </p:sp>
      <p:sp>
        <p:nvSpPr>
          <p:cNvPr id="6" name="Fumetto 1 5"/>
          <p:cNvSpPr/>
          <p:nvPr/>
        </p:nvSpPr>
        <p:spPr>
          <a:xfrm>
            <a:off x="6608952" y="159567"/>
            <a:ext cx="2483141" cy="1367405"/>
          </a:xfrm>
          <a:prstGeom prst="wedgeRectCallout">
            <a:avLst>
              <a:gd name="adj1" fmla="val -120497"/>
              <a:gd name="adj2" fmla="val 60972"/>
            </a:avLst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WG under composition: chairs V. </a:t>
            </a:r>
            <a:r>
              <a:rPr lang="en-US" dirty="0" err="1" smtClean="0">
                <a:solidFill>
                  <a:srgbClr val="FFFF00"/>
                </a:solidFill>
              </a:rPr>
              <a:t>Kalogera</a:t>
            </a:r>
            <a:r>
              <a:rPr lang="en-US" dirty="0" smtClean="0">
                <a:solidFill>
                  <a:srgbClr val="FFFF00"/>
                </a:solidFill>
              </a:rPr>
              <a:t>, B. Sathyaprakash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GWIC 3G sub-committee mandate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7365" y="1503282"/>
            <a:ext cx="8778487" cy="47396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4) Agency interfacing and advocacy: </a:t>
            </a:r>
          </a:p>
          <a:p>
            <a:pPr marL="457200" lvl="1" indent="0">
              <a:buNone/>
            </a:pPr>
            <a:r>
              <a:rPr lang="en-GB" dirty="0"/>
              <a:t>identify and establish </a:t>
            </a:r>
            <a:r>
              <a:rPr lang="en-GB" b="1" dirty="0">
                <a:solidFill>
                  <a:srgbClr val="FF0000"/>
                </a:solidFill>
              </a:rPr>
              <a:t>a communication channel with funding agencies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who currently or may in the future support ground-based GW detectors; communicate as needed to those agencies officially through GWIC on the scientific needs, desires, and constraints from the communities and 3G projects (collected via 1) – 3) above) structured in a coherent framework; serve as an advocacy group for the communities and 3G projects with the funding agencies.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5) Investigate governance schemes: </a:t>
            </a:r>
          </a:p>
          <a:p>
            <a:pPr marL="457200" lvl="1" indent="0">
              <a:buNone/>
            </a:pPr>
            <a:r>
              <a:rPr lang="en-GB" dirty="0"/>
              <a:t>by applying knowledge of the diverse structures of the global GW community, propose a sustainable governance model for the management of detector construction and joint working, to support planning of 3rd generation observatories"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The subcommittee should provide a preliminary report and set of proposed actions recommendations to GWIC no later than the 2017 GWIC meeting.  </a:t>
            </a:r>
          </a:p>
          <a:p>
            <a:r>
              <a:rPr lang="en-GB" dirty="0"/>
              <a:t>Subsequent reports should be delivered future GWIC meetings.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GWAC – Gravitational Wave Agency Correspondents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2607" y="1631447"/>
            <a:ext cx="8212743" cy="454551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GW “funding” Agencies Committee</a:t>
            </a:r>
          </a:p>
          <a:p>
            <a:r>
              <a:rPr lang="en-US" dirty="0" smtClean="0"/>
              <a:t>Promoted by NSF, involving:</a:t>
            </a:r>
          </a:p>
          <a:p>
            <a:pPr lvl="1"/>
            <a:r>
              <a:rPr lang="en-US" dirty="0"/>
              <a:t>Australian Research Council (ARC) </a:t>
            </a:r>
          </a:p>
          <a:p>
            <a:pPr lvl="1"/>
            <a:r>
              <a:rPr lang="en-US" dirty="0"/>
              <a:t>Canada Foundation for Innovation (CFI)</a:t>
            </a:r>
          </a:p>
          <a:p>
            <a:pPr lvl="1"/>
            <a:r>
              <a:rPr lang="en-US" dirty="0"/>
              <a:t>Centre National de la </a:t>
            </a:r>
            <a:r>
              <a:rPr lang="en-US" dirty="0" err="1"/>
              <a:t>Recherche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r>
              <a:rPr lang="en-US" dirty="0"/>
              <a:t> (CNRS) </a:t>
            </a:r>
          </a:p>
          <a:p>
            <a:pPr lvl="1"/>
            <a:r>
              <a:rPr lang="en-US" dirty="0" err="1"/>
              <a:t>Consejo</a:t>
            </a:r>
            <a:r>
              <a:rPr lang="en-US" dirty="0"/>
              <a:t> Nacional de </a:t>
            </a:r>
            <a:r>
              <a:rPr lang="en-US" dirty="0" err="1"/>
              <a:t>Ciencia</a:t>
            </a:r>
            <a:r>
              <a:rPr lang="en-US" dirty="0"/>
              <a:t> y </a:t>
            </a:r>
            <a:r>
              <a:rPr lang="en-US" dirty="0" err="1"/>
              <a:t>Tecnología</a:t>
            </a:r>
            <a:r>
              <a:rPr lang="en-US" dirty="0"/>
              <a:t> (CONACYT)</a:t>
            </a:r>
          </a:p>
          <a:p>
            <a:pPr lvl="1"/>
            <a:r>
              <a:rPr lang="en-US" dirty="0"/>
              <a:t>Deutsche </a:t>
            </a:r>
            <a:r>
              <a:rPr lang="en-US" dirty="0" err="1"/>
              <a:t>Forschungsgemeinschaft</a:t>
            </a:r>
            <a:r>
              <a:rPr lang="en-US" dirty="0"/>
              <a:t> (DFG) </a:t>
            </a:r>
          </a:p>
          <a:p>
            <a:pPr lvl="1"/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(INFN) </a:t>
            </a:r>
          </a:p>
          <a:p>
            <a:pPr lvl="1"/>
            <a:r>
              <a:rPr lang="en-US" dirty="0"/>
              <a:t>National Aeronautics and Space Administration (NASA</a:t>
            </a:r>
            <a:r>
              <a:rPr lang="en-US" dirty="0" smtClean="0"/>
              <a:t>)</a:t>
            </a:r>
          </a:p>
          <a:p>
            <a:pPr lvl="1"/>
            <a:r>
              <a:rPr lang="en-GB" dirty="0"/>
              <a:t>Science &amp; Technology Facilities Council (STFC</a:t>
            </a:r>
            <a:r>
              <a:rPr lang="en-GB" dirty="0" smtClean="0"/>
              <a:t>)</a:t>
            </a:r>
          </a:p>
          <a:p>
            <a:pPr marL="457200" lvl="1" indent="0">
              <a:buNone/>
            </a:pPr>
            <a:r>
              <a:rPr lang="en-GB" dirty="0" smtClean="0"/>
              <a:t>+++ </a:t>
            </a:r>
            <a:r>
              <a:rPr lang="en-GB" dirty="0" smtClean="0"/>
              <a:t>open invitation to interested agencies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-315416"/>
            <a:ext cx="5976664" cy="995266"/>
          </a:xfrm>
        </p:spPr>
        <p:txBody>
          <a:bodyPr lIns="0" rIns="0" bIns="0" anchor="b">
            <a:noAutofit/>
          </a:bodyPr>
          <a:lstStyle/>
          <a:p>
            <a:pPr algn="l"/>
            <a:r>
              <a:rPr lang="en-GB" sz="4000" dirty="0" smtClean="0"/>
              <a:t>The global </a:t>
            </a:r>
            <a:r>
              <a:rPr lang="en-GB" sz="4000" dirty="0" smtClean="0"/>
              <a:t>GW </a:t>
            </a:r>
            <a:r>
              <a:rPr lang="en-GB" sz="4000" dirty="0" smtClean="0"/>
              <a:t>roadmap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defTabSz="914400"/>
            <a:endParaRPr lang="en-GB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54" y="1333624"/>
            <a:ext cx="8986750" cy="49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83968" y="1197074"/>
            <a:ext cx="0" cy="374409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67544" y="5445224"/>
            <a:ext cx="1967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2800" dirty="0"/>
              <a:t>We are here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6340475"/>
            <a:ext cx="7375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>
                <a:latin typeface="Trebuchet MS" pitchFamily="34" charset="0"/>
              </a:rPr>
              <a:t>From the Gravitational Wave International Committee (GWIC roadmap – available at: </a:t>
            </a:r>
            <a:r>
              <a:rPr lang="en-GB" sz="1400" b="1" dirty="0">
                <a:latin typeface="Trebuchet MS" pitchFamily="34" charset="0"/>
                <a:hlinkClick r:id="rId3"/>
              </a:rPr>
              <a:t>http://gwic.ligo.org/roadmap/</a:t>
            </a:r>
            <a:r>
              <a:rPr lang="en-GB" sz="1400" b="1" dirty="0">
                <a:latin typeface="Trebuchet MS" pitchFamily="34" charset="0"/>
              </a:rPr>
              <a:t> )</a:t>
            </a:r>
          </a:p>
        </p:txBody>
      </p:sp>
      <p:pic>
        <p:nvPicPr>
          <p:cNvPr id="41992" name="Picture 8" descr="The image “http://gwic.ligo.org/images/GWIC_title.gif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313" y="-19050"/>
            <a:ext cx="30686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53902" y="3645024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GB" sz="1400" b="1" dirty="0">
                <a:latin typeface="Trebuchet MS" pitchFamily="34" charset="0"/>
              </a:rPr>
              <a:t>(</a:t>
            </a:r>
            <a:r>
              <a:rPr lang="en-GB" sz="1400" b="1" dirty="0" err="1" smtClean="0">
                <a:latin typeface="+mj-lt"/>
              </a:rPr>
              <a:t>InDIGO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endParaRPr lang="en-GB" sz="1400" b="1" dirty="0">
              <a:latin typeface="Trebuchet MS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35696" y="4869160"/>
            <a:ext cx="2448272" cy="616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755576" y="2924944"/>
            <a:ext cx="7529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500" b="1" dirty="0"/>
              <a:t>KAGRA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95045" y="1844824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advLIGO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097" y="2339588"/>
            <a:ext cx="10325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advVirgo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780928"/>
            <a:ext cx="65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LCGT</a:t>
            </a:r>
            <a:endParaRPr lang="en-GB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1520" y="2780928"/>
            <a:ext cx="660400" cy="307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544" y="3212976"/>
            <a:ext cx="918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GEO-HF</a:t>
            </a:r>
            <a:endParaRPr lang="en-GB" b="1" dirty="0"/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 flipV="1">
            <a:off x="251520" y="3582308"/>
            <a:ext cx="405060" cy="226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2878" y="3861048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ET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752" y="4365104"/>
            <a:ext cx="708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US3G</a:t>
            </a:r>
            <a:endParaRPr lang="en-GB" b="1" dirty="0"/>
          </a:p>
        </p:txBody>
      </p:sp>
      <p:sp>
        <p:nvSpPr>
          <p:cNvPr id="4" name="Left Brace 3"/>
          <p:cNvSpPr/>
          <p:nvPr/>
        </p:nvSpPr>
        <p:spPr>
          <a:xfrm rot="5400000">
            <a:off x="6611091" y="-725932"/>
            <a:ext cx="352895" cy="4198908"/>
          </a:xfrm>
          <a:prstGeom prst="leftBrace">
            <a:avLst>
              <a:gd name="adj1" fmla="val 0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27984" y="727191"/>
            <a:ext cx="489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Some timescales need revised but vision remains intact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554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5" y="54868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35130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GW detection is a wonderful achievement, but it is mainly </a:t>
            </a:r>
            <a:r>
              <a:rPr lang="en-US" sz="2800" dirty="0" smtClean="0">
                <a:solidFill>
                  <a:srgbClr val="FF0000"/>
                </a:solidFill>
              </a:rPr>
              <a:t>the beginning </a:t>
            </a:r>
            <a:r>
              <a:rPr lang="en-US" sz="2800" dirty="0" smtClean="0"/>
              <a:t>of the new era of the GW astronomy and astrophysics. </a:t>
            </a:r>
          </a:p>
          <a:p>
            <a:r>
              <a:rPr lang="en-US" sz="2800" dirty="0" smtClean="0"/>
              <a:t>New instruments will be needed to investigate the universe and a 3G observatory network is our future target</a:t>
            </a:r>
          </a:p>
          <a:p>
            <a:r>
              <a:rPr lang="en-US" sz="2800" dirty="0" smtClean="0"/>
              <a:t>New technologies and new infrastructures are needed and now it is time to articulate the science case, design and build them</a:t>
            </a:r>
            <a:endParaRPr lang="en-US" sz="28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545" y="5877272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Thanks to </a:t>
            </a:r>
            <a:r>
              <a:rPr lang="en-GB" sz="1400" dirty="0" err="1" smtClean="0"/>
              <a:t>Tarun</a:t>
            </a:r>
            <a:r>
              <a:rPr lang="en-GB" sz="1400" dirty="0" smtClean="0"/>
              <a:t> </a:t>
            </a:r>
            <a:r>
              <a:rPr lang="en-GB" sz="1400" dirty="0" err="1" smtClean="0"/>
              <a:t>Souradeep</a:t>
            </a:r>
            <a:r>
              <a:rPr lang="en-GB" sz="1400" dirty="0" smtClean="0"/>
              <a:t>, Michele </a:t>
            </a:r>
            <a:r>
              <a:rPr lang="en-GB" sz="1400" dirty="0" err="1" smtClean="0"/>
              <a:t>Punturo</a:t>
            </a:r>
            <a:r>
              <a:rPr lang="en-GB" sz="1400" dirty="0" smtClean="0"/>
              <a:t>, Matt Evans, Mike </a:t>
            </a:r>
            <a:r>
              <a:rPr lang="en-GB" sz="1400" dirty="0" err="1" smtClean="0"/>
              <a:t>Zucker</a:t>
            </a:r>
            <a:r>
              <a:rPr lang="en-GB" sz="1400" dirty="0" smtClean="0"/>
              <a:t>, Osamu </a:t>
            </a:r>
            <a:r>
              <a:rPr lang="en-GB" sz="1400" dirty="0" err="1" smtClean="0"/>
              <a:t>Miyakawa</a:t>
            </a:r>
            <a:r>
              <a:rPr lang="en-GB" sz="1400" dirty="0" smtClean="0"/>
              <a:t> for slides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785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03015"/>
            <a:ext cx="8071338" cy="735185"/>
          </a:xfrm>
        </p:spPr>
        <p:txBody>
          <a:bodyPr/>
          <a:lstStyle/>
          <a:p>
            <a:pPr lvl="0" eaLnBrk="1" hangingPunct="1"/>
            <a:r>
              <a:rPr lang="en-IN" sz="3600" b="1" dirty="0" smtClean="0">
                <a:solidFill>
                  <a:srgbClr val="000000"/>
                </a:solidFill>
                <a:latin typeface="Helvetica"/>
                <a:ea typeface="+mn-ea"/>
                <a:cs typeface="Arial" pitchFamily="34" charset="0"/>
              </a:rPr>
              <a:t>Vaccum Infrastructure</a:t>
            </a:r>
            <a:endParaRPr lang="en-IN" sz="3600" b="1" dirty="0">
              <a:solidFill>
                <a:srgbClr val="000000"/>
              </a:solidFill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124744"/>
            <a:ext cx="5220072" cy="5616624"/>
          </a:xfrm>
        </p:spPr>
        <p:txBody>
          <a:bodyPr/>
          <a:lstStyle/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System Requirement Document </a:t>
            </a:r>
            <a:r>
              <a:rPr lang="en-US" sz="2000" dirty="0">
                <a:solidFill>
                  <a:srgbClr val="000090"/>
                </a:solidFill>
                <a:latin typeface="Helvetica"/>
                <a:cs typeface="Arial" pitchFamily="34" charset="0"/>
              </a:rPr>
              <a:t>for </a:t>
            </a: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Vacuum infrastructure under discussion. </a:t>
            </a: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Drawings in LIGO DCC</a:t>
            </a: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Helvetica"/>
                <a:cs typeface="Arial" pitchFamily="34" charset="0"/>
              </a:rPr>
              <a:t>SRD for Vacuum infrastructure to be reviewed by LIGO-US committee</a:t>
            </a: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lvl="0"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Helvetica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Helvetica"/>
              <a:cs typeface="Arial" pitchFamily="34" charset="0"/>
            </a:endParaRPr>
          </a:p>
        </p:txBody>
      </p:sp>
      <p:pic>
        <p:nvPicPr>
          <p:cNvPr id="4" name="Picture 3" descr="E:\03\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574" y="0"/>
            <a:ext cx="1080120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20CA3-718E-46C0-8948-03862B8228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374" y="5047267"/>
            <a:ext cx="1872208" cy="1810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284984"/>
            <a:ext cx="1982190" cy="19442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0" y="4597385"/>
            <a:ext cx="65882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Calibri"/>
              </a:rPr>
              <a:t>Modeling vacuum chamber layout: </a:t>
            </a:r>
            <a:r>
              <a:rPr lang="en-US" sz="2000" dirty="0">
                <a:solidFill>
                  <a:srgbClr val="000090"/>
                </a:solidFill>
                <a:latin typeface="Calibri"/>
              </a:rPr>
              <a:t>The process of generating the CAD models of all </a:t>
            </a:r>
            <a:r>
              <a:rPr lang="en-US" sz="2000" dirty="0" smtClean="0">
                <a:solidFill>
                  <a:srgbClr val="000090"/>
                </a:solidFill>
                <a:latin typeface="Calibri"/>
              </a:rPr>
              <a:t>the components in </a:t>
            </a:r>
            <a:r>
              <a:rPr lang="en-US" sz="2000" dirty="0">
                <a:solidFill>
                  <a:srgbClr val="000090"/>
                </a:solidFill>
                <a:latin typeface="Calibri"/>
              </a:rPr>
              <a:t>each BSC and HAM chamber has been taken up and the work is in </a:t>
            </a:r>
            <a:r>
              <a:rPr lang="en-US" sz="2000" dirty="0" smtClean="0">
                <a:solidFill>
                  <a:srgbClr val="000090"/>
                </a:solidFill>
                <a:latin typeface="Calibri"/>
              </a:rPr>
              <a:t>progress at RRCAT.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Calibri"/>
              </a:rPr>
              <a:t>Cross-validation of IPR vacuum drawings:</a:t>
            </a:r>
            <a:r>
              <a:rPr lang="en-US" sz="2000" dirty="0">
                <a:solidFill>
                  <a:srgbClr val="000090"/>
                </a:solidFill>
                <a:latin typeface="Calibri"/>
              </a:rPr>
              <a:t> Dimensional checking of the drawings generated by IPR team for the BSC &amp; HAM chambers is in </a:t>
            </a:r>
            <a:r>
              <a:rPr lang="en-US" sz="2000" dirty="0" smtClean="0">
                <a:solidFill>
                  <a:srgbClr val="000090"/>
                </a:solidFill>
                <a:latin typeface="Calibri"/>
              </a:rPr>
              <a:t>progress at RRCAT</a:t>
            </a:r>
            <a:r>
              <a:rPr lang="en-US" sz="2000" dirty="0" smtClean="0">
                <a:solidFill>
                  <a:srgbClr val="660066"/>
                </a:solidFill>
                <a:latin typeface="Calibri"/>
              </a:rPr>
              <a:t>.</a:t>
            </a:r>
            <a:endParaRPr lang="en-IN" sz="2000" dirty="0">
              <a:solidFill>
                <a:srgbClr val="660066"/>
              </a:solidFill>
              <a:latin typeface="Calibri"/>
            </a:endParaRPr>
          </a:p>
          <a:p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C:\Users\Zia\Desktop\io.bmp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4896544" cy="3024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36512" y="1196752"/>
            <a:ext cx="4952678" cy="461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0C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3-D View</a:t>
            </a:r>
            <a:endParaRPr lang="en-US" sz="2000" b="1" dirty="0">
              <a:solidFill>
                <a:srgbClr val="0070C0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LIGO-India Logo rev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8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3466728" cy="56207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>
                <a:solidFill>
                  <a:schemeClr val="tx2"/>
                </a:solidFill>
              </a:rPr>
              <a:t>Sky localization with 3 sites …</a:t>
            </a:r>
          </a:p>
        </p:txBody>
      </p:sp>
      <p:pic>
        <p:nvPicPr>
          <p:cNvPr id="41987" name="Picture 7" descr="localization_HHL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61074"/>
            <a:ext cx="4320480" cy="228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631825" y="5446713"/>
            <a:ext cx="8007350" cy="8620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600" dirty="0" smtClean="0"/>
              <a:t>Typical 90% error box areas for Neutron Star-Neutron Star binaries</a:t>
            </a:r>
          </a:p>
          <a:p>
            <a:pPr lvl="1" eaLnBrk="1" hangingPunct="1"/>
            <a:r>
              <a:rPr lang="en-US" sz="1600" dirty="0" smtClean="0"/>
              <a:t>median &gt; 20 sq deg</a:t>
            </a:r>
          </a:p>
        </p:txBody>
      </p:sp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2555776" y="6355556"/>
            <a:ext cx="29384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alibri" pitchFamily="34" charset="0"/>
              </a:rPr>
              <a:t>Fairhurst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, CQG 28 105021 (2011)</a:t>
            </a: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0" y="6524625"/>
            <a:ext cx="1308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0000FF"/>
                </a:solidFill>
              </a:rPr>
              <a:t>LIGO-G1301140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3326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Completing the advanced detector network</a:t>
            </a:r>
            <a:endParaRPr lang="en-GB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09375" y="2132856"/>
            <a:ext cx="1721737" cy="380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2"/>
                </a:solidFill>
              </a:rPr>
              <a:t>… and with 5 sites</a:t>
            </a:r>
          </a:p>
        </p:txBody>
      </p:sp>
      <p:pic>
        <p:nvPicPr>
          <p:cNvPr id="9" name="Picture 8" descr="HIJLV_cro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776" y="2775789"/>
            <a:ext cx="4072145" cy="22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68344" y="2600284"/>
            <a:ext cx="1140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c.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2020+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Completing the advanced detector network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- LIGO-India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3CEC-4C02-4DDC-A9FD-1618ACD9BA6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96752"/>
            <a:ext cx="8712968" cy="5407625"/>
          </a:xfrm>
          <a:prstGeom prst="rect">
            <a:avLst/>
          </a:prstGeom>
        </p:spPr>
      </p:pic>
      <p:sp>
        <p:nvSpPr>
          <p:cNvPr id="6" name="Shape 18"/>
          <p:cNvSpPr/>
          <p:nvPr/>
        </p:nvSpPr>
        <p:spPr>
          <a:xfrm>
            <a:off x="1680171" y="116632"/>
            <a:ext cx="578366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/>
            </a:lvl1pPr>
          </a:lstStyle>
          <a:p>
            <a:pPr defTabSz="914400">
              <a:defRPr sz="1800"/>
            </a:pPr>
            <a:r>
              <a:rPr sz="28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LIGO-</a:t>
            </a:r>
            <a:r>
              <a:rPr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India </a:t>
            </a:r>
            <a:r>
              <a:rPr lang="en-US"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'in principle’ Approval</a:t>
            </a:r>
          </a:p>
          <a:p>
            <a:pPr defTabSz="914400">
              <a:defRPr sz="1800"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By Indian Union cabinet on Feb 17, 2016 </a:t>
            </a:r>
            <a:endParaRPr sz="20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437112"/>
            <a:ext cx="8712968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297" y="6145193"/>
            <a:ext cx="6839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i="1" dirty="0">
                <a:solidFill>
                  <a:srgbClr val="0000FF"/>
                </a:solidFill>
                <a:latin typeface="Calibri"/>
                <a:cs typeface="Comic Sans MS"/>
              </a:rPr>
              <a:t> …   on a positive note with a BIG BANG !!!!</a:t>
            </a:r>
          </a:p>
        </p:txBody>
      </p:sp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5" y="3645024"/>
            <a:ext cx="8640960" cy="646331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7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990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en-IN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E95C-04BF-F943-BEC7-AF669914F7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hape 18"/>
          <p:cNvSpPr/>
          <p:nvPr/>
        </p:nvSpPr>
        <p:spPr>
          <a:xfrm>
            <a:off x="1743292" y="116632"/>
            <a:ext cx="565743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/>
            </a:lvl1pPr>
          </a:lstStyle>
          <a:p>
            <a:pPr defTabSz="914400">
              <a:defRPr sz="1800"/>
            </a:pPr>
            <a:r>
              <a:rPr sz="28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LIGO-</a:t>
            </a:r>
            <a:r>
              <a:rPr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India</a:t>
            </a:r>
            <a:r>
              <a:rPr lang="en-US" sz="28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: Indo-US MoU signed</a:t>
            </a:r>
            <a:endParaRPr sz="20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259" y="1916832"/>
            <a:ext cx="5086315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8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Indo-US MOU between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Department of Atomic Energy &amp;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 Department of Science &amp;Tech., India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and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National Science Foundation, USA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signed on </a:t>
            </a:r>
            <a:r>
              <a:rPr lang="en-IN" sz="2400" b="1" dirty="0">
                <a:solidFill>
                  <a:srgbClr val="FF0000"/>
                </a:solidFill>
                <a:latin typeface="Calibri"/>
                <a:ea typeface="Helvetica" charset="0"/>
                <a:cs typeface="Helvetica" charset="0"/>
              </a:rPr>
              <a:t>March 31, 2016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at Washington DC 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in the personal  presence of</a:t>
            </a:r>
          </a:p>
          <a:p>
            <a:pPr algn="ctr" defTabSz="914400">
              <a:lnSpc>
                <a:spcPct val="90000"/>
              </a:lnSpc>
              <a:spcAft>
                <a:spcPts val="300"/>
              </a:spcAft>
              <a:defRPr/>
            </a:pPr>
            <a:r>
              <a:rPr lang="en-IN" sz="2400" b="1" dirty="0">
                <a:solidFill>
                  <a:srgbClr val="000090"/>
                </a:solidFill>
                <a:latin typeface="Calibri"/>
                <a:ea typeface="Helvetica" charset="0"/>
                <a:cs typeface="Helvetica" charset="0"/>
              </a:rPr>
              <a:t>Hon. Prime Minister of India</a:t>
            </a:r>
          </a:p>
        </p:txBody>
      </p:sp>
      <p:pic>
        <p:nvPicPr>
          <p:cNvPr id="12" name="Picture 11" descr="LIGO-India_MoUsign_IMG_14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260" y="980728"/>
            <a:ext cx="3340800" cy="5518800"/>
          </a:xfrm>
          <a:prstGeom prst="rect">
            <a:avLst/>
          </a:prstGeom>
        </p:spPr>
      </p:pic>
      <p:pic>
        <p:nvPicPr>
          <p:cNvPr id="9" name="Picture 8" descr="LIGO-India Logo rev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7384"/>
            <a:ext cx="1426437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220072" y="1221720"/>
            <a:ext cx="3779838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LIGO-India selection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39 site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leads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followed up</a:t>
            </a: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(since Sept 2011) </a:t>
            </a:r>
            <a:endParaRPr lang="en-US" sz="2000" b="1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Recommendation for primary and backup site Jul 2016</a:t>
            </a: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267744" y="188640"/>
            <a:ext cx="5184576" cy="576064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2605088" algn="l"/>
              </a:tabLst>
            </a:pPr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LIGO-India Site search</a:t>
            </a:r>
          </a:p>
          <a:p>
            <a:pPr>
              <a:tabLst>
                <a:tab pos="2605088" algn="l"/>
              </a:tabLst>
            </a:pPr>
            <a:r>
              <a:rPr lang="en-US" sz="4000" b="1" dirty="0" err="1" smtClean="0">
                <a:solidFill>
                  <a:prstClr val="black"/>
                </a:solidFill>
                <a:latin typeface="Calibri"/>
              </a:rPr>
              <a:t>lrd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2386C-18C7-424B-94FD-660E4CBEEA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2" name="Picture 41" descr="IU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-27384"/>
            <a:ext cx="971126" cy="100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IGO-India_sitesearch_finalre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8" y="980727"/>
            <a:ext cx="5126226" cy="5851373"/>
          </a:xfrm>
          <a:prstGeom prst="rect">
            <a:avLst/>
          </a:prstGeom>
        </p:spPr>
      </p:pic>
      <p:pic>
        <p:nvPicPr>
          <p:cNvPr id="44" name="Picture 43" descr="CoverPag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881376"/>
            <a:ext cx="2880320" cy="4076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2333" y="979148"/>
            <a:ext cx="22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Led  by IUCAA</a:t>
            </a:r>
            <a:endParaRPr lang="en-US" sz="2800" b="1" dirty="0"/>
          </a:p>
        </p:txBody>
      </p:sp>
      <p:pic>
        <p:nvPicPr>
          <p:cNvPr id="10" name="Picture 9" descr="LIGO-India Logo rev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" y="22918"/>
            <a:ext cx="1426437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9|6.8|6.4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0.8|10.4|16.6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9|6.8|6.4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2413</Words>
  <Application>Microsoft Office PowerPoint</Application>
  <PresentationFormat>On-screen Show (4:3)</PresentationFormat>
  <Paragraphs>477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(future) evolution of the ground-based detectors</vt:lpstr>
      <vt:lpstr>Plans for the coming era of gravitational wave astronomy and astrophysics </vt:lpstr>
      <vt:lpstr>The global GW roadmap Circa 2009</vt:lpstr>
      <vt:lpstr>The global GW roadmap</vt:lpstr>
      <vt:lpstr>Sky localization with 3 sites …</vt:lpstr>
      <vt:lpstr>Completing the advanced detector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Infrastructure</vt:lpstr>
      <vt:lpstr>  LIGO India off-site facility   </vt:lpstr>
      <vt:lpstr>Buildup of Science </vt:lpstr>
      <vt:lpstr>GW Data Centre @ IUCAA</vt:lpstr>
      <vt:lpstr>Completing the advanced detector network</vt:lpstr>
      <vt:lpstr>KAGRA Project</vt:lpstr>
      <vt:lpstr>PowerPoint Presentation</vt:lpstr>
      <vt:lpstr>Quiet underground site</vt:lpstr>
      <vt:lpstr>KAGRA Baseline Sensitivity</vt:lpstr>
      <vt:lpstr>Overall plan</vt:lpstr>
      <vt:lpstr>iKAGRA Test Run in 2016</vt:lpstr>
      <vt:lpstr>bKAGRA phase 1</vt:lpstr>
      <vt:lpstr>Observation Scenario (Under discussion)</vt:lpstr>
      <vt:lpstr>Summary – KAGRA planning</vt:lpstr>
      <vt:lpstr>What Next?</vt:lpstr>
      <vt:lpstr>A bit of history</vt:lpstr>
      <vt:lpstr>PowerPoint Presentation</vt:lpstr>
      <vt:lpstr>PowerPoint Presentation</vt:lpstr>
      <vt:lpstr>A bit of history</vt:lpstr>
      <vt:lpstr>Limits of the Infrastructures?</vt:lpstr>
      <vt:lpstr>The Einstein Telescope design study</vt:lpstr>
      <vt:lpstr>The 3G/ET idea</vt:lpstr>
      <vt:lpstr>The Einstein Telescope</vt:lpstr>
      <vt:lpstr>Limits of the Infrastructures?</vt:lpstr>
      <vt:lpstr>GWIC 3G sub-committee</vt:lpstr>
      <vt:lpstr>GWIC 3G sub-committee mandate</vt:lpstr>
      <vt:lpstr>GWIC 3G sub-committee mandate</vt:lpstr>
      <vt:lpstr>GWAC – Gravitational Wave Agency Correspondents</vt:lpstr>
      <vt:lpstr>Conclusions </vt:lpstr>
      <vt:lpstr>Vaccum Infrastructure</vt:lpstr>
    </vt:vector>
  </TitlesOfParts>
  <Company>University of Glasgow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ground-based GW programmes beyond Advanced detectors</dc:title>
  <dc:creator>Sheila Rowan</dc:creator>
  <cp:lastModifiedBy>Sheila Rowan</cp:lastModifiedBy>
  <cp:revision>226</cp:revision>
  <cp:lastPrinted>2017-05-28T19:52:14Z</cp:lastPrinted>
  <dcterms:created xsi:type="dcterms:W3CDTF">2013-10-22T09:01:10Z</dcterms:created>
  <dcterms:modified xsi:type="dcterms:W3CDTF">2017-05-30T11:33:36Z</dcterms:modified>
</cp:coreProperties>
</file>