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98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47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3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59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7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66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571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1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047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667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22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DDD01-A345-4BC8-9630-0EA495B331A1}" type="datetimeFigureOut">
              <a:rPr lang="en-US" smtClean="0"/>
              <a:t>12/9/2016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03F52-BDDB-4736-895C-29B52C90944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36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Apport</a:t>
            </a:r>
            <a:r>
              <a:rPr lang="en-US" dirty="0" smtClean="0"/>
              <a:t> du </a:t>
            </a:r>
            <a:r>
              <a:rPr lang="en-US" dirty="0" err="1" smtClean="0"/>
              <a:t>Labex</a:t>
            </a:r>
            <a:r>
              <a:rPr lang="en-US" dirty="0" smtClean="0"/>
              <a:t> ENIGMASS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Y.Karyotakis</a:t>
            </a:r>
            <a:endParaRPr lang="en-US" dirty="0" smtClean="0"/>
          </a:p>
          <a:p>
            <a:r>
              <a:rPr lang="en-US" dirty="0" smtClean="0"/>
              <a:t>9 </a:t>
            </a:r>
            <a:r>
              <a:rPr lang="en-US" smtClean="0"/>
              <a:t>decembre</a:t>
            </a:r>
            <a:r>
              <a:rPr lang="en-US" smtClean="0"/>
              <a:t>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2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219200" y="0"/>
            <a:ext cx="86289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5"/>
                </a:solidFill>
              </a:rPr>
              <a:t>BUDGET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Le budget du </a:t>
            </a:r>
            <a:r>
              <a:rPr lang="fr-FR" sz="2000" dirty="0" err="1" smtClean="0"/>
              <a:t>Labex</a:t>
            </a:r>
            <a:r>
              <a:rPr lang="fr-FR" sz="2000" dirty="0" smtClean="0"/>
              <a:t> est de 7M Euros distribué dans sa totalité aux thématiques de l’IN2P3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En grande majorité du personnel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La DR11 récupère ~6% soit 420 </a:t>
            </a:r>
            <a:r>
              <a:rPr lang="fr-FR" sz="2000" dirty="0" err="1"/>
              <a:t>K</a:t>
            </a:r>
            <a:r>
              <a:rPr lang="fr-FR" sz="2000" dirty="0" err="1" smtClean="0"/>
              <a:t>Euros</a:t>
            </a:r>
            <a:endParaRPr lang="fr-F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Trois laboratoires de l’IN2P3 et un de l’INP se partagent 6,7 </a:t>
            </a:r>
            <a:r>
              <a:rPr lang="fr-FR" sz="2000" dirty="0" err="1" smtClean="0"/>
              <a:t>MEuros</a:t>
            </a:r>
            <a:endParaRPr lang="fr-FR" sz="2000" dirty="0"/>
          </a:p>
        </p:txBody>
      </p:sp>
      <p:sp>
        <p:nvSpPr>
          <p:cNvPr id="4" name="ZoneTexte 3"/>
          <p:cNvSpPr txBox="1"/>
          <p:nvPr/>
        </p:nvSpPr>
        <p:spPr>
          <a:xfrm>
            <a:off x="2858813" y="5832956"/>
            <a:ext cx="6747641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Il reste à distribuer environ 100KEuros </a:t>
            </a:r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479" y="2062103"/>
            <a:ext cx="9206081" cy="1909945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4636" y="4124206"/>
            <a:ext cx="8083557" cy="154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19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78372" y="525517"/>
            <a:ext cx="3457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ENIGMASS a embauché 43 physiciens, étudiants et ingénieurs sur des périodes de 2-3 ans.</a:t>
            </a:r>
            <a:endParaRPr lang="en-US" dirty="0"/>
          </a:p>
        </p:txBody>
      </p:sp>
      <p:sp>
        <p:nvSpPr>
          <p:cNvPr id="4" name="Flèche droite 3"/>
          <p:cNvSpPr/>
          <p:nvPr/>
        </p:nvSpPr>
        <p:spPr>
          <a:xfrm>
            <a:off x="1723514" y="1576552"/>
            <a:ext cx="2417380" cy="367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ZoneTexte 4"/>
          <p:cNvSpPr txBox="1"/>
          <p:nvPr/>
        </p:nvSpPr>
        <p:spPr>
          <a:xfrm>
            <a:off x="546538" y="2690648"/>
            <a:ext cx="35943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Plusieurs dizaines de </a:t>
            </a:r>
            <a:r>
              <a:rPr lang="fr-FR" smtClean="0"/>
              <a:t>mois visiteurs</a:t>
            </a:r>
            <a:endParaRPr lang="en-US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0894" y="189186"/>
            <a:ext cx="5497518" cy="4444696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13429" y="291780"/>
            <a:ext cx="2042363" cy="5167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86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6000">
                <a:latin typeface="Calibri"/>
              </a:rPr>
              <a:t>Enseignement supérieur</a:t>
            </a:r>
            <a:endParaRPr/>
          </a:p>
        </p:txBody>
      </p:sp>
      <p:sp>
        <p:nvSpPr>
          <p:cNvPr id="87" name="TextShape 2"/>
          <p:cNvSpPr txBox="1"/>
          <p:nvPr/>
        </p:nvSpPr>
        <p:spPr>
          <a:xfrm>
            <a:off x="609480" y="1604520"/>
            <a:ext cx="11270520" cy="3977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42900" indent="-342900">
              <a:spcAft>
                <a:spcPts val="1200"/>
              </a:spcAft>
              <a:buSzPct val="157000"/>
              <a:buFont typeface="Wingdings" panose="05000000000000000000" pitchFamily="2" charset="2"/>
              <a:buChar char="ü"/>
            </a:pPr>
            <a:r>
              <a:rPr lang="fr-FR" sz="2000" dirty="0">
                <a:latin typeface="Calibri"/>
              </a:rPr>
              <a:t>Création de l</a:t>
            </a:r>
            <a:r>
              <a:rPr lang="fr-FR" sz="2000" dirty="0">
                <a:solidFill>
                  <a:srgbClr val="0000FF"/>
                </a:solidFill>
                <a:latin typeface="Calibri"/>
              </a:rPr>
              <a:t>'école internationale d'été en physique des particules et des </a:t>
            </a:r>
            <a:r>
              <a:rPr lang="fr-FR" sz="2000" dirty="0" err="1">
                <a:solidFill>
                  <a:srgbClr val="0000FF"/>
                </a:solidFill>
                <a:latin typeface="Calibri"/>
              </a:rPr>
              <a:t>astroparticules</a:t>
            </a:r>
            <a:r>
              <a:rPr lang="fr-FR" sz="2000" dirty="0">
                <a:solidFill>
                  <a:srgbClr val="0000FF"/>
                </a:solidFill>
                <a:latin typeface="Calibri"/>
              </a:rPr>
              <a:t> </a:t>
            </a:r>
            <a:r>
              <a:rPr lang="fr-FR" sz="2000" dirty="0" err="1">
                <a:solidFill>
                  <a:srgbClr val="0000FF"/>
                </a:solidFill>
                <a:latin typeface="Calibri"/>
              </a:rPr>
              <a:t>GraSPA</a:t>
            </a:r>
            <a:r>
              <a:rPr lang="fr-FR" sz="2000" dirty="0">
                <a:latin typeface="Calibri"/>
              </a:rPr>
              <a:t> qui se tient annuellement à Annecy et vise un public de L3 et M1 : plus de </a:t>
            </a:r>
            <a:r>
              <a:rPr lang="fr-FR" sz="2000" dirty="0">
                <a:solidFill>
                  <a:srgbClr val="0000FF"/>
                </a:solidFill>
                <a:latin typeface="Calibri"/>
              </a:rPr>
              <a:t>30 étudiants accueillis chaque année pendant une </a:t>
            </a:r>
            <a:r>
              <a:rPr lang="fr-FR" sz="2000" dirty="0" smtClean="0">
                <a:solidFill>
                  <a:srgbClr val="0000FF"/>
                </a:solidFill>
                <a:latin typeface="Calibri"/>
              </a:rPr>
              <a:t>semaine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smtClean="0">
                <a:solidFill>
                  <a:srgbClr val="CC0000"/>
                </a:solidFill>
                <a:latin typeface="Calibri"/>
              </a:rPr>
              <a:t>(https</a:t>
            </a:r>
            <a:r>
              <a:rPr lang="fr-FR" sz="2000" dirty="0">
                <a:solidFill>
                  <a:srgbClr val="CC0000"/>
                </a:solidFill>
                <a:latin typeface="Calibri"/>
              </a:rPr>
              <a:t>://indico.in2p3.fr/event/12743/?lang=en_GB</a:t>
            </a:r>
            <a:r>
              <a:rPr lang="fr-FR" sz="2000" dirty="0" smtClean="0">
                <a:solidFill>
                  <a:srgbClr val="CC0000"/>
                </a:solidFill>
                <a:latin typeface="Calibri"/>
              </a:rPr>
              <a:t>)</a:t>
            </a:r>
            <a:endParaRPr sz="2000" dirty="0"/>
          </a:p>
          <a:p>
            <a:pPr marL="342900" indent="-342900">
              <a:spcAft>
                <a:spcPts val="1200"/>
              </a:spcAft>
              <a:buSzPct val="157000"/>
              <a:buFont typeface="Wingdings" panose="05000000000000000000" pitchFamily="2" charset="2"/>
              <a:buChar char="ü"/>
            </a:pPr>
            <a:r>
              <a:rPr lang="fr-FR" sz="2000" dirty="0">
                <a:latin typeface="Calibri"/>
              </a:rPr>
              <a:t> Création de l'</a:t>
            </a:r>
            <a:r>
              <a:rPr lang="fr-FR" sz="2000" dirty="0">
                <a:solidFill>
                  <a:srgbClr val="0000CC"/>
                </a:solidFill>
                <a:latin typeface="Calibri"/>
              </a:rPr>
              <a:t>école européenne d'instrumentation en physique des particules et des </a:t>
            </a:r>
            <a:r>
              <a:rPr lang="fr-FR" sz="2000" dirty="0" err="1">
                <a:solidFill>
                  <a:srgbClr val="0000CC"/>
                </a:solidFill>
                <a:latin typeface="Calibri"/>
              </a:rPr>
              <a:t>astroparticules</a:t>
            </a:r>
            <a:r>
              <a:rPr lang="fr-FR" sz="2000" dirty="0">
                <a:solidFill>
                  <a:srgbClr val="0000CC"/>
                </a:solidFill>
                <a:latin typeface="Calibri"/>
              </a:rPr>
              <a:t>, ESIPAP,</a:t>
            </a:r>
            <a:r>
              <a:rPr lang="fr-FR" sz="2000" dirty="0">
                <a:latin typeface="Calibri"/>
              </a:rPr>
              <a:t> qui se tient annuellement à </a:t>
            </a:r>
            <a:r>
              <a:rPr lang="fr-FR" sz="2000" dirty="0" err="1">
                <a:latin typeface="Calibri"/>
              </a:rPr>
              <a:t>Archamps</a:t>
            </a:r>
            <a:r>
              <a:rPr lang="fr-FR" sz="2000" dirty="0">
                <a:latin typeface="Calibri"/>
              </a:rPr>
              <a:t> près du CERN et recrute des étudiants internationaux en master et en thèse : à terme</a:t>
            </a:r>
            <a:r>
              <a:rPr lang="fr-FR" sz="2000" dirty="0">
                <a:solidFill>
                  <a:srgbClr val="0000CC"/>
                </a:solidFill>
                <a:latin typeface="Calibri"/>
              </a:rPr>
              <a:t> 32 étudiants accueillis pendant un mois </a:t>
            </a:r>
            <a:r>
              <a:rPr lang="fr-FR" sz="2000" dirty="0">
                <a:latin typeface="Calibri"/>
              </a:rPr>
              <a:t> </a:t>
            </a:r>
            <a:r>
              <a:rPr lang="fr-FR" sz="2000" dirty="0" smtClean="0">
                <a:solidFill>
                  <a:srgbClr val="800000"/>
                </a:solidFill>
                <a:latin typeface="Calibri"/>
              </a:rPr>
              <a:t>(</a:t>
            </a:r>
            <a:r>
              <a:rPr lang="fr-FR" sz="2000" dirty="0">
                <a:solidFill>
                  <a:srgbClr val="800000"/>
                </a:solidFill>
                <a:latin typeface="Calibri"/>
              </a:rPr>
              <a:t>http://www.esi-archamps.eu/Thematic-Schools/ESIPAP</a:t>
            </a:r>
            <a:r>
              <a:rPr lang="fr-FR" sz="2000" dirty="0" smtClean="0">
                <a:solidFill>
                  <a:srgbClr val="800000"/>
                </a:solidFill>
                <a:latin typeface="Calibri"/>
              </a:rPr>
              <a:t>)</a:t>
            </a:r>
            <a:endParaRPr sz="2000" dirty="0"/>
          </a:p>
          <a:p>
            <a:pPr marL="342900" indent="-342900">
              <a:spcAft>
                <a:spcPts val="1200"/>
              </a:spcAft>
              <a:buSzPct val="157000"/>
              <a:buFont typeface="Wingdings" panose="05000000000000000000" pitchFamily="2" charset="2"/>
              <a:buChar char="ü"/>
            </a:pPr>
            <a:r>
              <a:rPr lang="fr-FR" sz="2000" dirty="0">
                <a:latin typeface="Calibri"/>
              </a:rPr>
              <a:t>Rénovation de la </a:t>
            </a:r>
            <a:r>
              <a:rPr lang="fr-FR" sz="2000" dirty="0">
                <a:solidFill>
                  <a:srgbClr val="0000CC"/>
                </a:solidFill>
                <a:latin typeface="Calibri"/>
              </a:rPr>
              <a:t>plateforme de TP de physique subatomique du LPSC</a:t>
            </a:r>
            <a:r>
              <a:rPr lang="fr-FR" sz="2000" dirty="0">
                <a:latin typeface="Calibri"/>
              </a:rPr>
              <a:t> en </a:t>
            </a:r>
            <a:r>
              <a:rPr lang="fr-FR" sz="2000" dirty="0" smtClean="0">
                <a:latin typeface="Calibri"/>
              </a:rPr>
              <a:t>open </a:t>
            </a:r>
            <a:r>
              <a:rPr lang="fr-FR" sz="2000" dirty="0" err="1" smtClean="0">
                <a:latin typeface="Calibri"/>
              </a:rPr>
              <a:t>space</a:t>
            </a:r>
            <a:r>
              <a:rPr lang="fr-FR" sz="2000" dirty="0">
                <a:latin typeface="Calibri"/>
              </a:rPr>
              <a:t>, qui forme plus de </a:t>
            </a:r>
            <a:r>
              <a:rPr lang="fr-FR" sz="2000" dirty="0">
                <a:solidFill>
                  <a:srgbClr val="0000FF"/>
                </a:solidFill>
                <a:latin typeface="Calibri"/>
              </a:rPr>
              <a:t>500 étudiants par an</a:t>
            </a:r>
            <a:r>
              <a:rPr lang="fr-FR" sz="2000" dirty="0">
                <a:latin typeface="Calibri"/>
              </a:rPr>
              <a:t> (masters et écoles d'ingénieurs) aux techniques de la détection nucléaire</a:t>
            </a:r>
            <a:r>
              <a:rPr lang="fr-FR" sz="2000" dirty="0" smtClean="0">
                <a:latin typeface="Calibri"/>
              </a:rPr>
              <a:t>. </a:t>
            </a:r>
            <a:r>
              <a:rPr lang="fr-FR" sz="2000" dirty="0" smtClean="0">
                <a:solidFill>
                  <a:srgbClr val="800000"/>
                </a:solidFill>
                <a:latin typeface="Calibri"/>
              </a:rPr>
              <a:t>(</a:t>
            </a:r>
            <a:r>
              <a:rPr lang="fr-FR" sz="2000" dirty="0">
                <a:solidFill>
                  <a:srgbClr val="800000"/>
                </a:solidFill>
                <a:latin typeface="Calibri"/>
              </a:rPr>
              <a:t>http://lpsc.in2p3.fr/index.php/fr/enseignement-et-formation)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1926281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809297" y="1072055"/>
            <a:ext cx="109202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ENIGMASS a donné une grande visibilité de notre discipline au sein de l’Université de Grenoble Alpes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smtClean="0"/>
              <a:t>Membre fondateur avec l’OSUG2020 du pole PAGE (Particules Astrophysique Géosciences Environnement)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r>
              <a:rPr lang="fr-FR" sz="2800" dirty="0" smtClean="0"/>
              <a:t>Stratégie pour le futur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Consolider la coopération entre les quarte laboratoires sous une forme ‘administrative’ adéquate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Œuvrer au sein de PAGE et de l’IDEX pour bénéficier de la reconnaissance déjà acquise et assurer des futures financements potentiels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Il appartient aux </a:t>
            </a:r>
            <a:r>
              <a:rPr lang="fr-FR" sz="2000" dirty="0" err="1" smtClean="0"/>
              <a:t>DUs</a:t>
            </a:r>
            <a:r>
              <a:rPr lang="fr-FR" sz="2000" dirty="0" smtClean="0"/>
              <a:t> de prendre le flambeau.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582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184</Words>
  <Application>Microsoft Office PowerPoint</Application>
  <PresentationFormat>Grand écran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Apport du Labex ENIGMASS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Apport du Labex ENIGMASS</dc:title>
  <dc:creator>Yannis KARYOTAKIS</dc:creator>
  <cp:lastModifiedBy>Yannis KARYOTAKIS</cp:lastModifiedBy>
  <cp:revision>13</cp:revision>
  <dcterms:created xsi:type="dcterms:W3CDTF">2016-07-19T09:58:37Z</dcterms:created>
  <dcterms:modified xsi:type="dcterms:W3CDTF">2016-12-09T04:01:20Z</dcterms:modified>
</cp:coreProperties>
</file>