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79" r:id="rId4"/>
    <p:sldId id="258" r:id="rId5"/>
    <p:sldId id="285" r:id="rId6"/>
    <p:sldId id="276" r:id="rId7"/>
    <p:sldId id="278" r:id="rId8"/>
    <p:sldId id="261" r:id="rId9"/>
    <p:sldId id="262" r:id="rId10"/>
    <p:sldId id="263" r:id="rId11"/>
    <p:sldId id="264" r:id="rId12"/>
    <p:sldId id="288" r:id="rId13"/>
    <p:sldId id="275" r:id="rId14"/>
    <p:sldId id="274" r:id="rId15"/>
    <p:sldId id="291" r:id="rId16"/>
    <p:sldId id="292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01E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0DF1C-9206-FF4F-9699-F616285823F7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0AA32-D29B-3940-9E7A-9CFD8757690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68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22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9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7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1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79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3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98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2037-D27D-2D40-B5B2-FDEEAEA73439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B15C-6B70-174D-BEA2-712A463DCC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package" Target="../embeddings/Document_Microsoft_Word1.docx"/><Relationship Id="rId5" Type="http://schemas.openxmlformats.org/officeDocument/2006/relationships/image" Target="../media/image22.emf"/><Relationship Id="rId6" Type="http://schemas.openxmlformats.org/officeDocument/2006/relationships/image" Target="../media/image24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package" Target="../embeddings/Document_Microsoft_Word2.docx"/><Relationship Id="rId5" Type="http://schemas.openxmlformats.org/officeDocument/2006/relationships/image" Target="../media/image25.emf"/><Relationship Id="rId6" Type="http://schemas.openxmlformats.org/officeDocument/2006/relationships/image" Target="../media/image24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7.jpg"/><Relationship Id="rId5" Type="http://schemas.openxmlformats.org/officeDocument/2006/relationships/package" Target="../embeddings/Document_Microsoft_Word3.docx"/><Relationship Id="rId6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" y="5310280"/>
            <a:ext cx="1784321" cy="1331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294" y="5310279"/>
            <a:ext cx="1814345" cy="1331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772" y="5310279"/>
            <a:ext cx="3332492" cy="13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1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1340" y="382620"/>
            <a:ext cx="32888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Accélérateur 4 MV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40" y="956021"/>
            <a:ext cx="3399426" cy="28364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484" y="1049284"/>
            <a:ext cx="36576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84" y="398531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Van </a:t>
            </a:r>
            <a:r>
              <a:rPr lang="fr-FR" sz="1400" b="1" dirty="0">
                <a:latin typeface="Arial"/>
                <a:cs typeface="Arial"/>
              </a:rPr>
              <a:t>de </a:t>
            </a:r>
            <a:r>
              <a:rPr lang="fr-FR" sz="1400" b="1" dirty="0" err="1">
                <a:latin typeface="Arial"/>
                <a:cs typeface="Arial"/>
              </a:rPr>
              <a:t>Graaff</a:t>
            </a:r>
            <a:r>
              <a:rPr lang="fr-FR" sz="1400" b="1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simple étage. Fabriqué par </a:t>
            </a:r>
            <a:r>
              <a:rPr lang="fr-FR" sz="1400" dirty="0" smtClean="0">
                <a:latin typeface="Arial"/>
                <a:cs typeface="Arial"/>
              </a:rPr>
              <a:t>HVEE </a:t>
            </a:r>
          </a:p>
          <a:p>
            <a:r>
              <a:rPr lang="fr-FR" sz="1400" dirty="0" smtClean="0">
                <a:latin typeface="Arial"/>
                <a:cs typeface="Arial"/>
              </a:rPr>
              <a:t>Modification et jouvence en 2006 (CPER)</a:t>
            </a:r>
          </a:p>
          <a:p>
            <a:r>
              <a:rPr lang="fr-FR" sz="1400" dirty="0">
                <a:latin typeface="Arial"/>
                <a:cs typeface="Arial"/>
              </a:rPr>
              <a:t>Faisceaux disponibles : ions sous forme gazeuse (H, D, 3He, 4He, C, N, O, Ne, Ar, Kr, Xe ...</a:t>
            </a:r>
            <a:r>
              <a:rPr lang="fr-FR" sz="1400" dirty="0" smtClean="0">
                <a:latin typeface="Arial"/>
                <a:cs typeface="Arial"/>
              </a:rPr>
              <a:t>)</a:t>
            </a:r>
          </a:p>
          <a:p>
            <a:r>
              <a:rPr lang="fr-FR" sz="1400" dirty="0">
                <a:latin typeface="Arial"/>
                <a:cs typeface="Arial"/>
              </a:rPr>
              <a:t>L'</a:t>
            </a:r>
            <a:r>
              <a:rPr lang="fr-FR" sz="1400" b="1" dirty="0">
                <a:latin typeface="Arial"/>
                <a:cs typeface="Arial"/>
              </a:rPr>
              <a:t>énergie</a:t>
            </a:r>
            <a:r>
              <a:rPr lang="fr-FR" sz="1400" dirty="0">
                <a:latin typeface="Arial"/>
                <a:cs typeface="Arial"/>
              </a:rPr>
              <a:t> des particules varie de 500 </a:t>
            </a:r>
            <a:r>
              <a:rPr lang="fr-FR" sz="1400" dirty="0" err="1">
                <a:latin typeface="Arial"/>
                <a:cs typeface="Arial"/>
              </a:rPr>
              <a:t>keV</a:t>
            </a:r>
            <a:r>
              <a:rPr lang="fr-FR" sz="1400" dirty="0">
                <a:latin typeface="Arial"/>
                <a:cs typeface="Arial"/>
              </a:rPr>
              <a:t> à 4 MeV pour des particules mono-chargées avec une résolution de quelques </a:t>
            </a:r>
            <a:r>
              <a:rPr lang="fr-FR" sz="1400" dirty="0" err="1" smtClean="0">
                <a:latin typeface="Arial"/>
                <a:cs typeface="Arial"/>
              </a:rPr>
              <a:t>keV</a:t>
            </a:r>
            <a:endParaRPr lang="fr-FR" sz="1400" dirty="0" smtClean="0">
              <a:latin typeface="Arial"/>
              <a:cs typeface="Arial"/>
            </a:endParaRPr>
          </a:p>
          <a:p>
            <a:r>
              <a:rPr lang="fr-FR" sz="1400" dirty="0">
                <a:latin typeface="Arial"/>
                <a:cs typeface="Arial"/>
              </a:rPr>
              <a:t>Le </a:t>
            </a:r>
            <a:r>
              <a:rPr lang="fr-FR" sz="1400" b="1" dirty="0">
                <a:latin typeface="Arial"/>
                <a:cs typeface="Arial"/>
              </a:rPr>
              <a:t>courant</a:t>
            </a:r>
            <a:r>
              <a:rPr lang="fr-FR" sz="1400" dirty="0">
                <a:latin typeface="Arial"/>
                <a:cs typeface="Arial"/>
              </a:rPr>
              <a:t> d'ions peut atteindre 200 µA à la sortie de l'accélérateur</a:t>
            </a:r>
            <a:r>
              <a:rPr lang="fr-FR" sz="1400" dirty="0" smtClean="0">
                <a:latin typeface="Arial"/>
                <a:cs typeface="Arial"/>
              </a:rPr>
              <a:t>.</a:t>
            </a:r>
          </a:p>
          <a:p>
            <a:endParaRPr lang="fr-FR" sz="1400" dirty="0">
              <a:latin typeface="Arial"/>
              <a:cs typeface="Arial"/>
            </a:endParaRPr>
          </a:p>
          <a:p>
            <a:r>
              <a:rPr lang="fr-FR" sz="1400" b="1" dirty="0" smtClean="0">
                <a:latin typeface="Arial"/>
                <a:cs typeface="Arial"/>
              </a:rPr>
              <a:t>3 lignes de faisceau </a:t>
            </a:r>
            <a:r>
              <a:rPr lang="fr-FR" sz="1400" dirty="0" smtClean="0">
                <a:latin typeface="Arial"/>
                <a:cs typeface="Arial"/>
              </a:rPr>
              <a:t>: chimie nucléaire, implantation (matériaux), physique nucléaire</a:t>
            </a:r>
            <a:endParaRPr lang="fr-FR" sz="1400" dirty="0">
              <a:latin typeface="Arial"/>
              <a:cs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878" y="4284424"/>
            <a:ext cx="2401872" cy="18494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630" y="6330903"/>
            <a:ext cx="1647697" cy="5270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10278" t="4495" r="10555" b="89853"/>
          <a:stretch/>
        </p:blipFill>
        <p:spPr>
          <a:xfrm>
            <a:off x="939800" y="0"/>
            <a:ext cx="7239000" cy="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6571" b="47037"/>
          <a:stretch/>
        </p:blipFill>
        <p:spPr>
          <a:xfrm>
            <a:off x="0" y="13640"/>
            <a:ext cx="9141117" cy="3181511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77389"/>
              </p:ext>
            </p:extLst>
          </p:nvPr>
        </p:nvGraphicFramePr>
        <p:xfrm>
          <a:off x="-377230" y="917575"/>
          <a:ext cx="6634163" cy="358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Document" r:id="rId4" imgW="6807200" imgH="3276600" progId="Word.Document.12">
                  <p:embed/>
                </p:oleObj>
              </mc:Choice>
              <mc:Fallback>
                <p:oleObj name="Document" r:id="rId4" imgW="6807200" imgH="3276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77230" y="917575"/>
                        <a:ext cx="6634163" cy="3586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5164131" y="6053086"/>
            <a:ext cx="1310918" cy="612648"/>
          </a:xfrm>
          <a:prstGeom prst="wedgeEllipseCallout">
            <a:avLst>
              <a:gd name="adj1" fmla="val -84374"/>
              <a:gd name="adj2" fmla="val -73455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Vous êtes ici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" name="Bulle ronde 5"/>
          <p:cNvSpPr/>
          <p:nvPr/>
        </p:nvSpPr>
        <p:spPr>
          <a:xfrm>
            <a:off x="7078078" y="5006715"/>
            <a:ext cx="1935274" cy="478582"/>
          </a:xfrm>
          <a:prstGeom prst="wedgeEllipseCallout">
            <a:avLst>
              <a:gd name="adj1" fmla="val -84374"/>
              <a:gd name="adj2" fmla="val -73455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Accélérateur</a:t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4 MV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5164130" y="3195151"/>
            <a:ext cx="1913948" cy="376010"/>
          </a:xfrm>
          <a:prstGeom prst="wedgeEllipseCallout">
            <a:avLst>
              <a:gd name="adj1" fmla="val -76597"/>
              <a:gd name="adj2" fmla="val 58403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Salle de TP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7606060" y="3434616"/>
            <a:ext cx="1535057" cy="475740"/>
          </a:xfrm>
          <a:prstGeom prst="wedgeEllipseCallout">
            <a:avLst>
              <a:gd name="adj1" fmla="val -73997"/>
              <a:gd name="adj2" fmla="val 119569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Cantine !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4554992" y="3894327"/>
            <a:ext cx="1841348" cy="1905045"/>
          </a:xfrm>
          <a:custGeom>
            <a:avLst/>
            <a:gdLst>
              <a:gd name="connsiteX0" fmla="*/ 751606 w 1555047"/>
              <a:gd name="connsiteY0" fmla="*/ 1905045 h 1905045"/>
              <a:gd name="connsiteX1" fmla="*/ 1555047 w 1555047"/>
              <a:gd name="connsiteY1" fmla="*/ 1833767 h 1905045"/>
              <a:gd name="connsiteX2" fmla="*/ 894152 w 1555047"/>
              <a:gd name="connsiteY2" fmla="*/ 809968 h 1905045"/>
              <a:gd name="connsiteX3" fmla="*/ 725688 w 1555047"/>
              <a:gd name="connsiteY3" fmla="*/ 511900 h 1905045"/>
              <a:gd name="connsiteX4" fmla="*/ 116628 w 1555047"/>
              <a:gd name="connsiteY4" fmla="*/ 401744 h 1905045"/>
              <a:gd name="connsiteX5" fmla="*/ 6479 w 1555047"/>
              <a:gd name="connsiteY5" fmla="*/ 0 h 1905045"/>
              <a:gd name="connsiteX6" fmla="*/ 0 w 1555047"/>
              <a:gd name="connsiteY6" fmla="*/ 0 h 1905045"/>
              <a:gd name="connsiteX0" fmla="*/ 751606 w 1555047"/>
              <a:gd name="connsiteY0" fmla="*/ 1905045 h 1905045"/>
              <a:gd name="connsiteX1" fmla="*/ 1555047 w 1555047"/>
              <a:gd name="connsiteY1" fmla="*/ 1833767 h 1905045"/>
              <a:gd name="connsiteX2" fmla="*/ 870849 w 1555047"/>
              <a:gd name="connsiteY2" fmla="*/ 757539 h 1905045"/>
              <a:gd name="connsiteX3" fmla="*/ 725688 w 1555047"/>
              <a:gd name="connsiteY3" fmla="*/ 511900 h 1905045"/>
              <a:gd name="connsiteX4" fmla="*/ 116628 w 1555047"/>
              <a:gd name="connsiteY4" fmla="*/ 401744 h 1905045"/>
              <a:gd name="connsiteX5" fmla="*/ 6479 w 1555047"/>
              <a:gd name="connsiteY5" fmla="*/ 0 h 1905045"/>
              <a:gd name="connsiteX6" fmla="*/ 0 w 1555047"/>
              <a:gd name="connsiteY6" fmla="*/ 0 h 1905045"/>
              <a:gd name="connsiteX0" fmla="*/ 751606 w 1555047"/>
              <a:gd name="connsiteY0" fmla="*/ 1905045 h 1905045"/>
              <a:gd name="connsiteX1" fmla="*/ 1555047 w 1555047"/>
              <a:gd name="connsiteY1" fmla="*/ 1833767 h 1905045"/>
              <a:gd name="connsiteX2" fmla="*/ 870849 w 1555047"/>
              <a:gd name="connsiteY2" fmla="*/ 757539 h 1905045"/>
              <a:gd name="connsiteX3" fmla="*/ 1547097 w 1555047"/>
              <a:gd name="connsiteY3" fmla="*/ 715790 h 1905045"/>
              <a:gd name="connsiteX4" fmla="*/ 116628 w 1555047"/>
              <a:gd name="connsiteY4" fmla="*/ 401744 h 1905045"/>
              <a:gd name="connsiteX5" fmla="*/ 6479 w 1555047"/>
              <a:gd name="connsiteY5" fmla="*/ 0 h 1905045"/>
              <a:gd name="connsiteX6" fmla="*/ 0 w 1555047"/>
              <a:gd name="connsiteY6" fmla="*/ 0 h 1905045"/>
              <a:gd name="connsiteX0" fmla="*/ 751606 w 2089264"/>
              <a:gd name="connsiteY0" fmla="*/ 1905045 h 1905045"/>
              <a:gd name="connsiteX1" fmla="*/ 1555047 w 2089264"/>
              <a:gd name="connsiteY1" fmla="*/ 1833767 h 1905045"/>
              <a:gd name="connsiteX2" fmla="*/ 870849 w 2089264"/>
              <a:gd name="connsiteY2" fmla="*/ 757539 h 1905045"/>
              <a:gd name="connsiteX3" fmla="*/ 1547097 w 2089264"/>
              <a:gd name="connsiteY3" fmla="*/ 715790 h 1905045"/>
              <a:gd name="connsiteX4" fmla="*/ 2074535 w 2089264"/>
              <a:gd name="connsiteY4" fmla="*/ 433975 h 1905045"/>
              <a:gd name="connsiteX5" fmla="*/ 116628 w 2089264"/>
              <a:gd name="connsiteY5" fmla="*/ 401744 h 1905045"/>
              <a:gd name="connsiteX6" fmla="*/ 6479 w 2089264"/>
              <a:gd name="connsiteY6" fmla="*/ 0 h 1905045"/>
              <a:gd name="connsiteX7" fmla="*/ 0 w 2089264"/>
              <a:gd name="connsiteY7" fmla="*/ 0 h 1905045"/>
              <a:gd name="connsiteX0" fmla="*/ 751606 w 2089264"/>
              <a:gd name="connsiteY0" fmla="*/ 1905045 h 1905045"/>
              <a:gd name="connsiteX1" fmla="*/ 1555047 w 2089264"/>
              <a:gd name="connsiteY1" fmla="*/ 1833767 h 1905045"/>
              <a:gd name="connsiteX2" fmla="*/ 870849 w 2089264"/>
              <a:gd name="connsiteY2" fmla="*/ 757539 h 1905045"/>
              <a:gd name="connsiteX3" fmla="*/ 1547097 w 2089264"/>
              <a:gd name="connsiteY3" fmla="*/ 715790 h 1905045"/>
              <a:gd name="connsiteX4" fmla="*/ 2074535 w 2089264"/>
              <a:gd name="connsiteY4" fmla="*/ 433975 h 1905045"/>
              <a:gd name="connsiteX5" fmla="*/ 1724999 w 2089264"/>
              <a:gd name="connsiteY5" fmla="*/ 399023 h 1905045"/>
              <a:gd name="connsiteX6" fmla="*/ 116628 w 2089264"/>
              <a:gd name="connsiteY6" fmla="*/ 401744 h 1905045"/>
              <a:gd name="connsiteX7" fmla="*/ 6479 w 2089264"/>
              <a:gd name="connsiteY7" fmla="*/ 0 h 1905045"/>
              <a:gd name="connsiteX8" fmla="*/ 0 w 2089264"/>
              <a:gd name="connsiteY8" fmla="*/ 0 h 1905045"/>
              <a:gd name="connsiteX0" fmla="*/ 751606 w 2089264"/>
              <a:gd name="connsiteY0" fmla="*/ 1905045 h 1905045"/>
              <a:gd name="connsiteX1" fmla="*/ 1555047 w 2089264"/>
              <a:gd name="connsiteY1" fmla="*/ 1833767 h 1905045"/>
              <a:gd name="connsiteX2" fmla="*/ 870849 w 2089264"/>
              <a:gd name="connsiteY2" fmla="*/ 757539 h 1905045"/>
              <a:gd name="connsiteX3" fmla="*/ 1547097 w 2089264"/>
              <a:gd name="connsiteY3" fmla="*/ 715790 h 1905045"/>
              <a:gd name="connsiteX4" fmla="*/ 2074535 w 2089264"/>
              <a:gd name="connsiteY4" fmla="*/ 433975 h 1905045"/>
              <a:gd name="connsiteX5" fmla="*/ 1724999 w 2089264"/>
              <a:gd name="connsiteY5" fmla="*/ 399023 h 1905045"/>
              <a:gd name="connsiteX6" fmla="*/ 116628 w 2089264"/>
              <a:gd name="connsiteY6" fmla="*/ 401744 h 1905045"/>
              <a:gd name="connsiteX7" fmla="*/ 6479 w 2089264"/>
              <a:gd name="connsiteY7" fmla="*/ 0 h 1905045"/>
              <a:gd name="connsiteX8" fmla="*/ 0 w 2089264"/>
              <a:gd name="connsiteY8" fmla="*/ 0 h 1905045"/>
              <a:gd name="connsiteX0" fmla="*/ 751606 w 2089264"/>
              <a:gd name="connsiteY0" fmla="*/ 1905045 h 1905045"/>
              <a:gd name="connsiteX1" fmla="*/ 1555047 w 2089264"/>
              <a:gd name="connsiteY1" fmla="*/ 1833767 h 1905045"/>
              <a:gd name="connsiteX2" fmla="*/ 870849 w 2089264"/>
              <a:gd name="connsiteY2" fmla="*/ 757539 h 1905045"/>
              <a:gd name="connsiteX3" fmla="*/ 1547097 w 2089264"/>
              <a:gd name="connsiteY3" fmla="*/ 715790 h 1905045"/>
              <a:gd name="connsiteX4" fmla="*/ 2074535 w 2089264"/>
              <a:gd name="connsiteY4" fmla="*/ 433975 h 1905045"/>
              <a:gd name="connsiteX5" fmla="*/ 1280499 w 2089264"/>
              <a:gd name="connsiteY5" fmla="*/ 399023 h 1905045"/>
              <a:gd name="connsiteX6" fmla="*/ 116628 w 2089264"/>
              <a:gd name="connsiteY6" fmla="*/ 401744 h 1905045"/>
              <a:gd name="connsiteX7" fmla="*/ 6479 w 2089264"/>
              <a:gd name="connsiteY7" fmla="*/ 0 h 1905045"/>
              <a:gd name="connsiteX8" fmla="*/ 0 w 2089264"/>
              <a:gd name="connsiteY8" fmla="*/ 0 h 1905045"/>
              <a:gd name="connsiteX0" fmla="*/ 751606 w 1890557"/>
              <a:gd name="connsiteY0" fmla="*/ 1905045 h 1905045"/>
              <a:gd name="connsiteX1" fmla="*/ 1555047 w 1890557"/>
              <a:gd name="connsiteY1" fmla="*/ 1833767 h 1905045"/>
              <a:gd name="connsiteX2" fmla="*/ 870849 w 1890557"/>
              <a:gd name="connsiteY2" fmla="*/ 757539 h 1905045"/>
              <a:gd name="connsiteX3" fmla="*/ 1547097 w 1890557"/>
              <a:gd name="connsiteY3" fmla="*/ 715790 h 1905045"/>
              <a:gd name="connsiteX4" fmla="*/ 1871335 w 1890557"/>
              <a:gd name="connsiteY4" fmla="*/ 484775 h 1905045"/>
              <a:gd name="connsiteX5" fmla="*/ 1280499 w 1890557"/>
              <a:gd name="connsiteY5" fmla="*/ 399023 h 1905045"/>
              <a:gd name="connsiteX6" fmla="*/ 116628 w 1890557"/>
              <a:gd name="connsiteY6" fmla="*/ 401744 h 1905045"/>
              <a:gd name="connsiteX7" fmla="*/ 6479 w 1890557"/>
              <a:gd name="connsiteY7" fmla="*/ 0 h 1905045"/>
              <a:gd name="connsiteX8" fmla="*/ 0 w 1890557"/>
              <a:gd name="connsiteY8" fmla="*/ 0 h 1905045"/>
              <a:gd name="connsiteX0" fmla="*/ 751606 w 1890557"/>
              <a:gd name="connsiteY0" fmla="*/ 1905045 h 1905045"/>
              <a:gd name="connsiteX1" fmla="*/ 1555047 w 1890557"/>
              <a:gd name="connsiteY1" fmla="*/ 1833767 h 1905045"/>
              <a:gd name="connsiteX2" fmla="*/ 870849 w 1890557"/>
              <a:gd name="connsiteY2" fmla="*/ 757539 h 1905045"/>
              <a:gd name="connsiteX3" fmla="*/ 1547097 w 1890557"/>
              <a:gd name="connsiteY3" fmla="*/ 715790 h 1905045"/>
              <a:gd name="connsiteX4" fmla="*/ 1871335 w 1890557"/>
              <a:gd name="connsiteY4" fmla="*/ 484775 h 1905045"/>
              <a:gd name="connsiteX5" fmla="*/ 1064599 w 1890557"/>
              <a:gd name="connsiteY5" fmla="*/ 418073 h 1905045"/>
              <a:gd name="connsiteX6" fmla="*/ 116628 w 1890557"/>
              <a:gd name="connsiteY6" fmla="*/ 401744 h 1905045"/>
              <a:gd name="connsiteX7" fmla="*/ 6479 w 1890557"/>
              <a:gd name="connsiteY7" fmla="*/ 0 h 1905045"/>
              <a:gd name="connsiteX8" fmla="*/ 0 w 1890557"/>
              <a:gd name="connsiteY8" fmla="*/ 0 h 1905045"/>
              <a:gd name="connsiteX0" fmla="*/ 751606 w 1841348"/>
              <a:gd name="connsiteY0" fmla="*/ 1905045 h 1905045"/>
              <a:gd name="connsiteX1" fmla="*/ 1555047 w 1841348"/>
              <a:gd name="connsiteY1" fmla="*/ 1833767 h 1905045"/>
              <a:gd name="connsiteX2" fmla="*/ 870849 w 1841348"/>
              <a:gd name="connsiteY2" fmla="*/ 757539 h 1905045"/>
              <a:gd name="connsiteX3" fmla="*/ 1547097 w 1841348"/>
              <a:gd name="connsiteY3" fmla="*/ 715790 h 1905045"/>
              <a:gd name="connsiteX4" fmla="*/ 1820535 w 1841348"/>
              <a:gd name="connsiteY4" fmla="*/ 516525 h 1905045"/>
              <a:gd name="connsiteX5" fmla="*/ 1064599 w 1841348"/>
              <a:gd name="connsiteY5" fmla="*/ 418073 h 1905045"/>
              <a:gd name="connsiteX6" fmla="*/ 116628 w 1841348"/>
              <a:gd name="connsiteY6" fmla="*/ 401744 h 1905045"/>
              <a:gd name="connsiteX7" fmla="*/ 6479 w 1841348"/>
              <a:gd name="connsiteY7" fmla="*/ 0 h 1905045"/>
              <a:gd name="connsiteX8" fmla="*/ 0 w 1841348"/>
              <a:gd name="connsiteY8" fmla="*/ 0 h 190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348" h="1905045">
                <a:moveTo>
                  <a:pt x="751606" y="1905045"/>
                </a:moveTo>
                <a:lnTo>
                  <a:pt x="1555047" y="1833767"/>
                </a:lnTo>
                <a:lnTo>
                  <a:pt x="870849" y="757539"/>
                </a:lnTo>
                <a:lnTo>
                  <a:pt x="1547097" y="715790"/>
                </a:lnTo>
                <a:cubicBezTo>
                  <a:pt x="1416095" y="687873"/>
                  <a:pt x="1951537" y="544442"/>
                  <a:pt x="1820535" y="516525"/>
                </a:cubicBezTo>
                <a:cubicBezTo>
                  <a:pt x="1655476" y="512642"/>
                  <a:pt x="1375298" y="404480"/>
                  <a:pt x="1064599" y="418073"/>
                </a:cubicBezTo>
                <a:lnTo>
                  <a:pt x="116628" y="401744"/>
                </a:lnTo>
                <a:lnTo>
                  <a:pt x="6479" y="0"/>
                </a:ln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5416747" y="4445105"/>
            <a:ext cx="1807742" cy="207352"/>
          </a:xfrm>
          <a:custGeom>
            <a:avLst/>
            <a:gdLst>
              <a:gd name="connsiteX0" fmla="*/ 0 w 1807742"/>
              <a:gd name="connsiteY0" fmla="*/ 207352 h 207352"/>
              <a:gd name="connsiteX1" fmla="*/ 1464336 w 1807742"/>
              <a:gd name="connsiteY1" fmla="*/ 142554 h 207352"/>
              <a:gd name="connsiteX2" fmla="*/ 1807742 w 1807742"/>
              <a:gd name="connsiteY2" fmla="*/ 0 h 20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7742" h="207352">
                <a:moveTo>
                  <a:pt x="0" y="207352"/>
                </a:moveTo>
                <a:lnTo>
                  <a:pt x="1464336" y="142554"/>
                </a:lnTo>
                <a:lnTo>
                  <a:pt x="1807742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5630566" y="4918126"/>
            <a:ext cx="524828" cy="32399"/>
          </a:xfrm>
          <a:custGeom>
            <a:avLst/>
            <a:gdLst>
              <a:gd name="connsiteX0" fmla="*/ 0 w 524828"/>
              <a:gd name="connsiteY0" fmla="*/ 32399 h 32399"/>
              <a:gd name="connsiteX1" fmla="*/ 524828 w 524828"/>
              <a:gd name="connsiteY1" fmla="*/ 0 h 3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828" h="32399">
                <a:moveTo>
                  <a:pt x="0" y="32399"/>
                </a:moveTo>
                <a:lnTo>
                  <a:pt x="524828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68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6571" b="47037"/>
          <a:stretch/>
        </p:blipFill>
        <p:spPr>
          <a:xfrm>
            <a:off x="0" y="13640"/>
            <a:ext cx="9141117" cy="3181511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932061"/>
              </p:ext>
            </p:extLst>
          </p:nvPr>
        </p:nvGraphicFramePr>
        <p:xfrm>
          <a:off x="-377230" y="917575"/>
          <a:ext cx="6634163" cy="358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Document" r:id="rId4" imgW="6807200" imgH="3276600" progId="Word.Document.12">
                  <p:embed/>
                </p:oleObj>
              </mc:Choice>
              <mc:Fallback>
                <p:oleObj name="Document" r:id="rId4" imgW="6807200" imgH="3276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77230" y="917575"/>
                        <a:ext cx="6634163" cy="3586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5164131" y="6053086"/>
            <a:ext cx="1310918" cy="612648"/>
          </a:xfrm>
          <a:prstGeom prst="wedgeEllipseCallout">
            <a:avLst>
              <a:gd name="adj1" fmla="val -84374"/>
              <a:gd name="adj2" fmla="val -73455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Vous êtes ici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" name="Bulle ronde 5"/>
          <p:cNvSpPr/>
          <p:nvPr/>
        </p:nvSpPr>
        <p:spPr>
          <a:xfrm>
            <a:off x="7078078" y="5020698"/>
            <a:ext cx="1483860" cy="376010"/>
          </a:xfrm>
          <a:prstGeom prst="wedgeEllipseCallout">
            <a:avLst>
              <a:gd name="adj1" fmla="val -84374"/>
              <a:gd name="adj2" fmla="val -73455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Le 4 MeV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5164130" y="3195151"/>
            <a:ext cx="1913948" cy="376010"/>
          </a:xfrm>
          <a:prstGeom prst="wedgeEllipseCallout">
            <a:avLst>
              <a:gd name="adj1" fmla="val -76597"/>
              <a:gd name="adj2" fmla="val 58403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Salle de TP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7606060" y="3434616"/>
            <a:ext cx="1535057" cy="475740"/>
          </a:xfrm>
          <a:prstGeom prst="wedgeEllipseCallout">
            <a:avLst>
              <a:gd name="adj1" fmla="val -73997"/>
              <a:gd name="adj2" fmla="val 119569"/>
            </a:avLst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Cantine !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9" name="Bulle ronde 8"/>
          <p:cNvSpPr/>
          <p:nvPr/>
        </p:nvSpPr>
        <p:spPr>
          <a:xfrm>
            <a:off x="559872" y="4503738"/>
            <a:ext cx="2007344" cy="938612"/>
          </a:xfrm>
          <a:prstGeom prst="wedgeEllipseCallout">
            <a:avLst>
              <a:gd name="adj1" fmla="val 201489"/>
              <a:gd name="adj2" fmla="val 81067"/>
            </a:avLst>
          </a:pr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Retour ici à 13h20 !!!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4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rnade-moselle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2" b="7393"/>
          <a:stretch/>
        </p:blipFill>
        <p:spPr>
          <a:xfrm>
            <a:off x="-1" y="-13242"/>
            <a:ext cx="9144002" cy="6871242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285423"/>
              </p:ext>
            </p:extLst>
          </p:nvPr>
        </p:nvGraphicFramePr>
        <p:xfrm>
          <a:off x="1731962" y="6946900"/>
          <a:ext cx="9875838" cy="591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5" imgW="6807200" imgH="3708400" progId="Word.Document.12">
                  <p:embed/>
                </p:oleObj>
              </mc:Choice>
              <mc:Fallback>
                <p:oleObj name="Document" r:id="rId5" imgW="6807200" imgH="370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31962" y="6946900"/>
                        <a:ext cx="9875838" cy="5916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1219200"/>
            <a:ext cx="9144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13:20 – 13: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Discussion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 résultats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13:45 – 14 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05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boson de Higgs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14:10 – 14: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Les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deux infinis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14:35 – 14: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55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Expérience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physique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 :00 – 15: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Visite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 cyclotron</a:t>
            </a:r>
          </a:p>
          <a:p>
            <a:endParaRPr lang="fr-FR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:20 – 15: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35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Pause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-café</a:t>
            </a:r>
          </a:p>
          <a:p>
            <a:endParaRPr lang="fr-FR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:40 – 16: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Préparation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la visioconférence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16:00 – 17: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Visioconférence 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avec le CERN</a:t>
            </a:r>
          </a:p>
          <a:p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17:00 – 17: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r>
              <a:rPr lang="fr-F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Conclusion</a:t>
            </a:r>
            <a:endParaRPr lang="fr-F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fr-FR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7327" y="317500"/>
            <a:ext cx="7809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Le programme de l’après midi</a:t>
            </a:r>
            <a:endParaRPr lang="fr-FR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47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Allons-y !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11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9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  <p:pic>
        <p:nvPicPr>
          <p:cNvPr id="5" name="Image 4" descr="0712023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87" y="5131129"/>
            <a:ext cx="2589505" cy="1726871"/>
          </a:xfrm>
          <a:prstGeom prst="rect">
            <a:avLst/>
          </a:prstGeom>
        </p:spPr>
      </p:pic>
      <p:pic>
        <p:nvPicPr>
          <p:cNvPr id="6" name="Image 5" descr="LHC_underground_Screen shot 2014-06-24 at 13.24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5745"/>
          <a:stretch/>
        </p:blipFill>
        <p:spPr>
          <a:xfrm>
            <a:off x="-337170" y="5110543"/>
            <a:ext cx="2895600" cy="1747457"/>
          </a:xfrm>
          <a:prstGeom prst="rect">
            <a:avLst/>
          </a:prstGeom>
        </p:spPr>
      </p:pic>
      <p:pic>
        <p:nvPicPr>
          <p:cNvPr id="7" name="Image 6" descr="CMScollaboration_20120627_0139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7049" r="7190"/>
          <a:stretch/>
        </p:blipFill>
        <p:spPr>
          <a:xfrm>
            <a:off x="5176289" y="5131129"/>
            <a:ext cx="4229238" cy="1726871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263900" y="3765550"/>
            <a:ext cx="3517900" cy="1295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15875" dist="58039" dir="5400000" sx="102000" sy="102000" rotWithShape="0">
              <a:schemeClr val="tx1">
                <a:lumMod val="65000"/>
                <a:lumOff val="35000"/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3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4" y="-1"/>
            <a:ext cx="9295668" cy="697175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19437" y="3578954"/>
            <a:ext cx="354456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Le 30 mars: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Lycée </a:t>
            </a: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Marie Curie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Gymnase Jean Sturm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Le 31 mars: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Lycée Jean Rostand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Lycée Kléber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dirty="0">
                <a:solidFill>
                  <a:srgbClr val="0000FF"/>
                </a:solidFill>
                <a:effectLst>
                  <a:outerShdw blurRad="53975" dist="25400" dir="2700000" algn="tl" rotWithShape="0">
                    <a:srgbClr val="000000">
                      <a:alpha val="98000"/>
                    </a:srgbClr>
                  </a:outerShdw>
                </a:effectLst>
              </a:rPr>
              <a:t>Lycée Lavoisier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solidFill>
                <a:srgbClr val="0000FF"/>
              </a:solidFill>
              <a:effectLst>
                <a:outerShdw blurRad="53975" dist="254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120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37801E"/>
                </a:solidFill>
                <a:latin typeface="Times"/>
                <a:cs typeface="Times"/>
              </a:rPr>
              <a:t>MasterClasses</a:t>
            </a:r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 2017: Participants du 30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2" y="826952"/>
            <a:ext cx="7126221" cy="56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5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55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37801E"/>
                </a:solidFill>
                <a:latin typeface="Times"/>
                <a:cs typeface="Times"/>
              </a:rPr>
              <a:t>MasterClasses</a:t>
            </a:r>
            <a:r>
              <a:rPr lang="fr-FR" sz="3200" dirty="0" smtClean="0">
                <a:solidFill>
                  <a:srgbClr val="37801E"/>
                </a:solidFill>
                <a:latin typeface="Times"/>
                <a:cs typeface="Times"/>
              </a:rPr>
              <a:t> 2017: Participants du 31 mars</a:t>
            </a:r>
            <a:endParaRPr lang="fr-FR" sz="3200" dirty="0">
              <a:solidFill>
                <a:srgbClr val="37801E"/>
              </a:solidFill>
              <a:latin typeface="Times"/>
              <a:cs typeface="Time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19494" r="13609" b="13009"/>
          <a:stretch/>
        </p:blipFill>
        <p:spPr>
          <a:xfrm>
            <a:off x="843856" y="842819"/>
            <a:ext cx="7558880" cy="58165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13474" y="2023935"/>
            <a:ext cx="935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effectLst>
                  <a:outerShdw blurRad="50800" dist="25400" dir="2700000" sx="103000" sy="103000" algn="tl" rotWithShape="0">
                    <a:schemeClr val="tx1"/>
                  </a:outerShdw>
                </a:effectLst>
              </a:rPr>
              <a:t>Brookhaven</a:t>
            </a:r>
            <a:endParaRPr lang="fr-FR" sz="1200" dirty="0">
              <a:solidFill>
                <a:schemeClr val="bg1"/>
              </a:solidFill>
              <a:effectLst>
                <a:outerShdw blurRad="50800" dist="25400" dir="2700000" sx="103000" sy="103000" algn="tl" rotWithShape="0">
                  <a:schemeClr val="tx1"/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7243" y="5592692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effectLst>
                  <a:outerShdw blurRad="50800" dist="25400" dir="2700000" sx="103000" sy="103000" algn="tl" rotWithShape="0">
                    <a:schemeClr val="tx1"/>
                  </a:outerShdw>
                </a:effectLst>
              </a:rPr>
              <a:t>Lavras</a:t>
            </a:r>
            <a:endParaRPr lang="fr-FR" sz="1200" dirty="0">
              <a:solidFill>
                <a:schemeClr val="bg1"/>
              </a:solidFill>
              <a:effectLst>
                <a:outerShdw blurRad="50800" dist="25400" dir="2700000" sx="103000" sy="103000" algn="tl" rotWithShape="0">
                  <a:schemeClr val="tx1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92685" y="1964101"/>
            <a:ext cx="86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effectLst>
                  <a:outerShdw blurRad="50800" dist="25400" dir="2700000" sx="103000" sy="103000" algn="tl" rotWithShape="0">
                    <a:schemeClr val="tx1"/>
                  </a:outerShdw>
                </a:effectLst>
              </a:rPr>
              <a:t>Strasbourg</a:t>
            </a:r>
            <a:endParaRPr lang="fr-FR" sz="1200" dirty="0">
              <a:solidFill>
                <a:schemeClr val="bg1"/>
              </a:solidFill>
              <a:effectLst>
                <a:outerShdw blurRad="50800" dist="25400" dir="2700000" sx="103000" sy="103000" algn="tl" rotWithShape="0">
                  <a:schemeClr val="tx1"/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33619" y="1500058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effectLst>
                  <a:outerShdw blurRad="50800" dist="25400" dir="2700000" sx="103000" sy="103000" algn="tl" rotWithShape="0">
                    <a:schemeClr val="tx1"/>
                  </a:outerShdw>
                </a:effectLst>
              </a:rPr>
              <a:t>Presov</a:t>
            </a:r>
            <a:endParaRPr lang="fr-FR" sz="1200" dirty="0">
              <a:solidFill>
                <a:schemeClr val="bg1"/>
              </a:solidFill>
              <a:effectLst>
                <a:outerShdw blurRad="50800" dist="25400" dir="2700000" sx="103000" sy="103000" algn="tl" rotWithShape="0">
                  <a:schemeClr val="tx1"/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90200" y="2136315"/>
            <a:ext cx="712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effectLst>
                  <a:outerShdw blurRad="50800" dist="25400" dir="2700000" sx="103000" sy="103000" algn="tl" rotWithShape="0">
                    <a:schemeClr val="tx1"/>
                  </a:outerShdw>
                </a:effectLst>
              </a:rPr>
              <a:t>Ljubjana</a:t>
            </a:r>
            <a:endParaRPr lang="fr-FR" sz="1200" dirty="0">
              <a:solidFill>
                <a:schemeClr val="bg1"/>
              </a:solidFill>
              <a:effectLst>
                <a:outerShdw blurRad="50800" dist="25400" dir="2700000" sx="103000" sy="103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99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6970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639373" y="2028689"/>
            <a:ext cx="162393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Accélérateur</a:t>
            </a:r>
            <a:b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dist="25400" dir="5400000" algn="tl" rotWithShape="0">
                    <a:srgbClr val="000000">
                      <a:alpha val="65000"/>
                    </a:srgbClr>
                  </a:outerShdw>
                </a:effectLst>
              </a:rPr>
              <a:t>4 MV</a:t>
            </a:r>
            <a:endParaRPr lang="fr-FR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dist="254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059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107</Words>
  <Application>Microsoft Macintosh PowerPoint</Application>
  <PresentationFormat>Présentation à l'écran (4:3)</PresentationFormat>
  <Paragraphs>46</Paragraphs>
  <Slides>16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8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Allons-y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Van Hove</dc:creator>
  <cp:lastModifiedBy>Pierre Van Hove</cp:lastModifiedBy>
  <cp:revision>55</cp:revision>
  <dcterms:created xsi:type="dcterms:W3CDTF">2015-03-19T07:01:22Z</dcterms:created>
  <dcterms:modified xsi:type="dcterms:W3CDTF">2017-03-29T08:19:43Z</dcterms:modified>
</cp:coreProperties>
</file>