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89" r:id="rId3"/>
    <p:sldId id="273" r:id="rId4"/>
    <p:sldId id="294" r:id="rId5"/>
    <p:sldId id="285" r:id="rId6"/>
    <p:sldId id="270" r:id="rId7"/>
    <p:sldId id="286" r:id="rId8"/>
    <p:sldId id="287" r:id="rId9"/>
    <p:sldId id="290" r:id="rId10"/>
    <p:sldId id="304" r:id="rId11"/>
    <p:sldId id="276" r:id="rId12"/>
    <p:sldId id="274" r:id="rId13"/>
    <p:sldId id="296" r:id="rId14"/>
    <p:sldId id="298" r:id="rId15"/>
    <p:sldId id="306" r:id="rId16"/>
    <p:sldId id="307" r:id="rId17"/>
    <p:sldId id="303" r:id="rId18"/>
    <p:sldId id="26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 snapToGrid="0">
      <p:cViewPr>
        <p:scale>
          <a:sx n="53" d="100"/>
          <a:sy n="53" d="100"/>
        </p:scale>
        <p:origin x="-2448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5" y="50446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Etudier les données prises par le détecteur ATLAS</a:t>
            </a: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72758" y="5669280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MasterClasses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fr-FR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2017 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@ Colmar / Strasbourg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37" y="4400275"/>
            <a:ext cx="1368718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Deuxième partie : </a:t>
            </a:r>
          </a:p>
          <a:p>
            <a:endParaRPr lang="fr-FR" dirty="0"/>
          </a:p>
          <a:p>
            <a:r>
              <a:rPr lang="fr-FR" sz="4000" dirty="0"/>
              <a:t>Qu’est-ce qu’a vu le détecteur ?</a:t>
            </a:r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9132" r="18666" b="8995"/>
          <a:stretch/>
        </p:blipFill>
        <p:spPr bwMode="auto">
          <a:xfrm>
            <a:off x="6416566" y="3220722"/>
            <a:ext cx="1718442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4936" r="66690" b="40102"/>
          <a:stretch/>
        </p:blipFill>
        <p:spPr bwMode="auto">
          <a:xfrm>
            <a:off x="3354574" y="902058"/>
            <a:ext cx="5151330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11</a:t>
            </a:fld>
            <a:endParaRPr lang="en-GB" sz="1400"/>
          </a:p>
        </p:txBody>
      </p:sp>
      <p:grpSp>
        <p:nvGrpSpPr>
          <p:cNvPr id="17" name="Groupe 16"/>
          <p:cNvGrpSpPr/>
          <p:nvPr/>
        </p:nvGrpSpPr>
        <p:grpSpPr>
          <a:xfrm>
            <a:off x="267286" y="1147690"/>
            <a:ext cx="4944794" cy="369332"/>
            <a:chOff x="267286" y="1147690"/>
            <a:chExt cx="4944794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1489166" y="1147690"/>
              <a:ext cx="3722914" cy="2239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513720" cy="923330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Dépôt d’énergie dans le 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344091"/>
            <a:ext cx="4944794" cy="1297965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Dépôt d’énergie dans le 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344091"/>
            <a:ext cx="5662953" cy="1968861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Traces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307102" y="3105807"/>
            <a:ext cx="4926668" cy="29292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813472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/>
              <a:t>Energie manquante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12</a:t>
            </a:fld>
            <a:endParaRPr lang="en-GB" sz="1400"/>
          </a:p>
        </p:txBody>
      </p:sp>
      <p:pic>
        <p:nvPicPr>
          <p:cNvPr id="4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66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1098736" y="1653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courbée vers la droite 6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6" y="195921"/>
            <a:ext cx="7890313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électron ou un </a:t>
            </a:r>
            <a:r>
              <a:rPr lang="fr-FR" sz="3600" b="1" dirty="0" err="1">
                <a:solidFill>
                  <a:srgbClr val="003478"/>
                </a:solidFill>
              </a:rPr>
              <a:t>anti-électron</a:t>
            </a:r>
            <a:r>
              <a:rPr lang="fr-FR" sz="3600" b="1" dirty="0">
                <a:solidFill>
                  <a:srgbClr val="003478"/>
                </a:solidFill>
              </a:rPr>
              <a:t>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164391"/>
            <a:ext cx="637682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5867" y="195921"/>
            <a:ext cx="7275458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>
                <a:solidFill>
                  <a:srgbClr val="003478"/>
                </a:solidFill>
              </a:rPr>
              <a:t>Comment reconnaître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muon ou un anti-muon?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11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jende.web.cern.ch/kjende/images/myo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3909" r="50538" b="52093"/>
          <a:stretch/>
        </p:blipFill>
        <p:spPr bwMode="auto">
          <a:xfrm>
            <a:off x="2714300" y="1545020"/>
            <a:ext cx="2602524" cy="2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kjende.web.cern.ch/kjende/images/my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180" r="2542" b="5889"/>
          <a:stretch/>
        </p:blipFill>
        <p:spPr bwMode="auto">
          <a:xfrm>
            <a:off x="4783015" y="2644725"/>
            <a:ext cx="392488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courbée vers la droite 1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un photon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2848709" y="1010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 rot="950319">
            <a:off x="5628972" y="4087957"/>
            <a:ext cx="1085240" cy="421316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atlas.physicsmasterclasses.org/zpath_files/img/highslide/particle/Photon_einsch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8788"/>
            <a:ext cx="1924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 rot="950319">
            <a:off x="3908229" y="2173386"/>
            <a:ext cx="295357" cy="137041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</a:t>
            </a:r>
            <a:r>
              <a:rPr lang="fr-FR" sz="3600" b="1" dirty="0" smtClean="0">
                <a:solidFill>
                  <a:srgbClr val="003478"/>
                </a:solidFill>
              </a:rPr>
              <a:t>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15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52057" y="1563086"/>
            <a:ext cx="3577262" cy="3433458"/>
            <a:chOff x="152057" y="1563086"/>
            <a:chExt cx="3577262" cy="3433458"/>
          </a:xfrm>
        </p:grpSpPr>
        <p:sp>
          <p:nvSpPr>
            <p:cNvPr id="2" name="Flèche vers le bas 1"/>
            <p:cNvSpPr/>
            <p:nvPr/>
          </p:nvSpPr>
          <p:spPr>
            <a:xfrm>
              <a:off x="1992086" y="2949858"/>
              <a:ext cx="174171" cy="204668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2057" y="1563086"/>
              <a:ext cx="3577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Catégorie des traces </a:t>
              </a:r>
            </a:p>
            <a:p>
              <a:pPr algn="ctr"/>
              <a:r>
                <a:rPr lang="fr-FR" dirty="0" smtClean="0"/>
                <a:t>Tous les objets pouvant être reconstruits avec </a:t>
              </a:r>
              <a:r>
                <a:rPr lang="fr-FR" b="1" dirty="0" smtClean="0"/>
                <a:t>le trajectographe </a:t>
              </a:r>
              <a:r>
                <a:rPr lang="fr-FR" dirty="0" smtClean="0"/>
                <a:t>et/ou </a:t>
              </a:r>
              <a:r>
                <a:rPr lang="fr-FR" b="1" dirty="0" smtClean="0"/>
                <a:t>chambre à muons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729319" y="1563086"/>
            <a:ext cx="5090832" cy="3595169"/>
            <a:chOff x="3729319" y="1563086"/>
            <a:chExt cx="5090832" cy="3595169"/>
          </a:xfrm>
        </p:grpSpPr>
        <p:sp>
          <p:nvSpPr>
            <p:cNvPr id="15" name="Flèche vers le bas 14"/>
            <p:cNvSpPr/>
            <p:nvPr/>
          </p:nvSpPr>
          <p:spPr>
            <a:xfrm rot="2386925">
              <a:off x="4966168" y="2283683"/>
              <a:ext cx="116010" cy="28745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29319" y="1563086"/>
              <a:ext cx="50908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Catégorie des objets calorimétriques </a:t>
              </a:r>
            </a:p>
            <a:p>
              <a:pPr algn="ctr"/>
              <a:r>
                <a:rPr lang="fr-FR" dirty="0" smtClean="0"/>
                <a:t>Tous les objets pouvant être reconstruits avec le </a:t>
              </a:r>
              <a:r>
                <a:rPr lang="fr-FR" b="1" dirty="0" smtClean="0"/>
                <a:t>calorimètre électromagnétique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</a:t>
            </a:r>
            <a:r>
              <a:rPr lang="fr-FR" sz="3600" b="1" dirty="0" smtClean="0">
                <a:solidFill>
                  <a:srgbClr val="003478"/>
                </a:solidFill>
              </a:rPr>
              <a:t>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16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6029" y="1521490"/>
            <a:ext cx="3294700" cy="3823392"/>
            <a:chOff x="76029" y="1521490"/>
            <a:chExt cx="3294700" cy="3823392"/>
          </a:xfrm>
        </p:grpSpPr>
        <p:sp>
          <p:nvSpPr>
            <p:cNvPr id="13" name="ZoneTexte 12"/>
            <p:cNvSpPr txBox="1"/>
            <p:nvPr/>
          </p:nvSpPr>
          <p:spPr>
            <a:xfrm>
              <a:off x="76029" y="1521490"/>
              <a:ext cx="2770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Signe de la charge électrique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1221828" y="2629486"/>
              <a:ext cx="2148901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2919532" y="1521490"/>
            <a:ext cx="2821962" cy="3823392"/>
            <a:chOff x="2919532" y="1521490"/>
            <a:chExt cx="2821962" cy="3823392"/>
          </a:xfrm>
        </p:grpSpPr>
        <p:sp>
          <p:nvSpPr>
            <p:cNvPr id="11" name="ZoneTexte 10"/>
            <p:cNvSpPr txBox="1"/>
            <p:nvPr/>
          </p:nvSpPr>
          <p:spPr>
            <a:xfrm>
              <a:off x="2919532" y="1521490"/>
              <a:ext cx="2821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Informations liées à l’énergie 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177553" y="2629486"/>
              <a:ext cx="394447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814560" y="1521490"/>
            <a:ext cx="3253412" cy="3823392"/>
            <a:chOff x="5814560" y="1521490"/>
            <a:chExt cx="3253412" cy="3823392"/>
          </a:xfrm>
        </p:grpSpPr>
        <p:sp>
          <p:nvSpPr>
            <p:cNvPr id="12" name="ZoneTexte 11"/>
            <p:cNvSpPr txBox="1"/>
            <p:nvPr/>
          </p:nvSpPr>
          <p:spPr>
            <a:xfrm>
              <a:off x="5814560" y="1521490"/>
              <a:ext cx="32534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Informations liées à la direction de la trace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6873301" y="2629486"/>
              <a:ext cx="423970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6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Que voyez-vous sur ce premier événement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18</a:t>
            </a:fld>
            <a:endParaRPr lang="en-GB" sz="1400"/>
          </a:p>
        </p:txBody>
      </p:sp>
      <p:pic>
        <p:nvPicPr>
          <p:cNvPr id="9221" name="Picture 5" descr="http://mydago.com/wp-content/uploads/2011/05/besoin_d_a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2316559" y="122020"/>
            <a:ext cx="4510882" cy="41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2" name="Groupe 13"/>
          <p:cNvGrpSpPr>
            <a:grpSpLocks/>
          </p:cNvGrpSpPr>
          <p:nvPr/>
        </p:nvGrpSpPr>
        <p:grpSpPr bwMode="auto">
          <a:xfrm>
            <a:off x="655529" y="4648318"/>
            <a:ext cx="7832943" cy="1954212"/>
            <a:chOff x="611560" y="4904000"/>
            <a:chExt cx="7833379" cy="1954000"/>
          </a:xfrm>
        </p:grpSpPr>
        <p:grpSp>
          <p:nvGrpSpPr>
            <p:cNvPr id="14349" name="Groupe 11"/>
            <p:cNvGrpSpPr>
              <a:grpSpLocks/>
            </p:cNvGrpSpPr>
            <p:nvPr/>
          </p:nvGrpSpPr>
          <p:grpSpPr bwMode="auto">
            <a:xfrm>
              <a:off x="611560" y="5480598"/>
              <a:ext cx="3538984" cy="1225863"/>
              <a:chOff x="889000" y="5480598"/>
              <a:chExt cx="3538984" cy="1225863"/>
            </a:xfrm>
          </p:grpSpPr>
          <p:pic>
            <p:nvPicPr>
              <p:cNvPr id="1435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00" y="5480598"/>
                <a:ext cx="1776108" cy="1225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4" name="Rectangle 9"/>
              <p:cNvSpPr>
                <a:spLocks noChangeArrowheads="1"/>
              </p:cNvSpPr>
              <p:nvPr/>
            </p:nvSpPr>
            <p:spPr bwMode="auto">
              <a:xfrm>
                <a:off x="2644107" y="5764450"/>
                <a:ext cx="17838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/>
                  <a:t>Lire le guide de l’utilisateur</a:t>
                </a:r>
              </a:p>
            </p:txBody>
          </p:sp>
        </p:grpSp>
        <p:grpSp>
          <p:nvGrpSpPr>
            <p:cNvPr id="14350" name="Groupe 10"/>
            <p:cNvGrpSpPr>
              <a:grpSpLocks/>
            </p:cNvGrpSpPr>
            <p:nvPr/>
          </p:nvGrpSpPr>
          <p:grpSpPr bwMode="auto">
            <a:xfrm>
              <a:off x="4860032" y="4904000"/>
              <a:ext cx="3584907" cy="1954000"/>
              <a:chOff x="5220072" y="4904000"/>
              <a:chExt cx="3584907" cy="1954000"/>
            </a:xfrm>
          </p:grpSpPr>
          <p:pic>
            <p:nvPicPr>
              <p:cNvPr id="143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06"/>
              <a:stretch>
                <a:fillRect/>
              </a:stretch>
            </p:blipFill>
            <p:spPr bwMode="auto">
              <a:xfrm>
                <a:off x="5220072" y="4904000"/>
                <a:ext cx="1419474" cy="195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2" name="Rectangle 12"/>
              <p:cNvSpPr>
                <a:spLocks noChangeArrowheads="1"/>
              </p:cNvSpPr>
              <p:nvPr/>
            </p:nvSpPr>
            <p:spPr bwMode="auto">
              <a:xfrm>
                <a:off x="6535186" y="5764450"/>
                <a:ext cx="226979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/>
                  <a:t>Faire appel </a:t>
                </a:r>
                <a:r>
                  <a:rPr lang="fr-FR" dirty="0"/>
                  <a:t>à un GE (Gentil Encadrant)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75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7458" y="2985871"/>
            <a:ext cx="4545204" cy="3077107"/>
            <a:chOff x="389403" y="3254246"/>
            <a:chExt cx="4032347" cy="272990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7" b="-624"/>
            <a:stretch/>
          </p:blipFill>
          <p:spPr bwMode="auto">
            <a:xfrm>
              <a:off x="389403" y="3674544"/>
              <a:ext cx="4032347" cy="230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034478" y="5437083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LHC</a:t>
              </a: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94" y="3562003"/>
              <a:ext cx="2066279" cy="1036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370952" y="3254246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ATLAS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19829" y="1043500"/>
            <a:ext cx="2645180" cy="1262019"/>
            <a:chOff x="2319829" y="1043500"/>
            <a:chExt cx="2645180" cy="1262019"/>
          </a:xfrm>
        </p:grpSpPr>
        <p:pic>
          <p:nvPicPr>
            <p:cNvPr id="11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2450060" y="1043500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319829" y="1051351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Centre </a:t>
              </a:r>
              <a:r>
                <a:rPr lang="en-US" b="1" dirty="0" err="1"/>
                <a:t>informatique</a:t>
              </a:r>
              <a:endParaRPr lang="en-US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65716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7458" y="1257339"/>
            <a:ext cx="2902844" cy="2884971"/>
            <a:chOff x="177458" y="1257339"/>
            <a:chExt cx="2902844" cy="2884971"/>
          </a:xfrm>
        </p:grpSpPr>
        <p:sp>
          <p:nvSpPr>
            <p:cNvPr id="16" name="Flèche en arc 15"/>
            <p:cNvSpPr/>
            <p:nvPr/>
          </p:nvSpPr>
          <p:spPr>
            <a:xfrm rot="16897662">
              <a:off x="1140715" y="220272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7458" y="1257339"/>
              <a:ext cx="1794381" cy="1490394"/>
              <a:chOff x="177458" y="1257339"/>
              <a:chExt cx="1794381" cy="1490394"/>
            </a:xfrm>
          </p:grpSpPr>
          <p:pic>
            <p:nvPicPr>
              <p:cNvPr id="15" name="Picture 4" descr="http://www.micello.com/sites/default/files/imagecache/full_size/wysiwyg_imageupload/112/dataprocessing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t="17073" r="55245"/>
              <a:stretch/>
            </p:blipFill>
            <p:spPr bwMode="auto">
              <a:xfrm>
                <a:off x="849745" y="1903670"/>
                <a:ext cx="1122094" cy="84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177458" y="1257339"/>
                <a:ext cx="107377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FF0000"/>
                    </a:solidFill>
                  </a:rPr>
                  <a:t>des 0 et des 1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4509540" y="996818"/>
            <a:ext cx="4612852" cy="2474205"/>
            <a:chOff x="4509540" y="996818"/>
            <a:chExt cx="4612852" cy="2474205"/>
          </a:xfrm>
        </p:grpSpPr>
        <p:sp>
          <p:nvSpPr>
            <p:cNvPr id="13" name="Flèche en arc 12"/>
            <p:cNvSpPr/>
            <p:nvPr/>
          </p:nvSpPr>
          <p:spPr>
            <a:xfrm rot="19213332">
              <a:off x="4509540" y="145518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5454677" y="2547693"/>
              <a:ext cx="36677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Données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analysables</a:t>
              </a:r>
              <a:r>
                <a:rPr lang="en-US" dirty="0">
                  <a:solidFill>
                    <a:schemeClr val="tx1"/>
                  </a:solidFill>
                </a:rPr>
                <a:t> par les </a:t>
              </a:r>
              <a:r>
                <a:rPr lang="en-US" dirty="0" err="1" smtClean="0">
                  <a:solidFill>
                    <a:schemeClr val="tx1"/>
                  </a:solidFill>
                </a:rPr>
                <a:t>physiciens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i="1" dirty="0" smtClean="0">
                  <a:sym typeface="Wingdings" panose="05000000000000000000" pitchFamily="2" charset="2"/>
                </a:rPr>
                <a:t> </a:t>
              </a:r>
              <a:r>
                <a:rPr lang="en-US" i="1" dirty="0" err="1" smtClean="0">
                  <a:sym typeface="Wingdings" panose="05000000000000000000" pitchFamily="2" charset="2"/>
                </a:rPr>
                <a:t>Étude</a:t>
              </a:r>
              <a:r>
                <a:rPr lang="en-US" i="1" dirty="0" smtClean="0">
                  <a:sym typeface="Wingdings" panose="05000000000000000000" pitchFamily="2" charset="2"/>
                </a:rPr>
                <a:t> quantitative</a:t>
              </a:r>
              <a:endParaRPr lang="en-US" i="1" dirty="0"/>
            </a:p>
          </p:txBody>
        </p:sp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5"/>
            <a:stretch/>
          </p:blipFill>
          <p:spPr bwMode="auto">
            <a:xfrm>
              <a:off x="6255287" y="996818"/>
              <a:ext cx="2066498" cy="149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074377" y="2868001"/>
            <a:ext cx="3780614" cy="3766602"/>
            <a:chOff x="5074377" y="2868001"/>
            <a:chExt cx="3780614" cy="3766602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7083293" y="4880277"/>
              <a:ext cx="177169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 smtClean="0"/>
                <a:t>Données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analysables</a:t>
              </a:r>
              <a:r>
                <a:rPr lang="en-US" b="1" dirty="0" smtClean="0"/>
                <a:t> par des </a:t>
              </a:r>
              <a:r>
                <a:rPr lang="en-US" b="1" dirty="0" err="1" smtClean="0"/>
                <a:t>lycéens</a:t>
              </a:r>
              <a:endParaRPr lang="en-US" b="1" dirty="0" smtClean="0"/>
            </a:p>
            <a:p>
              <a:pPr algn="ctr" eaLnBrk="1" hangingPunct="1"/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i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Étude</a:t>
              </a:r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b="1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qualitative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56" b="9523"/>
            <a:stretch/>
          </p:blipFill>
          <p:spPr bwMode="auto">
            <a:xfrm>
              <a:off x="5074377" y="4031346"/>
              <a:ext cx="2008916" cy="2086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Flèche en arc 18"/>
            <p:cNvSpPr/>
            <p:nvPr/>
          </p:nvSpPr>
          <p:spPr>
            <a:xfrm rot="4324067">
              <a:off x="6300750" y="2903979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7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88" y="2199205"/>
            <a:ext cx="6851674" cy="38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7256" y="6180822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Numéros d’identification de l’événement en cours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247661"/>
            <a:ext cx="333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reconstruits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969120" y="5565228"/>
            <a:ext cx="463501" cy="67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0"/>
          </p:cNvCxnSpPr>
          <p:nvPr/>
        </p:nvCxnSpPr>
        <p:spPr>
          <a:xfrm flipH="1" flipV="1">
            <a:off x="6639957" y="5565229"/>
            <a:ext cx="510976" cy="6824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972826"/>
            <a:ext cx="0" cy="632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1383156"/>
            <a:ext cx="3089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sélectionnés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785811" y="1793401"/>
            <a:ext cx="343429" cy="10759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389062" y="2032998"/>
            <a:ext cx="261058" cy="5720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Première partie : </a:t>
            </a:r>
          </a:p>
          <a:p>
            <a:endParaRPr lang="fr-FR" dirty="0"/>
          </a:p>
          <a:p>
            <a:r>
              <a:rPr lang="fr-FR" sz="4000" dirty="0"/>
              <a:t>Comment voir le détecteur en 3D ?</a:t>
            </a:r>
          </a:p>
          <a:p>
            <a:endParaRPr lang="fr-FR" dirty="0"/>
          </a:p>
          <a:p>
            <a:pPr algn="r"/>
            <a:r>
              <a:rPr lang="fr-FR" sz="3200" i="1" dirty="0"/>
              <a:t>(sans lunette 3D)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3" y="4047296"/>
            <a:ext cx="2772124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692313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en 3D du détecteur</a:t>
            </a: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1267097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1294243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1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58642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80117" y="6193843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2481944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3461657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58850" y="599100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927111" y="1480515"/>
            <a:ext cx="2038505" cy="20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62414" r="46026" b="10000"/>
          <a:stretch/>
        </p:blipFill>
        <p:spPr bwMode="auto">
          <a:xfrm>
            <a:off x="4593677" y="3711349"/>
            <a:ext cx="4111408" cy="22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grpSp>
        <p:nvGrpSpPr>
          <p:cNvPr id="8" name="Groupe 7"/>
          <p:cNvGrpSpPr/>
          <p:nvPr/>
        </p:nvGrpSpPr>
        <p:grpSpPr>
          <a:xfrm>
            <a:off x="597875" y="1147690"/>
            <a:ext cx="3386296" cy="968493"/>
            <a:chOff x="597875" y="1147690"/>
            <a:chExt cx="3386296" cy="968493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1916220" cy="582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433208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579223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831102"/>
            <a:ext cx="4731771" cy="1542474"/>
            <a:chOff x="597875" y="3831102"/>
            <a:chExt cx="4731771" cy="1542474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Aimant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31102"/>
              <a:ext cx="3739997" cy="1359878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718726"/>
            <a:ext cx="5188070" cy="2663370"/>
            <a:chOff x="597875" y="3866606"/>
            <a:chExt cx="5006091" cy="251549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601276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Trajectographe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94560" y="3866606"/>
              <a:ext cx="3409406" cy="23091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Possibilité de se déplacer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Touche «M»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4517" r="65305" b="39191"/>
          <a:stretch/>
        </p:blipFill>
        <p:spPr bwMode="auto">
          <a:xfrm>
            <a:off x="3363529" y="939254"/>
            <a:ext cx="5196134" cy="51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3556" r="65072" b="85186"/>
          <a:stretch/>
        </p:blipFill>
        <p:spPr bwMode="auto">
          <a:xfrm>
            <a:off x="1004180" y="4425915"/>
            <a:ext cx="1481959" cy="9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62973" y="1138950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Perdu dans le détecteur ?????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8812" y="2220609"/>
            <a:ext cx="29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la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1035" y="5777021"/>
            <a:ext cx="289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/>
              <a:t>Appuyez sur  « </a:t>
            </a:r>
            <a:r>
              <a:rPr lang="fr-FR" b="1" dirty="0" err="1"/>
              <a:t>Unzoom</a:t>
            </a:r>
            <a:r>
              <a:rPr lang="fr-FR" b="1" dirty="0"/>
              <a:t> full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034" y="3502585"/>
            <a:ext cx="259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/>
              <a:t>Appuyez sur le bouton droit de la souris.</a:t>
            </a:r>
          </a:p>
        </p:txBody>
      </p:sp>
    </p:spTree>
    <p:extLst>
      <p:ext uri="{BB962C8B-B14F-4D97-AF65-F5344CB8AC3E}">
        <p14:creationId xmlns:p14="http://schemas.microsoft.com/office/powerpoint/2010/main" val="21965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4449</TotalTime>
  <Words>359</Words>
  <Application>Microsoft Office PowerPoint</Application>
  <PresentationFormat>Affichage à l'écran (4:3)</PresentationFormat>
  <Paragraphs>89</Paragraphs>
  <Slides>18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Administrateur</cp:lastModifiedBy>
  <cp:revision>194</cp:revision>
  <dcterms:created xsi:type="dcterms:W3CDTF">2013-03-01T10:27:03Z</dcterms:created>
  <dcterms:modified xsi:type="dcterms:W3CDTF">2017-03-13T07:01:51Z</dcterms:modified>
</cp:coreProperties>
</file>