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64" r:id="rId4"/>
    <p:sldId id="277" r:id="rId5"/>
    <p:sldId id="278" r:id="rId6"/>
    <p:sldId id="279" r:id="rId7"/>
    <p:sldId id="257" r:id="rId8"/>
    <p:sldId id="283" r:id="rId9"/>
    <p:sldId id="284" r:id="rId10"/>
    <p:sldId id="282" r:id="rId11"/>
    <p:sldId id="269" r:id="rId12"/>
    <p:sldId id="273" r:id="rId13"/>
    <p:sldId id="266" r:id="rId14"/>
    <p:sldId id="274" r:id="rId15"/>
    <p:sldId id="259" r:id="rId16"/>
    <p:sldId id="260" r:id="rId17"/>
    <p:sldId id="280" r:id="rId18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8"/>
    <p:restoredTop sz="93199"/>
  </p:normalViewPr>
  <p:slideViewPr>
    <p:cSldViewPr snapToGrid="0" snapToObjects="1">
      <p:cViewPr varScale="1">
        <p:scale>
          <a:sx n="72" d="100"/>
          <a:sy n="72" d="100"/>
        </p:scale>
        <p:origin x="12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53700-996A-AE4D-8136-61BB1CBA1421}" type="datetimeFigureOut">
              <a:rPr lang="zh-CN" altLang="en-US" smtClean="0"/>
              <a:t>2017/4/24</a:t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单击此处编辑母版文本样式</a:t>
            </a:r>
          </a:p>
          <a:p>
            <a:pPr lvl="1"/>
            <a:r>
              <a:rPr lang="en-US"/>
              <a:t>二级</a:t>
            </a:r>
          </a:p>
          <a:p>
            <a:pPr lvl="2"/>
            <a:r>
              <a:rPr lang="en-US"/>
              <a:t>三级</a:t>
            </a:r>
          </a:p>
          <a:p>
            <a:pPr lvl="3"/>
            <a:r>
              <a:rPr lang="en-US"/>
              <a:t>四级</a:t>
            </a:r>
          </a:p>
          <a:p>
            <a:pPr lvl="4"/>
            <a:r>
              <a:rPr 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C5B94-FFE2-C24B-BEB8-CC2995B97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1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500" dirty="0"/>
              <a:t>One</a:t>
            </a:r>
            <a:r>
              <a:rPr kumimoji="1" lang="en-US" altLang="zh-CN" sz="1500" baseline="0" dirty="0"/>
              <a:t> particularly exciting topic is detecting the EMC of GW events.</a:t>
            </a:r>
          </a:p>
          <a:p>
            <a:r>
              <a:rPr kumimoji="1" lang="en-US" altLang="zh-CN" sz="1500" baseline="0" dirty="0"/>
              <a:t>LIGO and VIRGO are expected to  </a:t>
            </a:r>
          </a:p>
          <a:p>
            <a:r>
              <a:rPr kumimoji="1" lang="en-US" altLang="zh-CN" sz="1500" baseline="0" dirty="0"/>
              <a:t> </a:t>
            </a:r>
            <a:endParaRPr kumimoji="1" lang="en-US" altLang="zh-CN" sz="1500" dirty="0"/>
          </a:p>
          <a:p>
            <a:endParaRPr kumimoji="1" lang="en-US" altLang="zh-CN" sz="1500" dirty="0"/>
          </a:p>
          <a:p>
            <a:endParaRPr kumimoji="1" lang="en-US" altLang="zh-CN" sz="1500" dirty="0"/>
          </a:p>
          <a:p>
            <a:endParaRPr kumimoji="1" lang="en-US" altLang="zh-CN" sz="1500" dirty="0"/>
          </a:p>
          <a:p>
            <a:endParaRPr kumimoji="1" lang="zh-CN" altLang="en-US" sz="15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92169-415B-394C-829E-89C11E3CB6B0}" type="slidenum">
              <a:rPr kumimoji="1"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4</a:t>
            </a:fld>
            <a:endParaRPr kumimoji="1"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zh-CN"/>
              <a:t>2016/6/21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52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3274-6579-2E4E-8759-113EAEC29E14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zh-CN"/>
              <a:t>2016/6/21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610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en-US" altLang="zh-CN">
                <a:latin typeface="Calibri" charset="0"/>
                <a:ea typeface="宋体" charset="0"/>
                <a:cs typeface="宋体" charset="0"/>
              </a:rPr>
              <a:t>EP will detect X-ray transients from our neighbour stars, magnetars, bursts form neutron star and white dwarfs,</a:t>
            </a:r>
          </a:p>
          <a:p>
            <a:pPr>
              <a:spcBef>
                <a:spcPct val="0"/>
              </a:spcBef>
            </a:pPr>
            <a:r>
              <a:rPr kumimoji="0" lang="en-US" altLang="zh-CN">
                <a:latin typeface="Calibri" charset="0"/>
                <a:ea typeface="宋体" charset="0"/>
                <a:cs typeface="宋体" charset="0"/>
              </a:rPr>
              <a:t>BH X-ray binaries in our Galaxy and nearby galaxies, intermediate-mass BH, TDE of SMBH in normal galaxies, and </a:t>
            </a:r>
          </a:p>
          <a:p>
            <a:pPr>
              <a:spcBef>
                <a:spcPct val="0"/>
              </a:spcBef>
            </a:pPr>
            <a:r>
              <a:rPr kumimoji="0" lang="en-US" altLang="zh-CN">
                <a:latin typeface="Calibri" charset="0"/>
                <a:ea typeface="宋体" charset="0"/>
                <a:cs typeface="宋体" charset="0"/>
              </a:rPr>
              <a:t>Active galactic nuclei, and to the high-redshift GRB (perhaps at redshift around 10 and beyond).</a:t>
            </a:r>
          </a:p>
          <a:p>
            <a:pPr>
              <a:spcBef>
                <a:spcPct val="0"/>
              </a:spcBef>
            </a:pPr>
            <a:r>
              <a:rPr kumimoji="0" lang="en-US" altLang="zh-CN">
                <a:latin typeface="Calibri" charset="0"/>
                <a:ea typeface="宋体" charset="0"/>
                <a:cs typeface="宋体" charset="0"/>
              </a:rPr>
              <a:t>It can also detect charge exchange emission from comets in our solar system.</a:t>
            </a:r>
          </a:p>
          <a:p>
            <a:pPr>
              <a:spcBef>
                <a:spcPct val="0"/>
              </a:spcBef>
            </a:pPr>
            <a:r>
              <a:rPr kumimoji="0" lang="en-US" altLang="zh-CN">
                <a:latin typeface="Calibri" charset="0"/>
                <a:ea typeface="宋体" charset="0"/>
                <a:cs typeface="宋体" charset="0"/>
              </a:rPr>
              <a:t>The research will have impact on essentially all the fields of astrophysics.   </a:t>
            </a:r>
            <a:endParaRPr kumimoji="0" lang="zh-CN" altLang="en-US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86019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804763" indent="-309524">
              <a:defRPr kumimoji="1" sz="26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238098" indent="-247620">
              <a:defRPr kumimoji="1" sz="26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733337" indent="-247620">
              <a:defRPr kumimoji="1" sz="26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228576" indent="-247620">
              <a:defRPr kumimoji="1" sz="26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1A17A672-B72A-7849-A681-81AC5A7C033F}" type="slidenum">
              <a:rPr kumimoji="0" lang="zh-CN" altLang="en-US" sz="1300">
                <a:latin typeface="Calibri" charset="0"/>
              </a:rPr>
              <a:pPr/>
              <a:t>13</a:t>
            </a:fld>
            <a:endParaRPr kumimoji="0" lang="zh-CN" alt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87297"/>
            <a:ext cx="2133600" cy="3386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ym typeface="Arial" charset="0"/>
              </a:defRPr>
            </a:lvl1pPr>
          </a:lstStyle>
          <a:p>
            <a:fld id="{BECF80ED-4D3C-6648-8047-322902D54F1C}" type="slidenum">
              <a:rPr lang="zh-CN" altLang="en-US" smtClean="0"/>
              <a:pPr/>
              <a:t>‹#›</a:t>
            </a:fld>
            <a:r>
              <a:rPr lang="en-US" altLang="zh-CN" dirty="0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39053759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>
                <a:sym typeface="Arial" charset="0"/>
              </a:rPr>
              <a:t>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 b="0">
                <a:latin typeface="Candara"/>
                <a:cs typeface="Candara"/>
              </a:defRPr>
            </a:lvl1pPr>
            <a:lvl2pPr>
              <a:defRPr sz="2000" b="0">
                <a:latin typeface="Candara"/>
                <a:cs typeface="Candara"/>
              </a:defRPr>
            </a:lvl2pPr>
            <a:lvl3pPr>
              <a:defRPr sz="1800" b="0">
                <a:latin typeface="Arial"/>
                <a:cs typeface="Arial"/>
              </a:defRPr>
            </a:lvl3pPr>
            <a:lvl4pPr>
              <a:defRPr sz="1600" b="0">
                <a:latin typeface="Arial"/>
                <a:cs typeface="Arial"/>
              </a:defRPr>
            </a:lvl4pPr>
          </a:lstStyle>
          <a:p>
            <a:pPr lvl="0"/>
            <a:r>
              <a:rPr lang="en-US" altLang="zh-CN" dirty="0">
                <a:sym typeface="Arial" charset="0"/>
              </a:rPr>
              <a:t>A small mission for This is an example of </a:t>
            </a:r>
          </a:p>
          <a:p>
            <a:pPr lvl="1"/>
            <a:r>
              <a:rPr lang="en-US" altLang="zh-CN" dirty="0">
                <a:sym typeface="Arial" charset="0"/>
              </a:rPr>
              <a:t>Example fonts</a:t>
            </a:r>
          </a:p>
          <a:p>
            <a:pPr lvl="2"/>
            <a:r>
              <a:rPr lang="zh-CN" altLang="en-US" dirty="0">
                <a:sym typeface="Arial" charset="0"/>
              </a:rPr>
              <a:t>第四级</a:t>
            </a:r>
            <a:endParaRPr lang="en-US" altLang="zh-CN" dirty="0">
              <a:sym typeface="Arial" charset="0"/>
            </a:endParaRPr>
          </a:p>
          <a:p>
            <a:pPr lvl="3"/>
            <a:r>
              <a:rPr lang="zh-CN" altLang="en-US" dirty="0">
                <a:sym typeface="Arial" charset="0"/>
              </a:rPr>
              <a:t>第五级</a:t>
            </a:r>
            <a:endParaRPr lang="en-US" altLang="zh-CN" dirty="0">
              <a:sym typeface="Arial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87297"/>
            <a:ext cx="2133600" cy="3386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ym typeface="Arial" charset="0"/>
              </a:defRPr>
            </a:lvl1pPr>
          </a:lstStyle>
          <a:p>
            <a:fld id="{BECF80ED-4D3C-6648-8047-322902D54F1C}" type="slidenum">
              <a:rPr lang="zh-CN" altLang="en-US" smtClean="0"/>
              <a:pPr/>
              <a:t>‹#›</a:t>
            </a:fld>
            <a:r>
              <a:rPr lang="en-US" altLang="zh-CN" dirty="0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34036664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87297"/>
            <a:ext cx="2133600" cy="3386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ym typeface="Arial" charset="0"/>
              </a:defRPr>
            </a:lvl1pPr>
          </a:lstStyle>
          <a:p>
            <a:fld id="{BECF80ED-4D3C-6648-8047-322902D54F1C}" type="slidenum">
              <a:rPr lang="zh-CN" altLang="en-US" smtClean="0"/>
              <a:pPr/>
              <a:t>‹#›</a:t>
            </a:fld>
            <a:r>
              <a:rPr lang="en-US" altLang="zh-CN" dirty="0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3768720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>
                <a:sym typeface="Arial" charset="0"/>
              </a:rPr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92100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>
                <a:sym typeface="Arial" charset="0"/>
              </a:rPr>
              <a:t>This is an example of a research presentation </a:t>
            </a:r>
          </a:p>
          <a:p>
            <a:pPr lvl="1"/>
            <a:r>
              <a:rPr lang="en-US" altLang="zh-CN" dirty="0">
                <a:sym typeface="Arial" charset="0"/>
              </a:rPr>
              <a:t>Example fonts</a:t>
            </a:r>
          </a:p>
          <a:p>
            <a:pPr lvl="2"/>
            <a:r>
              <a:rPr lang="zh-CN" altLang="en-US" dirty="0">
                <a:sym typeface="Arial" charset="0"/>
              </a:rPr>
              <a:t>第四级</a:t>
            </a:r>
            <a:endParaRPr lang="en-US" altLang="zh-CN" dirty="0">
              <a:sym typeface="Arial" charset="0"/>
            </a:endParaRPr>
          </a:p>
          <a:p>
            <a:pPr lvl="3"/>
            <a:r>
              <a:rPr lang="zh-CN" altLang="en-US" dirty="0">
                <a:sym typeface="Arial" charset="0"/>
              </a:rPr>
              <a:t>第五级</a:t>
            </a:r>
            <a:endParaRPr lang="en-US" altLang="zh-CN" dirty="0">
              <a:sym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ym typeface="Arial" charset="0"/>
              </a:defRPr>
            </a:lvl1pPr>
          </a:lstStyle>
          <a:p>
            <a:endParaRPr 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ym typeface="Arial" charset="0"/>
              </a:defRPr>
            </a:lvl1pPr>
          </a:lstStyle>
          <a:p>
            <a:endParaRPr 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87297"/>
            <a:ext cx="2133600" cy="3386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ym typeface="Arial" charset="0"/>
              </a:defRPr>
            </a:lvl1pPr>
          </a:lstStyle>
          <a:p>
            <a:fld id="{BECF80ED-4D3C-6648-8047-322902D54F1C}" type="slidenum">
              <a:rPr lang="zh-CN" altLang="en-US" smtClean="0"/>
              <a:pPr/>
              <a:t>‹#›</a:t>
            </a:fld>
            <a:r>
              <a:rPr lang="en-US" altLang="zh-CN" dirty="0"/>
              <a:t>/17</a:t>
            </a:r>
            <a:endParaRPr lang="en-US" altLang="zh-CN" sz="180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95288" y="908720"/>
            <a:ext cx="8353425" cy="0"/>
          </a:xfrm>
          <a:prstGeom prst="line">
            <a:avLst/>
          </a:prstGeom>
          <a:noFill/>
          <a:ln w="50800" cmpd="sng">
            <a:solidFill>
              <a:schemeClr val="bg1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zh-CN" altLang="zh-CN">
              <a:latin typeface="Arial" pitchFamily="34" charset="0"/>
              <a:ea typeface="宋体" pitchFamily="2" charset="-122"/>
              <a:cs typeface="+mn-cs"/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66FF"/>
          </a:solidFill>
          <a:latin typeface="Candara"/>
          <a:ea typeface="+mj-ea"/>
          <a:cs typeface="Candara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Arial" pitchFamily="34" charset="0"/>
          <a:ea typeface="宋体" pitchFamily="2" charset="-122"/>
          <a:cs typeface="宋体" charset="0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Arial" pitchFamily="34" charset="0"/>
          <a:ea typeface="宋体" pitchFamily="2" charset="-122"/>
          <a:cs typeface="宋体" charset="0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Arial" pitchFamily="34" charset="0"/>
          <a:ea typeface="宋体" pitchFamily="2" charset="-122"/>
          <a:cs typeface="宋体" charset="0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Arial" pitchFamily="34" charset="0"/>
          <a:ea typeface="宋体" pitchFamily="2" charset="-122"/>
          <a:cs typeface="宋体" charset="0"/>
          <a:sym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1" fontAlgn="base" hangingPunct="1">
        <a:spcBef>
          <a:spcPct val="20000"/>
        </a:spcBef>
        <a:spcAft>
          <a:spcPct val="0"/>
        </a:spcAft>
        <a:buClr>
          <a:schemeClr val="tx2">
            <a:lumMod val="20000"/>
            <a:lumOff val="80000"/>
          </a:schemeClr>
        </a:buClr>
        <a:buSzPct val="63000"/>
        <a:buFont typeface="Wingdings" charset="2"/>
        <a:buChar char=""/>
        <a:defRPr sz="2400" b="0" baseline="0">
          <a:solidFill>
            <a:schemeClr val="tx1"/>
          </a:solidFill>
          <a:latin typeface="Candara"/>
          <a:ea typeface="+mn-ea"/>
          <a:cs typeface="Candara"/>
          <a:sym typeface="Arial" charset="0"/>
        </a:defRPr>
      </a:lvl1pPr>
      <a:lvl2pPr marL="742950" indent="-285750" algn="l" defTabSz="0" rtl="0" eaLnBrk="1" fontAlgn="base" hangingPunct="1">
        <a:spcBef>
          <a:spcPct val="20000"/>
        </a:spcBef>
        <a:spcAft>
          <a:spcPct val="0"/>
        </a:spcAft>
        <a:buClr>
          <a:schemeClr val="tx2">
            <a:lumMod val="20000"/>
            <a:lumOff val="80000"/>
          </a:schemeClr>
        </a:buClr>
        <a:buSzPct val="63000"/>
        <a:buFont typeface="Wingdings" charset="2"/>
        <a:buChar char=""/>
        <a:defRPr sz="2000" b="0" baseline="0">
          <a:solidFill>
            <a:schemeClr val="tx1"/>
          </a:solidFill>
          <a:latin typeface="Candara"/>
          <a:ea typeface="+mn-ea"/>
          <a:cs typeface="Candara"/>
          <a:sym typeface="Arial" charset="0"/>
        </a:defRPr>
      </a:lvl2pPr>
      <a:lvl3pPr marL="1143000" indent="-228600" algn="l" defTabSz="0" rtl="0" eaLnBrk="1" fontAlgn="base" hangingPunct="1">
        <a:spcBef>
          <a:spcPct val="20000"/>
        </a:spcBef>
        <a:spcAft>
          <a:spcPct val="0"/>
        </a:spcAft>
        <a:buClr>
          <a:schemeClr val="tx2">
            <a:lumMod val="20000"/>
            <a:lumOff val="80000"/>
          </a:schemeClr>
        </a:buClr>
        <a:buSzPct val="63000"/>
        <a:buFont typeface="Wingdings" charset="2"/>
        <a:buChar char=""/>
        <a:defRPr sz="1800" b="0" baseline="0">
          <a:solidFill>
            <a:schemeClr val="tx1"/>
          </a:solidFill>
          <a:latin typeface="Candara"/>
          <a:ea typeface="+mn-ea"/>
          <a:cs typeface="Candara"/>
          <a:sym typeface="Arial" charset="0"/>
        </a:defRPr>
      </a:lvl3pPr>
      <a:lvl4pPr marL="1600200" indent="-228600" algn="l" defTabSz="0" rtl="0" eaLnBrk="1" fontAlgn="base" hangingPunct="1">
        <a:spcBef>
          <a:spcPct val="20000"/>
        </a:spcBef>
        <a:spcAft>
          <a:spcPct val="0"/>
        </a:spcAft>
        <a:buClr>
          <a:schemeClr val="tx2">
            <a:lumMod val="20000"/>
            <a:lumOff val="80000"/>
          </a:schemeClr>
        </a:buClr>
        <a:buSzPct val="63000"/>
        <a:buFont typeface="Wingdings" charset="2"/>
        <a:buChar char=""/>
        <a:defRPr sz="1600" b="0">
          <a:solidFill>
            <a:schemeClr val="tx1"/>
          </a:solidFill>
          <a:latin typeface="Candara"/>
          <a:ea typeface="+mn-ea"/>
          <a:cs typeface="Candara"/>
          <a:sym typeface="Arial" charset="0"/>
        </a:defRPr>
      </a:lvl4pPr>
      <a:lvl5pPr marL="20574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3000"/>
        <a:buFont typeface="Wingdings" charset="2"/>
        <a:buChar char=""/>
        <a:defRPr sz="1800" b="1">
          <a:solidFill>
            <a:schemeClr val="tx1"/>
          </a:solidFill>
          <a:latin typeface="Chalkboard"/>
          <a:ea typeface="+mn-ea"/>
          <a:cs typeface="Chalkboard"/>
          <a:sym typeface="Arial" charset="0"/>
        </a:defRPr>
      </a:lvl5pPr>
      <a:lvl6pPr marL="2514600" indent="-228600" algn="l" defTabSz="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5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EP-flying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6092">
            <a:off x="7215261" y="520699"/>
            <a:ext cx="17129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685800" y="850058"/>
            <a:ext cx="7772400" cy="1470025"/>
          </a:xfrm>
        </p:spPr>
        <p:txBody>
          <a:bodyPr/>
          <a:lstStyle/>
          <a:p>
            <a:r>
              <a:rPr lang="en-US" altLang="zh-CN" sz="3600" dirty="0"/>
              <a:t>Einstein Probe</a:t>
            </a:r>
            <a:endParaRPr kumimoji="1" lang="zh-CN" altLang="en-US" sz="3600" dirty="0"/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780325" y="2186333"/>
            <a:ext cx="7620000" cy="717550"/>
          </a:xfrm>
        </p:spPr>
        <p:txBody>
          <a:bodyPr/>
          <a:lstStyle/>
          <a:p>
            <a:r>
              <a:rPr lang="en-US" altLang="zh-CN" sz="3200" dirty="0">
                <a:solidFill>
                  <a:srgbClr val="3366FF"/>
                </a:solidFill>
              </a:rPr>
              <a:t>A mission to explore the transient X-ray sky</a:t>
            </a:r>
            <a:r>
              <a:rPr lang="zh-CN" altLang="zh-CN" sz="3200" dirty="0">
                <a:solidFill>
                  <a:srgbClr val="3366FF"/>
                </a:solidFill>
              </a:rPr>
              <a:t> </a:t>
            </a:r>
            <a:endParaRPr kumimoji="1" lang="zh-CN" altLang="en-US" sz="3200" dirty="0">
              <a:solidFill>
                <a:srgbClr val="3366FF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30800" y="3060201"/>
            <a:ext cx="721778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dirty="0"/>
              <a:t>Shuang-Nan Zhang (IHEP/NAOC)</a:t>
            </a:r>
          </a:p>
          <a:p>
            <a:pPr algn="ctr">
              <a:lnSpc>
                <a:spcPct val="200000"/>
              </a:lnSpc>
            </a:pPr>
            <a:r>
              <a:rPr lang="en-US" altLang="zh-CN" dirty="0"/>
              <a:t>on behalf of</a:t>
            </a:r>
          </a:p>
          <a:p>
            <a:pPr algn="ctr">
              <a:lnSpc>
                <a:spcPct val="200000"/>
              </a:lnSpc>
            </a:pPr>
            <a:r>
              <a:rPr lang="en-US" altLang="zh-CN" sz="2800" dirty="0" err="1">
                <a:solidFill>
                  <a:srgbClr val="FF0000"/>
                </a:solidFill>
              </a:rPr>
              <a:t>Weimin</a:t>
            </a:r>
            <a:r>
              <a:rPr lang="en-US" altLang="zh-CN" sz="2800" dirty="0">
                <a:solidFill>
                  <a:srgbClr val="FF0000"/>
                </a:solidFill>
              </a:rPr>
              <a:t> Yuan (PI of EP, NAOC)</a:t>
            </a:r>
          </a:p>
          <a:p>
            <a:pPr algn="ctr"/>
            <a:endParaRPr lang="en-US" altLang="zh-CN" dirty="0"/>
          </a:p>
          <a:p>
            <a:pPr algn="ctr"/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behalf of the EP team (based at NAOC &amp; IHEP)</a:t>
            </a:r>
          </a:p>
          <a:p>
            <a:pPr algn="ctr"/>
            <a:endParaRPr kumimoji="0"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algn="ctr"/>
            <a:endParaRPr kumimoji="0" lang="en-US" altLang="zh-CN" sz="20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184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XT_Area_CMOS_200nmA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" y="1869116"/>
            <a:ext cx="4320069" cy="37909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Simulated performance of WXT </a:t>
            </a:r>
            <a:endParaRPr kumimoji="1" lang="zh-CN" altLang="en-US" dirty="0"/>
          </a:p>
        </p:txBody>
      </p:sp>
      <p:pic>
        <p:nvPicPr>
          <p:cNvPr id="12" name="内容占位符 3" descr="WXT1.png"/>
          <p:cNvPicPr>
            <a:picLocks noChangeAspect="1"/>
          </p:cNvPicPr>
          <p:nvPr/>
        </p:nvPicPr>
        <p:blipFill>
          <a:blip r:embed="rId3"/>
          <a:srcRect l="51340" t="3042" r="3738" b="42210"/>
          <a:stretch>
            <a:fillRect/>
          </a:stretch>
        </p:blipFill>
        <p:spPr>
          <a:xfrm>
            <a:off x="4806374" y="1845965"/>
            <a:ext cx="4337625" cy="389089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14815" y="1356651"/>
            <a:ext cx="286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PSF  (simulated)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2000" y="1356651"/>
            <a:ext cx="401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Effective area (simulated)</a:t>
            </a:r>
          </a:p>
        </p:txBody>
      </p:sp>
      <p:sp>
        <p:nvSpPr>
          <p:cNvPr id="15" name="矩形 14"/>
          <p:cNvSpPr/>
          <p:nvPr/>
        </p:nvSpPr>
        <p:spPr>
          <a:xfrm>
            <a:off x="5775186" y="4590713"/>
            <a:ext cx="2258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2000" dirty="0">
                <a:solidFill>
                  <a:prstClr val="black"/>
                </a:solidFill>
              </a:rPr>
              <a:t>FWHM ~ 5 </a:t>
            </a:r>
            <a:r>
              <a:rPr kumimoji="1" lang="en-US" altLang="zh-CN" sz="2000" dirty="0" err="1">
                <a:solidFill>
                  <a:prstClr val="black"/>
                </a:solidFill>
              </a:rPr>
              <a:t>arcmin</a:t>
            </a:r>
            <a:endParaRPr kumimoji="1"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20975" y="3353897"/>
            <a:ext cx="1134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/>
              <a:t>Ir</a:t>
            </a:r>
            <a:r>
              <a:rPr kumimoji="1" lang="en-US" altLang="zh-CN" dirty="0"/>
              <a:t> coating 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280566" y="6185106"/>
            <a:ext cx="315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Zhao et al. 2017, Exp. Astro. </a:t>
            </a:r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F80ED-4D3C-6648-8047-322902D54F1C}" type="slidenum">
              <a:rPr lang="zh-CN" altLang="en-US" smtClean="0"/>
              <a:pPr/>
              <a:t>10</a:t>
            </a:fld>
            <a:r>
              <a:rPr lang="en-US" altLang="zh-CN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045973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dirty="0"/>
              <a:t>Monitoring sensitivity of EP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615" y="1257301"/>
            <a:ext cx="5782815" cy="54467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049642" y="5156200"/>
            <a:ext cx="5969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F80ED-4D3C-6648-8047-322902D54F1C}" type="slidenum">
              <a:rPr lang="zh-CN" altLang="en-US" smtClean="0"/>
              <a:pPr/>
              <a:t>11</a:t>
            </a:fld>
            <a:r>
              <a:rPr lang="en-US" altLang="zh-CN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40188958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sz="3200" dirty="0"/>
              <a:t>Core science goals</a:t>
            </a:r>
            <a:endParaRPr kumimoji="1"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635000" y="3246075"/>
            <a:ext cx="6426200" cy="1200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altLang="zh-CN" sz="2400" dirty="0">
                <a:latin typeface="Calibri" charset="0"/>
                <a:ea typeface="华文楷体" charset="0"/>
                <a:cs typeface="华文楷体" charset="0"/>
              </a:rPr>
              <a:t>Uncover quiescent Black holes at all astrophysical mass scales and other compact objects via capturing their transient flares     </a:t>
            </a:r>
          </a:p>
        </p:txBody>
      </p:sp>
      <p:sp>
        <p:nvSpPr>
          <p:cNvPr id="8" name="矩形 7"/>
          <p:cNvSpPr/>
          <p:nvPr/>
        </p:nvSpPr>
        <p:spPr>
          <a:xfrm>
            <a:off x="635000" y="4834319"/>
            <a:ext cx="6578600" cy="1200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latin typeface="Calibri" charset="0"/>
                <a:ea typeface="华文楷体" charset="0"/>
                <a:cs typeface="华文楷体" charset="0"/>
              </a:rPr>
              <a:t>Detect and localize electromagnetic-wave sources of gravitational-wave events by synergy with GW detectors</a:t>
            </a:r>
            <a:endParaRPr kumimoji="1" lang="en-US" altLang="zh-CN" sz="2400" dirty="0"/>
          </a:p>
        </p:txBody>
      </p:sp>
      <p:sp>
        <p:nvSpPr>
          <p:cNvPr id="14" name="矩形 13"/>
          <p:cNvSpPr/>
          <p:nvPr/>
        </p:nvSpPr>
        <p:spPr>
          <a:xfrm>
            <a:off x="635000" y="1628800"/>
            <a:ext cx="6426200" cy="1200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altLang="zh-CN" sz="2400" dirty="0">
                <a:latin typeface="Calibri" charset="0"/>
                <a:ea typeface="华文楷体" charset="0"/>
                <a:cs typeface="华文楷体" charset="0"/>
              </a:rPr>
              <a:t>Systematic survey of soft X-ray transients and variability of X-ray sources at high sensitivity and high cadence </a:t>
            </a:r>
            <a:endParaRPr lang="en-US" altLang="zh-CN" sz="2400" dirty="0">
              <a:solidFill>
                <a:srgbClr val="1F497D"/>
              </a:solidFill>
              <a:latin typeface="Calibri" charset="0"/>
              <a:ea typeface="华文楷体" charset="0"/>
              <a:cs typeface="华文楷体" charset="0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4"/>
          </p:nvPr>
        </p:nvSpPr>
        <p:spPr>
          <a:xfrm>
            <a:off x="7010400" y="6487297"/>
            <a:ext cx="2133600" cy="338696"/>
          </a:xfrm>
        </p:spPr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12</a:t>
            </a:fld>
            <a:endParaRPr lang="en-US">
              <a:latin typeface="Arial"/>
            </a:endParaRPr>
          </a:p>
        </p:txBody>
      </p:sp>
      <p:pic>
        <p:nvPicPr>
          <p:cNvPr id="12" name="Picture 5" descr="S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1" y="1694450"/>
            <a:ext cx="1625600" cy="105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BH-tidal-disru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1" y="3376884"/>
            <a:ext cx="1625600" cy="1069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5116856"/>
            <a:ext cx="1868880" cy="7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标题 1"/>
          <p:cNvSpPr txBox="1">
            <a:spLocks/>
          </p:cNvSpPr>
          <p:nvPr/>
        </p:nvSpPr>
        <p:spPr bwMode="auto">
          <a:xfrm>
            <a:off x="408971" y="66675"/>
            <a:ext cx="8417529" cy="7778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3366FF"/>
                </a:solidFill>
                <a:latin typeface="Candara"/>
                <a:ea typeface="+mj-ea"/>
                <a:cs typeface="Candara"/>
                <a:sym typeface="Arial" charset="0"/>
              </a:rPr>
              <a:t>Scientific objectives: systematic survey of transients &amp; monitoring variability in X-ray</a:t>
            </a:r>
            <a:endParaRPr lang="zh-CN" altLang="en-US" sz="2800" b="1" dirty="0">
              <a:solidFill>
                <a:srgbClr val="3366FF"/>
              </a:solidFill>
              <a:latin typeface="Candara"/>
              <a:ea typeface="+mj-ea"/>
              <a:cs typeface="Candara"/>
              <a:sym typeface="Arial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8" y="1147763"/>
            <a:ext cx="1420812" cy="91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996" name="矩形 5"/>
          <p:cNvSpPr>
            <a:spLocks noChangeArrowheads="1"/>
          </p:cNvSpPr>
          <p:nvPr/>
        </p:nvSpPr>
        <p:spPr bwMode="auto">
          <a:xfrm>
            <a:off x="255588" y="2085975"/>
            <a:ext cx="2119312" cy="92333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CN" dirty="0">
                <a:solidFill>
                  <a:schemeClr val="accent2"/>
                </a:solidFill>
                <a:latin typeface="Calibri" charset="0"/>
                <a:ea typeface="华文楷体" charset="0"/>
                <a:cs typeface="华文楷体" charset="0"/>
              </a:rPr>
              <a:t>High-redshift GRB </a:t>
            </a:r>
          </a:p>
          <a:p>
            <a:r>
              <a:rPr kumimoji="0" lang="en-US" altLang="zh-CN" dirty="0">
                <a:latin typeface="Calibri" charset="0"/>
                <a:ea typeface="华文楷体" charset="0"/>
                <a:cs typeface="华文楷体" charset="0"/>
              </a:rPr>
              <a:t>Trace first stars/BH</a:t>
            </a:r>
          </a:p>
          <a:p>
            <a:r>
              <a:rPr kumimoji="0" lang="en-US" altLang="zh-CN" dirty="0">
                <a:latin typeface="Calibri" charset="0"/>
                <a:ea typeface="华文楷体" charset="0"/>
                <a:cs typeface="华文楷体" charset="0"/>
              </a:rPr>
              <a:t>Early universe</a:t>
            </a:r>
          </a:p>
        </p:txBody>
      </p:sp>
      <p:pic>
        <p:nvPicPr>
          <p:cNvPr id="12" name="Picture 5" descr="S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111500"/>
            <a:ext cx="1419225" cy="92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BH-tidal-disru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907705"/>
            <a:ext cx="1512888" cy="99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92" descr="sun_soho"/>
          <p:cNvSpPr>
            <a:spLocks noChangeArrowheads="1"/>
          </p:cNvSpPr>
          <p:nvPr/>
        </p:nvSpPr>
        <p:spPr bwMode="auto">
          <a:xfrm>
            <a:off x="469900" y="5078413"/>
            <a:ext cx="1295400" cy="896937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5002" name="矩形 19"/>
          <p:cNvSpPr>
            <a:spLocks noChangeArrowheads="1"/>
          </p:cNvSpPr>
          <p:nvPr/>
        </p:nvSpPr>
        <p:spPr bwMode="auto">
          <a:xfrm>
            <a:off x="6738937" y="3903068"/>
            <a:ext cx="2087563" cy="830263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kumimoji="0" lang="en-US" altLang="zh-CN" sz="1600">
                <a:solidFill>
                  <a:srgbClr val="C0504D"/>
                </a:solidFill>
                <a:latin typeface="Calibri" charset="0"/>
                <a:ea typeface="华文楷体" charset="0"/>
                <a:cs typeface="华文楷体" charset="0"/>
              </a:rPr>
              <a:t>BH Tidal disruption </a:t>
            </a:r>
          </a:p>
          <a:p>
            <a:r>
              <a:rPr kumimoji="0" lang="en-US" altLang="zh-CN" sz="1600">
                <a:latin typeface="Calibri" charset="0"/>
                <a:ea typeface="华文楷体" charset="0"/>
                <a:cs typeface="华文楷体" charset="0"/>
              </a:rPr>
              <a:t>Quiescent MBH finder</a:t>
            </a:r>
          </a:p>
          <a:p>
            <a:r>
              <a:rPr kumimoji="0" lang="en-US" altLang="zh-CN" sz="1600">
                <a:latin typeface="Calibri" charset="0"/>
                <a:ea typeface="华文楷体" charset="0"/>
                <a:cs typeface="华文楷体" charset="0"/>
              </a:rPr>
              <a:t>BH accretion/jets</a:t>
            </a:r>
          </a:p>
        </p:txBody>
      </p:sp>
      <p:sp>
        <p:nvSpPr>
          <p:cNvPr id="85003" name="矩形 20"/>
          <p:cNvSpPr>
            <a:spLocks noChangeArrowheads="1"/>
          </p:cNvSpPr>
          <p:nvPr/>
        </p:nvSpPr>
        <p:spPr bwMode="auto">
          <a:xfrm>
            <a:off x="146050" y="4106863"/>
            <a:ext cx="1835150" cy="83026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kumimoji="0" lang="en-US" altLang="zh-CN" sz="1600">
                <a:solidFill>
                  <a:srgbClr val="C0504D"/>
                </a:solidFill>
                <a:latin typeface="Calibri" charset="0"/>
                <a:ea typeface="华文楷体" charset="0"/>
                <a:cs typeface="华文楷体" charset="0"/>
              </a:rPr>
              <a:t>SN shock breakout</a:t>
            </a:r>
          </a:p>
          <a:p>
            <a:r>
              <a:rPr kumimoji="0" lang="en-US" altLang="zh-CN" sz="1600">
                <a:latin typeface="Calibri" charset="0"/>
                <a:ea typeface="华文楷体" charset="0"/>
                <a:cs typeface="华文楷体" charset="0"/>
              </a:rPr>
              <a:t>SN physics</a:t>
            </a:r>
          </a:p>
          <a:p>
            <a:r>
              <a:rPr kumimoji="0" lang="en-US" altLang="zh-CN" sz="1600">
                <a:latin typeface="Calibri" charset="0"/>
                <a:ea typeface="华文楷体" charset="0"/>
                <a:cs typeface="华文楷体" charset="0"/>
              </a:rPr>
              <a:t>Size of progenitors</a:t>
            </a:r>
            <a:endParaRPr lang="zh-CN" altLang="en-US" sz="1600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6525820" y="1033463"/>
            <a:ext cx="1484686" cy="900079"/>
          </a:xfrm>
          <a:prstGeom prst="ellipse">
            <a:avLst/>
          </a:prstGeom>
          <a:blipFill dpi="0" rotWithShape="1">
            <a:blip r:embed="rId7"/>
            <a:srcRect/>
            <a:stretch>
              <a:fillRect b="-3308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5007" name="矩形 22"/>
          <p:cNvSpPr>
            <a:spLocks noChangeArrowheads="1"/>
          </p:cNvSpPr>
          <p:nvPr/>
        </p:nvSpPr>
        <p:spPr bwMode="auto">
          <a:xfrm>
            <a:off x="6813551" y="1856988"/>
            <a:ext cx="2087562" cy="83185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kumimoji="0" lang="en-US" altLang="zh-CN" sz="1600" dirty="0">
                <a:solidFill>
                  <a:srgbClr val="C0504D"/>
                </a:solidFill>
                <a:latin typeface="Calibri" charset="0"/>
                <a:ea typeface="华文楷体" charset="0"/>
                <a:cs typeface="华文楷体" charset="0"/>
              </a:rPr>
              <a:t>Active galactic nuclei</a:t>
            </a:r>
          </a:p>
          <a:p>
            <a:r>
              <a:rPr kumimoji="0" lang="en-US" altLang="zh-CN" sz="1600" dirty="0">
                <a:latin typeface="Calibri" charset="0"/>
                <a:ea typeface="华文楷体" charset="0"/>
                <a:cs typeface="华文楷体" charset="0"/>
              </a:rPr>
              <a:t>Extreme gravity, BH accretion/jets/growth</a:t>
            </a:r>
          </a:p>
        </p:txBody>
      </p:sp>
      <p:pic>
        <p:nvPicPr>
          <p:cNvPr id="24" name="图片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43" y="5006975"/>
            <a:ext cx="1185863" cy="96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" descr="cygnusx1_stsc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8937" y="4986338"/>
            <a:ext cx="1376363" cy="91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5011" name="矩形 26"/>
          <p:cNvSpPr>
            <a:spLocks noChangeArrowheads="1"/>
          </p:cNvSpPr>
          <p:nvPr/>
        </p:nvSpPr>
        <p:spPr bwMode="auto">
          <a:xfrm>
            <a:off x="2275681" y="5935663"/>
            <a:ext cx="1473200" cy="83185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kumimoji="0" lang="en-US" altLang="zh-CN" sz="1600">
                <a:solidFill>
                  <a:srgbClr val="C0504D"/>
                </a:solidFill>
                <a:latin typeface="Calibri" charset="0"/>
                <a:ea typeface="华文楷体" charset="0"/>
                <a:cs typeface="华文楷体" charset="0"/>
              </a:rPr>
              <a:t>SGR/magnetar</a:t>
            </a:r>
          </a:p>
          <a:p>
            <a:r>
              <a:rPr kumimoji="0" lang="en-US" altLang="zh-CN" sz="1600">
                <a:latin typeface="Calibri" charset="0"/>
                <a:ea typeface="华文楷体" charset="0"/>
                <a:cs typeface="华文楷体" charset="0"/>
              </a:rPr>
              <a:t>extreme magnetic Field</a:t>
            </a:r>
            <a:endParaRPr lang="zh-CN" altLang="en-US" sz="1600"/>
          </a:p>
        </p:txBody>
      </p:sp>
      <p:sp>
        <p:nvSpPr>
          <p:cNvPr id="85012" name="矩形 27"/>
          <p:cNvSpPr>
            <a:spLocks noChangeArrowheads="1"/>
          </p:cNvSpPr>
          <p:nvPr/>
        </p:nvSpPr>
        <p:spPr bwMode="auto">
          <a:xfrm>
            <a:off x="397064" y="5935663"/>
            <a:ext cx="1584325" cy="83185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kumimoji="0" lang="en-US" altLang="zh-CN" sz="1600" dirty="0">
                <a:solidFill>
                  <a:srgbClr val="C0504D"/>
                </a:solidFill>
                <a:latin typeface="Calibri" charset="0"/>
                <a:ea typeface="华文楷体" charset="0"/>
                <a:cs typeface="华文楷体" charset="0"/>
              </a:rPr>
              <a:t>Star X-ray flares</a:t>
            </a:r>
          </a:p>
          <a:p>
            <a:r>
              <a:rPr kumimoji="0" lang="en-US" altLang="zh-CN" sz="1600" dirty="0">
                <a:latin typeface="Calibri" charset="0"/>
                <a:ea typeface="华文楷体" charset="0"/>
                <a:cs typeface="华文楷体" charset="0"/>
              </a:rPr>
              <a:t>Magnetic fields</a:t>
            </a:r>
          </a:p>
          <a:p>
            <a:r>
              <a:rPr kumimoji="0" lang="en-US" altLang="zh-CN" sz="1600" dirty="0">
                <a:latin typeface="Calibri" charset="0"/>
                <a:ea typeface="华文楷体" charset="0"/>
                <a:cs typeface="华文楷体" charset="0"/>
              </a:rPr>
              <a:t>Corona activity</a:t>
            </a:r>
          </a:p>
        </p:txBody>
      </p:sp>
      <p:sp>
        <p:nvSpPr>
          <p:cNvPr id="85013" name="矩形 28"/>
          <p:cNvSpPr>
            <a:spLocks noChangeArrowheads="1"/>
          </p:cNvSpPr>
          <p:nvPr/>
        </p:nvSpPr>
        <p:spPr bwMode="auto">
          <a:xfrm>
            <a:off x="6540500" y="5903914"/>
            <a:ext cx="1944687" cy="83026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kumimoji="0" lang="en-US" altLang="zh-CN" sz="1600">
                <a:solidFill>
                  <a:srgbClr val="C0504D"/>
                </a:solidFill>
                <a:latin typeface="Calibri" charset="0"/>
                <a:ea typeface="华文楷体" charset="0"/>
                <a:cs typeface="华文楷体" charset="0"/>
              </a:rPr>
              <a:t>BH X-ray binary</a:t>
            </a:r>
          </a:p>
          <a:p>
            <a:r>
              <a:rPr kumimoji="0" lang="en-US" altLang="zh-CN" sz="1600">
                <a:latin typeface="Calibri" charset="0"/>
                <a:ea typeface="华文楷体" charset="0"/>
                <a:cs typeface="华文楷体" charset="0"/>
              </a:rPr>
              <a:t>Extreme gravity</a:t>
            </a:r>
          </a:p>
          <a:p>
            <a:r>
              <a:rPr kumimoji="0" lang="en-US" altLang="zh-CN" sz="1600">
                <a:latin typeface="Calibri" charset="0"/>
                <a:ea typeface="华文楷体" charset="0"/>
                <a:cs typeface="华文楷体" charset="0"/>
              </a:rPr>
              <a:t>BH physics/accretion</a:t>
            </a:r>
          </a:p>
        </p:txBody>
      </p:sp>
      <p:pic>
        <p:nvPicPr>
          <p:cNvPr id="30" name="Picture 17" descr="cv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75" y="5164137"/>
            <a:ext cx="1401763" cy="99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015" name="矩形 31"/>
          <p:cNvSpPr>
            <a:spLocks noChangeArrowheads="1"/>
          </p:cNvSpPr>
          <p:nvPr/>
        </p:nvSpPr>
        <p:spPr bwMode="auto">
          <a:xfrm>
            <a:off x="4087213" y="6089650"/>
            <a:ext cx="2178050" cy="58578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kumimoji="0" lang="en-US" altLang="zh-CN" sz="1600">
                <a:solidFill>
                  <a:srgbClr val="C0504D"/>
                </a:solidFill>
                <a:latin typeface="Calibri" charset="0"/>
                <a:ea typeface="华文楷体" charset="0"/>
                <a:cs typeface="华文楷体" charset="0"/>
              </a:rPr>
              <a:t>Thermal nuclear burst</a:t>
            </a:r>
          </a:p>
          <a:p>
            <a:r>
              <a:rPr kumimoji="0" lang="en-US" altLang="zh-CN" sz="1600">
                <a:latin typeface="Calibri" charset="0"/>
                <a:ea typeface="华文楷体" charset="0"/>
                <a:cs typeface="华文楷体" charset="0"/>
              </a:rPr>
              <a:t>Neutron stars physics</a:t>
            </a:r>
          </a:p>
        </p:txBody>
      </p:sp>
      <p:sp>
        <p:nvSpPr>
          <p:cNvPr id="85019" name="矩形 33"/>
          <p:cNvSpPr>
            <a:spLocks noChangeArrowheads="1"/>
          </p:cNvSpPr>
          <p:nvPr/>
        </p:nvSpPr>
        <p:spPr bwMode="auto">
          <a:xfrm>
            <a:off x="1765300" y="1135063"/>
            <a:ext cx="1438275" cy="92333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CN" dirty="0">
                <a:latin typeface="Calibri" charset="0"/>
                <a:ea typeface="华文楷体" charset="0"/>
                <a:cs typeface="华文楷体" charset="0"/>
              </a:rPr>
              <a:t>X-ray flash </a:t>
            </a:r>
          </a:p>
          <a:p>
            <a:r>
              <a:rPr kumimoji="0" lang="en-US" altLang="zh-CN" dirty="0">
                <a:latin typeface="Calibri" charset="0"/>
                <a:ea typeface="华文楷体" charset="0"/>
                <a:cs typeface="华文楷体" charset="0"/>
              </a:rPr>
              <a:t>&amp; LL GRB </a:t>
            </a:r>
          </a:p>
          <a:p>
            <a:r>
              <a:rPr kumimoji="0" lang="en-US" altLang="zh-CN" dirty="0">
                <a:latin typeface="Calibri" charset="0"/>
                <a:ea typeface="华文楷体" charset="0"/>
                <a:cs typeface="华文楷体" charset="0"/>
              </a:rPr>
              <a:t>GRB physics</a:t>
            </a:r>
          </a:p>
        </p:txBody>
      </p:sp>
      <p:sp>
        <p:nvSpPr>
          <p:cNvPr id="40" name="矩形 22"/>
          <p:cNvSpPr>
            <a:spLocks noChangeArrowheads="1"/>
          </p:cNvSpPr>
          <p:nvPr/>
        </p:nvSpPr>
        <p:spPr bwMode="auto">
          <a:xfrm>
            <a:off x="3274413" y="2037744"/>
            <a:ext cx="3266087" cy="646331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CN" dirty="0">
                <a:solidFill>
                  <a:srgbClr val="C0504D"/>
                </a:solidFill>
                <a:latin typeface="Calibri" charset="0"/>
                <a:ea typeface="华文楷体" charset="0"/>
                <a:cs typeface="华文楷体" charset="0"/>
              </a:rPr>
              <a:t>Neutron-star merger</a:t>
            </a:r>
          </a:p>
          <a:p>
            <a:r>
              <a:rPr kumimoji="0" lang="en-US" altLang="zh-CN" dirty="0">
                <a:latin typeface="Calibri" charset="0"/>
                <a:ea typeface="华文楷体" charset="0"/>
                <a:cs typeface="华文楷体" charset="0"/>
              </a:rPr>
              <a:t>EM </a:t>
            </a:r>
            <a:r>
              <a:rPr lang="en-US" altLang="zh-CN" dirty="0">
                <a:latin typeface="Calibri" charset="0"/>
                <a:ea typeface="华文楷体" charset="0"/>
                <a:cs typeface="华文楷体" charset="0"/>
              </a:rPr>
              <a:t>counterparts of </a:t>
            </a:r>
            <a:r>
              <a:rPr kumimoji="0" lang="en-US" altLang="zh-CN" dirty="0">
                <a:latin typeface="Calibri" charset="0"/>
                <a:ea typeface="华文楷体" charset="0"/>
                <a:cs typeface="华文楷体" charset="0"/>
              </a:rPr>
              <a:t>GW sources</a:t>
            </a:r>
          </a:p>
        </p:txBody>
      </p:sp>
      <p:pic>
        <p:nvPicPr>
          <p:cNvPr id="42" name="图片 12" descr="EP-flying2副本 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745">
            <a:off x="3754437" y="3291406"/>
            <a:ext cx="1881783" cy="91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8120" y="1033463"/>
            <a:ext cx="2554679" cy="981189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F80ED-4D3C-6648-8047-322902D54F1C}" type="slidenum">
              <a:rPr lang="zh-CN" altLang="en-US" smtClean="0"/>
              <a:pPr/>
              <a:t>13</a:t>
            </a:fld>
            <a:r>
              <a:rPr lang="en-US" altLang="zh-CN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41582307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Estimated detection rates of selected transients</a:t>
            </a:r>
            <a:endParaRPr kumimoji="1"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116813"/>
              </p:ext>
            </p:extLst>
          </p:nvPr>
        </p:nvGraphicFramePr>
        <p:xfrm>
          <a:off x="660400" y="1416734"/>
          <a:ext cx="7823200" cy="4571860"/>
        </p:xfrm>
        <a:graphic>
          <a:graphicData uri="http://schemas.openxmlformats.org/drawingml/2006/table">
            <a:tbl>
              <a:tblPr/>
              <a:tblGrid>
                <a:gridCol w="3802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0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Type of events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Estimated detections per year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Tidal disruption events (TDE)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20-120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TDE with jets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20 - 40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SN shock breakout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7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GRB  z &gt; 6 (8)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7 (3)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magnetar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X-ray flash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~10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Low-luminosity GRB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&lt; 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SFXT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~ 13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Stellar flares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In large number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F80ED-4D3C-6648-8047-322902D54F1C}" type="slidenum">
              <a:rPr lang="zh-CN" altLang="en-US" smtClean="0"/>
              <a:pPr/>
              <a:t>14</a:t>
            </a:fld>
            <a:r>
              <a:rPr lang="en-US" altLang="zh-CN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422283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Mission profile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2685" y="1154173"/>
            <a:ext cx="4956140" cy="5331146"/>
          </a:xfrm>
        </p:spPr>
        <p:txBody>
          <a:bodyPr/>
          <a:lstStyle/>
          <a:p>
            <a:r>
              <a:rPr kumimoji="1" lang="en-US" altLang="zh-CN" dirty="0"/>
              <a:t>Orbit: 600km, incl. &lt; 30deg</a:t>
            </a:r>
          </a:p>
          <a:p>
            <a:r>
              <a:rPr kumimoji="1" lang="en-US" altLang="zh-CN" dirty="0"/>
              <a:t>Observation mode</a:t>
            </a:r>
          </a:p>
          <a:p>
            <a:pPr lvl="1"/>
            <a:r>
              <a:rPr kumimoji="1" lang="en-US" altLang="zh-CN" dirty="0"/>
              <a:t>Survey mode: a series of </a:t>
            </a:r>
            <a:r>
              <a:rPr kumimoji="1" lang="en-US" altLang="zh-CN" dirty="0" err="1"/>
              <a:t>pointings</a:t>
            </a:r>
            <a:r>
              <a:rPr kumimoji="1" lang="en-US" altLang="zh-CN" dirty="0"/>
              <a:t> to the night-sky, each 11min exposure</a:t>
            </a:r>
          </a:p>
          <a:p>
            <a:pPr lvl="1"/>
            <a:r>
              <a:rPr kumimoji="1" lang="en-US" altLang="zh-CN" dirty="0"/>
              <a:t>cover the whole night sky in 3 orbits (97min each)</a:t>
            </a:r>
          </a:p>
          <a:p>
            <a:pPr lvl="1"/>
            <a:r>
              <a:rPr kumimoji="1" lang="en-US" altLang="zh-CN" dirty="0"/>
              <a:t>Follow-up mode: pointed observation with FXT (WXT remains operation)</a:t>
            </a:r>
          </a:p>
          <a:p>
            <a:pPr lvl="1"/>
            <a:r>
              <a:rPr kumimoji="1" lang="en-US" altLang="zh-CN" dirty="0"/>
              <a:t>Possible </a:t>
            </a:r>
            <a:r>
              <a:rPr kumimoji="1" lang="en-US" altLang="zh-CN" dirty="0" err="1"/>
              <a:t>ToO</a:t>
            </a:r>
            <a:r>
              <a:rPr kumimoji="1" lang="en-US" altLang="zh-CN" dirty="0"/>
              <a:t> mode </a:t>
            </a:r>
          </a:p>
          <a:p>
            <a:r>
              <a:rPr kumimoji="1" lang="en-US" altLang="zh-CN" dirty="0"/>
              <a:t>On-board transient data reduction</a:t>
            </a:r>
          </a:p>
          <a:p>
            <a:r>
              <a:rPr kumimoji="1" lang="en-US" altLang="zh-CN" dirty="0"/>
              <a:t>Quick alert data downlink</a:t>
            </a:r>
          </a:p>
          <a:p>
            <a:pPr lvl="1"/>
            <a:r>
              <a:rPr kumimoji="1" lang="en-US" altLang="zh-CN" dirty="0"/>
              <a:t>Baseline: </a:t>
            </a:r>
            <a:r>
              <a:rPr kumimoji="1" lang="en-US" altLang="zh-CN" dirty="0" err="1"/>
              <a:t>Beidou</a:t>
            </a:r>
            <a:r>
              <a:rPr kumimoji="1" lang="en-US" altLang="zh-CN" dirty="0"/>
              <a:t> navigation system</a:t>
            </a:r>
          </a:p>
          <a:p>
            <a:pPr lvl="1"/>
            <a:r>
              <a:rPr kumimoji="1" lang="en-US" altLang="zh-CN" dirty="0"/>
              <a:t>VHF network (French)</a:t>
            </a:r>
          </a:p>
          <a:p>
            <a:r>
              <a:rPr kumimoji="1" lang="en-US" altLang="zh-CN" dirty="0"/>
              <a:t>Nominal lifetime: 3 (+2) years</a:t>
            </a:r>
            <a:endParaRPr kumimoji="1"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83" y="982170"/>
            <a:ext cx="2042690" cy="17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400529"/>
              </p:ext>
            </p:extLst>
          </p:nvPr>
        </p:nvGraphicFramePr>
        <p:xfrm>
          <a:off x="5359461" y="3093583"/>
          <a:ext cx="3555773" cy="354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6" r:id="rId4" imgW="13876190" imgH="9142857" progId="MSPhotoEd.3">
                  <p:embed/>
                </p:oleObj>
              </mc:Choice>
              <mc:Fallback>
                <p:oleObj r:id="rId4" imgW="13876190" imgH="91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61" y="3093583"/>
                        <a:ext cx="3555773" cy="3545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063474" y="6356922"/>
            <a:ext cx="171072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Night-sky zone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F80ED-4D3C-6648-8047-322902D54F1C}" type="slidenum">
              <a:rPr lang="zh-CN" altLang="en-US" smtClean="0"/>
              <a:pPr/>
              <a:t>15</a:t>
            </a:fld>
            <a:r>
              <a:rPr lang="en-US" altLang="zh-CN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32207806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Current status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950997"/>
            <a:ext cx="8397949" cy="1068304"/>
          </a:xfrm>
        </p:spPr>
        <p:txBody>
          <a:bodyPr/>
          <a:lstStyle/>
          <a:p>
            <a:r>
              <a:rPr kumimoji="1" lang="en-US" altLang="zh-CN" sz="2000" dirty="0"/>
              <a:t>Among the top candidate missions in the 13th-5-year plan of CAS’s space science program; Currently under the final critical review, and the final adaption is expected to happen recently </a:t>
            </a:r>
          </a:p>
          <a:p>
            <a:r>
              <a:rPr kumimoji="1" lang="en-US" altLang="zh-CN" sz="2000" dirty="0"/>
              <a:t>Proposed launch:  2021/22</a:t>
            </a:r>
          </a:p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75" y="2493506"/>
            <a:ext cx="8555274" cy="390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3403"/>
            <a:ext cx="9144000" cy="53459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0600" y="2322310"/>
            <a:ext cx="49280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China’s space science &amp; exploration road map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6642100" y="4152900"/>
            <a:ext cx="2095500" cy="7366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34770" y="2111475"/>
            <a:ext cx="290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D. </a:t>
            </a:r>
            <a:r>
              <a:rPr lang="en-GB" i="1" dirty="0" err="1"/>
              <a:t>Normile</a:t>
            </a:r>
            <a:r>
              <a:rPr lang="en-GB" i="1" dirty="0"/>
              <a:t> 2016 Science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F80ED-4D3C-6648-8047-322902D54F1C}" type="slidenum">
              <a:rPr lang="zh-CN" altLang="en-US" smtClean="0"/>
              <a:pPr/>
              <a:t>16</a:t>
            </a:fld>
            <a:r>
              <a:rPr lang="en-US" altLang="zh-CN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424093222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CN" dirty="0"/>
              <a:t>Time domain astronomy has come of a golden age of multi-wavelength &amp; multi-messenger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/>
              <a:t>New technology is needed to look both deeper &amp; wider in soft X-rays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/>
              <a:t>MPO lobster-eye is such a promising technique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/>
              <a:t>The Einstein Probe is a small yet ambitious mission, which is expected to explore new discovery space </a:t>
            </a:r>
            <a:r>
              <a:rPr kumimoji="1" lang="is-IS" altLang="zh-CN" dirty="0"/>
              <a:t>…...</a:t>
            </a:r>
            <a:r>
              <a:rPr kumimoji="1" lang="en-US" altLang="zh-CN" dirty="0"/>
              <a:t> 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57200" y="4521532"/>
            <a:ext cx="8229600" cy="1518294"/>
            <a:chOff x="457200" y="4521532"/>
            <a:chExt cx="8229600" cy="1518294"/>
          </a:xfrm>
        </p:grpSpPr>
        <p:sp>
          <p:nvSpPr>
            <p:cNvPr id="4" name="标题 1"/>
            <p:cNvSpPr txBox="1">
              <a:spLocks/>
            </p:cNvSpPr>
            <p:nvPr/>
          </p:nvSpPr>
          <p:spPr bwMode="auto">
            <a:xfrm>
              <a:off x="457200" y="4521532"/>
              <a:ext cx="8229600" cy="1287462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3366FF"/>
                  </a:solidFill>
                  <a:latin typeface="Candara"/>
                  <a:ea typeface="+mj-ea"/>
                  <a:cs typeface="Candara"/>
                  <a:sym typeface="Arial" charset="0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993300"/>
                  </a:solidFill>
                  <a:latin typeface="Arial" pitchFamily="34" charset="0"/>
                  <a:ea typeface="宋体" pitchFamily="2" charset="-122"/>
                  <a:cs typeface="宋体" charset="0"/>
                  <a:sym typeface="Arial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993300"/>
                  </a:solidFill>
                  <a:latin typeface="Arial" pitchFamily="34" charset="0"/>
                  <a:ea typeface="宋体" pitchFamily="2" charset="-122"/>
                  <a:cs typeface="宋体" charset="0"/>
                  <a:sym typeface="Arial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993300"/>
                  </a:solidFill>
                  <a:latin typeface="Arial" pitchFamily="34" charset="0"/>
                  <a:ea typeface="宋体" pitchFamily="2" charset="-122"/>
                  <a:cs typeface="宋体" charset="0"/>
                  <a:sym typeface="Arial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993300"/>
                  </a:solidFill>
                  <a:latin typeface="Arial" pitchFamily="34" charset="0"/>
                  <a:ea typeface="宋体" pitchFamily="2" charset="-122"/>
                  <a:cs typeface="宋体" charset="0"/>
                  <a:sym typeface="Arial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993300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993300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993300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993300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9pPr>
            </a:lstStyle>
            <a:p>
              <a:r>
                <a:rPr lang="en-GB" kern="0" dirty="0">
                  <a:solidFill>
                    <a:srgbClr val="595959"/>
                  </a:solidFill>
                </a:rPr>
                <a:t>Thank you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170043" y="5578161"/>
              <a:ext cx="2803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i="1" dirty="0"/>
                <a:t>http://</a:t>
              </a:r>
              <a:r>
                <a:rPr kumimoji="1" lang="en-US" altLang="zh-CN" sz="2400" i="1" u="sng" dirty="0" err="1"/>
                <a:t>ep.bao.ac.cn</a:t>
              </a:r>
              <a:endParaRPr kumimoji="1" lang="zh-CN" altLang="en-US" sz="2400" i="1" u="sng" dirty="0"/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F80ED-4D3C-6648-8047-322902D54F1C}" type="slidenum">
              <a:rPr lang="zh-CN" altLang="en-US" smtClean="0"/>
              <a:pPr/>
              <a:t>17</a:t>
            </a:fld>
            <a:r>
              <a:rPr lang="en-US" altLang="zh-CN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497183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46" y="2345622"/>
            <a:ext cx="1005914" cy="113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60" y="1454982"/>
            <a:ext cx="1490007" cy="106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2020+ :  multi-wavelength &amp; multi-messenger </a:t>
            </a:r>
            <a:br>
              <a:rPr kumimoji="1" lang="en-US" altLang="zh-CN" dirty="0"/>
            </a:br>
            <a:r>
              <a:rPr kumimoji="1" lang="en-US" altLang="zh-CN" dirty="0"/>
              <a:t>time-domain astronomy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92100"/>
            <a:ext cx="3962400" cy="392684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CN" dirty="0"/>
              <a:t>Multi-wavelength 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6030615" y="1041299"/>
            <a:ext cx="2869416" cy="94508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SzPct val="63000"/>
              <a:buFont typeface="Wingdings" charset="2"/>
              <a:buChar char=""/>
              <a:defRPr sz="2400" b="0" baseline="0">
                <a:solidFill>
                  <a:schemeClr val="tx1"/>
                </a:solidFill>
                <a:latin typeface="Candara"/>
                <a:ea typeface="+mn-ea"/>
                <a:cs typeface="Candara"/>
                <a:sym typeface="Arial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SzPct val="63000"/>
              <a:buFont typeface="Wingdings" charset="2"/>
              <a:buChar char=""/>
              <a:defRPr sz="2000" b="0" baseline="0">
                <a:solidFill>
                  <a:schemeClr val="tx1"/>
                </a:solidFill>
                <a:latin typeface="Candara"/>
                <a:ea typeface="+mn-ea"/>
                <a:cs typeface="Candara"/>
                <a:sym typeface="Arial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SzPct val="63000"/>
              <a:buFont typeface="Wingdings" charset="2"/>
              <a:buChar char=""/>
              <a:defRPr sz="1800" b="0" baseline="0">
                <a:solidFill>
                  <a:schemeClr val="tx1"/>
                </a:solidFill>
                <a:latin typeface="Arial"/>
                <a:ea typeface="+mn-ea"/>
                <a:cs typeface="Arial"/>
                <a:sym typeface="Arial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SzPct val="63000"/>
              <a:buFont typeface="Wingdings" charset="2"/>
              <a:buChar char=""/>
              <a:defRPr sz="1600" b="0">
                <a:solidFill>
                  <a:schemeClr val="tx1"/>
                </a:solidFill>
                <a:latin typeface="Arial"/>
                <a:ea typeface="+mn-ea"/>
                <a:cs typeface="Arial"/>
                <a:sym typeface="Arial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3000"/>
              <a:buFont typeface="Wingdings" charset="2"/>
              <a:buChar char=""/>
              <a:defRPr sz="1800" b="1">
                <a:solidFill>
                  <a:schemeClr val="tx1"/>
                </a:solidFill>
                <a:latin typeface="Chalkboard"/>
                <a:ea typeface="+mn-ea"/>
                <a:cs typeface="Chalkboard"/>
                <a:sym typeface="Arial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/>
              <a:t>Multi-messenger</a:t>
            </a:r>
          </a:p>
          <a:p>
            <a:pPr marL="0" indent="0" algn="ctr">
              <a:buNone/>
            </a:pPr>
            <a:r>
              <a:rPr kumimoji="1" lang="en-US" altLang="zh-CN" dirty="0"/>
              <a:t> GW, neutrino</a:t>
            </a:r>
            <a:endParaRPr kumimoji="1" lang="zh-CN" altLang="en-US" dirty="0"/>
          </a:p>
        </p:txBody>
      </p:sp>
      <p:sp>
        <p:nvSpPr>
          <p:cNvPr id="5" name="直角双向箭头 4"/>
          <p:cNvSpPr/>
          <p:nvPr/>
        </p:nvSpPr>
        <p:spPr bwMode="auto">
          <a:xfrm flipH="1">
            <a:off x="1062792" y="1459384"/>
            <a:ext cx="2688614" cy="4968552"/>
          </a:xfrm>
          <a:prstGeom prst="leftUpArrow">
            <a:avLst>
              <a:gd name="adj1" fmla="val 1930"/>
              <a:gd name="adj2" fmla="val 2561"/>
              <a:gd name="adj3" fmla="val 4756"/>
            </a:avLst>
          </a:prstGeom>
          <a:solidFill>
            <a:srgbClr val="3366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Arial" charset="0"/>
              <a:ea typeface="楷体_GB2312" pitchFamily="49" charset="-122"/>
              <a:cs typeface="楷体_GB2312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039" y="5106471"/>
            <a:ext cx="2232248" cy="11774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808" y="3974879"/>
            <a:ext cx="2232248" cy="11569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808" y="2800223"/>
            <a:ext cx="2236479" cy="11794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808" y="1665228"/>
            <a:ext cx="2232248" cy="116230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3869" y="5491832"/>
            <a:ext cx="896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b="1" dirty="0">
                <a:solidFill>
                  <a:srgbClr val="000000"/>
                </a:solidFill>
                <a:latin typeface="Heiti SC Light"/>
                <a:ea typeface="Heiti SC Light"/>
                <a:cs typeface="Heiti SC Light"/>
              </a:rPr>
              <a:t>radio</a:t>
            </a:r>
            <a:endParaRPr kumimoji="1" lang="zh-CN" altLang="en-US" sz="2200" b="1" dirty="0">
              <a:solidFill>
                <a:srgbClr val="000000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078" y="4123680"/>
            <a:ext cx="1145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b="1" dirty="0">
                <a:solidFill>
                  <a:srgbClr val="000000"/>
                </a:solidFill>
                <a:latin typeface="Heiti SC Light"/>
                <a:ea typeface="Heiti SC Light"/>
                <a:cs typeface="Heiti SC Light"/>
              </a:rPr>
              <a:t>optical</a:t>
            </a:r>
            <a:endParaRPr kumimoji="1" lang="zh-CN" altLang="en-US" sz="2200" b="1" dirty="0">
              <a:solidFill>
                <a:srgbClr val="000000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7204" y="3187576"/>
            <a:ext cx="878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b="1" dirty="0">
                <a:solidFill>
                  <a:srgbClr val="000000"/>
                </a:solidFill>
                <a:latin typeface="Heiti SC Light"/>
                <a:ea typeface="Heiti SC Light"/>
                <a:cs typeface="Heiti SC Light"/>
              </a:rPr>
              <a:t>X-ray</a:t>
            </a:r>
            <a:endParaRPr kumimoji="1" lang="zh-CN" altLang="en-US" sz="2200" b="1" dirty="0">
              <a:solidFill>
                <a:srgbClr val="000000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3869" y="1819424"/>
            <a:ext cx="864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200" b="1" dirty="0">
                <a:solidFill>
                  <a:srgbClr val="000000"/>
                </a:solidFill>
                <a:latin typeface="Heiti SC Light"/>
                <a:ea typeface="Heiti SC Light"/>
                <a:cs typeface="Heiti SC Light"/>
              </a:rPr>
              <a:t>γ</a:t>
            </a:r>
            <a:r>
              <a:rPr kumimoji="1" lang="en-US" altLang="zh-CN" sz="2200" b="1" dirty="0">
                <a:solidFill>
                  <a:srgbClr val="000000"/>
                </a:solidFill>
                <a:latin typeface="Heiti SC Light"/>
                <a:ea typeface="Heiti SC Light"/>
                <a:cs typeface="Heiti SC Light"/>
              </a:rPr>
              <a:t>-ray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75845" y="6322020"/>
            <a:ext cx="8092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b="1" dirty="0">
                <a:solidFill>
                  <a:srgbClr val="000000"/>
                </a:solidFill>
                <a:latin typeface="Heiti SC Light"/>
                <a:ea typeface="Heiti SC Light"/>
                <a:cs typeface="Heiti SC Light"/>
              </a:rPr>
              <a:t>Time</a:t>
            </a:r>
            <a:endParaRPr kumimoji="1" lang="zh-CN" altLang="en-US" sz="2200" b="1" dirty="0">
              <a:solidFill>
                <a:srgbClr val="000000"/>
              </a:solidFill>
              <a:latin typeface="Heiti SC Light"/>
              <a:ea typeface="Heiti SC Light"/>
              <a:cs typeface="Heiti SC Light"/>
            </a:endParaRPr>
          </a:p>
        </p:txBody>
      </p:sp>
      <p:pic>
        <p:nvPicPr>
          <p:cNvPr id="18" name="图片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73" y="5340585"/>
            <a:ext cx="1541491" cy="85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6057" y="5340585"/>
            <a:ext cx="1497894" cy="83882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134044" y="620028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LOFAR</a:t>
            </a:r>
            <a:r>
              <a:rPr kumimoji="1" lang="zh-CN" altLang="en-US" dirty="0"/>
              <a:t>、</a:t>
            </a:r>
            <a:r>
              <a:rPr kumimoji="1" lang="en-US" altLang="zh-CN" dirty="0"/>
              <a:t>SKA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5306002" y="4601475"/>
            <a:ext cx="92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LSST 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3672674" y="3446497"/>
            <a:ext cx="27049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dirty="0"/>
              <a:t>Soft X-ray yet to cover</a:t>
            </a:r>
            <a:endParaRPr kumimoji="1" lang="zh-CN" altLang="en-US" dirty="0"/>
          </a:p>
        </p:txBody>
      </p:sp>
      <p:pic>
        <p:nvPicPr>
          <p:cNvPr id="28" name="Picture 12" descr="binary-wave-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87" y="2055670"/>
            <a:ext cx="1759071" cy="117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7381843" y="4181074"/>
            <a:ext cx="115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FFFF"/>
                </a:solidFill>
              </a:rPr>
              <a:t>Adv. LIGO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8850" y="3421097"/>
            <a:ext cx="2208056" cy="1356346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503516" y="4421261"/>
            <a:ext cx="2170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FFFF"/>
                </a:solidFill>
                <a:latin typeface="Arial"/>
                <a:ea typeface="宋体"/>
                <a:cs typeface="宋体"/>
              </a:rPr>
              <a:t>LIGO/VIRGO/</a:t>
            </a:r>
            <a:r>
              <a:rPr kumimoji="1" lang="en-US" altLang="zh-CN" sz="1600" dirty="0" err="1">
                <a:solidFill>
                  <a:srgbClr val="FFFFFF"/>
                </a:solidFill>
                <a:latin typeface="Arial"/>
                <a:ea typeface="宋体"/>
                <a:cs typeface="宋体"/>
              </a:rPr>
              <a:t>Kangra</a:t>
            </a:r>
            <a:endParaRPr kumimoji="1" lang="zh-CN" altLang="en-US" sz="1600" dirty="0">
              <a:solidFill>
                <a:srgbClr val="FFFFFF"/>
              </a:solidFill>
              <a:latin typeface="Arial"/>
              <a:ea typeface="宋体"/>
              <a:cs typeface="宋体"/>
            </a:endParaRPr>
          </a:p>
        </p:txBody>
      </p:sp>
      <p:pic>
        <p:nvPicPr>
          <p:cNvPr id="27" name="图片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07" y="3985017"/>
            <a:ext cx="1579996" cy="126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07" y="4868770"/>
            <a:ext cx="1506691" cy="160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本框 14"/>
          <p:cNvSpPr txBox="1">
            <a:spLocks noChangeArrowheads="1"/>
          </p:cNvSpPr>
          <p:nvPr/>
        </p:nvSpPr>
        <p:spPr bwMode="auto">
          <a:xfrm>
            <a:off x="7465323" y="6196161"/>
            <a:ext cx="85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1400" dirty="0" err="1">
                <a:solidFill>
                  <a:srgbClr val="FFFFFF"/>
                </a:solidFill>
              </a:rPr>
              <a:t>IceCube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  <p:pic>
        <p:nvPicPr>
          <p:cNvPr id="36" name="图片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44" y="1620082"/>
            <a:ext cx="1046323" cy="88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5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57" y="2411462"/>
            <a:ext cx="1350991" cy="10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4392938" y="3077985"/>
            <a:ext cx="107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SVOM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F80ED-4D3C-6648-8047-322902D54F1C}" type="slidenum">
              <a:rPr lang="zh-CN" altLang="en-US" smtClean="0"/>
              <a:pPr/>
              <a:t>2</a:t>
            </a:fld>
            <a:r>
              <a:rPr lang="en-US" altLang="zh-CN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7783858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3" y="825690"/>
            <a:ext cx="80772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直角三角形 2"/>
          <p:cNvSpPr/>
          <p:nvPr/>
        </p:nvSpPr>
        <p:spPr>
          <a:xfrm>
            <a:off x="1601264" y="1406223"/>
            <a:ext cx="8366679" cy="4571571"/>
          </a:xfrm>
          <a:prstGeom prst="rtTriangle">
            <a:avLst/>
          </a:prstGeom>
          <a:gradFill flip="none" rotWithShape="1">
            <a:gsLst>
              <a:gs pos="57000">
                <a:srgbClr val="CCFFCC">
                  <a:alpha val="24000"/>
                </a:srgbClr>
              </a:gs>
              <a:gs pos="100000">
                <a:srgbClr val="000000">
                  <a:alpha val="24000"/>
                </a:srgbClr>
              </a:gs>
            </a:gsLst>
            <a:lin ang="5400000" scaled="0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52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  <a:latin typeface="Calibri"/>
                <a:ea typeface="宋体"/>
              </a:rPr>
              <a:t>Largely unexplored</a:t>
            </a:r>
          </a:p>
        </p:txBody>
      </p:sp>
      <p:sp>
        <p:nvSpPr>
          <p:cNvPr id="4" name="动作按钮: 帮助 3">
            <a:hlinkClick r:id="" action="ppaction://noaction" highlightClick="1"/>
          </p:cNvPr>
          <p:cNvSpPr/>
          <p:nvPr/>
        </p:nvSpPr>
        <p:spPr>
          <a:xfrm>
            <a:off x="2750930" y="2900205"/>
            <a:ext cx="1042988" cy="1042987"/>
          </a:xfrm>
          <a:prstGeom prst="actionButtonHelp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60422" name="文本框 37"/>
          <p:cNvSpPr txBox="1">
            <a:spLocks noChangeArrowheads="1"/>
          </p:cNvSpPr>
          <p:nvPr/>
        </p:nvSpPr>
        <p:spPr bwMode="auto">
          <a:xfrm>
            <a:off x="4378938" y="927214"/>
            <a:ext cx="993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1200" dirty="0">
                <a:solidFill>
                  <a:srgbClr val="000000"/>
                </a:solidFill>
              </a:rPr>
              <a:t>SWIFT/BAT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pic>
        <p:nvPicPr>
          <p:cNvPr id="60423" name="图片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75" y="1640057"/>
            <a:ext cx="8667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文本框 40"/>
          <p:cNvSpPr txBox="1">
            <a:spLocks noChangeArrowheads="1"/>
          </p:cNvSpPr>
          <p:nvPr/>
        </p:nvSpPr>
        <p:spPr bwMode="auto">
          <a:xfrm>
            <a:off x="6530987" y="1362245"/>
            <a:ext cx="5603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1200" dirty="0">
                <a:solidFill>
                  <a:srgbClr val="000000"/>
                </a:solidFill>
              </a:rPr>
              <a:t>MAXI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pic>
        <p:nvPicPr>
          <p:cNvPr id="60425" name="图片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00" y="1362245"/>
            <a:ext cx="7731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6" name="文本框 52"/>
          <p:cNvSpPr txBox="1">
            <a:spLocks noChangeArrowheads="1"/>
          </p:cNvSpPr>
          <p:nvPr/>
        </p:nvSpPr>
        <p:spPr bwMode="auto">
          <a:xfrm>
            <a:off x="5286080" y="1109953"/>
            <a:ext cx="1146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1200" dirty="0">
                <a:solidFill>
                  <a:srgbClr val="000000"/>
                </a:solidFill>
              </a:rPr>
              <a:t>SVOM/</a:t>
            </a:r>
            <a:r>
              <a:rPr lang="en-US" altLang="zh-CN" sz="1200" dirty="0" err="1">
                <a:solidFill>
                  <a:srgbClr val="000000"/>
                </a:solidFill>
              </a:rPr>
              <a:t>Eclairs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60427" name="内容占位符 2"/>
          <p:cNvSpPr>
            <a:spLocks noGrp="1"/>
          </p:cNvSpPr>
          <p:nvPr>
            <p:ph idx="1"/>
          </p:nvPr>
        </p:nvSpPr>
        <p:spPr>
          <a:xfrm>
            <a:off x="676891" y="6355710"/>
            <a:ext cx="7793402" cy="431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600"/>
              </a:spcAft>
              <a:buClr>
                <a:schemeClr val="accent1"/>
              </a:buClr>
              <a:buFont typeface="Arial" charset="0"/>
              <a:buNone/>
            </a:pPr>
            <a:r>
              <a:rPr kumimoji="0" lang="en-US" altLang="zh-CN" sz="2200" dirty="0">
                <a:ea typeface="华文楷体" charset="0"/>
              </a:rPr>
              <a:t>Requirements:  higher sensitivity, large </a:t>
            </a:r>
            <a:r>
              <a:rPr kumimoji="0" lang="en-US" altLang="zh-CN" sz="2200" dirty="0" err="1">
                <a:ea typeface="华文楷体" charset="0"/>
              </a:rPr>
              <a:t>FoV</a:t>
            </a:r>
            <a:r>
              <a:rPr kumimoji="0" lang="en-US" altLang="zh-CN" sz="2200" dirty="0">
                <a:ea typeface="华文楷体" charset="0"/>
              </a:rPr>
              <a:t>, </a:t>
            </a:r>
            <a:r>
              <a:rPr lang="en-US" altLang="zh-CN" sz="2200" dirty="0">
                <a:ea typeface="华文楷体" charset="0"/>
              </a:rPr>
              <a:t>and </a:t>
            </a:r>
            <a:r>
              <a:rPr kumimoji="0" lang="en-US" altLang="zh-CN" sz="2200" dirty="0">
                <a:ea typeface="华文楷体" charset="0"/>
              </a:rPr>
              <a:t>high cadence</a:t>
            </a: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275547" y="274638"/>
            <a:ext cx="8576229" cy="561975"/>
          </a:xfrm>
        </p:spPr>
        <p:txBody>
          <a:bodyPr/>
          <a:lstStyle/>
          <a:p>
            <a:r>
              <a:rPr kumimoji="1" lang="en-US" altLang="zh-CN" b="0" dirty="0"/>
              <a:t>Needs for more sensitive surveys of X-ray transients</a:t>
            </a:r>
            <a:endParaRPr kumimoji="1" lang="zh-CN" altLang="en-US" b="0" dirty="0"/>
          </a:p>
        </p:txBody>
      </p:sp>
      <p:sp>
        <p:nvSpPr>
          <p:cNvPr id="15" name="矩形 14"/>
          <p:cNvSpPr/>
          <p:nvPr/>
        </p:nvSpPr>
        <p:spPr>
          <a:xfrm>
            <a:off x="4420361" y="4000916"/>
            <a:ext cx="2698774" cy="1515621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9525" cap="flat" cmpd="sng" algn="ctr">
            <a:solidFill>
              <a:srgbClr val="31B6FD"/>
            </a:solidFill>
            <a:prstDash val="solid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92050" y="5000334"/>
            <a:ext cx="139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Z&gt;10 GRBs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8322336" y="4669470"/>
            <a:ext cx="821663" cy="9754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61" y="1184578"/>
            <a:ext cx="867762" cy="7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F80ED-4D3C-6648-8047-322902D54F1C}" type="slidenum">
              <a:rPr lang="zh-CN" altLang="en-US" smtClean="0"/>
              <a:pPr/>
              <a:t>3</a:t>
            </a:fld>
            <a:r>
              <a:rPr lang="en-US" altLang="zh-CN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20769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042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82414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46375"/>
            <a:ext cx="8343900" cy="955675"/>
          </a:xfrm>
        </p:spPr>
        <p:txBody>
          <a:bodyPr/>
          <a:lstStyle/>
          <a:p>
            <a:pPr algn="ctr"/>
            <a:r>
              <a:rPr kumimoji="1" lang="en-US" altLang="zh-CN" sz="3200" dirty="0">
                <a:solidFill>
                  <a:srgbClr val="FFFF00"/>
                </a:solidFill>
              </a:rPr>
              <a:t>Electromagnetic sources of gravitational wave events </a:t>
            </a:r>
            <a:endParaRPr kumimoji="1"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5" name="直角双向箭头 4"/>
          <p:cNvSpPr/>
          <p:nvPr/>
        </p:nvSpPr>
        <p:spPr bwMode="auto">
          <a:xfrm flipH="1">
            <a:off x="2158998" y="1397000"/>
            <a:ext cx="5473702" cy="3644900"/>
          </a:xfrm>
          <a:prstGeom prst="leftUpArrow">
            <a:avLst>
              <a:gd name="adj1" fmla="val 1930"/>
              <a:gd name="adj2" fmla="val 2561"/>
              <a:gd name="adj3" fmla="val 4756"/>
            </a:avLst>
          </a:prstGeom>
          <a:solidFill>
            <a:srgbClr val="3366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Arial" charset="0"/>
              <a:ea typeface="楷体_GB2312" pitchFamily="49" charset="-122"/>
              <a:cs typeface="楷体_GB2312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78" y="2437367"/>
            <a:ext cx="1546213" cy="104119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669399"/>
            <a:ext cx="2590802" cy="99506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 rot="10800000">
            <a:off x="1762737" y="1576059"/>
            <a:ext cx="523220" cy="2772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zh-CN" sz="2200" b="1" dirty="0">
                <a:solidFill>
                  <a:srgbClr val="000000"/>
                </a:solidFill>
                <a:latin typeface="Heiti SC Light"/>
                <a:ea typeface="Heiti SC Light"/>
                <a:cs typeface="Heiti SC Light"/>
              </a:rPr>
              <a:t>High frequency GW</a:t>
            </a:r>
            <a:endParaRPr kumimoji="1" lang="zh-CN" altLang="en-US" sz="2200" b="1" dirty="0">
              <a:solidFill>
                <a:srgbClr val="000000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463800" y="4929952"/>
            <a:ext cx="896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b="1" dirty="0">
                <a:solidFill>
                  <a:srgbClr val="000000"/>
                </a:solidFill>
                <a:latin typeface="Heiti SC Light"/>
                <a:ea typeface="Heiti SC Light"/>
                <a:cs typeface="Heiti SC Light"/>
              </a:rPr>
              <a:t>radio</a:t>
            </a:r>
            <a:endParaRPr kumimoji="1" lang="zh-CN" altLang="en-US" sz="2200" b="1" dirty="0">
              <a:solidFill>
                <a:srgbClr val="000000"/>
              </a:solidFill>
              <a:latin typeface="Heiti SC Light"/>
              <a:ea typeface="Heiti SC Light"/>
              <a:cs typeface="Heiti SC Ligh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398" y="5333517"/>
            <a:ext cx="1498602" cy="1003196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327651" y="4930408"/>
            <a:ext cx="878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b="1" dirty="0">
                <a:solidFill>
                  <a:srgbClr val="000000"/>
                </a:solidFill>
                <a:latin typeface="Heiti SC Light"/>
                <a:ea typeface="Heiti SC Light"/>
                <a:cs typeface="Heiti SC Light"/>
              </a:rPr>
              <a:t>X-ray</a:t>
            </a:r>
            <a:endParaRPr kumimoji="1" lang="zh-CN" altLang="en-US" sz="2200" b="1" dirty="0">
              <a:solidFill>
                <a:srgbClr val="000000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669923" y="4930865"/>
            <a:ext cx="15038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b="1" dirty="0">
                <a:solidFill>
                  <a:srgbClr val="000000"/>
                </a:solidFill>
                <a:latin typeface="Heiti SC Light"/>
                <a:ea typeface="Heiti SC Light"/>
                <a:cs typeface="Heiti SC Light"/>
              </a:rPr>
              <a:t>IR/optical</a:t>
            </a:r>
            <a:endParaRPr kumimoji="1" lang="zh-CN" altLang="en-US" sz="2200" b="1" dirty="0">
              <a:solidFill>
                <a:srgbClr val="000000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61151" y="4920060"/>
            <a:ext cx="864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b="1" dirty="0" err="1">
                <a:solidFill>
                  <a:srgbClr val="000000"/>
                </a:solidFill>
                <a:latin typeface="Heiti SC Light"/>
                <a:ea typeface="Heiti SC Light"/>
                <a:cs typeface="Heiti SC Light"/>
              </a:rPr>
              <a:t>γ</a:t>
            </a:r>
            <a:r>
              <a:rPr kumimoji="1" lang="en-US" altLang="zh-CN" sz="2200" b="1" dirty="0">
                <a:solidFill>
                  <a:srgbClr val="000000"/>
                </a:solidFill>
                <a:latin typeface="Heiti SC Light"/>
                <a:ea typeface="Heiti SC Light"/>
                <a:cs typeface="Heiti SC Light"/>
              </a:rPr>
              <a:t>-ray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705036" y="1269611"/>
            <a:ext cx="284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NS-NS/BH-NS mergers</a:t>
            </a:r>
            <a:endParaRPr kumimoji="1" lang="zh-CN" altLang="en-US" sz="22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657850" y="4485573"/>
            <a:ext cx="19501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b="1" dirty="0">
                <a:solidFill>
                  <a:srgbClr val="FF0000"/>
                </a:solidFill>
                <a:latin typeface="Heiti SC Light"/>
                <a:ea typeface="Heiti SC Light"/>
                <a:cs typeface="Heiti SC Light"/>
              </a:rPr>
              <a:t>EM spectrum</a:t>
            </a:r>
            <a:endParaRPr kumimoji="1" lang="zh-CN" altLang="en-US" sz="2200" b="1" dirty="0">
              <a:solidFill>
                <a:srgbClr val="FF0000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42" name="文本框 41"/>
          <p:cNvSpPr txBox="1"/>
          <p:nvPr/>
        </p:nvSpPr>
        <p:spPr>
          <a:xfrm rot="10800000">
            <a:off x="2285957" y="1626680"/>
            <a:ext cx="523220" cy="6091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zh-CN" sz="2200" b="1" dirty="0">
                <a:solidFill>
                  <a:srgbClr val="FF0000"/>
                </a:solidFill>
                <a:latin typeface="Heiti SC Light"/>
                <a:ea typeface="Heiti SC Light"/>
                <a:cs typeface="Heiti SC Light"/>
              </a:rPr>
              <a:t>GW</a:t>
            </a:r>
            <a:endParaRPr kumimoji="1" lang="zh-CN" altLang="en-US" sz="2200" b="1" dirty="0">
              <a:solidFill>
                <a:srgbClr val="FF0000"/>
              </a:solidFill>
              <a:latin typeface="Heiti SC Light"/>
              <a:ea typeface="Heiti SC Light"/>
              <a:cs typeface="Heiti SC Light"/>
            </a:endParaRPr>
          </a:p>
        </p:txBody>
      </p:sp>
      <p:pic>
        <p:nvPicPr>
          <p:cNvPr id="45" name="图片 12" descr="EP-flying2副本 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065">
            <a:off x="5153225" y="5478617"/>
            <a:ext cx="1382893" cy="67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文本框 45"/>
          <p:cNvSpPr txBox="1"/>
          <p:nvPr/>
        </p:nvSpPr>
        <p:spPr>
          <a:xfrm>
            <a:off x="226991" y="3077485"/>
            <a:ext cx="154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FFFF"/>
                </a:solidFill>
                <a:latin typeface="Arial"/>
                <a:ea typeface="宋体"/>
                <a:cs typeface="宋体"/>
              </a:rPr>
              <a:t>LIGO/VIRGO</a:t>
            </a:r>
            <a:endParaRPr kumimoji="1" lang="zh-CN" altLang="en-US" dirty="0">
              <a:solidFill>
                <a:srgbClr val="FFFFFF"/>
              </a:solidFill>
              <a:latin typeface="Arial"/>
              <a:ea typeface="宋体"/>
              <a:cs typeface="宋体"/>
            </a:endParaRPr>
          </a:p>
        </p:txBody>
      </p:sp>
      <p:cxnSp>
        <p:nvCxnSpPr>
          <p:cNvPr id="68" name="直线箭头连接符 67"/>
          <p:cNvCxnSpPr>
            <a:stCxn id="19" idx="2"/>
          </p:cNvCxnSpPr>
          <p:nvPr/>
        </p:nvCxnSpPr>
        <p:spPr bwMode="auto">
          <a:xfrm flipH="1">
            <a:off x="4572000" y="2664461"/>
            <a:ext cx="533401" cy="21234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63" name="直线箭头连接符 62"/>
          <p:cNvCxnSpPr>
            <a:stCxn id="19" idx="2"/>
          </p:cNvCxnSpPr>
          <p:nvPr/>
        </p:nvCxnSpPr>
        <p:spPr bwMode="auto">
          <a:xfrm>
            <a:off x="5105401" y="2664461"/>
            <a:ext cx="1492249" cy="19456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4E1E8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9" name="直线箭头连接符 58"/>
          <p:cNvCxnSpPr>
            <a:stCxn id="19" idx="2"/>
          </p:cNvCxnSpPr>
          <p:nvPr/>
        </p:nvCxnSpPr>
        <p:spPr bwMode="auto">
          <a:xfrm>
            <a:off x="5105401" y="2664461"/>
            <a:ext cx="482599" cy="21234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2898FF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71" name="直线箭头连接符 70"/>
          <p:cNvCxnSpPr>
            <a:stCxn id="19" idx="2"/>
          </p:cNvCxnSpPr>
          <p:nvPr/>
        </p:nvCxnSpPr>
        <p:spPr bwMode="auto">
          <a:xfrm flipH="1">
            <a:off x="3360555" y="2664461"/>
            <a:ext cx="1744846" cy="21234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9115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1283" name="矩形 11282"/>
          <p:cNvSpPr/>
          <p:nvPr/>
        </p:nvSpPr>
        <p:spPr>
          <a:xfrm>
            <a:off x="3931396" y="3180169"/>
            <a:ext cx="249299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3366FF"/>
                </a:solidFill>
                <a:latin typeface="黑体"/>
                <a:ea typeface="黑体"/>
                <a:cs typeface="黑体"/>
              </a:rPr>
              <a:t>EM counterparts</a:t>
            </a:r>
            <a:endParaRPr lang="zh-CN" altLang="en-US" sz="2000" dirty="0">
              <a:solidFill>
                <a:srgbClr val="3366FF"/>
              </a:solidFill>
              <a:latin typeface="Arial"/>
              <a:ea typeface="宋体"/>
              <a:cs typeface="宋体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553200" y="5864225"/>
            <a:ext cx="2133600" cy="476250"/>
          </a:xfrm>
        </p:spPr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4</a:t>
            </a:fld>
            <a:endParaRPr lang="en-US">
              <a:latin typeface="Arial"/>
            </a:endParaRPr>
          </a:p>
        </p:txBody>
      </p:sp>
      <p:pic>
        <p:nvPicPr>
          <p:cNvPr id="40" name="图片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5348139"/>
            <a:ext cx="1358900" cy="96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96" y="5333517"/>
            <a:ext cx="1382022" cy="110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6995227" y="2166930"/>
            <a:ext cx="186709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400" dirty="0"/>
              <a:t>Of great scientific significance</a:t>
            </a:r>
            <a:endParaRPr lang="zh-CN" altLang="en-US" dirty="0"/>
          </a:p>
        </p:txBody>
      </p:sp>
      <p:cxnSp>
        <p:nvCxnSpPr>
          <p:cNvPr id="6" name="直线箭头连接符 5"/>
          <p:cNvCxnSpPr/>
          <p:nvPr/>
        </p:nvCxnSpPr>
        <p:spPr bwMode="auto">
          <a:xfrm flipH="1">
            <a:off x="2420755" y="2398234"/>
            <a:ext cx="1249168" cy="4074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767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487297"/>
            <a:ext cx="2133600" cy="33869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465A9898-9A86-8740-A514-D4E450576583}" type="slidenum">
              <a:rPr kumimoji="0" lang="zh-CN" altLang="en-US" sz="1200">
                <a:solidFill>
                  <a:srgbClr val="898989"/>
                </a:solidFill>
                <a:latin typeface="Calibri" charset="0"/>
              </a:rPr>
              <a:pPr/>
              <a:t>5</a:t>
            </a:fld>
            <a:r>
              <a:rPr kumimoji="0" lang="en-US" altLang="zh-CN" sz="1200">
                <a:solidFill>
                  <a:srgbClr val="898989"/>
                </a:solidFill>
                <a:latin typeface="Calibri" charset="0"/>
              </a:rPr>
              <a:t>/30</a:t>
            </a:r>
          </a:p>
        </p:txBody>
      </p:sp>
      <p:sp>
        <p:nvSpPr>
          <p:cNvPr id="68610" name="长方形 6"/>
          <p:cNvSpPr>
            <a:spLocks noChangeArrowheads="1"/>
          </p:cNvSpPr>
          <p:nvPr/>
        </p:nvSpPr>
        <p:spPr bwMode="auto">
          <a:xfrm>
            <a:off x="411163" y="260350"/>
            <a:ext cx="8320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3366FF"/>
                </a:solidFill>
                <a:latin typeface="Candara"/>
                <a:ea typeface="+mj-ea"/>
                <a:cs typeface="Candara"/>
                <a:sym typeface="Arial" charset="0"/>
              </a:rPr>
              <a:t>Lobster-eye micro-pore optics for wide-field imaging</a:t>
            </a:r>
            <a:endParaRPr kumimoji="1" lang="zh-CN" altLang="en-US" sz="2800" b="1" dirty="0">
              <a:solidFill>
                <a:srgbClr val="3366FF"/>
              </a:solidFill>
              <a:latin typeface="Candara"/>
              <a:ea typeface="+mj-ea"/>
              <a:cs typeface="Candara"/>
              <a:sym typeface="Arial" charset="0"/>
            </a:endParaRPr>
          </a:p>
        </p:txBody>
      </p:sp>
      <p:pic>
        <p:nvPicPr>
          <p:cNvPr id="68611" name="Picture 7" descr="lobster_eye_opt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6641"/>
            <a:ext cx="3799678" cy="275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19" descr="屏幕快照-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427" y="2279783"/>
            <a:ext cx="1278320" cy="10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3" y="2279783"/>
            <a:ext cx="2494347" cy="103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44213" y="6096000"/>
            <a:ext cx="466323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dirty="0"/>
              <a:t>Ideal for X-ray wide-field monitor</a:t>
            </a:r>
            <a:endParaRPr lang="zh-CN" altLang="en-US" dirty="0"/>
          </a:p>
        </p:txBody>
      </p:sp>
      <p:sp>
        <p:nvSpPr>
          <p:cNvPr id="68620" name="矩形 1"/>
          <p:cNvSpPr>
            <a:spLocks noChangeArrowheads="1"/>
          </p:cNvSpPr>
          <p:nvPr/>
        </p:nvSpPr>
        <p:spPr bwMode="auto">
          <a:xfrm>
            <a:off x="551502" y="3338136"/>
            <a:ext cx="3360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zh-CN" sz="2400" dirty="0">
                <a:latin typeface="Calibri" charset="0"/>
                <a:ea typeface="华文楷体" charset="0"/>
                <a:cs typeface="华文楷体" charset="0"/>
              </a:rPr>
              <a:t>lobster eye in the optical </a:t>
            </a:r>
            <a:endParaRPr lang="zh-CN" altLang="en-US" sz="2400" dirty="0">
              <a:latin typeface="Calibri" charset="0"/>
              <a:ea typeface="华文楷体" charset="0"/>
              <a:cs typeface="华文楷体" charset="0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358083" y="1060055"/>
            <a:ext cx="5607050" cy="1003400"/>
          </a:xfrm>
        </p:spPr>
        <p:txBody>
          <a:bodyPr/>
          <a:lstStyle/>
          <a:p>
            <a:r>
              <a:rPr lang="en-GB" altLang="zh-CN" dirty="0">
                <a:solidFill>
                  <a:prstClr val="black"/>
                </a:solidFill>
              </a:rPr>
              <a:t>Concept proposed by R. Angel  in 1979</a:t>
            </a:r>
          </a:p>
          <a:p>
            <a:r>
              <a:rPr lang="en-GB" altLang="zh-CN" dirty="0">
                <a:solidFill>
                  <a:prstClr val="black"/>
                </a:solidFill>
              </a:rPr>
              <a:t>Device industrialised in recent years</a:t>
            </a:r>
            <a:endParaRPr lang="zh-CN" altLang="en-US" dirty="0">
              <a:solidFill>
                <a:prstClr val="black"/>
              </a:solidFill>
            </a:endParaRPr>
          </a:p>
          <a:p>
            <a:endParaRPr kumimoji="1" lang="zh-CN" altLang="en-US" dirty="0"/>
          </a:p>
        </p:txBody>
      </p:sp>
      <p:pic>
        <p:nvPicPr>
          <p:cNvPr id="18" name="Picture 58" descr="mpo_elemen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628130"/>
            <a:ext cx="1489075" cy="137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6" descr="MCP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1"/>
          <a:stretch>
            <a:fillRect/>
          </a:stretch>
        </p:blipFill>
        <p:spPr bwMode="auto">
          <a:xfrm>
            <a:off x="7327900" y="1646847"/>
            <a:ext cx="1308924" cy="12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箭头 Connector 63"/>
          <p:cNvCxnSpPr/>
          <p:nvPr/>
        </p:nvCxnSpPr>
        <p:spPr>
          <a:xfrm rot="2201135">
            <a:off x="7901811" y="2329561"/>
            <a:ext cx="673100" cy="0"/>
          </a:xfrm>
          <a:prstGeom prst="straightConnector1">
            <a:avLst/>
          </a:prstGeom>
          <a:ln>
            <a:solidFill>
              <a:srgbClr val="CCFFCC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66"/>
          <p:cNvSpPr txBox="1">
            <a:spLocks noChangeArrowheads="1"/>
          </p:cNvSpPr>
          <p:nvPr/>
        </p:nvSpPr>
        <p:spPr bwMode="auto">
          <a:xfrm rot="2201135">
            <a:off x="7796376" y="2380927"/>
            <a:ext cx="715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 dirty="0">
                <a:solidFill>
                  <a:srgbClr val="3366FF"/>
                </a:solidFill>
              </a:rPr>
              <a:t>20μ</a:t>
            </a:r>
            <a:endParaRPr kumimoji="0" lang="zh-CN" altLang="en-US" sz="1800" dirty="0">
              <a:solidFill>
                <a:srgbClr val="3366FF"/>
              </a:solidFill>
            </a:endParaRPr>
          </a:p>
        </p:txBody>
      </p:sp>
      <p:cxnSp>
        <p:nvCxnSpPr>
          <p:cNvPr id="22" name="直线箭头连接符 21"/>
          <p:cNvCxnSpPr/>
          <p:nvPr/>
        </p:nvCxnSpPr>
        <p:spPr>
          <a:xfrm flipH="1" flipV="1">
            <a:off x="6159500" y="2203692"/>
            <a:ext cx="1168401" cy="686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/>
          <p:nvPr/>
        </p:nvCxnSpPr>
        <p:spPr>
          <a:xfrm flipH="1">
            <a:off x="6159500" y="1659547"/>
            <a:ext cx="1181102" cy="534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21600" y="4076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3" name="内容占位符 2"/>
          <p:cNvSpPr txBox="1">
            <a:spLocks/>
          </p:cNvSpPr>
          <p:nvPr/>
        </p:nvSpPr>
        <p:spPr bwMode="auto">
          <a:xfrm>
            <a:off x="3960814" y="3238499"/>
            <a:ext cx="5024436" cy="2625726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SzPct val="63000"/>
              <a:buFont typeface="Wingdings" charset="2"/>
              <a:buChar char=""/>
              <a:defRPr sz="2400" b="0" baseline="0">
                <a:solidFill>
                  <a:schemeClr val="tx1"/>
                </a:solidFill>
                <a:latin typeface="Candara"/>
                <a:ea typeface="+mn-ea"/>
                <a:cs typeface="Candara"/>
                <a:sym typeface="Arial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SzPct val="63000"/>
              <a:buFont typeface="Wingdings" charset="2"/>
              <a:buChar char=""/>
              <a:defRPr sz="2000" b="0" baseline="0">
                <a:solidFill>
                  <a:schemeClr val="tx1"/>
                </a:solidFill>
                <a:latin typeface="Candara"/>
                <a:ea typeface="+mn-ea"/>
                <a:cs typeface="Candara"/>
                <a:sym typeface="Arial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SzPct val="63000"/>
              <a:buFont typeface="Wingdings" charset="2"/>
              <a:buChar char=""/>
              <a:defRPr sz="1800" b="0" baseline="0">
                <a:solidFill>
                  <a:schemeClr val="tx1"/>
                </a:solidFill>
                <a:latin typeface="Arial"/>
                <a:ea typeface="+mn-ea"/>
                <a:cs typeface="Arial"/>
                <a:sym typeface="Arial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SzPct val="63000"/>
              <a:buFont typeface="Wingdings" charset="2"/>
              <a:buChar char=""/>
              <a:defRPr sz="1600" b="0">
                <a:solidFill>
                  <a:schemeClr val="tx1"/>
                </a:solidFill>
                <a:latin typeface="Arial"/>
                <a:ea typeface="+mn-ea"/>
                <a:cs typeface="Arial"/>
                <a:sym typeface="Arial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3000"/>
              <a:buFont typeface="Wingdings" charset="2"/>
              <a:buChar char=""/>
              <a:defRPr sz="1800" b="1">
                <a:solidFill>
                  <a:schemeClr val="tx1"/>
                </a:solidFill>
                <a:latin typeface="Chalkboard"/>
                <a:ea typeface="+mn-ea"/>
                <a:cs typeface="Chalkboard"/>
                <a:sym typeface="Arial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9pPr>
          </a:lstStyle>
          <a:p>
            <a:r>
              <a:rPr lang="en-GB" altLang="zh-CN" dirty="0">
                <a:solidFill>
                  <a:prstClr val="black"/>
                </a:solidFill>
              </a:rPr>
              <a:t>True imaging</a:t>
            </a:r>
          </a:p>
          <a:p>
            <a:r>
              <a:rPr kumimoji="1" lang="en-GB" altLang="zh-CN" dirty="0"/>
              <a:t>Wide </a:t>
            </a:r>
            <a:r>
              <a:rPr kumimoji="1" lang="en-GB" altLang="zh-CN" dirty="0" err="1"/>
              <a:t>FoV</a:t>
            </a:r>
            <a:r>
              <a:rPr kumimoji="1" lang="en-GB" altLang="zh-CN" dirty="0"/>
              <a:t>, no </a:t>
            </a:r>
            <a:r>
              <a:rPr kumimoji="1" lang="en-GB" altLang="zh-CN" dirty="0" err="1"/>
              <a:t>vignetting</a:t>
            </a:r>
            <a:r>
              <a:rPr kumimoji="1" lang="en-GB" altLang="zh-CN" dirty="0"/>
              <a:t> effect  </a:t>
            </a:r>
          </a:p>
          <a:p>
            <a:r>
              <a:rPr kumimoji="1" lang="en-GB" altLang="zh-CN" dirty="0"/>
              <a:t>Good</a:t>
            </a:r>
            <a:r>
              <a:rPr kumimoji="1" lang="en-US" altLang="zh-CN" dirty="0"/>
              <a:t> angular resolution: ~ </a:t>
            </a:r>
            <a:r>
              <a:rPr kumimoji="1" lang="en-US" altLang="zh-CN" dirty="0" err="1"/>
              <a:t>arcmin</a:t>
            </a:r>
            <a:r>
              <a:rPr kumimoji="1" lang="en-US" altLang="zh-CN" dirty="0"/>
              <a:t> (c.f. ~ degrees for Swift, MAXI, </a:t>
            </a:r>
            <a:r>
              <a:rPr kumimoji="1" lang="is-IS" altLang="zh-CN" dirty="0"/>
              <a:t>…)</a:t>
            </a:r>
            <a:endParaRPr kumimoji="1" lang="en-US" altLang="zh-CN" dirty="0"/>
          </a:p>
          <a:p>
            <a:r>
              <a:rPr kumimoji="1" lang="en-US" altLang="zh-CN" dirty="0"/>
              <a:t>High sensitivity</a:t>
            </a:r>
          </a:p>
          <a:p>
            <a:r>
              <a:rPr kumimoji="1" lang="en-US" altLang="zh-CN" dirty="0"/>
              <a:t>Low weight</a:t>
            </a:r>
          </a:p>
        </p:txBody>
      </p:sp>
    </p:spTree>
    <p:extLst>
      <p:ext uri="{BB962C8B-B14F-4D97-AF65-F5344CB8AC3E}">
        <p14:creationId xmlns:p14="http://schemas.microsoft.com/office/powerpoint/2010/main" val="15155477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67300" y="2006600"/>
            <a:ext cx="3327400" cy="233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2" descr="mpo-piece-xi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947" y="4349101"/>
            <a:ext cx="2449930" cy="176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Development of X-ray MPO applications at NAOC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106162" y="4054232"/>
            <a:ext cx="2481838" cy="2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9" y="1896339"/>
            <a:ext cx="2900670" cy="233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86758" y="1031260"/>
            <a:ext cx="804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ndara"/>
                <a:cs typeface="Candara"/>
              </a:rPr>
              <a:t>Development started form 2010 at </a:t>
            </a:r>
            <a:r>
              <a:rPr lang="en-US" altLang="zh-CN" sz="2400" dirty="0">
                <a:latin typeface="Candara"/>
                <a:cs typeface="Candara"/>
              </a:rPr>
              <a:t>X-ray Imaging Lab, </a:t>
            </a:r>
            <a:r>
              <a:rPr lang="en-GB" altLang="zh-CN" sz="2400" dirty="0">
                <a:latin typeface="Candara"/>
                <a:cs typeface="Candara"/>
              </a:rPr>
              <a:t>NAOC</a:t>
            </a:r>
          </a:p>
          <a:p>
            <a:pPr algn="r"/>
            <a:r>
              <a:rPr lang="en-GB" altLang="zh-CN" sz="2400" dirty="0">
                <a:latin typeface="Candara"/>
                <a:cs typeface="Candara"/>
              </a:rPr>
              <a:t>(lead:  Zhang S.-N.) </a:t>
            </a:r>
            <a:endParaRPr lang="en-GB" sz="2400" dirty="0">
              <a:latin typeface="Candara"/>
              <a:cs typeface="Candar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" y="4350434"/>
            <a:ext cx="271272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400" dirty="0">
                <a:latin typeface="Candara"/>
                <a:cs typeface="Candara"/>
              </a:rPr>
              <a:t>Prototype MPO lobster-eye camera and X-ray image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1358" y="5985701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true focal spot</a:t>
            </a:r>
            <a:endParaRPr kumimoji="1" lang="zh-CN" altLang="en-US" sz="2400" dirty="0"/>
          </a:p>
        </p:txBody>
      </p:sp>
      <p:cxnSp>
        <p:nvCxnSpPr>
          <p:cNvPr id="14" name="直线箭头连接符 13"/>
          <p:cNvCxnSpPr/>
          <p:nvPr/>
        </p:nvCxnSpPr>
        <p:spPr bwMode="auto">
          <a:xfrm flipV="1">
            <a:off x="2657051" y="5549900"/>
            <a:ext cx="1837829" cy="7047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F80ED-4D3C-6648-8047-322902D54F1C}" type="slidenum">
              <a:rPr lang="zh-CN" altLang="en-US" smtClean="0"/>
              <a:pPr/>
              <a:t>6</a:t>
            </a:fld>
            <a:r>
              <a:rPr lang="en-US" altLang="zh-CN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3982872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Einstein Probe (EP)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68101" y="1320748"/>
            <a:ext cx="7847637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Candara"/>
                <a:cs typeface="Candara"/>
                <a:sym typeface="Arial" charset="0"/>
              </a:rPr>
              <a:t>a small mission for time-domain all-sky monitoring in soft X-ray</a:t>
            </a:r>
            <a:r>
              <a:rPr lang="zh-CN" altLang="en-US" sz="2400" dirty="0">
                <a:solidFill>
                  <a:schemeClr val="tx1"/>
                </a:solidFill>
                <a:latin typeface="Candara"/>
                <a:cs typeface="Candara"/>
                <a:sym typeface="Arial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andara"/>
                <a:cs typeface="Candara"/>
                <a:sym typeface="Arial" charset="0"/>
              </a:rPr>
              <a:t>to discover high-energy transients and study variability</a:t>
            </a:r>
          </a:p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Candara"/>
                <a:cs typeface="Candara"/>
                <a:sym typeface="Arial" charset="0"/>
              </a:rPr>
              <a:t>one order-of-mag. more sensitive than those currently in </a:t>
            </a:r>
            <a:r>
              <a:rPr lang="en-US" altLang="zh-CN" sz="2400" dirty="0" err="1">
                <a:solidFill>
                  <a:schemeClr val="tx1"/>
                </a:solidFill>
                <a:latin typeface="Candara"/>
                <a:cs typeface="Candara"/>
                <a:sym typeface="Arial" charset="0"/>
              </a:rPr>
              <a:t>orbitwith</a:t>
            </a:r>
            <a:r>
              <a:rPr lang="en-US" altLang="zh-CN" sz="2400" dirty="0">
                <a:solidFill>
                  <a:schemeClr val="tx1"/>
                </a:solidFill>
                <a:latin typeface="Candara"/>
                <a:cs typeface="Candara"/>
                <a:sym typeface="Arial" charset="0"/>
              </a:rPr>
              <a:t> X-ray follow-up &amp; fast alert downlink capability </a:t>
            </a:r>
            <a:endParaRPr lang="zh-CN" altLang="en-US" sz="2400" dirty="0">
              <a:solidFill>
                <a:schemeClr val="tx1"/>
              </a:solidFill>
              <a:latin typeface="Candara"/>
              <a:cs typeface="Candara"/>
              <a:sym typeface="Arial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36623" y="3443993"/>
            <a:ext cx="8250177" cy="2875790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1" dirty="0">
                <a:solidFill>
                  <a:srgbClr val="008000"/>
                </a:solidFill>
              </a:rPr>
              <a:t>payload</a:t>
            </a:r>
            <a:endParaRPr lang="en-GB" dirty="0"/>
          </a:p>
          <a:p>
            <a:r>
              <a:rPr lang="en-GB" dirty="0"/>
              <a:t>Wide-field X-ray telescope (12 modules)</a:t>
            </a:r>
          </a:p>
          <a:p>
            <a:pPr marL="457200" lvl="1" indent="0">
              <a:buNone/>
            </a:pPr>
            <a:r>
              <a:rPr kumimoji="1" lang="en-US" altLang="zh-CN" sz="2400" dirty="0">
                <a:solidFill>
                  <a:srgbClr val="0000FF"/>
                </a:solidFill>
              </a:rPr>
              <a:t>3600 sq. deg. (1.1 </a:t>
            </a:r>
            <a:r>
              <a:rPr kumimoji="1" lang="en-US" altLang="zh-CN" sz="2400" dirty="0" err="1">
                <a:solidFill>
                  <a:srgbClr val="0000FF"/>
                </a:solidFill>
              </a:rPr>
              <a:t>sr</a:t>
            </a:r>
            <a:r>
              <a:rPr kumimoji="1" lang="en-US" altLang="zh-CN" sz="2400" dirty="0">
                <a:solidFill>
                  <a:srgbClr val="0000FF"/>
                </a:solidFill>
              </a:rPr>
              <a:t>)  </a:t>
            </a:r>
            <a:r>
              <a:rPr kumimoji="1" lang="en-US" altLang="zh-CN" sz="2400" dirty="0" err="1"/>
              <a:t>vignetting</a:t>
            </a:r>
            <a:r>
              <a:rPr kumimoji="1" lang="en-US" altLang="zh-CN" sz="2400" dirty="0"/>
              <a:t> free </a:t>
            </a:r>
            <a:r>
              <a:rPr kumimoji="1" lang="en-US" altLang="zh-CN" sz="2400" dirty="0" err="1"/>
              <a:t>FoV</a:t>
            </a:r>
            <a:r>
              <a:rPr kumimoji="1" lang="en-US" altLang="zh-CN" sz="2400" dirty="0"/>
              <a:t>   in </a:t>
            </a:r>
            <a:r>
              <a:rPr kumimoji="1" lang="en-US" altLang="zh-CN" sz="2400" dirty="0">
                <a:solidFill>
                  <a:srgbClr val="3366FF"/>
                </a:solidFill>
              </a:rPr>
              <a:t>0.5-4keV </a:t>
            </a:r>
            <a:r>
              <a:rPr kumimoji="1" lang="en-US" altLang="zh-CN" sz="2400" dirty="0"/>
              <a:t>band</a:t>
            </a:r>
            <a:endParaRPr lang="en-GB" sz="2400" dirty="0"/>
          </a:p>
          <a:p>
            <a:r>
              <a:rPr lang="en-GB" dirty="0"/>
              <a:t>Follow-up X-ray telescope, </a:t>
            </a:r>
            <a:r>
              <a:rPr lang="en-GB" altLang="zh-CN" dirty="0"/>
              <a:t>0.5-10keV </a:t>
            </a:r>
            <a:endParaRPr lang="en-GB" dirty="0"/>
          </a:p>
          <a:p>
            <a:r>
              <a:rPr lang="en-GB" dirty="0"/>
              <a:t>Payload weight: 450kg (~900kg total)</a:t>
            </a:r>
          </a:p>
          <a:p>
            <a:r>
              <a:rPr lang="en-GB" dirty="0"/>
              <a:t>Fast alert data downlink (and possible uplink)</a:t>
            </a:r>
          </a:p>
          <a:p>
            <a:pPr marL="457200" lvl="1" indent="0">
              <a:buNone/>
            </a:pPr>
            <a:endParaRPr lang="en-GB" sz="2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F80ED-4D3C-6648-8047-322902D54F1C}" type="slidenum">
              <a:rPr lang="zh-CN" altLang="en-US" smtClean="0"/>
              <a:pPr/>
              <a:t>7</a:t>
            </a:fld>
            <a:r>
              <a:rPr lang="en-US" altLang="zh-CN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3928259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392" y="4577513"/>
            <a:ext cx="3255278" cy="2101101"/>
          </a:xfrm>
          <a:prstGeom prst="rect">
            <a:avLst/>
          </a:prstGeom>
        </p:spPr>
      </p:pic>
      <p:pic>
        <p:nvPicPr>
          <p:cNvPr id="20" name="图片 19" descr="EP-configuration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25" y="1479977"/>
            <a:ext cx="3077149" cy="33248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EP payload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20608"/>
            <a:ext cx="4419600" cy="22641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zh-CN" sz="2000" dirty="0"/>
              <a:t>X-ray optics: lobster-eye MPO</a:t>
            </a:r>
          </a:p>
          <a:p>
            <a:r>
              <a:rPr kumimoji="1" lang="en-US" altLang="zh-CN" sz="2000" dirty="0"/>
              <a:t>Detectors: CMOS array </a:t>
            </a:r>
          </a:p>
          <a:p>
            <a:r>
              <a:rPr kumimoji="1" lang="en-US" altLang="zh-CN" sz="2000" dirty="0"/>
              <a:t>Focal length: 370mm</a:t>
            </a:r>
          </a:p>
          <a:p>
            <a:r>
              <a:rPr kumimoji="1" lang="en-US" altLang="zh-CN" sz="2000" dirty="0" err="1"/>
              <a:t>FoV</a:t>
            </a:r>
            <a:r>
              <a:rPr kumimoji="1" lang="en-US" altLang="zh-CN" sz="2000" dirty="0"/>
              <a:t>: </a:t>
            </a:r>
            <a:r>
              <a:rPr kumimoji="1" lang="en-US" altLang="zh-CN" sz="2000" dirty="0">
                <a:solidFill>
                  <a:srgbClr val="FF0000"/>
                </a:solidFill>
              </a:rPr>
              <a:t>3600 </a:t>
            </a:r>
            <a:r>
              <a:rPr kumimoji="1" lang="en-US" altLang="zh-CN" sz="2000" dirty="0" err="1">
                <a:solidFill>
                  <a:srgbClr val="FF0000"/>
                </a:solidFill>
              </a:rPr>
              <a:t>sqr</a:t>
            </a:r>
            <a:r>
              <a:rPr kumimoji="1" lang="en-US" altLang="zh-CN" sz="2000" dirty="0">
                <a:solidFill>
                  <a:srgbClr val="FF0000"/>
                </a:solidFill>
              </a:rPr>
              <a:t>. deg</a:t>
            </a:r>
            <a:r>
              <a:rPr kumimoji="1" lang="en-US" altLang="zh-CN" sz="2000" dirty="0"/>
              <a:t>. (1.1 </a:t>
            </a:r>
            <a:r>
              <a:rPr kumimoji="1" lang="en-US" altLang="zh-CN" sz="2000" dirty="0" err="1"/>
              <a:t>sr</a:t>
            </a:r>
            <a:r>
              <a:rPr kumimoji="1" lang="en-US" altLang="zh-CN" sz="2000" dirty="0"/>
              <a:t>)</a:t>
            </a:r>
          </a:p>
          <a:p>
            <a:r>
              <a:rPr kumimoji="1" lang="en-US" altLang="zh-CN" sz="2000" dirty="0"/>
              <a:t>FWHM: ~ 5 </a:t>
            </a:r>
            <a:r>
              <a:rPr kumimoji="1" lang="en-US" altLang="zh-CN" sz="2000" dirty="0" err="1"/>
              <a:t>arcmin</a:t>
            </a:r>
            <a:endParaRPr kumimoji="1" lang="en-US" altLang="zh-CN" sz="2000" dirty="0"/>
          </a:p>
          <a:p>
            <a:r>
              <a:rPr kumimoji="1" lang="en-US" altLang="zh-CN" sz="2000" dirty="0" err="1"/>
              <a:t>Bandpass</a:t>
            </a:r>
            <a:r>
              <a:rPr kumimoji="1" lang="en-US" altLang="zh-CN" sz="2000" dirty="0"/>
              <a:t>: 0.5-4 </a:t>
            </a:r>
            <a:r>
              <a:rPr kumimoji="1" lang="en-US" altLang="zh-CN" sz="2000" dirty="0" err="1"/>
              <a:t>keV</a:t>
            </a:r>
            <a:endParaRPr kumimoji="1" lang="en-US" altLang="zh-CN" sz="2000" dirty="0"/>
          </a:p>
        </p:txBody>
      </p:sp>
      <p:sp>
        <p:nvSpPr>
          <p:cNvPr id="5" name="长方形 17"/>
          <p:cNvSpPr>
            <a:spLocks noChangeArrowheads="1"/>
          </p:cNvSpPr>
          <p:nvPr/>
        </p:nvSpPr>
        <p:spPr bwMode="auto">
          <a:xfrm>
            <a:off x="457200" y="1028495"/>
            <a:ext cx="4419600" cy="42575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2" lvl="1">
              <a:lnSpc>
                <a:spcPct val="110000"/>
              </a:lnSpc>
              <a:defRPr/>
            </a:pPr>
            <a:r>
              <a:rPr lang="en-US" altLang="zh-CN" sz="2000" dirty="0">
                <a:solidFill>
                  <a:srgbClr val="1F497D"/>
                </a:solidFill>
              </a:rPr>
              <a:t>Wide-field X-ray telescope (WXT)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47303" y="4193116"/>
            <a:ext cx="4429495" cy="257228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SzPct val="63000"/>
              <a:buFont typeface="Wingdings" charset="2"/>
              <a:buChar char=""/>
              <a:defRPr sz="2400" b="0" baseline="0">
                <a:solidFill>
                  <a:schemeClr val="dk1"/>
                </a:solidFill>
                <a:latin typeface="Candara"/>
                <a:ea typeface="+mn-ea"/>
                <a:cs typeface="Candara"/>
                <a:sym typeface="Arial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SzPct val="63000"/>
              <a:buFont typeface="Wingdings" charset="2"/>
              <a:buChar char=""/>
              <a:defRPr sz="2000" b="0" baseline="0">
                <a:solidFill>
                  <a:schemeClr val="dk1"/>
                </a:solidFill>
                <a:latin typeface="Candara"/>
                <a:ea typeface="+mn-ea"/>
                <a:cs typeface="Candara"/>
                <a:sym typeface="Arial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SzPct val="63000"/>
              <a:buFont typeface="Wingdings" charset="2"/>
              <a:buChar char=""/>
              <a:defRPr sz="1800" b="0" baseline="0">
                <a:solidFill>
                  <a:schemeClr val="dk1"/>
                </a:solidFill>
                <a:latin typeface="Arial"/>
                <a:ea typeface="+mn-ea"/>
                <a:cs typeface="Arial"/>
                <a:sym typeface="Arial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SzPct val="63000"/>
              <a:buFont typeface="Wingdings" charset="2"/>
              <a:buChar char=""/>
              <a:defRPr sz="1600" b="0">
                <a:solidFill>
                  <a:schemeClr val="dk1"/>
                </a:solidFill>
                <a:latin typeface="Arial"/>
                <a:ea typeface="+mn-ea"/>
                <a:cs typeface="Arial"/>
                <a:sym typeface="Arial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3000"/>
              <a:buFont typeface="Wingdings" charset="2"/>
              <a:buChar char=""/>
              <a:defRPr sz="1800" b="1">
                <a:solidFill>
                  <a:schemeClr val="dk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9pPr>
          </a:lstStyle>
          <a:p>
            <a:r>
              <a:rPr kumimoji="1" lang="en-US" altLang="zh-CN" sz="2000" dirty="0"/>
              <a:t>X-ray optics: </a:t>
            </a:r>
            <a:r>
              <a:rPr kumimoji="1" lang="en-US" altLang="zh-CN" sz="2000" dirty="0" err="1"/>
              <a:t>Wolter</a:t>
            </a:r>
            <a:r>
              <a:rPr kumimoji="1" lang="en-US" altLang="zh-CN" sz="2000" dirty="0"/>
              <a:t>-I type </a:t>
            </a:r>
          </a:p>
          <a:p>
            <a:r>
              <a:rPr kumimoji="1" lang="en-US" altLang="zh-CN" sz="2000" dirty="0"/>
              <a:t>Focal length: 1.6m</a:t>
            </a:r>
          </a:p>
          <a:p>
            <a:r>
              <a:rPr kumimoji="1" lang="en-US" altLang="zh-CN" sz="2000" dirty="0"/>
              <a:t>Effective area:  &gt; 120cm</a:t>
            </a:r>
            <a:r>
              <a:rPr kumimoji="1" lang="en-US" altLang="zh-CN" sz="2000" baseline="30000" dirty="0"/>
              <a:t>2</a:t>
            </a:r>
            <a:r>
              <a:rPr kumimoji="1" lang="en-US" altLang="zh-CN" sz="2000" dirty="0"/>
              <a:t> @1keV</a:t>
            </a:r>
          </a:p>
          <a:p>
            <a:r>
              <a:rPr kumimoji="1" lang="en-US" altLang="zh-CN" sz="2000" dirty="0"/>
              <a:t>FWHM: &lt; 2 </a:t>
            </a:r>
            <a:r>
              <a:rPr kumimoji="1" lang="en-US" altLang="zh-CN" sz="2000" dirty="0" err="1"/>
              <a:t>arcmin</a:t>
            </a:r>
            <a:r>
              <a:rPr kumimoji="1" lang="en-US" altLang="zh-CN" sz="2000" dirty="0"/>
              <a:t> (30” goal)</a:t>
            </a:r>
          </a:p>
          <a:p>
            <a:r>
              <a:rPr kumimoji="1" lang="en-US" altLang="zh-CN" sz="2000" dirty="0" err="1"/>
              <a:t>FoV</a:t>
            </a:r>
            <a:r>
              <a:rPr kumimoji="1" lang="en-US" altLang="zh-CN" sz="2000" dirty="0"/>
              <a:t>: ~30 </a:t>
            </a:r>
            <a:r>
              <a:rPr kumimoji="1" lang="en-US" altLang="zh-CN" sz="2000" dirty="0" err="1"/>
              <a:t>arcmin</a:t>
            </a:r>
            <a:endParaRPr kumimoji="1" lang="en-US" altLang="zh-CN" sz="2000" dirty="0"/>
          </a:p>
          <a:p>
            <a:r>
              <a:rPr kumimoji="1" lang="en-US" altLang="zh-CN" sz="2000" dirty="0"/>
              <a:t>Detector: CCD</a:t>
            </a:r>
          </a:p>
          <a:p>
            <a:r>
              <a:rPr kumimoji="1" lang="en-US" altLang="zh-CN" sz="2000" dirty="0" err="1"/>
              <a:t>Bandpass</a:t>
            </a:r>
            <a:r>
              <a:rPr kumimoji="1" lang="en-US" altLang="zh-CN" sz="2000" dirty="0"/>
              <a:t>: 0.5-8 </a:t>
            </a:r>
            <a:r>
              <a:rPr kumimoji="1" lang="en-US" altLang="zh-CN" sz="2000" dirty="0" err="1"/>
              <a:t>keV</a:t>
            </a:r>
            <a:r>
              <a:rPr kumimoji="1" lang="en-US" altLang="zh-CN" sz="2000" dirty="0"/>
              <a:t> </a:t>
            </a:r>
          </a:p>
        </p:txBody>
      </p:sp>
      <p:sp>
        <p:nvSpPr>
          <p:cNvPr id="8" name="长方形 17"/>
          <p:cNvSpPr>
            <a:spLocks noChangeArrowheads="1"/>
          </p:cNvSpPr>
          <p:nvPr/>
        </p:nvSpPr>
        <p:spPr bwMode="auto">
          <a:xfrm>
            <a:off x="442024" y="3788104"/>
            <a:ext cx="4434776" cy="42575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2" lvl="1">
              <a:lnSpc>
                <a:spcPct val="110000"/>
              </a:lnSpc>
              <a:defRPr/>
            </a:pPr>
            <a:r>
              <a:rPr lang="en-US" altLang="zh-CN" sz="2000" dirty="0">
                <a:solidFill>
                  <a:srgbClr val="1F497D"/>
                </a:solidFill>
              </a:rPr>
              <a:t>Fellow-up X-ray telescope (FXT)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 flipH="1">
            <a:off x="8025827" y="1034812"/>
            <a:ext cx="65915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latin typeface="Calibri" charset="0"/>
              </a:rPr>
              <a:t>WXT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32015" y="4306461"/>
            <a:ext cx="57828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latin typeface="Calibri" charset="0"/>
              </a:rPr>
              <a:t>FXT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5587192" y="1009045"/>
            <a:ext cx="132160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latin typeface="Calibri" charset="0"/>
              </a:rPr>
              <a:t>star sensor</a:t>
            </a:r>
            <a:endParaRPr lang="zh-CN" altLang="en-US" sz="1800" dirty="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19" name="直线箭头连接符 18"/>
          <p:cNvCxnSpPr/>
          <p:nvPr/>
        </p:nvCxnSpPr>
        <p:spPr bwMode="auto">
          <a:xfrm>
            <a:off x="6086885" y="1385699"/>
            <a:ext cx="948915" cy="8368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536728" y="6019800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/>
              <a:t>FoV</a:t>
            </a:r>
            <a:endParaRPr kumimoji="1" lang="zh-CN" altLang="en-US" sz="2000" dirty="0"/>
          </a:p>
        </p:txBody>
      </p:sp>
      <p:cxnSp>
        <p:nvCxnSpPr>
          <p:cNvPr id="21" name="直线箭头连接符 20"/>
          <p:cNvCxnSpPr/>
          <p:nvPr/>
        </p:nvCxnSpPr>
        <p:spPr bwMode="auto">
          <a:xfrm flipV="1">
            <a:off x="6074185" y="2806700"/>
            <a:ext cx="796515" cy="149976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 bwMode="auto">
          <a:xfrm flipH="1">
            <a:off x="7689701" y="1378377"/>
            <a:ext cx="506182" cy="8368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/>
          <p:nvPr/>
        </p:nvCxnSpPr>
        <p:spPr bwMode="auto">
          <a:xfrm>
            <a:off x="6086885" y="4577513"/>
            <a:ext cx="593315" cy="66758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F80ED-4D3C-6648-8047-322902D54F1C}" type="slidenum">
              <a:rPr lang="zh-CN" altLang="en-US" smtClean="0"/>
              <a:pPr/>
              <a:t>8</a:t>
            </a:fld>
            <a:r>
              <a:rPr lang="en-US" altLang="zh-CN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844094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Wide-field X-ray telescope</a:t>
            </a:r>
            <a:endParaRPr kumimoji="1"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25" y="903087"/>
            <a:ext cx="3203133" cy="21884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059765" y="1190961"/>
            <a:ext cx="3181409" cy="17912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defTabSz="0">
              <a:spcBef>
                <a:spcPct val="20000"/>
              </a:spcBef>
              <a:buClr>
                <a:srgbClr val="1F497D">
                  <a:lumMod val="20000"/>
                  <a:lumOff val="80000"/>
                </a:srgbClr>
              </a:buClr>
              <a:buSzPct val="63000"/>
              <a:buFont typeface="Wingdings" charset="2"/>
              <a:buChar char=""/>
            </a:pPr>
            <a:r>
              <a:rPr lang="en-GB" altLang="zh-CN" sz="2400" kern="0" dirty="0">
                <a:solidFill>
                  <a:prstClr val="black"/>
                </a:solidFill>
                <a:latin typeface="Candara"/>
                <a:ea typeface="宋体"/>
                <a:cs typeface="Candara"/>
                <a:sym typeface="Arial" charset="0"/>
              </a:rPr>
              <a:t>12 modules </a:t>
            </a:r>
          </a:p>
          <a:p>
            <a:pPr marL="342900" lvl="0" indent="-342900" defTabSz="0">
              <a:spcBef>
                <a:spcPct val="20000"/>
              </a:spcBef>
              <a:buClr>
                <a:srgbClr val="1F497D">
                  <a:lumMod val="20000"/>
                  <a:lumOff val="80000"/>
                </a:srgbClr>
              </a:buClr>
              <a:buSzPct val="63000"/>
              <a:buFont typeface="Wingdings" charset="2"/>
              <a:buChar char=""/>
            </a:pPr>
            <a:r>
              <a:rPr lang="en-GB" altLang="zh-CN" sz="2400" kern="0" dirty="0">
                <a:solidFill>
                  <a:prstClr val="black"/>
                </a:solidFill>
                <a:latin typeface="Candara"/>
                <a:ea typeface="宋体"/>
                <a:cs typeface="Candara"/>
                <a:sym typeface="Arial" charset="0"/>
              </a:rPr>
              <a:t>~300 </a:t>
            </a:r>
            <a:r>
              <a:rPr lang="en-GB" altLang="zh-CN" sz="2400" kern="0" dirty="0" err="1">
                <a:solidFill>
                  <a:prstClr val="black"/>
                </a:solidFill>
                <a:latin typeface="Candara"/>
                <a:ea typeface="宋体"/>
                <a:cs typeface="Candara"/>
                <a:sym typeface="Arial" charset="0"/>
              </a:rPr>
              <a:t>sq.deg</a:t>
            </a:r>
            <a:r>
              <a:rPr lang="en-GB" altLang="zh-CN" sz="2400" kern="0" dirty="0">
                <a:solidFill>
                  <a:prstClr val="black"/>
                </a:solidFill>
                <a:latin typeface="Candara"/>
                <a:ea typeface="宋体"/>
                <a:cs typeface="Candara"/>
                <a:sym typeface="Arial" charset="0"/>
              </a:rPr>
              <a:t>. each </a:t>
            </a:r>
          </a:p>
          <a:p>
            <a:pPr marL="342900" lvl="0" indent="-342900" defTabSz="0">
              <a:spcBef>
                <a:spcPct val="20000"/>
              </a:spcBef>
              <a:buClr>
                <a:srgbClr val="1F497D">
                  <a:lumMod val="20000"/>
                  <a:lumOff val="80000"/>
                </a:srgbClr>
              </a:buClr>
              <a:buSzPct val="63000"/>
              <a:buFont typeface="Wingdings" charset="2"/>
              <a:buChar char=""/>
            </a:pPr>
            <a:r>
              <a:rPr lang="en-GB" altLang="zh-CN" sz="2400" kern="0" dirty="0">
                <a:solidFill>
                  <a:prstClr val="black"/>
                </a:solidFill>
                <a:latin typeface="Candara"/>
                <a:ea typeface="宋体"/>
                <a:cs typeface="Candara"/>
                <a:sym typeface="Arial" charset="0"/>
              </a:rPr>
              <a:t>Weight: 240kg</a:t>
            </a:r>
          </a:p>
          <a:p>
            <a:pPr marL="342900" lvl="0" indent="-342900" defTabSz="0">
              <a:spcBef>
                <a:spcPct val="20000"/>
              </a:spcBef>
              <a:buClr>
                <a:srgbClr val="1F497D">
                  <a:lumMod val="20000"/>
                  <a:lumOff val="80000"/>
                </a:srgbClr>
              </a:buClr>
              <a:buSzPct val="63000"/>
              <a:buFont typeface="Wingdings" charset="2"/>
              <a:buChar char=""/>
            </a:pPr>
            <a:r>
              <a:rPr lang="en-GB" altLang="zh-CN" sz="2400" kern="0" dirty="0">
                <a:solidFill>
                  <a:prstClr val="black"/>
                </a:solidFill>
                <a:latin typeface="Candara"/>
                <a:ea typeface="宋体"/>
                <a:cs typeface="Candara"/>
                <a:sym typeface="Arial" charset="0"/>
              </a:rPr>
              <a:t>Power: ~300W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4199" y="3001147"/>
            <a:ext cx="5343667" cy="4001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/>
              <a:t>detector: back illuminated CMOS  </a:t>
            </a:r>
            <a:endParaRPr kumimoji="1"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826045" y="3671981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Available: back illuminated </a:t>
            </a:r>
          </a:p>
          <a:p>
            <a:r>
              <a:rPr kumimoji="1" lang="en-US" altLang="zh-CN" dirty="0"/>
              <a:t>2cm x 2cm (2kx2k)</a:t>
            </a:r>
          </a:p>
          <a:p>
            <a:r>
              <a:rPr kumimoji="1" lang="en-US" altLang="zh-CN" dirty="0"/>
              <a:t>future: 6cm x 6cm 4kx4k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770300" y="3478107"/>
            <a:ext cx="3051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/>
              <a:t>energy resolution 210 </a:t>
            </a:r>
            <a:r>
              <a:rPr kumimoji="1" lang="en-US" altLang="zh-CN" dirty="0" err="1"/>
              <a:t>eV</a:t>
            </a:r>
            <a:r>
              <a:rPr kumimoji="1" lang="en-US" altLang="zh-CN" dirty="0"/>
              <a:t> </a:t>
            </a:r>
          </a:p>
          <a:p>
            <a:r>
              <a:rPr kumimoji="1" lang="en-US" altLang="zh-CN" dirty="0"/>
              <a:t>@ 5.9 </a:t>
            </a:r>
            <a:r>
              <a:rPr kumimoji="1" lang="en-US" altLang="zh-CN" dirty="0" err="1"/>
              <a:t>keV</a:t>
            </a:r>
            <a:r>
              <a:rPr kumimoji="1" lang="en-US" altLang="zh-CN" dirty="0"/>
              <a:t> @ room temp.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045" y="4164773"/>
            <a:ext cx="4308056" cy="2508351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65" y="4717043"/>
            <a:ext cx="2900159" cy="1409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4594" y="3369171"/>
            <a:ext cx="2557016" cy="19805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53025" y="6044333"/>
            <a:ext cx="411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ndara"/>
                <a:cs typeface="Candara"/>
              </a:rPr>
              <a:t>CMOS chip for test and the design of focal plane unit for a WXT module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F80ED-4D3C-6648-8047-322902D54F1C}" type="slidenum">
              <a:rPr lang="zh-CN" altLang="en-US" smtClean="0"/>
              <a:pPr/>
              <a:t>9</a:t>
            </a:fld>
            <a:r>
              <a:rPr lang="en-US" altLang="zh-CN"/>
              <a:t>/17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09962980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y-template_2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my-template_2.thmx</Template>
  <TotalTime>911</TotalTime>
  <Words>1034</Words>
  <Application>Microsoft Office PowerPoint</Application>
  <PresentationFormat>全屏显示(4:3)</PresentationFormat>
  <Paragraphs>214</Paragraphs>
  <Slides>17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Chalkboard</vt:lpstr>
      <vt:lpstr>Heiti SC Light</vt:lpstr>
      <vt:lpstr>黑体</vt:lpstr>
      <vt:lpstr>华文楷体</vt:lpstr>
      <vt:lpstr>楷体_GB2312</vt:lpstr>
      <vt:lpstr>宋体</vt:lpstr>
      <vt:lpstr>Arial</vt:lpstr>
      <vt:lpstr>Calibri</vt:lpstr>
      <vt:lpstr>Candara</vt:lpstr>
      <vt:lpstr>Wingdings</vt:lpstr>
      <vt:lpstr>my-template_2</vt:lpstr>
      <vt:lpstr>MSPhotoEd.3</vt:lpstr>
      <vt:lpstr>Einstein Probe</vt:lpstr>
      <vt:lpstr>2020+ :  multi-wavelength &amp; multi-messenger  time-domain astronomy </vt:lpstr>
      <vt:lpstr>Needs for more sensitive surveys of X-ray transients</vt:lpstr>
      <vt:lpstr>Electromagnetic sources of gravitational wave events </vt:lpstr>
      <vt:lpstr>PowerPoint 演示文稿</vt:lpstr>
      <vt:lpstr>Development of X-ray MPO applications at NAOC</vt:lpstr>
      <vt:lpstr>Einstein Probe (EP)</vt:lpstr>
      <vt:lpstr>EP payload</vt:lpstr>
      <vt:lpstr>Wide-field X-ray telescope</vt:lpstr>
      <vt:lpstr>Simulated performance of WXT </vt:lpstr>
      <vt:lpstr>Monitoring sensitivity of EP</vt:lpstr>
      <vt:lpstr>Core science goals</vt:lpstr>
      <vt:lpstr>PowerPoint 演示文稿</vt:lpstr>
      <vt:lpstr>Estimated detection rates of selected transients</vt:lpstr>
      <vt:lpstr>Mission profile</vt:lpstr>
      <vt:lpstr>Current status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Einstein Probe mission</dc:title>
  <dc:creator>wmy w</dc:creator>
  <cp:lastModifiedBy>ZhangSN</cp:lastModifiedBy>
  <cp:revision>91</cp:revision>
  <dcterms:created xsi:type="dcterms:W3CDTF">2016-10-17T06:47:52Z</dcterms:created>
  <dcterms:modified xsi:type="dcterms:W3CDTF">2017-04-24T02:35:29Z</dcterms:modified>
</cp:coreProperties>
</file>