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9.xml" ContentType="application/vnd.openxmlformats-officedocument.presentationml.notesSlide+xml"/>
  <Override PartName="/ppt/embeddings/oleObject3.bin" ContentType="application/vnd.openxmlformats-officedocument.oleObject"/>
  <Override PartName="/ppt/notesSlides/notesSlide60.xml" ContentType="application/vnd.openxmlformats-officedocument.presentationml.notesSlide+xml"/>
  <Override PartName="/ppt/embeddings/oleObject4.bin" ContentType="application/vnd.openxmlformats-officedocument.oleObject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embeddings/oleObject5.bin" ContentType="application/vnd.openxmlformats-officedocument.oleObject"/>
  <Override PartName="/ppt/notesSlides/notesSlide82.xml" ContentType="application/vnd.openxmlformats-officedocument.presentationml.notesSlide+xml"/>
  <Override PartName="/ppt/embeddings/oleObject6.bin" ContentType="application/vnd.openxmlformats-officedocument.oleObject"/>
  <Override PartName="/ppt/notesSlides/notesSlide83.xml" ContentType="application/vnd.openxmlformats-officedocument.presentationml.notesSlide+xml"/>
  <Override PartName="/ppt/embeddings/oleObject7.bin" ContentType="application/vnd.openxmlformats-officedocument.oleObject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12"/>
  </p:notesMasterIdLst>
  <p:handoutMasterIdLst>
    <p:handoutMasterId r:id="rId113"/>
  </p:handoutMasterIdLst>
  <p:sldIdLst>
    <p:sldId id="257" r:id="rId5"/>
    <p:sldId id="282" r:id="rId6"/>
    <p:sldId id="418" r:id="rId7"/>
    <p:sldId id="419" r:id="rId8"/>
    <p:sldId id="420" r:id="rId9"/>
    <p:sldId id="421" r:id="rId10"/>
    <p:sldId id="422" r:id="rId11"/>
    <p:sldId id="425" r:id="rId12"/>
    <p:sldId id="427" r:id="rId13"/>
    <p:sldId id="426" r:id="rId14"/>
    <p:sldId id="428" r:id="rId15"/>
    <p:sldId id="423" r:id="rId16"/>
    <p:sldId id="435" r:id="rId17"/>
    <p:sldId id="436" r:id="rId18"/>
    <p:sldId id="437" r:id="rId19"/>
    <p:sldId id="438" r:id="rId20"/>
    <p:sldId id="429" r:id="rId21"/>
    <p:sldId id="430" r:id="rId22"/>
    <p:sldId id="431" r:id="rId23"/>
    <p:sldId id="432" r:id="rId24"/>
    <p:sldId id="417" r:id="rId25"/>
    <p:sldId id="434" r:id="rId26"/>
    <p:sldId id="439" r:id="rId27"/>
    <p:sldId id="444" r:id="rId28"/>
    <p:sldId id="445" r:id="rId29"/>
    <p:sldId id="446" r:id="rId30"/>
    <p:sldId id="447" r:id="rId31"/>
    <p:sldId id="448" r:id="rId32"/>
    <p:sldId id="449" r:id="rId33"/>
    <p:sldId id="450" r:id="rId34"/>
    <p:sldId id="452" r:id="rId35"/>
    <p:sldId id="453" r:id="rId36"/>
    <p:sldId id="454" r:id="rId37"/>
    <p:sldId id="455" r:id="rId38"/>
    <p:sldId id="451" r:id="rId39"/>
    <p:sldId id="456" r:id="rId40"/>
    <p:sldId id="457" r:id="rId41"/>
    <p:sldId id="458" r:id="rId42"/>
    <p:sldId id="461" r:id="rId43"/>
    <p:sldId id="443" r:id="rId44"/>
    <p:sldId id="440" r:id="rId45"/>
    <p:sldId id="441" r:id="rId46"/>
    <p:sldId id="462" r:id="rId47"/>
    <p:sldId id="463" r:id="rId48"/>
    <p:sldId id="464" r:id="rId49"/>
    <p:sldId id="465" r:id="rId50"/>
    <p:sldId id="466" r:id="rId51"/>
    <p:sldId id="468" r:id="rId52"/>
    <p:sldId id="469" r:id="rId53"/>
    <p:sldId id="470" r:id="rId54"/>
    <p:sldId id="471" r:id="rId55"/>
    <p:sldId id="472" r:id="rId56"/>
    <p:sldId id="520" r:id="rId57"/>
    <p:sldId id="524" r:id="rId58"/>
    <p:sldId id="523" r:id="rId59"/>
    <p:sldId id="521" r:id="rId60"/>
    <p:sldId id="404" r:id="rId61"/>
    <p:sldId id="473" r:id="rId62"/>
    <p:sldId id="474" r:id="rId63"/>
    <p:sldId id="475" r:id="rId64"/>
    <p:sldId id="476" r:id="rId65"/>
    <p:sldId id="477" r:id="rId66"/>
    <p:sldId id="478" r:id="rId67"/>
    <p:sldId id="479" r:id="rId68"/>
    <p:sldId id="480" r:id="rId69"/>
    <p:sldId id="481" r:id="rId70"/>
    <p:sldId id="482" r:id="rId71"/>
    <p:sldId id="483" r:id="rId72"/>
    <p:sldId id="484" r:id="rId73"/>
    <p:sldId id="485" r:id="rId74"/>
    <p:sldId id="486" r:id="rId75"/>
    <p:sldId id="522" r:id="rId76"/>
    <p:sldId id="490" r:id="rId77"/>
    <p:sldId id="487" r:id="rId78"/>
    <p:sldId id="502" r:id="rId79"/>
    <p:sldId id="491" r:id="rId80"/>
    <p:sldId id="492" r:id="rId81"/>
    <p:sldId id="503" r:id="rId82"/>
    <p:sldId id="504" r:id="rId83"/>
    <p:sldId id="505" r:id="rId84"/>
    <p:sldId id="495" r:id="rId85"/>
    <p:sldId id="496" r:id="rId86"/>
    <p:sldId id="497" r:id="rId87"/>
    <p:sldId id="498" r:id="rId88"/>
    <p:sldId id="499" r:id="rId89"/>
    <p:sldId id="500" r:id="rId90"/>
    <p:sldId id="501" r:id="rId91"/>
    <p:sldId id="354" r:id="rId92"/>
    <p:sldId id="377" r:id="rId93"/>
    <p:sldId id="378" r:id="rId94"/>
    <p:sldId id="379" r:id="rId95"/>
    <p:sldId id="380" r:id="rId96"/>
    <p:sldId id="394" r:id="rId97"/>
    <p:sldId id="508" r:id="rId98"/>
    <p:sldId id="506" r:id="rId99"/>
    <p:sldId id="507" r:id="rId100"/>
    <p:sldId id="509" r:id="rId101"/>
    <p:sldId id="510" r:id="rId102"/>
    <p:sldId id="413" r:id="rId103"/>
    <p:sldId id="395" r:id="rId104"/>
    <p:sldId id="511" r:id="rId105"/>
    <p:sldId id="512" r:id="rId106"/>
    <p:sldId id="515" r:id="rId107"/>
    <p:sldId id="517" r:id="rId108"/>
    <p:sldId id="516" r:id="rId109"/>
    <p:sldId id="518" r:id="rId110"/>
    <p:sldId id="519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E89AD9"/>
    <a:srgbClr val="A8DDEA"/>
    <a:srgbClr val="66CCFF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4" autoAdjust="0"/>
    <p:restoredTop sz="96478" autoAdjust="0"/>
  </p:normalViewPr>
  <p:slideViewPr>
    <p:cSldViewPr snapToGrid="0" snapToObjects="1">
      <p:cViewPr>
        <p:scale>
          <a:sx n="110" d="100"/>
          <a:sy n="110" d="100"/>
        </p:scale>
        <p:origin x="-544" y="-80"/>
      </p:cViewPr>
      <p:guideLst>
        <p:guide orient="horz" pos="216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110" Type="http://schemas.openxmlformats.org/officeDocument/2006/relationships/slide" Target="slides/slide106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11" Type="http://schemas.openxmlformats.org/officeDocument/2006/relationships/slide" Target="slides/slide107.xml"/><Relationship Id="rId112" Type="http://schemas.openxmlformats.org/officeDocument/2006/relationships/notesMaster" Target="notesMasters/notesMaster1.xml"/><Relationship Id="rId113" Type="http://schemas.openxmlformats.org/officeDocument/2006/relationships/handoutMaster" Target="handoutMasters/handout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slide" Target="slides/slide96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789FC-4655-414A-888B-25BCFC77682E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33606-363B-4B45-93B2-8A4C9FE51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69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D80D6-2941-9A46-9B74-C5D536E16783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8C6B-7425-174D-B932-7A04FE17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7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 ions </a:t>
            </a:r>
            <a:r>
              <a:rPr lang="en-US" baseline="0" dirty="0" err="1" smtClean="0"/>
              <a:t>lourds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A8C6B-7425-174D-B932-7A04FE1707B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08/05/17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08/05/17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08/05/17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8.png"/><Relationship Id="rId7" Type="http://schemas.openxmlformats.org/officeDocument/2006/relationships/image" Target="../media/image30.emf"/><Relationship Id="rId8" Type="http://schemas.openxmlformats.org/officeDocument/2006/relationships/hyperlink" Target="http://journals.aps.org/prl/abstract/10.1103/PhysRevLett.110.012302" TargetMode="External"/><Relationship Id="rId9" Type="http://schemas.openxmlformats.org/officeDocument/2006/relationships/hyperlink" Target="http://journals.aps.org/prc/abstract/10.1103/PhysRevC.89.044906" TargetMode="External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gif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hyperlink" Target="https://arxiv.org/abs/1305.0609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hyperlink" Target="https://arxiv.org/abs/1305.0609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hyperlink" Target="https://arxiv.org/abs/1305.0609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1.emf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hyperlink" Target="https://arxiv.org/abs/1606.0619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50.emf"/><Relationship Id="rId7" Type="http://schemas.openxmlformats.org/officeDocument/2006/relationships/hyperlink" Target="https://arxiv.org/abs/1606.06198" TargetMode="External"/><Relationship Id="rId8" Type="http://schemas.openxmlformats.org/officeDocument/2006/relationships/oleObject" Target="../embeddings/oleObject1.bin"/><Relationship Id="rId9" Type="http://schemas.openxmlformats.org/officeDocument/2006/relationships/image" Target="../media/image48.emf"/><Relationship Id="rId10" Type="http://schemas.openxmlformats.org/officeDocument/2006/relationships/oleObject" Target="../embeddings/oleObject2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53.emf"/><Relationship Id="rId7" Type="http://schemas.openxmlformats.org/officeDocument/2006/relationships/hyperlink" Target="https://arxiv.org/abs/1606.06198" TargetMode="External"/><Relationship Id="rId8" Type="http://schemas.openxmlformats.org/officeDocument/2006/relationships/oleObject" Target="../embeddings/oleObject3.bin"/><Relationship Id="rId9" Type="http://schemas.openxmlformats.org/officeDocument/2006/relationships/image" Target="../media/image5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55.emf"/><Relationship Id="rId7" Type="http://schemas.openxmlformats.org/officeDocument/2006/relationships/hyperlink" Target="https://arxiv.org/abs/1606.06198" TargetMode="External"/><Relationship Id="rId8" Type="http://schemas.openxmlformats.org/officeDocument/2006/relationships/oleObject" Target="../embeddings/oleObject4.bin"/><Relationship Id="rId9" Type="http://schemas.openxmlformats.org/officeDocument/2006/relationships/image" Target="../media/image5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hyperlink" Target="https://arxiv.org/abs/1606.0619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hyperlink" Target="https://arxiv.org/abs/1606.0619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hyperlink" Target="https://arxiv.org/abs/1606.0619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hyperlink" Target="http://journals.aps.org/prc/pdf/10.1103/PhysRevC.92.034903" TargetMode="External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hyperlink" Target="http://journals.aps.org/prc/pdf/10.1103/PhysRevC.92.034903" TargetMode="External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71.pn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70.emf"/><Relationship Id="rId9" Type="http://schemas.openxmlformats.org/officeDocument/2006/relationships/hyperlink" Target="https://arxiv.org/abs/1604.07663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4" Type="http://schemas.openxmlformats.org/officeDocument/2006/relationships/image" Target="../media/image71.pn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70.emf"/><Relationship Id="rId9" Type="http://schemas.openxmlformats.org/officeDocument/2006/relationships/hyperlink" Target="https://arxiv.org/abs/1604.07663" TargetMode="External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4" Type="http://schemas.openxmlformats.org/officeDocument/2006/relationships/image" Target="../media/image71.pn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70.emf"/><Relationship Id="rId9" Type="http://schemas.openxmlformats.org/officeDocument/2006/relationships/hyperlink" Target="https://arxiv.org/abs/1604.07663" TargetMode="External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2.png"/><Relationship Id="rId6" Type="http://schemas.openxmlformats.org/officeDocument/2006/relationships/hyperlink" Target="https://arxiv.org/abs/1604.07663" TargetMode="External"/><Relationship Id="rId7" Type="http://schemas.openxmlformats.org/officeDocument/2006/relationships/hyperlink" Target="https://arxiv.org/pdf/1605.08303.pdf" TargetMode="External"/><Relationship Id="rId8" Type="http://schemas.openxmlformats.org/officeDocument/2006/relationships/hyperlink" Target="https://arxiv.org/abs/1608.0298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2.png"/><Relationship Id="rId6" Type="http://schemas.openxmlformats.org/officeDocument/2006/relationships/hyperlink" Target="https://arxiv.org/abs/1604.07663" TargetMode="External"/><Relationship Id="rId7" Type="http://schemas.openxmlformats.org/officeDocument/2006/relationships/hyperlink" Target="https://arxiv.org/pdf/1605.08303.pdf" TargetMode="External"/><Relationship Id="rId8" Type="http://schemas.openxmlformats.org/officeDocument/2006/relationships/hyperlink" Target="https://arxiv.org/abs/1608.02982" TargetMode="External"/><Relationship Id="rId9" Type="http://schemas.openxmlformats.org/officeDocument/2006/relationships/hyperlink" Target="https://arxiv.org/pdf/1609.05171v2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5.08303.pdf" TargetMode="External"/><Relationship Id="rId4" Type="http://schemas.openxmlformats.org/officeDocument/2006/relationships/hyperlink" Target="https://arxiv.org/abs/1608.02982" TargetMode="External"/><Relationship Id="rId5" Type="http://schemas.openxmlformats.org/officeDocument/2006/relationships/hyperlink" Target="https://arxiv.org/pdf/1609.05171v2.pdf" TargetMode="External"/><Relationship Id="rId6" Type="http://schemas.openxmlformats.org/officeDocument/2006/relationships/hyperlink" Target="https://arxiv.org/abs/1605.09418" TargetMode="External"/><Relationship Id="rId7" Type="http://schemas.openxmlformats.org/officeDocument/2006/relationships/image" Target="../media/image2.emf"/><Relationship Id="rId8" Type="http://schemas.openxmlformats.org/officeDocument/2006/relationships/image" Target="../media/image3.png"/><Relationship Id="rId9" Type="http://schemas.openxmlformats.org/officeDocument/2006/relationships/image" Target="../media/image72.png"/><Relationship Id="rId10" Type="http://schemas.openxmlformats.org/officeDocument/2006/relationships/hyperlink" Target="https://arxiv.org/abs/1604.0766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5.08303.pdf" TargetMode="External"/><Relationship Id="rId4" Type="http://schemas.openxmlformats.org/officeDocument/2006/relationships/hyperlink" Target="https://arxiv.org/abs/1608.02982" TargetMode="External"/><Relationship Id="rId5" Type="http://schemas.openxmlformats.org/officeDocument/2006/relationships/hyperlink" Target="https://arxiv.org/pdf/1609.05171v2.pdf" TargetMode="External"/><Relationship Id="rId6" Type="http://schemas.openxmlformats.org/officeDocument/2006/relationships/hyperlink" Target="https://arxiv.org/abs/1605.09418" TargetMode="External"/><Relationship Id="rId7" Type="http://schemas.openxmlformats.org/officeDocument/2006/relationships/image" Target="../media/image2.emf"/><Relationship Id="rId8" Type="http://schemas.openxmlformats.org/officeDocument/2006/relationships/image" Target="../media/image3.png"/><Relationship Id="rId9" Type="http://schemas.openxmlformats.org/officeDocument/2006/relationships/image" Target="../media/image72.png"/><Relationship Id="rId10" Type="http://schemas.openxmlformats.org/officeDocument/2006/relationships/hyperlink" Target="https://arxiv.org/abs/1604.0766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hyperlink" Target="https://arxiv.org/pdf/1605.09418v1.pdf" TargetMode="External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hyperlink" Target="https://arxiv.org/pdf/1605.09418v1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hyperlink" Target="https://arxiv.org/pdf/1605.09418v1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hyperlink" Target="https://arxiv.org/pdf/1605.09418v1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73.emf"/><Relationship Id="rId7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636"/>
            <a:ext cx="9144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0" y="1766454"/>
            <a:ext cx="8970820" cy="1200727"/>
          </a:xfrm>
          <a:solidFill>
            <a:schemeClr val="bg1"/>
          </a:solidFill>
          <a:ln w="38100" cmpd="sng">
            <a:solidFill>
              <a:srgbClr val="000090"/>
            </a:solidFill>
          </a:ln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Calibri"/>
                <a:cs typeface="Calibri"/>
              </a:rPr>
              <a:t>How small a Quark-gluon plasma can be? </a:t>
            </a:r>
            <a:br>
              <a:rPr lang="en-US" sz="2800" b="1" dirty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Toward </a:t>
            </a:r>
            <a:r>
              <a:rPr lang="en-US" sz="2800" i="1" dirty="0">
                <a:solidFill>
                  <a:srgbClr val="000090"/>
                </a:solidFill>
                <a:latin typeface="Calibri"/>
                <a:cs typeface="Calibri"/>
              </a:rPr>
              <a:t>a unified paradigm to describe high energy </a:t>
            </a:r>
            <a:r>
              <a:rPr lang="en-US" sz="2800" i="1" dirty="0" err="1">
                <a:solidFill>
                  <a:srgbClr val="000090"/>
                </a:solidFill>
                <a:latin typeface="Calibri"/>
                <a:cs typeface="Calibri"/>
              </a:rPr>
              <a:t>hadronic</a:t>
            </a:r>
            <a:r>
              <a:rPr lang="en-US" sz="2800" i="1" dirty="0">
                <a:solidFill>
                  <a:srgbClr val="000090"/>
                </a:solidFill>
                <a:latin typeface="Calibri"/>
                <a:cs typeface="Calibri"/>
              </a:rPr>
              <a:t> collisions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005" y="3142671"/>
            <a:ext cx="9138754" cy="914401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Calibri"/>
                <a:cs typeface="Calibri"/>
              </a:rPr>
              <a:t>Maxime Guilbaud</a:t>
            </a:r>
            <a:r>
              <a:rPr lang="en-US" sz="24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(1)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1759" y="5505620"/>
            <a:ext cx="9144000" cy="121233"/>
            <a:chOff x="0" y="1073326"/>
            <a:chExt cx="9144000" cy="121233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401453" y="5811346"/>
            <a:ext cx="4352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latin typeface="Calibri"/>
                <a:cs typeface="Calibri"/>
              </a:rPr>
              <a:t>Seminaire</a:t>
            </a:r>
            <a:r>
              <a:rPr lang="en-US" sz="2000" b="1" i="1" dirty="0" smtClean="0">
                <a:latin typeface="Calibri"/>
                <a:cs typeface="Calibri"/>
              </a:rPr>
              <a:t> - IPHC</a:t>
            </a:r>
          </a:p>
          <a:p>
            <a:pPr algn="ctr"/>
            <a:r>
              <a:rPr lang="en-US" sz="2000" i="1" dirty="0" smtClean="0">
                <a:latin typeface="Calibri"/>
                <a:cs typeface="Calibri"/>
              </a:rPr>
              <a:t>28/04/17</a:t>
            </a:r>
            <a:endParaRPr lang="en-US" sz="2000" i="1" dirty="0">
              <a:latin typeface="Calibri"/>
              <a:cs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7005" y="259765"/>
            <a:ext cx="9138754" cy="5657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i="1" dirty="0">
              <a:latin typeface="Calibri"/>
              <a:cs typeface="Calibri"/>
            </a:endParaRPr>
          </a:p>
        </p:txBody>
      </p:sp>
      <p:sp>
        <p:nvSpPr>
          <p:cNvPr id="15" name="Subtitle 3"/>
          <p:cNvSpPr txBox="1">
            <a:spLocks/>
          </p:cNvSpPr>
          <p:nvPr/>
        </p:nvSpPr>
        <p:spPr>
          <a:xfrm>
            <a:off x="-11547" y="6349992"/>
            <a:ext cx="5132268" cy="508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arenBoth"/>
            </a:pPr>
            <a:r>
              <a:rPr lang="en-US" sz="1600" b="1" dirty="0" smtClean="0">
                <a:solidFill>
                  <a:schemeClr val="tx1"/>
                </a:solidFill>
                <a:latin typeface="Calibri"/>
                <a:cs typeface="Calibri"/>
              </a:rPr>
              <a:t>RICE University, </a:t>
            </a:r>
            <a:r>
              <a:rPr lang="en-US" sz="1600" b="1" dirty="0" err="1" smtClean="0">
                <a:solidFill>
                  <a:schemeClr val="tx1"/>
                </a:solidFill>
                <a:latin typeface="Calibri"/>
                <a:cs typeface="Calibri"/>
              </a:rPr>
              <a:t>m.guilbaud@cern.ch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9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Phase transition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ZoneTexte 19"/>
          <p:cNvSpPr txBox="1"/>
          <p:nvPr/>
        </p:nvSpPr>
        <p:spPr>
          <a:xfrm>
            <a:off x="57725" y="1266340"/>
            <a:ext cx="904009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90"/>
                </a:solidFill>
              </a:rPr>
              <a:t>     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How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explain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the confinement in                  Is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it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possible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deconfine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quark?</a:t>
            </a:r>
          </a:p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                            hadrons?</a:t>
            </a:r>
            <a:endParaRPr lang="fr-FR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>
            <a:stCxn id="35" idx="0"/>
          </p:cNvCxnSpPr>
          <p:nvPr/>
        </p:nvCxnSpPr>
        <p:spPr>
          <a:xfrm>
            <a:off x="4577771" y="1266340"/>
            <a:ext cx="28865" cy="5222205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9" descr="alpha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99" y="2068937"/>
            <a:ext cx="3371273" cy="3019050"/>
          </a:xfrm>
          <a:prstGeom prst="rect">
            <a:avLst/>
          </a:prstGeom>
        </p:spPr>
      </p:pic>
      <p:pic>
        <p:nvPicPr>
          <p:cNvPr id="39" name="Image 7" descr="lQCDPhaseTrans2bis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412" y="2115117"/>
            <a:ext cx="3661933" cy="220288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725" y="5149349"/>
            <a:ext cx="452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High </a:t>
            </a:r>
            <a:r>
              <a:rPr lang="fr-FR" dirty="0" err="1">
                <a:latin typeface="Calibri"/>
                <a:cs typeface="Calibri"/>
              </a:rPr>
              <a:t>energy</a:t>
            </a:r>
            <a:r>
              <a:rPr lang="fr-FR" dirty="0">
                <a:latin typeface="Calibri"/>
                <a:cs typeface="Calibri"/>
              </a:rPr>
              <a:t> (</a:t>
            </a:r>
            <a:r>
              <a:rPr lang="fr-FR" dirty="0" err="1">
                <a:solidFill>
                  <a:srgbClr val="FF0000"/>
                </a:solidFill>
                <a:latin typeface="Calibri"/>
                <a:cs typeface="Calibri"/>
              </a:rPr>
              <a:t>small</a:t>
            </a:r>
            <a:r>
              <a:rPr lang="fr-FR" dirty="0">
                <a:solidFill>
                  <a:srgbClr val="FF0000"/>
                </a:solidFill>
                <a:latin typeface="Calibri"/>
                <a:cs typeface="Calibri"/>
              </a:rPr>
              <a:t> distance</a:t>
            </a:r>
            <a:r>
              <a:rPr lang="fr-FR" dirty="0" smtClean="0">
                <a:latin typeface="Calibri"/>
                <a:cs typeface="Calibri"/>
              </a:rPr>
              <a:t>) </a:t>
            </a:r>
            <a:r>
              <a:rPr lang="fr-FR" dirty="0" smtClean="0"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weak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coupling</a:t>
            </a:r>
            <a:endParaRPr lang="fr-FR" dirty="0"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25" y="5486297"/>
            <a:ext cx="4615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Calibri"/>
                <a:cs typeface="Calibri"/>
              </a:rPr>
              <a:t>Low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energy</a:t>
            </a:r>
            <a:r>
              <a:rPr lang="fr-FR" dirty="0">
                <a:latin typeface="Calibri"/>
                <a:cs typeface="Calibri"/>
              </a:rPr>
              <a:t> (</a:t>
            </a:r>
            <a:r>
              <a:rPr lang="fr-FR" dirty="0">
                <a:solidFill>
                  <a:srgbClr val="FF0000"/>
                </a:solidFill>
                <a:latin typeface="Calibri"/>
                <a:cs typeface="Calibri"/>
              </a:rPr>
              <a:t>large distance</a:t>
            </a:r>
            <a:r>
              <a:rPr lang="fr-FR" dirty="0" smtClean="0">
                <a:latin typeface="Calibri"/>
                <a:cs typeface="Calibri"/>
              </a:rPr>
              <a:t>)  </a:t>
            </a:r>
            <a:r>
              <a:rPr lang="fr-FR" dirty="0" smtClean="0"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strong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coupling</a:t>
            </a:r>
            <a:endParaRPr lang="fr-FR" dirty="0">
              <a:latin typeface="Calibri"/>
              <a:cs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67238" y="4383774"/>
            <a:ext cx="38311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latin typeface="Calibri"/>
                <a:cs typeface="Calibri"/>
              </a:rPr>
              <a:t>Lattice</a:t>
            </a:r>
            <a:r>
              <a:rPr lang="fr-FR" b="1" dirty="0">
                <a:latin typeface="Calibri"/>
                <a:cs typeface="Calibri"/>
              </a:rPr>
              <a:t> QCD </a:t>
            </a:r>
            <a:r>
              <a:rPr lang="fr-FR" b="1" dirty="0" err="1">
                <a:latin typeface="Calibri"/>
                <a:cs typeface="Calibri"/>
              </a:rPr>
              <a:t>calculations</a:t>
            </a:r>
            <a:r>
              <a:rPr lang="fr-FR" b="1" dirty="0">
                <a:latin typeface="Calibri"/>
                <a:cs typeface="Calibri"/>
              </a:rPr>
              <a:t> (</a:t>
            </a:r>
            <a:r>
              <a:rPr lang="fr-FR" b="1" dirty="0" err="1">
                <a:latin typeface="Calibri"/>
                <a:cs typeface="Calibri"/>
              </a:rPr>
              <a:t>lQCD</a:t>
            </a:r>
            <a:r>
              <a:rPr lang="fr-FR" b="1" dirty="0" smtClean="0">
                <a:latin typeface="Calibri"/>
                <a:cs typeface="Calibri"/>
              </a:rPr>
              <a:t>):</a:t>
            </a:r>
          </a:p>
          <a:p>
            <a:pPr marL="342900" lvl="1" indent="-342900">
              <a:buClr>
                <a:srgbClr val="000090"/>
              </a:buClr>
              <a:buFont typeface="Courier New"/>
              <a:buChar char="o"/>
            </a:pPr>
            <a:r>
              <a:rPr lang="fr-FR" sz="2000" dirty="0" err="1" smtClean="0">
                <a:latin typeface="Calibri"/>
                <a:cs typeface="Calibri"/>
              </a:rPr>
              <a:t>Indicate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a phase transition </a:t>
            </a:r>
            <a:r>
              <a:rPr lang="fr-FR" sz="2000" dirty="0" err="1">
                <a:latin typeface="Calibri"/>
                <a:cs typeface="Calibri"/>
              </a:rPr>
              <a:t>at</a:t>
            </a:r>
            <a:r>
              <a:rPr lang="fr-FR" sz="2000" dirty="0">
                <a:latin typeface="Calibri"/>
                <a:cs typeface="Calibri"/>
              </a:rPr>
              <a:t> T</a:t>
            </a:r>
            <a:r>
              <a:rPr lang="fr-FR" sz="2000" baseline="-25000" dirty="0">
                <a:latin typeface="Calibri"/>
                <a:cs typeface="Calibri"/>
              </a:rPr>
              <a:t>c</a:t>
            </a:r>
            <a:r>
              <a:rPr lang="fr-FR" sz="2000" dirty="0">
                <a:latin typeface="Calibri"/>
                <a:cs typeface="Calibri"/>
              </a:rPr>
              <a:t>≈155 MeV</a:t>
            </a:r>
          </a:p>
          <a:p>
            <a:endParaRPr lang="fr-F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76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_norm_all_2panel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3171" y="-350423"/>
            <a:ext cx="3422001" cy="723983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25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normalized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084" y="1143006"/>
            <a:ext cx="91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90"/>
              </a:buClr>
            </a:pPr>
            <a:r>
              <a:rPr lang="en-US" sz="2400" b="1" dirty="0" smtClean="0">
                <a:latin typeface="Calibri"/>
                <a:cs typeface="Calibri"/>
              </a:rPr>
              <a:t>SC normalized by &lt;v</a:t>
            </a:r>
            <a:r>
              <a:rPr lang="en-US" sz="2400" b="1" baseline="-25000" dirty="0" smtClean="0">
                <a:latin typeface="Calibri"/>
                <a:cs typeface="Calibri"/>
              </a:rPr>
              <a:t>n</a:t>
            </a:r>
            <a:r>
              <a:rPr lang="en-US" sz="2400" b="1" baseline="30000" dirty="0" smtClean="0">
                <a:latin typeface="Calibri"/>
                <a:cs typeface="Calibri"/>
              </a:rPr>
              <a:t>2</a:t>
            </a:r>
            <a:r>
              <a:rPr lang="en-US" sz="2400" b="1" dirty="0" smtClean="0">
                <a:latin typeface="Calibri"/>
                <a:cs typeface="Calibri"/>
              </a:rPr>
              <a:t>&gt;.&lt;v</a:t>
            </a:r>
            <a:r>
              <a:rPr lang="en-US" sz="2400" b="1" baseline="-25000" dirty="0" smtClean="0">
                <a:latin typeface="Calibri"/>
                <a:cs typeface="Calibri"/>
              </a:rPr>
              <a:t>m</a:t>
            </a:r>
            <a:r>
              <a:rPr lang="en-US" sz="2400" b="1" baseline="30000" dirty="0" smtClean="0">
                <a:latin typeface="Calibri"/>
                <a:cs typeface="Calibri"/>
              </a:rPr>
              <a:t>2</a:t>
            </a:r>
            <a:r>
              <a:rPr lang="en-US" sz="2400" b="1" dirty="0" smtClean="0">
                <a:latin typeface="Calibri"/>
                <a:cs typeface="Calibri"/>
              </a:rPr>
              <a:t>&gt;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56721" y="4832259"/>
            <a:ext cx="4664359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Ordering observed: </a:t>
            </a:r>
          </a:p>
          <a:p>
            <a:pPr algn="ctr">
              <a:buClr>
                <a:srgbClr val="000090"/>
              </a:buClr>
            </a:pPr>
            <a:r>
              <a:rPr lang="en-US" sz="2000" dirty="0" smtClean="0">
                <a:latin typeface="Calibri"/>
                <a:cs typeface="Calibri"/>
              </a:rPr>
              <a:t>p-p &gt;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p-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Pb</a:t>
            </a:r>
            <a:r>
              <a:rPr lang="en-US" sz="2000" dirty="0" smtClean="0">
                <a:latin typeface="Calibri"/>
                <a:cs typeface="Calibri"/>
              </a:rPr>
              <a:t> &gt; 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Pb-Pb</a:t>
            </a:r>
            <a:endParaRPr lang="en-US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endParaRPr lang="en-US" sz="800" baseline="-25000" dirty="0">
              <a:latin typeface="Calibri"/>
              <a:cs typeface="Calibri"/>
            </a:endParaRP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May point to different transport properties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86" y="4832259"/>
            <a:ext cx="4664359" cy="171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Similar behavior in p-</a:t>
            </a:r>
            <a:r>
              <a:rPr lang="en-US" sz="2000" dirty="0" err="1" smtClean="0">
                <a:latin typeface="Calibri"/>
                <a:cs typeface="Calibri"/>
              </a:rPr>
              <a:t>Pb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dirty="0" err="1" smtClean="0">
                <a:latin typeface="Calibri"/>
                <a:cs typeface="Calibri"/>
              </a:rPr>
              <a:t>PbPb</a:t>
            </a: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endParaRPr lang="en-US" sz="800" baseline="-25000" dirty="0">
              <a:latin typeface="Calibri"/>
              <a:cs typeface="Calibri"/>
            </a:endParaRP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Points to similar IS fluctuations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First calculations (</a:t>
            </a:r>
            <a:r>
              <a:rPr lang="en-US" sz="2000" dirty="0" err="1" smtClean="0">
                <a:latin typeface="Calibri"/>
                <a:cs typeface="Calibri"/>
              </a:rPr>
              <a:t>ε</a:t>
            </a:r>
            <a:r>
              <a:rPr lang="en-US" sz="2000" baseline="-25000" dirty="0" err="1" smtClean="0">
                <a:latin typeface="Calibri"/>
                <a:cs typeface="Calibri"/>
              </a:rPr>
              <a:t>n</a:t>
            </a:r>
            <a:r>
              <a:rPr lang="en-US" sz="2000" dirty="0" smtClean="0">
                <a:latin typeface="Calibri"/>
                <a:cs typeface="Calibri"/>
              </a:rPr>
              <a:t> correlations only) 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Right sign 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Magnitude is off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456" y="1189159"/>
            <a:ext cx="2389905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CMS-PAS-HIN-16-022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3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26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still need to be understood?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084" y="1143006"/>
            <a:ext cx="91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90"/>
              </a:buClr>
            </a:pPr>
            <a:r>
              <a:rPr lang="en-US" sz="2400" b="1" dirty="0" smtClean="0">
                <a:latin typeface="Calibri"/>
                <a:cs typeface="Calibri"/>
              </a:rPr>
              <a:t>Does the collectivity turn off at low </a:t>
            </a: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trk</a:t>
            </a:r>
            <a:r>
              <a:rPr lang="en-US" sz="2400" b="1" dirty="0" smtClean="0">
                <a:latin typeface="Calibri"/>
                <a:cs typeface="Calibri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86" y="5409532"/>
            <a:ext cx="90631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If hydro is the explanation, v</a:t>
            </a:r>
            <a:r>
              <a:rPr lang="en-US" sz="2000" baseline="-25000" dirty="0" smtClean="0">
                <a:latin typeface="Calibri"/>
                <a:cs typeface="Calibri"/>
              </a:rPr>
              <a:t>2 </a:t>
            </a:r>
            <a:r>
              <a:rPr lang="en-US" sz="2000" dirty="0" smtClean="0">
                <a:latin typeface="Calibri"/>
                <a:cs typeface="Calibri"/>
              </a:rPr>
              <a:t>should go down!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endParaRPr lang="en-US" sz="800" dirty="0">
              <a:latin typeface="Calibri"/>
              <a:cs typeface="Calibri"/>
            </a:endParaRP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New methods using N-particle correlations with gap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7.04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84" y="1685490"/>
            <a:ext cx="6296891" cy="3605397"/>
          </a:xfrm>
          <a:prstGeom prst="rect">
            <a:avLst/>
          </a:prstGeom>
        </p:spPr>
      </p:pic>
      <p:pic>
        <p:nvPicPr>
          <p:cNvPr id="7" name="Picture 6" descr="Capture d'écran 2017-04-28 07.07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68" y="5916544"/>
            <a:ext cx="2944091" cy="3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8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27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Summary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999" y="1339350"/>
            <a:ext cx="89823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Clear evidence of </a:t>
            </a:r>
            <a:r>
              <a:rPr lang="en-US" sz="2400" i="1" dirty="0">
                <a:solidFill>
                  <a:srgbClr val="FF0000"/>
                </a:solidFill>
                <a:latin typeface="Calibri"/>
                <a:cs typeface="Calibri"/>
              </a:rPr>
              <a:t>long-range</a:t>
            </a:r>
            <a:r>
              <a:rPr lang="en-US" sz="2400" b="1" dirty="0">
                <a:latin typeface="Calibri"/>
                <a:cs typeface="Calibri"/>
              </a:rPr>
              <a:t>, </a:t>
            </a:r>
            <a:r>
              <a:rPr lang="en-US" sz="2400" i="1" dirty="0">
                <a:solidFill>
                  <a:srgbClr val="000090"/>
                </a:solidFill>
                <a:latin typeface="Calibri"/>
                <a:cs typeface="Calibri"/>
              </a:rPr>
              <a:t>collective</a:t>
            </a:r>
            <a:r>
              <a:rPr lang="en-US" sz="2400" i="1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phenomena! </a:t>
            </a:r>
            <a:r>
              <a:rPr lang="en-US" sz="2400" b="1" dirty="0">
                <a:latin typeface="Calibri"/>
                <a:cs typeface="Calibri"/>
              </a:rPr>
              <a:t>universal </a:t>
            </a:r>
            <a:r>
              <a:rPr lang="en-US" sz="2400" dirty="0">
                <a:latin typeface="Calibri"/>
                <a:cs typeface="Calibri"/>
              </a:rPr>
              <a:t>in all </a:t>
            </a:r>
            <a:r>
              <a:rPr lang="en-US" sz="2400" b="1" dirty="0">
                <a:latin typeface="Calibri"/>
                <a:cs typeface="Calibri"/>
              </a:rPr>
              <a:t>high-multiplicity </a:t>
            </a:r>
            <a:r>
              <a:rPr lang="en-US" sz="2400" dirty="0" err="1">
                <a:latin typeface="Calibri"/>
                <a:cs typeface="Calibri"/>
              </a:rPr>
              <a:t>hadronic</a:t>
            </a:r>
            <a:r>
              <a:rPr lang="en-US" sz="2400" dirty="0">
                <a:latin typeface="Calibri"/>
                <a:cs typeface="Calibri"/>
              </a:rPr>
              <a:t> collisions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42867" y="2285998"/>
            <a:ext cx="1650999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Scenario #1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185" y="2967181"/>
            <a:ext cx="4583531" cy="473210"/>
            <a:chOff x="2182105" y="3948545"/>
            <a:chExt cx="4583531" cy="473210"/>
          </a:xfrm>
        </p:grpSpPr>
        <p:sp>
          <p:nvSpPr>
            <p:cNvPr id="22" name="TextBox 21"/>
            <p:cNvSpPr txBox="1"/>
            <p:nvPr/>
          </p:nvSpPr>
          <p:spPr>
            <a:xfrm>
              <a:off x="2182105" y="3948545"/>
              <a:ext cx="2205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Calibri"/>
                  <a:cs typeface="Calibri"/>
                </a:rPr>
                <a:t>Initial</a:t>
              </a:r>
              <a:r>
                <a:rPr lang="en-US" sz="2400" dirty="0" smtClean="0">
                  <a:latin typeface="Calibri"/>
                  <a:cs typeface="Calibri"/>
                </a:rPr>
                <a:t> spatial </a:t>
              </a:r>
              <a:r>
                <a:rPr lang="en-US" sz="2400" dirty="0" err="1" smtClean="0">
                  <a:latin typeface="Calibri"/>
                  <a:cs typeface="Calibri"/>
                </a:rPr>
                <a:t>ε</a:t>
              </a:r>
              <a:r>
                <a:rPr lang="en-US" sz="2400" baseline="-25000" dirty="0" err="1" smtClean="0">
                  <a:latin typeface="Calibri"/>
                  <a:cs typeface="Calibri"/>
                </a:rPr>
                <a:t>s</a:t>
              </a:r>
              <a:endParaRPr lang="en-US" sz="2400" baseline="-25000" dirty="0">
                <a:latin typeface="Calibri"/>
                <a:cs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51550" y="3960090"/>
              <a:ext cx="2514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Calibri"/>
                  <a:cs typeface="Calibri"/>
                </a:rPr>
                <a:t>+ final</a:t>
              </a:r>
              <a:r>
                <a:rPr lang="en-US" sz="2400" dirty="0" smtClean="0">
                  <a:latin typeface="Calibri"/>
                  <a:cs typeface="Calibri"/>
                </a:rPr>
                <a:t> interactions</a:t>
              </a:r>
              <a:endParaRPr lang="en-US" sz="2400" baseline="-25000" dirty="0">
                <a:latin typeface="Calibri"/>
                <a:cs typeface="Calibri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182106" y="3960090"/>
              <a:ext cx="4583530" cy="461665"/>
            </a:xfrm>
            <a:prstGeom prst="roundRect">
              <a:avLst/>
            </a:prstGeom>
            <a:noFill/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713835" y="2957944"/>
            <a:ext cx="282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p</a:t>
            </a:r>
            <a:endParaRPr lang="en-US" sz="2400" baseline="-25000" dirty="0" smtClean="0">
              <a:latin typeface="Calibri"/>
              <a:cs typeface="Calibri"/>
            </a:endParaRPr>
          </a:p>
          <a:p>
            <a:pPr algn="ctr"/>
            <a:r>
              <a:rPr lang="en-US" sz="2400" dirty="0">
                <a:latin typeface="Calibri"/>
                <a:cs typeface="Calibri"/>
              </a:rPr>
              <a:t>b</a:t>
            </a:r>
            <a:r>
              <a:rPr lang="en-US" sz="2400" dirty="0" smtClean="0">
                <a:latin typeface="Calibri"/>
                <a:cs typeface="Calibri"/>
              </a:rPr>
              <a:t>y initial interactions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40483" y="2285998"/>
            <a:ext cx="1650999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Scenario #2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713835" y="2957944"/>
            <a:ext cx="2829801" cy="83099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186" y="3833258"/>
            <a:ext cx="898236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AA is consistent with 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Scenario #1</a:t>
            </a:r>
            <a:r>
              <a:rPr lang="en-US" sz="2400" dirty="0" smtClean="0">
                <a:latin typeface="Calibri"/>
                <a:cs typeface="Calibri"/>
              </a:rPr>
              <a:t>: nearly perfect fluid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In </a:t>
            </a:r>
            <a:r>
              <a:rPr lang="en-US" sz="2400" dirty="0" err="1" smtClean="0">
                <a:latin typeface="Calibri"/>
                <a:cs typeface="Calibri"/>
              </a:rPr>
              <a:t>pp</a:t>
            </a:r>
            <a:r>
              <a:rPr lang="en-US" sz="2400" dirty="0" smtClean="0">
                <a:latin typeface="Calibri"/>
                <a:cs typeface="Calibri"/>
              </a:rPr>
              <a:t>/</a:t>
            </a:r>
            <a:r>
              <a:rPr lang="en-US" sz="2400" dirty="0" err="1" smtClean="0">
                <a:latin typeface="Calibri"/>
                <a:cs typeface="Calibri"/>
              </a:rPr>
              <a:t>pA</a:t>
            </a:r>
            <a:r>
              <a:rPr lang="en-US" sz="2400" dirty="0" smtClean="0">
                <a:latin typeface="Calibri"/>
                <a:cs typeface="Calibri"/>
              </a:rPr>
              <a:t>? 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The understanding of the initial and its fluctuation is the key to disentangle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#1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#2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Small system are unique probes of </a:t>
            </a:r>
            <a:r>
              <a:rPr lang="en-US" sz="2000" dirty="0" err="1" smtClean="0">
                <a:latin typeface="Calibri"/>
                <a:cs typeface="Calibri"/>
              </a:rPr>
              <a:t>subnucleonic</a:t>
            </a:r>
            <a:r>
              <a:rPr lang="en-US" sz="2000" dirty="0" smtClean="0">
                <a:latin typeface="Calibri"/>
                <a:cs typeface="Calibri"/>
              </a:rPr>
              <a:t> fluctuations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n</a:t>
            </a:r>
            <a:r>
              <a:rPr lang="en-US" sz="2000" dirty="0" smtClean="0">
                <a:latin typeface="Calibri"/>
                <a:cs typeface="Calibri"/>
              </a:rPr>
              <a:t>{m}, PID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n</a:t>
            </a:r>
            <a:r>
              <a:rPr lang="en-US" sz="2000" dirty="0" smtClean="0">
                <a:latin typeface="Calibri"/>
                <a:cs typeface="Calibri"/>
              </a:rPr>
              <a:t> and SC results suggest that a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unified paradigm to describe all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hadronic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system is plausible </a:t>
            </a:r>
            <a:endParaRPr lang="en-US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55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28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Outlook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186" y="1316349"/>
            <a:ext cx="89823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Do we form a QGP in small systems? </a:t>
            </a:r>
            <a:endParaRPr lang="en-US" sz="2400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endParaRPr lang="en-US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68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28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Outlook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186" y="1316349"/>
            <a:ext cx="89823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Do we form a QGP in small systems?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Maybe…</a:t>
            </a:r>
          </a:p>
          <a:p>
            <a:endParaRPr lang="en-US" sz="8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lvl="1">
              <a:buClr>
                <a:srgbClr val="000090"/>
              </a:buClr>
            </a:pPr>
            <a:endParaRPr lang="en-US" sz="2400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endParaRPr lang="en-US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80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28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Outlook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186" y="1316349"/>
            <a:ext cx="898236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Do we form a QGP in small systems?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Maybe…</a:t>
            </a:r>
          </a:p>
          <a:p>
            <a:endParaRPr lang="en-US" sz="8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8000"/>
                </a:solidFill>
                <a:latin typeface="Calibri"/>
                <a:cs typeface="Calibri"/>
              </a:rPr>
              <a:t>YES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Correlation results may suggest we can form a QGP in small system at high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multiplicity 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Similarity with AA in all the observable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Collectivity have been shown</a:t>
            </a:r>
          </a:p>
          <a:p>
            <a:pPr lvl="1">
              <a:buClr>
                <a:srgbClr val="000090"/>
              </a:buClr>
            </a:pPr>
            <a:endParaRPr lang="en-US" sz="800" dirty="0" smtClean="0">
              <a:latin typeface="Calibri"/>
              <a:cs typeface="Calibri"/>
            </a:endParaRP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This is supported by the observation of strangeness enhancement by ALICE in small systems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Small systems sounds more and more similar to </a:t>
            </a:r>
            <a:r>
              <a:rPr lang="en-US" sz="2000" dirty="0" err="1" smtClean="0">
                <a:latin typeface="Calibri"/>
                <a:cs typeface="Calibri"/>
              </a:rPr>
              <a:t>PbPb</a:t>
            </a:r>
            <a:endParaRPr lang="en-US" sz="2000" dirty="0" smtClean="0">
              <a:latin typeface="Calibri"/>
              <a:cs typeface="Calibri"/>
            </a:endParaRPr>
          </a:p>
          <a:p>
            <a:pPr lvl="1">
              <a:buClr>
                <a:srgbClr val="000090"/>
              </a:buClr>
            </a:pPr>
            <a:endParaRPr lang="en-US" sz="800" dirty="0" smtClean="0">
              <a:latin typeface="Calibri"/>
              <a:cs typeface="Calibri"/>
            </a:endParaRPr>
          </a:p>
          <a:p>
            <a:pPr lvl="1">
              <a:buClr>
                <a:srgbClr val="000090"/>
              </a:buClr>
            </a:pPr>
            <a:endParaRPr lang="en-US" sz="2400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endParaRPr lang="en-US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80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28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Outlook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186" y="1316349"/>
            <a:ext cx="898236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Do we form a QGP in small systems?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Maybe…</a:t>
            </a:r>
          </a:p>
          <a:p>
            <a:endParaRPr lang="en-US" sz="8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8000"/>
                </a:solidFill>
                <a:latin typeface="Calibri"/>
                <a:cs typeface="Calibri"/>
              </a:rPr>
              <a:t>YES</a:t>
            </a: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Correlation results may suggest we can form a QGP in small system at high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multiplicity 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Similarity with AA in all the observable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Collectivity have been shown</a:t>
            </a:r>
          </a:p>
          <a:p>
            <a:pPr lvl="1">
              <a:buClr>
                <a:srgbClr val="000090"/>
              </a:buClr>
            </a:pPr>
            <a:endParaRPr lang="en-US" sz="800" dirty="0" smtClean="0">
              <a:latin typeface="Calibri"/>
              <a:cs typeface="Calibri"/>
            </a:endParaRP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This is supported by the observation of strangeness enhancement by ALICE in small systems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Small systems sounds more and more similar to </a:t>
            </a:r>
            <a:r>
              <a:rPr lang="en-US" sz="2000" dirty="0" err="1" smtClean="0">
                <a:latin typeface="Calibri"/>
                <a:cs typeface="Calibri"/>
              </a:rPr>
              <a:t>PbPb</a:t>
            </a:r>
            <a:endParaRPr lang="en-US" sz="2000" dirty="0" smtClean="0">
              <a:latin typeface="Calibri"/>
              <a:cs typeface="Calibri"/>
            </a:endParaRPr>
          </a:p>
          <a:p>
            <a:pPr lvl="1">
              <a:buClr>
                <a:srgbClr val="000090"/>
              </a:buClr>
            </a:pPr>
            <a:endParaRPr lang="en-US" sz="8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endParaRPr lang="en-US" sz="2400" dirty="0">
              <a:latin typeface="Calibri"/>
              <a:cs typeface="Calibri"/>
            </a:endParaRPr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No in medium </a:t>
            </a:r>
            <a:r>
              <a:rPr lang="en-US" sz="2400" dirty="0" err="1" smtClean="0">
                <a:latin typeface="Calibri"/>
                <a:cs typeface="Calibri"/>
              </a:rPr>
              <a:t>parton</a:t>
            </a:r>
            <a:r>
              <a:rPr lang="en-US" sz="2400" dirty="0" smtClean="0">
                <a:latin typeface="Calibri"/>
                <a:cs typeface="Calibri"/>
              </a:rPr>
              <a:t> interaction observed so far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 jet quenching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 HF suppression 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endParaRPr lang="en-US" sz="2400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endParaRPr lang="en-US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80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29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next?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186" y="2020622"/>
            <a:ext cx="89823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Seems important to bridge the gap between peripheral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PbPb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and high multiplicity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pp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or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pA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collisions</a:t>
            </a:r>
          </a:p>
          <a:p>
            <a:pPr algn="ctr"/>
            <a:endParaRPr lang="en-US" sz="2400" b="1" dirty="0">
              <a:latin typeface="Calibri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At low multiplicities, non-flow contribution becomes dominant and new tools has to be developed to get ride of it more efficiently</a:t>
            </a:r>
          </a:p>
          <a:p>
            <a:pPr algn="ctr"/>
            <a:endParaRPr lang="en-US" sz="2400" b="1" dirty="0">
              <a:latin typeface="Calibri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The search for in medium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parton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energy loss could be pursue with correlation studies looking at charged hadrons or HF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at high-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in particular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13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Phase transition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ZoneTexte 19"/>
          <p:cNvSpPr txBox="1"/>
          <p:nvPr/>
        </p:nvSpPr>
        <p:spPr>
          <a:xfrm>
            <a:off x="57725" y="1266340"/>
            <a:ext cx="904009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90"/>
                </a:solidFill>
              </a:rPr>
              <a:t>     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How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explain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the confinement in                  Is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it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possible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deconfine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quark?</a:t>
            </a:r>
          </a:p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                            hadrons?</a:t>
            </a:r>
            <a:endParaRPr lang="fr-FR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>
            <a:stCxn id="35" idx="0"/>
          </p:cNvCxnSpPr>
          <p:nvPr/>
        </p:nvCxnSpPr>
        <p:spPr>
          <a:xfrm>
            <a:off x="4577771" y="1266340"/>
            <a:ext cx="28865" cy="5222205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19"/>
          <p:cNvSpPr txBox="1"/>
          <p:nvPr/>
        </p:nvSpPr>
        <p:spPr>
          <a:xfrm>
            <a:off x="57724" y="6061156"/>
            <a:ext cx="9040091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libri"/>
                <a:cs typeface="Calibri"/>
              </a:rPr>
              <a:t>New phase of the </a:t>
            </a:r>
            <a:r>
              <a:rPr lang="fr-FR" sz="2000" dirty="0" err="1">
                <a:latin typeface="Calibri"/>
                <a:cs typeface="Calibri"/>
              </a:rPr>
              <a:t>matter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dirty="0" err="1">
                <a:latin typeface="Calibri"/>
                <a:cs typeface="Calibri"/>
              </a:rPr>
              <a:t>called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Q</a:t>
            </a:r>
            <a:r>
              <a:rPr lang="fr-FR" sz="2000" b="1" dirty="0">
                <a:latin typeface="Calibri"/>
                <a:cs typeface="Calibri"/>
              </a:rPr>
              <a:t>uark and 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lang="fr-FR" sz="2000" b="1" dirty="0">
                <a:latin typeface="Calibri"/>
                <a:cs typeface="Calibri"/>
              </a:rPr>
              <a:t>luon 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fr-FR" sz="2000" b="1" dirty="0">
                <a:latin typeface="Calibri"/>
                <a:cs typeface="Calibri"/>
              </a:rPr>
              <a:t>lasma (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QGP</a:t>
            </a:r>
            <a:r>
              <a:rPr lang="fr-FR" sz="2000" b="1" dirty="0">
                <a:latin typeface="Calibri"/>
                <a:cs typeface="Calibri"/>
              </a:rPr>
              <a:t>)</a:t>
            </a:r>
          </a:p>
        </p:txBody>
      </p:sp>
      <p:pic>
        <p:nvPicPr>
          <p:cNvPr id="38" name="Image 9" descr="alpha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99" y="2068937"/>
            <a:ext cx="3371273" cy="3019050"/>
          </a:xfrm>
          <a:prstGeom prst="rect">
            <a:avLst/>
          </a:prstGeom>
        </p:spPr>
      </p:pic>
      <p:pic>
        <p:nvPicPr>
          <p:cNvPr id="39" name="Image 7" descr="lQCDPhaseTrans2bis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412" y="2115117"/>
            <a:ext cx="3661933" cy="220288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725" y="5149349"/>
            <a:ext cx="452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High </a:t>
            </a:r>
            <a:r>
              <a:rPr lang="fr-FR" dirty="0" err="1">
                <a:latin typeface="Calibri"/>
                <a:cs typeface="Calibri"/>
              </a:rPr>
              <a:t>energy</a:t>
            </a:r>
            <a:r>
              <a:rPr lang="fr-FR" dirty="0">
                <a:latin typeface="Calibri"/>
                <a:cs typeface="Calibri"/>
              </a:rPr>
              <a:t> (</a:t>
            </a:r>
            <a:r>
              <a:rPr lang="fr-FR" dirty="0" err="1">
                <a:solidFill>
                  <a:srgbClr val="FF0000"/>
                </a:solidFill>
                <a:latin typeface="Calibri"/>
                <a:cs typeface="Calibri"/>
              </a:rPr>
              <a:t>small</a:t>
            </a:r>
            <a:r>
              <a:rPr lang="fr-FR" dirty="0">
                <a:solidFill>
                  <a:srgbClr val="FF0000"/>
                </a:solidFill>
                <a:latin typeface="Calibri"/>
                <a:cs typeface="Calibri"/>
              </a:rPr>
              <a:t> distance</a:t>
            </a:r>
            <a:r>
              <a:rPr lang="fr-FR" dirty="0" smtClean="0">
                <a:latin typeface="Calibri"/>
                <a:cs typeface="Calibri"/>
              </a:rPr>
              <a:t>) </a:t>
            </a:r>
            <a:r>
              <a:rPr lang="fr-FR" dirty="0" smtClean="0"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weak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coupling</a:t>
            </a:r>
            <a:endParaRPr lang="fr-FR" dirty="0"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25" y="5486297"/>
            <a:ext cx="4615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Calibri"/>
                <a:cs typeface="Calibri"/>
              </a:rPr>
              <a:t>Low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energy</a:t>
            </a:r>
            <a:r>
              <a:rPr lang="fr-FR" dirty="0">
                <a:latin typeface="Calibri"/>
                <a:cs typeface="Calibri"/>
              </a:rPr>
              <a:t> (</a:t>
            </a:r>
            <a:r>
              <a:rPr lang="fr-FR" dirty="0">
                <a:solidFill>
                  <a:srgbClr val="FF0000"/>
                </a:solidFill>
                <a:latin typeface="Calibri"/>
                <a:cs typeface="Calibri"/>
              </a:rPr>
              <a:t>large distance</a:t>
            </a:r>
            <a:r>
              <a:rPr lang="fr-FR" dirty="0" smtClean="0">
                <a:latin typeface="Calibri"/>
                <a:cs typeface="Calibri"/>
              </a:rPr>
              <a:t>)  </a:t>
            </a:r>
            <a:r>
              <a:rPr lang="fr-FR" dirty="0" smtClean="0"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strong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coupling</a:t>
            </a:r>
            <a:endParaRPr lang="fr-FR" dirty="0">
              <a:latin typeface="Calibri"/>
              <a:cs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67238" y="4383774"/>
            <a:ext cx="38311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latin typeface="Calibri"/>
                <a:cs typeface="Calibri"/>
              </a:rPr>
              <a:t>Lattice</a:t>
            </a:r>
            <a:r>
              <a:rPr lang="fr-FR" b="1" dirty="0">
                <a:latin typeface="Calibri"/>
                <a:cs typeface="Calibri"/>
              </a:rPr>
              <a:t> QCD </a:t>
            </a:r>
            <a:r>
              <a:rPr lang="fr-FR" b="1" dirty="0" err="1">
                <a:latin typeface="Calibri"/>
                <a:cs typeface="Calibri"/>
              </a:rPr>
              <a:t>calculations</a:t>
            </a:r>
            <a:r>
              <a:rPr lang="fr-FR" b="1" dirty="0">
                <a:latin typeface="Calibri"/>
                <a:cs typeface="Calibri"/>
              </a:rPr>
              <a:t> (</a:t>
            </a:r>
            <a:r>
              <a:rPr lang="fr-FR" b="1" dirty="0" err="1">
                <a:latin typeface="Calibri"/>
                <a:cs typeface="Calibri"/>
              </a:rPr>
              <a:t>lQCD</a:t>
            </a:r>
            <a:r>
              <a:rPr lang="fr-FR" b="1" dirty="0" smtClean="0">
                <a:latin typeface="Calibri"/>
                <a:cs typeface="Calibri"/>
              </a:rPr>
              <a:t>):</a:t>
            </a:r>
          </a:p>
          <a:p>
            <a:pPr marL="342900" lvl="1" indent="-342900">
              <a:buClr>
                <a:srgbClr val="000090"/>
              </a:buClr>
              <a:buFont typeface="Courier New"/>
              <a:buChar char="o"/>
            </a:pPr>
            <a:r>
              <a:rPr lang="fr-FR" sz="2000" dirty="0" err="1" smtClean="0">
                <a:latin typeface="Calibri"/>
                <a:cs typeface="Calibri"/>
              </a:rPr>
              <a:t>Indicate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a phase transition </a:t>
            </a:r>
            <a:r>
              <a:rPr lang="fr-FR" sz="2000" dirty="0" err="1">
                <a:latin typeface="Calibri"/>
                <a:cs typeface="Calibri"/>
              </a:rPr>
              <a:t>at</a:t>
            </a:r>
            <a:r>
              <a:rPr lang="fr-FR" sz="2000" dirty="0">
                <a:latin typeface="Calibri"/>
                <a:cs typeface="Calibri"/>
              </a:rPr>
              <a:t> T</a:t>
            </a:r>
            <a:r>
              <a:rPr lang="fr-FR" sz="2000" baseline="-25000" dirty="0">
                <a:latin typeface="Calibri"/>
                <a:cs typeface="Calibri"/>
              </a:rPr>
              <a:t>c</a:t>
            </a:r>
            <a:r>
              <a:rPr lang="fr-FR" sz="2000" dirty="0">
                <a:latin typeface="Calibri"/>
                <a:cs typeface="Calibri"/>
              </a:rPr>
              <a:t>≈155 MeV</a:t>
            </a:r>
          </a:p>
          <a:p>
            <a:endParaRPr lang="fr-F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37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N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uclear phase diagram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3" name="Image 13" descr="PhaseDiagram2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371600"/>
            <a:ext cx="4432300" cy="416560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35" name="TextBox 34"/>
          <p:cNvSpPr txBox="1"/>
          <p:nvPr/>
        </p:nvSpPr>
        <p:spPr>
          <a:xfrm>
            <a:off x="796634" y="1662547"/>
            <a:ext cx="1304640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Calibri"/>
                <a:cs typeface="Calibri"/>
              </a:rPr>
              <a:t>LHC Experiments</a:t>
            </a:r>
            <a:endParaRPr lang="en-US" sz="1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1088" y="1551016"/>
            <a:ext cx="4722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What are the goals?</a:t>
            </a:r>
          </a:p>
          <a:p>
            <a:pPr algn="ctr"/>
            <a:endParaRPr lang="en-US" sz="8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fr-FR" sz="2400" b="1" dirty="0" smtClean="0">
                <a:latin typeface="Calibri"/>
                <a:cs typeface="Calibri"/>
              </a:rPr>
              <a:t> Probe the </a:t>
            </a:r>
            <a:r>
              <a:rPr lang="fr-FR" sz="2400" b="1" dirty="0" err="1" smtClean="0">
                <a:latin typeface="Calibri"/>
                <a:cs typeface="Calibri"/>
              </a:rPr>
              <a:t>nuclear</a:t>
            </a:r>
            <a:r>
              <a:rPr lang="fr-FR" sz="2400" b="1" dirty="0" smtClean="0">
                <a:latin typeface="Calibri"/>
                <a:cs typeface="Calibri"/>
              </a:rPr>
              <a:t> phase </a:t>
            </a:r>
            <a:r>
              <a:rPr lang="fr-FR" sz="2400" b="1" dirty="0" err="1" smtClean="0">
                <a:latin typeface="Calibri"/>
                <a:cs typeface="Calibri"/>
              </a:rPr>
              <a:t>diagram</a:t>
            </a:r>
            <a:endParaRPr lang="fr-FR" sz="2400" b="1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fr-FR" sz="2000" dirty="0" smtClean="0">
                <a:latin typeface="Calibri"/>
                <a:cs typeface="Calibri"/>
              </a:rPr>
              <a:t>Transition </a:t>
            </a:r>
            <a:r>
              <a:rPr lang="fr-FR" sz="2000" dirty="0" err="1" smtClean="0">
                <a:latin typeface="Calibri"/>
                <a:cs typeface="Calibri"/>
              </a:rPr>
              <a:t>order</a:t>
            </a:r>
            <a:r>
              <a:rPr lang="fr-FR" sz="2000" dirty="0" smtClean="0">
                <a:latin typeface="Calibri"/>
                <a:cs typeface="Calibri"/>
              </a:rPr>
              <a:t>?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fr-FR" sz="2000" dirty="0" err="1" smtClean="0">
                <a:latin typeface="Calibri"/>
                <a:cs typeface="Calibri"/>
              </a:rPr>
              <a:t>Critical</a:t>
            </a:r>
            <a:r>
              <a:rPr lang="fr-FR" sz="2000" dirty="0" smtClean="0">
                <a:latin typeface="Calibri"/>
                <a:cs typeface="Calibri"/>
              </a:rPr>
              <a:t> point?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fr-FR" sz="2000" dirty="0" smtClean="0">
                <a:latin typeface="Calibri"/>
                <a:cs typeface="Calibri"/>
              </a:rPr>
              <a:t>…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endParaRPr lang="fr-FR" sz="8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fr-FR" sz="2400" b="1" dirty="0" smtClean="0">
                <a:latin typeface="Calibri"/>
                <a:cs typeface="Calibri"/>
              </a:rPr>
              <a:t> </a:t>
            </a:r>
            <a:r>
              <a:rPr lang="fr-FR" sz="2400" b="1" dirty="0" err="1" smtClean="0">
                <a:latin typeface="Calibri"/>
                <a:cs typeface="Calibri"/>
              </a:rPr>
              <a:t>Characterize</a:t>
            </a:r>
            <a:r>
              <a:rPr lang="fr-FR" sz="2400" b="1" dirty="0" smtClean="0">
                <a:latin typeface="Calibri"/>
                <a:cs typeface="Calibri"/>
              </a:rPr>
              <a:t> </a:t>
            </a:r>
            <a:r>
              <a:rPr lang="fr-FR" sz="2400" b="1" dirty="0">
                <a:latin typeface="Calibri"/>
                <a:cs typeface="Calibri"/>
              </a:rPr>
              <a:t>the </a:t>
            </a:r>
            <a:r>
              <a:rPr lang="fr-FR" sz="2400" b="1" dirty="0" smtClean="0">
                <a:latin typeface="Calibri"/>
                <a:cs typeface="Calibri"/>
              </a:rPr>
              <a:t>QGP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fr-FR" sz="2000" dirty="0" smtClean="0">
                <a:latin typeface="Calibri"/>
                <a:cs typeface="Calibri"/>
              </a:rPr>
              <a:t>Equation </a:t>
            </a:r>
            <a:r>
              <a:rPr lang="fr-FR" sz="2000" dirty="0">
                <a:latin typeface="Calibri"/>
                <a:cs typeface="Calibri"/>
              </a:rPr>
              <a:t>of state</a:t>
            </a:r>
            <a:r>
              <a:rPr lang="fr-FR" sz="2000" dirty="0" smtClean="0">
                <a:latin typeface="Calibri"/>
                <a:cs typeface="Calibri"/>
              </a:rPr>
              <a:t>?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fr-FR" sz="2000" dirty="0" smtClean="0">
                <a:latin typeface="Calibri"/>
                <a:cs typeface="Calibri"/>
              </a:rPr>
              <a:t>Dynamics?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fr-FR" sz="2000" dirty="0" smtClean="0">
                <a:latin typeface="Calibri"/>
                <a:cs typeface="Calibri"/>
              </a:rPr>
              <a:t>…</a:t>
            </a:r>
            <a:endParaRPr lang="fr-FR" sz="2000" dirty="0">
              <a:latin typeface="Calibri"/>
              <a:cs typeface="Calibri"/>
            </a:endParaRPr>
          </a:p>
          <a:p>
            <a:endParaRPr lang="en-US" sz="2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7" name="Content Placeholder 4"/>
          <p:cNvSpPr txBox="1">
            <a:spLocks/>
          </p:cNvSpPr>
          <p:nvPr/>
        </p:nvSpPr>
        <p:spPr>
          <a:xfrm>
            <a:off x="0" y="5710374"/>
            <a:ext cx="9144000" cy="60498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Calibri"/>
                <a:cs typeface="Calibri"/>
              </a:rPr>
              <a:t>Experimentally: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Heavy Ion (HI) collisions are used to study QGP</a:t>
            </a:r>
            <a:endParaRPr lang="en-US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3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are the tools to study the QGP: A collider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9" name="Image 4" descr="LHC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6399" y="1295402"/>
            <a:ext cx="5326939" cy="354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Espace réservé du contenu 2"/>
          <p:cNvSpPr>
            <a:spLocks noGrp="1"/>
          </p:cNvSpPr>
          <p:nvPr>
            <p:ph idx="1"/>
          </p:nvPr>
        </p:nvSpPr>
        <p:spPr>
          <a:xfrm>
            <a:off x="137391" y="1318493"/>
            <a:ext cx="3848100" cy="4927598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fr-FR" b="1" dirty="0" smtClean="0">
                <a:latin typeface="Calibri"/>
                <a:cs typeface="Calibri"/>
              </a:rPr>
              <a:t>LHC </a:t>
            </a:r>
            <a:r>
              <a:rPr lang="fr-FR" b="1" dirty="0" err="1" smtClean="0">
                <a:latin typeface="Calibri"/>
                <a:cs typeface="Calibri"/>
              </a:rPr>
              <a:t>at</a:t>
            </a:r>
            <a:r>
              <a:rPr lang="fr-FR" b="1" dirty="0" smtClean="0">
                <a:latin typeface="Calibri"/>
                <a:cs typeface="Calibri"/>
              </a:rPr>
              <a:t> CERN: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dirty="0" smtClean="0">
                <a:latin typeface="Calibri"/>
                <a:cs typeface="Calibri"/>
              </a:rPr>
              <a:t>Circumference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fr-FR" dirty="0" smtClean="0">
                <a:latin typeface="Calibri"/>
                <a:cs typeface="Calibri"/>
              </a:rPr>
              <a:t>26.7 km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fr-FR" dirty="0" err="1" smtClean="0">
                <a:latin typeface="Calibri"/>
                <a:cs typeface="Calibri"/>
              </a:rPr>
              <a:t>Depth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sz="3097" baseline="-7000" dirty="0" smtClean="0">
                <a:latin typeface="Calibri"/>
                <a:cs typeface="Calibri"/>
              </a:rPr>
              <a:t>~</a:t>
            </a:r>
            <a:r>
              <a:rPr lang="fr-FR" dirty="0" smtClean="0">
                <a:latin typeface="Calibri"/>
                <a:cs typeface="Calibri"/>
              </a:rPr>
              <a:t> 100 m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fr-FR" dirty="0" smtClean="0">
                <a:latin typeface="Calibri"/>
                <a:cs typeface="Calibri"/>
              </a:rPr>
              <a:t>3 running modes:</a:t>
            </a:r>
          </a:p>
          <a:p>
            <a:pPr lvl="2">
              <a:buClr>
                <a:srgbClr val="000090"/>
              </a:buClr>
              <a:buFont typeface="Wingdings" charset="2"/>
              <a:buChar char="§"/>
            </a:pPr>
            <a:r>
              <a:rPr lang="fr-FR" dirty="0" err="1" smtClean="0">
                <a:latin typeface="Calibri"/>
                <a:cs typeface="Calibri"/>
              </a:rPr>
              <a:t>p-p</a:t>
            </a:r>
            <a:endParaRPr lang="fr-FR" dirty="0" smtClean="0">
              <a:latin typeface="Calibri"/>
              <a:cs typeface="Calibri"/>
            </a:endParaRPr>
          </a:p>
          <a:p>
            <a:pPr lvl="2">
              <a:buClr>
                <a:srgbClr val="000090"/>
              </a:buClr>
              <a:buFont typeface="Wingdings" charset="2"/>
              <a:buChar char="§"/>
            </a:pPr>
            <a:r>
              <a:rPr lang="fr-FR" dirty="0">
                <a:latin typeface="Calibri"/>
                <a:cs typeface="Calibri"/>
              </a:rPr>
              <a:t>p</a:t>
            </a:r>
            <a:r>
              <a:rPr lang="fr-FR" dirty="0" smtClean="0">
                <a:latin typeface="Calibri"/>
                <a:cs typeface="Calibri"/>
              </a:rPr>
              <a:t>-Pb</a:t>
            </a:r>
          </a:p>
          <a:p>
            <a:pPr lvl="2">
              <a:buClr>
                <a:srgbClr val="000090"/>
              </a:buClr>
              <a:buFont typeface="Wingdings" charset="2"/>
              <a:buChar char="§"/>
            </a:pPr>
            <a:r>
              <a:rPr lang="fr-FR" dirty="0" smtClean="0">
                <a:latin typeface="Calibri"/>
                <a:cs typeface="Calibri"/>
              </a:rPr>
              <a:t>Pb-Pb</a:t>
            </a:r>
          </a:p>
          <a:p>
            <a:pPr lvl="2">
              <a:buClr>
                <a:srgbClr val="000090"/>
              </a:buClr>
              <a:buFont typeface="Wingdings" charset="2"/>
              <a:buChar char="Ø"/>
            </a:pPr>
            <a:endParaRPr lang="fr-FR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fr-FR" b="1" dirty="0" smtClean="0">
                <a:latin typeface="Calibri"/>
                <a:cs typeface="Calibri"/>
              </a:rPr>
              <a:t>4 main </a:t>
            </a:r>
            <a:r>
              <a:rPr lang="fr-FR" b="1" dirty="0" err="1" smtClean="0">
                <a:latin typeface="Calibri"/>
                <a:cs typeface="Calibri"/>
              </a:rPr>
              <a:t>experiments</a:t>
            </a:r>
            <a:endParaRPr lang="fr-FR" b="1" dirty="0" smtClean="0">
              <a:latin typeface="Calibri"/>
              <a:cs typeface="Calibri"/>
            </a:endParaRP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fr-FR" dirty="0" err="1" smtClean="0">
                <a:latin typeface="Calibri"/>
                <a:cs typeface="Calibri"/>
              </a:rPr>
              <a:t>LHCb</a:t>
            </a:r>
            <a:endParaRPr lang="fr-FR" dirty="0" smtClean="0">
              <a:latin typeface="Calibri"/>
              <a:cs typeface="Calibri"/>
            </a:endParaRP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fr-FR" b="1" dirty="0" smtClean="0">
                <a:solidFill>
                  <a:srgbClr val="FF0000"/>
                </a:solidFill>
                <a:latin typeface="Calibri"/>
                <a:cs typeface="Calibri"/>
              </a:rPr>
              <a:t>CMS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fr-FR" dirty="0" smtClean="0">
                <a:latin typeface="Calibri"/>
                <a:cs typeface="Calibri"/>
              </a:rPr>
              <a:t>ATLAS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fr-FR" dirty="0" smtClean="0">
                <a:latin typeface="Calibri"/>
                <a:cs typeface="Calibri"/>
              </a:rPr>
              <a:t>ALICE</a:t>
            </a:r>
          </a:p>
          <a:p>
            <a:pPr lvl="1"/>
            <a:endParaRPr lang="fr-FR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66639"/>
              </p:ext>
            </p:extLst>
          </p:nvPr>
        </p:nvGraphicFramePr>
        <p:xfrm>
          <a:off x="3756398" y="4976091"/>
          <a:ext cx="5329875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3602"/>
                <a:gridCol w="40062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system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Energy (</a:t>
                      </a:r>
                      <a:r>
                        <a:rPr lang="en-US" b="1" dirty="0" err="1" smtClean="0">
                          <a:latin typeface="Calibri"/>
                          <a:cs typeface="Calibri"/>
                        </a:rPr>
                        <a:t>TeV</a:t>
                      </a:r>
                      <a:r>
                        <a:rPr lang="en-US" b="1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p-p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0.9, 2.36, 2.76, 5.02, 7, 8,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13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p-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Pb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5.02, 8.16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libri"/>
                          <a:cs typeface="Calibri"/>
                        </a:rPr>
                        <a:t>Pb-Pb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2.76, 5.02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72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are the tools to study the QGP: A 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ompact </a:t>
            </a:r>
            <a:r>
              <a:rPr lang="en-US" sz="3600" b="1" dirty="0" err="1" smtClean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uon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olenoid detector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9" name="Content Placeholder 3" descr="cms_120918_02.pdf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0" r="-9600"/>
          <a:stretch/>
        </p:blipFill>
        <p:spPr>
          <a:xfrm>
            <a:off x="0" y="1065309"/>
            <a:ext cx="9144000" cy="5519313"/>
          </a:xfrm>
        </p:spPr>
      </p:pic>
    </p:spTree>
    <p:extLst>
      <p:ext uri="{BB962C8B-B14F-4D97-AF65-F5344CB8AC3E}">
        <p14:creationId xmlns:p14="http://schemas.microsoft.com/office/powerpoint/2010/main" val="66408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are the tools to study the QGP: A 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ompact </a:t>
            </a:r>
            <a:r>
              <a:rPr lang="en-US" sz="3600" b="1" dirty="0" err="1" smtClean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uon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olenoid detector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9" name="Content Placeholder 3" descr="cms_120918_02.pdf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0" r="-9600"/>
          <a:stretch/>
        </p:blipFill>
        <p:spPr>
          <a:xfrm>
            <a:off x="0" y="1065309"/>
            <a:ext cx="9144000" cy="5519313"/>
          </a:xfrm>
        </p:spPr>
      </p:pic>
      <p:sp>
        <p:nvSpPr>
          <p:cNvPr id="20" name="Rectangle 19"/>
          <p:cNvSpPr/>
          <p:nvPr/>
        </p:nvSpPr>
        <p:spPr>
          <a:xfrm>
            <a:off x="5270500" y="4584701"/>
            <a:ext cx="1536700" cy="1422400"/>
          </a:xfrm>
          <a:prstGeom prst="rect">
            <a:avLst/>
          </a:prstGeom>
          <a:noFill/>
          <a:ln w="635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29000" y="3784601"/>
            <a:ext cx="1079500" cy="96520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29000" y="3086100"/>
            <a:ext cx="1079500" cy="5847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/>
                <a:cs typeface="Calibri"/>
              </a:rPr>
              <a:t>TRK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73700" y="3924300"/>
            <a:ext cx="1079500" cy="584776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HF</a:t>
            </a:r>
          </a:p>
        </p:txBody>
      </p:sp>
    </p:spTree>
    <p:extLst>
      <p:ext uri="{BB962C8B-B14F-4D97-AF65-F5344CB8AC3E}">
        <p14:creationId xmlns:p14="http://schemas.microsoft.com/office/powerpoint/2010/main" val="136644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are the tools to study the QGP: A 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ompact </a:t>
            </a:r>
            <a:r>
              <a:rPr lang="en-US" sz="3600" b="1" dirty="0" err="1" smtClean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uon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olenoid detector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9" name="Content Placeholder 3" descr="cms_120918_02.pdf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0" r="-9600"/>
          <a:stretch/>
        </p:blipFill>
        <p:spPr>
          <a:xfrm>
            <a:off x="0" y="1065309"/>
            <a:ext cx="9144000" cy="5519313"/>
          </a:xfrm>
        </p:spPr>
      </p:pic>
      <p:sp>
        <p:nvSpPr>
          <p:cNvPr id="20" name="Rectangle 19"/>
          <p:cNvSpPr/>
          <p:nvPr/>
        </p:nvSpPr>
        <p:spPr>
          <a:xfrm>
            <a:off x="5270500" y="4584701"/>
            <a:ext cx="1536700" cy="1422400"/>
          </a:xfrm>
          <a:prstGeom prst="rect">
            <a:avLst/>
          </a:prstGeom>
          <a:noFill/>
          <a:ln w="635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29000" y="3784601"/>
            <a:ext cx="1079500" cy="96520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29000" y="3086100"/>
            <a:ext cx="1079500" cy="5847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/>
                <a:cs typeface="Calibri"/>
              </a:rPr>
              <a:t>TRK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73700" y="3924300"/>
            <a:ext cx="1079500" cy="584776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HF</a:t>
            </a:r>
          </a:p>
        </p:txBody>
      </p:sp>
      <p:cxnSp>
        <p:nvCxnSpPr>
          <p:cNvPr id="29" name="Straight Arrow Connector 28"/>
          <p:cNvCxnSpPr>
            <a:stCxn id="31" idx="3"/>
            <a:endCxn id="22" idx="2"/>
          </p:cNvCxnSpPr>
          <p:nvPr/>
        </p:nvCxnSpPr>
        <p:spPr>
          <a:xfrm flipV="1">
            <a:off x="2374900" y="4749801"/>
            <a:ext cx="1593850" cy="53969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1" idx="3"/>
            <a:endCxn id="20" idx="1"/>
          </p:cNvCxnSpPr>
          <p:nvPr/>
        </p:nvCxnSpPr>
        <p:spPr>
          <a:xfrm>
            <a:off x="2374900" y="5289490"/>
            <a:ext cx="2895600" cy="641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26670" y="5089435"/>
            <a:ext cx="94823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8000"/>
                </a:solidFill>
                <a:latin typeface="Calibri"/>
                <a:cs typeface="Calibri"/>
              </a:rPr>
              <a:t>η</a:t>
            </a:r>
            <a:r>
              <a:rPr lang="en-US" sz="2000" b="1" dirty="0">
                <a:solidFill>
                  <a:srgbClr val="008000"/>
                </a:solidFill>
                <a:latin typeface="Calibri"/>
                <a:cs typeface="Calibri"/>
              </a:rPr>
              <a:t> gap </a:t>
            </a:r>
          </a:p>
        </p:txBody>
      </p:sp>
    </p:spTree>
    <p:extLst>
      <p:ext uri="{BB962C8B-B14F-4D97-AF65-F5344CB8AC3E}">
        <p14:creationId xmlns:p14="http://schemas.microsoft.com/office/powerpoint/2010/main" val="136644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Heavy Ion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29785" y="1346211"/>
            <a:ext cx="1790700" cy="4687695"/>
            <a:chOff x="7229785" y="1346211"/>
            <a:chExt cx="1790700" cy="4687695"/>
          </a:xfrm>
        </p:grpSpPr>
        <p:pic>
          <p:nvPicPr>
            <p:cNvPr id="19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7229785" y="1346211"/>
              <a:ext cx="1790700" cy="4687695"/>
            </a:xfrm>
            <a:prstGeom prst="rect">
              <a:avLst/>
            </a:prstGeom>
          </p:spPr>
        </p:pic>
        <p:pic>
          <p:nvPicPr>
            <p:cNvPr id="20" name="Picture 46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58385" y="1498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2" name="Picture 3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58385" y="2641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4" name="Picture 34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58385" y="3784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5" name="Picture 24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458385" y="49120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</p:grpSp>
      <p:sp>
        <p:nvSpPr>
          <p:cNvPr id="29" name="Rectangle 44"/>
          <p:cNvSpPr>
            <a:spLocks/>
          </p:cNvSpPr>
          <p:nvPr/>
        </p:nvSpPr>
        <p:spPr bwMode="auto">
          <a:xfrm>
            <a:off x="6012181" y="1375499"/>
            <a:ext cx="97032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600" dirty="0" smtClean="0">
                <a:latin typeface="Calibri"/>
                <a:ea typeface="Comic Sans MS" charset="0"/>
                <a:cs typeface="Calibri"/>
                <a:sym typeface="Comic Sans MS" charset="0"/>
              </a:rPr>
              <a:t>Initial state</a:t>
            </a:r>
            <a:endParaRPr lang="en-US" sz="1600" dirty="0"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sp>
        <p:nvSpPr>
          <p:cNvPr id="31" name="Rectangle 35"/>
          <p:cNvSpPr>
            <a:spLocks/>
          </p:cNvSpPr>
          <p:nvPr/>
        </p:nvSpPr>
        <p:spPr bwMode="auto">
          <a:xfrm>
            <a:off x="6592961" y="3556010"/>
            <a:ext cx="63682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39200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alibri"/>
                <a:ea typeface="Comic Sans MS" charset="0"/>
                <a:cs typeface="Calibri"/>
                <a:sym typeface="Comic Sans MS" charset="0"/>
              </a:rPr>
              <a:t>QGP</a:t>
            </a:r>
            <a:endParaRPr lang="en-US" b="1" dirty="0">
              <a:solidFill>
                <a:srgbClr val="FF0000"/>
              </a:solidFill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grpSp>
        <p:nvGrpSpPr>
          <p:cNvPr id="32" name="Grouper 15"/>
          <p:cNvGrpSpPr/>
          <p:nvPr/>
        </p:nvGrpSpPr>
        <p:grpSpPr>
          <a:xfrm>
            <a:off x="5870250" y="3950166"/>
            <a:ext cx="1186531" cy="533400"/>
            <a:chOff x="4723834" y="3886200"/>
            <a:chExt cx="1186531" cy="533400"/>
          </a:xfrm>
        </p:grpSpPr>
        <p:sp>
          <p:nvSpPr>
            <p:cNvPr id="33" name="Rectangle 36"/>
            <p:cNvSpPr>
              <a:spLocks/>
            </p:cNvSpPr>
            <p:nvPr/>
          </p:nvSpPr>
          <p:spPr bwMode="auto">
            <a:xfrm>
              <a:off x="4723834" y="3886200"/>
              <a:ext cx="1186531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200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600" b="1" dirty="0" smtClean="0">
                  <a:solidFill>
                    <a:srgbClr val="000090"/>
                  </a:solidFill>
                  <a:latin typeface="Calibri"/>
                  <a:ea typeface="Comic Sans MS" charset="0"/>
                  <a:cs typeface="Calibri"/>
                  <a:sym typeface="Comic Sans MS" charset="0"/>
                </a:rPr>
                <a:t>Thermalized?</a:t>
              </a:r>
              <a:endParaRPr lang="en-US" sz="1600" b="1" dirty="0">
                <a:solidFill>
                  <a:srgbClr val="000090"/>
                </a:solidFill>
                <a:latin typeface="Calibri"/>
                <a:ea typeface="Comic Sans MS" charset="0"/>
                <a:cs typeface="Calibri"/>
                <a:sym typeface="Comic Sans MS" charset="0"/>
              </a:endParaRPr>
            </a:p>
          </p:txBody>
        </p:sp>
        <p:sp>
          <p:nvSpPr>
            <p:cNvPr id="34" name="Rectangle 37"/>
            <p:cNvSpPr>
              <a:spLocks/>
            </p:cNvSpPr>
            <p:nvPr/>
          </p:nvSpPr>
          <p:spPr bwMode="auto">
            <a:xfrm>
              <a:off x="5353891" y="4204156"/>
              <a:ext cx="514635" cy="215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200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400" dirty="0">
                  <a:solidFill>
                    <a:srgbClr val="000090"/>
                  </a:solidFill>
                  <a:latin typeface="Calibri"/>
                  <a:ea typeface="Lucida Handwriting" charset="0"/>
                  <a:cs typeface="Calibri"/>
                  <a:sym typeface="Lucida Handwriting" charset="0"/>
                </a:rPr>
                <a:t>2 fm/</a:t>
              </a:r>
              <a:r>
                <a:rPr lang="en-US" sz="1400" dirty="0" err="1">
                  <a:solidFill>
                    <a:srgbClr val="000090"/>
                  </a:solidFill>
                  <a:latin typeface="Calibri"/>
                  <a:ea typeface="Lucida Handwriting" charset="0"/>
                  <a:cs typeface="Calibri"/>
                  <a:sym typeface="Lucida Handwriting" charset="0"/>
                </a:rPr>
                <a:t>c</a:t>
              </a:r>
              <a:endParaRPr lang="en-US" sz="1400" dirty="0">
                <a:solidFill>
                  <a:srgbClr val="000090"/>
                </a:solidFill>
                <a:latin typeface="Calibri"/>
                <a:ea typeface="Lucida Handwriting" charset="0"/>
                <a:cs typeface="Calibri"/>
                <a:sym typeface="Lucida Handwriting" charset="0"/>
              </a:endParaRPr>
            </a:p>
          </p:txBody>
        </p:sp>
      </p:grpSp>
      <p:sp>
        <p:nvSpPr>
          <p:cNvPr id="36" name="Rectangle 38"/>
          <p:cNvSpPr>
            <a:spLocks/>
          </p:cNvSpPr>
          <p:nvPr/>
        </p:nvSpPr>
        <p:spPr bwMode="auto">
          <a:xfrm>
            <a:off x="5860454" y="4681389"/>
            <a:ext cx="121779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 algn="ct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600" dirty="0" err="1" smtClean="0">
                <a:latin typeface="Calibri"/>
                <a:ea typeface="Comic Sans MS" charset="0"/>
                <a:cs typeface="Calibri"/>
                <a:sym typeface="Comic Sans MS" charset="0"/>
              </a:rPr>
              <a:t>Hadronization</a:t>
            </a:r>
            <a:endParaRPr lang="en-US" sz="1600" dirty="0"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sp>
        <p:nvSpPr>
          <p:cNvPr id="38" name="Rectangle 37"/>
          <p:cNvSpPr>
            <a:spLocks/>
          </p:cNvSpPr>
          <p:nvPr/>
        </p:nvSpPr>
        <p:spPr bwMode="auto">
          <a:xfrm>
            <a:off x="5728701" y="5080010"/>
            <a:ext cx="142488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39200" bIns="0">
            <a:prstTxWarp prst="textNoShape">
              <a:avLst/>
            </a:prstTxWarp>
            <a:spAutoFit/>
          </a:bodyPr>
          <a:lstStyle/>
          <a:p>
            <a:pPr marL="38100" algn="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 smtClean="0">
                <a:solidFill>
                  <a:srgbClr val="000090"/>
                </a:solidFill>
                <a:latin typeface="Calibri"/>
                <a:ea typeface="Comic Sans MS" charset="0"/>
                <a:cs typeface="Calibri"/>
                <a:sym typeface="Comic Sans MS" charset="0"/>
              </a:rPr>
              <a:t>Chemical &amp; thermal freeze-out</a:t>
            </a:r>
            <a:endParaRPr lang="en-US" dirty="0">
              <a:solidFill>
                <a:srgbClr val="000090"/>
              </a:solidFill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60140"/>
            <a:ext cx="5773289" cy="44624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34182" y="2625915"/>
            <a:ext cx="3475183" cy="36432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17880" y="1542522"/>
            <a:ext cx="1477211" cy="68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32200" y="1519432"/>
            <a:ext cx="1477211" cy="68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2886365" y="1974273"/>
            <a:ext cx="0" cy="283441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56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Heavy Ion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29785" y="1346211"/>
            <a:ext cx="1790700" cy="4687695"/>
            <a:chOff x="7229785" y="1346211"/>
            <a:chExt cx="1790700" cy="4687695"/>
          </a:xfrm>
        </p:grpSpPr>
        <p:pic>
          <p:nvPicPr>
            <p:cNvPr id="19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7229785" y="1346211"/>
              <a:ext cx="1790700" cy="4687695"/>
            </a:xfrm>
            <a:prstGeom prst="rect">
              <a:avLst/>
            </a:prstGeom>
          </p:spPr>
        </p:pic>
        <p:pic>
          <p:nvPicPr>
            <p:cNvPr id="20" name="Picture 46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58385" y="1498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2" name="Picture 3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58385" y="2641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4" name="Picture 34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58385" y="3784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5" name="Picture 24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458385" y="49120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</p:grpSp>
      <p:sp>
        <p:nvSpPr>
          <p:cNvPr id="29" name="Rectangle 44"/>
          <p:cNvSpPr>
            <a:spLocks/>
          </p:cNvSpPr>
          <p:nvPr/>
        </p:nvSpPr>
        <p:spPr bwMode="auto">
          <a:xfrm>
            <a:off x="6012181" y="1375499"/>
            <a:ext cx="97032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600" dirty="0" smtClean="0">
                <a:latin typeface="Calibri"/>
                <a:ea typeface="Comic Sans MS" charset="0"/>
                <a:cs typeface="Calibri"/>
                <a:sym typeface="Comic Sans MS" charset="0"/>
              </a:rPr>
              <a:t>Initial state</a:t>
            </a:r>
            <a:endParaRPr lang="en-US" sz="1600" dirty="0"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sp>
        <p:nvSpPr>
          <p:cNvPr id="30" name="Rectangle 40"/>
          <p:cNvSpPr>
            <a:spLocks/>
          </p:cNvSpPr>
          <p:nvPr/>
        </p:nvSpPr>
        <p:spPr bwMode="auto">
          <a:xfrm>
            <a:off x="6511909" y="2533555"/>
            <a:ext cx="514635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 algn="ct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400" dirty="0">
                <a:latin typeface="Calibri"/>
                <a:ea typeface="Lucida Handwriting" charset="0"/>
                <a:cs typeface="Calibri"/>
                <a:sym typeface="Lucida Handwriting" charset="0"/>
              </a:rPr>
              <a:t>0 fm/</a:t>
            </a:r>
            <a:r>
              <a:rPr lang="en-US" sz="1400" dirty="0" err="1">
                <a:latin typeface="Calibri"/>
                <a:ea typeface="Lucida Handwriting" charset="0"/>
                <a:cs typeface="Calibri"/>
                <a:sym typeface="Lucida Handwriting" charset="0"/>
              </a:rPr>
              <a:t>c</a:t>
            </a:r>
            <a:endParaRPr lang="en-US" sz="1400" dirty="0">
              <a:latin typeface="Calibri"/>
              <a:ea typeface="Lucida Handwriting" charset="0"/>
              <a:cs typeface="Calibri"/>
              <a:sym typeface="Lucida Handwriting" charset="0"/>
            </a:endParaRPr>
          </a:p>
        </p:txBody>
      </p:sp>
      <p:grpSp>
        <p:nvGrpSpPr>
          <p:cNvPr id="32" name="Grouper 15"/>
          <p:cNvGrpSpPr/>
          <p:nvPr/>
        </p:nvGrpSpPr>
        <p:grpSpPr>
          <a:xfrm>
            <a:off x="5870250" y="3950166"/>
            <a:ext cx="1186531" cy="533400"/>
            <a:chOff x="4723834" y="3886200"/>
            <a:chExt cx="1186531" cy="533400"/>
          </a:xfrm>
        </p:grpSpPr>
        <p:sp>
          <p:nvSpPr>
            <p:cNvPr id="33" name="Rectangle 36"/>
            <p:cNvSpPr>
              <a:spLocks/>
            </p:cNvSpPr>
            <p:nvPr/>
          </p:nvSpPr>
          <p:spPr bwMode="auto">
            <a:xfrm>
              <a:off x="4723834" y="3886200"/>
              <a:ext cx="1186531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200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600" b="1" dirty="0" smtClean="0">
                  <a:solidFill>
                    <a:srgbClr val="000090"/>
                  </a:solidFill>
                  <a:latin typeface="Calibri"/>
                  <a:ea typeface="Comic Sans MS" charset="0"/>
                  <a:cs typeface="Calibri"/>
                  <a:sym typeface="Comic Sans MS" charset="0"/>
                </a:rPr>
                <a:t>Thermalized?</a:t>
              </a:r>
              <a:endParaRPr lang="en-US" sz="1600" b="1" dirty="0">
                <a:solidFill>
                  <a:srgbClr val="000090"/>
                </a:solidFill>
                <a:latin typeface="Calibri"/>
                <a:ea typeface="Comic Sans MS" charset="0"/>
                <a:cs typeface="Calibri"/>
                <a:sym typeface="Comic Sans MS" charset="0"/>
              </a:endParaRPr>
            </a:p>
          </p:txBody>
        </p:sp>
        <p:sp>
          <p:nvSpPr>
            <p:cNvPr id="34" name="Rectangle 37"/>
            <p:cNvSpPr>
              <a:spLocks/>
            </p:cNvSpPr>
            <p:nvPr/>
          </p:nvSpPr>
          <p:spPr bwMode="auto">
            <a:xfrm>
              <a:off x="5353891" y="4204156"/>
              <a:ext cx="514635" cy="215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200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400" dirty="0">
                  <a:solidFill>
                    <a:srgbClr val="000090"/>
                  </a:solidFill>
                  <a:latin typeface="Calibri"/>
                  <a:ea typeface="Lucida Handwriting" charset="0"/>
                  <a:cs typeface="Calibri"/>
                  <a:sym typeface="Lucida Handwriting" charset="0"/>
                </a:rPr>
                <a:t>2 fm/</a:t>
              </a:r>
              <a:r>
                <a:rPr lang="en-US" sz="1400" dirty="0" err="1">
                  <a:solidFill>
                    <a:srgbClr val="000090"/>
                  </a:solidFill>
                  <a:latin typeface="Calibri"/>
                  <a:ea typeface="Lucida Handwriting" charset="0"/>
                  <a:cs typeface="Calibri"/>
                  <a:sym typeface="Lucida Handwriting" charset="0"/>
                </a:rPr>
                <a:t>c</a:t>
              </a:r>
              <a:endParaRPr lang="en-US" sz="1400" dirty="0">
                <a:solidFill>
                  <a:srgbClr val="000090"/>
                </a:solidFill>
                <a:latin typeface="Calibri"/>
                <a:ea typeface="Lucida Handwriting" charset="0"/>
                <a:cs typeface="Calibri"/>
                <a:sym typeface="Lucida Handwriting" charset="0"/>
              </a:endParaRPr>
            </a:p>
          </p:txBody>
        </p:sp>
      </p:grpSp>
      <p:sp>
        <p:nvSpPr>
          <p:cNvPr id="36" name="Rectangle 38"/>
          <p:cNvSpPr>
            <a:spLocks/>
          </p:cNvSpPr>
          <p:nvPr/>
        </p:nvSpPr>
        <p:spPr bwMode="auto">
          <a:xfrm>
            <a:off x="5860454" y="4681389"/>
            <a:ext cx="121779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 algn="ct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600" dirty="0" err="1" smtClean="0">
                <a:latin typeface="Calibri"/>
                <a:ea typeface="Comic Sans MS" charset="0"/>
                <a:cs typeface="Calibri"/>
                <a:sym typeface="Comic Sans MS" charset="0"/>
              </a:rPr>
              <a:t>Hadronization</a:t>
            </a:r>
            <a:endParaRPr lang="en-US" sz="1600" dirty="0"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sp>
        <p:nvSpPr>
          <p:cNvPr id="38" name="Rectangle 37"/>
          <p:cNvSpPr>
            <a:spLocks/>
          </p:cNvSpPr>
          <p:nvPr/>
        </p:nvSpPr>
        <p:spPr bwMode="auto">
          <a:xfrm>
            <a:off x="5728701" y="5080010"/>
            <a:ext cx="142488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39200" bIns="0">
            <a:prstTxWarp prst="textNoShape">
              <a:avLst/>
            </a:prstTxWarp>
            <a:spAutoFit/>
          </a:bodyPr>
          <a:lstStyle/>
          <a:p>
            <a:pPr marL="38100" algn="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 smtClean="0">
                <a:solidFill>
                  <a:srgbClr val="000090"/>
                </a:solidFill>
                <a:latin typeface="Calibri"/>
                <a:ea typeface="Comic Sans MS" charset="0"/>
                <a:cs typeface="Calibri"/>
                <a:sym typeface="Comic Sans MS" charset="0"/>
              </a:rPr>
              <a:t>Chemical &amp; thermal freeze-out</a:t>
            </a:r>
            <a:endParaRPr lang="en-US" dirty="0">
              <a:solidFill>
                <a:srgbClr val="000090"/>
              </a:solidFill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60140"/>
            <a:ext cx="5773289" cy="446241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634182" y="3784610"/>
            <a:ext cx="3475183" cy="2392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117880" y="1542522"/>
            <a:ext cx="1477211" cy="68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32200" y="1519432"/>
            <a:ext cx="1477211" cy="68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9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Heavy Ion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29785" y="1346211"/>
            <a:ext cx="1790700" cy="4687695"/>
            <a:chOff x="7229785" y="1346211"/>
            <a:chExt cx="1790700" cy="4687695"/>
          </a:xfrm>
        </p:grpSpPr>
        <p:pic>
          <p:nvPicPr>
            <p:cNvPr id="19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7229785" y="1346211"/>
              <a:ext cx="1790700" cy="4687695"/>
            </a:xfrm>
            <a:prstGeom prst="rect">
              <a:avLst/>
            </a:prstGeom>
          </p:spPr>
        </p:pic>
        <p:pic>
          <p:nvPicPr>
            <p:cNvPr id="20" name="Picture 46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58385" y="1498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2" name="Picture 3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58385" y="2641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4" name="Picture 34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58385" y="3784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5" name="Picture 24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458385" y="49120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</p:grpSp>
      <p:sp>
        <p:nvSpPr>
          <p:cNvPr id="29" name="Rectangle 44"/>
          <p:cNvSpPr>
            <a:spLocks/>
          </p:cNvSpPr>
          <p:nvPr/>
        </p:nvSpPr>
        <p:spPr bwMode="auto">
          <a:xfrm>
            <a:off x="6012181" y="1375499"/>
            <a:ext cx="97032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600" dirty="0" smtClean="0">
                <a:latin typeface="Calibri"/>
                <a:ea typeface="Comic Sans MS" charset="0"/>
                <a:cs typeface="Calibri"/>
                <a:sym typeface="Comic Sans MS" charset="0"/>
              </a:rPr>
              <a:t>Initial state</a:t>
            </a:r>
            <a:endParaRPr lang="en-US" sz="1600" dirty="0"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sp>
        <p:nvSpPr>
          <p:cNvPr id="30" name="Rectangle 40"/>
          <p:cNvSpPr>
            <a:spLocks/>
          </p:cNvSpPr>
          <p:nvPr/>
        </p:nvSpPr>
        <p:spPr bwMode="auto">
          <a:xfrm>
            <a:off x="6511909" y="2533555"/>
            <a:ext cx="514635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 algn="ct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400" dirty="0">
                <a:latin typeface="Calibri"/>
                <a:ea typeface="Lucida Handwriting" charset="0"/>
                <a:cs typeface="Calibri"/>
                <a:sym typeface="Lucida Handwriting" charset="0"/>
              </a:rPr>
              <a:t>0 fm/</a:t>
            </a:r>
            <a:r>
              <a:rPr lang="en-US" sz="1400" dirty="0" err="1">
                <a:latin typeface="Calibri"/>
                <a:ea typeface="Lucida Handwriting" charset="0"/>
                <a:cs typeface="Calibri"/>
                <a:sym typeface="Lucida Handwriting" charset="0"/>
              </a:rPr>
              <a:t>c</a:t>
            </a:r>
            <a:endParaRPr lang="en-US" sz="1400" dirty="0">
              <a:latin typeface="Calibri"/>
              <a:ea typeface="Lucida Handwriting" charset="0"/>
              <a:cs typeface="Calibri"/>
              <a:sym typeface="Lucida Handwriting" charset="0"/>
            </a:endParaRPr>
          </a:p>
        </p:txBody>
      </p:sp>
      <p:sp>
        <p:nvSpPr>
          <p:cNvPr id="31" name="Rectangle 35"/>
          <p:cNvSpPr>
            <a:spLocks/>
          </p:cNvSpPr>
          <p:nvPr/>
        </p:nvSpPr>
        <p:spPr bwMode="auto">
          <a:xfrm>
            <a:off x="6592961" y="3556010"/>
            <a:ext cx="63682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39200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alibri"/>
                <a:ea typeface="Comic Sans MS" charset="0"/>
                <a:cs typeface="Calibri"/>
                <a:sym typeface="Comic Sans MS" charset="0"/>
              </a:rPr>
              <a:t>QGP</a:t>
            </a:r>
            <a:endParaRPr lang="en-US" b="1" dirty="0">
              <a:solidFill>
                <a:srgbClr val="FF0000"/>
              </a:solidFill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grpSp>
        <p:nvGrpSpPr>
          <p:cNvPr id="32" name="Grouper 15"/>
          <p:cNvGrpSpPr/>
          <p:nvPr/>
        </p:nvGrpSpPr>
        <p:grpSpPr>
          <a:xfrm>
            <a:off x="5917789" y="3950166"/>
            <a:ext cx="1097153" cy="533400"/>
            <a:chOff x="4771373" y="3886200"/>
            <a:chExt cx="1097153" cy="533400"/>
          </a:xfrm>
        </p:grpSpPr>
        <p:sp>
          <p:nvSpPr>
            <p:cNvPr id="33" name="Rectangle 36"/>
            <p:cNvSpPr>
              <a:spLocks/>
            </p:cNvSpPr>
            <p:nvPr/>
          </p:nvSpPr>
          <p:spPr bwMode="auto">
            <a:xfrm>
              <a:off x="4771373" y="3886200"/>
              <a:ext cx="109145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200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600" b="1" dirty="0" smtClean="0">
                  <a:solidFill>
                    <a:srgbClr val="000090"/>
                  </a:solidFill>
                  <a:latin typeface="Calibri"/>
                  <a:ea typeface="Comic Sans MS" charset="0"/>
                  <a:cs typeface="Calibri"/>
                  <a:sym typeface="Comic Sans MS" charset="0"/>
                </a:rPr>
                <a:t>Thermalized</a:t>
              </a:r>
              <a:endParaRPr lang="en-US" sz="1600" b="1" dirty="0">
                <a:solidFill>
                  <a:srgbClr val="000090"/>
                </a:solidFill>
                <a:latin typeface="Calibri"/>
                <a:ea typeface="Comic Sans MS" charset="0"/>
                <a:cs typeface="Calibri"/>
                <a:sym typeface="Comic Sans MS" charset="0"/>
              </a:endParaRPr>
            </a:p>
          </p:txBody>
        </p:sp>
        <p:sp>
          <p:nvSpPr>
            <p:cNvPr id="34" name="Rectangle 37"/>
            <p:cNvSpPr>
              <a:spLocks/>
            </p:cNvSpPr>
            <p:nvPr/>
          </p:nvSpPr>
          <p:spPr bwMode="auto">
            <a:xfrm>
              <a:off x="5353891" y="4204156"/>
              <a:ext cx="514635" cy="215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200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400" dirty="0">
                  <a:solidFill>
                    <a:srgbClr val="000090"/>
                  </a:solidFill>
                  <a:latin typeface="Calibri"/>
                  <a:ea typeface="Lucida Handwriting" charset="0"/>
                  <a:cs typeface="Calibri"/>
                  <a:sym typeface="Lucida Handwriting" charset="0"/>
                </a:rPr>
                <a:t>2 fm/</a:t>
              </a:r>
              <a:r>
                <a:rPr lang="en-US" sz="1400" dirty="0" err="1">
                  <a:solidFill>
                    <a:srgbClr val="000090"/>
                  </a:solidFill>
                  <a:latin typeface="Calibri"/>
                  <a:ea typeface="Lucida Handwriting" charset="0"/>
                  <a:cs typeface="Calibri"/>
                  <a:sym typeface="Lucida Handwriting" charset="0"/>
                </a:rPr>
                <a:t>c</a:t>
              </a:r>
              <a:endParaRPr lang="en-US" sz="1400" dirty="0">
                <a:solidFill>
                  <a:srgbClr val="000090"/>
                </a:solidFill>
                <a:latin typeface="Calibri"/>
                <a:ea typeface="Lucida Handwriting" charset="0"/>
                <a:cs typeface="Calibri"/>
                <a:sym typeface="Lucida Handwriting" charset="0"/>
              </a:endParaRPr>
            </a:p>
          </p:txBody>
        </p:sp>
      </p:grpSp>
      <p:sp>
        <p:nvSpPr>
          <p:cNvPr id="38" name="Rectangle 37"/>
          <p:cNvSpPr>
            <a:spLocks/>
          </p:cNvSpPr>
          <p:nvPr/>
        </p:nvSpPr>
        <p:spPr bwMode="auto">
          <a:xfrm>
            <a:off x="5728701" y="5080010"/>
            <a:ext cx="142488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39200" bIns="0">
            <a:prstTxWarp prst="textNoShape">
              <a:avLst/>
            </a:prstTxWarp>
            <a:spAutoFit/>
          </a:bodyPr>
          <a:lstStyle/>
          <a:p>
            <a:pPr marL="38100" algn="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 smtClean="0">
                <a:solidFill>
                  <a:srgbClr val="000090"/>
                </a:solidFill>
                <a:latin typeface="Calibri"/>
                <a:ea typeface="Comic Sans MS" charset="0"/>
                <a:cs typeface="Calibri"/>
                <a:sym typeface="Comic Sans MS" charset="0"/>
              </a:rPr>
              <a:t>Chemical &amp; thermal freeze-out</a:t>
            </a:r>
            <a:endParaRPr lang="en-US" dirty="0">
              <a:solidFill>
                <a:srgbClr val="000090"/>
              </a:solidFill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60140"/>
            <a:ext cx="5773289" cy="446241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634182" y="4912010"/>
            <a:ext cx="3475183" cy="12648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117880" y="1542522"/>
            <a:ext cx="1477211" cy="68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32200" y="1519432"/>
            <a:ext cx="1477211" cy="68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9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The most fundamental scale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8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1529"/>
            <a:ext cx="3564874" cy="1796471"/>
          </a:xfrm>
          <a:prstGeom prst="rect">
            <a:avLst/>
          </a:prstGeom>
        </p:spPr>
      </p:pic>
      <p:pic>
        <p:nvPicPr>
          <p:cNvPr id="20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455" y="1251529"/>
            <a:ext cx="5066145" cy="47982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65" y="3544455"/>
            <a:ext cx="347251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Calibri"/>
                <a:cs typeface="Calibri"/>
              </a:rPr>
              <a:t>Theory of strong interaction: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Calibri"/>
                <a:cs typeface="Calibri"/>
              </a:rPr>
              <a:t>Q</a:t>
            </a:r>
            <a:r>
              <a:rPr lang="en-US" sz="2800" dirty="0" smtClean="0">
                <a:latin typeface="Calibri"/>
                <a:cs typeface="Calibri"/>
              </a:rPr>
              <a:t>uantum </a:t>
            </a:r>
            <a:r>
              <a:rPr lang="en-US" sz="2800" b="1" dirty="0" err="1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2800" dirty="0" err="1" smtClean="0">
                <a:latin typeface="Calibri"/>
                <a:cs typeface="Calibri"/>
              </a:rPr>
              <a:t>hromo</a:t>
            </a:r>
            <a:r>
              <a:rPr lang="en-US" sz="2800" b="1" dirty="0" err="1" smtClean="0">
                <a:solidFill>
                  <a:srgbClr val="008000"/>
                </a:solidFill>
                <a:latin typeface="Calibri"/>
                <a:cs typeface="Calibri"/>
              </a:rPr>
              <a:t>D</a:t>
            </a:r>
            <a:r>
              <a:rPr lang="en-US" sz="2800" dirty="0" err="1" smtClean="0">
                <a:latin typeface="Calibri"/>
                <a:cs typeface="Calibri"/>
              </a:rPr>
              <a:t>ynamics</a:t>
            </a:r>
            <a:r>
              <a:rPr lang="en-US" sz="2800" dirty="0" smtClean="0">
                <a:latin typeface="Calibri"/>
                <a:cs typeface="Calibri"/>
              </a:rPr>
              <a:t> (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  <a:cs typeface="Calibri"/>
              </a:rPr>
              <a:t>Q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2800" b="1" dirty="0" smtClean="0">
                <a:solidFill>
                  <a:srgbClr val="008000"/>
                </a:solidFill>
                <a:latin typeface="Calibri"/>
                <a:cs typeface="Calibri"/>
              </a:rPr>
              <a:t>D</a:t>
            </a:r>
            <a:r>
              <a:rPr lang="en-US" sz="2800" dirty="0" smtClean="0">
                <a:latin typeface="Calibri"/>
                <a:cs typeface="Calibri"/>
              </a:rPr>
              <a:t>)</a:t>
            </a:r>
            <a:endParaRPr lang="en-US" sz="280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Heavy Ion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29785" y="1346211"/>
            <a:ext cx="1790700" cy="4687695"/>
            <a:chOff x="7229785" y="1346211"/>
            <a:chExt cx="1790700" cy="4687695"/>
          </a:xfrm>
        </p:grpSpPr>
        <p:pic>
          <p:nvPicPr>
            <p:cNvPr id="19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7229785" y="1346211"/>
              <a:ext cx="1790700" cy="4687695"/>
            </a:xfrm>
            <a:prstGeom prst="rect">
              <a:avLst/>
            </a:prstGeom>
          </p:spPr>
        </p:pic>
        <p:pic>
          <p:nvPicPr>
            <p:cNvPr id="20" name="Picture 46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58385" y="1498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2" name="Picture 3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58385" y="2641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4" name="Picture 34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58385" y="37846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5" name="Picture 24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458385" y="4912010"/>
              <a:ext cx="1216717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</p:spPr>
        </p:pic>
      </p:grpSp>
      <p:sp>
        <p:nvSpPr>
          <p:cNvPr id="29" name="Rectangle 44"/>
          <p:cNvSpPr>
            <a:spLocks/>
          </p:cNvSpPr>
          <p:nvPr/>
        </p:nvSpPr>
        <p:spPr bwMode="auto">
          <a:xfrm>
            <a:off x="6012181" y="1375499"/>
            <a:ext cx="97032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600" dirty="0" smtClean="0">
                <a:latin typeface="Calibri"/>
                <a:ea typeface="Comic Sans MS" charset="0"/>
                <a:cs typeface="Calibri"/>
                <a:sym typeface="Comic Sans MS" charset="0"/>
              </a:rPr>
              <a:t>Initial state</a:t>
            </a:r>
            <a:endParaRPr lang="en-US" sz="1600" dirty="0"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sp>
        <p:nvSpPr>
          <p:cNvPr id="30" name="Rectangle 40"/>
          <p:cNvSpPr>
            <a:spLocks/>
          </p:cNvSpPr>
          <p:nvPr/>
        </p:nvSpPr>
        <p:spPr bwMode="auto">
          <a:xfrm>
            <a:off x="6511909" y="2533555"/>
            <a:ext cx="514635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 algn="ct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400" dirty="0">
                <a:latin typeface="Calibri"/>
                <a:ea typeface="Lucida Handwriting" charset="0"/>
                <a:cs typeface="Calibri"/>
                <a:sym typeface="Lucida Handwriting" charset="0"/>
              </a:rPr>
              <a:t>0 fm/</a:t>
            </a:r>
            <a:r>
              <a:rPr lang="en-US" sz="1400" dirty="0" err="1">
                <a:latin typeface="Calibri"/>
                <a:ea typeface="Lucida Handwriting" charset="0"/>
                <a:cs typeface="Calibri"/>
                <a:sym typeface="Lucida Handwriting" charset="0"/>
              </a:rPr>
              <a:t>c</a:t>
            </a:r>
            <a:endParaRPr lang="en-US" sz="1400" dirty="0">
              <a:latin typeface="Calibri"/>
              <a:ea typeface="Lucida Handwriting" charset="0"/>
              <a:cs typeface="Calibri"/>
              <a:sym typeface="Lucida Handwriting" charset="0"/>
            </a:endParaRPr>
          </a:p>
        </p:txBody>
      </p:sp>
      <p:sp>
        <p:nvSpPr>
          <p:cNvPr id="31" name="Rectangle 35"/>
          <p:cNvSpPr>
            <a:spLocks/>
          </p:cNvSpPr>
          <p:nvPr/>
        </p:nvSpPr>
        <p:spPr bwMode="auto">
          <a:xfrm>
            <a:off x="6592961" y="3556010"/>
            <a:ext cx="63682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39200" bIns="0">
            <a:prstTxWarp prst="textNoShape">
              <a:avLst/>
            </a:prstTxWarp>
            <a:spAutoFit/>
          </a:bodyPr>
          <a:lstStyle/>
          <a:p>
            <a:pPr marL="3810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Calibri"/>
                <a:ea typeface="Comic Sans MS" charset="0"/>
                <a:cs typeface="Calibri"/>
                <a:sym typeface="Comic Sans MS" charset="0"/>
              </a:rPr>
              <a:t>QGP</a:t>
            </a:r>
            <a:endParaRPr lang="en-US" b="1" dirty="0">
              <a:solidFill>
                <a:srgbClr val="FF0000"/>
              </a:solidFill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grpSp>
        <p:nvGrpSpPr>
          <p:cNvPr id="32" name="Grouper 15"/>
          <p:cNvGrpSpPr/>
          <p:nvPr/>
        </p:nvGrpSpPr>
        <p:grpSpPr>
          <a:xfrm>
            <a:off x="5917789" y="3950166"/>
            <a:ext cx="1097153" cy="533400"/>
            <a:chOff x="4771373" y="3886200"/>
            <a:chExt cx="1097153" cy="533400"/>
          </a:xfrm>
        </p:grpSpPr>
        <p:sp>
          <p:nvSpPr>
            <p:cNvPr id="33" name="Rectangle 36"/>
            <p:cNvSpPr>
              <a:spLocks/>
            </p:cNvSpPr>
            <p:nvPr/>
          </p:nvSpPr>
          <p:spPr bwMode="auto">
            <a:xfrm>
              <a:off x="4771373" y="3886200"/>
              <a:ext cx="109145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200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600" b="1" dirty="0" smtClean="0">
                  <a:solidFill>
                    <a:srgbClr val="000090"/>
                  </a:solidFill>
                  <a:latin typeface="Calibri"/>
                  <a:ea typeface="Comic Sans MS" charset="0"/>
                  <a:cs typeface="Calibri"/>
                  <a:sym typeface="Comic Sans MS" charset="0"/>
                </a:rPr>
                <a:t>Thermalized</a:t>
              </a:r>
              <a:endParaRPr lang="en-US" sz="1600" b="1" dirty="0">
                <a:solidFill>
                  <a:srgbClr val="000090"/>
                </a:solidFill>
                <a:latin typeface="Calibri"/>
                <a:ea typeface="Comic Sans MS" charset="0"/>
                <a:cs typeface="Calibri"/>
                <a:sym typeface="Comic Sans MS" charset="0"/>
              </a:endParaRPr>
            </a:p>
          </p:txBody>
        </p:sp>
        <p:sp>
          <p:nvSpPr>
            <p:cNvPr id="34" name="Rectangle 37"/>
            <p:cNvSpPr>
              <a:spLocks/>
            </p:cNvSpPr>
            <p:nvPr/>
          </p:nvSpPr>
          <p:spPr bwMode="auto">
            <a:xfrm>
              <a:off x="5353891" y="4204156"/>
              <a:ext cx="514635" cy="215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39200" bIns="0">
              <a:prstTxWarp prst="textNoShape">
                <a:avLst/>
              </a:prstTxWarp>
              <a:spAutoFit/>
            </a:bodyPr>
            <a:lstStyle/>
            <a:p>
              <a:pPr marL="38100" algn="ctr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</a:tabLst>
              </a:pPr>
              <a:r>
                <a:rPr lang="en-US" sz="1400" dirty="0">
                  <a:solidFill>
                    <a:srgbClr val="000090"/>
                  </a:solidFill>
                  <a:latin typeface="Calibri"/>
                  <a:ea typeface="Lucida Handwriting" charset="0"/>
                  <a:cs typeface="Calibri"/>
                  <a:sym typeface="Lucida Handwriting" charset="0"/>
                </a:rPr>
                <a:t>2 fm/</a:t>
              </a:r>
              <a:r>
                <a:rPr lang="en-US" sz="1400" dirty="0" err="1">
                  <a:solidFill>
                    <a:srgbClr val="000090"/>
                  </a:solidFill>
                  <a:latin typeface="Calibri"/>
                  <a:ea typeface="Lucida Handwriting" charset="0"/>
                  <a:cs typeface="Calibri"/>
                  <a:sym typeface="Lucida Handwriting" charset="0"/>
                </a:rPr>
                <a:t>c</a:t>
              </a:r>
              <a:endParaRPr lang="en-US" sz="1400" dirty="0">
                <a:solidFill>
                  <a:srgbClr val="000090"/>
                </a:solidFill>
                <a:latin typeface="Calibri"/>
                <a:ea typeface="Lucida Handwriting" charset="0"/>
                <a:cs typeface="Calibri"/>
                <a:sym typeface="Lucida Handwriting" charset="0"/>
              </a:endParaRPr>
            </a:p>
          </p:txBody>
        </p:sp>
      </p:grpSp>
      <p:sp>
        <p:nvSpPr>
          <p:cNvPr id="36" name="Rectangle 38"/>
          <p:cNvSpPr>
            <a:spLocks/>
          </p:cNvSpPr>
          <p:nvPr/>
        </p:nvSpPr>
        <p:spPr bwMode="auto">
          <a:xfrm>
            <a:off x="5860454" y="4681389"/>
            <a:ext cx="121779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9200" bIns="0">
            <a:prstTxWarp prst="textNoShape">
              <a:avLst/>
            </a:prstTxWarp>
            <a:spAutoFit/>
          </a:bodyPr>
          <a:lstStyle/>
          <a:p>
            <a:pPr marL="38100" algn="ct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sz="1600" dirty="0" err="1" smtClean="0">
                <a:latin typeface="Calibri"/>
                <a:ea typeface="Comic Sans MS" charset="0"/>
                <a:cs typeface="Calibri"/>
                <a:sym typeface="Comic Sans MS" charset="0"/>
              </a:rPr>
              <a:t>Hadronization</a:t>
            </a:r>
            <a:endParaRPr lang="en-US" sz="1600" dirty="0"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sp>
        <p:nvSpPr>
          <p:cNvPr id="38" name="Rectangle 37"/>
          <p:cNvSpPr>
            <a:spLocks/>
          </p:cNvSpPr>
          <p:nvPr/>
        </p:nvSpPr>
        <p:spPr bwMode="auto">
          <a:xfrm>
            <a:off x="5728701" y="5080010"/>
            <a:ext cx="142488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39200" bIns="0">
            <a:prstTxWarp prst="textNoShape">
              <a:avLst/>
            </a:prstTxWarp>
            <a:spAutoFit/>
          </a:bodyPr>
          <a:lstStyle/>
          <a:p>
            <a:pPr marL="38100" algn="r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 smtClean="0">
                <a:solidFill>
                  <a:srgbClr val="000090"/>
                </a:solidFill>
                <a:latin typeface="Calibri"/>
                <a:ea typeface="Comic Sans MS" charset="0"/>
                <a:cs typeface="Calibri"/>
                <a:sym typeface="Comic Sans MS" charset="0"/>
              </a:rPr>
              <a:t>Chemical &amp; thermal freeze-out</a:t>
            </a:r>
            <a:endParaRPr lang="en-US" dirty="0">
              <a:solidFill>
                <a:srgbClr val="000090"/>
              </a:solidFill>
              <a:latin typeface="Calibri"/>
              <a:ea typeface="Comic Sans MS" charset="0"/>
              <a:cs typeface="Calibri"/>
              <a:sym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60140"/>
            <a:ext cx="5773289" cy="446241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117880" y="1542522"/>
            <a:ext cx="1477211" cy="68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132200" y="1519432"/>
            <a:ext cx="1477211" cy="68575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9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How to characterize the QGP?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Capture d'écran 2017-04-28 02.04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3" y="2173775"/>
            <a:ext cx="8194727" cy="2952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8155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Collective phenomena </a:t>
            </a:r>
            <a:r>
              <a:rPr lang="en-US" sz="2400" dirty="0" smtClean="0">
                <a:latin typeface="Calibri"/>
                <a:cs typeface="Calibri"/>
              </a:rPr>
              <a:t>a </a:t>
            </a:r>
            <a:r>
              <a:rPr lang="en-US" sz="2400" dirty="0">
                <a:latin typeface="Calibri"/>
                <a:cs typeface="Calibri"/>
              </a:rPr>
              <a:t>central theme in the study of </a:t>
            </a:r>
            <a:r>
              <a:rPr lang="en-US" sz="2400" dirty="0" smtClean="0">
                <a:latin typeface="Calibri"/>
                <a:cs typeface="Calibri"/>
              </a:rPr>
              <a:t>strongly correlated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interacting</a:t>
            </a:r>
            <a:r>
              <a:rPr lang="en-US" sz="2400" b="1" dirty="0" smtClean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many-body systems </a:t>
            </a:r>
          </a:p>
        </p:txBody>
      </p:sp>
    </p:spTree>
    <p:extLst>
      <p:ext uri="{BB962C8B-B14F-4D97-AF65-F5344CB8AC3E}">
        <p14:creationId xmlns:p14="http://schemas.microsoft.com/office/powerpoint/2010/main" val="69390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How to characterize the QGP?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Capture d'écran 2017-04-28 02.04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3" y="2173775"/>
            <a:ext cx="8194727" cy="2952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8155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Collective phenomena </a:t>
            </a:r>
            <a:r>
              <a:rPr lang="en-US" sz="2400" dirty="0" smtClean="0">
                <a:latin typeface="Calibri"/>
                <a:cs typeface="Calibri"/>
              </a:rPr>
              <a:t>a </a:t>
            </a:r>
            <a:r>
              <a:rPr lang="en-US" sz="2400" dirty="0">
                <a:latin typeface="Calibri"/>
                <a:cs typeface="Calibri"/>
              </a:rPr>
              <a:t>central theme in the study of </a:t>
            </a:r>
            <a:r>
              <a:rPr lang="en-US" sz="2400" dirty="0" smtClean="0">
                <a:latin typeface="Calibri"/>
                <a:cs typeface="Calibri"/>
              </a:rPr>
              <a:t>strongly correlated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interacting</a:t>
            </a:r>
            <a:r>
              <a:rPr lang="en-US" sz="2400" b="1" dirty="0" smtClean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many-body systems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455" y="5256875"/>
            <a:ext cx="718127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0090"/>
                </a:solidFill>
                <a:latin typeface="Calibri"/>
                <a:cs typeface="Calibri"/>
              </a:rPr>
              <a:t>The key </a:t>
            </a:r>
            <a:r>
              <a:rPr lang="en-US" sz="2400" b="1" u="sng" dirty="0" smtClean="0">
                <a:solidFill>
                  <a:srgbClr val="000090"/>
                </a:solidFill>
                <a:latin typeface="Calibri"/>
                <a:cs typeface="Calibri"/>
              </a:rPr>
              <a:t>questions:</a:t>
            </a:r>
            <a:endParaRPr lang="en-US" sz="2400" b="1" u="sng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400" dirty="0" smtClean="0">
                <a:latin typeface="Calibri"/>
                <a:cs typeface="Calibri"/>
              </a:rPr>
              <a:t>What </a:t>
            </a:r>
            <a:r>
              <a:rPr lang="en-US" sz="2400" dirty="0">
                <a:latin typeface="Calibri"/>
                <a:cs typeface="Calibri"/>
              </a:rPr>
              <a:t>is the underlying mechanism to drive</a:t>
            </a:r>
            <a:r>
              <a:rPr lang="en-US" sz="2400" dirty="0" smtClean="0">
                <a:latin typeface="Calibri"/>
                <a:cs typeface="Calibri"/>
              </a:rPr>
              <a:t>?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400" dirty="0" smtClean="0">
                <a:latin typeface="Calibri"/>
                <a:cs typeface="Calibri"/>
              </a:rPr>
              <a:t>Can </a:t>
            </a:r>
            <a:r>
              <a:rPr lang="en-US" sz="2400" dirty="0">
                <a:latin typeface="Calibri"/>
                <a:cs typeface="Calibri"/>
              </a:rPr>
              <a:t>be understood from fundamental forces</a:t>
            </a:r>
            <a:r>
              <a:rPr lang="en-US" sz="2400" dirty="0" smtClean="0">
                <a:latin typeface="Calibri"/>
                <a:cs typeface="Calibri"/>
              </a:rPr>
              <a:t>?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08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 and azimuthal anisotropies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2.51.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69" y="1320246"/>
            <a:ext cx="3556001" cy="253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81" y="1354882"/>
            <a:ext cx="508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Observed long-range correlations in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551545" y="1881910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0" y="2309098"/>
            <a:ext cx="53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Rooted in </a:t>
            </a:r>
            <a:r>
              <a:rPr lang="en-US" sz="2400" b="1" dirty="0" err="1" smtClean="0">
                <a:latin typeface="Calibri"/>
                <a:cs typeface="Calibri"/>
              </a:rPr>
              <a:t>intial</a:t>
            </a:r>
            <a:r>
              <a:rPr lang="en-US" sz="2400" b="1" dirty="0" smtClean="0">
                <a:latin typeface="Calibri"/>
                <a:cs typeface="Calibri"/>
              </a:rPr>
              <a:t>/early </a:t>
            </a:r>
            <a:r>
              <a:rPr lang="en-US" sz="2400" dirty="0" smtClean="0">
                <a:latin typeface="Calibri"/>
                <a:cs typeface="Calibri"/>
              </a:rPr>
              <a:t>stage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2" name="Picture 11" descr="Capture d'écran 2017-04-28 02.56.3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4"/>
          <a:stretch/>
        </p:blipFill>
        <p:spPr>
          <a:xfrm>
            <a:off x="1026384" y="2689948"/>
            <a:ext cx="3106889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4-28 02.58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>
          <a:xfrm>
            <a:off x="1704115" y="3590636"/>
            <a:ext cx="6184900" cy="28857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 and azimuthal anisotropies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2.51.2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69" y="1320246"/>
            <a:ext cx="3556001" cy="253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81" y="1354882"/>
            <a:ext cx="508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Observed long-range correlations in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551545" y="1881910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0" y="2309098"/>
            <a:ext cx="53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Rooted in </a:t>
            </a:r>
            <a:r>
              <a:rPr lang="en-US" sz="2400" b="1" dirty="0" err="1" smtClean="0">
                <a:latin typeface="Calibri"/>
                <a:cs typeface="Calibri"/>
              </a:rPr>
              <a:t>intial</a:t>
            </a:r>
            <a:r>
              <a:rPr lang="en-US" sz="2400" b="1" dirty="0" smtClean="0">
                <a:latin typeface="Calibri"/>
                <a:cs typeface="Calibri"/>
              </a:rPr>
              <a:t>/early </a:t>
            </a:r>
            <a:r>
              <a:rPr lang="en-US" sz="2400" dirty="0" smtClean="0">
                <a:latin typeface="Calibri"/>
                <a:cs typeface="Calibri"/>
              </a:rPr>
              <a:t>stage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2" name="Picture 11" descr="Capture d'écran 2017-04-28 02.56.3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4" y="2689948"/>
            <a:ext cx="4584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6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4-28 02.58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>
          <a:xfrm>
            <a:off x="1704115" y="3590636"/>
            <a:ext cx="6184900" cy="28857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 and azimuthal anisotropies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2.51.2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69" y="1320246"/>
            <a:ext cx="3556001" cy="253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81" y="1354882"/>
            <a:ext cx="508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Observed long-range correlations in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551545" y="1881910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0" y="2309098"/>
            <a:ext cx="53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Rooted in </a:t>
            </a:r>
            <a:r>
              <a:rPr lang="en-US" sz="2400" b="1" dirty="0" err="1" smtClean="0">
                <a:latin typeface="Calibri"/>
                <a:cs typeface="Calibri"/>
              </a:rPr>
              <a:t>intial</a:t>
            </a:r>
            <a:r>
              <a:rPr lang="en-US" sz="2400" b="1" dirty="0" smtClean="0">
                <a:latin typeface="Calibri"/>
                <a:cs typeface="Calibri"/>
              </a:rPr>
              <a:t>/early </a:t>
            </a:r>
            <a:r>
              <a:rPr lang="en-US" sz="2400" dirty="0" smtClean="0">
                <a:latin typeface="Calibri"/>
                <a:cs typeface="Calibri"/>
              </a:rPr>
              <a:t>stage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2" name="Picture 11" descr="Capture d'écran 2017-04-28 02.56.3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4" y="2689948"/>
            <a:ext cx="4584700" cy="800100"/>
          </a:xfrm>
          <a:prstGeom prst="rect">
            <a:avLst/>
          </a:prstGeom>
        </p:spPr>
      </p:pic>
      <p:pic>
        <p:nvPicPr>
          <p:cNvPr id="22" name="Picture 21" descr="Capture d'écran 2015-09-23 00.43.0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" y="3384496"/>
            <a:ext cx="2124363" cy="1663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82105" y="3948545"/>
            <a:ext cx="22051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s</a:t>
            </a:r>
            <a:endParaRPr lang="en-US" sz="2400" baseline="-25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87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4-28 02.58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>
          <a:xfrm>
            <a:off x="1704115" y="3590636"/>
            <a:ext cx="6184900" cy="2885784"/>
          </a:xfrm>
          <a:prstGeom prst="rect">
            <a:avLst/>
          </a:prstGeom>
        </p:spPr>
      </p:pic>
      <p:pic>
        <p:nvPicPr>
          <p:cNvPr id="7" name="Picture 6" descr="Capture d'écran 2017-04-28 02.59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0" y="5002855"/>
            <a:ext cx="1731819" cy="147356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 and azimuthal anisotropies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2.51.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69" y="1320246"/>
            <a:ext cx="3556001" cy="253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81" y="1354882"/>
            <a:ext cx="508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Observed long-range correlations in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551545" y="1881910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0" y="2309098"/>
            <a:ext cx="53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Rooted in </a:t>
            </a:r>
            <a:r>
              <a:rPr lang="en-US" sz="2400" b="1" dirty="0" err="1" smtClean="0">
                <a:latin typeface="Calibri"/>
                <a:cs typeface="Calibri"/>
              </a:rPr>
              <a:t>intial</a:t>
            </a:r>
            <a:r>
              <a:rPr lang="en-US" sz="2400" b="1" dirty="0" smtClean="0">
                <a:latin typeface="Calibri"/>
                <a:cs typeface="Calibri"/>
              </a:rPr>
              <a:t>/early </a:t>
            </a:r>
            <a:r>
              <a:rPr lang="en-US" sz="2400" dirty="0" smtClean="0">
                <a:latin typeface="Calibri"/>
                <a:cs typeface="Calibri"/>
              </a:rPr>
              <a:t>stage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2" name="Picture 11" descr="Capture d'écran 2017-04-28 02.56.3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4" y="2689948"/>
            <a:ext cx="4584700" cy="800100"/>
          </a:xfrm>
          <a:prstGeom prst="rect">
            <a:avLst/>
          </a:prstGeom>
        </p:spPr>
      </p:pic>
      <p:pic>
        <p:nvPicPr>
          <p:cNvPr id="22" name="Picture 21" descr="Capture d'écran 2015-09-23 00.43.0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" y="3384496"/>
            <a:ext cx="2124363" cy="16630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82105" y="3948545"/>
            <a:ext cx="22051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s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6005" y="3948545"/>
            <a:ext cx="25140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+ final</a:t>
            </a:r>
            <a:r>
              <a:rPr lang="en-US" sz="2400" dirty="0" smtClean="0">
                <a:latin typeface="Calibri"/>
                <a:cs typeface="Calibri"/>
              </a:rPr>
              <a:t> interactions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182105" y="3960090"/>
            <a:ext cx="5587985" cy="461665"/>
          </a:xfrm>
          <a:prstGeom prst="round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182104" y="5486399"/>
            <a:ext cx="305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p</a:t>
            </a:r>
            <a:endParaRPr lang="en-US" sz="2400" baseline="-25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65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4-28 02.58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>
          <a:xfrm>
            <a:off x="1704115" y="3590636"/>
            <a:ext cx="6184900" cy="2885784"/>
          </a:xfrm>
          <a:prstGeom prst="rect">
            <a:avLst/>
          </a:prstGeom>
        </p:spPr>
      </p:pic>
      <p:pic>
        <p:nvPicPr>
          <p:cNvPr id="7" name="Picture 6" descr="Capture d'écran 2017-04-28 02.59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0" y="5002855"/>
            <a:ext cx="1731819" cy="147356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 and azimuthal anisotropies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2.51.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69" y="1320246"/>
            <a:ext cx="3556001" cy="253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81" y="1354882"/>
            <a:ext cx="508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Observed long-range correlations in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551545" y="1881910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0" y="2309098"/>
            <a:ext cx="53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Rooted in </a:t>
            </a:r>
            <a:r>
              <a:rPr lang="en-US" sz="2400" b="1" dirty="0" err="1" smtClean="0">
                <a:latin typeface="Calibri"/>
                <a:cs typeface="Calibri"/>
              </a:rPr>
              <a:t>intial</a:t>
            </a:r>
            <a:r>
              <a:rPr lang="en-US" sz="2400" b="1" dirty="0" smtClean="0">
                <a:latin typeface="Calibri"/>
                <a:cs typeface="Calibri"/>
              </a:rPr>
              <a:t>/early </a:t>
            </a:r>
            <a:r>
              <a:rPr lang="en-US" sz="2400" dirty="0" smtClean="0">
                <a:latin typeface="Calibri"/>
                <a:cs typeface="Calibri"/>
              </a:rPr>
              <a:t>stage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2" name="Picture 11" descr="Capture d'écran 2017-04-28 02.56.3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4" y="2689948"/>
            <a:ext cx="4584700" cy="800100"/>
          </a:xfrm>
          <a:prstGeom prst="rect">
            <a:avLst/>
          </a:prstGeom>
        </p:spPr>
      </p:pic>
      <p:pic>
        <p:nvPicPr>
          <p:cNvPr id="22" name="Picture 21" descr="Capture d'écran 2015-09-23 00.43.0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" y="3384496"/>
            <a:ext cx="2124363" cy="16630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4000" y="3960090"/>
            <a:ext cx="1650999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Scenario #1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8451" y="4387278"/>
            <a:ext cx="3264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Calibri"/>
                <a:cs typeface="Calibri"/>
              </a:rPr>
              <a:t>Hydrodynamics </a:t>
            </a:r>
          </a:p>
          <a:p>
            <a:r>
              <a:rPr lang="en-US" sz="2000" i="1" dirty="0">
                <a:solidFill>
                  <a:srgbClr val="000090"/>
                </a:solidFill>
                <a:latin typeface="Calibri"/>
                <a:cs typeface="Calibri"/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  <a:latin typeface="Calibri"/>
                <a:cs typeface="Calibri"/>
              </a:rPr>
              <a:t>arton transport, escape </a:t>
            </a:r>
            <a:endParaRPr lang="en-US" sz="2000" i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82105" y="3948545"/>
            <a:ext cx="220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s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6005" y="3948545"/>
            <a:ext cx="251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+ final</a:t>
            </a:r>
            <a:r>
              <a:rPr lang="en-US" sz="2400" dirty="0" smtClean="0">
                <a:latin typeface="Calibri"/>
                <a:cs typeface="Calibri"/>
              </a:rPr>
              <a:t> interactions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182105" y="3960090"/>
            <a:ext cx="5587985" cy="461665"/>
          </a:xfrm>
          <a:prstGeom prst="round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182104" y="5486399"/>
            <a:ext cx="305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p</a:t>
            </a:r>
            <a:endParaRPr lang="en-US" sz="2400" baseline="-25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49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4-28 02.58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>
          <a:xfrm>
            <a:off x="1704115" y="3590636"/>
            <a:ext cx="6184900" cy="2885784"/>
          </a:xfrm>
          <a:prstGeom prst="rect">
            <a:avLst/>
          </a:prstGeom>
        </p:spPr>
      </p:pic>
      <p:pic>
        <p:nvPicPr>
          <p:cNvPr id="7" name="Picture 6" descr="Capture d'écran 2017-04-28 02.59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0" y="5002855"/>
            <a:ext cx="1731819" cy="147356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 and azimuthal anisotropies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2.51.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69" y="1320246"/>
            <a:ext cx="3556001" cy="253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81" y="1354882"/>
            <a:ext cx="508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Observed long-range correlations in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551545" y="1881910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0" y="2309098"/>
            <a:ext cx="53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Rooted in </a:t>
            </a:r>
            <a:r>
              <a:rPr lang="en-US" sz="2400" b="1" dirty="0" err="1" smtClean="0">
                <a:latin typeface="Calibri"/>
                <a:cs typeface="Calibri"/>
              </a:rPr>
              <a:t>intial</a:t>
            </a:r>
            <a:r>
              <a:rPr lang="en-US" sz="2400" b="1" dirty="0" smtClean="0">
                <a:latin typeface="Calibri"/>
                <a:cs typeface="Calibri"/>
              </a:rPr>
              <a:t>/early </a:t>
            </a:r>
            <a:r>
              <a:rPr lang="en-US" sz="2400" dirty="0" smtClean="0">
                <a:latin typeface="Calibri"/>
                <a:cs typeface="Calibri"/>
              </a:rPr>
              <a:t>stage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2" name="Picture 11" descr="Capture d'écran 2017-04-28 02.56.3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4" y="2689948"/>
            <a:ext cx="4584700" cy="800100"/>
          </a:xfrm>
          <a:prstGeom prst="rect">
            <a:avLst/>
          </a:prstGeom>
        </p:spPr>
      </p:pic>
      <p:pic>
        <p:nvPicPr>
          <p:cNvPr id="22" name="Picture 21" descr="Capture d'écran 2015-09-23 00.43.0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" y="3384496"/>
            <a:ext cx="2124363" cy="1663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2105" y="3948545"/>
            <a:ext cx="220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s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82104" y="5486399"/>
            <a:ext cx="3059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p</a:t>
            </a:r>
            <a:endParaRPr lang="en-US" sz="2400" baseline="-25000" dirty="0" smtClean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</a:t>
            </a:r>
            <a:r>
              <a:rPr lang="en-US" sz="2400" dirty="0" smtClean="0">
                <a:latin typeface="Calibri"/>
                <a:cs typeface="Calibri"/>
              </a:rPr>
              <a:t>y initial interactions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6005" y="3948545"/>
            <a:ext cx="251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+ final</a:t>
            </a:r>
            <a:r>
              <a:rPr lang="en-US" sz="2400" dirty="0" smtClean="0">
                <a:latin typeface="Calibri"/>
                <a:cs typeface="Calibri"/>
              </a:rPr>
              <a:t> interactions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82105" y="3960090"/>
            <a:ext cx="5587985" cy="461665"/>
          </a:xfrm>
          <a:prstGeom prst="round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4000" y="3960090"/>
            <a:ext cx="1650999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Scenario #1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8451" y="4387278"/>
            <a:ext cx="3264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Calibri"/>
                <a:cs typeface="Calibri"/>
              </a:rPr>
              <a:t>Hydrodynamics </a:t>
            </a:r>
          </a:p>
          <a:p>
            <a:r>
              <a:rPr lang="en-US" sz="2000" i="1" dirty="0">
                <a:solidFill>
                  <a:srgbClr val="000090"/>
                </a:solidFill>
                <a:latin typeface="Calibri"/>
                <a:cs typeface="Calibri"/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  <a:latin typeface="Calibri"/>
                <a:cs typeface="Calibri"/>
              </a:rPr>
              <a:t>arton transport, escape </a:t>
            </a:r>
            <a:endParaRPr lang="en-US" sz="2000" i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55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4-28 02.58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>
          <a:xfrm>
            <a:off x="1704115" y="3590636"/>
            <a:ext cx="6184900" cy="2885784"/>
          </a:xfrm>
          <a:prstGeom prst="rect">
            <a:avLst/>
          </a:prstGeom>
        </p:spPr>
      </p:pic>
      <p:pic>
        <p:nvPicPr>
          <p:cNvPr id="7" name="Picture 6" descr="Capture d'écran 2017-04-28 02.59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0" y="5002855"/>
            <a:ext cx="1731819" cy="147356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 and azimuthal anisotropies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2.51.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69" y="1320246"/>
            <a:ext cx="3556001" cy="253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81" y="1354882"/>
            <a:ext cx="508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Observed long-range correlations in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551545" y="1881910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60" y="2309098"/>
            <a:ext cx="539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Rooted in </a:t>
            </a:r>
            <a:r>
              <a:rPr lang="en-US" sz="2400" b="1" dirty="0" err="1" smtClean="0">
                <a:latin typeface="Calibri"/>
                <a:cs typeface="Calibri"/>
              </a:rPr>
              <a:t>intial</a:t>
            </a:r>
            <a:r>
              <a:rPr lang="en-US" sz="2400" b="1" dirty="0" smtClean="0">
                <a:latin typeface="Calibri"/>
                <a:cs typeface="Calibri"/>
              </a:rPr>
              <a:t>/early </a:t>
            </a:r>
            <a:r>
              <a:rPr lang="en-US" sz="2400" dirty="0" smtClean="0">
                <a:latin typeface="Calibri"/>
                <a:cs typeface="Calibri"/>
              </a:rPr>
              <a:t>stage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2" name="Picture 11" descr="Capture d'écran 2017-04-28 02.56.3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4" y="2689948"/>
            <a:ext cx="4584700" cy="800100"/>
          </a:xfrm>
          <a:prstGeom prst="rect">
            <a:avLst/>
          </a:prstGeom>
        </p:spPr>
      </p:pic>
      <p:pic>
        <p:nvPicPr>
          <p:cNvPr id="22" name="Picture 21" descr="Capture d'écran 2015-09-23 00.43.0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" y="3384496"/>
            <a:ext cx="2124363" cy="1663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2105" y="3948545"/>
            <a:ext cx="220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s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82104" y="5486399"/>
            <a:ext cx="3059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Initial</a:t>
            </a:r>
            <a:r>
              <a:rPr lang="en-US" sz="2400" dirty="0" smtClean="0">
                <a:latin typeface="Calibri"/>
                <a:cs typeface="Calibri"/>
              </a:rPr>
              <a:t> spatial </a:t>
            </a:r>
            <a:r>
              <a:rPr lang="en-US" sz="2400" dirty="0" err="1" smtClean="0">
                <a:latin typeface="Calibri"/>
                <a:cs typeface="Calibri"/>
              </a:rPr>
              <a:t>ε</a:t>
            </a:r>
            <a:r>
              <a:rPr lang="en-US" sz="2400" baseline="-25000" dirty="0" err="1" smtClean="0">
                <a:latin typeface="Calibri"/>
                <a:cs typeface="Calibri"/>
              </a:rPr>
              <a:t>p</a:t>
            </a:r>
            <a:endParaRPr lang="en-US" sz="2400" baseline="-25000" dirty="0" smtClean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</a:t>
            </a:r>
            <a:r>
              <a:rPr lang="en-US" sz="2400" dirty="0" smtClean="0">
                <a:latin typeface="Calibri"/>
                <a:cs typeface="Calibri"/>
              </a:rPr>
              <a:t>y initial interactions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6005" y="3948545"/>
            <a:ext cx="251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+ final</a:t>
            </a:r>
            <a:r>
              <a:rPr lang="en-US" sz="2400" dirty="0" smtClean="0">
                <a:latin typeface="Calibri"/>
                <a:cs typeface="Calibri"/>
              </a:rPr>
              <a:t> interactions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82105" y="3960090"/>
            <a:ext cx="5587985" cy="461665"/>
          </a:xfrm>
          <a:prstGeom prst="round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4000" y="3960090"/>
            <a:ext cx="1650999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Scenario #1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8451" y="4387278"/>
            <a:ext cx="3264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Calibri"/>
                <a:cs typeface="Calibri"/>
              </a:rPr>
              <a:t>Hydrodynamics </a:t>
            </a:r>
          </a:p>
          <a:p>
            <a:r>
              <a:rPr lang="en-US" sz="2000" i="1" dirty="0">
                <a:solidFill>
                  <a:srgbClr val="000090"/>
                </a:solidFill>
                <a:latin typeface="Calibri"/>
                <a:cs typeface="Calibri"/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  <a:latin typeface="Calibri"/>
                <a:cs typeface="Calibri"/>
              </a:rPr>
              <a:t>arton transport, escape </a:t>
            </a:r>
            <a:endParaRPr lang="en-US" sz="2000" i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4000" y="5486399"/>
            <a:ext cx="1650999" cy="46166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Scenario #2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146290" y="5486399"/>
            <a:ext cx="2829801" cy="83099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30269" y="552111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</a:rPr>
              <a:t>CGC </a:t>
            </a:r>
            <a:r>
              <a:rPr lang="en-US" sz="2000" i="1" dirty="0" err="1" smtClean="0">
                <a:solidFill>
                  <a:srgbClr val="FF0000"/>
                </a:solidFill>
                <a:latin typeface="Calibri"/>
                <a:cs typeface="Calibri"/>
              </a:rPr>
              <a:t>Glasma</a:t>
            </a:r>
            <a:endParaRPr lang="en-US" sz="20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</a:rPr>
              <a:t>Color-field domains, etc</a:t>
            </a:r>
            <a:r>
              <a:rPr lang="en-US" sz="2000" i="1" dirty="0" smtClean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lang="en-US" sz="20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10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The most fundamental scale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8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1529"/>
            <a:ext cx="3564874" cy="1796471"/>
          </a:xfrm>
          <a:prstGeom prst="rect">
            <a:avLst/>
          </a:prstGeom>
        </p:spPr>
      </p:pic>
      <p:pic>
        <p:nvPicPr>
          <p:cNvPr id="20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455" y="1251529"/>
            <a:ext cx="5066145" cy="47982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65" y="3544455"/>
            <a:ext cx="347251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Calibri"/>
                <a:cs typeface="Calibri"/>
              </a:rPr>
              <a:t>Theory of strong interaction: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Calibri"/>
                <a:cs typeface="Calibri"/>
              </a:rPr>
              <a:t>Q</a:t>
            </a:r>
            <a:r>
              <a:rPr lang="en-US" sz="2800" dirty="0" smtClean="0">
                <a:latin typeface="Calibri"/>
                <a:cs typeface="Calibri"/>
              </a:rPr>
              <a:t>uantum </a:t>
            </a:r>
            <a:r>
              <a:rPr lang="en-US" sz="2800" b="1" dirty="0" err="1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2800" dirty="0" err="1" smtClean="0">
                <a:latin typeface="Calibri"/>
                <a:cs typeface="Calibri"/>
              </a:rPr>
              <a:t>hromo</a:t>
            </a:r>
            <a:r>
              <a:rPr lang="en-US" sz="2800" b="1" dirty="0" err="1" smtClean="0">
                <a:solidFill>
                  <a:srgbClr val="008000"/>
                </a:solidFill>
                <a:latin typeface="Calibri"/>
                <a:cs typeface="Calibri"/>
              </a:rPr>
              <a:t>D</a:t>
            </a:r>
            <a:r>
              <a:rPr lang="en-US" sz="2800" dirty="0" err="1" smtClean="0">
                <a:latin typeface="Calibri"/>
                <a:cs typeface="Calibri"/>
              </a:rPr>
              <a:t>ynamics</a:t>
            </a:r>
            <a:r>
              <a:rPr lang="en-US" sz="2800" dirty="0" smtClean="0">
                <a:latin typeface="Calibri"/>
                <a:cs typeface="Calibri"/>
              </a:rPr>
              <a:t> (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  <a:cs typeface="Calibri"/>
              </a:rPr>
              <a:t>Q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sz="2800" b="1" dirty="0" smtClean="0">
                <a:solidFill>
                  <a:srgbClr val="008000"/>
                </a:solidFill>
                <a:latin typeface="Calibri"/>
                <a:cs typeface="Calibri"/>
              </a:rPr>
              <a:t>D</a:t>
            </a:r>
            <a:r>
              <a:rPr lang="en-US" sz="2800" dirty="0" smtClean="0">
                <a:latin typeface="Calibri"/>
                <a:cs typeface="Calibri"/>
              </a:rPr>
              <a:t>)</a:t>
            </a:r>
            <a:endParaRPr lang="en-US" sz="28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65071" y="1780783"/>
            <a:ext cx="2535383" cy="150967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7273637" y="4190999"/>
            <a:ext cx="877454" cy="77354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43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Perfect fluid paradigm in AA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77" y="1801091"/>
            <a:ext cx="1892182" cy="1223817"/>
          </a:xfrm>
          <a:prstGeom prst="rect">
            <a:avLst/>
          </a:prstGeom>
        </p:spPr>
      </p:pic>
      <p:pic>
        <p:nvPicPr>
          <p:cNvPr id="34" name="Picture 33" descr="Capture d'écran 2017-04-28 03.11.5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 r="71163" b="17227"/>
          <a:stretch/>
        </p:blipFill>
        <p:spPr>
          <a:xfrm>
            <a:off x="542677" y="3024908"/>
            <a:ext cx="1891982" cy="17664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455" y="1217093"/>
            <a:ext cx="247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Initial state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1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Perfect fluid paradigm in AA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77" y="1801091"/>
            <a:ext cx="1892182" cy="1223817"/>
          </a:xfrm>
          <a:prstGeom prst="rect">
            <a:avLst/>
          </a:prstGeom>
        </p:spPr>
      </p:pic>
      <p:pic>
        <p:nvPicPr>
          <p:cNvPr id="34" name="Picture 33" descr="Capture d'écran 2017-04-28 03.11.5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 r="71163" b="17227"/>
          <a:stretch/>
        </p:blipFill>
        <p:spPr>
          <a:xfrm>
            <a:off x="542677" y="3024908"/>
            <a:ext cx="1891982" cy="17664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455" y="1217093"/>
            <a:ext cx="247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Initial state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02181" y="1217093"/>
            <a:ext cx="207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Event by Event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02181" y="2158986"/>
            <a:ext cx="2078182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Pre-equilibrium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2180" y="2680718"/>
            <a:ext cx="2078183" cy="646331"/>
          </a:xfrm>
          <a:prstGeom prst="rect">
            <a:avLst/>
          </a:prstGeom>
          <a:solidFill>
            <a:srgbClr val="A8DDEA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Hydrodynamics</a:t>
            </a:r>
          </a:p>
          <a:p>
            <a:pPr algn="ctr"/>
            <a:r>
              <a:rPr lang="en-US" b="1" dirty="0" err="1" smtClean="0">
                <a:latin typeface="Calibri"/>
                <a:cs typeface="Calibri"/>
              </a:rPr>
              <a:t>δ</a:t>
            </a:r>
            <a:r>
              <a:rPr lang="en-US" b="1" baseline="-25000" dirty="0" err="1" smtClean="0">
                <a:latin typeface="Calibri"/>
                <a:cs typeface="Calibri"/>
              </a:rPr>
              <a:t>μ</a:t>
            </a:r>
            <a:r>
              <a:rPr lang="en-US" b="1" dirty="0" err="1" smtClean="0">
                <a:latin typeface="Calibri"/>
                <a:cs typeface="Calibri"/>
              </a:rPr>
              <a:t>T</a:t>
            </a:r>
            <a:r>
              <a:rPr lang="en-US" b="1" baseline="30000" dirty="0" err="1" smtClean="0">
                <a:latin typeface="Calibri"/>
                <a:cs typeface="Calibri"/>
              </a:rPr>
              <a:t>μυ</a:t>
            </a:r>
            <a:r>
              <a:rPr lang="en-US" b="1" dirty="0" smtClean="0">
                <a:latin typeface="Calibri"/>
                <a:cs typeface="Calibri"/>
              </a:rPr>
              <a:t> = 0 + (</a:t>
            </a:r>
            <a:r>
              <a:rPr lang="en-US" b="1" dirty="0" err="1" smtClean="0">
                <a:latin typeface="Calibri"/>
                <a:cs typeface="Calibri"/>
              </a:rPr>
              <a:t>η</a:t>
            </a:r>
            <a:r>
              <a:rPr lang="en-US" b="1" dirty="0" smtClean="0">
                <a:latin typeface="Calibri"/>
                <a:cs typeface="Calibri"/>
              </a:rPr>
              <a:t>, </a:t>
            </a:r>
            <a:r>
              <a:rPr lang="en-US" b="1" dirty="0" err="1" smtClean="0">
                <a:latin typeface="Calibri"/>
                <a:cs typeface="Calibri"/>
              </a:rPr>
              <a:t>ζ</a:t>
            </a:r>
            <a:r>
              <a:rPr lang="en-US" b="1" dirty="0" smtClean="0">
                <a:latin typeface="Calibri"/>
                <a:cs typeface="Calibri"/>
              </a:rPr>
              <a:t>, …)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02180" y="3500567"/>
            <a:ext cx="2078182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Freeze-out</a:t>
            </a:r>
          </a:p>
          <a:p>
            <a:pPr algn="ctr"/>
            <a:r>
              <a:rPr lang="en-US" dirty="0" err="1" smtClean="0">
                <a:latin typeface="Calibri"/>
                <a:cs typeface="Calibri"/>
              </a:rPr>
              <a:t>Hadronic</a:t>
            </a:r>
            <a:r>
              <a:rPr lang="en-US" dirty="0" smtClean="0">
                <a:latin typeface="Calibri"/>
                <a:cs typeface="Calibri"/>
              </a:rPr>
              <a:t> transport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1" name="Down Arrow 40"/>
          <p:cNvSpPr/>
          <p:nvPr/>
        </p:nvSpPr>
        <p:spPr>
          <a:xfrm rot="16200000">
            <a:off x="2782456" y="2790533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429180" y="4095253"/>
            <a:ext cx="44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QGP behave like a nearly perfect fluid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(small </a:t>
            </a:r>
            <a:r>
              <a:rPr lang="en-US" sz="2000" dirty="0" err="1" smtClean="0">
                <a:latin typeface="Calibri"/>
                <a:cs typeface="Calibri"/>
              </a:rPr>
              <a:t>η</a:t>
            </a:r>
            <a:r>
              <a:rPr lang="en-US" sz="2000" dirty="0" smtClean="0">
                <a:latin typeface="Calibri"/>
                <a:cs typeface="Calibri"/>
              </a:rPr>
              <a:t>/s)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57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Perfect fluid paradigm in AA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8" name="Picture 17" descr="Capture d'écran 2017-04-28 03.11.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9" t="15018"/>
          <a:stretch/>
        </p:blipFill>
        <p:spPr>
          <a:xfrm>
            <a:off x="7144311" y="1896838"/>
            <a:ext cx="1618679" cy="22561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77" y="1801091"/>
            <a:ext cx="1892182" cy="1223817"/>
          </a:xfrm>
          <a:prstGeom prst="rect">
            <a:avLst/>
          </a:prstGeom>
        </p:spPr>
      </p:pic>
      <p:pic>
        <p:nvPicPr>
          <p:cNvPr id="34" name="Picture 33" descr="Capture d'écran 2017-04-28 03.11.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 r="71163" b="17227"/>
          <a:stretch/>
        </p:blipFill>
        <p:spPr>
          <a:xfrm>
            <a:off x="542677" y="3024908"/>
            <a:ext cx="1891982" cy="17664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455" y="1217093"/>
            <a:ext cx="247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Initial state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83241" y="1217093"/>
            <a:ext cx="247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  <a:latin typeface="Calibri"/>
                <a:cs typeface="Calibri"/>
              </a:rPr>
              <a:t>F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inal state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02181" y="1217093"/>
            <a:ext cx="207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Event by Event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02181" y="2158986"/>
            <a:ext cx="2078182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Pre-equilibrium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2180" y="2680718"/>
            <a:ext cx="2078183" cy="646331"/>
          </a:xfrm>
          <a:prstGeom prst="rect">
            <a:avLst/>
          </a:prstGeom>
          <a:solidFill>
            <a:srgbClr val="A8DDEA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Hydrodynamics</a:t>
            </a:r>
          </a:p>
          <a:p>
            <a:pPr algn="ctr"/>
            <a:r>
              <a:rPr lang="en-US" b="1" dirty="0" err="1" smtClean="0">
                <a:latin typeface="Calibri"/>
                <a:cs typeface="Calibri"/>
              </a:rPr>
              <a:t>δ</a:t>
            </a:r>
            <a:r>
              <a:rPr lang="en-US" b="1" baseline="-25000" dirty="0" err="1" smtClean="0">
                <a:latin typeface="Calibri"/>
                <a:cs typeface="Calibri"/>
              </a:rPr>
              <a:t>μ</a:t>
            </a:r>
            <a:r>
              <a:rPr lang="en-US" b="1" dirty="0" err="1" smtClean="0">
                <a:latin typeface="Calibri"/>
                <a:cs typeface="Calibri"/>
              </a:rPr>
              <a:t>T</a:t>
            </a:r>
            <a:r>
              <a:rPr lang="en-US" b="1" baseline="30000" dirty="0" err="1" smtClean="0">
                <a:latin typeface="Calibri"/>
                <a:cs typeface="Calibri"/>
              </a:rPr>
              <a:t>μυ</a:t>
            </a:r>
            <a:r>
              <a:rPr lang="en-US" b="1" dirty="0" smtClean="0">
                <a:latin typeface="Calibri"/>
                <a:cs typeface="Calibri"/>
              </a:rPr>
              <a:t> = 0 + (</a:t>
            </a:r>
            <a:r>
              <a:rPr lang="en-US" b="1" dirty="0" err="1" smtClean="0">
                <a:latin typeface="Calibri"/>
                <a:cs typeface="Calibri"/>
              </a:rPr>
              <a:t>η</a:t>
            </a:r>
            <a:r>
              <a:rPr lang="en-US" b="1" dirty="0" smtClean="0">
                <a:latin typeface="Calibri"/>
                <a:cs typeface="Calibri"/>
              </a:rPr>
              <a:t>, </a:t>
            </a:r>
            <a:r>
              <a:rPr lang="en-US" b="1" dirty="0" err="1" smtClean="0">
                <a:latin typeface="Calibri"/>
                <a:cs typeface="Calibri"/>
              </a:rPr>
              <a:t>ζ</a:t>
            </a:r>
            <a:r>
              <a:rPr lang="en-US" b="1" dirty="0" smtClean="0">
                <a:latin typeface="Calibri"/>
                <a:cs typeface="Calibri"/>
              </a:rPr>
              <a:t>, …)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02180" y="3500567"/>
            <a:ext cx="2078182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Freeze-out</a:t>
            </a:r>
          </a:p>
          <a:p>
            <a:pPr algn="ctr"/>
            <a:r>
              <a:rPr lang="en-US" dirty="0" err="1" smtClean="0">
                <a:latin typeface="Calibri"/>
                <a:cs typeface="Calibri"/>
              </a:rPr>
              <a:t>Hadronic</a:t>
            </a:r>
            <a:r>
              <a:rPr lang="en-US" dirty="0" smtClean="0">
                <a:latin typeface="Calibri"/>
                <a:cs typeface="Calibri"/>
              </a:rPr>
              <a:t> transport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1" name="Down Arrow 40"/>
          <p:cNvSpPr/>
          <p:nvPr/>
        </p:nvSpPr>
        <p:spPr>
          <a:xfrm rot="16200000">
            <a:off x="2782456" y="2790533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rot="16200000">
            <a:off x="6352312" y="2790534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29180" y="4095253"/>
            <a:ext cx="44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QGP behave like a nearly perfect fluid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(small </a:t>
            </a:r>
            <a:r>
              <a:rPr lang="en-US" sz="2000" dirty="0" err="1" smtClean="0">
                <a:latin typeface="Calibri"/>
                <a:cs typeface="Calibri"/>
              </a:rPr>
              <a:t>η</a:t>
            </a:r>
            <a:r>
              <a:rPr lang="en-US" sz="2000" dirty="0" smtClean="0">
                <a:latin typeface="Calibri"/>
                <a:cs typeface="Calibri"/>
              </a:rPr>
              <a:t>/s)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57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Perfect fluid paradigm in AA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8" name="Picture 17" descr="Capture d'écran 2017-04-28 03.11.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9" t="15018"/>
          <a:stretch/>
        </p:blipFill>
        <p:spPr>
          <a:xfrm>
            <a:off x="7144311" y="1896838"/>
            <a:ext cx="1618679" cy="22561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77" y="1801091"/>
            <a:ext cx="1892182" cy="1223817"/>
          </a:xfrm>
          <a:prstGeom prst="rect">
            <a:avLst/>
          </a:prstGeom>
        </p:spPr>
      </p:pic>
      <p:pic>
        <p:nvPicPr>
          <p:cNvPr id="34" name="Picture 33" descr="Capture d'écran 2017-04-28 03.11.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 r="71163" b="17227"/>
          <a:stretch/>
        </p:blipFill>
        <p:spPr>
          <a:xfrm>
            <a:off x="542677" y="3024908"/>
            <a:ext cx="1891982" cy="17664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455" y="1217093"/>
            <a:ext cx="247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Initial state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83241" y="1217093"/>
            <a:ext cx="247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  <a:latin typeface="Calibri"/>
                <a:cs typeface="Calibri"/>
              </a:rPr>
              <a:t>F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inal state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02181" y="1217093"/>
            <a:ext cx="207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Event by Event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02181" y="2158986"/>
            <a:ext cx="2078182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Pre-equilibrium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2180" y="2680718"/>
            <a:ext cx="2078183" cy="646331"/>
          </a:xfrm>
          <a:prstGeom prst="rect">
            <a:avLst/>
          </a:prstGeom>
          <a:solidFill>
            <a:srgbClr val="A8DDEA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Hydrodynamics</a:t>
            </a:r>
          </a:p>
          <a:p>
            <a:pPr algn="ctr"/>
            <a:r>
              <a:rPr lang="en-US" b="1" dirty="0" err="1" smtClean="0">
                <a:latin typeface="Calibri"/>
                <a:cs typeface="Calibri"/>
              </a:rPr>
              <a:t>δ</a:t>
            </a:r>
            <a:r>
              <a:rPr lang="en-US" b="1" baseline="-25000" dirty="0" err="1" smtClean="0">
                <a:latin typeface="Calibri"/>
                <a:cs typeface="Calibri"/>
              </a:rPr>
              <a:t>μ</a:t>
            </a:r>
            <a:r>
              <a:rPr lang="en-US" b="1" dirty="0" err="1" smtClean="0">
                <a:latin typeface="Calibri"/>
                <a:cs typeface="Calibri"/>
              </a:rPr>
              <a:t>T</a:t>
            </a:r>
            <a:r>
              <a:rPr lang="en-US" b="1" baseline="30000" dirty="0" err="1" smtClean="0">
                <a:latin typeface="Calibri"/>
                <a:cs typeface="Calibri"/>
              </a:rPr>
              <a:t>μυ</a:t>
            </a:r>
            <a:r>
              <a:rPr lang="en-US" b="1" dirty="0" smtClean="0">
                <a:latin typeface="Calibri"/>
                <a:cs typeface="Calibri"/>
              </a:rPr>
              <a:t> = 0 + (</a:t>
            </a:r>
            <a:r>
              <a:rPr lang="en-US" b="1" dirty="0" err="1" smtClean="0">
                <a:latin typeface="Calibri"/>
                <a:cs typeface="Calibri"/>
              </a:rPr>
              <a:t>η</a:t>
            </a:r>
            <a:r>
              <a:rPr lang="en-US" b="1" dirty="0" smtClean="0">
                <a:latin typeface="Calibri"/>
                <a:cs typeface="Calibri"/>
              </a:rPr>
              <a:t>, </a:t>
            </a:r>
            <a:r>
              <a:rPr lang="en-US" b="1" dirty="0" err="1" smtClean="0">
                <a:latin typeface="Calibri"/>
                <a:cs typeface="Calibri"/>
              </a:rPr>
              <a:t>ζ</a:t>
            </a:r>
            <a:r>
              <a:rPr lang="en-US" b="1" dirty="0" smtClean="0">
                <a:latin typeface="Calibri"/>
                <a:cs typeface="Calibri"/>
              </a:rPr>
              <a:t>, …)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02180" y="3500567"/>
            <a:ext cx="2078182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Freeze-out</a:t>
            </a:r>
          </a:p>
          <a:p>
            <a:pPr algn="ctr"/>
            <a:r>
              <a:rPr lang="en-US" dirty="0" err="1" smtClean="0">
                <a:latin typeface="Calibri"/>
                <a:cs typeface="Calibri"/>
              </a:rPr>
              <a:t>Hadronic</a:t>
            </a:r>
            <a:r>
              <a:rPr lang="en-US" dirty="0" smtClean="0">
                <a:latin typeface="Calibri"/>
                <a:cs typeface="Calibri"/>
              </a:rPr>
              <a:t> transport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1" name="Down Arrow 40"/>
          <p:cNvSpPr/>
          <p:nvPr/>
        </p:nvSpPr>
        <p:spPr>
          <a:xfrm rot="16200000">
            <a:off x="2782456" y="2790533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rot="16200000">
            <a:off x="6352312" y="2790534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9455" y="4872182"/>
            <a:ext cx="305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Fourier bases: 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377134" y="4722088"/>
            <a:ext cx="4838700" cy="832430"/>
            <a:chOff x="2377134" y="4698998"/>
            <a:chExt cx="4838700" cy="832430"/>
          </a:xfrm>
        </p:grpSpPr>
        <p:pic>
          <p:nvPicPr>
            <p:cNvPr id="32" name="Picture 31" descr="Capture d'écran 2017-04-28 03.27.3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7134" y="4744028"/>
              <a:ext cx="4838700" cy="7874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2377134" y="4698998"/>
              <a:ext cx="1490593" cy="138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flipH="1">
            <a:off x="7516090" y="3131127"/>
            <a:ext cx="381000" cy="57496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4000" y="3500567"/>
            <a:ext cx="646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V</a:t>
            </a:r>
            <a:r>
              <a:rPr lang="en-US" sz="2000" baseline="-25000" dirty="0" smtClean="0">
                <a:solidFill>
                  <a:srgbClr val="FFFF00"/>
                </a:solidFill>
                <a:latin typeface="Calibri"/>
                <a:cs typeface="Calibri"/>
              </a:rPr>
              <a:t>2</a:t>
            </a:r>
            <a:endParaRPr lang="en-US" sz="2000" baseline="-25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7908635" y="3558292"/>
            <a:ext cx="323273" cy="0"/>
          </a:xfrm>
          <a:prstGeom prst="straightConnector1">
            <a:avLst/>
          </a:prstGeom>
          <a:ln w="3175" cmpd="sng">
            <a:solidFill>
              <a:srgbClr val="FFFF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429180" y="4095253"/>
            <a:ext cx="44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QGP behave like a nearly perfect fluid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(small </a:t>
            </a:r>
            <a:r>
              <a:rPr lang="en-US" sz="2000" dirty="0" err="1" smtClean="0">
                <a:latin typeface="Calibri"/>
                <a:cs typeface="Calibri"/>
              </a:rPr>
              <a:t>η</a:t>
            </a:r>
            <a:r>
              <a:rPr lang="en-US" sz="2000" dirty="0" smtClean="0">
                <a:latin typeface="Calibri"/>
                <a:cs typeface="Calibri"/>
              </a:rPr>
              <a:t>/s)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57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Perfect fluid paradigm in AA collisions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8" name="Picture 17" descr="Capture d'écran 2017-04-28 03.11.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9" t="15018"/>
          <a:stretch/>
        </p:blipFill>
        <p:spPr>
          <a:xfrm>
            <a:off x="7144311" y="1896838"/>
            <a:ext cx="1618679" cy="22561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77" y="1801091"/>
            <a:ext cx="1892182" cy="1223817"/>
          </a:xfrm>
          <a:prstGeom prst="rect">
            <a:avLst/>
          </a:prstGeom>
        </p:spPr>
      </p:pic>
      <p:pic>
        <p:nvPicPr>
          <p:cNvPr id="34" name="Picture 33" descr="Capture d'écran 2017-04-28 03.11.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 r="71163" b="17227"/>
          <a:stretch/>
        </p:blipFill>
        <p:spPr>
          <a:xfrm>
            <a:off x="542677" y="3024908"/>
            <a:ext cx="1891982" cy="17664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455" y="1217093"/>
            <a:ext cx="247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Initial state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83241" y="1217093"/>
            <a:ext cx="247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  <a:latin typeface="Calibri"/>
                <a:cs typeface="Calibri"/>
              </a:rPr>
              <a:t>F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inal state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02181" y="1217093"/>
            <a:ext cx="207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Event by Event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02181" y="2158986"/>
            <a:ext cx="2078182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Pre-equilibrium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2180" y="2680718"/>
            <a:ext cx="2078183" cy="646331"/>
          </a:xfrm>
          <a:prstGeom prst="rect">
            <a:avLst/>
          </a:prstGeom>
          <a:solidFill>
            <a:srgbClr val="A8DDEA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Hydrodynamics</a:t>
            </a:r>
          </a:p>
          <a:p>
            <a:pPr algn="ctr"/>
            <a:r>
              <a:rPr lang="en-US" b="1" dirty="0" err="1" smtClean="0">
                <a:latin typeface="Calibri"/>
                <a:cs typeface="Calibri"/>
              </a:rPr>
              <a:t>δ</a:t>
            </a:r>
            <a:r>
              <a:rPr lang="en-US" b="1" baseline="-25000" dirty="0" err="1" smtClean="0">
                <a:latin typeface="Calibri"/>
                <a:cs typeface="Calibri"/>
              </a:rPr>
              <a:t>μ</a:t>
            </a:r>
            <a:r>
              <a:rPr lang="en-US" b="1" dirty="0" err="1" smtClean="0">
                <a:latin typeface="Calibri"/>
                <a:cs typeface="Calibri"/>
              </a:rPr>
              <a:t>T</a:t>
            </a:r>
            <a:r>
              <a:rPr lang="en-US" b="1" baseline="30000" dirty="0" err="1" smtClean="0">
                <a:latin typeface="Calibri"/>
                <a:cs typeface="Calibri"/>
              </a:rPr>
              <a:t>μυ</a:t>
            </a:r>
            <a:r>
              <a:rPr lang="en-US" b="1" dirty="0" smtClean="0">
                <a:latin typeface="Calibri"/>
                <a:cs typeface="Calibri"/>
              </a:rPr>
              <a:t> = 0 + (</a:t>
            </a:r>
            <a:r>
              <a:rPr lang="en-US" b="1" dirty="0" err="1" smtClean="0">
                <a:latin typeface="Calibri"/>
                <a:cs typeface="Calibri"/>
              </a:rPr>
              <a:t>η</a:t>
            </a:r>
            <a:r>
              <a:rPr lang="en-US" b="1" dirty="0" smtClean="0">
                <a:latin typeface="Calibri"/>
                <a:cs typeface="Calibri"/>
              </a:rPr>
              <a:t>, </a:t>
            </a:r>
            <a:r>
              <a:rPr lang="en-US" b="1" dirty="0" err="1" smtClean="0">
                <a:latin typeface="Calibri"/>
                <a:cs typeface="Calibri"/>
              </a:rPr>
              <a:t>ζ</a:t>
            </a:r>
            <a:r>
              <a:rPr lang="en-US" b="1" dirty="0" smtClean="0">
                <a:latin typeface="Calibri"/>
                <a:cs typeface="Calibri"/>
              </a:rPr>
              <a:t>, …)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02180" y="3500567"/>
            <a:ext cx="2078182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Freeze-out</a:t>
            </a:r>
          </a:p>
          <a:p>
            <a:pPr algn="ctr"/>
            <a:r>
              <a:rPr lang="en-US" dirty="0" err="1" smtClean="0">
                <a:latin typeface="Calibri"/>
                <a:cs typeface="Calibri"/>
              </a:rPr>
              <a:t>Hadronic</a:t>
            </a:r>
            <a:r>
              <a:rPr lang="en-US" dirty="0" smtClean="0">
                <a:latin typeface="Calibri"/>
                <a:cs typeface="Calibri"/>
              </a:rPr>
              <a:t> transport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1" name="Down Arrow 40"/>
          <p:cNvSpPr/>
          <p:nvPr/>
        </p:nvSpPr>
        <p:spPr>
          <a:xfrm rot="16200000">
            <a:off x="2782456" y="2790533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rot="16200000">
            <a:off x="6352312" y="2790534"/>
            <a:ext cx="311728" cy="461819"/>
          </a:xfrm>
          <a:prstGeom prst="down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9455" y="4872182"/>
            <a:ext cx="305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Fourier bases: 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377134" y="4722088"/>
            <a:ext cx="4838700" cy="832430"/>
            <a:chOff x="2377134" y="4698998"/>
            <a:chExt cx="4838700" cy="832430"/>
          </a:xfrm>
        </p:grpSpPr>
        <p:pic>
          <p:nvPicPr>
            <p:cNvPr id="32" name="Picture 31" descr="Capture d'écran 2017-04-28 03.27.3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7134" y="4744028"/>
              <a:ext cx="4838700" cy="7874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2377134" y="4698998"/>
              <a:ext cx="1490593" cy="138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flipH="1">
            <a:off x="7516090" y="3131127"/>
            <a:ext cx="381000" cy="57496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4000" y="3500567"/>
            <a:ext cx="646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V</a:t>
            </a:r>
            <a:r>
              <a:rPr lang="en-US" sz="2000" baseline="-25000" dirty="0" smtClean="0">
                <a:solidFill>
                  <a:srgbClr val="FFFF00"/>
                </a:solidFill>
                <a:latin typeface="Calibri"/>
                <a:cs typeface="Calibri"/>
              </a:rPr>
              <a:t>2</a:t>
            </a:r>
            <a:endParaRPr lang="en-US" sz="2000" baseline="-25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7908635" y="3558292"/>
            <a:ext cx="323273" cy="0"/>
          </a:xfrm>
          <a:prstGeom prst="straightConnector1">
            <a:avLst/>
          </a:prstGeom>
          <a:ln w="3175" cmpd="sng">
            <a:solidFill>
              <a:srgbClr val="FFFF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085765" y="5594289"/>
            <a:ext cx="1922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Anisotropic flow</a:t>
            </a:r>
            <a:endParaRPr lang="en-US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280981" y="6020945"/>
            <a:ext cx="2304351" cy="461665"/>
            <a:chOff x="6648604" y="5719604"/>
            <a:chExt cx="2304351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6648604" y="5719604"/>
              <a:ext cx="2304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Calibri"/>
                  <a:cs typeface="Calibri"/>
                </a:rPr>
                <a:t>V</a:t>
              </a:r>
              <a:r>
                <a:rPr lang="en-US" sz="2400" baseline="-25000" dirty="0" err="1" smtClean="0">
                  <a:latin typeface="Calibri"/>
                  <a:cs typeface="Calibri"/>
                </a:rPr>
                <a:t>n</a:t>
              </a:r>
              <a:r>
                <a:rPr lang="en-US" sz="2400" dirty="0" smtClean="0">
                  <a:latin typeface="Calibri"/>
                  <a:cs typeface="Calibri"/>
                </a:rPr>
                <a:t> =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v</a:t>
              </a:r>
              <a:r>
                <a:rPr lang="en-US" sz="2400" b="1" baseline="-250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n</a:t>
              </a:r>
              <a:r>
                <a:rPr lang="en-US" sz="2400" dirty="0" err="1" smtClean="0">
                  <a:latin typeface="Calibri"/>
                  <a:cs typeface="Calibri"/>
                </a:rPr>
                <a:t>e</a:t>
              </a:r>
              <a:r>
                <a:rPr lang="en-US" sz="2400" baseline="30000" dirty="0" err="1" smtClean="0">
                  <a:latin typeface="Calibri"/>
                  <a:cs typeface="Calibri"/>
                </a:rPr>
                <a:t>in</a:t>
              </a:r>
              <a:r>
                <a:rPr lang="en-US" sz="2400" b="1" baseline="3000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Ψn</a:t>
              </a:r>
              <a:endParaRPr lang="en-US" sz="2400" b="1" baseline="3000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6729419" y="5788875"/>
              <a:ext cx="220942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ight Brace 60"/>
          <p:cNvSpPr/>
          <p:nvPr/>
        </p:nvSpPr>
        <p:spPr>
          <a:xfrm rot="5400000">
            <a:off x="5944304" y="4850055"/>
            <a:ext cx="222573" cy="1068592"/>
          </a:xfrm>
          <a:prstGeom prst="rightBrac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29180" y="4095253"/>
            <a:ext cx="443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QGP behave like a nearly perfect fluid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(small </a:t>
            </a:r>
            <a:r>
              <a:rPr lang="en-US" sz="2000" dirty="0" err="1" smtClean="0">
                <a:latin typeface="Calibri"/>
                <a:cs typeface="Calibri"/>
              </a:rPr>
              <a:t>η</a:t>
            </a:r>
            <a:r>
              <a:rPr lang="en-US" sz="2000" dirty="0" smtClean="0">
                <a:latin typeface="Calibri"/>
                <a:cs typeface="Calibri"/>
              </a:rPr>
              <a:t>/s)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57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11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does the flow harmonic coefficients mean in AA?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9299" y="3015396"/>
            <a:ext cx="2530744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anisotropy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52" name="Picture 51" descr="Capture d'écran 2015-09-23 00.43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1" y="1359807"/>
            <a:ext cx="2124363" cy="166301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6"/>
          <a:srcRect b="78639"/>
          <a:stretch/>
        </p:blipFill>
        <p:spPr>
          <a:xfrm>
            <a:off x="3391951" y="4665017"/>
            <a:ext cx="5341027" cy="357256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359054" y="4142021"/>
            <a:ext cx="2713927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800" u="sng" dirty="0">
                <a:latin typeface="Calibri"/>
                <a:cs typeface="Calibri"/>
              </a:rPr>
              <a:t>Final state: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509182" y="5870873"/>
            <a:ext cx="1412243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Elliptic flow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793389" y="4622163"/>
            <a:ext cx="1082842" cy="40011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4921424" y="5022274"/>
            <a:ext cx="871965" cy="8486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71712" y="3602601"/>
            <a:ext cx="1685054" cy="138498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Flow </a:t>
            </a:r>
            <a:endParaRPr lang="en-US" sz="28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≈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Geometry </a:t>
            </a:r>
          </a:p>
        </p:txBody>
      </p:sp>
    </p:spTree>
    <p:extLst>
      <p:ext uri="{BB962C8B-B14F-4D97-AF65-F5344CB8AC3E}">
        <p14:creationId xmlns:p14="http://schemas.microsoft.com/office/powerpoint/2010/main" val="293282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11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does the flow harmonic coefficients mean in AA?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9299" y="3015396"/>
            <a:ext cx="2530744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anisotropy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52" name="Picture 51" descr="Capture d'écran 2015-09-23 00.43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1" y="1359807"/>
            <a:ext cx="2124363" cy="166301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819523" y="3038672"/>
            <a:ext cx="6336156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inhomogeneity</a:t>
            </a:r>
            <a:endParaRPr lang="en-US" b="1" dirty="0">
              <a:latin typeface="Calibri"/>
              <a:cs typeface="Calibri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320520" y="1113744"/>
            <a:ext cx="2858748" cy="2047228"/>
            <a:chOff x="2563083" y="1093020"/>
            <a:chExt cx="2858748" cy="2047228"/>
          </a:xfrm>
        </p:grpSpPr>
        <p:grpSp>
          <p:nvGrpSpPr>
            <p:cNvPr id="59" name="Group 58"/>
            <p:cNvGrpSpPr/>
            <p:nvPr/>
          </p:nvGrpSpPr>
          <p:grpSpPr>
            <a:xfrm>
              <a:off x="2563083" y="1209402"/>
              <a:ext cx="2858748" cy="1930846"/>
              <a:chOff x="2563083" y="1209402"/>
              <a:chExt cx="2858748" cy="193084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3083" y="1209402"/>
                <a:ext cx="2401462" cy="1930846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4675909" y="2320636"/>
                <a:ext cx="288636" cy="3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636818" y="1246909"/>
                <a:ext cx="254000" cy="230909"/>
              </a:xfrm>
              <a:custGeom>
                <a:avLst/>
                <a:gdLst>
                  <a:gd name="connsiteX0" fmla="*/ 11546 w 254000"/>
                  <a:gd name="connsiteY0" fmla="*/ 219364 h 230909"/>
                  <a:gd name="connsiteX1" fmla="*/ 254000 w 254000"/>
                  <a:gd name="connsiteY1" fmla="*/ 230909 h 230909"/>
                  <a:gd name="connsiteX2" fmla="*/ 242455 w 254000"/>
                  <a:gd name="connsiteY2" fmla="*/ 11546 h 230909"/>
                  <a:gd name="connsiteX3" fmla="*/ 46182 w 254000"/>
                  <a:gd name="connsiteY3" fmla="*/ 0 h 230909"/>
                  <a:gd name="connsiteX4" fmla="*/ 0 w 254000"/>
                  <a:gd name="connsiteY4" fmla="*/ 92364 h 230909"/>
                  <a:gd name="connsiteX5" fmla="*/ 11546 w 254000"/>
                  <a:gd name="connsiteY5" fmla="*/ 219364 h 230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000" h="230909">
                    <a:moveTo>
                      <a:pt x="11546" y="219364"/>
                    </a:moveTo>
                    <a:lnTo>
                      <a:pt x="254000" y="230909"/>
                    </a:lnTo>
                    <a:lnTo>
                      <a:pt x="242455" y="11546"/>
                    </a:lnTo>
                    <a:lnTo>
                      <a:pt x="46182" y="0"/>
                    </a:lnTo>
                    <a:lnTo>
                      <a:pt x="0" y="92364"/>
                    </a:lnTo>
                    <a:lnTo>
                      <a:pt x="11546" y="2193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066143" y="1351643"/>
                <a:ext cx="326571" cy="226786"/>
              </a:xfrm>
              <a:custGeom>
                <a:avLst/>
                <a:gdLst>
                  <a:gd name="connsiteX0" fmla="*/ 54428 w 326571"/>
                  <a:gd name="connsiteY0" fmla="*/ 0 h 226786"/>
                  <a:gd name="connsiteX1" fmla="*/ 299357 w 326571"/>
                  <a:gd name="connsiteY1" fmla="*/ 81643 h 226786"/>
                  <a:gd name="connsiteX2" fmla="*/ 326571 w 326571"/>
                  <a:gd name="connsiteY2" fmla="*/ 226786 h 226786"/>
                  <a:gd name="connsiteX3" fmla="*/ 0 w 326571"/>
                  <a:gd name="connsiteY3" fmla="*/ 226786 h 226786"/>
                  <a:gd name="connsiteX4" fmla="*/ 54428 w 326571"/>
                  <a:gd name="connsiteY4" fmla="*/ 0 h 22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571" h="226786">
                    <a:moveTo>
                      <a:pt x="54428" y="0"/>
                    </a:moveTo>
                    <a:lnTo>
                      <a:pt x="299357" y="81643"/>
                    </a:lnTo>
                    <a:lnTo>
                      <a:pt x="326571" y="226786"/>
                    </a:lnTo>
                    <a:lnTo>
                      <a:pt x="0" y="226786"/>
                    </a:lnTo>
                    <a:lnTo>
                      <a:pt x="5442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4535714" y="1678214"/>
                <a:ext cx="299357" cy="199572"/>
              </a:xfrm>
              <a:custGeom>
                <a:avLst/>
                <a:gdLst>
                  <a:gd name="connsiteX0" fmla="*/ 0 w 299357"/>
                  <a:gd name="connsiteY0" fmla="*/ 18143 h 199572"/>
                  <a:gd name="connsiteX1" fmla="*/ 45357 w 299357"/>
                  <a:gd name="connsiteY1" fmla="*/ 199572 h 199572"/>
                  <a:gd name="connsiteX2" fmla="*/ 299357 w 299357"/>
                  <a:gd name="connsiteY2" fmla="*/ 172357 h 199572"/>
                  <a:gd name="connsiteX3" fmla="*/ 299357 w 299357"/>
                  <a:gd name="connsiteY3" fmla="*/ 0 h 199572"/>
                  <a:gd name="connsiteX4" fmla="*/ 0 w 299357"/>
                  <a:gd name="connsiteY4" fmla="*/ 18143 h 19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357" h="199572">
                    <a:moveTo>
                      <a:pt x="0" y="18143"/>
                    </a:moveTo>
                    <a:lnTo>
                      <a:pt x="45357" y="199572"/>
                    </a:lnTo>
                    <a:lnTo>
                      <a:pt x="299357" y="172357"/>
                    </a:lnTo>
                    <a:lnTo>
                      <a:pt x="299357" y="0"/>
                    </a:lnTo>
                    <a:lnTo>
                      <a:pt x="0" y="181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814045" y="1569380"/>
                <a:ext cx="6077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/>
                    <a:cs typeface="Calibri"/>
                  </a:rPr>
                  <a:t>Ψ</a:t>
                </a:r>
                <a:r>
                  <a:rPr lang="en-US" b="1" baseline="-25000" dirty="0" smtClean="0">
                    <a:latin typeface="Calibri"/>
                    <a:cs typeface="Calibri"/>
                  </a:rPr>
                  <a:t>EP</a:t>
                </a:r>
                <a:endParaRPr lang="en-US" b="1" baseline="-25000" dirty="0">
                  <a:latin typeface="Calibri"/>
                  <a:cs typeface="Calibri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680864" y="1941269"/>
                <a:ext cx="2267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x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3573321" y="1093020"/>
              <a:ext cx="20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y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>
            <a:off x="2516842" y="2179725"/>
            <a:ext cx="625929" cy="161636"/>
          </a:xfrm>
          <a:prstGeom prst="right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365215" y="3712858"/>
            <a:ext cx="5628106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Ψ</a:t>
            </a:r>
            <a:r>
              <a:rPr lang="en-US" sz="2400" b="1" baseline="-25000" dirty="0">
                <a:latin typeface="Calibri"/>
                <a:cs typeface="Calibri"/>
              </a:rPr>
              <a:t>EP</a:t>
            </a:r>
            <a:r>
              <a:rPr lang="en-US" sz="2400" dirty="0">
                <a:latin typeface="Calibri"/>
                <a:cs typeface="Calibri"/>
              </a:rPr>
              <a:t>: Direction of maximum particle density 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7"/>
          <a:srcRect b="78639"/>
          <a:stretch/>
        </p:blipFill>
        <p:spPr>
          <a:xfrm>
            <a:off x="3391951" y="4665017"/>
            <a:ext cx="5341027" cy="357256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359054" y="4142021"/>
            <a:ext cx="2713927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800" u="sng" dirty="0">
                <a:latin typeface="Calibri"/>
                <a:cs typeface="Calibri"/>
              </a:rPr>
              <a:t>Final state: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712" y="3602601"/>
            <a:ext cx="1685054" cy="138498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Flow </a:t>
            </a:r>
            <a:endParaRPr lang="en-US" sz="28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≈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Geometry </a:t>
            </a:r>
          </a:p>
        </p:txBody>
      </p:sp>
    </p:spTree>
    <p:extLst>
      <p:ext uri="{BB962C8B-B14F-4D97-AF65-F5344CB8AC3E}">
        <p14:creationId xmlns:p14="http://schemas.microsoft.com/office/powerpoint/2010/main" val="219148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11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does the flow harmonic coefficients mean in AA?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9299" y="3015396"/>
            <a:ext cx="2530744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anisotropy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52" name="Picture 51" descr="Capture d'écran 2015-09-23 00.43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1" y="1359807"/>
            <a:ext cx="2124363" cy="166301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819523" y="3038672"/>
            <a:ext cx="6336156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inhomogeneity</a:t>
            </a:r>
            <a:endParaRPr lang="en-US" b="1" dirty="0">
              <a:latin typeface="Calibri"/>
              <a:cs typeface="Calibri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320520" y="1113744"/>
            <a:ext cx="2858748" cy="2047228"/>
            <a:chOff x="2563083" y="1093020"/>
            <a:chExt cx="2858748" cy="2047228"/>
          </a:xfrm>
        </p:grpSpPr>
        <p:grpSp>
          <p:nvGrpSpPr>
            <p:cNvPr id="59" name="Group 58"/>
            <p:cNvGrpSpPr/>
            <p:nvPr/>
          </p:nvGrpSpPr>
          <p:grpSpPr>
            <a:xfrm>
              <a:off x="2563083" y="1209402"/>
              <a:ext cx="2858748" cy="1930846"/>
              <a:chOff x="2563083" y="1209402"/>
              <a:chExt cx="2858748" cy="193084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3083" y="1209402"/>
                <a:ext cx="2401462" cy="1930846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4675909" y="2320636"/>
                <a:ext cx="288636" cy="3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636818" y="1246909"/>
                <a:ext cx="254000" cy="230909"/>
              </a:xfrm>
              <a:custGeom>
                <a:avLst/>
                <a:gdLst>
                  <a:gd name="connsiteX0" fmla="*/ 11546 w 254000"/>
                  <a:gd name="connsiteY0" fmla="*/ 219364 h 230909"/>
                  <a:gd name="connsiteX1" fmla="*/ 254000 w 254000"/>
                  <a:gd name="connsiteY1" fmla="*/ 230909 h 230909"/>
                  <a:gd name="connsiteX2" fmla="*/ 242455 w 254000"/>
                  <a:gd name="connsiteY2" fmla="*/ 11546 h 230909"/>
                  <a:gd name="connsiteX3" fmla="*/ 46182 w 254000"/>
                  <a:gd name="connsiteY3" fmla="*/ 0 h 230909"/>
                  <a:gd name="connsiteX4" fmla="*/ 0 w 254000"/>
                  <a:gd name="connsiteY4" fmla="*/ 92364 h 230909"/>
                  <a:gd name="connsiteX5" fmla="*/ 11546 w 254000"/>
                  <a:gd name="connsiteY5" fmla="*/ 219364 h 230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000" h="230909">
                    <a:moveTo>
                      <a:pt x="11546" y="219364"/>
                    </a:moveTo>
                    <a:lnTo>
                      <a:pt x="254000" y="230909"/>
                    </a:lnTo>
                    <a:lnTo>
                      <a:pt x="242455" y="11546"/>
                    </a:lnTo>
                    <a:lnTo>
                      <a:pt x="46182" y="0"/>
                    </a:lnTo>
                    <a:lnTo>
                      <a:pt x="0" y="92364"/>
                    </a:lnTo>
                    <a:lnTo>
                      <a:pt x="11546" y="2193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066143" y="1351643"/>
                <a:ext cx="326571" cy="226786"/>
              </a:xfrm>
              <a:custGeom>
                <a:avLst/>
                <a:gdLst>
                  <a:gd name="connsiteX0" fmla="*/ 54428 w 326571"/>
                  <a:gd name="connsiteY0" fmla="*/ 0 h 226786"/>
                  <a:gd name="connsiteX1" fmla="*/ 299357 w 326571"/>
                  <a:gd name="connsiteY1" fmla="*/ 81643 h 226786"/>
                  <a:gd name="connsiteX2" fmla="*/ 326571 w 326571"/>
                  <a:gd name="connsiteY2" fmla="*/ 226786 h 226786"/>
                  <a:gd name="connsiteX3" fmla="*/ 0 w 326571"/>
                  <a:gd name="connsiteY3" fmla="*/ 226786 h 226786"/>
                  <a:gd name="connsiteX4" fmla="*/ 54428 w 326571"/>
                  <a:gd name="connsiteY4" fmla="*/ 0 h 22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571" h="226786">
                    <a:moveTo>
                      <a:pt x="54428" y="0"/>
                    </a:moveTo>
                    <a:lnTo>
                      <a:pt x="299357" y="81643"/>
                    </a:lnTo>
                    <a:lnTo>
                      <a:pt x="326571" y="226786"/>
                    </a:lnTo>
                    <a:lnTo>
                      <a:pt x="0" y="226786"/>
                    </a:lnTo>
                    <a:lnTo>
                      <a:pt x="5442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4535714" y="1678214"/>
                <a:ext cx="299357" cy="199572"/>
              </a:xfrm>
              <a:custGeom>
                <a:avLst/>
                <a:gdLst>
                  <a:gd name="connsiteX0" fmla="*/ 0 w 299357"/>
                  <a:gd name="connsiteY0" fmla="*/ 18143 h 199572"/>
                  <a:gd name="connsiteX1" fmla="*/ 45357 w 299357"/>
                  <a:gd name="connsiteY1" fmla="*/ 199572 h 199572"/>
                  <a:gd name="connsiteX2" fmla="*/ 299357 w 299357"/>
                  <a:gd name="connsiteY2" fmla="*/ 172357 h 199572"/>
                  <a:gd name="connsiteX3" fmla="*/ 299357 w 299357"/>
                  <a:gd name="connsiteY3" fmla="*/ 0 h 199572"/>
                  <a:gd name="connsiteX4" fmla="*/ 0 w 299357"/>
                  <a:gd name="connsiteY4" fmla="*/ 18143 h 19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357" h="199572">
                    <a:moveTo>
                      <a:pt x="0" y="18143"/>
                    </a:moveTo>
                    <a:lnTo>
                      <a:pt x="45357" y="199572"/>
                    </a:lnTo>
                    <a:lnTo>
                      <a:pt x="299357" y="172357"/>
                    </a:lnTo>
                    <a:lnTo>
                      <a:pt x="299357" y="0"/>
                    </a:lnTo>
                    <a:lnTo>
                      <a:pt x="0" y="181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814045" y="1569380"/>
                <a:ext cx="6077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/>
                    <a:cs typeface="Calibri"/>
                  </a:rPr>
                  <a:t>Ψ</a:t>
                </a:r>
                <a:r>
                  <a:rPr lang="en-US" b="1" baseline="-25000" dirty="0" smtClean="0">
                    <a:latin typeface="Calibri"/>
                    <a:cs typeface="Calibri"/>
                  </a:rPr>
                  <a:t>EP</a:t>
                </a:r>
                <a:endParaRPr lang="en-US" b="1" baseline="-25000" dirty="0">
                  <a:latin typeface="Calibri"/>
                  <a:cs typeface="Calibri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680864" y="1941269"/>
                <a:ext cx="2267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x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3573321" y="1093020"/>
              <a:ext cx="20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y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>
            <a:off x="2516842" y="2179725"/>
            <a:ext cx="625929" cy="161636"/>
          </a:xfrm>
          <a:prstGeom prst="right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>
            <a:off x="5827487" y="2168053"/>
            <a:ext cx="625929" cy="161636"/>
          </a:xfrm>
          <a:prstGeom prst="rightArrow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365215" y="3712858"/>
            <a:ext cx="5628106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Ψ</a:t>
            </a:r>
            <a:r>
              <a:rPr lang="en-US" sz="2400" b="1" baseline="-25000" dirty="0">
                <a:latin typeface="Calibri"/>
                <a:cs typeface="Calibri"/>
              </a:rPr>
              <a:t>EP</a:t>
            </a:r>
            <a:r>
              <a:rPr lang="en-US" sz="2400" dirty="0">
                <a:latin typeface="Calibri"/>
                <a:cs typeface="Calibri"/>
              </a:rPr>
              <a:t>: Direction of maximum particle density 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7"/>
          <a:srcRect b="59310"/>
          <a:stretch/>
        </p:blipFill>
        <p:spPr>
          <a:xfrm>
            <a:off x="3391951" y="4665017"/>
            <a:ext cx="5341027" cy="680528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359054" y="4142021"/>
            <a:ext cx="2713927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800" u="sng" dirty="0">
                <a:latin typeface="Calibri"/>
                <a:cs typeface="Calibri"/>
              </a:rPr>
              <a:t>Final state: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7141" y="3602601"/>
            <a:ext cx="2014196" cy="224675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Flow </a:t>
            </a:r>
            <a:endParaRPr lang="en-US" sz="28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≈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Geometry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+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Fluctuations</a:t>
            </a:r>
            <a:endParaRPr lang="en-US" sz="2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26094" y="5910453"/>
            <a:ext cx="2040451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alibri"/>
                <a:cs typeface="Calibri"/>
              </a:rPr>
              <a:t>Triangular flow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804397" y="4995943"/>
            <a:ext cx="1082842" cy="40011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188705" y="5381373"/>
            <a:ext cx="615693" cy="58093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6749458" y="1314476"/>
            <a:ext cx="2243863" cy="1730498"/>
            <a:chOff x="6900137" y="4535588"/>
            <a:chExt cx="2243863" cy="1730498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7344435" y="4535588"/>
              <a:ext cx="1148873" cy="1730498"/>
              <a:chOff x="321318" y="1438200"/>
              <a:chExt cx="5630715" cy="6196500"/>
            </a:xfrm>
          </p:grpSpPr>
          <p:pic>
            <p:nvPicPr>
              <p:cNvPr id="55" name="Picture 11"/>
              <p:cNvPicPr>
                <a:picLocks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06" r="206"/>
              <a:stretch/>
            </p:blipFill>
            <p:spPr bwMode="auto">
              <a:xfrm>
                <a:off x="741197" y="2056807"/>
                <a:ext cx="3558343" cy="5124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</p:pic>
          <p:sp>
            <p:nvSpPr>
              <p:cNvPr id="57" name="Freeform 56"/>
              <p:cNvSpPr/>
              <p:nvPr/>
            </p:nvSpPr>
            <p:spPr>
              <a:xfrm>
                <a:off x="2264527" y="1438200"/>
                <a:ext cx="3687506" cy="6196500"/>
              </a:xfrm>
              <a:custGeom>
                <a:avLst/>
                <a:gdLst>
                  <a:gd name="connsiteX0" fmla="*/ 45902 w 3687506"/>
                  <a:gd name="connsiteY0" fmla="*/ 826200 h 6196500"/>
                  <a:gd name="connsiteX1" fmla="*/ 168309 w 3687506"/>
                  <a:gd name="connsiteY1" fmla="*/ 856800 h 6196500"/>
                  <a:gd name="connsiteX2" fmla="*/ 260114 w 3687506"/>
                  <a:gd name="connsiteY2" fmla="*/ 918000 h 6196500"/>
                  <a:gd name="connsiteX3" fmla="*/ 367220 w 3687506"/>
                  <a:gd name="connsiteY3" fmla="*/ 1040400 h 6196500"/>
                  <a:gd name="connsiteX4" fmla="*/ 413123 w 3687506"/>
                  <a:gd name="connsiteY4" fmla="*/ 1147500 h 6196500"/>
                  <a:gd name="connsiteX5" fmla="*/ 428424 w 3687506"/>
                  <a:gd name="connsiteY5" fmla="*/ 1193400 h 6196500"/>
                  <a:gd name="connsiteX6" fmla="*/ 474326 w 3687506"/>
                  <a:gd name="connsiteY6" fmla="*/ 1224000 h 6196500"/>
                  <a:gd name="connsiteX7" fmla="*/ 550830 w 3687506"/>
                  <a:gd name="connsiteY7" fmla="*/ 1300500 h 6196500"/>
                  <a:gd name="connsiteX8" fmla="*/ 581432 w 3687506"/>
                  <a:gd name="connsiteY8" fmla="*/ 1346400 h 6196500"/>
                  <a:gd name="connsiteX9" fmla="*/ 596733 w 3687506"/>
                  <a:gd name="connsiteY9" fmla="*/ 1392300 h 6196500"/>
                  <a:gd name="connsiteX10" fmla="*/ 642636 w 3687506"/>
                  <a:gd name="connsiteY10" fmla="*/ 1407600 h 6196500"/>
                  <a:gd name="connsiteX11" fmla="*/ 688538 w 3687506"/>
                  <a:gd name="connsiteY11" fmla="*/ 1377000 h 6196500"/>
                  <a:gd name="connsiteX12" fmla="*/ 703839 w 3687506"/>
                  <a:gd name="connsiteY12" fmla="*/ 1331100 h 6196500"/>
                  <a:gd name="connsiteX13" fmla="*/ 749742 w 3687506"/>
                  <a:gd name="connsiteY13" fmla="*/ 1315800 h 6196500"/>
                  <a:gd name="connsiteX14" fmla="*/ 826246 w 3687506"/>
                  <a:gd name="connsiteY14" fmla="*/ 1300500 h 6196500"/>
                  <a:gd name="connsiteX15" fmla="*/ 963954 w 3687506"/>
                  <a:gd name="connsiteY15" fmla="*/ 1269900 h 6196500"/>
                  <a:gd name="connsiteX16" fmla="*/ 1254670 w 3687506"/>
                  <a:gd name="connsiteY16" fmla="*/ 1285200 h 6196500"/>
                  <a:gd name="connsiteX17" fmla="*/ 1346475 w 3687506"/>
                  <a:gd name="connsiteY17" fmla="*/ 1346400 h 6196500"/>
                  <a:gd name="connsiteX18" fmla="*/ 1392378 w 3687506"/>
                  <a:gd name="connsiteY18" fmla="*/ 1377000 h 6196500"/>
                  <a:gd name="connsiteX19" fmla="*/ 1438280 w 3687506"/>
                  <a:gd name="connsiteY19" fmla="*/ 1407600 h 6196500"/>
                  <a:gd name="connsiteX20" fmla="*/ 1453581 w 3687506"/>
                  <a:gd name="connsiteY20" fmla="*/ 1453500 h 6196500"/>
                  <a:gd name="connsiteX21" fmla="*/ 1484183 w 3687506"/>
                  <a:gd name="connsiteY21" fmla="*/ 1499400 h 6196500"/>
                  <a:gd name="connsiteX22" fmla="*/ 1499483 w 3687506"/>
                  <a:gd name="connsiteY22" fmla="*/ 1575900 h 6196500"/>
                  <a:gd name="connsiteX23" fmla="*/ 1545386 w 3687506"/>
                  <a:gd name="connsiteY23" fmla="*/ 1667700 h 6196500"/>
                  <a:gd name="connsiteX24" fmla="*/ 1560687 w 3687506"/>
                  <a:gd name="connsiteY24" fmla="*/ 1790100 h 6196500"/>
                  <a:gd name="connsiteX25" fmla="*/ 1545386 w 3687506"/>
                  <a:gd name="connsiteY25" fmla="*/ 1851300 h 6196500"/>
                  <a:gd name="connsiteX26" fmla="*/ 1499483 w 3687506"/>
                  <a:gd name="connsiteY26" fmla="*/ 1958400 h 6196500"/>
                  <a:gd name="connsiteX27" fmla="*/ 1468882 w 3687506"/>
                  <a:gd name="connsiteY27" fmla="*/ 2096100 h 6196500"/>
                  <a:gd name="connsiteX28" fmla="*/ 1530085 w 3687506"/>
                  <a:gd name="connsiteY28" fmla="*/ 2187900 h 6196500"/>
                  <a:gd name="connsiteX29" fmla="*/ 1560687 w 3687506"/>
                  <a:gd name="connsiteY29" fmla="*/ 2233800 h 6196500"/>
                  <a:gd name="connsiteX30" fmla="*/ 1606589 w 3687506"/>
                  <a:gd name="connsiteY30" fmla="*/ 2249100 h 6196500"/>
                  <a:gd name="connsiteX31" fmla="*/ 1652492 w 3687506"/>
                  <a:gd name="connsiteY31" fmla="*/ 2279700 h 6196500"/>
                  <a:gd name="connsiteX32" fmla="*/ 1728996 w 3687506"/>
                  <a:gd name="connsiteY32" fmla="*/ 2356200 h 6196500"/>
                  <a:gd name="connsiteX33" fmla="*/ 1774899 w 3687506"/>
                  <a:gd name="connsiteY33" fmla="*/ 2448000 h 6196500"/>
                  <a:gd name="connsiteX34" fmla="*/ 1790200 w 3687506"/>
                  <a:gd name="connsiteY34" fmla="*/ 2570400 h 6196500"/>
                  <a:gd name="connsiteX35" fmla="*/ 1805501 w 3687506"/>
                  <a:gd name="connsiteY35" fmla="*/ 2738700 h 6196500"/>
                  <a:gd name="connsiteX36" fmla="*/ 1820801 w 3687506"/>
                  <a:gd name="connsiteY36" fmla="*/ 2784600 h 6196500"/>
                  <a:gd name="connsiteX37" fmla="*/ 1958509 w 3687506"/>
                  <a:gd name="connsiteY37" fmla="*/ 2861100 h 6196500"/>
                  <a:gd name="connsiteX38" fmla="*/ 2019713 w 3687506"/>
                  <a:gd name="connsiteY38" fmla="*/ 2998800 h 6196500"/>
                  <a:gd name="connsiteX39" fmla="*/ 2035013 w 3687506"/>
                  <a:gd name="connsiteY39" fmla="*/ 3090600 h 6196500"/>
                  <a:gd name="connsiteX40" fmla="*/ 2050314 w 3687506"/>
                  <a:gd name="connsiteY40" fmla="*/ 3151800 h 6196500"/>
                  <a:gd name="connsiteX41" fmla="*/ 2035013 w 3687506"/>
                  <a:gd name="connsiteY41" fmla="*/ 3304800 h 6196500"/>
                  <a:gd name="connsiteX42" fmla="*/ 2004412 w 3687506"/>
                  <a:gd name="connsiteY42" fmla="*/ 3350700 h 6196500"/>
                  <a:gd name="connsiteX43" fmla="*/ 1989111 w 3687506"/>
                  <a:gd name="connsiteY43" fmla="*/ 3396600 h 6196500"/>
                  <a:gd name="connsiteX44" fmla="*/ 1927907 w 3687506"/>
                  <a:gd name="connsiteY44" fmla="*/ 3488400 h 6196500"/>
                  <a:gd name="connsiteX45" fmla="*/ 1897306 w 3687506"/>
                  <a:gd name="connsiteY45" fmla="*/ 3534300 h 6196500"/>
                  <a:gd name="connsiteX46" fmla="*/ 1866704 w 3687506"/>
                  <a:gd name="connsiteY46" fmla="*/ 3595500 h 6196500"/>
                  <a:gd name="connsiteX47" fmla="*/ 1851403 w 3687506"/>
                  <a:gd name="connsiteY47" fmla="*/ 3641400 h 6196500"/>
                  <a:gd name="connsiteX48" fmla="*/ 1820801 w 3687506"/>
                  <a:gd name="connsiteY48" fmla="*/ 3687300 h 6196500"/>
                  <a:gd name="connsiteX49" fmla="*/ 1790200 w 3687506"/>
                  <a:gd name="connsiteY49" fmla="*/ 3916800 h 6196500"/>
                  <a:gd name="connsiteX50" fmla="*/ 1759598 w 3687506"/>
                  <a:gd name="connsiteY50" fmla="*/ 4008600 h 6196500"/>
                  <a:gd name="connsiteX51" fmla="*/ 1744297 w 3687506"/>
                  <a:gd name="connsiteY51" fmla="*/ 4054500 h 6196500"/>
                  <a:gd name="connsiteX52" fmla="*/ 1728996 w 3687506"/>
                  <a:gd name="connsiteY52" fmla="*/ 4192200 h 6196500"/>
                  <a:gd name="connsiteX53" fmla="*/ 1698395 w 3687506"/>
                  <a:gd name="connsiteY53" fmla="*/ 4329900 h 6196500"/>
                  <a:gd name="connsiteX54" fmla="*/ 1683094 w 3687506"/>
                  <a:gd name="connsiteY54" fmla="*/ 4482900 h 6196500"/>
                  <a:gd name="connsiteX55" fmla="*/ 1652492 w 3687506"/>
                  <a:gd name="connsiteY55" fmla="*/ 4528800 h 6196500"/>
                  <a:gd name="connsiteX56" fmla="*/ 1621890 w 3687506"/>
                  <a:gd name="connsiteY56" fmla="*/ 4620600 h 6196500"/>
                  <a:gd name="connsiteX57" fmla="*/ 1560687 w 3687506"/>
                  <a:gd name="connsiteY57" fmla="*/ 4804200 h 6196500"/>
                  <a:gd name="connsiteX58" fmla="*/ 1545386 w 3687506"/>
                  <a:gd name="connsiteY58" fmla="*/ 4850100 h 6196500"/>
                  <a:gd name="connsiteX59" fmla="*/ 1499483 w 3687506"/>
                  <a:gd name="connsiteY59" fmla="*/ 4865400 h 6196500"/>
                  <a:gd name="connsiteX60" fmla="*/ 1392378 w 3687506"/>
                  <a:gd name="connsiteY60" fmla="*/ 5003100 h 6196500"/>
                  <a:gd name="connsiteX61" fmla="*/ 1361776 w 3687506"/>
                  <a:gd name="connsiteY61" fmla="*/ 5049000 h 6196500"/>
                  <a:gd name="connsiteX62" fmla="*/ 1331174 w 3687506"/>
                  <a:gd name="connsiteY62" fmla="*/ 5110200 h 6196500"/>
                  <a:gd name="connsiteX63" fmla="*/ 1239369 w 3687506"/>
                  <a:gd name="connsiteY63" fmla="*/ 5171400 h 6196500"/>
                  <a:gd name="connsiteX64" fmla="*/ 1208767 w 3687506"/>
                  <a:gd name="connsiteY64" fmla="*/ 5217300 h 6196500"/>
                  <a:gd name="connsiteX65" fmla="*/ 1116962 w 3687506"/>
                  <a:gd name="connsiteY65" fmla="*/ 5247900 h 6196500"/>
                  <a:gd name="connsiteX66" fmla="*/ 872148 w 3687506"/>
                  <a:gd name="connsiteY66" fmla="*/ 5324400 h 6196500"/>
                  <a:gd name="connsiteX67" fmla="*/ 826246 w 3687506"/>
                  <a:gd name="connsiteY67" fmla="*/ 5355000 h 6196500"/>
                  <a:gd name="connsiteX68" fmla="*/ 810945 w 3687506"/>
                  <a:gd name="connsiteY68" fmla="*/ 5400900 h 6196500"/>
                  <a:gd name="connsiteX69" fmla="*/ 749742 w 3687506"/>
                  <a:gd name="connsiteY69" fmla="*/ 5492700 h 6196500"/>
                  <a:gd name="connsiteX70" fmla="*/ 719140 w 3687506"/>
                  <a:gd name="connsiteY70" fmla="*/ 5538600 h 6196500"/>
                  <a:gd name="connsiteX71" fmla="*/ 688538 w 3687506"/>
                  <a:gd name="connsiteY71" fmla="*/ 5584500 h 6196500"/>
                  <a:gd name="connsiteX72" fmla="*/ 673237 w 3687506"/>
                  <a:gd name="connsiteY72" fmla="*/ 5630400 h 6196500"/>
                  <a:gd name="connsiteX73" fmla="*/ 535530 w 3687506"/>
                  <a:gd name="connsiteY73" fmla="*/ 5691600 h 6196500"/>
                  <a:gd name="connsiteX74" fmla="*/ 489627 w 3687506"/>
                  <a:gd name="connsiteY74" fmla="*/ 5722200 h 6196500"/>
                  <a:gd name="connsiteX75" fmla="*/ 336618 w 3687506"/>
                  <a:gd name="connsiteY75" fmla="*/ 5706900 h 6196500"/>
                  <a:gd name="connsiteX76" fmla="*/ 290716 w 3687506"/>
                  <a:gd name="connsiteY76" fmla="*/ 5722200 h 6196500"/>
                  <a:gd name="connsiteX77" fmla="*/ 336618 w 3687506"/>
                  <a:gd name="connsiteY77" fmla="*/ 5921100 h 6196500"/>
                  <a:gd name="connsiteX78" fmla="*/ 428424 w 3687506"/>
                  <a:gd name="connsiteY78" fmla="*/ 5951700 h 6196500"/>
                  <a:gd name="connsiteX79" fmla="*/ 520229 w 3687506"/>
                  <a:gd name="connsiteY79" fmla="*/ 5997600 h 6196500"/>
                  <a:gd name="connsiteX80" fmla="*/ 627335 w 3687506"/>
                  <a:gd name="connsiteY80" fmla="*/ 6043500 h 6196500"/>
                  <a:gd name="connsiteX81" fmla="*/ 719140 w 3687506"/>
                  <a:gd name="connsiteY81" fmla="*/ 6058800 h 6196500"/>
                  <a:gd name="connsiteX82" fmla="*/ 795644 w 3687506"/>
                  <a:gd name="connsiteY82" fmla="*/ 6074100 h 6196500"/>
                  <a:gd name="connsiteX83" fmla="*/ 887449 w 3687506"/>
                  <a:gd name="connsiteY83" fmla="*/ 6089400 h 6196500"/>
                  <a:gd name="connsiteX84" fmla="*/ 1315873 w 3687506"/>
                  <a:gd name="connsiteY84" fmla="*/ 6196500 h 6196500"/>
                  <a:gd name="connsiteX85" fmla="*/ 1652492 w 3687506"/>
                  <a:gd name="connsiteY85" fmla="*/ 6165900 h 6196500"/>
                  <a:gd name="connsiteX86" fmla="*/ 1882005 w 3687506"/>
                  <a:gd name="connsiteY86" fmla="*/ 6120000 h 6196500"/>
                  <a:gd name="connsiteX87" fmla="*/ 2065615 w 3687506"/>
                  <a:gd name="connsiteY87" fmla="*/ 6089400 h 6196500"/>
                  <a:gd name="connsiteX88" fmla="*/ 2463437 w 3687506"/>
                  <a:gd name="connsiteY88" fmla="*/ 5997600 h 6196500"/>
                  <a:gd name="connsiteX89" fmla="*/ 2815357 w 3687506"/>
                  <a:gd name="connsiteY89" fmla="*/ 5905800 h 6196500"/>
                  <a:gd name="connsiteX90" fmla="*/ 3106073 w 3687506"/>
                  <a:gd name="connsiteY90" fmla="*/ 5768100 h 6196500"/>
                  <a:gd name="connsiteX91" fmla="*/ 3167277 w 3687506"/>
                  <a:gd name="connsiteY91" fmla="*/ 5722200 h 6196500"/>
                  <a:gd name="connsiteX92" fmla="*/ 3243781 w 3687506"/>
                  <a:gd name="connsiteY92" fmla="*/ 5676300 h 6196500"/>
                  <a:gd name="connsiteX93" fmla="*/ 3274383 w 3687506"/>
                  <a:gd name="connsiteY93" fmla="*/ 5630400 h 6196500"/>
                  <a:gd name="connsiteX94" fmla="*/ 3320285 w 3687506"/>
                  <a:gd name="connsiteY94" fmla="*/ 5584500 h 6196500"/>
                  <a:gd name="connsiteX95" fmla="*/ 3457993 w 3687506"/>
                  <a:gd name="connsiteY95" fmla="*/ 5033700 h 6196500"/>
                  <a:gd name="connsiteX96" fmla="*/ 3549798 w 3687506"/>
                  <a:gd name="connsiteY96" fmla="*/ 4620600 h 6196500"/>
                  <a:gd name="connsiteX97" fmla="*/ 3641603 w 3687506"/>
                  <a:gd name="connsiteY97" fmla="*/ 3901500 h 6196500"/>
                  <a:gd name="connsiteX98" fmla="*/ 3687506 w 3687506"/>
                  <a:gd name="connsiteY98" fmla="*/ 3335400 h 6196500"/>
                  <a:gd name="connsiteX99" fmla="*/ 3672205 w 3687506"/>
                  <a:gd name="connsiteY99" fmla="*/ 2891700 h 6196500"/>
                  <a:gd name="connsiteX100" fmla="*/ 3611002 w 3687506"/>
                  <a:gd name="connsiteY100" fmla="*/ 2769300 h 6196500"/>
                  <a:gd name="connsiteX101" fmla="*/ 3565099 w 3687506"/>
                  <a:gd name="connsiteY101" fmla="*/ 2646900 h 6196500"/>
                  <a:gd name="connsiteX102" fmla="*/ 3350887 w 3687506"/>
                  <a:gd name="connsiteY102" fmla="*/ 1698300 h 6196500"/>
                  <a:gd name="connsiteX103" fmla="*/ 3259082 w 3687506"/>
                  <a:gd name="connsiteY103" fmla="*/ 1484100 h 6196500"/>
                  <a:gd name="connsiteX104" fmla="*/ 3106073 w 3687506"/>
                  <a:gd name="connsiteY104" fmla="*/ 1009800 h 6196500"/>
                  <a:gd name="connsiteX105" fmla="*/ 3044870 w 3687506"/>
                  <a:gd name="connsiteY105" fmla="*/ 918000 h 6196500"/>
                  <a:gd name="connsiteX106" fmla="*/ 2998967 w 3687506"/>
                  <a:gd name="connsiteY106" fmla="*/ 887400 h 6196500"/>
                  <a:gd name="connsiteX107" fmla="*/ 2876561 w 3687506"/>
                  <a:gd name="connsiteY107" fmla="*/ 795600 h 6196500"/>
                  <a:gd name="connsiteX108" fmla="*/ 2570543 w 3687506"/>
                  <a:gd name="connsiteY108" fmla="*/ 596700 h 6196500"/>
                  <a:gd name="connsiteX109" fmla="*/ 2019713 w 3687506"/>
                  <a:gd name="connsiteY109" fmla="*/ 260100 h 6196500"/>
                  <a:gd name="connsiteX110" fmla="*/ 1728996 w 3687506"/>
                  <a:gd name="connsiteY110" fmla="*/ 122400 h 6196500"/>
                  <a:gd name="connsiteX111" fmla="*/ 1514784 w 3687506"/>
                  <a:gd name="connsiteY111" fmla="*/ 61200 h 6196500"/>
                  <a:gd name="connsiteX112" fmla="*/ 994555 w 3687506"/>
                  <a:gd name="connsiteY112" fmla="*/ 0 h 6196500"/>
                  <a:gd name="connsiteX113" fmla="*/ 413123 w 3687506"/>
                  <a:gd name="connsiteY113" fmla="*/ 76500 h 6196500"/>
                  <a:gd name="connsiteX114" fmla="*/ 367220 w 3687506"/>
                  <a:gd name="connsiteY114" fmla="*/ 107100 h 6196500"/>
                  <a:gd name="connsiteX115" fmla="*/ 260114 w 3687506"/>
                  <a:gd name="connsiteY115" fmla="*/ 214200 h 6196500"/>
                  <a:gd name="connsiteX116" fmla="*/ 107106 w 3687506"/>
                  <a:gd name="connsiteY116" fmla="*/ 290700 h 6196500"/>
                  <a:gd name="connsiteX117" fmla="*/ 45902 w 3687506"/>
                  <a:gd name="connsiteY117" fmla="*/ 504900 h 6196500"/>
                  <a:gd name="connsiteX118" fmla="*/ 30601 w 3687506"/>
                  <a:gd name="connsiteY118" fmla="*/ 566100 h 6196500"/>
                  <a:gd name="connsiteX119" fmla="*/ 0 w 3687506"/>
                  <a:gd name="connsiteY119" fmla="*/ 657900 h 6196500"/>
                  <a:gd name="connsiteX120" fmla="*/ 45902 w 3687506"/>
                  <a:gd name="connsiteY120" fmla="*/ 703800 h 6196500"/>
                  <a:gd name="connsiteX121" fmla="*/ 45902 w 3687506"/>
                  <a:gd name="connsiteY121" fmla="*/ 826200 h 619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3687506" h="6196500">
                    <a:moveTo>
                      <a:pt x="45902" y="826200"/>
                    </a:moveTo>
                    <a:cubicBezTo>
                      <a:pt x="66303" y="851700"/>
                      <a:pt x="141844" y="842098"/>
                      <a:pt x="168309" y="856800"/>
                    </a:cubicBezTo>
                    <a:cubicBezTo>
                      <a:pt x="200459" y="874660"/>
                      <a:pt x="260114" y="918000"/>
                      <a:pt x="260114" y="918000"/>
                    </a:cubicBezTo>
                    <a:cubicBezTo>
                      <a:pt x="331519" y="1025100"/>
                      <a:pt x="290717" y="989400"/>
                      <a:pt x="367220" y="1040400"/>
                    </a:cubicBezTo>
                    <a:cubicBezTo>
                      <a:pt x="403104" y="1148043"/>
                      <a:pt x="356401" y="1015156"/>
                      <a:pt x="413123" y="1147500"/>
                    </a:cubicBezTo>
                    <a:cubicBezTo>
                      <a:pt x="419476" y="1162324"/>
                      <a:pt x="418349" y="1180807"/>
                      <a:pt x="428424" y="1193400"/>
                    </a:cubicBezTo>
                    <a:cubicBezTo>
                      <a:pt x="439912" y="1207759"/>
                      <a:pt x="459025" y="1213800"/>
                      <a:pt x="474326" y="1224000"/>
                    </a:cubicBezTo>
                    <a:cubicBezTo>
                      <a:pt x="555931" y="1346399"/>
                      <a:pt x="448825" y="1198500"/>
                      <a:pt x="550830" y="1300500"/>
                    </a:cubicBezTo>
                    <a:cubicBezTo>
                      <a:pt x="563833" y="1313502"/>
                      <a:pt x="573208" y="1329953"/>
                      <a:pt x="581432" y="1346400"/>
                    </a:cubicBezTo>
                    <a:cubicBezTo>
                      <a:pt x="588645" y="1360825"/>
                      <a:pt x="585329" y="1380896"/>
                      <a:pt x="596733" y="1392300"/>
                    </a:cubicBezTo>
                    <a:cubicBezTo>
                      <a:pt x="608138" y="1403704"/>
                      <a:pt x="627335" y="1402500"/>
                      <a:pt x="642636" y="1407600"/>
                    </a:cubicBezTo>
                    <a:cubicBezTo>
                      <a:pt x="657937" y="1397400"/>
                      <a:pt x="677050" y="1391359"/>
                      <a:pt x="688538" y="1377000"/>
                    </a:cubicBezTo>
                    <a:cubicBezTo>
                      <a:pt x="698613" y="1364407"/>
                      <a:pt x="692435" y="1342504"/>
                      <a:pt x="703839" y="1331100"/>
                    </a:cubicBezTo>
                    <a:cubicBezTo>
                      <a:pt x="715244" y="1319696"/>
                      <a:pt x="734095" y="1319712"/>
                      <a:pt x="749742" y="1315800"/>
                    </a:cubicBezTo>
                    <a:cubicBezTo>
                      <a:pt x="774972" y="1309493"/>
                      <a:pt x="800817" y="1305949"/>
                      <a:pt x="826246" y="1300500"/>
                    </a:cubicBezTo>
                    <a:lnTo>
                      <a:pt x="963954" y="1269900"/>
                    </a:lnTo>
                    <a:cubicBezTo>
                      <a:pt x="1060859" y="1275000"/>
                      <a:pt x="1159515" y="1266170"/>
                      <a:pt x="1254670" y="1285200"/>
                    </a:cubicBezTo>
                    <a:cubicBezTo>
                      <a:pt x="1290734" y="1292412"/>
                      <a:pt x="1315873" y="1326000"/>
                      <a:pt x="1346475" y="1346400"/>
                    </a:cubicBezTo>
                    <a:lnTo>
                      <a:pt x="1392378" y="1377000"/>
                    </a:lnTo>
                    <a:lnTo>
                      <a:pt x="1438280" y="1407600"/>
                    </a:lnTo>
                    <a:cubicBezTo>
                      <a:pt x="1443380" y="1422900"/>
                      <a:pt x="1446368" y="1439075"/>
                      <a:pt x="1453581" y="1453500"/>
                    </a:cubicBezTo>
                    <a:cubicBezTo>
                      <a:pt x="1461805" y="1469947"/>
                      <a:pt x="1477726" y="1482182"/>
                      <a:pt x="1484183" y="1499400"/>
                    </a:cubicBezTo>
                    <a:cubicBezTo>
                      <a:pt x="1493314" y="1523749"/>
                      <a:pt x="1493176" y="1550671"/>
                      <a:pt x="1499483" y="1575900"/>
                    </a:cubicBezTo>
                    <a:cubicBezTo>
                      <a:pt x="1512152" y="1626575"/>
                      <a:pt x="1515469" y="1622827"/>
                      <a:pt x="1545386" y="1667700"/>
                    </a:cubicBezTo>
                    <a:cubicBezTo>
                      <a:pt x="1550486" y="1708500"/>
                      <a:pt x="1560687" y="1748982"/>
                      <a:pt x="1560687" y="1790100"/>
                    </a:cubicBezTo>
                    <a:cubicBezTo>
                      <a:pt x="1560687" y="1811128"/>
                      <a:pt x="1551163" y="1831081"/>
                      <a:pt x="1545386" y="1851300"/>
                    </a:cubicBezTo>
                    <a:cubicBezTo>
                      <a:pt x="1524880" y="1923066"/>
                      <a:pt x="1534458" y="1876795"/>
                      <a:pt x="1499483" y="1958400"/>
                    </a:cubicBezTo>
                    <a:cubicBezTo>
                      <a:pt x="1478939" y="2006333"/>
                      <a:pt x="1478051" y="2041092"/>
                      <a:pt x="1468882" y="2096100"/>
                    </a:cubicBezTo>
                    <a:cubicBezTo>
                      <a:pt x="1495772" y="2176764"/>
                      <a:pt x="1466412" y="2111496"/>
                      <a:pt x="1530085" y="2187900"/>
                    </a:cubicBezTo>
                    <a:cubicBezTo>
                      <a:pt x="1541858" y="2202026"/>
                      <a:pt x="1546328" y="2222313"/>
                      <a:pt x="1560687" y="2233800"/>
                    </a:cubicBezTo>
                    <a:cubicBezTo>
                      <a:pt x="1573281" y="2243875"/>
                      <a:pt x="1592163" y="2241888"/>
                      <a:pt x="1606589" y="2249100"/>
                    </a:cubicBezTo>
                    <a:cubicBezTo>
                      <a:pt x="1623037" y="2257324"/>
                      <a:pt x="1637191" y="2269500"/>
                      <a:pt x="1652492" y="2279700"/>
                    </a:cubicBezTo>
                    <a:cubicBezTo>
                      <a:pt x="1683233" y="2371918"/>
                      <a:pt x="1641733" y="2283484"/>
                      <a:pt x="1728996" y="2356200"/>
                    </a:cubicBezTo>
                    <a:cubicBezTo>
                      <a:pt x="1756376" y="2379015"/>
                      <a:pt x="1764455" y="2416670"/>
                      <a:pt x="1774899" y="2448000"/>
                    </a:cubicBezTo>
                    <a:cubicBezTo>
                      <a:pt x="1779999" y="2488800"/>
                      <a:pt x="1785895" y="2529508"/>
                      <a:pt x="1790200" y="2570400"/>
                    </a:cubicBezTo>
                    <a:cubicBezTo>
                      <a:pt x="1796097" y="2626422"/>
                      <a:pt x="1797534" y="2682935"/>
                      <a:pt x="1805501" y="2738700"/>
                    </a:cubicBezTo>
                    <a:cubicBezTo>
                      <a:pt x="1807782" y="2754666"/>
                      <a:pt x="1809397" y="2773196"/>
                      <a:pt x="1820801" y="2784600"/>
                    </a:cubicBezTo>
                    <a:cubicBezTo>
                      <a:pt x="1873413" y="2837209"/>
                      <a:pt x="1900789" y="2841861"/>
                      <a:pt x="1958509" y="2861100"/>
                    </a:cubicBezTo>
                    <a:cubicBezTo>
                      <a:pt x="1994926" y="2970345"/>
                      <a:pt x="1971218" y="2926062"/>
                      <a:pt x="2019713" y="2998800"/>
                    </a:cubicBezTo>
                    <a:cubicBezTo>
                      <a:pt x="2024813" y="3029400"/>
                      <a:pt x="2028929" y="3060180"/>
                      <a:pt x="2035013" y="3090600"/>
                    </a:cubicBezTo>
                    <a:cubicBezTo>
                      <a:pt x="2039137" y="3111220"/>
                      <a:pt x="2050314" y="3130772"/>
                      <a:pt x="2050314" y="3151800"/>
                    </a:cubicBezTo>
                    <a:cubicBezTo>
                      <a:pt x="2050314" y="3203054"/>
                      <a:pt x="2046539" y="3254858"/>
                      <a:pt x="2035013" y="3304800"/>
                    </a:cubicBezTo>
                    <a:cubicBezTo>
                      <a:pt x="2030878" y="3322718"/>
                      <a:pt x="2012636" y="3334253"/>
                      <a:pt x="2004412" y="3350700"/>
                    </a:cubicBezTo>
                    <a:cubicBezTo>
                      <a:pt x="1997199" y="3365125"/>
                      <a:pt x="1996944" y="3382502"/>
                      <a:pt x="1989111" y="3396600"/>
                    </a:cubicBezTo>
                    <a:cubicBezTo>
                      <a:pt x="1971249" y="3428749"/>
                      <a:pt x="1948308" y="3457800"/>
                      <a:pt x="1927907" y="3488400"/>
                    </a:cubicBezTo>
                    <a:cubicBezTo>
                      <a:pt x="1917707" y="3503700"/>
                      <a:pt x="1905530" y="3517853"/>
                      <a:pt x="1897306" y="3534300"/>
                    </a:cubicBezTo>
                    <a:cubicBezTo>
                      <a:pt x="1887105" y="3554700"/>
                      <a:pt x="1875689" y="3574536"/>
                      <a:pt x="1866704" y="3595500"/>
                    </a:cubicBezTo>
                    <a:cubicBezTo>
                      <a:pt x="1860351" y="3610324"/>
                      <a:pt x="1858616" y="3626975"/>
                      <a:pt x="1851403" y="3641400"/>
                    </a:cubicBezTo>
                    <a:cubicBezTo>
                      <a:pt x="1843179" y="3657847"/>
                      <a:pt x="1831002" y="3672000"/>
                      <a:pt x="1820801" y="3687300"/>
                    </a:cubicBezTo>
                    <a:cubicBezTo>
                      <a:pt x="1777340" y="3817682"/>
                      <a:pt x="1840123" y="3617279"/>
                      <a:pt x="1790200" y="3916800"/>
                    </a:cubicBezTo>
                    <a:cubicBezTo>
                      <a:pt x="1784897" y="3948617"/>
                      <a:pt x="1769799" y="3978000"/>
                      <a:pt x="1759598" y="4008600"/>
                    </a:cubicBezTo>
                    <a:lnTo>
                      <a:pt x="1744297" y="4054500"/>
                    </a:lnTo>
                    <a:cubicBezTo>
                      <a:pt x="1739197" y="4100400"/>
                      <a:pt x="1735528" y="4146482"/>
                      <a:pt x="1728996" y="4192200"/>
                    </a:cubicBezTo>
                    <a:cubicBezTo>
                      <a:pt x="1722522" y="4237515"/>
                      <a:pt x="1709530" y="4285361"/>
                      <a:pt x="1698395" y="4329900"/>
                    </a:cubicBezTo>
                    <a:cubicBezTo>
                      <a:pt x="1693295" y="4380900"/>
                      <a:pt x="1694620" y="4432958"/>
                      <a:pt x="1683094" y="4482900"/>
                    </a:cubicBezTo>
                    <a:cubicBezTo>
                      <a:pt x="1678959" y="4500818"/>
                      <a:pt x="1659961" y="4511996"/>
                      <a:pt x="1652492" y="4528800"/>
                    </a:cubicBezTo>
                    <a:cubicBezTo>
                      <a:pt x="1639391" y="4558275"/>
                      <a:pt x="1632091" y="4590000"/>
                      <a:pt x="1621890" y="4620600"/>
                    </a:cubicBezTo>
                    <a:lnTo>
                      <a:pt x="1560687" y="4804200"/>
                    </a:lnTo>
                    <a:cubicBezTo>
                      <a:pt x="1555587" y="4819500"/>
                      <a:pt x="1560686" y="4845000"/>
                      <a:pt x="1545386" y="4850100"/>
                    </a:cubicBezTo>
                    <a:lnTo>
                      <a:pt x="1499483" y="4865400"/>
                    </a:lnTo>
                    <a:cubicBezTo>
                      <a:pt x="1427574" y="4937306"/>
                      <a:pt x="1465585" y="4893295"/>
                      <a:pt x="1392378" y="5003100"/>
                    </a:cubicBezTo>
                    <a:cubicBezTo>
                      <a:pt x="1382177" y="5018400"/>
                      <a:pt x="1370000" y="5032553"/>
                      <a:pt x="1361776" y="5049000"/>
                    </a:cubicBezTo>
                    <a:cubicBezTo>
                      <a:pt x="1351575" y="5069400"/>
                      <a:pt x="1347302" y="5094073"/>
                      <a:pt x="1331174" y="5110200"/>
                    </a:cubicBezTo>
                    <a:cubicBezTo>
                      <a:pt x="1305167" y="5136205"/>
                      <a:pt x="1239369" y="5171400"/>
                      <a:pt x="1239369" y="5171400"/>
                    </a:cubicBezTo>
                    <a:cubicBezTo>
                      <a:pt x="1229168" y="5186700"/>
                      <a:pt x="1224361" y="5207554"/>
                      <a:pt x="1208767" y="5217300"/>
                    </a:cubicBezTo>
                    <a:cubicBezTo>
                      <a:pt x="1181413" y="5234395"/>
                      <a:pt x="1116962" y="5247900"/>
                      <a:pt x="1116962" y="5247900"/>
                    </a:cubicBezTo>
                    <a:cubicBezTo>
                      <a:pt x="982508" y="5337531"/>
                      <a:pt x="1061753" y="5305441"/>
                      <a:pt x="872148" y="5324400"/>
                    </a:cubicBezTo>
                    <a:cubicBezTo>
                      <a:pt x="856847" y="5334600"/>
                      <a:pt x="837734" y="5340641"/>
                      <a:pt x="826246" y="5355000"/>
                    </a:cubicBezTo>
                    <a:cubicBezTo>
                      <a:pt x="816171" y="5367593"/>
                      <a:pt x="818778" y="5386802"/>
                      <a:pt x="810945" y="5400900"/>
                    </a:cubicBezTo>
                    <a:cubicBezTo>
                      <a:pt x="793084" y="5433049"/>
                      <a:pt x="770143" y="5462100"/>
                      <a:pt x="749742" y="5492700"/>
                    </a:cubicBezTo>
                    <a:lnTo>
                      <a:pt x="719140" y="5538600"/>
                    </a:lnTo>
                    <a:cubicBezTo>
                      <a:pt x="708939" y="5553900"/>
                      <a:pt x="694353" y="5567055"/>
                      <a:pt x="688538" y="5584500"/>
                    </a:cubicBezTo>
                    <a:cubicBezTo>
                      <a:pt x="683438" y="5599800"/>
                      <a:pt x="683312" y="5617807"/>
                      <a:pt x="673237" y="5630400"/>
                    </a:cubicBezTo>
                    <a:cubicBezTo>
                      <a:pt x="637648" y="5674885"/>
                      <a:pt x="579610" y="5662215"/>
                      <a:pt x="535530" y="5691600"/>
                    </a:cubicBezTo>
                    <a:lnTo>
                      <a:pt x="489627" y="5722200"/>
                    </a:lnTo>
                    <a:cubicBezTo>
                      <a:pt x="438624" y="5717100"/>
                      <a:pt x="387875" y="5706900"/>
                      <a:pt x="336618" y="5706900"/>
                    </a:cubicBezTo>
                    <a:cubicBezTo>
                      <a:pt x="320490" y="5706900"/>
                      <a:pt x="293601" y="5706332"/>
                      <a:pt x="290716" y="5722200"/>
                    </a:cubicBezTo>
                    <a:cubicBezTo>
                      <a:pt x="288003" y="5737123"/>
                      <a:pt x="284705" y="5888656"/>
                      <a:pt x="336618" y="5921100"/>
                    </a:cubicBezTo>
                    <a:cubicBezTo>
                      <a:pt x="363972" y="5938196"/>
                      <a:pt x="428424" y="5951700"/>
                      <a:pt x="428424" y="5951700"/>
                    </a:cubicBezTo>
                    <a:cubicBezTo>
                      <a:pt x="505802" y="6003283"/>
                      <a:pt x="441044" y="5965928"/>
                      <a:pt x="520229" y="5997600"/>
                    </a:cubicBezTo>
                    <a:cubicBezTo>
                      <a:pt x="556293" y="6012025"/>
                      <a:pt x="590210" y="6032078"/>
                      <a:pt x="627335" y="6043500"/>
                    </a:cubicBezTo>
                    <a:cubicBezTo>
                      <a:pt x="656987" y="6052623"/>
                      <a:pt x="688617" y="6053251"/>
                      <a:pt x="719140" y="6058800"/>
                    </a:cubicBezTo>
                    <a:cubicBezTo>
                      <a:pt x="744727" y="6063452"/>
                      <a:pt x="770057" y="6069448"/>
                      <a:pt x="795644" y="6074100"/>
                    </a:cubicBezTo>
                    <a:cubicBezTo>
                      <a:pt x="826167" y="6079649"/>
                      <a:pt x="857250" y="6082295"/>
                      <a:pt x="887449" y="6089400"/>
                    </a:cubicBezTo>
                    <a:cubicBezTo>
                      <a:pt x="1030739" y="6123113"/>
                      <a:pt x="1173065" y="6160800"/>
                      <a:pt x="1315873" y="6196500"/>
                    </a:cubicBezTo>
                    <a:cubicBezTo>
                      <a:pt x="1428079" y="6186300"/>
                      <a:pt x="1540838" y="6180988"/>
                      <a:pt x="1652492" y="6165900"/>
                    </a:cubicBezTo>
                    <a:cubicBezTo>
                      <a:pt x="1729809" y="6155452"/>
                      <a:pt x="1805290" y="6134206"/>
                      <a:pt x="1882005" y="6120000"/>
                    </a:cubicBezTo>
                    <a:cubicBezTo>
                      <a:pt x="1943015" y="6108702"/>
                      <a:pt x="2004898" y="6102182"/>
                      <a:pt x="2065615" y="6089400"/>
                    </a:cubicBezTo>
                    <a:cubicBezTo>
                      <a:pt x="2198788" y="6061365"/>
                      <a:pt x="2329540" y="6021943"/>
                      <a:pt x="2463437" y="5997600"/>
                    </a:cubicBezTo>
                    <a:cubicBezTo>
                      <a:pt x="2619132" y="5969293"/>
                      <a:pt x="2663733" y="5969381"/>
                      <a:pt x="2815357" y="5905800"/>
                    </a:cubicBezTo>
                    <a:cubicBezTo>
                      <a:pt x="2914241" y="5864335"/>
                      <a:pt x="3011007" y="5817697"/>
                      <a:pt x="3106073" y="5768100"/>
                    </a:cubicBezTo>
                    <a:cubicBezTo>
                      <a:pt x="3128682" y="5756305"/>
                      <a:pt x="3146058" y="5736345"/>
                      <a:pt x="3167277" y="5722200"/>
                    </a:cubicBezTo>
                    <a:cubicBezTo>
                      <a:pt x="3192022" y="5705704"/>
                      <a:pt x="3218280" y="5691600"/>
                      <a:pt x="3243781" y="5676300"/>
                    </a:cubicBezTo>
                    <a:cubicBezTo>
                      <a:pt x="3253982" y="5661000"/>
                      <a:pt x="3262610" y="5644526"/>
                      <a:pt x="3274383" y="5630400"/>
                    </a:cubicBezTo>
                    <a:cubicBezTo>
                      <a:pt x="3288236" y="5613778"/>
                      <a:pt x="3313921" y="5605181"/>
                      <a:pt x="3320285" y="5584500"/>
                    </a:cubicBezTo>
                    <a:cubicBezTo>
                      <a:pt x="3375944" y="5403619"/>
                      <a:pt x="3416937" y="5218444"/>
                      <a:pt x="3457993" y="5033700"/>
                    </a:cubicBezTo>
                    <a:cubicBezTo>
                      <a:pt x="3488595" y="4896000"/>
                      <a:pt x="3524563" y="4759384"/>
                      <a:pt x="3549798" y="4620600"/>
                    </a:cubicBezTo>
                    <a:cubicBezTo>
                      <a:pt x="3592273" y="4386999"/>
                      <a:pt x="3617859" y="4138926"/>
                      <a:pt x="3641603" y="3901500"/>
                    </a:cubicBezTo>
                    <a:cubicBezTo>
                      <a:pt x="3676762" y="3549929"/>
                      <a:pt x="3667922" y="3648726"/>
                      <a:pt x="3687506" y="3335400"/>
                    </a:cubicBezTo>
                    <a:cubicBezTo>
                      <a:pt x="3682406" y="3187500"/>
                      <a:pt x="3692024" y="3038355"/>
                      <a:pt x="3672205" y="2891700"/>
                    </a:cubicBezTo>
                    <a:cubicBezTo>
                      <a:pt x="3666096" y="2846495"/>
                      <a:pt x="3622066" y="2813554"/>
                      <a:pt x="3611002" y="2769300"/>
                    </a:cubicBezTo>
                    <a:cubicBezTo>
                      <a:pt x="3590169" y="2685973"/>
                      <a:pt x="3605105" y="2726908"/>
                      <a:pt x="3565099" y="2646900"/>
                    </a:cubicBezTo>
                    <a:cubicBezTo>
                      <a:pt x="3516045" y="2340325"/>
                      <a:pt x="3472442" y="1981913"/>
                      <a:pt x="3350887" y="1698300"/>
                    </a:cubicBezTo>
                    <a:cubicBezTo>
                      <a:pt x="3320285" y="1626900"/>
                      <a:pt x="3284277" y="1557582"/>
                      <a:pt x="3259082" y="1484100"/>
                    </a:cubicBezTo>
                    <a:cubicBezTo>
                      <a:pt x="3197611" y="1304820"/>
                      <a:pt x="3186246" y="1170137"/>
                      <a:pt x="3106073" y="1009800"/>
                    </a:cubicBezTo>
                    <a:cubicBezTo>
                      <a:pt x="3089625" y="976906"/>
                      <a:pt x="3075471" y="938399"/>
                      <a:pt x="3044870" y="918000"/>
                    </a:cubicBezTo>
                    <a:cubicBezTo>
                      <a:pt x="3029569" y="907800"/>
                      <a:pt x="3013839" y="898216"/>
                      <a:pt x="2998967" y="887400"/>
                    </a:cubicBezTo>
                    <a:cubicBezTo>
                      <a:pt x="2957719" y="857403"/>
                      <a:pt x="2919324" y="823394"/>
                      <a:pt x="2876561" y="795600"/>
                    </a:cubicBezTo>
                    <a:cubicBezTo>
                      <a:pt x="2774555" y="729300"/>
                      <a:pt x="2673711" y="661177"/>
                      <a:pt x="2570543" y="596700"/>
                    </a:cubicBezTo>
                    <a:cubicBezTo>
                      <a:pt x="2388070" y="482661"/>
                      <a:pt x="2214179" y="352210"/>
                      <a:pt x="2019713" y="260100"/>
                    </a:cubicBezTo>
                    <a:cubicBezTo>
                      <a:pt x="1922807" y="214200"/>
                      <a:pt x="1828761" y="161699"/>
                      <a:pt x="1728996" y="122400"/>
                    </a:cubicBezTo>
                    <a:cubicBezTo>
                      <a:pt x="1659902" y="95183"/>
                      <a:pt x="1587330" y="77069"/>
                      <a:pt x="1514784" y="61200"/>
                    </a:cubicBezTo>
                    <a:cubicBezTo>
                      <a:pt x="1277406" y="9276"/>
                      <a:pt x="1227990" y="14589"/>
                      <a:pt x="994555" y="0"/>
                    </a:cubicBezTo>
                    <a:cubicBezTo>
                      <a:pt x="870082" y="4787"/>
                      <a:pt x="558403" y="-20347"/>
                      <a:pt x="413123" y="76500"/>
                    </a:cubicBezTo>
                    <a:cubicBezTo>
                      <a:pt x="397822" y="86700"/>
                      <a:pt x="380889" y="94799"/>
                      <a:pt x="367220" y="107100"/>
                    </a:cubicBezTo>
                    <a:cubicBezTo>
                      <a:pt x="329691" y="140874"/>
                      <a:pt x="305273" y="191622"/>
                      <a:pt x="260114" y="214200"/>
                    </a:cubicBezTo>
                    <a:lnTo>
                      <a:pt x="107106" y="290700"/>
                    </a:lnTo>
                    <a:cubicBezTo>
                      <a:pt x="63204" y="422397"/>
                      <a:pt x="84328" y="351208"/>
                      <a:pt x="45902" y="504900"/>
                    </a:cubicBezTo>
                    <a:cubicBezTo>
                      <a:pt x="40802" y="525300"/>
                      <a:pt x="37251" y="546151"/>
                      <a:pt x="30601" y="566100"/>
                    </a:cubicBezTo>
                    <a:lnTo>
                      <a:pt x="0" y="657900"/>
                    </a:lnTo>
                    <a:cubicBezTo>
                      <a:pt x="15301" y="673200"/>
                      <a:pt x="36225" y="684447"/>
                      <a:pt x="45902" y="703800"/>
                    </a:cubicBezTo>
                    <a:cubicBezTo>
                      <a:pt x="63204" y="738401"/>
                      <a:pt x="25501" y="800700"/>
                      <a:pt x="45902" y="82620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321318" y="1591200"/>
                <a:ext cx="2419047" cy="5768100"/>
              </a:xfrm>
              <a:custGeom>
                <a:avLst/>
                <a:gdLst>
                  <a:gd name="connsiteX0" fmla="*/ 1989111 w 2419047"/>
                  <a:gd name="connsiteY0" fmla="*/ 703800 h 5768100"/>
                  <a:gd name="connsiteX1" fmla="*/ 1805501 w 2419047"/>
                  <a:gd name="connsiteY1" fmla="*/ 703800 h 5768100"/>
                  <a:gd name="connsiteX2" fmla="*/ 1744298 w 2419047"/>
                  <a:gd name="connsiteY2" fmla="*/ 826200 h 5768100"/>
                  <a:gd name="connsiteX3" fmla="*/ 1698395 w 2419047"/>
                  <a:gd name="connsiteY3" fmla="*/ 856800 h 5768100"/>
                  <a:gd name="connsiteX4" fmla="*/ 1683094 w 2419047"/>
                  <a:gd name="connsiteY4" fmla="*/ 902700 h 5768100"/>
                  <a:gd name="connsiteX5" fmla="*/ 1637192 w 2419047"/>
                  <a:gd name="connsiteY5" fmla="*/ 933300 h 5768100"/>
                  <a:gd name="connsiteX6" fmla="*/ 1591289 w 2419047"/>
                  <a:gd name="connsiteY6" fmla="*/ 1071000 h 5768100"/>
                  <a:gd name="connsiteX7" fmla="*/ 1499484 w 2419047"/>
                  <a:gd name="connsiteY7" fmla="*/ 1132200 h 5768100"/>
                  <a:gd name="connsiteX8" fmla="*/ 1453581 w 2419047"/>
                  <a:gd name="connsiteY8" fmla="*/ 1162800 h 5768100"/>
                  <a:gd name="connsiteX9" fmla="*/ 1422980 w 2419047"/>
                  <a:gd name="connsiteY9" fmla="*/ 1208700 h 5768100"/>
                  <a:gd name="connsiteX10" fmla="*/ 1392378 w 2419047"/>
                  <a:gd name="connsiteY10" fmla="*/ 1300500 h 5768100"/>
                  <a:gd name="connsiteX11" fmla="*/ 1346475 w 2419047"/>
                  <a:gd name="connsiteY11" fmla="*/ 1315800 h 5768100"/>
                  <a:gd name="connsiteX12" fmla="*/ 1300573 w 2419047"/>
                  <a:gd name="connsiteY12" fmla="*/ 1346400 h 5768100"/>
                  <a:gd name="connsiteX13" fmla="*/ 1132263 w 2419047"/>
                  <a:gd name="connsiteY13" fmla="*/ 1392300 h 5768100"/>
                  <a:gd name="connsiteX14" fmla="*/ 1071060 w 2419047"/>
                  <a:gd name="connsiteY14" fmla="*/ 1407600 h 5768100"/>
                  <a:gd name="connsiteX15" fmla="*/ 1009856 w 2419047"/>
                  <a:gd name="connsiteY15" fmla="*/ 1499400 h 5768100"/>
                  <a:gd name="connsiteX16" fmla="*/ 979255 w 2419047"/>
                  <a:gd name="connsiteY16" fmla="*/ 1545300 h 5768100"/>
                  <a:gd name="connsiteX17" fmla="*/ 963954 w 2419047"/>
                  <a:gd name="connsiteY17" fmla="*/ 1591200 h 5768100"/>
                  <a:gd name="connsiteX18" fmla="*/ 948653 w 2419047"/>
                  <a:gd name="connsiteY18" fmla="*/ 1774800 h 5768100"/>
                  <a:gd name="connsiteX19" fmla="*/ 933352 w 2419047"/>
                  <a:gd name="connsiteY19" fmla="*/ 1820700 h 5768100"/>
                  <a:gd name="connsiteX20" fmla="*/ 918051 w 2419047"/>
                  <a:gd name="connsiteY20" fmla="*/ 1897200 h 5768100"/>
                  <a:gd name="connsiteX21" fmla="*/ 902750 w 2419047"/>
                  <a:gd name="connsiteY21" fmla="*/ 1943100 h 5768100"/>
                  <a:gd name="connsiteX22" fmla="*/ 887450 w 2419047"/>
                  <a:gd name="connsiteY22" fmla="*/ 2004300 h 5768100"/>
                  <a:gd name="connsiteX23" fmla="*/ 856848 w 2419047"/>
                  <a:gd name="connsiteY23" fmla="*/ 2096100 h 5768100"/>
                  <a:gd name="connsiteX24" fmla="*/ 765043 w 2419047"/>
                  <a:gd name="connsiteY24" fmla="*/ 2157300 h 5768100"/>
                  <a:gd name="connsiteX25" fmla="*/ 749742 w 2419047"/>
                  <a:gd name="connsiteY25" fmla="*/ 2203200 h 5768100"/>
                  <a:gd name="connsiteX26" fmla="*/ 703839 w 2419047"/>
                  <a:gd name="connsiteY26" fmla="*/ 2218500 h 5768100"/>
                  <a:gd name="connsiteX27" fmla="*/ 657937 w 2419047"/>
                  <a:gd name="connsiteY27" fmla="*/ 2249100 h 5768100"/>
                  <a:gd name="connsiteX28" fmla="*/ 596733 w 2419047"/>
                  <a:gd name="connsiteY28" fmla="*/ 2340900 h 5768100"/>
                  <a:gd name="connsiteX29" fmla="*/ 566132 w 2419047"/>
                  <a:gd name="connsiteY29" fmla="*/ 2432700 h 5768100"/>
                  <a:gd name="connsiteX30" fmla="*/ 581432 w 2419047"/>
                  <a:gd name="connsiteY30" fmla="*/ 2631600 h 5768100"/>
                  <a:gd name="connsiteX31" fmla="*/ 673238 w 2419047"/>
                  <a:gd name="connsiteY31" fmla="*/ 2723400 h 5768100"/>
                  <a:gd name="connsiteX32" fmla="*/ 765043 w 2419047"/>
                  <a:gd name="connsiteY32" fmla="*/ 2754000 h 5768100"/>
                  <a:gd name="connsiteX33" fmla="*/ 841547 w 2419047"/>
                  <a:gd name="connsiteY33" fmla="*/ 2891700 h 5768100"/>
                  <a:gd name="connsiteX34" fmla="*/ 841547 w 2419047"/>
                  <a:gd name="connsiteY34" fmla="*/ 3105900 h 5768100"/>
                  <a:gd name="connsiteX35" fmla="*/ 780344 w 2419047"/>
                  <a:gd name="connsiteY35" fmla="*/ 3197700 h 5768100"/>
                  <a:gd name="connsiteX36" fmla="*/ 749742 w 2419047"/>
                  <a:gd name="connsiteY36" fmla="*/ 3304800 h 5768100"/>
                  <a:gd name="connsiteX37" fmla="*/ 765043 w 2419047"/>
                  <a:gd name="connsiteY37" fmla="*/ 3580200 h 5768100"/>
                  <a:gd name="connsiteX38" fmla="*/ 826246 w 2419047"/>
                  <a:gd name="connsiteY38" fmla="*/ 3595500 h 5768100"/>
                  <a:gd name="connsiteX39" fmla="*/ 856848 w 2419047"/>
                  <a:gd name="connsiteY39" fmla="*/ 3687300 h 5768100"/>
                  <a:gd name="connsiteX40" fmla="*/ 872149 w 2419047"/>
                  <a:gd name="connsiteY40" fmla="*/ 3733200 h 5768100"/>
                  <a:gd name="connsiteX41" fmla="*/ 887450 w 2419047"/>
                  <a:gd name="connsiteY41" fmla="*/ 3840300 h 5768100"/>
                  <a:gd name="connsiteX42" fmla="*/ 902750 w 2419047"/>
                  <a:gd name="connsiteY42" fmla="*/ 4146300 h 5768100"/>
                  <a:gd name="connsiteX43" fmla="*/ 918051 w 2419047"/>
                  <a:gd name="connsiteY43" fmla="*/ 4222800 h 5768100"/>
                  <a:gd name="connsiteX44" fmla="*/ 963954 w 2419047"/>
                  <a:gd name="connsiteY44" fmla="*/ 4421700 h 5768100"/>
                  <a:gd name="connsiteX45" fmla="*/ 994556 w 2419047"/>
                  <a:gd name="connsiteY45" fmla="*/ 4513500 h 5768100"/>
                  <a:gd name="connsiteX46" fmla="*/ 1009856 w 2419047"/>
                  <a:gd name="connsiteY46" fmla="*/ 4559400 h 5768100"/>
                  <a:gd name="connsiteX47" fmla="*/ 1055759 w 2419047"/>
                  <a:gd name="connsiteY47" fmla="*/ 4574700 h 5768100"/>
                  <a:gd name="connsiteX48" fmla="*/ 1071060 w 2419047"/>
                  <a:gd name="connsiteY48" fmla="*/ 4620600 h 5768100"/>
                  <a:gd name="connsiteX49" fmla="*/ 1254670 w 2419047"/>
                  <a:gd name="connsiteY49" fmla="*/ 4712400 h 5768100"/>
                  <a:gd name="connsiteX50" fmla="*/ 1361776 w 2419047"/>
                  <a:gd name="connsiteY50" fmla="*/ 4758300 h 5768100"/>
                  <a:gd name="connsiteX51" fmla="*/ 1468882 w 2419047"/>
                  <a:gd name="connsiteY51" fmla="*/ 4773600 h 5768100"/>
                  <a:gd name="connsiteX52" fmla="*/ 1484183 w 2419047"/>
                  <a:gd name="connsiteY52" fmla="*/ 4941900 h 5768100"/>
                  <a:gd name="connsiteX53" fmla="*/ 1499484 w 2419047"/>
                  <a:gd name="connsiteY53" fmla="*/ 5186700 h 5768100"/>
                  <a:gd name="connsiteX54" fmla="*/ 1545386 w 2419047"/>
                  <a:gd name="connsiteY54" fmla="*/ 5278500 h 5768100"/>
                  <a:gd name="connsiteX55" fmla="*/ 1637192 w 2419047"/>
                  <a:gd name="connsiteY55" fmla="*/ 5339700 h 5768100"/>
                  <a:gd name="connsiteX56" fmla="*/ 1683094 w 2419047"/>
                  <a:gd name="connsiteY56" fmla="*/ 5370300 h 5768100"/>
                  <a:gd name="connsiteX57" fmla="*/ 1927908 w 2419047"/>
                  <a:gd name="connsiteY57" fmla="*/ 5400900 h 5768100"/>
                  <a:gd name="connsiteX58" fmla="*/ 2035014 w 2419047"/>
                  <a:gd name="connsiteY58" fmla="*/ 5431500 h 5768100"/>
                  <a:gd name="connsiteX59" fmla="*/ 2126819 w 2419047"/>
                  <a:gd name="connsiteY59" fmla="*/ 5462100 h 5768100"/>
                  <a:gd name="connsiteX60" fmla="*/ 2172721 w 2419047"/>
                  <a:gd name="connsiteY60" fmla="*/ 5477400 h 5768100"/>
                  <a:gd name="connsiteX61" fmla="*/ 2218624 w 2419047"/>
                  <a:gd name="connsiteY61" fmla="*/ 5508000 h 5768100"/>
                  <a:gd name="connsiteX62" fmla="*/ 2233925 w 2419047"/>
                  <a:gd name="connsiteY62" fmla="*/ 5553900 h 5768100"/>
                  <a:gd name="connsiteX63" fmla="*/ 2325730 w 2419047"/>
                  <a:gd name="connsiteY63" fmla="*/ 5584500 h 5768100"/>
                  <a:gd name="connsiteX64" fmla="*/ 2371633 w 2419047"/>
                  <a:gd name="connsiteY64" fmla="*/ 5615100 h 5768100"/>
                  <a:gd name="connsiteX65" fmla="*/ 2417535 w 2419047"/>
                  <a:gd name="connsiteY65" fmla="*/ 5706900 h 5768100"/>
                  <a:gd name="connsiteX66" fmla="*/ 2356332 w 2419047"/>
                  <a:gd name="connsiteY66" fmla="*/ 5722200 h 5768100"/>
                  <a:gd name="connsiteX67" fmla="*/ 2310429 w 2419047"/>
                  <a:gd name="connsiteY67" fmla="*/ 5752800 h 5768100"/>
                  <a:gd name="connsiteX68" fmla="*/ 2264527 w 2419047"/>
                  <a:gd name="connsiteY68" fmla="*/ 5768100 h 5768100"/>
                  <a:gd name="connsiteX69" fmla="*/ 1591289 w 2419047"/>
                  <a:gd name="connsiteY69" fmla="*/ 5752800 h 5768100"/>
                  <a:gd name="connsiteX70" fmla="*/ 1453581 w 2419047"/>
                  <a:gd name="connsiteY70" fmla="*/ 5737500 h 5768100"/>
                  <a:gd name="connsiteX71" fmla="*/ 1407679 w 2419047"/>
                  <a:gd name="connsiteY71" fmla="*/ 5706900 h 5768100"/>
                  <a:gd name="connsiteX72" fmla="*/ 1055759 w 2419047"/>
                  <a:gd name="connsiteY72" fmla="*/ 5722200 h 5768100"/>
                  <a:gd name="connsiteX73" fmla="*/ 719140 w 2419047"/>
                  <a:gd name="connsiteY73" fmla="*/ 5752800 h 5768100"/>
                  <a:gd name="connsiteX74" fmla="*/ 367221 w 2419047"/>
                  <a:gd name="connsiteY74" fmla="*/ 5737500 h 5768100"/>
                  <a:gd name="connsiteX75" fmla="*/ 229513 w 2419047"/>
                  <a:gd name="connsiteY75" fmla="*/ 5661000 h 5768100"/>
                  <a:gd name="connsiteX76" fmla="*/ 198911 w 2419047"/>
                  <a:gd name="connsiteY76" fmla="*/ 5599800 h 5768100"/>
                  <a:gd name="connsiteX77" fmla="*/ 107106 w 2419047"/>
                  <a:gd name="connsiteY77" fmla="*/ 5477400 h 5768100"/>
                  <a:gd name="connsiteX78" fmla="*/ 76504 w 2419047"/>
                  <a:gd name="connsiteY78" fmla="*/ 5400900 h 5768100"/>
                  <a:gd name="connsiteX79" fmla="*/ 45903 w 2419047"/>
                  <a:gd name="connsiteY79" fmla="*/ 5355000 h 5768100"/>
                  <a:gd name="connsiteX80" fmla="*/ 0 w 2419047"/>
                  <a:gd name="connsiteY80" fmla="*/ 5202000 h 5768100"/>
                  <a:gd name="connsiteX81" fmla="*/ 15301 w 2419047"/>
                  <a:gd name="connsiteY81" fmla="*/ 4467600 h 5768100"/>
                  <a:gd name="connsiteX82" fmla="*/ 45903 w 2419047"/>
                  <a:gd name="connsiteY82" fmla="*/ 3978000 h 5768100"/>
                  <a:gd name="connsiteX83" fmla="*/ 91805 w 2419047"/>
                  <a:gd name="connsiteY83" fmla="*/ 3763800 h 5768100"/>
                  <a:gd name="connsiteX84" fmla="*/ 153009 w 2419047"/>
                  <a:gd name="connsiteY84" fmla="*/ 3350700 h 5768100"/>
                  <a:gd name="connsiteX85" fmla="*/ 168309 w 2419047"/>
                  <a:gd name="connsiteY85" fmla="*/ 3151800 h 5768100"/>
                  <a:gd name="connsiteX86" fmla="*/ 183610 w 2419047"/>
                  <a:gd name="connsiteY86" fmla="*/ 3044700 h 5768100"/>
                  <a:gd name="connsiteX87" fmla="*/ 153009 w 2419047"/>
                  <a:gd name="connsiteY87" fmla="*/ 2570400 h 5768100"/>
                  <a:gd name="connsiteX88" fmla="*/ 91805 w 2419047"/>
                  <a:gd name="connsiteY88" fmla="*/ 2218500 h 5768100"/>
                  <a:gd name="connsiteX89" fmla="*/ 76504 w 2419047"/>
                  <a:gd name="connsiteY89" fmla="*/ 2050200 h 5768100"/>
                  <a:gd name="connsiteX90" fmla="*/ 91805 w 2419047"/>
                  <a:gd name="connsiteY90" fmla="*/ 1667700 h 5768100"/>
                  <a:gd name="connsiteX91" fmla="*/ 107106 w 2419047"/>
                  <a:gd name="connsiteY91" fmla="*/ 1606500 h 5768100"/>
                  <a:gd name="connsiteX92" fmla="*/ 76504 w 2419047"/>
                  <a:gd name="connsiteY92" fmla="*/ 612000 h 5768100"/>
                  <a:gd name="connsiteX93" fmla="*/ 107106 w 2419047"/>
                  <a:gd name="connsiteY93" fmla="*/ 351900 h 5768100"/>
                  <a:gd name="connsiteX94" fmla="*/ 137708 w 2419047"/>
                  <a:gd name="connsiteY94" fmla="*/ 290700 h 5768100"/>
                  <a:gd name="connsiteX95" fmla="*/ 183610 w 2419047"/>
                  <a:gd name="connsiteY95" fmla="*/ 168300 h 5768100"/>
                  <a:gd name="connsiteX96" fmla="*/ 275415 w 2419047"/>
                  <a:gd name="connsiteY96" fmla="*/ 61200 h 5768100"/>
                  <a:gd name="connsiteX97" fmla="*/ 428424 w 2419047"/>
                  <a:gd name="connsiteY97" fmla="*/ 0 h 5768100"/>
                  <a:gd name="connsiteX98" fmla="*/ 1071060 w 2419047"/>
                  <a:gd name="connsiteY98" fmla="*/ 15300 h 5768100"/>
                  <a:gd name="connsiteX99" fmla="*/ 1346475 w 2419047"/>
                  <a:gd name="connsiteY99" fmla="*/ 30600 h 5768100"/>
                  <a:gd name="connsiteX100" fmla="*/ 1530086 w 2419047"/>
                  <a:gd name="connsiteY100" fmla="*/ 91800 h 5768100"/>
                  <a:gd name="connsiteX101" fmla="*/ 1621891 w 2419047"/>
                  <a:gd name="connsiteY101" fmla="*/ 137700 h 5768100"/>
                  <a:gd name="connsiteX102" fmla="*/ 1713696 w 2419047"/>
                  <a:gd name="connsiteY102" fmla="*/ 214200 h 5768100"/>
                  <a:gd name="connsiteX103" fmla="*/ 1744298 w 2419047"/>
                  <a:gd name="connsiteY103" fmla="*/ 260100 h 5768100"/>
                  <a:gd name="connsiteX104" fmla="*/ 1790200 w 2419047"/>
                  <a:gd name="connsiteY104" fmla="*/ 275400 h 5768100"/>
                  <a:gd name="connsiteX105" fmla="*/ 1866704 w 2419047"/>
                  <a:gd name="connsiteY105" fmla="*/ 336600 h 5768100"/>
                  <a:gd name="connsiteX106" fmla="*/ 1958509 w 2419047"/>
                  <a:gd name="connsiteY106" fmla="*/ 397800 h 5768100"/>
                  <a:gd name="connsiteX107" fmla="*/ 2004412 w 2419047"/>
                  <a:gd name="connsiteY107" fmla="*/ 428400 h 5768100"/>
                  <a:gd name="connsiteX108" fmla="*/ 2050315 w 2419047"/>
                  <a:gd name="connsiteY108" fmla="*/ 459000 h 5768100"/>
                  <a:gd name="connsiteX109" fmla="*/ 2096217 w 2419047"/>
                  <a:gd name="connsiteY109" fmla="*/ 489600 h 5768100"/>
                  <a:gd name="connsiteX110" fmla="*/ 2065615 w 2419047"/>
                  <a:gd name="connsiteY110" fmla="*/ 581400 h 5768100"/>
                  <a:gd name="connsiteX111" fmla="*/ 2050315 w 2419047"/>
                  <a:gd name="connsiteY111" fmla="*/ 627300 h 5768100"/>
                  <a:gd name="connsiteX112" fmla="*/ 2050315 w 2419047"/>
                  <a:gd name="connsiteY112" fmla="*/ 688500 h 57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419047" h="5768100">
                    <a:moveTo>
                      <a:pt x="1989111" y="703800"/>
                    </a:moveTo>
                    <a:cubicBezTo>
                      <a:pt x="1940784" y="694135"/>
                      <a:pt x="1850237" y="667200"/>
                      <a:pt x="1805501" y="703800"/>
                    </a:cubicBezTo>
                    <a:cubicBezTo>
                      <a:pt x="1770195" y="732685"/>
                      <a:pt x="1782254" y="800898"/>
                      <a:pt x="1744298" y="826200"/>
                    </a:cubicBezTo>
                    <a:lnTo>
                      <a:pt x="1698395" y="856800"/>
                    </a:lnTo>
                    <a:cubicBezTo>
                      <a:pt x="1693295" y="872100"/>
                      <a:pt x="1693169" y="890107"/>
                      <a:pt x="1683094" y="902700"/>
                    </a:cubicBezTo>
                    <a:cubicBezTo>
                      <a:pt x="1671606" y="917059"/>
                      <a:pt x="1645416" y="916853"/>
                      <a:pt x="1637192" y="933300"/>
                    </a:cubicBezTo>
                    <a:cubicBezTo>
                      <a:pt x="1598525" y="1010630"/>
                      <a:pt x="1651158" y="1018618"/>
                      <a:pt x="1591289" y="1071000"/>
                    </a:cubicBezTo>
                    <a:cubicBezTo>
                      <a:pt x="1563610" y="1095218"/>
                      <a:pt x="1530086" y="1111800"/>
                      <a:pt x="1499484" y="1132200"/>
                    </a:cubicBezTo>
                    <a:lnTo>
                      <a:pt x="1453581" y="1162800"/>
                    </a:lnTo>
                    <a:cubicBezTo>
                      <a:pt x="1443381" y="1178100"/>
                      <a:pt x="1430449" y="1191897"/>
                      <a:pt x="1422980" y="1208700"/>
                    </a:cubicBezTo>
                    <a:cubicBezTo>
                      <a:pt x="1409879" y="1238175"/>
                      <a:pt x="1422978" y="1290301"/>
                      <a:pt x="1392378" y="1300500"/>
                    </a:cubicBezTo>
                    <a:lnTo>
                      <a:pt x="1346475" y="1315800"/>
                    </a:lnTo>
                    <a:cubicBezTo>
                      <a:pt x="1331174" y="1326000"/>
                      <a:pt x="1317377" y="1338932"/>
                      <a:pt x="1300573" y="1346400"/>
                    </a:cubicBezTo>
                    <a:cubicBezTo>
                      <a:pt x="1228922" y="1378243"/>
                      <a:pt x="1204258" y="1376302"/>
                      <a:pt x="1132263" y="1392300"/>
                    </a:cubicBezTo>
                    <a:cubicBezTo>
                      <a:pt x="1111735" y="1396862"/>
                      <a:pt x="1091461" y="1402500"/>
                      <a:pt x="1071060" y="1407600"/>
                    </a:cubicBezTo>
                    <a:cubicBezTo>
                      <a:pt x="990380" y="1461383"/>
                      <a:pt x="1049377" y="1407187"/>
                      <a:pt x="1009856" y="1499400"/>
                    </a:cubicBezTo>
                    <a:cubicBezTo>
                      <a:pt x="1002612" y="1516302"/>
                      <a:pt x="987479" y="1528853"/>
                      <a:pt x="979255" y="1545300"/>
                    </a:cubicBezTo>
                    <a:cubicBezTo>
                      <a:pt x="972042" y="1559725"/>
                      <a:pt x="969054" y="1575900"/>
                      <a:pt x="963954" y="1591200"/>
                    </a:cubicBezTo>
                    <a:cubicBezTo>
                      <a:pt x="958854" y="1652400"/>
                      <a:pt x="956770" y="1713927"/>
                      <a:pt x="948653" y="1774800"/>
                    </a:cubicBezTo>
                    <a:cubicBezTo>
                      <a:pt x="946521" y="1790786"/>
                      <a:pt x="937264" y="1805054"/>
                      <a:pt x="933352" y="1820700"/>
                    </a:cubicBezTo>
                    <a:cubicBezTo>
                      <a:pt x="927044" y="1845929"/>
                      <a:pt x="924359" y="1871971"/>
                      <a:pt x="918051" y="1897200"/>
                    </a:cubicBezTo>
                    <a:cubicBezTo>
                      <a:pt x="914139" y="1912846"/>
                      <a:pt x="907181" y="1927593"/>
                      <a:pt x="902750" y="1943100"/>
                    </a:cubicBezTo>
                    <a:cubicBezTo>
                      <a:pt x="896973" y="1963319"/>
                      <a:pt x="893493" y="1984159"/>
                      <a:pt x="887450" y="2004300"/>
                    </a:cubicBezTo>
                    <a:cubicBezTo>
                      <a:pt x="878181" y="2035195"/>
                      <a:pt x="883687" y="2078209"/>
                      <a:pt x="856848" y="2096100"/>
                    </a:cubicBezTo>
                    <a:lnTo>
                      <a:pt x="765043" y="2157300"/>
                    </a:lnTo>
                    <a:cubicBezTo>
                      <a:pt x="759943" y="2172600"/>
                      <a:pt x="761146" y="2191796"/>
                      <a:pt x="749742" y="2203200"/>
                    </a:cubicBezTo>
                    <a:cubicBezTo>
                      <a:pt x="738337" y="2214604"/>
                      <a:pt x="718265" y="2211287"/>
                      <a:pt x="703839" y="2218500"/>
                    </a:cubicBezTo>
                    <a:cubicBezTo>
                      <a:pt x="687391" y="2226723"/>
                      <a:pt x="673238" y="2238900"/>
                      <a:pt x="657937" y="2249100"/>
                    </a:cubicBezTo>
                    <a:cubicBezTo>
                      <a:pt x="637536" y="2279700"/>
                      <a:pt x="608363" y="2306010"/>
                      <a:pt x="596733" y="2340900"/>
                    </a:cubicBezTo>
                    <a:lnTo>
                      <a:pt x="566132" y="2432700"/>
                    </a:lnTo>
                    <a:cubicBezTo>
                      <a:pt x="571232" y="2499000"/>
                      <a:pt x="558443" y="2569204"/>
                      <a:pt x="581432" y="2631600"/>
                    </a:cubicBezTo>
                    <a:cubicBezTo>
                      <a:pt x="596394" y="2672208"/>
                      <a:pt x="632182" y="2709715"/>
                      <a:pt x="673238" y="2723400"/>
                    </a:cubicBezTo>
                    <a:lnTo>
                      <a:pt x="765043" y="2754000"/>
                    </a:lnTo>
                    <a:cubicBezTo>
                      <a:pt x="835192" y="2859219"/>
                      <a:pt x="814615" y="2810910"/>
                      <a:pt x="841547" y="2891700"/>
                    </a:cubicBezTo>
                    <a:cubicBezTo>
                      <a:pt x="852598" y="2969051"/>
                      <a:pt x="871299" y="3028549"/>
                      <a:pt x="841547" y="3105900"/>
                    </a:cubicBezTo>
                    <a:cubicBezTo>
                      <a:pt x="828344" y="3140226"/>
                      <a:pt x="791975" y="3162810"/>
                      <a:pt x="780344" y="3197700"/>
                    </a:cubicBezTo>
                    <a:cubicBezTo>
                      <a:pt x="758393" y="3263549"/>
                      <a:pt x="768955" y="3227954"/>
                      <a:pt x="749742" y="3304800"/>
                    </a:cubicBezTo>
                    <a:cubicBezTo>
                      <a:pt x="754842" y="3396600"/>
                      <a:pt x="741643" y="3491286"/>
                      <a:pt x="765043" y="3580200"/>
                    </a:cubicBezTo>
                    <a:cubicBezTo>
                      <a:pt x="770395" y="3600536"/>
                      <a:pt x="812560" y="3579534"/>
                      <a:pt x="826246" y="3595500"/>
                    </a:cubicBezTo>
                    <a:cubicBezTo>
                      <a:pt x="847238" y="3619990"/>
                      <a:pt x="846647" y="3656700"/>
                      <a:pt x="856848" y="3687300"/>
                    </a:cubicBezTo>
                    <a:lnTo>
                      <a:pt x="872149" y="3733200"/>
                    </a:lnTo>
                    <a:cubicBezTo>
                      <a:pt x="877249" y="3768900"/>
                      <a:pt x="884786" y="3804336"/>
                      <a:pt x="887450" y="3840300"/>
                    </a:cubicBezTo>
                    <a:cubicBezTo>
                      <a:pt x="894995" y="3942148"/>
                      <a:pt x="894606" y="4044498"/>
                      <a:pt x="902750" y="4146300"/>
                    </a:cubicBezTo>
                    <a:cubicBezTo>
                      <a:pt x="904824" y="4172222"/>
                      <a:pt x="913776" y="4197149"/>
                      <a:pt x="918051" y="4222800"/>
                    </a:cubicBezTo>
                    <a:cubicBezTo>
                      <a:pt x="944535" y="4381693"/>
                      <a:pt x="916025" y="4277923"/>
                      <a:pt x="963954" y="4421700"/>
                    </a:cubicBezTo>
                    <a:lnTo>
                      <a:pt x="994556" y="4513500"/>
                    </a:lnTo>
                    <a:cubicBezTo>
                      <a:pt x="999656" y="4528800"/>
                      <a:pt x="994556" y="4554300"/>
                      <a:pt x="1009856" y="4559400"/>
                    </a:cubicBezTo>
                    <a:lnTo>
                      <a:pt x="1055759" y="4574700"/>
                    </a:lnTo>
                    <a:cubicBezTo>
                      <a:pt x="1060859" y="4590000"/>
                      <a:pt x="1059656" y="4609196"/>
                      <a:pt x="1071060" y="4620600"/>
                    </a:cubicBezTo>
                    <a:cubicBezTo>
                      <a:pt x="1215511" y="4765043"/>
                      <a:pt x="1105340" y="4612853"/>
                      <a:pt x="1254670" y="4712400"/>
                    </a:cubicBezTo>
                    <a:cubicBezTo>
                      <a:pt x="1318070" y="4754664"/>
                      <a:pt x="1282733" y="4738540"/>
                      <a:pt x="1361776" y="4758300"/>
                    </a:cubicBezTo>
                    <a:cubicBezTo>
                      <a:pt x="1468881" y="4722600"/>
                      <a:pt x="1443380" y="4697099"/>
                      <a:pt x="1468882" y="4773600"/>
                    </a:cubicBezTo>
                    <a:cubicBezTo>
                      <a:pt x="1473982" y="4829700"/>
                      <a:pt x="1480021" y="4885723"/>
                      <a:pt x="1484183" y="4941900"/>
                    </a:cubicBezTo>
                    <a:cubicBezTo>
                      <a:pt x="1490223" y="5023436"/>
                      <a:pt x="1490924" y="5105390"/>
                      <a:pt x="1499484" y="5186700"/>
                    </a:cubicBezTo>
                    <a:cubicBezTo>
                      <a:pt x="1502173" y="5212244"/>
                      <a:pt x="1526849" y="5262281"/>
                      <a:pt x="1545386" y="5278500"/>
                    </a:cubicBezTo>
                    <a:cubicBezTo>
                      <a:pt x="1573065" y="5302718"/>
                      <a:pt x="1606590" y="5319300"/>
                      <a:pt x="1637192" y="5339700"/>
                    </a:cubicBezTo>
                    <a:cubicBezTo>
                      <a:pt x="1652493" y="5349900"/>
                      <a:pt x="1664796" y="5368470"/>
                      <a:pt x="1683094" y="5370300"/>
                    </a:cubicBezTo>
                    <a:cubicBezTo>
                      <a:pt x="1866973" y="5388687"/>
                      <a:pt x="1785543" y="5377174"/>
                      <a:pt x="1927908" y="5400900"/>
                    </a:cubicBezTo>
                    <a:cubicBezTo>
                      <a:pt x="2082160" y="5452315"/>
                      <a:pt x="1842901" y="5373869"/>
                      <a:pt x="2035014" y="5431500"/>
                    </a:cubicBezTo>
                    <a:cubicBezTo>
                      <a:pt x="2065911" y="5440768"/>
                      <a:pt x="2096217" y="5451900"/>
                      <a:pt x="2126819" y="5462100"/>
                    </a:cubicBezTo>
                    <a:cubicBezTo>
                      <a:pt x="2142120" y="5467200"/>
                      <a:pt x="2159301" y="5468454"/>
                      <a:pt x="2172721" y="5477400"/>
                    </a:cubicBezTo>
                    <a:lnTo>
                      <a:pt x="2218624" y="5508000"/>
                    </a:lnTo>
                    <a:cubicBezTo>
                      <a:pt x="2223724" y="5523300"/>
                      <a:pt x="2220801" y="5544526"/>
                      <a:pt x="2233925" y="5553900"/>
                    </a:cubicBezTo>
                    <a:cubicBezTo>
                      <a:pt x="2260174" y="5572648"/>
                      <a:pt x="2298890" y="5566608"/>
                      <a:pt x="2325730" y="5584500"/>
                    </a:cubicBezTo>
                    <a:lnTo>
                      <a:pt x="2371633" y="5615100"/>
                    </a:lnTo>
                    <a:cubicBezTo>
                      <a:pt x="2374358" y="5619188"/>
                      <a:pt x="2428714" y="5691996"/>
                      <a:pt x="2417535" y="5706900"/>
                    </a:cubicBezTo>
                    <a:cubicBezTo>
                      <a:pt x="2404917" y="5723723"/>
                      <a:pt x="2376733" y="5717100"/>
                      <a:pt x="2356332" y="5722200"/>
                    </a:cubicBezTo>
                    <a:cubicBezTo>
                      <a:pt x="2341031" y="5732400"/>
                      <a:pt x="2326877" y="5744576"/>
                      <a:pt x="2310429" y="5752800"/>
                    </a:cubicBezTo>
                    <a:cubicBezTo>
                      <a:pt x="2296003" y="5760012"/>
                      <a:pt x="2280655" y="5768100"/>
                      <a:pt x="2264527" y="5768100"/>
                    </a:cubicBezTo>
                    <a:cubicBezTo>
                      <a:pt x="2040056" y="5768100"/>
                      <a:pt x="1815702" y="5757900"/>
                      <a:pt x="1591289" y="5752800"/>
                    </a:cubicBezTo>
                    <a:cubicBezTo>
                      <a:pt x="1545386" y="5747700"/>
                      <a:pt x="1498387" y="5748701"/>
                      <a:pt x="1453581" y="5737500"/>
                    </a:cubicBezTo>
                    <a:cubicBezTo>
                      <a:pt x="1435741" y="5733040"/>
                      <a:pt x="1426054" y="5707607"/>
                      <a:pt x="1407679" y="5706900"/>
                    </a:cubicBezTo>
                    <a:lnTo>
                      <a:pt x="1055759" y="5722200"/>
                    </a:lnTo>
                    <a:cubicBezTo>
                      <a:pt x="922542" y="5744402"/>
                      <a:pt x="891501" y="5752800"/>
                      <a:pt x="719140" y="5752800"/>
                    </a:cubicBezTo>
                    <a:cubicBezTo>
                      <a:pt x="601723" y="5752800"/>
                      <a:pt x="484527" y="5742600"/>
                      <a:pt x="367221" y="5737500"/>
                    </a:cubicBezTo>
                    <a:cubicBezTo>
                      <a:pt x="261995" y="5667354"/>
                      <a:pt x="310306" y="5687930"/>
                      <a:pt x="229513" y="5661000"/>
                    </a:cubicBezTo>
                    <a:cubicBezTo>
                      <a:pt x="219312" y="5640600"/>
                      <a:pt x="211563" y="5618777"/>
                      <a:pt x="198911" y="5599800"/>
                    </a:cubicBezTo>
                    <a:cubicBezTo>
                      <a:pt x="170620" y="5557365"/>
                      <a:pt x="126048" y="5524753"/>
                      <a:pt x="107106" y="5477400"/>
                    </a:cubicBezTo>
                    <a:cubicBezTo>
                      <a:pt x="96905" y="5451900"/>
                      <a:pt x="88787" y="5425465"/>
                      <a:pt x="76504" y="5400900"/>
                    </a:cubicBezTo>
                    <a:cubicBezTo>
                      <a:pt x="68280" y="5384453"/>
                      <a:pt x="54127" y="5371447"/>
                      <a:pt x="45903" y="5355000"/>
                    </a:cubicBezTo>
                    <a:cubicBezTo>
                      <a:pt x="12352" y="5287902"/>
                      <a:pt x="14334" y="5273667"/>
                      <a:pt x="0" y="5202000"/>
                    </a:cubicBezTo>
                    <a:cubicBezTo>
                      <a:pt x="5100" y="4957200"/>
                      <a:pt x="8206" y="4712350"/>
                      <a:pt x="15301" y="4467600"/>
                    </a:cubicBezTo>
                    <a:cubicBezTo>
                      <a:pt x="16685" y="4419845"/>
                      <a:pt x="29613" y="4079806"/>
                      <a:pt x="45903" y="3978000"/>
                    </a:cubicBezTo>
                    <a:cubicBezTo>
                      <a:pt x="57440" y="3905896"/>
                      <a:pt x="79515" y="3835779"/>
                      <a:pt x="91805" y="3763800"/>
                    </a:cubicBezTo>
                    <a:cubicBezTo>
                      <a:pt x="115234" y="3626583"/>
                      <a:pt x="153009" y="3350700"/>
                      <a:pt x="153009" y="3350700"/>
                    </a:cubicBezTo>
                    <a:cubicBezTo>
                      <a:pt x="158109" y="3284400"/>
                      <a:pt x="161692" y="3217966"/>
                      <a:pt x="168309" y="3151800"/>
                    </a:cubicBezTo>
                    <a:cubicBezTo>
                      <a:pt x="171897" y="3115916"/>
                      <a:pt x="184559" y="3080750"/>
                      <a:pt x="183610" y="3044700"/>
                    </a:cubicBezTo>
                    <a:cubicBezTo>
                      <a:pt x="179442" y="2886326"/>
                      <a:pt x="170505" y="2727860"/>
                      <a:pt x="153009" y="2570400"/>
                    </a:cubicBezTo>
                    <a:cubicBezTo>
                      <a:pt x="139860" y="2452067"/>
                      <a:pt x="102585" y="2337072"/>
                      <a:pt x="91805" y="2218500"/>
                    </a:cubicBezTo>
                    <a:lnTo>
                      <a:pt x="76504" y="2050200"/>
                    </a:lnTo>
                    <a:cubicBezTo>
                      <a:pt x="81604" y="1922700"/>
                      <a:pt x="83025" y="1795000"/>
                      <a:pt x="91805" y="1667700"/>
                    </a:cubicBezTo>
                    <a:cubicBezTo>
                      <a:pt x="93252" y="1646722"/>
                      <a:pt x="107106" y="1627528"/>
                      <a:pt x="107106" y="1606500"/>
                    </a:cubicBezTo>
                    <a:cubicBezTo>
                      <a:pt x="107106" y="714754"/>
                      <a:pt x="166215" y="970821"/>
                      <a:pt x="76504" y="612000"/>
                    </a:cubicBezTo>
                    <a:cubicBezTo>
                      <a:pt x="86705" y="525300"/>
                      <a:pt x="90770" y="437656"/>
                      <a:pt x="107106" y="351900"/>
                    </a:cubicBezTo>
                    <a:cubicBezTo>
                      <a:pt x="111374" y="329495"/>
                      <a:pt x="128723" y="311664"/>
                      <a:pt x="137708" y="290700"/>
                    </a:cubicBezTo>
                    <a:cubicBezTo>
                      <a:pt x="163474" y="230584"/>
                      <a:pt x="143989" y="239614"/>
                      <a:pt x="183610" y="168300"/>
                    </a:cubicBezTo>
                    <a:cubicBezTo>
                      <a:pt x="193146" y="151137"/>
                      <a:pt x="253356" y="73077"/>
                      <a:pt x="275415" y="61200"/>
                    </a:cubicBezTo>
                    <a:cubicBezTo>
                      <a:pt x="323781" y="35158"/>
                      <a:pt x="428424" y="0"/>
                      <a:pt x="428424" y="0"/>
                    </a:cubicBezTo>
                    <a:lnTo>
                      <a:pt x="1071060" y="15300"/>
                    </a:lnTo>
                    <a:cubicBezTo>
                      <a:pt x="1162956" y="18363"/>
                      <a:pt x="1255183" y="19646"/>
                      <a:pt x="1346475" y="30600"/>
                    </a:cubicBezTo>
                    <a:cubicBezTo>
                      <a:pt x="1382282" y="34897"/>
                      <a:pt x="1491382" y="72449"/>
                      <a:pt x="1530086" y="91800"/>
                    </a:cubicBezTo>
                    <a:cubicBezTo>
                      <a:pt x="1648732" y="151120"/>
                      <a:pt x="1506510" y="99242"/>
                      <a:pt x="1621891" y="137700"/>
                    </a:cubicBezTo>
                    <a:cubicBezTo>
                      <a:pt x="1667024" y="167787"/>
                      <a:pt x="1676880" y="170024"/>
                      <a:pt x="1713696" y="214200"/>
                    </a:cubicBezTo>
                    <a:cubicBezTo>
                      <a:pt x="1725469" y="228326"/>
                      <a:pt x="1729939" y="248613"/>
                      <a:pt x="1744298" y="260100"/>
                    </a:cubicBezTo>
                    <a:cubicBezTo>
                      <a:pt x="1756892" y="270175"/>
                      <a:pt x="1774899" y="270300"/>
                      <a:pt x="1790200" y="275400"/>
                    </a:cubicBezTo>
                    <a:cubicBezTo>
                      <a:pt x="1846743" y="360209"/>
                      <a:pt x="1788452" y="293129"/>
                      <a:pt x="1866704" y="336600"/>
                    </a:cubicBezTo>
                    <a:cubicBezTo>
                      <a:pt x="1898854" y="354460"/>
                      <a:pt x="1927907" y="377400"/>
                      <a:pt x="1958509" y="397800"/>
                    </a:cubicBezTo>
                    <a:lnTo>
                      <a:pt x="2004412" y="428400"/>
                    </a:lnTo>
                    <a:lnTo>
                      <a:pt x="2050315" y="459000"/>
                    </a:lnTo>
                    <a:lnTo>
                      <a:pt x="2096217" y="489600"/>
                    </a:lnTo>
                    <a:lnTo>
                      <a:pt x="2065615" y="581400"/>
                    </a:lnTo>
                    <a:cubicBezTo>
                      <a:pt x="2060515" y="596700"/>
                      <a:pt x="2050315" y="611172"/>
                      <a:pt x="2050315" y="627300"/>
                    </a:cubicBezTo>
                    <a:lnTo>
                      <a:pt x="2050315" y="6885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900137" y="4816604"/>
              <a:ext cx="2243863" cy="1274481"/>
              <a:chOff x="6900137" y="4816604"/>
              <a:chExt cx="2243863" cy="1274481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6900137" y="4816604"/>
                <a:ext cx="1263244" cy="1274481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438327" y="4816604"/>
                <a:ext cx="1263243" cy="1274481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>
                <a:spLocks noChangeAspect="1"/>
              </p:cNvSpPr>
              <p:nvPr/>
            </p:nvSpPr>
            <p:spPr bwMode="auto">
              <a:xfrm rot="20400000">
                <a:off x="7435512" y="4873961"/>
                <a:ext cx="724787" cy="1196530"/>
              </a:xfrm>
              <a:custGeom>
                <a:avLst/>
                <a:gdLst>
                  <a:gd name="T0" fmla="*/ 373957725 w 1492584"/>
                  <a:gd name="T1" fmla="*/ 2147483647 h 1437373"/>
                  <a:gd name="T2" fmla="*/ 2147483647 w 1492584"/>
                  <a:gd name="T3" fmla="*/ 2147483647 h 1437373"/>
                  <a:gd name="T4" fmla="*/ 2147483647 w 1492584"/>
                  <a:gd name="T5" fmla="*/ 2147483647 h 1437373"/>
                  <a:gd name="T6" fmla="*/ 2147483647 w 1492584"/>
                  <a:gd name="T7" fmla="*/ 2147483647 h 1437373"/>
                  <a:gd name="T8" fmla="*/ 2147483647 w 1492584"/>
                  <a:gd name="T9" fmla="*/ 2147483647 h 1437373"/>
                  <a:gd name="T10" fmla="*/ 2147483647 w 1492584"/>
                  <a:gd name="T11" fmla="*/ 2147483647 h 1437373"/>
                  <a:gd name="T12" fmla="*/ 2147483647 w 1492584"/>
                  <a:gd name="T13" fmla="*/ 2147483647 h 1437373"/>
                  <a:gd name="T14" fmla="*/ 2147483647 w 1492584"/>
                  <a:gd name="T15" fmla="*/ 2147483647 h 1437373"/>
                  <a:gd name="T16" fmla="*/ 2147483647 w 1492584"/>
                  <a:gd name="T17" fmla="*/ 2147483647 h 1437373"/>
                  <a:gd name="T18" fmla="*/ 2147483647 w 1492584"/>
                  <a:gd name="T19" fmla="*/ 2147483647 h 1437373"/>
                  <a:gd name="T20" fmla="*/ 873880505 w 1492584"/>
                  <a:gd name="T21" fmla="*/ 2147483647 h 1437373"/>
                  <a:gd name="T22" fmla="*/ 47617215 w 1492584"/>
                  <a:gd name="T23" fmla="*/ 2147483647 h 1437373"/>
                  <a:gd name="T24" fmla="*/ 373957725 w 1492584"/>
                  <a:gd name="T25" fmla="*/ 2147483647 h 1437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92584"/>
                  <a:gd name="T40" fmla="*/ 0 h 1437373"/>
                  <a:gd name="T41" fmla="*/ 1492584 w 1492584"/>
                  <a:gd name="T42" fmla="*/ 1437373 h 1437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92584" h="1437373">
                    <a:moveTo>
                      <a:pt x="50399" y="752374"/>
                    </a:moveTo>
                    <a:cubicBezTo>
                      <a:pt x="94381" y="650640"/>
                      <a:pt x="231675" y="437949"/>
                      <a:pt x="319907" y="328863"/>
                    </a:cubicBezTo>
                    <a:cubicBezTo>
                      <a:pt x="408139" y="219777"/>
                      <a:pt x="473911" y="152400"/>
                      <a:pt x="579789" y="97857"/>
                    </a:cubicBezTo>
                    <a:cubicBezTo>
                      <a:pt x="685667" y="43314"/>
                      <a:pt x="838067" y="0"/>
                      <a:pt x="955174" y="1604"/>
                    </a:cubicBezTo>
                    <a:cubicBezTo>
                      <a:pt x="1072281" y="3208"/>
                      <a:pt x="1195806" y="40105"/>
                      <a:pt x="1282433" y="107482"/>
                    </a:cubicBezTo>
                    <a:cubicBezTo>
                      <a:pt x="1369060" y="174859"/>
                      <a:pt x="1457292" y="280737"/>
                      <a:pt x="1474938" y="405865"/>
                    </a:cubicBezTo>
                    <a:cubicBezTo>
                      <a:pt x="1492584" y="530993"/>
                      <a:pt x="1458896" y="715477"/>
                      <a:pt x="1388311" y="858252"/>
                    </a:cubicBezTo>
                    <a:cubicBezTo>
                      <a:pt x="1317726" y="1001027"/>
                      <a:pt x="1166930" y="1169469"/>
                      <a:pt x="1051427" y="1262513"/>
                    </a:cubicBezTo>
                    <a:cubicBezTo>
                      <a:pt x="935924" y="1355557"/>
                      <a:pt x="812400" y="1395663"/>
                      <a:pt x="695292" y="1416518"/>
                    </a:cubicBezTo>
                    <a:cubicBezTo>
                      <a:pt x="578185" y="1437373"/>
                      <a:pt x="445035" y="1427747"/>
                      <a:pt x="348782" y="1387642"/>
                    </a:cubicBezTo>
                    <a:cubicBezTo>
                      <a:pt x="252529" y="1347537"/>
                      <a:pt x="174837" y="1254760"/>
                      <a:pt x="117776" y="1175886"/>
                    </a:cubicBezTo>
                    <a:cubicBezTo>
                      <a:pt x="60715" y="1097012"/>
                      <a:pt x="12834" y="991402"/>
                      <a:pt x="6417" y="914400"/>
                    </a:cubicBezTo>
                    <a:cubicBezTo>
                      <a:pt x="0" y="837398"/>
                      <a:pt x="37699" y="882984"/>
                      <a:pt x="50399" y="752374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6" name="Freeform 45"/>
              <p:cNvSpPr>
                <a:spLocks noChangeAspect="1"/>
              </p:cNvSpPr>
              <p:nvPr/>
            </p:nvSpPr>
            <p:spPr bwMode="auto">
              <a:xfrm rot="19020000">
                <a:off x="7418699" y="5038750"/>
                <a:ext cx="804212" cy="803446"/>
              </a:xfrm>
              <a:custGeom>
                <a:avLst/>
                <a:gdLst>
                  <a:gd name="T0" fmla="*/ 2147483647 w 1645920"/>
                  <a:gd name="T1" fmla="*/ 2147483647 h 1719714"/>
                  <a:gd name="T2" fmla="*/ 2147483647 w 1645920"/>
                  <a:gd name="T3" fmla="*/ 2147483647 h 1719714"/>
                  <a:gd name="T4" fmla="*/ 2147483647 w 1645920"/>
                  <a:gd name="T5" fmla="*/ 2147483647 h 1719714"/>
                  <a:gd name="T6" fmla="*/ 2147483647 w 1645920"/>
                  <a:gd name="T7" fmla="*/ 2147483647 h 1719714"/>
                  <a:gd name="T8" fmla="*/ 2147483647 w 1645920"/>
                  <a:gd name="T9" fmla="*/ 2147483647 h 1719714"/>
                  <a:gd name="T10" fmla="*/ 2147483647 w 1645920"/>
                  <a:gd name="T11" fmla="*/ 2147483647 h 1719714"/>
                  <a:gd name="T12" fmla="*/ 2147483647 w 1645920"/>
                  <a:gd name="T13" fmla="*/ 2147483647 h 1719714"/>
                  <a:gd name="T14" fmla="*/ 2147483647 w 1645920"/>
                  <a:gd name="T15" fmla="*/ 2147483647 h 1719714"/>
                  <a:gd name="T16" fmla="*/ 2147483647 w 1645920"/>
                  <a:gd name="T17" fmla="*/ 2147483647 h 1719714"/>
                  <a:gd name="T18" fmla="*/ 2147483647 w 1645920"/>
                  <a:gd name="T19" fmla="*/ 2147483647 h 1719714"/>
                  <a:gd name="T20" fmla="*/ 2147483647 w 1645920"/>
                  <a:gd name="T21" fmla="*/ 2147483647 h 1719714"/>
                  <a:gd name="T22" fmla="*/ 2147483647 w 1645920"/>
                  <a:gd name="T23" fmla="*/ 2147483647 h 1719714"/>
                  <a:gd name="T24" fmla="*/ 2147483647 w 1645920"/>
                  <a:gd name="T25" fmla="*/ 2147483647 h 1719714"/>
                  <a:gd name="T26" fmla="*/ 2147483647 w 1645920"/>
                  <a:gd name="T27" fmla="*/ 2147483647 h 1719714"/>
                  <a:gd name="T28" fmla="*/ 2147483647 w 1645920"/>
                  <a:gd name="T29" fmla="*/ 2147483647 h 1719714"/>
                  <a:gd name="T30" fmla="*/ 2147483647 w 1645920"/>
                  <a:gd name="T31" fmla="*/ 2147483647 h 1719714"/>
                  <a:gd name="T32" fmla="*/ 2147483647 w 1645920"/>
                  <a:gd name="T33" fmla="*/ 2147483647 h 1719714"/>
                  <a:gd name="T34" fmla="*/ 2147483647 w 1645920"/>
                  <a:gd name="T35" fmla="*/ 2147483647 h 1719714"/>
                  <a:gd name="T36" fmla="*/ 2147483647 w 1645920"/>
                  <a:gd name="T37" fmla="*/ 2147483647 h 1719714"/>
                  <a:gd name="T38" fmla="*/ 2147483647 w 1645920"/>
                  <a:gd name="T39" fmla="*/ 2147483647 h 1719714"/>
                  <a:gd name="T40" fmla="*/ 2147483647 w 1645920"/>
                  <a:gd name="T41" fmla="*/ 2147483647 h 1719714"/>
                  <a:gd name="T42" fmla="*/ 2147483647 w 1645920"/>
                  <a:gd name="T43" fmla="*/ 2147483647 h 1719714"/>
                  <a:gd name="T44" fmla="*/ 2147483647 w 1645920"/>
                  <a:gd name="T45" fmla="*/ 2147483647 h 1719714"/>
                  <a:gd name="T46" fmla="*/ 2147483647 w 1645920"/>
                  <a:gd name="T47" fmla="*/ 2147483647 h 1719714"/>
                  <a:gd name="T48" fmla="*/ 2147483647 w 1645920"/>
                  <a:gd name="T49" fmla="*/ 2147483647 h 1719714"/>
                  <a:gd name="T50" fmla="*/ 2147483647 w 1645920"/>
                  <a:gd name="T51" fmla="*/ 2147483647 h 1719714"/>
                  <a:gd name="T52" fmla="*/ 2147483647 w 1645920"/>
                  <a:gd name="T53" fmla="*/ 2147483647 h 1719714"/>
                  <a:gd name="T54" fmla="*/ 2147483647 w 1645920"/>
                  <a:gd name="T55" fmla="*/ 2147483647 h 1719714"/>
                  <a:gd name="T56" fmla="*/ 2147483647 w 1645920"/>
                  <a:gd name="T57" fmla="*/ 2147483647 h 1719714"/>
                  <a:gd name="T58" fmla="*/ 2147483647 w 1645920"/>
                  <a:gd name="T59" fmla="*/ 2147483647 h 1719714"/>
                  <a:gd name="T60" fmla="*/ 2147483647 w 1645920"/>
                  <a:gd name="T61" fmla="*/ 2147483647 h 171971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45920"/>
                  <a:gd name="T94" fmla="*/ 0 h 1719714"/>
                  <a:gd name="T95" fmla="*/ 1645920 w 1645920"/>
                  <a:gd name="T96" fmla="*/ 1719714 h 171971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45920" h="1719714">
                    <a:moveTo>
                      <a:pt x="49731" y="1161448"/>
                    </a:moveTo>
                    <a:cubicBezTo>
                      <a:pt x="64169" y="1081238"/>
                      <a:pt x="91441" y="1084446"/>
                      <a:pt x="117108" y="1045945"/>
                    </a:cubicBezTo>
                    <a:cubicBezTo>
                      <a:pt x="142775" y="1007444"/>
                      <a:pt x="184485" y="960922"/>
                      <a:pt x="203735" y="930442"/>
                    </a:cubicBezTo>
                    <a:cubicBezTo>
                      <a:pt x="222985" y="899962"/>
                      <a:pt x="226194" y="882315"/>
                      <a:pt x="232611" y="863065"/>
                    </a:cubicBezTo>
                    <a:cubicBezTo>
                      <a:pt x="239028" y="843815"/>
                      <a:pt x="247049" y="837398"/>
                      <a:pt x="242236" y="814939"/>
                    </a:cubicBezTo>
                    <a:cubicBezTo>
                      <a:pt x="237423" y="792480"/>
                      <a:pt x="224590" y="766812"/>
                      <a:pt x="203735" y="728311"/>
                    </a:cubicBezTo>
                    <a:cubicBezTo>
                      <a:pt x="182880" y="689810"/>
                      <a:pt x="141171" y="641684"/>
                      <a:pt x="117108" y="583933"/>
                    </a:cubicBezTo>
                    <a:cubicBezTo>
                      <a:pt x="93045" y="526182"/>
                      <a:pt x="67377" y="439554"/>
                      <a:pt x="59356" y="381802"/>
                    </a:cubicBezTo>
                    <a:cubicBezTo>
                      <a:pt x="51335" y="324050"/>
                      <a:pt x="56147" y="283945"/>
                      <a:pt x="68981" y="237423"/>
                    </a:cubicBezTo>
                    <a:cubicBezTo>
                      <a:pt x="81815" y="190901"/>
                      <a:pt x="109086" y="139566"/>
                      <a:pt x="136358" y="102669"/>
                    </a:cubicBezTo>
                    <a:cubicBezTo>
                      <a:pt x="163630" y="65772"/>
                      <a:pt x="194110" y="32084"/>
                      <a:pt x="232611" y="16042"/>
                    </a:cubicBezTo>
                    <a:cubicBezTo>
                      <a:pt x="271112" y="0"/>
                      <a:pt x="319239" y="1604"/>
                      <a:pt x="367365" y="6417"/>
                    </a:cubicBezTo>
                    <a:cubicBezTo>
                      <a:pt x="415491" y="11230"/>
                      <a:pt x="471639" y="19251"/>
                      <a:pt x="521369" y="44918"/>
                    </a:cubicBezTo>
                    <a:cubicBezTo>
                      <a:pt x="571099" y="70585"/>
                      <a:pt x="620830" y="113899"/>
                      <a:pt x="665748" y="160421"/>
                    </a:cubicBezTo>
                    <a:cubicBezTo>
                      <a:pt x="710666" y="206943"/>
                      <a:pt x="757188" y="267903"/>
                      <a:pt x="790876" y="324050"/>
                    </a:cubicBezTo>
                    <a:cubicBezTo>
                      <a:pt x="824564" y="380197"/>
                      <a:pt x="837398" y="462012"/>
                      <a:pt x="867878" y="497305"/>
                    </a:cubicBezTo>
                    <a:cubicBezTo>
                      <a:pt x="898358" y="532598"/>
                      <a:pt x="911192" y="527785"/>
                      <a:pt x="973756" y="535806"/>
                    </a:cubicBezTo>
                    <a:cubicBezTo>
                      <a:pt x="1036320" y="543827"/>
                      <a:pt x="1158241" y="527785"/>
                      <a:pt x="1243264" y="545431"/>
                    </a:cubicBezTo>
                    <a:cubicBezTo>
                      <a:pt x="1328287" y="563077"/>
                      <a:pt x="1419727" y="591953"/>
                      <a:pt x="1483895" y="641684"/>
                    </a:cubicBezTo>
                    <a:cubicBezTo>
                      <a:pt x="1548063" y="691415"/>
                      <a:pt x="1610628" y="774834"/>
                      <a:pt x="1628274" y="843815"/>
                    </a:cubicBezTo>
                    <a:cubicBezTo>
                      <a:pt x="1645920" y="912796"/>
                      <a:pt x="1628274" y="996214"/>
                      <a:pt x="1589773" y="1055570"/>
                    </a:cubicBezTo>
                    <a:cubicBezTo>
                      <a:pt x="1551272" y="1114926"/>
                      <a:pt x="1487104" y="1169469"/>
                      <a:pt x="1397268" y="1199949"/>
                    </a:cubicBezTo>
                    <a:cubicBezTo>
                      <a:pt x="1307432" y="1230429"/>
                      <a:pt x="1132573" y="1233637"/>
                      <a:pt x="1050758" y="1238450"/>
                    </a:cubicBezTo>
                    <a:lnTo>
                      <a:pt x="906379" y="1228825"/>
                    </a:lnTo>
                    <a:cubicBezTo>
                      <a:pt x="874295" y="1227221"/>
                      <a:pt x="880712" y="1209575"/>
                      <a:pt x="858253" y="1228825"/>
                    </a:cubicBezTo>
                    <a:cubicBezTo>
                      <a:pt x="835794" y="1248075"/>
                      <a:pt x="811731" y="1286576"/>
                      <a:pt x="771626" y="1344328"/>
                    </a:cubicBezTo>
                    <a:cubicBezTo>
                      <a:pt x="731521" y="1402080"/>
                      <a:pt x="683394" y="1515979"/>
                      <a:pt x="617621" y="1575335"/>
                    </a:cubicBezTo>
                    <a:cubicBezTo>
                      <a:pt x="551848" y="1634691"/>
                      <a:pt x="442762" y="1681213"/>
                      <a:pt x="376990" y="1700463"/>
                    </a:cubicBezTo>
                    <a:cubicBezTo>
                      <a:pt x="311218" y="1719713"/>
                      <a:pt x="280738" y="1719714"/>
                      <a:pt x="222986" y="1690838"/>
                    </a:cubicBezTo>
                    <a:cubicBezTo>
                      <a:pt x="165234" y="1661962"/>
                      <a:pt x="60960" y="1615440"/>
                      <a:pt x="30480" y="1527208"/>
                    </a:cubicBezTo>
                    <a:cubicBezTo>
                      <a:pt x="0" y="1438976"/>
                      <a:pt x="35293" y="1241659"/>
                      <a:pt x="49731" y="116144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flipV="1">
                <a:off x="8127215" y="5365172"/>
                <a:ext cx="705449" cy="75301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8628767" y="4998614"/>
                <a:ext cx="515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Ψ</a:t>
                </a:r>
                <a:r>
                  <a:rPr lang="en-US" b="1" baseline="-25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2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>
                <a:off x="7924518" y="5566574"/>
                <a:ext cx="908146" cy="243783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8646696" y="5441025"/>
                <a:ext cx="4933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Ψ</a:t>
                </a:r>
                <a:r>
                  <a:rPr lang="en-US" b="1" baseline="-25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3</a:t>
                </a:r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148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11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does the flow harmonic coefficients mean in AA?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9299" y="3015396"/>
            <a:ext cx="2530744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anisotropy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52" name="Picture 51" descr="Capture d'écran 2015-09-23 00.43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1" y="1359807"/>
            <a:ext cx="2124363" cy="166301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819523" y="3038672"/>
            <a:ext cx="6336156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inhomogeneity</a:t>
            </a:r>
            <a:endParaRPr lang="en-US" b="1" dirty="0">
              <a:latin typeface="Calibri"/>
              <a:cs typeface="Calibri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320520" y="1113744"/>
            <a:ext cx="2858748" cy="2047228"/>
            <a:chOff x="2563083" y="1093020"/>
            <a:chExt cx="2858748" cy="2047228"/>
          </a:xfrm>
        </p:grpSpPr>
        <p:grpSp>
          <p:nvGrpSpPr>
            <p:cNvPr id="59" name="Group 58"/>
            <p:cNvGrpSpPr/>
            <p:nvPr/>
          </p:nvGrpSpPr>
          <p:grpSpPr>
            <a:xfrm>
              <a:off x="2563083" y="1209402"/>
              <a:ext cx="2858748" cy="1930846"/>
              <a:chOff x="2563083" y="1209402"/>
              <a:chExt cx="2858748" cy="193084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3083" y="1209402"/>
                <a:ext cx="2401462" cy="1930846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4675909" y="2320636"/>
                <a:ext cx="288636" cy="3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636818" y="1246909"/>
                <a:ext cx="254000" cy="230909"/>
              </a:xfrm>
              <a:custGeom>
                <a:avLst/>
                <a:gdLst>
                  <a:gd name="connsiteX0" fmla="*/ 11546 w 254000"/>
                  <a:gd name="connsiteY0" fmla="*/ 219364 h 230909"/>
                  <a:gd name="connsiteX1" fmla="*/ 254000 w 254000"/>
                  <a:gd name="connsiteY1" fmla="*/ 230909 h 230909"/>
                  <a:gd name="connsiteX2" fmla="*/ 242455 w 254000"/>
                  <a:gd name="connsiteY2" fmla="*/ 11546 h 230909"/>
                  <a:gd name="connsiteX3" fmla="*/ 46182 w 254000"/>
                  <a:gd name="connsiteY3" fmla="*/ 0 h 230909"/>
                  <a:gd name="connsiteX4" fmla="*/ 0 w 254000"/>
                  <a:gd name="connsiteY4" fmla="*/ 92364 h 230909"/>
                  <a:gd name="connsiteX5" fmla="*/ 11546 w 254000"/>
                  <a:gd name="connsiteY5" fmla="*/ 219364 h 230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000" h="230909">
                    <a:moveTo>
                      <a:pt x="11546" y="219364"/>
                    </a:moveTo>
                    <a:lnTo>
                      <a:pt x="254000" y="230909"/>
                    </a:lnTo>
                    <a:lnTo>
                      <a:pt x="242455" y="11546"/>
                    </a:lnTo>
                    <a:lnTo>
                      <a:pt x="46182" y="0"/>
                    </a:lnTo>
                    <a:lnTo>
                      <a:pt x="0" y="92364"/>
                    </a:lnTo>
                    <a:lnTo>
                      <a:pt x="11546" y="2193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066143" y="1351643"/>
                <a:ext cx="326571" cy="226786"/>
              </a:xfrm>
              <a:custGeom>
                <a:avLst/>
                <a:gdLst>
                  <a:gd name="connsiteX0" fmla="*/ 54428 w 326571"/>
                  <a:gd name="connsiteY0" fmla="*/ 0 h 226786"/>
                  <a:gd name="connsiteX1" fmla="*/ 299357 w 326571"/>
                  <a:gd name="connsiteY1" fmla="*/ 81643 h 226786"/>
                  <a:gd name="connsiteX2" fmla="*/ 326571 w 326571"/>
                  <a:gd name="connsiteY2" fmla="*/ 226786 h 226786"/>
                  <a:gd name="connsiteX3" fmla="*/ 0 w 326571"/>
                  <a:gd name="connsiteY3" fmla="*/ 226786 h 226786"/>
                  <a:gd name="connsiteX4" fmla="*/ 54428 w 326571"/>
                  <a:gd name="connsiteY4" fmla="*/ 0 h 22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571" h="226786">
                    <a:moveTo>
                      <a:pt x="54428" y="0"/>
                    </a:moveTo>
                    <a:lnTo>
                      <a:pt x="299357" y="81643"/>
                    </a:lnTo>
                    <a:lnTo>
                      <a:pt x="326571" y="226786"/>
                    </a:lnTo>
                    <a:lnTo>
                      <a:pt x="0" y="226786"/>
                    </a:lnTo>
                    <a:lnTo>
                      <a:pt x="5442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4535714" y="1678214"/>
                <a:ext cx="299357" cy="199572"/>
              </a:xfrm>
              <a:custGeom>
                <a:avLst/>
                <a:gdLst>
                  <a:gd name="connsiteX0" fmla="*/ 0 w 299357"/>
                  <a:gd name="connsiteY0" fmla="*/ 18143 h 199572"/>
                  <a:gd name="connsiteX1" fmla="*/ 45357 w 299357"/>
                  <a:gd name="connsiteY1" fmla="*/ 199572 h 199572"/>
                  <a:gd name="connsiteX2" fmla="*/ 299357 w 299357"/>
                  <a:gd name="connsiteY2" fmla="*/ 172357 h 199572"/>
                  <a:gd name="connsiteX3" fmla="*/ 299357 w 299357"/>
                  <a:gd name="connsiteY3" fmla="*/ 0 h 199572"/>
                  <a:gd name="connsiteX4" fmla="*/ 0 w 299357"/>
                  <a:gd name="connsiteY4" fmla="*/ 18143 h 19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357" h="199572">
                    <a:moveTo>
                      <a:pt x="0" y="18143"/>
                    </a:moveTo>
                    <a:lnTo>
                      <a:pt x="45357" y="199572"/>
                    </a:lnTo>
                    <a:lnTo>
                      <a:pt x="299357" y="172357"/>
                    </a:lnTo>
                    <a:lnTo>
                      <a:pt x="299357" y="0"/>
                    </a:lnTo>
                    <a:lnTo>
                      <a:pt x="0" y="181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814045" y="1569380"/>
                <a:ext cx="6077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/>
                    <a:cs typeface="Calibri"/>
                  </a:rPr>
                  <a:t>Ψ</a:t>
                </a:r>
                <a:r>
                  <a:rPr lang="en-US" b="1" baseline="-25000" dirty="0" smtClean="0">
                    <a:latin typeface="Calibri"/>
                    <a:cs typeface="Calibri"/>
                  </a:rPr>
                  <a:t>EP</a:t>
                </a:r>
                <a:endParaRPr lang="en-US" b="1" baseline="-25000" dirty="0">
                  <a:latin typeface="Calibri"/>
                  <a:cs typeface="Calibri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680864" y="1941269"/>
                <a:ext cx="2267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x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3573321" y="1093020"/>
              <a:ext cx="20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y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>
            <a:off x="2516842" y="2179725"/>
            <a:ext cx="625929" cy="161636"/>
          </a:xfrm>
          <a:prstGeom prst="right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>
            <a:off x="5827487" y="2168053"/>
            <a:ext cx="625929" cy="161636"/>
          </a:xfrm>
          <a:prstGeom prst="rightArrow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365215" y="3712858"/>
            <a:ext cx="5628106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Ψ</a:t>
            </a:r>
            <a:r>
              <a:rPr lang="en-US" sz="2400" b="1" baseline="-25000" dirty="0">
                <a:latin typeface="Calibri"/>
                <a:cs typeface="Calibri"/>
              </a:rPr>
              <a:t>EP</a:t>
            </a:r>
            <a:r>
              <a:rPr lang="en-US" sz="2400" dirty="0">
                <a:latin typeface="Calibri"/>
                <a:cs typeface="Calibri"/>
              </a:rPr>
              <a:t>: Direction of maximum particle density 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1951" y="4665017"/>
            <a:ext cx="5341027" cy="1672458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359054" y="4142021"/>
            <a:ext cx="2713927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800" u="sng" dirty="0">
                <a:latin typeface="Calibri"/>
                <a:cs typeface="Calibri"/>
              </a:rPr>
              <a:t>Final state: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7141" y="3602601"/>
            <a:ext cx="2014196" cy="224675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Flow </a:t>
            </a:r>
            <a:endParaRPr lang="en-US" sz="28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≈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Geometry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+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Fluctuations</a:t>
            </a:r>
            <a:endParaRPr lang="en-US" sz="2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749458" y="1314476"/>
            <a:ext cx="2243863" cy="1730498"/>
            <a:chOff x="6900137" y="4535588"/>
            <a:chExt cx="2243863" cy="1730498"/>
          </a:xfrm>
        </p:grpSpPr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>
              <a:off x="7344435" y="4535588"/>
              <a:ext cx="1148873" cy="1730498"/>
              <a:chOff x="321318" y="1438200"/>
              <a:chExt cx="5630715" cy="6196500"/>
            </a:xfrm>
          </p:grpSpPr>
          <p:pic>
            <p:nvPicPr>
              <p:cNvPr id="85" name="Picture 11"/>
              <p:cNvPicPr>
                <a:picLocks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06" r="206"/>
              <a:stretch/>
            </p:blipFill>
            <p:spPr bwMode="auto">
              <a:xfrm>
                <a:off x="741197" y="2056807"/>
                <a:ext cx="3558343" cy="5124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</p:pic>
          <p:sp>
            <p:nvSpPr>
              <p:cNvPr id="86" name="Freeform 85"/>
              <p:cNvSpPr/>
              <p:nvPr/>
            </p:nvSpPr>
            <p:spPr>
              <a:xfrm>
                <a:off x="2264527" y="1438200"/>
                <a:ext cx="3687506" cy="6196500"/>
              </a:xfrm>
              <a:custGeom>
                <a:avLst/>
                <a:gdLst>
                  <a:gd name="connsiteX0" fmla="*/ 45902 w 3687506"/>
                  <a:gd name="connsiteY0" fmla="*/ 826200 h 6196500"/>
                  <a:gd name="connsiteX1" fmla="*/ 168309 w 3687506"/>
                  <a:gd name="connsiteY1" fmla="*/ 856800 h 6196500"/>
                  <a:gd name="connsiteX2" fmla="*/ 260114 w 3687506"/>
                  <a:gd name="connsiteY2" fmla="*/ 918000 h 6196500"/>
                  <a:gd name="connsiteX3" fmla="*/ 367220 w 3687506"/>
                  <a:gd name="connsiteY3" fmla="*/ 1040400 h 6196500"/>
                  <a:gd name="connsiteX4" fmla="*/ 413123 w 3687506"/>
                  <a:gd name="connsiteY4" fmla="*/ 1147500 h 6196500"/>
                  <a:gd name="connsiteX5" fmla="*/ 428424 w 3687506"/>
                  <a:gd name="connsiteY5" fmla="*/ 1193400 h 6196500"/>
                  <a:gd name="connsiteX6" fmla="*/ 474326 w 3687506"/>
                  <a:gd name="connsiteY6" fmla="*/ 1224000 h 6196500"/>
                  <a:gd name="connsiteX7" fmla="*/ 550830 w 3687506"/>
                  <a:gd name="connsiteY7" fmla="*/ 1300500 h 6196500"/>
                  <a:gd name="connsiteX8" fmla="*/ 581432 w 3687506"/>
                  <a:gd name="connsiteY8" fmla="*/ 1346400 h 6196500"/>
                  <a:gd name="connsiteX9" fmla="*/ 596733 w 3687506"/>
                  <a:gd name="connsiteY9" fmla="*/ 1392300 h 6196500"/>
                  <a:gd name="connsiteX10" fmla="*/ 642636 w 3687506"/>
                  <a:gd name="connsiteY10" fmla="*/ 1407600 h 6196500"/>
                  <a:gd name="connsiteX11" fmla="*/ 688538 w 3687506"/>
                  <a:gd name="connsiteY11" fmla="*/ 1377000 h 6196500"/>
                  <a:gd name="connsiteX12" fmla="*/ 703839 w 3687506"/>
                  <a:gd name="connsiteY12" fmla="*/ 1331100 h 6196500"/>
                  <a:gd name="connsiteX13" fmla="*/ 749742 w 3687506"/>
                  <a:gd name="connsiteY13" fmla="*/ 1315800 h 6196500"/>
                  <a:gd name="connsiteX14" fmla="*/ 826246 w 3687506"/>
                  <a:gd name="connsiteY14" fmla="*/ 1300500 h 6196500"/>
                  <a:gd name="connsiteX15" fmla="*/ 963954 w 3687506"/>
                  <a:gd name="connsiteY15" fmla="*/ 1269900 h 6196500"/>
                  <a:gd name="connsiteX16" fmla="*/ 1254670 w 3687506"/>
                  <a:gd name="connsiteY16" fmla="*/ 1285200 h 6196500"/>
                  <a:gd name="connsiteX17" fmla="*/ 1346475 w 3687506"/>
                  <a:gd name="connsiteY17" fmla="*/ 1346400 h 6196500"/>
                  <a:gd name="connsiteX18" fmla="*/ 1392378 w 3687506"/>
                  <a:gd name="connsiteY18" fmla="*/ 1377000 h 6196500"/>
                  <a:gd name="connsiteX19" fmla="*/ 1438280 w 3687506"/>
                  <a:gd name="connsiteY19" fmla="*/ 1407600 h 6196500"/>
                  <a:gd name="connsiteX20" fmla="*/ 1453581 w 3687506"/>
                  <a:gd name="connsiteY20" fmla="*/ 1453500 h 6196500"/>
                  <a:gd name="connsiteX21" fmla="*/ 1484183 w 3687506"/>
                  <a:gd name="connsiteY21" fmla="*/ 1499400 h 6196500"/>
                  <a:gd name="connsiteX22" fmla="*/ 1499483 w 3687506"/>
                  <a:gd name="connsiteY22" fmla="*/ 1575900 h 6196500"/>
                  <a:gd name="connsiteX23" fmla="*/ 1545386 w 3687506"/>
                  <a:gd name="connsiteY23" fmla="*/ 1667700 h 6196500"/>
                  <a:gd name="connsiteX24" fmla="*/ 1560687 w 3687506"/>
                  <a:gd name="connsiteY24" fmla="*/ 1790100 h 6196500"/>
                  <a:gd name="connsiteX25" fmla="*/ 1545386 w 3687506"/>
                  <a:gd name="connsiteY25" fmla="*/ 1851300 h 6196500"/>
                  <a:gd name="connsiteX26" fmla="*/ 1499483 w 3687506"/>
                  <a:gd name="connsiteY26" fmla="*/ 1958400 h 6196500"/>
                  <a:gd name="connsiteX27" fmla="*/ 1468882 w 3687506"/>
                  <a:gd name="connsiteY27" fmla="*/ 2096100 h 6196500"/>
                  <a:gd name="connsiteX28" fmla="*/ 1530085 w 3687506"/>
                  <a:gd name="connsiteY28" fmla="*/ 2187900 h 6196500"/>
                  <a:gd name="connsiteX29" fmla="*/ 1560687 w 3687506"/>
                  <a:gd name="connsiteY29" fmla="*/ 2233800 h 6196500"/>
                  <a:gd name="connsiteX30" fmla="*/ 1606589 w 3687506"/>
                  <a:gd name="connsiteY30" fmla="*/ 2249100 h 6196500"/>
                  <a:gd name="connsiteX31" fmla="*/ 1652492 w 3687506"/>
                  <a:gd name="connsiteY31" fmla="*/ 2279700 h 6196500"/>
                  <a:gd name="connsiteX32" fmla="*/ 1728996 w 3687506"/>
                  <a:gd name="connsiteY32" fmla="*/ 2356200 h 6196500"/>
                  <a:gd name="connsiteX33" fmla="*/ 1774899 w 3687506"/>
                  <a:gd name="connsiteY33" fmla="*/ 2448000 h 6196500"/>
                  <a:gd name="connsiteX34" fmla="*/ 1790200 w 3687506"/>
                  <a:gd name="connsiteY34" fmla="*/ 2570400 h 6196500"/>
                  <a:gd name="connsiteX35" fmla="*/ 1805501 w 3687506"/>
                  <a:gd name="connsiteY35" fmla="*/ 2738700 h 6196500"/>
                  <a:gd name="connsiteX36" fmla="*/ 1820801 w 3687506"/>
                  <a:gd name="connsiteY36" fmla="*/ 2784600 h 6196500"/>
                  <a:gd name="connsiteX37" fmla="*/ 1958509 w 3687506"/>
                  <a:gd name="connsiteY37" fmla="*/ 2861100 h 6196500"/>
                  <a:gd name="connsiteX38" fmla="*/ 2019713 w 3687506"/>
                  <a:gd name="connsiteY38" fmla="*/ 2998800 h 6196500"/>
                  <a:gd name="connsiteX39" fmla="*/ 2035013 w 3687506"/>
                  <a:gd name="connsiteY39" fmla="*/ 3090600 h 6196500"/>
                  <a:gd name="connsiteX40" fmla="*/ 2050314 w 3687506"/>
                  <a:gd name="connsiteY40" fmla="*/ 3151800 h 6196500"/>
                  <a:gd name="connsiteX41" fmla="*/ 2035013 w 3687506"/>
                  <a:gd name="connsiteY41" fmla="*/ 3304800 h 6196500"/>
                  <a:gd name="connsiteX42" fmla="*/ 2004412 w 3687506"/>
                  <a:gd name="connsiteY42" fmla="*/ 3350700 h 6196500"/>
                  <a:gd name="connsiteX43" fmla="*/ 1989111 w 3687506"/>
                  <a:gd name="connsiteY43" fmla="*/ 3396600 h 6196500"/>
                  <a:gd name="connsiteX44" fmla="*/ 1927907 w 3687506"/>
                  <a:gd name="connsiteY44" fmla="*/ 3488400 h 6196500"/>
                  <a:gd name="connsiteX45" fmla="*/ 1897306 w 3687506"/>
                  <a:gd name="connsiteY45" fmla="*/ 3534300 h 6196500"/>
                  <a:gd name="connsiteX46" fmla="*/ 1866704 w 3687506"/>
                  <a:gd name="connsiteY46" fmla="*/ 3595500 h 6196500"/>
                  <a:gd name="connsiteX47" fmla="*/ 1851403 w 3687506"/>
                  <a:gd name="connsiteY47" fmla="*/ 3641400 h 6196500"/>
                  <a:gd name="connsiteX48" fmla="*/ 1820801 w 3687506"/>
                  <a:gd name="connsiteY48" fmla="*/ 3687300 h 6196500"/>
                  <a:gd name="connsiteX49" fmla="*/ 1790200 w 3687506"/>
                  <a:gd name="connsiteY49" fmla="*/ 3916800 h 6196500"/>
                  <a:gd name="connsiteX50" fmla="*/ 1759598 w 3687506"/>
                  <a:gd name="connsiteY50" fmla="*/ 4008600 h 6196500"/>
                  <a:gd name="connsiteX51" fmla="*/ 1744297 w 3687506"/>
                  <a:gd name="connsiteY51" fmla="*/ 4054500 h 6196500"/>
                  <a:gd name="connsiteX52" fmla="*/ 1728996 w 3687506"/>
                  <a:gd name="connsiteY52" fmla="*/ 4192200 h 6196500"/>
                  <a:gd name="connsiteX53" fmla="*/ 1698395 w 3687506"/>
                  <a:gd name="connsiteY53" fmla="*/ 4329900 h 6196500"/>
                  <a:gd name="connsiteX54" fmla="*/ 1683094 w 3687506"/>
                  <a:gd name="connsiteY54" fmla="*/ 4482900 h 6196500"/>
                  <a:gd name="connsiteX55" fmla="*/ 1652492 w 3687506"/>
                  <a:gd name="connsiteY55" fmla="*/ 4528800 h 6196500"/>
                  <a:gd name="connsiteX56" fmla="*/ 1621890 w 3687506"/>
                  <a:gd name="connsiteY56" fmla="*/ 4620600 h 6196500"/>
                  <a:gd name="connsiteX57" fmla="*/ 1560687 w 3687506"/>
                  <a:gd name="connsiteY57" fmla="*/ 4804200 h 6196500"/>
                  <a:gd name="connsiteX58" fmla="*/ 1545386 w 3687506"/>
                  <a:gd name="connsiteY58" fmla="*/ 4850100 h 6196500"/>
                  <a:gd name="connsiteX59" fmla="*/ 1499483 w 3687506"/>
                  <a:gd name="connsiteY59" fmla="*/ 4865400 h 6196500"/>
                  <a:gd name="connsiteX60" fmla="*/ 1392378 w 3687506"/>
                  <a:gd name="connsiteY60" fmla="*/ 5003100 h 6196500"/>
                  <a:gd name="connsiteX61" fmla="*/ 1361776 w 3687506"/>
                  <a:gd name="connsiteY61" fmla="*/ 5049000 h 6196500"/>
                  <a:gd name="connsiteX62" fmla="*/ 1331174 w 3687506"/>
                  <a:gd name="connsiteY62" fmla="*/ 5110200 h 6196500"/>
                  <a:gd name="connsiteX63" fmla="*/ 1239369 w 3687506"/>
                  <a:gd name="connsiteY63" fmla="*/ 5171400 h 6196500"/>
                  <a:gd name="connsiteX64" fmla="*/ 1208767 w 3687506"/>
                  <a:gd name="connsiteY64" fmla="*/ 5217300 h 6196500"/>
                  <a:gd name="connsiteX65" fmla="*/ 1116962 w 3687506"/>
                  <a:gd name="connsiteY65" fmla="*/ 5247900 h 6196500"/>
                  <a:gd name="connsiteX66" fmla="*/ 872148 w 3687506"/>
                  <a:gd name="connsiteY66" fmla="*/ 5324400 h 6196500"/>
                  <a:gd name="connsiteX67" fmla="*/ 826246 w 3687506"/>
                  <a:gd name="connsiteY67" fmla="*/ 5355000 h 6196500"/>
                  <a:gd name="connsiteX68" fmla="*/ 810945 w 3687506"/>
                  <a:gd name="connsiteY68" fmla="*/ 5400900 h 6196500"/>
                  <a:gd name="connsiteX69" fmla="*/ 749742 w 3687506"/>
                  <a:gd name="connsiteY69" fmla="*/ 5492700 h 6196500"/>
                  <a:gd name="connsiteX70" fmla="*/ 719140 w 3687506"/>
                  <a:gd name="connsiteY70" fmla="*/ 5538600 h 6196500"/>
                  <a:gd name="connsiteX71" fmla="*/ 688538 w 3687506"/>
                  <a:gd name="connsiteY71" fmla="*/ 5584500 h 6196500"/>
                  <a:gd name="connsiteX72" fmla="*/ 673237 w 3687506"/>
                  <a:gd name="connsiteY72" fmla="*/ 5630400 h 6196500"/>
                  <a:gd name="connsiteX73" fmla="*/ 535530 w 3687506"/>
                  <a:gd name="connsiteY73" fmla="*/ 5691600 h 6196500"/>
                  <a:gd name="connsiteX74" fmla="*/ 489627 w 3687506"/>
                  <a:gd name="connsiteY74" fmla="*/ 5722200 h 6196500"/>
                  <a:gd name="connsiteX75" fmla="*/ 336618 w 3687506"/>
                  <a:gd name="connsiteY75" fmla="*/ 5706900 h 6196500"/>
                  <a:gd name="connsiteX76" fmla="*/ 290716 w 3687506"/>
                  <a:gd name="connsiteY76" fmla="*/ 5722200 h 6196500"/>
                  <a:gd name="connsiteX77" fmla="*/ 336618 w 3687506"/>
                  <a:gd name="connsiteY77" fmla="*/ 5921100 h 6196500"/>
                  <a:gd name="connsiteX78" fmla="*/ 428424 w 3687506"/>
                  <a:gd name="connsiteY78" fmla="*/ 5951700 h 6196500"/>
                  <a:gd name="connsiteX79" fmla="*/ 520229 w 3687506"/>
                  <a:gd name="connsiteY79" fmla="*/ 5997600 h 6196500"/>
                  <a:gd name="connsiteX80" fmla="*/ 627335 w 3687506"/>
                  <a:gd name="connsiteY80" fmla="*/ 6043500 h 6196500"/>
                  <a:gd name="connsiteX81" fmla="*/ 719140 w 3687506"/>
                  <a:gd name="connsiteY81" fmla="*/ 6058800 h 6196500"/>
                  <a:gd name="connsiteX82" fmla="*/ 795644 w 3687506"/>
                  <a:gd name="connsiteY82" fmla="*/ 6074100 h 6196500"/>
                  <a:gd name="connsiteX83" fmla="*/ 887449 w 3687506"/>
                  <a:gd name="connsiteY83" fmla="*/ 6089400 h 6196500"/>
                  <a:gd name="connsiteX84" fmla="*/ 1315873 w 3687506"/>
                  <a:gd name="connsiteY84" fmla="*/ 6196500 h 6196500"/>
                  <a:gd name="connsiteX85" fmla="*/ 1652492 w 3687506"/>
                  <a:gd name="connsiteY85" fmla="*/ 6165900 h 6196500"/>
                  <a:gd name="connsiteX86" fmla="*/ 1882005 w 3687506"/>
                  <a:gd name="connsiteY86" fmla="*/ 6120000 h 6196500"/>
                  <a:gd name="connsiteX87" fmla="*/ 2065615 w 3687506"/>
                  <a:gd name="connsiteY87" fmla="*/ 6089400 h 6196500"/>
                  <a:gd name="connsiteX88" fmla="*/ 2463437 w 3687506"/>
                  <a:gd name="connsiteY88" fmla="*/ 5997600 h 6196500"/>
                  <a:gd name="connsiteX89" fmla="*/ 2815357 w 3687506"/>
                  <a:gd name="connsiteY89" fmla="*/ 5905800 h 6196500"/>
                  <a:gd name="connsiteX90" fmla="*/ 3106073 w 3687506"/>
                  <a:gd name="connsiteY90" fmla="*/ 5768100 h 6196500"/>
                  <a:gd name="connsiteX91" fmla="*/ 3167277 w 3687506"/>
                  <a:gd name="connsiteY91" fmla="*/ 5722200 h 6196500"/>
                  <a:gd name="connsiteX92" fmla="*/ 3243781 w 3687506"/>
                  <a:gd name="connsiteY92" fmla="*/ 5676300 h 6196500"/>
                  <a:gd name="connsiteX93" fmla="*/ 3274383 w 3687506"/>
                  <a:gd name="connsiteY93" fmla="*/ 5630400 h 6196500"/>
                  <a:gd name="connsiteX94" fmla="*/ 3320285 w 3687506"/>
                  <a:gd name="connsiteY94" fmla="*/ 5584500 h 6196500"/>
                  <a:gd name="connsiteX95" fmla="*/ 3457993 w 3687506"/>
                  <a:gd name="connsiteY95" fmla="*/ 5033700 h 6196500"/>
                  <a:gd name="connsiteX96" fmla="*/ 3549798 w 3687506"/>
                  <a:gd name="connsiteY96" fmla="*/ 4620600 h 6196500"/>
                  <a:gd name="connsiteX97" fmla="*/ 3641603 w 3687506"/>
                  <a:gd name="connsiteY97" fmla="*/ 3901500 h 6196500"/>
                  <a:gd name="connsiteX98" fmla="*/ 3687506 w 3687506"/>
                  <a:gd name="connsiteY98" fmla="*/ 3335400 h 6196500"/>
                  <a:gd name="connsiteX99" fmla="*/ 3672205 w 3687506"/>
                  <a:gd name="connsiteY99" fmla="*/ 2891700 h 6196500"/>
                  <a:gd name="connsiteX100" fmla="*/ 3611002 w 3687506"/>
                  <a:gd name="connsiteY100" fmla="*/ 2769300 h 6196500"/>
                  <a:gd name="connsiteX101" fmla="*/ 3565099 w 3687506"/>
                  <a:gd name="connsiteY101" fmla="*/ 2646900 h 6196500"/>
                  <a:gd name="connsiteX102" fmla="*/ 3350887 w 3687506"/>
                  <a:gd name="connsiteY102" fmla="*/ 1698300 h 6196500"/>
                  <a:gd name="connsiteX103" fmla="*/ 3259082 w 3687506"/>
                  <a:gd name="connsiteY103" fmla="*/ 1484100 h 6196500"/>
                  <a:gd name="connsiteX104" fmla="*/ 3106073 w 3687506"/>
                  <a:gd name="connsiteY104" fmla="*/ 1009800 h 6196500"/>
                  <a:gd name="connsiteX105" fmla="*/ 3044870 w 3687506"/>
                  <a:gd name="connsiteY105" fmla="*/ 918000 h 6196500"/>
                  <a:gd name="connsiteX106" fmla="*/ 2998967 w 3687506"/>
                  <a:gd name="connsiteY106" fmla="*/ 887400 h 6196500"/>
                  <a:gd name="connsiteX107" fmla="*/ 2876561 w 3687506"/>
                  <a:gd name="connsiteY107" fmla="*/ 795600 h 6196500"/>
                  <a:gd name="connsiteX108" fmla="*/ 2570543 w 3687506"/>
                  <a:gd name="connsiteY108" fmla="*/ 596700 h 6196500"/>
                  <a:gd name="connsiteX109" fmla="*/ 2019713 w 3687506"/>
                  <a:gd name="connsiteY109" fmla="*/ 260100 h 6196500"/>
                  <a:gd name="connsiteX110" fmla="*/ 1728996 w 3687506"/>
                  <a:gd name="connsiteY110" fmla="*/ 122400 h 6196500"/>
                  <a:gd name="connsiteX111" fmla="*/ 1514784 w 3687506"/>
                  <a:gd name="connsiteY111" fmla="*/ 61200 h 6196500"/>
                  <a:gd name="connsiteX112" fmla="*/ 994555 w 3687506"/>
                  <a:gd name="connsiteY112" fmla="*/ 0 h 6196500"/>
                  <a:gd name="connsiteX113" fmla="*/ 413123 w 3687506"/>
                  <a:gd name="connsiteY113" fmla="*/ 76500 h 6196500"/>
                  <a:gd name="connsiteX114" fmla="*/ 367220 w 3687506"/>
                  <a:gd name="connsiteY114" fmla="*/ 107100 h 6196500"/>
                  <a:gd name="connsiteX115" fmla="*/ 260114 w 3687506"/>
                  <a:gd name="connsiteY115" fmla="*/ 214200 h 6196500"/>
                  <a:gd name="connsiteX116" fmla="*/ 107106 w 3687506"/>
                  <a:gd name="connsiteY116" fmla="*/ 290700 h 6196500"/>
                  <a:gd name="connsiteX117" fmla="*/ 45902 w 3687506"/>
                  <a:gd name="connsiteY117" fmla="*/ 504900 h 6196500"/>
                  <a:gd name="connsiteX118" fmla="*/ 30601 w 3687506"/>
                  <a:gd name="connsiteY118" fmla="*/ 566100 h 6196500"/>
                  <a:gd name="connsiteX119" fmla="*/ 0 w 3687506"/>
                  <a:gd name="connsiteY119" fmla="*/ 657900 h 6196500"/>
                  <a:gd name="connsiteX120" fmla="*/ 45902 w 3687506"/>
                  <a:gd name="connsiteY120" fmla="*/ 703800 h 6196500"/>
                  <a:gd name="connsiteX121" fmla="*/ 45902 w 3687506"/>
                  <a:gd name="connsiteY121" fmla="*/ 826200 h 619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3687506" h="6196500">
                    <a:moveTo>
                      <a:pt x="45902" y="826200"/>
                    </a:moveTo>
                    <a:cubicBezTo>
                      <a:pt x="66303" y="851700"/>
                      <a:pt x="141844" y="842098"/>
                      <a:pt x="168309" y="856800"/>
                    </a:cubicBezTo>
                    <a:cubicBezTo>
                      <a:pt x="200459" y="874660"/>
                      <a:pt x="260114" y="918000"/>
                      <a:pt x="260114" y="918000"/>
                    </a:cubicBezTo>
                    <a:cubicBezTo>
                      <a:pt x="331519" y="1025100"/>
                      <a:pt x="290717" y="989400"/>
                      <a:pt x="367220" y="1040400"/>
                    </a:cubicBezTo>
                    <a:cubicBezTo>
                      <a:pt x="403104" y="1148043"/>
                      <a:pt x="356401" y="1015156"/>
                      <a:pt x="413123" y="1147500"/>
                    </a:cubicBezTo>
                    <a:cubicBezTo>
                      <a:pt x="419476" y="1162324"/>
                      <a:pt x="418349" y="1180807"/>
                      <a:pt x="428424" y="1193400"/>
                    </a:cubicBezTo>
                    <a:cubicBezTo>
                      <a:pt x="439912" y="1207759"/>
                      <a:pt x="459025" y="1213800"/>
                      <a:pt x="474326" y="1224000"/>
                    </a:cubicBezTo>
                    <a:cubicBezTo>
                      <a:pt x="555931" y="1346399"/>
                      <a:pt x="448825" y="1198500"/>
                      <a:pt x="550830" y="1300500"/>
                    </a:cubicBezTo>
                    <a:cubicBezTo>
                      <a:pt x="563833" y="1313502"/>
                      <a:pt x="573208" y="1329953"/>
                      <a:pt x="581432" y="1346400"/>
                    </a:cubicBezTo>
                    <a:cubicBezTo>
                      <a:pt x="588645" y="1360825"/>
                      <a:pt x="585329" y="1380896"/>
                      <a:pt x="596733" y="1392300"/>
                    </a:cubicBezTo>
                    <a:cubicBezTo>
                      <a:pt x="608138" y="1403704"/>
                      <a:pt x="627335" y="1402500"/>
                      <a:pt x="642636" y="1407600"/>
                    </a:cubicBezTo>
                    <a:cubicBezTo>
                      <a:pt x="657937" y="1397400"/>
                      <a:pt x="677050" y="1391359"/>
                      <a:pt x="688538" y="1377000"/>
                    </a:cubicBezTo>
                    <a:cubicBezTo>
                      <a:pt x="698613" y="1364407"/>
                      <a:pt x="692435" y="1342504"/>
                      <a:pt x="703839" y="1331100"/>
                    </a:cubicBezTo>
                    <a:cubicBezTo>
                      <a:pt x="715244" y="1319696"/>
                      <a:pt x="734095" y="1319712"/>
                      <a:pt x="749742" y="1315800"/>
                    </a:cubicBezTo>
                    <a:cubicBezTo>
                      <a:pt x="774972" y="1309493"/>
                      <a:pt x="800817" y="1305949"/>
                      <a:pt x="826246" y="1300500"/>
                    </a:cubicBezTo>
                    <a:lnTo>
                      <a:pt x="963954" y="1269900"/>
                    </a:lnTo>
                    <a:cubicBezTo>
                      <a:pt x="1060859" y="1275000"/>
                      <a:pt x="1159515" y="1266170"/>
                      <a:pt x="1254670" y="1285200"/>
                    </a:cubicBezTo>
                    <a:cubicBezTo>
                      <a:pt x="1290734" y="1292412"/>
                      <a:pt x="1315873" y="1326000"/>
                      <a:pt x="1346475" y="1346400"/>
                    </a:cubicBezTo>
                    <a:lnTo>
                      <a:pt x="1392378" y="1377000"/>
                    </a:lnTo>
                    <a:lnTo>
                      <a:pt x="1438280" y="1407600"/>
                    </a:lnTo>
                    <a:cubicBezTo>
                      <a:pt x="1443380" y="1422900"/>
                      <a:pt x="1446368" y="1439075"/>
                      <a:pt x="1453581" y="1453500"/>
                    </a:cubicBezTo>
                    <a:cubicBezTo>
                      <a:pt x="1461805" y="1469947"/>
                      <a:pt x="1477726" y="1482182"/>
                      <a:pt x="1484183" y="1499400"/>
                    </a:cubicBezTo>
                    <a:cubicBezTo>
                      <a:pt x="1493314" y="1523749"/>
                      <a:pt x="1493176" y="1550671"/>
                      <a:pt x="1499483" y="1575900"/>
                    </a:cubicBezTo>
                    <a:cubicBezTo>
                      <a:pt x="1512152" y="1626575"/>
                      <a:pt x="1515469" y="1622827"/>
                      <a:pt x="1545386" y="1667700"/>
                    </a:cubicBezTo>
                    <a:cubicBezTo>
                      <a:pt x="1550486" y="1708500"/>
                      <a:pt x="1560687" y="1748982"/>
                      <a:pt x="1560687" y="1790100"/>
                    </a:cubicBezTo>
                    <a:cubicBezTo>
                      <a:pt x="1560687" y="1811128"/>
                      <a:pt x="1551163" y="1831081"/>
                      <a:pt x="1545386" y="1851300"/>
                    </a:cubicBezTo>
                    <a:cubicBezTo>
                      <a:pt x="1524880" y="1923066"/>
                      <a:pt x="1534458" y="1876795"/>
                      <a:pt x="1499483" y="1958400"/>
                    </a:cubicBezTo>
                    <a:cubicBezTo>
                      <a:pt x="1478939" y="2006333"/>
                      <a:pt x="1478051" y="2041092"/>
                      <a:pt x="1468882" y="2096100"/>
                    </a:cubicBezTo>
                    <a:cubicBezTo>
                      <a:pt x="1495772" y="2176764"/>
                      <a:pt x="1466412" y="2111496"/>
                      <a:pt x="1530085" y="2187900"/>
                    </a:cubicBezTo>
                    <a:cubicBezTo>
                      <a:pt x="1541858" y="2202026"/>
                      <a:pt x="1546328" y="2222313"/>
                      <a:pt x="1560687" y="2233800"/>
                    </a:cubicBezTo>
                    <a:cubicBezTo>
                      <a:pt x="1573281" y="2243875"/>
                      <a:pt x="1592163" y="2241888"/>
                      <a:pt x="1606589" y="2249100"/>
                    </a:cubicBezTo>
                    <a:cubicBezTo>
                      <a:pt x="1623037" y="2257324"/>
                      <a:pt x="1637191" y="2269500"/>
                      <a:pt x="1652492" y="2279700"/>
                    </a:cubicBezTo>
                    <a:cubicBezTo>
                      <a:pt x="1683233" y="2371918"/>
                      <a:pt x="1641733" y="2283484"/>
                      <a:pt x="1728996" y="2356200"/>
                    </a:cubicBezTo>
                    <a:cubicBezTo>
                      <a:pt x="1756376" y="2379015"/>
                      <a:pt x="1764455" y="2416670"/>
                      <a:pt x="1774899" y="2448000"/>
                    </a:cubicBezTo>
                    <a:cubicBezTo>
                      <a:pt x="1779999" y="2488800"/>
                      <a:pt x="1785895" y="2529508"/>
                      <a:pt x="1790200" y="2570400"/>
                    </a:cubicBezTo>
                    <a:cubicBezTo>
                      <a:pt x="1796097" y="2626422"/>
                      <a:pt x="1797534" y="2682935"/>
                      <a:pt x="1805501" y="2738700"/>
                    </a:cubicBezTo>
                    <a:cubicBezTo>
                      <a:pt x="1807782" y="2754666"/>
                      <a:pt x="1809397" y="2773196"/>
                      <a:pt x="1820801" y="2784600"/>
                    </a:cubicBezTo>
                    <a:cubicBezTo>
                      <a:pt x="1873413" y="2837209"/>
                      <a:pt x="1900789" y="2841861"/>
                      <a:pt x="1958509" y="2861100"/>
                    </a:cubicBezTo>
                    <a:cubicBezTo>
                      <a:pt x="1994926" y="2970345"/>
                      <a:pt x="1971218" y="2926062"/>
                      <a:pt x="2019713" y="2998800"/>
                    </a:cubicBezTo>
                    <a:cubicBezTo>
                      <a:pt x="2024813" y="3029400"/>
                      <a:pt x="2028929" y="3060180"/>
                      <a:pt x="2035013" y="3090600"/>
                    </a:cubicBezTo>
                    <a:cubicBezTo>
                      <a:pt x="2039137" y="3111220"/>
                      <a:pt x="2050314" y="3130772"/>
                      <a:pt x="2050314" y="3151800"/>
                    </a:cubicBezTo>
                    <a:cubicBezTo>
                      <a:pt x="2050314" y="3203054"/>
                      <a:pt x="2046539" y="3254858"/>
                      <a:pt x="2035013" y="3304800"/>
                    </a:cubicBezTo>
                    <a:cubicBezTo>
                      <a:pt x="2030878" y="3322718"/>
                      <a:pt x="2012636" y="3334253"/>
                      <a:pt x="2004412" y="3350700"/>
                    </a:cubicBezTo>
                    <a:cubicBezTo>
                      <a:pt x="1997199" y="3365125"/>
                      <a:pt x="1996944" y="3382502"/>
                      <a:pt x="1989111" y="3396600"/>
                    </a:cubicBezTo>
                    <a:cubicBezTo>
                      <a:pt x="1971249" y="3428749"/>
                      <a:pt x="1948308" y="3457800"/>
                      <a:pt x="1927907" y="3488400"/>
                    </a:cubicBezTo>
                    <a:cubicBezTo>
                      <a:pt x="1917707" y="3503700"/>
                      <a:pt x="1905530" y="3517853"/>
                      <a:pt x="1897306" y="3534300"/>
                    </a:cubicBezTo>
                    <a:cubicBezTo>
                      <a:pt x="1887105" y="3554700"/>
                      <a:pt x="1875689" y="3574536"/>
                      <a:pt x="1866704" y="3595500"/>
                    </a:cubicBezTo>
                    <a:cubicBezTo>
                      <a:pt x="1860351" y="3610324"/>
                      <a:pt x="1858616" y="3626975"/>
                      <a:pt x="1851403" y="3641400"/>
                    </a:cubicBezTo>
                    <a:cubicBezTo>
                      <a:pt x="1843179" y="3657847"/>
                      <a:pt x="1831002" y="3672000"/>
                      <a:pt x="1820801" y="3687300"/>
                    </a:cubicBezTo>
                    <a:cubicBezTo>
                      <a:pt x="1777340" y="3817682"/>
                      <a:pt x="1840123" y="3617279"/>
                      <a:pt x="1790200" y="3916800"/>
                    </a:cubicBezTo>
                    <a:cubicBezTo>
                      <a:pt x="1784897" y="3948617"/>
                      <a:pt x="1769799" y="3978000"/>
                      <a:pt x="1759598" y="4008600"/>
                    </a:cubicBezTo>
                    <a:lnTo>
                      <a:pt x="1744297" y="4054500"/>
                    </a:lnTo>
                    <a:cubicBezTo>
                      <a:pt x="1739197" y="4100400"/>
                      <a:pt x="1735528" y="4146482"/>
                      <a:pt x="1728996" y="4192200"/>
                    </a:cubicBezTo>
                    <a:cubicBezTo>
                      <a:pt x="1722522" y="4237515"/>
                      <a:pt x="1709530" y="4285361"/>
                      <a:pt x="1698395" y="4329900"/>
                    </a:cubicBezTo>
                    <a:cubicBezTo>
                      <a:pt x="1693295" y="4380900"/>
                      <a:pt x="1694620" y="4432958"/>
                      <a:pt x="1683094" y="4482900"/>
                    </a:cubicBezTo>
                    <a:cubicBezTo>
                      <a:pt x="1678959" y="4500818"/>
                      <a:pt x="1659961" y="4511996"/>
                      <a:pt x="1652492" y="4528800"/>
                    </a:cubicBezTo>
                    <a:cubicBezTo>
                      <a:pt x="1639391" y="4558275"/>
                      <a:pt x="1632091" y="4590000"/>
                      <a:pt x="1621890" y="4620600"/>
                    </a:cubicBezTo>
                    <a:lnTo>
                      <a:pt x="1560687" y="4804200"/>
                    </a:lnTo>
                    <a:cubicBezTo>
                      <a:pt x="1555587" y="4819500"/>
                      <a:pt x="1560686" y="4845000"/>
                      <a:pt x="1545386" y="4850100"/>
                    </a:cubicBezTo>
                    <a:lnTo>
                      <a:pt x="1499483" y="4865400"/>
                    </a:lnTo>
                    <a:cubicBezTo>
                      <a:pt x="1427574" y="4937306"/>
                      <a:pt x="1465585" y="4893295"/>
                      <a:pt x="1392378" y="5003100"/>
                    </a:cubicBezTo>
                    <a:cubicBezTo>
                      <a:pt x="1382177" y="5018400"/>
                      <a:pt x="1370000" y="5032553"/>
                      <a:pt x="1361776" y="5049000"/>
                    </a:cubicBezTo>
                    <a:cubicBezTo>
                      <a:pt x="1351575" y="5069400"/>
                      <a:pt x="1347302" y="5094073"/>
                      <a:pt x="1331174" y="5110200"/>
                    </a:cubicBezTo>
                    <a:cubicBezTo>
                      <a:pt x="1305167" y="5136205"/>
                      <a:pt x="1239369" y="5171400"/>
                      <a:pt x="1239369" y="5171400"/>
                    </a:cubicBezTo>
                    <a:cubicBezTo>
                      <a:pt x="1229168" y="5186700"/>
                      <a:pt x="1224361" y="5207554"/>
                      <a:pt x="1208767" y="5217300"/>
                    </a:cubicBezTo>
                    <a:cubicBezTo>
                      <a:pt x="1181413" y="5234395"/>
                      <a:pt x="1116962" y="5247900"/>
                      <a:pt x="1116962" y="5247900"/>
                    </a:cubicBezTo>
                    <a:cubicBezTo>
                      <a:pt x="982508" y="5337531"/>
                      <a:pt x="1061753" y="5305441"/>
                      <a:pt x="872148" y="5324400"/>
                    </a:cubicBezTo>
                    <a:cubicBezTo>
                      <a:pt x="856847" y="5334600"/>
                      <a:pt x="837734" y="5340641"/>
                      <a:pt x="826246" y="5355000"/>
                    </a:cubicBezTo>
                    <a:cubicBezTo>
                      <a:pt x="816171" y="5367593"/>
                      <a:pt x="818778" y="5386802"/>
                      <a:pt x="810945" y="5400900"/>
                    </a:cubicBezTo>
                    <a:cubicBezTo>
                      <a:pt x="793084" y="5433049"/>
                      <a:pt x="770143" y="5462100"/>
                      <a:pt x="749742" y="5492700"/>
                    </a:cubicBezTo>
                    <a:lnTo>
                      <a:pt x="719140" y="5538600"/>
                    </a:lnTo>
                    <a:cubicBezTo>
                      <a:pt x="708939" y="5553900"/>
                      <a:pt x="694353" y="5567055"/>
                      <a:pt x="688538" y="5584500"/>
                    </a:cubicBezTo>
                    <a:cubicBezTo>
                      <a:pt x="683438" y="5599800"/>
                      <a:pt x="683312" y="5617807"/>
                      <a:pt x="673237" y="5630400"/>
                    </a:cubicBezTo>
                    <a:cubicBezTo>
                      <a:pt x="637648" y="5674885"/>
                      <a:pt x="579610" y="5662215"/>
                      <a:pt x="535530" y="5691600"/>
                    </a:cubicBezTo>
                    <a:lnTo>
                      <a:pt x="489627" y="5722200"/>
                    </a:lnTo>
                    <a:cubicBezTo>
                      <a:pt x="438624" y="5717100"/>
                      <a:pt x="387875" y="5706900"/>
                      <a:pt x="336618" y="5706900"/>
                    </a:cubicBezTo>
                    <a:cubicBezTo>
                      <a:pt x="320490" y="5706900"/>
                      <a:pt x="293601" y="5706332"/>
                      <a:pt x="290716" y="5722200"/>
                    </a:cubicBezTo>
                    <a:cubicBezTo>
                      <a:pt x="288003" y="5737123"/>
                      <a:pt x="284705" y="5888656"/>
                      <a:pt x="336618" y="5921100"/>
                    </a:cubicBezTo>
                    <a:cubicBezTo>
                      <a:pt x="363972" y="5938196"/>
                      <a:pt x="428424" y="5951700"/>
                      <a:pt x="428424" y="5951700"/>
                    </a:cubicBezTo>
                    <a:cubicBezTo>
                      <a:pt x="505802" y="6003283"/>
                      <a:pt x="441044" y="5965928"/>
                      <a:pt x="520229" y="5997600"/>
                    </a:cubicBezTo>
                    <a:cubicBezTo>
                      <a:pt x="556293" y="6012025"/>
                      <a:pt x="590210" y="6032078"/>
                      <a:pt x="627335" y="6043500"/>
                    </a:cubicBezTo>
                    <a:cubicBezTo>
                      <a:pt x="656987" y="6052623"/>
                      <a:pt x="688617" y="6053251"/>
                      <a:pt x="719140" y="6058800"/>
                    </a:cubicBezTo>
                    <a:cubicBezTo>
                      <a:pt x="744727" y="6063452"/>
                      <a:pt x="770057" y="6069448"/>
                      <a:pt x="795644" y="6074100"/>
                    </a:cubicBezTo>
                    <a:cubicBezTo>
                      <a:pt x="826167" y="6079649"/>
                      <a:pt x="857250" y="6082295"/>
                      <a:pt x="887449" y="6089400"/>
                    </a:cubicBezTo>
                    <a:cubicBezTo>
                      <a:pt x="1030739" y="6123113"/>
                      <a:pt x="1173065" y="6160800"/>
                      <a:pt x="1315873" y="6196500"/>
                    </a:cubicBezTo>
                    <a:cubicBezTo>
                      <a:pt x="1428079" y="6186300"/>
                      <a:pt x="1540838" y="6180988"/>
                      <a:pt x="1652492" y="6165900"/>
                    </a:cubicBezTo>
                    <a:cubicBezTo>
                      <a:pt x="1729809" y="6155452"/>
                      <a:pt x="1805290" y="6134206"/>
                      <a:pt x="1882005" y="6120000"/>
                    </a:cubicBezTo>
                    <a:cubicBezTo>
                      <a:pt x="1943015" y="6108702"/>
                      <a:pt x="2004898" y="6102182"/>
                      <a:pt x="2065615" y="6089400"/>
                    </a:cubicBezTo>
                    <a:cubicBezTo>
                      <a:pt x="2198788" y="6061365"/>
                      <a:pt x="2329540" y="6021943"/>
                      <a:pt x="2463437" y="5997600"/>
                    </a:cubicBezTo>
                    <a:cubicBezTo>
                      <a:pt x="2619132" y="5969293"/>
                      <a:pt x="2663733" y="5969381"/>
                      <a:pt x="2815357" y="5905800"/>
                    </a:cubicBezTo>
                    <a:cubicBezTo>
                      <a:pt x="2914241" y="5864335"/>
                      <a:pt x="3011007" y="5817697"/>
                      <a:pt x="3106073" y="5768100"/>
                    </a:cubicBezTo>
                    <a:cubicBezTo>
                      <a:pt x="3128682" y="5756305"/>
                      <a:pt x="3146058" y="5736345"/>
                      <a:pt x="3167277" y="5722200"/>
                    </a:cubicBezTo>
                    <a:cubicBezTo>
                      <a:pt x="3192022" y="5705704"/>
                      <a:pt x="3218280" y="5691600"/>
                      <a:pt x="3243781" y="5676300"/>
                    </a:cubicBezTo>
                    <a:cubicBezTo>
                      <a:pt x="3253982" y="5661000"/>
                      <a:pt x="3262610" y="5644526"/>
                      <a:pt x="3274383" y="5630400"/>
                    </a:cubicBezTo>
                    <a:cubicBezTo>
                      <a:pt x="3288236" y="5613778"/>
                      <a:pt x="3313921" y="5605181"/>
                      <a:pt x="3320285" y="5584500"/>
                    </a:cubicBezTo>
                    <a:cubicBezTo>
                      <a:pt x="3375944" y="5403619"/>
                      <a:pt x="3416937" y="5218444"/>
                      <a:pt x="3457993" y="5033700"/>
                    </a:cubicBezTo>
                    <a:cubicBezTo>
                      <a:pt x="3488595" y="4896000"/>
                      <a:pt x="3524563" y="4759384"/>
                      <a:pt x="3549798" y="4620600"/>
                    </a:cubicBezTo>
                    <a:cubicBezTo>
                      <a:pt x="3592273" y="4386999"/>
                      <a:pt x="3617859" y="4138926"/>
                      <a:pt x="3641603" y="3901500"/>
                    </a:cubicBezTo>
                    <a:cubicBezTo>
                      <a:pt x="3676762" y="3549929"/>
                      <a:pt x="3667922" y="3648726"/>
                      <a:pt x="3687506" y="3335400"/>
                    </a:cubicBezTo>
                    <a:cubicBezTo>
                      <a:pt x="3682406" y="3187500"/>
                      <a:pt x="3692024" y="3038355"/>
                      <a:pt x="3672205" y="2891700"/>
                    </a:cubicBezTo>
                    <a:cubicBezTo>
                      <a:pt x="3666096" y="2846495"/>
                      <a:pt x="3622066" y="2813554"/>
                      <a:pt x="3611002" y="2769300"/>
                    </a:cubicBezTo>
                    <a:cubicBezTo>
                      <a:pt x="3590169" y="2685973"/>
                      <a:pt x="3605105" y="2726908"/>
                      <a:pt x="3565099" y="2646900"/>
                    </a:cubicBezTo>
                    <a:cubicBezTo>
                      <a:pt x="3516045" y="2340325"/>
                      <a:pt x="3472442" y="1981913"/>
                      <a:pt x="3350887" y="1698300"/>
                    </a:cubicBezTo>
                    <a:cubicBezTo>
                      <a:pt x="3320285" y="1626900"/>
                      <a:pt x="3284277" y="1557582"/>
                      <a:pt x="3259082" y="1484100"/>
                    </a:cubicBezTo>
                    <a:cubicBezTo>
                      <a:pt x="3197611" y="1304820"/>
                      <a:pt x="3186246" y="1170137"/>
                      <a:pt x="3106073" y="1009800"/>
                    </a:cubicBezTo>
                    <a:cubicBezTo>
                      <a:pt x="3089625" y="976906"/>
                      <a:pt x="3075471" y="938399"/>
                      <a:pt x="3044870" y="918000"/>
                    </a:cubicBezTo>
                    <a:cubicBezTo>
                      <a:pt x="3029569" y="907800"/>
                      <a:pt x="3013839" y="898216"/>
                      <a:pt x="2998967" y="887400"/>
                    </a:cubicBezTo>
                    <a:cubicBezTo>
                      <a:pt x="2957719" y="857403"/>
                      <a:pt x="2919324" y="823394"/>
                      <a:pt x="2876561" y="795600"/>
                    </a:cubicBezTo>
                    <a:cubicBezTo>
                      <a:pt x="2774555" y="729300"/>
                      <a:pt x="2673711" y="661177"/>
                      <a:pt x="2570543" y="596700"/>
                    </a:cubicBezTo>
                    <a:cubicBezTo>
                      <a:pt x="2388070" y="482661"/>
                      <a:pt x="2214179" y="352210"/>
                      <a:pt x="2019713" y="260100"/>
                    </a:cubicBezTo>
                    <a:cubicBezTo>
                      <a:pt x="1922807" y="214200"/>
                      <a:pt x="1828761" y="161699"/>
                      <a:pt x="1728996" y="122400"/>
                    </a:cubicBezTo>
                    <a:cubicBezTo>
                      <a:pt x="1659902" y="95183"/>
                      <a:pt x="1587330" y="77069"/>
                      <a:pt x="1514784" y="61200"/>
                    </a:cubicBezTo>
                    <a:cubicBezTo>
                      <a:pt x="1277406" y="9276"/>
                      <a:pt x="1227990" y="14589"/>
                      <a:pt x="994555" y="0"/>
                    </a:cubicBezTo>
                    <a:cubicBezTo>
                      <a:pt x="870082" y="4787"/>
                      <a:pt x="558403" y="-20347"/>
                      <a:pt x="413123" y="76500"/>
                    </a:cubicBezTo>
                    <a:cubicBezTo>
                      <a:pt x="397822" y="86700"/>
                      <a:pt x="380889" y="94799"/>
                      <a:pt x="367220" y="107100"/>
                    </a:cubicBezTo>
                    <a:cubicBezTo>
                      <a:pt x="329691" y="140874"/>
                      <a:pt x="305273" y="191622"/>
                      <a:pt x="260114" y="214200"/>
                    </a:cubicBezTo>
                    <a:lnTo>
                      <a:pt x="107106" y="290700"/>
                    </a:lnTo>
                    <a:cubicBezTo>
                      <a:pt x="63204" y="422397"/>
                      <a:pt x="84328" y="351208"/>
                      <a:pt x="45902" y="504900"/>
                    </a:cubicBezTo>
                    <a:cubicBezTo>
                      <a:pt x="40802" y="525300"/>
                      <a:pt x="37251" y="546151"/>
                      <a:pt x="30601" y="566100"/>
                    </a:cubicBezTo>
                    <a:lnTo>
                      <a:pt x="0" y="657900"/>
                    </a:lnTo>
                    <a:cubicBezTo>
                      <a:pt x="15301" y="673200"/>
                      <a:pt x="36225" y="684447"/>
                      <a:pt x="45902" y="703800"/>
                    </a:cubicBezTo>
                    <a:cubicBezTo>
                      <a:pt x="63204" y="738401"/>
                      <a:pt x="25501" y="800700"/>
                      <a:pt x="45902" y="82620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321318" y="1591200"/>
                <a:ext cx="2419047" cy="5768100"/>
              </a:xfrm>
              <a:custGeom>
                <a:avLst/>
                <a:gdLst>
                  <a:gd name="connsiteX0" fmla="*/ 1989111 w 2419047"/>
                  <a:gd name="connsiteY0" fmla="*/ 703800 h 5768100"/>
                  <a:gd name="connsiteX1" fmla="*/ 1805501 w 2419047"/>
                  <a:gd name="connsiteY1" fmla="*/ 703800 h 5768100"/>
                  <a:gd name="connsiteX2" fmla="*/ 1744298 w 2419047"/>
                  <a:gd name="connsiteY2" fmla="*/ 826200 h 5768100"/>
                  <a:gd name="connsiteX3" fmla="*/ 1698395 w 2419047"/>
                  <a:gd name="connsiteY3" fmla="*/ 856800 h 5768100"/>
                  <a:gd name="connsiteX4" fmla="*/ 1683094 w 2419047"/>
                  <a:gd name="connsiteY4" fmla="*/ 902700 h 5768100"/>
                  <a:gd name="connsiteX5" fmla="*/ 1637192 w 2419047"/>
                  <a:gd name="connsiteY5" fmla="*/ 933300 h 5768100"/>
                  <a:gd name="connsiteX6" fmla="*/ 1591289 w 2419047"/>
                  <a:gd name="connsiteY6" fmla="*/ 1071000 h 5768100"/>
                  <a:gd name="connsiteX7" fmla="*/ 1499484 w 2419047"/>
                  <a:gd name="connsiteY7" fmla="*/ 1132200 h 5768100"/>
                  <a:gd name="connsiteX8" fmla="*/ 1453581 w 2419047"/>
                  <a:gd name="connsiteY8" fmla="*/ 1162800 h 5768100"/>
                  <a:gd name="connsiteX9" fmla="*/ 1422980 w 2419047"/>
                  <a:gd name="connsiteY9" fmla="*/ 1208700 h 5768100"/>
                  <a:gd name="connsiteX10" fmla="*/ 1392378 w 2419047"/>
                  <a:gd name="connsiteY10" fmla="*/ 1300500 h 5768100"/>
                  <a:gd name="connsiteX11" fmla="*/ 1346475 w 2419047"/>
                  <a:gd name="connsiteY11" fmla="*/ 1315800 h 5768100"/>
                  <a:gd name="connsiteX12" fmla="*/ 1300573 w 2419047"/>
                  <a:gd name="connsiteY12" fmla="*/ 1346400 h 5768100"/>
                  <a:gd name="connsiteX13" fmla="*/ 1132263 w 2419047"/>
                  <a:gd name="connsiteY13" fmla="*/ 1392300 h 5768100"/>
                  <a:gd name="connsiteX14" fmla="*/ 1071060 w 2419047"/>
                  <a:gd name="connsiteY14" fmla="*/ 1407600 h 5768100"/>
                  <a:gd name="connsiteX15" fmla="*/ 1009856 w 2419047"/>
                  <a:gd name="connsiteY15" fmla="*/ 1499400 h 5768100"/>
                  <a:gd name="connsiteX16" fmla="*/ 979255 w 2419047"/>
                  <a:gd name="connsiteY16" fmla="*/ 1545300 h 5768100"/>
                  <a:gd name="connsiteX17" fmla="*/ 963954 w 2419047"/>
                  <a:gd name="connsiteY17" fmla="*/ 1591200 h 5768100"/>
                  <a:gd name="connsiteX18" fmla="*/ 948653 w 2419047"/>
                  <a:gd name="connsiteY18" fmla="*/ 1774800 h 5768100"/>
                  <a:gd name="connsiteX19" fmla="*/ 933352 w 2419047"/>
                  <a:gd name="connsiteY19" fmla="*/ 1820700 h 5768100"/>
                  <a:gd name="connsiteX20" fmla="*/ 918051 w 2419047"/>
                  <a:gd name="connsiteY20" fmla="*/ 1897200 h 5768100"/>
                  <a:gd name="connsiteX21" fmla="*/ 902750 w 2419047"/>
                  <a:gd name="connsiteY21" fmla="*/ 1943100 h 5768100"/>
                  <a:gd name="connsiteX22" fmla="*/ 887450 w 2419047"/>
                  <a:gd name="connsiteY22" fmla="*/ 2004300 h 5768100"/>
                  <a:gd name="connsiteX23" fmla="*/ 856848 w 2419047"/>
                  <a:gd name="connsiteY23" fmla="*/ 2096100 h 5768100"/>
                  <a:gd name="connsiteX24" fmla="*/ 765043 w 2419047"/>
                  <a:gd name="connsiteY24" fmla="*/ 2157300 h 5768100"/>
                  <a:gd name="connsiteX25" fmla="*/ 749742 w 2419047"/>
                  <a:gd name="connsiteY25" fmla="*/ 2203200 h 5768100"/>
                  <a:gd name="connsiteX26" fmla="*/ 703839 w 2419047"/>
                  <a:gd name="connsiteY26" fmla="*/ 2218500 h 5768100"/>
                  <a:gd name="connsiteX27" fmla="*/ 657937 w 2419047"/>
                  <a:gd name="connsiteY27" fmla="*/ 2249100 h 5768100"/>
                  <a:gd name="connsiteX28" fmla="*/ 596733 w 2419047"/>
                  <a:gd name="connsiteY28" fmla="*/ 2340900 h 5768100"/>
                  <a:gd name="connsiteX29" fmla="*/ 566132 w 2419047"/>
                  <a:gd name="connsiteY29" fmla="*/ 2432700 h 5768100"/>
                  <a:gd name="connsiteX30" fmla="*/ 581432 w 2419047"/>
                  <a:gd name="connsiteY30" fmla="*/ 2631600 h 5768100"/>
                  <a:gd name="connsiteX31" fmla="*/ 673238 w 2419047"/>
                  <a:gd name="connsiteY31" fmla="*/ 2723400 h 5768100"/>
                  <a:gd name="connsiteX32" fmla="*/ 765043 w 2419047"/>
                  <a:gd name="connsiteY32" fmla="*/ 2754000 h 5768100"/>
                  <a:gd name="connsiteX33" fmla="*/ 841547 w 2419047"/>
                  <a:gd name="connsiteY33" fmla="*/ 2891700 h 5768100"/>
                  <a:gd name="connsiteX34" fmla="*/ 841547 w 2419047"/>
                  <a:gd name="connsiteY34" fmla="*/ 3105900 h 5768100"/>
                  <a:gd name="connsiteX35" fmla="*/ 780344 w 2419047"/>
                  <a:gd name="connsiteY35" fmla="*/ 3197700 h 5768100"/>
                  <a:gd name="connsiteX36" fmla="*/ 749742 w 2419047"/>
                  <a:gd name="connsiteY36" fmla="*/ 3304800 h 5768100"/>
                  <a:gd name="connsiteX37" fmla="*/ 765043 w 2419047"/>
                  <a:gd name="connsiteY37" fmla="*/ 3580200 h 5768100"/>
                  <a:gd name="connsiteX38" fmla="*/ 826246 w 2419047"/>
                  <a:gd name="connsiteY38" fmla="*/ 3595500 h 5768100"/>
                  <a:gd name="connsiteX39" fmla="*/ 856848 w 2419047"/>
                  <a:gd name="connsiteY39" fmla="*/ 3687300 h 5768100"/>
                  <a:gd name="connsiteX40" fmla="*/ 872149 w 2419047"/>
                  <a:gd name="connsiteY40" fmla="*/ 3733200 h 5768100"/>
                  <a:gd name="connsiteX41" fmla="*/ 887450 w 2419047"/>
                  <a:gd name="connsiteY41" fmla="*/ 3840300 h 5768100"/>
                  <a:gd name="connsiteX42" fmla="*/ 902750 w 2419047"/>
                  <a:gd name="connsiteY42" fmla="*/ 4146300 h 5768100"/>
                  <a:gd name="connsiteX43" fmla="*/ 918051 w 2419047"/>
                  <a:gd name="connsiteY43" fmla="*/ 4222800 h 5768100"/>
                  <a:gd name="connsiteX44" fmla="*/ 963954 w 2419047"/>
                  <a:gd name="connsiteY44" fmla="*/ 4421700 h 5768100"/>
                  <a:gd name="connsiteX45" fmla="*/ 994556 w 2419047"/>
                  <a:gd name="connsiteY45" fmla="*/ 4513500 h 5768100"/>
                  <a:gd name="connsiteX46" fmla="*/ 1009856 w 2419047"/>
                  <a:gd name="connsiteY46" fmla="*/ 4559400 h 5768100"/>
                  <a:gd name="connsiteX47" fmla="*/ 1055759 w 2419047"/>
                  <a:gd name="connsiteY47" fmla="*/ 4574700 h 5768100"/>
                  <a:gd name="connsiteX48" fmla="*/ 1071060 w 2419047"/>
                  <a:gd name="connsiteY48" fmla="*/ 4620600 h 5768100"/>
                  <a:gd name="connsiteX49" fmla="*/ 1254670 w 2419047"/>
                  <a:gd name="connsiteY49" fmla="*/ 4712400 h 5768100"/>
                  <a:gd name="connsiteX50" fmla="*/ 1361776 w 2419047"/>
                  <a:gd name="connsiteY50" fmla="*/ 4758300 h 5768100"/>
                  <a:gd name="connsiteX51" fmla="*/ 1468882 w 2419047"/>
                  <a:gd name="connsiteY51" fmla="*/ 4773600 h 5768100"/>
                  <a:gd name="connsiteX52" fmla="*/ 1484183 w 2419047"/>
                  <a:gd name="connsiteY52" fmla="*/ 4941900 h 5768100"/>
                  <a:gd name="connsiteX53" fmla="*/ 1499484 w 2419047"/>
                  <a:gd name="connsiteY53" fmla="*/ 5186700 h 5768100"/>
                  <a:gd name="connsiteX54" fmla="*/ 1545386 w 2419047"/>
                  <a:gd name="connsiteY54" fmla="*/ 5278500 h 5768100"/>
                  <a:gd name="connsiteX55" fmla="*/ 1637192 w 2419047"/>
                  <a:gd name="connsiteY55" fmla="*/ 5339700 h 5768100"/>
                  <a:gd name="connsiteX56" fmla="*/ 1683094 w 2419047"/>
                  <a:gd name="connsiteY56" fmla="*/ 5370300 h 5768100"/>
                  <a:gd name="connsiteX57" fmla="*/ 1927908 w 2419047"/>
                  <a:gd name="connsiteY57" fmla="*/ 5400900 h 5768100"/>
                  <a:gd name="connsiteX58" fmla="*/ 2035014 w 2419047"/>
                  <a:gd name="connsiteY58" fmla="*/ 5431500 h 5768100"/>
                  <a:gd name="connsiteX59" fmla="*/ 2126819 w 2419047"/>
                  <a:gd name="connsiteY59" fmla="*/ 5462100 h 5768100"/>
                  <a:gd name="connsiteX60" fmla="*/ 2172721 w 2419047"/>
                  <a:gd name="connsiteY60" fmla="*/ 5477400 h 5768100"/>
                  <a:gd name="connsiteX61" fmla="*/ 2218624 w 2419047"/>
                  <a:gd name="connsiteY61" fmla="*/ 5508000 h 5768100"/>
                  <a:gd name="connsiteX62" fmla="*/ 2233925 w 2419047"/>
                  <a:gd name="connsiteY62" fmla="*/ 5553900 h 5768100"/>
                  <a:gd name="connsiteX63" fmla="*/ 2325730 w 2419047"/>
                  <a:gd name="connsiteY63" fmla="*/ 5584500 h 5768100"/>
                  <a:gd name="connsiteX64" fmla="*/ 2371633 w 2419047"/>
                  <a:gd name="connsiteY64" fmla="*/ 5615100 h 5768100"/>
                  <a:gd name="connsiteX65" fmla="*/ 2417535 w 2419047"/>
                  <a:gd name="connsiteY65" fmla="*/ 5706900 h 5768100"/>
                  <a:gd name="connsiteX66" fmla="*/ 2356332 w 2419047"/>
                  <a:gd name="connsiteY66" fmla="*/ 5722200 h 5768100"/>
                  <a:gd name="connsiteX67" fmla="*/ 2310429 w 2419047"/>
                  <a:gd name="connsiteY67" fmla="*/ 5752800 h 5768100"/>
                  <a:gd name="connsiteX68" fmla="*/ 2264527 w 2419047"/>
                  <a:gd name="connsiteY68" fmla="*/ 5768100 h 5768100"/>
                  <a:gd name="connsiteX69" fmla="*/ 1591289 w 2419047"/>
                  <a:gd name="connsiteY69" fmla="*/ 5752800 h 5768100"/>
                  <a:gd name="connsiteX70" fmla="*/ 1453581 w 2419047"/>
                  <a:gd name="connsiteY70" fmla="*/ 5737500 h 5768100"/>
                  <a:gd name="connsiteX71" fmla="*/ 1407679 w 2419047"/>
                  <a:gd name="connsiteY71" fmla="*/ 5706900 h 5768100"/>
                  <a:gd name="connsiteX72" fmla="*/ 1055759 w 2419047"/>
                  <a:gd name="connsiteY72" fmla="*/ 5722200 h 5768100"/>
                  <a:gd name="connsiteX73" fmla="*/ 719140 w 2419047"/>
                  <a:gd name="connsiteY73" fmla="*/ 5752800 h 5768100"/>
                  <a:gd name="connsiteX74" fmla="*/ 367221 w 2419047"/>
                  <a:gd name="connsiteY74" fmla="*/ 5737500 h 5768100"/>
                  <a:gd name="connsiteX75" fmla="*/ 229513 w 2419047"/>
                  <a:gd name="connsiteY75" fmla="*/ 5661000 h 5768100"/>
                  <a:gd name="connsiteX76" fmla="*/ 198911 w 2419047"/>
                  <a:gd name="connsiteY76" fmla="*/ 5599800 h 5768100"/>
                  <a:gd name="connsiteX77" fmla="*/ 107106 w 2419047"/>
                  <a:gd name="connsiteY77" fmla="*/ 5477400 h 5768100"/>
                  <a:gd name="connsiteX78" fmla="*/ 76504 w 2419047"/>
                  <a:gd name="connsiteY78" fmla="*/ 5400900 h 5768100"/>
                  <a:gd name="connsiteX79" fmla="*/ 45903 w 2419047"/>
                  <a:gd name="connsiteY79" fmla="*/ 5355000 h 5768100"/>
                  <a:gd name="connsiteX80" fmla="*/ 0 w 2419047"/>
                  <a:gd name="connsiteY80" fmla="*/ 5202000 h 5768100"/>
                  <a:gd name="connsiteX81" fmla="*/ 15301 w 2419047"/>
                  <a:gd name="connsiteY81" fmla="*/ 4467600 h 5768100"/>
                  <a:gd name="connsiteX82" fmla="*/ 45903 w 2419047"/>
                  <a:gd name="connsiteY82" fmla="*/ 3978000 h 5768100"/>
                  <a:gd name="connsiteX83" fmla="*/ 91805 w 2419047"/>
                  <a:gd name="connsiteY83" fmla="*/ 3763800 h 5768100"/>
                  <a:gd name="connsiteX84" fmla="*/ 153009 w 2419047"/>
                  <a:gd name="connsiteY84" fmla="*/ 3350700 h 5768100"/>
                  <a:gd name="connsiteX85" fmla="*/ 168309 w 2419047"/>
                  <a:gd name="connsiteY85" fmla="*/ 3151800 h 5768100"/>
                  <a:gd name="connsiteX86" fmla="*/ 183610 w 2419047"/>
                  <a:gd name="connsiteY86" fmla="*/ 3044700 h 5768100"/>
                  <a:gd name="connsiteX87" fmla="*/ 153009 w 2419047"/>
                  <a:gd name="connsiteY87" fmla="*/ 2570400 h 5768100"/>
                  <a:gd name="connsiteX88" fmla="*/ 91805 w 2419047"/>
                  <a:gd name="connsiteY88" fmla="*/ 2218500 h 5768100"/>
                  <a:gd name="connsiteX89" fmla="*/ 76504 w 2419047"/>
                  <a:gd name="connsiteY89" fmla="*/ 2050200 h 5768100"/>
                  <a:gd name="connsiteX90" fmla="*/ 91805 w 2419047"/>
                  <a:gd name="connsiteY90" fmla="*/ 1667700 h 5768100"/>
                  <a:gd name="connsiteX91" fmla="*/ 107106 w 2419047"/>
                  <a:gd name="connsiteY91" fmla="*/ 1606500 h 5768100"/>
                  <a:gd name="connsiteX92" fmla="*/ 76504 w 2419047"/>
                  <a:gd name="connsiteY92" fmla="*/ 612000 h 5768100"/>
                  <a:gd name="connsiteX93" fmla="*/ 107106 w 2419047"/>
                  <a:gd name="connsiteY93" fmla="*/ 351900 h 5768100"/>
                  <a:gd name="connsiteX94" fmla="*/ 137708 w 2419047"/>
                  <a:gd name="connsiteY94" fmla="*/ 290700 h 5768100"/>
                  <a:gd name="connsiteX95" fmla="*/ 183610 w 2419047"/>
                  <a:gd name="connsiteY95" fmla="*/ 168300 h 5768100"/>
                  <a:gd name="connsiteX96" fmla="*/ 275415 w 2419047"/>
                  <a:gd name="connsiteY96" fmla="*/ 61200 h 5768100"/>
                  <a:gd name="connsiteX97" fmla="*/ 428424 w 2419047"/>
                  <a:gd name="connsiteY97" fmla="*/ 0 h 5768100"/>
                  <a:gd name="connsiteX98" fmla="*/ 1071060 w 2419047"/>
                  <a:gd name="connsiteY98" fmla="*/ 15300 h 5768100"/>
                  <a:gd name="connsiteX99" fmla="*/ 1346475 w 2419047"/>
                  <a:gd name="connsiteY99" fmla="*/ 30600 h 5768100"/>
                  <a:gd name="connsiteX100" fmla="*/ 1530086 w 2419047"/>
                  <a:gd name="connsiteY100" fmla="*/ 91800 h 5768100"/>
                  <a:gd name="connsiteX101" fmla="*/ 1621891 w 2419047"/>
                  <a:gd name="connsiteY101" fmla="*/ 137700 h 5768100"/>
                  <a:gd name="connsiteX102" fmla="*/ 1713696 w 2419047"/>
                  <a:gd name="connsiteY102" fmla="*/ 214200 h 5768100"/>
                  <a:gd name="connsiteX103" fmla="*/ 1744298 w 2419047"/>
                  <a:gd name="connsiteY103" fmla="*/ 260100 h 5768100"/>
                  <a:gd name="connsiteX104" fmla="*/ 1790200 w 2419047"/>
                  <a:gd name="connsiteY104" fmla="*/ 275400 h 5768100"/>
                  <a:gd name="connsiteX105" fmla="*/ 1866704 w 2419047"/>
                  <a:gd name="connsiteY105" fmla="*/ 336600 h 5768100"/>
                  <a:gd name="connsiteX106" fmla="*/ 1958509 w 2419047"/>
                  <a:gd name="connsiteY106" fmla="*/ 397800 h 5768100"/>
                  <a:gd name="connsiteX107" fmla="*/ 2004412 w 2419047"/>
                  <a:gd name="connsiteY107" fmla="*/ 428400 h 5768100"/>
                  <a:gd name="connsiteX108" fmla="*/ 2050315 w 2419047"/>
                  <a:gd name="connsiteY108" fmla="*/ 459000 h 5768100"/>
                  <a:gd name="connsiteX109" fmla="*/ 2096217 w 2419047"/>
                  <a:gd name="connsiteY109" fmla="*/ 489600 h 5768100"/>
                  <a:gd name="connsiteX110" fmla="*/ 2065615 w 2419047"/>
                  <a:gd name="connsiteY110" fmla="*/ 581400 h 5768100"/>
                  <a:gd name="connsiteX111" fmla="*/ 2050315 w 2419047"/>
                  <a:gd name="connsiteY111" fmla="*/ 627300 h 5768100"/>
                  <a:gd name="connsiteX112" fmla="*/ 2050315 w 2419047"/>
                  <a:gd name="connsiteY112" fmla="*/ 688500 h 57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419047" h="5768100">
                    <a:moveTo>
                      <a:pt x="1989111" y="703800"/>
                    </a:moveTo>
                    <a:cubicBezTo>
                      <a:pt x="1940784" y="694135"/>
                      <a:pt x="1850237" y="667200"/>
                      <a:pt x="1805501" y="703800"/>
                    </a:cubicBezTo>
                    <a:cubicBezTo>
                      <a:pt x="1770195" y="732685"/>
                      <a:pt x="1782254" y="800898"/>
                      <a:pt x="1744298" y="826200"/>
                    </a:cubicBezTo>
                    <a:lnTo>
                      <a:pt x="1698395" y="856800"/>
                    </a:lnTo>
                    <a:cubicBezTo>
                      <a:pt x="1693295" y="872100"/>
                      <a:pt x="1693169" y="890107"/>
                      <a:pt x="1683094" y="902700"/>
                    </a:cubicBezTo>
                    <a:cubicBezTo>
                      <a:pt x="1671606" y="917059"/>
                      <a:pt x="1645416" y="916853"/>
                      <a:pt x="1637192" y="933300"/>
                    </a:cubicBezTo>
                    <a:cubicBezTo>
                      <a:pt x="1598525" y="1010630"/>
                      <a:pt x="1651158" y="1018618"/>
                      <a:pt x="1591289" y="1071000"/>
                    </a:cubicBezTo>
                    <a:cubicBezTo>
                      <a:pt x="1563610" y="1095218"/>
                      <a:pt x="1530086" y="1111800"/>
                      <a:pt x="1499484" y="1132200"/>
                    </a:cubicBezTo>
                    <a:lnTo>
                      <a:pt x="1453581" y="1162800"/>
                    </a:lnTo>
                    <a:cubicBezTo>
                      <a:pt x="1443381" y="1178100"/>
                      <a:pt x="1430449" y="1191897"/>
                      <a:pt x="1422980" y="1208700"/>
                    </a:cubicBezTo>
                    <a:cubicBezTo>
                      <a:pt x="1409879" y="1238175"/>
                      <a:pt x="1422978" y="1290301"/>
                      <a:pt x="1392378" y="1300500"/>
                    </a:cubicBezTo>
                    <a:lnTo>
                      <a:pt x="1346475" y="1315800"/>
                    </a:lnTo>
                    <a:cubicBezTo>
                      <a:pt x="1331174" y="1326000"/>
                      <a:pt x="1317377" y="1338932"/>
                      <a:pt x="1300573" y="1346400"/>
                    </a:cubicBezTo>
                    <a:cubicBezTo>
                      <a:pt x="1228922" y="1378243"/>
                      <a:pt x="1204258" y="1376302"/>
                      <a:pt x="1132263" y="1392300"/>
                    </a:cubicBezTo>
                    <a:cubicBezTo>
                      <a:pt x="1111735" y="1396862"/>
                      <a:pt x="1091461" y="1402500"/>
                      <a:pt x="1071060" y="1407600"/>
                    </a:cubicBezTo>
                    <a:cubicBezTo>
                      <a:pt x="990380" y="1461383"/>
                      <a:pt x="1049377" y="1407187"/>
                      <a:pt x="1009856" y="1499400"/>
                    </a:cubicBezTo>
                    <a:cubicBezTo>
                      <a:pt x="1002612" y="1516302"/>
                      <a:pt x="987479" y="1528853"/>
                      <a:pt x="979255" y="1545300"/>
                    </a:cubicBezTo>
                    <a:cubicBezTo>
                      <a:pt x="972042" y="1559725"/>
                      <a:pt x="969054" y="1575900"/>
                      <a:pt x="963954" y="1591200"/>
                    </a:cubicBezTo>
                    <a:cubicBezTo>
                      <a:pt x="958854" y="1652400"/>
                      <a:pt x="956770" y="1713927"/>
                      <a:pt x="948653" y="1774800"/>
                    </a:cubicBezTo>
                    <a:cubicBezTo>
                      <a:pt x="946521" y="1790786"/>
                      <a:pt x="937264" y="1805054"/>
                      <a:pt x="933352" y="1820700"/>
                    </a:cubicBezTo>
                    <a:cubicBezTo>
                      <a:pt x="927044" y="1845929"/>
                      <a:pt x="924359" y="1871971"/>
                      <a:pt x="918051" y="1897200"/>
                    </a:cubicBezTo>
                    <a:cubicBezTo>
                      <a:pt x="914139" y="1912846"/>
                      <a:pt x="907181" y="1927593"/>
                      <a:pt x="902750" y="1943100"/>
                    </a:cubicBezTo>
                    <a:cubicBezTo>
                      <a:pt x="896973" y="1963319"/>
                      <a:pt x="893493" y="1984159"/>
                      <a:pt x="887450" y="2004300"/>
                    </a:cubicBezTo>
                    <a:cubicBezTo>
                      <a:pt x="878181" y="2035195"/>
                      <a:pt x="883687" y="2078209"/>
                      <a:pt x="856848" y="2096100"/>
                    </a:cubicBezTo>
                    <a:lnTo>
                      <a:pt x="765043" y="2157300"/>
                    </a:lnTo>
                    <a:cubicBezTo>
                      <a:pt x="759943" y="2172600"/>
                      <a:pt x="761146" y="2191796"/>
                      <a:pt x="749742" y="2203200"/>
                    </a:cubicBezTo>
                    <a:cubicBezTo>
                      <a:pt x="738337" y="2214604"/>
                      <a:pt x="718265" y="2211287"/>
                      <a:pt x="703839" y="2218500"/>
                    </a:cubicBezTo>
                    <a:cubicBezTo>
                      <a:pt x="687391" y="2226723"/>
                      <a:pt x="673238" y="2238900"/>
                      <a:pt x="657937" y="2249100"/>
                    </a:cubicBezTo>
                    <a:cubicBezTo>
                      <a:pt x="637536" y="2279700"/>
                      <a:pt x="608363" y="2306010"/>
                      <a:pt x="596733" y="2340900"/>
                    </a:cubicBezTo>
                    <a:lnTo>
                      <a:pt x="566132" y="2432700"/>
                    </a:lnTo>
                    <a:cubicBezTo>
                      <a:pt x="571232" y="2499000"/>
                      <a:pt x="558443" y="2569204"/>
                      <a:pt x="581432" y="2631600"/>
                    </a:cubicBezTo>
                    <a:cubicBezTo>
                      <a:pt x="596394" y="2672208"/>
                      <a:pt x="632182" y="2709715"/>
                      <a:pt x="673238" y="2723400"/>
                    </a:cubicBezTo>
                    <a:lnTo>
                      <a:pt x="765043" y="2754000"/>
                    </a:lnTo>
                    <a:cubicBezTo>
                      <a:pt x="835192" y="2859219"/>
                      <a:pt x="814615" y="2810910"/>
                      <a:pt x="841547" y="2891700"/>
                    </a:cubicBezTo>
                    <a:cubicBezTo>
                      <a:pt x="852598" y="2969051"/>
                      <a:pt x="871299" y="3028549"/>
                      <a:pt x="841547" y="3105900"/>
                    </a:cubicBezTo>
                    <a:cubicBezTo>
                      <a:pt x="828344" y="3140226"/>
                      <a:pt x="791975" y="3162810"/>
                      <a:pt x="780344" y="3197700"/>
                    </a:cubicBezTo>
                    <a:cubicBezTo>
                      <a:pt x="758393" y="3263549"/>
                      <a:pt x="768955" y="3227954"/>
                      <a:pt x="749742" y="3304800"/>
                    </a:cubicBezTo>
                    <a:cubicBezTo>
                      <a:pt x="754842" y="3396600"/>
                      <a:pt x="741643" y="3491286"/>
                      <a:pt x="765043" y="3580200"/>
                    </a:cubicBezTo>
                    <a:cubicBezTo>
                      <a:pt x="770395" y="3600536"/>
                      <a:pt x="812560" y="3579534"/>
                      <a:pt x="826246" y="3595500"/>
                    </a:cubicBezTo>
                    <a:cubicBezTo>
                      <a:pt x="847238" y="3619990"/>
                      <a:pt x="846647" y="3656700"/>
                      <a:pt x="856848" y="3687300"/>
                    </a:cubicBezTo>
                    <a:lnTo>
                      <a:pt x="872149" y="3733200"/>
                    </a:lnTo>
                    <a:cubicBezTo>
                      <a:pt x="877249" y="3768900"/>
                      <a:pt x="884786" y="3804336"/>
                      <a:pt x="887450" y="3840300"/>
                    </a:cubicBezTo>
                    <a:cubicBezTo>
                      <a:pt x="894995" y="3942148"/>
                      <a:pt x="894606" y="4044498"/>
                      <a:pt x="902750" y="4146300"/>
                    </a:cubicBezTo>
                    <a:cubicBezTo>
                      <a:pt x="904824" y="4172222"/>
                      <a:pt x="913776" y="4197149"/>
                      <a:pt x="918051" y="4222800"/>
                    </a:cubicBezTo>
                    <a:cubicBezTo>
                      <a:pt x="944535" y="4381693"/>
                      <a:pt x="916025" y="4277923"/>
                      <a:pt x="963954" y="4421700"/>
                    </a:cubicBezTo>
                    <a:lnTo>
                      <a:pt x="994556" y="4513500"/>
                    </a:lnTo>
                    <a:cubicBezTo>
                      <a:pt x="999656" y="4528800"/>
                      <a:pt x="994556" y="4554300"/>
                      <a:pt x="1009856" y="4559400"/>
                    </a:cubicBezTo>
                    <a:lnTo>
                      <a:pt x="1055759" y="4574700"/>
                    </a:lnTo>
                    <a:cubicBezTo>
                      <a:pt x="1060859" y="4590000"/>
                      <a:pt x="1059656" y="4609196"/>
                      <a:pt x="1071060" y="4620600"/>
                    </a:cubicBezTo>
                    <a:cubicBezTo>
                      <a:pt x="1215511" y="4765043"/>
                      <a:pt x="1105340" y="4612853"/>
                      <a:pt x="1254670" y="4712400"/>
                    </a:cubicBezTo>
                    <a:cubicBezTo>
                      <a:pt x="1318070" y="4754664"/>
                      <a:pt x="1282733" y="4738540"/>
                      <a:pt x="1361776" y="4758300"/>
                    </a:cubicBezTo>
                    <a:cubicBezTo>
                      <a:pt x="1468881" y="4722600"/>
                      <a:pt x="1443380" y="4697099"/>
                      <a:pt x="1468882" y="4773600"/>
                    </a:cubicBezTo>
                    <a:cubicBezTo>
                      <a:pt x="1473982" y="4829700"/>
                      <a:pt x="1480021" y="4885723"/>
                      <a:pt x="1484183" y="4941900"/>
                    </a:cubicBezTo>
                    <a:cubicBezTo>
                      <a:pt x="1490223" y="5023436"/>
                      <a:pt x="1490924" y="5105390"/>
                      <a:pt x="1499484" y="5186700"/>
                    </a:cubicBezTo>
                    <a:cubicBezTo>
                      <a:pt x="1502173" y="5212244"/>
                      <a:pt x="1526849" y="5262281"/>
                      <a:pt x="1545386" y="5278500"/>
                    </a:cubicBezTo>
                    <a:cubicBezTo>
                      <a:pt x="1573065" y="5302718"/>
                      <a:pt x="1606590" y="5319300"/>
                      <a:pt x="1637192" y="5339700"/>
                    </a:cubicBezTo>
                    <a:cubicBezTo>
                      <a:pt x="1652493" y="5349900"/>
                      <a:pt x="1664796" y="5368470"/>
                      <a:pt x="1683094" y="5370300"/>
                    </a:cubicBezTo>
                    <a:cubicBezTo>
                      <a:pt x="1866973" y="5388687"/>
                      <a:pt x="1785543" y="5377174"/>
                      <a:pt x="1927908" y="5400900"/>
                    </a:cubicBezTo>
                    <a:cubicBezTo>
                      <a:pt x="2082160" y="5452315"/>
                      <a:pt x="1842901" y="5373869"/>
                      <a:pt x="2035014" y="5431500"/>
                    </a:cubicBezTo>
                    <a:cubicBezTo>
                      <a:pt x="2065911" y="5440768"/>
                      <a:pt x="2096217" y="5451900"/>
                      <a:pt x="2126819" y="5462100"/>
                    </a:cubicBezTo>
                    <a:cubicBezTo>
                      <a:pt x="2142120" y="5467200"/>
                      <a:pt x="2159301" y="5468454"/>
                      <a:pt x="2172721" y="5477400"/>
                    </a:cubicBezTo>
                    <a:lnTo>
                      <a:pt x="2218624" y="5508000"/>
                    </a:lnTo>
                    <a:cubicBezTo>
                      <a:pt x="2223724" y="5523300"/>
                      <a:pt x="2220801" y="5544526"/>
                      <a:pt x="2233925" y="5553900"/>
                    </a:cubicBezTo>
                    <a:cubicBezTo>
                      <a:pt x="2260174" y="5572648"/>
                      <a:pt x="2298890" y="5566608"/>
                      <a:pt x="2325730" y="5584500"/>
                    </a:cubicBezTo>
                    <a:lnTo>
                      <a:pt x="2371633" y="5615100"/>
                    </a:lnTo>
                    <a:cubicBezTo>
                      <a:pt x="2374358" y="5619188"/>
                      <a:pt x="2428714" y="5691996"/>
                      <a:pt x="2417535" y="5706900"/>
                    </a:cubicBezTo>
                    <a:cubicBezTo>
                      <a:pt x="2404917" y="5723723"/>
                      <a:pt x="2376733" y="5717100"/>
                      <a:pt x="2356332" y="5722200"/>
                    </a:cubicBezTo>
                    <a:cubicBezTo>
                      <a:pt x="2341031" y="5732400"/>
                      <a:pt x="2326877" y="5744576"/>
                      <a:pt x="2310429" y="5752800"/>
                    </a:cubicBezTo>
                    <a:cubicBezTo>
                      <a:pt x="2296003" y="5760012"/>
                      <a:pt x="2280655" y="5768100"/>
                      <a:pt x="2264527" y="5768100"/>
                    </a:cubicBezTo>
                    <a:cubicBezTo>
                      <a:pt x="2040056" y="5768100"/>
                      <a:pt x="1815702" y="5757900"/>
                      <a:pt x="1591289" y="5752800"/>
                    </a:cubicBezTo>
                    <a:cubicBezTo>
                      <a:pt x="1545386" y="5747700"/>
                      <a:pt x="1498387" y="5748701"/>
                      <a:pt x="1453581" y="5737500"/>
                    </a:cubicBezTo>
                    <a:cubicBezTo>
                      <a:pt x="1435741" y="5733040"/>
                      <a:pt x="1426054" y="5707607"/>
                      <a:pt x="1407679" y="5706900"/>
                    </a:cubicBezTo>
                    <a:lnTo>
                      <a:pt x="1055759" y="5722200"/>
                    </a:lnTo>
                    <a:cubicBezTo>
                      <a:pt x="922542" y="5744402"/>
                      <a:pt x="891501" y="5752800"/>
                      <a:pt x="719140" y="5752800"/>
                    </a:cubicBezTo>
                    <a:cubicBezTo>
                      <a:pt x="601723" y="5752800"/>
                      <a:pt x="484527" y="5742600"/>
                      <a:pt x="367221" y="5737500"/>
                    </a:cubicBezTo>
                    <a:cubicBezTo>
                      <a:pt x="261995" y="5667354"/>
                      <a:pt x="310306" y="5687930"/>
                      <a:pt x="229513" y="5661000"/>
                    </a:cubicBezTo>
                    <a:cubicBezTo>
                      <a:pt x="219312" y="5640600"/>
                      <a:pt x="211563" y="5618777"/>
                      <a:pt x="198911" y="5599800"/>
                    </a:cubicBezTo>
                    <a:cubicBezTo>
                      <a:pt x="170620" y="5557365"/>
                      <a:pt x="126048" y="5524753"/>
                      <a:pt x="107106" y="5477400"/>
                    </a:cubicBezTo>
                    <a:cubicBezTo>
                      <a:pt x="96905" y="5451900"/>
                      <a:pt x="88787" y="5425465"/>
                      <a:pt x="76504" y="5400900"/>
                    </a:cubicBezTo>
                    <a:cubicBezTo>
                      <a:pt x="68280" y="5384453"/>
                      <a:pt x="54127" y="5371447"/>
                      <a:pt x="45903" y="5355000"/>
                    </a:cubicBezTo>
                    <a:cubicBezTo>
                      <a:pt x="12352" y="5287902"/>
                      <a:pt x="14334" y="5273667"/>
                      <a:pt x="0" y="5202000"/>
                    </a:cubicBezTo>
                    <a:cubicBezTo>
                      <a:pt x="5100" y="4957200"/>
                      <a:pt x="8206" y="4712350"/>
                      <a:pt x="15301" y="4467600"/>
                    </a:cubicBezTo>
                    <a:cubicBezTo>
                      <a:pt x="16685" y="4419845"/>
                      <a:pt x="29613" y="4079806"/>
                      <a:pt x="45903" y="3978000"/>
                    </a:cubicBezTo>
                    <a:cubicBezTo>
                      <a:pt x="57440" y="3905896"/>
                      <a:pt x="79515" y="3835779"/>
                      <a:pt x="91805" y="3763800"/>
                    </a:cubicBezTo>
                    <a:cubicBezTo>
                      <a:pt x="115234" y="3626583"/>
                      <a:pt x="153009" y="3350700"/>
                      <a:pt x="153009" y="3350700"/>
                    </a:cubicBezTo>
                    <a:cubicBezTo>
                      <a:pt x="158109" y="3284400"/>
                      <a:pt x="161692" y="3217966"/>
                      <a:pt x="168309" y="3151800"/>
                    </a:cubicBezTo>
                    <a:cubicBezTo>
                      <a:pt x="171897" y="3115916"/>
                      <a:pt x="184559" y="3080750"/>
                      <a:pt x="183610" y="3044700"/>
                    </a:cubicBezTo>
                    <a:cubicBezTo>
                      <a:pt x="179442" y="2886326"/>
                      <a:pt x="170505" y="2727860"/>
                      <a:pt x="153009" y="2570400"/>
                    </a:cubicBezTo>
                    <a:cubicBezTo>
                      <a:pt x="139860" y="2452067"/>
                      <a:pt x="102585" y="2337072"/>
                      <a:pt x="91805" y="2218500"/>
                    </a:cubicBezTo>
                    <a:lnTo>
                      <a:pt x="76504" y="2050200"/>
                    </a:lnTo>
                    <a:cubicBezTo>
                      <a:pt x="81604" y="1922700"/>
                      <a:pt x="83025" y="1795000"/>
                      <a:pt x="91805" y="1667700"/>
                    </a:cubicBezTo>
                    <a:cubicBezTo>
                      <a:pt x="93252" y="1646722"/>
                      <a:pt x="107106" y="1627528"/>
                      <a:pt x="107106" y="1606500"/>
                    </a:cubicBezTo>
                    <a:cubicBezTo>
                      <a:pt x="107106" y="714754"/>
                      <a:pt x="166215" y="970821"/>
                      <a:pt x="76504" y="612000"/>
                    </a:cubicBezTo>
                    <a:cubicBezTo>
                      <a:pt x="86705" y="525300"/>
                      <a:pt x="90770" y="437656"/>
                      <a:pt x="107106" y="351900"/>
                    </a:cubicBezTo>
                    <a:cubicBezTo>
                      <a:pt x="111374" y="329495"/>
                      <a:pt x="128723" y="311664"/>
                      <a:pt x="137708" y="290700"/>
                    </a:cubicBezTo>
                    <a:cubicBezTo>
                      <a:pt x="163474" y="230584"/>
                      <a:pt x="143989" y="239614"/>
                      <a:pt x="183610" y="168300"/>
                    </a:cubicBezTo>
                    <a:cubicBezTo>
                      <a:pt x="193146" y="151137"/>
                      <a:pt x="253356" y="73077"/>
                      <a:pt x="275415" y="61200"/>
                    </a:cubicBezTo>
                    <a:cubicBezTo>
                      <a:pt x="323781" y="35158"/>
                      <a:pt x="428424" y="0"/>
                      <a:pt x="428424" y="0"/>
                    </a:cubicBezTo>
                    <a:lnTo>
                      <a:pt x="1071060" y="15300"/>
                    </a:lnTo>
                    <a:cubicBezTo>
                      <a:pt x="1162956" y="18363"/>
                      <a:pt x="1255183" y="19646"/>
                      <a:pt x="1346475" y="30600"/>
                    </a:cubicBezTo>
                    <a:cubicBezTo>
                      <a:pt x="1382282" y="34897"/>
                      <a:pt x="1491382" y="72449"/>
                      <a:pt x="1530086" y="91800"/>
                    </a:cubicBezTo>
                    <a:cubicBezTo>
                      <a:pt x="1648732" y="151120"/>
                      <a:pt x="1506510" y="99242"/>
                      <a:pt x="1621891" y="137700"/>
                    </a:cubicBezTo>
                    <a:cubicBezTo>
                      <a:pt x="1667024" y="167787"/>
                      <a:pt x="1676880" y="170024"/>
                      <a:pt x="1713696" y="214200"/>
                    </a:cubicBezTo>
                    <a:cubicBezTo>
                      <a:pt x="1725469" y="228326"/>
                      <a:pt x="1729939" y="248613"/>
                      <a:pt x="1744298" y="260100"/>
                    </a:cubicBezTo>
                    <a:cubicBezTo>
                      <a:pt x="1756892" y="270175"/>
                      <a:pt x="1774899" y="270300"/>
                      <a:pt x="1790200" y="275400"/>
                    </a:cubicBezTo>
                    <a:cubicBezTo>
                      <a:pt x="1846743" y="360209"/>
                      <a:pt x="1788452" y="293129"/>
                      <a:pt x="1866704" y="336600"/>
                    </a:cubicBezTo>
                    <a:cubicBezTo>
                      <a:pt x="1898854" y="354460"/>
                      <a:pt x="1927907" y="377400"/>
                      <a:pt x="1958509" y="397800"/>
                    </a:cubicBezTo>
                    <a:lnTo>
                      <a:pt x="2004412" y="428400"/>
                    </a:lnTo>
                    <a:lnTo>
                      <a:pt x="2050315" y="459000"/>
                    </a:lnTo>
                    <a:lnTo>
                      <a:pt x="2096217" y="489600"/>
                    </a:lnTo>
                    <a:lnTo>
                      <a:pt x="2065615" y="581400"/>
                    </a:lnTo>
                    <a:cubicBezTo>
                      <a:pt x="2060515" y="596700"/>
                      <a:pt x="2050315" y="611172"/>
                      <a:pt x="2050315" y="627300"/>
                    </a:cubicBezTo>
                    <a:lnTo>
                      <a:pt x="2050315" y="6885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900137" y="4816604"/>
              <a:ext cx="2243863" cy="1274481"/>
              <a:chOff x="6900137" y="4816604"/>
              <a:chExt cx="2243863" cy="1274481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6900137" y="4816604"/>
                <a:ext cx="1263244" cy="1274481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7438327" y="4816604"/>
                <a:ext cx="1263243" cy="1274481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>
                <a:spLocks noChangeAspect="1"/>
              </p:cNvSpPr>
              <p:nvPr/>
            </p:nvSpPr>
            <p:spPr bwMode="auto">
              <a:xfrm rot="20400000">
                <a:off x="7435512" y="4873961"/>
                <a:ext cx="724787" cy="1196530"/>
              </a:xfrm>
              <a:custGeom>
                <a:avLst/>
                <a:gdLst>
                  <a:gd name="T0" fmla="*/ 373957725 w 1492584"/>
                  <a:gd name="T1" fmla="*/ 2147483647 h 1437373"/>
                  <a:gd name="T2" fmla="*/ 2147483647 w 1492584"/>
                  <a:gd name="T3" fmla="*/ 2147483647 h 1437373"/>
                  <a:gd name="T4" fmla="*/ 2147483647 w 1492584"/>
                  <a:gd name="T5" fmla="*/ 2147483647 h 1437373"/>
                  <a:gd name="T6" fmla="*/ 2147483647 w 1492584"/>
                  <a:gd name="T7" fmla="*/ 2147483647 h 1437373"/>
                  <a:gd name="T8" fmla="*/ 2147483647 w 1492584"/>
                  <a:gd name="T9" fmla="*/ 2147483647 h 1437373"/>
                  <a:gd name="T10" fmla="*/ 2147483647 w 1492584"/>
                  <a:gd name="T11" fmla="*/ 2147483647 h 1437373"/>
                  <a:gd name="T12" fmla="*/ 2147483647 w 1492584"/>
                  <a:gd name="T13" fmla="*/ 2147483647 h 1437373"/>
                  <a:gd name="T14" fmla="*/ 2147483647 w 1492584"/>
                  <a:gd name="T15" fmla="*/ 2147483647 h 1437373"/>
                  <a:gd name="T16" fmla="*/ 2147483647 w 1492584"/>
                  <a:gd name="T17" fmla="*/ 2147483647 h 1437373"/>
                  <a:gd name="T18" fmla="*/ 2147483647 w 1492584"/>
                  <a:gd name="T19" fmla="*/ 2147483647 h 1437373"/>
                  <a:gd name="T20" fmla="*/ 873880505 w 1492584"/>
                  <a:gd name="T21" fmla="*/ 2147483647 h 1437373"/>
                  <a:gd name="T22" fmla="*/ 47617215 w 1492584"/>
                  <a:gd name="T23" fmla="*/ 2147483647 h 1437373"/>
                  <a:gd name="T24" fmla="*/ 373957725 w 1492584"/>
                  <a:gd name="T25" fmla="*/ 2147483647 h 1437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92584"/>
                  <a:gd name="T40" fmla="*/ 0 h 1437373"/>
                  <a:gd name="T41" fmla="*/ 1492584 w 1492584"/>
                  <a:gd name="T42" fmla="*/ 1437373 h 1437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92584" h="1437373">
                    <a:moveTo>
                      <a:pt x="50399" y="752374"/>
                    </a:moveTo>
                    <a:cubicBezTo>
                      <a:pt x="94381" y="650640"/>
                      <a:pt x="231675" y="437949"/>
                      <a:pt x="319907" y="328863"/>
                    </a:cubicBezTo>
                    <a:cubicBezTo>
                      <a:pt x="408139" y="219777"/>
                      <a:pt x="473911" y="152400"/>
                      <a:pt x="579789" y="97857"/>
                    </a:cubicBezTo>
                    <a:cubicBezTo>
                      <a:pt x="685667" y="43314"/>
                      <a:pt x="838067" y="0"/>
                      <a:pt x="955174" y="1604"/>
                    </a:cubicBezTo>
                    <a:cubicBezTo>
                      <a:pt x="1072281" y="3208"/>
                      <a:pt x="1195806" y="40105"/>
                      <a:pt x="1282433" y="107482"/>
                    </a:cubicBezTo>
                    <a:cubicBezTo>
                      <a:pt x="1369060" y="174859"/>
                      <a:pt x="1457292" y="280737"/>
                      <a:pt x="1474938" y="405865"/>
                    </a:cubicBezTo>
                    <a:cubicBezTo>
                      <a:pt x="1492584" y="530993"/>
                      <a:pt x="1458896" y="715477"/>
                      <a:pt x="1388311" y="858252"/>
                    </a:cubicBezTo>
                    <a:cubicBezTo>
                      <a:pt x="1317726" y="1001027"/>
                      <a:pt x="1166930" y="1169469"/>
                      <a:pt x="1051427" y="1262513"/>
                    </a:cubicBezTo>
                    <a:cubicBezTo>
                      <a:pt x="935924" y="1355557"/>
                      <a:pt x="812400" y="1395663"/>
                      <a:pt x="695292" y="1416518"/>
                    </a:cubicBezTo>
                    <a:cubicBezTo>
                      <a:pt x="578185" y="1437373"/>
                      <a:pt x="445035" y="1427747"/>
                      <a:pt x="348782" y="1387642"/>
                    </a:cubicBezTo>
                    <a:cubicBezTo>
                      <a:pt x="252529" y="1347537"/>
                      <a:pt x="174837" y="1254760"/>
                      <a:pt x="117776" y="1175886"/>
                    </a:cubicBezTo>
                    <a:cubicBezTo>
                      <a:pt x="60715" y="1097012"/>
                      <a:pt x="12834" y="991402"/>
                      <a:pt x="6417" y="914400"/>
                    </a:cubicBezTo>
                    <a:cubicBezTo>
                      <a:pt x="0" y="837398"/>
                      <a:pt x="37699" y="882984"/>
                      <a:pt x="50399" y="752374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80" name="Freeform 79"/>
              <p:cNvSpPr>
                <a:spLocks noChangeAspect="1"/>
              </p:cNvSpPr>
              <p:nvPr/>
            </p:nvSpPr>
            <p:spPr bwMode="auto">
              <a:xfrm rot="19020000">
                <a:off x="7418699" y="5038750"/>
                <a:ext cx="804212" cy="803446"/>
              </a:xfrm>
              <a:custGeom>
                <a:avLst/>
                <a:gdLst>
                  <a:gd name="T0" fmla="*/ 2147483647 w 1645920"/>
                  <a:gd name="T1" fmla="*/ 2147483647 h 1719714"/>
                  <a:gd name="T2" fmla="*/ 2147483647 w 1645920"/>
                  <a:gd name="T3" fmla="*/ 2147483647 h 1719714"/>
                  <a:gd name="T4" fmla="*/ 2147483647 w 1645920"/>
                  <a:gd name="T5" fmla="*/ 2147483647 h 1719714"/>
                  <a:gd name="T6" fmla="*/ 2147483647 w 1645920"/>
                  <a:gd name="T7" fmla="*/ 2147483647 h 1719714"/>
                  <a:gd name="T8" fmla="*/ 2147483647 w 1645920"/>
                  <a:gd name="T9" fmla="*/ 2147483647 h 1719714"/>
                  <a:gd name="T10" fmla="*/ 2147483647 w 1645920"/>
                  <a:gd name="T11" fmla="*/ 2147483647 h 1719714"/>
                  <a:gd name="T12" fmla="*/ 2147483647 w 1645920"/>
                  <a:gd name="T13" fmla="*/ 2147483647 h 1719714"/>
                  <a:gd name="T14" fmla="*/ 2147483647 w 1645920"/>
                  <a:gd name="T15" fmla="*/ 2147483647 h 1719714"/>
                  <a:gd name="T16" fmla="*/ 2147483647 w 1645920"/>
                  <a:gd name="T17" fmla="*/ 2147483647 h 1719714"/>
                  <a:gd name="T18" fmla="*/ 2147483647 w 1645920"/>
                  <a:gd name="T19" fmla="*/ 2147483647 h 1719714"/>
                  <a:gd name="T20" fmla="*/ 2147483647 w 1645920"/>
                  <a:gd name="T21" fmla="*/ 2147483647 h 1719714"/>
                  <a:gd name="T22" fmla="*/ 2147483647 w 1645920"/>
                  <a:gd name="T23" fmla="*/ 2147483647 h 1719714"/>
                  <a:gd name="T24" fmla="*/ 2147483647 w 1645920"/>
                  <a:gd name="T25" fmla="*/ 2147483647 h 1719714"/>
                  <a:gd name="T26" fmla="*/ 2147483647 w 1645920"/>
                  <a:gd name="T27" fmla="*/ 2147483647 h 1719714"/>
                  <a:gd name="T28" fmla="*/ 2147483647 w 1645920"/>
                  <a:gd name="T29" fmla="*/ 2147483647 h 1719714"/>
                  <a:gd name="T30" fmla="*/ 2147483647 w 1645920"/>
                  <a:gd name="T31" fmla="*/ 2147483647 h 1719714"/>
                  <a:gd name="T32" fmla="*/ 2147483647 w 1645920"/>
                  <a:gd name="T33" fmla="*/ 2147483647 h 1719714"/>
                  <a:gd name="T34" fmla="*/ 2147483647 w 1645920"/>
                  <a:gd name="T35" fmla="*/ 2147483647 h 1719714"/>
                  <a:gd name="T36" fmla="*/ 2147483647 w 1645920"/>
                  <a:gd name="T37" fmla="*/ 2147483647 h 1719714"/>
                  <a:gd name="T38" fmla="*/ 2147483647 w 1645920"/>
                  <a:gd name="T39" fmla="*/ 2147483647 h 1719714"/>
                  <a:gd name="T40" fmla="*/ 2147483647 w 1645920"/>
                  <a:gd name="T41" fmla="*/ 2147483647 h 1719714"/>
                  <a:gd name="T42" fmla="*/ 2147483647 w 1645920"/>
                  <a:gd name="T43" fmla="*/ 2147483647 h 1719714"/>
                  <a:gd name="T44" fmla="*/ 2147483647 w 1645920"/>
                  <a:gd name="T45" fmla="*/ 2147483647 h 1719714"/>
                  <a:gd name="T46" fmla="*/ 2147483647 w 1645920"/>
                  <a:gd name="T47" fmla="*/ 2147483647 h 1719714"/>
                  <a:gd name="T48" fmla="*/ 2147483647 w 1645920"/>
                  <a:gd name="T49" fmla="*/ 2147483647 h 1719714"/>
                  <a:gd name="T50" fmla="*/ 2147483647 w 1645920"/>
                  <a:gd name="T51" fmla="*/ 2147483647 h 1719714"/>
                  <a:gd name="T52" fmla="*/ 2147483647 w 1645920"/>
                  <a:gd name="T53" fmla="*/ 2147483647 h 1719714"/>
                  <a:gd name="T54" fmla="*/ 2147483647 w 1645920"/>
                  <a:gd name="T55" fmla="*/ 2147483647 h 1719714"/>
                  <a:gd name="T56" fmla="*/ 2147483647 w 1645920"/>
                  <a:gd name="T57" fmla="*/ 2147483647 h 1719714"/>
                  <a:gd name="T58" fmla="*/ 2147483647 w 1645920"/>
                  <a:gd name="T59" fmla="*/ 2147483647 h 1719714"/>
                  <a:gd name="T60" fmla="*/ 2147483647 w 1645920"/>
                  <a:gd name="T61" fmla="*/ 2147483647 h 171971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45920"/>
                  <a:gd name="T94" fmla="*/ 0 h 1719714"/>
                  <a:gd name="T95" fmla="*/ 1645920 w 1645920"/>
                  <a:gd name="T96" fmla="*/ 1719714 h 171971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45920" h="1719714">
                    <a:moveTo>
                      <a:pt x="49731" y="1161448"/>
                    </a:moveTo>
                    <a:cubicBezTo>
                      <a:pt x="64169" y="1081238"/>
                      <a:pt x="91441" y="1084446"/>
                      <a:pt x="117108" y="1045945"/>
                    </a:cubicBezTo>
                    <a:cubicBezTo>
                      <a:pt x="142775" y="1007444"/>
                      <a:pt x="184485" y="960922"/>
                      <a:pt x="203735" y="930442"/>
                    </a:cubicBezTo>
                    <a:cubicBezTo>
                      <a:pt x="222985" y="899962"/>
                      <a:pt x="226194" y="882315"/>
                      <a:pt x="232611" y="863065"/>
                    </a:cubicBezTo>
                    <a:cubicBezTo>
                      <a:pt x="239028" y="843815"/>
                      <a:pt x="247049" y="837398"/>
                      <a:pt x="242236" y="814939"/>
                    </a:cubicBezTo>
                    <a:cubicBezTo>
                      <a:pt x="237423" y="792480"/>
                      <a:pt x="224590" y="766812"/>
                      <a:pt x="203735" y="728311"/>
                    </a:cubicBezTo>
                    <a:cubicBezTo>
                      <a:pt x="182880" y="689810"/>
                      <a:pt x="141171" y="641684"/>
                      <a:pt x="117108" y="583933"/>
                    </a:cubicBezTo>
                    <a:cubicBezTo>
                      <a:pt x="93045" y="526182"/>
                      <a:pt x="67377" y="439554"/>
                      <a:pt x="59356" y="381802"/>
                    </a:cubicBezTo>
                    <a:cubicBezTo>
                      <a:pt x="51335" y="324050"/>
                      <a:pt x="56147" y="283945"/>
                      <a:pt x="68981" y="237423"/>
                    </a:cubicBezTo>
                    <a:cubicBezTo>
                      <a:pt x="81815" y="190901"/>
                      <a:pt x="109086" y="139566"/>
                      <a:pt x="136358" y="102669"/>
                    </a:cubicBezTo>
                    <a:cubicBezTo>
                      <a:pt x="163630" y="65772"/>
                      <a:pt x="194110" y="32084"/>
                      <a:pt x="232611" y="16042"/>
                    </a:cubicBezTo>
                    <a:cubicBezTo>
                      <a:pt x="271112" y="0"/>
                      <a:pt x="319239" y="1604"/>
                      <a:pt x="367365" y="6417"/>
                    </a:cubicBezTo>
                    <a:cubicBezTo>
                      <a:pt x="415491" y="11230"/>
                      <a:pt x="471639" y="19251"/>
                      <a:pt x="521369" y="44918"/>
                    </a:cubicBezTo>
                    <a:cubicBezTo>
                      <a:pt x="571099" y="70585"/>
                      <a:pt x="620830" y="113899"/>
                      <a:pt x="665748" y="160421"/>
                    </a:cubicBezTo>
                    <a:cubicBezTo>
                      <a:pt x="710666" y="206943"/>
                      <a:pt x="757188" y="267903"/>
                      <a:pt x="790876" y="324050"/>
                    </a:cubicBezTo>
                    <a:cubicBezTo>
                      <a:pt x="824564" y="380197"/>
                      <a:pt x="837398" y="462012"/>
                      <a:pt x="867878" y="497305"/>
                    </a:cubicBezTo>
                    <a:cubicBezTo>
                      <a:pt x="898358" y="532598"/>
                      <a:pt x="911192" y="527785"/>
                      <a:pt x="973756" y="535806"/>
                    </a:cubicBezTo>
                    <a:cubicBezTo>
                      <a:pt x="1036320" y="543827"/>
                      <a:pt x="1158241" y="527785"/>
                      <a:pt x="1243264" y="545431"/>
                    </a:cubicBezTo>
                    <a:cubicBezTo>
                      <a:pt x="1328287" y="563077"/>
                      <a:pt x="1419727" y="591953"/>
                      <a:pt x="1483895" y="641684"/>
                    </a:cubicBezTo>
                    <a:cubicBezTo>
                      <a:pt x="1548063" y="691415"/>
                      <a:pt x="1610628" y="774834"/>
                      <a:pt x="1628274" y="843815"/>
                    </a:cubicBezTo>
                    <a:cubicBezTo>
                      <a:pt x="1645920" y="912796"/>
                      <a:pt x="1628274" y="996214"/>
                      <a:pt x="1589773" y="1055570"/>
                    </a:cubicBezTo>
                    <a:cubicBezTo>
                      <a:pt x="1551272" y="1114926"/>
                      <a:pt x="1487104" y="1169469"/>
                      <a:pt x="1397268" y="1199949"/>
                    </a:cubicBezTo>
                    <a:cubicBezTo>
                      <a:pt x="1307432" y="1230429"/>
                      <a:pt x="1132573" y="1233637"/>
                      <a:pt x="1050758" y="1238450"/>
                    </a:cubicBezTo>
                    <a:lnTo>
                      <a:pt x="906379" y="1228825"/>
                    </a:lnTo>
                    <a:cubicBezTo>
                      <a:pt x="874295" y="1227221"/>
                      <a:pt x="880712" y="1209575"/>
                      <a:pt x="858253" y="1228825"/>
                    </a:cubicBezTo>
                    <a:cubicBezTo>
                      <a:pt x="835794" y="1248075"/>
                      <a:pt x="811731" y="1286576"/>
                      <a:pt x="771626" y="1344328"/>
                    </a:cubicBezTo>
                    <a:cubicBezTo>
                      <a:pt x="731521" y="1402080"/>
                      <a:pt x="683394" y="1515979"/>
                      <a:pt x="617621" y="1575335"/>
                    </a:cubicBezTo>
                    <a:cubicBezTo>
                      <a:pt x="551848" y="1634691"/>
                      <a:pt x="442762" y="1681213"/>
                      <a:pt x="376990" y="1700463"/>
                    </a:cubicBezTo>
                    <a:cubicBezTo>
                      <a:pt x="311218" y="1719713"/>
                      <a:pt x="280738" y="1719714"/>
                      <a:pt x="222986" y="1690838"/>
                    </a:cubicBezTo>
                    <a:cubicBezTo>
                      <a:pt x="165234" y="1661962"/>
                      <a:pt x="60960" y="1615440"/>
                      <a:pt x="30480" y="1527208"/>
                    </a:cubicBezTo>
                    <a:cubicBezTo>
                      <a:pt x="0" y="1438976"/>
                      <a:pt x="35293" y="1241659"/>
                      <a:pt x="49731" y="116144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81" name="Straight Arrow Connector 80"/>
              <p:cNvCxnSpPr/>
              <p:nvPr/>
            </p:nvCxnSpPr>
            <p:spPr>
              <a:xfrm flipV="1">
                <a:off x="8127215" y="5365172"/>
                <a:ext cx="705449" cy="75301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8628767" y="4998614"/>
                <a:ext cx="515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Ψ</a:t>
                </a:r>
                <a:r>
                  <a:rPr lang="en-US" b="1" baseline="-25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2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cxnSp>
            <p:nvCxnSpPr>
              <p:cNvPr id="83" name="Straight Arrow Connector 82"/>
              <p:cNvCxnSpPr/>
              <p:nvPr/>
            </p:nvCxnSpPr>
            <p:spPr>
              <a:xfrm>
                <a:off x="7924518" y="5566574"/>
                <a:ext cx="908146" cy="243783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8646696" y="5441025"/>
                <a:ext cx="4933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Ψ</a:t>
                </a:r>
                <a:r>
                  <a:rPr lang="en-US" b="1" baseline="-25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3</a:t>
                </a:r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</p:grpSp>
      </p:grpSp>
      <p:sp>
        <p:nvSpPr>
          <p:cNvPr id="88" name="4-Point Star 7"/>
          <p:cNvSpPr/>
          <p:nvPr/>
        </p:nvSpPr>
        <p:spPr>
          <a:xfrm rot="20897345">
            <a:off x="7126461" y="1687357"/>
            <a:ext cx="1042737" cy="1065113"/>
          </a:xfrm>
          <a:custGeom>
            <a:avLst/>
            <a:gdLst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725816 w 1042737"/>
              <a:gd name="connsiteY3" fmla="*/ 310928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725816 w 1042737"/>
              <a:gd name="connsiteY3" fmla="*/ 310928 h 1065113"/>
              <a:gd name="connsiteX4" fmla="*/ 1042737 w 1042737"/>
              <a:gd name="connsiteY4" fmla="*/ 532557 h 1065113"/>
              <a:gd name="connsiteX5" fmla="*/ 739185 w 1042737"/>
              <a:gd name="connsiteY5" fmla="*/ 754185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725816 w 1042737"/>
              <a:gd name="connsiteY3" fmla="*/ 310928 h 1065113"/>
              <a:gd name="connsiteX4" fmla="*/ 1042737 w 1042737"/>
              <a:gd name="connsiteY4" fmla="*/ 532557 h 1065113"/>
              <a:gd name="connsiteX5" fmla="*/ 739185 w 1042737"/>
              <a:gd name="connsiteY5" fmla="*/ 754185 h 1065113"/>
              <a:gd name="connsiteX6" fmla="*/ 521369 w 1042737"/>
              <a:gd name="connsiteY6" fmla="*/ 1065113 h 1065113"/>
              <a:gd name="connsiteX7" fmla="*/ 343658 w 1042737"/>
              <a:gd name="connsiteY7" fmla="*/ 740817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725816 w 1042737"/>
              <a:gd name="connsiteY3" fmla="*/ 310928 h 1065113"/>
              <a:gd name="connsiteX4" fmla="*/ 1042737 w 1042737"/>
              <a:gd name="connsiteY4" fmla="*/ 532557 h 1065113"/>
              <a:gd name="connsiteX5" fmla="*/ 739185 w 1042737"/>
              <a:gd name="connsiteY5" fmla="*/ 754185 h 1065113"/>
              <a:gd name="connsiteX6" fmla="*/ 521369 w 1042737"/>
              <a:gd name="connsiteY6" fmla="*/ 1065113 h 1065113"/>
              <a:gd name="connsiteX7" fmla="*/ 316921 w 1042737"/>
              <a:gd name="connsiteY7" fmla="*/ 780922 h 1065113"/>
              <a:gd name="connsiteX8" fmla="*/ 0 w 1042737"/>
              <a:gd name="connsiteY8" fmla="*/ 532557 h 106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737" h="1065113">
                <a:moveTo>
                  <a:pt x="0" y="532557"/>
                </a:moveTo>
                <a:cubicBezTo>
                  <a:pt x="114553" y="338365"/>
                  <a:pt x="189000" y="371436"/>
                  <a:pt x="303553" y="310928"/>
                </a:cubicBezTo>
                <a:cubicBezTo>
                  <a:pt x="362790" y="193917"/>
                  <a:pt x="315079" y="117011"/>
                  <a:pt x="521369" y="0"/>
                </a:cubicBezTo>
                <a:cubicBezTo>
                  <a:pt x="727659" y="117011"/>
                  <a:pt x="666579" y="193917"/>
                  <a:pt x="725816" y="310928"/>
                </a:cubicBezTo>
                <a:cubicBezTo>
                  <a:pt x="840369" y="371436"/>
                  <a:pt x="928184" y="258154"/>
                  <a:pt x="1042737" y="532557"/>
                </a:cubicBezTo>
                <a:cubicBezTo>
                  <a:pt x="928184" y="793592"/>
                  <a:pt x="853738" y="693677"/>
                  <a:pt x="739185" y="754185"/>
                </a:cubicBezTo>
                <a:cubicBezTo>
                  <a:pt x="679948" y="871196"/>
                  <a:pt x="714290" y="948102"/>
                  <a:pt x="521369" y="1065113"/>
                </a:cubicBezTo>
                <a:cubicBezTo>
                  <a:pt x="301711" y="948102"/>
                  <a:pt x="376158" y="897933"/>
                  <a:pt x="316921" y="780922"/>
                </a:cubicBezTo>
                <a:cubicBezTo>
                  <a:pt x="202368" y="720414"/>
                  <a:pt x="114553" y="766855"/>
                  <a:pt x="0" y="532557"/>
                </a:cubicBezTo>
                <a:close/>
              </a:path>
            </a:pathLst>
          </a:cu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/>
          <p:cNvCxnSpPr>
            <a:stCxn id="88" idx="5"/>
          </p:cNvCxnSpPr>
          <p:nvPr/>
        </p:nvCxnSpPr>
        <p:spPr>
          <a:xfrm>
            <a:off x="7906097" y="2392718"/>
            <a:ext cx="642450" cy="377227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8508443" y="2586702"/>
            <a:ext cx="4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8000"/>
                </a:solidFill>
                <a:latin typeface="Arial"/>
                <a:cs typeface="Arial"/>
              </a:rPr>
              <a:t>Ψ</a:t>
            </a:r>
            <a:r>
              <a:rPr lang="en-US" b="1" baseline="-25000" dirty="0">
                <a:solidFill>
                  <a:srgbClr val="008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148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62990" y="6545084"/>
            <a:ext cx="38122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  <a:cs typeface="Calibri"/>
              </a:rPr>
              <a:t>11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What does the flow harmonic coefficients mean in AA?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9299" y="3015396"/>
            <a:ext cx="2530744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anisotropy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52" name="Picture 51" descr="Capture d'écran 2015-09-23 00.43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1" y="1359807"/>
            <a:ext cx="2124363" cy="166301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819523" y="3038672"/>
            <a:ext cx="6336156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Initial-state inhomogeneity</a:t>
            </a:r>
            <a:endParaRPr lang="en-US" b="1" dirty="0">
              <a:latin typeface="Calibri"/>
              <a:cs typeface="Calibri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320520" y="1113744"/>
            <a:ext cx="2858748" cy="2047228"/>
            <a:chOff x="2563083" y="1093020"/>
            <a:chExt cx="2858748" cy="2047228"/>
          </a:xfrm>
        </p:grpSpPr>
        <p:grpSp>
          <p:nvGrpSpPr>
            <p:cNvPr id="59" name="Group 58"/>
            <p:cNvGrpSpPr/>
            <p:nvPr/>
          </p:nvGrpSpPr>
          <p:grpSpPr>
            <a:xfrm>
              <a:off x="2563083" y="1209402"/>
              <a:ext cx="2858748" cy="1930846"/>
              <a:chOff x="2563083" y="1209402"/>
              <a:chExt cx="2858748" cy="193084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3083" y="1209402"/>
                <a:ext cx="2401462" cy="1930846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4675909" y="2320636"/>
                <a:ext cx="288636" cy="300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636818" y="1246909"/>
                <a:ext cx="254000" cy="230909"/>
              </a:xfrm>
              <a:custGeom>
                <a:avLst/>
                <a:gdLst>
                  <a:gd name="connsiteX0" fmla="*/ 11546 w 254000"/>
                  <a:gd name="connsiteY0" fmla="*/ 219364 h 230909"/>
                  <a:gd name="connsiteX1" fmla="*/ 254000 w 254000"/>
                  <a:gd name="connsiteY1" fmla="*/ 230909 h 230909"/>
                  <a:gd name="connsiteX2" fmla="*/ 242455 w 254000"/>
                  <a:gd name="connsiteY2" fmla="*/ 11546 h 230909"/>
                  <a:gd name="connsiteX3" fmla="*/ 46182 w 254000"/>
                  <a:gd name="connsiteY3" fmla="*/ 0 h 230909"/>
                  <a:gd name="connsiteX4" fmla="*/ 0 w 254000"/>
                  <a:gd name="connsiteY4" fmla="*/ 92364 h 230909"/>
                  <a:gd name="connsiteX5" fmla="*/ 11546 w 254000"/>
                  <a:gd name="connsiteY5" fmla="*/ 219364 h 230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000" h="230909">
                    <a:moveTo>
                      <a:pt x="11546" y="219364"/>
                    </a:moveTo>
                    <a:lnTo>
                      <a:pt x="254000" y="230909"/>
                    </a:lnTo>
                    <a:lnTo>
                      <a:pt x="242455" y="11546"/>
                    </a:lnTo>
                    <a:lnTo>
                      <a:pt x="46182" y="0"/>
                    </a:lnTo>
                    <a:lnTo>
                      <a:pt x="0" y="92364"/>
                    </a:lnTo>
                    <a:lnTo>
                      <a:pt x="11546" y="2193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066143" y="1351643"/>
                <a:ext cx="326571" cy="226786"/>
              </a:xfrm>
              <a:custGeom>
                <a:avLst/>
                <a:gdLst>
                  <a:gd name="connsiteX0" fmla="*/ 54428 w 326571"/>
                  <a:gd name="connsiteY0" fmla="*/ 0 h 226786"/>
                  <a:gd name="connsiteX1" fmla="*/ 299357 w 326571"/>
                  <a:gd name="connsiteY1" fmla="*/ 81643 h 226786"/>
                  <a:gd name="connsiteX2" fmla="*/ 326571 w 326571"/>
                  <a:gd name="connsiteY2" fmla="*/ 226786 h 226786"/>
                  <a:gd name="connsiteX3" fmla="*/ 0 w 326571"/>
                  <a:gd name="connsiteY3" fmla="*/ 226786 h 226786"/>
                  <a:gd name="connsiteX4" fmla="*/ 54428 w 326571"/>
                  <a:gd name="connsiteY4" fmla="*/ 0 h 22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571" h="226786">
                    <a:moveTo>
                      <a:pt x="54428" y="0"/>
                    </a:moveTo>
                    <a:lnTo>
                      <a:pt x="299357" y="81643"/>
                    </a:lnTo>
                    <a:lnTo>
                      <a:pt x="326571" y="226786"/>
                    </a:lnTo>
                    <a:lnTo>
                      <a:pt x="0" y="226786"/>
                    </a:lnTo>
                    <a:lnTo>
                      <a:pt x="5442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4535714" y="1678214"/>
                <a:ext cx="299357" cy="199572"/>
              </a:xfrm>
              <a:custGeom>
                <a:avLst/>
                <a:gdLst>
                  <a:gd name="connsiteX0" fmla="*/ 0 w 299357"/>
                  <a:gd name="connsiteY0" fmla="*/ 18143 h 199572"/>
                  <a:gd name="connsiteX1" fmla="*/ 45357 w 299357"/>
                  <a:gd name="connsiteY1" fmla="*/ 199572 h 199572"/>
                  <a:gd name="connsiteX2" fmla="*/ 299357 w 299357"/>
                  <a:gd name="connsiteY2" fmla="*/ 172357 h 199572"/>
                  <a:gd name="connsiteX3" fmla="*/ 299357 w 299357"/>
                  <a:gd name="connsiteY3" fmla="*/ 0 h 199572"/>
                  <a:gd name="connsiteX4" fmla="*/ 0 w 299357"/>
                  <a:gd name="connsiteY4" fmla="*/ 18143 h 19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357" h="199572">
                    <a:moveTo>
                      <a:pt x="0" y="18143"/>
                    </a:moveTo>
                    <a:lnTo>
                      <a:pt x="45357" y="199572"/>
                    </a:lnTo>
                    <a:lnTo>
                      <a:pt x="299357" y="172357"/>
                    </a:lnTo>
                    <a:lnTo>
                      <a:pt x="299357" y="0"/>
                    </a:lnTo>
                    <a:lnTo>
                      <a:pt x="0" y="181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814045" y="1569380"/>
                <a:ext cx="6077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/>
                    <a:cs typeface="Calibri"/>
                  </a:rPr>
                  <a:t>Ψ</a:t>
                </a:r>
                <a:r>
                  <a:rPr lang="en-US" b="1" baseline="-25000" dirty="0" smtClean="0">
                    <a:latin typeface="Calibri"/>
                    <a:cs typeface="Calibri"/>
                  </a:rPr>
                  <a:t>EP</a:t>
                </a:r>
                <a:endParaRPr lang="en-US" b="1" baseline="-25000" dirty="0">
                  <a:latin typeface="Calibri"/>
                  <a:cs typeface="Calibri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680864" y="1941269"/>
                <a:ext cx="2267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x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3573321" y="1093020"/>
              <a:ext cx="20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y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>
            <a:off x="2516842" y="2179725"/>
            <a:ext cx="625929" cy="161636"/>
          </a:xfrm>
          <a:prstGeom prst="right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>
            <a:off x="5827487" y="2168053"/>
            <a:ext cx="625929" cy="161636"/>
          </a:xfrm>
          <a:prstGeom prst="rightArrow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365215" y="3712858"/>
            <a:ext cx="5628106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Ψ</a:t>
            </a:r>
            <a:r>
              <a:rPr lang="en-US" sz="2400" b="1" baseline="-25000" dirty="0">
                <a:latin typeface="Calibri"/>
                <a:cs typeface="Calibri"/>
              </a:rPr>
              <a:t>EP</a:t>
            </a:r>
            <a:r>
              <a:rPr lang="en-US" sz="2400" dirty="0">
                <a:latin typeface="Calibri"/>
                <a:cs typeface="Calibri"/>
              </a:rPr>
              <a:t>: Direction of maximum particle density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359054" y="4142021"/>
            <a:ext cx="2713927" cy="5232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800" u="sng" dirty="0">
                <a:latin typeface="Calibri"/>
                <a:cs typeface="Calibri"/>
              </a:rPr>
              <a:t>Final state: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7141" y="3602601"/>
            <a:ext cx="2014196" cy="224675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Flow </a:t>
            </a:r>
            <a:endParaRPr lang="en-US" sz="28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≈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Geometry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+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Fluctuations</a:t>
            </a:r>
            <a:endParaRPr lang="en-US" sz="2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6" name="Picture 35" descr="vn_Wei_cmshydro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37" y="3635010"/>
            <a:ext cx="5479639" cy="216901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865786" y="5727852"/>
            <a:ext cx="426291" cy="278194"/>
            <a:chOff x="1523431" y="1838479"/>
            <a:chExt cx="527621" cy="387048"/>
          </a:xfrm>
        </p:grpSpPr>
        <p:sp>
          <p:nvSpPr>
            <p:cNvPr id="38" name="Oval 37"/>
            <p:cNvSpPr/>
            <p:nvPr/>
          </p:nvSpPr>
          <p:spPr>
            <a:xfrm>
              <a:off x="1523431" y="1838479"/>
              <a:ext cx="426291" cy="387048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624761" y="1838479"/>
              <a:ext cx="426291" cy="387048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311629" y="5724342"/>
            <a:ext cx="498861" cy="278194"/>
            <a:chOff x="1523431" y="1838479"/>
            <a:chExt cx="617441" cy="387048"/>
          </a:xfrm>
        </p:grpSpPr>
        <p:sp>
          <p:nvSpPr>
            <p:cNvPr id="41" name="Oval 40"/>
            <p:cNvSpPr/>
            <p:nvPr/>
          </p:nvSpPr>
          <p:spPr>
            <a:xfrm>
              <a:off x="1523431" y="1838479"/>
              <a:ext cx="426291" cy="387048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714580" y="1838479"/>
              <a:ext cx="426292" cy="387048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640" y="6120958"/>
            <a:ext cx="9171356" cy="370340"/>
            <a:chOff x="117786" y="4096458"/>
            <a:chExt cx="9171356" cy="370340"/>
          </a:xfrm>
        </p:grpSpPr>
        <p:grpSp>
          <p:nvGrpSpPr>
            <p:cNvPr id="46" name="Group 45"/>
            <p:cNvGrpSpPr/>
            <p:nvPr/>
          </p:nvGrpSpPr>
          <p:grpSpPr>
            <a:xfrm>
              <a:off x="4363210" y="4096458"/>
              <a:ext cx="4925932" cy="369332"/>
              <a:chOff x="117786" y="3657600"/>
              <a:chExt cx="4925932" cy="36933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117786" y="3657600"/>
                <a:ext cx="2816809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hu-HU" dirty="0">
                    <a:latin typeface="Calibri"/>
                    <a:cs typeface="Calibri"/>
                    <a:hlinkClick r:id="rId8"/>
                  </a:rPr>
                  <a:t>Phys. Rev. Lett. 110, 012302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963337" y="3658608"/>
                <a:ext cx="2080381" cy="36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IP </a:t>
                </a:r>
                <a:r>
                  <a:rPr lang="en-US" b="1" dirty="0" err="1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glasma</a:t>
                </a:r>
                <a:r>
                  <a:rPr lang="en-US" b="1" dirty="0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 + MUSIC</a:t>
                </a:r>
                <a:endParaRPr lang="en-US" b="1" dirty="0">
                  <a:solidFill>
                    <a:srgbClr val="000090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117786" y="4097466"/>
              <a:ext cx="4486696" cy="369332"/>
              <a:chOff x="117786" y="3613666"/>
              <a:chExt cx="4486696" cy="369332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117786" y="3613666"/>
                <a:ext cx="25233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/>
                    <a:cs typeface="Calibri"/>
                    <a:hlinkClick r:id="rId9"/>
                  </a:rPr>
                  <a:t>Phys. Rev. C 89, 0449076</a:t>
                </a:r>
                <a:endParaRPr lang="en-US" dirty="0">
                  <a:latin typeface="Calibri"/>
                  <a:cs typeface="Calibri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524101" y="3613666"/>
                <a:ext cx="2080381" cy="36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  CMS results</a:t>
                </a:r>
                <a:endParaRPr lang="en-US" b="1" dirty="0">
                  <a:solidFill>
                    <a:srgbClr val="000090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749458" y="1314476"/>
            <a:ext cx="2243863" cy="1730498"/>
            <a:chOff x="6900137" y="4535588"/>
            <a:chExt cx="2243863" cy="1730498"/>
          </a:xfrm>
        </p:grpSpPr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>
              <a:off x="7344435" y="4535588"/>
              <a:ext cx="1148873" cy="1730498"/>
              <a:chOff x="321318" y="1438200"/>
              <a:chExt cx="5630715" cy="6196500"/>
            </a:xfrm>
          </p:grpSpPr>
          <p:pic>
            <p:nvPicPr>
              <p:cNvPr id="84" name="Picture 11"/>
              <p:cNvPicPr>
                <a:picLocks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06" r="206"/>
              <a:stretch/>
            </p:blipFill>
            <p:spPr bwMode="auto">
              <a:xfrm>
                <a:off x="741197" y="2056807"/>
                <a:ext cx="3558343" cy="5124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</p:pic>
          <p:sp>
            <p:nvSpPr>
              <p:cNvPr id="85" name="Freeform 84"/>
              <p:cNvSpPr/>
              <p:nvPr/>
            </p:nvSpPr>
            <p:spPr>
              <a:xfrm>
                <a:off x="2264527" y="1438200"/>
                <a:ext cx="3687506" cy="6196500"/>
              </a:xfrm>
              <a:custGeom>
                <a:avLst/>
                <a:gdLst>
                  <a:gd name="connsiteX0" fmla="*/ 45902 w 3687506"/>
                  <a:gd name="connsiteY0" fmla="*/ 826200 h 6196500"/>
                  <a:gd name="connsiteX1" fmla="*/ 168309 w 3687506"/>
                  <a:gd name="connsiteY1" fmla="*/ 856800 h 6196500"/>
                  <a:gd name="connsiteX2" fmla="*/ 260114 w 3687506"/>
                  <a:gd name="connsiteY2" fmla="*/ 918000 h 6196500"/>
                  <a:gd name="connsiteX3" fmla="*/ 367220 w 3687506"/>
                  <a:gd name="connsiteY3" fmla="*/ 1040400 h 6196500"/>
                  <a:gd name="connsiteX4" fmla="*/ 413123 w 3687506"/>
                  <a:gd name="connsiteY4" fmla="*/ 1147500 h 6196500"/>
                  <a:gd name="connsiteX5" fmla="*/ 428424 w 3687506"/>
                  <a:gd name="connsiteY5" fmla="*/ 1193400 h 6196500"/>
                  <a:gd name="connsiteX6" fmla="*/ 474326 w 3687506"/>
                  <a:gd name="connsiteY6" fmla="*/ 1224000 h 6196500"/>
                  <a:gd name="connsiteX7" fmla="*/ 550830 w 3687506"/>
                  <a:gd name="connsiteY7" fmla="*/ 1300500 h 6196500"/>
                  <a:gd name="connsiteX8" fmla="*/ 581432 w 3687506"/>
                  <a:gd name="connsiteY8" fmla="*/ 1346400 h 6196500"/>
                  <a:gd name="connsiteX9" fmla="*/ 596733 w 3687506"/>
                  <a:gd name="connsiteY9" fmla="*/ 1392300 h 6196500"/>
                  <a:gd name="connsiteX10" fmla="*/ 642636 w 3687506"/>
                  <a:gd name="connsiteY10" fmla="*/ 1407600 h 6196500"/>
                  <a:gd name="connsiteX11" fmla="*/ 688538 w 3687506"/>
                  <a:gd name="connsiteY11" fmla="*/ 1377000 h 6196500"/>
                  <a:gd name="connsiteX12" fmla="*/ 703839 w 3687506"/>
                  <a:gd name="connsiteY12" fmla="*/ 1331100 h 6196500"/>
                  <a:gd name="connsiteX13" fmla="*/ 749742 w 3687506"/>
                  <a:gd name="connsiteY13" fmla="*/ 1315800 h 6196500"/>
                  <a:gd name="connsiteX14" fmla="*/ 826246 w 3687506"/>
                  <a:gd name="connsiteY14" fmla="*/ 1300500 h 6196500"/>
                  <a:gd name="connsiteX15" fmla="*/ 963954 w 3687506"/>
                  <a:gd name="connsiteY15" fmla="*/ 1269900 h 6196500"/>
                  <a:gd name="connsiteX16" fmla="*/ 1254670 w 3687506"/>
                  <a:gd name="connsiteY16" fmla="*/ 1285200 h 6196500"/>
                  <a:gd name="connsiteX17" fmla="*/ 1346475 w 3687506"/>
                  <a:gd name="connsiteY17" fmla="*/ 1346400 h 6196500"/>
                  <a:gd name="connsiteX18" fmla="*/ 1392378 w 3687506"/>
                  <a:gd name="connsiteY18" fmla="*/ 1377000 h 6196500"/>
                  <a:gd name="connsiteX19" fmla="*/ 1438280 w 3687506"/>
                  <a:gd name="connsiteY19" fmla="*/ 1407600 h 6196500"/>
                  <a:gd name="connsiteX20" fmla="*/ 1453581 w 3687506"/>
                  <a:gd name="connsiteY20" fmla="*/ 1453500 h 6196500"/>
                  <a:gd name="connsiteX21" fmla="*/ 1484183 w 3687506"/>
                  <a:gd name="connsiteY21" fmla="*/ 1499400 h 6196500"/>
                  <a:gd name="connsiteX22" fmla="*/ 1499483 w 3687506"/>
                  <a:gd name="connsiteY22" fmla="*/ 1575900 h 6196500"/>
                  <a:gd name="connsiteX23" fmla="*/ 1545386 w 3687506"/>
                  <a:gd name="connsiteY23" fmla="*/ 1667700 h 6196500"/>
                  <a:gd name="connsiteX24" fmla="*/ 1560687 w 3687506"/>
                  <a:gd name="connsiteY24" fmla="*/ 1790100 h 6196500"/>
                  <a:gd name="connsiteX25" fmla="*/ 1545386 w 3687506"/>
                  <a:gd name="connsiteY25" fmla="*/ 1851300 h 6196500"/>
                  <a:gd name="connsiteX26" fmla="*/ 1499483 w 3687506"/>
                  <a:gd name="connsiteY26" fmla="*/ 1958400 h 6196500"/>
                  <a:gd name="connsiteX27" fmla="*/ 1468882 w 3687506"/>
                  <a:gd name="connsiteY27" fmla="*/ 2096100 h 6196500"/>
                  <a:gd name="connsiteX28" fmla="*/ 1530085 w 3687506"/>
                  <a:gd name="connsiteY28" fmla="*/ 2187900 h 6196500"/>
                  <a:gd name="connsiteX29" fmla="*/ 1560687 w 3687506"/>
                  <a:gd name="connsiteY29" fmla="*/ 2233800 h 6196500"/>
                  <a:gd name="connsiteX30" fmla="*/ 1606589 w 3687506"/>
                  <a:gd name="connsiteY30" fmla="*/ 2249100 h 6196500"/>
                  <a:gd name="connsiteX31" fmla="*/ 1652492 w 3687506"/>
                  <a:gd name="connsiteY31" fmla="*/ 2279700 h 6196500"/>
                  <a:gd name="connsiteX32" fmla="*/ 1728996 w 3687506"/>
                  <a:gd name="connsiteY32" fmla="*/ 2356200 h 6196500"/>
                  <a:gd name="connsiteX33" fmla="*/ 1774899 w 3687506"/>
                  <a:gd name="connsiteY33" fmla="*/ 2448000 h 6196500"/>
                  <a:gd name="connsiteX34" fmla="*/ 1790200 w 3687506"/>
                  <a:gd name="connsiteY34" fmla="*/ 2570400 h 6196500"/>
                  <a:gd name="connsiteX35" fmla="*/ 1805501 w 3687506"/>
                  <a:gd name="connsiteY35" fmla="*/ 2738700 h 6196500"/>
                  <a:gd name="connsiteX36" fmla="*/ 1820801 w 3687506"/>
                  <a:gd name="connsiteY36" fmla="*/ 2784600 h 6196500"/>
                  <a:gd name="connsiteX37" fmla="*/ 1958509 w 3687506"/>
                  <a:gd name="connsiteY37" fmla="*/ 2861100 h 6196500"/>
                  <a:gd name="connsiteX38" fmla="*/ 2019713 w 3687506"/>
                  <a:gd name="connsiteY38" fmla="*/ 2998800 h 6196500"/>
                  <a:gd name="connsiteX39" fmla="*/ 2035013 w 3687506"/>
                  <a:gd name="connsiteY39" fmla="*/ 3090600 h 6196500"/>
                  <a:gd name="connsiteX40" fmla="*/ 2050314 w 3687506"/>
                  <a:gd name="connsiteY40" fmla="*/ 3151800 h 6196500"/>
                  <a:gd name="connsiteX41" fmla="*/ 2035013 w 3687506"/>
                  <a:gd name="connsiteY41" fmla="*/ 3304800 h 6196500"/>
                  <a:gd name="connsiteX42" fmla="*/ 2004412 w 3687506"/>
                  <a:gd name="connsiteY42" fmla="*/ 3350700 h 6196500"/>
                  <a:gd name="connsiteX43" fmla="*/ 1989111 w 3687506"/>
                  <a:gd name="connsiteY43" fmla="*/ 3396600 h 6196500"/>
                  <a:gd name="connsiteX44" fmla="*/ 1927907 w 3687506"/>
                  <a:gd name="connsiteY44" fmla="*/ 3488400 h 6196500"/>
                  <a:gd name="connsiteX45" fmla="*/ 1897306 w 3687506"/>
                  <a:gd name="connsiteY45" fmla="*/ 3534300 h 6196500"/>
                  <a:gd name="connsiteX46" fmla="*/ 1866704 w 3687506"/>
                  <a:gd name="connsiteY46" fmla="*/ 3595500 h 6196500"/>
                  <a:gd name="connsiteX47" fmla="*/ 1851403 w 3687506"/>
                  <a:gd name="connsiteY47" fmla="*/ 3641400 h 6196500"/>
                  <a:gd name="connsiteX48" fmla="*/ 1820801 w 3687506"/>
                  <a:gd name="connsiteY48" fmla="*/ 3687300 h 6196500"/>
                  <a:gd name="connsiteX49" fmla="*/ 1790200 w 3687506"/>
                  <a:gd name="connsiteY49" fmla="*/ 3916800 h 6196500"/>
                  <a:gd name="connsiteX50" fmla="*/ 1759598 w 3687506"/>
                  <a:gd name="connsiteY50" fmla="*/ 4008600 h 6196500"/>
                  <a:gd name="connsiteX51" fmla="*/ 1744297 w 3687506"/>
                  <a:gd name="connsiteY51" fmla="*/ 4054500 h 6196500"/>
                  <a:gd name="connsiteX52" fmla="*/ 1728996 w 3687506"/>
                  <a:gd name="connsiteY52" fmla="*/ 4192200 h 6196500"/>
                  <a:gd name="connsiteX53" fmla="*/ 1698395 w 3687506"/>
                  <a:gd name="connsiteY53" fmla="*/ 4329900 h 6196500"/>
                  <a:gd name="connsiteX54" fmla="*/ 1683094 w 3687506"/>
                  <a:gd name="connsiteY54" fmla="*/ 4482900 h 6196500"/>
                  <a:gd name="connsiteX55" fmla="*/ 1652492 w 3687506"/>
                  <a:gd name="connsiteY55" fmla="*/ 4528800 h 6196500"/>
                  <a:gd name="connsiteX56" fmla="*/ 1621890 w 3687506"/>
                  <a:gd name="connsiteY56" fmla="*/ 4620600 h 6196500"/>
                  <a:gd name="connsiteX57" fmla="*/ 1560687 w 3687506"/>
                  <a:gd name="connsiteY57" fmla="*/ 4804200 h 6196500"/>
                  <a:gd name="connsiteX58" fmla="*/ 1545386 w 3687506"/>
                  <a:gd name="connsiteY58" fmla="*/ 4850100 h 6196500"/>
                  <a:gd name="connsiteX59" fmla="*/ 1499483 w 3687506"/>
                  <a:gd name="connsiteY59" fmla="*/ 4865400 h 6196500"/>
                  <a:gd name="connsiteX60" fmla="*/ 1392378 w 3687506"/>
                  <a:gd name="connsiteY60" fmla="*/ 5003100 h 6196500"/>
                  <a:gd name="connsiteX61" fmla="*/ 1361776 w 3687506"/>
                  <a:gd name="connsiteY61" fmla="*/ 5049000 h 6196500"/>
                  <a:gd name="connsiteX62" fmla="*/ 1331174 w 3687506"/>
                  <a:gd name="connsiteY62" fmla="*/ 5110200 h 6196500"/>
                  <a:gd name="connsiteX63" fmla="*/ 1239369 w 3687506"/>
                  <a:gd name="connsiteY63" fmla="*/ 5171400 h 6196500"/>
                  <a:gd name="connsiteX64" fmla="*/ 1208767 w 3687506"/>
                  <a:gd name="connsiteY64" fmla="*/ 5217300 h 6196500"/>
                  <a:gd name="connsiteX65" fmla="*/ 1116962 w 3687506"/>
                  <a:gd name="connsiteY65" fmla="*/ 5247900 h 6196500"/>
                  <a:gd name="connsiteX66" fmla="*/ 872148 w 3687506"/>
                  <a:gd name="connsiteY66" fmla="*/ 5324400 h 6196500"/>
                  <a:gd name="connsiteX67" fmla="*/ 826246 w 3687506"/>
                  <a:gd name="connsiteY67" fmla="*/ 5355000 h 6196500"/>
                  <a:gd name="connsiteX68" fmla="*/ 810945 w 3687506"/>
                  <a:gd name="connsiteY68" fmla="*/ 5400900 h 6196500"/>
                  <a:gd name="connsiteX69" fmla="*/ 749742 w 3687506"/>
                  <a:gd name="connsiteY69" fmla="*/ 5492700 h 6196500"/>
                  <a:gd name="connsiteX70" fmla="*/ 719140 w 3687506"/>
                  <a:gd name="connsiteY70" fmla="*/ 5538600 h 6196500"/>
                  <a:gd name="connsiteX71" fmla="*/ 688538 w 3687506"/>
                  <a:gd name="connsiteY71" fmla="*/ 5584500 h 6196500"/>
                  <a:gd name="connsiteX72" fmla="*/ 673237 w 3687506"/>
                  <a:gd name="connsiteY72" fmla="*/ 5630400 h 6196500"/>
                  <a:gd name="connsiteX73" fmla="*/ 535530 w 3687506"/>
                  <a:gd name="connsiteY73" fmla="*/ 5691600 h 6196500"/>
                  <a:gd name="connsiteX74" fmla="*/ 489627 w 3687506"/>
                  <a:gd name="connsiteY74" fmla="*/ 5722200 h 6196500"/>
                  <a:gd name="connsiteX75" fmla="*/ 336618 w 3687506"/>
                  <a:gd name="connsiteY75" fmla="*/ 5706900 h 6196500"/>
                  <a:gd name="connsiteX76" fmla="*/ 290716 w 3687506"/>
                  <a:gd name="connsiteY76" fmla="*/ 5722200 h 6196500"/>
                  <a:gd name="connsiteX77" fmla="*/ 336618 w 3687506"/>
                  <a:gd name="connsiteY77" fmla="*/ 5921100 h 6196500"/>
                  <a:gd name="connsiteX78" fmla="*/ 428424 w 3687506"/>
                  <a:gd name="connsiteY78" fmla="*/ 5951700 h 6196500"/>
                  <a:gd name="connsiteX79" fmla="*/ 520229 w 3687506"/>
                  <a:gd name="connsiteY79" fmla="*/ 5997600 h 6196500"/>
                  <a:gd name="connsiteX80" fmla="*/ 627335 w 3687506"/>
                  <a:gd name="connsiteY80" fmla="*/ 6043500 h 6196500"/>
                  <a:gd name="connsiteX81" fmla="*/ 719140 w 3687506"/>
                  <a:gd name="connsiteY81" fmla="*/ 6058800 h 6196500"/>
                  <a:gd name="connsiteX82" fmla="*/ 795644 w 3687506"/>
                  <a:gd name="connsiteY82" fmla="*/ 6074100 h 6196500"/>
                  <a:gd name="connsiteX83" fmla="*/ 887449 w 3687506"/>
                  <a:gd name="connsiteY83" fmla="*/ 6089400 h 6196500"/>
                  <a:gd name="connsiteX84" fmla="*/ 1315873 w 3687506"/>
                  <a:gd name="connsiteY84" fmla="*/ 6196500 h 6196500"/>
                  <a:gd name="connsiteX85" fmla="*/ 1652492 w 3687506"/>
                  <a:gd name="connsiteY85" fmla="*/ 6165900 h 6196500"/>
                  <a:gd name="connsiteX86" fmla="*/ 1882005 w 3687506"/>
                  <a:gd name="connsiteY86" fmla="*/ 6120000 h 6196500"/>
                  <a:gd name="connsiteX87" fmla="*/ 2065615 w 3687506"/>
                  <a:gd name="connsiteY87" fmla="*/ 6089400 h 6196500"/>
                  <a:gd name="connsiteX88" fmla="*/ 2463437 w 3687506"/>
                  <a:gd name="connsiteY88" fmla="*/ 5997600 h 6196500"/>
                  <a:gd name="connsiteX89" fmla="*/ 2815357 w 3687506"/>
                  <a:gd name="connsiteY89" fmla="*/ 5905800 h 6196500"/>
                  <a:gd name="connsiteX90" fmla="*/ 3106073 w 3687506"/>
                  <a:gd name="connsiteY90" fmla="*/ 5768100 h 6196500"/>
                  <a:gd name="connsiteX91" fmla="*/ 3167277 w 3687506"/>
                  <a:gd name="connsiteY91" fmla="*/ 5722200 h 6196500"/>
                  <a:gd name="connsiteX92" fmla="*/ 3243781 w 3687506"/>
                  <a:gd name="connsiteY92" fmla="*/ 5676300 h 6196500"/>
                  <a:gd name="connsiteX93" fmla="*/ 3274383 w 3687506"/>
                  <a:gd name="connsiteY93" fmla="*/ 5630400 h 6196500"/>
                  <a:gd name="connsiteX94" fmla="*/ 3320285 w 3687506"/>
                  <a:gd name="connsiteY94" fmla="*/ 5584500 h 6196500"/>
                  <a:gd name="connsiteX95" fmla="*/ 3457993 w 3687506"/>
                  <a:gd name="connsiteY95" fmla="*/ 5033700 h 6196500"/>
                  <a:gd name="connsiteX96" fmla="*/ 3549798 w 3687506"/>
                  <a:gd name="connsiteY96" fmla="*/ 4620600 h 6196500"/>
                  <a:gd name="connsiteX97" fmla="*/ 3641603 w 3687506"/>
                  <a:gd name="connsiteY97" fmla="*/ 3901500 h 6196500"/>
                  <a:gd name="connsiteX98" fmla="*/ 3687506 w 3687506"/>
                  <a:gd name="connsiteY98" fmla="*/ 3335400 h 6196500"/>
                  <a:gd name="connsiteX99" fmla="*/ 3672205 w 3687506"/>
                  <a:gd name="connsiteY99" fmla="*/ 2891700 h 6196500"/>
                  <a:gd name="connsiteX100" fmla="*/ 3611002 w 3687506"/>
                  <a:gd name="connsiteY100" fmla="*/ 2769300 h 6196500"/>
                  <a:gd name="connsiteX101" fmla="*/ 3565099 w 3687506"/>
                  <a:gd name="connsiteY101" fmla="*/ 2646900 h 6196500"/>
                  <a:gd name="connsiteX102" fmla="*/ 3350887 w 3687506"/>
                  <a:gd name="connsiteY102" fmla="*/ 1698300 h 6196500"/>
                  <a:gd name="connsiteX103" fmla="*/ 3259082 w 3687506"/>
                  <a:gd name="connsiteY103" fmla="*/ 1484100 h 6196500"/>
                  <a:gd name="connsiteX104" fmla="*/ 3106073 w 3687506"/>
                  <a:gd name="connsiteY104" fmla="*/ 1009800 h 6196500"/>
                  <a:gd name="connsiteX105" fmla="*/ 3044870 w 3687506"/>
                  <a:gd name="connsiteY105" fmla="*/ 918000 h 6196500"/>
                  <a:gd name="connsiteX106" fmla="*/ 2998967 w 3687506"/>
                  <a:gd name="connsiteY106" fmla="*/ 887400 h 6196500"/>
                  <a:gd name="connsiteX107" fmla="*/ 2876561 w 3687506"/>
                  <a:gd name="connsiteY107" fmla="*/ 795600 h 6196500"/>
                  <a:gd name="connsiteX108" fmla="*/ 2570543 w 3687506"/>
                  <a:gd name="connsiteY108" fmla="*/ 596700 h 6196500"/>
                  <a:gd name="connsiteX109" fmla="*/ 2019713 w 3687506"/>
                  <a:gd name="connsiteY109" fmla="*/ 260100 h 6196500"/>
                  <a:gd name="connsiteX110" fmla="*/ 1728996 w 3687506"/>
                  <a:gd name="connsiteY110" fmla="*/ 122400 h 6196500"/>
                  <a:gd name="connsiteX111" fmla="*/ 1514784 w 3687506"/>
                  <a:gd name="connsiteY111" fmla="*/ 61200 h 6196500"/>
                  <a:gd name="connsiteX112" fmla="*/ 994555 w 3687506"/>
                  <a:gd name="connsiteY112" fmla="*/ 0 h 6196500"/>
                  <a:gd name="connsiteX113" fmla="*/ 413123 w 3687506"/>
                  <a:gd name="connsiteY113" fmla="*/ 76500 h 6196500"/>
                  <a:gd name="connsiteX114" fmla="*/ 367220 w 3687506"/>
                  <a:gd name="connsiteY114" fmla="*/ 107100 h 6196500"/>
                  <a:gd name="connsiteX115" fmla="*/ 260114 w 3687506"/>
                  <a:gd name="connsiteY115" fmla="*/ 214200 h 6196500"/>
                  <a:gd name="connsiteX116" fmla="*/ 107106 w 3687506"/>
                  <a:gd name="connsiteY116" fmla="*/ 290700 h 6196500"/>
                  <a:gd name="connsiteX117" fmla="*/ 45902 w 3687506"/>
                  <a:gd name="connsiteY117" fmla="*/ 504900 h 6196500"/>
                  <a:gd name="connsiteX118" fmla="*/ 30601 w 3687506"/>
                  <a:gd name="connsiteY118" fmla="*/ 566100 h 6196500"/>
                  <a:gd name="connsiteX119" fmla="*/ 0 w 3687506"/>
                  <a:gd name="connsiteY119" fmla="*/ 657900 h 6196500"/>
                  <a:gd name="connsiteX120" fmla="*/ 45902 w 3687506"/>
                  <a:gd name="connsiteY120" fmla="*/ 703800 h 6196500"/>
                  <a:gd name="connsiteX121" fmla="*/ 45902 w 3687506"/>
                  <a:gd name="connsiteY121" fmla="*/ 826200 h 619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3687506" h="6196500">
                    <a:moveTo>
                      <a:pt x="45902" y="826200"/>
                    </a:moveTo>
                    <a:cubicBezTo>
                      <a:pt x="66303" y="851700"/>
                      <a:pt x="141844" y="842098"/>
                      <a:pt x="168309" y="856800"/>
                    </a:cubicBezTo>
                    <a:cubicBezTo>
                      <a:pt x="200459" y="874660"/>
                      <a:pt x="260114" y="918000"/>
                      <a:pt x="260114" y="918000"/>
                    </a:cubicBezTo>
                    <a:cubicBezTo>
                      <a:pt x="331519" y="1025100"/>
                      <a:pt x="290717" y="989400"/>
                      <a:pt x="367220" y="1040400"/>
                    </a:cubicBezTo>
                    <a:cubicBezTo>
                      <a:pt x="403104" y="1148043"/>
                      <a:pt x="356401" y="1015156"/>
                      <a:pt x="413123" y="1147500"/>
                    </a:cubicBezTo>
                    <a:cubicBezTo>
                      <a:pt x="419476" y="1162324"/>
                      <a:pt x="418349" y="1180807"/>
                      <a:pt x="428424" y="1193400"/>
                    </a:cubicBezTo>
                    <a:cubicBezTo>
                      <a:pt x="439912" y="1207759"/>
                      <a:pt x="459025" y="1213800"/>
                      <a:pt x="474326" y="1224000"/>
                    </a:cubicBezTo>
                    <a:cubicBezTo>
                      <a:pt x="555931" y="1346399"/>
                      <a:pt x="448825" y="1198500"/>
                      <a:pt x="550830" y="1300500"/>
                    </a:cubicBezTo>
                    <a:cubicBezTo>
                      <a:pt x="563833" y="1313502"/>
                      <a:pt x="573208" y="1329953"/>
                      <a:pt x="581432" y="1346400"/>
                    </a:cubicBezTo>
                    <a:cubicBezTo>
                      <a:pt x="588645" y="1360825"/>
                      <a:pt x="585329" y="1380896"/>
                      <a:pt x="596733" y="1392300"/>
                    </a:cubicBezTo>
                    <a:cubicBezTo>
                      <a:pt x="608138" y="1403704"/>
                      <a:pt x="627335" y="1402500"/>
                      <a:pt x="642636" y="1407600"/>
                    </a:cubicBezTo>
                    <a:cubicBezTo>
                      <a:pt x="657937" y="1397400"/>
                      <a:pt x="677050" y="1391359"/>
                      <a:pt x="688538" y="1377000"/>
                    </a:cubicBezTo>
                    <a:cubicBezTo>
                      <a:pt x="698613" y="1364407"/>
                      <a:pt x="692435" y="1342504"/>
                      <a:pt x="703839" y="1331100"/>
                    </a:cubicBezTo>
                    <a:cubicBezTo>
                      <a:pt x="715244" y="1319696"/>
                      <a:pt x="734095" y="1319712"/>
                      <a:pt x="749742" y="1315800"/>
                    </a:cubicBezTo>
                    <a:cubicBezTo>
                      <a:pt x="774972" y="1309493"/>
                      <a:pt x="800817" y="1305949"/>
                      <a:pt x="826246" y="1300500"/>
                    </a:cubicBezTo>
                    <a:lnTo>
                      <a:pt x="963954" y="1269900"/>
                    </a:lnTo>
                    <a:cubicBezTo>
                      <a:pt x="1060859" y="1275000"/>
                      <a:pt x="1159515" y="1266170"/>
                      <a:pt x="1254670" y="1285200"/>
                    </a:cubicBezTo>
                    <a:cubicBezTo>
                      <a:pt x="1290734" y="1292412"/>
                      <a:pt x="1315873" y="1326000"/>
                      <a:pt x="1346475" y="1346400"/>
                    </a:cubicBezTo>
                    <a:lnTo>
                      <a:pt x="1392378" y="1377000"/>
                    </a:lnTo>
                    <a:lnTo>
                      <a:pt x="1438280" y="1407600"/>
                    </a:lnTo>
                    <a:cubicBezTo>
                      <a:pt x="1443380" y="1422900"/>
                      <a:pt x="1446368" y="1439075"/>
                      <a:pt x="1453581" y="1453500"/>
                    </a:cubicBezTo>
                    <a:cubicBezTo>
                      <a:pt x="1461805" y="1469947"/>
                      <a:pt x="1477726" y="1482182"/>
                      <a:pt x="1484183" y="1499400"/>
                    </a:cubicBezTo>
                    <a:cubicBezTo>
                      <a:pt x="1493314" y="1523749"/>
                      <a:pt x="1493176" y="1550671"/>
                      <a:pt x="1499483" y="1575900"/>
                    </a:cubicBezTo>
                    <a:cubicBezTo>
                      <a:pt x="1512152" y="1626575"/>
                      <a:pt x="1515469" y="1622827"/>
                      <a:pt x="1545386" y="1667700"/>
                    </a:cubicBezTo>
                    <a:cubicBezTo>
                      <a:pt x="1550486" y="1708500"/>
                      <a:pt x="1560687" y="1748982"/>
                      <a:pt x="1560687" y="1790100"/>
                    </a:cubicBezTo>
                    <a:cubicBezTo>
                      <a:pt x="1560687" y="1811128"/>
                      <a:pt x="1551163" y="1831081"/>
                      <a:pt x="1545386" y="1851300"/>
                    </a:cubicBezTo>
                    <a:cubicBezTo>
                      <a:pt x="1524880" y="1923066"/>
                      <a:pt x="1534458" y="1876795"/>
                      <a:pt x="1499483" y="1958400"/>
                    </a:cubicBezTo>
                    <a:cubicBezTo>
                      <a:pt x="1478939" y="2006333"/>
                      <a:pt x="1478051" y="2041092"/>
                      <a:pt x="1468882" y="2096100"/>
                    </a:cubicBezTo>
                    <a:cubicBezTo>
                      <a:pt x="1495772" y="2176764"/>
                      <a:pt x="1466412" y="2111496"/>
                      <a:pt x="1530085" y="2187900"/>
                    </a:cubicBezTo>
                    <a:cubicBezTo>
                      <a:pt x="1541858" y="2202026"/>
                      <a:pt x="1546328" y="2222313"/>
                      <a:pt x="1560687" y="2233800"/>
                    </a:cubicBezTo>
                    <a:cubicBezTo>
                      <a:pt x="1573281" y="2243875"/>
                      <a:pt x="1592163" y="2241888"/>
                      <a:pt x="1606589" y="2249100"/>
                    </a:cubicBezTo>
                    <a:cubicBezTo>
                      <a:pt x="1623037" y="2257324"/>
                      <a:pt x="1637191" y="2269500"/>
                      <a:pt x="1652492" y="2279700"/>
                    </a:cubicBezTo>
                    <a:cubicBezTo>
                      <a:pt x="1683233" y="2371918"/>
                      <a:pt x="1641733" y="2283484"/>
                      <a:pt x="1728996" y="2356200"/>
                    </a:cubicBezTo>
                    <a:cubicBezTo>
                      <a:pt x="1756376" y="2379015"/>
                      <a:pt x="1764455" y="2416670"/>
                      <a:pt x="1774899" y="2448000"/>
                    </a:cubicBezTo>
                    <a:cubicBezTo>
                      <a:pt x="1779999" y="2488800"/>
                      <a:pt x="1785895" y="2529508"/>
                      <a:pt x="1790200" y="2570400"/>
                    </a:cubicBezTo>
                    <a:cubicBezTo>
                      <a:pt x="1796097" y="2626422"/>
                      <a:pt x="1797534" y="2682935"/>
                      <a:pt x="1805501" y="2738700"/>
                    </a:cubicBezTo>
                    <a:cubicBezTo>
                      <a:pt x="1807782" y="2754666"/>
                      <a:pt x="1809397" y="2773196"/>
                      <a:pt x="1820801" y="2784600"/>
                    </a:cubicBezTo>
                    <a:cubicBezTo>
                      <a:pt x="1873413" y="2837209"/>
                      <a:pt x="1900789" y="2841861"/>
                      <a:pt x="1958509" y="2861100"/>
                    </a:cubicBezTo>
                    <a:cubicBezTo>
                      <a:pt x="1994926" y="2970345"/>
                      <a:pt x="1971218" y="2926062"/>
                      <a:pt x="2019713" y="2998800"/>
                    </a:cubicBezTo>
                    <a:cubicBezTo>
                      <a:pt x="2024813" y="3029400"/>
                      <a:pt x="2028929" y="3060180"/>
                      <a:pt x="2035013" y="3090600"/>
                    </a:cubicBezTo>
                    <a:cubicBezTo>
                      <a:pt x="2039137" y="3111220"/>
                      <a:pt x="2050314" y="3130772"/>
                      <a:pt x="2050314" y="3151800"/>
                    </a:cubicBezTo>
                    <a:cubicBezTo>
                      <a:pt x="2050314" y="3203054"/>
                      <a:pt x="2046539" y="3254858"/>
                      <a:pt x="2035013" y="3304800"/>
                    </a:cubicBezTo>
                    <a:cubicBezTo>
                      <a:pt x="2030878" y="3322718"/>
                      <a:pt x="2012636" y="3334253"/>
                      <a:pt x="2004412" y="3350700"/>
                    </a:cubicBezTo>
                    <a:cubicBezTo>
                      <a:pt x="1997199" y="3365125"/>
                      <a:pt x="1996944" y="3382502"/>
                      <a:pt x="1989111" y="3396600"/>
                    </a:cubicBezTo>
                    <a:cubicBezTo>
                      <a:pt x="1971249" y="3428749"/>
                      <a:pt x="1948308" y="3457800"/>
                      <a:pt x="1927907" y="3488400"/>
                    </a:cubicBezTo>
                    <a:cubicBezTo>
                      <a:pt x="1917707" y="3503700"/>
                      <a:pt x="1905530" y="3517853"/>
                      <a:pt x="1897306" y="3534300"/>
                    </a:cubicBezTo>
                    <a:cubicBezTo>
                      <a:pt x="1887105" y="3554700"/>
                      <a:pt x="1875689" y="3574536"/>
                      <a:pt x="1866704" y="3595500"/>
                    </a:cubicBezTo>
                    <a:cubicBezTo>
                      <a:pt x="1860351" y="3610324"/>
                      <a:pt x="1858616" y="3626975"/>
                      <a:pt x="1851403" y="3641400"/>
                    </a:cubicBezTo>
                    <a:cubicBezTo>
                      <a:pt x="1843179" y="3657847"/>
                      <a:pt x="1831002" y="3672000"/>
                      <a:pt x="1820801" y="3687300"/>
                    </a:cubicBezTo>
                    <a:cubicBezTo>
                      <a:pt x="1777340" y="3817682"/>
                      <a:pt x="1840123" y="3617279"/>
                      <a:pt x="1790200" y="3916800"/>
                    </a:cubicBezTo>
                    <a:cubicBezTo>
                      <a:pt x="1784897" y="3948617"/>
                      <a:pt x="1769799" y="3978000"/>
                      <a:pt x="1759598" y="4008600"/>
                    </a:cubicBezTo>
                    <a:lnTo>
                      <a:pt x="1744297" y="4054500"/>
                    </a:lnTo>
                    <a:cubicBezTo>
                      <a:pt x="1739197" y="4100400"/>
                      <a:pt x="1735528" y="4146482"/>
                      <a:pt x="1728996" y="4192200"/>
                    </a:cubicBezTo>
                    <a:cubicBezTo>
                      <a:pt x="1722522" y="4237515"/>
                      <a:pt x="1709530" y="4285361"/>
                      <a:pt x="1698395" y="4329900"/>
                    </a:cubicBezTo>
                    <a:cubicBezTo>
                      <a:pt x="1693295" y="4380900"/>
                      <a:pt x="1694620" y="4432958"/>
                      <a:pt x="1683094" y="4482900"/>
                    </a:cubicBezTo>
                    <a:cubicBezTo>
                      <a:pt x="1678959" y="4500818"/>
                      <a:pt x="1659961" y="4511996"/>
                      <a:pt x="1652492" y="4528800"/>
                    </a:cubicBezTo>
                    <a:cubicBezTo>
                      <a:pt x="1639391" y="4558275"/>
                      <a:pt x="1632091" y="4590000"/>
                      <a:pt x="1621890" y="4620600"/>
                    </a:cubicBezTo>
                    <a:lnTo>
                      <a:pt x="1560687" y="4804200"/>
                    </a:lnTo>
                    <a:cubicBezTo>
                      <a:pt x="1555587" y="4819500"/>
                      <a:pt x="1560686" y="4845000"/>
                      <a:pt x="1545386" y="4850100"/>
                    </a:cubicBezTo>
                    <a:lnTo>
                      <a:pt x="1499483" y="4865400"/>
                    </a:lnTo>
                    <a:cubicBezTo>
                      <a:pt x="1427574" y="4937306"/>
                      <a:pt x="1465585" y="4893295"/>
                      <a:pt x="1392378" y="5003100"/>
                    </a:cubicBezTo>
                    <a:cubicBezTo>
                      <a:pt x="1382177" y="5018400"/>
                      <a:pt x="1370000" y="5032553"/>
                      <a:pt x="1361776" y="5049000"/>
                    </a:cubicBezTo>
                    <a:cubicBezTo>
                      <a:pt x="1351575" y="5069400"/>
                      <a:pt x="1347302" y="5094073"/>
                      <a:pt x="1331174" y="5110200"/>
                    </a:cubicBezTo>
                    <a:cubicBezTo>
                      <a:pt x="1305167" y="5136205"/>
                      <a:pt x="1239369" y="5171400"/>
                      <a:pt x="1239369" y="5171400"/>
                    </a:cubicBezTo>
                    <a:cubicBezTo>
                      <a:pt x="1229168" y="5186700"/>
                      <a:pt x="1224361" y="5207554"/>
                      <a:pt x="1208767" y="5217300"/>
                    </a:cubicBezTo>
                    <a:cubicBezTo>
                      <a:pt x="1181413" y="5234395"/>
                      <a:pt x="1116962" y="5247900"/>
                      <a:pt x="1116962" y="5247900"/>
                    </a:cubicBezTo>
                    <a:cubicBezTo>
                      <a:pt x="982508" y="5337531"/>
                      <a:pt x="1061753" y="5305441"/>
                      <a:pt x="872148" y="5324400"/>
                    </a:cubicBezTo>
                    <a:cubicBezTo>
                      <a:pt x="856847" y="5334600"/>
                      <a:pt x="837734" y="5340641"/>
                      <a:pt x="826246" y="5355000"/>
                    </a:cubicBezTo>
                    <a:cubicBezTo>
                      <a:pt x="816171" y="5367593"/>
                      <a:pt x="818778" y="5386802"/>
                      <a:pt x="810945" y="5400900"/>
                    </a:cubicBezTo>
                    <a:cubicBezTo>
                      <a:pt x="793084" y="5433049"/>
                      <a:pt x="770143" y="5462100"/>
                      <a:pt x="749742" y="5492700"/>
                    </a:cubicBezTo>
                    <a:lnTo>
                      <a:pt x="719140" y="5538600"/>
                    </a:lnTo>
                    <a:cubicBezTo>
                      <a:pt x="708939" y="5553900"/>
                      <a:pt x="694353" y="5567055"/>
                      <a:pt x="688538" y="5584500"/>
                    </a:cubicBezTo>
                    <a:cubicBezTo>
                      <a:pt x="683438" y="5599800"/>
                      <a:pt x="683312" y="5617807"/>
                      <a:pt x="673237" y="5630400"/>
                    </a:cubicBezTo>
                    <a:cubicBezTo>
                      <a:pt x="637648" y="5674885"/>
                      <a:pt x="579610" y="5662215"/>
                      <a:pt x="535530" y="5691600"/>
                    </a:cubicBezTo>
                    <a:lnTo>
                      <a:pt x="489627" y="5722200"/>
                    </a:lnTo>
                    <a:cubicBezTo>
                      <a:pt x="438624" y="5717100"/>
                      <a:pt x="387875" y="5706900"/>
                      <a:pt x="336618" y="5706900"/>
                    </a:cubicBezTo>
                    <a:cubicBezTo>
                      <a:pt x="320490" y="5706900"/>
                      <a:pt x="293601" y="5706332"/>
                      <a:pt x="290716" y="5722200"/>
                    </a:cubicBezTo>
                    <a:cubicBezTo>
                      <a:pt x="288003" y="5737123"/>
                      <a:pt x="284705" y="5888656"/>
                      <a:pt x="336618" y="5921100"/>
                    </a:cubicBezTo>
                    <a:cubicBezTo>
                      <a:pt x="363972" y="5938196"/>
                      <a:pt x="428424" y="5951700"/>
                      <a:pt x="428424" y="5951700"/>
                    </a:cubicBezTo>
                    <a:cubicBezTo>
                      <a:pt x="505802" y="6003283"/>
                      <a:pt x="441044" y="5965928"/>
                      <a:pt x="520229" y="5997600"/>
                    </a:cubicBezTo>
                    <a:cubicBezTo>
                      <a:pt x="556293" y="6012025"/>
                      <a:pt x="590210" y="6032078"/>
                      <a:pt x="627335" y="6043500"/>
                    </a:cubicBezTo>
                    <a:cubicBezTo>
                      <a:pt x="656987" y="6052623"/>
                      <a:pt x="688617" y="6053251"/>
                      <a:pt x="719140" y="6058800"/>
                    </a:cubicBezTo>
                    <a:cubicBezTo>
                      <a:pt x="744727" y="6063452"/>
                      <a:pt x="770057" y="6069448"/>
                      <a:pt x="795644" y="6074100"/>
                    </a:cubicBezTo>
                    <a:cubicBezTo>
                      <a:pt x="826167" y="6079649"/>
                      <a:pt x="857250" y="6082295"/>
                      <a:pt x="887449" y="6089400"/>
                    </a:cubicBezTo>
                    <a:cubicBezTo>
                      <a:pt x="1030739" y="6123113"/>
                      <a:pt x="1173065" y="6160800"/>
                      <a:pt x="1315873" y="6196500"/>
                    </a:cubicBezTo>
                    <a:cubicBezTo>
                      <a:pt x="1428079" y="6186300"/>
                      <a:pt x="1540838" y="6180988"/>
                      <a:pt x="1652492" y="6165900"/>
                    </a:cubicBezTo>
                    <a:cubicBezTo>
                      <a:pt x="1729809" y="6155452"/>
                      <a:pt x="1805290" y="6134206"/>
                      <a:pt x="1882005" y="6120000"/>
                    </a:cubicBezTo>
                    <a:cubicBezTo>
                      <a:pt x="1943015" y="6108702"/>
                      <a:pt x="2004898" y="6102182"/>
                      <a:pt x="2065615" y="6089400"/>
                    </a:cubicBezTo>
                    <a:cubicBezTo>
                      <a:pt x="2198788" y="6061365"/>
                      <a:pt x="2329540" y="6021943"/>
                      <a:pt x="2463437" y="5997600"/>
                    </a:cubicBezTo>
                    <a:cubicBezTo>
                      <a:pt x="2619132" y="5969293"/>
                      <a:pt x="2663733" y="5969381"/>
                      <a:pt x="2815357" y="5905800"/>
                    </a:cubicBezTo>
                    <a:cubicBezTo>
                      <a:pt x="2914241" y="5864335"/>
                      <a:pt x="3011007" y="5817697"/>
                      <a:pt x="3106073" y="5768100"/>
                    </a:cubicBezTo>
                    <a:cubicBezTo>
                      <a:pt x="3128682" y="5756305"/>
                      <a:pt x="3146058" y="5736345"/>
                      <a:pt x="3167277" y="5722200"/>
                    </a:cubicBezTo>
                    <a:cubicBezTo>
                      <a:pt x="3192022" y="5705704"/>
                      <a:pt x="3218280" y="5691600"/>
                      <a:pt x="3243781" y="5676300"/>
                    </a:cubicBezTo>
                    <a:cubicBezTo>
                      <a:pt x="3253982" y="5661000"/>
                      <a:pt x="3262610" y="5644526"/>
                      <a:pt x="3274383" y="5630400"/>
                    </a:cubicBezTo>
                    <a:cubicBezTo>
                      <a:pt x="3288236" y="5613778"/>
                      <a:pt x="3313921" y="5605181"/>
                      <a:pt x="3320285" y="5584500"/>
                    </a:cubicBezTo>
                    <a:cubicBezTo>
                      <a:pt x="3375944" y="5403619"/>
                      <a:pt x="3416937" y="5218444"/>
                      <a:pt x="3457993" y="5033700"/>
                    </a:cubicBezTo>
                    <a:cubicBezTo>
                      <a:pt x="3488595" y="4896000"/>
                      <a:pt x="3524563" y="4759384"/>
                      <a:pt x="3549798" y="4620600"/>
                    </a:cubicBezTo>
                    <a:cubicBezTo>
                      <a:pt x="3592273" y="4386999"/>
                      <a:pt x="3617859" y="4138926"/>
                      <a:pt x="3641603" y="3901500"/>
                    </a:cubicBezTo>
                    <a:cubicBezTo>
                      <a:pt x="3676762" y="3549929"/>
                      <a:pt x="3667922" y="3648726"/>
                      <a:pt x="3687506" y="3335400"/>
                    </a:cubicBezTo>
                    <a:cubicBezTo>
                      <a:pt x="3682406" y="3187500"/>
                      <a:pt x="3692024" y="3038355"/>
                      <a:pt x="3672205" y="2891700"/>
                    </a:cubicBezTo>
                    <a:cubicBezTo>
                      <a:pt x="3666096" y="2846495"/>
                      <a:pt x="3622066" y="2813554"/>
                      <a:pt x="3611002" y="2769300"/>
                    </a:cubicBezTo>
                    <a:cubicBezTo>
                      <a:pt x="3590169" y="2685973"/>
                      <a:pt x="3605105" y="2726908"/>
                      <a:pt x="3565099" y="2646900"/>
                    </a:cubicBezTo>
                    <a:cubicBezTo>
                      <a:pt x="3516045" y="2340325"/>
                      <a:pt x="3472442" y="1981913"/>
                      <a:pt x="3350887" y="1698300"/>
                    </a:cubicBezTo>
                    <a:cubicBezTo>
                      <a:pt x="3320285" y="1626900"/>
                      <a:pt x="3284277" y="1557582"/>
                      <a:pt x="3259082" y="1484100"/>
                    </a:cubicBezTo>
                    <a:cubicBezTo>
                      <a:pt x="3197611" y="1304820"/>
                      <a:pt x="3186246" y="1170137"/>
                      <a:pt x="3106073" y="1009800"/>
                    </a:cubicBezTo>
                    <a:cubicBezTo>
                      <a:pt x="3089625" y="976906"/>
                      <a:pt x="3075471" y="938399"/>
                      <a:pt x="3044870" y="918000"/>
                    </a:cubicBezTo>
                    <a:cubicBezTo>
                      <a:pt x="3029569" y="907800"/>
                      <a:pt x="3013839" y="898216"/>
                      <a:pt x="2998967" y="887400"/>
                    </a:cubicBezTo>
                    <a:cubicBezTo>
                      <a:pt x="2957719" y="857403"/>
                      <a:pt x="2919324" y="823394"/>
                      <a:pt x="2876561" y="795600"/>
                    </a:cubicBezTo>
                    <a:cubicBezTo>
                      <a:pt x="2774555" y="729300"/>
                      <a:pt x="2673711" y="661177"/>
                      <a:pt x="2570543" y="596700"/>
                    </a:cubicBezTo>
                    <a:cubicBezTo>
                      <a:pt x="2388070" y="482661"/>
                      <a:pt x="2214179" y="352210"/>
                      <a:pt x="2019713" y="260100"/>
                    </a:cubicBezTo>
                    <a:cubicBezTo>
                      <a:pt x="1922807" y="214200"/>
                      <a:pt x="1828761" y="161699"/>
                      <a:pt x="1728996" y="122400"/>
                    </a:cubicBezTo>
                    <a:cubicBezTo>
                      <a:pt x="1659902" y="95183"/>
                      <a:pt x="1587330" y="77069"/>
                      <a:pt x="1514784" y="61200"/>
                    </a:cubicBezTo>
                    <a:cubicBezTo>
                      <a:pt x="1277406" y="9276"/>
                      <a:pt x="1227990" y="14589"/>
                      <a:pt x="994555" y="0"/>
                    </a:cubicBezTo>
                    <a:cubicBezTo>
                      <a:pt x="870082" y="4787"/>
                      <a:pt x="558403" y="-20347"/>
                      <a:pt x="413123" y="76500"/>
                    </a:cubicBezTo>
                    <a:cubicBezTo>
                      <a:pt x="397822" y="86700"/>
                      <a:pt x="380889" y="94799"/>
                      <a:pt x="367220" y="107100"/>
                    </a:cubicBezTo>
                    <a:cubicBezTo>
                      <a:pt x="329691" y="140874"/>
                      <a:pt x="305273" y="191622"/>
                      <a:pt x="260114" y="214200"/>
                    </a:cubicBezTo>
                    <a:lnTo>
                      <a:pt x="107106" y="290700"/>
                    </a:lnTo>
                    <a:cubicBezTo>
                      <a:pt x="63204" y="422397"/>
                      <a:pt x="84328" y="351208"/>
                      <a:pt x="45902" y="504900"/>
                    </a:cubicBezTo>
                    <a:cubicBezTo>
                      <a:pt x="40802" y="525300"/>
                      <a:pt x="37251" y="546151"/>
                      <a:pt x="30601" y="566100"/>
                    </a:cubicBezTo>
                    <a:lnTo>
                      <a:pt x="0" y="657900"/>
                    </a:lnTo>
                    <a:cubicBezTo>
                      <a:pt x="15301" y="673200"/>
                      <a:pt x="36225" y="684447"/>
                      <a:pt x="45902" y="703800"/>
                    </a:cubicBezTo>
                    <a:cubicBezTo>
                      <a:pt x="63204" y="738401"/>
                      <a:pt x="25501" y="800700"/>
                      <a:pt x="45902" y="82620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321318" y="1591200"/>
                <a:ext cx="2419047" cy="5768100"/>
              </a:xfrm>
              <a:custGeom>
                <a:avLst/>
                <a:gdLst>
                  <a:gd name="connsiteX0" fmla="*/ 1989111 w 2419047"/>
                  <a:gd name="connsiteY0" fmla="*/ 703800 h 5768100"/>
                  <a:gd name="connsiteX1" fmla="*/ 1805501 w 2419047"/>
                  <a:gd name="connsiteY1" fmla="*/ 703800 h 5768100"/>
                  <a:gd name="connsiteX2" fmla="*/ 1744298 w 2419047"/>
                  <a:gd name="connsiteY2" fmla="*/ 826200 h 5768100"/>
                  <a:gd name="connsiteX3" fmla="*/ 1698395 w 2419047"/>
                  <a:gd name="connsiteY3" fmla="*/ 856800 h 5768100"/>
                  <a:gd name="connsiteX4" fmla="*/ 1683094 w 2419047"/>
                  <a:gd name="connsiteY4" fmla="*/ 902700 h 5768100"/>
                  <a:gd name="connsiteX5" fmla="*/ 1637192 w 2419047"/>
                  <a:gd name="connsiteY5" fmla="*/ 933300 h 5768100"/>
                  <a:gd name="connsiteX6" fmla="*/ 1591289 w 2419047"/>
                  <a:gd name="connsiteY6" fmla="*/ 1071000 h 5768100"/>
                  <a:gd name="connsiteX7" fmla="*/ 1499484 w 2419047"/>
                  <a:gd name="connsiteY7" fmla="*/ 1132200 h 5768100"/>
                  <a:gd name="connsiteX8" fmla="*/ 1453581 w 2419047"/>
                  <a:gd name="connsiteY8" fmla="*/ 1162800 h 5768100"/>
                  <a:gd name="connsiteX9" fmla="*/ 1422980 w 2419047"/>
                  <a:gd name="connsiteY9" fmla="*/ 1208700 h 5768100"/>
                  <a:gd name="connsiteX10" fmla="*/ 1392378 w 2419047"/>
                  <a:gd name="connsiteY10" fmla="*/ 1300500 h 5768100"/>
                  <a:gd name="connsiteX11" fmla="*/ 1346475 w 2419047"/>
                  <a:gd name="connsiteY11" fmla="*/ 1315800 h 5768100"/>
                  <a:gd name="connsiteX12" fmla="*/ 1300573 w 2419047"/>
                  <a:gd name="connsiteY12" fmla="*/ 1346400 h 5768100"/>
                  <a:gd name="connsiteX13" fmla="*/ 1132263 w 2419047"/>
                  <a:gd name="connsiteY13" fmla="*/ 1392300 h 5768100"/>
                  <a:gd name="connsiteX14" fmla="*/ 1071060 w 2419047"/>
                  <a:gd name="connsiteY14" fmla="*/ 1407600 h 5768100"/>
                  <a:gd name="connsiteX15" fmla="*/ 1009856 w 2419047"/>
                  <a:gd name="connsiteY15" fmla="*/ 1499400 h 5768100"/>
                  <a:gd name="connsiteX16" fmla="*/ 979255 w 2419047"/>
                  <a:gd name="connsiteY16" fmla="*/ 1545300 h 5768100"/>
                  <a:gd name="connsiteX17" fmla="*/ 963954 w 2419047"/>
                  <a:gd name="connsiteY17" fmla="*/ 1591200 h 5768100"/>
                  <a:gd name="connsiteX18" fmla="*/ 948653 w 2419047"/>
                  <a:gd name="connsiteY18" fmla="*/ 1774800 h 5768100"/>
                  <a:gd name="connsiteX19" fmla="*/ 933352 w 2419047"/>
                  <a:gd name="connsiteY19" fmla="*/ 1820700 h 5768100"/>
                  <a:gd name="connsiteX20" fmla="*/ 918051 w 2419047"/>
                  <a:gd name="connsiteY20" fmla="*/ 1897200 h 5768100"/>
                  <a:gd name="connsiteX21" fmla="*/ 902750 w 2419047"/>
                  <a:gd name="connsiteY21" fmla="*/ 1943100 h 5768100"/>
                  <a:gd name="connsiteX22" fmla="*/ 887450 w 2419047"/>
                  <a:gd name="connsiteY22" fmla="*/ 2004300 h 5768100"/>
                  <a:gd name="connsiteX23" fmla="*/ 856848 w 2419047"/>
                  <a:gd name="connsiteY23" fmla="*/ 2096100 h 5768100"/>
                  <a:gd name="connsiteX24" fmla="*/ 765043 w 2419047"/>
                  <a:gd name="connsiteY24" fmla="*/ 2157300 h 5768100"/>
                  <a:gd name="connsiteX25" fmla="*/ 749742 w 2419047"/>
                  <a:gd name="connsiteY25" fmla="*/ 2203200 h 5768100"/>
                  <a:gd name="connsiteX26" fmla="*/ 703839 w 2419047"/>
                  <a:gd name="connsiteY26" fmla="*/ 2218500 h 5768100"/>
                  <a:gd name="connsiteX27" fmla="*/ 657937 w 2419047"/>
                  <a:gd name="connsiteY27" fmla="*/ 2249100 h 5768100"/>
                  <a:gd name="connsiteX28" fmla="*/ 596733 w 2419047"/>
                  <a:gd name="connsiteY28" fmla="*/ 2340900 h 5768100"/>
                  <a:gd name="connsiteX29" fmla="*/ 566132 w 2419047"/>
                  <a:gd name="connsiteY29" fmla="*/ 2432700 h 5768100"/>
                  <a:gd name="connsiteX30" fmla="*/ 581432 w 2419047"/>
                  <a:gd name="connsiteY30" fmla="*/ 2631600 h 5768100"/>
                  <a:gd name="connsiteX31" fmla="*/ 673238 w 2419047"/>
                  <a:gd name="connsiteY31" fmla="*/ 2723400 h 5768100"/>
                  <a:gd name="connsiteX32" fmla="*/ 765043 w 2419047"/>
                  <a:gd name="connsiteY32" fmla="*/ 2754000 h 5768100"/>
                  <a:gd name="connsiteX33" fmla="*/ 841547 w 2419047"/>
                  <a:gd name="connsiteY33" fmla="*/ 2891700 h 5768100"/>
                  <a:gd name="connsiteX34" fmla="*/ 841547 w 2419047"/>
                  <a:gd name="connsiteY34" fmla="*/ 3105900 h 5768100"/>
                  <a:gd name="connsiteX35" fmla="*/ 780344 w 2419047"/>
                  <a:gd name="connsiteY35" fmla="*/ 3197700 h 5768100"/>
                  <a:gd name="connsiteX36" fmla="*/ 749742 w 2419047"/>
                  <a:gd name="connsiteY36" fmla="*/ 3304800 h 5768100"/>
                  <a:gd name="connsiteX37" fmla="*/ 765043 w 2419047"/>
                  <a:gd name="connsiteY37" fmla="*/ 3580200 h 5768100"/>
                  <a:gd name="connsiteX38" fmla="*/ 826246 w 2419047"/>
                  <a:gd name="connsiteY38" fmla="*/ 3595500 h 5768100"/>
                  <a:gd name="connsiteX39" fmla="*/ 856848 w 2419047"/>
                  <a:gd name="connsiteY39" fmla="*/ 3687300 h 5768100"/>
                  <a:gd name="connsiteX40" fmla="*/ 872149 w 2419047"/>
                  <a:gd name="connsiteY40" fmla="*/ 3733200 h 5768100"/>
                  <a:gd name="connsiteX41" fmla="*/ 887450 w 2419047"/>
                  <a:gd name="connsiteY41" fmla="*/ 3840300 h 5768100"/>
                  <a:gd name="connsiteX42" fmla="*/ 902750 w 2419047"/>
                  <a:gd name="connsiteY42" fmla="*/ 4146300 h 5768100"/>
                  <a:gd name="connsiteX43" fmla="*/ 918051 w 2419047"/>
                  <a:gd name="connsiteY43" fmla="*/ 4222800 h 5768100"/>
                  <a:gd name="connsiteX44" fmla="*/ 963954 w 2419047"/>
                  <a:gd name="connsiteY44" fmla="*/ 4421700 h 5768100"/>
                  <a:gd name="connsiteX45" fmla="*/ 994556 w 2419047"/>
                  <a:gd name="connsiteY45" fmla="*/ 4513500 h 5768100"/>
                  <a:gd name="connsiteX46" fmla="*/ 1009856 w 2419047"/>
                  <a:gd name="connsiteY46" fmla="*/ 4559400 h 5768100"/>
                  <a:gd name="connsiteX47" fmla="*/ 1055759 w 2419047"/>
                  <a:gd name="connsiteY47" fmla="*/ 4574700 h 5768100"/>
                  <a:gd name="connsiteX48" fmla="*/ 1071060 w 2419047"/>
                  <a:gd name="connsiteY48" fmla="*/ 4620600 h 5768100"/>
                  <a:gd name="connsiteX49" fmla="*/ 1254670 w 2419047"/>
                  <a:gd name="connsiteY49" fmla="*/ 4712400 h 5768100"/>
                  <a:gd name="connsiteX50" fmla="*/ 1361776 w 2419047"/>
                  <a:gd name="connsiteY50" fmla="*/ 4758300 h 5768100"/>
                  <a:gd name="connsiteX51" fmla="*/ 1468882 w 2419047"/>
                  <a:gd name="connsiteY51" fmla="*/ 4773600 h 5768100"/>
                  <a:gd name="connsiteX52" fmla="*/ 1484183 w 2419047"/>
                  <a:gd name="connsiteY52" fmla="*/ 4941900 h 5768100"/>
                  <a:gd name="connsiteX53" fmla="*/ 1499484 w 2419047"/>
                  <a:gd name="connsiteY53" fmla="*/ 5186700 h 5768100"/>
                  <a:gd name="connsiteX54" fmla="*/ 1545386 w 2419047"/>
                  <a:gd name="connsiteY54" fmla="*/ 5278500 h 5768100"/>
                  <a:gd name="connsiteX55" fmla="*/ 1637192 w 2419047"/>
                  <a:gd name="connsiteY55" fmla="*/ 5339700 h 5768100"/>
                  <a:gd name="connsiteX56" fmla="*/ 1683094 w 2419047"/>
                  <a:gd name="connsiteY56" fmla="*/ 5370300 h 5768100"/>
                  <a:gd name="connsiteX57" fmla="*/ 1927908 w 2419047"/>
                  <a:gd name="connsiteY57" fmla="*/ 5400900 h 5768100"/>
                  <a:gd name="connsiteX58" fmla="*/ 2035014 w 2419047"/>
                  <a:gd name="connsiteY58" fmla="*/ 5431500 h 5768100"/>
                  <a:gd name="connsiteX59" fmla="*/ 2126819 w 2419047"/>
                  <a:gd name="connsiteY59" fmla="*/ 5462100 h 5768100"/>
                  <a:gd name="connsiteX60" fmla="*/ 2172721 w 2419047"/>
                  <a:gd name="connsiteY60" fmla="*/ 5477400 h 5768100"/>
                  <a:gd name="connsiteX61" fmla="*/ 2218624 w 2419047"/>
                  <a:gd name="connsiteY61" fmla="*/ 5508000 h 5768100"/>
                  <a:gd name="connsiteX62" fmla="*/ 2233925 w 2419047"/>
                  <a:gd name="connsiteY62" fmla="*/ 5553900 h 5768100"/>
                  <a:gd name="connsiteX63" fmla="*/ 2325730 w 2419047"/>
                  <a:gd name="connsiteY63" fmla="*/ 5584500 h 5768100"/>
                  <a:gd name="connsiteX64" fmla="*/ 2371633 w 2419047"/>
                  <a:gd name="connsiteY64" fmla="*/ 5615100 h 5768100"/>
                  <a:gd name="connsiteX65" fmla="*/ 2417535 w 2419047"/>
                  <a:gd name="connsiteY65" fmla="*/ 5706900 h 5768100"/>
                  <a:gd name="connsiteX66" fmla="*/ 2356332 w 2419047"/>
                  <a:gd name="connsiteY66" fmla="*/ 5722200 h 5768100"/>
                  <a:gd name="connsiteX67" fmla="*/ 2310429 w 2419047"/>
                  <a:gd name="connsiteY67" fmla="*/ 5752800 h 5768100"/>
                  <a:gd name="connsiteX68" fmla="*/ 2264527 w 2419047"/>
                  <a:gd name="connsiteY68" fmla="*/ 5768100 h 5768100"/>
                  <a:gd name="connsiteX69" fmla="*/ 1591289 w 2419047"/>
                  <a:gd name="connsiteY69" fmla="*/ 5752800 h 5768100"/>
                  <a:gd name="connsiteX70" fmla="*/ 1453581 w 2419047"/>
                  <a:gd name="connsiteY70" fmla="*/ 5737500 h 5768100"/>
                  <a:gd name="connsiteX71" fmla="*/ 1407679 w 2419047"/>
                  <a:gd name="connsiteY71" fmla="*/ 5706900 h 5768100"/>
                  <a:gd name="connsiteX72" fmla="*/ 1055759 w 2419047"/>
                  <a:gd name="connsiteY72" fmla="*/ 5722200 h 5768100"/>
                  <a:gd name="connsiteX73" fmla="*/ 719140 w 2419047"/>
                  <a:gd name="connsiteY73" fmla="*/ 5752800 h 5768100"/>
                  <a:gd name="connsiteX74" fmla="*/ 367221 w 2419047"/>
                  <a:gd name="connsiteY74" fmla="*/ 5737500 h 5768100"/>
                  <a:gd name="connsiteX75" fmla="*/ 229513 w 2419047"/>
                  <a:gd name="connsiteY75" fmla="*/ 5661000 h 5768100"/>
                  <a:gd name="connsiteX76" fmla="*/ 198911 w 2419047"/>
                  <a:gd name="connsiteY76" fmla="*/ 5599800 h 5768100"/>
                  <a:gd name="connsiteX77" fmla="*/ 107106 w 2419047"/>
                  <a:gd name="connsiteY77" fmla="*/ 5477400 h 5768100"/>
                  <a:gd name="connsiteX78" fmla="*/ 76504 w 2419047"/>
                  <a:gd name="connsiteY78" fmla="*/ 5400900 h 5768100"/>
                  <a:gd name="connsiteX79" fmla="*/ 45903 w 2419047"/>
                  <a:gd name="connsiteY79" fmla="*/ 5355000 h 5768100"/>
                  <a:gd name="connsiteX80" fmla="*/ 0 w 2419047"/>
                  <a:gd name="connsiteY80" fmla="*/ 5202000 h 5768100"/>
                  <a:gd name="connsiteX81" fmla="*/ 15301 w 2419047"/>
                  <a:gd name="connsiteY81" fmla="*/ 4467600 h 5768100"/>
                  <a:gd name="connsiteX82" fmla="*/ 45903 w 2419047"/>
                  <a:gd name="connsiteY82" fmla="*/ 3978000 h 5768100"/>
                  <a:gd name="connsiteX83" fmla="*/ 91805 w 2419047"/>
                  <a:gd name="connsiteY83" fmla="*/ 3763800 h 5768100"/>
                  <a:gd name="connsiteX84" fmla="*/ 153009 w 2419047"/>
                  <a:gd name="connsiteY84" fmla="*/ 3350700 h 5768100"/>
                  <a:gd name="connsiteX85" fmla="*/ 168309 w 2419047"/>
                  <a:gd name="connsiteY85" fmla="*/ 3151800 h 5768100"/>
                  <a:gd name="connsiteX86" fmla="*/ 183610 w 2419047"/>
                  <a:gd name="connsiteY86" fmla="*/ 3044700 h 5768100"/>
                  <a:gd name="connsiteX87" fmla="*/ 153009 w 2419047"/>
                  <a:gd name="connsiteY87" fmla="*/ 2570400 h 5768100"/>
                  <a:gd name="connsiteX88" fmla="*/ 91805 w 2419047"/>
                  <a:gd name="connsiteY88" fmla="*/ 2218500 h 5768100"/>
                  <a:gd name="connsiteX89" fmla="*/ 76504 w 2419047"/>
                  <a:gd name="connsiteY89" fmla="*/ 2050200 h 5768100"/>
                  <a:gd name="connsiteX90" fmla="*/ 91805 w 2419047"/>
                  <a:gd name="connsiteY90" fmla="*/ 1667700 h 5768100"/>
                  <a:gd name="connsiteX91" fmla="*/ 107106 w 2419047"/>
                  <a:gd name="connsiteY91" fmla="*/ 1606500 h 5768100"/>
                  <a:gd name="connsiteX92" fmla="*/ 76504 w 2419047"/>
                  <a:gd name="connsiteY92" fmla="*/ 612000 h 5768100"/>
                  <a:gd name="connsiteX93" fmla="*/ 107106 w 2419047"/>
                  <a:gd name="connsiteY93" fmla="*/ 351900 h 5768100"/>
                  <a:gd name="connsiteX94" fmla="*/ 137708 w 2419047"/>
                  <a:gd name="connsiteY94" fmla="*/ 290700 h 5768100"/>
                  <a:gd name="connsiteX95" fmla="*/ 183610 w 2419047"/>
                  <a:gd name="connsiteY95" fmla="*/ 168300 h 5768100"/>
                  <a:gd name="connsiteX96" fmla="*/ 275415 w 2419047"/>
                  <a:gd name="connsiteY96" fmla="*/ 61200 h 5768100"/>
                  <a:gd name="connsiteX97" fmla="*/ 428424 w 2419047"/>
                  <a:gd name="connsiteY97" fmla="*/ 0 h 5768100"/>
                  <a:gd name="connsiteX98" fmla="*/ 1071060 w 2419047"/>
                  <a:gd name="connsiteY98" fmla="*/ 15300 h 5768100"/>
                  <a:gd name="connsiteX99" fmla="*/ 1346475 w 2419047"/>
                  <a:gd name="connsiteY99" fmla="*/ 30600 h 5768100"/>
                  <a:gd name="connsiteX100" fmla="*/ 1530086 w 2419047"/>
                  <a:gd name="connsiteY100" fmla="*/ 91800 h 5768100"/>
                  <a:gd name="connsiteX101" fmla="*/ 1621891 w 2419047"/>
                  <a:gd name="connsiteY101" fmla="*/ 137700 h 5768100"/>
                  <a:gd name="connsiteX102" fmla="*/ 1713696 w 2419047"/>
                  <a:gd name="connsiteY102" fmla="*/ 214200 h 5768100"/>
                  <a:gd name="connsiteX103" fmla="*/ 1744298 w 2419047"/>
                  <a:gd name="connsiteY103" fmla="*/ 260100 h 5768100"/>
                  <a:gd name="connsiteX104" fmla="*/ 1790200 w 2419047"/>
                  <a:gd name="connsiteY104" fmla="*/ 275400 h 5768100"/>
                  <a:gd name="connsiteX105" fmla="*/ 1866704 w 2419047"/>
                  <a:gd name="connsiteY105" fmla="*/ 336600 h 5768100"/>
                  <a:gd name="connsiteX106" fmla="*/ 1958509 w 2419047"/>
                  <a:gd name="connsiteY106" fmla="*/ 397800 h 5768100"/>
                  <a:gd name="connsiteX107" fmla="*/ 2004412 w 2419047"/>
                  <a:gd name="connsiteY107" fmla="*/ 428400 h 5768100"/>
                  <a:gd name="connsiteX108" fmla="*/ 2050315 w 2419047"/>
                  <a:gd name="connsiteY108" fmla="*/ 459000 h 5768100"/>
                  <a:gd name="connsiteX109" fmla="*/ 2096217 w 2419047"/>
                  <a:gd name="connsiteY109" fmla="*/ 489600 h 5768100"/>
                  <a:gd name="connsiteX110" fmla="*/ 2065615 w 2419047"/>
                  <a:gd name="connsiteY110" fmla="*/ 581400 h 5768100"/>
                  <a:gd name="connsiteX111" fmla="*/ 2050315 w 2419047"/>
                  <a:gd name="connsiteY111" fmla="*/ 627300 h 5768100"/>
                  <a:gd name="connsiteX112" fmla="*/ 2050315 w 2419047"/>
                  <a:gd name="connsiteY112" fmla="*/ 688500 h 57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419047" h="5768100">
                    <a:moveTo>
                      <a:pt x="1989111" y="703800"/>
                    </a:moveTo>
                    <a:cubicBezTo>
                      <a:pt x="1940784" y="694135"/>
                      <a:pt x="1850237" y="667200"/>
                      <a:pt x="1805501" y="703800"/>
                    </a:cubicBezTo>
                    <a:cubicBezTo>
                      <a:pt x="1770195" y="732685"/>
                      <a:pt x="1782254" y="800898"/>
                      <a:pt x="1744298" y="826200"/>
                    </a:cubicBezTo>
                    <a:lnTo>
                      <a:pt x="1698395" y="856800"/>
                    </a:lnTo>
                    <a:cubicBezTo>
                      <a:pt x="1693295" y="872100"/>
                      <a:pt x="1693169" y="890107"/>
                      <a:pt x="1683094" y="902700"/>
                    </a:cubicBezTo>
                    <a:cubicBezTo>
                      <a:pt x="1671606" y="917059"/>
                      <a:pt x="1645416" y="916853"/>
                      <a:pt x="1637192" y="933300"/>
                    </a:cubicBezTo>
                    <a:cubicBezTo>
                      <a:pt x="1598525" y="1010630"/>
                      <a:pt x="1651158" y="1018618"/>
                      <a:pt x="1591289" y="1071000"/>
                    </a:cubicBezTo>
                    <a:cubicBezTo>
                      <a:pt x="1563610" y="1095218"/>
                      <a:pt x="1530086" y="1111800"/>
                      <a:pt x="1499484" y="1132200"/>
                    </a:cubicBezTo>
                    <a:lnTo>
                      <a:pt x="1453581" y="1162800"/>
                    </a:lnTo>
                    <a:cubicBezTo>
                      <a:pt x="1443381" y="1178100"/>
                      <a:pt x="1430449" y="1191897"/>
                      <a:pt x="1422980" y="1208700"/>
                    </a:cubicBezTo>
                    <a:cubicBezTo>
                      <a:pt x="1409879" y="1238175"/>
                      <a:pt x="1422978" y="1290301"/>
                      <a:pt x="1392378" y="1300500"/>
                    </a:cubicBezTo>
                    <a:lnTo>
                      <a:pt x="1346475" y="1315800"/>
                    </a:lnTo>
                    <a:cubicBezTo>
                      <a:pt x="1331174" y="1326000"/>
                      <a:pt x="1317377" y="1338932"/>
                      <a:pt x="1300573" y="1346400"/>
                    </a:cubicBezTo>
                    <a:cubicBezTo>
                      <a:pt x="1228922" y="1378243"/>
                      <a:pt x="1204258" y="1376302"/>
                      <a:pt x="1132263" y="1392300"/>
                    </a:cubicBezTo>
                    <a:cubicBezTo>
                      <a:pt x="1111735" y="1396862"/>
                      <a:pt x="1091461" y="1402500"/>
                      <a:pt x="1071060" y="1407600"/>
                    </a:cubicBezTo>
                    <a:cubicBezTo>
                      <a:pt x="990380" y="1461383"/>
                      <a:pt x="1049377" y="1407187"/>
                      <a:pt x="1009856" y="1499400"/>
                    </a:cubicBezTo>
                    <a:cubicBezTo>
                      <a:pt x="1002612" y="1516302"/>
                      <a:pt x="987479" y="1528853"/>
                      <a:pt x="979255" y="1545300"/>
                    </a:cubicBezTo>
                    <a:cubicBezTo>
                      <a:pt x="972042" y="1559725"/>
                      <a:pt x="969054" y="1575900"/>
                      <a:pt x="963954" y="1591200"/>
                    </a:cubicBezTo>
                    <a:cubicBezTo>
                      <a:pt x="958854" y="1652400"/>
                      <a:pt x="956770" y="1713927"/>
                      <a:pt x="948653" y="1774800"/>
                    </a:cubicBezTo>
                    <a:cubicBezTo>
                      <a:pt x="946521" y="1790786"/>
                      <a:pt x="937264" y="1805054"/>
                      <a:pt x="933352" y="1820700"/>
                    </a:cubicBezTo>
                    <a:cubicBezTo>
                      <a:pt x="927044" y="1845929"/>
                      <a:pt x="924359" y="1871971"/>
                      <a:pt x="918051" y="1897200"/>
                    </a:cubicBezTo>
                    <a:cubicBezTo>
                      <a:pt x="914139" y="1912846"/>
                      <a:pt x="907181" y="1927593"/>
                      <a:pt x="902750" y="1943100"/>
                    </a:cubicBezTo>
                    <a:cubicBezTo>
                      <a:pt x="896973" y="1963319"/>
                      <a:pt x="893493" y="1984159"/>
                      <a:pt x="887450" y="2004300"/>
                    </a:cubicBezTo>
                    <a:cubicBezTo>
                      <a:pt x="878181" y="2035195"/>
                      <a:pt x="883687" y="2078209"/>
                      <a:pt x="856848" y="2096100"/>
                    </a:cubicBezTo>
                    <a:lnTo>
                      <a:pt x="765043" y="2157300"/>
                    </a:lnTo>
                    <a:cubicBezTo>
                      <a:pt x="759943" y="2172600"/>
                      <a:pt x="761146" y="2191796"/>
                      <a:pt x="749742" y="2203200"/>
                    </a:cubicBezTo>
                    <a:cubicBezTo>
                      <a:pt x="738337" y="2214604"/>
                      <a:pt x="718265" y="2211287"/>
                      <a:pt x="703839" y="2218500"/>
                    </a:cubicBezTo>
                    <a:cubicBezTo>
                      <a:pt x="687391" y="2226723"/>
                      <a:pt x="673238" y="2238900"/>
                      <a:pt x="657937" y="2249100"/>
                    </a:cubicBezTo>
                    <a:cubicBezTo>
                      <a:pt x="637536" y="2279700"/>
                      <a:pt x="608363" y="2306010"/>
                      <a:pt x="596733" y="2340900"/>
                    </a:cubicBezTo>
                    <a:lnTo>
                      <a:pt x="566132" y="2432700"/>
                    </a:lnTo>
                    <a:cubicBezTo>
                      <a:pt x="571232" y="2499000"/>
                      <a:pt x="558443" y="2569204"/>
                      <a:pt x="581432" y="2631600"/>
                    </a:cubicBezTo>
                    <a:cubicBezTo>
                      <a:pt x="596394" y="2672208"/>
                      <a:pt x="632182" y="2709715"/>
                      <a:pt x="673238" y="2723400"/>
                    </a:cubicBezTo>
                    <a:lnTo>
                      <a:pt x="765043" y="2754000"/>
                    </a:lnTo>
                    <a:cubicBezTo>
                      <a:pt x="835192" y="2859219"/>
                      <a:pt x="814615" y="2810910"/>
                      <a:pt x="841547" y="2891700"/>
                    </a:cubicBezTo>
                    <a:cubicBezTo>
                      <a:pt x="852598" y="2969051"/>
                      <a:pt x="871299" y="3028549"/>
                      <a:pt x="841547" y="3105900"/>
                    </a:cubicBezTo>
                    <a:cubicBezTo>
                      <a:pt x="828344" y="3140226"/>
                      <a:pt x="791975" y="3162810"/>
                      <a:pt x="780344" y="3197700"/>
                    </a:cubicBezTo>
                    <a:cubicBezTo>
                      <a:pt x="758393" y="3263549"/>
                      <a:pt x="768955" y="3227954"/>
                      <a:pt x="749742" y="3304800"/>
                    </a:cubicBezTo>
                    <a:cubicBezTo>
                      <a:pt x="754842" y="3396600"/>
                      <a:pt x="741643" y="3491286"/>
                      <a:pt x="765043" y="3580200"/>
                    </a:cubicBezTo>
                    <a:cubicBezTo>
                      <a:pt x="770395" y="3600536"/>
                      <a:pt x="812560" y="3579534"/>
                      <a:pt x="826246" y="3595500"/>
                    </a:cubicBezTo>
                    <a:cubicBezTo>
                      <a:pt x="847238" y="3619990"/>
                      <a:pt x="846647" y="3656700"/>
                      <a:pt x="856848" y="3687300"/>
                    </a:cubicBezTo>
                    <a:lnTo>
                      <a:pt x="872149" y="3733200"/>
                    </a:lnTo>
                    <a:cubicBezTo>
                      <a:pt x="877249" y="3768900"/>
                      <a:pt x="884786" y="3804336"/>
                      <a:pt x="887450" y="3840300"/>
                    </a:cubicBezTo>
                    <a:cubicBezTo>
                      <a:pt x="894995" y="3942148"/>
                      <a:pt x="894606" y="4044498"/>
                      <a:pt x="902750" y="4146300"/>
                    </a:cubicBezTo>
                    <a:cubicBezTo>
                      <a:pt x="904824" y="4172222"/>
                      <a:pt x="913776" y="4197149"/>
                      <a:pt x="918051" y="4222800"/>
                    </a:cubicBezTo>
                    <a:cubicBezTo>
                      <a:pt x="944535" y="4381693"/>
                      <a:pt x="916025" y="4277923"/>
                      <a:pt x="963954" y="4421700"/>
                    </a:cubicBezTo>
                    <a:lnTo>
                      <a:pt x="994556" y="4513500"/>
                    </a:lnTo>
                    <a:cubicBezTo>
                      <a:pt x="999656" y="4528800"/>
                      <a:pt x="994556" y="4554300"/>
                      <a:pt x="1009856" y="4559400"/>
                    </a:cubicBezTo>
                    <a:lnTo>
                      <a:pt x="1055759" y="4574700"/>
                    </a:lnTo>
                    <a:cubicBezTo>
                      <a:pt x="1060859" y="4590000"/>
                      <a:pt x="1059656" y="4609196"/>
                      <a:pt x="1071060" y="4620600"/>
                    </a:cubicBezTo>
                    <a:cubicBezTo>
                      <a:pt x="1215511" y="4765043"/>
                      <a:pt x="1105340" y="4612853"/>
                      <a:pt x="1254670" y="4712400"/>
                    </a:cubicBezTo>
                    <a:cubicBezTo>
                      <a:pt x="1318070" y="4754664"/>
                      <a:pt x="1282733" y="4738540"/>
                      <a:pt x="1361776" y="4758300"/>
                    </a:cubicBezTo>
                    <a:cubicBezTo>
                      <a:pt x="1468881" y="4722600"/>
                      <a:pt x="1443380" y="4697099"/>
                      <a:pt x="1468882" y="4773600"/>
                    </a:cubicBezTo>
                    <a:cubicBezTo>
                      <a:pt x="1473982" y="4829700"/>
                      <a:pt x="1480021" y="4885723"/>
                      <a:pt x="1484183" y="4941900"/>
                    </a:cubicBezTo>
                    <a:cubicBezTo>
                      <a:pt x="1490223" y="5023436"/>
                      <a:pt x="1490924" y="5105390"/>
                      <a:pt x="1499484" y="5186700"/>
                    </a:cubicBezTo>
                    <a:cubicBezTo>
                      <a:pt x="1502173" y="5212244"/>
                      <a:pt x="1526849" y="5262281"/>
                      <a:pt x="1545386" y="5278500"/>
                    </a:cubicBezTo>
                    <a:cubicBezTo>
                      <a:pt x="1573065" y="5302718"/>
                      <a:pt x="1606590" y="5319300"/>
                      <a:pt x="1637192" y="5339700"/>
                    </a:cubicBezTo>
                    <a:cubicBezTo>
                      <a:pt x="1652493" y="5349900"/>
                      <a:pt x="1664796" y="5368470"/>
                      <a:pt x="1683094" y="5370300"/>
                    </a:cubicBezTo>
                    <a:cubicBezTo>
                      <a:pt x="1866973" y="5388687"/>
                      <a:pt x="1785543" y="5377174"/>
                      <a:pt x="1927908" y="5400900"/>
                    </a:cubicBezTo>
                    <a:cubicBezTo>
                      <a:pt x="2082160" y="5452315"/>
                      <a:pt x="1842901" y="5373869"/>
                      <a:pt x="2035014" y="5431500"/>
                    </a:cubicBezTo>
                    <a:cubicBezTo>
                      <a:pt x="2065911" y="5440768"/>
                      <a:pt x="2096217" y="5451900"/>
                      <a:pt x="2126819" y="5462100"/>
                    </a:cubicBezTo>
                    <a:cubicBezTo>
                      <a:pt x="2142120" y="5467200"/>
                      <a:pt x="2159301" y="5468454"/>
                      <a:pt x="2172721" y="5477400"/>
                    </a:cubicBezTo>
                    <a:lnTo>
                      <a:pt x="2218624" y="5508000"/>
                    </a:lnTo>
                    <a:cubicBezTo>
                      <a:pt x="2223724" y="5523300"/>
                      <a:pt x="2220801" y="5544526"/>
                      <a:pt x="2233925" y="5553900"/>
                    </a:cubicBezTo>
                    <a:cubicBezTo>
                      <a:pt x="2260174" y="5572648"/>
                      <a:pt x="2298890" y="5566608"/>
                      <a:pt x="2325730" y="5584500"/>
                    </a:cubicBezTo>
                    <a:lnTo>
                      <a:pt x="2371633" y="5615100"/>
                    </a:lnTo>
                    <a:cubicBezTo>
                      <a:pt x="2374358" y="5619188"/>
                      <a:pt x="2428714" y="5691996"/>
                      <a:pt x="2417535" y="5706900"/>
                    </a:cubicBezTo>
                    <a:cubicBezTo>
                      <a:pt x="2404917" y="5723723"/>
                      <a:pt x="2376733" y="5717100"/>
                      <a:pt x="2356332" y="5722200"/>
                    </a:cubicBezTo>
                    <a:cubicBezTo>
                      <a:pt x="2341031" y="5732400"/>
                      <a:pt x="2326877" y="5744576"/>
                      <a:pt x="2310429" y="5752800"/>
                    </a:cubicBezTo>
                    <a:cubicBezTo>
                      <a:pt x="2296003" y="5760012"/>
                      <a:pt x="2280655" y="5768100"/>
                      <a:pt x="2264527" y="5768100"/>
                    </a:cubicBezTo>
                    <a:cubicBezTo>
                      <a:pt x="2040056" y="5768100"/>
                      <a:pt x="1815702" y="5757900"/>
                      <a:pt x="1591289" y="5752800"/>
                    </a:cubicBezTo>
                    <a:cubicBezTo>
                      <a:pt x="1545386" y="5747700"/>
                      <a:pt x="1498387" y="5748701"/>
                      <a:pt x="1453581" y="5737500"/>
                    </a:cubicBezTo>
                    <a:cubicBezTo>
                      <a:pt x="1435741" y="5733040"/>
                      <a:pt x="1426054" y="5707607"/>
                      <a:pt x="1407679" y="5706900"/>
                    </a:cubicBezTo>
                    <a:lnTo>
                      <a:pt x="1055759" y="5722200"/>
                    </a:lnTo>
                    <a:cubicBezTo>
                      <a:pt x="922542" y="5744402"/>
                      <a:pt x="891501" y="5752800"/>
                      <a:pt x="719140" y="5752800"/>
                    </a:cubicBezTo>
                    <a:cubicBezTo>
                      <a:pt x="601723" y="5752800"/>
                      <a:pt x="484527" y="5742600"/>
                      <a:pt x="367221" y="5737500"/>
                    </a:cubicBezTo>
                    <a:cubicBezTo>
                      <a:pt x="261995" y="5667354"/>
                      <a:pt x="310306" y="5687930"/>
                      <a:pt x="229513" y="5661000"/>
                    </a:cubicBezTo>
                    <a:cubicBezTo>
                      <a:pt x="219312" y="5640600"/>
                      <a:pt x="211563" y="5618777"/>
                      <a:pt x="198911" y="5599800"/>
                    </a:cubicBezTo>
                    <a:cubicBezTo>
                      <a:pt x="170620" y="5557365"/>
                      <a:pt x="126048" y="5524753"/>
                      <a:pt x="107106" y="5477400"/>
                    </a:cubicBezTo>
                    <a:cubicBezTo>
                      <a:pt x="96905" y="5451900"/>
                      <a:pt x="88787" y="5425465"/>
                      <a:pt x="76504" y="5400900"/>
                    </a:cubicBezTo>
                    <a:cubicBezTo>
                      <a:pt x="68280" y="5384453"/>
                      <a:pt x="54127" y="5371447"/>
                      <a:pt x="45903" y="5355000"/>
                    </a:cubicBezTo>
                    <a:cubicBezTo>
                      <a:pt x="12352" y="5287902"/>
                      <a:pt x="14334" y="5273667"/>
                      <a:pt x="0" y="5202000"/>
                    </a:cubicBezTo>
                    <a:cubicBezTo>
                      <a:pt x="5100" y="4957200"/>
                      <a:pt x="8206" y="4712350"/>
                      <a:pt x="15301" y="4467600"/>
                    </a:cubicBezTo>
                    <a:cubicBezTo>
                      <a:pt x="16685" y="4419845"/>
                      <a:pt x="29613" y="4079806"/>
                      <a:pt x="45903" y="3978000"/>
                    </a:cubicBezTo>
                    <a:cubicBezTo>
                      <a:pt x="57440" y="3905896"/>
                      <a:pt x="79515" y="3835779"/>
                      <a:pt x="91805" y="3763800"/>
                    </a:cubicBezTo>
                    <a:cubicBezTo>
                      <a:pt x="115234" y="3626583"/>
                      <a:pt x="153009" y="3350700"/>
                      <a:pt x="153009" y="3350700"/>
                    </a:cubicBezTo>
                    <a:cubicBezTo>
                      <a:pt x="158109" y="3284400"/>
                      <a:pt x="161692" y="3217966"/>
                      <a:pt x="168309" y="3151800"/>
                    </a:cubicBezTo>
                    <a:cubicBezTo>
                      <a:pt x="171897" y="3115916"/>
                      <a:pt x="184559" y="3080750"/>
                      <a:pt x="183610" y="3044700"/>
                    </a:cubicBezTo>
                    <a:cubicBezTo>
                      <a:pt x="179442" y="2886326"/>
                      <a:pt x="170505" y="2727860"/>
                      <a:pt x="153009" y="2570400"/>
                    </a:cubicBezTo>
                    <a:cubicBezTo>
                      <a:pt x="139860" y="2452067"/>
                      <a:pt x="102585" y="2337072"/>
                      <a:pt x="91805" y="2218500"/>
                    </a:cubicBezTo>
                    <a:lnTo>
                      <a:pt x="76504" y="2050200"/>
                    </a:lnTo>
                    <a:cubicBezTo>
                      <a:pt x="81604" y="1922700"/>
                      <a:pt x="83025" y="1795000"/>
                      <a:pt x="91805" y="1667700"/>
                    </a:cubicBezTo>
                    <a:cubicBezTo>
                      <a:pt x="93252" y="1646722"/>
                      <a:pt x="107106" y="1627528"/>
                      <a:pt x="107106" y="1606500"/>
                    </a:cubicBezTo>
                    <a:cubicBezTo>
                      <a:pt x="107106" y="714754"/>
                      <a:pt x="166215" y="970821"/>
                      <a:pt x="76504" y="612000"/>
                    </a:cubicBezTo>
                    <a:cubicBezTo>
                      <a:pt x="86705" y="525300"/>
                      <a:pt x="90770" y="437656"/>
                      <a:pt x="107106" y="351900"/>
                    </a:cubicBezTo>
                    <a:cubicBezTo>
                      <a:pt x="111374" y="329495"/>
                      <a:pt x="128723" y="311664"/>
                      <a:pt x="137708" y="290700"/>
                    </a:cubicBezTo>
                    <a:cubicBezTo>
                      <a:pt x="163474" y="230584"/>
                      <a:pt x="143989" y="239614"/>
                      <a:pt x="183610" y="168300"/>
                    </a:cubicBezTo>
                    <a:cubicBezTo>
                      <a:pt x="193146" y="151137"/>
                      <a:pt x="253356" y="73077"/>
                      <a:pt x="275415" y="61200"/>
                    </a:cubicBezTo>
                    <a:cubicBezTo>
                      <a:pt x="323781" y="35158"/>
                      <a:pt x="428424" y="0"/>
                      <a:pt x="428424" y="0"/>
                    </a:cubicBezTo>
                    <a:lnTo>
                      <a:pt x="1071060" y="15300"/>
                    </a:lnTo>
                    <a:cubicBezTo>
                      <a:pt x="1162956" y="18363"/>
                      <a:pt x="1255183" y="19646"/>
                      <a:pt x="1346475" y="30600"/>
                    </a:cubicBezTo>
                    <a:cubicBezTo>
                      <a:pt x="1382282" y="34897"/>
                      <a:pt x="1491382" y="72449"/>
                      <a:pt x="1530086" y="91800"/>
                    </a:cubicBezTo>
                    <a:cubicBezTo>
                      <a:pt x="1648732" y="151120"/>
                      <a:pt x="1506510" y="99242"/>
                      <a:pt x="1621891" y="137700"/>
                    </a:cubicBezTo>
                    <a:cubicBezTo>
                      <a:pt x="1667024" y="167787"/>
                      <a:pt x="1676880" y="170024"/>
                      <a:pt x="1713696" y="214200"/>
                    </a:cubicBezTo>
                    <a:cubicBezTo>
                      <a:pt x="1725469" y="228326"/>
                      <a:pt x="1729939" y="248613"/>
                      <a:pt x="1744298" y="260100"/>
                    </a:cubicBezTo>
                    <a:cubicBezTo>
                      <a:pt x="1756892" y="270175"/>
                      <a:pt x="1774899" y="270300"/>
                      <a:pt x="1790200" y="275400"/>
                    </a:cubicBezTo>
                    <a:cubicBezTo>
                      <a:pt x="1846743" y="360209"/>
                      <a:pt x="1788452" y="293129"/>
                      <a:pt x="1866704" y="336600"/>
                    </a:cubicBezTo>
                    <a:cubicBezTo>
                      <a:pt x="1898854" y="354460"/>
                      <a:pt x="1927907" y="377400"/>
                      <a:pt x="1958509" y="397800"/>
                    </a:cubicBezTo>
                    <a:lnTo>
                      <a:pt x="2004412" y="428400"/>
                    </a:lnTo>
                    <a:lnTo>
                      <a:pt x="2050315" y="459000"/>
                    </a:lnTo>
                    <a:lnTo>
                      <a:pt x="2096217" y="489600"/>
                    </a:lnTo>
                    <a:lnTo>
                      <a:pt x="2065615" y="581400"/>
                    </a:lnTo>
                    <a:cubicBezTo>
                      <a:pt x="2060515" y="596700"/>
                      <a:pt x="2050315" y="611172"/>
                      <a:pt x="2050315" y="627300"/>
                    </a:cubicBezTo>
                    <a:lnTo>
                      <a:pt x="2050315" y="6885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6900137" y="4816604"/>
              <a:ext cx="2243863" cy="1274481"/>
              <a:chOff x="6900137" y="4816604"/>
              <a:chExt cx="2243863" cy="1274481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6900137" y="4816604"/>
                <a:ext cx="1263244" cy="1274481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7438327" y="4816604"/>
                <a:ext cx="1263243" cy="1274481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1870" tIns="50935" rIns="101870" bIns="50935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>
                <a:spLocks noChangeAspect="1"/>
              </p:cNvSpPr>
              <p:nvPr/>
            </p:nvSpPr>
            <p:spPr bwMode="auto">
              <a:xfrm rot="20400000">
                <a:off x="7435512" y="4873961"/>
                <a:ext cx="724787" cy="1196530"/>
              </a:xfrm>
              <a:custGeom>
                <a:avLst/>
                <a:gdLst>
                  <a:gd name="T0" fmla="*/ 373957725 w 1492584"/>
                  <a:gd name="T1" fmla="*/ 2147483647 h 1437373"/>
                  <a:gd name="T2" fmla="*/ 2147483647 w 1492584"/>
                  <a:gd name="T3" fmla="*/ 2147483647 h 1437373"/>
                  <a:gd name="T4" fmla="*/ 2147483647 w 1492584"/>
                  <a:gd name="T5" fmla="*/ 2147483647 h 1437373"/>
                  <a:gd name="T6" fmla="*/ 2147483647 w 1492584"/>
                  <a:gd name="T7" fmla="*/ 2147483647 h 1437373"/>
                  <a:gd name="T8" fmla="*/ 2147483647 w 1492584"/>
                  <a:gd name="T9" fmla="*/ 2147483647 h 1437373"/>
                  <a:gd name="T10" fmla="*/ 2147483647 w 1492584"/>
                  <a:gd name="T11" fmla="*/ 2147483647 h 1437373"/>
                  <a:gd name="T12" fmla="*/ 2147483647 w 1492584"/>
                  <a:gd name="T13" fmla="*/ 2147483647 h 1437373"/>
                  <a:gd name="T14" fmla="*/ 2147483647 w 1492584"/>
                  <a:gd name="T15" fmla="*/ 2147483647 h 1437373"/>
                  <a:gd name="T16" fmla="*/ 2147483647 w 1492584"/>
                  <a:gd name="T17" fmla="*/ 2147483647 h 1437373"/>
                  <a:gd name="T18" fmla="*/ 2147483647 w 1492584"/>
                  <a:gd name="T19" fmla="*/ 2147483647 h 1437373"/>
                  <a:gd name="T20" fmla="*/ 873880505 w 1492584"/>
                  <a:gd name="T21" fmla="*/ 2147483647 h 1437373"/>
                  <a:gd name="T22" fmla="*/ 47617215 w 1492584"/>
                  <a:gd name="T23" fmla="*/ 2147483647 h 1437373"/>
                  <a:gd name="T24" fmla="*/ 373957725 w 1492584"/>
                  <a:gd name="T25" fmla="*/ 2147483647 h 1437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92584"/>
                  <a:gd name="T40" fmla="*/ 0 h 1437373"/>
                  <a:gd name="T41" fmla="*/ 1492584 w 1492584"/>
                  <a:gd name="T42" fmla="*/ 1437373 h 1437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92584" h="1437373">
                    <a:moveTo>
                      <a:pt x="50399" y="752374"/>
                    </a:moveTo>
                    <a:cubicBezTo>
                      <a:pt x="94381" y="650640"/>
                      <a:pt x="231675" y="437949"/>
                      <a:pt x="319907" y="328863"/>
                    </a:cubicBezTo>
                    <a:cubicBezTo>
                      <a:pt x="408139" y="219777"/>
                      <a:pt x="473911" y="152400"/>
                      <a:pt x="579789" y="97857"/>
                    </a:cubicBezTo>
                    <a:cubicBezTo>
                      <a:pt x="685667" y="43314"/>
                      <a:pt x="838067" y="0"/>
                      <a:pt x="955174" y="1604"/>
                    </a:cubicBezTo>
                    <a:cubicBezTo>
                      <a:pt x="1072281" y="3208"/>
                      <a:pt x="1195806" y="40105"/>
                      <a:pt x="1282433" y="107482"/>
                    </a:cubicBezTo>
                    <a:cubicBezTo>
                      <a:pt x="1369060" y="174859"/>
                      <a:pt x="1457292" y="280737"/>
                      <a:pt x="1474938" y="405865"/>
                    </a:cubicBezTo>
                    <a:cubicBezTo>
                      <a:pt x="1492584" y="530993"/>
                      <a:pt x="1458896" y="715477"/>
                      <a:pt x="1388311" y="858252"/>
                    </a:cubicBezTo>
                    <a:cubicBezTo>
                      <a:pt x="1317726" y="1001027"/>
                      <a:pt x="1166930" y="1169469"/>
                      <a:pt x="1051427" y="1262513"/>
                    </a:cubicBezTo>
                    <a:cubicBezTo>
                      <a:pt x="935924" y="1355557"/>
                      <a:pt x="812400" y="1395663"/>
                      <a:pt x="695292" y="1416518"/>
                    </a:cubicBezTo>
                    <a:cubicBezTo>
                      <a:pt x="578185" y="1437373"/>
                      <a:pt x="445035" y="1427747"/>
                      <a:pt x="348782" y="1387642"/>
                    </a:cubicBezTo>
                    <a:cubicBezTo>
                      <a:pt x="252529" y="1347537"/>
                      <a:pt x="174837" y="1254760"/>
                      <a:pt x="117776" y="1175886"/>
                    </a:cubicBezTo>
                    <a:cubicBezTo>
                      <a:pt x="60715" y="1097012"/>
                      <a:pt x="12834" y="991402"/>
                      <a:pt x="6417" y="914400"/>
                    </a:cubicBezTo>
                    <a:cubicBezTo>
                      <a:pt x="0" y="837398"/>
                      <a:pt x="37699" y="882984"/>
                      <a:pt x="50399" y="752374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9" name="Freeform 78"/>
              <p:cNvSpPr>
                <a:spLocks noChangeAspect="1"/>
              </p:cNvSpPr>
              <p:nvPr/>
            </p:nvSpPr>
            <p:spPr bwMode="auto">
              <a:xfrm rot="19020000">
                <a:off x="7418699" y="5038750"/>
                <a:ext cx="804212" cy="803446"/>
              </a:xfrm>
              <a:custGeom>
                <a:avLst/>
                <a:gdLst>
                  <a:gd name="T0" fmla="*/ 2147483647 w 1645920"/>
                  <a:gd name="T1" fmla="*/ 2147483647 h 1719714"/>
                  <a:gd name="T2" fmla="*/ 2147483647 w 1645920"/>
                  <a:gd name="T3" fmla="*/ 2147483647 h 1719714"/>
                  <a:gd name="T4" fmla="*/ 2147483647 w 1645920"/>
                  <a:gd name="T5" fmla="*/ 2147483647 h 1719714"/>
                  <a:gd name="T6" fmla="*/ 2147483647 w 1645920"/>
                  <a:gd name="T7" fmla="*/ 2147483647 h 1719714"/>
                  <a:gd name="T8" fmla="*/ 2147483647 w 1645920"/>
                  <a:gd name="T9" fmla="*/ 2147483647 h 1719714"/>
                  <a:gd name="T10" fmla="*/ 2147483647 w 1645920"/>
                  <a:gd name="T11" fmla="*/ 2147483647 h 1719714"/>
                  <a:gd name="T12" fmla="*/ 2147483647 w 1645920"/>
                  <a:gd name="T13" fmla="*/ 2147483647 h 1719714"/>
                  <a:gd name="T14" fmla="*/ 2147483647 w 1645920"/>
                  <a:gd name="T15" fmla="*/ 2147483647 h 1719714"/>
                  <a:gd name="T16" fmla="*/ 2147483647 w 1645920"/>
                  <a:gd name="T17" fmla="*/ 2147483647 h 1719714"/>
                  <a:gd name="T18" fmla="*/ 2147483647 w 1645920"/>
                  <a:gd name="T19" fmla="*/ 2147483647 h 1719714"/>
                  <a:gd name="T20" fmla="*/ 2147483647 w 1645920"/>
                  <a:gd name="T21" fmla="*/ 2147483647 h 1719714"/>
                  <a:gd name="T22" fmla="*/ 2147483647 w 1645920"/>
                  <a:gd name="T23" fmla="*/ 2147483647 h 1719714"/>
                  <a:gd name="T24" fmla="*/ 2147483647 w 1645920"/>
                  <a:gd name="T25" fmla="*/ 2147483647 h 1719714"/>
                  <a:gd name="T26" fmla="*/ 2147483647 w 1645920"/>
                  <a:gd name="T27" fmla="*/ 2147483647 h 1719714"/>
                  <a:gd name="T28" fmla="*/ 2147483647 w 1645920"/>
                  <a:gd name="T29" fmla="*/ 2147483647 h 1719714"/>
                  <a:gd name="T30" fmla="*/ 2147483647 w 1645920"/>
                  <a:gd name="T31" fmla="*/ 2147483647 h 1719714"/>
                  <a:gd name="T32" fmla="*/ 2147483647 w 1645920"/>
                  <a:gd name="T33" fmla="*/ 2147483647 h 1719714"/>
                  <a:gd name="T34" fmla="*/ 2147483647 w 1645920"/>
                  <a:gd name="T35" fmla="*/ 2147483647 h 1719714"/>
                  <a:gd name="T36" fmla="*/ 2147483647 w 1645920"/>
                  <a:gd name="T37" fmla="*/ 2147483647 h 1719714"/>
                  <a:gd name="T38" fmla="*/ 2147483647 w 1645920"/>
                  <a:gd name="T39" fmla="*/ 2147483647 h 1719714"/>
                  <a:gd name="T40" fmla="*/ 2147483647 w 1645920"/>
                  <a:gd name="T41" fmla="*/ 2147483647 h 1719714"/>
                  <a:gd name="T42" fmla="*/ 2147483647 w 1645920"/>
                  <a:gd name="T43" fmla="*/ 2147483647 h 1719714"/>
                  <a:gd name="T44" fmla="*/ 2147483647 w 1645920"/>
                  <a:gd name="T45" fmla="*/ 2147483647 h 1719714"/>
                  <a:gd name="T46" fmla="*/ 2147483647 w 1645920"/>
                  <a:gd name="T47" fmla="*/ 2147483647 h 1719714"/>
                  <a:gd name="T48" fmla="*/ 2147483647 w 1645920"/>
                  <a:gd name="T49" fmla="*/ 2147483647 h 1719714"/>
                  <a:gd name="T50" fmla="*/ 2147483647 w 1645920"/>
                  <a:gd name="T51" fmla="*/ 2147483647 h 1719714"/>
                  <a:gd name="T52" fmla="*/ 2147483647 w 1645920"/>
                  <a:gd name="T53" fmla="*/ 2147483647 h 1719714"/>
                  <a:gd name="T54" fmla="*/ 2147483647 w 1645920"/>
                  <a:gd name="T55" fmla="*/ 2147483647 h 1719714"/>
                  <a:gd name="T56" fmla="*/ 2147483647 w 1645920"/>
                  <a:gd name="T57" fmla="*/ 2147483647 h 1719714"/>
                  <a:gd name="T58" fmla="*/ 2147483647 w 1645920"/>
                  <a:gd name="T59" fmla="*/ 2147483647 h 1719714"/>
                  <a:gd name="T60" fmla="*/ 2147483647 w 1645920"/>
                  <a:gd name="T61" fmla="*/ 2147483647 h 171971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45920"/>
                  <a:gd name="T94" fmla="*/ 0 h 1719714"/>
                  <a:gd name="T95" fmla="*/ 1645920 w 1645920"/>
                  <a:gd name="T96" fmla="*/ 1719714 h 171971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45920" h="1719714">
                    <a:moveTo>
                      <a:pt x="49731" y="1161448"/>
                    </a:moveTo>
                    <a:cubicBezTo>
                      <a:pt x="64169" y="1081238"/>
                      <a:pt x="91441" y="1084446"/>
                      <a:pt x="117108" y="1045945"/>
                    </a:cubicBezTo>
                    <a:cubicBezTo>
                      <a:pt x="142775" y="1007444"/>
                      <a:pt x="184485" y="960922"/>
                      <a:pt x="203735" y="930442"/>
                    </a:cubicBezTo>
                    <a:cubicBezTo>
                      <a:pt x="222985" y="899962"/>
                      <a:pt x="226194" y="882315"/>
                      <a:pt x="232611" y="863065"/>
                    </a:cubicBezTo>
                    <a:cubicBezTo>
                      <a:pt x="239028" y="843815"/>
                      <a:pt x="247049" y="837398"/>
                      <a:pt x="242236" y="814939"/>
                    </a:cubicBezTo>
                    <a:cubicBezTo>
                      <a:pt x="237423" y="792480"/>
                      <a:pt x="224590" y="766812"/>
                      <a:pt x="203735" y="728311"/>
                    </a:cubicBezTo>
                    <a:cubicBezTo>
                      <a:pt x="182880" y="689810"/>
                      <a:pt x="141171" y="641684"/>
                      <a:pt x="117108" y="583933"/>
                    </a:cubicBezTo>
                    <a:cubicBezTo>
                      <a:pt x="93045" y="526182"/>
                      <a:pt x="67377" y="439554"/>
                      <a:pt x="59356" y="381802"/>
                    </a:cubicBezTo>
                    <a:cubicBezTo>
                      <a:pt x="51335" y="324050"/>
                      <a:pt x="56147" y="283945"/>
                      <a:pt x="68981" y="237423"/>
                    </a:cubicBezTo>
                    <a:cubicBezTo>
                      <a:pt x="81815" y="190901"/>
                      <a:pt x="109086" y="139566"/>
                      <a:pt x="136358" y="102669"/>
                    </a:cubicBezTo>
                    <a:cubicBezTo>
                      <a:pt x="163630" y="65772"/>
                      <a:pt x="194110" y="32084"/>
                      <a:pt x="232611" y="16042"/>
                    </a:cubicBezTo>
                    <a:cubicBezTo>
                      <a:pt x="271112" y="0"/>
                      <a:pt x="319239" y="1604"/>
                      <a:pt x="367365" y="6417"/>
                    </a:cubicBezTo>
                    <a:cubicBezTo>
                      <a:pt x="415491" y="11230"/>
                      <a:pt x="471639" y="19251"/>
                      <a:pt x="521369" y="44918"/>
                    </a:cubicBezTo>
                    <a:cubicBezTo>
                      <a:pt x="571099" y="70585"/>
                      <a:pt x="620830" y="113899"/>
                      <a:pt x="665748" y="160421"/>
                    </a:cubicBezTo>
                    <a:cubicBezTo>
                      <a:pt x="710666" y="206943"/>
                      <a:pt x="757188" y="267903"/>
                      <a:pt x="790876" y="324050"/>
                    </a:cubicBezTo>
                    <a:cubicBezTo>
                      <a:pt x="824564" y="380197"/>
                      <a:pt x="837398" y="462012"/>
                      <a:pt x="867878" y="497305"/>
                    </a:cubicBezTo>
                    <a:cubicBezTo>
                      <a:pt x="898358" y="532598"/>
                      <a:pt x="911192" y="527785"/>
                      <a:pt x="973756" y="535806"/>
                    </a:cubicBezTo>
                    <a:cubicBezTo>
                      <a:pt x="1036320" y="543827"/>
                      <a:pt x="1158241" y="527785"/>
                      <a:pt x="1243264" y="545431"/>
                    </a:cubicBezTo>
                    <a:cubicBezTo>
                      <a:pt x="1328287" y="563077"/>
                      <a:pt x="1419727" y="591953"/>
                      <a:pt x="1483895" y="641684"/>
                    </a:cubicBezTo>
                    <a:cubicBezTo>
                      <a:pt x="1548063" y="691415"/>
                      <a:pt x="1610628" y="774834"/>
                      <a:pt x="1628274" y="843815"/>
                    </a:cubicBezTo>
                    <a:cubicBezTo>
                      <a:pt x="1645920" y="912796"/>
                      <a:pt x="1628274" y="996214"/>
                      <a:pt x="1589773" y="1055570"/>
                    </a:cubicBezTo>
                    <a:cubicBezTo>
                      <a:pt x="1551272" y="1114926"/>
                      <a:pt x="1487104" y="1169469"/>
                      <a:pt x="1397268" y="1199949"/>
                    </a:cubicBezTo>
                    <a:cubicBezTo>
                      <a:pt x="1307432" y="1230429"/>
                      <a:pt x="1132573" y="1233637"/>
                      <a:pt x="1050758" y="1238450"/>
                    </a:cubicBezTo>
                    <a:lnTo>
                      <a:pt x="906379" y="1228825"/>
                    </a:lnTo>
                    <a:cubicBezTo>
                      <a:pt x="874295" y="1227221"/>
                      <a:pt x="880712" y="1209575"/>
                      <a:pt x="858253" y="1228825"/>
                    </a:cubicBezTo>
                    <a:cubicBezTo>
                      <a:pt x="835794" y="1248075"/>
                      <a:pt x="811731" y="1286576"/>
                      <a:pt x="771626" y="1344328"/>
                    </a:cubicBezTo>
                    <a:cubicBezTo>
                      <a:pt x="731521" y="1402080"/>
                      <a:pt x="683394" y="1515979"/>
                      <a:pt x="617621" y="1575335"/>
                    </a:cubicBezTo>
                    <a:cubicBezTo>
                      <a:pt x="551848" y="1634691"/>
                      <a:pt x="442762" y="1681213"/>
                      <a:pt x="376990" y="1700463"/>
                    </a:cubicBezTo>
                    <a:cubicBezTo>
                      <a:pt x="311218" y="1719713"/>
                      <a:pt x="280738" y="1719714"/>
                      <a:pt x="222986" y="1690838"/>
                    </a:cubicBezTo>
                    <a:cubicBezTo>
                      <a:pt x="165234" y="1661962"/>
                      <a:pt x="60960" y="1615440"/>
                      <a:pt x="30480" y="1527208"/>
                    </a:cubicBezTo>
                    <a:cubicBezTo>
                      <a:pt x="0" y="1438976"/>
                      <a:pt x="35293" y="1241659"/>
                      <a:pt x="49731" y="116144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flipV="1">
                <a:off x="8127215" y="5365172"/>
                <a:ext cx="705449" cy="75301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8628767" y="4998614"/>
                <a:ext cx="515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Ψ</a:t>
                </a:r>
                <a:r>
                  <a:rPr lang="en-US" b="1" baseline="-25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2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>
                <a:off x="7924518" y="5566574"/>
                <a:ext cx="908146" cy="243783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8646696" y="5441025"/>
                <a:ext cx="4933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Ψ</a:t>
                </a:r>
                <a:r>
                  <a:rPr lang="en-US" b="1" baseline="-25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3</a:t>
                </a:r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</p:grpSp>
      </p:grpSp>
      <p:sp>
        <p:nvSpPr>
          <p:cNvPr id="87" name="4-Point Star 7"/>
          <p:cNvSpPr/>
          <p:nvPr/>
        </p:nvSpPr>
        <p:spPr>
          <a:xfrm rot="20897345">
            <a:off x="7126461" y="1687357"/>
            <a:ext cx="1042737" cy="1065113"/>
          </a:xfrm>
          <a:custGeom>
            <a:avLst/>
            <a:gdLst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43658 w 1042737"/>
              <a:gd name="connsiteY1" fmla="*/ 351033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699079 w 1042737"/>
              <a:gd name="connsiteY3" fmla="*/ 351033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725816 w 1042737"/>
              <a:gd name="connsiteY3" fmla="*/ 310928 h 1065113"/>
              <a:gd name="connsiteX4" fmla="*/ 1042737 w 1042737"/>
              <a:gd name="connsiteY4" fmla="*/ 532557 h 1065113"/>
              <a:gd name="connsiteX5" fmla="*/ 699079 w 1042737"/>
              <a:gd name="connsiteY5" fmla="*/ 714080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725816 w 1042737"/>
              <a:gd name="connsiteY3" fmla="*/ 310928 h 1065113"/>
              <a:gd name="connsiteX4" fmla="*/ 1042737 w 1042737"/>
              <a:gd name="connsiteY4" fmla="*/ 532557 h 1065113"/>
              <a:gd name="connsiteX5" fmla="*/ 739185 w 1042737"/>
              <a:gd name="connsiteY5" fmla="*/ 754185 h 1065113"/>
              <a:gd name="connsiteX6" fmla="*/ 521369 w 1042737"/>
              <a:gd name="connsiteY6" fmla="*/ 1065113 h 1065113"/>
              <a:gd name="connsiteX7" fmla="*/ 343658 w 1042737"/>
              <a:gd name="connsiteY7" fmla="*/ 714080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725816 w 1042737"/>
              <a:gd name="connsiteY3" fmla="*/ 310928 h 1065113"/>
              <a:gd name="connsiteX4" fmla="*/ 1042737 w 1042737"/>
              <a:gd name="connsiteY4" fmla="*/ 532557 h 1065113"/>
              <a:gd name="connsiteX5" fmla="*/ 739185 w 1042737"/>
              <a:gd name="connsiteY5" fmla="*/ 754185 h 1065113"/>
              <a:gd name="connsiteX6" fmla="*/ 521369 w 1042737"/>
              <a:gd name="connsiteY6" fmla="*/ 1065113 h 1065113"/>
              <a:gd name="connsiteX7" fmla="*/ 343658 w 1042737"/>
              <a:gd name="connsiteY7" fmla="*/ 740817 h 1065113"/>
              <a:gd name="connsiteX8" fmla="*/ 0 w 1042737"/>
              <a:gd name="connsiteY8" fmla="*/ 532557 h 1065113"/>
              <a:gd name="connsiteX0" fmla="*/ 0 w 1042737"/>
              <a:gd name="connsiteY0" fmla="*/ 532557 h 1065113"/>
              <a:gd name="connsiteX1" fmla="*/ 303553 w 1042737"/>
              <a:gd name="connsiteY1" fmla="*/ 310928 h 1065113"/>
              <a:gd name="connsiteX2" fmla="*/ 521369 w 1042737"/>
              <a:gd name="connsiteY2" fmla="*/ 0 h 1065113"/>
              <a:gd name="connsiteX3" fmla="*/ 725816 w 1042737"/>
              <a:gd name="connsiteY3" fmla="*/ 310928 h 1065113"/>
              <a:gd name="connsiteX4" fmla="*/ 1042737 w 1042737"/>
              <a:gd name="connsiteY4" fmla="*/ 532557 h 1065113"/>
              <a:gd name="connsiteX5" fmla="*/ 739185 w 1042737"/>
              <a:gd name="connsiteY5" fmla="*/ 754185 h 1065113"/>
              <a:gd name="connsiteX6" fmla="*/ 521369 w 1042737"/>
              <a:gd name="connsiteY6" fmla="*/ 1065113 h 1065113"/>
              <a:gd name="connsiteX7" fmla="*/ 316921 w 1042737"/>
              <a:gd name="connsiteY7" fmla="*/ 780922 h 1065113"/>
              <a:gd name="connsiteX8" fmla="*/ 0 w 1042737"/>
              <a:gd name="connsiteY8" fmla="*/ 532557 h 106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737" h="1065113">
                <a:moveTo>
                  <a:pt x="0" y="532557"/>
                </a:moveTo>
                <a:cubicBezTo>
                  <a:pt x="114553" y="338365"/>
                  <a:pt x="189000" y="371436"/>
                  <a:pt x="303553" y="310928"/>
                </a:cubicBezTo>
                <a:cubicBezTo>
                  <a:pt x="362790" y="193917"/>
                  <a:pt x="315079" y="117011"/>
                  <a:pt x="521369" y="0"/>
                </a:cubicBezTo>
                <a:cubicBezTo>
                  <a:pt x="727659" y="117011"/>
                  <a:pt x="666579" y="193917"/>
                  <a:pt x="725816" y="310928"/>
                </a:cubicBezTo>
                <a:cubicBezTo>
                  <a:pt x="840369" y="371436"/>
                  <a:pt x="928184" y="258154"/>
                  <a:pt x="1042737" y="532557"/>
                </a:cubicBezTo>
                <a:cubicBezTo>
                  <a:pt x="928184" y="793592"/>
                  <a:pt x="853738" y="693677"/>
                  <a:pt x="739185" y="754185"/>
                </a:cubicBezTo>
                <a:cubicBezTo>
                  <a:pt x="679948" y="871196"/>
                  <a:pt x="714290" y="948102"/>
                  <a:pt x="521369" y="1065113"/>
                </a:cubicBezTo>
                <a:cubicBezTo>
                  <a:pt x="301711" y="948102"/>
                  <a:pt x="376158" y="897933"/>
                  <a:pt x="316921" y="780922"/>
                </a:cubicBezTo>
                <a:cubicBezTo>
                  <a:pt x="202368" y="720414"/>
                  <a:pt x="114553" y="766855"/>
                  <a:pt x="0" y="532557"/>
                </a:cubicBezTo>
                <a:close/>
              </a:path>
            </a:pathLst>
          </a:cu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/>
          <p:cNvCxnSpPr>
            <a:stCxn id="87" idx="5"/>
          </p:cNvCxnSpPr>
          <p:nvPr/>
        </p:nvCxnSpPr>
        <p:spPr>
          <a:xfrm>
            <a:off x="7906097" y="2392718"/>
            <a:ext cx="642450" cy="377227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8508443" y="2586702"/>
            <a:ext cx="4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8000"/>
                </a:solidFill>
                <a:latin typeface="Arial"/>
                <a:cs typeface="Arial"/>
              </a:rPr>
              <a:t>Ψ</a:t>
            </a:r>
            <a:r>
              <a:rPr lang="en-US" b="1" baseline="-25000" dirty="0">
                <a:solidFill>
                  <a:srgbClr val="008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9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Quark confinement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ZoneTexte 6"/>
          <p:cNvSpPr txBox="1"/>
          <p:nvPr/>
        </p:nvSpPr>
        <p:spPr>
          <a:xfrm>
            <a:off x="141308" y="123999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libri"/>
                <a:cs typeface="Calibri"/>
              </a:rPr>
              <a:t>Quarks carry a </a:t>
            </a:r>
            <a:r>
              <a:rPr lang="fr-FR" sz="2400" b="1" dirty="0" err="1" smtClean="0">
                <a:latin typeface="Calibri"/>
                <a:cs typeface="Calibri"/>
              </a:rPr>
              <a:t>color</a:t>
            </a:r>
            <a:r>
              <a:rPr lang="fr-FR" sz="2400" b="1" dirty="0" smtClean="0">
                <a:latin typeface="Calibri"/>
                <a:cs typeface="Calibri"/>
              </a:rPr>
              <a:t> charge (</a:t>
            </a:r>
            <a:r>
              <a:rPr lang="fr-FR" sz="2400" b="1" dirty="0" smtClean="0">
                <a:solidFill>
                  <a:srgbClr val="000090"/>
                </a:solidFill>
                <a:latin typeface="Calibri"/>
                <a:cs typeface="Calibri"/>
              </a:rPr>
              <a:t>blue</a:t>
            </a:r>
            <a:r>
              <a:rPr lang="fr-FR" sz="2400" b="1" dirty="0" smtClean="0">
                <a:latin typeface="Calibri"/>
                <a:cs typeface="Calibri"/>
              </a:rPr>
              <a:t>, </a:t>
            </a:r>
            <a:r>
              <a:rPr lang="fr-FR" sz="2400" b="1" dirty="0" smtClean="0">
                <a:solidFill>
                  <a:srgbClr val="008000"/>
                </a:solidFill>
                <a:latin typeface="Calibri"/>
                <a:cs typeface="Calibri"/>
              </a:rPr>
              <a:t>green</a:t>
            </a:r>
            <a:r>
              <a:rPr lang="fr-FR" sz="2400" b="1" dirty="0" smtClean="0">
                <a:latin typeface="Calibri"/>
                <a:cs typeface="Calibri"/>
              </a:rPr>
              <a:t>, </a:t>
            </a:r>
            <a:r>
              <a:rPr lang="fr-FR" sz="2400" b="1" dirty="0" smtClean="0">
                <a:solidFill>
                  <a:srgbClr val="FF0000"/>
                </a:solidFill>
                <a:latin typeface="Calibri"/>
                <a:cs typeface="Calibri"/>
              </a:rPr>
              <a:t>red</a:t>
            </a:r>
            <a:r>
              <a:rPr lang="fr-FR" sz="2400" b="1" dirty="0" smtClean="0">
                <a:latin typeface="Calibri"/>
                <a:cs typeface="Calibri"/>
              </a:rPr>
              <a:t>)</a:t>
            </a:r>
            <a:endParaRPr lang="fr-FR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44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59092" y="6545084"/>
            <a:ext cx="485122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Looking for correlations in data:</a:t>
            </a:r>
            <a:b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2-particle correlations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11595" y="1358540"/>
            <a:ext cx="4212089" cy="3556000"/>
            <a:chOff x="2513932" y="1270000"/>
            <a:chExt cx="4212089" cy="3556000"/>
          </a:xfrm>
        </p:grpSpPr>
        <p:pic>
          <p:nvPicPr>
            <p:cNvPr id="19" name="Picture 18" descr="Capture d'écran 2015-09-01 13.10.2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932" y="1270000"/>
              <a:ext cx="4212089" cy="3556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727158" y="1270000"/>
              <a:ext cx="267368" cy="267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392953" y="1358539"/>
            <a:ext cx="1928091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Particle 1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55177" y="3443149"/>
            <a:ext cx="2608418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Particle 2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851657" y="2188956"/>
            <a:ext cx="1674091" cy="778733"/>
            <a:chOff x="2851657" y="2692516"/>
            <a:chExt cx="1674091" cy="778733"/>
          </a:xfrm>
        </p:grpSpPr>
        <p:sp>
          <p:nvSpPr>
            <p:cNvPr id="38" name="TextBox 37"/>
            <p:cNvSpPr txBox="1"/>
            <p:nvPr/>
          </p:nvSpPr>
          <p:spPr>
            <a:xfrm>
              <a:off x="2851657" y="2692516"/>
              <a:ext cx="1674091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libri"/>
                  <a:cs typeface="Calibri"/>
                </a:rPr>
                <a:t>Δη</a:t>
              </a:r>
              <a:r>
                <a:rPr lang="en-US" sz="2000" dirty="0">
                  <a:latin typeface="Calibri"/>
                  <a:cs typeface="Calibri"/>
                </a:rPr>
                <a:t> = </a:t>
              </a:r>
              <a:r>
                <a:rPr lang="en-US" sz="2000" dirty="0" smtClean="0">
                  <a:latin typeface="Calibri"/>
                  <a:cs typeface="Calibri"/>
                </a:rPr>
                <a:t>η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  <a:r>
                <a:rPr lang="en-US" sz="2000" dirty="0" smtClean="0">
                  <a:latin typeface="Calibri"/>
                  <a:cs typeface="Calibri"/>
                </a:rPr>
                <a:t> – η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  <a:p>
              <a:pPr algn="ctr"/>
              <a:r>
                <a:rPr lang="en-US" dirty="0" err="1" smtClean="0">
                  <a:latin typeface="Calibri"/>
                  <a:cs typeface="Calibri"/>
                </a:rPr>
                <a:t>Δ</a:t>
              </a:r>
              <a:r>
                <a:rPr lang="en-US" dirty="0" err="1" smtClean="0">
                  <a:latin typeface="Calibri"/>
                  <a:ea typeface="Lucida Grande"/>
                  <a:cs typeface="Calibri"/>
                </a:rPr>
                <a:t>ϕ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=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1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–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2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51657" y="2692516"/>
              <a:ext cx="1674091" cy="778733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54708" y="1179847"/>
            <a:ext cx="2406952" cy="2322280"/>
            <a:chOff x="568476" y="1596572"/>
            <a:chExt cx="5143773" cy="5007429"/>
          </a:xfrm>
        </p:grpSpPr>
        <p:sp>
          <p:nvSpPr>
            <p:cNvPr id="69" name="Oval 68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88" name="Freeform 87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 88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86" name="Freeform 85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82" name="Freeform 81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endCxn id="85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endCxn id="85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85" idx="0"/>
              <a:endCxn id="69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Explosion 2 80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40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8659092" y="6545084"/>
            <a:ext cx="485122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Looking for correlations in data: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2-particle correlations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11595" y="1358540"/>
            <a:ext cx="4212089" cy="3556000"/>
            <a:chOff x="2513932" y="1270000"/>
            <a:chExt cx="4212089" cy="3556000"/>
          </a:xfrm>
        </p:grpSpPr>
        <p:pic>
          <p:nvPicPr>
            <p:cNvPr id="19" name="Picture 18" descr="Capture d'écran 2015-09-01 13.10.2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932" y="1270000"/>
              <a:ext cx="4212089" cy="3556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727158" y="1270000"/>
              <a:ext cx="267368" cy="267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392953" y="1358539"/>
            <a:ext cx="1928091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Particle 1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55177" y="3443149"/>
            <a:ext cx="2608418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Particle 2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0" name="Content Placeholder 4"/>
          <p:cNvSpPr>
            <a:spLocks noGrp="1"/>
          </p:cNvSpPr>
          <p:nvPr>
            <p:ph idx="1"/>
          </p:nvPr>
        </p:nvSpPr>
        <p:spPr>
          <a:xfrm>
            <a:off x="11378" y="6021456"/>
            <a:ext cx="2851656" cy="4488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Calibri"/>
                <a:cs typeface="Calibri"/>
              </a:rPr>
              <a:t>Single jet contribution</a:t>
            </a:r>
          </a:p>
        </p:txBody>
      </p:sp>
      <p:sp>
        <p:nvSpPr>
          <p:cNvPr id="41" name="Freeform 40"/>
          <p:cNvSpPr/>
          <p:nvPr/>
        </p:nvSpPr>
        <p:spPr>
          <a:xfrm>
            <a:off x="7235569" y="3054866"/>
            <a:ext cx="899297" cy="1208216"/>
          </a:xfrm>
          <a:custGeom>
            <a:avLst/>
            <a:gdLst>
              <a:gd name="connsiteX0" fmla="*/ 54918 w 899297"/>
              <a:gd name="connsiteY0" fmla="*/ 508000 h 1208216"/>
              <a:gd name="connsiteX1" fmla="*/ 192216 w 899297"/>
              <a:gd name="connsiteY1" fmla="*/ 308919 h 1208216"/>
              <a:gd name="connsiteX2" fmla="*/ 315783 w 899297"/>
              <a:gd name="connsiteY2" fmla="*/ 54919 h 1208216"/>
              <a:gd name="connsiteX3" fmla="*/ 336378 w 899297"/>
              <a:gd name="connsiteY3" fmla="*/ 0 h 1208216"/>
              <a:gd name="connsiteX4" fmla="*/ 398162 w 899297"/>
              <a:gd name="connsiteY4" fmla="*/ 164757 h 1208216"/>
              <a:gd name="connsiteX5" fmla="*/ 494270 w 899297"/>
              <a:gd name="connsiteY5" fmla="*/ 267730 h 1208216"/>
              <a:gd name="connsiteX6" fmla="*/ 494270 w 899297"/>
              <a:gd name="connsiteY6" fmla="*/ 267730 h 1208216"/>
              <a:gd name="connsiteX7" fmla="*/ 604108 w 899297"/>
              <a:gd name="connsiteY7" fmla="*/ 274594 h 1208216"/>
              <a:gd name="connsiteX8" fmla="*/ 604108 w 899297"/>
              <a:gd name="connsiteY8" fmla="*/ 274594 h 1208216"/>
              <a:gd name="connsiteX9" fmla="*/ 810054 w 899297"/>
              <a:gd name="connsiteY9" fmla="*/ 727676 h 1208216"/>
              <a:gd name="connsiteX10" fmla="*/ 899297 w 899297"/>
              <a:gd name="connsiteY10" fmla="*/ 926757 h 1208216"/>
              <a:gd name="connsiteX11" fmla="*/ 377567 w 899297"/>
              <a:gd name="connsiteY11" fmla="*/ 1208216 h 1208216"/>
              <a:gd name="connsiteX12" fmla="*/ 302054 w 899297"/>
              <a:gd name="connsiteY12" fmla="*/ 1064054 h 1208216"/>
              <a:gd name="connsiteX13" fmla="*/ 247135 w 899297"/>
              <a:gd name="connsiteY13" fmla="*/ 947351 h 1208216"/>
              <a:gd name="connsiteX14" fmla="*/ 192216 w 899297"/>
              <a:gd name="connsiteY14" fmla="*/ 837513 h 1208216"/>
              <a:gd name="connsiteX15" fmla="*/ 144162 w 899297"/>
              <a:gd name="connsiteY15" fmla="*/ 741405 h 1208216"/>
              <a:gd name="connsiteX16" fmla="*/ 89243 w 899297"/>
              <a:gd name="connsiteY16" fmla="*/ 597243 h 1208216"/>
              <a:gd name="connsiteX17" fmla="*/ 0 w 899297"/>
              <a:gd name="connsiteY17" fmla="*/ 549189 h 1208216"/>
              <a:gd name="connsiteX18" fmla="*/ 0 w 899297"/>
              <a:gd name="connsiteY18" fmla="*/ 549189 h 1208216"/>
              <a:gd name="connsiteX19" fmla="*/ 54918 w 899297"/>
              <a:gd name="connsiteY19" fmla="*/ 508000 h 120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99297" h="1208216">
                <a:moveTo>
                  <a:pt x="54918" y="508000"/>
                </a:moveTo>
                <a:lnTo>
                  <a:pt x="192216" y="308919"/>
                </a:lnTo>
                <a:lnTo>
                  <a:pt x="315783" y="54919"/>
                </a:lnTo>
                <a:lnTo>
                  <a:pt x="336378" y="0"/>
                </a:lnTo>
                <a:lnTo>
                  <a:pt x="398162" y="164757"/>
                </a:lnTo>
                <a:lnTo>
                  <a:pt x="494270" y="267730"/>
                </a:lnTo>
                <a:lnTo>
                  <a:pt x="494270" y="267730"/>
                </a:lnTo>
                <a:lnTo>
                  <a:pt x="604108" y="274594"/>
                </a:lnTo>
                <a:lnTo>
                  <a:pt x="604108" y="274594"/>
                </a:lnTo>
                <a:lnTo>
                  <a:pt x="810054" y="727676"/>
                </a:lnTo>
                <a:lnTo>
                  <a:pt x="899297" y="926757"/>
                </a:lnTo>
                <a:lnTo>
                  <a:pt x="377567" y="1208216"/>
                </a:lnTo>
                <a:lnTo>
                  <a:pt x="302054" y="1064054"/>
                </a:lnTo>
                <a:lnTo>
                  <a:pt x="247135" y="947351"/>
                </a:lnTo>
                <a:lnTo>
                  <a:pt x="192216" y="837513"/>
                </a:lnTo>
                <a:lnTo>
                  <a:pt x="144162" y="741405"/>
                </a:lnTo>
                <a:lnTo>
                  <a:pt x="89243" y="597243"/>
                </a:lnTo>
                <a:lnTo>
                  <a:pt x="0" y="549189"/>
                </a:lnTo>
                <a:lnTo>
                  <a:pt x="0" y="549189"/>
                </a:lnTo>
                <a:lnTo>
                  <a:pt x="54918" y="50800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 rot="1288357">
            <a:off x="566367" y="4845874"/>
            <a:ext cx="1767911" cy="1373745"/>
            <a:chOff x="892405" y="4956666"/>
            <a:chExt cx="1767911" cy="1373745"/>
          </a:xfrm>
        </p:grpSpPr>
        <p:grpSp>
          <p:nvGrpSpPr>
            <p:cNvPr id="45" name="Group 44"/>
            <p:cNvGrpSpPr/>
            <p:nvPr/>
          </p:nvGrpSpPr>
          <p:grpSpPr>
            <a:xfrm>
              <a:off x="892405" y="5049540"/>
              <a:ext cx="1493386" cy="1280871"/>
              <a:chOff x="3529264" y="4665579"/>
              <a:chExt cx="2385359" cy="2010515"/>
            </a:xfrm>
          </p:grpSpPr>
          <p:sp>
            <p:nvSpPr>
              <p:cNvPr id="55" name="Direct Access Storage 54"/>
              <p:cNvSpPr/>
              <p:nvPr/>
            </p:nvSpPr>
            <p:spPr>
              <a:xfrm rot="19391897">
                <a:off x="3943684" y="4914539"/>
                <a:ext cx="1751263" cy="1211624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529264" y="4665579"/>
                <a:ext cx="1376948" cy="1460584"/>
              </a:xfrm>
              <a:custGeom>
                <a:avLst/>
                <a:gdLst>
                  <a:gd name="connsiteX0" fmla="*/ 280737 w 1109579"/>
                  <a:gd name="connsiteY0" fmla="*/ 1350211 h 1350211"/>
                  <a:gd name="connsiteX1" fmla="*/ 1109579 w 1109579"/>
                  <a:gd name="connsiteY1" fmla="*/ 0 h 1350211"/>
                  <a:gd name="connsiteX2" fmla="*/ 0 w 1109579"/>
                  <a:gd name="connsiteY2" fmla="*/ 828842 h 1350211"/>
                  <a:gd name="connsiteX3" fmla="*/ 280737 w 1109579"/>
                  <a:gd name="connsiteY3" fmla="*/ 1350211 h 135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9579" h="1350211">
                    <a:moveTo>
                      <a:pt x="280737" y="1350211"/>
                    </a:moveTo>
                    <a:lnTo>
                      <a:pt x="1109579" y="0"/>
                    </a:lnTo>
                    <a:lnTo>
                      <a:pt x="0" y="828842"/>
                    </a:lnTo>
                    <a:lnTo>
                      <a:pt x="280737" y="13502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rot="21268814">
                <a:off x="4028424" y="5732947"/>
                <a:ext cx="1886199" cy="943147"/>
              </a:xfrm>
              <a:custGeom>
                <a:avLst/>
                <a:gdLst>
                  <a:gd name="connsiteX0" fmla="*/ 0 w 1711158"/>
                  <a:gd name="connsiteY0" fmla="*/ 280737 h 868947"/>
                  <a:gd name="connsiteX1" fmla="*/ 1711158 w 1711158"/>
                  <a:gd name="connsiteY1" fmla="*/ 0 h 868947"/>
                  <a:gd name="connsiteX2" fmla="*/ 601579 w 1711158"/>
                  <a:gd name="connsiteY2" fmla="*/ 775368 h 868947"/>
                  <a:gd name="connsiteX3" fmla="*/ 427789 w 1711158"/>
                  <a:gd name="connsiteY3" fmla="*/ 868947 h 868947"/>
                  <a:gd name="connsiteX4" fmla="*/ 0 w 1711158"/>
                  <a:gd name="connsiteY4" fmla="*/ 280737 h 86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158" h="868947">
                    <a:moveTo>
                      <a:pt x="0" y="280737"/>
                    </a:moveTo>
                    <a:lnTo>
                      <a:pt x="1711158" y="0"/>
                    </a:lnTo>
                    <a:lnTo>
                      <a:pt x="601579" y="775368"/>
                    </a:lnTo>
                    <a:lnTo>
                      <a:pt x="427789" y="868947"/>
                    </a:lnTo>
                    <a:lnTo>
                      <a:pt x="0" y="28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 flipV="1">
              <a:off x="1146632" y="4956666"/>
              <a:ext cx="938842" cy="98081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46632" y="5049540"/>
              <a:ext cx="1246320" cy="88793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146632" y="5272507"/>
              <a:ext cx="1406609" cy="66497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146632" y="5387474"/>
              <a:ext cx="1513684" cy="5500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146632" y="4956666"/>
              <a:ext cx="1152736" cy="980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185336" y="5120107"/>
              <a:ext cx="1367905" cy="81737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Explosion 2 53"/>
            <p:cNvSpPr/>
            <p:nvPr/>
          </p:nvSpPr>
          <p:spPr>
            <a:xfrm>
              <a:off x="990782" y="5764609"/>
              <a:ext cx="352137" cy="334818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 flipH="1">
            <a:off x="2672080" y="3924450"/>
            <a:ext cx="4683760" cy="12165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466345" y="5248070"/>
            <a:ext cx="307474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84" name="Content Placeholder 4"/>
          <p:cNvSpPr txBox="1">
            <a:spLocks/>
          </p:cNvSpPr>
          <p:nvPr/>
        </p:nvSpPr>
        <p:spPr>
          <a:xfrm>
            <a:off x="2782827" y="6023911"/>
            <a:ext cx="3355105" cy="448860"/>
          </a:xfrm>
          <a:prstGeom prst="rect">
            <a:avLst/>
          </a:prstGeom>
        </p:spPr>
        <p:txBody>
          <a:bodyPr vert="horz" lIns="91429" tIns="45714" rIns="91429" bIns="45714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Back-to-back jet contribution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2851657" y="2188956"/>
            <a:ext cx="1674091" cy="778733"/>
            <a:chOff x="2851657" y="2692516"/>
            <a:chExt cx="1674091" cy="778733"/>
          </a:xfrm>
        </p:grpSpPr>
        <p:sp>
          <p:nvSpPr>
            <p:cNvPr id="86" name="TextBox 85"/>
            <p:cNvSpPr txBox="1"/>
            <p:nvPr/>
          </p:nvSpPr>
          <p:spPr>
            <a:xfrm>
              <a:off x="2851657" y="2692516"/>
              <a:ext cx="1674091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libri"/>
                  <a:cs typeface="Calibri"/>
                </a:rPr>
                <a:t>Δη</a:t>
              </a:r>
              <a:r>
                <a:rPr lang="en-US" sz="2000" dirty="0">
                  <a:latin typeface="Calibri"/>
                  <a:cs typeface="Calibri"/>
                </a:rPr>
                <a:t> = </a:t>
              </a:r>
              <a:r>
                <a:rPr lang="en-US" sz="2000" dirty="0" smtClean="0">
                  <a:latin typeface="Calibri"/>
                  <a:cs typeface="Calibri"/>
                </a:rPr>
                <a:t>η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  <a:r>
                <a:rPr lang="en-US" sz="2000" dirty="0" smtClean="0">
                  <a:latin typeface="Calibri"/>
                  <a:cs typeface="Calibri"/>
                </a:rPr>
                <a:t> – η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  <a:p>
              <a:pPr algn="ctr"/>
              <a:r>
                <a:rPr lang="en-US" dirty="0" err="1" smtClean="0">
                  <a:latin typeface="Calibri"/>
                  <a:cs typeface="Calibri"/>
                </a:rPr>
                <a:t>Δ</a:t>
              </a:r>
              <a:r>
                <a:rPr lang="en-US" dirty="0" err="1" smtClean="0">
                  <a:latin typeface="Calibri"/>
                  <a:ea typeface="Lucida Grande"/>
                  <a:cs typeface="Calibri"/>
                </a:rPr>
                <a:t>ϕ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=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1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–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2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851657" y="2692516"/>
              <a:ext cx="1674091" cy="778733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54708" y="1179847"/>
            <a:ext cx="2406952" cy="2322280"/>
            <a:chOff x="568476" y="1596572"/>
            <a:chExt cx="5143773" cy="5007429"/>
          </a:xfrm>
        </p:grpSpPr>
        <p:sp>
          <p:nvSpPr>
            <p:cNvPr id="90" name="Oval 89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111" name="Freeform 110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109" name="Freeform 108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105" name="Freeform 104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8" name="Straight Connector 97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106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endCxn id="106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06" idx="0"/>
              <a:endCxn id="90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xplosion 2 101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072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Looking for correlations in data: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2-particle correlations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11595" y="1358540"/>
            <a:ext cx="4212089" cy="3556000"/>
            <a:chOff x="2513932" y="1270000"/>
            <a:chExt cx="4212089" cy="3556000"/>
          </a:xfrm>
        </p:grpSpPr>
        <p:pic>
          <p:nvPicPr>
            <p:cNvPr id="19" name="Picture 18" descr="Capture d'écran 2015-09-01 13.10.2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932" y="1270000"/>
              <a:ext cx="4212089" cy="3556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727158" y="1270000"/>
              <a:ext cx="267368" cy="267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392953" y="1358539"/>
            <a:ext cx="1928091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Particle 1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55177" y="3443149"/>
            <a:ext cx="2608418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Particle 2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0" name="Content Placeholder 4"/>
          <p:cNvSpPr>
            <a:spLocks noGrp="1"/>
          </p:cNvSpPr>
          <p:nvPr>
            <p:ph idx="1"/>
          </p:nvPr>
        </p:nvSpPr>
        <p:spPr>
          <a:xfrm>
            <a:off x="11378" y="6021456"/>
            <a:ext cx="2851656" cy="4488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Calibri"/>
                <a:cs typeface="Calibri"/>
              </a:rPr>
              <a:t>Single jet contribution</a:t>
            </a:r>
          </a:p>
        </p:txBody>
      </p:sp>
      <p:grpSp>
        <p:nvGrpSpPr>
          <p:cNvPr id="42" name="Group 41"/>
          <p:cNvGrpSpPr/>
          <p:nvPr/>
        </p:nvGrpSpPr>
        <p:grpSpPr>
          <a:xfrm rot="1288357">
            <a:off x="566367" y="4845874"/>
            <a:ext cx="1767911" cy="1373745"/>
            <a:chOff x="892405" y="4956666"/>
            <a:chExt cx="1767911" cy="1373745"/>
          </a:xfrm>
        </p:grpSpPr>
        <p:grpSp>
          <p:nvGrpSpPr>
            <p:cNvPr id="45" name="Group 44"/>
            <p:cNvGrpSpPr/>
            <p:nvPr/>
          </p:nvGrpSpPr>
          <p:grpSpPr>
            <a:xfrm>
              <a:off x="892405" y="5049540"/>
              <a:ext cx="1493386" cy="1280871"/>
              <a:chOff x="3529264" y="4665579"/>
              <a:chExt cx="2385359" cy="2010515"/>
            </a:xfrm>
          </p:grpSpPr>
          <p:sp>
            <p:nvSpPr>
              <p:cNvPr id="55" name="Direct Access Storage 54"/>
              <p:cNvSpPr/>
              <p:nvPr/>
            </p:nvSpPr>
            <p:spPr>
              <a:xfrm rot="19391897">
                <a:off x="3943684" y="4914539"/>
                <a:ext cx="1751263" cy="1211624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529264" y="4665579"/>
                <a:ext cx="1376948" cy="1460584"/>
              </a:xfrm>
              <a:custGeom>
                <a:avLst/>
                <a:gdLst>
                  <a:gd name="connsiteX0" fmla="*/ 280737 w 1109579"/>
                  <a:gd name="connsiteY0" fmla="*/ 1350211 h 1350211"/>
                  <a:gd name="connsiteX1" fmla="*/ 1109579 w 1109579"/>
                  <a:gd name="connsiteY1" fmla="*/ 0 h 1350211"/>
                  <a:gd name="connsiteX2" fmla="*/ 0 w 1109579"/>
                  <a:gd name="connsiteY2" fmla="*/ 828842 h 1350211"/>
                  <a:gd name="connsiteX3" fmla="*/ 280737 w 1109579"/>
                  <a:gd name="connsiteY3" fmla="*/ 1350211 h 135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9579" h="1350211">
                    <a:moveTo>
                      <a:pt x="280737" y="1350211"/>
                    </a:moveTo>
                    <a:lnTo>
                      <a:pt x="1109579" y="0"/>
                    </a:lnTo>
                    <a:lnTo>
                      <a:pt x="0" y="828842"/>
                    </a:lnTo>
                    <a:lnTo>
                      <a:pt x="280737" y="13502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rot="21268814">
                <a:off x="4028424" y="5732947"/>
                <a:ext cx="1886199" cy="943147"/>
              </a:xfrm>
              <a:custGeom>
                <a:avLst/>
                <a:gdLst>
                  <a:gd name="connsiteX0" fmla="*/ 0 w 1711158"/>
                  <a:gd name="connsiteY0" fmla="*/ 280737 h 868947"/>
                  <a:gd name="connsiteX1" fmla="*/ 1711158 w 1711158"/>
                  <a:gd name="connsiteY1" fmla="*/ 0 h 868947"/>
                  <a:gd name="connsiteX2" fmla="*/ 601579 w 1711158"/>
                  <a:gd name="connsiteY2" fmla="*/ 775368 h 868947"/>
                  <a:gd name="connsiteX3" fmla="*/ 427789 w 1711158"/>
                  <a:gd name="connsiteY3" fmla="*/ 868947 h 868947"/>
                  <a:gd name="connsiteX4" fmla="*/ 0 w 1711158"/>
                  <a:gd name="connsiteY4" fmla="*/ 280737 h 86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158" h="868947">
                    <a:moveTo>
                      <a:pt x="0" y="280737"/>
                    </a:moveTo>
                    <a:lnTo>
                      <a:pt x="1711158" y="0"/>
                    </a:lnTo>
                    <a:lnTo>
                      <a:pt x="601579" y="775368"/>
                    </a:lnTo>
                    <a:lnTo>
                      <a:pt x="427789" y="868947"/>
                    </a:lnTo>
                    <a:lnTo>
                      <a:pt x="0" y="28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 flipV="1">
              <a:off x="1146632" y="4956666"/>
              <a:ext cx="938842" cy="98081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46632" y="5049540"/>
              <a:ext cx="1246320" cy="88793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146632" y="5272507"/>
              <a:ext cx="1406609" cy="66497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146632" y="5387474"/>
              <a:ext cx="1513684" cy="5500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146632" y="4956666"/>
              <a:ext cx="1152736" cy="980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185336" y="5120107"/>
              <a:ext cx="1367905" cy="81737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Explosion 2 53"/>
            <p:cNvSpPr/>
            <p:nvPr/>
          </p:nvSpPr>
          <p:spPr>
            <a:xfrm>
              <a:off x="990782" y="5764609"/>
              <a:ext cx="352137" cy="334818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701088" y="2395839"/>
            <a:ext cx="2375244" cy="1613243"/>
            <a:chOff x="5821405" y="2903838"/>
            <a:chExt cx="2375244" cy="1613243"/>
          </a:xfrm>
        </p:grpSpPr>
        <p:sp>
          <p:nvSpPr>
            <p:cNvPr id="60" name="Freeform 59"/>
            <p:cNvSpPr/>
            <p:nvPr/>
          </p:nvSpPr>
          <p:spPr>
            <a:xfrm>
              <a:off x="5821405" y="2903838"/>
              <a:ext cx="2375244" cy="954216"/>
            </a:xfrm>
            <a:custGeom>
              <a:avLst/>
              <a:gdLst>
                <a:gd name="connsiteX0" fmla="*/ 0 w 2375244"/>
                <a:gd name="connsiteY0" fmla="*/ 954216 h 954216"/>
                <a:gd name="connsiteX1" fmla="*/ 1709352 w 2375244"/>
                <a:gd name="connsiteY1" fmla="*/ 34324 h 954216"/>
                <a:gd name="connsiteX2" fmla="*/ 1784865 w 2375244"/>
                <a:gd name="connsiteY2" fmla="*/ 48054 h 954216"/>
                <a:gd name="connsiteX3" fmla="*/ 1935892 w 2375244"/>
                <a:gd name="connsiteY3" fmla="*/ 0 h 954216"/>
                <a:gd name="connsiteX4" fmla="*/ 1935892 w 2375244"/>
                <a:gd name="connsiteY4" fmla="*/ 0 h 954216"/>
                <a:gd name="connsiteX5" fmla="*/ 2038865 w 2375244"/>
                <a:gd name="connsiteY5" fmla="*/ 54919 h 954216"/>
                <a:gd name="connsiteX6" fmla="*/ 2093784 w 2375244"/>
                <a:gd name="connsiteY6" fmla="*/ 123567 h 954216"/>
                <a:gd name="connsiteX7" fmla="*/ 2196757 w 2375244"/>
                <a:gd name="connsiteY7" fmla="*/ 329513 h 954216"/>
                <a:gd name="connsiteX8" fmla="*/ 2327190 w 2375244"/>
                <a:gd name="connsiteY8" fmla="*/ 590378 h 954216"/>
                <a:gd name="connsiteX9" fmla="*/ 2375244 w 2375244"/>
                <a:gd name="connsiteY9" fmla="*/ 672757 h 954216"/>
                <a:gd name="connsiteX10" fmla="*/ 1970217 w 2375244"/>
                <a:gd name="connsiteY10" fmla="*/ 851243 h 954216"/>
                <a:gd name="connsiteX11" fmla="*/ 1970217 w 2375244"/>
                <a:gd name="connsiteY11" fmla="*/ 851243 h 95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5244" h="954216">
                  <a:moveTo>
                    <a:pt x="0" y="954216"/>
                  </a:moveTo>
                  <a:lnTo>
                    <a:pt x="1709352" y="34324"/>
                  </a:lnTo>
                  <a:lnTo>
                    <a:pt x="1784865" y="48054"/>
                  </a:lnTo>
                  <a:lnTo>
                    <a:pt x="1935892" y="0"/>
                  </a:lnTo>
                  <a:lnTo>
                    <a:pt x="1935892" y="0"/>
                  </a:lnTo>
                  <a:lnTo>
                    <a:pt x="2038865" y="54919"/>
                  </a:lnTo>
                  <a:lnTo>
                    <a:pt x="2093784" y="123567"/>
                  </a:lnTo>
                  <a:lnTo>
                    <a:pt x="2196757" y="329513"/>
                  </a:lnTo>
                  <a:lnTo>
                    <a:pt x="2327190" y="590378"/>
                  </a:lnTo>
                  <a:lnTo>
                    <a:pt x="2375244" y="672757"/>
                  </a:lnTo>
                  <a:lnTo>
                    <a:pt x="1970217" y="851243"/>
                  </a:lnTo>
                  <a:lnTo>
                    <a:pt x="1970217" y="851243"/>
                  </a:lnTo>
                </a:path>
              </a:pathLst>
            </a:cu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828270" y="3844324"/>
              <a:ext cx="1675027" cy="672757"/>
            </a:xfrm>
            <a:custGeom>
              <a:avLst/>
              <a:gdLst>
                <a:gd name="connsiteX0" fmla="*/ 0 w 1675027"/>
                <a:gd name="connsiteY0" fmla="*/ 27460 h 672757"/>
                <a:gd name="connsiteX1" fmla="*/ 89244 w 1675027"/>
                <a:gd name="connsiteY1" fmla="*/ 48054 h 672757"/>
                <a:gd name="connsiteX2" fmla="*/ 212811 w 1675027"/>
                <a:gd name="connsiteY2" fmla="*/ 6865 h 672757"/>
                <a:gd name="connsiteX3" fmla="*/ 288325 w 1675027"/>
                <a:gd name="connsiteY3" fmla="*/ 0 h 672757"/>
                <a:gd name="connsiteX4" fmla="*/ 343244 w 1675027"/>
                <a:gd name="connsiteY4" fmla="*/ 89244 h 672757"/>
                <a:gd name="connsiteX5" fmla="*/ 432487 w 1675027"/>
                <a:gd name="connsiteY5" fmla="*/ 205946 h 672757"/>
                <a:gd name="connsiteX6" fmla="*/ 494271 w 1675027"/>
                <a:gd name="connsiteY6" fmla="*/ 363838 h 672757"/>
                <a:gd name="connsiteX7" fmla="*/ 583514 w 1675027"/>
                <a:gd name="connsiteY7" fmla="*/ 542325 h 672757"/>
                <a:gd name="connsiteX8" fmla="*/ 645298 w 1675027"/>
                <a:gd name="connsiteY8" fmla="*/ 624703 h 672757"/>
                <a:gd name="connsiteX9" fmla="*/ 686487 w 1675027"/>
                <a:gd name="connsiteY9" fmla="*/ 672757 h 672757"/>
                <a:gd name="connsiteX10" fmla="*/ 1675027 w 1675027"/>
                <a:gd name="connsiteY10" fmla="*/ 75514 h 67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5027" h="672757">
                  <a:moveTo>
                    <a:pt x="0" y="27460"/>
                  </a:moveTo>
                  <a:lnTo>
                    <a:pt x="89244" y="48054"/>
                  </a:lnTo>
                  <a:lnTo>
                    <a:pt x="212811" y="6865"/>
                  </a:lnTo>
                  <a:lnTo>
                    <a:pt x="288325" y="0"/>
                  </a:lnTo>
                  <a:lnTo>
                    <a:pt x="343244" y="89244"/>
                  </a:lnTo>
                  <a:lnTo>
                    <a:pt x="432487" y="205946"/>
                  </a:lnTo>
                  <a:lnTo>
                    <a:pt x="494271" y="363838"/>
                  </a:lnTo>
                  <a:lnTo>
                    <a:pt x="583514" y="542325"/>
                  </a:lnTo>
                  <a:lnTo>
                    <a:pt x="645298" y="624703"/>
                  </a:lnTo>
                  <a:lnTo>
                    <a:pt x="686487" y="672757"/>
                  </a:lnTo>
                  <a:lnTo>
                    <a:pt x="1675027" y="75514"/>
                  </a:lnTo>
                </a:path>
              </a:pathLst>
            </a:cu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876403" y="4375037"/>
            <a:ext cx="3092783" cy="1575267"/>
            <a:chOff x="3170498" y="4375036"/>
            <a:chExt cx="3092783" cy="1575267"/>
          </a:xfrm>
        </p:grpSpPr>
        <p:grpSp>
          <p:nvGrpSpPr>
            <p:cNvPr id="63" name="Group 62"/>
            <p:cNvGrpSpPr/>
            <p:nvPr/>
          </p:nvGrpSpPr>
          <p:grpSpPr>
            <a:xfrm rot="1288357">
              <a:off x="4503653" y="4459486"/>
              <a:ext cx="1493386" cy="1280871"/>
              <a:chOff x="3529264" y="4665579"/>
              <a:chExt cx="2385359" cy="2010515"/>
            </a:xfrm>
          </p:grpSpPr>
          <p:sp>
            <p:nvSpPr>
              <p:cNvPr id="79" name="Direct Access Storage 78"/>
              <p:cNvSpPr/>
              <p:nvPr/>
            </p:nvSpPr>
            <p:spPr>
              <a:xfrm rot="19391897">
                <a:off x="3943684" y="4914539"/>
                <a:ext cx="1751263" cy="1211624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3529264" y="4665579"/>
                <a:ext cx="1376948" cy="1460584"/>
              </a:xfrm>
              <a:custGeom>
                <a:avLst/>
                <a:gdLst>
                  <a:gd name="connsiteX0" fmla="*/ 280737 w 1109579"/>
                  <a:gd name="connsiteY0" fmla="*/ 1350211 h 1350211"/>
                  <a:gd name="connsiteX1" fmla="*/ 1109579 w 1109579"/>
                  <a:gd name="connsiteY1" fmla="*/ 0 h 1350211"/>
                  <a:gd name="connsiteX2" fmla="*/ 0 w 1109579"/>
                  <a:gd name="connsiteY2" fmla="*/ 828842 h 1350211"/>
                  <a:gd name="connsiteX3" fmla="*/ 280737 w 1109579"/>
                  <a:gd name="connsiteY3" fmla="*/ 1350211 h 135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9579" h="1350211">
                    <a:moveTo>
                      <a:pt x="280737" y="1350211"/>
                    </a:moveTo>
                    <a:lnTo>
                      <a:pt x="1109579" y="0"/>
                    </a:lnTo>
                    <a:lnTo>
                      <a:pt x="0" y="828842"/>
                    </a:lnTo>
                    <a:lnTo>
                      <a:pt x="280737" y="13502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 rot="21268814">
                <a:off x="4028424" y="5732947"/>
                <a:ext cx="1886199" cy="943147"/>
              </a:xfrm>
              <a:custGeom>
                <a:avLst/>
                <a:gdLst>
                  <a:gd name="connsiteX0" fmla="*/ 0 w 1711158"/>
                  <a:gd name="connsiteY0" fmla="*/ 280737 h 868947"/>
                  <a:gd name="connsiteX1" fmla="*/ 1711158 w 1711158"/>
                  <a:gd name="connsiteY1" fmla="*/ 0 h 868947"/>
                  <a:gd name="connsiteX2" fmla="*/ 601579 w 1711158"/>
                  <a:gd name="connsiteY2" fmla="*/ 775368 h 868947"/>
                  <a:gd name="connsiteX3" fmla="*/ 427789 w 1711158"/>
                  <a:gd name="connsiteY3" fmla="*/ 868947 h 868947"/>
                  <a:gd name="connsiteX4" fmla="*/ 0 w 1711158"/>
                  <a:gd name="connsiteY4" fmla="*/ 280737 h 86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158" h="868947">
                    <a:moveTo>
                      <a:pt x="0" y="280737"/>
                    </a:moveTo>
                    <a:lnTo>
                      <a:pt x="1711158" y="0"/>
                    </a:lnTo>
                    <a:lnTo>
                      <a:pt x="601579" y="775368"/>
                    </a:lnTo>
                    <a:lnTo>
                      <a:pt x="427789" y="868947"/>
                    </a:lnTo>
                    <a:lnTo>
                      <a:pt x="0" y="28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 rot="1288357" flipV="1">
              <a:off x="4848397" y="4375036"/>
              <a:ext cx="938842" cy="98081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288357" flipV="1">
              <a:off x="4820727" y="4520964"/>
              <a:ext cx="1246320" cy="88793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288357" flipV="1">
              <a:off x="4774355" y="4765530"/>
              <a:ext cx="1406609" cy="66497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288357" flipV="1">
              <a:off x="4749597" y="4896105"/>
              <a:ext cx="1513684" cy="5500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288357" flipV="1">
              <a:off x="4840973" y="4414184"/>
              <a:ext cx="1152736" cy="980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288357" flipV="1">
              <a:off x="4839610" y="4625503"/>
              <a:ext cx="1367905" cy="81737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/>
            <p:cNvGrpSpPr/>
            <p:nvPr/>
          </p:nvGrpSpPr>
          <p:grpSpPr>
            <a:xfrm rot="11262324">
              <a:off x="3420923" y="4669432"/>
              <a:ext cx="1493386" cy="1280871"/>
              <a:chOff x="3529264" y="4665579"/>
              <a:chExt cx="2385359" cy="2010515"/>
            </a:xfrm>
          </p:grpSpPr>
          <p:sp>
            <p:nvSpPr>
              <p:cNvPr id="76" name="Direct Access Storage 75"/>
              <p:cNvSpPr/>
              <p:nvPr/>
            </p:nvSpPr>
            <p:spPr>
              <a:xfrm rot="19391897">
                <a:off x="3943684" y="4914539"/>
                <a:ext cx="1751263" cy="1211624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3529264" y="4665579"/>
                <a:ext cx="1376948" cy="1460584"/>
              </a:xfrm>
              <a:custGeom>
                <a:avLst/>
                <a:gdLst>
                  <a:gd name="connsiteX0" fmla="*/ 280737 w 1109579"/>
                  <a:gd name="connsiteY0" fmla="*/ 1350211 h 1350211"/>
                  <a:gd name="connsiteX1" fmla="*/ 1109579 w 1109579"/>
                  <a:gd name="connsiteY1" fmla="*/ 0 h 1350211"/>
                  <a:gd name="connsiteX2" fmla="*/ 0 w 1109579"/>
                  <a:gd name="connsiteY2" fmla="*/ 828842 h 1350211"/>
                  <a:gd name="connsiteX3" fmla="*/ 280737 w 1109579"/>
                  <a:gd name="connsiteY3" fmla="*/ 1350211 h 135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9579" h="1350211">
                    <a:moveTo>
                      <a:pt x="280737" y="1350211"/>
                    </a:moveTo>
                    <a:lnTo>
                      <a:pt x="1109579" y="0"/>
                    </a:lnTo>
                    <a:lnTo>
                      <a:pt x="0" y="828842"/>
                    </a:lnTo>
                    <a:lnTo>
                      <a:pt x="280737" y="13502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>
              <a:xfrm rot="21268814">
                <a:off x="4028424" y="5732947"/>
                <a:ext cx="1886199" cy="943147"/>
              </a:xfrm>
              <a:custGeom>
                <a:avLst/>
                <a:gdLst>
                  <a:gd name="connsiteX0" fmla="*/ 0 w 1711158"/>
                  <a:gd name="connsiteY0" fmla="*/ 280737 h 868947"/>
                  <a:gd name="connsiteX1" fmla="*/ 1711158 w 1711158"/>
                  <a:gd name="connsiteY1" fmla="*/ 0 h 868947"/>
                  <a:gd name="connsiteX2" fmla="*/ 601579 w 1711158"/>
                  <a:gd name="connsiteY2" fmla="*/ 775368 h 868947"/>
                  <a:gd name="connsiteX3" fmla="*/ 427789 w 1711158"/>
                  <a:gd name="connsiteY3" fmla="*/ 868947 h 868947"/>
                  <a:gd name="connsiteX4" fmla="*/ 0 w 1711158"/>
                  <a:gd name="connsiteY4" fmla="*/ 280737 h 86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158" h="868947">
                    <a:moveTo>
                      <a:pt x="0" y="280737"/>
                    </a:moveTo>
                    <a:lnTo>
                      <a:pt x="1711158" y="0"/>
                    </a:lnTo>
                    <a:lnTo>
                      <a:pt x="601579" y="775368"/>
                    </a:lnTo>
                    <a:lnTo>
                      <a:pt x="427789" y="868947"/>
                    </a:lnTo>
                    <a:lnTo>
                      <a:pt x="0" y="28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 flipH="1">
              <a:off x="3170498" y="5167444"/>
              <a:ext cx="1540943" cy="2446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322900" y="5167444"/>
              <a:ext cx="1378562" cy="3970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475300" y="5167444"/>
              <a:ext cx="1236141" cy="54945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627702" y="5167444"/>
              <a:ext cx="1109777" cy="7018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Explosion 2 74"/>
            <p:cNvSpPr/>
            <p:nvPr/>
          </p:nvSpPr>
          <p:spPr>
            <a:xfrm rot="1288357">
              <a:off x="4546207" y="4984886"/>
              <a:ext cx="352137" cy="334818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 flipH="1">
            <a:off x="4811597" y="3471250"/>
            <a:ext cx="1203953" cy="127820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466345" y="5248070"/>
            <a:ext cx="307474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84" name="Content Placeholder 4"/>
          <p:cNvSpPr txBox="1">
            <a:spLocks/>
          </p:cNvSpPr>
          <p:nvPr/>
        </p:nvSpPr>
        <p:spPr>
          <a:xfrm>
            <a:off x="2782827" y="6023911"/>
            <a:ext cx="3355105" cy="44886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Calibri"/>
                <a:cs typeface="Calibri"/>
              </a:rPr>
              <a:t>Back-to-back jet contribution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2851657" y="2188956"/>
            <a:ext cx="1674091" cy="778733"/>
            <a:chOff x="2851657" y="2692516"/>
            <a:chExt cx="1674091" cy="778733"/>
          </a:xfrm>
        </p:grpSpPr>
        <p:sp>
          <p:nvSpPr>
            <p:cNvPr id="86" name="TextBox 85"/>
            <p:cNvSpPr txBox="1"/>
            <p:nvPr/>
          </p:nvSpPr>
          <p:spPr>
            <a:xfrm>
              <a:off x="2851657" y="2692516"/>
              <a:ext cx="1674091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libri"/>
                  <a:cs typeface="Calibri"/>
                </a:rPr>
                <a:t>Δη</a:t>
              </a:r>
              <a:r>
                <a:rPr lang="en-US" sz="2000" dirty="0">
                  <a:latin typeface="Calibri"/>
                  <a:cs typeface="Calibri"/>
                </a:rPr>
                <a:t> = </a:t>
              </a:r>
              <a:r>
                <a:rPr lang="en-US" sz="2000" dirty="0" smtClean="0">
                  <a:latin typeface="Calibri"/>
                  <a:cs typeface="Calibri"/>
                </a:rPr>
                <a:t>η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  <a:r>
                <a:rPr lang="en-US" sz="2000" dirty="0" smtClean="0">
                  <a:latin typeface="Calibri"/>
                  <a:cs typeface="Calibri"/>
                </a:rPr>
                <a:t> – η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  <a:p>
              <a:pPr algn="ctr"/>
              <a:r>
                <a:rPr lang="en-US" dirty="0" err="1" smtClean="0">
                  <a:latin typeface="Calibri"/>
                  <a:cs typeface="Calibri"/>
                </a:rPr>
                <a:t>Δ</a:t>
              </a:r>
              <a:r>
                <a:rPr lang="en-US" dirty="0" err="1" smtClean="0">
                  <a:latin typeface="Calibri"/>
                  <a:ea typeface="Lucida Grande"/>
                  <a:cs typeface="Calibri"/>
                </a:rPr>
                <a:t>ϕ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=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1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–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2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851657" y="2692516"/>
              <a:ext cx="1674091" cy="778733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54708" y="1179847"/>
            <a:ext cx="2406952" cy="2322280"/>
            <a:chOff x="568476" y="1596572"/>
            <a:chExt cx="5143773" cy="5007429"/>
          </a:xfrm>
        </p:grpSpPr>
        <p:sp>
          <p:nvSpPr>
            <p:cNvPr id="90" name="Oval 89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111" name="Freeform 110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109" name="Freeform 108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105" name="Freeform 104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8" name="Straight Connector 97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106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endCxn id="106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06" idx="0"/>
              <a:endCxn id="90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xplosion 2 101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137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l="51049" r="12382"/>
          <a:stretch/>
        </p:blipFill>
        <p:spPr>
          <a:xfrm>
            <a:off x="6552140" y="4876257"/>
            <a:ext cx="1979084" cy="111786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Looking for correlations in data: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2-particle correlations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11595" y="1358540"/>
            <a:ext cx="4212089" cy="3556000"/>
            <a:chOff x="2513932" y="1270000"/>
            <a:chExt cx="4212089" cy="3556000"/>
          </a:xfrm>
        </p:grpSpPr>
        <p:pic>
          <p:nvPicPr>
            <p:cNvPr id="19" name="Picture 18" descr="Capture d'écran 2015-09-01 13.10.2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932" y="1270000"/>
              <a:ext cx="4212089" cy="3556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727158" y="1270000"/>
              <a:ext cx="267368" cy="267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392953" y="1358539"/>
            <a:ext cx="1928091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Particle 1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55177" y="3443149"/>
            <a:ext cx="2608418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Particle 2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0" name="Content Placeholder 4"/>
          <p:cNvSpPr>
            <a:spLocks noGrp="1"/>
          </p:cNvSpPr>
          <p:nvPr>
            <p:ph idx="1"/>
          </p:nvPr>
        </p:nvSpPr>
        <p:spPr>
          <a:xfrm>
            <a:off x="11378" y="6021456"/>
            <a:ext cx="2851656" cy="4488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Calibri"/>
                <a:cs typeface="Calibri"/>
              </a:rPr>
              <a:t>Single jet contribution</a:t>
            </a:r>
          </a:p>
        </p:txBody>
      </p:sp>
      <p:grpSp>
        <p:nvGrpSpPr>
          <p:cNvPr id="42" name="Group 41"/>
          <p:cNvGrpSpPr/>
          <p:nvPr/>
        </p:nvGrpSpPr>
        <p:grpSpPr>
          <a:xfrm rot="1288357">
            <a:off x="566367" y="4845874"/>
            <a:ext cx="1767911" cy="1373745"/>
            <a:chOff x="892405" y="4956666"/>
            <a:chExt cx="1767911" cy="1373745"/>
          </a:xfrm>
        </p:grpSpPr>
        <p:grpSp>
          <p:nvGrpSpPr>
            <p:cNvPr id="45" name="Group 44"/>
            <p:cNvGrpSpPr/>
            <p:nvPr/>
          </p:nvGrpSpPr>
          <p:grpSpPr>
            <a:xfrm>
              <a:off x="892405" y="5049540"/>
              <a:ext cx="1493386" cy="1280871"/>
              <a:chOff x="3529264" y="4665579"/>
              <a:chExt cx="2385359" cy="2010515"/>
            </a:xfrm>
          </p:grpSpPr>
          <p:sp>
            <p:nvSpPr>
              <p:cNvPr id="55" name="Direct Access Storage 54"/>
              <p:cNvSpPr/>
              <p:nvPr/>
            </p:nvSpPr>
            <p:spPr>
              <a:xfrm rot="19391897">
                <a:off x="3943684" y="4914539"/>
                <a:ext cx="1751263" cy="1211624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529264" y="4665579"/>
                <a:ext cx="1376948" cy="1460584"/>
              </a:xfrm>
              <a:custGeom>
                <a:avLst/>
                <a:gdLst>
                  <a:gd name="connsiteX0" fmla="*/ 280737 w 1109579"/>
                  <a:gd name="connsiteY0" fmla="*/ 1350211 h 1350211"/>
                  <a:gd name="connsiteX1" fmla="*/ 1109579 w 1109579"/>
                  <a:gd name="connsiteY1" fmla="*/ 0 h 1350211"/>
                  <a:gd name="connsiteX2" fmla="*/ 0 w 1109579"/>
                  <a:gd name="connsiteY2" fmla="*/ 828842 h 1350211"/>
                  <a:gd name="connsiteX3" fmla="*/ 280737 w 1109579"/>
                  <a:gd name="connsiteY3" fmla="*/ 1350211 h 135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9579" h="1350211">
                    <a:moveTo>
                      <a:pt x="280737" y="1350211"/>
                    </a:moveTo>
                    <a:lnTo>
                      <a:pt x="1109579" y="0"/>
                    </a:lnTo>
                    <a:lnTo>
                      <a:pt x="0" y="828842"/>
                    </a:lnTo>
                    <a:lnTo>
                      <a:pt x="280737" y="13502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rot="21268814">
                <a:off x="4028424" y="5732947"/>
                <a:ext cx="1886199" cy="943147"/>
              </a:xfrm>
              <a:custGeom>
                <a:avLst/>
                <a:gdLst>
                  <a:gd name="connsiteX0" fmla="*/ 0 w 1711158"/>
                  <a:gd name="connsiteY0" fmla="*/ 280737 h 868947"/>
                  <a:gd name="connsiteX1" fmla="*/ 1711158 w 1711158"/>
                  <a:gd name="connsiteY1" fmla="*/ 0 h 868947"/>
                  <a:gd name="connsiteX2" fmla="*/ 601579 w 1711158"/>
                  <a:gd name="connsiteY2" fmla="*/ 775368 h 868947"/>
                  <a:gd name="connsiteX3" fmla="*/ 427789 w 1711158"/>
                  <a:gd name="connsiteY3" fmla="*/ 868947 h 868947"/>
                  <a:gd name="connsiteX4" fmla="*/ 0 w 1711158"/>
                  <a:gd name="connsiteY4" fmla="*/ 280737 h 86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158" h="868947">
                    <a:moveTo>
                      <a:pt x="0" y="280737"/>
                    </a:moveTo>
                    <a:lnTo>
                      <a:pt x="1711158" y="0"/>
                    </a:lnTo>
                    <a:lnTo>
                      <a:pt x="601579" y="775368"/>
                    </a:lnTo>
                    <a:lnTo>
                      <a:pt x="427789" y="868947"/>
                    </a:lnTo>
                    <a:lnTo>
                      <a:pt x="0" y="28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 flipV="1">
              <a:off x="1146632" y="4956666"/>
              <a:ext cx="938842" cy="98081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46632" y="5049540"/>
              <a:ext cx="1246320" cy="88793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146632" y="5272507"/>
              <a:ext cx="1406609" cy="66497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146632" y="5387474"/>
              <a:ext cx="1513684" cy="5500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146632" y="4956666"/>
              <a:ext cx="1152736" cy="980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185336" y="5120107"/>
              <a:ext cx="1367905" cy="81737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Explosion 2 53"/>
            <p:cNvSpPr/>
            <p:nvPr/>
          </p:nvSpPr>
          <p:spPr>
            <a:xfrm>
              <a:off x="990782" y="5764609"/>
              <a:ext cx="352137" cy="334818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876403" y="4375037"/>
            <a:ext cx="3092783" cy="1575267"/>
            <a:chOff x="3170498" y="4375036"/>
            <a:chExt cx="3092783" cy="1575267"/>
          </a:xfrm>
        </p:grpSpPr>
        <p:grpSp>
          <p:nvGrpSpPr>
            <p:cNvPr id="63" name="Group 62"/>
            <p:cNvGrpSpPr/>
            <p:nvPr/>
          </p:nvGrpSpPr>
          <p:grpSpPr>
            <a:xfrm rot="1288357">
              <a:off x="4503653" y="4459486"/>
              <a:ext cx="1493386" cy="1280871"/>
              <a:chOff x="3529264" y="4665579"/>
              <a:chExt cx="2385359" cy="2010515"/>
            </a:xfrm>
          </p:grpSpPr>
          <p:sp>
            <p:nvSpPr>
              <p:cNvPr id="79" name="Direct Access Storage 78"/>
              <p:cNvSpPr/>
              <p:nvPr/>
            </p:nvSpPr>
            <p:spPr>
              <a:xfrm rot="19391897">
                <a:off x="3943684" y="4914539"/>
                <a:ext cx="1751263" cy="1211624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3529264" y="4665579"/>
                <a:ext cx="1376948" cy="1460584"/>
              </a:xfrm>
              <a:custGeom>
                <a:avLst/>
                <a:gdLst>
                  <a:gd name="connsiteX0" fmla="*/ 280737 w 1109579"/>
                  <a:gd name="connsiteY0" fmla="*/ 1350211 h 1350211"/>
                  <a:gd name="connsiteX1" fmla="*/ 1109579 w 1109579"/>
                  <a:gd name="connsiteY1" fmla="*/ 0 h 1350211"/>
                  <a:gd name="connsiteX2" fmla="*/ 0 w 1109579"/>
                  <a:gd name="connsiteY2" fmla="*/ 828842 h 1350211"/>
                  <a:gd name="connsiteX3" fmla="*/ 280737 w 1109579"/>
                  <a:gd name="connsiteY3" fmla="*/ 1350211 h 135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9579" h="1350211">
                    <a:moveTo>
                      <a:pt x="280737" y="1350211"/>
                    </a:moveTo>
                    <a:lnTo>
                      <a:pt x="1109579" y="0"/>
                    </a:lnTo>
                    <a:lnTo>
                      <a:pt x="0" y="828842"/>
                    </a:lnTo>
                    <a:lnTo>
                      <a:pt x="280737" y="13502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 rot="21268814">
                <a:off x="4028424" y="5732947"/>
                <a:ext cx="1886199" cy="943147"/>
              </a:xfrm>
              <a:custGeom>
                <a:avLst/>
                <a:gdLst>
                  <a:gd name="connsiteX0" fmla="*/ 0 w 1711158"/>
                  <a:gd name="connsiteY0" fmla="*/ 280737 h 868947"/>
                  <a:gd name="connsiteX1" fmla="*/ 1711158 w 1711158"/>
                  <a:gd name="connsiteY1" fmla="*/ 0 h 868947"/>
                  <a:gd name="connsiteX2" fmla="*/ 601579 w 1711158"/>
                  <a:gd name="connsiteY2" fmla="*/ 775368 h 868947"/>
                  <a:gd name="connsiteX3" fmla="*/ 427789 w 1711158"/>
                  <a:gd name="connsiteY3" fmla="*/ 868947 h 868947"/>
                  <a:gd name="connsiteX4" fmla="*/ 0 w 1711158"/>
                  <a:gd name="connsiteY4" fmla="*/ 280737 h 86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158" h="868947">
                    <a:moveTo>
                      <a:pt x="0" y="280737"/>
                    </a:moveTo>
                    <a:lnTo>
                      <a:pt x="1711158" y="0"/>
                    </a:lnTo>
                    <a:lnTo>
                      <a:pt x="601579" y="775368"/>
                    </a:lnTo>
                    <a:lnTo>
                      <a:pt x="427789" y="868947"/>
                    </a:lnTo>
                    <a:lnTo>
                      <a:pt x="0" y="28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 rot="1288357" flipV="1">
              <a:off x="4848397" y="4375036"/>
              <a:ext cx="938842" cy="98081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288357" flipV="1">
              <a:off x="4820727" y="4520964"/>
              <a:ext cx="1246320" cy="88793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288357" flipV="1">
              <a:off x="4774355" y="4765530"/>
              <a:ext cx="1406609" cy="66497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288357" flipV="1">
              <a:off x="4749597" y="4896105"/>
              <a:ext cx="1513684" cy="5500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288357" flipV="1">
              <a:off x="4840973" y="4414184"/>
              <a:ext cx="1152736" cy="980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288357" flipV="1">
              <a:off x="4839610" y="4625503"/>
              <a:ext cx="1367905" cy="81737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/>
            <p:cNvGrpSpPr/>
            <p:nvPr/>
          </p:nvGrpSpPr>
          <p:grpSpPr>
            <a:xfrm rot="11262324">
              <a:off x="3420923" y="4669432"/>
              <a:ext cx="1493386" cy="1280871"/>
              <a:chOff x="3529264" y="4665579"/>
              <a:chExt cx="2385359" cy="2010515"/>
            </a:xfrm>
          </p:grpSpPr>
          <p:sp>
            <p:nvSpPr>
              <p:cNvPr id="76" name="Direct Access Storage 75"/>
              <p:cNvSpPr/>
              <p:nvPr/>
            </p:nvSpPr>
            <p:spPr>
              <a:xfrm rot="19391897">
                <a:off x="3943684" y="4914539"/>
                <a:ext cx="1751263" cy="1211624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3529264" y="4665579"/>
                <a:ext cx="1376948" cy="1460584"/>
              </a:xfrm>
              <a:custGeom>
                <a:avLst/>
                <a:gdLst>
                  <a:gd name="connsiteX0" fmla="*/ 280737 w 1109579"/>
                  <a:gd name="connsiteY0" fmla="*/ 1350211 h 1350211"/>
                  <a:gd name="connsiteX1" fmla="*/ 1109579 w 1109579"/>
                  <a:gd name="connsiteY1" fmla="*/ 0 h 1350211"/>
                  <a:gd name="connsiteX2" fmla="*/ 0 w 1109579"/>
                  <a:gd name="connsiteY2" fmla="*/ 828842 h 1350211"/>
                  <a:gd name="connsiteX3" fmla="*/ 280737 w 1109579"/>
                  <a:gd name="connsiteY3" fmla="*/ 1350211 h 135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9579" h="1350211">
                    <a:moveTo>
                      <a:pt x="280737" y="1350211"/>
                    </a:moveTo>
                    <a:lnTo>
                      <a:pt x="1109579" y="0"/>
                    </a:lnTo>
                    <a:lnTo>
                      <a:pt x="0" y="828842"/>
                    </a:lnTo>
                    <a:lnTo>
                      <a:pt x="280737" y="13502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>
              <a:xfrm rot="21268814">
                <a:off x="4028424" y="5732947"/>
                <a:ext cx="1886199" cy="943147"/>
              </a:xfrm>
              <a:custGeom>
                <a:avLst/>
                <a:gdLst>
                  <a:gd name="connsiteX0" fmla="*/ 0 w 1711158"/>
                  <a:gd name="connsiteY0" fmla="*/ 280737 h 868947"/>
                  <a:gd name="connsiteX1" fmla="*/ 1711158 w 1711158"/>
                  <a:gd name="connsiteY1" fmla="*/ 0 h 868947"/>
                  <a:gd name="connsiteX2" fmla="*/ 601579 w 1711158"/>
                  <a:gd name="connsiteY2" fmla="*/ 775368 h 868947"/>
                  <a:gd name="connsiteX3" fmla="*/ 427789 w 1711158"/>
                  <a:gd name="connsiteY3" fmla="*/ 868947 h 868947"/>
                  <a:gd name="connsiteX4" fmla="*/ 0 w 1711158"/>
                  <a:gd name="connsiteY4" fmla="*/ 280737 h 86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158" h="868947">
                    <a:moveTo>
                      <a:pt x="0" y="280737"/>
                    </a:moveTo>
                    <a:lnTo>
                      <a:pt x="1711158" y="0"/>
                    </a:lnTo>
                    <a:lnTo>
                      <a:pt x="601579" y="775368"/>
                    </a:lnTo>
                    <a:lnTo>
                      <a:pt x="427789" y="868947"/>
                    </a:lnTo>
                    <a:lnTo>
                      <a:pt x="0" y="28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 flipH="1">
              <a:off x="3170498" y="5167444"/>
              <a:ext cx="1540943" cy="2446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3322900" y="5167444"/>
              <a:ext cx="1378562" cy="3970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3475300" y="5167444"/>
              <a:ext cx="1236141" cy="54945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627702" y="5167444"/>
              <a:ext cx="1109777" cy="70185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Explosion 2 74"/>
            <p:cNvSpPr/>
            <p:nvPr/>
          </p:nvSpPr>
          <p:spPr>
            <a:xfrm rot="1288357">
              <a:off x="4546207" y="4984886"/>
              <a:ext cx="352137" cy="334818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>
            <a:off x="7296727" y="4403504"/>
            <a:ext cx="323273" cy="7639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466345" y="5248070"/>
            <a:ext cx="307474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84" name="Content Placeholder 4"/>
          <p:cNvSpPr txBox="1">
            <a:spLocks/>
          </p:cNvSpPr>
          <p:nvPr/>
        </p:nvSpPr>
        <p:spPr>
          <a:xfrm>
            <a:off x="2782827" y="6023911"/>
            <a:ext cx="3355105" cy="44886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Calibri"/>
                <a:cs typeface="Calibri"/>
              </a:rPr>
              <a:t>Back-to-back jet contribution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2851657" y="2188956"/>
            <a:ext cx="1674091" cy="778733"/>
            <a:chOff x="2851657" y="2692516"/>
            <a:chExt cx="1674091" cy="778733"/>
          </a:xfrm>
        </p:grpSpPr>
        <p:sp>
          <p:nvSpPr>
            <p:cNvPr id="86" name="TextBox 85"/>
            <p:cNvSpPr txBox="1"/>
            <p:nvPr/>
          </p:nvSpPr>
          <p:spPr>
            <a:xfrm>
              <a:off x="2851657" y="2692516"/>
              <a:ext cx="1674091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libri"/>
                  <a:cs typeface="Calibri"/>
                </a:rPr>
                <a:t>Δη</a:t>
              </a:r>
              <a:r>
                <a:rPr lang="en-US" sz="2000" dirty="0">
                  <a:latin typeface="Calibri"/>
                  <a:cs typeface="Calibri"/>
                </a:rPr>
                <a:t> = </a:t>
              </a:r>
              <a:r>
                <a:rPr lang="en-US" sz="2000" dirty="0" smtClean="0">
                  <a:latin typeface="Calibri"/>
                  <a:cs typeface="Calibri"/>
                </a:rPr>
                <a:t>η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  <a:r>
                <a:rPr lang="en-US" sz="2000" dirty="0" smtClean="0">
                  <a:latin typeface="Calibri"/>
                  <a:cs typeface="Calibri"/>
                </a:rPr>
                <a:t> – η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  <a:p>
              <a:pPr algn="ctr"/>
              <a:r>
                <a:rPr lang="en-US" dirty="0" err="1" smtClean="0">
                  <a:latin typeface="Calibri"/>
                  <a:cs typeface="Calibri"/>
                </a:rPr>
                <a:t>Δ</a:t>
              </a:r>
              <a:r>
                <a:rPr lang="en-US" dirty="0" err="1" smtClean="0">
                  <a:latin typeface="Calibri"/>
                  <a:ea typeface="Lucida Grande"/>
                  <a:cs typeface="Calibri"/>
                </a:rPr>
                <a:t>ϕ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=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1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–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2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851657" y="2692516"/>
              <a:ext cx="1674091" cy="778733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89" name="Content Placeholder 4"/>
          <p:cNvSpPr txBox="1">
            <a:spLocks/>
          </p:cNvSpPr>
          <p:nvPr/>
        </p:nvSpPr>
        <p:spPr>
          <a:xfrm>
            <a:off x="5892218" y="6017215"/>
            <a:ext cx="3355105" cy="44886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Calibri"/>
                <a:cs typeface="Calibri"/>
              </a:rPr>
              <a:t>Collective effect</a:t>
            </a:r>
          </a:p>
        </p:txBody>
      </p:sp>
      <p:sp>
        <p:nvSpPr>
          <p:cNvPr id="90" name="Freeform 89"/>
          <p:cNvSpPr/>
          <p:nvPr/>
        </p:nvSpPr>
        <p:spPr>
          <a:xfrm>
            <a:off x="5684109" y="3061730"/>
            <a:ext cx="1798595" cy="1524000"/>
          </a:xfrm>
          <a:custGeom>
            <a:avLst/>
            <a:gdLst>
              <a:gd name="connsiteX0" fmla="*/ 1345514 w 1798595"/>
              <a:gd name="connsiteY0" fmla="*/ 1524000 h 1524000"/>
              <a:gd name="connsiteX1" fmla="*/ 1201351 w 1798595"/>
              <a:gd name="connsiteY1" fmla="*/ 1263135 h 1524000"/>
              <a:gd name="connsiteX2" fmla="*/ 1146433 w 1798595"/>
              <a:gd name="connsiteY2" fmla="*/ 1091513 h 1524000"/>
              <a:gd name="connsiteX3" fmla="*/ 1077784 w 1798595"/>
              <a:gd name="connsiteY3" fmla="*/ 974811 h 1524000"/>
              <a:gd name="connsiteX4" fmla="*/ 995406 w 1798595"/>
              <a:gd name="connsiteY4" fmla="*/ 926756 h 1524000"/>
              <a:gd name="connsiteX5" fmla="*/ 933622 w 1798595"/>
              <a:gd name="connsiteY5" fmla="*/ 926756 h 1524000"/>
              <a:gd name="connsiteX6" fmla="*/ 851243 w 1798595"/>
              <a:gd name="connsiteY6" fmla="*/ 974811 h 1524000"/>
              <a:gd name="connsiteX7" fmla="*/ 768865 w 1798595"/>
              <a:gd name="connsiteY7" fmla="*/ 995405 h 1524000"/>
              <a:gd name="connsiteX8" fmla="*/ 707081 w 1798595"/>
              <a:gd name="connsiteY8" fmla="*/ 954216 h 1524000"/>
              <a:gd name="connsiteX9" fmla="*/ 624703 w 1798595"/>
              <a:gd name="connsiteY9" fmla="*/ 864973 h 1524000"/>
              <a:gd name="connsiteX10" fmla="*/ 569784 w 1798595"/>
              <a:gd name="connsiteY10" fmla="*/ 755135 h 1524000"/>
              <a:gd name="connsiteX11" fmla="*/ 487406 w 1798595"/>
              <a:gd name="connsiteY11" fmla="*/ 562919 h 1524000"/>
              <a:gd name="connsiteX12" fmla="*/ 425622 w 1798595"/>
              <a:gd name="connsiteY12" fmla="*/ 425621 h 1524000"/>
              <a:gd name="connsiteX13" fmla="*/ 377568 w 1798595"/>
              <a:gd name="connsiteY13" fmla="*/ 350108 h 1524000"/>
              <a:gd name="connsiteX14" fmla="*/ 329514 w 1798595"/>
              <a:gd name="connsiteY14" fmla="*/ 308919 h 1524000"/>
              <a:gd name="connsiteX15" fmla="*/ 281460 w 1798595"/>
              <a:gd name="connsiteY15" fmla="*/ 267729 h 1524000"/>
              <a:gd name="connsiteX16" fmla="*/ 281460 w 1798595"/>
              <a:gd name="connsiteY16" fmla="*/ 267729 h 1524000"/>
              <a:gd name="connsiteX17" fmla="*/ 109838 w 1798595"/>
              <a:gd name="connsiteY17" fmla="*/ 295189 h 1524000"/>
              <a:gd name="connsiteX18" fmla="*/ 54919 w 1798595"/>
              <a:gd name="connsiteY18" fmla="*/ 322648 h 1524000"/>
              <a:gd name="connsiteX19" fmla="*/ 54919 w 1798595"/>
              <a:gd name="connsiteY19" fmla="*/ 322648 h 1524000"/>
              <a:gd name="connsiteX20" fmla="*/ 54919 w 1798595"/>
              <a:gd name="connsiteY20" fmla="*/ 322648 h 1524000"/>
              <a:gd name="connsiteX21" fmla="*/ 0 w 1798595"/>
              <a:gd name="connsiteY21" fmla="*/ 308919 h 1524000"/>
              <a:gd name="connsiteX22" fmla="*/ 528595 w 1798595"/>
              <a:gd name="connsiteY22" fmla="*/ 0 h 1524000"/>
              <a:gd name="connsiteX23" fmla="*/ 624703 w 1798595"/>
              <a:gd name="connsiteY23" fmla="*/ 20594 h 1524000"/>
              <a:gd name="connsiteX24" fmla="*/ 727676 w 1798595"/>
              <a:gd name="connsiteY24" fmla="*/ 48054 h 1524000"/>
              <a:gd name="connsiteX25" fmla="*/ 789460 w 1798595"/>
              <a:gd name="connsiteY25" fmla="*/ 116702 h 1524000"/>
              <a:gd name="connsiteX26" fmla="*/ 844378 w 1798595"/>
              <a:gd name="connsiteY26" fmla="*/ 240270 h 1524000"/>
              <a:gd name="connsiteX27" fmla="*/ 940487 w 1798595"/>
              <a:gd name="connsiteY27" fmla="*/ 411892 h 1524000"/>
              <a:gd name="connsiteX28" fmla="*/ 1022865 w 1798595"/>
              <a:gd name="connsiteY28" fmla="*/ 604108 h 1524000"/>
              <a:gd name="connsiteX29" fmla="*/ 1050324 w 1798595"/>
              <a:gd name="connsiteY29" fmla="*/ 659027 h 1524000"/>
              <a:gd name="connsiteX30" fmla="*/ 1112108 w 1798595"/>
              <a:gd name="connsiteY30" fmla="*/ 713946 h 1524000"/>
              <a:gd name="connsiteX31" fmla="*/ 1194487 w 1798595"/>
              <a:gd name="connsiteY31" fmla="*/ 748270 h 1524000"/>
              <a:gd name="connsiteX32" fmla="*/ 1304324 w 1798595"/>
              <a:gd name="connsiteY32" fmla="*/ 707081 h 1524000"/>
              <a:gd name="connsiteX33" fmla="*/ 1379838 w 1798595"/>
              <a:gd name="connsiteY33" fmla="*/ 693351 h 1524000"/>
              <a:gd name="connsiteX34" fmla="*/ 1448487 w 1798595"/>
              <a:gd name="connsiteY34" fmla="*/ 693351 h 1524000"/>
              <a:gd name="connsiteX35" fmla="*/ 1565189 w 1798595"/>
              <a:gd name="connsiteY35" fmla="*/ 858108 h 1524000"/>
              <a:gd name="connsiteX36" fmla="*/ 1668162 w 1798595"/>
              <a:gd name="connsiteY36" fmla="*/ 1153297 h 1524000"/>
              <a:gd name="connsiteX37" fmla="*/ 1716216 w 1798595"/>
              <a:gd name="connsiteY37" fmla="*/ 1208216 h 1524000"/>
              <a:gd name="connsiteX38" fmla="*/ 1798595 w 1798595"/>
              <a:gd name="connsiteY38" fmla="*/ 1283729 h 1524000"/>
              <a:gd name="connsiteX39" fmla="*/ 1345514 w 1798595"/>
              <a:gd name="connsiteY39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798595" h="1524000">
                <a:moveTo>
                  <a:pt x="1345514" y="1524000"/>
                </a:moveTo>
                <a:lnTo>
                  <a:pt x="1201351" y="1263135"/>
                </a:lnTo>
                <a:lnTo>
                  <a:pt x="1146433" y="1091513"/>
                </a:lnTo>
                <a:lnTo>
                  <a:pt x="1077784" y="974811"/>
                </a:lnTo>
                <a:lnTo>
                  <a:pt x="995406" y="926756"/>
                </a:lnTo>
                <a:lnTo>
                  <a:pt x="933622" y="926756"/>
                </a:lnTo>
                <a:lnTo>
                  <a:pt x="851243" y="974811"/>
                </a:lnTo>
                <a:lnTo>
                  <a:pt x="768865" y="995405"/>
                </a:lnTo>
                <a:lnTo>
                  <a:pt x="707081" y="954216"/>
                </a:lnTo>
                <a:lnTo>
                  <a:pt x="624703" y="864973"/>
                </a:lnTo>
                <a:lnTo>
                  <a:pt x="569784" y="755135"/>
                </a:lnTo>
                <a:lnTo>
                  <a:pt x="487406" y="562919"/>
                </a:lnTo>
                <a:lnTo>
                  <a:pt x="425622" y="425621"/>
                </a:lnTo>
                <a:lnTo>
                  <a:pt x="377568" y="350108"/>
                </a:lnTo>
                <a:lnTo>
                  <a:pt x="329514" y="308919"/>
                </a:lnTo>
                <a:lnTo>
                  <a:pt x="281460" y="267729"/>
                </a:lnTo>
                <a:lnTo>
                  <a:pt x="281460" y="267729"/>
                </a:lnTo>
                <a:lnTo>
                  <a:pt x="109838" y="295189"/>
                </a:lnTo>
                <a:lnTo>
                  <a:pt x="54919" y="322648"/>
                </a:lnTo>
                <a:lnTo>
                  <a:pt x="54919" y="322648"/>
                </a:lnTo>
                <a:lnTo>
                  <a:pt x="54919" y="322648"/>
                </a:lnTo>
                <a:lnTo>
                  <a:pt x="0" y="308919"/>
                </a:lnTo>
                <a:lnTo>
                  <a:pt x="528595" y="0"/>
                </a:lnTo>
                <a:lnTo>
                  <a:pt x="624703" y="20594"/>
                </a:lnTo>
                <a:lnTo>
                  <a:pt x="727676" y="48054"/>
                </a:lnTo>
                <a:lnTo>
                  <a:pt x="789460" y="116702"/>
                </a:lnTo>
                <a:lnTo>
                  <a:pt x="844378" y="240270"/>
                </a:lnTo>
                <a:lnTo>
                  <a:pt x="940487" y="411892"/>
                </a:lnTo>
                <a:lnTo>
                  <a:pt x="1022865" y="604108"/>
                </a:lnTo>
                <a:lnTo>
                  <a:pt x="1050324" y="659027"/>
                </a:lnTo>
                <a:lnTo>
                  <a:pt x="1112108" y="713946"/>
                </a:lnTo>
                <a:lnTo>
                  <a:pt x="1194487" y="748270"/>
                </a:lnTo>
                <a:lnTo>
                  <a:pt x="1304324" y="707081"/>
                </a:lnTo>
                <a:lnTo>
                  <a:pt x="1379838" y="693351"/>
                </a:lnTo>
                <a:lnTo>
                  <a:pt x="1448487" y="693351"/>
                </a:lnTo>
                <a:lnTo>
                  <a:pt x="1565189" y="858108"/>
                </a:lnTo>
                <a:lnTo>
                  <a:pt x="1668162" y="1153297"/>
                </a:lnTo>
                <a:lnTo>
                  <a:pt x="1716216" y="1208216"/>
                </a:lnTo>
                <a:lnTo>
                  <a:pt x="1798595" y="1283729"/>
                </a:lnTo>
                <a:lnTo>
                  <a:pt x="1345514" y="152400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6233298" y="2615514"/>
            <a:ext cx="2045730" cy="1702486"/>
          </a:xfrm>
          <a:custGeom>
            <a:avLst/>
            <a:gdLst>
              <a:gd name="connsiteX0" fmla="*/ 1263135 w 2045730"/>
              <a:gd name="connsiteY0" fmla="*/ 1702486 h 1702486"/>
              <a:gd name="connsiteX1" fmla="*/ 1132703 w 2045730"/>
              <a:gd name="connsiteY1" fmla="*/ 1565189 h 1702486"/>
              <a:gd name="connsiteX2" fmla="*/ 1098379 w 2045730"/>
              <a:gd name="connsiteY2" fmla="*/ 1434756 h 1702486"/>
              <a:gd name="connsiteX3" fmla="*/ 1016000 w 2045730"/>
              <a:gd name="connsiteY3" fmla="*/ 1263135 h 1702486"/>
              <a:gd name="connsiteX4" fmla="*/ 899298 w 2045730"/>
              <a:gd name="connsiteY4" fmla="*/ 1105243 h 1702486"/>
              <a:gd name="connsiteX5" fmla="*/ 810054 w 2045730"/>
              <a:gd name="connsiteY5" fmla="*/ 1105243 h 1702486"/>
              <a:gd name="connsiteX6" fmla="*/ 665892 w 2045730"/>
              <a:gd name="connsiteY6" fmla="*/ 1153297 h 1702486"/>
              <a:gd name="connsiteX7" fmla="*/ 665892 w 2045730"/>
              <a:gd name="connsiteY7" fmla="*/ 1153297 h 1702486"/>
              <a:gd name="connsiteX8" fmla="*/ 528595 w 2045730"/>
              <a:gd name="connsiteY8" fmla="*/ 1105243 h 1702486"/>
              <a:gd name="connsiteX9" fmla="*/ 466811 w 2045730"/>
              <a:gd name="connsiteY9" fmla="*/ 967945 h 1702486"/>
              <a:gd name="connsiteX10" fmla="*/ 411892 w 2045730"/>
              <a:gd name="connsiteY10" fmla="*/ 851243 h 1702486"/>
              <a:gd name="connsiteX11" fmla="*/ 302054 w 2045730"/>
              <a:gd name="connsiteY11" fmla="*/ 624702 h 1702486"/>
              <a:gd name="connsiteX12" fmla="*/ 240271 w 2045730"/>
              <a:gd name="connsiteY12" fmla="*/ 501135 h 1702486"/>
              <a:gd name="connsiteX13" fmla="*/ 123568 w 2045730"/>
              <a:gd name="connsiteY13" fmla="*/ 439351 h 1702486"/>
              <a:gd name="connsiteX14" fmla="*/ 20595 w 2045730"/>
              <a:gd name="connsiteY14" fmla="*/ 418756 h 1702486"/>
              <a:gd name="connsiteX15" fmla="*/ 0 w 2045730"/>
              <a:gd name="connsiteY15" fmla="*/ 411891 h 1702486"/>
              <a:gd name="connsiteX16" fmla="*/ 789460 w 2045730"/>
              <a:gd name="connsiteY16" fmla="*/ 0 h 1702486"/>
              <a:gd name="connsiteX17" fmla="*/ 933622 w 2045730"/>
              <a:gd name="connsiteY17" fmla="*/ 41189 h 1702486"/>
              <a:gd name="connsiteX18" fmla="*/ 1016000 w 2045730"/>
              <a:gd name="connsiteY18" fmla="*/ 89243 h 1702486"/>
              <a:gd name="connsiteX19" fmla="*/ 1070919 w 2045730"/>
              <a:gd name="connsiteY19" fmla="*/ 185351 h 1702486"/>
              <a:gd name="connsiteX20" fmla="*/ 1153298 w 2045730"/>
              <a:gd name="connsiteY20" fmla="*/ 377567 h 1702486"/>
              <a:gd name="connsiteX21" fmla="*/ 1249406 w 2045730"/>
              <a:gd name="connsiteY21" fmla="*/ 528594 h 1702486"/>
              <a:gd name="connsiteX22" fmla="*/ 1283730 w 2045730"/>
              <a:gd name="connsiteY22" fmla="*/ 590378 h 1702486"/>
              <a:gd name="connsiteX23" fmla="*/ 1345514 w 2045730"/>
              <a:gd name="connsiteY23" fmla="*/ 466810 h 1702486"/>
              <a:gd name="connsiteX24" fmla="*/ 1407298 w 2045730"/>
              <a:gd name="connsiteY24" fmla="*/ 617837 h 1702486"/>
              <a:gd name="connsiteX25" fmla="*/ 1496541 w 2045730"/>
              <a:gd name="connsiteY25" fmla="*/ 713945 h 1702486"/>
              <a:gd name="connsiteX26" fmla="*/ 1592649 w 2045730"/>
              <a:gd name="connsiteY26" fmla="*/ 700216 h 1702486"/>
              <a:gd name="connsiteX27" fmla="*/ 1661298 w 2045730"/>
              <a:gd name="connsiteY27" fmla="*/ 659027 h 1702486"/>
              <a:gd name="connsiteX28" fmla="*/ 1771135 w 2045730"/>
              <a:gd name="connsiteY28" fmla="*/ 734540 h 1702486"/>
              <a:gd name="connsiteX29" fmla="*/ 1826054 w 2045730"/>
              <a:gd name="connsiteY29" fmla="*/ 830648 h 1702486"/>
              <a:gd name="connsiteX30" fmla="*/ 1880973 w 2045730"/>
              <a:gd name="connsiteY30" fmla="*/ 995405 h 1702486"/>
              <a:gd name="connsiteX31" fmla="*/ 1935892 w 2045730"/>
              <a:gd name="connsiteY31" fmla="*/ 1139567 h 1702486"/>
              <a:gd name="connsiteX32" fmla="*/ 2011406 w 2045730"/>
              <a:gd name="connsiteY32" fmla="*/ 1263135 h 1702486"/>
              <a:gd name="connsiteX33" fmla="*/ 2045730 w 2045730"/>
              <a:gd name="connsiteY33" fmla="*/ 1297459 h 1702486"/>
              <a:gd name="connsiteX34" fmla="*/ 1263135 w 2045730"/>
              <a:gd name="connsiteY34" fmla="*/ 1702486 h 170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045730" h="1702486">
                <a:moveTo>
                  <a:pt x="1263135" y="1702486"/>
                </a:moveTo>
                <a:lnTo>
                  <a:pt x="1132703" y="1565189"/>
                </a:lnTo>
                <a:lnTo>
                  <a:pt x="1098379" y="1434756"/>
                </a:lnTo>
                <a:lnTo>
                  <a:pt x="1016000" y="1263135"/>
                </a:lnTo>
                <a:lnTo>
                  <a:pt x="899298" y="1105243"/>
                </a:lnTo>
                <a:lnTo>
                  <a:pt x="810054" y="1105243"/>
                </a:lnTo>
                <a:lnTo>
                  <a:pt x="665892" y="1153297"/>
                </a:lnTo>
                <a:lnTo>
                  <a:pt x="665892" y="1153297"/>
                </a:lnTo>
                <a:lnTo>
                  <a:pt x="528595" y="1105243"/>
                </a:lnTo>
                <a:lnTo>
                  <a:pt x="466811" y="967945"/>
                </a:lnTo>
                <a:lnTo>
                  <a:pt x="411892" y="851243"/>
                </a:lnTo>
                <a:lnTo>
                  <a:pt x="302054" y="624702"/>
                </a:lnTo>
                <a:lnTo>
                  <a:pt x="240271" y="501135"/>
                </a:lnTo>
                <a:lnTo>
                  <a:pt x="123568" y="439351"/>
                </a:lnTo>
                <a:lnTo>
                  <a:pt x="20595" y="418756"/>
                </a:lnTo>
                <a:lnTo>
                  <a:pt x="0" y="411891"/>
                </a:lnTo>
                <a:lnTo>
                  <a:pt x="789460" y="0"/>
                </a:lnTo>
                <a:lnTo>
                  <a:pt x="933622" y="41189"/>
                </a:lnTo>
                <a:lnTo>
                  <a:pt x="1016000" y="89243"/>
                </a:lnTo>
                <a:lnTo>
                  <a:pt x="1070919" y="185351"/>
                </a:lnTo>
                <a:lnTo>
                  <a:pt x="1153298" y="377567"/>
                </a:lnTo>
                <a:lnTo>
                  <a:pt x="1249406" y="528594"/>
                </a:lnTo>
                <a:lnTo>
                  <a:pt x="1283730" y="590378"/>
                </a:lnTo>
                <a:lnTo>
                  <a:pt x="1345514" y="466810"/>
                </a:lnTo>
                <a:lnTo>
                  <a:pt x="1407298" y="617837"/>
                </a:lnTo>
                <a:lnTo>
                  <a:pt x="1496541" y="713945"/>
                </a:lnTo>
                <a:lnTo>
                  <a:pt x="1592649" y="700216"/>
                </a:lnTo>
                <a:lnTo>
                  <a:pt x="1661298" y="659027"/>
                </a:lnTo>
                <a:lnTo>
                  <a:pt x="1771135" y="734540"/>
                </a:lnTo>
                <a:lnTo>
                  <a:pt x="1826054" y="830648"/>
                </a:lnTo>
                <a:lnTo>
                  <a:pt x="1880973" y="995405"/>
                </a:lnTo>
                <a:lnTo>
                  <a:pt x="1935892" y="1139567"/>
                </a:lnTo>
                <a:lnTo>
                  <a:pt x="2011406" y="1263135"/>
                </a:lnTo>
                <a:lnTo>
                  <a:pt x="2045730" y="1297459"/>
                </a:lnTo>
                <a:lnTo>
                  <a:pt x="1263135" y="1702486"/>
                </a:lnTo>
                <a:close/>
              </a:path>
            </a:pathLst>
          </a:custGeom>
          <a:solidFill>
            <a:schemeClr val="bg1">
              <a:lumMod val="65000"/>
              <a:alpha val="80000"/>
            </a:schemeClr>
          </a:solidFill>
          <a:ln w="38100" cmpd="sng">
            <a:solidFill>
              <a:schemeClr val="bg1">
                <a:lumMod val="65000"/>
                <a:alpha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7043351" y="2409569"/>
            <a:ext cx="1695622" cy="1496540"/>
          </a:xfrm>
          <a:custGeom>
            <a:avLst/>
            <a:gdLst>
              <a:gd name="connsiteX0" fmla="*/ 0 w 1695622"/>
              <a:gd name="connsiteY0" fmla="*/ 185351 h 1496540"/>
              <a:gd name="connsiteX1" fmla="*/ 370703 w 1695622"/>
              <a:gd name="connsiteY1" fmla="*/ 0 h 1496540"/>
              <a:gd name="connsiteX2" fmla="*/ 583514 w 1695622"/>
              <a:gd name="connsiteY2" fmla="*/ 0 h 1496540"/>
              <a:gd name="connsiteX3" fmla="*/ 679622 w 1695622"/>
              <a:gd name="connsiteY3" fmla="*/ 20594 h 1496540"/>
              <a:gd name="connsiteX4" fmla="*/ 741406 w 1695622"/>
              <a:gd name="connsiteY4" fmla="*/ 96108 h 1496540"/>
              <a:gd name="connsiteX5" fmla="*/ 899298 w 1695622"/>
              <a:gd name="connsiteY5" fmla="*/ 398162 h 1496540"/>
              <a:gd name="connsiteX6" fmla="*/ 988541 w 1695622"/>
              <a:gd name="connsiteY6" fmla="*/ 576648 h 1496540"/>
              <a:gd name="connsiteX7" fmla="*/ 1077784 w 1695622"/>
              <a:gd name="connsiteY7" fmla="*/ 672756 h 1496540"/>
              <a:gd name="connsiteX8" fmla="*/ 1160163 w 1695622"/>
              <a:gd name="connsiteY8" fmla="*/ 727675 h 1496540"/>
              <a:gd name="connsiteX9" fmla="*/ 1304325 w 1695622"/>
              <a:gd name="connsiteY9" fmla="*/ 659027 h 1496540"/>
              <a:gd name="connsiteX10" fmla="*/ 1304325 w 1695622"/>
              <a:gd name="connsiteY10" fmla="*/ 659027 h 1496540"/>
              <a:gd name="connsiteX11" fmla="*/ 1469081 w 1695622"/>
              <a:gd name="connsiteY11" fmla="*/ 768865 h 1496540"/>
              <a:gd name="connsiteX12" fmla="*/ 1510271 w 1695622"/>
              <a:gd name="connsiteY12" fmla="*/ 906162 h 1496540"/>
              <a:gd name="connsiteX13" fmla="*/ 1620108 w 1695622"/>
              <a:gd name="connsiteY13" fmla="*/ 1105243 h 1496540"/>
              <a:gd name="connsiteX14" fmla="*/ 1695622 w 1695622"/>
              <a:gd name="connsiteY14" fmla="*/ 1249405 h 1496540"/>
              <a:gd name="connsiteX15" fmla="*/ 1517135 w 1695622"/>
              <a:gd name="connsiteY15" fmla="*/ 1359243 h 1496540"/>
              <a:gd name="connsiteX16" fmla="*/ 1242541 w 1695622"/>
              <a:gd name="connsiteY16" fmla="*/ 1496540 h 1496540"/>
              <a:gd name="connsiteX17" fmla="*/ 1098379 w 1695622"/>
              <a:gd name="connsiteY17" fmla="*/ 1235675 h 1496540"/>
              <a:gd name="connsiteX18" fmla="*/ 1036595 w 1695622"/>
              <a:gd name="connsiteY18" fmla="*/ 1036594 h 1496540"/>
              <a:gd name="connsiteX19" fmla="*/ 961081 w 1695622"/>
              <a:gd name="connsiteY19" fmla="*/ 919892 h 1496540"/>
              <a:gd name="connsiteX20" fmla="*/ 878703 w 1695622"/>
              <a:gd name="connsiteY20" fmla="*/ 864973 h 1496540"/>
              <a:gd name="connsiteX21" fmla="*/ 878703 w 1695622"/>
              <a:gd name="connsiteY21" fmla="*/ 864973 h 1496540"/>
              <a:gd name="connsiteX22" fmla="*/ 713946 w 1695622"/>
              <a:gd name="connsiteY22" fmla="*/ 871838 h 1496540"/>
              <a:gd name="connsiteX23" fmla="*/ 713946 w 1695622"/>
              <a:gd name="connsiteY23" fmla="*/ 871838 h 1496540"/>
              <a:gd name="connsiteX24" fmla="*/ 713946 w 1695622"/>
              <a:gd name="connsiteY24" fmla="*/ 871838 h 1496540"/>
              <a:gd name="connsiteX25" fmla="*/ 638433 w 1695622"/>
              <a:gd name="connsiteY25" fmla="*/ 871838 h 1496540"/>
              <a:gd name="connsiteX26" fmla="*/ 597244 w 1695622"/>
              <a:gd name="connsiteY26" fmla="*/ 755135 h 1496540"/>
              <a:gd name="connsiteX27" fmla="*/ 556054 w 1695622"/>
              <a:gd name="connsiteY27" fmla="*/ 659027 h 1496540"/>
              <a:gd name="connsiteX28" fmla="*/ 556054 w 1695622"/>
              <a:gd name="connsiteY28" fmla="*/ 659027 h 1496540"/>
              <a:gd name="connsiteX29" fmla="*/ 473676 w 1695622"/>
              <a:gd name="connsiteY29" fmla="*/ 707081 h 1496540"/>
              <a:gd name="connsiteX30" fmla="*/ 473676 w 1695622"/>
              <a:gd name="connsiteY30" fmla="*/ 707081 h 1496540"/>
              <a:gd name="connsiteX31" fmla="*/ 377568 w 1695622"/>
              <a:gd name="connsiteY31" fmla="*/ 562919 h 1496540"/>
              <a:gd name="connsiteX32" fmla="*/ 377568 w 1695622"/>
              <a:gd name="connsiteY32" fmla="*/ 562919 h 1496540"/>
              <a:gd name="connsiteX33" fmla="*/ 308919 w 1695622"/>
              <a:gd name="connsiteY33" fmla="*/ 453081 h 1496540"/>
              <a:gd name="connsiteX34" fmla="*/ 247135 w 1695622"/>
              <a:gd name="connsiteY34" fmla="*/ 315783 h 1496540"/>
              <a:gd name="connsiteX35" fmla="*/ 144163 w 1695622"/>
              <a:gd name="connsiteY35" fmla="*/ 219675 h 1496540"/>
              <a:gd name="connsiteX36" fmla="*/ 0 w 1695622"/>
              <a:gd name="connsiteY36" fmla="*/ 185351 h 149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95622" h="1496540">
                <a:moveTo>
                  <a:pt x="0" y="185351"/>
                </a:moveTo>
                <a:lnTo>
                  <a:pt x="370703" y="0"/>
                </a:lnTo>
                <a:lnTo>
                  <a:pt x="583514" y="0"/>
                </a:lnTo>
                <a:lnTo>
                  <a:pt x="679622" y="20594"/>
                </a:lnTo>
                <a:lnTo>
                  <a:pt x="741406" y="96108"/>
                </a:lnTo>
                <a:lnTo>
                  <a:pt x="899298" y="398162"/>
                </a:lnTo>
                <a:lnTo>
                  <a:pt x="988541" y="576648"/>
                </a:lnTo>
                <a:lnTo>
                  <a:pt x="1077784" y="672756"/>
                </a:lnTo>
                <a:lnTo>
                  <a:pt x="1160163" y="727675"/>
                </a:lnTo>
                <a:lnTo>
                  <a:pt x="1304325" y="659027"/>
                </a:lnTo>
                <a:lnTo>
                  <a:pt x="1304325" y="659027"/>
                </a:lnTo>
                <a:lnTo>
                  <a:pt x="1469081" y="768865"/>
                </a:lnTo>
                <a:lnTo>
                  <a:pt x="1510271" y="906162"/>
                </a:lnTo>
                <a:lnTo>
                  <a:pt x="1620108" y="1105243"/>
                </a:lnTo>
                <a:lnTo>
                  <a:pt x="1695622" y="1249405"/>
                </a:lnTo>
                <a:lnTo>
                  <a:pt x="1517135" y="1359243"/>
                </a:lnTo>
                <a:lnTo>
                  <a:pt x="1242541" y="1496540"/>
                </a:lnTo>
                <a:lnTo>
                  <a:pt x="1098379" y="1235675"/>
                </a:lnTo>
                <a:lnTo>
                  <a:pt x="1036595" y="1036594"/>
                </a:lnTo>
                <a:lnTo>
                  <a:pt x="961081" y="919892"/>
                </a:lnTo>
                <a:lnTo>
                  <a:pt x="878703" y="864973"/>
                </a:lnTo>
                <a:lnTo>
                  <a:pt x="878703" y="864973"/>
                </a:lnTo>
                <a:lnTo>
                  <a:pt x="713946" y="871838"/>
                </a:lnTo>
                <a:lnTo>
                  <a:pt x="713946" y="871838"/>
                </a:lnTo>
                <a:lnTo>
                  <a:pt x="713946" y="871838"/>
                </a:lnTo>
                <a:lnTo>
                  <a:pt x="638433" y="871838"/>
                </a:lnTo>
                <a:lnTo>
                  <a:pt x="597244" y="755135"/>
                </a:lnTo>
                <a:lnTo>
                  <a:pt x="556054" y="659027"/>
                </a:lnTo>
                <a:lnTo>
                  <a:pt x="556054" y="659027"/>
                </a:lnTo>
                <a:lnTo>
                  <a:pt x="473676" y="707081"/>
                </a:lnTo>
                <a:lnTo>
                  <a:pt x="473676" y="707081"/>
                </a:lnTo>
                <a:lnTo>
                  <a:pt x="377568" y="562919"/>
                </a:lnTo>
                <a:lnTo>
                  <a:pt x="377568" y="562919"/>
                </a:lnTo>
                <a:lnTo>
                  <a:pt x="308919" y="453081"/>
                </a:lnTo>
                <a:lnTo>
                  <a:pt x="247135" y="315783"/>
                </a:lnTo>
                <a:lnTo>
                  <a:pt x="144163" y="219675"/>
                </a:lnTo>
                <a:lnTo>
                  <a:pt x="0" y="185351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5937152" y="5250831"/>
            <a:ext cx="307474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cxnSp>
        <p:nvCxnSpPr>
          <p:cNvPr id="94" name="Straight Arrow Connector 93"/>
          <p:cNvCxnSpPr>
            <a:stCxn id="92" idx="15"/>
          </p:cNvCxnSpPr>
          <p:nvPr/>
        </p:nvCxnSpPr>
        <p:spPr>
          <a:xfrm flipH="1">
            <a:off x="7620000" y="3768812"/>
            <a:ext cx="940486" cy="13986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154708" y="1179847"/>
            <a:ext cx="2406952" cy="2322280"/>
            <a:chOff x="568476" y="1596572"/>
            <a:chExt cx="5143773" cy="5007429"/>
          </a:xfrm>
        </p:grpSpPr>
        <p:sp>
          <p:nvSpPr>
            <p:cNvPr id="96" name="Oval 95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117" name="Freeform 116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111" name="Freeform 110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109" name="Freeform 108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4" name="Straight Connector 103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endCxn id="112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endCxn id="112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12" idx="0"/>
              <a:endCxn id="96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Explosion 2 107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096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Capture d'écran 2015-11-18 17.38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" y="3943405"/>
            <a:ext cx="4584700" cy="1028700"/>
          </a:xfrm>
          <a:prstGeom prst="rect">
            <a:avLst/>
          </a:prstGeom>
        </p:spPr>
      </p:pic>
      <p:sp>
        <p:nvSpPr>
          <p:cNvPr id="98" name="Content Placeholder 4"/>
          <p:cNvSpPr>
            <a:spLocks noGrp="1"/>
          </p:cNvSpPr>
          <p:nvPr>
            <p:ph idx="1"/>
          </p:nvPr>
        </p:nvSpPr>
        <p:spPr>
          <a:xfrm>
            <a:off x="110837" y="4854014"/>
            <a:ext cx="3699164" cy="544221"/>
          </a:xfrm>
        </p:spPr>
        <p:txBody>
          <a:bodyPr/>
          <a:lstStyle/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>
                <a:latin typeface="Calibri"/>
                <a:cs typeface="Calibri"/>
              </a:rPr>
              <a:t>Assuming factorization:</a:t>
            </a:r>
          </a:p>
          <a:p>
            <a:pPr marL="0" indent="0">
              <a:buNone/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99" name="Picture 98" descr="CodeCogsEqn_v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56" y="4854014"/>
            <a:ext cx="1287018" cy="40339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Looking for correlations in data:</a:t>
            </a:r>
            <a:b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2-particle correlations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92953" y="1358539"/>
            <a:ext cx="1928091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Particle 1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55177" y="3443149"/>
            <a:ext cx="2608418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Particle 2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(η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,</a:t>
            </a:r>
            <a:r>
              <a:rPr lang="en-US" b="1" dirty="0" smtClean="0">
                <a:solidFill>
                  <a:srgbClr val="0000FF"/>
                </a:solidFill>
                <a:latin typeface="Calibri"/>
                <a:ea typeface="Lucida Grande"/>
                <a:cs typeface="Calibri"/>
              </a:rPr>
              <a:t> ϕ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851657" y="2188956"/>
            <a:ext cx="1674091" cy="778733"/>
            <a:chOff x="2851657" y="2692516"/>
            <a:chExt cx="1674091" cy="778733"/>
          </a:xfrm>
        </p:grpSpPr>
        <p:sp>
          <p:nvSpPr>
            <p:cNvPr id="86" name="TextBox 85"/>
            <p:cNvSpPr txBox="1"/>
            <p:nvPr/>
          </p:nvSpPr>
          <p:spPr>
            <a:xfrm>
              <a:off x="2851657" y="2692516"/>
              <a:ext cx="1674091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libri"/>
                  <a:cs typeface="Calibri"/>
                </a:rPr>
                <a:t>Δη</a:t>
              </a:r>
              <a:r>
                <a:rPr lang="en-US" sz="2000" dirty="0">
                  <a:latin typeface="Calibri"/>
                  <a:cs typeface="Calibri"/>
                </a:rPr>
                <a:t> = </a:t>
              </a:r>
              <a:r>
                <a:rPr lang="en-US" sz="2000" dirty="0" smtClean="0">
                  <a:latin typeface="Calibri"/>
                  <a:cs typeface="Calibri"/>
                </a:rPr>
                <a:t>η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  <a:r>
                <a:rPr lang="en-US" sz="2000" dirty="0" smtClean="0">
                  <a:latin typeface="Calibri"/>
                  <a:cs typeface="Calibri"/>
                </a:rPr>
                <a:t> – η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  <a:p>
              <a:pPr algn="ctr"/>
              <a:r>
                <a:rPr lang="en-US" dirty="0" err="1" smtClean="0">
                  <a:latin typeface="Calibri"/>
                  <a:cs typeface="Calibri"/>
                </a:rPr>
                <a:t>Δ</a:t>
              </a:r>
              <a:r>
                <a:rPr lang="en-US" dirty="0" err="1" smtClean="0">
                  <a:latin typeface="Calibri"/>
                  <a:ea typeface="Lucida Grande"/>
                  <a:cs typeface="Calibri"/>
                </a:rPr>
                <a:t>ϕ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=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1</a:t>
              </a:r>
              <a:r>
                <a:rPr lang="en-US" dirty="0" smtClean="0">
                  <a:latin typeface="Calibri"/>
                  <a:ea typeface="Lucida Grande"/>
                  <a:cs typeface="Calibri"/>
                </a:rPr>
                <a:t> – ϕ</a:t>
              </a:r>
              <a:r>
                <a:rPr lang="en-US" baseline="-25000" dirty="0">
                  <a:latin typeface="Calibri"/>
                  <a:ea typeface="Lucida Grande"/>
                  <a:cs typeface="Calibri"/>
                </a:rPr>
                <a:t>2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851657" y="2692516"/>
              <a:ext cx="1674091" cy="778733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96" name="Picture 95" descr="Capture d'écran 2015-11-18 17.13.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4" y="1358539"/>
            <a:ext cx="3983181" cy="3727715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54708" y="1179847"/>
            <a:ext cx="2406952" cy="2322280"/>
            <a:chOff x="568476" y="1596572"/>
            <a:chExt cx="5143773" cy="5007429"/>
          </a:xfrm>
        </p:grpSpPr>
        <p:sp>
          <p:nvSpPr>
            <p:cNvPr id="101" name="Oval 100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122" name="Freeform 121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120" name="Freeform 119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116" name="Freeform 115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9" name="Straight Connector 108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endCxn id="117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endCxn id="117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17" idx="0"/>
              <a:endCxn id="101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Explosion 2 112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550" y="5512081"/>
            <a:ext cx="9092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Still extremely sensitive to “non-flow” correlation like jets,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dijets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, etc. </a:t>
            </a:r>
          </a:p>
          <a:p>
            <a:pPr algn="ctr"/>
            <a:r>
              <a:rPr lang="en-US" sz="2400" b="1" dirty="0" smtClean="0">
                <a:latin typeface="Calibri"/>
                <a:cs typeface="Calibri"/>
              </a:rPr>
              <a:t>N-particle correlations help to fix the issue  </a:t>
            </a:r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65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13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“Surprising” long range correlation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1" name="Picture 60" descr="CMS-HIN-16-010_Figure_001-b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82"/>
          <a:stretch/>
        </p:blipFill>
        <p:spPr>
          <a:xfrm>
            <a:off x="6077690" y="1457443"/>
            <a:ext cx="3068625" cy="2556947"/>
          </a:xfrm>
          <a:prstGeom prst="rect">
            <a:avLst/>
          </a:prstGeom>
          <a:ln w="57150" cmpd="sng">
            <a:noFill/>
          </a:ln>
          <a:effectLst/>
        </p:spPr>
      </p:pic>
      <p:pic>
        <p:nvPicPr>
          <p:cNvPr id="62" name="Picture 61" descr="corr2D_PbPb_pt0-0_nmin220_nmax260_2013032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416" y="1261263"/>
            <a:ext cx="2496831" cy="28891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3" name="Picture 62" descr="corr2D_pPb8TeV_pt0-0_nmin330_nmax36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4765" y="1411154"/>
            <a:ext cx="2449438" cy="2739035"/>
          </a:xfrm>
          <a:prstGeom prst="rect">
            <a:avLst/>
          </a:prstGeom>
          <a:ln>
            <a:noFill/>
          </a:ln>
        </p:spPr>
      </p:pic>
      <p:sp>
        <p:nvSpPr>
          <p:cNvPr id="65" name="Rectangle 64"/>
          <p:cNvSpPr/>
          <p:nvPr/>
        </p:nvSpPr>
        <p:spPr>
          <a:xfrm>
            <a:off x="4172696" y="4072601"/>
            <a:ext cx="4929904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latin typeface="Calibri"/>
                <a:cs typeface="Calibri"/>
                <a:hlinkClick r:id="rId8"/>
              </a:rPr>
              <a:t> PhysLettB.2013.06, 028</a:t>
            </a:r>
            <a:r>
              <a:rPr lang="hu-HU" sz="1600" dirty="0" smtClean="0">
                <a:latin typeface="Calibri"/>
                <a:cs typeface="Calibri"/>
              </a:rPr>
              <a:t>,  </a:t>
            </a:r>
            <a:r>
              <a:rPr lang="hu-HU" sz="1600" dirty="0" smtClean="0">
                <a:latin typeface="Calibri"/>
                <a:cs typeface="Calibri"/>
                <a:hlinkClick r:id="rId8"/>
              </a:rPr>
              <a:t>PhysLettB.2016.12, 009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17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13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“Surprising” long range correlation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3545" y="4548049"/>
            <a:ext cx="7712363" cy="1015663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“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collective effect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”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2000" dirty="0" smtClean="0">
                <a:latin typeface="Calibri"/>
                <a:cs typeface="Calibri"/>
              </a:rPr>
              <a:t>two </a:t>
            </a:r>
            <a:r>
              <a:rPr lang="en-US" sz="2000" dirty="0">
                <a:latin typeface="Calibri"/>
                <a:cs typeface="Calibri"/>
              </a:rPr>
              <a:t>particles with very different </a:t>
            </a:r>
            <a:r>
              <a:rPr lang="en-US" sz="2000" dirty="0" err="1">
                <a:latin typeface="Calibri"/>
                <a:cs typeface="Calibri"/>
              </a:rPr>
              <a:t>η</a:t>
            </a:r>
            <a:r>
              <a:rPr lang="en-US" sz="2000" dirty="0">
                <a:latin typeface="Calibri"/>
                <a:cs typeface="Calibri"/>
              </a:rPr>
              <a:t> are “connected</a:t>
            </a:r>
            <a:r>
              <a:rPr lang="en-US" sz="2000" dirty="0" smtClean="0">
                <a:latin typeface="Calibri"/>
                <a:cs typeface="Calibri"/>
              </a:rPr>
              <a:t>”)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Also observed in small system in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high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multiplicity events</a:t>
            </a:r>
            <a:endParaRPr lang="en-US" sz="2000" b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algn="ctr"/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61" name="Picture 60" descr="CMS-HIN-16-010_Figure_001-b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82"/>
          <a:stretch/>
        </p:blipFill>
        <p:spPr>
          <a:xfrm>
            <a:off x="6077690" y="1457443"/>
            <a:ext cx="3068625" cy="2556947"/>
          </a:xfrm>
          <a:prstGeom prst="rect">
            <a:avLst/>
          </a:prstGeom>
          <a:ln w="57150" cmpd="sng">
            <a:noFill/>
          </a:ln>
          <a:effectLst/>
        </p:spPr>
      </p:pic>
      <p:pic>
        <p:nvPicPr>
          <p:cNvPr id="62" name="Picture 61" descr="corr2D_PbPb_pt0-0_nmin220_nmax260_2013032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416" y="1261263"/>
            <a:ext cx="2496831" cy="28891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3" name="Picture 62" descr="corr2D_pPb8TeV_pt0-0_nmin330_nmax36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4765" y="1411154"/>
            <a:ext cx="2449438" cy="2739035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218420" y="1457442"/>
            <a:ext cx="5879399" cy="255694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72696" y="4072601"/>
            <a:ext cx="4929904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latin typeface="Calibri"/>
                <a:cs typeface="Calibri"/>
                <a:hlinkClick r:id="rId8"/>
              </a:rPr>
              <a:t> PhysLettB.2013.06, 028</a:t>
            </a:r>
            <a:r>
              <a:rPr lang="hu-HU" sz="1600" dirty="0" smtClean="0">
                <a:latin typeface="Calibri"/>
                <a:cs typeface="Calibri"/>
              </a:rPr>
              <a:t>,  </a:t>
            </a:r>
            <a:r>
              <a:rPr lang="hu-HU" sz="1600" dirty="0" smtClean="0">
                <a:latin typeface="Calibri"/>
                <a:cs typeface="Calibri"/>
                <a:hlinkClick r:id="rId8"/>
              </a:rPr>
              <a:t>PhysLettB.2016.12, 009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63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13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“Surprising” long range correlation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3545" y="4548049"/>
            <a:ext cx="7712363" cy="169277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“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collective effect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”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2000" dirty="0" smtClean="0">
                <a:latin typeface="Calibri"/>
                <a:cs typeface="Calibri"/>
              </a:rPr>
              <a:t>two </a:t>
            </a:r>
            <a:r>
              <a:rPr lang="en-US" sz="2000" dirty="0">
                <a:latin typeface="Calibri"/>
                <a:cs typeface="Calibri"/>
              </a:rPr>
              <a:t>particles with very different </a:t>
            </a:r>
            <a:r>
              <a:rPr lang="en-US" sz="2000" dirty="0" err="1">
                <a:latin typeface="Calibri"/>
                <a:cs typeface="Calibri"/>
              </a:rPr>
              <a:t>η</a:t>
            </a:r>
            <a:r>
              <a:rPr lang="en-US" sz="2000" dirty="0">
                <a:latin typeface="Calibri"/>
                <a:cs typeface="Calibri"/>
              </a:rPr>
              <a:t> are “connected</a:t>
            </a:r>
            <a:r>
              <a:rPr lang="en-US" sz="2000" dirty="0" smtClean="0">
                <a:latin typeface="Calibri"/>
                <a:cs typeface="Calibri"/>
              </a:rPr>
              <a:t>”)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Also observed in small system in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high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multiplicity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events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Is it a sign of QGP formation in small system?</a:t>
            </a:r>
            <a:endParaRPr lang="en-US" sz="2400" b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algn="ctr"/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61" name="Picture 60" descr="CMS-HIN-16-010_Figure_001-b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82"/>
          <a:stretch/>
        </p:blipFill>
        <p:spPr>
          <a:xfrm>
            <a:off x="6077690" y="1457443"/>
            <a:ext cx="3068625" cy="2556947"/>
          </a:xfrm>
          <a:prstGeom prst="rect">
            <a:avLst/>
          </a:prstGeom>
          <a:ln w="57150" cmpd="sng">
            <a:noFill/>
          </a:ln>
          <a:effectLst/>
        </p:spPr>
      </p:pic>
      <p:pic>
        <p:nvPicPr>
          <p:cNvPr id="62" name="Picture 61" descr="corr2D_PbPb_pt0-0_nmin220_nmax260_2013032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416" y="1261263"/>
            <a:ext cx="2496831" cy="28891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3" name="Picture 62" descr="corr2D_pPb8TeV_pt0-0_nmin330_nmax36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4765" y="1411154"/>
            <a:ext cx="2449438" cy="2739035"/>
          </a:xfrm>
          <a:prstGeom prst="rect">
            <a:avLst/>
          </a:prstGeom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4172696" y="4072601"/>
            <a:ext cx="4929904" cy="338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latin typeface="Calibri"/>
                <a:cs typeface="Calibri"/>
                <a:hlinkClick r:id="rId8"/>
              </a:rPr>
              <a:t> PhysLettB.2013.06, 028</a:t>
            </a:r>
            <a:r>
              <a:rPr lang="hu-HU" sz="1600" dirty="0" smtClean="0">
                <a:latin typeface="Calibri"/>
                <a:cs typeface="Calibri"/>
              </a:rPr>
              <a:t>,  </a:t>
            </a:r>
            <a:r>
              <a:rPr lang="hu-HU" sz="1600" dirty="0" smtClean="0">
                <a:latin typeface="Calibri"/>
                <a:cs typeface="Calibri"/>
                <a:hlinkClick r:id="rId8"/>
              </a:rPr>
              <a:t>PhysLettB.2016.12, 009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41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How small a QGP can be?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6" y="1420152"/>
            <a:ext cx="88322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Hydrodynamics apply when:</a:t>
            </a:r>
          </a:p>
          <a:p>
            <a:pPr algn="ctr"/>
            <a:r>
              <a:rPr lang="en-US" sz="2400" b="1" dirty="0" smtClean="0">
                <a:latin typeface="Calibri"/>
                <a:cs typeface="Calibri"/>
              </a:rPr>
              <a:t>L &gt;&gt;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baseline="-250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where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dirty="0" smtClean="0">
                <a:latin typeface="Calibri"/>
                <a:cs typeface="Calibri"/>
              </a:rPr>
              <a:t> ≈ (g</a:t>
            </a:r>
            <a:r>
              <a:rPr lang="en-US" sz="2400" b="1" baseline="30000" dirty="0" smtClean="0">
                <a:latin typeface="Calibri"/>
                <a:cs typeface="Calibri"/>
              </a:rPr>
              <a:t>4</a:t>
            </a:r>
            <a:r>
              <a:rPr lang="en-US" sz="2400" b="1" dirty="0" smtClean="0">
                <a:latin typeface="Calibri"/>
                <a:cs typeface="Calibri"/>
              </a:rPr>
              <a:t>T)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</a:p>
          <a:p>
            <a:pPr algn="ctr"/>
            <a:endParaRPr lang="en-US" sz="2400" b="1" baseline="300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</a:pP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4.58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28" y="1420152"/>
            <a:ext cx="2401236" cy="19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How small a QGP can be?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6" y="1420152"/>
            <a:ext cx="88322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Hydrodynamics apply when:</a:t>
            </a:r>
          </a:p>
          <a:p>
            <a:pPr algn="ctr"/>
            <a:r>
              <a:rPr lang="en-US" sz="2400" b="1" dirty="0" smtClean="0">
                <a:latin typeface="Calibri"/>
                <a:cs typeface="Calibri"/>
              </a:rPr>
              <a:t>L &gt;&gt;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baseline="-250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where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dirty="0" smtClean="0">
                <a:latin typeface="Calibri"/>
                <a:cs typeface="Calibri"/>
              </a:rPr>
              <a:t> ≈ (g</a:t>
            </a:r>
            <a:r>
              <a:rPr lang="en-US" sz="2400" b="1" baseline="30000" dirty="0" smtClean="0">
                <a:latin typeface="Calibri"/>
                <a:cs typeface="Calibri"/>
              </a:rPr>
              <a:t>4</a:t>
            </a:r>
            <a:r>
              <a:rPr lang="en-US" sz="2400" b="1" dirty="0" smtClean="0">
                <a:latin typeface="Calibri"/>
                <a:cs typeface="Calibri"/>
              </a:rPr>
              <a:t>T)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</a:p>
          <a:p>
            <a:pPr algn="ctr"/>
            <a:endParaRPr lang="en-US" sz="2400" b="1" baseline="30000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For g ≈ 1,       LT &gt;&gt; 1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>
              <a:buClr>
                <a:srgbClr val="000090"/>
              </a:buClr>
            </a:pP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4.58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28" y="1420152"/>
            <a:ext cx="2401236" cy="19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4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Quark confinement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ZoneTexte 6"/>
          <p:cNvSpPr txBox="1"/>
          <p:nvPr/>
        </p:nvSpPr>
        <p:spPr>
          <a:xfrm>
            <a:off x="141308" y="123999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libri"/>
                <a:cs typeface="Calibri"/>
              </a:rPr>
              <a:t>Quarks carry a </a:t>
            </a:r>
            <a:r>
              <a:rPr lang="fr-FR" sz="2400" b="1" dirty="0" err="1" smtClean="0">
                <a:latin typeface="Calibri"/>
                <a:cs typeface="Calibri"/>
              </a:rPr>
              <a:t>color</a:t>
            </a:r>
            <a:r>
              <a:rPr lang="fr-FR" sz="2400" b="1" dirty="0" smtClean="0">
                <a:latin typeface="Calibri"/>
                <a:cs typeface="Calibri"/>
              </a:rPr>
              <a:t> charge (</a:t>
            </a:r>
            <a:r>
              <a:rPr lang="fr-FR" sz="2400" b="1" dirty="0" smtClean="0">
                <a:solidFill>
                  <a:srgbClr val="000090"/>
                </a:solidFill>
                <a:latin typeface="Calibri"/>
                <a:cs typeface="Calibri"/>
              </a:rPr>
              <a:t>blue</a:t>
            </a:r>
            <a:r>
              <a:rPr lang="fr-FR" sz="2400" b="1" dirty="0" smtClean="0">
                <a:latin typeface="Calibri"/>
                <a:cs typeface="Calibri"/>
              </a:rPr>
              <a:t>, </a:t>
            </a:r>
            <a:r>
              <a:rPr lang="fr-FR" sz="2400" b="1" dirty="0" smtClean="0">
                <a:solidFill>
                  <a:srgbClr val="008000"/>
                </a:solidFill>
                <a:latin typeface="Calibri"/>
                <a:cs typeface="Calibri"/>
              </a:rPr>
              <a:t>green</a:t>
            </a:r>
            <a:r>
              <a:rPr lang="fr-FR" sz="2400" b="1" dirty="0" smtClean="0">
                <a:latin typeface="Calibri"/>
                <a:cs typeface="Calibri"/>
              </a:rPr>
              <a:t>, </a:t>
            </a:r>
            <a:r>
              <a:rPr lang="fr-FR" sz="2400" b="1" dirty="0" smtClean="0">
                <a:solidFill>
                  <a:srgbClr val="FF0000"/>
                </a:solidFill>
                <a:latin typeface="Calibri"/>
                <a:cs typeface="Calibri"/>
              </a:rPr>
              <a:t>red</a:t>
            </a:r>
            <a:r>
              <a:rPr lang="fr-FR" sz="2400" b="1" dirty="0" smtClean="0">
                <a:latin typeface="Calibri"/>
                <a:cs typeface="Calibri"/>
              </a:rPr>
              <a:t>)</a:t>
            </a:r>
            <a:endParaRPr lang="fr-FR" sz="2400" b="1" dirty="0">
              <a:latin typeface="Calibri"/>
              <a:cs typeface="Calibri"/>
            </a:endParaRPr>
          </a:p>
        </p:txBody>
      </p:sp>
      <p:cxnSp>
        <p:nvCxnSpPr>
          <p:cNvPr id="29" name="Connecteur droit avec flèche 8"/>
          <p:cNvCxnSpPr/>
          <p:nvPr/>
        </p:nvCxnSpPr>
        <p:spPr>
          <a:xfrm rot="5400000">
            <a:off x="1891129" y="2344493"/>
            <a:ext cx="534194" cy="15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4"/>
          <p:cNvCxnSpPr/>
          <p:nvPr/>
        </p:nvCxnSpPr>
        <p:spPr>
          <a:xfrm>
            <a:off x="3378220" y="3602190"/>
            <a:ext cx="1219200" cy="1588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16"/>
          <p:cNvSpPr txBox="1"/>
          <p:nvPr/>
        </p:nvSpPr>
        <p:spPr>
          <a:xfrm>
            <a:off x="3138631" y="2926570"/>
            <a:ext cx="168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libri"/>
                <a:cs typeface="Calibri"/>
              </a:rPr>
              <a:t>colorless</a:t>
            </a:r>
            <a:endParaRPr lang="fr-FR" sz="2800" b="1" dirty="0">
              <a:latin typeface="Calibri"/>
              <a:cs typeface="Calibri"/>
            </a:endParaRPr>
          </a:p>
        </p:txBody>
      </p:sp>
      <p:sp>
        <p:nvSpPr>
          <p:cNvPr id="34" name="ZoneTexte 19"/>
          <p:cNvSpPr txBox="1"/>
          <p:nvPr/>
        </p:nvSpPr>
        <p:spPr>
          <a:xfrm>
            <a:off x="4757158" y="3032803"/>
            <a:ext cx="4305300" cy="1138773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How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explain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the quark confinement in hadrons?</a:t>
            </a:r>
          </a:p>
          <a:p>
            <a:endParaRPr lang="fr-FR" sz="8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Is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it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possible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deconfine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quarks?</a:t>
            </a:r>
            <a:endParaRPr lang="fr-FR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24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408" y="2565156"/>
            <a:ext cx="1959223" cy="21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9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How small a QGP can be?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6" y="1420152"/>
            <a:ext cx="88322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Hydrodynamics apply when:</a:t>
            </a:r>
          </a:p>
          <a:p>
            <a:pPr algn="ctr"/>
            <a:r>
              <a:rPr lang="en-US" sz="2400" b="1" dirty="0" smtClean="0">
                <a:latin typeface="Calibri"/>
                <a:cs typeface="Calibri"/>
              </a:rPr>
              <a:t>L &gt;&gt;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baseline="-250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where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dirty="0" smtClean="0">
                <a:latin typeface="Calibri"/>
                <a:cs typeface="Calibri"/>
              </a:rPr>
              <a:t> ≈ (g</a:t>
            </a:r>
            <a:r>
              <a:rPr lang="en-US" sz="2400" b="1" baseline="30000" dirty="0" smtClean="0">
                <a:latin typeface="Calibri"/>
                <a:cs typeface="Calibri"/>
              </a:rPr>
              <a:t>4</a:t>
            </a:r>
            <a:r>
              <a:rPr lang="en-US" sz="2400" b="1" dirty="0" smtClean="0">
                <a:latin typeface="Calibri"/>
                <a:cs typeface="Calibri"/>
              </a:rPr>
              <a:t>T)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</a:p>
          <a:p>
            <a:pPr algn="ctr"/>
            <a:endParaRPr lang="en-US" sz="2400" b="1" baseline="30000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For g ≈ 1,       LT &gt;&gt; 1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For g      ∞     LT </a:t>
            </a:r>
            <a:r>
              <a:rPr lang="en-US" sz="2400" dirty="0">
                <a:latin typeface="Calibri"/>
                <a:cs typeface="Calibri"/>
              </a:rPr>
              <a:t>≈ </a:t>
            </a:r>
            <a:r>
              <a:rPr lang="en-US" sz="2400" dirty="0" smtClean="0">
                <a:latin typeface="Calibri"/>
                <a:cs typeface="Calibri"/>
              </a:rPr>
              <a:t>1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4.58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28" y="1420152"/>
            <a:ext cx="2401236" cy="19742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766455" y="3071091"/>
            <a:ext cx="277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pture d'écran 2017-04-28 05.03.3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"/>
          <a:stretch/>
        </p:blipFill>
        <p:spPr>
          <a:xfrm>
            <a:off x="4061886" y="2447635"/>
            <a:ext cx="2464253" cy="13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4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How small a QGP can be?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6" y="1420152"/>
            <a:ext cx="883227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Hydrodynamics apply when:</a:t>
            </a:r>
          </a:p>
          <a:p>
            <a:pPr algn="ctr"/>
            <a:r>
              <a:rPr lang="en-US" sz="2400" b="1" dirty="0" smtClean="0">
                <a:latin typeface="Calibri"/>
                <a:cs typeface="Calibri"/>
              </a:rPr>
              <a:t>L &gt;&gt;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baseline="-250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where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dirty="0" smtClean="0">
                <a:latin typeface="Calibri"/>
                <a:cs typeface="Calibri"/>
              </a:rPr>
              <a:t> ≈ (g</a:t>
            </a:r>
            <a:r>
              <a:rPr lang="en-US" sz="2400" b="1" baseline="30000" dirty="0" smtClean="0">
                <a:latin typeface="Calibri"/>
                <a:cs typeface="Calibri"/>
              </a:rPr>
              <a:t>4</a:t>
            </a:r>
            <a:r>
              <a:rPr lang="en-US" sz="2400" b="1" dirty="0" smtClean="0">
                <a:latin typeface="Calibri"/>
                <a:cs typeface="Calibri"/>
              </a:rPr>
              <a:t>T)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</a:p>
          <a:p>
            <a:pPr algn="ctr"/>
            <a:endParaRPr lang="en-US" sz="2400" b="1" baseline="30000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For g ≈ 1,       LT &gt;&gt; 1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For g      ∞     LT </a:t>
            </a:r>
            <a:r>
              <a:rPr lang="en-US" sz="2400" dirty="0">
                <a:latin typeface="Calibri"/>
                <a:cs typeface="Calibri"/>
              </a:rPr>
              <a:t>≈ </a:t>
            </a:r>
            <a:r>
              <a:rPr lang="en-US" sz="2400" dirty="0" smtClean="0">
                <a:latin typeface="Calibri"/>
                <a:cs typeface="Calibri"/>
              </a:rPr>
              <a:t>1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>
              <a:buClr>
                <a:srgbClr val="000090"/>
              </a:buClr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Experimental conditions:</a:t>
            </a:r>
          </a:p>
          <a:p>
            <a:pPr algn="ctr">
              <a:buClr>
                <a:srgbClr val="000090"/>
              </a:buClr>
            </a:pP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trk</a:t>
            </a:r>
            <a:r>
              <a:rPr lang="en-US" sz="2400" b="1" dirty="0" smtClean="0">
                <a:latin typeface="Calibri"/>
                <a:cs typeface="Calibri"/>
              </a:rPr>
              <a:t> ≈ (</a:t>
            </a:r>
            <a:r>
              <a:rPr lang="en-US" sz="2400" b="1" dirty="0">
                <a:latin typeface="Calibri"/>
                <a:cs typeface="Calibri"/>
              </a:rPr>
              <a:t>L</a:t>
            </a:r>
            <a:r>
              <a:rPr lang="en-US" sz="2400" b="1" dirty="0" smtClean="0">
                <a:latin typeface="Calibri"/>
                <a:cs typeface="Calibri"/>
              </a:rPr>
              <a:t>T)</a:t>
            </a:r>
            <a:r>
              <a:rPr lang="en-US" sz="2400" b="1" baseline="30000" dirty="0" smtClean="0">
                <a:latin typeface="Calibri"/>
                <a:cs typeface="Calibri"/>
              </a:rPr>
              <a:t>3</a:t>
            </a:r>
            <a:r>
              <a:rPr lang="en-US" sz="2400" b="1" dirty="0" smtClean="0">
                <a:latin typeface="Calibri"/>
                <a:cs typeface="Calibri"/>
              </a:rPr>
              <a:t>         </a:t>
            </a: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trk</a:t>
            </a:r>
            <a:r>
              <a:rPr lang="en-US" sz="2400" b="1" dirty="0" smtClean="0">
                <a:latin typeface="Calibri"/>
                <a:cs typeface="Calibri"/>
              </a:rPr>
              <a:t> / L</a:t>
            </a:r>
            <a:r>
              <a:rPr lang="en-US" sz="2400" b="1" baseline="30000" dirty="0" smtClean="0">
                <a:latin typeface="Calibri"/>
                <a:cs typeface="Calibri"/>
              </a:rPr>
              <a:t>3</a:t>
            </a:r>
            <a:r>
              <a:rPr lang="en-US" sz="2400" b="1" dirty="0" smtClean="0">
                <a:latin typeface="Calibri"/>
                <a:cs typeface="Calibri"/>
              </a:rPr>
              <a:t> ≈ s ≈ T</a:t>
            </a:r>
            <a:r>
              <a:rPr lang="en-US" sz="2400" b="1" baseline="30000" dirty="0" smtClean="0">
                <a:latin typeface="Calibri"/>
                <a:cs typeface="Calibri"/>
              </a:rPr>
              <a:t>3</a:t>
            </a:r>
            <a:r>
              <a:rPr lang="en-US" sz="2400" b="1" dirty="0" smtClean="0">
                <a:latin typeface="Calibri"/>
                <a:cs typeface="Calibri"/>
              </a:rPr>
              <a:t>  </a:t>
            </a:r>
            <a:endParaRPr lang="en-US" sz="2400" b="1" dirty="0">
              <a:latin typeface="Calibri"/>
              <a:cs typeface="Calibri"/>
            </a:endParaRPr>
          </a:p>
          <a:p>
            <a:pPr>
              <a:buClr>
                <a:srgbClr val="000090"/>
              </a:buClr>
            </a:pP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4.58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28" y="1420152"/>
            <a:ext cx="2401236" cy="19742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766455" y="3071091"/>
            <a:ext cx="277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pture d'écran 2017-04-28 05.03.3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"/>
          <a:stretch/>
        </p:blipFill>
        <p:spPr>
          <a:xfrm>
            <a:off x="4061886" y="2447635"/>
            <a:ext cx="2464253" cy="1328213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4167910" y="4181764"/>
            <a:ext cx="277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9323" y="5010774"/>
            <a:ext cx="8016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What is the smallest size for a QGP </a:t>
            </a:r>
            <a:r>
              <a:rPr lang="en-US" sz="2800" b="1" dirty="0" err="1">
                <a:latin typeface="Calibri"/>
                <a:cs typeface="Calibri"/>
              </a:rPr>
              <a:t>fuild</a:t>
            </a:r>
            <a:r>
              <a:rPr lang="en-US" sz="2800" b="1" dirty="0">
                <a:latin typeface="Calibri"/>
                <a:cs typeface="Calibri"/>
              </a:rPr>
              <a:t>?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44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How small a QGP can be?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6" y="1420152"/>
            <a:ext cx="883227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Hydrodynamics apply when:</a:t>
            </a:r>
          </a:p>
          <a:p>
            <a:pPr algn="ctr"/>
            <a:r>
              <a:rPr lang="en-US" sz="2400" b="1" dirty="0" smtClean="0">
                <a:latin typeface="Calibri"/>
                <a:cs typeface="Calibri"/>
              </a:rPr>
              <a:t>L &gt;&gt;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baseline="-250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where </a:t>
            </a:r>
            <a:r>
              <a:rPr lang="en-US" sz="2400" b="1" dirty="0" err="1" smtClean="0">
                <a:latin typeface="Calibri"/>
                <a:cs typeface="Calibri"/>
              </a:rPr>
              <a:t>λ</a:t>
            </a:r>
            <a:r>
              <a:rPr lang="en-US" sz="2400" b="1" baseline="-25000" dirty="0" err="1" smtClean="0">
                <a:latin typeface="Calibri"/>
                <a:cs typeface="Calibri"/>
              </a:rPr>
              <a:t>mfp</a:t>
            </a:r>
            <a:r>
              <a:rPr lang="en-US" sz="2400" b="1" dirty="0" smtClean="0">
                <a:latin typeface="Calibri"/>
                <a:cs typeface="Calibri"/>
              </a:rPr>
              <a:t> ≈ (g</a:t>
            </a:r>
            <a:r>
              <a:rPr lang="en-US" sz="2400" b="1" baseline="30000" dirty="0" smtClean="0">
                <a:latin typeface="Calibri"/>
                <a:cs typeface="Calibri"/>
              </a:rPr>
              <a:t>4</a:t>
            </a:r>
            <a:r>
              <a:rPr lang="en-US" sz="2400" b="1" dirty="0" smtClean="0">
                <a:latin typeface="Calibri"/>
                <a:cs typeface="Calibri"/>
              </a:rPr>
              <a:t>T)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</a:p>
          <a:p>
            <a:pPr algn="ctr"/>
            <a:endParaRPr lang="en-US" sz="2400" b="1" baseline="30000" dirty="0" smtClean="0">
              <a:latin typeface="Calibri"/>
              <a:cs typeface="Calibri"/>
            </a:endParaRP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For g ≈ 1,       LT &gt;&gt; 1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For g      ∞     LT </a:t>
            </a:r>
            <a:r>
              <a:rPr lang="en-US" sz="2400" dirty="0">
                <a:latin typeface="Calibri"/>
                <a:cs typeface="Calibri"/>
              </a:rPr>
              <a:t>≈ </a:t>
            </a:r>
            <a:r>
              <a:rPr lang="en-US" sz="2400" dirty="0" smtClean="0">
                <a:latin typeface="Calibri"/>
                <a:cs typeface="Calibri"/>
              </a:rPr>
              <a:t>1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>
              <a:buClr>
                <a:srgbClr val="000090"/>
              </a:buClr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Experimental conditions:</a:t>
            </a:r>
          </a:p>
          <a:p>
            <a:pPr algn="ctr">
              <a:buClr>
                <a:srgbClr val="000090"/>
              </a:buClr>
            </a:pP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trk</a:t>
            </a:r>
            <a:r>
              <a:rPr lang="en-US" sz="2400" b="1" dirty="0" smtClean="0">
                <a:latin typeface="Calibri"/>
                <a:cs typeface="Calibri"/>
              </a:rPr>
              <a:t> ≈ (</a:t>
            </a:r>
            <a:r>
              <a:rPr lang="en-US" sz="2400" b="1" dirty="0">
                <a:latin typeface="Calibri"/>
                <a:cs typeface="Calibri"/>
              </a:rPr>
              <a:t>L</a:t>
            </a:r>
            <a:r>
              <a:rPr lang="en-US" sz="2400" b="1" dirty="0" smtClean="0">
                <a:latin typeface="Calibri"/>
                <a:cs typeface="Calibri"/>
              </a:rPr>
              <a:t>T)</a:t>
            </a:r>
            <a:r>
              <a:rPr lang="en-US" sz="2400" b="1" baseline="30000" dirty="0" smtClean="0">
                <a:latin typeface="Calibri"/>
                <a:cs typeface="Calibri"/>
              </a:rPr>
              <a:t>3</a:t>
            </a:r>
            <a:r>
              <a:rPr lang="en-US" sz="2400" b="1" dirty="0" smtClean="0">
                <a:latin typeface="Calibri"/>
                <a:cs typeface="Calibri"/>
              </a:rPr>
              <a:t>         </a:t>
            </a:r>
            <a:r>
              <a:rPr lang="en-US" sz="2400" b="1" dirty="0" err="1" smtClean="0">
                <a:latin typeface="Calibri"/>
                <a:cs typeface="Calibri"/>
              </a:rPr>
              <a:t>N</a:t>
            </a:r>
            <a:r>
              <a:rPr lang="en-US" sz="2400" b="1" baseline="-25000" dirty="0" err="1" smtClean="0">
                <a:latin typeface="Calibri"/>
                <a:cs typeface="Calibri"/>
              </a:rPr>
              <a:t>trk</a:t>
            </a:r>
            <a:r>
              <a:rPr lang="en-US" sz="2400" b="1" dirty="0" smtClean="0">
                <a:latin typeface="Calibri"/>
                <a:cs typeface="Calibri"/>
              </a:rPr>
              <a:t> / L</a:t>
            </a:r>
            <a:r>
              <a:rPr lang="en-US" sz="2400" b="1" baseline="30000" dirty="0" smtClean="0">
                <a:latin typeface="Calibri"/>
                <a:cs typeface="Calibri"/>
              </a:rPr>
              <a:t>3</a:t>
            </a:r>
            <a:r>
              <a:rPr lang="en-US" sz="2400" b="1" dirty="0" smtClean="0">
                <a:latin typeface="Calibri"/>
                <a:cs typeface="Calibri"/>
              </a:rPr>
              <a:t> ≈ s ≈ T</a:t>
            </a:r>
            <a:r>
              <a:rPr lang="en-US" sz="2400" b="1" baseline="30000" dirty="0" smtClean="0">
                <a:latin typeface="Calibri"/>
                <a:cs typeface="Calibri"/>
              </a:rPr>
              <a:t>3</a:t>
            </a:r>
            <a:r>
              <a:rPr lang="en-US" sz="2400" b="1" dirty="0" smtClean="0">
                <a:latin typeface="Calibri"/>
                <a:cs typeface="Calibri"/>
              </a:rPr>
              <a:t>  </a:t>
            </a:r>
            <a:endParaRPr lang="en-US" sz="2400" b="1" dirty="0">
              <a:latin typeface="Calibri"/>
              <a:cs typeface="Calibri"/>
            </a:endParaRPr>
          </a:p>
          <a:p>
            <a:pPr>
              <a:buClr>
                <a:srgbClr val="000090"/>
              </a:buClr>
            </a:pP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4.58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28" y="1420152"/>
            <a:ext cx="2401236" cy="19742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766455" y="3071091"/>
            <a:ext cx="277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pture d'écran 2017-04-28 05.03.3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"/>
          <a:stretch/>
        </p:blipFill>
        <p:spPr>
          <a:xfrm>
            <a:off x="4061886" y="2447635"/>
            <a:ext cx="2464253" cy="1328213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4167910" y="4181764"/>
            <a:ext cx="277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9323" y="5010774"/>
            <a:ext cx="80165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What is the smallest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multiplicity/entropy </a:t>
            </a:r>
            <a:r>
              <a:rPr lang="en-US" sz="2800" b="1" dirty="0">
                <a:latin typeface="Calibri"/>
                <a:cs typeface="Calibri"/>
              </a:rPr>
              <a:t>for a QGP </a:t>
            </a:r>
            <a:r>
              <a:rPr lang="en-US" sz="2800" b="1" dirty="0" err="1">
                <a:latin typeface="Calibri"/>
                <a:cs typeface="Calibri"/>
              </a:rPr>
              <a:t>fuild</a:t>
            </a:r>
            <a:r>
              <a:rPr lang="en-US" sz="2800" b="1" dirty="0">
                <a:latin typeface="Calibri"/>
                <a:cs typeface="Calibri"/>
              </a:rPr>
              <a:t>?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17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15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</a:t>
            </a:r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-particle correlation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5" name="矩形 12"/>
          <p:cNvSpPr/>
          <p:nvPr/>
        </p:nvSpPr>
        <p:spPr>
          <a:xfrm>
            <a:off x="5631867" y="1249868"/>
            <a:ext cx="928951" cy="1709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2464061"/>
            <a:ext cx="2947379" cy="2408689"/>
            <a:chOff x="6058075" y="1478977"/>
            <a:chExt cx="2947379" cy="2408689"/>
          </a:xfrm>
        </p:grpSpPr>
        <p:pic>
          <p:nvPicPr>
            <p:cNvPr id="22" name="Picture 21" descr="Corr_Proj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4" t="60477" r="51422"/>
            <a:stretch/>
          </p:blipFill>
          <p:spPr>
            <a:xfrm rot="5400000">
              <a:off x="6550981" y="986072"/>
              <a:ext cx="1961568" cy="2947378"/>
            </a:xfrm>
            <a:prstGeom prst="rect">
              <a:avLst/>
            </a:prstGeom>
          </p:spPr>
        </p:pic>
        <p:pic>
          <p:nvPicPr>
            <p:cNvPr id="23" name="Picture 22" descr="Corr_Proj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81" t="60477"/>
            <a:stretch/>
          </p:blipFill>
          <p:spPr>
            <a:xfrm rot="5400000">
              <a:off x="7331295" y="2213509"/>
              <a:ext cx="400937" cy="2947378"/>
            </a:xfrm>
            <a:prstGeom prst="rect">
              <a:avLst/>
            </a:prstGeom>
          </p:spPr>
        </p:pic>
      </p:grpSp>
      <p:pic>
        <p:nvPicPr>
          <p:cNvPr id="24" name="Picture 23" descr="2D_highN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30"/>
          <a:stretch/>
        </p:blipFill>
        <p:spPr>
          <a:xfrm>
            <a:off x="3221146" y="2332136"/>
            <a:ext cx="2791588" cy="2309091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3810502" y="3244108"/>
            <a:ext cx="1103658" cy="1181243"/>
          </a:xfrm>
          <a:custGeom>
            <a:avLst/>
            <a:gdLst>
              <a:gd name="connsiteX0" fmla="*/ 0 w 1103658"/>
              <a:gd name="connsiteY0" fmla="*/ 305016 h 1181243"/>
              <a:gd name="connsiteX1" fmla="*/ 72098 w 1103658"/>
              <a:gd name="connsiteY1" fmla="*/ 266196 h 1181243"/>
              <a:gd name="connsiteX2" fmla="*/ 133104 w 1103658"/>
              <a:gd name="connsiteY2" fmla="*/ 232922 h 1181243"/>
              <a:gd name="connsiteX3" fmla="*/ 133104 w 1103658"/>
              <a:gd name="connsiteY3" fmla="*/ 232922 h 1181243"/>
              <a:gd name="connsiteX4" fmla="*/ 188564 w 1103658"/>
              <a:gd name="connsiteY4" fmla="*/ 216284 h 1181243"/>
              <a:gd name="connsiteX5" fmla="*/ 232932 w 1103658"/>
              <a:gd name="connsiteY5" fmla="*/ 266196 h 1181243"/>
              <a:gd name="connsiteX6" fmla="*/ 271755 w 1103658"/>
              <a:gd name="connsiteY6" fmla="*/ 354928 h 1181243"/>
              <a:gd name="connsiteX7" fmla="*/ 327215 w 1103658"/>
              <a:gd name="connsiteY7" fmla="*/ 488026 h 1181243"/>
              <a:gd name="connsiteX8" fmla="*/ 360491 w 1103658"/>
              <a:gd name="connsiteY8" fmla="*/ 582303 h 1181243"/>
              <a:gd name="connsiteX9" fmla="*/ 415951 w 1103658"/>
              <a:gd name="connsiteY9" fmla="*/ 720947 h 1181243"/>
              <a:gd name="connsiteX10" fmla="*/ 460319 w 1103658"/>
              <a:gd name="connsiteY10" fmla="*/ 809678 h 1181243"/>
              <a:gd name="connsiteX11" fmla="*/ 460319 w 1103658"/>
              <a:gd name="connsiteY11" fmla="*/ 809678 h 1181243"/>
              <a:gd name="connsiteX12" fmla="*/ 521325 w 1103658"/>
              <a:gd name="connsiteY12" fmla="*/ 870682 h 1181243"/>
              <a:gd name="connsiteX13" fmla="*/ 587878 w 1103658"/>
              <a:gd name="connsiteY13" fmla="*/ 903956 h 1181243"/>
              <a:gd name="connsiteX14" fmla="*/ 587878 w 1103658"/>
              <a:gd name="connsiteY14" fmla="*/ 903956 h 1181243"/>
              <a:gd name="connsiteX15" fmla="*/ 682160 w 1103658"/>
              <a:gd name="connsiteY15" fmla="*/ 926139 h 1181243"/>
              <a:gd name="connsiteX16" fmla="*/ 682160 w 1103658"/>
              <a:gd name="connsiteY16" fmla="*/ 926139 h 1181243"/>
              <a:gd name="connsiteX17" fmla="*/ 737620 w 1103658"/>
              <a:gd name="connsiteY17" fmla="*/ 1003779 h 1181243"/>
              <a:gd name="connsiteX18" fmla="*/ 781988 w 1103658"/>
              <a:gd name="connsiteY18" fmla="*/ 1053691 h 1181243"/>
              <a:gd name="connsiteX19" fmla="*/ 826357 w 1103658"/>
              <a:gd name="connsiteY19" fmla="*/ 1131331 h 1181243"/>
              <a:gd name="connsiteX20" fmla="*/ 870725 w 1103658"/>
              <a:gd name="connsiteY20" fmla="*/ 1175697 h 1181243"/>
              <a:gd name="connsiteX21" fmla="*/ 870725 w 1103658"/>
              <a:gd name="connsiteY21" fmla="*/ 1175697 h 1181243"/>
              <a:gd name="connsiteX22" fmla="*/ 870725 w 1103658"/>
              <a:gd name="connsiteY22" fmla="*/ 1175697 h 1181243"/>
              <a:gd name="connsiteX23" fmla="*/ 870725 w 1103658"/>
              <a:gd name="connsiteY23" fmla="*/ 1175697 h 1181243"/>
              <a:gd name="connsiteX24" fmla="*/ 926185 w 1103658"/>
              <a:gd name="connsiteY24" fmla="*/ 1181243 h 1181243"/>
              <a:gd name="connsiteX25" fmla="*/ 1037105 w 1103658"/>
              <a:gd name="connsiteY25" fmla="*/ 1131331 h 1181243"/>
              <a:gd name="connsiteX26" fmla="*/ 1103658 w 1103658"/>
              <a:gd name="connsiteY26" fmla="*/ 1059237 h 1181243"/>
              <a:gd name="connsiteX27" fmla="*/ 1103658 w 1103658"/>
              <a:gd name="connsiteY27" fmla="*/ 1059237 h 1181243"/>
              <a:gd name="connsiteX28" fmla="*/ 1081473 w 1103658"/>
              <a:gd name="connsiteY28" fmla="*/ 987142 h 1181243"/>
              <a:gd name="connsiteX29" fmla="*/ 1009375 w 1103658"/>
              <a:gd name="connsiteY29" fmla="*/ 920593 h 1181243"/>
              <a:gd name="connsiteX30" fmla="*/ 965007 w 1103658"/>
              <a:gd name="connsiteY30" fmla="*/ 859590 h 1181243"/>
              <a:gd name="connsiteX31" fmla="*/ 931731 w 1103658"/>
              <a:gd name="connsiteY31" fmla="*/ 798587 h 1181243"/>
              <a:gd name="connsiteX32" fmla="*/ 887363 w 1103658"/>
              <a:gd name="connsiteY32" fmla="*/ 759767 h 1181243"/>
              <a:gd name="connsiteX33" fmla="*/ 831903 w 1103658"/>
              <a:gd name="connsiteY33" fmla="*/ 743130 h 1181243"/>
              <a:gd name="connsiteX34" fmla="*/ 831903 w 1103658"/>
              <a:gd name="connsiteY34" fmla="*/ 743130 h 1181243"/>
              <a:gd name="connsiteX35" fmla="*/ 759804 w 1103658"/>
              <a:gd name="connsiteY35" fmla="*/ 732038 h 1181243"/>
              <a:gd name="connsiteX36" fmla="*/ 759804 w 1103658"/>
              <a:gd name="connsiteY36" fmla="*/ 732038 h 1181243"/>
              <a:gd name="connsiteX37" fmla="*/ 687706 w 1103658"/>
              <a:gd name="connsiteY37" fmla="*/ 659943 h 1181243"/>
              <a:gd name="connsiteX38" fmla="*/ 659976 w 1103658"/>
              <a:gd name="connsiteY38" fmla="*/ 610032 h 1181243"/>
              <a:gd name="connsiteX39" fmla="*/ 659976 w 1103658"/>
              <a:gd name="connsiteY39" fmla="*/ 610032 h 1181243"/>
              <a:gd name="connsiteX40" fmla="*/ 621154 w 1103658"/>
              <a:gd name="connsiteY40" fmla="*/ 488026 h 1181243"/>
              <a:gd name="connsiteX41" fmla="*/ 582332 w 1103658"/>
              <a:gd name="connsiteY41" fmla="*/ 393748 h 1181243"/>
              <a:gd name="connsiteX42" fmla="*/ 549056 w 1103658"/>
              <a:gd name="connsiteY42" fmla="*/ 305016 h 1181243"/>
              <a:gd name="connsiteX43" fmla="*/ 515779 w 1103658"/>
              <a:gd name="connsiteY43" fmla="*/ 210739 h 1181243"/>
              <a:gd name="connsiteX44" fmla="*/ 493595 w 1103658"/>
              <a:gd name="connsiteY44" fmla="*/ 110915 h 1181243"/>
              <a:gd name="connsiteX45" fmla="*/ 493595 w 1103658"/>
              <a:gd name="connsiteY45" fmla="*/ 110915 h 1181243"/>
              <a:gd name="connsiteX46" fmla="*/ 432589 w 1103658"/>
              <a:gd name="connsiteY46" fmla="*/ 27729 h 1181243"/>
              <a:gd name="connsiteX47" fmla="*/ 393767 w 1103658"/>
              <a:gd name="connsiteY47" fmla="*/ 0 h 1181243"/>
              <a:gd name="connsiteX48" fmla="*/ 393767 w 1103658"/>
              <a:gd name="connsiteY48" fmla="*/ 0 h 1181243"/>
              <a:gd name="connsiteX49" fmla="*/ 332761 w 1103658"/>
              <a:gd name="connsiteY49" fmla="*/ 0 h 1181243"/>
              <a:gd name="connsiteX50" fmla="*/ 227386 w 1103658"/>
              <a:gd name="connsiteY50" fmla="*/ 110915 h 1181243"/>
              <a:gd name="connsiteX51" fmla="*/ 94282 w 1103658"/>
              <a:gd name="connsiteY51" fmla="*/ 216284 h 1181243"/>
              <a:gd name="connsiteX52" fmla="*/ 0 w 1103658"/>
              <a:gd name="connsiteY52" fmla="*/ 305016 h 118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03658" h="1181243">
                <a:moveTo>
                  <a:pt x="0" y="305016"/>
                </a:moveTo>
                <a:lnTo>
                  <a:pt x="72098" y="266196"/>
                </a:lnTo>
                <a:lnTo>
                  <a:pt x="133104" y="232922"/>
                </a:lnTo>
                <a:lnTo>
                  <a:pt x="133104" y="232922"/>
                </a:lnTo>
                <a:lnTo>
                  <a:pt x="188564" y="216284"/>
                </a:lnTo>
                <a:lnTo>
                  <a:pt x="232932" y="266196"/>
                </a:lnTo>
                <a:lnTo>
                  <a:pt x="271755" y="354928"/>
                </a:lnTo>
                <a:lnTo>
                  <a:pt x="327215" y="488026"/>
                </a:lnTo>
                <a:lnTo>
                  <a:pt x="360491" y="582303"/>
                </a:lnTo>
                <a:lnTo>
                  <a:pt x="415951" y="720947"/>
                </a:lnTo>
                <a:lnTo>
                  <a:pt x="460319" y="809678"/>
                </a:lnTo>
                <a:lnTo>
                  <a:pt x="460319" y="809678"/>
                </a:lnTo>
                <a:lnTo>
                  <a:pt x="521325" y="870682"/>
                </a:lnTo>
                <a:lnTo>
                  <a:pt x="587878" y="903956"/>
                </a:lnTo>
                <a:lnTo>
                  <a:pt x="587878" y="903956"/>
                </a:lnTo>
                <a:lnTo>
                  <a:pt x="682160" y="926139"/>
                </a:lnTo>
                <a:lnTo>
                  <a:pt x="682160" y="926139"/>
                </a:lnTo>
                <a:lnTo>
                  <a:pt x="737620" y="1003779"/>
                </a:lnTo>
                <a:lnTo>
                  <a:pt x="781988" y="1053691"/>
                </a:lnTo>
                <a:lnTo>
                  <a:pt x="826357" y="1131331"/>
                </a:lnTo>
                <a:lnTo>
                  <a:pt x="870725" y="1175697"/>
                </a:lnTo>
                <a:lnTo>
                  <a:pt x="870725" y="1175697"/>
                </a:lnTo>
                <a:lnTo>
                  <a:pt x="870725" y="1175697"/>
                </a:lnTo>
                <a:lnTo>
                  <a:pt x="870725" y="1175697"/>
                </a:lnTo>
                <a:lnTo>
                  <a:pt x="926185" y="1181243"/>
                </a:lnTo>
                <a:lnTo>
                  <a:pt x="1037105" y="1131331"/>
                </a:lnTo>
                <a:lnTo>
                  <a:pt x="1103658" y="1059237"/>
                </a:lnTo>
                <a:lnTo>
                  <a:pt x="1103658" y="1059237"/>
                </a:lnTo>
                <a:lnTo>
                  <a:pt x="1081473" y="987142"/>
                </a:lnTo>
                <a:lnTo>
                  <a:pt x="1009375" y="920593"/>
                </a:lnTo>
                <a:lnTo>
                  <a:pt x="965007" y="859590"/>
                </a:lnTo>
                <a:lnTo>
                  <a:pt x="931731" y="798587"/>
                </a:lnTo>
                <a:lnTo>
                  <a:pt x="887363" y="759767"/>
                </a:lnTo>
                <a:lnTo>
                  <a:pt x="831903" y="743130"/>
                </a:lnTo>
                <a:lnTo>
                  <a:pt x="831903" y="743130"/>
                </a:lnTo>
                <a:lnTo>
                  <a:pt x="759804" y="732038"/>
                </a:lnTo>
                <a:lnTo>
                  <a:pt x="759804" y="732038"/>
                </a:lnTo>
                <a:lnTo>
                  <a:pt x="687706" y="659943"/>
                </a:lnTo>
                <a:lnTo>
                  <a:pt x="659976" y="610032"/>
                </a:lnTo>
                <a:lnTo>
                  <a:pt x="659976" y="610032"/>
                </a:lnTo>
                <a:lnTo>
                  <a:pt x="621154" y="488026"/>
                </a:lnTo>
                <a:lnTo>
                  <a:pt x="582332" y="393748"/>
                </a:lnTo>
                <a:lnTo>
                  <a:pt x="549056" y="305016"/>
                </a:lnTo>
                <a:lnTo>
                  <a:pt x="515779" y="210739"/>
                </a:lnTo>
                <a:lnTo>
                  <a:pt x="493595" y="110915"/>
                </a:lnTo>
                <a:lnTo>
                  <a:pt x="493595" y="110915"/>
                </a:lnTo>
                <a:lnTo>
                  <a:pt x="432589" y="27729"/>
                </a:lnTo>
                <a:lnTo>
                  <a:pt x="393767" y="0"/>
                </a:lnTo>
                <a:lnTo>
                  <a:pt x="393767" y="0"/>
                </a:lnTo>
                <a:lnTo>
                  <a:pt x="332761" y="0"/>
                </a:lnTo>
                <a:lnTo>
                  <a:pt x="227386" y="110915"/>
                </a:lnTo>
                <a:lnTo>
                  <a:pt x="94282" y="216284"/>
                </a:lnTo>
                <a:lnTo>
                  <a:pt x="0" y="305016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187631" y="2828178"/>
            <a:ext cx="1336591" cy="1475167"/>
          </a:xfrm>
          <a:custGeom>
            <a:avLst/>
            <a:gdLst>
              <a:gd name="connsiteX0" fmla="*/ 0 w 1336591"/>
              <a:gd name="connsiteY0" fmla="*/ 382656 h 1475167"/>
              <a:gd name="connsiteX1" fmla="*/ 194111 w 1336591"/>
              <a:gd name="connsiteY1" fmla="*/ 238467 h 1475167"/>
              <a:gd name="connsiteX2" fmla="*/ 316123 w 1336591"/>
              <a:gd name="connsiteY2" fmla="*/ 166372 h 1475167"/>
              <a:gd name="connsiteX3" fmla="*/ 449228 w 1336591"/>
              <a:gd name="connsiteY3" fmla="*/ 83186 h 1475167"/>
              <a:gd name="connsiteX4" fmla="*/ 549056 w 1336591"/>
              <a:gd name="connsiteY4" fmla="*/ 38820 h 1475167"/>
              <a:gd name="connsiteX5" fmla="*/ 643338 w 1336591"/>
              <a:gd name="connsiteY5" fmla="*/ 11091 h 1475167"/>
              <a:gd name="connsiteX6" fmla="*/ 693252 w 1336591"/>
              <a:gd name="connsiteY6" fmla="*/ 0 h 1475167"/>
              <a:gd name="connsiteX7" fmla="*/ 815265 w 1336591"/>
              <a:gd name="connsiteY7" fmla="*/ 155281 h 1475167"/>
              <a:gd name="connsiteX8" fmla="*/ 892909 w 1336591"/>
              <a:gd name="connsiteY8" fmla="*/ 338290 h 1475167"/>
              <a:gd name="connsiteX9" fmla="*/ 926185 w 1336591"/>
              <a:gd name="connsiteY9" fmla="*/ 454751 h 1475167"/>
              <a:gd name="connsiteX10" fmla="*/ 926185 w 1336591"/>
              <a:gd name="connsiteY10" fmla="*/ 454751 h 1475167"/>
              <a:gd name="connsiteX11" fmla="*/ 948369 w 1336591"/>
              <a:gd name="connsiteY11" fmla="*/ 526845 h 1475167"/>
              <a:gd name="connsiteX12" fmla="*/ 1042652 w 1336591"/>
              <a:gd name="connsiteY12" fmla="*/ 604486 h 1475167"/>
              <a:gd name="connsiteX13" fmla="*/ 1064836 w 1336591"/>
              <a:gd name="connsiteY13" fmla="*/ 665489 h 1475167"/>
              <a:gd name="connsiteX14" fmla="*/ 1081474 w 1336591"/>
              <a:gd name="connsiteY14" fmla="*/ 809678 h 1475167"/>
              <a:gd name="connsiteX15" fmla="*/ 1170210 w 1336591"/>
              <a:gd name="connsiteY15" fmla="*/ 842952 h 1475167"/>
              <a:gd name="connsiteX16" fmla="*/ 1236762 w 1336591"/>
              <a:gd name="connsiteY16" fmla="*/ 970504 h 1475167"/>
              <a:gd name="connsiteX17" fmla="*/ 1292223 w 1336591"/>
              <a:gd name="connsiteY17" fmla="*/ 1070328 h 1475167"/>
              <a:gd name="connsiteX18" fmla="*/ 1336591 w 1336591"/>
              <a:gd name="connsiteY18" fmla="*/ 1131331 h 1475167"/>
              <a:gd name="connsiteX19" fmla="*/ 1142480 w 1336591"/>
              <a:gd name="connsiteY19" fmla="*/ 1197880 h 1475167"/>
              <a:gd name="connsiteX20" fmla="*/ 1026014 w 1336591"/>
              <a:gd name="connsiteY20" fmla="*/ 1253337 h 1475167"/>
              <a:gd name="connsiteX21" fmla="*/ 937277 w 1336591"/>
              <a:gd name="connsiteY21" fmla="*/ 1330977 h 1475167"/>
              <a:gd name="connsiteX22" fmla="*/ 793081 w 1336591"/>
              <a:gd name="connsiteY22" fmla="*/ 1447438 h 1475167"/>
              <a:gd name="connsiteX23" fmla="*/ 793081 w 1336591"/>
              <a:gd name="connsiteY23" fmla="*/ 1447438 h 1475167"/>
              <a:gd name="connsiteX24" fmla="*/ 743167 w 1336591"/>
              <a:gd name="connsiteY24" fmla="*/ 1475167 h 1475167"/>
              <a:gd name="connsiteX25" fmla="*/ 709890 w 1336591"/>
              <a:gd name="connsiteY25" fmla="*/ 1397526 h 1475167"/>
              <a:gd name="connsiteX26" fmla="*/ 637792 w 1336591"/>
              <a:gd name="connsiteY26" fmla="*/ 1325432 h 1475167"/>
              <a:gd name="connsiteX27" fmla="*/ 598970 w 1336591"/>
              <a:gd name="connsiteY27" fmla="*/ 1253337 h 1475167"/>
              <a:gd name="connsiteX28" fmla="*/ 532418 w 1336591"/>
              <a:gd name="connsiteY28" fmla="*/ 1175697 h 1475167"/>
              <a:gd name="connsiteX29" fmla="*/ 460320 w 1336591"/>
              <a:gd name="connsiteY29" fmla="*/ 1136877 h 1475167"/>
              <a:gd name="connsiteX30" fmla="*/ 377129 w 1336591"/>
              <a:gd name="connsiteY30" fmla="*/ 1114694 h 1475167"/>
              <a:gd name="connsiteX31" fmla="*/ 332761 w 1336591"/>
              <a:gd name="connsiteY31" fmla="*/ 1098056 h 1475167"/>
              <a:gd name="connsiteX32" fmla="*/ 277301 w 1336591"/>
              <a:gd name="connsiteY32" fmla="*/ 976050 h 1475167"/>
              <a:gd name="connsiteX33" fmla="*/ 249571 w 1336591"/>
              <a:gd name="connsiteY33" fmla="*/ 876227 h 1475167"/>
              <a:gd name="connsiteX34" fmla="*/ 188565 w 1336591"/>
              <a:gd name="connsiteY34" fmla="*/ 715400 h 1475167"/>
              <a:gd name="connsiteX35" fmla="*/ 149742 w 1336591"/>
              <a:gd name="connsiteY35" fmla="*/ 615577 h 1475167"/>
              <a:gd name="connsiteX36" fmla="*/ 144196 w 1336591"/>
              <a:gd name="connsiteY36" fmla="*/ 537937 h 1475167"/>
              <a:gd name="connsiteX37" fmla="*/ 110920 w 1336591"/>
              <a:gd name="connsiteY37" fmla="*/ 471388 h 1475167"/>
              <a:gd name="connsiteX38" fmla="*/ 44368 w 1336591"/>
              <a:gd name="connsiteY38" fmla="*/ 427022 h 1475167"/>
              <a:gd name="connsiteX39" fmla="*/ 0 w 1336591"/>
              <a:gd name="connsiteY39" fmla="*/ 382656 h 147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36591" h="1475167">
                <a:moveTo>
                  <a:pt x="0" y="382656"/>
                </a:moveTo>
                <a:lnTo>
                  <a:pt x="194111" y="238467"/>
                </a:lnTo>
                <a:lnTo>
                  <a:pt x="316123" y="166372"/>
                </a:lnTo>
                <a:lnTo>
                  <a:pt x="449228" y="83186"/>
                </a:lnTo>
                <a:lnTo>
                  <a:pt x="549056" y="38820"/>
                </a:lnTo>
                <a:lnTo>
                  <a:pt x="643338" y="11091"/>
                </a:lnTo>
                <a:lnTo>
                  <a:pt x="693252" y="0"/>
                </a:lnTo>
                <a:lnTo>
                  <a:pt x="815265" y="155281"/>
                </a:lnTo>
                <a:lnTo>
                  <a:pt x="892909" y="338290"/>
                </a:lnTo>
                <a:lnTo>
                  <a:pt x="926185" y="454751"/>
                </a:lnTo>
                <a:lnTo>
                  <a:pt x="926185" y="454751"/>
                </a:lnTo>
                <a:lnTo>
                  <a:pt x="948369" y="526845"/>
                </a:lnTo>
                <a:lnTo>
                  <a:pt x="1042652" y="604486"/>
                </a:lnTo>
                <a:lnTo>
                  <a:pt x="1064836" y="665489"/>
                </a:lnTo>
                <a:lnTo>
                  <a:pt x="1081474" y="809678"/>
                </a:lnTo>
                <a:lnTo>
                  <a:pt x="1170210" y="842952"/>
                </a:lnTo>
                <a:lnTo>
                  <a:pt x="1236762" y="970504"/>
                </a:lnTo>
                <a:lnTo>
                  <a:pt x="1292223" y="1070328"/>
                </a:lnTo>
                <a:lnTo>
                  <a:pt x="1336591" y="1131331"/>
                </a:lnTo>
                <a:lnTo>
                  <a:pt x="1142480" y="1197880"/>
                </a:lnTo>
                <a:lnTo>
                  <a:pt x="1026014" y="1253337"/>
                </a:lnTo>
                <a:lnTo>
                  <a:pt x="937277" y="1330977"/>
                </a:lnTo>
                <a:lnTo>
                  <a:pt x="793081" y="1447438"/>
                </a:lnTo>
                <a:lnTo>
                  <a:pt x="793081" y="1447438"/>
                </a:lnTo>
                <a:lnTo>
                  <a:pt x="743167" y="1475167"/>
                </a:lnTo>
                <a:lnTo>
                  <a:pt x="709890" y="1397526"/>
                </a:lnTo>
                <a:lnTo>
                  <a:pt x="637792" y="1325432"/>
                </a:lnTo>
                <a:lnTo>
                  <a:pt x="598970" y="1253337"/>
                </a:lnTo>
                <a:lnTo>
                  <a:pt x="532418" y="1175697"/>
                </a:lnTo>
                <a:lnTo>
                  <a:pt x="460320" y="1136877"/>
                </a:lnTo>
                <a:lnTo>
                  <a:pt x="377129" y="1114694"/>
                </a:lnTo>
                <a:lnTo>
                  <a:pt x="332761" y="1098056"/>
                </a:lnTo>
                <a:lnTo>
                  <a:pt x="277301" y="976050"/>
                </a:lnTo>
                <a:lnTo>
                  <a:pt x="249571" y="876227"/>
                </a:lnTo>
                <a:lnTo>
                  <a:pt x="188565" y="715400"/>
                </a:lnTo>
                <a:lnTo>
                  <a:pt x="149742" y="615577"/>
                </a:lnTo>
                <a:lnTo>
                  <a:pt x="144196" y="537937"/>
                </a:lnTo>
                <a:lnTo>
                  <a:pt x="110920" y="471388"/>
                </a:lnTo>
                <a:lnTo>
                  <a:pt x="44368" y="427022"/>
                </a:lnTo>
                <a:lnTo>
                  <a:pt x="0" y="382656"/>
                </a:ln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03067" y="2811541"/>
            <a:ext cx="942824" cy="1125785"/>
          </a:xfrm>
          <a:custGeom>
            <a:avLst/>
            <a:gdLst>
              <a:gd name="connsiteX0" fmla="*/ 632247 w 942824"/>
              <a:gd name="connsiteY0" fmla="*/ 1125785 h 1125785"/>
              <a:gd name="connsiteX1" fmla="*/ 754259 w 942824"/>
              <a:gd name="connsiteY1" fmla="*/ 1081419 h 1125785"/>
              <a:gd name="connsiteX2" fmla="*/ 809719 w 942824"/>
              <a:gd name="connsiteY2" fmla="*/ 1064782 h 1125785"/>
              <a:gd name="connsiteX3" fmla="*/ 892910 w 942824"/>
              <a:gd name="connsiteY3" fmla="*/ 1020416 h 1125785"/>
              <a:gd name="connsiteX4" fmla="*/ 942824 w 942824"/>
              <a:gd name="connsiteY4" fmla="*/ 987141 h 1125785"/>
              <a:gd name="connsiteX5" fmla="*/ 909548 w 942824"/>
              <a:gd name="connsiteY5" fmla="*/ 926138 h 1125785"/>
              <a:gd name="connsiteX6" fmla="*/ 837449 w 942824"/>
              <a:gd name="connsiteY6" fmla="*/ 865135 h 1125785"/>
              <a:gd name="connsiteX7" fmla="*/ 809719 w 942824"/>
              <a:gd name="connsiteY7" fmla="*/ 815223 h 1125785"/>
              <a:gd name="connsiteX8" fmla="*/ 759805 w 942824"/>
              <a:gd name="connsiteY8" fmla="*/ 737583 h 1125785"/>
              <a:gd name="connsiteX9" fmla="*/ 709891 w 942824"/>
              <a:gd name="connsiteY9" fmla="*/ 687671 h 1125785"/>
              <a:gd name="connsiteX10" fmla="*/ 709891 w 942824"/>
              <a:gd name="connsiteY10" fmla="*/ 687671 h 1125785"/>
              <a:gd name="connsiteX11" fmla="*/ 637793 w 942824"/>
              <a:gd name="connsiteY11" fmla="*/ 671034 h 1125785"/>
              <a:gd name="connsiteX12" fmla="*/ 637793 w 942824"/>
              <a:gd name="connsiteY12" fmla="*/ 671034 h 1125785"/>
              <a:gd name="connsiteX13" fmla="*/ 587879 w 942824"/>
              <a:gd name="connsiteY13" fmla="*/ 637760 h 1125785"/>
              <a:gd name="connsiteX14" fmla="*/ 587879 w 942824"/>
              <a:gd name="connsiteY14" fmla="*/ 637760 h 1125785"/>
              <a:gd name="connsiteX15" fmla="*/ 510234 w 942824"/>
              <a:gd name="connsiteY15" fmla="*/ 571211 h 1125785"/>
              <a:gd name="connsiteX16" fmla="*/ 476958 w 942824"/>
              <a:gd name="connsiteY16" fmla="*/ 488025 h 1125785"/>
              <a:gd name="connsiteX17" fmla="*/ 421498 w 942824"/>
              <a:gd name="connsiteY17" fmla="*/ 371564 h 1125785"/>
              <a:gd name="connsiteX18" fmla="*/ 366038 w 942824"/>
              <a:gd name="connsiteY18" fmla="*/ 266195 h 1125785"/>
              <a:gd name="connsiteX19" fmla="*/ 343854 w 942824"/>
              <a:gd name="connsiteY19" fmla="*/ 183009 h 1125785"/>
              <a:gd name="connsiteX20" fmla="*/ 316124 w 942824"/>
              <a:gd name="connsiteY20" fmla="*/ 116460 h 1125785"/>
              <a:gd name="connsiteX21" fmla="*/ 277301 w 942824"/>
              <a:gd name="connsiteY21" fmla="*/ 44366 h 1125785"/>
              <a:gd name="connsiteX22" fmla="*/ 277301 w 942824"/>
              <a:gd name="connsiteY22" fmla="*/ 44366 h 1125785"/>
              <a:gd name="connsiteX23" fmla="*/ 194111 w 942824"/>
              <a:gd name="connsiteY23" fmla="*/ 0 h 1125785"/>
              <a:gd name="connsiteX24" fmla="*/ 194111 w 942824"/>
              <a:gd name="connsiteY24" fmla="*/ 0 h 1125785"/>
              <a:gd name="connsiteX25" fmla="*/ 110921 w 942824"/>
              <a:gd name="connsiteY25" fmla="*/ 5546 h 1125785"/>
              <a:gd name="connsiteX26" fmla="*/ 0 w 942824"/>
              <a:gd name="connsiteY26" fmla="*/ 22183 h 1125785"/>
              <a:gd name="connsiteX27" fmla="*/ 0 w 942824"/>
              <a:gd name="connsiteY27" fmla="*/ 22183 h 1125785"/>
              <a:gd name="connsiteX28" fmla="*/ 94283 w 942824"/>
              <a:gd name="connsiteY28" fmla="*/ 160826 h 1125785"/>
              <a:gd name="connsiteX29" fmla="*/ 133105 w 942824"/>
              <a:gd name="connsiteY29" fmla="*/ 255104 h 1125785"/>
              <a:gd name="connsiteX30" fmla="*/ 194111 w 942824"/>
              <a:gd name="connsiteY30" fmla="*/ 399293 h 1125785"/>
              <a:gd name="connsiteX31" fmla="*/ 199657 w 942824"/>
              <a:gd name="connsiteY31" fmla="*/ 460296 h 1125785"/>
              <a:gd name="connsiteX32" fmla="*/ 227387 w 942824"/>
              <a:gd name="connsiteY32" fmla="*/ 521299 h 1125785"/>
              <a:gd name="connsiteX33" fmla="*/ 271755 w 942824"/>
              <a:gd name="connsiteY33" fmla="*/ 571211 h 1125785"/>
              <a:gd name="connsiteX34" fmla="*/ 327216 w 942824"/>
              <a:gd name="connsiteY34" fmla="*/ 615577 h 1125785"/>
              <a:gd name="connsiteX35" fmla="*/ 343854 w 942824"/>
              <a:gd name="connsiteY35" fmla="*/ 665489 h 1125785"/>
              <a:gd name="connsiteX36" fmla="*/ 360492 w 942824"/>
              <a:gd name="connsiteY36" fmla="*/ 748675 h 1125785"/>
              <a:gd name="connsiteX37" fmla="*/ 360492 w 942824"/>
              <a:gd name="connsiteY37" fmla="*/ 804132 h 1125785"/>
              <a:gd name="connsiteX38" fmla="*/ 360492 w 942824"/>
              <a:gd name="connsiteY38" fmla="*/ 804132 h 1125785"/>
              <a:gd name="connsiteX39" fmla="*/ 432590 w 942824"/>
              <a:gd name="connsiteY39" fmla="*/ 837406 h 1125785"/>
              <a:gd name="connsiteX40" fmla="*/ 482504 w 942824"/>
              <a:gd name="connsiteY40" fmla="*/ 865135 h 1125785"/>
              <a:gd name="connsiteX41" fmla="*/ 504688 w 942824"/>
              <a:gd name="connsiteY41" fmla="*/ 931684 h 1125785"/>
              <a:gd name="connsiteX42" fmla="*/ 549056 w 942824"/>
              <a:gd name="connsiteY42" fmla="*/ 1020416 h 1125785"/>
              <a:gd name="connsiteX43" fmla="*/ 593425 w 942824"/>
              <a:gd name="connsiteY43" fmla="*/ 1070327 h 1125785"/>
              <a:gd name="connsiteX44" fmla="*/ 632247 w 942824"/>
              <a:gd name="connsiteY44" fmla="*/ 1125785 h 112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42824" h="1125785">
                <a:moveTo>
                  <a:pt x="632247" y="1125785"/>
                </a:moveTo>
                <a:lnTo>
                  <a:pt x="754259" y="1081419"/>
                </a:lnTo>
                <a:lnTo>
                  <a:pt x="809719" y="1064782"/>
                </a:lnTo>
                <a:lnTo>
                  <a:pt x="892910" y="1020416"/>
                </a:lnTo>
                <a:lnTo>
                  <a:pt x="942824" y="987141"/>
                </a:lnTo>
                <a:lnTo>
                  <a:pt x="909548" y="926138"/>
                </a:lnTo>
                <a:lnTo>
                  <a:pt x="837449" y="865135"/>
                </a:lnTo>
                <a:lnTo>
                  <a:pt x="809719" y="815223"/>
                </a:lnTo>
                <a:lnTo>
                  <a:pt x="759805" y="737583"/>
                </a:lnTo>
                <a:lnTo>
                  <a:pt x="709891" y="687671"/>
                </a:lnTo>
                <a:lnTo>
                  <a:pt x="709891" y="687671"/>
                </a:lnTo>
                <a:lnTo>
                  <a:pt x="637793" y="671034"/>
                </a:lnTo>
                <a:lnTo>
                  <a:pt x="637793" y="671034"/>
                </a:lnTo>
                <a:lnTo>
                  <a:pt x="587879" y="637760"/>
                </a:lnTo>
                <a:lnTo>
                  <a:pt x="587879" y="637760"/>
                </a:lnTo>
                <a:lnTo>
                  <a:pt x="510234" y="571211"/>
                </a:lnTo>
                <a:lnTo>
                  <a:pt x="476958" y="488025"/>
                </a:lnTo>
                <a:lnTo>
                  <a:pt x="421498" y="371564"/>
                </a:lnTo>
                <a:lnTo>
                  <a:pt x="366038" y="266195"/>
                </a:lnTo>
                <a:lnTo>
                  <a:pt x="343854" y="183009"/>
                </a:lnTo>
                <a:lnTo>
                  <a:pt x="316124" y="116460"/>
                </a:lnTo>
                <a:lnTo>
                  <a:pt x="277301" y="44366"/>
                </a:lnTo>
                <a:lnTo>
                  <a:pt x="277301" y="44366"/>
                </a:lnTo>
                <a:lnTo>
                  <a:pt x="194111" y="0"/>
                </a:lnTo>
                <a:lnTo>
                  <a:pt x="194111" y="0"/>
                </a:lnTo>
                <a:lnTo>
                  <a:pt x="110921" y="5546"/>
                </a:lnTo>
                <a:lnTo>
                  <a:pt x="0" y="22183"/>
                </a:lnTo>
                <a:lnTo>
                  <a:pt x="0" y="22183"/>
                </a:lnTo>
                <a:lnTo>
                  <a:pt x="94283" y="160826"/>
                </a:lnTo>
                <a:lnTo>
                  <a:pt x="133105" y="255104"/>
                </a:lnTo>
                <a:lnTo>
                  <a:pt x="194111" y="399293"/>
                </a:lnTo>
                <a:lnTo>
                  <a:pt x="199657" y="460296"/>
                </a:lnTo>
                <a:lnTo>
                  <a:pt x="227387" y="521299"/>
                </a:lnTo>
                <a:lnTo>
                  <a:pt x="271755" y="571211"/>
                </a:lnTo>
                <a:lnTo>
                  <a:pt x="327216" y="615577"/>
                </a:lnTo>
                <a:lnTo>
                  <a:pt x="343854" y="665489"/>
                </a:lnTo>
                <a:lnTo>
                  <a:pt x="360492" y="748675"/>
                </a:lnTo>
                <a:lnTo>
                  <a:pt x="360492" y="804132"/>
                </a:lnTo>
                <a:lnTo>
                  <a:pt x="360492" y="804132"/>
                </a:lnTo>
                <a:lnTo>
                  <a:pt x="432590" y="837406"/>
                </a:lnTo>
                <a:lnTo>
                  <a:pt x="482504" y="865135"/>
                </a:lnTo>
                <a:lnTo>
                  <a:pt x="504688" y="931684"/>
                </a:lnTo>
                <a:lnTo>
                  <a:pt x="549056" y="1020416"/>
                </a:lnTo>
                <a:lnTo>
                  <a:pt x="593425" y="1070327"/>
                </a:lnTo>
                <a:lnTo>
                  <a:pt x="632247" y="1125785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947378" y="3599036"/>
            <a:ext cx="1134879" cy="257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0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15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</a:t>
            </a:r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-particle correlation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5" name="矩形 12"/>
          <p:cNvSpPr/>
          <p:nvPr/>
        </p:nvSpPr>
        <p:spPr>
          <a:xfrm>
            <a:off x="5631867" y="1249868"/>
            <a:ext cx="928951" cy="1709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825" y="2460216"/>
            <a:ext cx="2947379" cy="2408689"/>
            <a:chOff x="6058075" y="1478977"/>
            <a:chExt cx="2947379" cy="2408689"/>
          </a:xfrm>
        </p:grpSpPr>
        <p:pic>
          <p:nvPicPr>
            <p:cNvPr id="22" name="Picture 21" descr="Corr_Proj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4" t="60477" r="51422"/>
            <a:stretch/>
          </p:blipFill>
          <p:spPr>
            <a:xfrm rot="5400000">
              <a:off x="6550981" y="986072"/>
              <a:ext cx="1961568" cy="2947378"/>
            </a:xfrm>
            <a:prstGeom prst="rect">
              <a:avLst/>
            </a:prstGeom>
          </p:spPr>
        </p:pic>
        <p:pic>
          <p:nvPicPr>
            <p:cNvPr id="23" name="Picture 22" descr="Corr_Proj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81" t="60477"/>
            <a:stretch/>
          </p:blipFill>
          <p:spPr>
            <a:xfrm rot="5400000">
              <a:off x="7331295" y="2213509"/>
              <a:ext cx="400937" cy="2947378"/>
            </a:xfrm>
            <a:prstGeom prst="rect">
              <a:avLst/>
            </a:prstGeom>
          </p:spPr>
        </p:pic>
      </p:grpSp>
      <p:pic>
        <p:nvPicPr>
          <p:cNvPr id="24" name="Picture 23" descr="Corr_Proj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8" t="60477" r="-709"/>
          <a:stretch/>
        </p:blipFill>
        <p:spPr>
          <a:xfrm rot="5400000">
            <a:off x="6311614" y="2175713"/>
            <a:ext cx="2355270" cy="2947378"/>
          </a:xfrm>
          <a:prstGeom prst="rect">
            <a:avLst/>
          </a:prstGeom>
        </p:spPr>
      </p:pic>
      <p:pic>
        <p:nvPicPr>
          <p:cNvPr id="25" name="Picture 24" descr="2D_highN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30"/>
          <a:stretch/>
        </p:blipFill>
        <p:spPr>
          <a:xfrm>
            <a:off x="3223971" y="2328291"/>
            <a:ext cx="2791588" cy="2309091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3813327" y="3240263"/>
            <a:ext cx="1103658" cy="1181243"/>
          </a:xfrm>
          <a:custGeom>
            <a:avLst/>
            <a:gdLst>
              <a:gd name="connsiteX0" fmla="*/ 0 w 1103658"/>
              <a:gd name="connsiteY0" fmla="*/ 305016 h 1181243"/>
              <a:gd name="connsiteX1" fmla="*/ 72098 w 1103658"/>
              <a:gd name="connsiteY1" fmla="*/ 266196 h 1181243"/>
              <a:gd name="connsiteX2" fmla="*/ 133104 w 1103658"/>
              <a:gd name="connsiteY2" fmla="*/ 232922 h 1181243"/>
              <a:gd name="connsiteX3" fmla="*/ 133104 w 1103658"/>
              <a:gd name="connsiteY3" fmla="*/ 232922 h 1181243"/>
              <a:gd name="connsiteX4" fmla="*/ 188564 w 1103658"/>
              <a:gd name="connsiteY4" fmla="*/ 216284 h 1181243"/>
              <a:gd name="connsiteX5" fmla="*/ 232932 w 1103658"/>
              <a:gd name="connsiteY5" fmla="*/ 266196 h 1181243"/>
              <a:gd name="connsiteX6" fmla="*/ 271755 w 1103658"/>
              <a:gd name="connsiteY6" fmla="*/ 354928 h 1181243"/>
              <a:gd name="connsiteX7" fmla="*/ 327215 w 1103658"/>
              <a:gd name="connsiteY7" fmla="*/ 488026 h 1181243"/>
              <a:gd name="connsiteX8" fmla="*/ 360491 w 1103658"/>
              <a:gd name="connsiteY8" fmla="*/ 582303 h 1181243"/>
              <a:gd name="connsiteX9" fmla="*/ 415951 w 1103658"/>
              <a:gd name="connsiteY9" fmla="*/ 720947 h 1181243"/>
              <a:gd name="connsiteX10" fmla="*/ 460319 w 1103658"/>
              <a:gd name="connsiteY10" fmla="*/ 809678 h 1181243"/>
              <a:gd name="connsiteX11" fmla="*/ 460319 w 1103658"/>
              <a:gd name="connsiteY11" fmla="*/ 809678 h 1181243"/>
              <a:gd name="connsiteX12" fmla="*/ 521325 w 1103658"/>
              <a:gd name="connsiteY12" fmla="*/ 870682 h 1181243"/>
              <a:gd name="connsiteX13" fmla="*/ 587878 w 1103658"/>
              <a:gd name="connsiteY13" fmla="*/ 903956 h 1181243"/>
              <a:gd name="connsiteX14" fmla="*/ 587878 w 1103658"/>
              <a:gd name="connsiteY14" fmla="*/ 903956 h 1181243"/>
              <a:gd name="connsiteX15" fmla="*/ 682160 w 1103658"/>
              <a:gd name="connsiteY15" fmla="*/ 926139 h 1181243"/>
              <a:gd name="connsiteX16" fmla="*/ 682160 w 1103658"/>
              <a:gd name="connsiteY16" fmla="*/ 926139 h 1181243"/>
              <a:gd name="connsiteX17" fmla="*/ 737620 w 1103658"/>
              <a:gd name="connsiteY17" fmla="*/ 1003779 h 1181243"/>
              <a:gd name="connsiteX18" fmla="*/ 781988 w 1103658"/>
              <a:gd name="connsiteY18" fmla="*/ 1053691 h 1181243"/>
              <a:gd name="connsiteX19" fmla="*/ 826357 w 1103658"/>
              <a:gd name="connsiteY19" fmla="*/ 1131331 h 1181243"/>
              <a:gd name="connsiteX20" fmla="*/ 870725 w 1103658"/>
              <a:gd name="connsiteY20" fmla="*/ 1175697 h 1181243"/>
              <a:gd name="connsiteX21" fmla="*/ 870725 w 1103658"/>
              <a:gd name="connsiteY21" fmla="*/ 1175697 h 1181243"/>
              <a:gd name="connsiteX22" fmla="*/ 870725 w 1103658"/>
              <a:gd name="connsiteY22" fmla="*/ 1175697 h 1181243"/>
              <a:gd name="connsiteX23" fmla="*/ 870725 w 1103658"/>
              <a:gd name="connsiteY23" fmla="*/ 1175697 h 1181243"/>
              <a:gd name="connsiteX24" fmla="*/ 926185 w 1103658"/>
              <a:gd name="connsiteY24" fmla="*/ 1181243 h 1181243"/>
              <a:gd name="connsiteX25" fmla="*/ 1037105 w 1103658"/>
              <a:gd name="connsiteY25" fmla="*/ 1131331 h 1181243"/>
              <a:gd name="connsiteX26" fmla="*/ 1103658 w 1103658"/>
              <a:gd name="connsiteY26" fmla="*/ 1059237 h 1181243"/>
              <a:gd name="connsiteX27" fmla="*/ 1103658 w 1103658"/>
              <a:gd name="connsiteY27" fmla="*/ 1059237 h 1181243"/>
              <a:gd name="connsiteX28" fmla="*/ 1081473 w 1103658"/>
              <a:gd name="connsiteY28" fmla="*/ 987142 h 1181243"/>
              <a:gd name="connsiteX29" fmla="*/ 1009375 w 1103658"/>
              <a:gd name="connsiteY29" fmla="*/ 920593 h 1181243"/>
              <a:gd name="connsiteX30" fmla="*/ 965007 w 1103658"/>
              <a:gd name="connsiteY30" fmla="*/ 859590 h 1181243"/>
              <a:gd name="connsiteX31" fmla="*/ 931731 w 1103658"/>
              <a:gd name="connsiteY31" fmla="*/ 798587 h 1181243"/>
              <a:gd name="connsiteX32" fmla="*/ 887363 w 1103658"/>
              <a:gd name="connsiteY32" fmla="*/ 759767 h 1181243"/>
              <a:gd name="connsiteX33" fmla="*/ 831903 w 1103658"/>
              <a:gd name="connsiteY33" fmla="*/ 743130 h 1181243"/>
              <a:gd name="connsiteX34" fmla="*/ 831903 w 1103658"/>
              <a:gd name="connsiteY34" fmla="*/ 743130 h 1181243"/>
              <a:gd name="connsiteX35" fmla="*/ 759804 w 1103658"/>
              <a:gd name="connsiteY35" fmla="*/ 732038 h 1181243"/>
              <a:gd name="connsiteX36" fmla="*/ 759804 w 1103658"/>
              <a:gd name="connsiteY36" fmla="*/ 732038 h 1181243"/>
              <a:gd name="connsiteX37" fmla="*/ 687706 w 1103658"/>
              <a:gd name="connsiteY37" fmla="*/ 659943 h 1181243"/>
              <a:gd name="connsiteX38" fmla="*/ 659976 w 1103658"/>
              <a:gd name="connsiteY38" fmla="*/ 610032 h 1181243"/>
              <a:gd name="connsiteX39" fmla="*/ 659976 w 1103658"/>
              <a:gd name="connsiteY39" fmla="*/ 610032 h 1181243"/>
              <a:gd name="connsiteX40" fmla="*/ 621154 w 1103658"/>
              <a:gd name="connsiteY40" fmla="*/ 488026 h 1181243"/>
              <a:gd name="connsiteX41" fmla="*/ 582332 w 1103658"/>
              <a:gd name="connsiteY41" fmla="*/ 393748 h 1181243"/>
              <a:gd name="connsiteX42" fmla="*/ 549056 w 1103658"/>
              <a:gd name="connsiteY42" fmla="*/ 305016 h 1181243"/>
              <a:gd name="connsiteX43" fmla="*/ 515779 w 1103658"/>
              <a:gd name="connsiteY43" fmla="*/ 210739 h 1181243"/>
              <a:gd name="connsiteX44" fmla="*/ 493595 w 1103658"/>
              <a:gd name="connsiteY44" fmla="*/ 110915 h 1181243"/>
              <a:gd name="connsiteX45" fmla="*/ 493595 w 1103658"/>
              <a:gd name="connsiteY45" fmla="*/ 110915 h 1181243"/>
              <a:gd name="connsiteX46" fmla="*/ 432589 w 1103658"/>
              <a:gd name="connsiteY46" fmla="*/ 27729 h 1181243"/>
              <a:gd name="connsiteX47" fmla="*/ 393767 w 1103658"/>
              <a:gd name="connsiteY47" fmla="*/ 0 h 1181243"/>
              <a:gd name="connsiteX48" fmla="*/ 393767 w 1103658"/>
              <a:gd name="connsiteY48" fmla="*/ 0 h 1181243"/>
              <a:gd name="connsiteX49" fmla="*/ 332761 w 1103658"/>
              <a:gd name="connsiteY49" fmla="*/ 0 h 1181243"/>
              <a:gd name="connsiteX50" fmla="*/ 227386 w 1103658"/>
              <a:gd name="connsiteY50" fmla="*/ 110915 h 1181243"/>
              <a:gd name="connsiteX51" fmla="*/ 94282 w 1103658"/>
              <a:gd name="connsiteY51" fmla="*/ 216284 h 1181243"/>
              <a:gd name="connsiteX52" fmla="*/ 0 w 1103658"/>
              <a:gd name="connsiteY52" fmla="*/ 305016 h 118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03658" h="1181243">
                <a:moveTo>
                  <a:pt x="0" y="305016"/>
                </a:moveTo>
                <a:lnTo>
                  <a:pt x="72098" y="266196"/>
                </a:lnTo>
                <a:lnTo>
                  <a:pt x="133104" y="232922"/>
                </a:lnTo>
                <a:lnTo>
                  <a:pt x="133104" y="232922"/>
                </a:lnTo>
                <a:lnTo>
                  <a:pt x="188564" y="216284"/>
                </a:lnTo>
                <a:lnTo>
                  <a:pt x="232932" y="266196"/>
                </a:lnTo>
                <a:lnTo>
                  <a:pt x="271755" y="354928"/>
                </a:lnTo>
                <a:lnTo>
                  <a:pt x="327215" y="488026"/>
                </a:lnTo>
                <a:lnTo>
                  <a:pt x="360491" y="582303"/>
                </a:lnTo>
                <a:lnTo>
                  <a:pt x="415951" y="720947"/>
                </a:lnTo>
                <a:lnTo>
                  <a:pt x="460319" y="809678"/>
                </a:lnTo>
                <a:lnTo>
                  <a:pt x="460319" y="809678"/>
                </a:lnTo>
                <a:lnTo>
                  <a:pt x="521325" y="870682"/>
                </a:lnTo>
                <a:lnTo>
                  <a:pt x="587878" y="903956"/>
                </a:lnTo>
                <a:lnTo>
                  <a:pt x="587878" y="903956"/>
                </a:lnTo>
                <a:lnTo>
                  <a:pt x="682160" y="926139"/>
                </a:lnTo>
                <a:lnTo>
                  <a:pt x="682160" y="926139"/>
                </a:lnTo>
                <a:lnTo>
                  <a:pt x="737620" y="1003779"/>
                </a:lnTo>
                <a:lnTo>
                  <a:pt x="781988" y="1053691"/>
                </a:lnTo>
                <a:lnTo>
                  <a:pt x="826357" y="1131331"/>
                </a:lnTo>
                <a:lnTo>
                  <a:pt x="870725" y="1175697"/>
                </a:lnTo>
                <a:lnTo>
                  <a:pt x="870725" y="1175697"/>
                </a:lnTo>
                <a:lnTo>
                  <a:pt x="870725" y="1175697"/>
                </a:lnTo>
                <a:lnTo>
                  <a:pt x="870725" y="1175697"/>
                </a:lnTo>
                <a:lnTo>
                  <a:pt x="926185" y="1181243"/>
                </a:lnTo>
                <a:lnTo>
                  <a:pt x="1037105" y="1131331"/>
                </a:lnTo>
                <a:lnTo>
                  <a:pt x="1103658" y="1059237"/>
                </a:lnTo>
                <a:lnTo>
                  <a:pt x="1103658" y="1059237"/>
                </a:lnTo>
                <a:lnTo>
                  <a:pt x="1081473" y="987142"/>
                </a:lnTo>
                <a:lnTo>
                  <a:pt x="1009375" y="920593"/>
                </a:lnTo>
                <a:lnTo>
                  <a:pt x="965007" y="859590"/>
                </a:lnTo>
                <a:lnTo>
                  <a:pt x="931731" y="798587"/>
                </a:lnTo>
                <a:lnTo>
                  <a:pt x="887363" y="759767"/>
                </a:lnTo>
                <a:lnTo>
                  <a:pt x="831903" y="743130"/>
                </a:lnTo>
                <a:lnTo>
                  <a:pt x="831903" y="743130"/>
                </a:lnTo>
                <a:lnTo>
                  <a:pt x="759804" y="732038"/>
                </a:lnTo>
                <a:lnTo>
                  <a:pt x="759804" y="732038"/>
                </a:lnTo>
                <a:lnTo>
                  <a:pt x="687706" y="659943"/>
                </a:lnTo>
                <a:lnTo>
                  <a:pt x="659976" y="610032"/>
                </a:lnTo>
                <a:lnTo>
                  <a:pt x="659976" y="610032"/>
                </a:lnTo>
                <a:lnTo>
                  <a:pt x="621154" y="488026"/>
                </a:lnTo>
                <a:lnTo>
                  <a:pt x="582332" y="393748"/>
                </a:lnTo>
                <a:lnTo>
                  <a:pt x="549056" y="305016"/>
                </a:lnTo>
                <a:lnTo>
                  <a:pt x="515779" y="210739"/>
                </a:lnTo>
                <a:lnTo>
                  <a:pt x="493595" y="110915"/>
                </a:lnTo>
                <a:lnTo>
                  <a:pt x="493595" y="110915"/>
                </a:lnTo>
                <a:lnTo>
                  <a:pt x="432589" y="27729"/>
                </a:lnTo>
                <a:lnTo>
                  <a:pt x="393767" y="0"/>
                </a:lnTo>
                <a:lnTo>
                  <a:pt x="393767" y="0"/>
                </a:lnTo>
                <a:lnTo>
                  <a:pt x="332761" y="0"/>
                </a:lnTo>
                <a:lnTo>
                  <a:pt x="227386" y="110915"/>
                </a:lnTo>
                <a:lnTo>
                  <a:pt x="94282" y="216284"/>
                </a:lnTo>
                <a:lnTo>
                  <a:pt x="0" y="305016"/>
                </a:ln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05892" y="2807696"/>
            <a:ext cx="942824" cy="1125785"/>
          </a:xfrm>
          <a:custGeom>
            <a:avLst/>
            <a:gdLst>
              <a:gd name="connsiteX0" fmla="*/ 632247 w 942824"/>
              <a:gd name="connsiteY0" fmla="*/ 1125785 h 1125785"/>
              <a:gd name="connsiteX1" fmla="*/ 754259 w 942824"/>
              <a:gd name="connsiteY1" fmla="*/ 1081419 h 1125785"/>
              <a:gd name="connsiteX2" fmla="*/ 809719 w 942824"/>
              <a:gd name="connsiteY2" fmla="*/ 1064782 h 1125785"/>
              <a:gd name="connsiteX3" fmla="*/ 892910 w 942824"/>
              <a:gd name="connsiteY3" fmla="*/ 1020416 h 1125785"/>
              <a:gd name="connsiteX4" fmla="*/ 942824 w 942824"/>
              <a:gd name="connsiteY4" fmla="*/ 987141 h 1125785"/>
              <a:gd name="connsiteX5" fmla="*/ 909548 w 942824"/>
              <a:gd name="connsiteY5" fmla="*/ 926138 h 1125785"/>
              <a:gd name="connsiteX6" fmla="*/ 837449 w 942824"/>
              <a:gd name="connsiteY6" fmla="*/ 865135 h 1125785"/>
              <a:gd name="connsiteX7" fmla="*/ 809719 w 942824"/>
              <a:gd name="connsiteY7" fmla="*/ 815223 h 1125785"/>
              <a:gd name="connsiteX8" fmla="*/ 759805 w 942824"/>
              <a:gd name="connsiteY8" fmla="*/ 737583 h 1125785"/>
              <a:gd name="connsiteX9" fmla="*/ 709891 w 942824"/>
              <a:gd name="connsiteY9" fmla="*/ 687671 h 1125785"/>
              <a:gd name="connsiteX10" fmla="*/ 709891 w 942824"/>
              <a:gd name="connsiteY10" fmla="*/ 687671 h 1125785"/>
              <a:gd name="connsiteX11" fmla="*/ 637793 w 942824"/>
              <a:gd name="connsiteY11" fmla="*/ 671034 h 1125785"/>
              <a:gd name="connsiteX12" fmla="*/ 637793 w 942824"/>
              <a:gd name="connsiteY12" fmla="*/ 671034 h 1125785"/>
              <a:gd name="connsiteX13" fmla="*/ 587879 w 942824"/>
              <a:gd name="connsiteY13" fmla="*/ 637760 h 1125785"/>
              <a:gd name="connsiteX14" fmla="*/ 587879 w 942824"/>
              <a:gd name="connsiteY14" fmla="*/ 637760 h 1125785"/>
              <a:gd name="connsiteX15" fmla="*/ 510234 w 942824"/>
              <a:gd name="connsiteY15" fmla="*/ 571211 h 1125785"/>
              <a:gd name="connsiteX16" fmla="*/ 476958 w 942824"/>
              <a:gd name="connsiteY16" fmla="*/ 488025 h 1125785"/>
              <a:gd name="connsiteX17" fmla="*/ 421498 w 942824"/>
              <a:gd name="connsiteY17" fmla="*/ 371564 h 1125785"/>
              <a:gd name="connsiteX18" fmla="*/ 366038 w 942824"/>
              <a:gd name="connsiteY18" fmla="*/ 266195 h 1125785"/>
              <a:gd name="connsiteX19" fmla="*/ 343854 w 942824"/>
              <a:gd name="connsiteY19" fmla="*/ 183009 h 1125785"/>
              <a:gd name="connsiteX20" fmla="*/ 316124 w 942824"/>
              <a:gd name="connsiteY20" fmla="*/ 116460 h 1125785"/>
              <a:gd name="connsiteX21" fmla="*/ 277301 w 942824"/>
              <a:gd name="connsiteY21" fmla="*/ 44366 h 1125785"/>
              <a:gd name="connsiteX22" fmla="*/ 277301 w 942824"/>
              <a:gd name="connsiteY22" fmla="*/ 44366 h 1125785"/>
              <a:gd name="connsiteX23" fmla="*/ 194111 w 942824"/>
              <a:gd name="connsiteY23" fmla="*/ 0 h 1125785"/>
              <a:gd name="connsiteX24" fmla="*/ 194111 w 942824"/>
              <a:gd name="connsiteY24" fmla="*/ 0 h 1125785"/>
              <a:gd name="connsiteX25" fmla="*/ 110921 w 942824"/>
              <a:gd name="connsiteY25" fmla="*/ 5546 h 1125785"/>
              <a:gd name="connsiteX26" fmla="*/ 0 w 942824"/>
              <a:gd name="connsiteY26" fmla="*/ 22183 h 1125785"/>
              <a:gd name="connsiteX27" fmla="*/ 0 w 942824"/>
              <a:gd name="connsiteY27" fmla="*/ 22183 h 1125785"/>
              <a:gd name="connsiteX28" fmla="*/ 94283 w 942824"/>
              <a:gd name="connsiteY28" fmla="*/ 160826 h 1125785"/>
              <a:gd name="connsiteX29" fmla="*/ 133105 w 942824"/>
              <a:gd name="connsiteY29" fmla="*/ 255104 h 1125785"/>
              <a:gd name="connsiteX30" fmla="*/ 194111 w 942824"/>
              <a:gd name="connsiteY30" fmla="*/ 399293 h 1125785"/>
              <a:gd name="connsiteX31" fmla="*/ 199657 w 942824"/>
              <a:gd name="connsiteY31" fmla="*/ 460296 h 1125785"/>
              <a:gd name="connsiteX32" fmla="*/ 227387 w 942824"/>
              <a:gd name="connsiteY32" fmla="*/ 521299 h 1125785"/>
              <a:gd name="connsiteX33" fmla="*/ 271755 w 942824"/>
              <a:gd name="connsiteY33" fmla="*/ 571211 h 1125785"/>
              <a:gd name="connsiteX34" fmla="*/ 327216 w 942824"/>
              <a:gd name="connsiteY34" fmla="*/ 615577 h 1125785"/>
              <a:gd name="connsiteX35" fmla="*/ 343854 w 942824"/>
              <a:gd name="connsiteY35" fmla="*/ 665489 h 1125785"/>
              <a:gd name="connsiteX36" fmla="*/ 360492 w 942824"/>
              <a:gd name="connsiteY36" fmla="*/ 748675 h 1125785"/>
              <a:gd name="connsiteX37" fmla="*/ 360492 w 942824"/>
              <a:gd name="connsiteY37" fmla="*/ 804132 h 1125785"/>
              <a:gd name="connsiteX38" fmla="*/ 360492 w 942824"/>
              <a:gd name="connsiteY38" fmla="*/ 804132 h 1125785"/>
              <a:gd name="connsiteX39" fmla="*/ 432590 w 942824"/>
              <a:gd name="connsiteY39" fmla="*/ 837406 h 1125785"/>
              <a:gd name="connsiteX40" fmla="*/ 482504 w 942824"/>
              <a:gd name="connsiteY40" fmla="*/ 865135 h 1125785"/>
              <a:gd name="connsiteX41" fmla="*/ 504688 w 942824"/>
              <a:gd name="connsiteY41" fmla="*/ 931684 h 1125785"/>
              <a:gd name="connsiteX42" fmla="*/ 549056 w 942824"/>
              <a:gd name="connsiteY42" fmla="*/ 1020416 h 1125785"/>
              <a:gd name="connsiteX43" fmla="*/ 593425 w 942824"/>
              <a:gd name="connsiteY43" fmla="*/ 1070327 h 1125785"/>
              <a:gd name="connsiteX44" fmla="*/ 632247 w 942824"/>
              <a:gd name="connsiteY44" fmla="*/ 1125785 h 112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42824" h="1125785">
                <a:moveTo>
                  <a:pt x="632247" y="1125785"/>
                </a:moveTo>
                <a:lnTo>
                  <a:pt x="754259" y="1081419"/>
                </a:lnTo>
                <a:lnTo>
                  <a:pt x="809719" y="1064782"/>
                </a:lnTo>
                <a:lnTo>
                  <a:pt x="892910" y="1020416"/>
                </a:lnTo>
                <a:lnTo>
                  <a:pt x="942824" y="987141"/>
                </a:lnTo>
                <a:lnTo>
                  <a:pt x="909548" y="926138"/>
                </a:lnTo>
                <a:lnTo>
                  <a:pt x="837449" y="865135"/>
                </a:lnTo>
                <a:lnTo>
                  <a:pt x="809719" y="815223"/>
                </a:lnTo>
                <a:lnTo>
                  <a:pt x="759805" y="737583"/>
                </a:lnTo>
                <a:lnTo>
                  <a:pt x="709891" y="687671"/>
                </a:lnTo>
                <a:lnTo>
                  <a:pt x="709891" y="687671"/>
                </a:lnTo>
                <a:lnTo>
                  <a:pt x="637793" y="671034"/>
                </a:lnTo>
                <a:lnTo>
                  <a:pt x="637793" y="671034"/>
                </a:lnTo>
                <a:lnTo>
                  <a:pt x="587879" y="637760"/>
                </a:lnTo>
                <a:lnTo>
                  <a:pt x="587879" y="637760"/>
                </a:lnTo>
                <a:lnTo>
                  <a:pt x="510234" y="571211"/>
                </a:lnTo>
                <a:lnTo>
                  <a:pt x="476958" y="488025"/>
                </a:lnTo>
                <a:lnTo>
                  <a:pt x="421498" y="371564"/>
                </a:lnTo>
                <a:lnTo>
                  <a:pt x="366038" y="266195"/>
                </a:lnTo>
                <a:lnTo>
                  <a:pt x="343854" y="183009"/>
                </a:lnTo>
                <a:lnTo>
                  <a:pt x="316124" y="116460"/>
                </a:lnTo>
                <a:lnTo>
                  <a:pt x="277301" y="44366"/>
                </a:lnTo>
                <a:lnTo>
                  <a:pt x="277301" y="44366"/>
                </a:lnTo>
                <a:lnTo>
                  <a:pt x="194111" y="0"/>
                </a:lnTo>
                <a:lnTo>
                  <a:pt x="194111" y="0"/>
                </a:lnTo>
                <a:lnTo>
                  <a:pt x="110921" y="5546"/>
                </a:lnTo>
                <a:lnTo>
                  <a:pt x="0" y="22183"/>
                </a:lnTo>
                <a:lnTo>
                  <a:pt x="0" y="22183"/>
                </a:lnTo>
                <a:lnTo>
                  <a:pt x="94283" y="160826"/>
                </a:lnTo>
                <a:lnTo>
                  <a:pt x="133105" y="255104"/>
                </a:lnTo>
                <a:lnTo>
                  <a:pt x="194111" y="399293"/>
                </a:lnTo>
                <a:lnTo>
                  <a:pt x="199657" y="460296"/>
                </a:lnTo>
                <a:lnTo>
                  <a:pt x="227387" y="521299"/>
                </a:lnTo>
                <a:lnTo>
                  <a:pt x="271755" y="571211"/>
                </a:lnTo>
                <a:lnTo>
                  <a:pt x="327216" y="615577"/>
                </a:lnTo>
                <a:lnTo>
                  <a:pt x="343854" y="665489"/>
                </a:lnTo>
                <a:lnTo>
                  <a:pt x="360492" y="748675"/>
                </a:lnTo>
                <a:lnTo>
                  <a:pt x="360492" y="804132"/>
                </a:lnTo>
                <a:lnTo>
                  <a:pt x="360492" y="804132"/>
                </a:lnTo>
                <a:lnTo>
                  <a:pt x="432590" y="837406"/>
                </a:lnTo>
                <a:lnTo>
                  <a:pt x="482504" y="865135"/>
                </a:lnTo>
                <a:lnTo>
                  <a:pt x="504688" y="931684"/>
                </a:lnTo>
                <a:lnTo>
                  <a:pt x="549056" y="1020416"/>
                </a:lnTo>
                <a:lnTo>
                  <a:pt x="593425" y="1070327"/>
                </a:lnTo>
                <a:lnTo>
                  <a:pt x="632247" y="1125785"/>
                </a:ln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190456" y="2824333"/>
            <a:ext cx="1336591" cy="1475167"/>
          </a:xfrm>
          <a:custGeom>
            <a:avLst/>
            <a:gdLst>
              <a:gd name="connsiteX0" fmla="*/ 0 w 1336591"/>
              <a:gd name="connsiteY0" fmla="*/ 382656 h 1475167"/>
              <a:gd name="connsiteX1" fmla="*/ 194111 w 1336591"/>
              <a:gd name="connsiteY1" fmla="*/ 238467 h 1475167"/>
              <a:gd name="connsiteX2" fmla="*/ 316123 w 1336591"/>
              <a:gd name="connsiteY2" fmla="*/ 166372 h 1475167"/>
              <a:gd name="connsiteX3" fmla="*/ 449228 w 1336591"/>
              <a:gd name="connsiteY3" fmla="*/ 83186 h 1475167"/>
              <a:gd name="connsiteX4" fmla="*/ 549056 w 1336591"/>
              <a:gd name="connsiteY4" fmla="*/ 38820 h 1475167"/>
              <a:gd name="connsiteX5" fmla="*/ 643338 w 1336591"/>
              <a:gd name="connsiteY5" fmla="*/ 11091 h 1475167"/>
              <a:gd name="connsiteX6" fmla="*/ 693252 w 1336591"/>
              <a:gd name="connsiteY6" fmla="*/ 0 h 1475167"/>
              <a:gd name="connsiteX7" fmla="*/ 815265 w 1336591"/>
              <a:gd name="connsiteY7" fmla="*/ 155281 h 1475167"/>
              <a:gd name="connsiteX8" fmla="*/ 892909 w 1336591"/>
              <a:gd name="connsiteY8" fmla="*/ 338290 h 1475167"/>
              <a:gd name="connsiteX9" fmla="*/ 926185 w 1336591"/>
              <a:gd name="connsiteY9" fmla="*/ 454751 h 1475167"/>
              <a:gd name="connsiteX10" fmla="*/ 926185 w 1336591"/>
              <a:gd name="connsiteY10" fmla="*/ 454751 h 1475167"/>
              <a:gd name="connsiteX11" fmla="*/ 948369 w 1336591"/>
              <a:gd name="connsiteY11" fmla="*/ 526845 h 1475167"/>
              <a:gd name="connsiteX12" fmla="*/ 1042652 w 1336591"/>
              <a:gd name="connsiteY12" fmla="*/ 604486 h 1475167"/>
              <a:gd name="connsiteX13" fmla="*/ 1064836 w 1336591"/>
              <a:gd name="connsiteY13" fmla="*/ 665489 h 1475167"/>
              <a:gd name="connsiteX14" fmla="*/ 1081474 w 1336591"/>
              <a:gd name="connsiteY14" fmla="*/ 809678 h 1475167"/>
              <a:gd name="connsiteX15" fmla="*/ 1170210 w 1336591"/>
              <a:gd name="connsiteY15" fmla="*/ 842952 h 1475167"/>
              <a:gd name="connsiteX16" fmla="*/ 1236762 w 1336591"/>
              <a:gd name="connsiteY16" fmla="*/ 970504 h 1475167"/>
              <a:gd name="connsiteX17" fmla="*/ 1292223 w 1336591"/>
              <a:gd name="connsiteY17" fmla="*/ 1070328 h 1475167"/>
              <a:gd name="connsiteX18" fmla="*/ 1336591 w 1336591"/>
              <a:gd name="connsiteY18" fmla="*/ 1131331 h 1475167"/>
              <a:gd name="connsiteX19" fmla="*/ 1142480 w 1336591"/>
              <a:gd name="connsiteY19" fmla="*/ 1197880 h 1475167"/>
              <a:gd name="connsiteX20" fmla="*/ 1026014 w 1336591"/>
              <a:gd name="connsiteY20" fmla="*/ 1253337 h 1475167"/>
              <a:gd name="connsiteX21" fmla="*/ 937277 w 1336591"/>
              <a:gd name="connsiteY21" fmla="*/ 1330977 h 1475167"/>
              <a:gd name="connsiteX22" fmla="*/ 793081 w 1336591"/>
              <a:gd name="connsiteY22" fmla="*/ 1447438 h 1475167"/>
              <a:gd name="connsiteX23" fmla="*/ 793081 w 1336591"/>
              <a:gd name="connsiteY23" fmla="*/ 1447438 h 1475167"/>
              <a:gd name="connsiteX24" fmla="*/ 743167 w 1336591"/>
              <a:gd name="connsiteY24" fmla="*/ 1475167 h 1475167"/>
              <a:gd name="connsiteX25" fmla="*/ 709890 w 1336591"/>
              <a:gd name="connsiteY25" fmla="*/ 1397526 h 1475167"/>
              <a:gd name="connsiteX26" fmla="*/ 637792 w 1336591"/>
              <a:gd name="connsiteY26" fmla="*/ 1325432 h 1475167"/>
              <a:gd name="connsiteX27" fmla="*/ 598970 w 1336591"/>
              <a:gd name="connsiteY27" fmla="*/ 1253337 h 1475167"/>
              <a:gd name="connsiteX28" fmla="*/ 532418 w 1336591"/>
              <a:gd name="connsiteY28" fmla="*/ 1175697 h 1475167"/>
              <a:gd name="connsiteX29" fmla="*/ 460320 w 1336591"/>
              <a:gd name="connsiteY29" fmla="*/ 1136877 h 1475167"/>
              <a:gd name="connsiteX30" fmla="*/ 377129 w 1336591"/>
              <a:gd name="connsiteY30" fmla="*/ 1114694 h 1475167"/>
              <a:gd name="connsiteX31" fmla="*/ 332761 w 1336591"/>
              <a:gd name="connsiteY31" fmla="*/ 1098056 h 1475167"/>
              <a:gd name="connsiteX32" fmla="*/ 277301 w 1336591"/>
              <a:gd name="connsiteY32" fmla="*/ 976050 h 1475167"/>
              <a:gd name="connsiteX33" fmla="*/ 249571 w 1336591"/>
              <a:gd name="connsiteY33" fmla="*/ 876227 h 1475167"/>
              <a:gd name="connsiteX34" fmla="*/ 188565 w 1336591"/>
              <a:gd name="connsiteY34" fmla="*/ 715400 h 1475167"/>
              <a:gd name="connsiteX35" fmla="*/ 149742 w 1336591"/>
              <a:gd name="connsiteY35" fmla="*/ 615577 h 1475167"/>
              <a:gd name="connsiteX36" fmla="*/ 144196 w 1336591"/>
              <a:gd name="connsiteY36" fmla="*/ 537937 h 1475167"/>
              <a:gd name="connsiteX37" fmla="*/ 110920 w 1336591"/>
              <a:gd name="connsiteY37" fmla="*/ 471388 h 1475167"/>
              <a:gd name="connsiteX38" fmla="*/ 44368 w 1336591"/>
              <a:gd name="connsiteY38" fmla="*/ 427022 h 1475167"/>
              <a:gd name="connsiteX39" fmla="*/ 0 w 1336591"/>
              <a:gd name="connsiteY39" fmla="*/ 382656 h 147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36591" h="1475167">
                <a:moveTo>
                  <a:pt x="0" y="382656"/>
                </a:moveTo>
                <a:lnTo>
                  <a:pt x="194111" y="238467"/>
                </a:lnTo>
                <a:lnTo>
                  <a:pt x="316123" y="166372"/>
                </a:lnTo>
                <a:lnTo>
                  <a:pt x="449228" y="83186"/>
                </a:lnTo>
                <a:lnTo>
                  <a:pt x="549056" y="38820"/>
                </a:lnTo>
                <a:lnTo>
                  <a:pt x="643338" y="11091"/>
                </a:lnTo>
                <a:lnTo>
                  <a:pt x="693252" y="0"/>
                </a:lnTo>
                <a:lnTo>
                  <a:pt x="815265" y="155281"/>
                </a:lnTo>
                <a:lnTo>
                  <a:pt x="892909" y="338290"/>
                </a:lnTo>
                <a:lnTo>
                  <a:pt x="926185" y="454751"/>
                </a:lnTo>
                <a:lnTo>
                  <a:pt x="926185" y="454751"/>
                </a:lnTo>
                <a:lnTo>
                  <a:pt x="948369" y="526845"/>
                </a:lnTo>
                <a:lnTo>
                  <a:pt x="1042652" y="604486"/>
                </a:lnTo>
                <a:lnTo>
                  <a:pt x="1064836" y="665489"/>
                </a:lnTo>
                <a:lnTo>
                  <a:pt x="1081474" y="809678"/>
                </a:lnTo>
                <a:lnTo>
                  <a:pt x="1170210" y="842952"/>
                </a:lnTo>
                <a:lnTo>
                  <a:pt x="1236762" y="970504"/>
                </a:lnTo>
                <a:lnTo>
                  <a:pt x="1292223" y="1070328"/>
                </a:lnTo>
                <a:lnTo>
                  <a:pt x="1336591" y="1131331"/>
                </a:lnTo>
                <a:lnTo>
                  <a:pt x="1142480" y="1197880"/>
                </a:lnTo>
                <a:lnTo>
                  <a:pt x="1026014" y="1253337"/>
                </a:lnTo>
                <a:lnTo>
                  <a:pt x="937277" y="1330977"/>
                </a:lnTo>
                <a:lnTo>
                  <a:pt x="793081" y="1447438"/>
                </a:lnTo>
                <a:lnTo>
                  <a:pt x="793081" y="1447438"/>
                </a:lnTo>
                <a:lnTo>
                  <a:pt x="743167" y="1475167"/>
                </a:lnTo>
                <a:lnTo>
                  <a:pt x="709890" y="1397526"/>
                </a:lnTo>
                <a:lnTo>
                  <a:pt x="637792" y="1325432"/>
                </a:lnTo>
                <a:lnTo>
                  <a:pt x="598970" y="1253337"/>
                </a:lnTo>
                <a:lnTo>
                  <a:pt x="532418" y="1175697"/>
                </a:lnTo>
                <a:lnTo>
                  <a:pt x="460320" y="1136877"/>
                </a:lnTo>
                <a:lnTo>
                  <a:pt x="377129" y="1114694"/>
                </a:lnTo>
                <a:lnTo>
                  <a:pt x="332761" y="1098056"/>
                </a:lnTo>
                <a:lnTo>
                  <a:pt x="277301" y="976050"/>
                </a:lnTo>
                <a:lnTo>
                  <a:pt x="249571" y="876227"/>
                </a:lnTo>
                <a:lnTo>
                  <a:pt x="188565" y="715400"/>
                </a:lnTo>
                <a:lnTo>
                  <a:pt x="149742" y="615577"/>
                </a:lnTo>
                <a:lnTo>
                  <a:pt x="144196" y="537937"/>
                </a:lnTo>
                <a:lnTo>
                  <a:pt x="110920" y="471388"/>
                </a:lnTo>
                <a:lnTo>
                  <a:pt x="44368" y="427022"/>
                </a:lnTo>
                <a:lnTo>
                  <a:pt x="0" y="382656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246160" y="3595191"/>
            <a:ext cx="1594550" cy="257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20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15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</a:t>
            </a:r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-particle correlation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62" name="组 9"/>
          <p:cNvGrpSpPr/>
          <p:nvPr/>
        </p:nvGrpSpPr>
        <p:grpSpPr>
          <a:xfrm>
            <a:off x="4546595" y="1246106"/>
            <a:ext cx="4527659" cy="3020652"/>
            <a:chOff x="4546595" y="1214393"/>
            <a:chExt cx="4527659" cy="3020652"/>
          </a:xfrm>
        </p:grpSpPr>
        <p:pic>
          <p:nvPicPr>
            <p:cNvPr id="63" name="Picture 62" descr="v2v3_N_pp_pPb_PbPb_totalsyst_nounsub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622"/>
            <a:stretch/>
          </p:blipFill>
          <p:spPr>
            <a:xfrm>
              <a:off x="4548905" y="1214393"/>
              <a:ext cx="4525349" cy="2503243"/>
            </a:xfrm>
            <a:prstGeom prst="rect">
              <a:avLst/>
            </a:prstGeom>
          </p:spPr>
        </p:pic>
        <p:pic>
          <p:nvPicPr>
            <p:cNvPr id="64" name="Picture 63" descr="v2v3_N_pp_pPb_PbPb_totalsyst_nounsub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81"/>
            <a:stretch/>
          </p:blipFill>
          <p:spPr>
            <a:xfrm>
              <a:off x="4546595" y="3763815"/>
              <a:ext cx="4525349" cy="471230"/>
            </a:xfrm>
            <a:prstGeom prst="rect">
              <a:avLst/>
            </a:prstGeom>
          </p:spPr>
        </p:pic>
      </p:grpSp>
      <p:sp>
        <p:nvSpPr>
          <p:cNvPr id="65" name="矩形 12"/>
          <p:cNvSpPr/>
          <p:nvPr/>
        </p:nvSpPr>
        <p:spPr>
          <a:xfrm>
            <a:off x="5631867" y="1249868"/>
            <a:ext cx="928951" cy="1709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7" name="Content Placeholder 4"/>
          <p:cNvSpPr txBox="1">
            <a:spLocks/>
          </p:cNvSpPr>
          <p:nvPr/>
        </p:nvSpPr>
        <p:spPr>
          <a:xfrm>
            <a:off x="34635" y="1216526"/>
            <a:ext cx="4511960" cy="5368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altLang="zh-CN" sz="2000" dirty="0" smtClean="0">
                <a:latin typeface="Calibri"/>
                <a:cs typeface="Calibri"/>
              </a:rPr>
              <a:t>Low multiplicity subtraction applied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v</a:t>
            </a:r>
            <a:r>
              <a:rPr lang="en-US" sz="2000" baseline="-25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 energy dependence observed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Similar shape as </a:t>
            </a:r>
            <a:r>
              <a:rPr lang="en-US" sz="2000" dirty="0" err="1" smtClean="0">
                <a:latin typeface="Calibri"/>
                <a:cs typeface="Calibri"/>
              </a:rPr>
              <a:t>pPb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dirty="0" err="1" smtClean="0">
                <a:latin typeface="Calibri"/>
                <a:cs typeface="Calibri"/>
              </a:rPr>
              <a:t>PbPb</a:t>
            </a:r>
            <a:endParaRPr lang="en-US" sz="2000" dirty="0" smtClean="0">
              <a:latin typeface="Calibri"/>
              <a:cs typeface="Calibri"/>
            </a:endParaRP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Smaller than bigger system</a:t>
            </a:r>
          </a:p>
          <a:p>
            <a:pPr>
              <a:buClr>
                <a:srgbClr val="000090"/>
              </a:buClr>
              <a:buFont typeface="Wingdings" charset="2"/>
              <a:buChar char="Ø"/>
            </a:pP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v</a:t>
            </a:r>
            <a:r>
              <a:rPr lang="en-US" sz="2000" baseline="-25000" dirty="0" smtClean="0">
                <a:latin typeface="Calibri"/>
                <a:cs typeface="Calibri"/>
              </a:rPr>
              <a:t>3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 energy dependence observed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Different from </a:t>
            </a:r>
            <a:r>
              <a:rPr lang="en-US" sz="2000" dirty="0" err="1" smtClean="0">
                <a:latin typeface="Calibri"/>
                <a:cs typeface="Calibri"/>
              </a:rPr>
              <a:t>pPb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dirty="0" err="1" smtClean="0">
                <a:latin typeface="Calibri"/>
                <a:cs typeface="Calibri"/>
              </a:rPr>
              <a:t>PbPb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92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15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</a:t>
            </a:r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-particle correlation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62" name="组 9"/>
          <p:cNvGrpSpPr/>
          <p:nvPr/>
        </p:nvGrpSpPr>
        <p:grpSpPr>
          <a:xfrm>
            <a:off x="4546595" y="1292286"/>
            <a:ext cx="4527659" cy="3020652"/>
            <a:chOff x="4546595" y="1214393"/>
            <a:chExt cx="4527659" cy="3020652"/>
          </a:xfrm>
        </p:grpSpPr>
        <p:pic>
          <p:nvPicPr>
            <p:cNvPr id="63" name="Picture 62" descr="v2v3_N_pp_pPb_PbPb_totalsyst_nounsub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622"/>
            <a:stretch/>
          </p:blipFill>
          <p:spPr>
            <a:xfrm>
              <a:off x="4548905" y="1214393"/>
              <a:ext cx="4525349" cy="2503243"/>
            </a:xfrm>
            <a:prstGeom prst="rect">
              <a:avLst/>
            </a:prstGeom>
          </p:spPr>
        </p:pic>
        <p:pic>
          <p:nvPicPr>
            <p:cNvPr id="64" name="Picture 63" descr="v2v3_N_pp_pPb_PbPb_totalsyst_nounsub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81"/>
            <a:stretch/>
          </p:blipFill>
          <p:spPr>
            <a:xfrm>
              <a:off x="4546595" y="3763815"/>
              <a:ext cx="4525349" cy="471230"/>
            </a:xfrm>
            <a:prstGeom prst="rect">
              <a:avLst/>
            </a:prstGeom>
          </p:spPr>
        </p:pic>
      </p:grpSp>
      <p:sp>
        <p:nvSpPr>
          <p:cNvPr id="65" name="矩形 12"/>
          <p:cNvSpPr/>
          <p:nvPr/>
        </p:nvSpPr>
        <p:spPr>
          <a:xfrm>
            <a:off x="5631867" y="1478541"/>
            <a:ext cx="928951" cy="1709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6" name="Picture 8" descr="v2v3_N_pp_pPb_PbPb_totalsyst_nounsu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05" y="1247641"/>
            <a:ext cx="4525349" cy="5283564"/>
          </a:xfrm>
          <a:prstGeom prst="rect">
            <a:avLst/>
          </a:prstGeom>
        </p:spPr>
      </p:pic>
      <p:sp>
        <p:nvSpPr>
          <p:cNvPr id="20" name="矩形 12"/>
          <p:cNvSpPr/>
          <p:nvPr/>
        </p:nvSpPr>
        <p:spPr>
          <a:xfrm>
            <a:off x="5620322" y="1249868"/>
            <a:ext cx="928951" cy="1709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34635" y="1216526"/>
            <a:ext cx="4511960" cy="5368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altLang="zh-CN" sz="2000" dirty="0" smtClean="0">
                <a:latin typeface="Calibri"/>
                <a:cs typeface="Calibri"/>
              </a:rPr>
              <a:t>Low multiplicity subtraction applied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v</a:t>
            </a:r>
            <a:r>
              <a:rPr lang="en-US" sz="2000" baseline="-25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 energy dependence observed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Similar shape as </a:t>
            </a:r>
            <a:r>
              <a:rPr lang="en-US" sz="2000" dirty="0" err="1" smtClean="0">
                <a:latin typeface="Calibri"/>
                <a:cs typeface="Calibri"/>
              </a:rPr>
              <a:t>pPb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dirty="0" err="1" smtClean="0">
                <a:latin typeface="Calibri"/>
                <a:cs typeface="Calibri"/>
              </a:rPr>
              <a:t>PbPb</a:t>
            </a:r>
            <a:endParaRPr lang="en-US" sz="2000" dirty="0" smtClean="0">
              <a:latin typeface="Calibri"/>
              <a:cs typeface="Calibri"/>
            </a:endParaRP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Smaller than bigger system</a:t>
            </a:r>
          </a:p>
          <a:p>
            <a:pPr>
              <a:buClr>
                <a:srgbClr val="000090"/>
              </a:buClr>
              <a:buFont typeface="Wingdings" charset="2"/>
              <a:buChar char="Ø"/>
            </a:pP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v</a:t>
            </a:r>
            <a:r>
              <a:rPr lang="en-US" sz="2000" baseline="-25000" dirty="0" smtClean="0">
                <a:latin typeface="Calibri"/>
                <a:cs typeface="Calibri"/>
              </a:rPr>
              <a:t>3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 energy dependence observed</a:t>
            </a:r>
          </a:p>
          <a:p>
            <a:pPr lvl="1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Different from </a:t>
            </a:r>
            <a:r>
              <a:rPr lang="en-US" sz="2000" dirty="0" err="1" smtClean="0">
                <a:latin typeface="Calibri"/>
                <a:cs typeface="Calibri"/>
              </a:rPr>
              <a:t>pPb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dirty="0" err="1" smtClean="0">
                <a:latin typeface="Calibri"/>
                <a:cs typeface="Calibri"/>
              </a:rPr>
              <a:t>PbPb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74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16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multi-particle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12249" y="1255173"/>
            <a:ext cx="3322896" cy="3418923"/>
            <a:chOff x="5712249" y="1255173"/>
            <a:chExt cx="3322896" cy="3418923"/>
          </a:xfrm>
        </p:grpSpPr>
        <p:pic>
          <p:nvPicPr>
            <p:cNvPr id="25" name="Picture 24" descr="v2_allsystems_sub_PbPb_v22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537"/>
            <a:stretch/>
          </p:blipFill>
          <p:spPr>
            <a:xfrm rot="5400000">
              <a:off x="5913839" y="1552788"/>
              <a:ext cx="3418921" cy="2823691"/>
            </a:xfrm>
            <a:prstGeom prst="rect">
              <a:avLst/>
            </a:prstGeom>
          </p:spPr>
        </p:pic>
        <p:pic>
          <p:nvPicPr>
            <p:cNvPr id="30" name="Picture 29" descr="v2_allsystems_sub_PbPb_v22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511"/>
            <a:stretch/>
          </p:blipFill>
          <p:spPr>
            <a:xfrm rot="5400000">
              <a:off x="4249092" y="2718331"/>
              <a:ext cx="3418922" cy="49260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56381" y="1318387"/>
            <a:ext cx="2406952" cy="2322280"/>
            <a:chOff x="568476" y="1596572"/>
            <a:chExt cx="5143773" cy="5007429"/>
          </a:xfrm>
        </p:grpSpPr>
        <p:sp>
          <p:nvSpPr>
            <p:cNvPr id="32" name="Oval 31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52" name="Freeform 51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51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51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51" idx="0"/>
              <a:endCxn id="32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xplosion 2 45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2963333" y="2384950"/>
            <a:ext cx="3773715" cy="29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248780" y="1988179"/>
            <a:ext cx="276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2 particle correlations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188305" y="2421051"/>
            <a:ext cx="276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{2}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7"/>
              </a:rPr>
              <a:t>PhysLettB.2016.12, 009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10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16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multi-particle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90" name="Picture 89" descr="v2_allsystems_sub_PbPb_v24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64"/>
          <a:stretch/>
        </p:blipFill>
        <p:spPr>
          <a:xfrm rot="5400000">
            <a:off x="5910540" y="1549489"/>
            <a:ext cx="3418922" cy="2830288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56381" y="1318387"/>
            <a:ext cx="2406952" cy="2322280"/>
            <a:chOff x="568476" y="1596572"/>
            <a:chExt cx="5143773" cy="5007429"/>
          </a:xfrm>
        </p:grpSpPr>
        <p:sp>
          <p:nvSpPr>
            <p:cNvPr id="92" name="Oval 91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111" name="Freeform 110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109" name="Freeform 108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105" name="Freeform 104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endCxn id="108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endCxn id="108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08" idx="0"/>
              <a:endCxn id="92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Explosion 2 103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5" name="Straight Arrow Connector 114"/>
          <p:cNvCxnSpPr/>
          <p:nvPr/>
        </p:nvCxnSpPr>
        <p:spPr>
          <a:xfrm>
            <a:off x="2963333" y="2384950"/>
            <a:ext cx="4281715" cy="2964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248780" y="1988179"/>
            <a:ext cx="2769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 particle correlations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188305" y="2421051"/>
            <a:ext cx="2769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{4}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854481" y="2989979"/>
            <a:ext cx="3079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Less sensitive to non-flow (i.e. jet induced correlation)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Needs larger sample of events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7"/>
              </a:rPr>
              <a:t>PhysLettB.2016.12, 009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976371"/>
              </p:ext>
            </p:extLst>
          </p:nvPr>
        </p:nvGraphicFramePr>
        <p:xfrm>
          <a:off x="276447" y="3772714"/>
          <a:ext cx="2201370" cy="1247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8" imgW="1612900" imgH="914400" progId="Equation.3">
                  <p:embed/>
                </p:oleObj>
              </mc:Choice>
              <mc:Fallback>
                <p:oleObj name="Equation" r:id="rId8" imgW="16129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6447" y="3772714"/>
                        <a:ext cx="2201370" cy="1247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550722"/>
              </p:ext>
            </p:extLst>
          </p:nvPr>
        </p:nvGraphicFramePr>
        <p:xfrm>
          <a:off x="1831787" y="5969196"/>
          <a:ext cx="4960360" cy="540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10" imgW="2806700" imgH="304800" progId="Equation.3">
                  <p:embed/>
                </p:oleObj>
              </mc:Choice>
              <mc:Fallback>
                <p:oleObj name="Equation" r:id="rId10" imgW="28067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31787" y="5969196"/>
                        <a:ext cx="4960360" cy="540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48" descr="Capture d'écran 2015-01-17 18.20.1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76" y="5105596"/>
            <a:ext cx="7137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9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16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multi-particle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854481" y="2989979"/>
            <a:ext cx="3079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Less sensitive to non-flow (i.e. jet induced correlation)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Needs larger sample of events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5" name="Picture 44" descr="v2_allsystems_sub_PbPb_v26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34"/>
          <a:stretch/>
        </p:blipFill>
        <p:spPr>
          <a:xfrm rot="5400000">
            <a:off x="5909191" y="1548145"/>
            <a:ext cx="3418924" cy="283298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556381" y="1318387"/>
            <a:ext cx="2406952" cy="2322280"/>
            <a:chOff x="568476" y="1596572"/>
            <a:chExt cx="5143773" cy="5007429"/>
          </a:xfrm>
        </p:grpSpPr>
        <p:sp>
          <p:nvSpPr>
            <p:cNvPr id="48" name="Oval 47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69" name="Freeform 68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65" name="Freeform 64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63" name="Freeform 62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endCxn id="64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endCxn id="64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64" idx="0"/>
              <a:endCxn id="48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xplosion 2 59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Straight Arrow Connector 70"/>
          <p:cNvCxnSpPr/>
          <p:nvPr/>
        </p:nvCxnSpPr>
        <p:spPr>
          <a:xfrm>
            <a:off x="2963333" y="2384950"/>
            <a:ext cx="4281715" cy="296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248780" y="1988179"/>
            <a:ext cx="2769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6 particle correlations</a:t>
            </a:r>
            <a:endParaRPr lang="en-US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88305" y="2421051"/>
            <a:ext cx="2769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v</a:t>
            </a:r>
            <a:r>
              <a:rPr lang="en-US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{6}</a:t>
            </a:r>
            <a:endParaRPr lang="en-US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7"/>
              </a:rPr>
              <a:t>PhysLettB.2016.12, 009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863692"/>
              </p:ext>
            </p:extLst>
          </p:nvPr>
        </p:nvGraphicFramePr>
        <p:xfrm>
          <a:off x="1044575" y="4833938"/>
          <a:ext cx="2282825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8" imgW="1104900" imgH="431800" progId="Equation.3">
                  <p:embed/>
                </p:oleObj>
              </mc:Choice>
              <mc:Fallback>
                <p:oleObj name="Equation" r:id="rId8" imgW="1104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4575" y="4833938"/>
                        <a:ext cx="2282825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95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Quark confinement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ZoneTexte 6"/>
          <p:cNvSpPr txBox="1"/>
          <p:nvPr/>
        </p:nvSpPr>
        <p:spPr>
          <a:xfrm>
            <a:off x="141308" y="123999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alibri"/>
                <a:cs typeface="Calibri"/>
              </a:rPr>
              <a:t>Quarks carry a </a:t>
            </a:r>
            <a:r>
              <a:rPr lang="fr-FR" sz="2400" b="1" dirty="0" err="1" smtClean="0">
                <a:latin typeface="Calibri"/>
                <a:cs typeface="Calibri"/>
              </a:rPr>
              <a:t>color</a:t>
            </a:r>
            <a:r>
              <a:rPr lang="fr-FR" sz="2400" b="1" dirty="0" smtClean="0">
                <a:latin typeface="Calibri"/>
                <a:cs typeface="Calibri"/>
              </a:rPr>
              <a:t> charge (</a:t>
            </a:r>
            <a:r>
              <a:rPr lang="fr-FR" sz="2400" b="1" dirty="0" smtClean="0">
                <a:solidFill>
                  <a:srgbClr val="000090"/>
                </a:solidFill>
                <a:latin typeface="Calibri"/>
                <a:cs typeface="Calibri"/>
              </a:rPr>
              <a:t>blue</a:t>
            </a:r>
            <a:r>
              <a:rPr lang="fr-FR" sz="2400" b="1" dirty="0" smtClean="0">
                <a:latin typeface="Calibri"/>
                <a:cs typeface="Calibri"/>
              </a:rPr>
              <a:t>, </a:t>
            </a:r>
            <a:r>
              <a:rPr lang="fr-FR" sz="2400" b="1" dirty="0" smtClean="0">
                <a:solidFill>
                  <a:srgbClr val="008000"/>
                </a:solidFill>
                <a:latin typeface="Calibri"/>
                <a:cs typeface="Calibri"/>
              </a:rPr>
              <a:t>green</a:t>
            </a:r>
            <a:r>
              <a:rPr lang="fr-FR" sz="2400" b="1" dirty="0" smtClean="0">
                <a:latin typeface="Calibri"/>
                <a:cs typeface="Calibri"/>
              </a:rPr>
              <a:t>, </a:t>
            </a:r>
            <a:r>
              <a:rPr lang="fr-FR" sz="2400" b="1" dirty="0" smtClean="0">
                <a:solidFill>
                  <a:srgbClr val="FF0000"/>
                </a:solidFill>
                <a:latin typeface="Calibri"/>
                <a:cs typeface="Calibri"/>
              </a:rPr>
              <a:t>red</a:t>
            </a:r>
            <a:r>
              <a:rPr lang="fr-FR" sz="2400" b="1" dirty="0" smtClean="0">
                <a:latin typeface="Calibri"/>
                <a:cs typeface="Calibri"/>
              </a:rPr>
              <a:t>)</a:t>
            </a:r>
            <a:endParaRPr lang="fr-FR" sz="2400" b="1" dirty="0">
              <a:latin typeface="Calibri"/>
              <a:cs typeface="Calibri"/>
            </a:endParaRPr>
          </a:p>
        </p:txBody>
      </p:sp>
      <p:cxnSp>
        <p:nvCxnSpPr>
          <p:cNvPr id="29" name="Connecteur droit avec flèche 8"/>
          <p:cNvCxnSpPr/>
          <p:nvPr/>
        </p:nvCxnSpPr>
        <p:spPr>
          <a:xfrm rot="5400000">
            <a:off x="1891129" y="2344493"/>
            <a:ext cx="534194" cy="15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12"/>
          <p:cNvCxnSpPr/>
          <p:nvPr/>
        </p:nvCxnSpPr>
        <p:spPr>
          <a:xfrm rot="5400000">
            <a:off x="1892717" y="4858299"/>
            <a:ext cx="534194" cy="15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4"/>
          <p:cNvCxnSpPr/>
          <p:nvPr/>
        </p:nvCxnSpPr>
        <p:spPr>
          <a:xfrm>
            <a:off x="3378220" y="3602190"/>
            <a:ext cx="1219200" cy="1588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16"/>
          <p:cNvSpPr txBox="1"/>
          <p:nvPr/>
        </p:nvSpPr>
        <p:spPr>
          <a:xfrm>
            <a:off x="3138631" y="2926570"/>
            <a:ext cx="168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libri"/>
                <a:cs typeface="Calibri"/>
              </a:rPr>
              <a:t>colorless</a:t>
            </a:r>
            <a:endParaRPr lang="fr-FR" sz="2800" b="1" dirty="0">
              <a:latin typeface="Calibri"/>
              <a:cs typeface="Calibri"/>
            </a:endParaRPr>
          </a:p>
        </p:txBody>
      </p:sp>
      <p:sp>
        <p:nvSpPr>
          <p:cNvPr id="33" name="ZoneTexte 17"/>
          <p:cNvSpPr txBox="1"/>
          <p:nvPr/>
        </p:nvSpPr>
        <p:spPr>
          <a:xfrm>
            <a:off x="138132" y="5131161"/>
            <a:ext cx="4038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1" dirty="0" smtClean="0">
                <a:latin typeface="Calibri"/>
                <a:cs typeface="Calibri"/>
              </a:rPr>
              <a:t>Only colorless </a:t>
            </a:r>
            <a:r>
              <a:rPr lang="fr-FR" sz="2100" b="1" dirty="0" err="1" smtClean="0">
                <a:latin typeface="Calibri"/>
                <a:cs typeface="Calibri"/>
              </a:rPr>
              <a:t>object</a:t>
            </a:r>
            <a:r>
              <a:rPr lang="fr-FR" sz="2100" b="1" dirty="0" smtClean="0">
                <a:latin typeface="Calibri"/>
                <a:cs typeface="Calibri"/>
              </a:rPr>
              <a:t> are </a:t>
            </a:r>
            <a:r>
              <a:rPr lang="fr-FR" sz="2100" b="1" dirty="0" err="1" smtClean="0">
                <a:latin typeface="Calibri"/>
                <a:cs typeface="Calibri"/>
              </a:rPr>
              <a:t>observed</a:t>
            </a:r>
            <a:endParaRPr lang="fr-FR" sz="2100" b="1" dirty="0" smtClean="0">
              <a:latin typeface="Calibri"/>
              <a:cs typeface="Calibri"/>
            </a:endParaRPr>
          </a:p>
          <a:p>
            <a:pPr algn="ctr"/>
            <a:r>
              <a:rPr lang="fr-FR" sz="2100" b="1" dirty="0" smtClean="0">
                <a:latin typeface="Calibri"/>
                <a:cs typeface="Calibri"/>
              </a:rPr>
              <a:t> =</a:t>
            </a:r>
          </a:p>
          <a:p>
            <a:pPr algn="ctr"/>
            <a:r>
              <a:rPr lang="fr-FR" sz="2100" b="1" dirty="0" smtClean="0">
                <a:solidFill>
                  <a:srgbClr val="FF0000"/>
                </a:solidFill>
                <a:latin typeface="Calibri"/>
                <a:cs typeface="Calibri"/>
              </a:rPr>
              <a:t> no free quark </a:t>
            </a:r>
            <a:endParaRPr lang="fr-FR" sz="21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4" name="ZoneTexte 19"/>
          <p:cNvSpPr txBox="1"/>
          <p:nvPr/>
        </p:nvSpPr>
        <p:spPr>
          <a:xfrm>
            <a:off x="4757158" y="3032803"/>
            <a:ext cx="4305300" cy="1138773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How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explain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the quark confinement in hadrons?</a:t>
            </a:r>
          </a:p>
          <a:p>
            <a:endParaRPr lang="fr-FR" sz="8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Is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it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possible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deconfine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quarks?</a:t>
            </a:r>
            <a:endParaRPr lang="fr-FR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24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408" y="2565156"/>
            <a:ext cx="1959223" cy="21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9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16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multi-particle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854481" y="2989979"/>
            <a:ext cx="3079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Less sensitive to non-flow (i.e. jet induced correlation)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Needs larger sample of events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4" name="Picture 73" descr="v2_allsystems_sub_PbPb_v28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1"/>
          <a:stretch/>
        </p:blipFill>
        <p:spPr>
          <a:xfrm rot="5400000">
            <a:off x="5907045" y="1557930"/>
            <a:ext cx="3418925" cy="282869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556381" y="1318387"/>
            <a:ext cx="2406952" cy="2322280"/>
            <a:chOff x="568476" y="1596572"/>
            <a:chExt cx="5143773" cy="5007429"/>
          </a:xfrm>
        </p:grpSpPr>
        <p:sp>
          <p:nvSpPr>
            <p:cNvPr id="76" name="Oval 75"/>
            <p:cNvSpPr/>
            <p:nvPr/>
          </p:nvSpPr>
          <p:spPr>
            <a:xfrm>
              <a:off x="568476" y="1596572"/>
              <a:ext cx="4995334" cy="500742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895048" y="2806095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 rot="10800000">
              <a:off x="3137044" y="3991429"/>
              <a:ext cx="2249714" cy="1197429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 rot="17406891">
              <a:off x="866023" y="2946400"/>
              <a:ext cx="4491710" cy="2382763"/>
              <a:chOff x="1047448" y="2958495"/>
              <a:chExt cx="4491710" cy="2382763"/>
            </a:xfrm>
          </p:grpSpPr>
          <p:sp>
            <p:nvSpPr>
              <p:cNvPr id="97" name="Freeform 96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 rot="15331738">
              <a:off x="1042290" y="2877508"/>
              <a:ext cx="4491710" cy="2382763"/>
              <a:chOff x="1047448" y="2958495"/>
              <a:chExt cx="4491710" cy="2382763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880766" y="3012163"/>
              <a:ext cx="4580530" cy="2188790"/>
              <a:chOff x="880766" y="3012163"/>
              <a:chExt cx="4580530" cy="2188790"/>
            </a:xfrm>
          </p:grpSpPr>
          <p:sp>
            <p:nvSpPr>
              <p:cNvPr id="93" name="Freeform 92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 rot="18513246">
              <a:off x="888037" y="3044156"/>
              <a:ext cx="4580530" cy="2188790"/>
              <a:chOff x="880766" y="3012163"/>
              <a:chExt cx="4580530" cy="2188790"/>
            </a:xfrm>
          </p:grpSpPr>
          <p:sp>
            <p:nvSpPr>
              <p:cNvPr id="91" name="Freeform 90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15587402">
              <a:off x="681673" y="3061620"/>
              <a:ext cx="4580530" cy="2188790"/>
              <a:chOff x="880766" y="3012163"/>
              <a:chExt cx="4580530" cy="2188790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4" name="Straight Connector 83"/>
            <p:cNvCxnSpPr/>
            <p:nvPr/>
          </p:nvCxnSpPr>
          <p:spPr>
            <a:xfrm>
              <a:off x="2133597" y="1753810"/>
              <a:ext cx="1072291" cy="240267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endCxn id="92" idx="0"/>
            </p:cNvCxnSpPr>
            <p:nvPr/>
          </p:nvCxnSpPr>
          <p:spPr>
            <a:xfrm flipH="1" flipV="1">
              <a:off x="3158046" y="4135217"/>
              <a:ext cx="200242" cy="2468784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endCxn id="92" idx="0"/>
            </p:cNvCxnSpPr>
            <p:nvPr/>
          </p:nvCxnSpPr>
          <p:spPr>
            <a:xfrm flipH="1" flipV="1">
              <a:off x="3158046" y="4135217"/>
              <a:ext cx="2554203" cy="53887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92" idx="0"/>
              <a:endCxn id="76" idx="2"/>
            </p:cNvCxnSpPr>
            <p:nvPr/>
          </p:nvCxnSpPr>
          <p:spPr>
            <a:xfrm flipH="1" flipV="1">
              <a:off x="568476" y="4100287"/>
              <a:ext cx="2589570" cy="3493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Explosion 2 87"/>
            <p:cNvSpPr/>
            <p:nvPr/>
          </p:nvSpPr>
          <p:spPr>
            <a:xfrm>
              <a:off x="2792075" y="3896354"/>
              <a:ext cx="732283" cy="579623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Arrow Connector 98"/>
          <p:cNvCxnSpPr/>
          <p:nvPr/>
        </p:nvCxnSpPr>
        <p:spPr>
          <a:xfrm>
            <a:off x="2963333" y="2384950"/>
            <a:ext cx="4281715" cy="2964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3248780" y="1988179"/>
            <a:ext cx="2769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  <a:latin typeface="Calibri"/>
                <a:cs typeface="Calibri"/>
              </a:rPr>
              <a:t>8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 particle correlations</a:t>
            </a:r>
            <a:endParaRPr lang="en-US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188305" y="2421051"/>
            <a:ext cx="2769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v</a:t>
            </a:r>
            <a:r>
              <a:rPr lang="en-US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{8}</a:t>
            </a:r>
            <a:endParaRPr lang="en-US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7"/>
              </a:rPr>
              <a:t>PhysLettB.2016.12, 009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104" name="Objec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388628"/>
              </p:ext>
            </p:extLst>
          </p:nvPr>
        </p:nvGraphicFramePr>
        <p:xfrm>
          <a:off x="860425" y="4833938"/>
          <a:ext cx="2651125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8" imgW="1282700" imgH="431800" progId="Equation.3">
                  <p:embed/>
                </p:oleObj>
              </mc:Choice>
              <mc:Fallback>
                <p:oleObj name="Equation" r:id="rId8" imgW="1282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0425" y="4833938"/>
                        <a:ext cx="2651125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102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 descr="v2_allsystem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6"/>
          <a:stretch/>
        </p:blipFill>
        <p:spPr>
          <a:xfrm rot="5400000">
            <a:off x="5905918" y="1556804"/>
            <a:ext cx="3418925" cy="283094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16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multi-particle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854481" y="2989979"/>
            <a:ext cx="3079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Less sensitive to non-flow (i.e. jet induced correlation)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Needs larger sample of events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56381" y="1318387"/>
            <a:ext cx="2406952" cy="2322280"/>
            <a:chOff x="556381" y="1318387"/>
            <a:chExt cx="2406952" cy="2322280"/>
          </a:xfrm>
        </p:grpSpPr>
        <p:sp>
          <p:nvSpPr>
            <p:cNvPr id="46" name="Oval 45"/>
            <p:cNvSpPr/>
            <p:nvPr/>
          </p:nvSpPr>
          <p:spPr>
            <a:xfrm>
              <a:off x="556381" y="1318387"/>
              <a:ext cx="2337492" cy="232228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709196" y="1879324"/>
              <a:ext cx="1052720" cy="555328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 rot="10800000">
              <a:off x="1758304" y="2429042"/>
              <a:ext cx="1052720" cy="555328"/>
            </a:xfrm>
            <a:custGeom>
              <a:avLst/>
              <a:gdLst>
                <a:gd name="connsiteX0" fmla="*/ 2249714 w 2249714"/>
                <a:gd name="connsiteY0" fmla="*/ 1197429 h 1197429"/>
                <a:gd name="connsiteX1" fmla="*/ 1451428 w 2249714"/>
                <a:gd name="connsiteY1" fmla="*/ 278191 h 1197429"/>
                <a:gd name="connsiteX2" fmla="*/ 0 w 2249714"/>
                <a:gd name="connsiteY2" fmla="*/ 0 h 119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714" h="1197429">
                  <a:moveTo>
                    <a:pt x="2249714" y="1197429"/>
                  </a:moveTo>
                  <a:cubicBezTo>
                    <a:pt x="2038047" y="837595"/>
                    <a:pt x="1826380" y="477762"/>
                    <a:pt x="1451428" y="278191"/>
                  </a:cubicBezTo>
                  <a:cubicBezTo>
                    <a:pt x="1076476" y="78619"/>
                    <a:pt x="0" y="0"/>
                    <a:pt x="0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 rot="17406891">
              <a:off x="704975" y="1939427"/>
              <a:ext cx="2083107" cy="1114978"/>
              <a:chOff x="1047448" y="2958495"/>
              <a:chExt cx="4491710" cy="2382763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rot="15331738">
              <a:off x="787456" y="1907477"/>
              <a:ext cx="2083107" cy="1114978"/>
              <a:chOff x="1047448" y="2958495"/>
              <a:chExt cx="4491710" cy="2382763"/>
            </a:xfrm>
          </p:grpSpPr>
          <p:sp>
            <p:nvSpPr>
              <p:cNvPr id="66" name="Freeform 65"/>
              <p:cNvSpPr/>
              <p:nvPr/>
            </p:nvSpPr>
            <p:spPr>
              <a:xfrm>
                <a:off x="1047448" y="2958495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 rot="10800000">
                <a:off x="3289444" y="4143829"/>
                <a:ext cx="2249714" cy="1197429"/>
              </a:xfrm>
              <a:custGeom>
                <a:avLst/>
                <a:gdLst>
                  <a:gd name="connsiteX0" fmla="*/ 2249714 w 2249714"/>
                  <a:gd name="connsiteY0" fmla="*/ 1197429 h 1197429"/>
                  <a:gd name="connsiteX1" fmla="*/ 1451428 w 2249714"/>
                  <a:gd name="connsiteY1" fmla="*/ 278191 h 1197429"/>
                  <a:gd name="connsiteX2" fmla="*/ 0 w 2249714"/>
                  <a:gd name="connsiteY2" fmla="*/ 0 h 119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714" h="1197429">
                    <a:moveTo>
                      <a:pt x="2249714" y="1197429"/>
                    </a:moveTo>
                    <a:cubicBezTo>
                      <a:pt x="2038047" y="837595"/>
                      <a:pt x="1826380" y="477762"/>
                      <a:pt x="1451428" y="278191"/>
                    </a:cubicBezTo>
                    <a:cubicBezTo>
                      <a:pt x="1076476" y="78619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02512" y="1974891"/>
              <a:ext cx="2143391" cy="1015088"/>
              <a:chOff x="880766" y="3012163"/>
              <a:chExt cx="4580530" cy="2188790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 rot="18513246">
              <a:off x="715461" y="1985167"/>
              <a:ext cx="2124298" cy="1024212"/>
              <a:chOff x="880766" y="3012163"/>
              <a:chExt cx="4580530" cy="2188790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15587402">
              <a:off x="618896" y="1993266"/>
              <a:ext cx="2124298" cy="1024212"/>
              <a:chOff x="880766" y="3012163"/>
              <a:chExt cx="4580530" cy="2188790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3171031" y="3012163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 rot="10800000">
                <a:off x="880766" y="4088640"/>
                <a:ext cx="2290265" cy="1112313"/>
              </a:xfrm>
              <a:custGeom>
                <a:avLst/>
                <a:gdLst>
                  <a:gd name="connsiteX0" fmla="*/ 10017 w 2290265"/>
                  <a:gd name="connsiteY0" fmla="*/ 1112313 h 1112313"/>
                  <a:gd name="connsiteX1" fmla="*/ 324493 w 2290265"/>
                  <a:gd name="connsiteY1" fmla="*/ 168885 h 1112313"/>
                  <a:gd name="connsiteX2" fmla="*/ 2150874 w 2290265"/>
                  <a:gd name="connsiteY2" fmla="*/ 11647 h 1112313"/>
                  <a:gd name="connsiteX3" fmla="*/ 2162969 w 2290265"/>
                  <a:gd name="connsiteY3" fmla="*/ 11647 h 11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265" h="1112313">
                    <a:moveTo>
                      <a:pt x="10017" y="1112313"/>
                    </a:moveTo>
                    <a:cubicBezTo>
                      <a:pt x="-11150" y="732321"/>
                      <a:pt x="-32316" y="352329"/>
                      <a:pt x="324493" y="168885"/>
                    </a:cubicBezTo>
                    <a:cubicBezTo>
                      <a:pt x="681302" y="-14559"/>
                      <a:pt x="1844461" y="37853"/>
                      <a:pt x="2150874" y="11647"/>
                    </a:cubicBezTo>
                    <a:cubicBezTo>
                      <a:pt x="2457287" y="-14559"/>
                      <a:pt x="2162969" y="11647"/>
                      <a:pt x="2162969" y="1164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>
              <a:off x="1288756" y="1391309"/>
              <a:ext cx="501763" cy="111428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63" idx="0"/>
            </p:cNvCxnSpPr>
            <p:nvPr/>
          </p:nvCxnSpPr>
          <p:spPr>
            <a:xfrm flipH="1" flipV="1">
              <a:off x="1768132" y="2495727"/>
              <a:ext cx="93700" cy="114494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endCxn id="63" idx="0"/>
            </p:cNvCxnSpPr>
            <p:nvPr/>
          </p:nvCxnSpPr>
          <p:spPr>
            <a:xfrm flipH="1" flipV="1">
              <a:off x="1768132" y="2495727"/>
              <a:ext cx="1195201" cy="24991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3" idx="0"/>
              <a:endCxn id="46" idx="2"/>
            </p:cNvCxnSpPr>
            <p:nvPr/>
          </p:nvCxnSpPr>
          <p:spPr>
            <a:xfrm flipH="1" flipV="1">
              <a:off x="556381" y="2479527"/>
              <a:ext cx="1211751" cy="161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Explosion 2 58"/>
            <p:cNvSpPr/>
            <p:nvPr/>
          </p:nvSpPr>
          <p:spPr>
            <a:xfrm>
              <a:off x="1596881" y="2384950"/>
              <a:ext cx="342661" cy="268810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0" name="Straight Arrow Connector 69"/>
          <p:cNvCxnSpPr/>
          <p:nvPr/>
        </p:nvCxnSpPr>
        <p:spPr>
          <a:xfrm>
            <a:off x="2963333" y="2384950"/>
            <a:ext cx="4281715" cy="2964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248780" y="1988179"/>
            <a:ext cx="2769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All particles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88305" y="2421051"/>
            <a:ext cx="27698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{LYZ}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3" name="Content Placeholder 5"/>
          <p:cNvSpPr>
            <a:spLocks noGrp="1"/>
          </p:cNvSpPr>
          <p:nvPr>
            <p:ph idx="1"/>
          </p:nvPr>
        </p:nvSpPr>
        <p:spPr>
          <a:xfrm>
            <a:off x="2335" y="5082406"/>
            <a:ext cx="8972785" cy="1265657"/>
          </a:xfrm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Collectivity: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{2}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≥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{4} </a:t>
            </a:r>
            <a:r>
              <a:rPr lang="en-US" sz="2400" dirty="0">
                <a:latin typeface="Calibri"/>
                <a:cs typeface="Calibri"/>
              </a:rPr>
              <a:t>≈ </a:t>
            </a:r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{6} </a:t>
            </a:r>
            <a:r>
              <a:rPr lang="en-US" sz="2400" dirty="0" smtClean="0">
                <a:latin typeface="Calibri"/>
                <a:cs typeface="Calibri"/>
              </a:rPr>
              <a:t>≈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{8} </a:t>
            </a:r>
            <a:r>
              <a:rPr lang="en-US" sz="2400" dirty="0" smtClean="0">
                <a:latin typeface="Calibri"/>
                <a:cs typeface="Calibri"/>
              </a:rPr>
              <a:t>≈ v</a:t>
            </a:r>
            <a:r>
              <a:rPr lang="en-US" sz="2400" baseline="-25000" dirty="0" smtClean="0">
                <a:latin typeface="Calibri"/>
                <a:cs typeface="Calibri"/>
              </a:rPr>
              <a:t>2</a:t>
            </a:r>
            <a:r>
              <a:rPr lang="en-US" sz="2400" dirty="0" smtClean="0">
                <a:latin typeface="Calibri"/>
                <a:cs typeface="Calibri"/>
              </a:rPr>
              <a:t>{LYZ}</a:t>
            </a:r>
          </a:p>
          <a:p>
            <a:pPr marL="171450" lvl="1" indent="-171450">
              <a:buClr>
                <a:srgbClr val="000090"/>
              </a:buClr>
              <a:buFont typeface="Wingdings" charset="2"/>
              <a:buChar char="Ø"/>
            </a:pPr>
            <a:endParaRPr lang="en-US" sz="800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Well describe by 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hydrodynamic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at low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( &lt; 3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GeV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/c)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6"/>
              </a:rPr>
              <a:t>PhysLettB.2016.12, 009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28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 descr="v2_allsystem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808"/>
          <a:stretch/>
        </p:blipFill>
        <p:spPr>
          <a:xfrm rot="5400000">
            <a:off x="4485828" y="136714"/>
            <a:ext cx="3418925" cy="567112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16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multi-particle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3" name="Picture 72" descr="v2_allsystem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9" b="-268"/>
          <a:stretch/>
        </p:blipFill>
        <p:spPr>
          <a:xfrm rot="5400000">
            <a:off x="1402036" y="2712504"/>
            <a:ext cx="3418925" cy="519547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6"/>
              </a:rPr>
              <a:t>PhysLettB.2016.12, 009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5" name="Content Placeholder 5"/>
          <p:cNvSpPr>
            <a:spLocks noGrp="1"/>
          </p:cNvSpPr>
          <p:nvPr>
            <p:ph idx="1"/>
          </p:nvPr>
        </p:nvSpPr>
        <p:spPr>
          <a:xfrm>
            <a:off x="2335" y="5082406"/>
            <a:ext cx="8972785" cy="1265657"/>
          </a:xfrm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{2}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≥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{4} </a:t>
            </a:r>
            <a:r>
              <a:rPr lang="en-US" sz="2400" dirty="0">
                <a:latin typeface="Calibri"/>
                <a:cs typeface="Calibri"/>
              </a:rPr>
              <a:t>≈ </a:t>
            </a:r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{6} </a:t>
            </a:r>
            <a:r>
              <a:rPr lang="en-US" sz="2400" dirty="0" smtClean="0">
                <a:latin typeface="Calibri"/>
                <a:cs typeface="Calibri"/>
              </a:rPr>
              <a:t>≈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{8}</a:t>
            </a:r>
            <a:r>
              <a:rPr lang="en-US" sz="2400" dirty="0" smtClean="0">
                <a:latin typeface="Calibri"/>
                <a:cs typeface="Calibri"/>
              </a:rPr>
              <a:t>             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Collectivity!</a:t>
            </a:r>
          </a:p>
          <a:p>
            <a:pPr marL="171450" lvl="1" indent="-171450">
              <a:buClr>
                <a:srgbClr val="000090"/>
              </a:buClr>
              <a:buFont typeface="Wingdings" charset="2"/>
              <a:buChar char="Ø"/>
            </a:pPr>
            <a:endParaRPr lang="en-US" sz="8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733347" y="5366986"/>
            <a:ext cx="725715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0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 descr="v2_allsystem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39"/>
          <a:stretch/>
        </p:blipFill>
        <p:spPr>
          <a:xfrm rot="5400000">
            <a:off x="2814466" y="-1534647"/>
            <a:ext cx="3418925" cy="901384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16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Fourier harmonics and multi-particle </a:t>
            </a:r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cumulants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6"/>
              </a:rPr>
              <a:t>PhysLettB.2016.12, 009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2335" y="5082406"/>
            <a:ext cx="8972785" cy="1265657"/>
          </a:xfrm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{2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} </a:t>
            </a:r>
            <a:r>
              <a:rPr lang="en-US" sz="2400" dirty="0" smtClean="0">
                <a:latin typeface="Calibri"/>
                <a:cs typeface="Calibri"/>
              </a:rPr>
              <a:t>≈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{4} </a:t>
            </a:r>
            <a:r>
              <a:rPr lang="en-US" sz="2400" dirty="0">
                <a:latin typeface="Calibri"/>
                <a:cs typeface="Calibri"/>
              </a:rPr>
              <a:t>≈ </a:t>
            </a:r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{6} </a:t>
            </a:r>
            <a:r>
              <a:rPr lang="en-US" sz="2400" dirty="0" smtClean="0">
                <a:latin typeface="Calibri"/>
                <a:cs typeface="Calibri"/>
              </a:rPr>
              <a:t>             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Collectivity!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{2} </a:t>
            </a:r>
            <a:r>
              <a:rPr lang="en-US" sz="2400" dirty="0">
                <a:latin typeface="Calibri"/>
                <a:cs typeface="Calibri"/>
              </a:rPr>
              <a:t>≈ 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{4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}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Possible interpretation from hydro (Scenario #1)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Less fluctuating sources in the IS</a:t>
            </a:r>
          </a:p>
          <a:p>
            <a:pPr marL="171450" lvl="1" indent="-171450">
              <a:buClr>
                <a:srgbClr val="000090"/>
              </a:buClr>
              <a:buFont typeface="Wingdings" charset="2"/>
              <a:buChar char="Ø"/>
            </a:pPr>
            <a:endParaRPr lang="en-US" sz="8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78984" y="5376881"/>
            <a:ext cx="725715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58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17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IS Geometry control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5.42.3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0"/>
          <a:stretch/>
        </p:blipFill>
        <p:spPr>
          <a:xfrm>
            <a:off x="5880562" y="3117272"/>
            <a:ext cx="1188720" cy="1280391"/>
          </a:xfrm>
          <a:prstGeom prst="rect">
            <a:avLst/>
          </a:prstGeom>
        </p:spPr>
      </p:pic>
      <p:pic>
        <p:nvPicPr>
          <p:cNvPr id="7" name="Picture 6" descr="Capture d'écran 2017-04-28 05.41.2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9"/>
          <a:stretch/>
        </p:blipFill>
        <p:spPr>
          <a:xfrm>
            <a:off x="0" y="1605966"/>
            <a:ext cx="4854563" cy="31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17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IS Geometry control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apture d'écran 2017-04-28 05.42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62" y="1756064"/>
            <a:ext cx="1188720" cy="2641600"/>
          </a:xfrm>
          <a:prstGeom prst="rect">
            <a:avLst/>
          </a:prstGeom>
        </p:spPr>
      </p:pic>
      <p:pic>
        <p:nvPicPr>
          <p:cNvPr id="7" name="Picture 6" descr="Capture d'écran 2017-04-28 05.41.2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9"/>
          <a:stretch/>
        </p:blipFill>
        <p:spPr>
          <a:xfrm>
            <a:off x="0" y="1605966"/>
            <a:ext cx="4854563" cy="31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17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IS Geometry control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Capture d'écran 2017-04-28 05.42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15" y="1756064"/>
            <a:ext cx="1073447" cy="1291936"/>
          </a:xfrm>
          <a:prstGeom prst="rect">
            <a:avLst/>
          </a:prstGeom>
        </p:spPr>
      </p:pic>
      <p:pic>
        <p:nvPicPr>
          <p:cNvPr id="4" name="Picture 3" descr="Capture d'écran 2017-04-28 05.42.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62" y="1756064"/>
            <a:ext cx="1188720" cy="2641600"/>
          </a:xfrm>
          <a:prstGeom prst="rect">
            <a:avLst/>
          </a:prstGeom>
        </p:spPr>
      </p:pic>
      <p:pic>
        <p:nvPicPr>
          <p:cNvPr id="7" name="Picture 6" descr="Capture d'écran 2017-04-28 05.41.2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9"/>
          <a:stretch/>
        </p:blipFill>
        <p:spPr>
          <a:xfrm>
            <a:off x="0" y="1605966"/>
            <a:ext cx="4854563" cy="31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17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IS Geometry control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2335" y="5082406"/>
            <a:ext cx="8972785" cy="1265657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IS modeling has large impact on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endParaRPr lang="en-US" sz="2400" b="1" baseline="-25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endParaRPr lang="en-US" sz="8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Unique opportunities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for probing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subnucleonic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quantum fluctuations in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yoctoseconds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Capture d'écran 2017-04-28 05.42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15" y="1756064"/>
            <a:ext cx="1073447" cy="1291936"/>
          </a:xfrm>
          <a:prstGeom prst="rect">
            <a:avLst/>
          </a:prstGeom>
        </p:spPr>
      </p:pic>
      <p:pic>
        <p:nvPicPr>
          <p:cNvPr id="4" name="Picture 3" descr="Capture d'écran 2017-04-28 05.42.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62" y="1756064"/>
            <a:ext cx="1188720" cy="2641600"/>
          </a:xfrm>
          <a:prstGeom prst="rect">
            <a:avLst/>
          </a:prstGeom>
        </p:spPr>
      </p:pic>
      <p:pic>
        <p:nvPicPr>
          <p:cNvPr id="7" name="Picture 6" descr="Capture d'écran 2017-04-28 05.41.2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9"/>
          <a:stretch/>
        </p:blipFill>
        <p:spPr>
          <a:xfrm>
            <a:off x="0" y="1605966"/>
            <a:ext cx="4854563" cy="3104572"/>
          </a:xfrm>
          <a:prstGeom prst="rect">
            <a:avLst/>
          </a:prstGeom>
        </p:spPr>
      </p:pic>
      <p:pic>
        <p:nvPicPr>
          <p:cNvPr id="23" name="Picture 22" descr="Capture d'écran 2017-04-28 05.41.2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5" r="77"/>
          <a:stretch/>
        </p:blipFill>
        <p:spPr>
          <a:xfrm>
            <a:off x="7215911" y="1651000"/>
            <a:ext cx="1893454" cy="2746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532582"/>
            <a:ext cx="8716818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3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17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IS Geometry control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2335" y="5082406"/>
            <a:ext cx="8972785" cy="1265657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IS modeling has large impact on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endParaRPr lang="en-US" sz="2400" b="1" baseline="-25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endParaRPr lang="en-US" sz="8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Unique opportunities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for probing </a:t>
            </a:r>
            <a:r>
              <a:rPr lang="en-US" sz="2400" b="1" dirty="0" err="1" smtClean="0">
                <a:solidFill>
                  <a:srgbClr val="000090"/>
                </a:solidFill>
                <a:latin typeface="Calibri"/>
                <a:cs typeface="Calibri"/>
              </a:rPr>
              <a:t>subnucleonic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 quantum fluctuations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yoctoseconds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Capture d'écran 2017-04-28 05.42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15" y="1756064"/>
            <a:ext cx="1073447" cy="1291936"/>
          </a:xfrm>
          <a:prstGeom prst="rect">
            <a:avLst/>
          </a:prstGeom>
        </p:spPr>
      </p:pic>
      <p:pic>
        <p:nvPicPr>
          <p:cNvPr id="4" name="Picture 3" descr="Capture d'écran 2017-04-28 05.42.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62" y="1756064"/>
            <a:ext cx="1188720" cy="2641600"/>
          </a:xfrm>
          <a:prstGeom prst="rect">
            <a:avLst/>
          </a:prstGeom>
        </p:spPr>
      </p:pic>
      <p:pic>
        <p:nvPicPr>
          <p:cNvPr id="7" name="Picture 6" descr="Capture d'écran 2017-04-28 05.41.2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9"/>
          <a:stretch/>
        </p:blipFill>
        <p:spPr>
          <a:xfrm>
            <a:off x="0" y="1605966"/>
            <a:ext cx="4854563" cy="3104572"/>
          </a:xfrm>
          <a:prstGeom prst="rect">
            <a:avLst/>
          </a:prstGeom>
        </p:spPr>
      </p:pic>
      <p:pic>
        <p:nvPicPr>
          <p:cNvPr id="23" name="Picture 22" descr="Capture d'écran 2017-04-28 05.41.2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5" r="77"/>
          <a:stretch/>
        </p:blipFill>
        <p:spPr>
          <a:xfrm>
            <a:off x="7215911" y="1651000"/>
            <a:ext cx="1893454" cy="274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3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18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One fluid to rule them all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2335" y="4674096"/>
            <a:ext cx="8972785" cy="1870988"/>
          </a:xfrm>
        </p:spPr>
        <p:txBody>
          <a:bodyPr>
            <a:normAutofit/>
          </a:bodyPr>
          <a:lstStyle/>
          <a:p>
            <a:pPr marL="0" lvl="1" indent="0">
              <a:buClr>
                <a:srgbClr val="000090"/>
              </a:buClr>
              <a:buNone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Scenario #1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Reproduce the data quite well</a:t>
            </a:r>
            <a:endParaRPr lang="en-US" sz="2400" b="1" baseline="-25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endParaRPr lang="en-US" sz="8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Emergence of a unified paradigm? 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Not yet… Applicability of hydro is still questionable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2" name="图片 2" descr="Screen Shot 2017-04-20 at 14.10.4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" y="1229194"/>
            <a:ext cx="9144000" cy="353798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arXiV</a:t>
            </a:r>
            <a:r>
              <a:rPr kumimoji="1" lang="en-US" altLang="zh-CN" dirty="0" smtClean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  <a:r>
              <a:rPr kumimoji="1" lang="en-US" altLang="zh-CN" dirty="0">
                <a:solidFill>
                  <a:schemeClr val="accent2"/>
                </a:solidFill>
                <a:latin typeface="Calibri"/>
                <a:cs typeface="Calibri"/>
              </a:rPr>
              <a:t>1701.07145</a:t>
            </a:r>
            <a:r>
              <a:rPr lang="hu-HU" dirty="0" smtClean="0">
                <a:solidFill>
                  <a:schemeClr val="accent2"/>
                </a:solidFill>
                <a:latin typeface="Calibri"/>
                <a:cs typeface="Calibri"/>
              </a:rPr>
              <a:t>9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555672"/>
            <a:ext cx="8716818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7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Phase transition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ZoneTexte 19"/>
          <p:cNvSpPr txBox="1"/>
          <p:nvPr/>
        </p:nvSpPr>
        <p:spPr>
          <a:xfrm>
            <a:off x="57725" y="1266340"/>
            <a:ext cx="904009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90"/>
                </a:solidFill>
              </a:rPr>
              <a:t>     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How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explain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the confinement in                  Is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it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possible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deconfine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quark?</a:t>
            </a:r>
          </a:p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                            hadrons?</a:t>
            </a:r>
            <a:endParaRPr lang="fr-FR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>
            <a:stCxn id="35" idx="0"/>
          </p:cNvCxnSpPr>
          <p:nvPr/>
        </p:nvCxnSpPr>
        <p:spPr>
          <a:xfrm>
            <a:off x="4577771" y="1266340"/>
            <a:ext cx="28865" cy="5222205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21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18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One fluid to rule them all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2335" y="4674096"/>
            <a:ext cx="8972785" cy="1870988"/>
          </a:xfrm>
        </p:spPr>
        <p:txBody>
          <a:bodyPr>
            <a:normAutofit/>
          </a:bodyPr>
          <a:lstStyle/>
          <a:p>
            <a:pPr marL="0" lvl="1" indent="0">
              <a:buClr>
                <a:srgbClr val="000090"/>
              </a:buClr>
              <a:buNone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Scenario #1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Reproduce the data quite well</a:t>
            </a:r>
            <a:endParaRPr lang="en-US" sz="2400" b="1" baseline="-25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endParaRPr lang="en-US" sz="8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Emergence of a unified paradigm? 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Not yet… Applicability of hydro is still questionable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2" name="图片 2" descr="Screen Shot 2017-04-20 at 14.10.4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" y="1229194"/>
            <a:ext cx="9144000" cy="353798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27101" y="4674096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arXiV</a:t>
            </a:r>
            <a:r>
              <a:rPr kumimoji="1" lang="en-US" altLang="zh-CN" dirty="0" smtClean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  <a:r>
              <a:rPr kumimoji="1" lang="en-US" altLang="zh-CN" dirty="0">
                <a:solidFill>
                  <a:schemeClr val="accent2"/>
                </a:solidFill>
                <a:latin typeface="Calibri"/>
                <a:cs typeface="Calibri"/>
              </a:rPr>
              <a:t>1701.07145</a:t>
            </a:r>
            <a:r>
              <a:rPr lang="hu-HU" dirty="0" smtClean="0">
                <a:solidFill>
                  <a:schemeClr val="accent2"/>
                </a:solidFill>
                <a:latin typeface="Calibri"/>
                <a:cs typeface="Calibri"/>
              </a:rPr>
              <a:t>9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85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19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Particle ID and mass ordering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575" y="1321881"/>
            <a:ext cx="4171372" cy="505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6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 descr="v2_PID_allsystems_ppsub_12015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0"/>
          <a:stretch/>
        </p:blipFill>
        <p:spPr>
          <a:xfrm rot="5400000">
            <a:off x="1400710" y="-281203"/>
            <a:ext cx="3428426" cy="618366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19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Particle ID and mass ordering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2335" y="5149272"/>
            <a:ext cx="8972785" cy="1395811"/>
          </a:xfrm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Large mass splitting at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&lt; 2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GeV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/c in high-multiplicity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pp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pPb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collisions</a:t>
            </a:r>
            <a:endParaRPr lang="en-US" sz="8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Common velocity field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62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 descr="v2_PID_allsystems_ppsub_pPb120150_PbPb150185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3367" y="-1689181"/>
            <a:ext cx="3428426" cy="899962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19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Particle ID and mass ordering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0" y="4813744"/>
            <a:ext cx="4802909" cy="1640165"/>
          </a:xfrm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Larger mass splitting in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pp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pPb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than in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PbPb</a:t>
            </a:r>
            <a:endParaRPr lang="en-US" sz="800" dirty="0" smtClean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631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 descr="v2_PID_allsystems_ppsub_pPb120150_PbPb150185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3367" y="-1689181"/>
            <a:ext cx="3428426" cy="899962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19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Particle ID and mass ordering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0" y="4813744"/>
            <a:ext cx="4802909" cy="1640165"/>
          </a:xfrm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Larger mass splitting in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pp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pPb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than in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PbPb</a:t>
            </a:r>
            <a:endParaRPr lang="en-US" sz="8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Lager radial flow in small systems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More explosive systems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3" name="图片 5" descr="Screen Shot 2017-04-20 at 15.19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02" y="4097197"/>
            <a:ext cx="3608716" cy="23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4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6452" y="1956562"/>
            <a:ext cx="7446818" cy="3570976"/>
            <a:chOff x="438727" y="1240740"/>
            <a:chExt cx="7446818" cy="3570976"/>
          </a:xfrm>
        </p:grpSpPr>
        <p:pic>
          <p:nvPicPr>
            <p:cNvPr id="3" name="Picture 2" descr="Capture d'écran 2017-04-28 06.25.1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240740"/>
              <a:ext cx="7123545" cy="357097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38727" y="1240740"/>
              <a:ext cx="2955637" cy="42180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29908" y="4267957"/>
              <a:ext cx="2955637" cy="42180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19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CGC + Lund fragmentation comparison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Content Placeholder 5"/>
          <p:cNvSpPr>
            <a:spLocks noGrp="1"/>
          </p:cNvSpPr>
          <p:nvPr>
            <p:ph idx="1"/>
          </p:nvPr>
        </p:nvSpPr>
        <p:spPr>
          <a:xfrm>
            <a:off x="0" y="5253182"/>
            <a:ext cx="9109365" cy="1362357"/>
          </a:xfrm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Connection to the initial state is a key to further differentiate the two scenarios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8727" y="1240740"/>
            <a:ext cx="2955637" cy="42180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17005" y="1125289"/>
            <a:ext cx="9092360" cy="164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0090"/>
              </a:buClr>
              <a:buNone/>
            </a:pP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Scenario #2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Initial interaction model confronting the data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52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Looking into the details! 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New insights to IS fluctuation of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</a:t>
            </a: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 and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pPb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8550" y="1229196"/>
            <a:ext cx="5744177" cy="5201622"/>
          </a:xfrm>
          <a:ln>
            <a:noFill/>
          </a:ln>
        </p:spPr>
        <p:txBody>
          <a:bodyPr>
            <a:normAutofit/>
          </a:bodyPr>
          <a:lstStyle/>
          <a:p>
            <a:pPr marL="0" lvl="1" indent="0">
              <a:buClr>
                <a:srgbClr val="000090"/>
              </a:buClr>
              <a:buNone/>
            </a:pPr>
            <a:r>
              <a:rPr lang="en-US" sz="2400" b="1" dirty="0" smtClean="0">
                <a:latin typeface="Calibri"/>
                <a:cs typeface="Calibri"/>
              </a:rPr>
              <a:t>Can we do better?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dirty="0" smtClean="0">
                <a:latin typeface="Calibri"/>
                <a:cs typeface="Calibri"/>
              </a:rPr>
              <a:t>orrelations between flow harmonics access details about: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edium response (</a:t>
            </a:r>
            <a:r>
              <a:rPr lang="en-US" sz="2000" dirty="0" err="1" smtClean="0">
                <a:latin typeface="Calibri"/>
                <a:cs typeface="Calibri"/>
              </a:rPr>
              <a:t>η</a:t>
            </a:r>
            <a:r>
              <a:rPr lang="en-US" sz="2000" dirty="0" smtClean="0">
                <a:latin typeface="Calibri"/>
                <a:cs typeface="Calibri"/>
              </a:rPr>
              <a:t>/s, …)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I</a:t>
            </a:r>
            <a:r>
              <a:rPr lang="en-US" sz="2000" dirty="0" smtClean="0">
                <a:latin typeface="Calibri"/>
                <a:cs typeface="Calibri"/>
              </a:rPr>
              <a:t>nitial correlations (geometry + fluctuations)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How to study non-diagonal terms (</a:t>
            </a:r>
            <a:r>
              <a:rPr lang="en-US" sz="2400" dirty="0" err="1" smtClean="0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n</a:t>
            </a:r>
            <a:r>
              <a:rPr lang="en-US" sz="2400" dirty="0" err="1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m</a:t>
            </a:r>
            <a:r>
              <a:rPr lang="en-US" sz="2400" dirty="0" smtClean="0">
                <a:latin typeface="Calibri"/>
                <a:cs typeface="Calibri"/>
              </a:rPr>
              <a:t>) well understood in A-A collisions with hydro?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Mixed harmonic </a:t>
            </a: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see </a:t>
            </a:r>
            <a:r>
              <a:rPr lang="en-US" sz="1600" b="1" dirty="0" err="1" smtClean="0">
                <a:solidFill>
                  <a:srgbClr val="000090"/>
                </a:solidFill>
                <a:latin typeface="Calibri"/>
                <a:cs typeface="Calibri"/>
              </a:rPr>
              <a:t>Shengquan’s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 talk tomorrow 8.50 am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Event shape engineering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Others?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50" y="3244273"/>
            <a:ext cx="5559450" cy="26208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3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8550" y="1229196"/>
            <a:ext cx="5744177" cy="5201622"/>
          </a:xfrm>
          <a:ln>
            <a:noFill/>
          </a:ln>
        </p:spPr>
        <p:txBody>
          <a:bodyPr>
            <a:normAutofit/>
          </a:bodyPr>
          <a:lstStyle/>
          <a:p>
            <a:pPr marL="0" lvl="1" indent="0">
              <a:buClr>
                <a:srgbClr val="000090"/>
              </a:buClr>
              <a:buNone/>
            </a:pPr>
            <a:r>
              <a:rPr lang="en-US" sz="2400" b="1" dirty="0" smtClean="0">
                <a:latin typeface="Calibri"/>
                <a:cs typeface="Calibri"/>
              </a:rPr>
              <a:t>Can we do better?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dirty="0" smtClean="0">
                <a:latin typeface="Calibri"/>
                <a:cs typeface="Calibri"/>
              </a:rPr>
              <a:t>orrelations between flow harmonics access details about: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edium response 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η</a:t>
            </a:r>
            <a:r>
              <a:rPr lang="en-US" sz="2000" dirty="0">
                <a:latin typeface="Calibri"/>
                <a:cs typeface="Calibri"/>
              </a:rPr>
              <a:t>/s, …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I</a:t>
            </a:r>
            <a:r>
              <a:rPr lang="en-US" sz="2000" dirty="0" smtClean="0">
                <a:latin typeface="Calibri"/>
                <a:cs typeface="Calibri"/>
              </a:rPr>
              <a:t>nitial correlations </a:t>
            </a:r>
            <a:r>
              <a:rPr lang="en-US" sz="2000" dirty="0">
                <a:latin typeface="Calibri"/>
                <a:cs typeface="Calibri"/>
              </a:rPr>
              <a:t>(geometry + fluctuations)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How to study harmonic correlations (</a:t>
            </a:r>
            <a:r>
              <a:rPr lang="en-US" sz="2400" dirty="0" err="1" smtClean="0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n</a:t>
            </a:r>
            <a:r>
              <a:rPr lang="en-US" sz="2400" dirty="0" err="1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m</a:t>
            </a:r>
            <a:r>
              <a:rPr lang="en-US" sz="2400" dirty="0" smtClean="0">
                <a:latin typeface="Calibri"/>
                <a:cs typeface="Calibri"/>
              </a:rPr>
              <a:t>)?</a:t>
            </a:r>
          </a:p>
          <a:p>
            <a:pPr marL="400050" lvl="2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Looking into the details! 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New insights to IS fluctuation of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</a:t>
            </a: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 and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pPb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30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8550" y="1229196"/>
            <a:ext cx="5744177" cy="5201622"/>
          </a:xfrm>
          <a:ln>
            <a:noFill/>
          </a:ln>
        </p:spPr>
        <p:txBody>
          <a:bodyPr>
            <a:normAutofit/>
          </a:bodyPr>
          <a:lstStyle/>
          <a:p>
            <a:pPr marL="0" lvl="1" indent="0">
              <a:buClr>
                <a:srgbClr val="000090"/>
              </a:buClr>
              <a:buNone/>
            </a:pPr>
            <a:r>
              <a:rPr lang="en-US" sz="2400" b="1" dirty="0" smtClean="0">
                <a:latin typeface="Calibri"/>
                <a:cs typeface="Calibri"/>
              </a:rPr>
              <a:t>Can we do better?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dirty="0" smtClean="0">
                <a:latin typeface="Calibri"/>
                <a:cs typeface="Calibri"/>
              </a:rPr>
              <a:t>orrelations between flow harmonics access details about: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edium response 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η</a:t>
            </a:r>
            <a:r>
              <a:rPr lang="en-US" sz="2000" dirty="0">
                <a:latin typeface="Calibri"/>
                <a:cs typeface="Calibri"/>
              </a:rPr>
              <a:t>/s, …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I</a:t>
            </a:r>
            <a:r>
              <a:rPr lang="en-US" sz="2000" dirty="0" smtClean="0">
                <a:latin typeface="Calibri"/>
                <a:cs typeface="Calibri"/>
              </a:rPr>
              <a:t>nitial correlations </a:t>
            </a:r>
            <a:r>
              <a:rPr lang="en-US" sz="2000" dirty="0">
                <a:latin typeface="Calibri"/>
                <a:cs typeface="Calibri"/>
              </a:rPr>
              <a:t>(geometry + fluctuations)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How to study harmonic correlations (</a:t>
            </a:r>
            <a:r>
              <a:rPr lang="en-US" sz="2400" dirty="0" err="1" smtClean="0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n</a:t>
            </a:r>
            <a:r>
              <a:rPr lang="en-US" sz="2400" dirty="0" err="1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m</a:t>
            </a:r>
            <a:r>
              <a:rPr lang="en-US" sz="2400" dirty="0" smtClean="0">
                <a:latin typeface="Calibri"/>
                <a:cs typeface="Calibri"/>
              </a:rPr>
              <a:t>)?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Mixed harmonic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n</a:t>
            </a: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 err="1" smtClean="0">
                <a:latin typeface="Calibri"/>
                <a:cs typeface="Calibri"/>
              </a:rPr>
              <a:t>Ψ</a:t>
            </a:r>
            <a:r>
              <a:rPr lang="en-US" sz="2000" baseline="-25000" dirty="0" err="1" smtClean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Looking into the details! 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New insights to IS fluctuation of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</a:t>
            </a: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 and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pPb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95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8550" y="1229196"/>
            <a:ext cx="5744177" cy="5201622"/>
          </a:xfrm>
          <a:ln>
            <a:noFill/>
          </a:ln>
        </p:spPr>
        <p:txBody>
          <a:bodyPr>
            <a:normAutofit/>
          </a:bodyPr>
          <a:lstStyle/>
          <a:p>
            <a:pPr marL="0" lvl="1" indent="0">
              <a:buClr>
                <a:srgbClr val="000090"/>
              </a:buClr>
              <a:buNone/>
            </a:pPr>
            <a:r>
              <a:rPr lang="en-US" sz="2400" b="1" dirty="0" smtClean="0">
                <a:latin typeface="Calibri"/>
                <a:cs typeface="Calibri"/>
              </a:rPr>
              <a:t>Can we do better?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dirty="0" smtClean="0">
                <a:latin typeface="Calibri"/>
                <a:cs typeface="Calibri"/>
              </a:rPr>
              <a:t>orrelations between flow harmonics access details about: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edium response 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η</a:t>
            </a:r>
            <a:r>
              <a:rPr lang="en-US" sz="2000" dirty="0">
                <a:latin typeface="Calibri"/>
                <a:cs typeface="Calibri"/>
              </a:rPr>
              <a:t>/s, …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I</a:t>
            </a:r>
            <a:r>
              <a:rPr lang="en-US" sz="2000" dirty="0" smtClean="0">
                <a:latin typeface="Calibri"/>
                <a:cs typeface="Calibri"/>
              </a:rPr>
              <a:t>nitial correlations </a:t>
            </a:r>
            <a:r>
              <a:rPr lang="en-US" sz="2000" dirty="0">
                <a:latin typeface="Calibri"/>
                <a:cs typeface="Calibri"/>
              </a:rPr>
              <a:t>(geometry + fluctuations)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How to study harmonic correlations (</a:t>
            </a:r>
            <a:r>
              <a:rPr lang="en-US" sz="2400" dirty="0" err="1" smtClean="0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n</a:t>
            </a:r>
            <a:r>
              <a:rPr lang="en-US" sz="2400" dirty="0" err="1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m</a:t>
            </a:r>
            <a:r>
              <a:rPr lang="en-US" sz="2400" dirty="0" smtClean="0">
                <a:latin typeface="Calibri"/>
                <a:cs typeface="Calibri"/>
              </a:rPr>
              <a:t>)?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Mixed harmonic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n</a:t>
            </a: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 err="1" smtClean="0">
                <a:latin typeface="Calibri"/>
                <a:cs typeface="Calibri"/>
              </a:rPr>
              <a:t>Ψ</a:t>
            </a:r>
            <a:r>
              <a:rPr lang="en-US" sz="2000" baseline="-25000" dirty="0" err="1" smtClean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Event Shape Engineering (ESE)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Looking into the details! 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New insights to IS fluctuation of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</a:t>
            </a: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 and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pPb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738085" y="1229196"/>
            <a:ext cx="3064506" cy="2626476"/>
            <a:chOff x="3279075" y="340589"/>
            <a:chExt cx="3921824" cy="3365500"/>
          </a:xfrm>
        </p:grpSpPr>
        <p:pic>
          <p:nvPicPr>
            <p:cNvPr id="22" name="Picture 21" descr="fig_07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60"/>
            <a:stretch/>
          </p:blipFill>
          <p:spPr>
            <a:xfrm>
              <a:off x="3279075" y="340589"/>
              <a:ext cx="773376" cy="3365500"/>
            </a:xfrm>
            <a:prstGeom prst="rect">
              <a:avLst/>
            </a:prstGeom>
          </p:spPr>
        </p:pic>
        <p:pic>
          <p:nvPicPr>
            <p:cNvPr id="23" name="Picture 22" descr="fig_07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75"/>
            <a:stretch/>
          </p:blipFill>
          <p:spPr>
            <a:xfrm>
              <a:off x="3994726" y="340589"/>
              <a:ext cx="3206173" cy="33655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743041" y="3729173"/>
            <a:ext cx="3059550" cy="2626476"/>
            <a:chOff x="3267530" y="3492500"/>
            <a:chExt cx="3933370" cy="3366614"/>
          </a:xfrm>
        </p:grpSpPr>
        <p:pic>
          <p:nvPicPr>
            <p:cNvPr id="25" name="Picture 24" descr="fig_09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75"/>
            <a:stretch/>
          </p:blipFill>
          <p:spPr>
            <a:xfrm>
              <a:off x="3994726" y="3492500"/>
              <a:ext cx="3206174" cy="3365500"/>
            </a:xfrm>
            <a:prstGeom prst="rect">
              <a:avLst/>
            </a:prstGeom>
          </p:spPr>
        </p:pic>
        <p:pic>
          <p:nvPicPr>
            <p:cNvPr id="29" name="Picture 28" descr="fig_09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60"/>
            <a:stretch/>
          </p:blipFill>
          <p:spPr>
            <a:xfrm>
              <a:off x="3267530" y="3493614"/>
              <a:ext cx="773376" cy="33655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5345526" y="6124963"/>
            <a:ext cx="2239838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  <a:hlinkClick r:id="rId7"/>
              </a:rPr>
              <a:t>PhysRevC.92, 034903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79239" y="6113203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ATLAS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2" name="Picture 31" descr="Capture d'écran 2017-02-03 11.52.4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3" y="4733647"/>
            <a:ext cx="841759" cy="1137112"/>
          </a:xfrm>
          <a:prstGeom prst="rect">
            <a:avLst/>
          </a:prstGeom>
        </p:spPr>
      </p:pic>
      <p:pic>
        <p:nvPicPr>
          <p:cNvPr id="33" name="Picture 32" descr="Capture d'écran 2017-02-03 11.52.3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" y="4733647"/>
            <a:ext cx="1036779" cy="11371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59434" y="4836910"/>
            <a:ext cx="364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q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cut: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Calibri"/>
                <a:cs typeface="Calibri"/>
              </a:rPr>
              <a:t>S</a:t>
            </a:r>
            <a:r>
              <a:rPr lang="en-US" dirty="0" smtClean="0">
                <a:latin typeface="Calibri"/>
                <a:cs typeface="Calibri"/>
              </a:rPr>
              <a:t>ame centrality (initial geometry)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Calibri"/>
                <a:cs typeface="Calibri"/>
              </a:rPr>
              <a:t>Different </a:t>
            </a:r>
            <a:r>
              <a:rPr lang="en-US" dirty="0" err="1" smtClean="0">
                <a:latin typeface="Calibri"/>
                <a:cs typeface="Calibri"/>
              </a:rPr>
              <a:t>ellipticity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03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Phase transition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ZoneTexte 19"/>
          <p:cNvSpPr txBox="1"/>
          <p:nvPr/>
        </p:nvSpPr>
        <p:spPr>
          <a:xfrm>
            <a:off x="57725" y="1266340"/>
            <a:ext cx="904009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90"/>
                </a:solidFill>
              </a:rPr>
              <a:t>     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How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explain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the confinement in                  Is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it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possible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deconfine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quark?</a:t>
            </a:r>
          </a:p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                            hadrons?</a:t>
            </a:r>
            <a:endParaRPr lang="fr-FR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>
            <a:stCxn id="35" idx="0"/>
          </p:cNvCxnSpPr>
          <p:nvPr/>
        </p:nvCxnSpPr>
        <p:spPr>
          <a:xfrm>
            <a:off x="4577771" y="1266340"/>
            <a:ext cx="28865" cy="5222205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9" descr="alpha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99" y="2068937"/>
            <a:ext cx="3371273" cy="30190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725" y="5149349"/>
            <a:ext cx="452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High </a:t>
            </a:r>
            <a:r>
              <a:rPr lang="fr-FR" dirty="0" err="1">
                <a:latin typeface="Calibri"/>
                <a:cs typeface="Calibri"/>
              </a:rPr>
              <a:t>energy</a:t>
            </a:r>
            <a:r>
              <a:rPr lang="fr-FR" dirty="0">
                <a:latin typeface="Calibri"/>
                <a:cs typeface="Calibri"/>
              </a:rPr>
              <a:t> (</a:t>
            </a:r>
            <a:r>
              <a:rPr lang="fr-FR" dirty="0" err="1">
                <a:solidFill>
                  <a:srgbClr val="FF0000"/>
                </a:solidFill>
                <a:latin typeface="Calibri"/>
                <a:cs typeface="Calibri"/>
              </a:rPr>
              <a:t>small</a:t>
            </a:r>
            <a:r>
              <a:rPr lang="fr-FR" dirty="0">
                <a:solidFill>
                  <a:srgbClr val="FF0000"/>
                </a:solidFill>
                <a:latin typeface="Calibri"/>
                <a:cs typeface="Calibri"/>
              </a:rPr>
              <a:t> distance</a:t>
            </a:r>
            <a:r>
              <a:rPr lang="fr-FR" dirty="0" smtClean="0">
                <a:latin typeface="Calibri"/>
                <a:cs typeface="Calibri"/>
              </a:rPr>
              <a:t>) </a:t>
            </a:r>
            <a:r>
              <a:rPr lang="fr-FR" dirty="0" smtClean="0"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weak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coupling</a:t>
            </a:r>
            <a:endParaRPr lang="fr-F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76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693728" y="6545084"/>
            <a:ext cx="450486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20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8550" y="1229196"/>
            <a:ext cx="5744177" cy="5201622"/>
          </a:xfrm>
          <a:ln>
            <a:noFill/>
          </a:ln>
        </p:spPr>
        <p:txBody>
          <a:bodyPr>
            <a:normAutofit/>
          </a:bodyPr>
          <a:lstStyle/>
          <a:p>
            <a:pPr marL="0" lvl="1" indent="0">
              <a:buClr>
                <a:srgbClr val="000090"/>
              </a:buClr>
              <a:buNone/>
            </a:pPr>
            <a:r>
              <a:rPr lang="en-US" sz="2400" b="1" dirty="0" smtClean="0">
                <a:latin typeface="Calibri"/>
                <a:cs typeface="Calibri"/>
              </a:rPr>
              <a:t>Can we do better?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>
                <a:latin typeface="Calibri"/>
                <a:cs typeface="Calibri"/>
              </a:rPr>
              <a:t>C</a:t>
            </a:r>
            <a:r>
              <a:rPr lang="en-US" sz="2400" dirty="0" smtClean="0">
                <a:latin typeface="Calibri"/>
                <a:cs typeface="Calibri"/>
              </a:rPr>
              <a:t>orrelations between flow harmonics access details about: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edium response 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η</a:t>
            </a:r>
            <a:r>
              <a:rPr lang="en-US" sz="2000" dirty="0">
                <a:latin typeface="Calibri"/>
                <a:cs typeface="Calibri"/>
              </a:rPr>
              <a:t>/s, …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I</a:t>
            </a:r>
            <a:r>
              <a:rPr lang="en-US" sz="2000" dirty="0" smtClean="0">
                <a:latin typeface="Calibri"/>
                <a:cs typeface="Calibri"/>
              </a:rPr>
              <a:t>nitial correlations </a:t>
            </a:r>
            <a:r>
              <a:rPr lang="en-US" sz="2000" dirty="0">
                <a:latin typeface="Calibri"/>
                <a:cs typeface="Calibri"/>
              </a:rPr>
              <a:t>(geometry + fluctuations)</a:t>
            </a: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How to study harmonic correlations (</a:t>
            </a:r>
            <a:r>
              <a:rPr lang="en-US" sz="2400" dirty="0" err="1" smtClean="0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n</a:t>
            </a:r>
            <a:r>
              <a:rPr lang="en-US" sz="2400" dirty="0" err="1">
                <a:latin typeface="Calibri"/>
                <a:cs typeface="Calibri"/>
              </a:rPr>
              <a:t>v</a:t>
            </a:r>
            <a:r>
              <a:rPr lang="en-US" sz="2400" baseline="-25000" dirty="0" err="1" smtClean="0">
                <a:latin typeface="Calibri"/>
                <a:cs typeface="Calibri"/>
              </a:rPr>
              <a:t>m</a:t>
            </a:r>
            <a:r>
              <a:rPr lang="en-US" sz="2400" dirty="0" smtClean="0">
                <a:latin typeface="Calibri"/>
                <a:cs typeface="Calibri"/>
              </a:rPr>
              <a:t>)?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Mixed harmonic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n</a:t>
            </a: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 err="1" smtClean="0">
                <a:latin typeface="Calibri"/>
                <a:cs typeface="Calibri"/>
              </a:rPr>
              <a:t>Ψ</a:t>
            </a:r>
            <a:r>
              <a:rPr lang="en-US" sz="2000" baseline="-25000" dirty="0" err="1" smtClean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Event Shape Engineering (ESE)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Symmetric </a:t>
            </a:r>
            <a:r>
              <a:rPr lang="en-US" sz="2000" b="1" dirty="0" err="1" smtClean="0">
                <a:solidFill>
                  <a:srgbClr val="FF0000"/>
                </a:solidFill>
                <a:latin typeface="Calibri"/>
                <a:cs typeface="Calibri"/>
              </a:rPr>
              <a:t>cumulant</a:t>
            </a:r>
            <a:endParaRPr lang="en-US" sz="20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20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Looking into the details! 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New insights to IS fluctuation of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</a:t>
            </a:r>
            <a:r>
              <a:rPr lang="en-US" sz="2800" i="1" dirty="0" smtClean="0">
                <a:solidFill>
                  <a:srgbClr val="000090"/>
                </a:solidFill>
                <a:latin typeface="Calibri"/>
                <a:cs typeface="Calibri"/>
              </a:rPr>
              <a:t> and </a:t>
            </a:r>
            <a:r>
              <a:rPr lang="en-US" sz="2800" i="1" dirty="0" err="1" smtClean="0">
                <a:solidFill>
                  <a:srgbClr val="000090"/>
                </a:solidFill>
                <a:latin typeface="Calibri"/>
                <a:cs typeface="Calibri"/>
              </a:rPr>
              <a:t>pPb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738085" y="1229196"/>
            <a:ext cx="3064506" cy="2626476"/>
            <a:chOff x="3279075" y="340589"/>
            <a:chExt cx="3921824" cy="3365500"/>
          </a:xfrm>
        </p:grpSpPr>
        <p:pic>
          <p:nvPicPr>
            <p:cNvPr id="22" name="Picture 21" descr="fig_07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60"/>
            <a:stretch/>
          </p:blipFill>
          <p:spPr>
            <a:xfrm>
              <a:off x="3279075" y="340589"/>
              <a:ext cx="773376" cy="3365500"/>
            </a:xfrm>
            <a:prstGeom prst="rect">
              <a:avLst/>
            </a:prstGeom>
          </p:spPr>
        </p:pic>
        <p:pic>
          <p:nvPicPr>
            <p:cNvPr id="23" name="Picture 22" descr="fig_07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75"/>
            <a:stretch/>
          </p:blipFill>
          <p:spPr>
            <a:xfrm>
              <a:off x="3994726" y="340589"/>
              <a:ext cx="3206173" cy="33655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743041" y="3729173"/>
            <a:ext cx="3059550" cy="2626476"/>
            <a:chOff x="3267530" y="3492500"/>
            <a:chExt cx="3933370" cy="3366614"/>
          </a:xfrm>
        </p:grpSpPr>
        <p:pic>
          <p:nvPicPr>
            <p:cNvPr id="25" name="Picture 24" descr="fig_09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75"/>
            <a:stretch/>
          </p:blipFill>
          <p:spPr>
            <a:xfrm>
              <a:off x="3994726" y="3492500"/>
              <a:ext cx="3206174" cy="3365500"/>
            </a:xfrm>
            <a:prstGeom prst="rect">
              <a:avLst/>
            </a:prstGeom>
          </p:spPr>
        </p:pic>
        <p:pic>
          <p:nvPicPr>
            <p:cNvPr id="29" name="Picture 28" descr="fig_09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260"/>
            <a:stretch/>
          </p:blipFill>
          <p:spPr>
            <a:xfrm>
              <a:off x="3267530" y="3493614"/>
              <a:ext cx="773376" cy="33655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5345526" y="6124963"/>
            <a:ext cx="2239838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  <a:hlinkClick r:id="rId7"/>
              </a:rPr>
              <a:t>PhysRevC.92, 034903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79239" y="6113203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ATLAS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2" name="Picture 31" descr="Capture d'écran 2017-02-03 11.52.4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3" y="4733647"/>
            <a:ext cx="841759" cy="1137112"/>
          </a:xfrm>
          <a:prstGeom prst="rect">
            <a:avLst/>
          </a:prstGeom>
        </p:spPr>
      </p:pic>
      <p:pic>
        <p:nvPicPr>
          <p:cNvPr id="33" name="Picture 32" descr="Capture d'écran 2017-02-03 11.52.3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" y="4733647"/>
            <a:ext cx="1036779" cy="11371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59434" y="4836910"/>
            <a:ext cx="364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q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cut: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Calibri"/>
                <a:cs typeface="Calibri"/>
              </a:rPr>
              <a:t>S</a:t>
            </a:r>
            <a:r>
              <a:rPr lang="en-US" dirty="0" smtClean="0">
                <a:latin typeface="Calibri"/>
                <a:cs typeface="Calibri"/>
              </a:rPr>
              <a:t>ame centrality (initial geometry)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Calibri"/>
                <a:cs typeface="Calibri"/>
              </a:rPr>
              <a:t>Different </a:t>
            </a:r>
            <a:r>
              <a:rPr lang="en-US" dirty="0" err="1" smtClean="0">
                <a:latin typeface="Calibri"/>
                <a:cs typeface="Calibri"/>
              </a:rPr>
              <a:t>ellipticity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02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2-03 08.3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21" y="1119917"/>
            <a:ext cx="4491847" cy="3405906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5" y="1339272"/>
            <a:ext cx="4776667" cy="5205811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Correlation between harmonics:</a:t>
            </a:r>
          </a:p>
          <a:p>
            <a:pPr marL="400050" lvl="2" indent="0">
              <a:buClr>
                <a:srgbClr val="000090"/>
              </a:buClr>
              <a:buNone/>
            </a:pPr>
            <a:r>
              <a:rPr lang="en-US" sz="2000" dirty="0" smtClean="0">
                <a:latin typeface="Calibri"/>
                <a:cs typeface="Calibri"/>
              </a:rPr>
              <a:t>  </a:t>
            </a:r>
          </a:p>
          <a:p>
            <a:pPr marL="0" lvl="1" indent="0">
              <a:buClr>
                <a:srgbClr val="000090"/>
              </a:buClr>
              <a:buNone/>
            </a:pPr>
            <a:endParaRPr lang="en-US" sz="900" dirty="0" smtClean="0"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Symmetric </a:t>
            </a:r>
            <a:r>
              <a:rPr lang="en-US" sz="2400" dirty="0" err="1" smtClean="0">
                <a:latin typeface="Calibri"/>
                <a:cs typeface="Calibri"/>
              </a:rPr>
              <a:t>Cumulant</a:t>
            </a:r>
            <a:r>
              <a:rPr lang="en-US" sz="2400" dirty="0" smtClean="0">
                <a:latin typeface="Calibri"/>
                <a:cs typeface="Calibri"/>
              </a:rPr>
              <a:t> (SC) developed by ALICE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New observable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Base on 4-particle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technique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Non-flow free at first order</a:t>
            </a:r>
          </a:p>
          <a:p>
            <a:pPr marL="0" lvl="1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21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Symmetric </a:t>
            </a:r>
            <a:r>
              <a:rPr lang="en-US" sz="2800" b="1" dirty="0" err="1">
                <a:solidFill>
                  <a:srgbClr val="000090"/>
                </a:solidFill>
                <a:latin typeface="Calibri"/>
                <a:cs typeface="Calibri"/>
              </a:rPr>
              <a:t>C</a:t>
            </a:r>
            <a:r>
              <a:rPr lang="en-US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umulants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(SC) in A-A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336338"/>
              </p:ext>
            </p:extLst>
          </p:nvPr>
        </p:nvGraphicFramePr>
        <p:xfrm>
          <a:off x="798054" y="1814524"/>
          <a:ext cx="2935293" cy="46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7" imgW="1778000" imgH="279400" progId="Equation.3">
                  <p:embed/>
                </p:oleObj>
              </mc:Choice>
              <mc:Fallback>
                <p:oleObj name="Equation" r:id="rId7" imgW="1778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054" y="1814524"/>
                        <a:ext cx="2935293" cy="46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7662" y="4399312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9"/>
              </a:rPr>
              <a:t>PhysRevLett.117, 182301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9074" y="4387552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ALICE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005" y="2289032"/>
            <a:ext cx="4670450" cy="22367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1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2-03 08.3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21" y="1119917"/>
            <a:ext cx="4491847" cy="3405906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5" y="1339272"/>
            <a:ext cx="4776667" cy="5205811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Correlation between harmonics:</a:t>
            </a:r>
          </a:p>
          <a:p>
            <a:pPr marL="400050" lvl="2" indent="0">
              <a:buClr>
                <a:srgbClr val="000090"/>
              </a:buClr>
              <a:buNone/>
            </a:pPr>
            <a:r>
              <a:rPr lang="en-US" sz="2000" dirty="0" smtClean="0">
                <a:latin typeface="Calibri"/>
                <a:cs typeface="Calibri"/>
              </a:rPr>
              <a:t>  </a:t>
            </a:r>
          </a:p>
          <a:p>
            <a:pPr marL="0" lvl="1" indent="0">
              <a:buClr>
                <a:srgbClr val="000090"/>
              </a:buClr>
              <a:buNone/>
            </a:pPr>
            <a:endParaRPr lang="en-US" sz="900" dirty="0" smtClean="0"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Symmetric </a:t>
            </a:r>
            <a:r>
              <a:rPr lang="en-US" sz="2400" dirty="0" err="1" smtClean="0">
                <a:latin typeface="Calibri"/>
                <a:cs typeface="Calibri"/>
              </a:rPr>
              <a:t>Cumulant</a:t>
            </a:r>
            <a:r>
              <a:rPr lang="en-US" sz="2400" dirty="0" smtClean="0">
                <a:latin typeface="Calibri"/>
                <a:cs typeface="Calibri"/>
              </a:rPr>
              <a:t> (SC) developed by ALICE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New observable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Base on 4-particle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technique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Non-flow free at first order</a:t>
            </a:r>
          </a:p>
          <a:p>
            <a:pPr marL="0" lvl="1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21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Symmetric </a:t>
            </a:r>
            <a:r>
              <a:rPr lang="en-US" sz="2800" b="1" dirty="0" err="1">
                <a:solidFill>
                  <a:srgbClr val="000090"/>
                </a:solidFill>
                <a:latin typeface="Calibri"/>
                <a:cs typeface="Calibri"/>
              </a:rPr>
              <a:t>C</a:t>
            </a:r>
            <a:r>
              <a:rPr lang="en-US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umulants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(SC) in A-A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849254"/>
              </p:ext>
            </p:extLst>
          </p:nvPr>
        </p:nvGraphicFramePr>
        <p:xfrm>
          <a:off x="798054" y="1814524"/>
          <a:ext cx="2935293" cy="46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7" imgW="1778000" imgH="279400" progId="Equation.3">
                  <p:embed/>
                </p:oleObj>
              </mc:Choice>
              <mc:Fallback>
                <p:oleObj name="Equation" r:id="rId7" imgW="1778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054" y="1814524"/>
                        <a:ext cx="2935293" cy="46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47662" y="4399312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9"/>
              </a:rPr>
              <a:t>PhysRevLett.117, 182301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9074" y="4387552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ALICE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13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'écran 2017-02-03 08.3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21" y="1119917"/>
            <a:ext cx="4491847" cy="3405906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5" y="1339272"/>
            <a:ext cx="4776667" cy="5205811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Correlation between harmonics:</a:t>
            </a:r>
          </a:p>
          <a:p>
            <a:pPr marL="400050" lvl="2" indent="0">
              <a:buClr>
                <a:srgbClr val="000090"/>
              </a:buClr>
              <a:buNone/>
            </a:pPr>
            <a:r>
              <a:rPr lang="en-US" sz="2000" dirty="0" smtClean="0">
                <a:latin typeface="Calibri"/>
                <a:cs typeface="Calibri"/>
              </a:rPr>
              <a:t>  </a:t>
            </a:r>
          </a:p>
          <a:p>
            <a:pPr marL="0" lvl="1" indent="0">
              <a:buClr>
                <a:srgbClr val="000090"/>
              </a:buClr>
              <a:buNone/>
            </a:pPr>
            <a:endParaRPr lang="en-US" sz="900" dirty="0" smtClean="0">
              <a:latin typeface="Calibri"/>
              <a:cs typeface="Calibri"/>
            </a:endParaRPr>
          </a:p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Symmetric </a:t>
            </a:r>
            <a:r>
              <a:rPr lang="en-US" sz="2400" dirty="0" err="1" smtClean="0">
                <a:latin typeface="Calibri"/>
                <a:cs typeface="Calibri"/>
              </a:rPr>
              <a:t>Cumulant</a:t>
            </a:r>
            <a:r>
              <a:rPr lang="en-US" sz="2400" dirty="0" smtClean="0">
                <a:latin typeface="Calibri"/>
                <a:cs typeface="Calibri"/>
              </a:rPr>
              <a:t> (SC) developed by ALICE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New observable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Base on 4-particle </a:t>
            </a:r>
            <a:r>
              <a:rPr lang="en-US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cumulant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technique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Non-flow free at first order</a:t>
            </a:r>
          </a:p>
          <a:p>
            <a:pPr marL="0" lvl="1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21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Symmetric </a:t>
            </a:r>
            <a:r>
              <a:rPr lang="en-US" sz="2800" b="1" dirty="0" err="1">
                <a:solidFill>
                  <a:srgbClr val="000090"/>
                </a:solidFill>
                <a:latin typeface="Calibri"/>
                <a:cs typeface="Calibri"/>
              </a:rPr>
              <a:t>C</a:t>
            </a:r>
            <a:r>
              <a:rPr lang="en-US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umulants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(SC) in A-A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012085"/>
              </p:ext>
            </p:extLst>
          </p:nvPr>
        </p:nvGraphicFramePr>
        <p:xfrm>
          <a:off x="798054" y="1814524"/>
          <a:ext cx="2935293" cy="46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7" imgW="1778000" imgH="279400" progId="Equation.3">
                  <p:embed/>
                </p:oleObj>
              </mc:Choice>
              <mc:Fallback>
                <p:oleObj name="Equation" r:id="rId7" imgW="1778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054" y="1814524"/>
                        <a:ext cx="2935293" cy="46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4265" y="5332114"/>
            <a:ext cx="577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SC(2,</a:t>
            </a:r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</a:rPr>
              <a:t>3</a:t>
            </a: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) &lt; </a:t>
            </a:r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</a:rPr>
              <a:t>0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lang="en-US" sz="2400" baseline="-25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and v</a:t>
            </a:r>
            <a:r>
              <a:rPr lang="en-US" sz="2400" baseline="-25000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are </a:t>
            </a:r>
            <a:r>
              <a:rPr lang="en-US" sz="2400" b="1" dirty="0">
                <a:solidFill>
                  <a:srgbClr val="000090"/>
                </a:solidFill>
                <a:latin typeface="Calibri"/>
                <a:cs typeface="Calibri"/>
              </a:rPr>
              <a:t>anti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-correlated</a:t>
            </a:r>
          </a:p>
          <a:p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</a:rPr>
              <a:t>SC(2,4) &gt; 0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en-US" sz="2400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2400" dirty="0">
                <a:latin typeface="Calibri"/>
                <a:cs typeface="Calibri"/>
              </a:rPr>
              <a:t>v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 and v</a:t>
            </a:r>
            <a:r>
              <a:rPr lang="en-US" sz="2400" baseline="-25000" dirty="0">
                <a:latin typeface="Calibri"/>
                <a:cs typeface="Calibri"/>
              </a:rPr>
              <a:t>4</a:t>
            </a:r>
            <a:r>
              <a:rPr lang="en-US" sz="2400" dirty="0">
                <a:latin typeface="Calibri"/>
                <a:cs typeface="Calibri"/>
              </a:rPr>
              <a:t> are </a:t>
            </a:r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correlated</a:t>
            </a:r>
            <a:endParaRPr lang="en-US" sz="2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7662" y="4399312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9"/>
              </a:rPr>
              <a:t>PhysRevLett.117, 182301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9074" y="4387552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ALICE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99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05274" y="6545084"/>
            <a:ext cx="43894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Normalized SC in A-A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3909" y="2937955"/>
            <a:ext cx="4837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>
                <a:latin typeface="Calibri"/>
                <a:cs typeface="Calibri"/>
              </a:rPr>
              <a:t>Odd-Oven correlation </a:t>
            </a:r>
            <a:r>
              <a:rPr lang="en-US" sz="2000" b="1" dirty="0" smtClean="0">
                <a:latin typeface="Calibri"/>
                <a:cs typeface="Calibri"/>
              </a:rPr>
              <a:t>IS </a:t>
            </a:r>
            <a:r>
              <a:rPr lang="en-US" sz="2000" b="1" dirty="0">
                <a:latin typeface="Calibri"/>
                <a:cs typeface="Calibri"/>
              </a:rPr>
              <a:t>fluctuation</a:t>
            </a:r>
          </a:p>
          <a:p>
            <a:pPr marL="685800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>
                <a:latin typeface="Calibri"/>
                <a:cs typeface="Calibri"/>
              </a:rPr>
              <a:t>Even-Even correlation </a:t>
            </a:r>
            <a:r>
              <a:rPr lang="en-US" sz="2000" b="1" dirty="0" smtClean="0">
                <a:latin typeface="Calibri"/>
                <a:cs typeface="Calibri"/>
              </a:rPr>
              <a:t>medium </a:t>
            </a:r>
            <a:r>
              <a:rPr lang="en-US" sz="2000" b="1" dirty="0">
                <a:latin typeface="Calibri"/>
                <a:cs typeface="Calibri"/>
              </a:rPr>
              <a:t>response +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>
                <a:latin typeface="Calibri"/>
                <a:cs typeface="Calibri"/>
              </a:rPr>
              <a:t>IS fluctuation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5183" y="1339273"/>
            <a:ext cx="4349494" cy="3060039"/>
            <a:chOff x="2401455" y="2643909"/>
            <a:chExt cx="2724727" cy="20789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5266" t="38553" r="38511" b="34680"/>
            <a:stretch/>
          </p:blipFill>
          <p:spPr>
            <a:xfrm>
              <a:off x="2401455" y="2643909"/>
              <a:ext cx="2724727" cy="18357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l="5266" t="92087" r="38511" b="4367"/>
            <a:stretch/>
          </p:blipFill>
          <p:spPr>
            <a:xfrm>
              <a:off x="2401455" y="4479637"/>
              <a:ext cx="2724727" cy="243173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5047662" y="4399312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6"/>
              </a:rPr>
              <a:t>PhysRevLett.117, 182301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09074" y="4387552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ALICE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000" y="4041373"/>
            <a:ext cx="4618184" cy="23317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7006" y="1339273"/>
            <a:ext cx="4728178" cy="50338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SC normalized by &lt;ε</a:t>
            </a:r>
            <a:r>
              <a:rPr lang="en-US" sz="2000" baseline="-25000" dirty="0" smtClean="0">
                <a:latin typeface="Calibri"/>
                <a:cs typeface="Calibri"/>
              </a:rPr>
              <a:t>n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&gt;.&lt;ε</a:t>
            </a:r>
            <a:r>
              <a:rPr lang="en-US" sz="2000" baseline="-25000" dirty="0" smtClean="0">
                <a:latin typeface="Calibri"/>
                <a:cs typeface="Calibri"/>
              </a:rPr>
              <a:t>m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&gt;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Only &lt;v</a:t>
            </a:r>
            <a:r>
              <a:rPr lang="en-US" sz="1800" baseline="-25000" dirty="0" smtClean="0">
                <a:latin typeface="Calibri"/>
                <a:cs typeface="Calibri"/>
              </a:rPr>
              <a:t>n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&gt;.&lt;v</a:t>
            </a:r>
            <a:r>
              <a:rPr lang="en-US" sz="1800" baseline="-25000" dirty="0" smtClean="0">
                <a:latin typeface="Calibri"/>
                <a:cs typeface="Calibri"/>
              </a:rPr>
              <a:t>m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&gt; accessible experimentally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Normalized by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n</a:t>
            </a:r>
            <a:r>
              <a:rPr lang="en-US" sz="1800" dirty="0" smtClean="0">
                <a:latin typeface="Calibri"/>
                <a:cs typeface="Calibri"/>
              </a:rPr>
              <a:t> magnitude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Apple-to-apple comparison across systems (p-p, p-</a:t>
            </a:r>
            <a:r>
              <a:rPr lang="en-US" sz="1800" dirty="0" err="1" smtClean="0">
                <a:latin typeface="Calibri"/>
                <a:cs typeface="Calibri"/>
              </a:rPr>
              <a:t>Pb</a:t>
            </a:r>
            <a:r>
              <a:rPr lang="en-US" sz="1800" dirty="0" smtClean="0">
                <a:latin typeface="Calibri"/>
                <a:cs typeface="Calibri"/>
              </a:rPr>
              <a:t> and </a:t>
            </a:r>
            <a:r>
              <a:rPr lang="en-US" sz="1800" dirty="0" err="1" smtClean="0">
                <a:latin typeface="Calibri"/>
                <a:cs typeface="Calibri"/>
              </a:rPr>
              <a:t>Pb-Pb</a:t>
            </a:r>
            <a:r>
              <a:rPr lang="en-US" sz="18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b="1" dirty="0" smtClean="0">
                <a:solidFill>
                  <a:srgbClr val="000090"/>
                </a:solidFill>
                <a:latin typeface="Calibri"/>
                <a:cs typeface="Calibri"/>
              </a:rPr>
              <a:t>Stringent constrains on models!</a:t>
            </a: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7"/>
              </a:rPr>
              <a:t>Giacalone et al.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8"/>
              </a:rPr>
              <a:t>Gardim et al.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Norhona-Holster et</a:t>
            </a:r>
            <a:endParaRPr lang="en-US" sz="1800" dirty="0" smtClean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909" y="2937955"/>
            <a:ext cx="4514274" cy="354940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1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Normalized SC in A-A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52861"/>
            <a:ext cx="9141898" cy="81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5183" y="1339273"/>
            <a:ext cx="4349494" cy="3060039"/>
            <a:chOff x="2401455" y="2643909"/>
            <a:chExt cx="2724727" cy="20789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5266" t="38553" r="38511" b="34680"/>
            <a:stretch/>
          </p:blipFill>
          <p:spPr>
            <a:xfrm>
              <a:off x="2401455" y="2643909"/>
              <a:ext cx="2724727" cy="18357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l="5266" t="92087" r="38511" b="4367"/>
            <a:stretch/>
          </p:blipFill>
          <p:spPr>
            <a:xfrm>
              <a:off x="2401455" y="4479637"/>
              <a:ext cx="2724727" cy="243173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5047662" y="4399312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6"/>
              </a:rPr>
              <a:t>PhysRevLett.117, 182301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09074" y="4387552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ALICE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000" y="4041373"/>
            <a:ext cx="4618184" cy="23317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7006" y="1339273"/>
            <a:ext cx="4497267" cy="50338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SC normalized by &lt;ε</a:t>
            </a:r>
            <a:r>
              <a:rPr lang="en-US" sz="2000" baseline="-25000" dirty="0" smtClean="0">
                <a:latin typeface="Calibri"/>
                <a:cs typeface="Calibri"/>
              </a:rPr>
              <a:t>n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&gt;.&lt;ε</a:t>
            </a:r>
            <a:r>
              <a:rPr lang="en-US" sz="2000" baseline="-25000" dirty="0" smtClean="0">
                <a:latin typeface="Calibri"/>
                <a:cs typeface="Calibri"/>
              </a:rPr>
              <a:t>m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&gt;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Only &lt;v</a:t>
            </a:r>
            <a:r>
              <a:rPr lang="en-US" sz="1800" baseline="-25000" dirty="0" smtClean="0">
                <a:latin typeface="Calibri"/>
                <a:cs typeface="Calibri"/>
              </a:rPr>
              <a:t>n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&gt;.&lt;v</a:t>
            </a:r>
            <a:r>
              <a:rPr lang="en-US" sz="1800" baseline="-25000" dirty="0" smtClean="0">
                <a:latin typeface="Calibri"/>
                <a:cs typeface="Calibri"/>
              </a:rPr>
              <a:t>m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&gt; accessible experimentally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Normalized by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n</a:t>
            </a:r>
            <a:r>
              <a:rPr lang="en-US" sz="1800" dirty="0" smtClean="0">
                <a:latin typeface="Calibri"/>
                <a:cs typeface="Calibri"/>
              </a:rPr>
              <a:t> magnitude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Apple-to-apple comparison across systems (p-p, p-</a:t>
            </a:r>
            <a:r>
              <a:rPr lang="en-US" sz="1800" dirty="0" err="1" smtClean="0">
                <a:latin typeface="Calibri"/>
                <a:cs typeface="Calibri"/>
              </a:rPr>
              <a:t>Pb</a:t>
            </a:r>
            <a:r>
              <a:rPr lang="en-US" sz="1800" dirty="0" smtClean="0">
                <a:latin typeface="Calibri"/>
                <a:cs typeface="Calibri"/>
              </a:rPr>
              <a:t> and </a:t>
            </a:r>
            <a:r>
              <a:rPr lang="en-US" sz="1800" dirty="0" err="1" smtClean="0">
                <a:latin typeface="Calibri"/>
                <a:cs typeface="Calibri"/>
              </a:rPr>
              <a:t>Pb-Pb</a:t>
            </a:r>
            <a:r>
              <a:rPr lang="en-US" sz="18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b="1" dirty="0" smtClean="0">
                <a:solidFill>
                  <a:srgbClr val="000090"/>
                </a:solidFill>
                <a:latin typeface="Calibri"/>
                <a:cs typeface="Calibri"/>
              </a:rPr>
              <a:t>Stringent constrains on models!</a:t>
            </a: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7"/>
              </a:rPr>
              <a:t>Giacalone et al.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8"/>
              </a:rPr>
              <a:t>Gardim et al.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9"/>
              </a:rPr>
              <a:t>Norhona-Holster et al.</a:t>
            </a: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Welsh</a:t>
            </a:r>
            <a:endParaRPr lang="en-US" sz="1800" dirty="0" smtClean="0">
              <a:latin typeface="Calibri"/>
              <a:cs typeface="Calibri"/>
            </a:endParaRPr>
          </a:p>
          <a:p>
            <a:pPr marL="0" lvl="1" indent="0">
              <a:buClr>
                <a:srgbClr val="000090"/>
              </a:buClr>
              <a:buFont typeface="Arial"/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909" y="4167911"/>
            <a:ext cx="4514274" cy="23194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3909" y="2937955"/>
            <a:ext cx="4837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>
                <a:latin typeface="Calibri"/>
                <a:cs typeface="Calibri"/>
              </a:rPr>
              <a:t>2</a:t>
            </a:r>
            <a:r>
              <a:rPr lang="en-US" sz="2000" b="1" dirty="0" smtClean="0">
                <a:latin typeface="Calibri"/>
                <a:cs typeface="Calibri"/>
              </a:rPr>
              <a:t>-3 correlation: IS </a:t>
            </a:r>
            <a:r>
              <a:rPr lang="en-US" sz="2000" b="1" dirty="0">
                <a:latin typeface="Calibri"/>
                <a:cs typeface="Calibri"/>
              </a:rPr>
              <a:t>fluctuation</a:t>
            </a:r>
          </a:p>
          <a:p>
            <a:pPr marL="685800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>
                <a:latin typeface="Calibri"/>
                <a:cs typeface="Calibri"/>
              </a:rPr>
              <a:t>2</a:t>
            </a:r>
            <a:r>
              <a:rPr lang="en-US" sz="2000" b="1" dirty="0" smtClean="0">
                <a:latin typeface="Calibri"/>
                <a:cs typeface="Calibri"/>
              </a:rPr>
              <a:t>-4 correlation: medium </a:t>
            </a:r>
            <a:r>
              <a:rPr lang="en-US" sz="2000" b="1" dirty="0">
                <a:latin typeface="Calibri"/>
                <a:cs typeface="Calibri"/>
              </a:rPr>
              <a:t>response +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>
                <a:latin typeface="Calibri"/>
                <a:cs typeface="Calibri"/>
              </a:rPr>
              <a:t>IS fluctuation</a:t>
            </a:r>
          </a:p>
        </p:txBody>
      </p:sp>
    </p:spTree>
    <p:extLst>
      <p:ext uri="{BB962C8B-B14F-4D97-AF65-F5344CB8AC3E}">
        <p14:creationId xmlns:p14="http://schemas.microsoft.com/office/powerpoint/2010/main" val="85718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6" y="1339273"/>
            <a:ext cx="4728178" cy="5033818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SC normalized by &lt;ε</a:t>
            </a:r>
            <a:r>
              <a:rPr lang="en-US" sz="2000" baseline="-25000" dirty="0" smtClean="0">
                <a:latin typeface="Calibri"/>
                <a:cs typeface="Calibri"/>
              </a:rPr>
              <a:t>n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&gt;.&lt;ε</a:t>
            </a:r>
            <a:r>
              <a:rPr lang="en-US" sz="2000" baseline="-25000" dirty="0" smtClean="0">
                <a:latin typeface="Calibri"/>
                <a:cs typeface="Calibri"/>
              </a:rPr>
              <a:t>m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&gt;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Only &lt;v</a:t>
            </a:r>
            <a:r>
              <a:rPr lang="en-US" sz="1800" baseline="-25000" dirty="0" smtClean="0">
                <a:latin typeface="Calibri"/>
                <a:cs typeface="Calibri"/>
              </a:rPr>
              <a:t>n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/>
                <a:cs typeface="Calibri"/>
              </a:rPr>
              <a:t>&gt;.</a:t>
            </a:r>
            <a:r>
              <a:rPr lang="en-US" sz="1800" dirty="0" smtClean="0">
                <a:latin typeface="Calibri"/>
                <a:cs typeface="Calibri"/>
              </a:rPr>
              <a:t>&lt;v</a:t>
            </a:r>
            <a:r>
              <a:rPr lang="en-US" sz="1800" baseline="-25000" dirty="0" smtClean="0">
                <a:latin typeface="Calibri"/>
                <a:cs typeface="Calibri"/>
              </a:rPr>
              <a:t>m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&gt; accessible experimentally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Normalized by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n</a:t>
            </a:r>
            <a:r>
              <a:rPr lang="en-US" sz="1800" dirty="0" smtClean="0">
                <a:latin typeface="Calibri"/>
                <a:cs typeface="Calibri"/>
              </a:rPr>
              <a:t> magnitude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Apples-to-apples comparison across systems (p-p, p-</a:t>
            </a:r>
            <a:r>
              <a:rPr lang="en-US" sz="1800" dirty="0" err="1" smtClean="0">
                <a:latin typeface="Calibri"/>
                <a:cs typeface="Calibri"/>
              </a:rPr>
              <a:t>Pb</a:t>
            </a:r>
            <a:r>
              <a:rPr lang="en-US" sz="1800" dirty="0" smtClean="0">
                <a:latin typeface="Calibri"/>
                <a:cs typeface="Calibri"/>
              </a:rPr>
              <a:t> and </a:t>
            </a:r>
            <a:r>
              <a:rPr lang="en-US" sz="1800" dirty="0" err="1" smtClean="0">
                <a:latin typeface="Calibri"/>
                <a:cs typeface="Calibri"/>
              </a:rPr>
              <a:t>Pb-Pb</a:t>
            </a:r>
            <a:r>
              <a:rPr lang="en-US" sz="18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b="1" dirty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1800" b="1" dirty="0" smtClean="0">
                <a:solidFill>
                  <a:srgbClr val="000090"/>
                </a:solidFill>
                <a:latin typeface="Calibri"/>
                <a:cs typeface="Calibri"/>
              </a:rPr>
              <a:t>tringent constraints on models!</a:t>
            </a: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  <a:hlinkClick r:id="rId3"/>
              </a:rPr>
              <a:t>Giacalone et al.</a:t>
            </a:r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</a:rPr>
              <a:t>             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arXiv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1605.08303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  <a:hlinkClick r:id="rId4"/>
              </a:rPr>
              <a:t>Gardim et al.</a:t>
            </a:r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</a:rPr>
              <a:t>                 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arXiv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1608.02982</a:t>
            </a:r>
            <a:endParaRPr lang="en-US" sz="1400" b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  <a:hlinkClick r:id="rId5"/>
              </a:rPr>
              <a:t>Norhona-Holster et al.</a:t>
            </a:r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arXiv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1609.05171</a:t>
            </a:r>
            <a:endParaRPr lang="en-US" sz="1400" b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  <a:hlinkClick r:id="rId6"/>
              </a:rPr>
              <a:t>Welsh et al.</a:t>
            </a:r>
            <a:r>
              <a:rPr lang="en-US" sz="1400" dirty="0">
                <a:solidFill>
                  <a:srgbClr val="000090"/>
                </a:solidFill>
                <a:latin typeface="Calibri"/>
                <a:cs typeface="Calibri"/>
              </a:rPr>
              <a:t>                   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arXiv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1605.09418</a:t>
            </a:r>
            <a:endParaRPr lang="en-US" sz="1400" b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0" lvl="1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82182" y="6545084"/>
            <a:ext cx="462031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Normalized SC in A-A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45183" y="1339273"/>
            <a:ext cx="4349494" cy="3060039"/>
            <a:chOff x="2401455" y="2643909"/>
            <a:chExt cx="2724727" cy="20789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/>
            <a:srcRect l="5266" t="38553" r="38511" b="34680"/>
            <a:stretch/>
          </p:blipFill>
          <p:spPr>
            <a:xfrm>
              <a:off x="2401455" y="2643909"/>
              <a:ext cx="2724727" cy="18357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/>
            <a:srcRect l="5266" t="92087" r="38511" b="4367"/>
            <a:stretch/>
          </p:blipFill>
          <p:spPr>
            <a:xfrm>
              <a:off x="2401455" y="4479637"/>
              <a:ext cx="2724727" cy="243173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5047662" y="4399312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10"/>
              </a:rPr>
              <a:t>PhysRevLett.117, 182301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09074" y="4387552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ALICE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909" y="2937955"/>
            <a:ext cx="4837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>
                <a:latin typeface="Calibri"/>
                <a:cs typeface="Calibri"/>
              </a:rPr>
              <a:t>2</a:t>
            </a:r>
            <a:r>
              <a:rPr lang="en-US" sz="2000" b="1" dirty="0" smtClean="0">
                <a:latin typeface="Calibri"/>
                <a:cs typeface="Calibri"/>
              </a:rPr>
              <a:t>-3 correlation: IS </a:t>
            </a:r>
            <a:r>
              <a:rPr lang="en-US" sz="2000" b="1" dirty="0">
                <a:latin typeface="Calibri"/>
                <a:cs typeface="Calibri"/>
              </a:rPr>
              <a:t>fluctuation</a:t>
            </a:r>
          </a:p>
          <a:p>
            <a:pPr marL="685800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>
                <a:latin typeface="Calibri"/>
                <a:cs typeface="Calibri"/>
              </a:rPr>
              <a:t>2</a:t>
            </a:r>
            <a:r>
              <a:rPr lang="en-US" sz="2000" b="1" dirty="0" smtClean="0">
                <a:latin typeface="Calibri"/>
                <a:cs typeface="Calibri"/>
              </a:rPr>
              <a:t>-4 correlation: medium </a:t>
            </a:r>
            <a:r>
              <a:rPr lang="en-US" sz="2000" b="1" dirty="0">
                <a:latin typeface="Calibri"/>
                <a:cs typeface="Calibri"/>
              </a:rPr>
              <a:t>response +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>
                <a:latin typeface="Calibri"/>
                <a:cs typeface="Calibri"/>
              </a:rPr>
              <a:t>IS fluctuation</a:t>
            </a:r>
          </a:p>
        </p:txBody>
      </p:sp>
    </p:spTree>
    <p:extLst>
      <p:ext uri="{BB962C8B-B14F-4D97-AF65-F5344CB8AC3E}">
        <p14:creationId xmlns:p14="http://schemas.microsoft.com/office/powerpoint/2010/main" val="409395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6" y="1339273"/>
            <a:ext cx="4728178" cy="5033818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SC normalized by &lt;ε</a:t>
            </a:r>
            <a:r>
              <a:rPr lang="en-US" sz="2000" baseline="-25000" dirty="0" smtClean="0">
                <a:latin typeface="Calibri"/>
                <a:cs typeface="Calibri"/>
              </a:rPr>
              <a:t>n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&gt;.&lt;ε</a:t>
            </a:r>
            <a:r>
              <a:rPr lang="en-US" sz="2000" baseline="-25000" dirty="0" smtClean="0">
                <a:latin typeface="Calibri"/>
                <a:cs typeface="Calibri"/>
              </a:rPr>
              <a:t>m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r>
              <a:rPr lang="en-US" sz="2000" dirty="0" smtClean="0">
                <a:latin typeface="Calibri"/>
                <a:cs typeface="Calibri"/>
              </a:rPr>
              <a:t>&gt;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Only &lt;v</a:t>
            </a:r>
            <a:r>
              <a:rPr lang="en-US" sz="1800" baseline="-25000" dirty="0" smtClean="0">
                <a:latin typeface="Calibri"/>
                <a:cs typeface="Calibri"/>
              </a:rPr>
              <a:t>n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>
                <a:latin typeface="Calibri"/>
                <a:cs typeface="Calibri"/>
              </a:rPr>
              <a:t>&gt;.</a:t>
            </a:r>
            <a:r>
              <a:rPr lang="en-US" sz="1800" dirty="0" smtClean="0">
                <a:latin typeface="Calibri"/>
                <a:cs typeface="Calibri"/>
              </a:rPr>
              <a:t>&lt;v</a:t>
            </a:r>
            <a:r>
              <a:rPr lang="en-US" sz="1800" baseline="-25000" dirty="0" smtClean="0">
                <a:latin typeface="Calibri"/>
                <a:cs typeface="Calibri"/>
              </a:rPr>
              <a:t>m</a:t>
            </a:r>
            <a:r>
              <a:rPr lang="en-US" sz="1800" baseline="30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&gt; accessible experimentally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>
                <a:latin typeface="Calibri"/>
                <a:cs typeface="Calibri"/>
              </a:rPr>
              <a:t>Normalized by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n</a:t>
            </a:r>
            <a:r>
              <a:rPr lang="en-US" sz="1800" dirty="0">
                <a:latin typeface="Calibri"/>
                <a:cs typeface="Calibri"/>
              </a:rPr>
              <a:t> magnitude</a:t>
            </a:r>
          </a:p>
          <a:p>
            <a:pPr marL="400050" lvl="2" indent="0">
              <a:buClr>
                <a:srgbClr val="000090"/>
              </a:buClr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dirty="0" smtClean="0">
                <a:latin typeface="Calibri"/>
                <a:cs typeface="Calibri"/>
              </a:rPr>
              <a:t>Apples-to-apples comparison across systems (p-p, p-</a:t>
            </a:r>
            <a:r>
              <a:rPr lang="en-US" sz="1800" dirty="0" err="1" smtClean="0">
                <a:latin typeface="Calibri"/>
                <a:cs typeface="Calibri"/>
              </a:rPr>
              <a:t>Pb</a:t>
            </a:r>
            <a:r>
              <a:rPr lang="en-US" sz="1800" dirty="0" smtClean="0">
                <a:latin typeface="Calibri"/>
                <a:cs typeface="Calibri"/>
              </a:rPr>
              <a:t> and </a:t>
            </a:r>
            <a:r>
              <a:rPr lang="en-US" sz="1800" dirty="0" err="1" smtClean="0">
                <a:latin typeface="Calibri"/>
                <a:cs typeface="Calibri"/>
              </a:rPr>
              <a:t>Pb-Pb</a:t>
            </a:r>
            <a:r>
              <a:rPr lang="en-US" sz="18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1800" b="1" dirty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1800" b="1" dirty="0" smtClean="0">
                <a:solidFill>
                  <a:srgbClr val="000090"/>
                </a:solidFill>
                <a:latin typeface="Calibri"/>
                <a:cs typeface="Calibri"/>
              </a:rPr>
              <a:t>tringent constraints on models!</a:t>
            </a: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3"/>
              </a:rPr>
              <a:t>Giacalone et al.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              </a:t>
            </a:r>
            <a:r>
              <a:rPr lang="en-US" sz="1400" b="1" dirty="0" err="1" smtClean="0">
                <a:solidFill>
                  <a:srgbClr val="000000"/>
                </a:solidFill>
                <a:latin typeface="Calibri"/>
                <a:cs typeface="Calibri"/>
              </a:rPr>
              <a:t>arXiv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1605.08303</a:t>
            </a:r>
            <a:endParaRPr lang="en-US" sz="1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4"/>
              </a:rPr>
              <a:t>Gardim et al.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                  </a:t>
            </a:r>
            <a:r>
              <a:rPr lang="en-US" sz="1400" b="1" dirty="0" err="1" smtClean="0">
                <a:solidFill>
                  <a:srgbClr val="000000"/>
                </a:solidFill>
                <a:latin typeface="Calibri"/>
                <a:cs typeface="Calibri"/>
              </a:rPr>
              <a:t>arXiv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1608.02982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5"/>
              </a:rPr>
              <a:t>Norhona-Holster et al.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alibri"/>
                <a:cs typeface="Calibri"/>
              </a:rPr>
              <a:t>arXiv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1609.05171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  <a:hlinkClick r:id="rId6"/>
              </a:rPr>
              <a:t>Welsh et al.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                    </a:t>
            </a:r>
            <a:r>
              <a:rPr lang="en-US" sz="1400" b="1" dirty="0" err="1" smtClean="0">
                <a:solidFill>
                  <a:srgbClr val="000000"/>
                </a:solidFill>
                <a:latin typeface="Calibri"/>
                <a:cs typeface="Calibri"/>
              </a:rPr>
              <a:t>arXiv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1605.09418</a:t>
            </a: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endParaRPr lang="en-US" sz="1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1200150" lvl="3" indent="-342900">
              <a:buClr>
                <a:srgbClr val="000090"/>
              </a:buClr>
              <a:buFont typeface="Wingdings" charset="2"/>
              <a:buChar char="§"/>
            </a:pPr>
            <a:endParaRPr lang="en-US" sz="1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400050" lvl="2" indent="0">
              <a:buClr>
                <a:srgbClr val="000090"/>
              </a:buClr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endParaRPr lang="en-US" sz="1800" dirty="0" smtClean="0">
              <a:latin typeface="Calibri"/>
              <a:cs typeface="Calibri"/>
            </a:endParaRPr>
          </a:p>
          <a:p>
            <a:pPr marL="0" lvl="1" indent="0">
              <a:buClr>
                <a:srgbClr val="000090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22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 Normalized SC in A-A</a:t>
            </a:r>
            <a:endParaRPr lang="en-US" sz="28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5183" y="1339273"/>
            <a:ext cx="4349494" cy="3060039"/>
            <a:chOff x="2401455" y="2643909"/>
            <a:chExt cx="2724727" cy="20789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/>
            <a:srcRect l="5266" t="38553" r="38511" b="34680"/>
            <a:stretch/>
          </p:blipFill>
          <p:spPr>
            <a:xfrm>
              <a:off x="2401455" y="2643909"/>
              <a:ext cx="2724727" cy="18357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/>
            <a:srcRect l="5266" t="92087" r="38511" b="4367"/>
            <a:stretch/>
          </p:blipFill>
          <p:spPr>
            <a:xfrm>
              <a:off x="2401455" y="4479637"/>
              <a:ext cx="2724727" cy="243173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5047662" y="4399312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latin typeface="Calibri"/>
                <a:cs typeface="Calibri"/>
                <a:hlinkClick r:id="rId10"/>
              </a:rPr>
              <a:t>PhysRevLett.117, 182301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09074" y="4387552"/>
            <a:ext cx="167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ALICE results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4461" y="5218545"/>
            <a:ext cx="3850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What about small colliding systems?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3909" y="2937955"/>
            <a:ext cx="4837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 smtClean="0">
                <a:latin typeface="Calibri"/>
                <a:cs typeface="Calibri"/>
              </a:rPr>
              <a:t>2-3 correlation: IS </a:t>
            </a:r>
            <a:r>
              <a:rPr lang="en-US" sz="2000" b="1" dirty="0">
                <a:latin typeface="Calibri"/>
                <a:cs typeface="Calibri"/>
              </a:rPr>
              <a:t>fluctuation</a:t>
            </a:r>
          </a:p>
          <a:p>
            <a:pPr marL="685800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 smtClean="0">
                <a:latin typeface="Calibri"/>
                <a:cs typeface="Calibri"/>
              </a:rPr>
              <a:t>2-4 correlation: medium </a:t>
            </a:r>
            <a:r>
              <a:rPr lang="en-US" sz="2000" b="1" dirty="0">
                <a:latin typeface="Calibri"/>
                <a:cs typeface="Calibri"/>
              </a:rPr>
              <a:t>response +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>
                <a:latin typeface="Calibri"/>
                <a:cs typeface="Calibri"/>
              </a:rPr>
              <a:t>IS fluctuation</a:t>
            </a:r>
          </a:p>
        </p:txBody>
      </p:sp>
    </p:spTree>
    <p:extLst>
      <p:ext uri="{BB962C8B-B14F-4D97-AF65-F5344CB8AC3E}">
        <p14:creationId xmlns:p14="http://schemas.microsoft.com/office/powerpoint/2010/main" val="190595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5" y="1339272"/>
            <a:ext cx="9092360" cy="5205812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SC can be measured in small system (p-p and p-</a:t>
            </a:r>
            <a:r>
              <a:rPr lang="en-US" sz="2400" dirty="0" err="1" smtClean="0">
                <a:latin typeface="Calibri"/>
                <a:cs typeface="Calibri"/>
              </a:rPr>
              <a:t>Pb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Never measured</a:t>
            </a: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Little knowledge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59092" y="6545084"/>
            <a:ext cx="485122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23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</p:spTree>
    <p:extLst>
      <p:ext uri="{BB962C8B-B14F-4D97-AF65-F5344CB8AC3E}">
        <p14:creationId xmlns:p14="http://schemas.microsoft.com/office/powerpoint/2010/main" val="84246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5" y="1339272"/>
            <a:ext cx="9092360" cy="5205812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SC can be measured in small system (p-p and p-</a:t>
            </a:r>
            <a:r>
              <a:rPr lang="en-US" sz="2400" dirty="0" err="1" smtClean="0">
                <a:latin typeface="Calibri"/>
                <a:cs typeface="Calibri"/>
              </a:rPr>
              <a:t>Pb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Never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measured</a:t>
            </a: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Little </a:t>
            </a:r>
            <a:r>
              <a:rPr lang="en-US" sz="2000" dirty="0" smtClean="0">
                <a:latin typeface="Calibri"/>
                <a:cs typeface="Calibri"/>
              </a:rPr>
              <a:t>knowledge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9" name="Picture 18" descr="SC_ecc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3" b="9295"/>
          <a:stretch/>
        </p:blipFill>
        <p:spPr>
          <a:xfrm>
            <a:off x="4641273" y="2470870"/>
            <a:ext cx="3434768" cy="325567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670636" y="6545084"/>
            <a:ext cx="473577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23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pic>
        <p:nvPicPr>
          <p:cNvPr id="23" name="Picture 22" descr="SC_ecc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81"/>
          <a:stretch/>
        </p:blipFill>
        <p:spPr>
          <a:xfrm>
            <a:off x="4259431" y="2470870"/>
            <a:ext cx="381842" cy="3589324"/>
          </a:xfrm>
          <a:prstGeom prst="rect">
            <a:avLst/>
          </a:prstGeom>
        </p:spPr>
      </p:pic>
      <p:pic>
        <p:nvPicPr>
          <p:cNvPr id="20" name="Picture 19" descr="SC_ecc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2" t="90640" r="38390"/>
          <a:stretch/>
        </p:blipFill>
        <p:spPr>
          <a:xfrm>
            <a:off x="5648262" y="5738090"/>
            <a:ext cx="1739198" cy="335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454" y="2505505"/>
            <a:ext cx="804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  <a:hlinkClick r:id="rId6"/>
              </a:rPr>
              <a:t>J. Quian, U. Heinz</a:t>
            </a:r>
            <a:r>
              <a:rPr lang="en-US" b="1" dirty="0">
                <a:latin typeface="Calibri"/>
                <a:cs typeface="Calibri"/>
              </a:rPr>
              <a:t> (eccentricity correlation only</a:t>
            </a:r>
            <a:r>
              <a:rPr lang="en-US" b="1" dirty="0" smtClean="0">
                <a:latin typeface="Calibri"/>
                <a:cs typeface="Calibri"/>
              </a:rPr>
              <a:t>) </a:t>
            </a:r>
            <a:r>
              <a:rPr lang="en-US" b="1" dirty="0" err="1" smtClean="0">
                <a:solidFill>
                  <a:srgbClr val="000090"/>
                </a:solidFill>
                <a:latin typeface="Calibri"/>
                <a:ea typeface="Lucida Grande"/>
                <a:cs typeface="Calibri"/>
              </a:rPr>
              <a:t>arXiv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Lucida Grande"/>
                <a:cs typeface="Calibri"/>
              </a:rPr>
              <a:t> 1605.09418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24" name="Picture 23" descr="SC_ecc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29846" r="62618" b="44743"/>
          <a:stretch/>
        </p:blipFill>
        <p:spPr>
          <a:xfrm>
            <a:off x="1674091" y="3544454"/>
            <a:ext cx="1909165" cy="912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848" y="4733760"/>
            <a:ext cx="131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quark width</a:t>
            </a:r>
          </a:p>
        </p:txBody>
      </p:sp>
      <p:cxnSp>
        <p:nvCxnSpPr>
          <p:cNvPr id="25" name="Straight Arrow Connector 24"/>
          <p:cNvCxnSpPr>
            <a:stCxn id="7" idx="3"/>
          </p:cNvCxnSpPr>
          <p:nvPr/>
        </p:nvCxnSpPr>
        <p:spPr>
          <a:xfrm flipV="1">
            <a:off x="1437091" y="4410364"/>
            <a:ext cx="606454" cy="50806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593279" y="4733760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multiplicity</a:t>
            </a:r>
          </a:p>
          <a:p>
            <a:r>
              <a:rPr lang="en-US" dirty="0" smtClean="0">
                <a:latin typeface="Calibri"/>
                <a:cs typeface="Calibri"/>
              </a:rPr>
              <a:t>fluctuations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243457" y="4260274"/>
            <a:ext cx="0" cy="47348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Capture d'écran 2017-02-04 17.36.2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/>
          <a:stretch/>
        </p:blipFill>
        <p:spPr>
          <a:xfrm>
            <a:off x="177917" y="5357001"/>
            <a:ext cx="4583213" cy="11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4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810670" y="6545084"/>
            <a:ext cx="333543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Phase transition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ZoneTexte 19"/>
          <p:cNvSpPr txBox="1"/>
          <p:nvPr/>
        </p:nvSpPr>
        <p:spPr>
          <a:xfrm>
            <a:off x="57725" y="1266340"/>
            <a:ext cx="904009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90"/>
                </a:solidFill>
              </a:rPr>
              <a:t>     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How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explain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the confinement in                  Is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it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possible to </a:t>
            </a:r>
            <a:r>
              <a:rPr lang="fr-FR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deconfine</a:t>
            </a:r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quark?</a:t>
            </a:r>
          </a:p>
          <a:p>
            <a:r>
              <a:rPr lang="fr-FR" sz="2000" b="1" dirty="0" smtClean="0">
                <a:solidFill>
                  <a:srgbClr val="000090"/>
                </a:solidFill>
                <a:latin typeface="Calibri"/>
                <a:cs typeface="Calibri"/>
              </a:rPr>
              <a:t>                             hadrons?</a:t>
            </a:r>
            <a:endParaRPr lang="fr-FR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>
            <a:stCxn id="35" idx="0"/>
          </p:cNvCxnSpPr>
          <p:nvPr/>
        </p:nvCxnSpPr>
        <p:spPr>
          <a:xfrm>
            <a:off x="4577771" y="1266340"/>
            <a:ext cx="28865" cy="5222205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9" descr="alpha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99" y="2068937"/>
            <a:ext cx="3371273" cy="30190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725" y="5149349"/>
            <a:ext cx="452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High </a:t>
            </a:r>
            <a:r>
              <a:rPr lang="fr-FR" dirty="0" err="1">
                <a:latin typeface="Calibri"/>
                <a:cs typeface="Calibri"/>
              </a:rPr>
              <a:t>energy</a:t>
            </a:r>
            <a:r>
              <a:rPr lang="fr-FR" dirty="0">
                <a:latin typeface="Calibri"/>
                <a:cs typeface="Calibri"/>
              </a:rPr>
              <a:t> (</a:t>
            </a:r>
            <a:r>
              <a:rPr lang="fr-FR" dirty="0" err="1">
                <a:solidFill>
                  <a:srgbClr val="FF0000"/>
                </a:solidFill>
                <a:latin typeface="Calibri"/>
                <a:cs typeface="Calibri"/>
              </a:rPr>
              <a:t>small</a:t>
            </a:r>
            <a:r>
              <a:rPr lang="fr-FR" dirty="0">
                <a:solidFill>
                  <a:srgbClr val="FF0000"/>
                </a:solidFill>
                <a:latin typeface="Calibri"/>
                <a:cs typeface="Calibri"/>
              </a:rPr>
              <a:t> distance</a:t>
            </a:r>
            <a:r>
              <a:rPr lang="fr-FR" dirty="0" smtClean="0">
                <a:latin typeface="Calibri"/>
                <a:cs typeface="Calibri"/>
              </a:rPr>
              <a:t>) </a:t>
            </a:r>
            <a:r>
              <a:rPr lang="fr-FR" dirty="0" smtClean="0"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weak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coupling</a:t>
            </a:r>
            <a:endParaRPr lang="fr-FR" dirty="0"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25" y="5486297"/>
            <a:ext cx="4615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Calibri"/>
                <a:cs typeface="Calibri"/>
              </a:rPr>
              <a:t>Low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energy</a:t>
            </a:r>
            <a:r>
              <a:rPr lang="fr-FR" dirty="0">
                <a:latin typeface="Calibri"/>
                <a:cs typeface="Calibri"/>
              </a:rPr>
              <a:t> (</a:t>
            </a:r>
            <a:r>
              <a:rPr lang="fr-FR" dirty="0">
                <a:solidFill>
                  <a:srgbClr val="FF0000"/>
                </a:solidFill>
                <a:latin typeface="Calibri"/>
                <a:cs typeface="Calibri"/>
              </a:rPr>
              <a:t>large distance</a:t>
            </a:r>
            <a:r>
              <a:rPr lang="fr-FR" dirty="0" smtClean="0">
                <a:latin typeface="Calibri"/>
                <a:cs typeface="Calibri"/>
              </a:rPr>
              <a:t>)  </a:t>
            </a:r>
            <a:r>
              <a:rPr lang="fr-FR" dirty="0" smtClean="0"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strong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err="1" smtClean="0">
                <a:latin typeface="Calibri"/>
                <a:cs typeface="Calibri"/>
              </a:rPr>
              <a:t>coupling</a:t>
            </a:r>
            <a:endParaRPr lang="fr-F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71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_ecc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81"/>
          <a:stretch/>
        </p:blipFill>
        <p:spPr>
          <a:xfrm>
            <a:off x="4259431" y="2470870"/>
            <a:ext cx="381842" cy="3589324"/>
          </a:xfrm>
          <a:prstGeom prst="rect">
            <a:avLst/>
          </a:prstGeom>
        </p:spPr>
      </p:pic>
      <p:pic>
        <p:nvPicPr>
          <p:cNvPr id="19" name="Picture 18" descr="SC_ecc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3" b="9295"/>
          <a:stretch/>
        </p:blipFill>
        <p:spPr>
          <a:xfrm>
            <a:off x="4641273" y="2470870"/>
            <a:ext cx="3434768" cy="3255675"/>
          </a:xfrm>
          <a:prstGeom prst="rect">
            <a:avLst/>
          </a:prstGeom>
        </p:spPr>
      </p:pic>
      <p:pic>
        <p:nvPicPr>
          <p:cNvPr id="30" name="Picture 29" descr="Capture d'écran 2017-02-04 17.36.2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/>
          <a:stretch/>
        </p:blipFill>
        <p:spPr>
          <a:xfrm>
            <a:off x="177917" y="5357001"/>
            <a:ext cx="4583213" cy="1164993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5" y="1339272"/>
            <a:ext cx="9092360" cy="5205812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SC can be measured in small system (p-p and p-</a:t>
            </a:r>
            <a:r>
              <a:rPr lang="en-US" sz="2400" dirty="0" err="1" smtClean="0">
                <a:latin typeface="Calibri"/>
                <a:cs typeface="Calibri"/>
              </a:rPr>
              <a:t>Pb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Never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measured</a:t>
            </a: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Little </a:t>
            </a:r>
            <a:r>
              <a:rPr lang="en-US" sz="2000" dirty="0" smtClean="0">
                <a:latin typeface="Calibri"/>
                <a:cs typeface="Calibri"/>
              </a:rPr>
              <a:t>knowledge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70636" y="6545084"/>
            <a:ext cx="473577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23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pic>
        <p:nvPicPr>
          <p:cNvPr id="20" name="Picture 19" descr="SC_ecc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2" t="90640" r="38390"/>
          <a:stretch/>
        </p:blipFill>
        <p:spPr>
          <a:xfrm>
            <a:off x="5648262" y="5738090"/>
            <a:ext cx="1739198" cy="335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1543" y="4779818"/>
            <a:ext cx="1627909" cy="611909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SC_ecc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29846" r="62618" b="44743"/>
          <a:stretch/>
        </p:blipFill>
        <p:spPr>
          <a:xfrm>
            <a:off x="1674091" y="3544454"/>
            <a:ext cx="1909165" cy="91209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470727" y="5080000"/>
            <a:ext cx="2620816" cy="1154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3182" y="4779818"/>
            <a:ext cx="229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Anti-correlation predicted in p-</a:t>
            </a:r>
            <a:r>
              <a:rPr lang="en-US" b="1" dirty="0" err="1" smtClean="0">
                <a:solidFill>
                  <a:srgbClr val="000090"/>
                </a:solidFill>
                <a:latin typeface="Calibri"/>
                <a:cs typeface="Calibri"/>
              </a:rPr>
              <a:t>Pb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3454" y="2505505"/>
            <a:ext cx="804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  <a:hlinkClick r:id="rId7"/>
              </a:rPr>
              <a:t>J. Quian, U. Heinz</a:t>
            </a:r>
            <a:r>
              <a:rPr lang="en-US" b="1" dirty="0">
                <a:latin typeface="Calibri"/>
                <a:cs typeface="Calibri"/>
              </a:rPr>
              <a:t> (eccentricity correlation only</a:t>
            </a:r>
            <a:r>
              <a:rPr lang="en-US" b="1" dirty="0" smtClean="0">
                <a:latin typeface="Calibri"/>
                <a:cs typeface="Calibri"/>
              </a:rPr>
              <a:t>) </a:t>
            </a:r>
            <a:r>
              <a:rPr lang="en-US" b="1" dirty="0" err="1" smtClean="0">
                <a:solidFill>
                  <a:srgbClr val="000090"/>
                </a:solidFill>
                <a:latin typeface="Calibri"/>
                <a:ea typeface="Lucida Grande"/>
                <a:cs typeface="Calibri"/>
              </a:rPr>
              <a:t>arXiv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Lucida Grande"/>
                <a:cs typeface="Calibri"/>
              </a:rPr>
              <a:t> 1605.09418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46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5" y="1339272"/>
            <a:ext cx="9092360" cy="5205812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SC can be measured in small system (p-p and p-</a:t>
            </a:r>
            <a:r>
              <a:rPr lang="en-US" sz="2400" dirty="0" err="1" smtClean="0">
                <a:latin typeface="Calibri"/>
                <a:cs typeface="Calibri"/>
              </a:rPr>
              <a:t>Pb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Never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measured</a:t>
            </a: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Little </a:t>
            </a:r>
            <a:r>
              <a:rPr lang="en-US" sz="2000" dirty="0" smtClean="0">
                <a:latin typeface="Calibri"/>
                <a:cs typeface="Calibri"/>
              </a:rPr>
              <a:t>knowledge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9" name="Picture 18" descr="SC_ecc2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94" y="2470870"/>
            <a:ext cx="7178647" cy="358932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670636" y="6545084"/>
            <a:ext cx="473577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23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3454" y="2505505"/>
            <a:ext cx="804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  <a:hlinkClick r:id="rId6"/>
              </a:rPr>
              <a:t>J. Quian, U. Heinz</a:t>
            </a:r>
            <a:r>
              <a:rPr lang="en-US" b="1" dirty="0">
                <a:latin typeface="Calibri"/>
                <a:cs typeface="Calibri"/>
              </a:rPr>
              <a:t> (eccentricity correlation only</a:t>
            </a:r>
            <a:r>
              <a:rPr lang="en-US" b="1" dirty="0" smtClean="0">
                <a:latin typeface="Calibri"/>
                <a:cs typeface="Calibri"/>
              </a:rPr>
              <a:t>) </a:t>
            </a:r>
            <a:r>
              <a:rPr lang="en-US" b="1" dirty="0" err="1" smtClean="0">
                <a:solidFill>
                  <a:srgbClr val="000090"/>
                </a:solidFill>
                <a:latin typeface="Calibri"/>
                <a:ea typeface="Lucida Grande"/>
                <a:cs typeface="Calibri"/>
              </a:rPr>
              <a:t>arXiv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Lucida Grande"/>
                <a:cs typeface="Calibri"/>
              </a:rPr>
              <a:t> 1605.09418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42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005" y="1339272"/>
            <a:ext cx="9092360" cy="5205812"/>
          </a:xfrm>
          <a:ln>
            <a:noFill/>
          </a:ln>
        </p:spPr>
        <p:txBody>
          <a:bodyPr>
            <a:normAutofit/>
          </a:bodyPr>
          <a:lstStyle/>
          <a:p>
            <a:pPr marL="342900" lvl="1" indent="-34290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SC can be measured in small system (p-p and p-</a:t>
            </a:r>
            <a:r>
              <a:rPr lang="en-US" sz="2400" dirty="0" err="1" smtClean="0">
                <a:latin typeface="Calibri"/>
                <a:cs typeface="Calibri"/>
              </a:rPr>
              <a:t>Pb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Never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measured</a:t>
            </a:r>
            <a:endParaRPr lang="en-US" sz="800" dirty="0">
              <a:latin typeface="Calibri"/>
              <a:cs typeface="Calibri"/>
            </a:endParaRPr>
          </a:p>
          <a:p>
            <a:pPr marL="742950" lvl="2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Little </a:t>
            </a:r>
            <a:r>
              <a:rPr lang="en-US" sz="2000" dirty="0" smtClean="0">
                <a:latin typeface="Calibri"/>
                <a:cs typeface="Calibri"/>
              </a:rPr>
              <a:t>knowledge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9" name="Picture 18" descr="SC_ecc2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94" y="2470870"/>
            <a:ext cx="7178647" cy="358932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670636" y="6545084"/>
            <a:ext cx="473577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23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in small systems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27907" y="4473863"/>
            <a:ext cx="2597729" cy="883228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0" idx="2"/>
            <a:endCxn id="24" idx="0"/>
          </p:cNvCxnSpPr>
          <p:nvPr/>
        </p:nvCxnSpPr>
        <p:spPr>
          <a:xfrm flipH="1">
            <a:off x="1604818" y="5357091"/>
            <a:ext cx="1321954" cy="68012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3181" y="6037211"/>
            <a:ext cx="286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Correlation predicted in p-p 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036454" y="6071739"/>
            <a:ext cx="1443182" cy="346349"/>
          </a:xfrm>
          <a:prstGeom prst="rightArrow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24187" y="6038458"/>
            <a:ext cx="458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Related to the number of fluctuating sources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3454" y="2505505"/>
            <a:ext cx="804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  <a:hlinkClick r:id="rId6"/>
              </a:rPr>
              <a:t>J. Quian, U. Heinz</a:t>
            </a:r>
            <a:r>
              <a:rPr lang="en-US" b="1" dirty="0">
                <a:latin typeface="Calibri"/>
                <a:cs typeface="Calibri"/>
              </a:rPr>
              <a:t> (eccentricity correlation only</a:t>
            </a:r>
            <a:r>
              <a:rPr lang="en-US" b="1" dirty="0" smtClean="0">
                <a:latin typeface="Calibri"/>
                <a:cs typeface="Calibri"/>
              </a:rPr>
              <a:t>) </a:t>
            </a:r>
            <a:r>
              <a:rPr lang="en-US" b="1" dirty="0" err="1" smtClean="0">
                <a:solidFill>
                  <a:srgbClr val="000090"/>
                </a:solidFill>
                <a:latin typeface="Calibri"/>
                <a:ea typeface="Lucida Grande"/>
                <a:cs typeface="Calibri"/>
              </a:rPr>
              <a:t>arXiv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Lucida Grande"/>
                <a:cs typeface="Calibri"/>
              </a:rPr>
              <a:t> 1605.09418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01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as a function of multiplicity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pic>
        <p:nvPicPr>
          <p:cNvPr id="4" name="Picture 3" descr="SC_N_all_sub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1"/>
          <a:stretch/>
        </p:blipFill>
        <p:spPr>
          <a:xfrm rot="5400000">
            <a:off x="6134527" y="1153961"/>
            <a:ext cx="2825339" cy="30409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09277" y="4110184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CMS-PAS-HIN-16-022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71273" y="2008909"/>
            <a:ext cx="4040909" cy="404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498273" y="3235039"/>
            <a:ext cx="3913909" cy="4133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20667" y="3429000"/>
            <a:ext cx="227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Anti-correlation between v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 and v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3</a:t>
            </a:r>
            <a:endParaRPr lang="en-US" baseline="-25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9794" y="1685743"/>
            <a:ext cx="227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orrelation between v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and v</a:t>
            </a:r>
            <a:r>
              <a:rPr lang="en-US" baseline="-2500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1258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as a function of multiplicity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pic>
        <p:nvPicPr>
          <p:cNvPr id="4" name="Picture 3" descr="SC_N_all_sub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1"/>
          <a:stretch/>
        </p:blipFill>
        <p:spPr>
          <a:xfrm rot="5400000">
            <a:off x="6134527" y="1153961"/>
            <a:ext cx="2825339" cy="30409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09277" y="4110184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CMS-PAS-HIN-16-022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27400" y="2413001"/>
            <a:ext cx="269932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32200" y="2089835"/>
            <a:ext cx="2277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Large contribution from non-flow (e.g. </a:t>
            </a:r>
            <a:r>
              <a:rPr lang="en-US" dirty="0" err="1" smtClean="0">
                <a:latin typeface="Calibri"/>
                <a:cs typeface="Calibri"/>
              </a:rPr>
              <a:t>dijets</a:t>
            </a:r>
            <a:r>
              <a:rPr lang="en-US" dirty="0" smtClean="0">
                <a:latin typeface="Calibri"/>
                <a:cs typeface="Calibri"/>
              </a:rPr>
              <a:t>, …)</a:t>
            </a:r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80727" y="1685743"/>
            <a:ext cx="704273" cy="1466166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2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as a function of multiplicity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pic>
        <p:nvPicPr>
          <p:cNvPr id="4" name="Picture 3" descr="SC_N_all_sub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4"/>
          <a:stretch/>
        </p:blipFill>
        <p:spPr>
          <a:xfrm rot="5400000">
            <a:off x="4656709" y="-323857"/>
            <a:ext cx="2825339" cy="59965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186" y="4491174"/>
            <a:ext cx="90537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Very small energy dependence observed for p-</a:t>
            </a:r>
            <a:r>
              <a:rPr lang="en-US" sz="2400" dirty="0" err="1" smtClean="0">
                <a:latin typeface="Calibri"/>
                <a:cs typeface="Calibri"/>
              </a:rPr>
              <a:t>Pb</a:t>
            </a:r>
            <a:r>
              <a:rPr lang="en-US" sz="2400" dirty="0" smtClean="0">
                <a:latin typeface="Calibri"/>
                <a:cs typeface="Calibri"/>
              </a:rPr>
              <a:t> results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err="1" smtClean="0">
                <a:latin typeface="Calibri"/>
                <a:cs typeface="Calibri"/>
              </a:rPr>
              <a:t>pPb</a:t>
            </a:r>
            <a:r>
              <a:rPr lang="en-US" sz="2400" dirty="0" smtClean="0">
                <a:latin typeface="Calibri"/>
                <a:cs typeface="Calibri"/>
              </a:rPr>
              <a:t> similar to </a:t>
            </a:r>
            <a:r>
              <a:rPr lang="en-US" sz="2400" dirty="0" err="1" smtClean="0">
                <a:latin typeface="Calibri"/>
                <a:cs typeface="Calibri"/>
              </a:rPr>
              <a:t>PbPb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Naturally </a:t>
            </a:r>
            <a:r>
              <a:rPr lang="en-US" sz="2000" dirty="0">
                <a:latin typeface="Calibri"/>
                <a:cs typeface="Calibri"/>
              </a:rPr>
              <a:t>explained by initial </a:t>
            </a:r>
            <a:r>
              <a:rPr lang="en-US" sz="2000" dirty="0" smtClean="0">
                <a:latin typeface="Calibri"/>
                <a:cs typeface="Calibri"/>
              </a:rPr>
              <a:t>geometry!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Scenario #1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 smtClean="0">
                <a:latin typeface="Calibri"/>
                <a:cs typeface="Calibri"/>
              </a:rPr>
              <a:t>A </a:t>
            </a:r>
            <a:r>
              <a:rPr lang="en-US" sz="2000" dirty="0">
                <a:latin typeface="Calibri"/>
                <a:cs typeface="Calibri"/>
              </a:rPr>
              <a:t>new challenge to initial interaction models?</a:t>
            </a:r>
            <a:r>
              <a:rPr lang="en-US" sz="2000" dirty="0" smtClean="0">
                <a:latin typeface="Calibri"/>
                <a:cs typeface="Calibri"/>
              </a:rPr>
              <a:t>! 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Scenario #2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Clr>
                <a:srgbClr val="000090"/>
              </a:buClr>
              <a:buFont typeface="Wingdings" charset="2"/>
              <a:buChar char="Ø"/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09277" y="4110184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CMS-PAS-HIN-16-022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2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as a function of multiplicity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pic>
        <p:nvPicPr>
          <p:cNvPr id="4" name="Picture 3" descr="SC_N_all_sub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9667" y="-1850900"/>
            <a:ext cx="2825339" cy="90506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186" y="4491174"/>
            <a:ext cx="90537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smtClean="0">
                <a:latin typeface="Calibri"/>
                <a:cs typeface="Calibri"/>
              </a:rPr>
              <a:t>Very small energy dependence observed for p-</a:t>
            </a:r>
            <a:r>
              <a:rPr lang="en-US" sz="2400" dirty="0" err="1" smtClean="0">
                <a:latin typeface="Calibri"/>
                <a:cs typeface="Calibri"/>
              </a:rPr>
              <a:t>Pb</a:t>
            </a:r>
            <a:r>
              <a:rPr lang="en-US" sz="2400" dirty="0" smtClean="0">
                <a:latin typeface="Calibri"/>
                <a:cs typeface="Calibri"/>
              </a:rPr>
              <a:t> results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400" dirty="0" err="1" smtClean="0">
                <a:latin typeface="Calibri"/>
                <a:cs typeface="Calibri"/>
              </a:rPr>
              <a:t>pPb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pp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? </a:t>
            </a:r>
            <a:r>
              <a:rPr lang="en-US" sz="2400" dirty="0">
                <a:latin typeface="Calibri"/>
                <a:cs typeface="Calibri"/>
              </a:rPr>
              <a:t>similar to </a:t>
            </a:r>
            <a:r>
              <a:rPr lang="en-US" sz="2400" dirty="0" err="1">
                <a:latin typeface="Calibri"/>
                <a:cs typeface="Calibri"/>
              </a:rPr>
              <a:t>PbPb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Naturally explained by initial geometry! 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Scenario #1</a:t>
            </a:r>
          </a:p>
          <a:p>
            <a:pPr marL="800100" lvl="1" indent="-342900">
              <a:buClr>
                <a:srgbClr val="000090"/>
              </a:buClr>
              <a:buFont typeface="Courier New"/>
              <a:buChar char="o"/>
            </a:pPr>
            <a:r>
              <a:rPr lang="en-US" sz="2000" dirty="0">
                <a:latin typeface="Calibri"/>
                <a:cs typeface="Calibri"/>
              </a:rPr>
              <a:t>A new challenge to initial interaction models?! 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Scenario #</a:t>
            </a: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2</a:t>
            </a:r>
          </a:p>
          <a:p>
            <a:pPr marL="1257300" lvl="2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b="1" dirty="0" smtClean="0">
                <a:latin typeface="Calibri"/>
                <a:cs typeface="Calibri"/>
              </a:rPr>
              <a:t>Some workaround currently worked on: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correlated hot spot 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09277" y="4110184"/>
            <a:ext cx="269062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CMS-PAS-HIN-16-022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2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v2v3v4_N_all_unsub_pPbPbp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1823" y="1012368"/>
            <a:ext cx="2469527" cy="86189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as a function of multiplicity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pic>
        <p:nvPicPr>
          <p:cNvPr id="4" name="Picture 3" descr="SC_N_all_sub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9667" y="-1850900"/>
            <a:ext cx="2825339" cy="90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4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v2v3v4_N_all_unsub_pPbPbp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1823" y="1012368"/>
            <a:ext cx="2469527" cy="86189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28364" y="6545084"/>
            <a:ext cx="415849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24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as a function of multiplicity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pic>
        <p:nvPicPr>
          <p:cNvPr id="4" name="Picture 3" descr="SC_N_all_sub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9667" y="-1850900"/>
            <a:ext cx="2825339" cy="9050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5910" y="3509818"/>
            <a:ext cx="7862454" cy="83099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Different </a:t>
            </a:r>
            <a:r>
              <a:rPr lang="en-US" sz="2400" b="1" dirty="0" err="1" smtClean="0">
                <a:latin typeface="Calibri"/>
                <a:cs typeface="Calibri"/>
              </a:rPr>
              <a:t>v</a:t>
            </a:r>
            <a:r>
              <a:rPr lang="en-US" sz="2400" b="1" baseline="-25000" dirty="0" err="1" smtClean="0">
                <a:latin typeface="Calibri"/>
                <a:cs typeface="Calibri"/>
              </a:rPr>
              <a:t>n</a:t>
            </a:r>
            <a:r>
              <a:rPr lang="en-US" sz="2400" b="1" dirty="0" smtClean="0">
                <a:latin typeface="Calibri"/>
                <a:cs typeface="Calibri"/>
              </a:rPr>
              <a:t> magnitude: </a:t>
            </a:r>
          </a:p>
          <a:p>
            <a:pPr algn="ctr"/>
            <a:r>
              <a:rPr lang="en-US" sz="2400" b="1" dirty="0" smtClean="0">
                <a:latin typeface="Calibri"/>
                <a:cs typeface="Calibri"/>
              </a:rPr>
              <a:t>Normalization needed for a fair comparison across systems</a:t>
            </a:r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80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_norm_all_2panel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3171" y="-350423"/>
            <a:ext cx="3422001" cy="723983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716818" y="6545084"/>
            <a:ext cx="427395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/>
                <a:cs typeface="Calibri"/>
              </a:rPr>
              <a:t>25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2200" y="6558537"/>
            <a:ext cx="7686963" cy="307777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How small a Quark-gluon plasma can be?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200" y="-1460"/>
            <a:ext cx="6859597" cy="11556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SC normalized</a:t>
            </a:r>
            <a:endParaRPr lang="en-US" sz="3600" i="1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1073326"/>
            <a:ext cx="9144000" cy="121233"/>
            <a:chOff x="0" y="1073326"/>
            <a:chExt cx="9144000" cy="1212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073326"/>
              <a:ext cx="5244461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733347" y="1194559"/>
              <a:ext cx="5410653" cy="0"/>
            </a:xfrm>
            <a:prstGeom prst="line">
              <a:avLst/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" y="4126"/>
            <a:ext cx="880389" cy="1049425"/>
          </a:xfrm>
          <a:prstGeom prst="rect">
            <a:avLst/>
          </a:prstGeom>
          <a:ln w="2540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797" y="32583"/>
            <a:ext cx="1117568" cy="1098468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</p:pic>
      <p:cxnSp>
        <p:nvCxnSpPr>
          <p:cNvPr id="28" name="Straight Connector 27"/>
          <p:cNvCxnSpPr/>
          <p:nvPr/>
        </p:nvCxnSpPr>
        <p:spPr>
          <a:xfrm flipV="1">
            <a:off x="0" y="6545084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315" y="6847569"/>
            <a:ext cx="9144000" cy="134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32200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10671" y="6558537"/>
            <a:ext cx="0" cy="312916"/>
          </a:xfrm>
          <a:prstGeom prst="line">
            <a:avLst/>
          </a:prstGeom>
          <a:ln w="3175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45084"/>
            <a:ext cx="1132200" cy="307777"/>
          </a:xfrm>
          <a:prstGeom prst="rect">
            <a:avLst/>
          </a:prstGeom>
          <a:solidFill>
            <a:srgbClr val="B2B2B2"/>
          </a:solidFill>
          <a:ln w="127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28/04/17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86" y="4832259"/>
            <a:ext cx="4664359" cy="171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Similar behavior in p-</a:t>
            </a:r>
            <a:r>
              <a:rPr lang="en-US" sz="2000" dirty="0" err="1" smtClean="0">
                <a:latin typeface="Calibri"/>
                <a:cs typeface="Calibri"/>
              </a:rPr>
              <a:t>Pb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dirty="0" err="1" smtClean="0">
                <a:latin typeface="Calibri"/>
                <a:cs typeface="Calibri"/>
              </a:rPr>
              <a:t>PbPb</a:t>
            </a: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endParaRPr lang="en-US" sz="800" baseline="-25000" dirty="0">
              <a:latin typeface="Calibri"/>
              <a:cs typeface="Calibri"/>
            </a:endParaRP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Points to similar IS fluctuations</a:t>
            </a: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First calculations (</a:t>
            </a:r>
            <a:r>
              <a:rPr lang="en-US" sz="2000" dirty="0" err="1" smtClean="0">
                <a:latin typeface="Calibri"/>
                <a:cs typeface="Calibri"/>
              </a:rPr>
              <a:t>ε</a:t>
            </a:r>
            <a:r>
              <a:rPr lang="en-US" sz="2000" baseline="-25000" dirty="0" err="1" smtClean="0">
                <a:latin typeface="Calibri"/>
                <a:cs typeface="Calibri"/>
              </a:rPr>
              <a:t>n</a:t>
            </a:r>
            <a:r>
              <a:rPr lang="en-US" sz="2000" dirty="0" smtClean="0">
                <a:latin typeface="Calibri"/>
                <a:cs typeface="Calibri"/>
              </a:rPr>
              <a:t> correlations only) 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Right sign </a:t>
            </a:r>
          </a:p>
          <a:p>
            <a:pPr marL="800100" lvl="1" indent="-342900">
              <a:buClr>
                <a:srgbClr val="000090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Magnitude is off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6721" y="4832259"/>
            <a:ext cx="4664359" cy="171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Ordering observed: </a:t>
            </a:r>
          </a:p>
          <a:p>
            <a:pPr algn="ctr">
              <a:buClr>
                <a:srgbClr val="000090"/>
              </a:buClr>
            </a:pPr>
            <a:r>
              <a:rPr lang="en-US" sz="2000" dirty="0" smtClean="0">
                <a:latin typeface="Calibri"/>
                <a:cs typeface="Calibri"/>
              </a:rPr>
              <a:t>p-p &gt;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p-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Pb</a:t>
            </a:r>
            <a:r>
              <a:rPr lang="en-US" sz="2000" dirty="0" smtClean="0">
                <a:latin typeface="Calibri"/>
                <a:cs typeface="Calibri"/>
              </a:rPr>
              <a:t> &gt; 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Pb-Pb</a:t>
            </a:r>
            <a:endParaRPr lang="en-US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endParaRPr lang="en-US" sz="800" baseline="-25000" dirty="0">
              <a:latin typeface="Calibri"/>
              <a:cs typeface="Calibri"/>
            </a:endParaRPr>
          </a:p>
          <a:p>
            <a:pPr marL="285750" indent="-285750">
              <a:buClr>
                <a:srgbClr val="000090"/>
              </a:buClr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</a:rPr>
              <a:t>May point to different transport properties or contribution from initial correlation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6721" y="1581581"/>
            <a:ext cx="4352644" cy="494041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C_ecc23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3" b="9295"/>
          <a:stretch/>
        </p:blipFill>
        <p:spPr>
          <a:xfrm>
            <a:off x="4818644" y="1350672"/>
            <a:ext cx="2497170" cy="2366964"/>
          </a:xfrm>
          <a:prstGeom prst="rect">
            <a:avLst/>
          </a:prstGeom>
        </p:spPr>
      </p:pic>
      <p:pic>
        <p:nvPicPr>
          <p:cNvPr id="7" name="Picture 6" descr="sc32_prediction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65" y="3784632"/>
            <a:ext cx="2605269" cy="23917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69634" y="1754817"/>
            <a:ext cx="184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alibri"/>
                <a:ea typeface="Lucida Grande"/>
                <a:cs typeface="Calibri"/>
              </a:rPr>
              <a:t>arXiv</a:t>
            </a:r>
            <a:r>
              <a:rPr lang="en-US" dirty="0">
                <a:latin typeface="Calibri"/>
                <a:ea typeface="Lucida Grande"/>
                <a:cs typeface="Calibri"/>
              </a:rPr>
              <a:t> 1605.09418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2084" y="1143006"/>
            <a:ext cx="919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90"/>
              </a:buClr>
            </a:pPr>
            <a:r>
              <a:rPr lang="en-US" sz="2400" b="1" dirty="0" smtClean="0">
                <a:latin typeface="Calibri"/>
                <a:cs typeface="Calibri"/>
              </a:rPr>
              <a:t>SC normalized by &lt;v</a:t>
            </a:r>
            <a:r>
              <a:rPr lang="en-US" sz="2400" b="1" baseline="-25000" dirty="0" smtClean="0">
                <a:latin typeface="Calibri"/>
                <a:cs typeface="Calibri"/>
              </a:rPr>
              <a:t>n</a:t>
            </a:r>
            <a:r>
              <a:rPr lang="en-US" sz="2400" b="1" baseline="30000" dirty="0" smtClean="0">
                <a:latin typeface="Calibri"/>
                <a:cs typeface="Calibri"/>
              </a:rPr>
              <a:t>2</a:t>
            </a:r>
            <a:r>
              <a:rPr lang="en-US" sz="2400" b="1" dirty="0" smtClean="0">
                <a:latin typeface="Calibri"/>
                <a:cs typeface="Calibri"/>
              </a:rPr>
              <a:t>&gt;.&lt;v</a:t>
            </a:r>
            <a:r>
              <a:rPr lang="en-US" sz="2400" b="1" baseline="-25000" dirty="0" smtClean="0">
                <a:latin typeface="Calibri"/>
                <a:cs typeface="Calibri"/>
              </a:rPr>
              <a:t>m</a:t>
            </a:r>
            <a:r>
              <a:rPr lang="en-US" sz="2400" b="1" baseline="30000" dirty="0" smtClean="0">
                <a:latin typeface="Calibri"/>
                <a:cs typeface="Calibri"/>
              </a:rPr>
              <a:t>2</a:t>
            </a:r>
            <a:r>
              <a:rPr lang="en-US" sz="2400" b="1" dirty="0" smtClean="0">
                <a:latin typeface="Calibri"/>
                <a:cs typeface="Calibri"/>
              </a:rPr>
              <a:t>&gt;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68860" y="4379496"/>
            <a:ext cx="1816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alibri"/>
                <a:ea typeface="Lucida Grande"/>
                <a:cs typeface="Calibri"/>
              </a:rPr>
              <a:t>arXiv</a:t>
            </a:r>
            <a:r>
              <a:rPr lang="en-US" dirty="0">
                <a:latin typeface="Calibri"/>
                <a:ea typeface="Lucida Grande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ea typeface="Lucida Grande"/>
                <a:cs typeface="Calibri"/>
              </a:rPr>
              <a:t>1609.05171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8860" y="3784632"/>
            <a:ext cx="181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Wounded nucleon model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5" name="Picture 24" descr="SC_ecc23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29846" r="62618" b="44743"/>
          <a:stretch/>
        </p:blipFill>
        <p:spPr>
          <a:xfrm>
            <a:off x="5175191" y="2170329"/>
            <a:ext cx="1039613" cy="49666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5456" y="1189159"/>
            <a:ext cx="2389905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CMS-PAS-HIN-16-022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23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15126</TotalTime>
  <Words>6956</Words>
  <Application>Microsoft Macintosh PowerPoint</Application>
  <PresentationFormat>On-screen Show (4:3)</PresentationFormat>
  <Paragraphs>1365</Paragraphs>
  <Slides>107</Slides>
  <Notes>107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9" baseType="lpstr">
      <vt:lpstr>Office Theme</vt:lpstr>
      <vt:lpstr>Equation</vt:lpstr>
      <vt:lpstr>How small a Quark-gluon plasma can be?  Toward a unified paradigm to describe high energy hadronic collisions</vt:lpstr>
      <vt:lpstr>The most fundamental scale</vt:lpstr>
      <vt:lpstr>The most fundamental scale</vt:lpstr>
      <vt:lpstr>Quark confinement</vt:lpstr>
      <vt:lpstr>Quark confinement</vt:lpstr>
      <vt:lpstr>Quark confinement</vt:lpstr>
      <vt:lpstr>Phase transition</vt:lpstr>
      <vt:lpstr>Phase transition</vt:lpstr>
      <vt:lpstr>Phase transition</vt:lpstr>
      <vt:lpstr>Phase transition</vt:lpstr>
      <vt:lpstr>Phase transition</vt:lpstr>
      <vt:lpstr>Nuclear phase diagram</vt:lpstr>
      <vt:lpstr>What are the tools to study the QGP: A collider</vt:lpstr>
      <vt:lpstr>What are the tools to study the QGP: A Compact Muon Solenoid detector</vt:lpstr>
      <vt:lpstr>What are the tools to study the QGP: A Compact Muon Solenoid detector</vt:lpstr>
      <vt:lpstr>What are the tools to study the QGP: A Compact Muon Solenoid detector</vt:lpstr>
      <vt:lpstr>Heavy Ion collisions</vt:lpstr>
      <vt:lpstr>Heavy Ion collisions</vt:lpstr>
      <vt:lpstr>Heavy Ion collisions</vt:lpstr>
      <vt:lpstr>Heavy Ion collisions</vt:lpstr>
      <vt:lpstr>How to characterize the QGP?</vt:lpstr>
      <vt:lpstr>How to characterize the QGP?</vt:lpstr>
      <vt:lpstr>Collectivity and azimuthal anisotropies</vt:lpstr>
      <vt:lpstr>Collectivity and azimuthal anisotropies</vt:lpstr>
      <vt:lpstr>Collectivity and azimuthal anisotropies</vt:lpstr>
      <vt:lpstr>Collectivity and azimuthal anisotropies</vt:lpstr>
      <vt:lpstr>Collectivity and azimuthal anisotropies</vt:lpstr>
      <vt:lpstr>Collectivity and azimuthal anisotropies</vt:lpstr>
      <vt:lpstr>Collectivity and azimuthal anisotropies</vt:lpstr>
      <vt:lpstr>Perfect fluid paradigm in AA collisions</vt:lpstr>
      <vt:lpstr>Perfect fluid paradigm in AA collisions</vt:lpstr>
      <vt:lpstr>Perfect fluid paradigm in AA collisions</vt:lpstr>
      <vt:lpstr>Perfect fluid paradigm in AA collisions</vt:lpstr>
      <vt:lpstr>Perfect fluid paradigm in AA collisions</vt:lpstr>
      <vt:lpstr>What does the flow harmonic coefficients mean in AA?</vt:lpstr>
      <vt:lpstr>What does the flow harmonic coefficients mean in AA?</vt:lpstr>
      <vt:lpstr>What does the flow harmonic coefficients mean in AA?</vt:lpstr>
      <vt:lpstr>What does the flow harmonic coefficients mean in AA?</vt:lpstr>
      <vt:lpstr>What does the flow harmonic coefficients mean in AA?</vt:lpstr>
      <vt:lpstr>Looking for correlations in data: 2-particle correlations</vt:lpstr>
      <vt:lpstr>Looking for correlations in data: 2-particle correlations</vt:lpstr>
      <vt:lpstr>Looking for correlations in data: 2-particle correlations</vt:lpstr>
      <vt:lpstr>Looking for correlations in data: 2-particle correlations</vt:lpstr>
      <vt:lpstr>Looking for correlations in data: 2-particle correlations</vt:lpstr>
      <vt:lpstr>“Surprising” long range correlation in small systems</vt:lpstr>
      <vt:lpstr>“Surprising” long range correlation in small systems</vt:lpstr>
      <vt:lpstr>“Surprising” long range correlation in small systems</vt:lpstr>
      <vt:lpstr>How small a QGP can be?</vt:lpstr>
      <vt:lpstr>How small a QGP can be?</vt:lpstr>
      <vt:lpstr>How small a QGP can be?</vt:lpstr>
      <vt:lpstr>How small a QGP can be?</vt:lpstr>
      <vt:lpstr>How small a QGP can be?</vt:lpstr>
      <vt:lpstr>Fourier harmonics and 2-particle correlation in small systems</vt:lpstr>
      <vt:lpstr>Fourier harmonics and 2-particle correlation in small systems</vt:lpstr>
      <vt:lpstr>Fourier harmonics and 2-particle correlation in small systems</vt:lpstr>
      <vt:lpstr>Fourier harmonics and 2-particle correlation in small systems</vt:lpstr>
      <vt:lpstr>Fourier harmonics and multi-particle cumulants in small systems</vt:lpstr>
      <vt:lpstr>Fourier harmonics and multi-particle cumulants in small systems</vt:lpstr>
      <vt:lpstr>Fourier harmonics and multi-particle cumulants in small systems</vt:lpstr>
      <vt:lpstr>Fourier harmonics and multi-particle cumulants in small systems</vt:lpstr>
      <vt:lpstr>Fourier harmonics and multi-particle cumulants in small systems</vt:lpstr>
      <vt:lpstr>Fourier harmonics and multi-particle cumulants in small systems</vt:lpstr>
      <vt:lpstr>Fourier harmonics and multi-particle cumulants in small systems</vt:lpstr>
      <vt:lpstr>IS Geometry control</vt:lpstr>
      <vt:lpstr>IS Geometry control</vt:lpstr>
      <vt:lpstr>IS Geometry control</vt:lpstr>
      <vt:lpstr>IS Geometry control</vt:lpstr>
      <vt:lpstr>IS Geometry control</vt:lpstr>
      <vt:lpstr>One fluid to rule them all</vt:lpstr>
      <vt:lpstr>One fluid to rule them all</vt:lpstr>
      <vt:lpstr>Particle ID and mass ordering</vt:lpstr>
      <vt:lpstr>Particle ID and mass ordering</vt:lpstr>
      <vt:lpstr>Particle ID and mass ordering</vt:lpstr>
      <vt:lpstr>Particle ID and mass ordering</vt:lpstr>
      <vt:lpstr>CGC + Lund fragmentation comparison</vt:lpstr>
      <vt:lpstr>Looking into the details!  New insights to IS fluctuation of pp and pPb</vt:lpstr>
      <vt:lpstr>Looking into the details!  New insights to IS fluctuation of pp and pPb</vt:lpstr>
      <vt:lpstr>Looking into the details!  New insights to IS fluctuation of pp and pPb</vt:lpstr>
      <vt:lpstr>Looking into the details!  New insights to IS fluctuation of pp and pPb</vt:lpstr>
      <vt:lpstr>Looking into the details!  New insights to IS fluctuation of pp and pPb</vt:lpstr>
      <vt:lpstr>Symmetric Cumulants (SC) in A-A</vt:lpstr>
      <vt:lpstr>Symmetric Cumulants (SC) in A-A</vt:lpstr>
      <vt:lpstr>Symmetric Cumulants (SC) in A-A</vt:lpstr>
      <vt:lpstr> Normalized SC in A-A</vt:lpstr>
      <vt:lpstr> Normalized SC in A-A</vt:lpstr>
      <vt:lpstr> Normalized SC in A-A</vt:lpstr>
      <vt:lpstr> Normalized SC in A-A</vt:lpstr>
      <vt:lpstr>SC in small systems</vt:lpstr>
      <vt:lpstr>SC in small systems</vt:lpstr>
      <vt:lpstr>SC in small systems</vt:lpstr>
      <vt:lpstr>SC in small systems</vt:lpstr>
      <vt:lpstr>SC in small systems</vt:lpstr>
      <vt:lpstr>SC as a function of multiplicity</vt:lpstr>
      <vt:lpstr>SC as a function of multiplicity</vt:lpstr>
      <vt:lpstr>SC as a function of multiplicity</vt:lpstr>
      <vt:lpstr>SC as a function of multiplicity</vt:lpstr>
      <vt:lpstr>SC as a function of multiplicity</vt:lpstr>
      <vt:lpstr>SC as a function of multiplicity</vt:lpstr>
      <vt:lpstr>SC normalized</vt:lpstr>
      <vt:lpstr>SC normalized</vt:lpstr>
      <vt:lpstr>What still need to be understood?</vt:lpstr>
      <vt:lpstr>Summary</vt:lpstr>
      <vt:lpstr>Outlook</vt:lpstr>
      <vt:lpstr>Outlook</vt:lpstr>
      <vt:lpstr>Outlook</vt:lpstr>
      <vt:lpstr>Outlook</vt:lpstr>
      <vt:lpstr>What next?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Maxime Guilbaud</cp:lastModifiedBy>
  <cp:revision>513</cp:revision>
  <dcterms:created xsi:type="dcterms:W3CDTF">2010-04-12T23:12:02Z</dcterms:created>
  <dcterms:modified xsi:type="dcterms:W3CDTF">2017-05-08T10:20:24Z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