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17" d="100"/>
          <a:sy n="117" d="100"/>
        </p:scale>
        <p:origin x="-6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B9453-C071-C845-BD04-DF27213DD3A2}" type="datetimeFigureOut">
              <a:rPr lang="fr-FR" smtClean="0"/>
              <a:pPr/>
              <a:t>10/10/16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805B-82B4-0F41-84B4-9747131D1B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B9453-C071-C845-BD04-DF27213DD3A2}" type="datetimeFigureOut">
              <a:rPr lang="fr-FR" smtClean="0"/>
              <a:pPr/>
              <a:t>10/10/16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805B-82B4-0F41-84B4-9747131D1B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B9453-C071-C845-BD04-DF27213DD3A2}" type="datetimeFigureOut">
              <a:rPr lang="fr-FR" smtClean="0"/>
              <a:pPr/>
              <a:t>10/10/16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805B-82B4-0F41-84B4-9747131D1B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B9453-C071-C845-BD04-DF27213DD3A2}" type="datetimeFigureOut">
              <a:rPr lang="fr-FR" smtClean="0"/>
              <a:pPr/>
              <a:t>10/10/16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805B-82B4-0F41-84B4-9747131D1B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B9453-C071-C845-BD04-DF27213DD3A2}" type="datetimeFigureOut">
              <a:rPr lang="fr-FR" smtClean="0"/>
              <a:pPr/>
              <a:t>10/10/16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805B-82B4-0F41-84B4-9747131D1B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B9453-C071-C845-BD04-DF27213DD3A2}" type="datetimeFigureOut">
              <a:rPr lang="fr-FR" smtClean="0"/>
              <a:pPr/>
              <a:t>10/10/16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805B-82B4-0F41-84B4-9747131D1B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B9453-C071-C845-BD04-DF27213DD3A2}" type="datetimeFigureOut">
              <a:rPr lang="fr-FR" smtClean="0"/>
              <a:pPr/>
              <a:t>10/10/16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805B-82B4-0F41-84B4-9747131D1B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B9453-C071-C845-BD04-DF27213DD3A2}" type="datetimeFigureOut">
              <a:rPr lang="fr-FR" smtClean="0"/>
              <a:pPr/>
              <a:t>10/10/16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805B-82B4-0F41-84B4-9747131D1B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B9453-C071-C845-BD04-DF27213DD3A2}" type="datetimeFigureOut">
              <a:rPr lang="fr-FR" smtClean="0"/>
              <a:pPr/>
              <a:t>10/10/16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805B-82B4-0F41-84B4-9747131D1B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B9453-C071-C845-BD04-DF27213DD3A2}" type="datetimeFigureOut">
              <a:rPr lang="fr-FR" smtClean="0"/>
              <a:pPr/>
              <a:t>10/10/16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805B-82B4-0F41-84B4-9747131D1B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B9453-C071-C845-BD04-DF27213DD3A2}" type="datetimeFigureOut">
              <a:rPr lang="fr-FR" smtClean="0"/>
              <a:pPr/>
              <a:t>10/10/16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805B-82B4-0F41-84B4-9747131D1B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B9453-C071-C845-BD04-DF27213DD3A2}" type="datetimeFigureOut">
              <a:rPr lang="fr-FR" smtClean="0"/>
              <a:pPr/>
              <a:t>10/10/16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9805B-82B4-0F41-84B4-9747131D1B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3829" y="944434"/>
            <a:ext cx="7772400" cy="1470025"/>
          </a:xfrm>
        </p:spPr>
        <p:txBody>
          <a:bodyPr/>
          <a:lstStyle/>
          <a:p>
            <a:r>
              <a:rPr lang="en-US" dirty="0" smtClean="0"/>
              <a:t>CALICE@IPNL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30485" y="2414459"/>
            <a:ext cx="6400800" cy="1752600"/>
          </a:xfrm>
        </p:spPr>
        <p:txBody>
          <a:bodyPr/>
          <a:lstStyle/>
          <a:p>
            <a:r>
              <a:rPr lang="en-US" dirty="0" err="1" smtClean="0"/>
              <a:t>I.Laktineh</a:t>
            </a:r>
            <a:endParaRPr lang="en-US" dirty="0"/>
          </a:p>
        </p:txBody>
      </p:sp>
      <p:sp>
        <p:nvSpPr>
          <p:cNvPr id="4" name="ZoneTexte 3"/>
          <p:cNvSpPr txBox="1"/>
          <p:nvPr/>
        </p:nvSpPr>
        <p:spPr>
          <a:xfrm>
            <a:off x="792417" y="3745168"/>
            <a:ext cx="62199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G. </a:t>
            </a:r>
            <a:r>
              <a:rPr lang="en-US" dirty="0" err="1" smtClean="0"/>
              <a:t>Grenier</a:t>
            </a:r>
            <a:r>
              <a:rPr lang="en-US" dirty="0" smtClean="0"/>
              <a:t>,  </a:t>
            </a:r>
            <a:r>
              <a:rPr lang="en-US" dirty="0" err="1" smtClean="0"/>
              <a:t>I.Laktineh</a:t>
            </a:r>
            <a:r>
              <a:rPr lang="en-US" dirty="0" smtClean="0"/>
              <a:t>, L. </a:t>
            </a:r>
            <a:r>
              <a:rPr lang="en-US" dirty="0" err="1" smtClean="0"/>
              <a:t>Mirabito</a:t>
            </a:r>
            <a:endParaRPr lang="en-US" dirty="0" smtClean="0"/>
          </a:p>
          <a:p>
            <a:r>
              <a:rPr lang="en-US" dirty="0" smtClean="0"/>
              <a:t>R. </a:t>
            </a:r>
            <a:r>
              <a:rPr lang="en-US" dirty="0" err="1" smtClean="0"/>
              <a:t>Eté</a:t>
            </a:r>
            <a:r>
              <a:rPr lang="en-US" dirty="0" smtClean="0"/>
              <a:t>, </a:t>
            </a:r>
            <a:r>
              <a:rPr lang="en-US" dirty="0" err="1" smtClean="0"/>
              <a:t>G.Garillot</a:t>
            </a:r>
            <a:endParaRPr lang="en-US" dirty="0" smtClean="0"/>
          </a:p>
          <a:p>
            <a:r>
              <a:rPr lang="en-US" dirty="0" err="1" smtClean="0"/>
              <a:t>B.Li</a:t>
            </a:r>
            <a:r>
              <a:rPr lang="en-US" dirty="0" smtClean="0"/>
              <a:t> (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partir</a:t>
            </a:r>
            <a:r>
              <a:rPr lang="en-US" dirty="0" smtClean="0"/>
              <a:t> du premier </a:t>
            </a:r>
            <a:r>
              <a:rPr lang="en-US" dirty="0" err="1" smtClean="0"/>
              <a:t>novembre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B.Liu</a:t>
            </a:r>
            <a:r>
              <a:rPr lang="en-US" dirty="0" smtClean="0"/>
              <a:t> (</a:t>
            </a:r>
            <a:r>
              <a:rPr lang="en-US" dirty="0" err="1" smtClean="0"/>
              <a:t>visisteur</a:t>
            </a:r>
            <a:r>
              <a:rPr lang="en-US" dirty="0" smtClean="0"/>
              <a:t> PhD)</a:t>
            </a:r>
          </a:p>
          <a:p>
            <a:endParaRPr lang="en-US" dirty="0" smtClean="0"/>
          </a:p>
          <a:p>
            <a:r>
              <a:rPr lang="en-US" dirty="0" err="1" smtClean="0"/>
              <a:t>C.Combaret</a:t>
            </a:r>
            <a:r>
              <a:rPr lang="en-US" dirty="0" smtClean="0"/>
              <a:t>, J-C </a:t>
            </a:r>
            <a:r>
              <a:rPr lang="en-US" dirty="0" err="1" smtClean="0"/>
              <a:t>Ianigro</a:t>
            </a:r>
            <a:r>
              <a:rPr lang="en-US" dirty="0" smtClean="0"/>
              <a:t>, T. </a:t>
            </a:r>
            <a:r>
              <a:rPr lang="en-US" dirty="0" err="1" smtClean="0"/>
              <a:t>Kurca</a:t>
            </a:r>
            <a:r>
              <a:rPr lang="en-US" dirty="0" smtClean="0"/>
              <a:t>, N. </a:t>
            </a:r>
            <a:r>
              <a:rPr lang="en-US" dirty="0" err="1" smtClean="0"/>
              <a:t>Lumb</a:t>
            </a:r>
            <a:r>
              <a:rPr lang="en-US" dirty="0" smtClean="0"/>
              <a:t>, H. </a:t>
            </a:r>
            <a:r>
              <a:rPr lang="en-US" dirty="0" err="1" smtClean="0"/>
              <a:t>Mathez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R. </a:t>
            </a:r>
            <a:r>
              <a:rPr lang="en-US" dirty="0" err="1" smtClean="0"/>
              <a:t>Dellanegra</a:t>
            </a:r>
            <a:r>
              <a:rPr lang="en-US" dirty="0" smtClean="0"/>
              <a:t>, </a:t>
            </a:r>
            <a:r>
              <a:rPr lang="en-US" dirty="0" err="1" smtClean="0"/>
              <a:t>D.Dellaunay</a:t>
            </a:r>
            <a:r>
              <a:rPr lang="en-US" dirty="0" smtClean="0"/>
              <a:t>, P. Calabria, </a:t>
            </a:r>
            <a:r>
              <a:rPr lang="en-US" dirty="0" err="1" smtClean="0"/>
              <a:t>A.Eynard</a:t>
            </a:r>
            <a:r>
              <a:rPr lang="en-US" dirty="0" smtClean="0"/>
              <a:t>, L. </a:t>
            </a:r>
            <a:r>
              <a:rPr lang="en-US" dirty="0" err="1" smtClean="0"/>
              <a:t>Germani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69796"/>
          </a:xfrm>
        </p:spPr>
        <p:txBody>
          <a:bodyPr>
            <a:normAutofit/>
          </a:bodyPr>
          <a:lstStyle/>
          <a:p>
            <a:r>
              <a:rPr lang="fr-FR" sz="3200" dirty="0" smtClean="0"/>
              <a:t>Bilan des activités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9245" y="111813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000" dirty="0" smtClean="0"/>
              <a:t>IPNL est l’acteur majeur des activités  SDHCAL de CALICE</a:t>
            </a:r>
          </a:p>
          <a:p>
            <a:pPr>
              <a:buNone/>
            </a:pPr>
            <a:r>
              <a:rPr lang="fr-FR" sz="2000" dirty="0" smtClean="0"/>
              <a:t>En 2016</a:t>
            </a:r>
          </a:p>
          <a:p>
            <a:pPr>
              <a:buNone/>
            </a:pPr>
            <a:endParaRPr lang="fr-FR" sz="2000" dirty="0" smtClean="0"/>
          </a:p>
          <a:p>
            <a:pPr>
              <a:buNone/>
            </a:pPr>
            <a:r>
              <a:rPr lang="fr-FR" sz="2000" dirty="0" smtClean="0"/>
              <a:t>Deux papiers publiés sur :</a:t>
            </a:r>
          </a:p>
          <a:p>
            <a:pPr>
              <a:buNone/>
            </a:pPr>
            <a:r>
              <a:rPr lang="fr-FR" sz="2000" dirty="0" smtClean="0"/>
              <a:t>- Premiers résultats du prototype SDHCAL</a:t>
            </a:r>
          </a:p>
          <a:p>
            <a:pPr>
              <a:buNone/>
            </a:pPr>
            <a:r>
              <a:rPr lang="fr-FR" sz="2000" dirty="0" smtClean="0"/>
              <a:t>- </a:t>
            </a:r>
            <a:r>
              <a:rPr lang="fr-FR" sz="2000" dirty="0" err="1" smtClean="0"/>
              <a:t>Digitizer</a:t>
            </a:r>
            <a:r>
              <a:rPr lang="fr-FR" sz="2000" dirty="0" smtClean="0"/>
              <a:t> des RPC  du SDHCAL</a:t>
            </a:r>
          </a:p>
          <a:p>
            <a:pPr>
              <a:buNone/>
            </a:pPr>
            <a:endParaRPr lang="fr-FR" sz="2000" dirty="0" smtClean="0"/>
          </a:p>
          <a:p>
            <a:pPr>
              <a:buNone/>
            </a:pPr>
            <a:r>
              <a:rPr lang="fr-FR" sz="2000" dirty="0" smtClean="0"/>
              <a:t>2 autres papiers en préparation avancée</a:t>
            </a:r>
          </a:p>
          <a:p>
            <a:pPr>
              <a:buNone/>
            </a:pPr>
            <a:r>
              <a:rPr lang="fr-FR" sz="2000" dirty="0" smtClean="0"/>
              <a:t>- </a:t>
            </a:r>
            <a:r>
              <a:rPr lang="fr-FR" sz="2000" dirty="0" err="1" smtClean="0"/>
              <a:t>Tracking</a:t>
            </a:r>
            <a:r>
              <a:rPr lang="fr-FR" sz="2000" dirty="0" smtClean="0"/>
              <a:t> dans SDHCAL à l’aide de la technique de la transformée de </a:t>
            </a:r>
            <a:r>
              <a:rPr lang="fr-FR" sz="2000" dirty="0" err="1" smtClean="0"/>
              <a:t>Hough</a:t>
            </a:r>
            <a:endParaRPr lang="fr-FR" sz="2000" dirty="0" smtClean="0"/>
          </a:p>
          <a:p>
            <a:pPr>
              <a:buNone/>
            </a:pPr>
            <a:r>
              <a:rPr lang="fr-FR" sz="2000" dirty="0" smtClean="0"/>
              <a:t>- Séparation des gerbes hadroniques dans SDHCAL avec ARBOR </a:t>
            </a:r>
          </a:p>
          <a:p>
            <a:pPr>
              <a:buNone/>
            </a:pPr>
            <a:r>
              <a:rPr lang="fr-FR" sz="2000" dirty="0" smtClean="0"/>
              <a:t>Plusieurs présentations dans des conférences internationales </a:t>
            </a:r>
          </a:p>
          <a:p>
            <a:pPr>
              <a:buNone/>
            </a:pPr>
            <a:r>
              <a:rPr lang="fr-FR" sz="2000" dirty="0" smtClean="0"/>
              <a:t>(RPC2016-IPRD16)</a:t>
            </a:r>
            <a:endParaRPr lang="fr-FR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69796"/>
          </a:xfrm>
        </p:spPr>
        <p:txBody>
          <a:bodyPr>
            <a:normAutofit/>
          </a:bodyPr>
          <a:lstStyle/>
          <a:p>
            <a:r>
              <a:rPr lang="fr-FR" sz="3200" dirty="0" smtClean="0"/>
              <a:t>Bilan des activités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sz="2000" dirty="0" smtClean="0"/>
              <a:t>IPNL est l’acteur majeur des activités  SDHCAL de CALICE</a:t>
            </a:r>
          </a:p>
          <a:p>
            <a:pPr>
              <a:buNone/>
            </a:pPr>
            <a:endParaRPr lang="fr-FR" sz="2000" dirty="0" smtClean="0"/>
          </a:p>
          <a:p>
            <a:pPr>
              <a:buNone/>
            </a:pPr>
            <a:r>
              <a:rPr lang="fr-FR" sz="2000" dirty="0" smtClean="0"/>
              <a:t>En 2016</a:t>
            </a:r>
          </a:p>
          <a:p>
            <a:pPr>
              <a:buNone/>
            </a:pPr>
            <a:r>
              <a:rPr lang="fr-FR" sz="2000" dirty="0" smtClean="0"/>
              <a:t>Deux tests sur faisceau</a:t>
            </a:r>
          </a:p>
          <a:p>
            <a:pPr>
              <a:buNone/>
            </a:pPr>
            <a:r>
              <a:rPr lang="fr-FR" sz="2000" dirty="0" smtClean="0"/>
              <a:t>1-   Premier T/F commun avec l’ECAL:  DAQ commun</a:t>
            </a:r>
          </a:p>
          <a:p>
            <a:pPr>
              <a:buNone/>
            </a:pPr>
            <a:r>
              <a:rPr lang="fr-FR" sz="2000" dirty="0" smtClean="0"/>
              <a:t>2-    T/F avec le SDHCAL uniquement pour compléter les campagnes d’étude </a:t>
            </a:r>
          </a:p>
          <a:p>
            <a:pPr>
              <a:buNone/>
            </a:pPr>
            <a:r>
              <a:rPr lang="fr-FR" sz="2000" dirty="0" smtClean="0"/>
              <a:t>        des gerbes hadroniques</a:t>
            </a:r>
          </a:p>
          <a:p>
            <a:pPr>
              <a:buNone/>
            </a:pPr>
            <a:endParaRPr lang="fr-FR" sz="2000" dirty="0" smtClean="0"/>
          </a:p>
          <a:p>
            <a:pPr>
              <a:buNone/>
            </a:pPr>
            <a:r>
              <a:rPr lang="fr-FR" sz="2000" dirty="0" smtClean="0"/>
              <a:t>Au niveau hardware à l’IPNL</a:t>
            </a:r>
          </a:p>
          <a:p>
            <a:pPr>
              <a:buNone/>
            </a:pPr>
            <a:r>
              <a:rPr lang="fr-FR" sz="2000" dirty="0" smtClean="0"/>
              <a:t>-     780 HR3 ont été testés </a:t>
            </a:r>
          </a:p>
          <a:p>
            <a:pPr>
              <a:buFontTx/>
              <a:buChar char="-"/>
            </a:pPr>
            <a:r>
              <a:rPr lang="fr-FR" sz="2000" dirty="0" smtClean="0"/>
              <a:t>Design des </a:t>
            </a:r>
            <a:r>
              <a:rPr lang="fr-FR" sz="2000" dirty="0" err="1" smtClean="0"/>
              <a:t>ASUs</a:t>
            </a:r>
            <a:r>
              <a:rPr lang="fr-FR" sz="2000" dirty="0" smtClean="0"/>
              <a:t> de grande taille (1000 mm x333 mm) et connecteurs complété. Production de quelques </a:t>
            </a:r>
            <a:r>
              <a:rPr lang="fr-FR" sz="2000" dirty="0" err="1" smtClean="0"/>
              <a:t>ASUs</a:t>
            </a:r>
            <a:r>
              <a:rPr lang="fr-FR" sz="2000" dirty="0" smtClean="0"/>
              <a:t> en cours</a:t>
            </a:r>
          </a:p>
          <a:p>
            <a:pPr>
              <a:buNone/>
            </a:pPr>
            <a:r>
              <a:rPr lang="fr-FR" sz="2000" dirty="0" smtClean="0"/>
              <a:t>      </a:t>
            </a:r>
          </a:p>
          <a:p>
            <a:pPr>
              <a:buNone/>
            </a:pPr>
            <a:r>
              <a:rPr lang="fr-FR" sz="2000" dirty="0" smtClean="0"/>
              <a:t>La </a:t>
            </a:r>
            <a:r>
              <a:rPr lang="fr-FR" sz="2000" dirty="0" smtClean="0"/>
              <a:t>construction </a:t>
            </a:r>
            <a:r>
              <a:rPr lang="fr-FR" sz="2000" dirty="0" smtClean="0"/>
              <a:t>des chambres de grande taille doit commencer avant la fin de </a:t>
            </a:r>
          </a:p>
          <a:p>
            <a:pPr>
              <a:buNone/>
            </a:pPr>
            <a:r>
              <a:rPr lang="fr-FR" sz="2000" dirty="0" smtClean="0"/>
              <a:t>l’année</a:t>
            </a:r>
            <a:endParaRPr lang="fr-FR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69796"/>
          </a:xfrm>
        </p:spPr>
        <p:txBody>
          <a:bodyPr>
            <a:normAutofit/>
          </a:bodyPr>
          <a:lstStyle/>
          <a:p>
            <a:r>
              <a:rPr lang="fr-FR" sz="3200" dirty="0" smtClean="0"/>
              <a:t>Projet pour 2017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14796" y="1220240"/>
            <a:ext cx="8372004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fr-FR" sz="2000" dirty="0" smtClean="0"/>
          </a:p>
          <a:p>
            <a:pPr>
              <a:buNone/>
            </a:pPr>
            <a:r>
              <a:rPr lang="fr-FR" sz="2000" dirty="0" smtClean="0"/>
              <a:t>En 2017</a:t>
            </a:r>
          </a:p>
          <a:p>
            <a:pPr>
              <a:buNone/>
            </a:pPr>
            <a:endParaRPr lang="fr-FR" sz="2000" dirty="0" smtClean="0"/>
          </a:p>
          <a:p>
            <a:pPr>
              <a:buFontTx/>
              <a:buChar char="-"/>
            </a:pPr>
            <a:r>
              <a:rPr lang="fr-FR" sz="2000" dirty="0" smtClean="0"/>
              <a:t>Continuer à exploiter les données des T/F pour l’étude des gerbes hadroniques et développement des algorithmes de type PFA</a:t>
            </a:r>
          </a:p>
          <a:p>
            <a:pPr>
              <a:buNone/>
            </a:pPr>
            <a:endParaRPr lang="fr-FR" sz="2000" dirty="0" smtClean="0"/>
          </a:p>
          <a:p>
            <a:pPr>
              <a:buFontTx/>
              <a:buChar char="-"/>
            </a:pPr>
            <a:r>
              <a:rPr lang="fr-FR" sz="2000" dirty="0" smtClean="0"/>
              <a:t>Mis à niveau du prototype (réparation de quelques </a:t>
            </a:r>
            <a:r>
              <a:rPr lang="fr-FR" sz="2000" dirty="0" err="1" smtClean="0"/>
              <a:t>ASICs</a:t>
            </a:r>
            <a:r>
              <a:rPr lang="fr-FR" sz="2000" dirty="0" smtClean="0"/>
              <a:t>, Amélioration de </a:t>
            </a:r>
          </a:p>
          <a:p>
            <a:pPr>
              <a:buNone/>
            </a:pPr>
            <a:r>
              <a:rPr lang="fr-FR" sz="2000" dirty="0" smtClean="0"/>
              <a:t>      l’étanchéité de quelques RPC afin d’utiliser le système de recyclage)</a:t>
            </a:r>
          </a:p>
          <a:p>
            <a:pPr>
              <a:buNone/>
            </a:pPr>
            <a:endParaRPr lang="fr-FR" sz="2000" dirty="0" smtClean="0"/>
          </a:p>
          <a:p>
            <a:pPr>
              <a:buFontTx/>
              <a:buChar char="-"/>
            </a:pPr>
            <a:r>
              <a:rPr lang="fr-FR" sz="2000" dirty="0" smtClean="0"/>
              <a:t>Construction de plusieurs grandes chambres et les tester avec la nouvelle électronique</a:t>
            </a:r>
          </a:p>
          <a:p>
            <a:pPr>
              <a:buFontTx/>
              <a:buChar char="-"/>
            </a:pPr>
            <a:r>
              <a:rPr lang="fr-FR" sz="2000" dirty="0" smtClean="0"/>
              <a:t>Développer un système de refroidissement (contribution au CEPC et </a:t>
            </a:r>
            <a:r>
              <a:rPr lang="fr-FR" sz="2000" dirty="0" err="1" smtClean="0"/>
              <a:t>FCCee</a:t>
            </a:r>
            <a:r>
              <a:rPr lang="fr-FR" sz="2000" dirty="0" smtClean="0"/>
              <a:t>)</a:t>
            </a:r>
          </a:p>
          <a:p>
            <a:pPr>
              <a:buNone/>
            </a:pPr>
            <a:endParaRPr lang="fr-FR" sz="2000" dirty="0" smtClean="0"/>
          </a:p>
          <a:p>
            <a:pPr>
              <a:buFontTx/>
              <a:buChar char="-"/>
            </a:pPr>
            <a:r>
              <a:rPr lang="fr-FR" sz="2000" dirty="0" smtClean="0"/>
              <a:t> Construction d’une chambre de type MRP et exploitation de l’électronique développé pour </a:t>
            </a:r>
            <a:r>
              <a:rPr lang="fr-FR" sz="2000" dirty="0" err="1" smtClean="0"/>
              <a:t>CMS-Muon</a:t>
            </a:r>
            <a:r>
              <a:rPr lang="fr-FR" sz="2000" dirty="0" smtClean="0"/>
              <a:t> (timing)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Demandes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13352"/>
            <a:ext cx="8498194" cy="4525963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Budget </a:t>
            </a:r>
          </a:p>
          <a:p>
            <a:pPr>
              <a:buNone/>
            </a:pPr>
            <a:r>
              <a:rPr lang="fr-FR" dirty="0" smtClean="0"/>
              <a:t>   67k€</a:t>
            </a:r>
          </a:p>
          <a:p>
            <a:r>
              <a:rPr lang="fr-FR" dirty="0" smtClean="0"/>
              <a:t>Personnel</a:t>
            </a:r>
          </a:p>
          <a:p>
            <a:pPr>
              <a:buNone/>
            </a:pPr>
            <a:r>
              <a:rPr lang="fr-FR" dirty="0" smtClean="0"/>
              <a:t>1 </a:t>
            </a:r>
            <a:r>
              <a:rPr lang="fr-FR" dirty="0" err="1" smtClean="0"/>
              <a:t>postdoc</a:t>
            </a:r>
            <a:r>
              <a:rPr lang="fr-FR" dirty="0" smtClean="0"/>
              <a:t> ou 1 thésard (possibilité de </a:t>
            </a:r>
            <a:r>
              <a:rPr lang="fr-FR" dirty="0" err="1" smtClean="0"/>
              <a:t>co-financement</a:t>
            </a:r>
            <a:r>
              <a:rPr lang="fr-FR" dirty="0" smtClean="0"/>
              <a:t> avec IHEP)</a:t>
            </a:r>
          </a:p>
          <a:p>
            <a:pPr>
              <a:buNone/>
            </a:pPr>
            <a:r>
              <a:rPr lang="fr-FR" dirty="0" smtClean="0"/>
              <a:t>1 technicien (RPC pour CALICE, CMS, </a:t>
            </a:r>
            <a:r>
              <a:rPr lang="fr-FR" dirty="0" err="1" smtClean="0"/>
              <a:t>etc</a:t>
            </a:r>
            <a:r>
              <a:rPr lang="fr-FR" dirty="0" smtClean="0"/>
              <a:t>) 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Délégation -CNRS : pour  </a:t>
            </a:r>
            <a:r>
              <a:rPr lang="fr-FR" dirty="0" err="1" smtClean="0"/>
              <a:t>G.Grenier</a:t>
            </a:r>
            <a:r>
              <a:rPr lang="fr-FR" dirty="0" smtClean="0"/>
              <a:t> et </a:t>
            </a:r>
            <a:r>
              <a:rPr lang="fr-FR" dirty="0" err="1" smtClean="0"/>
              <a:t>I.Laktineh</a:t>
            </a:r>
            <a:endParaRPr lang="fr-FR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1287</TotalTime>
  <Words>364</Words>
  <Application>Microsoft Macintosh PowerPoint</Application>
  <PresentationFormat>Présentation à l'écran (4:3)</PresentationFormat>
  <Paragraphs>60</Paragraphs>
  <Slides>5</Slides>
  <Notes>0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CALICE@IPNL</vt:lpstr>
      <vt:lpstr>Bilan des activités</vt:lpstr>
      <vt:lpstr>Bilan des activités</vt:lpstr>
      <vt:lpstr>Projet pour 2017</vt:lpstr>
      <vt:lpstr>Demandes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CALICE@IPNL</dc:title>
  <dc:creator>admin</dc:creator>
  <cp:lastModifiedBy>admin</cp:lastModifiedBy>
  <cp:revision>6</cp:revision>
  <dcterms:created xsi:type="dcterms:W3CDTF">2016-10-10T19:12:04Z</dcterms:created>
  <dcterms:modified xsi:type="dcterms:W3CDTF">2016-10-10T19:12:54Z</dcterms:modified>
</cp:coreProperties>
</file>