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c 7"/>
          <p:cNvSpPr>
            <a:spLocks/>
          </p:cNvSpPr>
          <p:nvPr/>
        </p:nvSpPr>
        <p:spPr bwMode="auto">
          <a:xfrm flipV="1">
            <a:off x="11717867" y="6181725"/>
            <a:ext cx="196851" cy="10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2075">
            <a:solidFill>
              <a:srgbClr val="D3121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994400" y="5562601"/>
            <a:ext cx="423333" cy="752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079068" y="5603875"/>
            <a:ext cx="472017" cy="6365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017685" y="5595939"/>
            <a:ext cx="461433" cy="636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850467" y="5651501"/>
            <a:ext cx="827617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29" name="Rectangle 39"/>
          <p:cNvSpPr>
            <a:spLocks noChangeArrowheads="1"/>
          </p:cNvSpPr>
          <p:nvPr/>
        </p:nvSpPr>
        <p:spPr bwMode="auto">
          <a:xfrm>
            <a:off x="0" y="836613"/>
            <a:ext cx="527051" cy="6021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0" name="Rectangle 40"/>
          <p:cNvSpPr>
            <a:spLocks noChangeArrowheads="1"/>
          </p:cNvSpPr>
          <p:nvPr/>
        </p:nvSpPr>
        <p:spPr bwMode="auto">
          <a:xfrm>
            <a:off x="11664952" y="836613"/>
            <a:ext cx="527049" cy="6021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3117" y="1476376"/>
            <a:ext cx="11438467" cy="2085975"/>
          </a:xfrm>
        </p:spPr>
        <p:txBody>
          <a:bodyPr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9467" y="3697288"/>
            <a:ext cx="11440584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D31216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pic>
        <p:nvPicPr>
          <p:cNvPr id="31" name="Picture 2" descr="chipembeded 012"/>
          <p:cNvPicPr>
            <a:picLocks noChangeAspect="1" noChangeArrowheads="1"/>
          </p:cNvPicPr>
          <p:nvPr/>
        </p:nvPicPr>
        <p:blipFill rotWithShape="1">
          <a:blip r:embed="rId2" cstate="print">
            <a:lum bright="5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 t="11342" b="10225"/>
          <a:stretch/>
        </p:blipFill>
        <p:spPr bwMode="auto">
          <a:xfrm>
            <a:off x="1" y="1628800"/>
            <a:ext cx="12191999" cy="470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2656"/>
            <a:ext cx="12210575" cy="1341677"/>
          </a:xfrm>
          <a:prstGeom prst="rect">
            <a:avLst/>
          </a:prstGeom>
        </p:spPr>
      </p:pic>
      <p:cxnSp>
        <p:nvCxnSpPr>
          <p:cNvPr id="33" name="Connecteur droit 32"/>
          <p:cNvCxnSpPr/>
          <p:nvPr/>
        </p:nvCxnSpPr>
        <p:spPr>
          <a:xfrm>
            <a:off x="-18576" y="6334780"/>
            <a:ext cx="12210575" cy="0"/>
          </a:xfrm>
          <a:prstGeom prst="line">
            <a:avLst/>
          </a:prstGeom>
          <a:ln w="152400">
            <a:solidFill>
              <a:srgbClr val="A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0" y="633478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O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rganization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for 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M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icro-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E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lectronics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desi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G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n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and </a:t>
            </a:r>
            <a:r>
              <a:rPr lang="fr-FR" sz="2400" dirty="0">
                <a:solidFill>
                  <a:srgbClr val="FF0000"/>
                </a:solidFill>
                <a:latin typeface="Bryant Medium Compressed" pitchFamily="34" charset="0"/>
              </a:rPr>
              <a:t>A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pplications</a:t>
            </a:r>
            <a:endParaRPr lang="en-US" sz="2800" dirty="0">
              <a:solidFill>
                <a:srgbClr val="000000"/>
              </a:solidFill>
              <a:latin typeface="Bryant Medium Compressed" pitchFamily="34" charset="0"/>
            </a:endParaRPr>
          </a:p>
        </p:txBody>
      </p:sp>
      <p:pic>
        <p:nvPicPr>
          <p:cNvPr id="36" name="Picture 4" descr="http://www.cenbg.in2p3.fr/joliot-curie/IMG/logoCNRSIN2P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102291" cy="129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hipembeded 012"/>
          <p:cNvPicPr>
            <a:picLocks noChangeAspect="1" noChangeArrowheads="1"/>
          </p:cNvPicPr>
          <p:nvPr/>
        </p:nvPicPr>
        <p:blipFill rotWithShape="1">
          <a:blip r:embed="rId2" cstate="print">
            <a:lum bright="5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 t="11342" b="10225"/>
          <a:stretch/>
        </p:blipFill>
        <p:spPr bwMode="auto">
          <a:xfrm>
            <a:off x="1" y="1628800"/>
            <a:ext cx="12191999" cy="470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2656"/>
            <a:ext cx="12210575" cy="1341677"/>
          </a:xfrm>
          <a:prstGeom prst="rect">
            <a:avLst/>
          </a:prstGeom>
        </p:spPr>
      </p:pic>
      <p:cxnSp>
        <p:nvCxnSpPr>
          <p:cNvPr id="19" name="Connecteur droit 18"/>
          <p:cNvCxnSpPr/>
          <p:nvPr/>
        </p:nvCxnSpPr>
        <p:spPr>
          <a:xfrm>
            <a:off x="-18576" y="6334780"/>
            <a:ext cx="12210575" cy="0"/>
          </a:xfrm>
          <a:prstGeom prst="line">
            <a:avLst/>
          </a:prstGeom>
          <a:ln w="152400">
            <a:solidFill>
              <a:srgbClr val="A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0" y="633478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O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rganization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for 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M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icro-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E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lectronics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desi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G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n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and </a:t>
            </a:r>
            <a:r>
              <a:rPr lang="fr-FR" sz="2400" dirty="0">
                <a:solidFill>
                  <a:srgbClr val="FF0000"/>
                </a:solidFill>
                <a:latin typeface="Bryant Medium Compressed" pitchFamily="34" charset="0"/>
              </a:rPr>
              <a:t>A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pplications</a:t>
            </a:r>
            <a:endParaRPr lang="en-US" sz="2800" dirty="0">
              <a:solidFill>
                <a:srgbClr val="000000"/>
              </a:solidFill>
              <a:latin typeface="Bryant Medium Compressed" pitchFamily="34" charset="0"/>
            </a:endParaRPr>
          </a:p>
        </p:txBody>
      </p:sp>
      <p:pic>
        <p:nvPicPr>
          <p:cNvPr id="22" name="Picture 4" descr="http://www.cenbg.in2p3.fr/joliot-curie/IMG/logoCNRSIN2P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102291" cy="129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hipembeded 012"/>
          <p:cNvPicPr>
            <a:picLocks noChangeAspect="1" noChangeArrowheads="1"/>
          </p:cNvPicPr>
          <p:nvPr userDrawn="1"/>
        </p:nvPicPr>
        <p:blipFill rotWithShape="1">
          <a:blip r:embed="rId2" cstate="print">
            <a:lum bright="5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 t="11342" b="10225"/>
          <a:stretch/>
        </p:blipFill>
        <p:spPr bwMode="auto">
          <a:xfrm>
            <a:off x="1" y="1628800"/>
            <a:ext cx="12191999" cy="470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2656"/>
            <a:ext cx="12210575" cy="1341677"/>
          </a:xfrm>
          <a:prstGeom prst="rect">
            <a:avLst/>
          </a:prstGeom>
        </p:spPr>
      </p:pic>
      <p:cxnSp>
        <p:nvCxnSpPr>
          <p:cNvPr id="25" name="Connecteur droit 24"/>
          <p:cNvCxnSpPr/>
          <p:nvPr userDrawn="1"/>
        </p:nvCxnSpPr>
        <p:spPr>
          <a:xfrm>
            <a:off x="-18576" y="6334780"/>
            <a:ext cx="12210575" cy="0"/>
          </a:xfrm>
          <a:prstGeom prst="line">
            <a:avLst/>
          </a:prstGeom>
          <a:ln w="152400">
            <a:solidFill>
              <a:srgbClr val="A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 userDrawn="1"/>
        </p:nvSpPr>
        <p:spPr>
          <a:xfrm>
            <a:off x="0" y="633478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O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rganization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for 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M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icro-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E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lectronics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desi</a:t>
            </a:r>
            <a:r>
              <a:rPr lang="fr-FR" sz="2400" dirty="0" err="1">
                <a:solidFill>
                  <a:srgbClr val="FF0000"/>
                </a:solidFill>
                <a:latin typeface="Bryant Medium Compressed" pitchFamily="34" charset="0"/>
              </a:rPr>
              <a:t>G</a:t>
            </a:r>
            <a:r>
              <a:rPr lang="fr-FR" sz="2400" dirty="0" err="1">
                <a:solidFill>
                  <a:srgbClr val="000000"/>
                </a:solidFill>
                <a:latin typeface="Bryant Medium Compressed" pitchFamily="34" charset="0"/>
              </a:rPr>
              <a:t>n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 and </a:t>
            </a:r>
            <a:r>
              <a:rPr lang="fr-FR" sz="2400" dirty="0">
                <a:solidFill>
                  <a:srgbClr val="FF0000"/>
                </a:solidFill>
                <a:latin typeface="Bryant Medium Compressed" pitchFamily="34" charset="0"/>
              </a:rPr>
              <a:t>A</a:t>
            </a:r>
            <a:r>
              <a:rPr lang="fr-FR" sz="2400" dirty="0">
                <a:solidFill>
                  <a:srgbClr val="000000"/>
                </a:solidFill>
                <a:latin typeface="Bryant Medium Compressed" pitchFamily="34" charset="0"/>
              </a:rPr>
              <a:t>pplications</a:t>
            </a:r>
            <a:endParaRPr lang="en-US" sz="2800" dirty="0">
              <a:solidFill>
                <a:srgbClr val="000000"/>
              </a:solidFill>
              <a:latin typeface="Bryant Medium Compressed" pitchFamily="34" charset="0"/>
            </a:endParaRPr>
          </a:p>
        </p:txBody>
      </p:sp>
      <p:pic>
        <p:nvPicPr>
          <p:cNvPr id="28" name="Picture 4" descr="http://www.cenbg.in2p3.fr/joliot-curie/IMG/logoCNRSIN2P3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102291" cy="129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332" y="188640"/>
            <a:ext cx="297687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05384" y="1"/>
            <a:ext cx="2986616" cy="615791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39184" y="1"/>
            <a:ext cx="8763000" cy="615791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4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C. de La Taille         CD/EAOM OMEGA 2016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74C64A-F892-4D24-8DE4-95AE196E3A28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28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CCE9684-BAEC-4272-A39C-7A7E690E2F00}" type="slidenum">
              <a:rPr lang="fr-FR" smtClean="0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11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 userDrawn="1"/>
        </p:nvSpPr>
        <p:spPr bwMode="auto">
          <a:xfrm>
            <a:off x="1007533" y="6524625"/>
            <a:ext cx="226906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 dirty="0" smtClean="0">
                <a:solidFill>
                  <a:schemeClr val="bg1"/>
                </a:solidFill>
                <a:latin typeface="Helvetica Neue"/>
                <a:ea typeface="+mn-ea"/>
                <a:cs typeface="Helvetica Neue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fr-FR" sz="1400">
                <a:solidFill>
                  <a:srgbClr val="FFFFFF"/>
                </a:solidFill>
              </a:rPr>
              <a:t>09/06/2016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267" y="115888"/>
            <a:ext cx="10274300" cy="129688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583267" y="1556792"/>
            <a:ext cx="10274300" cy="4536033"/>
          </a:xfrm>
          <a:prstGeom prst="rect">
            <a:avLst/>
          </a:prstGeom>
        </p:spPr>
        <p:txBody>
          <a:bodyPr/>
          <a:lstStyle>
            <a:lvl1pPr>
              <a:defRPr sz="2800" b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1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4"/>
          </p:nvPr>
        </p:nvSpPr>
        <p:spPr>
          <a:xfrm>
            <a:off x="3259667" y="6521450"/>
            <a:ext cx="7296151" cy="260350"/>
          </a:xfrm>
        </p:spPr>
        <p:txBody>
          <a:bodyPr/>
          <a:lstStyle>
            <a:lvl1pPr>
              <a:defRPr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C. de La Taille         CD/EAOM OMEGA 2016</a:t>
            </a: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5"/>
          </p:nvPr>
        </p:nvSpPr>
        <p:spPr>
          <a:xfrm>
            <a:off x="11184467" y="6526214"/>
            <a:ext cx="960967" cy="33178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0B3D7B-DBE3-4A77-BE31-66833AF9F48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0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20716" cy="620713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71A504-AE2C-4488-80ED-9ED6A4A57476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428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428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8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5151" y="892175"/>
            <a:ext cx="5710767" cy="526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9117" y="892175"/>
            <a:ext cx="5712883" cy="526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184467" y="6597353"/>
            <a:ext cx="1007533" cy="249237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6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16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6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3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000000"/>
                </a:solidFill>
              </a:rPr>
              <a:pPr/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85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39185" y="1"/>
            <a:ext cx="9120716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5151" y="892175"/>
            <a:ext cx="11099468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3" y="6597650"/>
            <a:ext cx="10179051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1" smtClean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</a:rPr>
              <a:t>C. de La Taille         CD/EAOM OMEGA 2016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84467" y="6608764"/>
            <a:ext cx="1007533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74C64A-F892-4D24-8DE4-95AE196E3A2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428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9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3121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CALICE à OMEGA en 2016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03166" y="692696"/>
            <a:ext cx="9029339" cy="5916067"/>
          </a:xfrm>
        </p:spPr>
        <p:txBody>
          <a:bodyPr/>
          <a:lstStyle/>
          <a:p>
            <a:r>
              <a:rPr lang="fr-FR" sz="1800" b="1" dirty="0"/>
              <a:t>Activité fortement réduite</a:t>
            </a:r>
          </a:p>
          <a:p>
            <a:pPr lvl="1"/>
            <a:r>
              <a:rPr lang="fr-FR" sz="1600" dirty="0"/>
              <a:t>Pas de financement à part AIDA2020 (SPIROC3)</a:t>
            </a:r>
          </a:p>
          <a:p>
            <a:pPr lvl="1"/>
            <a:r>
              <a:rPr lang="fr-FR" sz="1600" dirty="0"/>
              <a:t>Tester d’abord la 3</a:t>
            </a:r>
            <a:r>
              <a:rPr lang="fr-FR" sz="1600" baseline="30000" dirty="0"/>
              <a:t>ème</a:t>
            </a:r>
            <a:r>
              <a:rPr lang="fr-FR" sz="1600" dirty="0"/>
              <a:t> génération sur détecteur  (HARDROC3 </a:t>
            </a:r>
            <a:r>
              <a:rPr lang="fr-FR" sz="1600" dirty="0" err="1"/>
              <a:t>sDHCAL</a:t>
            </a:r>
            <a:r>
              <a:rPr lang="fr-FR" sz="1600" dirty="0"/>
              <a:t> IPNL)</a:t>
            </a:r>
          </a:p>
          <a:p>
            <a:pPr lvl="1"/>
            <a:r>
              <a:rPr lang="fr-FR" sz="1600" dirty="0"/>
              <a:t>Evolution de technologie vers 130 nm TSMC (AIDA2020)</a:t>
            </a:r>
          </a:p>
          <a:p>
            <a:pPr lvl="1"/>
            <a:endParaRPr lang="fr-FR" sz="1600" dirty="0"/>
          </a:p>
          <a:p>
            <a:r>
              <a:rPr lang="fr-FR" sz="1800" b="1" dirty="0"/>
              <a:t>fabrication de SKIROC2A (ECAL) et SPIROC2E (AHCAL)</a:t>
            </a:r>
          </a:p>
          <a:p>
            <a:pPr lvl="1"/>
            <a:r>
              <a:rPr lang="fr-FR" sz="1600" dirty="0"/>
              <a:t>~400 SKIROC2 chips fournis à CMS HGCAL -&gt; SKIROC2A fabriqué pour CALICE</a:t>
            </a:r>
          </a:p>
          <a:p>
            <a:pPr lvl="1"/>
            <a:r>
              <a:rPr lang="fr-FR" sz="1600" dirty="0"/>
              <a:t>400 chips produits pour le AHCAL </a:t>
            </a:r>
            <a:r>
              <a:rPr lang="fr-FR" sz="1600" dirty="0" err="1"/>
              <a:t>testbeam</a:t>
            </a:r>
            <a:r>
              <a:rPr lang="fr-FR" sz="1600" dirty="0"/>
              <a:t> module at DESY</a:t>
            </a:r>
          </a:p>
          <a:p>
            <a:pPr lvl="1"/>
            <a:r>
              <a:rPr lang="fr-FR" sz="1600" dirty="0"/>
              <a:t>Coût : 65 k€  (40 k€ CMS IN2P3 + 25 k€ DESY)</a:t>
            </a:r>
          </a:p>
          <a:p>
            <a:pPr lvl="1"/>
            <a:endParaRPr lang="fr-FR" sz="1600" dirty="0"/>
          </a:p>
          <a:p>
            <a:r>
              <a:rPr lang="fr-FR" sz="1800" dirty="0"/>
              <a:t>Budget : - 5 k€ au 31/8</a:t>
            </a:r>
          </a:p>
          <a:p>
            <a:pPr lvl="1"/>
            <a:r>
              <a:rPr lang="fr-FR" sz="1600" dirty="0"/>
              <a:t>Reçu 3 k€ DAS PV</a:t>
            </a:r>
          </a:p>
          <a:p>
            <a:pPr lvl="1"/>
            <a:r>
              <a:rPr lang="fr-FR" sz="1600" dirty="0"/>
              <a:t>Dépensé (en plus des chips) : 7.6 k€ = 6 k€ missions + 1 k€ matériel</a:t>
            </a:r>
          </a:p>
          <a:p>
            <a:pPr lvl="1"/>
            <a:r>
              <a:rPr lang="fr-FR" sz="1600" dirty="0"/>
              <a:t>0.9 FTE (</a:t>
            </a:r>
            <a:r>
              <a:rPr lang="fr-FR" sz="1600" u="sng" dirty="0"/>
              <a:t>Stéphane</a:t>
            </a:r>
            <a:r>
              <a:rPr lang="fr-FR" sz="1600" dirty="0"/>
              <a:t>, Frédéric, Ludovic, Nathalie, Pierrick)</a:t>
            </a:r>
          </a:p>
          <a:p>
            <a:pPr lvl="1"/>
            <a:endParaRPr lang="fr-FR" sz="1600" dirty="0"/>
          </a:p>
          <a:p>
            <a:r>
              <a:rPr lang="fr-FR" sz="2000" dirty="0"/>
              <a:t>Prévisions 2017</a:t>
            </a:r>
          </a:p>
          <a:p>
            <a:pPr lvl="1"/>
            <a:r>
              <a:rPr lang="fr-FR" sz="1600" dirty="0"/>
              <a:t>Soutien aux activités </a:t>
            </a:r>
            <a:r>
              <a:rPr lang="fr-FR" sz="1600" dirty="0" err="1"/>
              <a:t>testbeam</a:t>
            </a:r>
            <a:r>
              <a:rPr lang="fr-FR" sz="1600" dirty="0"/>
              <a:t> du </a:t>
            </a:r>
            <a:r>
              <a:rPr lang="fr-FR" sz="1600" dirty="0" err="1"/>
              <a:t>sDHCAL</a:t>
            </a:r>
            <a:r>
              <a:rPr lang="fr-FR" sz="1600" dirty="0"/>
              <a:t> : 2 k€</a:t>
            </a:r>
          </a:p>
          <a:p>
            <a:pPr lvl="1"/>
            <a:r>
              <a:rPr lang="fr-FR" sz="1600" dirty="0"/>
              <a:t>Participation au CALICE management (</a:t>
            </a:r>
            <a:r>
              <a:rPr lang="fr-FR" sz="1600" dirty="0" err="1"/>
              <a:t>electronics</a:t>
            </a:r>
            <a:r>
              <a:rPr lang="fr-FR" sz="1600" dirty="0"/>
              <a:t> coordination) : 8 k€ missions</a:t>
            </a:r>
          </a:p>
          <a:p>
            <a:pPr lvl="1"/>
            <a:r>
              <a:rPr lang="fr-FR" sz="1600" dirty="0"/>
              <a:t>Étude SPIROC3 et SPIROC_CMS pour AIDA2020 (livrable)</a:t>
            </a:r>
          </a:p>
          <a:p>
            <a:endParaRPr lang="fr-FR" sz="2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>
                <a:solidFill>
                  <a:srgbClr val="000000"/>
                </a:solidFill>
              </a:rPr>
              <a:t>C. de La Taille         CD/EAOM OMEGA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1A504-AE2C-4488-80ED-9ED6A4A57476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3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EGA">
  <a:themeElements>
    <a:clrScheme name="omeg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meg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meg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eg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eg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eg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eg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eg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meg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meg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meg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meg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meg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meg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Bryant Medium Compressed</vt:lpstr>
      <vt:lpstr>Helvetica Neue</vt:lpstr>
      <vt:lpstr>OMEGA</vt:lpstr>
      <vt:lpstr>CALICE à OMEGA en 2016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taille</dc:creator>
  <cp:lastModifiedBy>Jean Claude</cp:lastModifiedBy>
  <cp:revision>2</cp:revision>
  <dcterms:created xsi:type="dcterms:W3CDTF">2016-09-15T21:58:36Z</dcterms:created>
  <dcterms:modified xsi:type="dcterms:W3CDTF">2016-10-07T13:07:36Z</dcterms:modified>
</cp:coreProperties>
</file>