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74" r:id="rId3"/>
    <p:sldId id="257" r:id="rId4"/>
    <p:sldId id="394" r:id="rId5"/>
    <p:sldId id="272" r:id="rId6"/>
    <p:sldId id="273" r:id="rId7"/>
    <p:sldId id="338" r:id="rId8"/>
    <p:sldId id="303" r:id="rId9"/>
    <p:sldId id="404" r:id="rId10"/>
    <p:sldId id="351" r:id="rId11"/>
    <p:sldId id="268" r:id="rId12"/>
    <p:sldId id="275" r:id="rId13"/>
    <p:sldId id="269" r:id="rId14"/>
    <p:sldId id="276" r:id="rId15"/>
    <p:sldId id="277" r:id="rId16"/>
    <p:sldId id="278" r:id="rId17"/>
    <p:sldId id="279" r:id="rId18"/>
    <p:sldId id="280" r:id="rId19"/>
    <p:sldId id="282" r:id="rId20"/>
    <p:sldId id="283" r:id="rId21"/>
    <p:sldId id="284" r:id="rId22"/>
    <p:sldId id="287" r:id="rId23"/>
    <p:sldId id="292" r:id="rId24"/>
    <p:sldId id="290" r:id="rId25"/>
    <p:sldId id="293" r:id="rId26"/>
    <p:sldId id="295" r:id="rId27"/>
    <p:sldId id="296" r:id="rId28"/>
    <p:sldId id="297" r:id="rId29"/>
    <p:sldId id="357" r:id="rId30"/>
    <p:sldId id="401" r:id="rId31"/>
    <p:sldId id="331" r:id="rId32"/>
    <p:sldId id="305" r:id="rId33"/>
    <p:sldId id="375" r:id="rId34"/>
    <p:sldId id="364" r:id="rId35"/>
    <p:sldId id="363" r:id="rId36"/>
    <p:sldId id="373" r:id="rId37"/>
    <p:sldId id="402" r:id="rId38"/>
    <p:sldId id="306" r:id="rId39"/>
    <p:sldId id="308" r:id="rId40"/>
    <p:sldId id="361" r:id="rId41"/>
    <p:sldId id="360" r:id="rId42"/>
    <p:sldId id="353" r:id="rId43"/>
    <p:sldId id="317" r:id="rId44"/>
    <p:sldId id="320" r:id="rId45"/>
    <p:sldId id="321" r:id="rId46"/>
    <p:sldId id="318" r:id="rId47"/>
    <p:sldId id="288" r:id="rId48"/>
    <p:sldId id="309" r:id="rId49"/>
    <p:sldId id="289" r:id="rId50"/>
    <p:sldId id="298" r:id="rId51"/>
    <p:sldId id="315" r:id="rId52"/>
    <p:sldId id="341" r:id="rId53"/>
    <p:sldId id="342" r:id="rId54"/>
    <p:sldId id="313" r:id="rId55"/>
    <p:sldId id="310" r:id="rId56"/>
    <p:sldId id="328" r:id="rId57"/>
    <p:sldId id="329" r:id="rId58"/>
    <p:sldId id="330" r:id="rId59"/>
    <p:sldId id="339" r:id="rId60"/>
    <p:sldId id="294" r:id="rId61"/>
    <p:sldId id="323" r:id="rId62"/>
    <p:sldId id="379" r:id="rId63"/>
    <p:sldId id="400" r:id="rId64"/>
    <p:sldId id="397" r:id="rId65"/>
    <p:sldId id="398" r:id="rId66"/>
    <p:sldId id="399" r:id="rId67"/>
    <p:sldId id="392" r:id="rId68"/>
    <p:sldId id="376" r:id="rId69"/>
    <p:sldId id="377" r:id="rId70"/>
    <p:sldId id="378" r:id="rId71"/>
    <p:sldId id="348" r:id="rId72"/>
    <p:sldId id="395" r:id="rId73"/>
    <p:sldId id="367" r:id="rId74"/>
    <p:sldId id="368" r:id="rId75"/>
    <p:sldId id="369" r:id="rId76"/>
    <p:sldId id="370" r:id="rId77"/>
    <p:sldId id="371" r:id="rId78"/>
    <p:sldId id="372" r:id="rId7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zione di Padova" initials="Sd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B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16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98FA0-34B4-458A-BC7A-E52679A0A829}" type="datetimeFigureOut">
              <a:rPr lang="en-US" smtClean="0"/>
              <a:t>12/19/2016</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FECB01-C6FE-4867-A5F5-776A6CAA4A8A}" type="slidenum">
              <a:rPr lang="en-US" smtClean="0"/>
              <a:t>‹N›</a:t>
            </a:fld>
            <a:endParaRPr lang="en-US"/>
          </a:p>
        </p:txBody>
      </p:sp>
    </p:spTree>
    <p:extLst>
      <p:ext uri="{BB962C8B-B14F-4D97-AF65-F5344CB8AC3E}">
        <p14:creationId xmlns:p14="http://schemas.microsoft.com/office/powerpoint/2010/main" val="240283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6FECB01-C6FE-4867-A5F5-776A6CAA4A8A}" type="slidenum">
              <a:rPr lang="en-US" smtClean="0"/>
              <a:t>1</a:t>
            </a:fld>
            <a:endParaRPr lang="en-US"/>
          </a:p>
        </p:txBody>
      </p:sp>
    </p:spTree>
    <p:extLst>
      <p:ext uri="{BB962C8B-B14F-4D97-AF65-F5344CB8AC3E}">
        <p14:creationId xmlns:p14="http://schemas.microsoft.com/office/powerpoint/2010/main" val="48533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6FECB01-C6FE-4867-A5F5-776A6CAA4A8A}" type="slidenum">
              <a:rPr lang="en-US" smtClean="0"/>
              <a:t>36</a:t>
            </a:fld>
            <a:endParaRPr lang="en-US"/>
          </a:p>
        </p:txBody>
      </p:sp>
    </p:spTree>
    <p:extLst>
      <p:ext uri="{BB962C8B-B14F-4D97-AF65-F5344CB8AC3E}">
        <p14:creationId xmlns:p14="http://schemas.microsoft.com/office/powerpoint/2010/main" val="10652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F87C2D34-E337-41DD-9E6F-573BDEBA468A}" type="slidenum">
              <a:rPr lang="it-IT"/>
              <a:pPr>
                <a:defRPr/>
              </a:pPr>
              <a:t>‹N›</a:t>
            </a:fld>
            <a:endParaRPr lang="it-IT"/>
          </a:p>
        </p:txBody>
      </p:sp>
    </p:spTree>
    <p:extLst>
      <p:ext uri="{BB962C8B-B14F-4D97-AF65-F5344CB8AC3E}">
        <p14:creationId xmlns:p14="http://schemas.microsoft.com/office/powerpoint/2010/main" val="326863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7DC0BA2-BD23-4378-9468-6DF0FACA66F2}" type="datetimeFigureOut">
              <a:rPr lang="en-US" smtClean="0"/>
              <a:pPr/>
              <a:t>12/19/2016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C0BA2-BD23-4378-9468-6DF0FACA66F2}" type="datetimeFigureOut">
              <a:rPr lang="en-US" smtClean="0"/>
              <a:pPr/>
              <a:t>12/19/2016</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11E64-3F04-44EB-91AE-A59C50B329CF}"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2.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4.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5.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indico.cern.ch/conferenceDisplay.py?confId=197461" TargetMode="External"/><Relationship Id="rId2" Type="http://schemas.openxmlformats.org/officeDocument/2006/relationships/hyperlink" Target="http://cds.cern.ch/record/1459565"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51.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9.png"/><Relationship Id="rId5" Type="http://schemas.openxmlformats.org/officeDocument/2006/relationships/image" Target="../media/image87.wmf"/><Relationship Id="rId4" Type="http://schemas.openxmlformats.org/officeDocument/2006/relationships/oleObject" Target="../embeddings/oleObject7.bin"/></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5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544016" y="2823071"/>
            <a:ext cx="8132440" cy="1470025"/>
          </a:xfrm>
        </p:spPr>
        <p:txBody>
          <a:bodyPr>
            <a:noAutofit/>
          </a:bodyPr>
          <a:lstStyle/>
          <a:p>
            <a:r>
              <a:rPr lang="en-US" sz="5400" b="1" dirty="0" smtClean="0"/>
              <a:t>Extraordinary Claims:</a:t>
            </a:r>
            <a:br>
              <a:rPr lang="en-US" sz="5400" b="1" dirty="0" smtClean="0"/>
            </a:br>
            <a:r>
              <a:rPr lang="en-US" sz="5400" b="1" dirty="0" smtClean="0"/>
              <a:t>the 0.000029</a:t>
            </a:r>
            <a:r>
              <a:rPr lang="en-US" sz="5400" b="1" smtClean="0"/>
              <a:t>% Solution,</a:t>
            </a:r>
            <a:br>
              <a:rPr lang="en-US" sz="5400" b="1" smtClean="0"/>
            </a:br>
            <a:r>
              <a:rPr lang="en-US" sz="4000" b="1" smtClean="0">
                <a:solidFill>
                  <a:srgbClr val="0070C0"/>
                </a:solidFill>
              </a:rPr>
              <a:t>or</a:t>
            </a:r>
            <a:r>
              <a:rPr lang="en-US" sz="5400" b="1" smtClean="0"/>
              <a:t/>
            </a:r>
            <a:br>
              <a:rPr lang="en-US" sz="5400" b="1" smtClean="0"/>
            </a:br>
            <a:r>
              <a:rPr lang="en-US" sz="5400" b="1" smtClean="0">
                <a:solidFill>
                  <a:srgbClr val="FF0000"/>
                </a:solidFill>
              </a:rPr>
              <a:t>Anomalies </a:t>
            </a:r>
            <a:br>
              <a:rPr lang="en-US" sz="5400" b="1" smtClean="0">
                <a:solidFill>
                  <a:srgbClr val="FF0000"/>
                </a:solidFill>
              </a:rPr>
            </a:br>
            <a:r>
              <a:rPr lang="en-US" sz="5400" b="1" smtClean="0">
                <a:solidFill>
                  <a:srgbClr val="FF0000"/>
                </a:solidFill>
              </a:rPr>
              <a:t>in </a:t>
            </a:r>
            <a:r>
              <a:rPr lang="en-US" sz="5400" b="1">
                <a:solidFill>
                  <a:srgbClr val="FF0000"/>
                </a:solidFill>
              </a:rPr>
              <a:t>C</a:t>
            </a:r>
            <a:r>
              <a:rPr lang="en-US" sz="5400" b="1" smtClean="0">
                <a:solidFill>
                  <a:srgbClr val="FF0000"/>
                </a:solidFill>
              </a:rPr>
              <a:t>ollider </a:t>
            </a:r>
            <a:r>
              <a:rPr lang="en-US" sz="5400" b="1">
                <a:solidFill>
                  <a:srgbClr val="FF0000"/>
                </a:solidFill>
              </a:rPr>
              <a:t>D</a:t>
            </a:r>
            <a:r>
              <a:rPr lang="en-US" sz="5400" b="1" smtClean="0">
                <a:solidFill>
                  <a:srgbClr val="FF0000"/>
                </a:solidFill>
              </a:rPr>
              <a:t>ata</a:t>
            </a:r>
            <a:endParaRPr lang="en-US" sz="5400" b="1" dirty="0">
              <a:solidFill>
                <a:srgbClr val="FF0000"/>
              </a:solidFill>
            </a:endParaRPr>
          </a:p>
        </p:txBody>
      </p:sp>
      <p:sp>
        <p:nvSpPr>
          <p:cNvPr id="3" name="Sottotitolo 2"/>
          <p:cNvSpPr>
            <a:spLocks noGrp="1"/>
          </p:cNvSpPr>
          <p:nvPr>
            <p:ph type="subTitle" idx="1"/>
          </p:nvPr>
        </p:nvSpPr>
        <p:spPr>
          <a:xfrm>
            <a:off x="151928" y="5877272"/>
            <a:ext cx="4924128" cy="1008112"/>
          </a:xfrm>
        </p:spPr>
        <p:txBody>
          <a:bodyPr>
            <a:normAutofit/>
          </a:bodyPr>
          <a:lstStyle/>
          <a:p>
            <a:pPr algn="l">
              <a:spcBef>
                <a:spcPts val="0"/>
              </a:spcBef>
            </a:pPr>
            <a:r>
              <a:rPr lang="en-US" sz="2800" b="1" smtClean="0">
                <a:solidFill>
                  <a:srgbClr val="0070C0"/>
                </a:solidFill>
              </a:rPr>
              <a:t>Tommaso Dorigo	</a:t>
            </a:r>
          </a:p>
          <a:p>
            <a:pPr algn="l">
              <a:spcBef>
                <a:spcPts val="0"/>
              </a:spcBef>
            </a:pPr>
            <a:r>
              <a:rPr lang="en-US" sz="2800" b="1" smtClean="0">
                <a:solidFill>
                  <a:srgbClr val="0070C0"/>
                </a:solidFill>
              </a:rPr>
              <a:t>INFN Padova</a:t>
            </a:r>
            <a:endParaRPr lang="en-US" sz="2800" b="1">
              <a:solidFill>
                <a:srgbClr val="0070C0"/>
              </a:solidFill>
            </a:endParaRPr>
          </a:p>
        </p:txBody>
      </p:sp>
      <p:sp>
        <p:nvSpPr>
          <p:cNvPr id="4" name="CasellaDiTesto 3"/>
          <p:cNvSpPr txBox="1"/>
          <p:nvPr/>
        </p:nvSpPr>
        <p:spPr>
          <a:xfrm>
            <a:off x="4166480" y="44624"/>
            <a:ext cx="4779898" cy="892552"/>
          </a:xfrm>
          <a:prstGeom prst="rect">
            <a:avLst/>
          </a:prstGeom>
          <a:noFill/>
        </p:spPr>
        <p:txBody>
          <a:bodyPr wrap="none" rtlCol="0">
            <a:spAutoFit/>
          </a:bodyPr>
          <a:lstStyle/>
          <a:p>
            <a:pPr algn="r"/>
            <a:r>
              <a:rPr lang="it-IT" sz="3200" b="1" smtClean="0">
                <a:solidFill>
                  <a:srgbClr val="0070C0"/>
                </a:solidFill>
              </a:rPr>
              <a:t>Physics Seminar</a:t>
            </a:r>
            <a:endParaRPr lang="it-IT" sz="3200" b="1">
              <a:solidFill>
                <a:srgbClr val="0070C0"/>
              </a:solidFill>
            </a:endParaRPr>
          </a:p>
          <a:p>
            <a:pPr algn="r"/>
            <a:r>
              <a:rPr lang="it-IT" sz="2000" b="1" smtClean="0">
                <a:solidFill>
                  <a:srgbClr val="0070C0"/>
                </a:solidFill>
              </a:rPr>
              <a:t>LPC Clermont-Ferrand, December 16</a:t>
            </a:r>
            <a:r>
              <a:rPr lang="it-IT" sz="2000" b="1" baseline="30000" smtClean="0">
                <a:solidFill>
                  <a:srgbClr val="0070C0"/>
                </a:solidFill>
              </a:rPr>
              <a:t>th</a:t>
            </a:r>
            <a:r>
              <a:rPr lang="it-IT" sz="2000" b="1" smtClean="0">
                <a:solidFill>
                  <a:srgbClr val="0070C0"/>
                </a:solidFill>
              </a:rPr>
              <a:t> 2016</a:t>
            </a:r>
            <a:endParaRPr lang="en-US" sz="2000" b="1" baseline="30000"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10000" r="-10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normAutofit fontScale="90000"/>
          </a:bodyPr>
          <a:lstStyle/>
          <a:p>
            <a:r>
              <a:rPr lang="it-IT" smtClean="0"/>
              <a:t>The Birth of the Five-Sigma Criterion</a:t>
            </a:r>
            <a:endParaRPr lang="en-US"/>
          </a:p>
        </p:txBody>
      </p:sp>
      <p:pic>
        <p:nvPicPr>
          <p:cNvPr id="129026" name="Picture 2" descr="http://eetd.lbl.gov/sites/all/files/content/fellowship/rosenfeld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268760"/>
            <a:ext cx="3910779"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771800" y="6381328"/>
            <a:ext cx="3617209" cy="369332"/>
          </a:xfrm>
          <a:prstGeom prst="rect">
            <a:avLst/>
          </a:prstGeom>
          <a:noFill/>
        </p:spPr>
        <p:txBody>
          <a:bodyPr wrap="none" rtlCol="0">
            <a:spAutoFit/>
          </a:bodyPr>
          <a:lstStyle/>
          <a:p>
            <a:r>
              <a:rPr lang="it-IT" b="1" i="1" smtClean="0">
                <a:solidFill>
                  <a:srgbClr val="FF0000"/>
                </a:solidFill>
              </a:rPr>
              <a:t>Arthur H. Rosenfeld (Univ. Berkeley)</a:t>
            </a:r>
            <a:endParaRPr lang="en-US" b="1" i="1">
              <a:solidFill>
                <a:srgbClr val="FF0000"/>
              </a:solidFill>
            </a:endParaRPr>
          </a:p>
        </p:txBody>
      </p:sp>
    </p:spTree>
    <p:extLst>
      <p:ext uri="{BB962C8B-B14F-4D97-AF65-F5344CB8AC3E}">
        <p14:creationId xmlns:p14="http://schemas.microsoft.com/office/powerpoint/2010/main" val="2121225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Far-Out Hadrons</a:t>
            </a:r>
            <a:endParaRPr lang="en-US"/>
          </a:p>
        </p:txBody>
      </p:sp>
      <p:sp>
        <p:nvSpPr>
          <p:cNvPr id="3" name="Segnaposto contenuto 2"/>
          <p:cNvSpPr>
            <a:spLocks noGrp="1"/>
          </p:cNvSpPr>
          <p:nvPr>
            <p:ph idx="1"/>
          </p:nvPr>
        </p:nvSpPr>
        <p:spPr>
          <a:xfrm>
            <a:off x="323528" y="1196752"/>
            <a:ext cx="8507288" cy="5589240"/>
          </a:xfrm>
        </p:spPr>
        <p:txBody>
          <a:bodyPr>
            <a:normAutofit fontScale="70000" lnSpcReduction="20000"/>
          </a:bodyPr>
          <a:lstStyle/>
          <a:p>
            <a:r>
              <a:rPr lang="en-US" smtClean="0"/>
              <a:t>In 1968 Arthur Rosenfeld wrote a paper titled "</a:t>
            </a:r>
            <a:r>
              <a:rPr lang="en-US" i="1" smtClean="0"/>
              <a:t>Are There Any Far-out Mesons or Baryons?</a:t>
            </a:r>
            <a:r>
              <a:rPr lang="en-US" smtClean="0"/>
              <a:t>“ </a:t>
            </a:r>
            <a:r>
              <a:rPr lang="en-US" b="1" smtClean="0">
                <a:solidFill>
                  <a:srgbClr val="1BB52A"/>
                </a:solidFill>
              </a:rPr>
              <a:t>[1]</a:t>
            </a:r>
            <a:r>
              <a:rPr lang="en-US" smtClean="0"/>
              <a:t>. In it, he demonstrated that </a:t>
            </a:r>
            <a:r>
              <a:rPr lang="en-US" smtClean="0">
                <a:solidFill>
                  <a:srgbClr val="0070C0"/>
                </a:solidFill>
              </a:rPr>
              <a:t>the </a:t>
            </a:r>
            <a:r>
              <a:rPr lang="en-US" b="1" smtClean="0">
                <a:solidFill>
                  <a:srgbClr val="0070C0"/>
                </a:solidFill>
              </a:rPr>
              <a:t>number of claims </a:t>
            </a:r>
            <a:r>
              <a:rPr lang="en-US" smtClean="0">
                <a:solidFill>
                  <a:srgbClr val="0070C0"/>
                </a:solidFill>
              </a:rPr>
              <a:t>of discovery of such exotic particles published in scientific magazines agreed reasonably well with the </a:t>
            </a:r>
            <a:r>
              <a:rPr lang="en-US" b="1" smtClean="0">
                <a:solidFill>
                  <a:srgbClr val="0070C0"/>
                </a:solidFill>
              </a:rPr>
              <a:t>number of statistical fluctuations </a:t>
            </a:r>
            <a:r>
              <a:rPr lang="en-US" smtClean="0">
                <a:solidFill>
                  <a:srgbClr val="0070C0"/>
                </a:solidFill>
              </a:rPr>
              <a:t>that one would expect in the analyzed datasets.</a:t>
            </a:r>
            <a:r>
              <a:rPr lang="en-US" smtClean="0"/>
              <a:t/>
            </a:r>
            <a:br>
              <a:rPr lang="en-US" smtClean="0"/>
            </a:br>
            <a:r>
              <a:rPr lang="en-US" smtClean="0"/>
              <a:t/>
            </a:r>
            <a:br>
              <a:rPr lang="en-US" smtClean="0"/>
            </a:br>
            <a:r>
              <a:rPr lang="en-US" sz="2200" smtClean="0"/>
              <a:t>(“Far-out hadrons” are hypothetical particles which can be defined as ones that do not fit in SU(3) multiplets. In 1968 quarks were not yet fully accepted as real entities, and the question of the existence of exotic hadrons was important.)</a:t>
            </a:r>
          </a:p>
          <a:p>
            <a:endParaRPr lang="en-US" smtClean="0"/>
          </a:p>
          <a:p>
            <a:r>
              <a:rPr lang="en-US" smtClean="0"/>
              <a:t>Rosenfeld examined the literature and pointed his finger at </a:t>
            </a:r>
            <a:r>
              <a:rPr lang="en-US" smtClean="0">
                <a:solidFill>
                  <a:srgbClr val="FF0000"/>
                </a:solidFill>
              </a:rPr>
              <a:t>large trial factors </a:t>
            </a:r>
            <a:r>
              <a:rPr lang="en-US" smtClean="0"/>
              <a:t>coming into play due to the massive use of combinations of observed particles to derive mass spectra containing potential resonances:</a:t>
            </a:r>
          </a:p>
          <a:p>
            <a:pPr>
              <a:buNone/>
            </a:pPr>
            <a:r>
              <a:rPr lang="en-US" smtClean="0"/>
              <a:t>	</a:t>
            </a:r>
          </a:p>
          <a:p>
            <a:pPr lvl="1">
              <a:buNone/>
            </a:pPr>
            <a:r>
              <a:rPr lang="en-US" smtClean="0"/>
              <a:t>	</a:t>
            </a:r>
            <a:r>
              <a:rPr lang="en-US" i="1" smtClean="0">
                <a:solidFill>
                  <a:srgbClr val="1BB52A"/>
                </a:solidFill>
              </a:rPr>
              <a:t>“[...] This reasoning on multiplicities, extended to all combinations of all outgoing particles and to all countries, leads to an estimate of 35 million mass combinations calculated per year. How many histograms are plotted from these 35 million combinations? A glance through the journals shows that a typical mass histogram has about 2,500 entries, so the number we were looking for, h is then 15,000 histograms per year.”</a:t>
            </a:r>
            <a:endParaRPr lang="en-US" i="1">
              <a:solidFill>
                <a:srgbClr val="1BB52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More Rosenfeld</a:t>
            </a:r>
            <a:endParaRPr lang="en-US"/>
          </a:p>
        </p:txBody>
      </p:sp>
      <p:sp>
        <p:nvSpPr>
          <p:cNvPr id="3" name="Segnaposto contenuto 2"/>
          <p:cNvSpPr>
            <a:spLocks noGrp="1"/>
          </p:cNvSpPr>
          <p:nvPr>
            <p:ph idx="1"/>
          </p:nvPr>
        </p:nvSpPr>
        <p:spPr>
          <a:xfrm>
            <a:off x="0" y="1124744"/>
            <a:ext cx="8964488" cy="5949280"/>
          </a:xfrm>
        </p:spPr>
        <p:txBody>
          <a:bodyPr>
            <a:normAutofit fontScale="62500" lnSpcReduction="20000"/>
          </a:bodyPr>
          <a:lstStyle/>
          <a:p>
            <a:pPr lvl="1">
              <a:buNone/>
            </a:pPr>
            <a:r>
              <a:rPr lang="en-US" dirty="0" smtClean="0"/>
              <a:t>	</a:t>
            </a:r>
            <a:r>
              <a:rPr lang="en-US" i="1" dirty="0" smtClean="0">
                <a:solidFill>
                  <a:srgbClr val="1BB52A"/>
                </a:solidFill>
              </a:rPr>
              <a:t>“[...] Our typical 2,500 entry histogram seems to average 40 bins. This means that therein a physicist could observe 40 different fluctuations one bin wide, 39 two bins wide, 38 three bins wide...</a:t>
            </a:r>
            <a:r>
              <a:rPr lang="en-US" i="1" dirty="0" smtClean="0"/>
              <a:t> </a:t>
            </a:r>
            <a:r>
              <a:rPr lang="en-US" i="1" u="sng" dirty="0" smtClean="0">
                <a:solidFill>
                  <a:srgbClr val="00B050"/>
                </a:solidFill>
              </a:rPr>
              <a:t>This arithmetic is made worse by the fact that when a physicist sees 'something', he then tries to enhance it by making cuts</a:t>
            </a:r>
            <a:r>
              <a:rPr lang="en-US" i="1" dirty="0" smtClean="0">
                <a:solidFill>
                  <a:srgbClr val="1BB52A"/>
                </a:solidFill>
              </a:rPr>
              <a:t>...”</a:t>
            </a:r>
          </a:p>
          <a:p>
            <a:pPr lvl="1">
              <a:buNone/>
            </a:pPr>
            <a:endParaRPr lang="en-US" dirty="0" smtClean="0"/>
          </a:p>
          <a:p>
            <a:pPr>
              <a:buNone/>
            </a:pPr>
            <a:r>
              <a:rPr lang="it-IT" smtClean="0"/>
              <a:t>	(We shall </a:t>
            </a:r>
            <a:r>
              <a:rPr lang="it-IT" dirty="0" err="1" smtClean="0"/>
              <a:t>get</a:t>
            </a:r>
            <a:r>
              <a:rPr lang="it-IT" dirty="0" smtClean="0"/>
              <a:t> back to the last </a:t>
            </a:r>
            <a:r>
              <a:rPr lang="it-IT" dirty="0" err="1" smtClean="0"/>
              <a:t>issue</a:t>
            </a:r>
            <a:r>
              <a:rPr lang="it-IT" dirty="0" smtClean="0"/>
              <a:t> </a:t>
            </a:r>
            <a:r>
              <a:rPr lang="it-IT" dirty="0" err="1" smtClean="0"/>
              <a:t>later</a:t>
            </a:r>
            <a:r>
              <a:rPr lang="it-IT" dirty="0" smtClean="0"/>
              <a:t>)</a:t>
            </a:r>
          </a:p>
          <a:p>
            <a:pPr>
              <a:buNone/>
            </a:pPr>
            <a:endParaRPr lang="en-US" dirty="0" smtClean="0"/>
          </a:p>
          <a:p>
            <a:pPr lvl="1">
              <a:buNone/>
            </a:pPr>
            <a:r>
              <a:rPr lang="en-US" dirty="0" smtClean="0"/>
              <a:t>	</a:t>
            </a:r>
            <a:r>
              <a:rPr lang="en-US" i="1" dirty="0" smtClean="0">
                <a:solidFill>
                  <a:srgbClr val="1BB52A"/>
                </a:solidFill>
              </a:rPr>
              <a:t>“In summary of all the discussion above, I conclude that </a:t>
            </a:r>
            <a:r>
              <a:rPr lang="en-US" i="1" u="sng" dirty="0" smtClean="0">
                <a:solidFill>
                  <a:srgbClr val="1BB52A"/>
                </a:solidFill>
              </a:rPr>
              <a:t>each of our 150,000 annual histograms is capable of generating somewhere between 10 and 100 deceptive upward fluctuations</a:t>
            </a:r>
            <a:r>
              <a:rPr lang="en-US" i="1" dirty="0" smtClean="0">
                <a:solidFill>
                  <a:srgbClr val="1BB52A"/>
                </a:solidFill>
              </a:rPr>
              <a:t> [...]”.</a:t>
            </a:r>
          </a:p>
          <a:p>
            <a:pPr>
              <a:buNone/>
            </a:pPr>
            <a:endParaRPr lang="it-IT" dirty="0" smtClean="0"/>
          </a:p>
          <a:p>
            <a:pPr>
              <a:buNone/>
            </a:pPr>
            <a:r>
              <a:rPr lang="it-IT" dirty="0" smtClean="0"/>
              <a:t>	</a:t>
            </a:r>
            <a:r>
              <a:rPr lang="it-IT" dirty="0" err="1" smtClean="0"/>
              <a:t>That</a:t>
            </a:r>
            <a:r>
              <a:rPr lang="it-IT" dirty="0" smtClean="0"/>
              <a:t> </a:t>
            </a:r>
            <a:r>
              <a:rPr lang="it-IT" dirty="0" err="1" smtClean="0"/>
              <a:t>was</a:t>
            </a:r>
            <a:r>
              <a:rPr lang="it-IT" dirty="0" smtClean="0"/>
              <a:t> </a:t>
            </a:r>
            <a:r>
              <a:rPr lang="it-IT" dirty="0" err="1" smtClean="0"/>
              <a:t>indeed</a:t>
            </a:r>
            <a:r>
              <a:rPr lang="it-IT" dirty="0" smtClean="0"/>
              <a:t> a </a:t>
            </a:r>
            <a:r>
              <a:rPr lang="it-IT" dirty="0" err="1" smtClean="0"/>
              <a:t>problem</a:t>
            </a:r>
            <a:r>
              <a:rPr lang="it-IT" dirty="0" smtClean="0"/>
              <a:t>! A </a:t>
            </a:r>
            <a:r>
              <a:rPr lang="it-IT" dirty="0" err="1" smtClean="0"/>
              <a:t>comparison</a:t>
            </a:r>
            <a:r>
              <a:rPr lang="it-IT" dirty="0" smtClean="0"/>
              <a:t> with the </a:t>
            </a:r>
            <a:r>
              <a:rPr lang="it-IT" dirty="0" err="1" smtClean="0"/>
              <a:t>literature</a:t>
            </a:r>
            <a:r>
              <a:rPr lang="it-IT" dirty="0" smtClean="0"/>
              <a:t> in </a:t>
            </a:r>
            <a:r>
              <a:rPr lang="it-IT" dirty="0" err="1" smtClean="0"/>
              <a:t>fact</a:t>
            </a:r>
            <a:r>
              <a:rPr lang="it-IT" dirty="0" smtClean="0"/>
              <a:t> </a:t>
            </a:r>
            <a:r>
              <a:rPr lang="it-IT" dirty="0" err="1" smtClean="0"/>
              <a:t>showed</a:t>
            </a:r>
            <a:r>
              <a:rPr lang="it-IT" dirty="0" smtClean="0"/>
              <a:t> a </a:t>
            </a:r>
            <a:r>
              <a:rPr lang="it-IT" dirty="0" err="1" smtClean="0">
                <a:solidFill>
                  <a:srgbClr val="FF0000"/>
                </a:solidFill>
              </a:rPr>
              <a:t>correspondence</a:t>
            </a:r>
            <a:r>
              <a:rPr lang="it-IT" dirty="0" smtClean="0">
                <a:solidFill>
                  <a:srgbClr val="FF0000"/>
                </a:solidFill>
              </a:rPr>
              <a:t> of </a:t>
            </a:r>
            <a:r>
              <a:rPr lang="it-IT" dirty="0" err="1" smtClean="0">
                <a:solidFill>
                  <a:srgbClr val="FF0000"/>
                </a:solidFill>
              </a:rPr>
              <a:t>his</a:t>
            </a:r>
            <a:r>
              <a:rPr lang="it-IT" dirty="0" smtClean="0">
                <a:solidFill>
                  <a:srgbClr val="FF0000"/>
                </a:solidFill>
              </a:rPr>
              <a:t> </a:t>
            </a:r>
            <a:r>
              <a:rPr lang="it-IT" dirty="0" err="1" smtClean="0">
                <a:solidFill>
                  <a:srgbClr val="FF0000"/>
                </a:solidFill>
              </a:rPr>
              <a:t>eyeballed</a:t>
            </a:r>
            <a:r>
              <a:rPr lang="it-IT" dirty="0" smtClean="0">
                <a:solidFill>
                  <a:srgbClr val="FF0000"/>
                </a:solidFill>
              </a:rPr>
              <a:t> estimate with the </a:t>
            </a:r>
            <a:r>
              <a:rPr lang="it-IT" dirty="0" err="1" smtClean="0">
                <a:solidFill>
                  <a:srgbClr val="FF0000"/>
                </a:solidFill>
              </a:rPr>
              <a:t>number</a:t>
            </a:r>
            <a:r>
              <a:rPr lang="it-IT" dirty="0" smtClean="0">
                <a:solidFill>
                  <a:srgbClr val="FF0000"/>
                </a:solidFill>
              </a:rPr>
              <a:t> of </a:t>
            </a:r>
            <a:r>
              <a:rPr lang="it-IT" dirty="0" err="1" smtClean="0">
                <a:solidFill>
                  <a:srgbClr val="FF0000"/>
                </a:solidFill>
              </a:rPr>
              <a:t>unconfirmed</a:t>
            </a:r>
            <a:r>
              <a:rPr lang="it-IT" dirty="0" smtClean="0">
                <a:solidFill>
                  <a:srgbClr val="FF0000"/>
                </a:solidFill>
              </a:rPr>
              <a:t> new </a:t>
            </a:r>
            <a:r>
              <a:rPr lang="it-IT" dirty="0" err="1" smtClean="0">
                <a:solidFill>
                  <a:srgbClr val="FF0000"/>
                </a:solidFill>
              </a:rPr>
              <a:t>particle</a:t>
            </a:r>
            <a:r>
              <a:rPr lang="it-IT" dirty="0" smtClean="0">
                <a:solidFill>
                  <a:srgbClr val="FF0000"/>
                </a:solidFill>
              </a:rPr>
              <a:t> </a:t>
            </a:r>
            <a:r>
              <a:rPr lang="it-IT" dirty="0" err="1" smtClean="0">
                <a:solidFill>
                  <a:srgbClr val="FF0000"/>
                </a:solidFill>
              </a:rPr>
              <a:t>claims</a:t>
            </a:r>
            <a:r>
              <a:rPr lang="it-IT" dirty="0" smtClean="0"/>
              <a:t>.</a:t>
            </a:r>
          </a:p>
          <a:p>
            <a:pPr>
              <a:buNone/>
            </a:pPr>
            <a:endParaRPr lang="it-IT" dirty="0" smtClean="0"/>
          </a:p>
          <a:p>
            <a:pPr>
              <a:buNone/>
            </a:pPr>
            <a:r>
              <a:rPr lang="it-IT" dirty="0" smtClean="0"/>
              <a:t>	</a:t>
            </a:r>
            <a:r>
              <a:rPr lang="it-IT" dirty="0" err="1" smtClean="0"/>
              <a:t>Rosenfeld</a:t>
            </a:r>
            <a:r>
              <a:rPr lang="it-IT" dirty="0" smtClean="0"/>
              <a:t> </a:t>
            </a:r>
            <a:r>
              <a:rPr lang="it-IT" dirty="0" err="1" smtClean="0"/>
              <a:t>concluded</a:t>
            </a:r>
            <a:r>
              <a:rPr lang="it-IT" dirty="0" smtClean="0"/>
              <a:t>:</a:t>
            </a:r>
          </a:p>
          <a:p>
            <a:pPr>
              <a:buNone/>
            </a:pPr>
            <a:r>
              <a:rPr lang="it-IT" dirty="0" smtClean="0"/>
              <a:t>	</a:t>
            </a:r>
          </a:p>
          <a:p>
            <a:pPr>
              <a:buNone/>
            </a:pPr>
            <a:r>
              <a:rPr lang="it-IT" dirty="0" smtClean="0"/>
              <a:t>		</a:t>
            </a:r>
            <a:r>
              <a:rPr lang="it-IT" sz="2900" i="1" dirty="0" smtClean="0">
                <a:solidFill>
                  <a:srgbClr val="1BB52A"/>
                </a:solidFill>
              </a:rPr>
              <a:t>“</a:t>
            </a:r>
            <a:r>
              <a:rPr lang="it-IT" sz="2900" i="1" u="sng" dirty="0" smtClean="0">
                <a:solidFill>
                  <a:srgbClr val="00B050"/>
                </a:solidFill>
              </a:rPr>
              <a:t>To the </a:t>
            </a:r>
            <a:r>
              <a:rPr lang="it-IT" sz="2900" i="1" u="sng" dirty="0" err="1" smtClean="0">
                <a:solidFill>
                  <a:srgbClr val="00B050"/>
                </a:solidFill>
              </a:rPr>
              <a:t>theorist</a:t>
            </a:r>
            <a:r>
              <a:rPr lang="it-IT" sz="2900" i="1" u="sng" dirty="0" smtClean="0">
                <a:solidFill>
                  <a:srgbClr val="00B050"/>
                </a:solidFill>
              </a:rPr>
              <a:t> or </a:t>
            </a:r>
            <a:r>
              <a:rPr lang="it-IT" sz="2900" i="1" u="sng" dirty="0" err="1" smtClean="0">
                <a:solidFill>
                  <a:srgbClr val="00B050"/>
                </a:solidFill>
              </a:rPr>
              <a:t>phenomenologist</a:t>
            </a:r>
            <a:r>
              <a:rPr lang="it-IT" sz="2900" i="1" u="sng" dirty="0" smtClean="0">
                <a:solidFill>
                  <a:srgbClr val="00B050"/>
                </a:solidFill>
              </a:rPr>
              <a:t> the moral </a:t>
            </a:r>
            <a:r>
              <a:rPr lang="it-IT" sz="2900" i="1" u="sng" dirty="0" err="1" smtClean="0">
                <a:solidFill>
                  <a:srgbClr val="00B050"/>
                </a:solidFill>
              </a:rPr>
              <a:t>is</a:t>
            </a:r>
            <a:r>
              <a:rPr lang="it-IT" sz="2900" i="1" u="sng" dirty="0" smtClean="0">
                <a:solidFill>
                  <a:srgbClr val="00B050"/>
                </a:solidFill>
              </a:rPr>
              <a:t> </a:t>
            </a:r>
            <a:r>
              <a:rPr lang="it-IT" sz="2900" i="1" u="sng" dirty="0" err="1" smtClean="0">
                <a:solidFill>
                  <a:srgbClr val="00B050"/>
                </a:solidFill>
              </a:rPr>
              <a:t>simple</a:t>
            </a:r>
            <a:r>
              <a:rPr lang="it-IT" sz="2900" i="1" u="sng" dirty="0" smtClean="0">
                <a:solidFill>
                  <a:srgbClr val="00B050"/>
                </a:solidFill>
              </a:rPr>
              <a:t>: </a:t>
            </a:r>
            <a:r>
              <a:rPr lang="it-IT" sz="2900" b="1" i="1" u="sng" dirty="0" err="1" smtClean="0">
                <a:solidFill>
                  <a:srgbClr val="00B050"/>
                </a:solidFill>
              </a:rPr>
              <a:t>wait</a:t>
            </a:r>
            <a:r>
              <a:rPr lang="it-IT" sz="2900" b="1" i="1" u="sng" dirty="0" smtClean="0">
                <a:solidFill>
                  <a:srgbClr val="00B050"/>
                </a:solidFill>
              </a:rPr>
              <a:t> for </a:t>
            </a:r>
            <a:r>
              <a:rPr lang="it-IT" sz="2900" b="1" i="1" u="sng" dirty="0" err="1" smtClean="0">
                <a:solidFill>
                  <a:srgbClr val="00B050"/>
                </a:solidFill>
              </a:rPr>
              <a:t>nearly</a:t>
            </a:r>
            <a:r>
              <a:rPr lang="it-IT" sz="2900" b="1" i="1" u="sng" dirty="0" smtClean="0">
                <a:solidFill>
                  <a:srgbClr val="00B050"/>
                </a:solidFill>
              </a:rPr>
              <a:t> 5</a:t>
            </a:r>
            <a:r>
              <a:rPr lang="el-GR" sz="2900" b="1" i="1" u="sng" dirty="0" smtClean="0">
                <a:solidFill>
                  <a:srgbClr val="00B050"/>
                </a:solidFill>
              </a:rPr>
              <a:t>σ</a:t>
            </a:r>
            <a:r>
              <a:rPr lang="it-IT" sz="2900" b="1" i="1" u="sng" dirty="0" smtClean="0">
                <a:solidFill>
                  <a:srgbClr val="00B050"/>
                </a:solidFill>
              </a:rPr>
              <a:t> </a:t>
            </a:r>
            <a:r>
              <a:rPr lang="it-IT" sz="2900" b="1" i="1" u="sng" dirty="0" err="1" smtClean="0">
                <a:solidFill>
                  <a:srgbClr val="00B050"/>
                </a:solidFill>
              </a:rPr>
              <a:t>effects</a:t>
            </a:r>
            <a:r>
              <a:rPr lang="it-IT" sz="2900" i="1" dirty="0" smtClean="0">
                <a:solidFill>
                  <a:srgbClr val="FF0000"/>
                </a:solidFill>
              </a:rPr>
              <a:t>. 	</a:t>
            </a:r>
            <a:r>
              <a:rPr lang="it-IT" sz="2900" i="1" dirty="0" smtClean="0">
                <a:solidFill>
                  <a:srgbClr val="1BB52A"/>
                </a:solidFill>
              </a:rPr>
              <a:t>For the </a:t>
            </a:r>
            <a:r>
              <a:rPr lang="it-IT" sz="2900" i="1" dirty="0" err="1" smtClean="0">
                <a:solidFill>
                  <a:srgbClr val="1BB52A"/>
                </a:solidFill>
              </a:rPr>
              <a:t>experimental</a:t>
            </a:r>
            <a:r>
              <a:rPr lang="it-IT" sz="2900" i="1" dirty="0" smtClean="0">
                <a:solidFill>
                  <a:srgbClr val="1BB52A"/>
                </a:solidFill>
              </a:rPr>
              <a:t> </a:t>
            </a:r>
            <a:r>
              <a:rPr lang="it-IT" sz="2900" i="1" dirty="0" err="1" smtClean="0">
                <a:solidFill>
                  <a:srgbClr val="1BB52A"/>
                </a:solidFill>
              </a:rPr>
              <a:t>group</a:t>
            </a:r>
            <a:r>
              <a:rPr lang="it-IT" sz="2900" i="1" dirty="0" smtClean="0">
                <a:solidFill>
                  <a:srgbClr val="1BB52A"/>
                </a:solidFill>
              </a:rPr>
              <a:t> </a:t>
            </a:r>
            <a:r>
              <a:rPr lang="it-IT" sz="2900" i="1" dirty="0" err="1" smtClean="0">
                <a:solidFill>
                  <a:srgbClr val="1BB52A"/>
                </a:solidFill>
              </a:rPr>
              <a:t>who</a:t>
            </a:r>
            <a:r>
              <a:rPr lang="it-IT" sz="2900" i="1" dirty="0" smtClean="0">
                <a:solidFill>
                  <a:srgbClr val="1BB52A"/>
                </a:solidFill>
              </a:rPr>
              <a:t> </a:t>
            </a:r>
            <a:r>
              <a:rPr lang="it-IT" sz="2900" i="1" dirty="0" err="1" smtClean="0">
                <a:solidFill>
                  <a:srgbClr val="1BB52A"/>
                </a:solidFill>
              </a:rPr>
              <a:t>has</a:t>
            </a:r>
            <a:r>
              <a:rPr lang="it-IT" sz="2900" i="1" dirty="0" smtClean="0">
                <a:solidFill>
                  <a:srgbClr val="1BB52A"/>
                </a:solidFill>
              </a:rPr>
              <a:t> </a:t>
            </a:r>
            <a:r>
              <a:rPr lang="it-IT" sz="2900" i="1" dirty="0" err="1" smtClean="0">
                <a:solidFill>
                  <a:srgbClr val="1BB52A"/>
                </a:solidFill>
              </a:rPr>
              <a:t>spent</a:t>
            </a:r>
            <a:r>
              <a:rPr lang="it-IT" sz="2900" i="1" dirty="0" smtClean="0">
                <a:solidFill>
                  <a:srgbClr val="1BB52A"/>
                </a:solidFill>
              </a:rPr>
              <a:t> a </a:t>
            </a:r>
            <a:r>
              <a:rPr lang="it-IT" sz="2900" i="1" dirty="0" err="1" smtClean="0">
                <a:solidFill>
                  <a:srgbClr val="1BB52A"/>
                </a:solidFill>
              </a:rPr>
              <a:t>year</a:t>
            </a:r>
            <a:r>
              <a:rPr lang="it-IT" sz="2900" i="1" dirty="0" smtClean="0">
                <a:solidFill>
                  <a:srgbClr val="1BB52A"/>
                </a:solidFill>
              </a:rPr>
              <a:t> of </a:t>
            </a:r>
            <a:r>
              <a:rPr lang="it-IT" sz="2900" i="1" dirty="0" err="1" smtClean="0">
                <a:solidFill>
                  <a:srgbClr val="1BB52A"/>
                </a:solidFill>
              </a:rPr>
              <a:t>their</a:t>
            </a:r>
            <a:r>
              <a:rPr lang="it-IT" sz="2900" i="1" dirty="0" smtClean="0">
                <a:solidFill>
                  <a:srgbClr val="1BB52A"/>
                </a:solidFill>
              </a:rPr>
              <a:t> time and </a:t>
            </a:r>
            <a:r>
              <a:rPr lang="it-IT" sz="2900" i="1" dirty="0" err="1" smtClean="0">
                <a:solidFill>
                  <a:srgbClr val="1BB52A"/>
                </a:solidFill>
              </a:rPr>
              <a:t>perhaps</a:t>
            </a:r>
            <a:r>
              <a:rPr lang="it-IT" sz="2900" i="1" dirty="0" smtClean="0">
                <a:solidFill>
                  <a:srgbClr val="1BB52A"/>
                </a:solidFill>
              </a:rPr>
              <a:t> a </a:t>
            </a:r>
            <a:r>
              <a:rPr lang="it-IT" sz="2900" i="1" dirty="0" err="1" smtClean="0">
                <a:solidFill>
                  <a:srgbClr val="1BB52A"/>
                </a:solidFill>
              </a:rPr>
              <a:t>million</a:t>
            </a:r>
            <a:r>
              <a:rPr lang="it-IT" sz="2900" i="1" dirty="0" smtClean="0">
                <a:solidFill>
                  <a:srgbClr val="1BB52A"/>
                </a:solidFill>
              </a:rPr>
              <a:t> 	</a:t>
            </a:r>
            <a:r>
              <a:rPr lang="it-IT" sz="2900" i="1" dirty="0" err="1" smtClean="0">
                <a:solidFill>
                  <a:srgbClr val="1BB52A"/>
                </a:solidFill>
              </a:rPr>
              <a:t>dollars</a:t>
            </a:r>
            <a:r>
              <a:rPr lang="it-IT" sz="2900" i="1" dirty="0" smtClean="0">
                <a:solidFill>
                  <a:srgbClr val="1BB52A"/>
                </a:solidFill>
              </a:rPr>
              <a:t>, the </a:t>
            </a:r>
            <a:r>
              <a:rPr lang="it-IT" sz="2900" i="1" dirty="0" err="1" smtClean="0">
                <a:solidFill>
                  <a:srgbClr val="1BB52A"/>
                </a:solidFill>
              </a:rPr>
              <a:t>problem</a:t>
            </a:r>
            <a:r>
              <a:rPr lang="it-IT" sz="2900" i="1" dirty="0" smtClean="0">
                <a:solidFill>
                  <a:srgbClr val="1BB52A"/>
                </a:solidFill>
              </a:rPr>
              <a:t> </a:t>
            </a:r>
            <a:r>
              <a:rPr lang="it-IT" sz="2900" i="1" dirty="0" err="1" smtClean="0">
                <a:solidFill>
                  <a:srgbClr val="1BB52A"/>
                </a:solidFill>
              </a:rPr>
              <a:t>is</a:t>
            </a:r>
            <a:r>
              <a:rPr lang="it-IT" sz="2900" i="1" dirty="0" smtClean="0">
                <a:solidFill>
                  <a:srgbClr val="1BB52A"/>
                </a:solidFill>
              </a:rPr>
              <a:t> </a:t>
            </a:r>
            <a:r>
              <a:rPr lang="it-IT" sz="2900" i="1" dirty="0" err="1" smtClean="0">
                <a:solidFill>
                  <a:srgbClr val="1BB52A"/>
                </a:solidFill>
              </a:rPr>
              <a:t>harder</a:t>
            </a:r>
            <a:r>
              <a:rPr lang="it-IT" sz="2900" i="1" dirty="0" smtClean="0">
                <a:solidFill>
                  <a:srgbClr val="1BB52A"/>
                </a:solidFill>
              </a:rPr>
              <a:t>... go </a:t>
            </a:r>
            <a:r>
              <a:rPr lang="it-IT" sz="2900" i="1" dirty="0" err="1" smtClean="0">
                <a:solidFill>
                  <a:srgbClr val="1BB52A"/>
                </a:solidFill>
              </a:rPr>
              <a:t>ahead</a:t>
            </a:r>
            <a:r>
              <a:rPr lang="it-IT" sz="2900" i="1" dirty="0" smtClean="0">
                <a:solidFill>
                  <a:srgbClr val="1BB52A"/>
                </a:solidFill>
              </a:rPr>
              <a:t> and </a:t>
            </a:r>
            <a:r>
              <a:rPr lang="it-IT" sz="2900" i="1" dirty="0" err="1" smtClean="0">
                <a:solidFill>
                  <a:srgbClr val="1BB52A"/>
                </a:solidFill>
              </a:rPr>
              <a:t>publish</a:t>
            </a:r>
            <a:r>
              <a:rPr lang="it-IT" sz="2900" i="1" dirty="0" smtClean="0">
                <a:solidFill>
                  <a:srgbClr val="1BB52A"/>
                </a:solidFill>
              </a:rPr>
              <a:t>... </a:t>
            </a:r>
            <a:r>
              <a:rPr lang="it-IT" sz="2900" i="1" dirty="0" err="1" smtClean="0">
                <a:solidFill>
                  <a:srgbClr val="1BB52A"/>
                </a:solidFill>
              </a:rPr>
              <a:t>but</a:t>
            </a:r>
            <a:r>
              <a:rPr lang="it-IT" sz="2900" i="1" dirty="0" smtClean="0">
                <a:solidFill>
                  <a:srgbClr val="1BB52A"/>
                </a:solidFill>
              </a:rPr>
              <a:t> </a:t>
            </a:r>
            <a:r>
              <a:rPr lang="it-IT" sz="2900" i="1" dirty="0" err="1" smtClean="0">
                <a:solidFill>
                  <a:srgbClr val="00B050"/>
                </a:solidFill>
              </a:rPr>
              <a:t>they</a:t>
            </a:r>
            <a:r>
              <a:rPr lang="it-IT" sz="2900" i="1" dirty="0" smtClean="0">
                <a:solidFill>
                  <a:srgbClr val="00B050"/>
                </a:solidFill>
              </a:rPr>
              <a:t> </a:t>
            </a:r>
            <a:r>
              <a:rPr lang="it-IT" sz="2900" i="1" dirty="0" err="1" smtClean="0">
                <a:solidFill>
                  <a:srgbClr val="00B050"/>
                </a:solidFill>
              </a:rPr>
              <a:t>should</a:t>
            </a:r>
            <a:r>
              <a:rPr lang="it-IT" sz="2900" i="1" dirty="0" smtClean="0">
                <a:solidFill>
                  <a:srgbClr val="00B050"/>
                </a:solidFill>
              </a:rPr>
              <a:t> </a:t>
            </a:r>
            <a:r>
              <a:rPr lang="it-IT" sz="2900" i="1" dirty="0" err="1" smtClean="0">
                <a:solidFill>
                  <a:srgbClr val="00B050"/>
                </a:solidFill>
              </a:rPr>
              <a:t>realize</a:t>
            </a:r>
            <a:r>
              <a:rPr lang="it-IT" sz="2900" i="1" dirty="0" smtClean="0">
                <a:solidFill>
                  <a:srgbClr val="00B050"/>
                </a:solidFill>
              </a:rPr>
              <a:t> </a:t>
            </a:r>
            <a:r>
              <a:rPr lang="it-IT" sz="2900" i="1" dirty="0" err="1" smtClean="0">
                <a:solidFill>
                  <a:srgbClr val="00B050"/>
                </a:solidFill>
              </a:rPr>
              <a:t>that</a:t>
            </a:r>
            <a:r>
              <a:rPr lang="it-IT" sz="2900" i="1" dirty="0" smtClean="0">
                <a:solidFill>
                  <a:srgbClr val="00B050"/>
                </a:solidFill>
              </a:rPr>
              <a:t> 	</a:t>
            </a:r>
            <a:r>
              <a:rPr lang="it-IT" sz="2900" i="1" u="sng" dirty="0" err="1" smtClean="0">
                <a:solidFill>
                  <a:srgbClr val="00B050"/>
                </a:solidFill>
              </a:rPr>
              <a:t>any</a:t>
            </a:r>
            <a:r>
              <a:rPr lang="it-IT" sz="2900" i="1" u="sng" dirty="0" smtClean="0">
                <a:solidFill>
                  <a:srgbClr val="00B050"/>
                </a:solidFill>
              </a:rPr>
              <a:t> </a:t>
            </a:r>
            <a:r>
              <a:rPr lang="it-IT" sz="2900" i="1" u="sng" dirty="0" err="1" smtClean="0">
                <a:solidFill>
                  <a:srgbClr val="00B050"/>
                </a:solidFill>
              </a:rPr>
              <a:t>bump</a:t>
            </a:r>
            <a:r>
              <a:rPr lang="it-IT" sz="2900" i="1" u="sng" dirty="0" smtClean="0">
                <a:solidFill>
                  <a:srgbClr val="00B050"/>
                </a:solidFill>
              </a:rPr>
              <a:t> </a:t>
            </a:r>
            <a:r>
              <a:rPr lang="it-IT" sz="2900" i="1" u="sng" dirty="0" err="1" smtClean="0">
                <a:solidFill>
                  <a:srgbClr val="00B050"/>
                </a:solidFill>
              </a:rPr>
              <a:t>less</a:t>
            </a:r>
            <a:r>
              <a:rPr lang="it-IT" sz="2900" i="1" u="sng" dirty="0" smtClean="0">
                <a:solidFill>
                  <a:srgbClr val="00B050"/>
                </a:solidFill>
              </a:rPr>
              <a:t> </a:t>
            </a:r>
            <a:r>
              <a:rPr lang="it-IT" sz="2900" i="1" u="sng" dirty="0" err="1" smtClean="0">
                <a:solidFill>
                  <a:srgbClr val="00B050"/>
                </a:solidFill>
              </a:rPr>
              <a:t>than</a:t>
            </a:r>
            <a:r>
              <a:rPr lang="it-IT" sz="2900" i="1" u="sng" dirty="0" smtClean="0">
                <a:solidFill>
                  <a:srgbClr val="00B050"/>
                </a:solidFill>
              </a:rPr>
              <a:t> </a:t>
            </a:r>
            <a:r>
              <a:rPr lang="it-IT" sz="2900" i="1" u="sng" dirty="0" err="1" smtClean="0">
                <a:solidFill>
                  <a:srgbClr val="00B050"/>
                </a:solidFill>
              </a:rPr>
              <a:t>about</a:t>
            </a:r>
            <a:r>
              <a:rPr lang="it-IT" sz="2900" i="1" u="sng" dirty="0" smtClean="0">
                <a:solidFill>
                  <a:srgbClr val="00B050"/>
                </a:solidFill>
              </a:rPr>
              <a:t> 5</a:t>
            </a:r>
            <a:r>
              <a:rPr lang="el-GR" sz="2900" i="1" u="sng" dirty="0" smtClean="0">
                <a:solidFill>
                  <a:srgbClr val="00B050"/>
                </a:solidFill>
              </a:rPr>
              <a:t>σ</a:t>
            </a:r>
            <a:r>
              <a:rPr lang="it-IT" sz="2900" i="1" u="sng" dirty="0" smtClean="0">
                <a:solidFill>
                  <a:srgbClr val="00B050"/>
                </a:solidFill>
              </a:rPr>
              <a:t> </a:t>
            </a:r>
            <a:r>
              <a:rPr lang="it-IT" sz="2900" b="1" i="1" u="sng" dirty="0" err="1" smtClean="0">
                <a:solidFill>
                  <a:srgbClr val="00B050"/>
                </a:solidFill>
              </a:rPr>
              <a:t>calls</a:t>
            </a:r>
            <a:r>
              <a:rPr lang="it-IT" sz="2900" b="1" i="1" u="sng" dirty="0" smtClean="0">
                <a:solidFill>
                  <a:srgbClr val="00B050"/>
                </a:solidFill>
              </a:rPr>
              <a:t> for a </a:t>
            </a:r>
            <a:r>
              <a:rPr lang="it-IT" sz="2900" b="1" i="1" u="sng" dirty="0" err="1" smtClean="0">
                <a:solidFill>
                  <a:srgbClr val="00B050"/>
                </a:solidFill>
              </a:rPr>
              <a:t>repeat</a:t>
            </a:r>
            <a:r>
              <a:rPr lang="it-IT" sz="2900" b="1" i="1" u="sng" dirty="0" smtClean="0">
                <a:solidFill>
                  <a:srgbClr val="00B050"/>
                </a:solidFill>
              </a:rPr>
              <a:t> of the </a:t>
            </a:r>
            <a:r>
              <a:rPr lang="it-IT" sz="2900" b="1" i="1" u="sng" dirty="0" err="1" smtClean="0">
                <a:solidFill>
                  <a:srgbClr val="00B050"/>
                </a:solidFill>
              </a:rPr>
              <a:t>experiment</a:t>
            </a:r>
            <a:r>
              <a:rPr lang="it-IT" sz="2900" b="1" i="1" dirty="0" smtClean="0">
                <a:solidFill>
                  <a:srgbClr val="00B050"/>
                </a:solidFill>
              </a:rPr>
              <a:t>.</a:t>
            </a:r>
            <a:r>
              <a:rPr lang="it-IT" sz="2900" i="1" dirty="0" smtClean="0">
                <a:solidFill>
                  <a:srgbClr val="1BB52A"/>
                </a:solidFill>
              </a:rPr>
              <a:t>”</a:t>
            </a:r>
          </a:p>
          <a:p>
            <a:pPr>
              <a:buNone/>
            </a:pPr>
            <a:endParaRPr lang="it-IT" dirty="0" smtClean="0"/>
          </a:p>
          <a:p>
            <a:pPr lvl="1">
              <a:buNone/>
            </a:pPr>
            <a:endParaRPr lang="it-IT" dirty="0" smtClean="0"/>
          </a:p>
          <a:p>
            <a:pPr lvl="1">
              <a:buNone/>
            </a:pPr>
            <a:endParaRPr lang="it-IT" dirty="0" smtClean="0"/>
          </a:p>
          <a:p>
            <a:pPr lvl="1">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Gerry Lynch and GAME</a:t>
            </a:r>
            <a:endParaRPr lang="en-US"/>
          </a:p>
        </p:txBody>
      </p:sp>
      <p:sp>
        <p:nvSpPr>
          <p:cNvPr id="3" name="Segnaposto contenuto 2"/>
          <p:cNvSpPr>
            <a:spLocks noGrp="1"/>
          </p:cNvSpPr>
          <p:nvPr>
            <p:ph idx="1"/>
          </p:nvPr>
        </p:nvSpPr>
        <p:spPr>
          <a:xfrm>
            <a:off x="457200" y="1600200"/>
            <a:ext cx="8229600" cy="5069160"/>
          </a:xfrm>
        </p:spPr>
        <p:txBody>
          <a:bodyPr>
            <a:normAutofit fontScale="62500" lnSpcReduction="20000"/>
          </a:bodyPr>
          <a:lstStyle/>
          <a:p>
            <a:pPr marL="0" indent="0">
              <a:buNone/>
            </a:pPr>
            <a:r>
              <a:rPr lang="it-IT" smtClean="0"/>
              <a:t>Rosenfeld’s article also cites the half-joking, half-didactical effort of his colleague Gerry Lynch at Berkeley:</a:t>
            </a:r>
          </a:p>
          <a:p>
            <a:endParaRPr lang="it-IT" smtClean="0"/>
          </a:p>
          <a:p>
            <a:pPr lvl="1">
              <a:buNone/>
            </a:pPr>
            <a:r>
              <a:rPr lang="en-US" i="1" smtClean="0"/>
              <a:t>	</a:t>
            </a:r>
            <a:r>
              <a:rPr lang="en-US" i="1" smtClean="0">
                <a:solidFill>
                  <a:srgbClr val="1BB52A"/>
                </a:solidFill>
              </a:rPr>
              <a:t>“My colleague Gerry Lynch has instead tried to study this problem ‘experimentally’ using a ‘Las Vegas’ computer program called Game. Game is played as follows. You wait until a unsuspecting friend comes to show you his latest 4-sigma peak. You draw a smooth curve through his data (based on the hypothesis that the peak is just a fluctuation), and </a:t>
            </a:r>
            <a:r>
              <a:rPr lang="en-US" i="1" u="sng" smtClean="0">
                <a:solidFill>
                  <a:srgbClr val="00B050"/>
                </a:solidFill>
              </a:rPr>
              <a:t>punch this smooth curve as one of the inputs for Game. </a:t>
            </a:r>
            <a:r>
              <a:rPr lang="en-US" i="1" smtClean="0">
                <a:solidFill>
                  <a:srgbClr val="1BB52A"/>
                </a:solidFill>
              </a:rPr>
              <a:t>The other input is his actual data. If you then call for 100 Las Vegas histograms, Game will generate them, with the actual data reproduced for comparison at some random page. You and your friend then go around the halls, asking physicists to pick out the most surprising histogram in the printout. </a:t>
            </a:r>
            <a:r>
              <a:rPr lang="en-US" i="1" u="sng" smtClean="0">
                <a:solidFill>
                  <a:srgbClr val="00B050"/>
                </a:solidFill>
              </a:rPr>
              <a:t>Often it is one of the 100 phoneys, rather than the real ‘4-sigma’ peak.</a:t>
            </a:r>
            <a:r>
              <a:rPr lang="en-US" i="1" smtClean="0">
                <a:solidFill>
                  <a:srgbClr val="1BB52A"/>
                </a:solidFill>
              </a:rPr>
              <a:t>”</a:t>
            </a:r>
          </a:p>
          <a:p>
            <a:pPr lvl="1">
              <a:buNone/>
            </a:pPr>
            <a:endParaRPr lang="en-US" smtClean="0"/>
          </a:p>
          <a:p>
            <a:pPr marL="457200" lvl="1" indent="0">
              <a:buNone/>
            </a:pPr>
            <a:r>
              <a:rPr lang="it-IT" smtClean="0"/>
              <a:t>Obviously particle physicists in the ‘60s were more “bump-happy” than we are today. </a:t>
            </a:r>
            <a:r>
              <a:rPr lang="it-IT" smtClean="0">
                <a:solidFill>
                  <a:srgbClr val="0070C0"/>
                </a:solidFill>
              </a:rPr>
              <a:t>The proposal to raise to 5-sigma of the threshold above which a signal could be claimed was an earnest attempt at reducing the flow of claimed discoveries</a:t>
            </a:r>
            <a:r>
              <a:rPr lang="it-IT" smtClean="0"/>
              <a:t>, which distracted theorists and caused confusion.</a:t>
            </a:r>
          </a:p>
          <a:p>
            <a:pPr>
              <a:buNone/>
            </a:pPr>
            <a:endParaRPr lang="it-IT"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Let’s </a:t>
            </a:r>
            <a:r>
              <a:rPr lang="it-IT"/>
              <a:t>P</a:t>
            </a:r>
            <a:r>
              <a:rPr lang="it-IT" smtClean="0"/>
              <a:t>lay GAME</a:t>
            </a:r>
            <a:endParaRPr lang="en-US"/>
          </a:p>
        </p:txBody>
      </p:sp>
      <p:sp>
        <p:nvSpPr>
          <p:cNvPr id="3" name="Segnaposto contenuto 2"/>
          <p:cNvSpPr>
            <a:spLocks noGrp="1"/>
          </p:cNvSpPr>
          <p:nvPr>
            <p:ph idx="1"/>
          </p:nvPr>
        </p:nvSpPr>
        <p:spPr>
          <a:xfrm>
            <a:off x="323528" y="1783357"/>
            <a:ext cx="8424936" cy="4958011"/>
          </a:xfrm>
        </p:spPr>
        <p:txBody>
          <a:bodyPr>
            <a:normAutofit fontScale="70000" lnSpcReduction="20000"/>
          </a:bodyPr>
          <a:lstStyle/>
          <a:p>
            <a:pPr>
              <a:buNone/>
            </a:pPr>
            <a:r>
              <a:rPr lang="it-IT" smtClean="0"/>
              <a:t>	It is instructive even for a hard-boiled sceptical physicist raised in the years of </a:t>
            </a:r>
            <a:r>
              <a:rPr lang="it-IT" smtClean="0">
                <a:solidFill>
                  <a:srgbClr val="0070C0"/>
                </a:solidFill>
              </a:rPr>
              <a:t>Standard-Model-Precision-Tests Boredom </a:t>
            </a:r>
            <a:r>
              <a:rPr lang="it-IT" smtClean="0"/>
              <a:t>to play GAME. </a:t>
            </a:r>
          </a:p>
          <a:p>
            <a:pPr>
              <a:buNone/>
            </a:pPr>
            <a:r>
              <a:rPr lang="it-IT" smtClean="0"/>
              <a:t>	</a:t>
            </a:r>
          </a:p>
          <a:p>
            <a:pPr>
              <a:buNone/>
            </a:pPr>
            <a:r>
              <a:rPr lang="it-IT" smtClean="0"/>
              <a:t>	In the following slides are shown a few histograms, </a:t>
            </a:r>
            <a:r>
              <a:rPr lang="it-IT" b="1" smtClean="0"/>
              <a:t>each</a:t>
            </a:r>
            <a:r>
              <a:rPr lang="it-IT" smtClean="0"/>
              <a:t> selected by an automated procedure </a:t>
            </a:r>
            <a:r>
              <a:rPr lang="it-IT" b="1" smtClean="0"/>
              <a:t>as the one </a:t>
            </a:r>
            <a:r>
              <a:rPr lang="it-IT" smtClean="0"/>
              <a:t>containing “the most striking” peak </a:t>
            </a:r>
            <a:r>
              <a:rPr lang="it-IT" b="1" smtClean="0"/>
              <a:t>among a set of 100 </a:t>
            </a:r>
            <a:r>
              <a:rPr lang="it-IT" smtClean="0"/>
              <a:t>drawn from a </a:t>
            </a:r>
            <a:r>
              <a:rPr lang="it-IT" b="1" smtClean="0">
                <a:solidFill>
                  <a:srgbClr val="FF0000"/>
                </a:solidFill>
              </a:rPr>
              <a:t>uniform distribution.</a:t>
            </a:r>
          </a:p>
          <a:p>
            <a:pPr>
              <a:buNone/>
            </a:pPr>
            <a:endParaRPr lang="it-IT" smtClean="0"/>
          </a:p>
          <a:p>
            <a:pPr lvl="1">
              <a:buNone/>
            </a:pPr>
            <a:r>
              <a:rPr lang="it-IT" smtClean="0"/>
              <a:t>	</a:t>
            </a:r>
            <a:r>
              <a:rPr lang="it-IT" sz="2200" smtClean="0"/>
              <a:t>Details: 1000 entries; 40 bins; </a:t>
            </a:r>
            <a:r>
              <a:rPr lang="it-IT" sz="2200" smtClean="0">
                <a:solidFill>
                  <a:srgbClr val="FF0000"/>
                </a:solidFill>
              </a:rPr>
              <a:t>the “best” histogram in each set of 100 is the one with most populated adjacent pair of bins </a:t>
            </a:r>
            <a:r>
              <a:rPr lang="it-IT" sz="2200" smtClean="0"/>
              <a:t>(in the first </a:t>
            </a:r>
            <a:r>
              <a:rPr lang="it-IT" sz="2200"/>
              <a:t>4</a:t>
            </a:r>
            <a:r>
              <a:rPr lang="it-IT" sz="2200" smtClean="0"/>
              <a:t> slides) or triplets of bins (in the second set of 3 slides)</a:t>
            </a:r>
          </a:p>
          <a:p>
            <a:pPr>
              <a:buNone/>
            </a:pPr>
            <a:endParaRPr lang="it-IT" sz="2200" smtClean="0"/>
          </a:p>
          <a:p>
            <a:pPr>
              <a:buNone/>
            </a:pPr>
            <a:endParaRPr lang="it-IT" sz="2200" smtClean="0"/>
          </a:p>
          <a:p>
            <a:pPr>
              <a:buNone/>
            </a:pPr>
            <a:r>
              <a:rPr lang="it-IT" smtClean="0"/>
              <a:t>	You are asked to consider </a:t>
            </a:r>
            <a:r>
              <a:rPr lang="it-IT" b="1" smtClean="0"/>
              <a:t>what you would tell your student if she came to your office with such a histogram</a:t>
            </a:r>
            <a:r>
              <a:rPr lang="it-IT" smtClean="0"/>
              <a:t>, claiming it is the result of an optimized selection for some doubly charmed baryon, say, that she has been looking for in her research project.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2-Bin Bumps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2-bin bumps in five 100-histogram sets: #1</a:t>
            </a:r>
            <a:endParaRPr lang="en-US"/>
          </a:p>
        </p:txBody>
      </p:sp>
      <p:pic>
        <p:nvPicPr>
          <p:cNvPr id="4" name="Immagine 3" descr="h1.jpg"/>
          <p:cNvPicPr>
            <a:picLocks noChangeAspect="1"/>
          </p:cNvPicPr>
          <p:nvPr/>
        </p:nvPicPr>
        <p:blipFill>
          <a:blip r:embed="rId2" cstate="print"/>
          <a:stretch>
            <a:fillRect/>
          </a:stretch>
        </p:blipFill>
        <p:spPr>
          <a:xfrm>
            <a:off x="1763691" y="2060848"/>
            <a:ext cx="5057775" cy="480917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2-Bin </a:t>
            </a:r>
            <a:r>
              <a:rPr lang="it-IT"/>
              <a:t>B</a:t>
            </a:r>
            <a:r>
              <a:rPr lang="it-IT" smtClean="0"/>
              <a:t>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2-bin bumps in five 100-histogram sets: #2</a:t>
            </a:r>
            <a:endParaRPr lang="en-US"/>
          </a:p>
        </p:txBody>
      </p:sp>
      <p:pic>
        <p:nvPicPr>
          <p:cNvPr id="4" name="Immagine 3" descr="h2.jpg"/>
          <p:cNvPicPr>
            <a:picLocks noChangeAspect="1"/>
          </p:cNvPicPr>
          <p:nvPr/>
        </p:nvPicPr>
        <p:blipFill>
          <a:blip r:embed="rId2" cstate="print"/>
          <a:stretch>
            <a:fillRect/>
          </a:stretch>
        </p:blipFill>
        <p:spPr>
          <a:xfrm>
            <a:off x="1762128" y="2060848"/>
            <a:ext cx="5057775" cy="480917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2-Bin Bumps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2-bin bumps in five 100-histogram sets: #3</a:t>
            </a:r>
            <a:endParaRPr lang="en-US"/>
          </a:p>
        </p:txBody>
      </p:sp>
      <p:pic>
        <p:nvPicPr>
          <p:cNvPr id="4" name="Immagine 3" descr="h3.jpg"/>
          <p:cNvPicPr>
            <a:picLocks noChangeAspect="1"/>
          </p:cNvPicPr>
          <p:nvPr/>
        </p:nvPicPr>
        <p:blipFill>
          <a:blip r:embed="rId2" cstate="print"/>
          <a:stretch>
            <a:fillRect/>
          </a:stretch>
        </p:blipFill>
        <p:spPr>
          <a:xfrm>
            <a:off x="1762128" y="2060848"/>
            <a:ext cx="5057775" cy="480917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2-Bin </a:t>
            </a:r>
            <a:r>
              <a:rPr lang="it-IT"/>
              <a:t>B</a:t>
            </a:r>
            <a:r>
              <a:rPr lang="it-IT" smtClean="0"/>
              <a:t>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2-bin bumps in five 100-histogram sets: #4</a:t>
            </a:r>
            <a:endParaRPr lang="en-US"/>
          </a:p>
        </p:txBody>
      </p:sp>
      <p:pic>
        <p:nvPicPr>
          <p:cNvPr id="4" name="Immagine 3" descr="h4.jpg"/>
          <p:cNvPicPr>
            <a:picLocks noChangeAspect="1"/>
          </p:cNvPicPr>
          <p:nvPr/>
        </p:nvPicPr>
        <p:blipFill>
          <a:blip r:embed="rId2" cstate="print"/>
          <a:stretch>
            <a:fillRect/>
          </a:stretch>
        </p:blipFill>
        <p:spPr>
          <a:xfrm>
            <a:off x="1762128" y="2060848"/>
            <a:ext cx="5057775" cy="480917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0"/>
            <a:ext cx="8229600" cy="1143000"/>
          </a:xfrm>
        </p:spPr>
        <p:txBody>
          <a:bodyPr/>
          <a:lstStyle/>
          <a:p>
            <a:r>
              <a:rPr lang="it-IT" smtClean="0"/>
              <a:t>3-Bin </a:t>
            </a:r>
            <a:r>
              <a:rPr lang="it-IT"/>
              <a:t>B</a:t>
            </a:r>
            <a:r>
              <a:rPr lang="it-IT" smtClean="0"/>
              <a:t>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3-bin bumps in five 100-histogram sets: #1</a:t>
            </a:r>
            <a:endParaRPr lang="en-US"/>
          </a:p>
        </p:txBody>
      </p:sp>
      <p:pic>
        <p:nvPicPr>
          <p:cNvPr id="4" name="Immagine 3" descr="h5.jpg"/>
          <p:cNvPicPr>
            <a:picLocks noChangeAspect="1"/>
          </p:cNvPicPr>
          <p:nvPr/>
        </p:nvPicPr>
        <p:blipFill>
          <a:blip r:embed="rId2" cstate="print"/>
          <a:stretch>
            <a:fillRect/>
          </a:stretch>
        </p:blipFill>
        <p:spPr>
          <a:xfrm>
            <a:off x="1762128" y="2060848"/>
            <a:ext cx="5057775" cy="480917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Why This </a:t>
            </a:r>
            <a:r>
              <a:rPr lang="it-IT"/>
              <a:t>S</a:t>
            </a:r>
            <a:r>
              <a:rPr lang="it-IT" smtClean="0"/>
              <a:t>eminar</a:t>
            </a:r>
            <a:endParaRPr lang="en-US"/>
          </a:p>
        </p:txBody>
      </p:sp>
      <p:sp>
        <p:nvSpPr>
          <p:cNvPr id="3" name="Segnaposto contenuto 2"/>
          <p:cNvSpPr>
            <a:spLocks noGrp="1"/>
          </p:cNvSpPr>
          <p:nvPr>
            <p:ph idx="1"/>
          </p:nvPr>
        </p:nvSpPr>
        <p:spPr>
          <a:xfrm>
            <a:off x="457200" y="1600200"/>
            <a:ext cx="8229600" cy="4925144"/>
          </a:xfrm>
        </p:spPr>
        <p:txBody>
          <a:bodyPr>
            <a:normAutofit fontScale="55000" lnSpcReduction="20000"/>
          </a:bodyPr>
          <a:lstStyle/>
          <a:p>
            <a:r>
              <a:rPr lang="it-IT" dirty="0" err="1" smtClean="0"/>
              <a:t>Driven</a:t>
            </a:r>
            <a:r>
              <a:rPr lang="it-IT" dirty="0" smtClean="0"/>
              <a:t> by the </a:t>
            </a:r>
            <a:r>
              <a:rPr lang="it-IT" dirty="0" err="1" smtClean="0"/>
              <a:t>Higgs</a:t>
            </a:r>
            <a:r>
              <a:rPr lang="it-IT" dirty="0" smtClean="0"/>
              <a:t> </a:t>
            </a:r>
            <a:r>
              <a:rPr lang="it-IT" dirty="0" err="1" smtClean="0"/>
              <a:t>search</a:t>
            </a:r>
            <a:r>
              <a:rPr lang="it-IT" dirty="0" smtClean="0"/>
              <a:t> and </a:t>
            </a:r>
            <a:r>
              <a:rPr lang="it-IT" dirty="0" err="1" smtClean="0"/>
              <a:t>discovery</a:t>
            </a:r>
            <a:r>
              <a:rPr lang="it-IT" dirty="0" smtClean="0"/>
              <a:t> </a:t>
            </a:r>
            <a:r>
              <a:rPr lang="it-IT" dirty="0" err="1" smtClean="0"/>
              <a:t>hype</a:t>
            </a:r>
            <a:r>
              <a:rPr lang="it-IT" dirty="0" smtClean="0"/>
              <a:t>, in the last </a:t>
            </a:r>
            <a:r>
              <a:rPr lang="it-IT" dirty="0" err="1" smtClean="0"/>
              <a:t>few</a:t>
            </a:r>
            <a:r>
              <a:rPr lang="it-IT" dirty="0" smtClean="0"/>
              <a:t> </a:t>
            </a:r>
            <a:r>
              <a:rPr lang="it-IT" dirty="0" err="1" smtClean="0"/>
              <a:t>years</a:t>
            </a:r>
            <a:r>
              <a:rPr lang="it-IT" dirty="0" smtClean="0"/>
              <a:t> </a:t>
            </a:r>
            <a:r>
              <a:rPr lang="en-US" smtClean="0"/>
              <a:t>science outreach </a:t>
            </a:r>
            <a:r>
              <a:rPr lang="en-US" dirty="0" smtClean="0"/>
              <a:t>agents have busied themselves explaining to the public the idea that </a:t>
            </a:r>
            <a:r>
              <a:rPr lang="en-US" dirty="0" smtClean="0">
                <a:solidFill>
                  <a:srgbClr val="FF0000"/>
                </a:solidFill>
              </a:rPr>
              <a:t>a scientific discovery in physics research requires that an effect be found with a statistical significance exceeding five </a:t>
            </a:r>
            <a:r>
              <a:rPr lang="en-US" smtClean="0">
                <a:solidFill>
                  <a:srgbClr val="FF0000"/>
                </a:solidFill>
              </a:rPr>
              <a:t>standard deviations</a:t>
            </a:r>
            <a:r>
              <a:rPr lang="en-US" smtClean="0"/>
              <a:t>.</a:t>
            </a:r>
          </a:p>
          <a:p>
            <a:endParaRPr lang="en-US"/>
          </a:p>
          <a:p>
            <a:pPr marL="0" indent="0">
              <a:buNone/>
            </a:pPr>
            <a:r>
              <a:rPr lang="en-US" smtClean="0">
                <a:sym typeface="Wingdings" panose="05000000000000000000" pitchFamily="2" charset="2"/>
              </a:rPr>
              <a:t>	  </a:t>
            </a:r>
            <a:r>
              <a:rPr lang="en-US" smtClean="0"/>
              <a:t>An </a:t>
            </a:r>
            <a:r>
              <a:rPr lang="en-US" b="1" smtClean="0"/>
              <a:t>entirely arbitrary </a:t>
            </a:r>
            <a:r>
              <a:rPr lang="en-US" smtClean="0"/>
              <a:t>convention, to </a:t>
            </a:r>
            <a:r>
              <a:rPr lang="en-US" dirty="0" smtClean="0"/>
              <a:t>be used </a:t>
            </a:r>
            <a:r>
              <a:rPr lang="en-US" smtClean="0"/>
              <a:t>with caution </a:t>
            </a:r>
          </a:p>
          <a:p>
            <a:pPr marL="0" indent="0">
              <a:buNone/>
            </a:pPr>
            <a:r>
              <a:rPr lang="en-US"/>
              <a:t>	</a:t>
            </a:r>
            <a:r>
              <a:rPr lang="en-US" smtClean="0"/>
              <a:t>or substituted with something </a:t>
            </a:r>
            <a:r>
              <a:rPr lang="en-US" dirty="0" smtClean="0"/>
              <a:t>smarter</a:t>
            </a:r>
          </a:p>
          <a:p>
            <a:endParaRPr lang="it-IT" dirty="0" smtClean="0"/>
          </a:p>
          <a:p>
            <a:r>
              <a:rPr lang="it-IT" dirty="0" err="1" smtClean="0">
                <a:solidFill>
                  <a:srgbClr val="0070C0"/>
                </a:solidFill>
              </a:rPr>
              <a:t>Ultimately</a:t>
            </a:r>
            <a:r>
              <a:rPr lang="it-IT" dirty="0" smtClean="0">
                <a:solidFill>
                  <a:srgbClr val="0070C0"/>
                </a:solidFill>
              </a:rPr>
              <a:t>, </a:t>
            </a:r>
            <a:r>
              <a:rPr lang="it-IT" dirty="0" err="1" smtClean="0">
                <a:solidFill>
                  <a:srgbClr val="0070C0"/>
                </a:solidFill>
              </a:rPr>
              <a:t>conventions</a:t>
            </a:r>
            <a:r>
              <a:rPr lang="it-IT" dirty="0" smtClean="0">
                <a:solidFill>
                  <a:srgbClr val="0070C0"/>
                </a:solidFill>
              </a:rPr>
              <a:t> </a:t>
            </a:r>
            <a:r>
              <a:rPr lang="it-IT" err="1" smtClean="0">
                <a:solidFill>
                  <a:srgbClr val="0070C0"/>
                </a:solidFill>
              </a:rPr>
              <a:t>may</a:t>
            </a:r>
            <a:r>
              <a:rPr lang="it-IT" smtClean="0">
                <a:solidFill>
                  <a:srgbClr val="0070C0"/>
                </a:solidFill>
              </a:rPr>
              <a:t> still be </a:t>
            </a:r>
            <a:r>
              <a:rPr lang="it-IT" dirty="0" smtClean="0">
                <a:solidFill>
                  <a:srgbClr val="0070C0"/>
                </a:solidFill>
              </a:rPr>
              <a:t>a </a:t>
            </a:r>
            <a:r>
              <a:rPr lang="it-IT" dirty="0" err="1" smtClean="0">
                <a:solidFill>
                  <a:srgbClr val="0070C0"/>
                </a:solidFill>
              </a:rPr>
              <a:t>good</a:t>
            </a:r>
            <a:r>
              <a:rPr lang="it-IT" dirty="0" smtClean="0">
                <a:solidFill>
                  <a:srgbClr val="0070C0"/>
                </a:solidFill>
              </a:rPr>
              <a:t> </a:t>
            </a:r>
            <a:r>
              <a:rPr lang="it-IT" dirty="0" err="1" smtClean="0">
                <a:solidFill>
                  <a:srgbClr val="0070C0"/>
                </a:solidFill>
              </a:rPr>
              <a:t>thing</a:t>
            </a:r>
            <a:r>
              <a:rPr lang="it-IT" dirty="0" smtClean="0">
                <a:solidFill>
                  <a:srgbClr val="0070C0"/>
                </a:solidFill>
              </a:rPr>
              <a:t> </a:t>
            </a:r>
            <a:r>
              <a:rPr lang="it-IT" dirty="0" err="1" smtClean="0">
                <a:solidFill>
                  <a:srgbClr val="0070C0"/>
                </a:solidFill>
              </a:rPr>
              <a:t>provided</a:t>
            </a:r>
            <a:r>
              <a:rPr lang="it-IT" dirty="0" smtClean="0">
                <a:solidFill>
                  <a:srgbClr val="0070C0"/>
                </a:solidFill>
              </a:rPr>
              <a:t> </a:t>
            </a:r>
            <a:r>
              <a:rPr lang="it-IT" dirty="0" err="1" smtClean="0">
                <a:solidFill>
                  <a:srgbClr val="0070C0"/>
                </a:solidFill>
              </a:rPr>
              <a:t>one</a:t>
            </a:r>
            <a:r>
              <a:rPr lang="it-IT" dirty="0" smtClean="0">
                <a:solidFill>
                  <a:srgbClr val="0070C0"/>
                </a:solidFill>
              </a:rPr>
              <a:t> </a:t>
            </a:r>
            <a:r>
              <a:rPr lang="it-IT" dirty="0" err="1" smtClean="0">
                <a:solidFill>
                  <a:srgbClr val="0070C0"/>
                </a:solidFill>
              </a:rPr>
              <a:t>remembers</a:t>
            </a:r>
            <a:r>
              <a:rPr lang="it-IT" dirty="0" smtClean="0">
                <a:solidFill>
                  <a:srgbClr val="0070C0"/>
                </a:solidFill>
              </a:rPr>
              <a:t> </a:t>
            </a:r>
            <a:r>
              <a:rPr lang="it-IT" dirty="0" err="1" smtClean="0">
                <a:solidFill>
                  <a:srgbClr val="0070C0"/>
                </a:solidFill>
              </a:rPr>
              <a:t>their</a:t>
            </a:r>
            <a:r>
              <a:rPr lang="it-IT" dirty="0" smtClean="0">
                <a:solidFill>
                  <a:srgbClr val="0070C0"/>
                </a:solidFill>
              </a:rPr>
              <a:t> </a:t>
            </a:r>
            <a:r>
              <a:rPr lang="it-IT" dirty="0" err="1" smtClean="0">
                <a:solidFill>
                  <a:srgbClr val="0070C0"/>
                </a:solidFill>
              </a:rPr>
              <a:t>rationale</a:t>
            </a:r>
            <a:r>
              <a:rPr lang="it-IT" dirty="0" smtClean="0">
                <a:solidFill>
                  <a:srgbClr val="0070C0"/>
                </a:solidFill>
              </a:rPr>
              <a:t> – i.e. </a:t>
            </a:r>
            <a:r>
              <a:rPr lang="it-IT" dirty="0" err="1" smtClean="0">
                <a:solidFill>
                  <a:srgbClr val="0070C0"/>
                </a:solidFill>
              </a:rPr>
              <a:t>their</a:t>
            </a:r>
            <a:r>
              <a:rPr lang="it-IT" dirty="0" smtClean="0">
                <a:solidFill>
                  <a:srgbClr val="0070C0"/>
                </a:solidFill>
              </a:rPr>
              <a:t> </a:t>
            </a:r>
            <a:r>
              <a:rPr lang="it-IT" dirty="0" err="1" smtClean="0">
                <a:solidFill>
                  <a:srgbClr val="0070C0"/>
                </a:solidFill>
              </a:rPr>
              <a:t>roots</a:t>
            </a:r>
            <a:endParaRPr lang="en-US" dirty="0" smtClean="0">
              <a:solidFill>
                <a:srgbClr val="0070C0"/>
              </a:solidFill>
            </a:endParaRPr>
          </a:p>
          <a:p>
            <a:endParaRPr lang="en-US" dirty="0" smtClean="0"/>
          </a:p>
          <a:p>
            <a:r>
              <a:rPr lang="en-US" smtClean="0"/>
              <a:t>One of the purposes </a:t>
            </a:r>
            <a:r>
              <a:rPr lang="en-US" dirty="0" smtClean="0"/>
              <a:t>of </a:t>
            </a:r>
            <a:r>
              <a:rPr lang="en-US" smtClean="0"/>
              <a:t>this seminar is </a:t>
            </a:r>
            <a:r>
              <a:rPr lang="en-US" dirty="0" smtClean="0"/>
              <a:t>to </a:t>
            </a:r>
            <a:r>
              <a:rPr lang="en-US" dirty="0" smtClean="0">
                <a:solidFill>
                  <a:srgbClr val="FF0000"/>
                </a:solidFill>
              </a:rPr>
              <a:t>refresh our memory about where the five-sigma criterion comes from</a:t>
            </a:r>
            <a:r>
              <a:rPr lang="en-US" dirty="0" smtClean="0"/>
              <a:t>, what it was designed to address, where it may fail, and to </a:t>
            </a:r>
            <a:r>
              <a:rPr lang="en-US" dirty="0" smtClean="0">
                <a:solidFill>
                  <a:srgbClr val="FF0000"/>
                </a:solidFill>
              </a:rPr>
              <a:t>consider its limitations</a:t>
            </a:r>
            <a:r>
              <a:rPr lang="en-US" dirty="0" smtClean="0"/>
              <a:t> and the need for good judgement when taking the decision to claim </a:t>
            </a:r>
            <a:r>
              <a:rPr lang="en-US" smtClean="0"/>
              <a:t>a discovery</a:t>
            </a:r>
          </a:p>
          <a:p>
            <a:endParaRPr lang="en-US" b="1" smtClean="0"/>
          </a:p>
          <a:p>
            <a:r>
              <a:rPr lang="it-IT" smtClean="0"/>
              <a:t>In pursuit of that goal, we will </a:t>
            </a:r>
            <a:r>
              <a:rPr lang="it-IT" smtClean="0">
                <a:solidFill>
                  <a:srgbClr val="FF0000"/>
                </a:solidFill>
              </a:rPr>
              <a:t>examine several anomalous effects that surfaced in particle physics experiments</a:t>
            </a:r>
            <a:r>
              <a:rPr lang="it-IT" smtClean="0"/>
              <a:t> – in search for insight, patterns, pitfalls of the blind sigma-counting.</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0"/>
            <a:ext cx="8229600" cy="1143000"/>
          </a:xfrm>
        </p:spPr>
        <p:txBody>
          <a:bodyPr/>
          <a:lstStyle/>
          <a:p>
            <a:r>
              <a:rPr lang="it-IT" smtClean="0"/>
              <a:t>3-Bin </a:t>
            </a:r>
            <a:r>
              <a:rPr lang="it-IT"/>
              <a:t>B</a:t>
            </a:r>
            <a:r>
              <a:rPr lang="it-IT" smtClean="0"/>
              <a:t>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3-bin bumps in five 100-histogram sets: #2</a:t>
            </a:r>
            <a:endParaRPr lang="en-US"/>
          </a:p>
        </p:txBody>
      </p:sp>
      <p:pic>
        <p:nvPicPr>
          <p:cNvPr id="4" name="Immagine 3" descr="h5.jpg"/>
          <p:cNvPicPr>
            <a:picLocks noChangeAspect="1"/>
          </p:cNvPicPr>
          <p:nvPr/>
        </p:nvPicPr>
        <p:blipFill>
          <a:blip r:embed="rId2" cstate="print"/>
          <a:stretch>
            <a:fillRect/>
          </a:stretch>
        </p:blipFill>
        <p:spPr>
          <a:xfrm>
            <a:off x="1762128" y="2060848"/>
            <a:ext cx="5057775" cy="48091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0"/>
            <a:ext cx="8229600" cy="1143000"/>
          </a:xfrm>
        </p:spPr>
        <p:txBody>
          <a:bodyPr/>
          <a:lstStyle/>
          <a:p>
            <a:r>
              <a:rPr lang="it-IT" smtClean="0"/>
              <a:t>3-Bin </a:t>
            </a:r>
            <a:r>
              <a:rPr lang="it-IT"/>
              <a:t>B</a:t>
            </a:r>
            <a:r>
              <a:rPr lang="it-IT" smtClean="0"/>
              <a:t>umps</a:t>
            </a:r>
            <a:endParaRPr lang="en-US"/>
          </a:p>
        </p:txBody>
      </p:sp>
      <p:sp>
        <p:nvSpPr>
          <p:cNvPr id="3" name="Segnaposto contenuto 2"/>
          <p:cNvSpPr>
            <a:spLocks noGrp="1"/>
          </p:cNvSpPr>
          <p:nvPr>
            <p:ph idx="1"/>
          </p:nvPr>
        </p:nvSpPr>
        <p:spPr>
          <a:xfrm>
            <a:off x="539552" y="980729"/>
            <a:ext cx="8229600" cy="936104"/>
          </a:xfrm>
        </p:spPr>
        <p:txBody>
          <a:bodyPr>
            <a:normAutofit fontScale="92500" lnSpcReduction="10000"/>
          </a:bodyPr>
          <a:lstStyle/>
          <a:p>
            <a:r>
              <a:rPr lang="it-IT" smtClean="0"/>
              <a:t>Here are the outputs of the most significant 3-bin bumps in five 100-histogram sets: #3</a:t>
            </a:r>
            <a:endParaRPr lang="en-US"/>
          </a:p>
        </p:txBody>
      </p:sp>
      <p:pic>
        <p:nvPicPr>
          <p:cNvPr id="4" name="Immagine 3" descr="h5.jpg"/>
          <p:cNvPicPr>
            <a:picLocks noChangeAspect="1"/>
          </p:cNvPicPr>
          <p:nvPr/>
        </p:nvPicPr>
        <p:blipFill>
          <a:blip r:embed="rId2" cstate="print"/>
          <a:stretch>
            <a:fillRect/>
          </a:stretch>
        </p:blipFill>
        <p:spPr>
          <a:xfrm>
            <a:off x="1762128" y="2060848"/>
            <a:ext cx="5057775" cy="480917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0"/>
            <a:ext cx="6419056" cy="1143000"/>
          </a:xfrm>
        </p:spPr>
        <p:txBody>
          <a:bodyPr/>
          <a:lstStyle/>
          <a:p>
            <a:r>
              <a:rPr lang="it-IT" smtClean="0"/>
              <a:t>Notes on GAME</a:t>
            </a:r>
            <a:endParaRPr lang="en-US"/>
          </a:p>
        </p:txBody>
      </p:sp>
      <p:sp>
        <p:nvSpPr>
          <p:cNvPr id="3" name="Segnaposto contenuto 2"/>
          <p:cNvSpPr>
            <a:spLocks noGrp="1"/>
          </p:cNvSpPr>
          <p:nvPr>
            <p:ph idx="1"/>
          </p:nvPr>
        </p:nvSpPr>
        <p:spPr>
          <a:xfrm>
            <a:off x="0" y="1268760"/>
            <a:ext cx="9144000" cy="2088232"/>
          </a:xfrm>
        </p:spPr>
        <p:txBody>
          <a:bodyPr>
            <a:normAutofit fontScale="55000" lnSpcReduction="20000"/>
          </a:bodyPr>
          <a:lstStyle/>
          <a:p>
            <a:pPr>
              <a:buNone/>
            </a:pPr>
            <a:r>
              <a:rPr lang="it-IT" dirty="0" smtClean="0"/>
              <a:t>	</a:t>
            </a:r>
            <a:r>
              <a:rPr lang="it-IT" sz="3800" dirty="0" err="1" smtClean="0"/>
              <a:t>Each</a:t>
            </a:r>
            <a:r>
              <a:rPr lang="it-IT" sz="3800" dirty="0" smtClean="0"/>
              <a:t> of the </a:t>
            </a:r>
            <a:r>
              <a:rPr lang="it-IT" sz="3800" dirty="0" err="1" smtClean="0"/>
              <a:t>histograms</a:t>
            </a:r>
            <a:r>
              <a:rPr lang="it-IT" sz="3800" dirty="0" smtClean="0"/>
              <a:t> in the </a:t>
            </a:r>
            <a:r>
              <a:rPr lang="it-IT" sz="3800" dirty="0" err="1" smtClean="0"/>
              <a:t>previous</a:t>
            </a:r>
            <a:r>
              <a:rPr lang="it-IT" sz="3800" dirty="0" smtClean="0"/>
              <a:t> </a:t>
            </a:r>
            <a:r>
              <a:rPr lang="it-IT" sz="3800" dirty="0" err="1" smtClean="0"/>
              <a:t>slides</a:t>
            </a:r>
            <a:r>
              <a:rPr lang="it-IT" sz="3800" dirty="0" smtClean="0"/>
              <a:t> </a:t>
            </a:r>
            <a:r>
              <a:rPr lang="it-IT" sz="3800" dirty="0" err="1" smtClean="0"/>
              <a:t>is</a:t>
            </a:r>
            <a:r>
              <a:rPr lang="it-IT" sz="3800" dirty="0" smtClean="0"/>
              <a:t> the best </a:t>
            </a:r>
            <a:r>
              <a:rPr lang="it-IT" sz="3800" dirty="0" err="1" smtClean="0"/>
              <a:t>one</a:t>
            </a:r>
            <a:r>
              <a:rPr lang="it-IT" sz="3800" dirty="0" smtClean="0"/>
              <a:t> in a set of a </a:t>
            </a:r>
            <a:r>
              <a:rPr lang="it-IT" sz="3800" dirty="0" err="1" smtClean="0"/>
              <a:t>hundred</a:t>
            </a:r>
            <a:r>
              <a:rPr lang="it-IT" sz="3800" dirty="0" smtClean="0"/>
              <a:t>; </a:t>
            </a:r>
            <a:r>
              <a:rPr lang="it-IT" sz="3800" dirty="0" err="1" smtClean="0"/>
              <a:t>yet</a:t>
            </a:r>
            <a:r>
              <a:rPr lang="it-IT" sz="3800" dirty="0" smtClean="0"/>
              <a:t> some of the </a:t>
            </a:r>
            <a:r>
              <a:rPr lang="it-IT" sz="3800" dirty="0" err="1" smtClean="0"/>
              <a:t>isolated</a:t>
            </a:r>
            <a:r>
              <a:rPr lang="it-IT" sz="3800" dirty="0" smtClean="0"/>
              <a:t> </a:t>
            </a:r>
            <a:r>
              <a:rPr lang="it-IT" sz="3800" dirty="0" err="1" smtClean="0"/>
              <a:t>signals</a:t>
            </a:r>
            <a:r>
              <a:rPr lang="it-IT" sz="3800" dirty="0" smtClean="0"/>
              <a:t> </a:t>
            </a:r>
            <a:r>
              <a:rPr lang="it-IT" sz="3800" dirty="0" err="1" smtClean="0"/>
              <a:t>have</a:t>
            </a:r>
            <a:r>
              <a:rPr lang="it-IT" sz="3800" dirty="0" smtClean="0"/>
              <a:t> </a:t>
            </a:r>
            <a:r>
              <a:rPr lang="it-IT" sz="3800" smtClean="0">
                <a:solidFill>
                  <a:srgbClr val="0070C0"/>
                </a:solidFill>
              </a:rPr>
              <a:t>p-</a:t>
            </a:r>
            <a:r>
              <a:rPr lang="it-IT" sz="3800" err="1" smtClean="0">
                <a:solidFill>
                  <a:srgbClr val="0070C0"/>
                </a:solidFill>
              </a:rPr>
              <a:t>values</a:t>
            </a:r>
            <a:r>
              <a:rPr lang="it-IT" sz="3800" smtClean="0">
                <a:solidFill>
                  <a:srgbClr val="0070C0"/>
                </a:solidFill>
              </a:rPr>
              <a:t> in the 0.0001 range, corresponding </a:t>
            </a:r>
            <a:r>
              <a:rPr lang="it-IT" sz="3800" dirty="0" smtClean="0">
                <a:solidFill>
                  <a:srgbClr val="0070C0"/>
                </a:solidFill>
              </a:rPr>
              <a:t>to 3.5</a:t>
            </a:r>
            <a:r>
              <a:rPr lang="el-GR" sz="3800" dirty="0" smtClean="0">
                <a:solidFill>
                  <a:srgbClr val="0070C0"/>
                </a:solidFill>
              </a:rPr>
              <a:t>σ </a:t>
            </a:r>
            <a:r>
              <a:rPr lang="it-IT" sz="3800" dirty="0" smtClean="0">
                <a:solidFill>
                  <a:srgbClr val="0070C0"/>
                </a:solidFill>
              </a:rPr>
              <a:t>-</a:t>
            </a:r>
            <a:r>
              <a:rPr lang="el-GR" sz="3800" dirty="0" smtClean="0">
                <a:solidFill>
                  <a:srgbClr val="0070C0"/>
                </a:solidFill>
              </a:rPr>
              <a:t> </a:t>
            </a:r>
            <a:r>
              <a:rPr lang="it-IT" sz="3800" dirty="0" smtClean="0">
                <a:solidFill>
                  <a:srgbClr val="0070C0"/>
                </a:solidFill>
              </a:rPr>
              <a:t>4</a:t>
            </a:r>
            <a:r>
              <a:rPr lang="el-GR" sz="3800" smtClean="0">
                <a:solidFill>
                  <a:srgbClr val="0070C0"/>
                </a:solidFill>
              </a:rPr>
              <a:t>σ </a:t>
            </a:r>
            <a:r>
              <a:rPr lang="it-IT" sz="3800" smtClean="0">
                <a:solidFill>
                  <a:srgbClr val="0070C0"/>
                </a:solidFill>
              </a:rPr>
              <a:t>effects</a:t>
            </a:r>
          </a:p>
          <a:p>
            <a:pPr>
              <a:buNone/>
            </a:pPr>
            <a:endParaRPr lang="it-IT" sz="3800"/>
          </a:p>
          <a:p>
            <a:pPr>
              <a:buNone/>
            </a:pPr>
            <a:r>
              <a:rPr lang="it-IT" sz="3800" dirty="0" smtClean="0"/>
              <a:t>	[</a:t>
            </a:r>
            <a:r>
              <a:rPr lang="it-IT" sz="3800" i="1" dirty="0" err="1" smtClean="0"/>
              <a:t>As</a:t>
            </a:r>
            <a:r>
              <a:rPr lang="it-IT" sz="3800" i="1" dirty="0" smtClean="0"/>
              <a:t> the 2-bin </a:t>
            </a:r>
            <a:r>
              <a:rPr lang="it-IT" sz="3800" i="1" dirty="0" err="1" smtClean="0"/>
              <a:t>bumps</a:t>
            </a:r>
            <a:r>
              <a:rPr lang="it-IT" sz="3800" i="1" dirty="0" smtClean="0"/>
              <a:t> </a:t>
            </a:r>
            <a:r>
              <a:rPr lang="it-IT" sz="3800" i="1" dirty="0" err="1" smtClean="0"/>
              <a:t>contain</a:t>
            </a:r>
            <a:r>
              <a:rPr lang="it-IT" sz="3800" i="1" dirty="0" smtClean="0"/>
              <a:t> </a:t>
            </a:r>
            <a:r>
              <a:rPr lang="it-IT" sz="3800" i="1" smtClean="0"/>
              <a:t>N=80 events </a:t>
            </a:r>
            <a:r>
              <a:rPr lang="it-IT" sz="3800" i="1" dirty="0" smtClean="0"/>
              <a:t>with an </a:t>
            </a:r>
            <a:r>
              <a:rPr lang="it-IT" sz="3800" i="1" dirty="0" err="1" smtClean="0"/>
              <a:t>expectation</a:t>
            </a:r>
            <a:r>
              <a:rPr lang="it-IT" sz="3800" i="1" dirty="0" smtClean="0"/>
              <a:t> of  </a:t>
            </a:r>
            <a:r>
              <a:rPr lang="el-GR" sz="3800" i="1" dirty="0" smtClean="0"/>
              <a:t>μ</a:t>
            </a:r>
            <a:r>
              <a:rPr lang="it-IT" sz="3800" i="1" dirty="0" smtClean="0"/>
              <a:t>=2*1000/40=50, and </a:t>
            </a:r>
            <a:r>
              <a:rPr lang="it-IT" sz="3800" i="1" dirty="0" err="1" smtClean="0">
                <a:solidFill>
                  <a:srgbClr val="0070C0"/>
                </a:solidFill>
              </a:rPr>
              <a:t>p</a:t>
            </a:r>
            <a:r>
              <a:rPr lang="it-IT" sz="3800" i="1" baseline="-25000" dirty="0" err="1" smtClean="0">
                <a:solidFill>
                  <a:srgbClr val="0070C0"/>
                </a:solidFill>
              </a:rPr>
              <a:t>Poisson</a:t>
            </a:r>
            <a:r>
              <a:rPr lang="it-IT" sz="3800" i="1" dirty="0" smtClean="0">
                <a:solidFill>
                  <a:srgbClr val="0070C0"/>
                </a:solidFill>
              </a:rPr>
              <a:t>(</a:t>
            </a:r>
            <a:r>
              <a:rPr lang="el-GR" sz="3800" i="1" dirty="0" smtClean="0">
                <a:solidFill>
                  <a:srgbClr val="0070C0"/>
                </a:solidFill>
              </a:rPr>
              <a:t>μ</a:t>
            </a:r>
            <a:r>
              <a:rPr lang="it-IT" sz="3800" i="1" dirty="0" smtClean="0">
                <a:solidFill>
                  <a:srgbClr val="0070C0"/>
                </a:solidFill>
              </a:rPr>
              <a:t>=50;N&gt;=</a:t>
            </a:r>
            <a:r>
              <a:rPr lang="it-IT" sz="3800" i="1" smtClean="0">
                <a:solidFill>
                  <a:srgbClr val="0070C0"/>
                </a:solidFill>
              </a:rPr>
              <a:t>80) = 5.6</a:t>
            </a:r>
            <a:r>
              <a:rPr lang="el-GR" sz="3800" i="1" dirty="0" smtClean="0">
                <a:solidFill>
                  <a:srgbClr val="0070C0"/>
                </a:solidFill>
              </a:rPr>
              <a:t>6</a:t>
            </a:r>
            <a:r>
              <a:rPr lang="it-IT" sz="3800" i="1" dirty="0" smtClean="0">
                <a:solidFill>
                  <a:srgbClr val="0070C0"/>
                </a:solidFill>
              </a:rPr>
              <a:t>*10</a:t>
            </a:r>
            <a:r>
              <a:rPr lang="it-IT" sz="3800" i="1" baseline="30000" dirty="0" smtClean="0">
                <a:solidFill>
                  <a:srgbClr val="0070C0"/>
                </a:solidFill>
              </a:rPr>
              <a:t>-5</a:t>
            </a:r>
            <a:r>
              <a:rPr lang="it-IT" sz="3800" i="1" dirty="0" smtClean="0">
                <a:solidFill>
                  <a:srgbClr val="0070C0"/>
                </a:solidFill>
              </a:rPr>
              <a:t>    </a:t>
            </a:r>
            <a:r>
              <a:rPr lang="it-IT" sz="3800" i="1" smtClean="0">
                <a:solidFill>
                  <a:srgbClr val="0070C0"/>
                </a:solidFill>
                <a:sym typeface="Wingdings" pitchFamily="2" charset="2"/>
              </a:rPr>
              <a:t>    Z = 3.86 </a:t>
            </a:r>
            <a:r>
              <a:rPr lang="el-GR" sz="3800" i="1" smtClean="0">
                <a:solidFill>
                  <a:srgbClr val="0070C0"/>
                </a:solidFill>
                <a:sym typeface="Wingdings" pitchFamily="2" charset="2"/>
              </a:rPr>
              <a:t>σ</a:t>
            </a:r>
            <a:r>
              <a:rPr lang="it-IT" sz="3800" i="1" smtClean="0">
                <a:solidFill>
                  <a:srgbClr val="0070C0"/>
                </a:solidFill>
                <a:sym typeface="Wingdings" pitchFamily="2" charset="2"/>
              </a:rPr>
              <a:t> </a:t>
            </a:r>
            <a:r>
              <a:rPr lang="it-IT" sz="3800" dirty="0" smtClean="0">
                <a:sym typeface="Wingdings" pitchFamily="2" charset="2"/>
              </a:rPr>
              <a:t>]</a:t>
            </a:r>
            <a:endParaRPr lang="it-IT" sz="3800" dirty="0" smtClean="0"/>
          </a:p>
          <a:p>
            <a:pPr>
              <a:buNone/>
            </a:pPr>
            <a:endParaRPr lang="it-IT" sz="3800" dirty="0" smtClean="0"/>
          </a:p>
        </p:txBody>
      </p:sp>
      <p:pic>
        <p:nvPicPr>
          <p:cNvPr id="23553" name="Picture 1"/>
          <p:cNvPicPr>
            <a:picLocks noChangeAspect="1" noChangeArrowheads="1"/>
          </p:cNvPicPr>
          <p:nvPr/>
        </p:nvPicPr>
        <p:blipFill>
          <a:blip r:embed="rId2" cstate="print"/>
          <a:srcRect/>
          <a:stretch>
            <a:fillRect/>
          </a:stretch>
        </p:blipFill>
        <p:spPr bwMode="auto">
          <a:xfrm>
            <a:off x="5785968" y="3140968"/>
            <a:ext cx="3358032" cy="3168352"/>
          </a:xfrm>
          <a:prstGeom prst="rect">
            <a:avLst/>
          </a:prstGeom>
          <a:noFill/>
          <a:ln w="9525">
            <a:noFill/>
            <a:miter lim="800000"/>
            <a:headEnd/>
            <a:tailEnd/>
          </a:ln>
        </p:spPr>
      </p:pic>
      <p:sp>
        <p:nvSpPr>
          <p:cNvPr id="5" name="CasellaDiTesto 4"/>
          <p:cNvSpPr txBox="1"/>
          <p:nvPr/>
        </p:nvSpPr>
        <p:spPr>
          <a:xfrm>
            <a:off x="467544" y="4005064"/>
            <a:ext cx="5295873" cy="1938992"/>
          </a:xfrm>
          <a:prstGeom prst="rect">
            <a:avLst/>
          </a:prstGeom>
          <a:noFill/>
        </p:spPr>
        <p:txBody>
          <a:bodyPr wrap="none" rtlCol="0">
            <a:spAutoFit/>
          </a:bodyPr>
          <a:lstStyle/>
          <a:p>
            <a:pPr>
              <a:buNone/>
            </a:pPr>
            <a:r>
              <a:rPr lang="it-IT" sz="2000" b="1" smtClean="0">
                <a:solidFill>
                  <a:srgbClr val="FF0000"/>
                </a:solidFill>
              </a:rPr>
              <a:t>Why so large significance? </a:t>
            </a:r>
          </a:p>
          <a:p>
            <a:pPr>
              <a:buNone/>
            </a:pPr>
            <a:endParaRPr lang="it-IT" sz="2000" b="1" smtClean="0">
              <a:solidFill>
                <a:srgbClr val="FF0000"/>
              </a:solidFill>
            </a:endParaRPr>
          </a:p>
          <a:p>
            <a:r>
              <a:rPr lang="it-IT" sz="2000" smtClean="0"/>
              <a:t>Because </a:t>
            </a:r>
            <a:r>
              <a:rPr lang="it-IT" sz="2000" smtClean="0">
                <a:solidFill>
                  <a:srgbClr val="FF0000"/>
                </a:solidFill>
              </a:rPr>
              <a:t>the bump can appear anywhere (x39) </a:t>
            </a:r>
            <a:endParaRPr lang="el-GR" sz="2000" smtClean="0">
              <a:solidFill>
                <a:srgbClr val="FF0000"/>
              </a:solidFill>
            </a:endParaRPr>
          </a:p>
          <a:p>
            <a:r>
              <a:rPr lang="it-IT" sz="2000" smtClean="0">
                <a:solidFill>
                  <a:srgbClr val="FF0000"/>
                </a:solidFill>
              </a:rPr>
              <a:t>in the spectrum </a:t>
            </a:r>
            <a:r>
              <a:rPr lang="it-IT" sz="2000" smtClean="0"/>
              <a:t>– we did not specify beforehand </a:t>
            </a:r>
            <a:endParaRPr lang="el-GR" sz="2000" smtClean="0"/>
          </a:p>
          <a:p>
            <a:r>
              <a:rPr lang="it-IT" sz="2000" smtClean="0"/>
              <a:t>where we would look</a:t>
            </a:r>
            <a:r>
              <a:rPr lang="el-GR" sz="2000" smtClean="0"/>
              <a:t> </a:t>
            </a:r>
            <a:r>
              <a:rPr lang="it-IT" sz="2000" smtClean="0"/>
              <a:t>because we admit 2- as </a:t>
            </a:r>
            <a:endParaRPr lang="el-GR" sz="2000" smtClean="0"/>
          </a:p>
          <a:p>
            <a:r>
              <a:rPr lang="it-IT" sz="2000" smtClean="0"/>
              <a:t>well as 3-bin bumps as “interesting”</a:t>
            </a:r>
            <a:endParaRPr lang="en-US" sz="2000"/>
          </a:p>
        </p:txBody>
      </p:sp>
      <p:sp>
        <p:nvSpPr>
          <p:cNvPr id="7" name="CasellaDiTesto 6"/>
          <p:cNvSpPr txBox="1"/>
          <p:nvPr/>
        </p:nvSpPr>
        <p:spPr>
          <a:xfrm>
            <a:off x="6012160" y="6300609"/>
            <a:ext cx="2561727" cy="584775"/>
          </a:xfrm>
          <a:prstGeom prst="rect">
            <a:avLst/>
          </a:prstGeom>
          <a:noFill/>
        </p:spPr>
        <p:txBody>
          <a:bodyPr wrap="none" rtlCol="0">
            <a:spAutoFit/>
          </a:bodyPr>
          <a:lstStyle/>
          <a:p>
            <a:r>
              <a:rPr lang="it-IT" sz="1600" i="1" dirty="0" smtClean="0"/>
              <a:t>P(N|</a:t>
            </a:r>
            <a:r>
              <a:rPr lang="el-GR" sz="1600" i="1" dirty="0" smtClean="0"/>
              <a:t>μ</a:t>
            </a:r>
            <a:r>
              <a:rPr lang="it-IT" sz="1600" i="1" dirty="0" smtClean="0"/>
              <a:t>=50) in linear (top)</a:t>
            </a:r>
          </a:p>
          <a:p>
            <a:r>
              <a:rPr lang="it-IT" sz="1600" i="1" dirty="0" smtClean="0"/>
              <a:t>and semi-log scale (bottom)</a:t>
            </a:r>
            <a:endParaRPr lang="en-US" sz="1600" i="1" dirty="0"/>
          </a:p>
        </p:txBody>
      </p:sp>
      <p:sp>
        <p:nvSpPr>
          <p:cNvPr id="4" name="CasellaDiTesto 3"/>
          <p:cNvSpPr txBox="1"/>
          <p:nvPr/>
        </p:nvSpPr>
        <p:spPr>
          <a:xfrm>
            <a:off x="6732240" y="5373216"/>
            <a:ext cx="962123" cy="369332"/>
          </a:xfrm>
          <a:prstGeom prst="rect">
            <a:avLst/>
          </a:prstGeom>
          <a:noFill/>
        </p:spPr>
        <p:txBody>
          <a:bodyPr wrap="none" rtlCol="0">
            <a:spAutoFit/>
          </a:bodyPr>
          <a:lstStyle/>
          <a:p>
            <a:r>
              <a:rPr lang="it-IT" dirty="0" smtClean="0"/>
              <a:t>N=80 </a:t>
            </a:r>
            <a:r>
              <a:rPr lang="it-IT" dirty="0" smtClean="0">
                <a:sym typeface="Wingdings" panose="05000000000000000000" pitchFamily="2" charset="2"/>
              </a:rPr>
              <a:t></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What 5</a:t>
            </a:r>
            <a:r>
              <a:rPr lang="el-GR" smtClean="0"/>
              <a:t>σ</a:t>
            </a:r>
            <a:r>
              <a:rPr lang="en-US" smtClean="0"/>
              <a:t> </a:t>
            </a:r>
            <a:r>
              <a:rPr lang="en-US"/>
              <a:t>M</a:t>
            </a:r>
            <a:r>
              <a:rPr lang="en-US" smtClean="0"/>
              <a:t>ay Do </a:t>
            </a:r>
            <a:r>
              <a:rPr lang="en-US"/>
              <a:t>F</a:t>
            </a:r>
            <a:r>
              <a:rPr lang="en-US" smtClean="0"/>
              <a:t>or You</a:t>
            </a:r>
            <a:endParaRPr lang="en-US"/>
          </a:p>
        </p:txBody>
      </p:sp>
      <p:sp>
        <p:nvSpPr>
          <p:cNvPr id="3" name="Segnaposto contenuto 2"/>
          <p:cNvSpPr>
            <a:spLocks noGrp="1"/>
          </p:cNvSpPr>
          <p:nvPr>
            <p:ph idx="1"/>
          </p:nvPr>
        </p:nvSpPr>
        <p:spPr>
          <a:xfrm>
            <a:off x="457200" y="1412776"/>
            <a:ext cx="8229600" cy="5445224"/>
          </a:xfrm>
        </p:spPr>
        <p:txBody>
          <a:bodyPr>
            <a:normAutofit fontScale="55000" lnSpcReduction="20000"/>
          </a:bodyPr>
          <a:lstStyle/>
          <a:p>
            <a:r>
              <a:rPr lang="en-US" smtClean="0"/>
              <a:t>Setting the bar at 5</a:t>
            </a:r>
            <a:r>
              <a:rPr lang="el-GR" smtClean="0"/>
              <a:t>σ</a:t>
            </a:r>
            <a:r>
              <a:rPr lang="it-IT" smtClean="0"/>
              <a:t> for a discovery claim undoubtedly </a:t>
            </a:r>
            <a:r>
              <a:rPr lang="it-IT" smtClean="0">
                <a:solidFill>
                  <a:srgbClr val="0070C0"/>
                </a:solidFill>
              </a:rPr>
              <a:t>removes the large majority of spurious signals due to statistical fluctuations</a:t>
            </a:r>
          </a:p>
          <a:p>
            <a:pPr lvl="1"/>
            <a:r>
              <a:rPr lang="it-IT" smtClean="0"/>
              <a:t>The trials factor required to reach 10</a:t>
            </a:r>
            <a:r>
              <a:rPr lang="it-IT" baseline="30000" smtClean="0"/>
              <a:t>-7</a:t>
            </a:r>
            <a:r>
              <a:rPr lang="it-IT" smtClean="0"/>
              <a:t> probabilities is of course very large, but in today's experiments we do perform a large number of searches!</a:t>
            </a:r>
          </a:p>
          <a:p>
            <a:pPr lvl="1"/>
            <a:endParaRPr lang="it-IT"/>
          </a:p>
          <a:p>
            <a:r>
              <a:rPr lang="it-IT" smtClean="0"/>
              <a:t>Nowadays we call this “</a:t>
            </a:r>
            <a:r>
              <a:rPr lang="it-IT" b="1" smtClean="0"/>
              <a:t>LEE</a:t>
            </a:r>
            <a:r>
              <a:rPr lang="it-IT" smtClean="0"/>
              <a:t>”, for “</a:t>
            </a:r>
            <a:r>
              <a:rPr lang="it-IT" smtClean="0">
                <a:solidFill>
                  <a:srgbClr val="FF0000"/>
                </a:solidFill>
              </a:rPr>
              <a:t>look-elsewhere effect</a:t>
            </a:r>
            <a:r>
              <a:rPr lang="it-IT" smtClean="0"/>
              <a:t>”. </a:t>
            </a:r>
          </a:p>
          <a:p>
            <a:pPr marL="457200" lvl="1" indent="0">
              <a:buNone/>
            </a:pPr>
            <a:endParaRPr lang="it-IT" smtClean="0"/>
          </a:p>
          <a:p>
            <a:r>
              <a:rPr lang="it-IT" smtClean="0"/>
              <a:t>The other reason at the roots of the establishment of a high threshold for significance has been the </a:t>
            </a:r>
            <a:r>
              <a:rPr lang="it-IT" smtClean="0">
                <a:solidFill>
                  <a:srgbClr val="FF0000"/>
                </a:solidFill>
              </a:rPr>
              <a:t>ubiquitous presence in our measurements of unknown, or ill-modeled, systematic uncertainties</a:t>
            </a:r>
          </a:p>
          <a:p>
            <a:pPr lvl="1"/>
            <a:r>
              <a:rPr lang="it-IT" smtClean="0"/>
              <a:t>To some extent, a 5</a:t>
            </a:r>
            <a:r>
              <a:rPr lang="el-GR" smtClean="0"/>
              <a:t>σ</a:t>
            </a:r>
            <a:r>
              <a:rPr lang="it-IT" smtClean="0"/>
              <a:t> threshold protects systematics-dominated results from being published as discoveries</a:t>
            </a:r>
          </a:p>
          <a:p>
            <a:pPr>
              <a:buNone/>
            </a:pPr>
            <a:r>
              <a:rPr lang="it-IT" smtClean="0"/>
              <a:t>	</a:t>
            </a:r>
          </a:p>
          <a:p>
            <a:pPr>
              <a:buNone/>
            </a:pPr>
            <a:r>
              <a:rPr lang="it-IT" smtClean="0"/>
              <a:t>	</a:t>
            </a:r>
            <a:r>
              <a:rPr lang="it-IT" b="1" smtClean="0"/>
              <a:t>Protection from trials factor and unknown or ill-modeled systematics </a:t>
            </a:r>
            <a:r>
              <a:rPr lang="it-IT" smtClean="0"/>
              <a:t>is the rationale behind the 5</a:t>
            </a:r>
            <a:r>
              <a:rPr lang="el-GR" smtClean="0"/>
              <a:t>σ</a:t>
            </a:r>
            <a:r>
              <a:rPr lang="it-IT" smtClean="0"/>
              <a:t> criterion</a:t>
            </a:r>
          </a:p>
          <a:p>
            <a:pPr>
              <a:buNone/>
            </a:pPr>
            <a:endParaRPr lang="it-IT" smtClean="0"/>
          </a:p>
          <a:p>
            <a:pPr>
              <a:buNone/>
            </a:pPr>
            <a:r>
              <a:rPr lang="it-IT" smtClean="0"/>
              <a:t>	It is to be noted that the criterion has </a:t>
            </a:r>
            <a:r>
              <a:rPr lang="it-IT" smtClean="0">
                <a:solidFill>
                  <a:srgbClr val="FF0000"/>
                </a:solidFill>
              </a:rPr>
              <a:t>no basis in professional statistics literature</a:t>
            </a:r>
            <a:r>
              <a:rPr lang="it-IT" smtClean="0"/>
              <a:t>, and is considered </a:t>
            </a:r>
            <a:r>
              <a:rPr lang="it-IT" b="1" smtClean="0"/>
              <a:t>totally arbitrary </a:t>
            </a:r>
            <a:r>
              <a:rPr lang="it-IT" smtClean="0"/>
              <a:t>by statisticians, no less than the 5% threshold commonly used for HT in medicine, biology, social sciences, </a:t>
            </a:r>
            <a:r>
              <a:rPr lang="it-IT" i="1" smtClean="0"/>
              <a:t>et cetera</a:t>
            </a:r>
            <a:r>
              <a:rPr lang="it-IT" smtClean="0"/>
              <a:t>. As shown before, </a:t>
            </a:r>
            <a:r>
              <a:rPr lang="it-IT" smtClean="0">
                <a:solidFill>
                  <a:srgbClr val="0070C0"/>
                </a:solidFill>
              </a:rPr>
              <a:t>the type-1 error rate is an arbitrary choice</a:t>
            </a:r>
            <a:r>
              <a:rPr lang="it-IT" smtClean="0"/>
              <a:t>.</a:t>
            </a:r>
          </a:p>
          <a:p>
            <a:endParaRPr lang="it-IT" smtClean="0"/>
          </a:p>
          <a:p>
            <a:endParaRPr lang="it-IT" smtClean="0"/>
          </a:p>
        </p:txBody>
      </p:sp>
      <p:sp>
        <p:nvSpPr>
          <p:cNvPr id="4" name="Rettangolo 3"/>
          <p:cNvSpPr/>
          <p:nvPr/>
        </p:nvSpPr>
        <p:spPr>
          <a:xfrm>
            <a:off x="683568" y="4365104"/>
            <a:ext cx="7560840" cy="576064"/>
          </a:xfrm>
          <a:prstGeom prst="rect">
            <a:avLst/>
          </a:prstGeom>
          <a:solidFill>
            <a:srgbClr val="FFC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528" y="-18256"/>
            <a:ext cx="7512848" cy="1143000"/>
          </a:xfrm>
        </p:spPr>
        <p:txBody>
          <a:bodyPr>
            <a:normAutofit fontScale="90000"/>
          </a:bodyPr>
          <a:lstStyle/>
          <a:p>
            <a:r>
              <a:rPr lang="it-IT" smtClean="0"/>
              <a:t>How 5</a:t>
            </a:r>
            <a:r>
              <a:rPr lang="el-GR" smtClean="0"/>
              <a:t>σ</a:t>
            </a:r>
            <a:r>
              <a:rPr lang="it-IT" smtClean="0"/>
              <a:t> Became a Standard in HEP: </a:t>
            </a:r>
            <a:br>
              <a:rPr lang="it-IT" smtClean="0"/>
            </a:br>
            <a:r>
              <a:rPr lang="it-IT" smtClean="0"/>
              <a:t>1 - the Seventies</a:t>
            </a:r>
            <a:endParaRPr lang="en-US"/>
          </a:p>
        </p:txBody>
      </p:sp>
      <p:sp>
        <p:nvSpPr>
          <p:cNvPr id="3" name="Segnaposto contenuto 2"/>
          <p:cNvSpPr>
            <a:spLocks noGrp="1"/>
          </p:cNvSpPr>
          <p:nvPr>
            <p:ph idx="1"/>
          </p:nvPr>
        </p:nvSpPr>
        <p:spPr>
          <a:xfrm>
            <a:off x="-324544" y="1340768"/>
            <a:ext cx="6624736" cy="4608512"/>
          </a:xfrm>
        </p:spPr>
        <p:txBody>
          <a:bodyPr>
            <a:normAutofit fontScale="62500" lnSpcReduction="20000"/>
          </a:bodyPr>
          <a:lstStyle/>
          <a:p>
            <a:pPr>
              <a:buNone/>
            </a:pPr>
            <a:r>
              <a:rPr lang="it-IT" smtClean="0"/>
              <a:t>	In the seventies the gradual consolidation of the SM shifted the focus from random bump hunting to more targeted searches</a:t>
            </a:r>
          </a:p>
          <a:p>
            <a:pPr>
              <a:buNone/>
            </a:pPr>
            <a:r>
              <a:rPr lang="it-IT" smtClean="0"/>
              <a:t>	</a:t>
            </a:r>
            <a:r>
              <a:rPr lang="it-IT" smtClean="0">
                <a:solidFill>
                  <a:srgbClr val="0070C0"/>
                </a:solidFill>
              </a:rPr>
              <a:t>Let us have a look at a few important searches to understand how the 5</a:t>
            </a:r>
            <a:r>
              <a:rPr lang="el-GR" smtClean="0">
                <a:solidFill>
                  <a:srgbClr val="0070C0"/>
                </a:solidFill>
              </a:rPr>
              <a:t>σ</a:t>
            </a:r>
            <a:r>
              <a:rPr lang="it-IT" smtClean="0">
                <a:solidFill>
                  <a:srgbClr val="0070C0"/>
                </a:solidFill>
              </a:rPr>
              <a:t> criterion gradually became a standard</a:t>
            </a:r>
          </a:p>
          <a:p>
            <a:pPr lvl="1"/>
            <a:r>
              <a:rPr lang="it-IT" b="1" smtClean="0"/>
              <a:t>The J/</a:t>
            </a:r>
            <a:r>
              <a:rPr lang="el-GR" b="1" smtClean="0"/>
              <a:t>ψ</a:t>
            </a:r>
            <a:r>
              <a:rPr lang="it-IT" b="1" smtClean="0"/>
              <a:t> discovery </a:t>
            </a:r>
            <a:r>
              <a:rPr lang="it-IT" smtClean="0"/>
              <a:t>(1974): </a:t>
            </a:r>
            <a:r>
              <a:rPr lang="it-IT" smtClean="0">
                <a:solidFill>
                  <a:srgbClr val="FF0000"/>
                </a:solidFill>
              </a:rPr>
              <a:t>no question of significance </a:t>
            </a:r>
            <a:r>
              <a:rPr lang="it-IT" smtClean="0"/>
              <a:t>– the bumps were too big for anybody to bother fiddling with statistical tests</a:t>
            </a:r>
          </a:p>
          <a:p>
            <a:pPr lvl="1"/>
            <a:r>
              <a:rPr lang="it-IT" b="1" smtClean="0"/>
              <a:t>The</a:t>
            </a:r>
            <a:r>
              <a:rPr lang="el-GR" b="1" smtClean="0"/>
              <a:t> τ</a:t>
            </a:r>
            <a:r>
              <a:rPr lang="it-IT" b="1" smtClean="0"/>
              <a:t> discovery </a:t>
            </a:r>
            <a:r>
              <a:rPr lang="it-IT" smtClean="0"/>
              <a:t>(1975-1977): </a:t>
            </a:r>
            <a:r>
              <a:rPr lang="it-IT" smtClean="0">
                <a:solidFill>
                  <a:srgbClr val="FF0000"/>
                </a:solidFill>
              </a:rPr>
              <a:t>no mention of significances </a:t>
            </a:r>
            <a:r>
              <a:rPr lang="it-IT" smtClean="0"/>
              <a:t>for the excesses of (e</a:t>
            </a:r>
            <a:r>
              <a:rPr lang="el-GR" smtClean="0"/>
              <a:t>μ</a:t>
            </a:r>
            <a:r>
              <a:rPr lang="it-IT" smtClean="0"/>
              <a:t>) events; rather a very long debate on hadron backgrounds. </a:t>
            </a:r>
          </a:p>
          <a:p>
            <a:pPr lvl="1">
              <a:buNone/>
            </a:pPr>
            <a:endParaRPr lang="it-IT" smtClean="0"/>
          </a:p>
          <a:p>
            <a:pPr lvl="1"/>
            <a:r>
              <a:rPr lang="it-IT" b="1" smtClean="0"/>
              <a:t>The Oops-Leon(1976)</a:t>
            </a:r>
            <a:r>
              <a:rPr lang="it-IT" smtClean="0"/>
              <a:t>:  “</a:t>
            </a:r>
            <a:r>
              <a:rPr lang="it-IT" i="1" smtClean="0">
                <a:solidFill>
                  <a:srgbClr val="00B050"/>
                </a:solidFill>
              </a:rPr>
              <a:t>Clusters of events as observed occurring  anywhere from 5.5 to 10.0 GeV appeared less than 2% of the time</a:t>
            </a:r>
            <a:r>
              <a:rPr lang="it-IT" i="1" baseline="30000" smtClean="0">
                <a:solidFill>
                  <a:srgbClr val="00B050"/>
                </a:solidFill>
              </a:rPr>
              <a:t>8</a:t>
            </a:r>
            <a:r>
              <a:rPr lang="it-IT" i="1" smtClean="0">
                <a:solidFill>
                  <a:srgbClr val="00B050"/>
                </a:solidFill>
              </a:rPr>
              <a:t>. </a:t>
            </a:r>
            <a:r>
              <a:rPr lang="it-IT" i="1" u="sng" smtClean="0">
                <a:solidFill>
                  <a:srgbClr val="00B050"/>
                </a:solidFill>
              </a:rPr>
              <a:t>Thus the statistical case for a narrow (&lt;100 MeV) resonance is strong </a:t>
            </a:r>
            <a:r>
              <a:rPr lang="it-IT" i="1" smtClean="0">
                <a:solidFill>
                  <a:srgbClr val="00B050"/>
                </a:solidFill>
              </a:rPr>
              <a:t>although we are aware of the need  for a confirmation</a:t>
            </a:r>
            <a:r>
              <a:rPr lang="it-IT" smtClean="0">
                <a:solidFill>
                  <a:srgbClr val="00B050"/>
                </a:solidFill>
              </a:rPr>
              <a:t>.</a:t>
            </a:r>
            <a:r>
              <a:rPr lang="it-IT" smtClean="0"/>
              <a:t>”</a:t>
            </a:r>
            <a:r>
              <a:rPr lang="it-IT" b="1" smtClean="0">
                <a:solidFill>
                  <a:srgbClr val="1BB52A"/>
                </a:solidFill>
              </a:rPr>
              <a:t>[2]</a:t>
            </a:r>
            <a:r>
              <a:rPr lang="it-IT" smtClean="0"/>
              <a:t> </a:t>
            </a:r>
          </a:p>
        </p:txBody>
      </p:sp>
      <p:pic>
        <p:nvPicPr>
          <p:cNvPr id="39938" name="Picture 2"/>
          <p:cNvPicPr>
            <a:picLocks noChangeAspect="1" noChangeArrowheads="1"/>
          </p:cNvPicPr>
          <p:nvPr/>
        </p:nvPicPr>
        <p:blipFill>
          <a:blip r:embed="rId2" cstate="print"/>
          <a:srcRect/>
          <a:stretch>
            <a:fillRect/>
          </a:stretch>
        </p:blipFill>
        <p:spPr bwMode="auto">
          <a:xfrm>
            <a:off x="6300192" y="5076533"/>
            <a:ext cx="2843808" cy="1781466"/>
          </a:xfrm>
          <a:prstGeom prst="rect">
            <a:avLst/>
          </a:prstGeom>
          <a:noFill/>
          <a:ln w="9525">
            <a:noFill/>
            <a:miter lim="800000"/>
            <a:headEnd/>
            <a:tailEnd/>
          </a:ln>
        </p:spPr>
      </p:pic>
      <p:sp>
        <p:nvSpPr>
          <p:cNvPr id="5" name="CasellaDiTesto 4"/>
          <p:cNvSpPr txBox="1"/>
          <p:nvPr/>
        </p:nvSpPr>
        <p:spPr>
          <a:xfrm>
            <a:off x="-108520" y="5809386"/>
            <a:ext cx="5399584" cy="1077218"/>
          </a:xfrm>
          <a:prstGeom prst="rect">
            <a:avLst/>
          </a:prstGeom>
          <a:noFill/>
        </p:spPr>
        <p:txBody>
          <a:bodyPr wrap="square" rtlCol="0">
            <a:spAutoFit/>
          </a:bodyPr>
          <a:lstStyle/>
          <a:p>
            <a:pPr lvl="1">
              <a:buNone/>
            </a:pPr>
            <a:r>
              <a:rPr lang="it-IT" sz="1200" smtClean="0"/>
              <a:t>In footnote 8 they add: “</a:t>
            </a:r>
            <a:r>
              <a:rPr lang="it-IT" sz="1200" i="1" smtClean="0">
                <a:solidFill>
                  <a:srgbClr val="00B050"/>
                </a:solidFill>
              </a:rPr>
              <a:t>An equivalent but cruder check is made by noting that the “continuum” background near 6 GeV and within the cluster width is 4 events. The probability of observing 12 events is again &lt;=2%</a:t>
            </a:r>
            <a:r>
              <a:rPr lang="it-IT" sz="1200" smtClean="0"/>
              <a:t>” </a:t>
            </a:r>
          </a:p>
          <a:p>
            <a:pPr lvl="1">
              <a:buNone/>
            </a:pPr>
            <a:r>
              <a:rPr lang="it-IT" sz="1200" smtClean="0"/>
              <a:t>Note that </a:t>
            </a:r>
            <a:r>
              <a:rPr lang="it-IT" sz="1200" smtClean="0">
                <a:solidFill>
                  <a:srgbClr val="00B0F0"/>
                </a:solidFill>
              </a:rPr>
              <a:t>P(</a:t>
            </a:r>
            <a:r>
              <a:rPr lang="el-GR" sz="1200" smtClean="0">
                <a:solidFill>
                  <a:srgbClr val="00B0F0"/>
                </a:solidFill>
              </a:rPr>
              <a:t>μ</a:t>
            </a:r>
            <a:r>
              <a:rPr lang="it-IT" sz="1200" smtClean="0">
                <a:solidFill>
                  <a:srgbClr val="00B0F0"/>
                </a:solidFill>
              </a:rPr>
              <a:t>=4;N&gt;=12)  =  0.00091</a:t>
            </a:r>
            <a:r>
              <a:rPr lang="it-IT" sz="1200" smtClean="0"/>
              <a:t>, so this does include a x20 trials factor. </a:t>
            </a:r>
            <a:endParaRPr lang="en-US" sz="1200" smtClean="0"/>
          </a:p>
          <a:p>
            <a:endParaRPr lang="en-US" sz="1600"/>
          </a:p>
        </p:txBody>
      </p:sp>
      <p:pic>
        <p:nvPicPr>
          <p:cNvPr id="130050" name="Picture 2" descr="https://i0.wp.com/www.pd.infn.it/~dorigo/jps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345" y="116632"/>
            <a:ext cx="167343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http://people.bu.edu/scott/IntroExpHEP/e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2708920"/>
            <a:ext cx="2123728" cy="2167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0050"/>
                                        </p:tgtEl>
                                        <p:attrNameLst>
                                          <p:attrName>style.visibility</p:attrName>
                                        </p:attrNameLst>
                                      </p:cBhvr>
                                      <p:to>
                                        <p:strVal val="visible"/>
                                      </p:to>
                                    </p:set>
                                    <p:anim calcmode="lin" valueType="num">
                                      <p:cBhvr additive="base">
                                        <p:cTn id="11" dur="500" fill="hold"/>
                                        <p:tgtEl>
                                          <p:spTgt spid="130050"/>
                                        </p:tgtEl>
                                        <p:attrNameLst>
                                          <p:attrName>ppt_x</p:attrName>
                                        </p:attrNameLst>
                                      </p:cBhvr>
                                      <p:tavLst>
                                        <p:tav tm="0">
                                          <p:val>
                                            <p:strVal val="#ppt_x"/>
                                          </p:val>
                                        </p:tav>
                                        <p:tav tm="100000">
                                          <p:val>
                                            <p:strVal val="#ppt_x"/>
                                          </p:val>
                                        </p:tav>
                                      </p:tavLst>
                                    </p:anim>
                                    <p:anim calcmode="lin" valueType="num">
                                      <p:cBhvr additive="base">
                                        <p:cTn id="12" dur="500" fill="hold"/>
                                        <p:tgtEl>
                                          <p:spTgt spid="130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0052"/>
                                        </p:tgtEl>
                                        <p:attrNameLst>
                                          <p:attrName>style.visibility</p:attrName>
                                        </p:attrNameLst>
                                      </p:cBhvr>
                                      <p:to>
                                        <p:strVal val="visible"/>
                                      </p:to>
                                    </p:set>
                                    <p:anim calcmode="lin" valueType="num">
                                      <p:cBhvr additive="base">
                                        <p:cTn id="21" dur="500" fill="hold"/>
                                        <p:tgtEl>
                                          <p:spTgt spid="130052"/>
                                        </p:tgtEl>
                                        <p:attrNameLst>
                                          <p:attrName>ppt_x</p:attrName>
                                        </p:attrNameLst>
                                      </p:cBhvr>
                                      <p:tavLst>
                                        <p:tav tm="0">
                                          <p:val>
                                            <p:strVal val="#ppt_x"/>
                                          </p:val>
                                        </p:tav>
                                        <p:tav tm="100000">
                                          <p:val>
                                            <p:strVal val="#ppt_x"/>
                                          </p:val>
                                        </p:tav>
                                      </p:tavLst>
                                    </p:anim>
                                    <p:anim calcmode="lin" valueType="num">
                                      <p:cBhvr additive="base">
                                        <p:cTn id="22" dur="500" fill="hold"/>
                                        <p:tgtEl>
                                          <p:spTgt spid="130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9938"/>
                                        </p:tgtEl>
                                        <p:attrNameLst>
                                          <p:attrName>style.visibility</p:attrName>
                                        </p:attrNameLst>
                                      </p:cBhvr>
                                      <p:to>
                                        <p:strVal val="visible"/>
                                      </p:to>
                                    </p:set>
                                    <p:anim calcmode="lin" valueType="num">
                                      <p:cBhvr additive="base">
                                        <p:cTn id="39" dur="500" fill="hold"/>
                                        <p:tgtEl>
                                          <p:spTgt spid="39938"/>
                                        </p:tgtEl>
                                        <p:attrNameLst>
                                          <p:attrName>ppt_x</p:attrName>
                                        </p:attrNameLst>
                                      </p:cBhvr>
                                      <p:tavLst>
                                        <p:tav tm="0">
                                          <p:val>
                                            <p:strVal val="#ppt_x"/>
                                          </p:val>
                                        </p:tav>
                                        <p:tav tm="100000">
                                          <p:val>
                                            <p:strVal val="#ppt_x"/>
                                          </p:val>
                                        </p:tav>
                                      </p:tavLst>
                                    </p:anim>
                                    <p:anim calcmode="lin" valueType="num">
                                      <p:cBhvr additive="base">
                                        <p:cTn id="40"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The Real Upsilon</a:t>
            </a:r>
            <a:endParaRPr lang="en-US"/>
          </a:p>
        </p:txBody>
      </p:sp>
      <p:sp>
        <p:nvSpPr>
          <p:cNvPr id="3" name="Segnaposto contenuto 2"/>
          <p:cNvSpPr>
            <a:spLocks noGrp="1"/>
          </p:cNvSpPr>
          <p:nvPr>
            <p:ph idx="1"/>
          </p:nvPr>
        </p:nvSpPr>
        <p:spPr>
          <a:xfrm>
            <a:off x="-180528" y="1268760"/>
            <a:ext cx="5076056" cy="3816424"/>
          </a:xfrm>
        </p:spPr>
        <p:txBody>
          <a:bodyPr>
            <a:normAutofit fontScale="62500" lnSpcReduction="20000"/>
          </a:bodyPr>
          <a:lstStyle/>
          <a:p>
            <a:r>
              <a:rPr lang="it-IT" dirty="0" smtClean="0"/>
              <a:t>The </a:t>
            </a:r>
            <a:r>
              <a:rPr lang="it-IT" dirty="0" err="1" smtClean="0"/>
              <a:t>Upsilon</a:t>
            </a:r>
            <a:r>
              <a:rPr lang="it-IT" dirty="0" smtClean="0"/>
              <a:t> </a:t>
            </a:r>
            <a:r>
              <a:rPr lang="it-IT" dirty="0" err="1" smtClean="0"/>
              <a:t>discovery</a:t>
            </a:r>
            <a:r>
              <a:rPr lang="it-IT" dirty="0" smtClean="0"/>
              <a:t> (1977): </a:t>
            </a:r>
            <a:r>
              <a:rPr lang="it-IT" dirty="0" err="1" smtClean="0"/>
              <a:t>burned</a:t>
            </a:r>
            <a:r>
              <a:rPr lang="it-IT" dirty="0" smtClean="0"/>
              <a:t> by </a:t>
            </a:r>
            <a:r>
              <a:rPr lang="it-IT" smtClean="0"/>
              <a:t>the Oops-Leon</a:t>
            </a:r>
            <a:r>
              <a:rPr lang="it-IT" dirty="0" smtClean="0"/>
              <a:t>, the E288 </a:t>
            </a:r>
            <a:r>
              <a:rPr lang="it-IT" dirty="0" err="1" smtClean="0"/>
              <a:t>scientists</a:t>
            </a:r>
            <a:r>
              <a:rPr lang="it-IT" dirty="0" smtClean="0"/>
              <a:t> </a:t>
            </a:r>
            <a:r>
              <a:rPr lang="it-IT" dirty="0" err="1" smtClean="0"/>
              <a:t>waited</a:t>
            </a:r>
            <a:r>
              <a:rPr lang="it-IT" dirty="0" smtClean="0"/>
              <a:t> more </a:t>
            </a:r>
            <a:r>
              <a:rPr lang="it-IT" dirty="0" err="1" smtClean="0"/>
              <a:t>patiently</a:t>
            </a:r>
            <a:r>
              <a:rPr lang="it-IT" dirty="0" smtClean="0"/>
              <a:t> for more data </a:t>
            </a:r>
            <a:r>
              <a:rPr lang="it-IT" dirty="0" err="1" smtClean="0"/>
              <a:t>after</a:t>
            </a:r>
            <a:r>
              <a:rPr lang="it-IT" dirty="0" smtClean="0"/>
              <a:t> </a:t>
            </a:r>
            <a:r>
              <a:rPr lang="it-IT" dirty="0" err="1" smtClean="0"/>
              <a:t>seeing</a:t>
            </a:r>
            <a:r>
              <a:rPr lang="it-IT" dirty="0" smtClean="0"/>
              <a:t> a </a:t>
            </a:r>
            <a:r>
              <a:rPr lang="it-IT" dirty="0" err="1" smtClean="0"/>
              <a:t>promising</a:t>
            </a:r>
            <a:r>
              <a:rPr lang="it-IT" dirty="0" smtClean="0"/>
              <a:t> 3</a:t>
            </a:r>
            <a:r>
              <a:rPr lang="el-GR" dirty="0" smtClean="0"/>
              <a:t>σ </a:t>
            </a:r>
            <a:r>
              <a:rPr lang="it-IT" dirty="0" err="1" smtClean="0"/>
              <a:t>peak</a:t>
            </a:r>
            <a:r>
              <a:rPr lang="it-IT" dirty="0" smtClean="0"/>
              <a:t> </a:t>
            </a:r>
            <a:r>
              <a:rPr lang="it-IT" dirty="0" err="1" smtClean="0"/>
              <a:t>at</a:t>
            </a:r>
            <a:r>
              <a:rPr lang="it-IT" dirty="0" smtClean="0"/>
              <a:t> 9.5 </a:t>
            </a:r>
            <a:r>
              <a:rPr lang="it-IT" dirty="0" err="1" smtClean="0"/>
              <a:t>GeV</a:t>
            </a:r>
            <a:endParaRPr lang="it-IT" dirty="0" smtClean="0"/>
          </a:p>
          <a:p>
            <a:pPr lvl="1"/>
            <a:r>
              <a:rPr lang="it-IT" dirty="0" err="1" smtClean="0"/>
              <a:t>They</a:t>
            </a:r>
            <a:r>
              <a:rPr lang="it-IT" dirty="0" smtClean="0"/>
              <a:t> </a:t>
            </a:r>
            <a:r>
              <a:rPr lang="it-IT" err="1" smtClean="0">
                <a:solidFill>
                  <a:srgbClr val="0070C0"/>
                </a:solidFill>
              </a:rPr>
              <a:t>did</a:t>
            </a:r>
            <a:r>
              <a:rPr lang="it-IT" smtClean="0">
                <a:solidFill>
                  <a:srgbClr val="0070C0"/>
                </a:solidFill>
              </a:rPr>
              <a:t> exensive statistical </a:t>
            </a:r>
            <a:r>
              <a:rPr lang="it-IT" dirty="0" err="1" smtClean="0">
                <a:solidFill>
                  <a:srgbClr val="0070C0"/>
                </a:solidFill>
              </a:rPr>
              <a:t>tests</a:t>
            </a:r>
            <a:r>
              <a:rPr lang="it-IT" dirty="0" smtClean="0">
                <a:solidFill>
                  <a:srgbClr val="0070C0"/>
                </a:solidFill>
              </a:rPr>
              <a:t> to account for the trials </a:t>
            </a:r>
            <a:r>
              <a:rPr lang="it-IT" dirty="0" err="1" smtClean="0">
                <a:solidFill>
                  <a:srgbClr val="0070C0"/>
                </a:solidFill>
              </a:rPr>
              <a:t>factor</a:t>
            </a:r>
            <a:r>
              <a:rPr lang="it-IT" dirty="0" smtClean="0"/>
              <a:t> (</a:t>
            </a:r>
            <a:r>
              <a:rPr lang="it-IT" dirty="0" err="1" smtClean="0"/>
              <a:t>comparing</a:t>
            </a:r>
            <a:r>
              <a:rPr lang="it-IT" dirty="0" smtClean="0"/>
              <a:t> MC </a:t>
            </a:r>
            <a:r>
              <a:rPr lang="it-IT" dirty="0" err="1" smtClean="0"/>
              <a:t>probability</a:t>
            </a:r>
            <a:r>
              <a:rPr lang="it-IT" dirty="0" smtClean="0"/>
              <a:t> to </a:t>
            </a:r>
            <a:r>
              <a:rPr lang="it-IT" dirty="0" err="1" smtClean="0"/>
              <a:t>Poisson</a:t>
            </a:r>
            <a:r>
              <a:rPr lang="it-IT" dirty="0" smtClean="0"/>
              <a:t> </a:t>
            </a:r>
            <a:r>
              <a:rPr lang="it-IT" dirty="0" err="1" smtClean="0"/>
              <a:t>probability</a:t>
            </a:r>
            <a:r>
              <a:rPr lang="it-IT" dirty="0" smtClean="0"/>
              <a:t>)</a:t>
            </a:r>
          </a:p>
          <a:p>
            <a:pPr lvl="1"/>
            <a:r>
              <a:rPr lang="it-IT" dirty="0" err="1" smtClean="0"/>
              <a:t>Even</a:t>
            </a:r>
            <a:r>
              <a:rPr lang="it-IT" dirty="0" smtClean="0"/>
              <a:t> </a:t>
            </a:r>
            <a:r>
              <a:rPr lang="it-IT" dirty="0" err="1" smtClean="0"/>
              <a:t>after</a:t>
            </a:r>
            <a:r>
              <a:rPr lang="it-IT" dirty="0" smtClean="0"/>
              <a:t> </a:t>
            </a:r>
            <a:r>
              <a:rPr lang="it-IT" dirty="0" err="1" smtClean="0"/>
              <a:t>obtaining</a:t>
            </a:r>
            <a:r>
              <a:rPr lang="it-IT" dirty="0" smtClean="0"/>
              <a:t> a </a:t>
            </a:r>
            <a:r>
              <a:rPr lang="it-IT" dirty="0" err="1" smtClean="0"/>
              <a:t>peak</a:t>
            </a:r>
            <a:r>
              <a:rPr lang="it-IT" dirty="0" smtClean="0"/>
              <a:t> with </a:t>
            </a:r>
            <a:r>
              <a:rPr lang="it-IT" dirty="0" err="1" smtClean="0"/>
              <a:t>very</a:t>
            </a:r>
            <a:r>
              <a:rPr lang="it-IT" dirty="0" smtClean="0"/>
              <a:t> large </a:t>
            </a:r>
            <a:r>
              <a:rPr lang="it-IT" dirty="0" err="1" smtClean="0"/>
              <a:t>significance</a:t>
            </a:r>
            <a:r>
              <a:rPr lang="it-IT" dirty="0" smtClean="0"/>
              <a:t> (&gt;&gt;5</a:t>
            </a:r>
            <a:r>
              <a:rPr lang="el-GR" dirty="0" smtClean="0"/>
              <a:t>σ</a:t>
            </a:r>
            <a:r>
              <a:rPr lang="it-IT" dirty="0" smtClean="0"/>
              <a:t>) </a:t>
            </a:r>
            <a:r>
              <a:rPr lang="it-IT" dirty="0" err="1" smtClean="0"/>
              <a:t>they</a:t>
            </a:r>
            <a:r>
              <a:rPr lang="it-IT" dirty="0" smtClean="0"/>
              <a:t> </a:t>
            </a:r>
            <a:r>
              <a:rPr lang="it-IT" dirty="0" err="1" smtClean="0"/>
              <a:t>continued</a:t>
            </a:r>
            <a:r>
              <a:rPr lang="it-IT" dirty="0" smtClean="0"/>
              <a:t> to investigate </a:t>
            </a:r>
            <a:r>
              <a:rPr lang="it-IT" dirty="0" err="1" smtClean="0"/>
              <a:t>systematical</a:t>
            </a:r>
            <a:r>
              <a:rPr lang="it-IT" dirty="0" smtClean="0"/>
              <a:t> </a:t>
            </a:r>
            <a:r>
              <a:rPr lang="it-IT" dirty="0" err="1" smtClean="0"/>
              <a:t>effects</a:t>
            </a:r>
            <a:r>
              <a:rPr lang="it-IT" dirty="0" smtClean="0"/>
              <a:t>  </a:t>
            </a:r>
          </a:p>
          <a:p>
            <a:pPr lvl="1"/>
            <a:r>
              <a:rPr lang="it-IT" dirty="0" err="1" smtClean="0">
                <a:solidFill>
                  <a:srgbClr val="FF0000"/>
                </a:solidFill>
              </a:rPr>
              <a:t>Final</a:t>
            </a:r>
            <a:r>
              <a:rPr lang="it-IT" dirty="0" smtClean="0">
                <a:solidFill>
                  <a:srgbClr val="FF0000"/>
                </a:solidFill>
              </a:rPr>
              <a:t> </a:t>
            </a:r>
            <a:r>
              <a:rPr lang="it-IT" dirty="0" err="1" smtClean="0">
                <a:solidFill>
                  <a:srgbClr val="FF0000"/>
                </a:solidFill>
              </a:rPr>
              <a:t>announcement</a:t>
            </a:r>
            <a:r>
              <a:rPr lang="it-IT" dirty="0" smtClean="0">
                <a:solidFill>
                  <a:srgbClr val="FF0000"/>
                </a:solidFill>
              </a:rPr>
              <a:t> </a:t>
            </a:r>
            <a:r>
              <a:rPr lang="it-IT" dirty="0" err="1" smtClean="0">
                <a:solidFill>
                  <a:srgbClr val="FF0000"/>
                </a:solidFill>
              </a:rPr>
              <a:t>claims</a:t>
            </a:r>
            <a:r>
              <a:rPr lang="it-IT" dirty="0" smtClean="0">
                <a:solidFill>
                  <a:srgbClr val="FF0000"/>
                </a:solidFill>
              </a:rPr>
              <a:t> </a:t>
            </a:r>
            <a:r>
              <a:rPr lang="it-IT" dirty="0" err="1" smtClean="0">
                <a:solidFill>
                  <a:srgbClr val="FF0000"/>
                </a:solidFill>
              </a:rPr>
              <a:t>discovery</a:t>
            </a:r>
            <a:r>
              <a:rPr lang="it-IT" dirty="0" smtClean="0">
                <a:solidFill>
                  <a:srgbClr val="FF0000"/>
                </a:solidFill>
              </a:rPr>
              <a:t> </a:t>
            </a:r>
            <a:r>
              <a:rPr lang="it-IT" dirty="0" err="1" smtClean="0">
                <a:solidFill>
                  <a:srgbClr val="FF0000"/>
                </a:solidFill>
              </a:rPr>
              <a:t>but</a:t>
            </a:r>
            <a:r>
              <a:rPr lang="it-IT" dirty="0" smtClean="0">
                <a:solidFill>
                  <a:srgbClr val="FF0000"/>
                </a:solidFill>
              </a:rPr>
              <a:t> </a:t>
            </a:r>
            <a:r>
              <a:rPr lang="it-IT" dirty="0" err="1" smtClean="0">
                <a:solidFill>
                  <a:srgbClr val="FF0000"/>
                </a:solidFill>
              </a:rPr>
              <a:t>does</a:t>
            </a:r>
            <a:r>
              <a:rPr lang="it-IT" dirty="0" smtClean="0">
                <a:solidFill>
                  <a:srgbClr val="FF0000"/>
                </a:solidFill>
              </a:rPr>
              <a:t> </a:t>
            </a:r>
            <a:r>
              <a:rPr lang="it-IT" dirty="0" err="1" smtClean="0">
                <a:solidFill>
                  <a:srgbClr val="FF0000"/>
                </a:solidFill>
              </a:rPr>
              <a:t>not</a:t>
            </a:r>
            <a:r>
              <a:rPr lang="it-IT" dirty="0" smtClean="0">
                <a:solidFill>
                  <a:srgbClr val="FF0000"/>
                </a:solidFill>
              </a:rPr>
              <a:t> quote </a:t>
            </a:r>
            <a:r>
              <a:rPr lang="it-IT" dirty="0" err="1" smtClean="0">
                <a:solidFill>
                  <a:srgbClr val="FF0000"/>
                </a:solidFill>
              </a:rPr>
              <a:t>significance</a:t>
            </a:r>
            <a:r>
              <a:rPr lang="it-IT" dirty="0" smtClean="0"/>
              <a:t>, </a:t>
            </a:r>
            <a:r>
              <a:rPr lang="it-IT" dirty="0" err="1" smtClean="0"/>
              <a:t>noting</a:t>
            </a:r>
            <a:r>
              <a:rPr lang="it-IT" dirty="0" smtClean="0"/>
              <a:t> </a:t>
            </a:r>
            <a:r>
              <a:rPr lang="it-IT" dirty="0" err="1" smtClean="0"/>
              <a:t>however</a:t>
            </a:r>
            <a:r>
              <a:rPr lang="it-IT" dirty="0" smtClean="0"/>
              <a:t> </a:t>
            </a:r>
            <a:r>
              <a:rPr lang="it-IT" dirty="0" err="1" smtClean="0"/>
              <a:t>that</a:t>
            </a:r>
            <a:r>
              <a:rPr lang="it-IT" dirty="0" smtClean="0"/>
              <a:t> the </a:t>
            </a:r>
            <a:r>
              <a:rPr lang="it-IT" dirty="0" err="1" smtClean="0"/>
              <a:t>signal</a:t>
            </a:r>
            <a:r>
              <a:rPr lang="it-IT" dirty="0" smtClean="0"/>
              <a:t> </a:t>
            </a:r>
            <a:r>
              <a:rPr lang="it-IT" dirty="0" err="1" smtClean="0"/>
              <a:t>is</a:t>
            </a:r>
            <a:r>
              <a:rPr lang="el-GR" dirty="0" smtClean="0"/>
              <a:t> </a:t>
            </a:r>
            <a:r>
              <a:rPr lang="it-IT" dirty="0" smtClean="0"/>
              <a:t>“</a:t>
            </a:r>
            <a:r>
              <a:rPr lang="it-IT" dirty="0" err="1" smtClean="0"/>
              <a:t>statistically</a:t>
            </a:r>
            <a:r>
              <a:rPr lang="it-IT" dirty="0" smtClean="0"/>
              <a:t> </a:t>
            </a:r>
            <a:r>
              <a:rPr lang="it-IT" dirty="0" err="1" smtClean="0"/>
              <a:t>significant</a:t>
            </a:r>
            <a:r>
              <a:rPr lang="it-IT" dirty="0" smtClean="0"/>
              <a:t>”</a:t>
            </a:r>
            <a:r>
              <a:rPr lang="it-IT" b="1" dirty="0" smtClean="0">
                <a:solidFill>
                  <a:srgbClr val="1BB52A"/>
                </a:solidFill>
              </a:rPr>
              <a:t>[3]</a:t>
            </a:r>
            <a:endParaRPr lang="en-US" b="1" dirty="0">
              <a:solidFill>
                <a:srgbClr val="1BB52A"/>
              </a:solidFill>
            </a:endParaRPr>
          </a:p>
        </p:txBody>
      </p:sp>
      <p:pic>
        <p:nvPicPr>
          <p:cNvPr id="40962" name="Picture 2"/>
          <p:cNvPicPr>
            <a:picLocks noChangeAspect="1" noChangeArrowheads="1"/>
          </p:cNvPicPr>
          <p:nvPr/>
        </p:nvPicPr>
        <p:blipFill>
          <a:blip r:embed="rId2" cstate="print"/>
          <a:srcRect/>
          <a:stretch>
            <a:fillRect/>
          </a:stretch>
        </p:blipFill>
        <p:spPr bwMode="auto">
          <a:xfrm>
            <a:off x="5355729" y="1124744"/>
            <a:ext cx="3788271" cy="3017043"/>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a:off x="4860032" y="4557826"/>
            <a:ext cx="4283967" cy="965881"/>
          </a:xfrm>
          <a:prstGeom prst="rect">
            <a:avLst/>
          </a:prstGeom>
          <a:noFill/>
          <a:ln w="9525">
            <a:noFill/>
            <a:miter lim="800000"/>
            <a:headEnd/>
            <a:tailEnd/>
          </a:ln>
        </p:spPr>
      </p:pic>
      <p:pic>
        <p:nvPicPr>
          <p:cNvPr id="40964" name="Picture 4"/>
          <p:cNvPicPr>
            <a:picLocks noChangeAspect="1" noChangeArrowheads="1"/>
          </p:cNvPicPr>
          <p:nvPr/>
        </p:nvPicPr>
        <p:blipFill>
          <a:blip r:embed="rId4" cstate="print"/>
          <a:srcRect/>
          <a:stretch>
            <a:fillRect/>
          </a:stretch>
        </p:blipFill>
        <p:spPr bwMode="auto">
          <a:xfrm>
            <a:off x="3707904" y="5997802"/>
            <a:ext cx="5436096" cy="860198"/>
          </a:xfrm>
          <a:prstGeom prst="rect">
            <a:avLst/>
          </a:prstGeom>
          <a:noFill/>
          <a:ln w="9525">
            <a:noFill/>
            <a:miter lim="800000"/>
            <a:headEnd/>
            <a:tailEnd/>
          </a:ln>
        </p:spPr>
      </p:pic>
      <p:sp>
        <p:nvSpPr>
          <p:cNvPr id="7" name="CasellaDiTesto 6"/>
          <p:cNvSpPr txBox="1"/>
          <p:nvPr/>
        </p:nvSpPr>
        <p:spPr>
          <a:xfrm>
            <a:off x="7704182" y="5723964"/>
            <a:ext cx="1439818" cy="369332"/>
          </a:xfrm>
          <a:prstGeom prst="rect">
            <a:avLst/>
          </a:prstGeom>
          <a:noFill/>
        </p:spPr>
        <p:txBody>
          <a:bodyPr wrap="none" rtlCol="0">
            <a:spAutoFit/>
          </a:bodyPr>
          <a:lstStyle/>
          <a:p>
            <a:r>
              <a:rPr lang="it-IT" smtClean="0">
                <a:solidFill>
                  <a:srgbClr val="FF0000"/>
                </a:solidFill>
              </a:rPr>
              <a:t>June 6</a:t>
            </a:r>
            <a:r>
              <a:rPr lang="it-IT" baseline="30000" smtClean="0">
                <a:solidFill>
                  <a:srgbClr val="FF0000"/>
                </a:solidFill>
              </a:rPr>
              <a:t>th</a:t>
            </a:r>
            <a:r>
              <a:rPr lang="it-IT" smtClean="0">
                <a:solidFill>
                  <a:srgbClr val="FF0000"/>
                </a:solidFill>
              </a:rPr>
              <a:t> 1977</a:t>
            </a:r>
            <a:endParaRPr lang="en-US">
              <a:solidFill>
                <a:srgbClr val="FF0000"/>
              </a:solidFill>
            </a:endParaRPr>
          </a:p>
        </p:txBody>
      </p:sp>
      <p:sp>
        <p:nvSpPr>
          <p:cNvPr id="8" name="CasellaDiTesto 7"/>
          <p:cNvSpPr txBox="1"/>
          <p:nvPr/>
        </p:nvSpPr>
        <p:spPr>
          <a:xfrm>
            <a:off x="7613196" y="4211796"/>
            <a:ext cx="1530804" cy="369332"/>
          </a:xfrm>
          <a:prstGeom prst="rect">
            <a:avLst/>
          </a:prstGeom>
          <a:noFill/>
        </p:spPr>
        <p:txBody>
          <a:bodyPr wrap="none" rtlCol="0">
            <a:spAutoFit/>
          </a:bodyPr>
          <a:lstStyle/>
          <a:p>
            <a:r>
              <a:rPr lang="it-IT" smtClean="0">
                <a:solidFill>
                  <a:srgbClr val="FF0000"/>
                </a:solidFill>
              </a:rPr>
              <a:t>Nov 21</a:t>
            </a:r>
            <a:r>
              <a:rPr lang="it-IT" baseline="30000" smtClean="0">
                <a:solidFill>
                  <a:srgbClr val="FF0000"/>
                </a:solidFill>
              </a:rPr>
              <a:t>st</a:t>
            </a:r>
            <a:r>
              <a:rPr lang="it-IT" smtClean="0">
                <a:solidFill>
                  <a:srgbClr val="FF0000"/>
                </a:solidFill>
              </a:rPr>
              <a:t> 1976</a:t>
            </a:r>
            <a:endParaRPr lang="en-US">
              <a:solidFill>
                <a:srgbClr val="FF0000"/>
              </a:solidFill>
            </a:endParaRPr>
          </a:p>
        </p:txBody>
      </p:sp>
      <p:sp>
        <p:nvSpPr>
          <p:cNvPr id="9" name="CasellaDiTesto 8"/>
          <p:cNvSpPr txBox="1"/>
          <p:nvPr/>
        </p:nvSpPr>
        <p:spPr>
          <a:xfrm>
            <a:off x="7668344" y="683404"/>
            <a:ext cx="1498102" cy="369332"/>
          </a:xfrm>
          <a:prstGeom prst="rect">
            <a:avLst/>
          </a:prstGeom>
          <a:noFill/>
        </p:spPr>
        <p:txBody>
          <a:bodyPr wrap="none" rtlCol="0">
            <a:spAutoFit/>
          </a:bodyPr>
          <a:lstStyle/>
          <a:p>
            <a:r>
              <a:rPr lang="it-IT" smtClean="0">
                <a:solidFill>
                  <a:srgbClr val="FF0000"/>
                </a:solidFill>
              </a:rPr>
              <a:t>Nov 19</a:t>
            </a:r>
            <a:r>
              <a:rPr lang="it-IT" baseline="30000" smtClean="0">
                <a:solidFill>
                  <a:srgbClr val="FF0000"/>
                </a:solidFill>
              </a:rPr>
              <a:t>th</a:t>
            </a:r>
            <a:r>
              <a:rPr lang="it-IT" smtClean="0">
                <a:solidFill>
                  <a:srgbClr val="FF0000"/>
                </a:solidFill>
              </a:rPr>
              <a:t> 1976</a:t>
            </a:r>
            <a:endParaRPr lang="en-US">
              <a:solidFill>
                <a:srgbClr val="FF0000"/>
              </a:solidFill>
            </a:endParaRPr>
          </a:p>
        </p:txBody>
      </p:sp>
      <p:pic>
        <p:nvPicPr>
          <p:cNvPr id="40965" name="Picture 5"/>
          <p:cNvPicPr>
            <a:picLocks noChangeAspect="1" noChangeArrowheads="1"/>
          </p:cNvPicPr>
          <p:nvPr/>
        </p:nvPicPr>
        <p:blipFill>
          <a:blip r:embed="rId5" cstate="print"/>
          <a:srcRect/>
          <a:stretch>
            <a:fillRect/>
          </a:stretch>
        </p:blipFill>
        <p:spPr bwMode="auto">
          <a:xfrm>
            <a:off x="0" y="4597889"/>
            <a:ext cx="2483768" cy="2260111"/>
          </a:xfrm>
          <a:prstGeom prst="rect">
            <a:avLst/>
          </a:prstGeom>
          <a:noFill/>
          <a:ln w="9525">
            <a:noFill/>
            <a:miter lim="800000"/>
            <a:headEnd/>
            <a:tailEnd/>
          </a:ln>
        </p:spPr>
      </p:pic>
      <p:sp>
        <p:nvSpPr>
          <p:cNvPr id="11" name="Rettangolo 10"/>
          <p:cNvSpPr/>
          <p:nvPr/>
        </p:nvSpPr>
        <p:spPr>
          <a:xfrm>
            <a:off x="3779912" y="6021288"/>
            <a:ext cx="5112568" cy="576064"/>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5"/>
                                        </p:tgtEl>
                                        <p:attrNameLst>
                                          <p:attrName>style.visibility</p:attrName>
                                        </p:attrNameLst>
                                      </p:cBhvr>
                                      <p:to>
                                        <p:strVal val="visible"/>
                                      </p:to>
                                    </p:set>
                                    <p:anim calcmode="lin" valueType="num">
                                      <p:cBhvr additive="base">
                                        <p:cTn id="11" dur="500" fill="hold"/>
                                        <p:tgtEl>
                                          <p:spTgt spid="40965"/>
                                        </p:tgtEl>
                                        <p:attrNameLst>
                                          <p:attrName>ppt_x</p:attrName>
                                        </p:attrNameLst>
                                      </p:cBhvr>
                                      <p:tavLst>
                                        <p:tav tm="0">
                                          <p:val>
                                            <p:strVal val="#ppt_x"/>
                                          </p:val>
                                        </p:tav>
                                        <p:tav tm="100000">
                                          <p:val>
                                            <p:strVal val="#ppt_x"/>
                                          </p:val>
                                        </p:tav>
                                      </p:tavLst>
                                    </p:anim>
                                    <p:anim calcmode="lin" valueType="num">
                                      <p:cBhvr additive="base">
                                        <p:cTn id="12"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6804248" cy="1143000"/>
          </a:xfrm>
        </p:spPr>
        <p:txBody>
          <a:bodyPr/>
          <a:lstStyle/>
          <a:p>
            <a:r>
              <a:rPr lang="it-IT" smtClean="0"/>
              <a:t>The W and Z Bosons</a:t>
            </a:r>
            <a:endParaRPr lang="en-US"/>
          </a:p>
        </p:txBody>
      </p:sp>
      <p:sp>
        <p:nvSpPr>
          <p:cNvPr id="3" name="Segnaposto contenuto 2"/>
          <p:cNvSpPr>
            <a:spLocks noGrp="1"/>
          </p:cNvSpPr>
          <p:nvPr>
            <p:ph idx="1"/>
          </p:nvPr>
        </p:nvSpPr>
        <p:spPr>
          <a:xfrm>
            <a:off x="22787" y="1268760"/>
            <a:ext cx="5554960" cy="5589240"/>
          </a:xfrm>
        </p:spPr>
        <p:txBody>
          <a:bodyPr>
            <a:normAutofit fontScale="70000" lnSpcReduction="20000"/>
          </a:bodyPr>
          <a:lstStyle/>
          <a:p>
            <a:r>
              <a:rPr lang="it-IT" smtClean="0"/>
              <a:t>The W discovery was announced on January 25</a:t>
            </a:r>
            <a:r>
              <a:rPr lang="it-IT" baseline="30000" smtClean="0"/>
              <a:t>th</a:t>
            </a:r>
            <a:r>
              <a:rPr lang="it-IT" smtClean="0"/>
              <a:t> 1983 based on 6 electron events with missing energy and no jets. </a:t>
            </a:r>
            <a:r>
              <a:rPr lang="it-IT" smtClean="0">
                <a:solidFill>
                  <a:srgbClr val="FF0000"/>
                </a:solidFill>
              </a:rPr>
              <a:t>No statistical analysis</a:t>
            </a:r>
            <a:r>
              <a:rPr lang="it-IT" smtClean="0"/>
              <a:t> is discussed in the discovery paper</a:t>
            </a:r>
            <a:r>
              <a:rPr lang="it-IT" b="1" smtClean="0">
                <a:solidFill>
                  <a:srgbClr val="1BB52A"/>
                </a:solidFill>
              </a:rPr>
              <a:t>[4]</a:t>
            </a:r>
            <a:r>
              <a:rPr lang="it-IT" smtClean="0"/>
              <a:t>, which however </a:t>
            </a:r>
            <a:r>
              <a:rPr lang="it-IT" smtClean="0">
                <a:solidFill>
                  <a:srgbClr val="0070C0"/>
                </a:solidFill>
              </a:rPr>
              <a:t>tidily rules out backgrounds as a source of the signal</a:t>
            </a:r>
          </a:p>
          <a:p>
            <a:pPr lvl="1"/>
            <a:r>
              <a:rPr lang="it-IT" smtClean="0"/>
              <a:t>Note that </a:t>
            </a:r>
            <a:r>
              <a:rPr lang="it-IT" smtClean="0">
                <a:solidFill>
                  <a:srgbClr val="FF0000"/>
                </a:solidFill>
              </a:rPr>
              <a:t>there was no trials factor to account for</a:t>
            </a:r>
            <a:r>
              <a:rPr lang="it-IT" smtClean="0"/>
              <a:t>: the signature was unique and predetermined; further, theory prediction for the mass (82+-2 GeV) matched well with measurement (81+-5 GeV).</a:t>
            </a:r>
          </a:p>
          <a:p>
            <a:pPr lvl="1"/>
            <a:endParaRPr lang="it-IT" smtClean="0"/>
          </a:p>
          <a:p>
            <a:r>
              <a:rPr lang="it-IT" smtClean="0"/>
              <a:t>The Z was “discovered” shortly thereafter, with an official CERN announcement made in May 1983 based on 4 events.</a:t>
            </a:r>
          </a:p>
          <a:p>
            <a:pPr lvl="1"/>
            <a:r>
              <a:rPr lang="it-IT" smtClean="0"/>
              <a:t>Also for the Z no trials factor was applicable</a:t>
            </a:r>
          </a:p>
          <a:p>
            <a:pPr lvl="1"/>
            <a:r>
              <a:rPr lang="it-IT" smtClean="0">
                <a:solidFill>
                  <a:srgbClr val="FF0000"/>
                </a:solidFill>
              </a:rPr>
              <a:t>No mention of statistical checks</a:t>
            </a:r>
            <a:r>
              <a:rPr lang="it-IT" smtClean="0"/>
              <a:t> in the paper</a:t>
            </a:r>
            <a:r>
              <a:rPr lang="it-IT" b="1" smtClean="0">
                <a:solidFill>
                  <a:srgbClr val="1BB52A"/>
                </a:solidFill>
              </a:rPr>
              <a:t>[5]</a:t>
            </a:r>
            <a:r>
              <a:rPr lang="it-IT" smtClean="0"/>
              <a:t>, except for notes that the various background sources were negligible.</a:t>
            </a:r>
            <a:endParaRPr lang="en-US"/>
          </a:p>
        </p:txBody>
      </p:sp>
      <p:pic>
        <p:nvPicPr>
          <p:cNvPr id="24577" name="Picture 1"/>
          <p:cNvPicPr>
            <a:picLocks noChangeAspect="1" noChangeArrowheads="1"/>
          </p:cNvPicPr>
          <p:nvPr/>
        </p:nvPicPr>
        <p:blipFill>
          <a:blip r:embed="rId2" cstate="print"/>
          <a:srcRect/>
          <a:stretch>
            <a:fillRect/>
          </a:stretch>
        </p:blipFill>
        <p:spPr bwMode="auto">
          <a:xfrm>
            <a:off x="6051217" y="-27384"/>
            <a:ext cx="3075224" cy="3312368"/>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6367307" y="3501009"/>
            <a:ext cx="2776694" cy="3356992"/>
          </a:xfrm>
          <a:prstGeom prst="rect">
            <a:avLst/>
          </a:prstGeom>
          <a:noFill/>
          <a:ln w="9525">
            <a:noFill/>
            <a:miter lim="800000"/>
            <a:headEnd/>
            <a:tailEnd/>
          </a:ln>
        </p:spPr>
      </p:pic>
      <p:sp>
        <p:nvSpPr>
          <p:cNvPr id="4" name="Ovale 3"/>
          <p:cNvSpPr/>
          <p:nvPr/>
        </p:nvSpPr>
        <p:spPr>
          <a:xfrm>
            <a:off x="7755654" y="620688"/>
            <a:ext cx="1280842"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7596336" y="5179505"/>
            <a:ext cx="1280842"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578"/>
                                        </p:tgtEl>
                                        <p:attrNameLst>
                                          <p:attrName>style.visibility</p:attrName>
                                        </p:attrNameLst>
                                      </p:cBhvr>
                                      <p:to>
                                        <p:strVal val="visible"/>
                                      </p:to>
                                    </p:set>
                                    <p:anim calcmode="lin" valueType="num">
                                      <p:cBhvr additive="base">
                                        <p:cTn id="19" dur="500" fill="hold"/>
                                        <p:tgtEl>
                                          <p:spTgt spid="24578"/>
                                        </p:tgtEl>
                                        <p:attrNameLst>
                                          <p:attrName>ppt_x</p:attrName>
                                        </p:attrNameLst>
                                      </p:cBhvr>
                                      <p:tavLst>
                                        <p:tav tm="0">
                                          <p:val>
                                            <p:strVal val="#ppt_x"/>
                                          </p:val>
                                        </p:tav>
                                        <p:tav tm="100000">
                                          <p:val>
                                            <p:strVal val="#ppt_x"/>
                                          </p:val>
                                        </p:tav>
                                      </p:tavLst>
                                    </p:anim>
                                    <p:anim calcmode="lin" valueType="num">
                                      <p:cBhvr additive="base">
                                        <p:cTn id="20" dur="500" fill="hold"/>
                                        <p:tgtEl>
                                          <p:spTgt spid="2457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0"/>
            <a:ext cx="6696744" cy="1143000"/>
          </a:xfrm>
        </p:spPr>
        <p:txBody>
          <a:bodyPr/>
          <a:lstStyle/>
          <a:p>
            <a:r>
              <a:rPr lang="en-US" smtClean="0"/>
              <a:t>The Top </a:t>
            </a:r>
            <a:r>
              <a:rPr lang="en-US"/>
              <a:t>Q</a:t>
            </a:r>
            <a:r>
              <a:rPr lang="en-US" smtClean="0"/>
              <a:t>uark </a:t>
            </a:r>
            <a:r>
              <a:rPr lang="en-US"/>
              <a:t>D</a:t>
            </a:r>
            <a:r>
              <a:rPr lang="en-US" smtClean="0"/>
              <a:t>iscovery</a:t>
            </a:r>
            <a:endParaRPr lang="en-US"/>
          </a:p>
        </p:txBody>
      </p:sp>
      <p:sp>
        <p:nvSpPr>
          <p:cNvPr id="3" name="Segnaposto contenuto 2"/>
          <p:cNvSpPr>
            <a:spLocks noGrp="1"/>
          </p:cNvSpPr>
          <p:nvPr>
            <p:ph idx="1"/>
          </p:nvPr>
        </p:nvSpPr>
        <p:spPr>
          <a:xfrm>
            <a:off x="251520" y="1340768"/>
            <a:ext cx="5976664" cy="5517232"/>
          </a:xfrm>
        </p:spPr>
        <p:txBody>
          <a:bodyPr>
            <a:normAutofit fontScale="62500" lnSpcReduction="20000"/>
          </a:bodyPr>
          <a:lstStyle/>
          <a:p>
            <a:r>
              <a:rPr lang="en-US" smtClean="0"/>
              <a:t>In 1994 the CDF experiment had a </a:t>
            </a:r>
            <a:r>
              <a:rPr lang="en-US" smtClean="0">
                <a:solidFill>
                  <a:srgbClr val="FF0000"/>
                </a:solidFill>
              </a:rPr>
              <a:t>serious counting excess (2.7</a:t>
            </a:r>
            <a:r>
              <a:rPr lang="el-GR" smtClean="0">
                <a:solidFill>
                  <a:srgbClr val="FF0000"/>
                </a:solidFill>
              </a:rPr>
              <a:t>σ</a:t>
            </a:r>
            <a:r>
              <a:rPr lang="it-IT" smtClean="0">
                <a:solidFill>
                  <a:srgbClr val="FF0000"/>
                </a:solidFill>
              </a:rPr>
              <a:t>) </a:t>
            </a:r>
            <a:r>
              <a:rPr lang="en-US" smtClean="0"/>
              <a:t>in b-tagged single-lepton and dilepton datasets, plus a towering mass peak at a value compatible with theory predictions</a:t>
            </a:r>
          </a:p>
          <a:p>
            <a:pPr lvl="1"/>
            <a:r>
              <a:rPr lang="it-IT" smtClean="0"/>
              <a:t>the mass peak, or corresponding </a:t>
            </a:r>
            <a:r>
              <a:rPr lang="it-IT" smtClean="0">
                <a:solidFill>
                  <a:srgbClr val="FF0000"/>
                </a:solidFill>
              </a:rPr>
              <a:t>kinematic evidence, was over 3</a:t>
            </a:r>
            <a:r>
              <a:rPr lang="el-GR" smtClean="0">
                <a:solidFill>
                  <a:srgbClr val="FF0000"/>
                </a:solidFill>
              </a:rPr>
              <a:t>σ</a:t>
            </a:r>
            <a:r>
              <a:rPr lang="it-IT" smtClean="0">
                <a:solidFill>
                  <a:srgbClr val="FF0000"/>
                </a:solidFill>
              </a:rPr>
              <a:t> by itself</a:t>
            </a:r>
            <a:endParaRPr lang="it-IT" smtClean="0"/>
          </a:p>
          <a:p>
            <a:pPr lvl="1">
              <a:buNone/>
            </a:pPr>
            <a:r>
              <a:rPr lang="it-IT" smtClean="0"/>
              <a:t>	</a:t>
            </a:r>
            <a:r>
              <a:rPr lang="it-IT" b="1" smtClean="0"/>
              <a:t>M = 174 +- 10</a:t>
            </a:r>
            <a:r>
              <a:rPr lang="it-IT" b="1" baseline="30000" smtClean="0"/>
              <a:t>+13</a:t>
            </a:r>
            <a:r>
              <a:rPr lang="it-IT" b="1" baseline="-25000" smtClean="0"/>
              <a:t>-12</a:t>
            </a:r>
            <a:r>
              <a:rPr lang="it-IT" b="1" smtClean="0"/>
              <a:t> GeV         (now it is 173+-0.5 GeV !)</a:t>
            </a:r>
          </a:p>
          <a:p>
            <a:pPr lvl="1">
              <a:buNone/>
            </a:pPr>
            <a:endParaRPr lang="en-US" b="1" smtClean="0"/>
          </a:p>
          <a:p>
            <a:pPr>
              <a:buNone/>
            </a:pPr>
            <a:r>
              <a:rPr lang="it-IT" smtClean="0"/>
              <a:t>	</a:t>
            </a:r>
            <a:r>
              <a:rPr lang="it-IT" smtClean="0">
                <a:solidFill>
                  <a:srgbClr val="0070C0"/>
                </a:solidFill>
              </a:rPr>
              <a:t>The paper describing the analysis (120-pages long) spoke of “</a:t>
            </a:r>
            <a:r>
              <a:rPr lang="it-IT" b="1" smtClean="0">
                <a:solidFill>
                  <a:srgbClr val="0070C0"/>
                </a:solidFill>
              </a:rPr>
              <a:t>evidence</a:t>
            </a:r>
            <a:r>
              <a:rPr lang="it-IT" smtClean="0">
                <a:solidFill>
                  <a:srgbClr val="0070C0"/>
                </a:solidFill>
              </a:rPr>
              <a:t>” </a:t>
            </a:r>
            <a:r>
              <a:rPr lang="it-IT" smtClean="0"/>
              <a:t>for top quark production</a:t>
            </a:r>
            <a:r>
              <a:rPr lang="it-IT" b="1" smtClean="0">
                <a:solidFill>
                  <a:srgbClr val="1BB52A"/>
                </a:solidFill>
              </a:rPr>
              <a:t>[6]</a:t>
            </a:r>
          </a:p>
          <a:p>
            <a:pPr>
              <a:buNone/>
            </a:pPr>
            <a:endParaRPr lang="it-IT" smtClean="0"/>
          </a:p>
          <a:p>
            <a:pPr>
              <a:buNone/>
            </a:pPr>
            <a:endParaRPr lang="it-IT" smtClean="0"/>
          </a:p>
          <a:p>
            <a:r>
              <a:rPr lang="it-IT" smtClean="0"/>
              <a:t>One year later CDF and DZERO</a:t>
            </a:r>
            <a:r>
              <a:rPr lang="it-IT" b="1" smtClean="0">
                <a:solidFill>
                  <a:srgbClr val="1BB52A"/>
                </a:solidFill>
              </a:rPr>
              <a:t>[7]</a:t>
            </a:r>
            <a:r>
              <a:rPr lang="it-IT" smtClean="0"/>
              <a:t> both presented 5</a:t>
            </a:r>
            <a:r>
              <a:rPr lang="el-GR" smtClean="0"/>
              <a:t>σ </a:t>
            </a:r>
            <a:r>
              <a:rPr lang="it-IT" smtClean="0"/>
              <a:t> significances based on their counting experiments, obtained  by analyzing 3x more data</a:t>
            </a:r>
          </a:p>
          <a:p>
            <a:pPr>
              <a:buNone/>
            </a:pPr>
            <a:r>
              <a:rPr lang="it-IT" b="1" smtClean="0">
                <a:solidFill>
                  <a:srgbClr val="FF0000"/>
                </a:solidFill>
              </a:rPr>
              <a:t>	</a:t>
            </a:r>
          </a:p>
          <a:p>
            <a:pPr>
              <a:buNone/>
            </a:pPr>
            <a:r>
              <a:rPr lang="it-IT" b="1" smtClean="0">
                <a:solidFill>
                  <a:srgbClr val="FF0000"/>
                </a:solidFill>
              </a:rPr>
              <a:t>	The top quark was thus the first particle discovered by a willful application of the “5</a:t>
            </a:r>
            <a:r>
              <a:rPr lang="el-GR" b="1" smtClean="0">
                <a:solidFill>
                  <a:srgbClr val="FF0000"/>
                </a:solidFill>
              </a:rPr>
              <a:t>σ</a:t>
            </a:r>
            <a:r>
              <a:rPr lang="it-IT" b="1" smtClean="0">
                <a:solidFill>
                  <a:srgbClr val="FF0000"/>
                </a:solidFill>
              </a:rPr>
              <a:t>” criterion</a:t>
            </a:r>
          </a:p>
        </p:txBody>
      </p:sp>
      <p:pic>
        <p:nvPicPr>
          <p:cNvPr id="4" name="Picture 4"/>
          <p:cNvPicPr>
            <a:picLocks noChangeAspect="1" noChangeArrowheads="1"/>
          </p:cNvPicPr>
          <p:nvPr/>
        </p:nvPicPr>
        <p:blipFill>
          <a:blip r:embed="rId2" cstate="print"/>
          <a:srcRect/>
          <a:stretch>
            <a:fillRect/>
          </a:stretch>
        </p:blipFill>
        <p:spPr>
          <a:xfrm>
            <a:off x="6434200" y="44202"/>
            <a:ext cx="2709800" cy="2592710"/>
          </a:xfrm>
          <a:prstGeom prst="rect">
            <a:avLst/>
          </a:prstGeom>
          <a:noFill/>
        </p:spPr>
      </p:pic>
      <p:pic>
        <p:nvPicPr>
          <p:cNvPr id="5" name="Picture 5"/>
          <p:cNvPicPr>
            <a:picLocks noChangeAspect="1" noChangeArrowheads="1"/>
          </p:cNvPicPr>
          <p:nvPr/>
        </p:nvPicPr>
        <p:blipFill>
          <a:blip r:embed="rId3" cstate="print"/>
          <a:srcRect/>
          <a:stretch>
            <a:fillRect/>
          </a:stretch>
        </p:blipFill>
        <p:spPr>
          <a:xfrm>
            <a:off x="6156176" y="2708920"/>
            <a:ext cx="2987824" cy="1728397"/>
          </a:xfrm>
          <a:prstGeom prst="rect">
            <a:avLst/>
          </a:prstGeom>
          <a:noFill/>
        </p:spPr>
      </p:pic>
      <p:pic>
        <p:nvPicPr>
          <p:cNvPr id="6" name="Picture 4"/>
          <p:cNvPicPr>
            <a:picLocks noChangeAspect="1" noChangeArrowheads="1"/>
          </p:cNvPicPr>
          <p:nvPr/>
        </p:nvPicPr>
        <p:blipFill>
          <a:blip r:embed="rId4" cstate="print"/>
          <a:srcRect/>
          <a:stretch>
            <a:fillRect/>
          </a:stretch>
        </p:blipFill>
        <p:spPr>
          <a:xfrm>
            <a:off x="6871433" y="4581129"/>
            <a:ext cx="2272567" cy="22768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6696744" cy="1143000"/>
          </a:xfrm>
        </p:spPr>
        <p:txBody>
          <a:bodyPr/>
          <a:lstStyle/>
          <a:p>
            <a:r>
              <a:rPr lang="it-IT" dirty="0" err="1" smtClean="0"/>
              <a:t>Following</a:t>
            </a:r>
            <a:r>
              <a:rPr lang="it-IT" dirty="0" smtClean="0"/>
              <a:t> </a:t>
            </a:r>
            <a:r>
              <a:rPr lang="it-IT" smtClean="0"/>
              <a:t>the </a:t>
            </a:r>
            <a:r>
              <a:rPr lang="it-IT"/>
              <a:t>T</a:t>
            </a:r>
            <a:r>
              <a:rPr lang="it-IT" smtClean="0"/>
              <a:t>op </a:t>
            </a:r>
            <a:r>
              <a:rPr lang="it-IT" dirty="0"/>
              <a:t>Q</a:t>
            </a:r>
            <a:r>
              <a:rPr lang="it-IT" smtClean="0"/>
              <a:t>uark</a:t>
            </a:r>
            <a:r>
              <a:rPr lang="it-IT" dirty="0" smtClean="0"/>
              <a:t>...</a:t>
            </a:r>
            <a:endParaRPr lang="en-US" dirty="0"/>
          </a:p>
        </p:txBody>
      </p:sp>
      <p:sp>
        <p:nvSpPr>
          <p:cNvPr id="3" name="Segnaposto contenuto 2"/>
          <p:cNvSpPr>
            <a:spLocks noGrp="1"/>
          </p:cNvSpPr>
          <p:nvPr>
            <p:ph idx="1"/>
          </p:nvPr>
        </p:nvSpPr>
        <p:spPr>
          <a:xfrm>
            <a:off x="107504" y="1501948"/>
            <a:ext cx="5832648" cy="5356051"/>
          </a:xfrm>
        </p:spPr>
        <p:txBody>
          <a:bodyPr>
            <a:normAutofit fontScale="62500" lnSpcReduction="20000"/>
          </a:bodyPr>
          <a:lstStyle/>
          <a:p>
            <a:r>
              <a:rPr lang="it-IT" dirty="0" err="1" smtClean="0">
                <a:solidFill>
                  <a:srgbClr val="FF0000"/>
                </a:solidFill>
              </a:rPr>
              <a:t>Since</a:t>
            </a:r>
            <a:r>
              <a:rPr lang="it-IT" dirty="0" smtClean="0">
                <a:solidFill>
                  <a:srgbClr val="FF0000"/>
                </a:solidFill>
              </a:rPr>
              <a:t> 1995, the </a:t>
            </a:r>
            <a:r>
              <a:rPr lang="it-IT" dirty="0" err="1" smtClean="0">
                <a:solidFill>
                  <a:srgbClr val="FF0000"/>
                </a:solidFill>
              </a:rPr>
              <a:t>requirement</a:t>
            </a:r>
            <a:r>
              <a:rPr lang="it-IT" dirty="0" smtClean="0">
                <a:solidFill>
                  <a:srgbClr val="FF0000"/>
                </a:solidFill>
              </a:rPr>
              <a:t> of a p-</a:t>
            </a:r>
            <a:r>
              <a:rPr lang="it-IT" dirty="0" err="1" smtClean="0">
                <a:solidFill>
                  <a:srgbClr val="FF0000"/>
                </a:solidFill>
              </a:rPr>
              <a:t>value</a:t>
            </a:r>
            <a:r>
              <a:rPr lang="it-IT" dirty="0" smtClean="0">
                <a:solidFill>
                  <a:srgbClr val="FF0000"/>
                </a:solidFill>
              </a:rPr>
              <a:t> </a:t>
            </a:r>
            <a:r>
              <a:rPr lang="it-IT" dirty="0" err="1" smtClean="0">
                <a:solidFill>
                  <a:srgbClr val="FF0000"/>
                </a:solidFill>
              </a:rPr>
              <a:t>below</a:t>
            </a:r>
            <a:r>
              <a:rPr lang="it-IT" dirty="0" smtClean="0">
                <a:solidFill>
                  <a:srgbClr val="FF0000"/>
                </a:solidFill>
              </a:rPr>
              <a:t> 3*10</a:t>
            </a:r>
            <a:r>
              <a:rPr lang="it-IT" baseline="30000" dirty="0" smtClean="0">
                <a:solidFill>
                  <a:srgbClr val="FF0000"/>
                </a:solidFill>
              </a:rPr>
              <a:t>-7</a:t>
            </a:r>
            <a:r>
              <a:rPr lang="it-IT" dirty="0" smtClean="0">
                <a:solidFill>
                  <a:srgbClr val="FF0000"/>
                </a:solidFill>
              </a:rPr>
              <a:t> </a:t>
            </a:r>
            <a:r>
              <a:rPr lang="it-IT" dirty="0" err="1" smtClean="0">
                <a:solidFill>
                  <a:srgbClr val="FF0000"/>
                </a:solidFill>
              </a:rPr>
              <a:t>slowly</a:t>
            </a:r>
            <a:r>
              <a:rPr lang="it-IT" dirty="0" smtClean="0">
                <a:solidFill>
                  <a:srgbClr val="FF0000"/>
                </a:solidFill>
              </a:rPr>
              <a:t> </a:t>
            </a:r>
            <a:r>
              <a:rPr lang="it-IT" dirty="0" err="1" smtClean="0">
                <a:solidFill>
                  <a:srgbClr val="FF0000"/>
                </a:solidFill>
              </a:rPr>
              <a:t>but</a:t>
            </a:r>
            <a:r>
              <a:rPr lang="it-IT" dirty="0" smtClean="0">
                <a:solidFill>
                  <a:srgbClr val="FF0000"/>
                </a:solidFill>
              </a:rPr>
              <a:t> </a:t>
            </a:r>
            <a:r>
              <a:rPr lang="it-IT" dirty="0" err="1" smtClean="0">
                <a:solidFill>
                  <a:srgbClr val="FF0000"/>
                </a:solidFill>
              </a:rPr>
              <a:t>steadily</a:t>
            </a:r>
            <a:r>
              <a:rPr lang="it-IT" dirty="0" smtClean="0">
                <a:solidFill>
                  <a:srgbClr val="FF0000"/>
                </a:solidFill>
              </a:rPr>
              <a:t> </a:t>
            </a:r>
            <a:r>
              <a:rPr lang="it-IT" dirty="0" err="1" smtClean="0">
                <a:solidFill>
                  <a:srgbClr val="FF0000"/>
                </a:solidFill>
              </a:rPr>
              <a:t>became</a:t>
            </a:r>
            <a:r>
              <a:rPr lang="it-IT" dirty="0" smtClean="0">
                <a:solidFill>
                  <a:srgbClr val="FF0000"/>
                </a:solidFill>
              </a:rPr>
              <a:t> a standard.</a:t>
            </a:r>
            <a:r>
              <a:rPr lang="it-IT" dirty="0" smtClean="0"/>
              <a:t> </a:t>
            </a:r>
            <a:r>
              <a:rPr lang="it-IT" dirty="0" err="1" smtClean="0"/>
              <a:t>Two</a:t>
            </a:r>
            <a:r>
              <a:rPr lang="it-IT" dirty="0" smtClean="0"/>
              <a:t> </a:t>
            </a:r>
            <a:r>
              <a:rPr lang="it-IT" dirty="0" err="1" smtClean="0"/>
              <a:t>striking</a:t>
            </a:r>
            <a:r>
              <a:rPr lang="it-IT" dirty="0" smtClean="0"/>
              <a:t> </a:t>
            </a:r>
            <a:r>
              <a:rPr lang="it-IT" dirty="0" err="1" smtClean="0"/>
              <a:t>examples</a:t>
            </a:r>
            <a:r>
              <a:rPr lang="it-IT" dirty="0" smtClean="0"/>
              <a:t> of </a:t>
            </a:r>
            <a:r>
              <a:rPr lang="it-IT" dirty="0" err="1" smtClean="0"/>
              <a:t>searches</a:t>
            </a:r>
            <a:r>
              <a:rPr lang="it-IT" dirty="0" smtClean="0"/>
              <a:t> </a:t>
            </a:r>
            <a:r>
              <a:rPr lang="it-IT" dirty="0" err="1" smtClean="0"/>
              <a:t>that</a:t>
            </a:r>
            <a:r>
              <a:rPr lang="it-IT" dirty="0" smtClean="0"/>
              <a:t> </a:t>
            </a:r>
            <a:r>
              <a:rPr lang="it-IT" dirty="0" err="1" smtClean="0"/>
              <a:t>diligently</a:t>
            </a:r>
            <a:r>
              <a:rPr lang="it-IT" dirty="0" smtClean="0"/>
              <a:t> </a:t>
            </a:r>
            <a:r>
              <a:rPr lang="it-IT" dirty="0" err="1" smtClean="0"/>
              <a:t>waited</a:t>
            </a:r>
            <a:r>
              <a:rPr lang="it-IT" dirty="0" smtClean="0"/>
              <a:t> for a 5-sigma </a:t>
            </a:r>
            <a:r>
              <a:rPr lang="it-IT" dirty="0" err="1" smtClean="0"/>
              <a:t>effect</a:t>
            </a:r>
            <a:r>
              <a:rPr lang="it-IT" dirty="0" smtClean="0"/>
              <a:t> </a:t>
            </a:r>
            <a:r>
              <a:rPr lang="it-IT" dirty="0" err="1" smtClean="0"/>
              <a:t>before</a:t>
            </a:r>
            <a:r>
              <a:rPr lang="it-IT" dirty="0" smtClean="0"/>
              <a:t> </a:t>
            </a:r>
            <a:r>
              <a:rPr lang="it-IT" dirty="0" err="1" smtClean="0"/>
              <a:t>claiming</a:t>
            </a:r>
            <a:r>
              <a:rPr lang="it-IT" dirty="0" smtClean="0"/>
              <a:t> </a:t>
            </a:r>
            <a:r>
              <a:rPr lang="it-IT" dirty="0" err="1" smtClean="0"/>
              <a:t>discovery</a:t>
            </a:r>
            <a:r>
              <a:rPr lang="it-IT" dirty="0" smtClean="0"/>
              <a:t> are:</a:t>
            </a:r>
          </a:p>
          <a:p>
            <a:endParaRPr lang="it-IT" dirty="0" smtClean="0"/>
          </a:p>
          <a:p>
            <a:pPr lvl="1"/>
            <a:r>
              <a:rPr lang="it-IT" b="1" dirty="0" smtClean="0"/>
              <a:t>Single top quark production</a:t>
            </a:r>
            <a:r>
              <a:rPr lang="it-IT" smtClean="0"/>
              <a:t>: harder </a:t>
            </a:r>
            <a:r>
              <a:rPr lang="it-IT" dirty="0" smtClean="0"/>
              <a:t>to </a:t>
            </a:r>
            <a:r>
              <a:rPr lang="it-IT" dirty="0" err="1" smtClean="0"/>
              <a:t>detect</a:t>
            </a:r>
            <a:r>
              <a:rPr lang="it-IT" dirty="0" smtClean="0"/>
              <a:t> </a:t>
            </a:r>
            <a:r>
              <a:rPr lang="it-IT" dirty="0" err="1" smtClean="0"/>
              <a:t>than</a:t>
            </a:r>
            <a:r>
              <a:rPr lang="it-IT" dirty="0" smtClean="0"/>
              <a:t> strong </a:t>
            </a:r>
            <a:r>
              <a:rPr lang="it-IT" err="1" smtClean="0"/>
              <a:t>pair</a:t>
            </a:r>
            <a:r>
              <a:rPr lang="it-IT" smtClean="0"/>
              <a:t>-production processes; it took </a:t>
            </a:r>
            <a:r>
              <a:rPr lang="it-IT" dirty="0" smtClean="0"/>
              <a:t>14 more </a:t>
            </a:r>
            <a:r>
              <a:rPr lang="it-IT" dirty="0" err="1" smtClean="0"/>
              <a:t>years</a:t>
            </a:r>
            <a:r>
              <a:rPr lang="it-IT" dirty="0" smtClean="0"/>
              <a:t> to </a:t>
            </a:r>
            <a:r>
              <a:rPr lang="it-IT" smtClean="0"/>
              <a:t>be claimed. </a:t>
            </a:r>
            <a:r>
              <a:rPr lang="it-IT" dirty="0" smtClean="0">
                <a:solidFill>
                  <a:srgbClr val="0070C0"/>
                </a:solidFill>
              </a:rPr>
              <a:t>CDF and DZERO </a:t>
            </a:r>
            <a:r>
              <a:rPr lang="it-IT" dirty="0" err="1" smtClean="0">
                <a:solidFill>
                  <a:srgbClr val="0070C0"/>
                </a:solidFill>
              </a:rPr>
              <a:t>competed</a:t>
            </a:r>
            <a:r>
              <a:rPr lang="it-IT" dirty="0" smtClean="0">
                <a:solidFill>
                  <a:srgbClr val="0070C0"/>
                </a:solidFill>
              </a:rPr>
              <a:t> </a:t>
            </a:r>
            <a:r>
              <a:rPr lang="it-IT" smtClean="0">
                <a:solidFill>
                  <a:srgbClr val="0070C0"/>
                </a:solidFill>
              </a:rPr>
              <a:t>for a decade, resolving </a:t>
            </a:r>
            <a:r>
              <a:rPr lang="it-IT" dirty="0" smtClean="0">
                <a:solidFill>
                  <a:srgbClr val="0070C0"/>
                </a:solidFill>
              </a:rPr>
              <a:t>to </a:t>
            </a:r>
            <a:r>
              <a:rPr lang="it-IT" dirty="0" err="1" smtClean="0">
                <a:solidFill>
                  <a:srgbClr val="0070C0"/>
                </a:solidFill>
              </a:rPr>
              <a:t>claim</a:t>
            </a:r>
            <a:r>
              <a:rPr lang="it-IT" dirty="0" smtClean="0">
                <a:solidFill>
                  <a:srgbClr val="0070C0"/>
                </a:solidFill>
              </a:rPr>
              <a:t> </a:t>
            </a:r>
            <a:r>
              <a:rPr lang="it-IT" dirty="0" err="1" smtClean="0">
                <a:solidFill>
                  <a:srgbClr val="0070C0"/>
                </a:solidFill>
              </a:rPr>
              <a:t>observation</a:t>
            </a:r>
            <a:r>
              <a:rPr lang="it-IT" dirty="0" smtClean="0">
                <a:solidFill>
                  <a:srgbClr val="0070C0"/>
                </a:solidFill>
              </a:rPr>
              <a:t> in 2009 </a:t>
            </a:r>
            <a:r>
              <a:rPr lang="it-IT" b="1" dirty="0" smtClean="0">
                <a:solidFill>
                  <a:srgbClr val="1BB52A"/>
                </a:solidFill>
              </a:rPr>
              <a:t>[8]</a:t>
            </a:r>
            <a:r>
              <a:rPr lang="it-IT" dirty="0" smtClean="0">
                <a:solidFill>
                  <a:srgbClr val="0070C0"/>
                </a:solidFill>
              </a:rPr>
              <a:t>, </a:t>
            </a:r>
            <a:r>
              <a:rPr lang="it-IT" dirty="0" err="1" smtClean="0">
                <a:solidFill>
                  <a:srgbClr val="0070C0"/>
                </a:solidFill>
              </a:rPr>
              <a:t>when</a:t>
            </a:r>
            <a:r>
              <a:rPr lang="it-IT" dirty="0" smtClean="0">
                <a:solidFill>
                  <a:srgbClr val="0070C0"/>
                </a:solidFill>
              </a:rPr>
              <a:t> </a:t>
            </a:r>
            <a:r>
              <a:rPr lang="it-IT" dirty="0" err="1" smtClean="0">
                <a:solidFill>
                  <a:srgbClr val="0070C0"/>
                </a:solidFill>
              </a:rPr>
              <a:t>clear</a:t>
            </a:r>
            <a:r>
              <a:rPr lang="it-IT" dirty="0" smtClean="0">
                <a:solidFill>
                  <a:srgbClr val="0070C0"/>
                </a:solidFill>
              </a:rPr>
              <a:t> 5-sigma </a:t>
            </a:r>
            <a:r>
              <a:rPr lang="it-IT" dirty="0" err="1" smtClean="0">
                <a:solidFill>
                  <a:srgbClr val="0070C0"/>
                </a:solidFill>
              </a:rPr>
              <a:t>effects</a:t>
            </a:r>
            <a:r>
              <a:rPr lang="it-IT" dirty="0" smtClean="0">
                <a:solidFill>
                  <a:srgbClr val="0070C0"/>
                </a:solidFill>
              </a:rPr>
              <a:t> </a:t>
            </a:r>
            <a:r>
              <a:rPr lang="it-IT" dirty="0" err="1" smtClean="0">
                <a:solidFill>
                  <a:srgbClr val="0070C0"/>
                </a:solidFill>
              </a:rPr>
              <a:t>had</a:t>
            </a:r>
            <a:r>
              <a:rPr lang="it-IT" dirty="0" smtClean="0">
                <a:solidFill>
                  <a:srgbClr val="0070C0"/>
                </a:solidFill>
              </a:rPr>
              <a:t> </a:t>
            </a:r>
            <a:r>
              <a:rPr lang="it-IT" dirty="0" err="1" smtClean="0">
                <a:solidFill>
                  <a:srgbClr val="0070C0"/>
                </a:solidFill>
              </a:rPr>
              <a:t>been</a:t>
            </a:r>
            <a:r>
              <a:rPr lang="it-IT" dirty="0" smtClean="0">
                <a:solidFill>
                  <a:srgbClr val="0070C0"/>
                </a:solidFill>
              </a:rPr>
              <a:t> </a:t>
            </a:r>
            <a:r>
              <a:rPr lang="it-IT" dirty="0" err="1" smtClean="0">
                <a:solidFill>
                  <a:srgbClr val="0070C0"/>
                </a:solidFill>
              </a:rPr>
              <a:t>observed</a:t>
            </a:r>
            <a:r>
              <a:rPr lang="it-IT" dirty="0" smtClean="0">
                <a:solidFill>
                  <a:srgbClr val="0070C0"/>
                </a:solidFill>
              </a:rPr>
              <a:t>.</a:t>
            </a:r>
          </a:p>
          <a:p>
            <a:pPr lvl="1"/>
            <a:endParaRPr lang="it-IT" smtClean="0"/>
          </a:p>
          <a:p>
            <a:pPr lvl="1"/>
            <a:endParaRPr lang="it-IT" dirty="0" smtClean="0"/>
          </a:p>
          <a:p>
            <a:pPr lvl="1"/>
            <a:r>
              <a:rPr lang="it-IT" dirty="0" smtClean="0"/>
              <a:t>In 2012 the </a:t>
            </a:r>
            <a:r>
              <a:rPr lang="it-IT" b="1" dirty="0" err="1" smtClean="0"/>
              <a:t>Higgs</a:t>
            </a:r>
            <a:r>
              <a:rPr lang="it-IT" b="1" dirty="0" smtClean="0"/>
              <a:t> </a:t>
            </a:r>
            <a:r>
              <a:rPr lang="it-IT" b="1" dirty="0" err="1" smtClean="0"/>
              <a:t>boson</a:t>
            </a:r>
            <a:r>
              <a:rPr lang="it-IT" b="1" dirty="0" smtClean="0"/>
              <a:t> </a:t>
            </a:r>
            <a:r>
              <a:rPr lang="it-IT" dirty="0" err="1" smtClean="0"/>
              <a:t>was</a:t>
            </a:r>
            <a:r>
              <a:rPr lang="it-IT" dirty="0" smtClean="0"/>
              <a:t> </a:t>
            </a:r>
            <a:r>
              <a:rPr lang="it-IT" dirty="0" err="1" smtClean="0"/>
              <a:t>claimed</a:t>
            </a:r>
            <a:r>
              <a:rPr lang="it-IT" dirty="0" smtClean="0"/>
              <a:t> by ATLAS and CMS </a:t>
            </a:r>
            <a:r>
              <a:rPr lang="it-IT" b="1" dirty="0" smtClean="0">
                <a:solidFill>
                  <a:srgbClr val="1BB52A"/>
                </a:solidFill>
              </a:rPr>
              <a:t>[9]</a:t>
            </a:r>
            <a:r>
              <a:rPr lang="it-IT" dirty="0" smtClean="0"/>
              <a:t>. </a:t>
            </a:r>
            <a:r>
              <a:rPr lang="it-IT" dirty="0" smtClean="0">
                <a:solidFill>
                  <a:srgbClr val="0070C0"/>
                </a:solidFill>
              </a:rPr>
              <a:t>Note </a:t>
            </a:r>
            <a:r>
              <a:rPr lang="it-IT" dirty="0" err="1" smtClean="0">
                <a:solidFill>
                  <a:srgbClr val="0070C0"/>
                </a:solidFill>
              </a:rPr>
              <a:t>that</a:t>
            </a:r>
            <a:r>
              <a:rPr lang="it-IT" dirty="0" smtClean="0">
                <a:solidFill>
                  <a:srgbClr val="0070C0"/>
                </a:solidFill>
              </a:rPr>
              <a:t> the </a:t>
            </a:r>
            <a:r>
              <a:rPr lang="it-IT" dirty="0" err="1" smtClean="0">
                <a:solidFill>
                  <a:srgbClr val="0070C0"/>
                </a:solidFill>
              </a:rPr>
              <a:t>two</a:t>
            </a:r>
            <a:r>
              <a:rPr lang="it-IT" dirty="0" smtClean="0">
                <a:solidFill>
                  <a:srgbClr val="0070C0"/>
                </a:solidFill>
              </a:rPr>
              <a:t> </a:t>
            </a:r>
            <a:r>
              <a:rPr lang="it-IT" dirty="0" err="1" smtClean="0">
                <a:solidFill>
                  <a:srgbClr val="0070C0"/>
                </a:solidFill>
              </a:rPr>
              <a:t>experiments</a:t>
            </a:r>
            <a:r>
              <a:rPr lang="it-IT" dirty="0" smtClean="0">
                <a:solidFill>
                  <a:srgbClr val="0070C0"/>
                </a:solidFill>
              </a:rPr>
              <a:t> </a:t>
            </a:r>
            <a:r>
              <a:rPr lang="it-IT" dirty="0" err="1" smtClean="0">
                <a:solidFill>
                  <a:srgbClr val="0070C0"/>
                </a:solidFill>
              </a:rPr>
              <a:t>had</a:t>
            </a:r>
            <a:r>
              <a:rPr lang="it-IT" dirty="0" smtClean="0">
                <a:solidFill>
                  <a:srgbClr val="0070C0"/>
                </a:solidFill>
              </a:rPr>
              <a:t> mass-</a:t>
            </a:r>
            <a:r>
              <a:rPr lang="it-IT" dirty="0" err="1" smtClean="0">
                <a:solidFill>
                  <a:srgbClr val="0070C0"/>
                </a:solidFill>
              </a:rPr>
              <a:t>coincident</a:t>
            </a:r>
            <a:r>
              <a:rPr lang="it-IT" dirty="0" smtClean="0">
                <a:solidFill>
                  <a:srgbClr val="0070C0"/>
                </a:solidFill>
              </a:rPr>
              <a:t> &gt;3</a:t>
            </a:r>
            <a:r>
              <a:rPr lang="el-GR" dirty="0" smtClean="0">
                <a:solidFill>
                  <a:srgbClr val="0070C0"/>
                </a:solidFill>
              </a:rPr>
              <a:t>σ</a:t>
            </a:r>
            <a:r>
              <a:rPr lang="it-IT" dirty="0" smtClean="0">
                <a:solidFill>
                  <a:srgbClr val="0070C0"/>
                </a:solidFill>
              </a:rPr>
              <a:t> </a:t>
            </a:r>
            <a:r>
              <a:rPr lang="it-IT" dirty="0" err="1" smtClean="0">
                <a:solidFill>
                  <a:srgbClr val="0070C0"/>
                </a:solidFill>
              </a:rPr>
              <a:t>evidence</a:t>
            </a:r>
            <a:r>
              <a:rPr lang="it-IT" dirty="0" smtClean="0">
                <a:solidFill>
                  <a:srgbClr val="0070C0"/>
                </a:solidFill>
              </a:rPr>
              <a:t> in </a:t>
            </a:r>
            <a:r>
              <a:rPr lang="it-IT" dirty="0" err="1" smtClean="0">
                <a:solidFill>
                  <a:srgbClr val="0070C0"/>
                </a:solidFill>
              </a:rPr>
              <a:t>their</a:t>
            </a:r>
            <a:r>
              <a:rPr lang="it-IT" dirty="0" smtClean="0">
                <a:solidFill>
                  <a:srgbClr val="0070C0"/>
                </a:solidFill>
              </a:rPr>
              <a:t> data 6 </a:t>
            </a:r>
            <a:r>
              <a:rPr lang="it-IT" dirty="0" err="1" smtClean="0">
                <a:solidFill>
                  <a:srgbClr val="0070C0"/>
                </a:solidFill>
              </a:rPr>
              <a:t>months</a:t>
            </a:r>
            <a:r>
              <a:rPr lang="it-IT" dirty="0" smtClean="0">
                <a:solidFill>
                  <a:srgbClr val="0070C0"/>
                </a:solidFill>
              </a:rPr>
              <a:t> </a:t>
            </a:r>
            <a:r>
              <a:rPr lang="it-IT" dirty="0" err="1" smtClean="0">
                <a:solidFill>
                  <a:srgbClr val="0070C0"/>
                </a:solidFill>
              </a:rPr>
              <a:t>earlier</a:t>
            </a:r>
            <a:r>
              <a:rPr lang="it-IT" dirty="0" smtClean="0">
                <a:solidFill>
                  <a:srgbClr val="0070C0"/>
                </a:solidFill>
              </a:rPr>
              <a:t>, </a:t>
            </a:r>
            <a:r>
              <a:rPr lang="it-IT" dirty="0" err="1" smtClean="0">
                <a:solidFill>
                  <a:srgbClr val="0070C0"/>
                </a:solidFill>
              </a:rPr>
              <a:t>but</a:t>
            </a:r>
            <a:r>
              <a:rPr lang="it-IT" dirty="0" smtClean="0">
                <a:solidFill>
                  <a:srgbClr val="0070C0"/>
                </a:solidFill>
              </a:rPr>
              <a:t> the 5</a:t>
            </a:r>
            <a:r>
              <a:rPr lang="el-GR" dirty="0" smtClean="0">
                <a:solidFill>
                  <a:srgbClr val="0070C0"/>
                </a:solidFill>
              </a:rPr>
              <a:t>σ </a:t>
            </a:r>
            <a:r>
              <a:rPr lang="it-IT" dirty="0" err="1" smtClean="0">
                <a:solidFill>
                  <a:srgbClr val="0070C0"/>
                </a:solidFill>
              </a:rPr>
              <a:t>recipe</a:t>
            </a:r>
            <a:r>
              <a:rPr lang="it-IT" dirty="0" smtClean="0">
                <a:solidFill>
                  <a:srgbClr val="0070C0"/>
                </a:solidFill>
              </a:rPr>
              <a:t> </a:t>
            </a:r>
            <a:r>
              <a:rPr lang="it-IT" dirty="0" err="1" smtClean="0">
                <a:solidFill>
                  <a:srgbClr val="0070C0"/>
                </a:solidFill>
              </a:rPr>
              <a:t>was</a:t>
            </a:r>
            <a:r>
              <a:rPr lang="it-IT" dirty="0" smtClean="0">
                <a:solidFill>
                  <a:srgbClr val="0070C0"/>
                </a:solidFill>
              </a:rPr>
              <a:t> </a:t>
            </a:r>
            <a:r>
              <a:rPr lang="it-IT" dirty="0" err="1" smtClean="0">
                <a:solidFill>
                  <a:srgbClr val="0070C0"/>
                </a:solidFill>
              </a:rPr>
              <a:t>followed</a:t>
            </a:r>
            <a:r>
              <a:rPr lang="it-IT" dirty="0" smtClean="0">
                <a:solidFill>
                  <a:srgbClr val="0070C0"/>
                </a:solidFill>
              </a:rPr>
              <a:t> </a:t>
            </a:r>
            <a:r>
              <a:rPr lang="it-IT" dirty="0" err="1" smtClean="0">
                <a:solidFill>
                  <a:srgbClr val="0070C0"/>
                </a:solidFill>
              </a:rPr>
              <a:t>diligently</a:t>
            </a:r>
            <a:r>
              <a:rPr lang="el-GR" smtClean="0"/>
              <a:t>. </a:t>
            </a:r>
            <a:endParaRPr lang="it-IT" smtClean="0"/>
          </a:p>
          <a:p>
            <a:pPr lvl="1"/>
            <a:endParaRPr lang="it-IT" dirty="0" smtClean="0"/>
          </a:p>
          <a:p>
            <a:pPr lvl="1">
              <a:buNone/>
            </a:pPr>
            <a:r>
              <a:rPr lang="it-IT" dirty="0" smtClean="0"/>
              <a:t>	</a:t>
            </a:r>
            <a:r>
              <a:rPr lang="it-IT" b="1" dirty="0" err="1" smtClean="0"/>
              <a:t>It</a:t>
            </a:r>
            <a:r>
              <a:rPr lang="it-IT" b="1" dirty="0" smtClean="0"/>
              <a:t> </a:t>
            </a:r>
            <a:r>
              <a:rPr lang="it-IT" b="1" dirty="0" err="1" smtClean="0"/>
              <a:t>is</a:t>
            </a:r>
            <a:r>
              <a:rPr lang="it-IT" b="1" dirty="0" smtClean="0"/>
              <a:t> </a:t>
            </a:r>
            <a:r>
              <a:rPr lang="it-IT" b="1" dirty="0" err="1" smtClean="0"/>
              <a:t>precisely</a:t>
            </a:r>
            <a:r>
              <a:rPr lang="it-IT" b="1" dirty="0" smtClean="0"/>
              <a:t> the </a:t>
            </a:r>
            <a:r>
              <a:rPr lang="it-IT" b="1" dirty="0" err="1" smtClean="0"/>
              <a:t>Higgs</a:t>
            </a:r>
            <a:r>
              <a:rPr lang="it-IT" b="1" dirty="0" smtClean="0"/>
              <a:t> </a:t>
            </a:r>
            <a:r>
              <a:rPr lang="it-IT" b="1" dirty="0" err="1" smtClean="0"/>
              <a:t>search</a:t>
            </a:r>
            <a:r>
              <a:rPr lang="it-IT" b="1" dirty="0" smtClean="0"/>
              <a:t> </a:t>
            </a:r>
            <a:r>
              <a:rPr lang="it-IT" b="1" dirty="0" err="1" smtClean="0"/>
              <a:t>what</a:t>
            </a:r>
            <a:r>
              <a:rPr lang="it-IT" b="1" dirty="0" smtClean="0"/>
              <a:t> </a:t>
            </a:r>
            <a:r>
              <a:rPr lang="it-IT" b="1" dirty="0" err="1" smtClean="0"/>
              <a:t>brought</a:t>
            </a:r>
            <a:r>
              <a:rPr lang="it-IT" b="1" dirty="0" smtClean="0"/>
              <a:t> the </a:t>
            </a:r>
            <a:r>
              <a:rPr lang="it-IT" b="1" dirty="0" err="1" smtClean="0"/>
              <a:t>five</a:t>
            </a:r>
            <a:r>
              <a:rPr lang="it-IT" b="1" dirty="0" smtClean="0"/>
              <a:t>-sigma </a:t>
            </a:r>
            <a:r>
              <a:rPr lang="it-IT" b="1" dirty="0" err="1" smtClean="0"/>
              <a:t>criterion</a:t>
            </a:r>
            <a:r>
              <a:rPr lang="it-IT" b="1" dirty="0" smtClean="0"/>
              <a:t> to the </a:t>
            </a:r>
            <a:r>
              <a:rPr lang="it-IT" b="1" dirty="0" err="1" smtClean="0"/>
              <a:t>attention</a:t>
            </a:r>
            <a:r>
              <a:rPr lang="it-IT" b="1" dirty="0" smtClean="0"/>
              <a:t> of media</a:t>
            </a:r>
          </a:p>
          <a:p>
            <a:pPr lvl="1">
              <a:buNone/>
            </a:pPr>
            <a:endParaRPr lang="en-US" dirty="0"/>
          </a:p>
        </p:txBody>
      </p:sp>
      <p:pic>
        <p:nvPicPr>
          <p:cNvPr id="49154" name="Picture 2"/>
          <p:cNvPicPr>
            <a:picLocks noChangeAspect="1" noChangeArrowheads="1"/>
          </p:cNvPicPr>
          <p:nvPr/>
        </p:nvPicPr>
        <p:blipFill>
          <a:blip r:embed="rId2" cstate="print"/>
          <a:srcRect/>
          <a:stretch>
            <a:fillRect/>
          </a:stretch>
        </p:blipFill>
        <p:spPr bwMode="auto">
          <a:xfrm>
            <a:off x="7524750" y="44624"/>
            <a:ext cx="1619250" cy="1457325"/>
          </a:xfrm>
          <a:prstGeom prst="rect">
            <a:avLst/>
          </a:prstGeom>
          <a:noFill/>
          <a:ln w="9525">
            <a:noFill/>
            <a:miter lim="800000"/>
            <a:headEnd/>
            <a:tailEnd/>
          </a:ln>
        </p:spPr>
      </p:pic>
      <p:pic>
        <p:nvPicPr>
          <p:cNvPr id="49158" name="Picture 6" descr="http://profmattstrassler.files.wordpress.com/2012/07/cmsjuly2012higgs.png"/>
          <p:cNvPicPr>
            <a:picLocks noChangeAspect="1" noChangeArrowheads="1"/>
          </p:cNvPicPr>
          <p:nvPr/>
        </p:nvPicPr>
        <p:blipFill>
          <a:blip r:embed="rId3" cstate="print"/>
          <a:srcRect/>
          <a:stretch>
            <a:fillRect/>
          </a:stretch>
        </p:blipFill>
        <p:spPr bwMode="auto">
          <a:xfrm>
            <a:off x="6444208" y="4446595"/>
            <a:ext cx="2699792" cy="2411405"/>
          </a:xfrm>
          <a:prstGeom prst="rect">
            <a:avLst/>
          </a:prstGeom>
          <a:noFill/>
        </p:spPr>
      </p:pic>
      <p:pic>
        <p:nvPicPr>
          <p:cNvPr id="49159" name="Picture 7"/>
          <p:cNvPicPr>
            <a:picLocks noChangeAspect="1" noChangeArrowheads="1"/>
          </p:cNvPicPr>
          <p:nvPr/>
        </p:nvPicPr>
        <p:blipFill>
          <a:blip r:embed="rId4" cstate="print"/>
          <a:srcRect/>
          <a:stretch>
            <a:fillRect/>
          </a:stretch>
        </p:blipFill>
        <p:spPr bwMode="auto">
          <a:xfrm>
            <a:off x="5915025" y="1628800"/>
            <a:ext cx="3228975" cy="2638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159"/>
                                        </p:tgtEl>
                                        <p:attrNameLst>
                                          <p:attrName>style.visibility</p:attrName>
                                        </p:attrNameLst>
                                      </p:cBhvr>
                                      <p:to>
                                        <p:strVal val="visible"/>
                                      </p:to>
                                    </p:set>
                                    <p:anim calcmode="lin" valueType="num">
                                      <p:cBhvr additive="base">
                                        <p:cTn id="11" dur="500" fill="hold"/>
                                        <p:tgtEl>
                                          <p:spTgt spid="49159"/>
                                        </p:tgtEl>
                                        <p:attrNameLst>
                                          <p:attrName>ppt_x</p:attrName>
                                        </p:attrNameLst>
                                      </p:cBhvr>
                                      <p:tavLst>
                                        <p:tav tm="0">
                                          <p:val>
                                            <p:strVal val="#ppt_x"/>
                                          </p:val>
                                        </p:tav>
                                        <p:tav tm="100000">
                                          <p:val>
                                            <p:strVal val="#ppt_x"/>
                                          </p:val>
                                        </p:tav>
                                      </p:tavLst>
                                    </p:anim>
                                    <p:anim calcmode="lin" valueType="num">
                                      <p:cBhvr additive="base">
                                        <p:cTn id="12" dur="500" fill="hold"/>
                                        <p:tgtEl>
                                          <p:spTgt spid="491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154"/>
                                        </p:tgtEl>
                                        <p:attrNameLst>
                                          <p:attrName>style.visibility</p:attrName>
                                        </p:attrNameLst>
                                      </p:cBhvr>
                                      <p:to>
                                        <p:strVal val="visible"/>
                                      </p:to>
                                    </p:set>
                                    <p:anim calcmode="lin" valueType="num">
                                      <p:cBhvr additive="base">
                                        <p:cTn id="15" dur="500" fill="hold"/>
                                        <p:tgtEl>
                                          <p:spTgt spid="49154"/>
                                        </p:tgtEl>
                                        <p:attrNameLst>
                                          <p:attrName>ppt_x</p:attrName>
                                        </p:attrNameLst>
                                      </p:cBhvr>
                                      <p:tavLst>
                                        <p:tav tm="0">
                                          <p:val>
                                            <p:strVal val="#ppt_x"/>
                                          </p:val>
                                        </p:tav>
                                        <p:tav tm="100000">
                                          <p:val>
                                            <p:strVal val="#ppt_x"/>
                                          </p:val>
                                        </p:tav>
                                      </p:tavLst>
                                    </p:anim>
                                    <p:anim calcmode="lin" valueType="num">
                                      <p:cBhvr additive="base">
                                        <p:cTn id="16"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9158"/>
                                        </p:tgtEl>
                                        <p:attrNameLst>
                                          <p:attrName>style.visibility</p:attrName>
                                        </p:attrNameLst>
                                      </p:cBhvr>
                                      <p:to>
                                        <p:strVal val="visible"/>
                                      </p:to>
                                    </p:set>
                                    <p:anim calcmode="lin" valueType="num">
                                      <p:cBhvr additive="base">
                                        <p:cTn id="29" dur="500" fill="hold"/>
                                        <p:tgtEl>
                                          <p:spTgt spid="49158"/>
                                        </p:tgtEl>
                                        <p:attrNameLst>
                                          <p:attrName>ppt_x</p:attrName>
                                        </p:attrNameLst>
                                      </p:cBhvr>
                                      <p:tavLst>
                                        <p:tav tm="0">
                                          <p:val>
                                            <p:strVal val="#ppt_x"/>
                                          </p:val>
                                        </p:tav>
                                        <p:tav tm="100000">
                                          <p:val>
                                            <p:strVal val="#ppt_x"/>
                                          </p:val>
                                        </p:tav>
                                      </p:tavLst>
                                    </p:anim>
                                    <p:anim calcmode="lin" valueType="num">
                                      <p:cBhvr additive="base">
                                        <p:cTn id="30" dur="500" fill="hold"/>
                                        <p:tgtEl>
                                          <p:spTgt spid="49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84784"/>
            <a:ext cx="7073900" cy="4984750"/>
          </a:xfrm>
          <a:prstGeom prst="rect">
            <a:avLst/>
          </a:prstGeom>
        </p:spPr>
      </p:pic>
      <p:sp>
        <p:nvSpPr>
          <p:cNvPr id="5" name="CasellaDiTesto 4"/>
          <p:cNvSpPr txBox="1"/>
          <p:nvPr/>
        </p:nvSpPr>
        <p:spPr>
          <a:xfrm>
            <a:off x="1043608" y="188640"/>
            <a:ext cx="7184980" cy="830997"/>
          </a:xfrm>
          <a:prstGeom prst="rect">
            <a:avLst/>
          </a:prstGeom>
          <a:noFill/>
        </p:spPr>
        <p:txBody>
          <a:bodyPr wrap="none" rtlCol="0">
            <a:spAutoFit/>
          </a:bodyPr>
          <a:lstStyle/>
          <a:p>
            <a:r>
              <a:rPr lang="it-IT" sz="4800" smtClean="0"/>
              <a:t>ANOMALIES in </a:t>
            </a:r>
            <a:r>
              <a:rPr lang="it-IT" sz="4800"/>
              <a:t>C</a:t>
            </a:r>
            <a:r>
              <a:rPr lang="it-IT" sz="4800" smtClean="0"/>
              <a:t>ollider </a:t>
            </a:r>
            <a:r>
              <a:rPr lang="it-IT" sz="4800"/>
              <a:t>D</a:t>
            </a:r>
            <a:r>
              <a:rPr lang="it-IT" sz="4800" smtClean="0"/>
              <a:t>ata</a:t>
            </a:r>
            <a:endParaRPr lang="en-US" sz="4800"/>
          </a:p>
        </p:txBody>
      </p:sp>
    </p:spTree>
    <p:extLst>
      <p:ext uri="{BB962C8B-B14F-4D97-AF65-F5344CB8AC3E}">
        <p14:creationId xmlns:p14="http://schemas.microsoft.com/office/powerpoint/2010/main" val="864967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en-US" smtClean="0"/>
              <a:t>Contents</a:t>
            </a:r>
            <a:endParaRPr lang="en-US"/>
          </a:p>
        </p:txBody>
      </p:sp>
      <p:sp>
        <p:nvSpPr>
          <p:cNvPr id="3" name="Segnaposto contenuto 2"/>
          <p:cNvSpPr>
            <a:spLocks noGrp="1"/>
          </p:cNvSpPr>
          <p:nvPr>
            <p:ph idx="1"/>
          </p:nvPr>
        </p:nvSpPr>
        <p:spPr>
          <a:xfrm>
            <a:off x="611560" y="1339552"/>
            <a:ext cx="7560840" cy="5689848"/>
          </a:xfrm>
        </p:spPr>
        <p:txBody>
          <a:bodyPr>
            <a:normAutofit fontScale="55000" lnSpcReduction="20000"/>
          </a:bodyPr>
          <a:lstStyle/>
          <a:p>
            <a:r>
              <a:rPr lang="it-IT" b="1" dirty="0" err="1" smtClean="0"/>
              <a:t>Being</a:t>
            </a:r>
            <a:r>
              <a:rPr lang="it-IT" b="1" dirty="0" smtClean="0"/>
              <a:t> on the </a:t>
            </a:r>
            <a:r>
              <a:rPr lang="it-IT" b="1" err="1" smtClean="0"/>
              <a:t>same</a:t>
            </a:r>
            <a:r>
              <a:rPr lang="it-IT" b="1" smtClean="0"/>
              <a:t> page</a:t>
            </a:r>
            <a:endParaRPr lang="it-IT" smtClean="0"/>
          </a:p>
          <a:p>
            <a:pPr lvl="1"/>
            <a:r>
              <a:rPr lang="it-IT" smtClean="0"/>
              <a:t>Hypothesis testing in five slides: </a:t>
            </a:r>
            <a:r>
              <a:rPr lang="it-IT" smtClean="0">
                <a:solidFill>
                  <a:srgbClr val="0070C0"/>
                </a:solidFill>
              </a:rPr>
              <a:t>p-value</a:t>
            </a:r>
            <a:r>
              <a:rPr lang="it-IT" dirty="0" smtClean="0">
                <a:solidFill>
                  <a:srgbClr val="0070C0"/>
                </a:solidFill>
              </a:rPr>
              <a:t>, </a:t>
            </a:r>
            <a:r>
              <a:rPr lang="it-IT" dirty="0" err="1" smtClean="0">
                <a:solidFill>
                  <a:srgbClr val="0070C0"/>
                </a:solidFill>
              </a:rPr>
              <a:t>significance</a:t>
            </a:r>
            <a:r>
              <a:rPr lang="it-IT" dirty="0" smtClean="0">
                <a:solidFill>
                  <a:srgbClr val="0070C0"/>
                </a:solidFill>
              </a:rPr>
              <a:t>, </a:t>
            </a:r>
            <a:r>
              <a:rPr lang="it-IT" dirty="0" err="1" smtClean="0">
                <a:solidFill>
                  <a:srgbClr val="0070C0"/>
                </a:solidFill>
              </a:rPr>
              <a:t>Wilks</a:t>
            </a:r>
            <a:r>
              <a:rPr lang="it-IT" dirty="0" smtClean="0">
                <a:solidFill>
                  <a:srgbClr val="0070C0"/>
                </a:solidFill>
              </a:rPr>
              <a:t>’ </a:t>
            </a:r>
            <a:r>
              <a:rPr lang="it-IT" dirty="0" err="1" smtClean="0">
                <a:solidFill>
                  <a:srgbClr val="0070C0"/>
                </a:solidFill>
              </a:rPr>
              <a:t>theorem</a:t>
            </a:r>
            <a:r>
              <a:rPr lang="it-IT" dirty="0" smtClean="0">
                <a:solidFill>
                  <a:srgbClr val="0070C0"/>
                </a:solidFill>
              </a:rPr>
              <a:t>, </a:t>
            </a:r>
            <a:r>
              <a:rPr lang="it-IT" dirty="0" err="1" smtClean="0">
                <a:solidFill>
                  <a:srgbClr val="0070C0"/>
                </a:solidFill>
              </a:rPr>
              <a:t>type</a:t>
            </a:r>
            <a:r>
              <a:rPr lang="it-IT" dirty="0" smtClean="0">
                <a:solidFill>
                  <a:srgbClr val="0070C0"/>
                </a:solidFill>
              </a:rPr>
              <a:t>-I and </a:t>
            </a:r>
            <a:r>
              <a:rPr lang="it-IT" dirty="0" err="1" smtClean="0">
                <a:solidFill>
                  <a:srgbClr val="0070C0"/>
                </a:solidFill>
              </a:rPr>
              <a:t>type</a:t>
            </a:r>
            <a:r>
              <a:rPr lang="it-IT" dirty="0" smtClean="0">
                <a:solidFill>
                  <a:srgbClr val="0070C0"/>
                </a:solidFill>
              </a:rPr>
              <a:t>-II </a:t>
            </a:r>
            <a:r>
              <a:rPr lang="it-IT" err="1" smtClean="0">
                <a:solidFill>
                  <a:srgbClr val="0070C0"/>
                </a:solidFill>
              </a:rPr>
              <a:t>error</a:t>
            </a:r>
            <a:r>
              <a:rPr lang="it-IT" smtClean="0">
                <a:solidFill>
                  <a:srgbClr val="0070C0"/>
                </a:solidFill>
              </a:rPr>
              <a:t> rates, Bayes' theorem</a:t>
            </a:r>
            <a:endParaRPr lang="it-IT" dirty="0" smtClean="0">
              <a:solidFill>
                <a:srgbClr val="0070C0"/>
              </a:solidFill>
            </a:endParaRPr>
          </a:p>
          <a:p>
            <a:pPr lvl="1"/>
            <a:endParaRPr lang="en-US" dirty="0" smtClean="0"/>
          </a:p>
          <a:p>
            <a:r>
              <a:rPr lang="en-US" b="1" smtClean="0"/>
              <a:t>The birth </a:t>
            </a:r>
            <a:r>
              <a:rPr lang="en-US" b="1" dirty="0" smtClean="0"/>
              <a:t>of the </a:t>
            </a:r>
            <a:r>
              <a:rPr lang="en-US" b="1" smtClean="0"/>
              <a:t>five-sigma criterion</a:t>
            </a:r>
            <a:endParaRPr lang="en-US" dirty="0" smtClean="0"/>
          </a:p>
          <a:p>
            <a:pPr lvl="1"/>
            <a:r>
              <a:rPr lang="en-US" dirty="0" smtClean="0"/>
              <a:t>Rosenfeld on exotic baryons</a:t>
            </a:r>
          </a:p>
          <a:p>
            <a:pPr lvl="1"/>
            <a:r>
              <a:rPr lang="en-US" dirty="0" smtClean="0"/>
              <a:t>Lynch and the </a:t>
            </a:r>
            <a:r>
              <a:rPr lang="en-US" smtClean="0"/>
              <a:t>GAME program</a:t>
            </a:r>
          </a:p>
          <a:p>
            <a:pPr lvl="1"/>
            <a:endParaRPr lang="en-US" smtClean="0"/>
          </a:p>
          <a:p>
            <a:r>
              <a:rPr lang="en-US" sz="5100" b="1">
                <a:solidFill>
                  <a:srgbClr val="FF0000"/>
                </a:solidFill>
              </a:rPr>
              <a:t>A</a:t>
            </a:r>
            <a:r>
              <a:rPr lang="en-US" sz="5100" b="1" smtClean="0">
                <a:solidFill>
                  <a:srgbClr val="FF0000"/>
                </a:solidFill>
              </a:rPr>
              <a:t>nomalies</a:t>
            </a:r>
            <a:r>
              <a:rPr lang="en-US" b="1" smtClean="0">
                <a:solidFill>
                  <a:srgbClr val="FF0000"/>
                </a:solidFill>
              </a:rPr>
              <a:t> </a:t>
            </a:r>
          </a:p>
          <a:p>
            <a:pPr lvl="1"/>
            <a:r>
              <a:rPr lang="it-IT" smtClean="0"/>
              <a:t>CDF stories</a:t>
            </a:r>
            <a:endParaRPr lang="en-US" dirty="0" smtClean="0"/>
          </a:p>
          <a:p>
            <a:pPr lvl="1"/>
            <a:r>
              <a:rPr lang="it-IT" smtClean="0"/>
              <a:t>Other successful </a:t>
            </a:r>
            <a:r>
              <a:rPr lang="it-IT" dirty="0" smtClean="0"/>
              <a:t>and </a:t>
            </a:r>
            <a:r>
              <a:rPr lang="it-IT" dirty="0" err="1" smtClean="0"/>
              <a:t>failed</a:t>
            </a:r>
            <a:r>
              <a:rPr lang="en-US" dirty="0" smtClean="0"/>
              <a:t> applications in </a:t>
            </a:r>
            <a:r>
              <a:rPr lang="en-US" smtClean="0"/>
              <a:t>recent times</a:t>
            </a:r>
          </a:p>
          <a:p>
            <a:pPr>
              <a:buNone/>
            </a:pPr>
            <a:endParaRPr lang="en-US" dirty="0" smtClean="0"/>
          </a:p>
          <a:p>
            <a:r>
              <a:rPr lang="en-US" b="1" dirty="0" smtClean="0"/>
              <a:t>The trouble </a:t>
            </a:r>
            <a:r>
              <a:rPr lang="en-US" b="1" smtClean="0"/>
              <a:t>with 5</a:t>
            </a:r>
            <a:r>
              <a:rPr lang="el-GR" b="1" smtClean="0"/>
              <a:t> σ</a:t>
            </a:r>
            <a:endParaRPr lang="en-US" b="1" dirty="0" smtClean="0"/>
          </a:p>
          <a:p>
            <a:pPr lvl="1"/>
            <a:r>
              <a:rPr lang="en-US" smtClean="0"/>
              <a:t>Ill-quantifiable trial factors</a:t>
            </a:r>
            <a:endParaRPr lang="en-US" dirty="0" smtClean="0"/>
          </a:p>
          <a:p>
            <a:pPr lvl="1"/>
            <a:r>
              <a:rPr lang="en-US" dirty="0" smtClean="0"/>
              <a:t>Subconscious Bayes factors</a:t>
            </a:r>
          </a:p>
          <a:p>
            <a:pPr lvl="1"/>
            <a:r>
              <a:rPr lang="en-US" dirty="0" smtClean="0"/>
              <a:t>Systematics</a:t>
            </a:r>
          </a:p>
          <a:p>
            <a:pPr lvl="1"/>
            <a:r>
              <a:rPr lang="en-US" dirty="0" smtClean="0"/>
              <a:t>The Jeffrey-Lindley paradox</a:t>
            </a:r>
          </a:p>
          <a:p>
            <a:pPr lvl="1"/>
            <a:endParaRPr lang="en-US" dirty="0" smtClean="0"/>
          </a:p>
          <a:p>
            <a:r>
              <a:rPr lang="en-US" b="1" dirty="0" smtClean="0">
                <a:solidFill>
                  <a:srgbClr val="0070C0"/>
                </a:solidFill>
              </a:rPr>
              <a:t>How to fix it ?</a:t>
            </a:r>
          </a:p>
          <a:p>
            <a:pPr lvl="1"/>
            <a:r>
              <a:rPr lang="en-US" dirty="0" smtClean="0">
                <a:solidFill>
                  <a:srgbClr val="0070C0"/>
                </a:solidFill>
              </a:rPr>
              <a:t>Lyons’ table</a:t>
            </a:r>
          </a:p>
          <a:p>
            <a:pPr lvl="1"/>
            <a:r>
              <a:rPr lang="it-IT" dirty="0" err="1" smtClean="0">
                <a:solidFill>
                  <a:srgbClr val="0070C0"/>
                </a:solidFill>
              </a:rPr>
              <a:t>Agreeing</a:t>
            </a:r>
            <a:r>
              <a:rPr lang="it-IT" dirty="0" smtClean="0">
                <a:solidFill>
                  <a:srgbClr val="0070C0"/>
                </a:solidFill>
              </a:rPr>
              <a:t> on </a:t>
            </a:r>
            <a:r>
              <a:rPr lang="it-IT" dirty="0" err="1" smtClean="0">
                <a:solidFill>
                  <a:srgbClr val="0070C0"/>
                </a:solidFill>
              </a:rPr>
              <a:t>flexible</a:t>
            </a:r>
            <a:r>
              <a:rPr lang="it-IT" dirty="0" smtClean="0">
                <a:solidFill>
                  <a:srgbClr val="0070C0"/>
                </a:solidFill>
              </a:rPr>
              <a:t> </a:t>
            </a:r>
            <a:r>
              <a:rPr lang="it-IT" dirty="0" err="1" smtClean="0">
                <a:solidFill>
                  <a:srgbClr val="0070C0"/>
                </a:solidFill>
              </a:rPr>
              <a:t>thresholds</a:t>
            </a:r>
            <a:endParaRPr lang="it-IT" dirty="0" smtClean="0">
              <a:solidFill>
                <a:srgbClr val="0070C0"/>
              </a:solidFill>
            </a:endParaRPr>
          </a:p>
          <a:p>
            <a:pPr marL="457200" lvl="1" indent="0">
              <a:buNone/>
            </a:pPr>
            <a:endParaRPr lang="it-IT"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3284984"/>
            <a:ext cx="2537678" cy="259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699792" y="3286725"/>
            <a:ext cx="1604222" cy="646331"/>
          </a:xfrm>
          <a:prstGeom prst="rect">
            <a:avLst/>
          </a:prstGeom>
          <a:noFill/>
        </p:spPr>
        <p:txBody>
          <a:bodyPr wrap="none" rtlCol="0">
            <a:spAutoFit/>
          </a:bodyPr>
          <a:lstStyle/>
          <a:p>
            <a:r>
              <a:rPr lang="en-US" b="1">
                <a:solidFill>
                  <a:srgbClr val="FF0000"/>
                </a:solidFill>
              </a:rPr>
              <a:t>in collider data</a:t>
            </a:r>
          </a:p>
          <a:p>
            <a:endParaRPr lang="en-US"/>
          </a:p>
        </p:txBody>
      </p:sp>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743183"/>
            <a:ext cx="2564177" cy="378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1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 fill="hold"/>
                                        <p:tgtEl>
                                          <p:spTgt spid="5"/>
                                        </p:tgtEl>
                                        <p:attrNameLst>
                                          <p:attrName>ppt_x</p:attrName>
                                        </p:attrNameLst>
                                      </p:cBhvr>
                                      <p:tavLst>
                                        <p:tav tm="0">
                                          <p:val>
                                            <p:strVal val="#ppt_x"/>
                                          </p:val>
                                        </p:tav>
                                        <p:tav tm="100000">
                                          <p:val>
                                            <p:strVal val="#ppt_x"/>
                                          </p:val>
                                        </p:tav>
                                      </p:tavLst>
                                    </p:anim>
                                    <p:anim calcmode="lin" valueType="num">
                                      <p:cBhvr additive="base">
                                        <p:cTn id="12"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 fill="hold"/>
                                        <p:tgtEl>
                                          <p:spTgt spid="4"/>
                                        </p:tgtEl>
                                        <p:attrNameLst>
                                          <p:attrName>ppt_x</p:attrName>
                                        </p:attrNameLst>
                                      </p:cBhvr>
                                      <p:tavLst>
                                        <p:tav tm="0">
                                          <p:val>
                                            <p:strVal val="#ppt_x"/>
                                          </p:val>
                                        </p:tav>
                                        <p:tav tm="100000">
                                          <p:val>
                                            <p:strVal val="#ppt_x"/>
                                          </p:val>
                                        </p:tav>
                                      </p:tavLst>
                                    </p:anim>
                                    <p:anim calcmode="lin" valueType="num">
                                      <p:cBhvr additive="base">
                                        <p:cTn id="18" dur="1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8002"/>
                                        </p:tgtEl>
                                        <p:attrNameLst>
                                          <p:attrName>style.visibility</p:attrName>
                                        </p:attrNameLst>
                                      </p:cBhvr>
                                      <p:to>
                                        <p:strVal val="visible"/>
                                      </p:to>
                                    </p:set>
                                    <p:anim calcmode="lin" valueType="num">
                                      <p:cBhvr additive="base">
                                        <p:cTn id="29" dur="500" fill="hold"/>
                                        <p:tgtEl>
                                          <p:spTgt spid="128002"/>
                                        </p:tgtEl>
                                        <p:attrNameLst>
                                          <p:attrName>ppt_x</p:attrName>
                                        </p:attrNameLst>
                                      </p:cBhvr>
                                      <p:tavLst>
                                        <p:tav tm="0">
                                          <p:val>
                                            <p:strVal val="#ppt_x"/>
                                          </p:val>
                                        </p:tav>
                                        <p:tav tm="100000">
                                          <p:val>
                                            <p:strVal val="#ppt_x"/>
                                          </p:val>
                                        </p:tav>
                                      </p:tavLst>
                                    </p:anim>
                                    <p:anim calcmode="lin" valueType="num">
                                      <p:cBhvr additive="base">
                                        <p:cTn id="30" dur="500" fill="hold"/>
                                        <p:tgtEl>
                                          <p:spTgt spid="12800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additive="base">
                                        <p:cTn id="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 calcmode="lin" valueType="num">
                                      <p:cBhvr additive="base">
                                        <p:cTn id="4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anim calcmode="lin" valueType="num">
                                      <p:cBhvr additive="base">
                                        <p:cTn id="5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 calcmode="lin" valueType="num">
                                      <p:cBhvr additive="base">
                                        <p:cTn id="5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 calcmode="lin" valueType="num">
                                      <p:cBhvr additive="base">
                                        <p:cTn id="59"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9" end="19"/>
                                            </p:txEl>
                                          </p:spTgt>
                                        </p:tgtEl>
                                        <p:attrNameLst>
                                          <p:attrName>style.visibility</p:attrName>
                                        </p:attrNameLst>
                                      </p:cBhvr>
                                      <p:to>
                                        <p:strVal val="visible"/>
                                      </p:to>
                                    </p:set>
                                    <p:anim calcmode="lin" valueType="num">
                                      <p:cBhvr additive="base">
                                        <p:cTn id="63"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2" y="0"/>
            <a:ext cx="4343400" cy="2217236"/>
          </a:xfrm>
        </p:spPr>
        <p:txBody>
          <a:bodyPr/>
          <a:lstStyle/>
          <a:p>
            <a:r>
              <a:rPr lang="it-IT" smtClean="0"/>
              <a:t>The Stage: CDF and the Tevatron</a:t>
            </a:r>
            <a:endParaRPr lang="en-US"/>
          </a:p>
        </p:txBody>
      </p:sp>
      <p:pic>
        <p:nvPicPr>
          <p:cNvPr id="132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05876"/>
            <a:ext cx="5580112" cy="445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074992"/>
            <a:ext cx="3783008" cy="378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276" y="0"/>
            <a:ext cx="4800724" cy="312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769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eggmet.jpg"/>
          <p:cNvPicPr>
            <a:picLocks noChangeAspect="1"/>
          </p:cNvPicPr>
          <p:nvPr/>
        </p:nvPicPr>
        <p:blipFill>
          <a:blip r:embed="rId2" cstate="print"/>
          <a:stretch>
            <a:fillRect/>
          </a:stretch>
        </p:blipFill>
        <p:spPr>
          <a:xfrm>
            <a:off x="4139952" y="3327712"/>
            <a:ext cx="5004048" cy="3557672"/>
          </a:xfrm>
          <a:prstGeom prst="rect">
            <a:avLst/>
          </a:prstGeom>
        </p:spPr>
      </p:pic>
      <p:sp>
        <p:nvSpPr>
          <p:cNvPr id="2" name="Titolo 1"/>
          <p:cNvSpPr>
            <a:spLocks noGrp="1"/>
          </p:cNvSpPr>
          <p:nvPr>
            <p:ph type="title"/>
          </p:nvPr>
        </p:nvSpPr>
        <p:spPr>
          <a:xfrm>
            <a:off x="395536" y="0"/>
            <a:ext cx="8229600" cy="1143000"/>
          </a:xfrm>
        </p:spPr>
        <p:txBody>
          <a:bodyPr/>
          <a:lstStyle/>
          <a:p>
            <a:r>
              <a:rPr lang="it-IT" smtClean="0"/>
              <a:t>The Impossible Event</a:t>
            </a:r>
            <a:endParaRPr lang="en-US"/>
          </a:p>
        </p:txBody>
      </p:sp>
      <p:sp>
        <p:nvSpPr>
          <p:cNvPr id="3" name="Segnaposto contenuto 2"/>
          <p:cNvSpPr>
            <a:spLocks noGrp="1"/>
          </p:cNvSpPr>
          <p:nvPr>
            <p:ph idx="1"/>
          </p:nvPr>
        </p:nvSpPr>
        <p:spPr>
          <a:xfrm>
            <a:off x="-252536" y="3429000"/>
            <a:ext cx="5040560" cy="2554363"/>
          </a:xfrm>
        </p:spPr>
        <p:txBody>
          <a:bodyPr>
            <a:normAutofit fontScale="62500" lnSpcReduction="20000"/>
          </a:bodyPr>
          <a:lstStyle/>
          <a:p>
            <a:pPr lvl="1"/>
            <a:r>
              <a:rPr lang="it-IT" smtClean="0"/>
              <a:t>The observation</a:t>
            </a:r>
            <a:r>
              <a:rPr lang="it-IT" b="1" smtClean="0">
                <a:solidFill>
                  <a:srgbClr val="1BB52A"/>
                </a:solidFill>
              </a:rPr>
              <a:t>[10]</a:t>
            </a:r>
            <a:r>
              <a:rPr lang="it-IT" smtClean="0"/>
              <a:t> caused a whole institution to dive in a 10-year-long campaign to find “cousins” and search for an exotic explanation; it also caused dozens of theoretical papers and revamping or development of SUSY models</a:t>
            </a:r>
          </a:p>
          <a:p>
            <a:pPr lvl="1"/>
            <a:endParaRPr lang="it-IT" smtClean="0"/>
          </a:p>
          <a:p>
            <a:pPr lvl="1"/>
            <a:endParaRPr lang="it-IT" smtClean="0"/>
          </a:p>
          <a:p>
            <a:pPr lvl="1"/>
            <a:r>
              <a:rPr lang="it-IT" smtClean="0">
                <a:solidFill>
                  <a:srgbClr val="FF0000"/>
                </a:solidFill>
              </a:rPr>
              <a:t>In Run 2 no similar events were found; DZERO never saw anything similar either</a:t>
            </a:r>
          </a:p>
          <a:p>
            <a:pPr lvl="1">
              <a:buNone/>
            </a:pPr>
            <a:endParaRPr lang="en-US"/>
          </a:p>
        </p:txBody>
      </p:sp>
      <p:sp>
        <p:nvSpPr>
          <p:cNvPr id="5" name="CasellaDiTesto 4"/>
          <p:cNvSpPr txBox="1"/>
          <p:nvPr/>
        </p:nvSpPr>
        <p:spPr>
          <a:xfrm>
            <a:off x="179512" y="1326247"/>
            <a:ext cx="8748464" cy="2246769"/>
          </a:xfrm>
          <a:prstGeom prst="rect">
            <a:avLst/>
          </a:prstGeom>
          <a:noFill/>
        </p:spPr>
        <p:txBody>
          <a:bodyPr wrap="square" rtlCol="0">
            <a:spAutoFit/>
          </a:bodyPr>
          <a:lstStyle/>
          <a:p>
            <a:r>
              <a:rPr lang="it-IT" sz="2000" smtClean="0"/>
              <a:t>In April 1995 CDF collected an event which </a:t>
            </a:r>
            <a:r>
              <a:rPr lang="it-IT" sz="2000" smtClean="0">
                <a:solidFill>
                  <a:srgbClr val="FF0000"/>
                </a:solidFill>
              </a:rPr>
              <a:t>fired four distinct “alarm bells” by a monitoring trigger</a:t>
            </a:r>
            <a:r>
              <a:rPr lang="it-IT" sz="2000" smtClean="0"/>
              <a:t>. It featured two clean electrons, two clean photons, large missing transverse energy, and </a:t>
            </a:r>
            <a:r>
              <a:rPr lang="it-IT" sz="2000" i="1" smtClean="0"/>
              <a:t>nothing else</a:t>
            </a:r>
          </a:p>
          <a:p>
            <a:endParaRPr lang="it-IT" sz="2000" b="1" smtClean="0"/>
          </a:p>
          <a:p>
            <a:r>
              <a:rPr lang="it-IT" sz="2000" b="1" smtClean="0"/>
              <a:t>It could be nothing! </a:t>
            </a:r>
            <a:r>
              <a:rPr lang="it-IT" sz="2000" smtClean="0"/>
              <a:t>No SM process appeared to come close to explain its presence. Possible backgrounds were estimated below 10</a:t>
            </a:r>
            <a:r>
              <a:rPr lang="it-IT" sz="2000" baseline="30000" smtClean="0"/>
              <a:t>-7</a:t>
            </a:r>
            <a:r>
              <a:rPr lang="it-IT" sz="2000" smtClean="0"/>
              <a:t>, a </a:t>
            </a:r>
            <a:r>
              <a:rPr lang="it-IT" sz="2000" u="sng" smtClean="0"/>
              <a:t>6-sigma</a:t>
            </a:r>
            <a:r>
              <a:rPr lang="it-IT" sz="2000" smtClean="0"/>
              <a:t> find</a:t>
            </a:r>
          </a:p>
          <a:p>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a:bodyPr>
          <a:lstStyle/>
          <a:p>
            <a:r>
              <a:rPr lang="it-IT" smtClean="0"/>
              <a:t>The Fat-Jets Bump</a:t>
            </a:r>
            <a:endParaRPr lang="en-US"/>
          </a:p>
        </p:txBody>
      </p:sp>
      <p:sp>
        <p:nvSpPr>
          <p:cNvPr id="3" name="Segnaposto contenuto 2"/>
          <p:cNvSpPr>
            <a:spLocks noGrp="1"/>
          </p:cNvSpPr>
          <p:nvPr>
            <p:ph idx="1"/>
          </p:nvPr>
        </p:nvSpPr>
        <p:spPr>
          <a:xfrm>
            <a:off x="25092" y="1454581"/>
            <a:ext cx="8856984" cy="1368152"/>
          </a:xfrm>
        </p:spPr>
        <p:txBody>
          <a:bodyPr>
            <a:normAutofit fontScale="77500" lnSpcReduction="20000"/>
          </a:bodyPr>
          <a:lstStyle/>
          <a:p>
            <a:pPr>
              <a:buNone/>
            </a:pPr>
            <a:r>
              <a:rPr lang="it-IT" smtClean="0"/>
              <a:t>	While in the process of searching for "cousins" of the ee</a:t>
            </a:r>
            <a:r>
              <a:rPr lang="el-GR" smtClean="0"/>
              <a:t>γγ</a:t>
            </a:r>
            <a:r>
              <a:rPr lang="it-IT" smtClean="0"/>
              <a:t>+ME</a:t>
            </a:r>
            <a:r>
              <a:rPr lang="it-IT" baseline="-25000" smtClean="0"/>
              <a:t>T</a:t>
            </a:r>
            <a:r>
              <a:rPr lang="it-IT" smtClean="0"/>
              <a:t> event, In 1996 CDF found a </a:t>
            </a:r>
            <a:r>
              <a:rPr lang="it-IT" smtClean="0">
                <a:solidFill>
                  <a:srgbClr val="FF0000"/>
                </a:solidFill>
              </a:rPr>
              <a:t>clear resonance structure of b-quark jet pairs at 110 GeV</a:t>
            </a:r>
            <a:r>
              <a:rPr lang="it-IT" smtClean="0"/>
              <a:t>, produced in association with photons</a:t>
            </a:r>
          </a:p>
          <a:p>
            <a:pPr lvl="1"/>
            <a:endParaRPr lang="it-IT" smtClean="0">
              <a:sym typeface="Wingdings" pitchFamily="2" charset="2"/>
            </a:endParaRPr>
          </a:p>
        </p:txBody>
      </p:sp>
      <p:sp>
        <p:nvSpPr>
          <p:cNvPr id="5" name="CasellaDiTesto 4"/>
          <p:cNvSpPr txBox="1"/>
          <p:nvPr/>
        </p:nvSpPr>
        <p:spPr>
          <a:xfrm>
            <a:off x="97546" y="2827304"/>
            <a:ext cx="4824536" cy="3416320"/>
          </a:xfrm>
          <a:prstGeom prst="rect">
            <a:avLst/>
          </a:prstGeom>
          <a:noFill/>
        </p:spPr>
        <p:txBody>
          <a:bodyPr wrap="square" rtlCol="0">
            <a:spAutoFit/>
          </a:bodyPr>
          <a:lstStyle/>
          <a:p>
            <a:pPr marL="0" lvl="1"/>
            <a:r>
              <a:rPr lang="it-IT"/>
              <a:t>The signal </a:t>
            </a:r>
            <a:r>
              <a:rPr lang="it-IT" b="1">
                <a:solidFill>
                  <a:srgbClr val="1BB52A"/>
                </a:solidFill>
              </a:rPr>
              <a:t>[11]</a:t>
            </a:r>
            <a:r>
              <a:rPr lang="it-IT"/>
              <a:t> had </a:t>
            </a:r>
            <a:r>
              <a:rPr lang="it-IT" u="sng"/>
              <a:t>almost 4</a:t>
            </a:r>
            <a:r>
              <a:rPr lang="el-GR" u="sng"/>
              <a:t>σ</a:t>
            </a:r>
            <a:r>
              <a:rPr lang="it-IT" u="sng"/>
              <a:t> significance </a:t>
            </a:r>
            <a:r>
              <a:rPr lang="it-IT"/>
              <a:t>and looked quite good – but there was no compelling theoretical support for the state, no additional evidence in orthogonal samples, and the significance did not pass the threshold for discovery</a:t>
            </a:r>
            <a:r>
              <a:rPr lang="it-IT" smtClean="0"/>
              <a:t>.</a:t>
            </a:r>
          </a:p>
          <a:p>
            <a:pPr marL="0" lvl="1"/>
            <a:endParaRPr lang="it-IT">
              <a:sym typeface="Wingdings" pitchFamily="2" charset="2"/>
            </a:endParaRPr>
          </a:p>
          <a:p>
            <a:pPr marL="0" lvl="1"/>
            <a:r>
              <a:rPr lang="it-IT" smtClean="0">
                <a:sym typeface="Wingdings" pitchFamily="2" charset="2"/>
              </a:rPr>
              <a:t>In addition, it was only significant when using a wide R=1.0 clustering radius…</a:t>
            </a:r>
            <a:endParaRPr lang="it-IT">
              <a:sym typeface="Wingdings" pitchFamily="2" charset="2"/>
            </a:endParaRPr>
          </a:p>
          <a:p>
            <a:endParaRPr lang="it-IT" smtClean="0"/>
          </a:p>
          <a:p>
            <a:r>
              <a:rPr lang="it-IT" smtClean="0"/>
              <a:t>Nothing similar resurfaced in Run 2 data, and the effect was archived.</a:t>
            </a:r>
            <a:endParaRPr lang="en-US"/>
          </a:p>
        </p:txBody>
      </p:sp>
      <p:sp>
        <p:nvSpPr>
          <p:cNvPr id="6" name="CasellaDiTesto 5"/>
          <p:cNvSpPr txBox="1"/>
          <p:nvPr/>
        </p:nvSpPr>
        <p:spPr>
          <a:xfrm>
            <a:off x="4996736" y="6165304"/>
            <a:ext cx="4039760" cy="646331"/>
          </a:xfrm>
          <a:prstGeom prst="rect">
            <a:avLst/>
          </a:prstGeom>
          <a:noFill/>
        </p:spPr>
        <p:txBody>
          <a:bodyPr wrap="none" rtlCol="0">
            <a:spAutoFit/>
          </a:bodyPr>
          <a:lstStyle/>
          <a:p>
            <a:r>
              <a:rPr lang="it-IT" i="1" smtClean="0"/>
              <a:t>Background-subtracted mass distribution</a:t>
            </a:r>
          </a:p>
          <a:p>
            <a:r>
              <a:rPr lang="it-IT" i="1"/>
              <a:t>o</a:t>
            </a:r>
            <a:r>
              <a:rPr lang="it-IT" i="1" smtClean="0"/>
              <a:t>f b-tagged jet pairs in photon events</a:t>
            </a:r>
            <a:endParaRPr lang="en-US" i="1"/>
          </a:p>
        </p:txBody>
      </p:sp>
      <p:sp>
        <p:nvSpPr>
          <p:cNvPr id="7" name="CasellaDiTesto 6"/>
          <p:cNvSpPr txBox="1"/>
          <p:nvPr/>
        </p:nvSpPr>
        <p:spPr>
          <a:xfrm>
            <a:off x="6732240" y="3789040"/>
            <a:ext cx="2072299" cy="523220"/>
          </a:xfrm>
          <a:prstGeom prst="rect">
            <a:avLst/>
          </a:prstGeom>
          <a:noFill/>
          <a:scene3d>
            <a:camera prst="orthographicFront">
              <a:rot lat="0" lon="0" rev="3000000"/>
            </a:camera>
            <a:lightRig rig="threePt" dir="t"/>
          </a:scene3d>
        </p:spPr>
        <p:txBody>
          <a:bodyPr wrap="none" rtlCol="0">
            <a:spAutoFit/>
          </a:bodyPr>
          <a:lstStyle/>
          <a:p>
            <a:r>
              <a:rPr lang="it-IT" sz="2800" b="1" smtClean="0"/>
              <a:t>CDF PRIVATE</a:t>
            </a:r>
            <a:endParaRPr lang="en-US" sz="2800" b="1"/>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The Higgs Wannabe</a:t>
            </a:r>
            <a:endParaRPr lang="en-US"/>
          </a:p>
        </p:txBody>
      </p:sp>
      <p:sp>
        <p:nvSpPr>
          <p:cNvPr id="3" name="Segnaposto contenuto 2"/>
          <p:cNvSpPr>
            <a:spLocks noGrp="1"/>
          </p:cNvSpPr>
          <p:nvPr>
            <p:ph idx="1"/>
          </p:nvPr>
        </p:nvSpPr>
        <p:spPr>
          <a:xfrm>
            <a:off x="457200" y="1600200"/>
            <a:ext cx="4474840" cy="5141168"/>
          </a:xfrm>
        </p:spPr>
        <p:txBody>
          <a:bodyPr>
            <a:normAutofit fontScale="55000" lnSpcReduction="20000"/>
          </a:bodyPr>
          <a:lstStyle/>
          <a:p>
            <a:r>
              <a:rPr lang="it-IT" smtClean="0"/>
              <a:t>The dijet bump in bb</a:t>
            </a:r>
            <a:r>
              <a:rPr lang="el-GR" smtClean="0"/>
              <a:t>γ</a:t>
            </a:r>
            <a:r>
              <a:rPr lang="en-US" smtClean="0"/>
              <a:t> events was not the only one to keep CDF researchers excited. In the winter of 1996 another similar bump surfaced in W</a:t>
            </a:r>
            <a:r>
              <a:rPr lang="it-IT" smtClean="0"/>
              <a:t>+jj events with b-tags</a:t>
            </a:r>
          </a:p>
          <a:p>
            <a:r>
              <a:rPr lang="it-IT" smtClean="0"/>
              <a:t>Two different groups eyed the anomaly and </a:t>
            </a:r>
            <a:r>
              <a:rPr lang="it-IT" smtClean="0">
                <a:solidFill>
                  <a:srgbClr val="FF0000"/>
                </a:solidFill>
              </a:rPr>
              <a:t>a fierce "CDF notes" fight ensued</a:t>
            </a:r>
          </a:p>
          <a:p>
            <a:endParaRPr lang="it-IT" smtClean="0">
              <a:solidFill>
                <a:srgbClr val="FF0000"/>
              </a:solidFill>
            </a:endParaRPr>
          </a:p>
          <a:p>
            <a:r>
              <a:rPr lang="it-IT" smtClean="0"/>
              <a:t>The signal was again hard to explain, and suggestive of an anomalous Higgs production, but there was no way to confirm it. </a:t>
            </a:r>
          </a:p>
          <a:p>
            <a:endParaRPr lang="it-IT"/>
          </a:p>
          <a:p>
            <a:r>
              <a:rPr lang="it-IT" smtClean="0"/>
              <a:t>Upon closer inspection it turned out that some of the jets were not of good quality, that the event selections were somewhat fine-tuned, etcetera. The effect was finally archived </a:t>
            </a:r>
          </a:p>
          <a:p>
            <a:r>
              <a:rPr lang="it-IT" smtClean="0"/>
              <a:t>Interestingly, </a:t>
            </a:r>
            <a:r>
              <a:rPr lang="it-IT" smtClean="0">
                <a:solidFill>
                  <a:srgbClr val="0070C0"/>
                </a:solidFill>
              </a:rPr>
              <a:t>the events that made it up ended up being part of a bigger controversy later on</a:t>
            </a:r>
            <a:endParaRPr lang="en-US">
              <a:solidFill>
                <a:srgbClr val="0070C0"/>
              </a:solidFill>
            </a:endParaRPr>
          </a:p>
        </p:txBody>
      </p:sp>
      <p:sp>
        <p:nvSpPr>
          <p:cNvPr id="6" name="CasellaDiTesto 5"/>
          <p:cNvSpPr txBox="1"/>
          <p:nvPr/>
        </p:nvSpPr>
        <p:spPr>
          <a:xfrm>
            <a:off x="6588224" y="5445224"/>
            <a:ext cx="2072299" cy="523220"/>
          </a:xfrm>
          <a:prstGeom prst="rect">
            <a:avLst/>
          </a:prstGeom>
          <a:noFill/>
          <a:scene3d>
            <a:camera prst="orthographicFront">
              <a:rot lat="0" lon="0" rev="3000000"/>
            </a:camera>
            <a:lightRig rig="threePt" dir="t"/>
          </a:scene3d>
        </p:spPr>
        <p:txBody>
          <a:bodyPr wrap="none" rtlCol="0">
            <a:spAutoFit/>
          </a:bodyPr>
          <a:lstStyle/>
          <a:p>
            <a:r>
              <a:rPr lang="it-IT" sz="2800" b="1" smtClean="0"/>
              <a:t>CDF PRIVATE</a:t>
            </a:r>
            <a:endParaRPr lang="en-US" sz="2800" b="1"/>
          </a:p>
        </p:txBody>
      </p:sp>
      <p:sp>
        <p:nvSpPr>
          <p:cNvPr id="7" name="CasellaDiTesto 6"/>
          <p:cNvSpPr txBox="1"/>
          <p:nvPr/>
        </p:nvSpPr>
        <p:spPr>
          <a:xfrm>
            <a:off x="6748173" y="2833772"/>
            <a:ext cx="2072299" cy="523220"/>
          </a:xfrm>
          <a:prstGeom prst="rect">
            <a:avLst/>
          </a:prstGeom>
          <a:noFill/>
          <a:scene3d>
            <a:camera prst="orthographicFront">
              <a:rot lat="0" lon="0" rev="3000000"/>
            </a:camera>
            <a:lightRig rig="threePt" dir="t"/>
          </a:scene3d>
        </p:spPr>
        <p:txBody>
          <a:bodyPr wrap="none" rtlCol="0">
            <a:spAutoFit/>
          </a:bodyPr>
          <a:lstStyle/>
          <a:p>
            <a:r>
              <a:rPr lang="it-IT" sz="2800" b="1" smtClean="0"/>
              <a:t>CDF PRIVATE</a:t>
            </a:r>
            <a:endParaRPr lang="en-US" sz="2800" b="1"/>
          </a:p>
        </p:txBody>
      </p:sp>
    </p:spTree>
    <p:extLst>
      <p:ext uri="{BB962C8B-B14F-4D97-AF65-F5344CB8AC3E}">
        <p14:creationId xmlns:p14="http://schemas.microsoft.com/office/powerpoint/2010/main" val="3279145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156" y="34273"/>
            <a:ext cx="4692859" cy="1143000"/>
          </a:xfrm>
        </p:spPr>
        <p:txBody>
          <a:bodyPr/>
          <a:lstStyle/>
          <a:p>
            <a:r>
              <a:rPr lang="it-IT" smtClean="0"/>
              <a:t>Preon Dreams</a:t>
            </a:r>
            <a:endParaRPr lang="en-US"/>
          </a:p>
        </p:txBody>
      </p:sp>
      <p:sp>
        <p:nvSpPr>
          <p:cNvPr id="3" name="Segnaposto contenuto 2"/>
          <p:cNvSpPr>
            <a:spLocks noGrp="1"/>
          </p:cNvSpPr>
          <p:nvPr>
            <p:ph idx="1"/>
          </p:nvPr>
        </p:nvSpPr>
        <p:spPr>
          <a:xfrm>
            <a:off x="11077" y="1340768"/>
            <a:ext cx="4560923" cy="5501476"/>
          </a:xfrm>
        </p:spPr>
        <p:txBody>
          <a:bodyPr>
            <a:normAutofit fontScale="55000" lnSpcReduction="20000"/>
          </a:bodyPr>
          <a:lstStyle/>
          <a:p>
            <a:r>
              <a:rPr lang="it-IT" smtClean="0"/>
              <a:t>In 1996 CDF published a jet E</a:t>
            </a:r>
            <a:r>
              <a:rPr lang="it-IT" baseline="-25000" smtClean="0"/>
              <a:t>T</a:t>
            </a:r>
            <a:r>
              <a:rPr lang="it-IT" smtClean="0"/>
              <a:t>-differential cross section measurement which appeared to support </a:t>
            </a:r>
            <a:r>
              <a:rPr lang="it-IT" b="1" smtClean="0"/>
              <a:t>quark compositeness</a:t>
            </a:r>
          </a:p>
          <a:p>
            <a:endParaRPr lang="it-IT" b="1" smtClean="0"/>
          </a:p>
          <a:p>
            <a:r>
              <a:rPr lang="it-IT" smtClean="0"/>
              <a:t>That was preceded by endless internal discussions on how to estimate the significance of the effect. </a:t>
            </a:r>
          </a:p>
          <a:p>
            <a:r>
              <a:rPr lang="it-IT" smtClean="0">
                <a:solidFill>
                  <a:srgbClr val="0070C0"/>
                </a:solidFill>
              </a:rPr>
              <a:t>Estimates went from p=0.01 to significances of over 3-sigma</a:t>
            </a:r>
          </a:p>
          <a:p>
            <a:endParaRPr lang="it-IT" smtClean="0">
              <a:solidFill>
                <a:srgbClr val="FF0000"/>
              </a:solidFill>
            </a:endParaRPr>
          </a:p>
          <a:p>
            <a:endParaRPr lang="it-IT">
              <a:solidFill>
                <a:srgbClr val="FF0000"/>
              </a:solidFill>
            </a:endParaRPr>
          </a:p>
          <a:p>
            <a:endParaRPr lang="it-IT" smtClean="0">
              <a:solidFill>
                <a:srgbClr val="FF0000"/>
              </a:solidFill>
            </a:endParaRPr>
          </a:p>
          <a:p>
            <a:endParaRPr lang="it-IT">
              <a:solidFill>
                <a:srgbClr val="FF0000"/>
              </a:solidFill>
            </a:endParaRPr>
          </a:p>
          <a:p>
            <a:r>
              <a:rPr lang="it-IT" smtClean="0">
                <a:solidFill>
                  <a:srgbClr val="FF0000"/>
                </a:solidFill>
              </a:rPr>
              <a:t>A media storm hit the experiment as reporters spun the story evidencing the "New Physics" interpretations</a:t>
            </a:r>
          </a:p>
          <a:p>
            <a:endParaRPr lang="it-IT" smtClean="0"/>
          </a:p>
          <a:p>
            <a:r>
              <a:rPr lang="it-IT" smtClean="0"/>
              <a:t>Soon a theoretical reanalysis showed how it was possible to tweak the "parton distribution functions" in the proton to accommodate the observed effect</a:t>
            </a:r>
            <a:endParaRPr lang="en-US"/>
          </a:p>
        </p:txBody>
      </p:sp>
      <p:pic>
        <p:nvPicPr>
          <p:cNvPr id="129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736" y="3793502"/>
            <a:ext cx="4499992" cy="88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4426" y="4684546"/>
            <a:ext cx="3565616" cy="114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5928548"/>
            <a:ext cx="2737842" cy="92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602" y="17026"/>
            <a:ext cx="3821398" cy="370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ccia a destra 3"/>
          <p:cNvSpPr/>
          <p:nvPr/>
        </p:nvSpPr>
        <p:spPr>
          <a:xfrm>
            <a:off x="4355976" y="4712393"/>
            <a:ext cx="792088" cy="7455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2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 calcmode="lin" valueType="num">
                                      <p:cBhvr additive="base">
                                        <p:cTn id="1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9027"/>
                                        </p:tgtEl>
                                        <p:attrNameLst>
                                          <p:attrName>style.visibility</p:attrName>
                                        </p:attrNameLst>
                                      </p:cBhvr>
                                      <p:to>
                                        <p:strVal val="visible"/>
                                      </p:to>
                                    </p:set>
                                    <p:anim calcmode="lin" valueType="num">
                                      <p:cBhvr additive="base">
                                        <p:cTn id="15" dur="500" fill="hold"/>
                                        <p:tgtEl>
                                          <p:spTgt spid="129027"/>
                                        </p:tgtEl>
                                        <p:attrNameLst>
                                          <p:attrName>ppt_x</p:attrName>
                                        </p:attrNameLst>
                                      </p:cBhvr>
                                      <p:tavLst>
                                        <p:tav tm="0">
                                          <p:val>
                                            <p:strVal val="#ppt_x"/>
                                          </p:val>
                                        </p:tav>
                                        <p:tav tm="100000">
                                          <p:val>
                                            <p:strVal val="#ppt_x"/>
                                          </p:val>
                                        </p:tav>
                                      </p:tavLst>
                                    </p:anim>
                                    <p:anim calcmode="lin" valueType="num">
                                      <p:cBhvr additive="base">
                                        <p:cTn id="16" dur="500" fill="hold"/>
                                        <p:tgtEl>
                                          <p:spTgt spid="1290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9028"/>
                                        </p:tgtEl>
                                        <p:attrNameLst>
                                          <p:attrName>style.visibility</p:attrName>
                                        </p:attrNameLst>
                                      </p:cBhvr>
                                      <p:to>
                                        <p:strVal val="visible"/>
                                      </p:to>
                                    </p:set>
                                    <p:anim calcmode="lin" valueType="num">
                                      <p:cBhvr additive="base">
                                        <p:cTn id="19" dur="500" fill="hold"/>
                                        <p:tgtEl>
                                          <p:spTgt spid="129028"/>
                                        </p:tgtEl>
                                        <p:attrNameLst>
                                          <p:attrName>ppt_x</p:attrName>
                                        </p:attrNameLst>
                                      </p:cBhvr>
                                      <p:tavLst>
                                        <p:tav tm="0">
                                          <p:val>
                                            <p:strVal val="#ppt_x"/>
                                          </p:val>
                                        </p:tav>
                                        <p:tav tm="100000">
                                          <p:val>
                                            <p:strVal val="#ppt_x"/>
                                          </p:val>
                                        </p:tav>
                                      </p:tavLst>
                                    </p:anim>
                                    <p:anim calcmode="lin" valueType="num">
                                      <p:cBhvr additive="base">
                                        <p:cTn id="20" dur="500" fill="hold"/>
                                        <p:tgtEl>
                                          <p:spTgt spid="1290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9026"/>
                                        </p:tgtEl>
                                        <p:attrNameLst>
                                          <p:attrName>style.visibility</p:attrName>
                                        </p:attrNameLst>
                                      </p:cBhvr>
                                      <p:to>
                                        <p:strVal val="visible"/>
                                      </p:to>
                                    </p:set>
                                    <p:anim calcmode="lin" valueType="num">
                                      <p:cBhvr additive="base">
                                        <p:cTn id="27" dur="500" fill="hold"/>
                                        <p:tgtEl>
                                          <p:spTgt spid="129026"/>
                                        </p:tgtEl>
                                        <p:attrNameLst>
                                          <p:attrName>ppt_x</p:attrName>
                                        </p:attrNameLst>
                                      </p:cBhvr>
                                      <p:tavLst>
                                        <p:tav tm="0">
                                          <p:val>
                                            <p:strVal val="#ppt_x"/>
                                          </p:val>
                                        </p:tav>
                                        <p:tav tm="100000">
                                          <p:val>
                                            <p:strVal val="#ppt_x"/>
                                          </p:val>
                                        </p:tav>
                                      </p:tavLst>
                                    </p:anim>
                                    <p:anim calcmode="lin" valueType="num">
                                      <p:cBhvr additive="base">
                                        <p:cTn id="28" dur="500" fill="hold"/>
                                        <p:tgtEl>
                                          <p:spTgt spid="129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The Superjets</a:t>
            </a:r>
            <a:endParaRPr lang="en-US"/>
          </a:p>
        </p:txBody>
      </p:sp>
      <p:pic>
        <p:nvPicPr>
          <p:cNvPr id="4" name="Picture 2"/>
          <p:cNvPicPr>
            <a:picLocks noChangeAspect="1" noChangeArrowheads="1"/>
          </p:cNvPicPr>
          <p:nvPr/>
        </p:nvPicPr>
        <p:blipFill>
          <a:blip r:embed="rId2" cstate="print"/>
          <a:srcRect/>
          <a:stretch>
            <a:fillRect/>
          </a:stretch>
        </p:blipFill>
        <p:spPr bwMode="auto">
          <a:xfrm>
            <a:off x="6732241" y="1316561"/>
            <a:ext cx="2411760" cy="5541439"/>
          </a:xfrm>
          <a:prstGeom prst="rect">
            <a:avLst/>
          </a:prstGeom>
          <a:noFill/>
          <a:ln w="9525">
            <a:noFill/>
            <a:miter lim="800000"/>
            <a:headEnd/>
            <a:tailEnd/>
          </a:ln>
        </p:spPr>
      </p:pic>
      <p:sp>
        <p:nvSpPr>
          <p:cNvPr id="5" name="CasellaDiTesto 4"/>
          <p:cNvSpPr txBox="1"/>
          <p:nvPr/>
        </p:nvSpPr>
        <p:spPr>
          <a:xfrm>
            <a:off x="467544" y="2060848"/>
            <a:ext cx="5832648" cy="3785652"/>
          </a:xfrm>
          <a:prstGeom prst="rect">
            <a:avLst/>
          </a:prstGeom>
          <a:noFill/>
        </p:spPr>
        <p:txBody>
          <a:bodyPr wrap="square" rtlCol="0">
            <a:spAutoFit/>
          </a:bodyPr>
          <a:lstStyle/>
          <a:p>
            <a:pPr>
              <a:lnSpc>
                <a:spcPct val="80000"/>
              </a:lnSpc>
            </a:pPr>
            <a:r>
              <a:rPr lang="it-IT" sz="2000" smtClean="0">
                <a:sym typeface="Wingdings" pitchFamily="2" charset="2"/>
              </a:rPr>
              <a:t>As a spin-off of the top discovery and cross section measurement,  in 1998 </a:t>
            </a:r>
            <a:r>
              <a:rPr lang="it-IT" sz="2000" smtClean="0">
                <a:solidFill>
                  <a:srgbClr val="FF0000"/>
                </a:solidFill>
                <a:sym typeface="Wingdings" pitchFamily="2" charset="2"/>
              </a:rPr>
              <a:t>CDF observed 13 “superjet” events</a:t>
            </a:r>
            <a:r>
              <a:rPr lang="it-IT" sz="2000" smtClean="0">
                <a:sym typeface="Wingdings" pitchFamily="2" charset="2"/>
              </a:rPr>
              <a:t> in the W+2,3-jet sample; a 3</a:t>
            </a:r>
            <a:r>
              <a:rPr lang="el-GR" sz="2000" smtClean="0">
                <a:sym typeface="Wingdings" pitchFamily="2" charset="2"/>
              </a:rPr>
              <a:t>σ</a:t>
            </a:r>
            <a:r>
              <a:rPr lang="it-IT" sz="2000" smtClean="0">
                <a:sym typeface="Wingdings" pitchFamily="2" charset="2"/>
              </a:rPr>
              <a:t> excess from background expectations (4+-1 events) but </a:t>
            </a:r>
            <a:r>
              <a:rPr lang="it-IT" sz="2000" b="1" smtClean="0">
                <a:sym typeface="Wingdings" pitchFamily="2" charset="2"/>
              </a:rPr>
              <a:t>weird kinematics in addition</a:t>
            </a:r>
          </a:p>
          <a:p>
            <a:pPr>
              <a:lnSpc>
                <a:spcPct val="80000"/>
              </a:lnSpc>
            </a:pPr>
            <a:endParaRPr lang="it-IT" sz="2000" b="1" smtClean="0">
              <a:sym typeface="Wingdings" pitchFamily="2" charset="2"/>
            </a:endParaRPr>
          </a:p>
          <a:p>
            <a:pPr>
              <a:lnSpc>
                <a:spcPct val="80000"/>
              </a:lnSpc>
            </a:pPr>
            <a:endParaRPr lang="it-IT" sz="2000" smtClean="0">
              <a:sym typeface="Wingdings" pitchFamily="2" charset="2"/>
            </a:endParaRPr>
          </a:p>
          <a:p>
            <a:pPr>
              <a:lnSpc>
                <a:spcPct val="80000"/>
              </a:lnSpc>
            </a:pPr>
            <a:r>
              <a:rPr lang="it-IT" sz="2000" smtClean="0">
                <a:sym typeface="Wingdings" pitchFamily="2" charset="2"/>
              </a:rPr>
              <a:t>Checking a “complete set” of kinematical variables yielded a combined significance in the </a:t>
            </a:r>
            <a:r>
              <a:rPr lang="it-IT" sz="2000" u="sng" smtClean="0">
                <a:sym typeface="Wingdings" pitchFamily="2" charset="2"/>
              </a:rPr>
              <a:t>6</a:t>
            </a:r>
            <a:r>
              <a:rPr lang="el-GR" sz="2000" u="sng" smtClean="0">
                <a:sym typeface="Wingdings" pitchFamily="2" charset="2"/>
              </a:rPr>
              <a:t>σ </a:t>
            </a:r>
            <a:r>
              <a:rPr lang="it-IT" sz="2000" u="sng" smtClean="0">
                <a:sym typeface="Wingdings" pitchFamily="2" charset="2"/>
              </a:rPr>
              <a:t>ballpark</a:t>
            </a:r>
          </a:p>
          <a:p>
            <a:pPr>
              <a:lnSpc>
                <a:spcPct val="80000"/>
              </a:lnSpc>
            </a:pPr>
            <a:endParaRPr lang="it-IT" sz="2000" smtClean="0">
              <a:sym typeface="Wingdings" pitchFamily="2" charset="2"/>
            </a:endParaRPr>
          </a:p>
          <a:p>
            <a:pPr>
              <a:lnSpc>
                <a:spcPct val="80000"/>
              </a:lnSpc>
            </a:pPr>
            <a:endParaRPr lang="it-IT" sz="2000" smtClean="0">
              <a:sym typeface="Wingdings" pitchFamily="2" charset="2"/>
            </a:endParaRPr>
          </a:p>
          <a:p>
            <a:pPr>
              <a:lnSpc>
                <a:spcPct val="80000"/>
              </a:lnSpc>
            </a:pPr>
            <a:r>
              <a:rPr lang="it-IT" sz="2000" smtClean="0">
                <a:sym typeface="Wingdings" pitchFamily="2" charset="2"/>
              </a:rPr>
              <a:t>The analysis was </a:t>
            </a:r>
            <a:r>
              <a:rPr lang="it-IT" sz="2000" smtClean="0">
                <a:solidFill>
                  <a:srgbClr val="0070C0"/>
                </a:solidFill>
                <a:sym typeface="Wingdings" pitchFamily="2" charset="2"/>
              </a:rPr>
              <a:t>published </a:t>
            </a:r>
            <a:r>
              <a:rPr lang="it-IT" sz="2000" b="1" smtClean="0">
                <a:solidFill>
                  <a:srgbClr val="1BB52A"/>
                </a:solidFill>
                <a:sym typeface="Wingdings" pitchFamily="2" charset="2"/>
              </a:rPr>
              <a:t>[12]</a:t>
            </a:r>
            <a:r>
              <a:rPr lang="it-IT" sz="2000" smtClean="0">
                <a:solidFill>
                  <a:srgbClr val="0070C0"/>
                </a:solidFill>
                <a:sym typeface="Wingdings" pitchFamily="2" charset="2"/>
              </a:rPr>
              <a:t>only after a fierce, three-year-long fight within the collaboration</a:t>
            </a:r>
            <a:r>
              <a:rPr lang="it-IT" sz="2000" smtClean="0">
                <a:sym typeface="Wingdings" pitchFamily="2" charset="2"/>
              </a:rPr>
              <a:t>; no similar excess appeared in the x100 statistics of Run II.</a:t>
            </a:r>
          </a:p>
          <a:p>
            <a:pPr>
              <a:lnSpc>
                <a:spcPct val="80000"/>
              </a:lnSpc>
            </a:pPr>
            <a:endParaRPr lang="en-US" sz="2000"/>
          </a:p>
        </p:txBody>
      </p:sp>
    </p:spTree>
    <p:extLst>
      <p:ext uri="{BB962C8B-B14F-4D97-AF65-F5344CB8AC3E}">
        <p14:creationId xmlns:p14="http://schemas.microsoft.com/office/powerpoint/2010/main" val="1921376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3513"/>
            <a:ext cx="5472608" cy="1143000"/>
          </a:xfrm>
        </p:spPr>
        <p:txBody>
          <a:bodyPr/>
          <a:lstStyle/>
          <a:p>
            <a:r>
              <a:rPr lang="it-IT" smtClean="0"/>
              <a:t>The Sbottom</a:t>
            </a:r>
            <a:endParaRPr lang="en-US"/>
          </a:p>
        </p:txBody>
      </p:sp>
      <p:sp>
        <p:nvSpPr>
          <p:cNvPr id="3" name="Segnaposto contenuto 2"/>
          <p:cNvSpPr>
            <a:spLocks noGrp="1"/>
          </p:cNvSpPr>
          <p:nvPr>
            <p:ph idx="1"/>
          </p:nvPr>
        </p:nvSpPr>
        <p:spPr>
          <a:xfrm>
            <a:off x="-72009" y="1052736"/>
            <a:ext cx="5796137" cy="5976664"/>
          </a:xfrm>
        </p:spPr>
        <p:txBody>
          <a:bodyPr>
            <a:normAutofit fontScale="55000" lnSpcReduction="20000"/>
          </a:bodyPr>
          <a:lstStyle/>
          <a:p>
            <a:r>
              <a:rPr lang="it-IT"/>
              <a:t>While the battle over what to do with the 13 superjet events raged, authors found additional anomalies in </a:t>
            </a:r>
            <a:r>
              <a:rPr lang="it-IT" smtClean="0"/>
              <a:t>an orthogonal data sample of inclusive </a:t>
            </a:r>
            <a:r>
              <a:rPr lang="it-IT"/>
              <a:t>lepton </a:t>
            </a:r>
            <a:r>
              <a:rPr lang="it-IT" smtClean="0"/>
              <a:t>data, </a:t>
            </a:r>
            <a:r>
              <a:rPr lang="it-IT"/>
              <a:t>which fit a common interpretation: a bottom squark could be causing all </a:t>
            </a:r>
            <a:r>
              <a:rPr lang="it-IT" smtClean="0"/>
              <a:t>effects</a:t>
            </a:r>
          </a:p>
          <a:p>
            <a:r>
              <a:rPr lang="it-IT" smtClean="0">
                <a:solidFill>
                  <a:srgbClr val="0070C0"/>
                </a:solidFill>
              </a:rPr>
              <a:t>The first effect was a significant excess of events with two or more leptons in dijet events</a:t>
            </a:r>
          </a:p>
          <a:p>
            <a:r>
              <a:rPr lang="it-IT" smtClean="0">
                <a:solidFill>
                  <a:srgbClr val="FF0000"/>
                </a:solidFill>
              </a:rPr>
              <a:t>The kinematics of same-jet leptons were strikingly different from B decay expectations (right)</a:t>
            </a:r>
          </a:p>
          <a:p>
            <a:endParaRPr lang="it-IT"/>
          </a:p>
          <a:p>
            <a:r>
              <a:rPr lang="it-IT" smtClean="0"/>
              <a:t>A sbottom quark with mass in the 3.5-4 GeV range could be hypothesized to be a cause of the excess of superjets, with an odd mechanism producing the squark in association with W bosons</a:t>
            </a:r>
          </a:p>
          <a:p>
            <a:endParaRPr lang="it-IT"/>
          </a:p>
          <a:p>
            <a:r>
              <a:rPr lang="it-IT" smtClean="0">
                <a:solidFill>
                  <a:srgbClr val="FF0000"/>
                </a:solidFill>
              </a:rPr>
              <a:t>Such a squark would make a spin-0 bound state</a:t>
            </a:r>
            <a:r>
              <a:rPr lang="it-IT" smtClean="0"/>
              <a:t>. It would decay to muon pairs at a smaller rate than vector mesons, but estimates predicted that 250 events could be seen in dimuon data</a:t>
            </a:r>
          </a:p>
          <a:p>
            <a:endParaRPr lang="it-IT"/>
          </a:p>
          <a:p>
            <a:r>
              <a:rPr lang="it-IT" smtClean="0"/>
              <a:t>Incredibly, </a:t>
            </a:r>
            <a:r>
              <a:rPr lang="it-IT" smtClean="0">
                <a:solidFill>
                  <a:srgbClr val="0070C0"/>
                </a:solidFill>
              </a:rPr>
              <a:t>a bumplet was seen with the right size and a compatible mass in a third dataset </a:t>
            </a:r>
            <a:r>
              <a:rPr lang="it-IT" smtClean="0"/>
              <a:t>(dimuon-triggered events).. After LEE this was however only a 2.5-sigma effect…</a:t>
            </a:r>
            <a:endParaRPr lang="it-IT"/>
          </a:p>
          <a:p>
            <a:endParaRPr lang="en-US"/>
          </a:p>
        </p:txBody>
      </p:sp>
      <p:pic>
        <p:nvPicPr>
          <p:cNvPr id="132098" name="Picture 2" descr="C:\Users\dorigo\Desktop\work in progress\Anomaly!\version purged\pictures\dimu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755" y="3717032"/>
            <a:ext cx="322278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32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158" y="188640"/>
            <a:ext cx="3575842" cy="3216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5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additive="base">
                                        <p:cTn id="7" dur="500" fill="hold"/>
                                        <p:tgtEl>
                                          <p:spTgt spid="132098"/>
                                        </p:tgtEl>
                                        <p:attrNameLst>
                                          <p:attrName>ppt_x</p:attrName>
                                        </p:attrNameLst>
                                      </p:cBhvr>
                                      <p:tavLst>
                                        <p:tav tm="0">
                                          <p:val>
                                            <p:strVal val="#ppt_x"/>
                                          </p:val>
                                        </p:tav>
                                        <p:tav tm="100000">
                                          <p:val>
                                            <p:strVal val="#ppt_x"/>
                                          </p:val>
                                        </p:tav>
                                      </p:tavLst>
                                    </p:anim>
                                    <p:anim calcmode="lin" valueType="num">
                                      <p:cBhvr additive="base">
                                        <p:cTn id="8" dur="500" fill="hold"/>
                                        <p:tgtEl>
                                          <p:spTgt spid="132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4273"/>
            <a:ext cx="6660232" cy="1143000"/>
          </a:xfrm>
        </p:spPr>
        <p:txBody>
          <a:bodyPr>
            <a:normAutofit fontScale="90000"/>
          </a:bodyPr>
          <a:lstStyle/>
          <a:p>
            <a:r>
              <a:rPr lang="it-IT" smtClean="0"/>
              <a:t>Sbottom Quarks in LEP II Data</a:t>
            </a:r>
            <a:endParaRPr lang="en-US"/>
          </a:p>
        </p:txBody>
      </p:sp>
      <p:sp>
        <p:nvSpPr>
          <p:cNvPr id="3" name="Segnaposto contenuto 2"/>
          <p:cNvSpPr>
            <a:spLocks noGrp="1"/>
          </p:cNvSpPr>
          <p:nvPr>
            <p:ph idx="1"/>
          </p:nvPr>
        </p:nvSpPr>
        <p:spPr>
          <a:xfrm>
            <a:off x="457200" y="1268760"/>
            <a:ext cx="4546848" cy="5069160"/>
          </a:xfrm>
        </p:spPr>
        <p:txBody>
          <a:bodyPr>
            <a:normAutofit fontScale="62500" lnSpcReduction="20000"/>
          </a:bodyPr>
          <a:lstStyle/>
          <a:p>
            <a:r>
              <a:rPr lang="it-IT" smtClean="0"/>
              <a:t>In the summer of 2000 ALEPH researchers were informed of the  CDF lepton excess and the sbottom quark interpretation. They looked for dijets with leptons  and </a:t>
            </a:r>
            <a:r>
              <a:rPr lang="it-IT" smtClean="0">
                <a:solidFill>
                  <a:srgbClr val="0070C0"/>
                </a:solidFill>
              </a:rPr>
              <a:t>found a 3-sigma effect in their own data!</a:t>
            </a:r>
          </a:p>
          <a:p>
            <a:r>
              <a:rPr lang="it-IT" smtClean="0"/>
              <a:t>The signal was shown at a LEPC meeting, and then at a conference in Vietnam </a:t>
            </a:r>
          </a:p>
          <a:p>
            <a:r>
              <a:rPr lang="en-US" smtClean="0"/>
              <a:t>DELPHI (see plot, right) first showed the thrust distribution for the signal was wrong, and that no excess was present in their data</a:t>
            </a:r>
          </a:p>
          <a:p>
            <a:endParaRPr lang="en-US" smtClean="0"/>
          </a:p>
          <a:p>
            <a:r>
              <a:rPr lang="it-IT"/>
              <a:t>Later the signal was understood as an artifact of a wrong MC simulation and miscalibrated electron fake rates, and disproven by the other LEP </a:t>
            </a:r>
            <a:r>
              <a:rPr lang="it-IT" smtClean="0"/>
              <a:t>experiments</a:t>
            </a:r>
            <a:r>
              <a:rPr lang="it-IT"/>
              <a:t> </a:t>
            </a:r>
            <a:r>
              <a:rPr lang="it-IT" smtClean="0"/>
              <a:t>and CLEO</a:t>
            </a:r>
            <a:endParaRPr lang="en-US"/>
          </a:p>
          <a:p>
            <a:endParaRPr lang="it-IT" smtClean="0"/>
          </a:p>
        </p:txBody>
      </p:sp>
      <p:pic>
        <p:nvPicPr>
          <p:cNvPr id="131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797" y="3445695"/>
            <a:ext cx="373380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075" y="620688"/>
            <a:ext cx="2036522" cy="270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847620" y="274947"/>
            <a:ext cx="790601" cy="369332"/>
          </a:xfrm>
          <a:prstGeom prst="rect">
            <a:avLst/>
          </a:prstGeom>
          <a:noFill/>
        </p:spPr>
        <p:txBody>
          <a:bodyPr wrap="none" rtlCol="0">
            <a:spAutoFit/>
          </a:bodyPr>
          <a:lstStyle/>
          <a:p>
            <a:r>
              <a:rPr lang="it-IT" smtClean="0"/>
              <a:t>ALEPH</a:t>
            </a:r>
            <a:endParaRPr lang="en-US"/>
          </a:p>
        </p:txBody>
      </p:sp>
      <p:pic>
        <p:nvPicPr>
          <p:cNvPr id="131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709634"/>
            <a:ext cx="5940152" cy="417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65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 calcmode="lin" valueType="num">
                                      <p:cBhvr additive="base">
                                        <p:cTn id="7" dur="500" fill="hold"/>
                                        <p:tgtEl>
                                          <p:spTgt spid="131077"/>
                                        </p:tgtEl>
                                        <p:attrNameLst>
                                          <p:attrName>ppt_x</p:attrName>
                                        </p:attrNameLst>
                                      </p:cBhvr>
                                      <p:tavLst>
                                        <p:tav tm="0">
                                          <p:val>
                                            <p:strVal val="#ppt_x"/>
                                          </p:val>
                                        </p:tav>
                                        <p:tav tm="100000">
                                          <p:val>
                                            <p:strVal val="#ppt_x"/>
                                          </p:val>
                                        </p:tav>
                                      </p:tavLst>
                                    </p:anim>
                                    <p:anim calcmode="lin" valueType="num">
                                      <p:cBhvr additive="base">
                                        <p:cTn id="8" dur="500" fill="hold"/>
                                        <p:tgtEl>
                                          <p:spTgt spid="131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7688" y="-18256"/>
            <a:ext cx="8686800" cy="1143000"/>
          </a:xfrm>
        </p:spPr>
        <p:txBody>
          <a:bodyPr>
            <a:normAutofit fontScale="90000"/>
          </a:bodyPr>
          <a:lstStyle/>
          <a:p>
            <a:r>
              <a:rPr lang="it-IT" smtClean="0"/>
              <a:t>Notable Anomalies in Other Experiments</a:t>
            </a:r>
            <a:endParaRPr lang="en-US"/>
          </a:p>
        </p:txBody>
      </p:sp>
      <p:sp>
        <p:nvSpPr>
          <p:cNvPr id="3" name="Segnaposto contenuto 2"/>
          <p:cNvSpPr>
            <a:spLocks noGrp="1"/>
          </p:cNvSpPr>
          <p:nvPr>
            <p:ph idx="1"/>
          </p:nvPr>
        </p:nvSpPr>
        <p:spPr>
          <a:xfrm>
            <a:off x="0" y="1268760"/>
            <a:ext cx="5770984" cy="2232248"/>
          </a:xfrm>
        </p:spPr>
        <p:txBody>
          <a:bodyPr>
            <a:normAutofit fontScale="55000" lnSpcReduction="20000"/>
          </a:bodyPr>
          <a:lstStyle/>
          <a:p>
            <a:pPr>
              <a:buNone/>
            </a:pPr>
            <a:r>
              <a:rPr lang="it-IT" smtClean="0">
                <a:sym typeface="Wingdings" pitchFamily="2" charset="2"/>
              </a:rPr>
              <a:t>	1996 was a prolific year for particle ghosts in the 100-110 GeV region. </a:t>
            </a:r>
          </a:p>
          <a:p>
            <a:pPr>
              <a:buNone/>
            </a:pPr>
            <a:r>
              <a:rPr lang="it-IT" smtClean="0">
                <a:solidFill>
                  <a:srgbClr val="FF0000"/>
                </a:solidFill>
                <a:sym typeface="Wingdings" pitchFamily="2" charset="2"/>
              </a:rPr>
              <a:t>	ALEPH also observed a </a:t>
            </a:r>
            <a:r>
              <a:rPr lang="it-IT" u="sng" smtClean="0">
                <a:solidFill>
                  <a:srgbClr val="FF0000"/>
                </a:solidFill>
                <a:sym typeface="Wingdings" pitchFamily="2" charset="2"/>
              </a:rPr>
              <a:t>4</a:t>
            </a:r>
            <a:r>
              <a:rPr lang="el-GR" u="sng" smtClean="0">
                <a:solidFill>
                  <a:srgbClr val="FF0000"/>
                </a:solidFill>
                <a:sym typeface="Wingdings" pitchFamily="2" charset="2"/>
              </a:rPr>
              <a:t>σ</a:t>
            </a:r>
            <a:r>
              <a:rPr lang="it-IT" u="sng" smtClean="0">
                <a:solidFill>
                  <a:srgbClr val="FF0000"/>
                </a:solidFill>
                <a:sym typeface="Wingdings" pitchFamily="2" charset="2"/>
              </a:rPr>
              <a:t>-ish excess </a:t>
            </a:r>
            <a:r>
              <a:rPr lang="it-IT" smtClean="0">
                <a:solidFill>
                  <a:srgbClr val="FF0000"/>
                </a:solidFill>
                <a:sym typeface="Wingdings" pitchFamily="2" charset="2"/>
              </a:rPr>
              <a:t>of Higgs-like events at 105 GeV </a:t>
            </a:r>
            <a:r>
              <a:rPr lang="it-IT" smtClean="0">
                <a:sym typeface="Wingdings" pitchFamily="2" charset="2"/>
              </a:rPr>
              <a:t>in the 4-jet final state of electron-positron collisions at 130-136 GeV. They published the search</a:t>
            </a:r>
            <a:r>
              <a:rPr lang="it-IT" b="1" smtClean="0">
                <a:solidFill>
                  <a:srgbClr val="1BB52A"/>
                </a:solidFill>
                <a:sym typeface="Wingdings" pitchFamily="2" charset="2"/>
              </a:rPr>
              <a:t>[13]</a:t>
            </a:r>
            <a:r>
              <a:rPr lang="it-IT" smtClean="0">
                <a:sym typeface="Wingdings" pitchFamily="2" charset="2"/>
              </a:rPr>
              <a:t>, which found 9 events in a narrow mass region with an expected background of 0.7, estimating the effect at the 0.01% level</a:t>
            </a:r>
          </a:p>
          <a:p>
            <a:pPr>
              <a:buNone/>
            </a:pPr>
            <a:r>
              <a:rPr lang="it-IT">
                <a:sym typeface="Wingdings" pitchFamily="2" charset="2"/>
              </a:rPr>
              <a:t>	</a:t>
            </a:r>
            <a:r>
              <a:rPr lang="it-IT" smtClean="0">
                <a:sym typeface="Wingdings" panose="05000000000000000000" pitchFamily="2" charset="2"/>
              </a:rPr>
              <a:t> </a:t>
            </a:r>
            <a:r>
              <a:rPr lang="it-IT" smtClean="0">
                <a:solidFill>
                  <a:srgbClr val="0070C0"/>
                </a:solidFill>
                <a:sym typeface="Wingdings" panose="05000000000000000000" pitchFamily="2" charset="2"/>
              </a:rPr>
              <a:t>later it was understood to be a fluctuation</a:t>
            </a:r>
            <a:endParaRPr lang="en-US" smtClean="0">
              <a:solidFill>
                <a:srgbClr val="0070C0"/>
              </a:solidFill>
            </a:endParaRPr>
          </a:p>
          <a:p>
            <a:endParaRPr lang="en-US"/>
          </a:p>
        </p:txBody>
      </p:sp>
      <p:pic>
        <p:nvPicPr>
          <p:cNvPr id="47106" name="Picture 2"/>
          <p:cNvPicPr>
            <a:picLocks noChangeAspect="1" noChangeArrowheads="1"/>
          </p:cNvPicPr>
          <p:nvPr/>
        </p:nvPicPr>
        <p:blipFill>
          <a:blip r:embed="rId2" cstate="print"/>
          <a:srcRect/>
          <a:stretch>
            <a:fillRect/>
          </a:stretch>
        </p:blipFill>
        <p:spPr bwMode="auto">
          <a:xfrm>
            <a:off x="6012160" y="1052736"/>
            <a:ext cx="2924719" cy="2808312"/>
          </a:xfrm>
          <a:prstGeom prst="rect">
            <a:avLst/>
          </a:prstGeom>
          <a:noFill/>
          <a:ln w="9525">
            <a:noFill/>
            <a:miter lim="800000"/>
            <a:headEnd/>
            <a:tailEnd/>
          </a:ln>
        </p:spPr>
      </p:pic>
      <p:sp>
        <p:nvSpPr>
          <p:cNvPr id="5" name="CasellaDiTesto 4"/>
          <p:cNvSpPr txBox="1"/>
          <p:nvPr/>
        </p:nvSpPr>
        <p:spPr>
          <a:xfrm>
            <a:off x="179512" y="3933056"/>
            <a:ext cx="5256584" cy="2677656"/>
          </a:xfrm>
          <a:prstGeom prst="rect">
            <a:avLst/>
          </a:prstGeom>
          <a:noFill/>
        </p:spPr>
        <p:txBody>
          <a:bodyPr wrap="square" rtlCol="0">
            <a:spAutoFit/>
          </a:bodyPr>
          <a:lstStyle/>
          <a:p>
            <a:r>
              <a:rPr lang="it-IT" smtClean="0"/>
              <a:t>In 2004 </a:t>
            </a:r>
            <a:r>
              <a:rPr lang="it-IT" smtClean="0">
                <a:solidFill>
                  <a:srgbClr val="FF0000"/>
                </a:solidFill>
              </a:rPr>
              <a:t>H1 published a pentaquark signal </a:t>
            </a:r>
            <a:r>
              <a:rPr lang="it-IT" u="sng" smtClean="0"/>
              <a:t>of 6 sigma significance</a:t>
            </a:r>
            <a:r>
              <a:rPr lang="it-IT" b="1" smtClean="0">
                <a:solidFill>
                  <a:srgbClr val="1BB52A"/>
                </a:solidFill>
              </a:rPr>
              <a:t>[14]</a:t>
            </a:r>
            <a:r>
              <a:rPr lang="it-IT" smtClean="0"/>
              <a:t>. The peak at 3.1 GeV was suggestive, however it was </a:t>
            </a:r>
            <a:r>
              <a:rPr lang="it-IT" smtClean="0">
                <a:solidFill>
                  <a:srgbClr val="0070C0"/>
                </a:solidFill>
              </a:rPr>
              <a:t>not confirmed by later searches.</a:t>
            </a:r>
          </a:p>
          <a:p>
            <a:endParaRPr lang="el-GR" smtClean="0">
              <a:solidFill>
                <a:srgbClr val="0070C0"/>
              </a:solidFill>
            </a:endParaRPr>
          </a:p>
          <a:p>
            <a:r>
              <a:rPr lang="it-IT" sz="1200" smtClean="0"/>
              <a:t>In the paper they write that “</a:t>
            </a:r>
            <a:r>
              <a:rPr lang="en-US" sz="1200" smtClean="0">
                <a:solidFill>
                  <a:srgbClr val="00B050"/>
                </a:solidFill>
              </a:rPr>
              <a:t>From the change in maximum log-likelihood when the full distribution is fitted under the null and signal hypotheses, corresponding to the two curves shown in figure 7, the statistical significance is estimated to </a:t>
            </a:r>
            <a:r>
              <a:rPr lang="en-US" sz="1200" b="1" smtClean="0">
                <a:solidFill>
                  <a:srgbClr val="00B050"/>
                </a:solidFill>
              </a:rPr>
              <a:t>be p=6.2</a:t>
            </a:r>
            <a:r>
              <a:rPr lang="el-GR" sz="1200" b="1" smtClean="0">
                <a:solidFill>
                  <a:srgbClr val="00B050"/>
                </a:solidFill>
              </a:rPr>
              <a:t>σ</a:t>
            </a:r>
            <a:r>
              <a:rPr lang="it-IT" sz="1200" smtClean="0"/>
              <a:t>”</a:t>
            </a:r>
          </a:p>
          <a:p>
            <a:endParaRPr lang="it-IT" sz="1600" smtClean="0"/>
          </a:p>
          <a:p>
            <a:r>
              <a:rPr lang="it-IT" sz="1600" b="1" smtClean="0"/>
              <a:t>Note: H1 worded it “Evidence” in the title ! This was a (</a:t>
            </a:r>
            <a:r>
              <a:rPr lang="it-IT" sz="1600" b="1" smtClean="0">
                <a:solidFill>
                  <a:srgbClr val="FF0000"/>
                </a:solidFill>
              </a:rPr>
              <a:t>wise) departure from blind application of the 5-sigma rule...</a:t>
            </a:r>
            <a:endParaRPr lang="en-US" sz="1600" b="1" smtClean="0">
              <a:solidFill>
                <a:srgbClr val="FF0000"/>
              </a:solidFill>
            </a:endParaRPr>
          </a:p>
        </p:txBody>
      </p:sp>
      <p:pic>
        <p:nvPicPr>
          <p:cNvPr id="47107" name="Picture 3"/>
          <p:cNvPicPr>
            <a:picLocks noChangeAspect="1" noChangeArrowheads="1"/>
          </p:cNvPicPr>
          <p:nvPr/>
        </p:nvPicPr>
        <p:blipFill>
          <a:blip r:embed="rId3" cstate="print"/>
          <a:srcRect/>
          <a:stretch>
            <a:fillRect/>
          </a:stretch>
        </p:blipFill>
        <p:spPr bwMode="auto">
          <a:xfrm>
            <a:off x="5436096" y="4214624"/>
            <a:ext cx="3707904" cy="26433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107"/>
                                        </p:tgtEl>
                                        <p:attrNameLst>
                                          <p:attrName>style.visibility</p:attrName>
                                        </p:attrNameLst>
                                      </p:cBhvr>
                                      <p:to>
                                        <p:strVal val="visible"/>
                                      </p:to>
                                    </p:set>
                                    <p:anim calcmode="lin" valueType="num">
                                      <p:cBhvr additive="base">
                                        <p:cTn id="19" dur="500" fill="hold"/>
                                        <p:tgtEl>
                                          <p:spTgt spid="47107"/>
                                        </p:tgtEl>
                                        <p:attrNameLst>
                                          <p:attrName>ppt_x</p:attrName>
                                        </p:attrNameLst>
                                      </p:cBhvr>
                                      <p:tavLst>
                                        <p:tav tm="0">
                                          <p:val>
                                            <p:strVal val="#ppt_x"/>
                                          </p:val>
                                        </p:tav>
                                        <p:tav tm="100000">
                                          <p:val>
                                            <p:strVal val="#ppt_x"/>
                                          </p:val>
                                        </p:tav>
                                      </p:tavLst>
                                    </p:anim>
                                    <p:anim calcmode="lin" valueType="num">
                                      <p:cBhvr additive="base">
                                        <p:cTn id="20" dur="500" fill="hold"/>
                                        <p:tgtEl>
                                          <p:spTgt spid="47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Other Notable Anomalies - 2</a:t>
            </a:r>
            <a:endParaRPr lang="en-US"/>
          </a:p>
        </p:txBody>
      </p:sp>
      <p:sp>
        <p:nvSpPr>
          <p:cNvPr id="3" name="Segnaposto contenuto 2"/>
          <p:cNvSpPr>
            <a:spLocks noGrp="1"/>
          </p:cNvSpPr>
          <p:nvPr>
            <p:ph idx="1"/>
          </p:nvPr>
        </p:nvSpPr>
        <p:spPr>
          <a:xfrm>
            <a:off x="-36512" y="1152128"/>
            <a:ext cx="5832648" cy="5589240"/>
          </a:xfrm>
        </p:spPr>
        <p:txBody>
          <a:bodyPr>
            <a:normAutofit fontScale="62500" lnSpcReduction="20000"/>
          </a:bodyPr>
          <a:lstStyle/>
          <a:p>
            <a:pPr>
              <a:buNone/>
            </a:pPr>
            <a:r>
              <a:rPr lang="it-IT" smtClean="0"/>
              <a:t>	A mention has also to be made of a few more recent, striking examples:</a:t>
            </a:r>
          </a:p>
          <a:p>
            <a:pPr>
              <a:buNone/>
            </a:pPr>
            <a:endParaRPr lang="it-IT" smtClean="0"/>
          </a:p>
          <a:p>
            <a:pPr lvl="1"/>
            <a:r>
              <a:rPr lang="it-IT" smtClean="0"/>
              <a:t>In 2011 the OPERA collaboration produced a </a:t>
            </a:r>
            <a:r>
              <a:rPr lang="it-IT" smtClean="0">
                <a:solidFill>
                  <a:srgbClr val="0070C0"/>
                </a:solidFill>
              </a:rPr>
              <a:t>measurement of neutrino travel times from CERN to Gran Sasso which appeared smaller by </a:t>
            </a:r>
            <a:r>
              <a:rPr lang="it-IT" u="sng" smtClean="0">
                <a:solidFill>
                  <a:srgbClr val="0070C0"/>
                </a:solidFill>
              </a:rPr>
              <a:t>6</a:t>
            </a:r>
            <a:r>
              <a:rPr lang="el-GR" u="sng" smtClean="0">
                <a:solidFill>
                  <a:srgbClr val="0070C0"/>
                </a:solidFill>
              </a:rPr>
              <a:t>σ</a:t>
            </a:r>
            <a:r>
              <a:rPr lang="it-IT" smtClean="0">
                <a:solidFill>
                  <a:srgbClr val="0070C0"/>
                </a:solidFill>
              </a:rPr>
              <a:t> than the travel time of light in vacuum</a:t>
            </a:r>
            <a:r>
              <a:rPr lang="it-IT" b="1" smtClean="0">
                <a:solidFill>
                  <a:srgbClr val="1BB52A"/>
                </a:solidFill>
              </a:rPr>
              <a:t>[15]</a:t>
            </a:r>
            <a:r>
              <a:rPr lang="it-IT" smtClean="0"/>
              <a:t>. The effect spurred lively debates, media coverage, checks by the nearby ICARUS experiment and dedicated beam runs. It was finally understood to be due to </a:t>
            </a:r>
            <a:r>
              <a:rPr lang="it-IT" smtClean="0">
                <a:solidFill>
                  <a:srgbClr val="FF0000"/>
                </a:solidFill>
              </a:rPr>
              <a:t>a single large source of systematic uncertainty</a:t>
            </a:r>
            <a:r>
              <a:rPr lang="it-IT" smtClean="0"/>
              <a:t> – a loose cable</a:t>
            </a:r>
            <a:r>
              <a:rPr lang="it-IT" b="1" smtClean="0">
                <a:solidFill>
                  <a:srgbClr val="1BB52A"/>
                </a:solidFill>
              </a:rPr>
              <a:t>[16]</a:t>
            </a:r>
          </a:p>
          <a:p>
            <a:pPr lvl="1"/>
            <a:endParaRPr lang="it-IT" smtClean="0"/>
          </a:p>
          <a:p>
            <a:pPr lvl="1"/>
            <a:r>
              <a:rPr lang="it-IT" smtClean="0"/>
              <a:t>Also in 2011 the CDF collaboration showed a large, </a:t>
            </a:r>
            <a:r>
              <a:rPr lang="it-IT" u="sng" smtClean="0"/>
              <a:t>4</a:t>
            </a:r>
            <a:r>
              <a:rPr lang="el-GR" u="sng" smtClean="0"/>
              <a:t>σ</a:t>
            </a:r>
            <a:r>
              <a:rPr lang="it-IT" u="sng" smtClean="0"/>
              <a:t> signal </a:t>
            </a:r>
            <a:r>
              <a:rPr lang="it-IT" smtClean="0"/>
              <a:t>at 145 GeV in the dijet mass distribution of proton-antiproton collision events producing an associated leptonic W boson decay</a:t>
            </a:r>
            <a:r>
              <a:rPr lang="it-IT" b="1" smtClean="0">
                <a:solidFill>
                  <a:srgbClr val="1BB52A"/>
                </a:solidFill>
              </a:rPr>
              <a:t>[17]</a:t>
            </a:r>
            <a:r>
              <a:rPr lang="it-IT" smtClean="0"/>
              <a:t>. The effect grew with data size and was </a:t>
            </a:r>
            <a:r>
              <a:rPr lang="it-IT" smtClean="0">
                <a:solidFill>
                  <a:srgbClr val="FF0000"/>
                </a:solidFill>
              </a:rPr>
              <a:t>systematical in nature</a:t>
            </a:r>
            <a:r>
              <a:rPr lang="it-IT" smtClean="0"/>
              <a:t>; indeed it was later understood to be due to the combination </a:t>
            </a:r>
            <a:r>
              <a:rPr lang="it-IT" smtClean="0">
                <a:solidFill>
                  <a:srgbClr val="0070C0"/>
                </a:solidFill>
              </a:rPr>
              <a:t>of two nasty background contaminations</a:t>
            </a:r>
            <a:r>
              <a:rPr lang="it-IT" b="1" smtClean="0">
                <a:solidFill>
                  <a:srgbClr val="1BB52A"/>
                </a:solidFill>
              </a:rPr>
              <a:t>[18]</a:t>
            </a:r>
            <a:r>
              <a:rPr lang="it-IT" smtClean="0"/>
              <a:t>.</a:t>
            </a:r>
            <a:endParaRPr lang="en-US"/>
          </a:p>
        </p:txBody>
      </p:sp>
      <p:pic>
        <p:nvPicPr>
          <p:cNvPr id="4" name="Picture 2"/>
          <p:cNvPicPr>
            <a:picLocks noChangeAspect="1" noChangeArrowheads="1"/>
          </p:cNvPicPr>
          <p:nvPr/>
        </p:nvPicPr>
        <p:blipFill>
          <a:blip r:embed="rId2" cstate="print"/>
          <a:srcRect/>
          <a:stretch>
            <a:fillRect/>
          </a:stretch>
        </p:blipFill>
        <p:spPr bwMode="auto">
          <a:xfrm>
            <a:off x="5940152" y="3783166"/>
            <a:ext cx="3203848" cy="3074834"/>
          </a:xfrm>
          <a:prstGeom prst="rect">
            <a:avLst/>
          </a:prstGeom>
          <a:noFill/>
          <a:ln w="9525">
            <a:noFill/>
            <a:miter lim="800000"/>
            <a:headEnd/>
            <a:tailEnd/>
          </a:ln>
        </p:spPr>
      </p:pic>
      <p:pic>
        <p:nvPicPr>
          <p:cNvPr id="5" name="Immagine 4" descr="opera_timing.jpg"/>
          <p:cNvPicPr>
            <a:picLocks noChangeAspect="1"/>
          </p:cNvPicPr>
          <p:nvPr/>
        </p:nvPicPr>
        <p:blipFill>
          <a:blip r:embed="rId3" cstate="print"/>
          <a:stretch>
            <a:fillRect/>
          </a:stretch>
        </p:blipFill>
        <p:spPr>
          <a:xfrm>
            <a:off x="6173528" y="1512167"/>
            <a:ext cx="2862968" cy="2429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Hypothesis Testing in Five </a:t>
            </a:r>
            <a:r>
              <a:rPr lang="it-IT"/>
              <a:t>S</a:t>
            </a:r>
            <a:r>
              <a:rPr lang="it-IT" smtClean="0"/>
              <a:t>lides</a:t>
            </a:r>
            <a:endParaRPr lang="en-US"/>
          </a:p>
        </p:txBody>
      </p:sp>
      <p:pic>
        <p:nvPicPr>
          <p:cNvPr id="129026" name="Picture 2" descr="http://4.bp.blogspot.com/-XvdHaWFchVw/VgTMtF1_k1I/AAAAAAAABAs/oSq7mqZ4T4g/s1600/hypo%2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8"/>
            <a:ext cx="6048672" cy="548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6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08912" cy="836712"/>
          </a:xfrm>
        </p:spPr>
        <p:txBody>
          <a:bodyPr/>
          <a:lstStyle/>
          <a:p>
            <a:r>
              <a:rPr lang="it-IT" smtClean="0"/>
              <a:t>An Interesting Pattern Emerges…</a:t>
            </a:r>
            <a:endParaRPr lang="en-US"/>
          </a:p>
        </p:txBody>
      </p:sp>
      <p:graphicFrame>
        <p:nvGraphicFramePr>
          <p:cNvPr id="5" name="Tabella 4"/>
          <p:cNvGraphicFramePr>
            <a:graphicFrameLocks noGrp="1"/>
          </p:cNvGraphicFramePr>
          <p:nvPr>
            <p:extLst>
              <p:ext uri="{D42A27DB-BD31-4B8C-83A1-F6EECF244321}">
                <p14:modId xmlns:p14="http://schemas.microsoft.com/office/powerpoint/2010/main" val="2268641663"/>
              </p:ext>
            </p:extLst>
          </p:nvPr>
        </p:nvGraphicFramePr>
        <p:xfrm>
          <a:off x="611560" y="933178"/>
          <a:ext cx="7992890" cy="5486400"/>
        </p:xfrm>
        <a:graphic>
          <a:graphicData uri="http://schemas.openxmlformats.org/drawingml/2006/table">
            <a:tbl>
              <a:tblPr firstRow="1" bandRow="1">
                <a:tableStyleId>{5C22544A-7EE6-4342-B048-85BDC9FD1C3A}</a:tableStyleId>
              </a:tblPr>
              <a:tblGrid>
                <a:gridCol w="2664295"/>
                <a:gridCol w="666075"/>
                <a:gridCol w="666075"/>
                <a:gridCol w="666075"/>
                <a:gridCol w="666075"/>
                <a:gridCol w="2664295"/>
              </a:tblGrid>
              <a:tr h="345894">
                <a:tc>
                  <a:txBody>
                    <a:bodyPr/>
                    <a:lstStyle/>
                    <a:p>
                      <a:r>
                        <a:rPr lang="it-IT" sz="1800" smtClean="0"/>
                        <a:t>Claim</a:t>
                      </a:r>
                      <a:endParaRPr lang="en-US" sz="1800"/>
                    </a:p>
                  </a:txBody>
                  <a:tcPr/>
                </a:tc>
                <a:tc gridSpan="4">
                  <a:txBody>
                    <a:bodyPr/>
                    <a:lstStyle/>
                    <a:p>
                      <a:r>
                        <a:rPr lang="it-IT" sz="1800" smtClean="0"/>
                        <a:t>Claimed Significance</a:t>
                      </a:r>
                      <a:endParaRPr lang="en-US" sz="180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it-IT" sz="1800" smtClean="0"/>
                        <a:t>Verified</a:t>
                      </a:r>
                      <a:r>
                        <a:rPr lang="it-IT" sz="1800" baseline="0" smtClean="0"/>
                        <a:t> or Spurious</a:t>
                      </a:r>
                      <a:endParaRPr lang="en-US" sz="1800"/>
                    </a:p>
                  </a:txBody>
                  <a:tcPr/>
                </a:tc>
              </a:tr>
              <a:tr h="345894">
                <a:tc>
                  <a:txBody>
                    <a:bodyPr/>
                    <a:lstStyle/>
                    <a:p>
                      <a:r>
                        <a:rPr lang="it-IT" sz="1800" smtClean="0"/>
                        <a:t>Top quark evidence</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Top</a:t>
                      </a:r>
                      <a:r>
                        <a:rPr lang="it-IT" sz="1800" baseline="0" smtClean="0"/>
                        <a:t> quark observation</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CDF</a:t>
                      </a:r>
                      <a:r>
                        <a:rPr lang="it-IT" sz="1800" baseline="0" smtClean="0"/>
                        <a:t> b</a:t>
                      </a:r>
                      <a:r>
                        <a:rPr lang="it-IT" sz="1800" smtClean="0"/>
                        <a:t>b</a:t>
                      </a:r>
                      <a:r>
                        <a:rPr lang="el-GR" sz="1800" smtClean="0"/>
                        <a:t>γ</a:t>
                      </a:r>
                      <a:r>
                        <a:rPr lang="it-IT" sz="1800" smtClean="0"/>
                        <a:t> signal</a:t>
                      </a:r>
                      <a:r>
                        <a:rPr lang="it-IT" sz="1800" baseline="0" smtClean="0"/>
                        <a:t> </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CDF eeggMEt</a:t>
                      </a:r>
                      <a:r>
                        <a:rPr lang="it-IT" sz="1800" baseline="0" smtClean="0"/>
                        <a:t> event</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CDF superjets</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B</a:t>
                      </a:r>
                      <a:r>
                        <a:rPr lang="it-IT" sz="1800" baseline="-25000" smtClean="0"/>
                        <a:t>s</a:t>
                      </a:r>
                      <a:r>
                        <a:rPr lang="it-IT" sz="1800" baseline="0" smtClean="0"/>
                        <a:t> oscillations</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Single</a:t>
                      </a:r>
                      <a:r>
                        <a:rPr lang="it-IT" sz="1800" baseline="0" smtClean="0"/>
                        <a:t> top observation</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HERA</a:t>
                      </a:r>
                      <a:r>
                        <a:rPr lang="it-IT" sz="1800" baseline="0" smtClean="0"/>
                        <a:t> pentaquark</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ALEPH</a:t>
                      </a:r>
                      <a:r>
                        <a:rPr lang="it-IT" sz="1800" baseline="0" smtClean="0"/>
                        <a:t> 4-jets</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LHC Higgs evidence</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LHC Higgs observation</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OPERA</a:t>
                      </a:r>
                      <a:r>
                        <a:rPr lang="it-IT" sz="1800" baseline="0" smtClean="0"/>
                        <a:t> v&gt;c neutrinos</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CDF Wjj bump</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45894">
                <a:tc>
                  <a:txBody>
                    <a:bodyPr/>
                    <a:lstStyle/>
                    <a:p>
                      <a:r>
                        <a:rPr lang="it-IT" sz="1800" smtClean="0"/>
                        <a:t>LHC</a:t>
                      </a:r>
                      <a:r>
                        <a:rPr lang="it-IT" sz="1800" baseline="0" smtClean="0"/>
                        <a:t> 750 GeV diphoton</a:t>
                      </a:r>
                      <a:endParaRPr lang="en-US" sz="180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bl>
          </a:graphicData>
        </a:graphic>
      </p:graphicFrame>
    </p:spTree>
    <p:extLst>
      <p:ext uri="{BB962C8B-B14F-4D97-AF65-F5344CB8AC3E}">
        <p14:creationId xmlns:p14="http://schemas.microsoft.com/office/powerpoint/2010/main" val="2962893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08912" cy="836712"/>
          </a:xfrm>
        </p:spPr>
        <p:txBody>
          <a:bodyPr/>
          <a:lstStyle/>
          <a:p>
            <a:r>
              <a:rPr lang="it-IT" smtClean="0"/>
              <a:t>An Interesting Pattern Emerges…</a:t>
            </a:r>
            <a:endParaRPr lang="en-US"/>
          </a:p>
        </p:txBody>
      </p:sp>
      <p:graphicFrame>
        <p:nvGraphicFramePr>
          <p:cNvPr id="5" name="Tabella 4"/>
          <p:cNvGraphicFramePr>
            <a:graphicFrameLocks noGrp="1"/>
          </p:cNvGraphicFramePr>
          <p:nvPr>
            <p:extLst>
              <p:ext uri="{D42A27DB-BD31-4B8C-83A1-F6EECF244321}">
                <p14:modId xmlns:p14="http://schemas.microsoft.com/office/powerpoint/2010/main" val="2321987083"/>
              </p:ext>
            </p:extLst>
          </p:nvPr>
        </p:nvGraphicFramePr>
        <p:xfrm>
          <a:off x="611560" y="933178"/>
          <a:ext cx="7992890" cy="5486400"/>
        </p:xfrm>
        <a:graphic>
          <a:graphicData uri="http://schemas.openxmlformats.org/drawingml/2006/table">
            <a:tbl>
              <a:tblPr firstRow="1" bandRow="1">
                <a:tableStyleId>{5C22544A-7EE6-4342-B048-85BDC9FD1C3A}</a:tableStyleId>
              </a:tblPr>
              <a:tblGrid>
                <a:gridCol w="2664295"/>
                <a:gridCol w="666075"/>
                <a:gridCol w="666075"/>
                <a:gridCol w="666075"/>
                <a:gridCol w="666075"/>
                <a:gridCol w="2664295"/>
              </a:tblGrid>
              <a:tr h="345894">
                <a:tc>
                  <a:txBody>
                    <a:bodyPr/>
                    <a:lstStyle/>
                    <a:p>
                      <a:r>
                        <a:rPr lang="it-IT" sz="1800" smtClean="0"/>
                        <a:t>Claim</a:t>
                      </a:r>
                      <a:endParaRPr lang="en-US" sz="1800"/>
                    </a:p>
                  </a:txBody>
                  <a:tcPr/>
                </a:tc>
                <a:tc gridSpan="4">
                  <a:txBody>
                    <a:bodyPr/>
                    <a:lstStyle/>
                    <a:p>
                      <a:r>
                        <a:rPr lang="it-IT" sz="1800" smtClean="0"/>
                        <a:t>Claimed Significance</a:t>
                      </a:r>
                      <a:endParaRPr lang="en-US" sz="180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it-IT" sz="1800" smtClean="0"/>
                        <a:t>Verified</a:t>
                      </a:r>
                      <a:r>
                        <a:rPr lang="it-IT" sz="1800" baseline="0" smtClean="0"/>
                        <a:t> or Spurious</a:t>
                      </a:r>
                      <a:endParaRPr lang="en-US" sz="1800"/>
                    </a:p>
                  </a:txBody>
                  <a:tcPr/>
                </a:tc>
              </a:tr>
              <a:tr h="345894">
                <a:tc>
                  <a:txBody>
                    <a:bodyPr/>
                    <a:lstStyle/>
                    <a:p>
                      <a:r>
                        <a:rPr lang="it-IT" sz="1800" smtClean="0"/>
                        <a:t>Top quark evidence</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r>
              <a:tr h="345894">
                <a:tc>
                  <a:txBody>
                    <a:bodyPr/>
                    <a:lstStyle/>
                    <a:p>
                      <a:r>
                        <a:rPr lang="it-IT" sz="1800" smtClean="0"/>
                        <a:t>Top</a:t>
                      </a:r>
                      <a:r>
                        <a:rPr lang="it-IT" sz="1800" baseline="0" smtClean="0"/>
                        <a:t> quark observation</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r>
              <a:tr h="345894">
                <a:tc>
                  <a:txBody>
                    <a:bodyPr/>
                    <a:lstStyle/>
                    <a:p>
                      <a:r>
                        <a:rPr lang="it-IT" sz="1800" smtClean="0"/>
                        <a:t>CDF</a:t>
                      </a:r>
                      <a:r>
                        <a:rPr lang="it-IT" sz="1800" baseline="0" smtClean="0"/>
                        <a:t> b</a:t>
                      </a:r>
                      <a:r>
                        <a:rPr lang="it-IT" sz="1800" smtClean="0"/>
                        <a:t>b</a:t>
                      </a:r>
                      <a:r>
                        <a:rPr lang="el-GR" sz="1800" smtClean="0"/>
                        <a:t>γ</a:t>
                      </a:r>
                      <a:r>
                        <a:rPr lang="it-IT" sz="1800" smtClean="0"/>
                        <a:t> signal</a:t>
                      </a:r>
                      <a:r>
                        <a:rPr lang="it-IT" sz="1800" baseline="0" smtClean="0"/>
                        <a:t> </a:t>
                      </a:r>
                      <a:endParaRPr lang="en-US" sz="1800"/>
                    </a:p>
                  </a:txBody>
                  <a:tcPr/>
                </a:tc>
                <a:tc>
                  <a:txBody>
                    <a:bodyPr/>
                    <a:lstStyle/>
                    <a:p>
                      <a:endParaRPr lang="en-US"/>
                    </a:p>
                  </a:txBody>
                  <a:tcPr/>
                </a:tc>
                <a:tc>
                  <a:txBody>
                    <a:bodyPr/>
                    <a:lstStyle/>
                    <a:p>
                      <a:pPr algn="ctr"/>
                      <a:r>
                        <a:rPr lang="el-GR" sz="1800" smtClean="0">
                          <a:solidFill>
                            <a:srgbClr val="FF0000"/>
                          </a:solidFill>
                        </a:rPr>
                        <a:t>4</a:t>
                      </a: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CDF eeggMEt</a:t>
                      </a:r>
                      <a:r>
                        <a:rPr lang="it-IT" sz="1800" baseline="0" smtClean="0"/>
                        <a:t> event</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r>
                        <a:rPr lang="it-IT"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CDF superjets</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r>
                        <a:rPr lang="el-GR"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Bs</a:t>
                      </a:r>
                      <a:r>
                        <a:rPr lang="it-IT" sz="1800" baseline="0" smtClean="0"/>
                        <a:t> oscillations</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r>
              <a:tr h="345894">
                <a:tc>
                  <a:txBody>
                    <a:bodyPr/>
                    <a:lstStyle/>
                    <a:p>
                      <a:r>
                        <a:rPr lang="it-IT" sz="1800" smtClean="0"/>
                        <a:t>Single</a:t>
                      </a:r>
                      <a:r>
                        <a:rPr lang="it-IT" sz="1800" baseline="0" smtClean="0"/>
                        <a:t> top observation</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r>
              <a:tr h="345894">
                <a:tc>
                  <a:txBody>
                    <a:bodyPr/>
                    <a:lstStyle/>
                    <a:p>
                      <a:r>
                        <a:rPr lang="it-IT" sz="1800" smtClean="0"/>
                        <a:t>HERA</a:t>
                      </a:r>
                      <a:r>
                        <a:rPr lang="it-IT" sz="1800" baseline="0" smtClean="0"/>
                        <a:t> pentaquark</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r>
                        <a:rPr lang="el-GR"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ALEPH</a:t>
                      </a:r>
                      <a:r>
                        <a:rPr lang="it-IT" sz="1800" baseline="0" smtClean="0"/>
                        <a:t> 4-jets</a:t>
                      </a:r>
                      <a:endParaRPr lang="en-US" sz="1800"/>
                    </a:p>
                  </a:txBody>
                  <a:tcPr/>
                </a:tc>
                <a:tc>
                  <a:txBody>
                    <a:bodyPr/>
                    <a:lstStyle/>
                    <a:p>
                      <a:endParaRPr lang="en-US"/>
                    </a:p>
                  </a:txBody>
                  <a:tcPr/>
                </a:tc>
                <a:tc>
                  <a:txBody>
                    <a:bodyPr/>
                    <a:lstStyle/>
                    <a:p>
                      <a:pPr algn="ctr"/>
                      <a:r>
                        <a:rPr lang="el-GR" sz="1800" smtClean="0">
                          <a:solidFill>
                            <a:srgbClr val="FF0000"/>
                          </a:solidFill>
                        </a:rPr>
                        <a:t>4</a:t>
                      </a: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LHC Higgs evidence</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r>
              <a:tr h="345894">
                <a:tc>
                  <a:txBody>
                    <a:bodyPr/>
                    <a:lstStyle/>
                    <a:p>
                      <a:r>
                        <a:rPr lang="it-IT" sz="1800" smtClean="0"/>
                        <a:t>LHC Higgs observation</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r>
              <a:tr h="345894">
                <a:tc>
                  <a:txBody>
                    <a:bodyPr/>
                    <a:lstStyle/>
                    <a:p>
                      <a:r>
                        <a:rPr lang="it-IT" sz="1800" smtClean="0"/>
                        <a:t>OPERA</a:t>
                      </a:r>
                      <a:r>
                        <a:rPr lang="it-IT" sz="1800" baseline="0" smtClean="0"/>
                        <a:t> v&gt;c neutrinos</a:t>
                      </a:r>
                      <a:endParaRPr lang="en-US" sz="1800"/>
                    </a:p>
                  </a:txBody>
                  <a:tcPr/>
                </a:tc>
                <a:tc>
                  <a:txBody>
                    <a:bodyPr/>
                    <a:lstStyle/>
                    <a:p>
                      <a:endParaRPr lang="en-US"/>
                    </a:p>
                  </a:txBody>
                  <a:tcPr/>
                </a:tc>
                <a:tc>
                  <a:txBody>
                    <a:bodyPr/>
                    <a:lstStyle/>
                    <a:p>
                      <a:pPr algn="ctr"/>
                      <a:endParaRPr lang="en-US" sz="1800">
                        <a:solidFill>
                          <a:srgbClr val="FF0000"/>
                        </a:solidFill>
                      </a:endParaRPr>
                    </a:p>
                  </a:txBody>
                  <a:tcPr/>
                </a:tc>
                <a:tc>
                  <a:txBody>
                    <a:bodyPr/>
                    <a:lstStyle/>
                    <a:p>
                      <a:endParaRPr lang="en-US"/>
                    </a:p>
                  </a:txBody>
                  <a:tcPr/>
                </a:tc>
                <a:tc>
                  <a:txBody>
                    <a:bodyPr/>
                    <a:lstStyle/>
                    <a:p>
                      <a:pPr algn="ctr"/>
                      <a:r>
                        <a:rPr lang="it-IT"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CDF Wjj bump</a:t>
                      </a:r>
                      <a:endParaRPr lang="en-US" sz="1800"/>
                    </a:p>
                  </a:txBody>
                  <a:tcPr/>
                </a:tc>
                <a:tc>
                  <a:txBody>
                    <a:bodyPr/>
                    <a:lstStyle/>
                    <a:p>
                      <a:endParaRPr lang="en-US"/>
                    </a:p>
                  </a:txBody>
                  <a:tcPr/>
                </a:tc>
                <a:tc>
                  <a:txBody>
                    <a:bodyPr/>
                    <a:lstStyle/>
                    <a:p>
                      <a:pPr algn="ctr"/>
                      <a:r>
                        <a:rPr lang="it-IT" sz="1800" smtClean="0">
                          <a:solidFill>
                            <a:srgbClr val="FF0000"/>
                          </a:solidFill>
                        </a:rPr>
                        <a:t>4</a:t>
                      </a:r>
                      <a:endParaRPr lang="en-US" sz="1800">
                        <a:solidFill>
                          <a:srgbClr val="FF0000"/>
                        </a:solidFill>
                      </a:endParaRPr>
                    </a:p>
                  </a:txBody>
                  <a:tcPr/>
                </a:tc>
                <a:tc>
                  <a:txBody>
                    <a:bodyPr/>
                    <a:lstStyle/>
                    <a:p>
                      <a:endParaRPr lang="en-US"/>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LHC</a:t>
                      </a:r>
                      <a:r>
                        <a:rPr lang="it-IT" sz="1800" baseline="0" smtClean="0"/>
                        <a:t> 750 GeV diphoton</a:t>
                      </a:r>
                      <a:endParaRPr lang="en-US" sz="1800"/>
                    </a:p>
                  </a:txBody>
                  <a:tcPr/>
                </a:tc>
                <a:tc>
                  <a:txBody>
                    <a:bodyPr/>
                    <a:lstStyle/>
                    <a:p>
                      <a:endParaRPr lang="en-US"/>
                    </a:p>
                  </a:txBody>
                  <a:tcPr/>
                </a:tc>
                <a:tc>
                  <a:txBody>
                    <a:bodyPr/>
                    <a:lstStyle/>
                    <a:p>
                      <a:pPr algn="ctr"/>
                      <a:r>
                        <a:rPr lang="it-IT" sz="1800" smtClean="0">
                          <a:solidFill>
                            <a:srgbClr val="FF0000"/>
                          </a:solidFill>
                        </a:rPr>
                        <a:t>4</a:t>
                      </a: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bl>
          </a:graphicData>
        </a:graphic>
      </p:graphicFrame>
    </p:spTree>
    <p:extLst>
      <p:ext uri="{BB962C8B-B14F-4D97-AF65-F5344CB8AC3E}">
        <p14:creationId xmlns:p14="http://schemas.microsoft.com/office/powerpoint/2010/main" val="2962893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08912" cy="836712"/>
          </a:xfrm>
        </p:spPr>
        <p:txBody>
          <a:bodyPr/>
          <a:lstStyle/>
          <a:p>
            <a:r>
              <a:rPr lang="it-IT" smtClean="0"/>
              <a:t>An Interesting Pattern Emerges…</a:t>
            </a:r>
            <a:endParaRPr lang="en-US"/>
          </a:p>
        </p:txBody>
      </p:sp>
      <p:graphicFrame>
        <p:nvGraphicFramePr>
          <p:cNvPr id="5" name="Tabella 4"/>
          <p:cNvGraphicFramePr>
            <a:graphicFrameLocks noGrp="1"/>
          </p:cNvGraphicFramePr>
          <p:nvPr>
            <p:extLst>
              <p:ext uri="{D42A27DB-BD31-4B8C-83A1-F6EECF244321}">
                <p14:modId xmlns:p14="http://schemas.microsoft.com/office/powerpoint/2010/main" val="2472143840"/>
              </p:ext>
            </p:extLst>
          </p:nvPr>
        </p:nvGraphicFramePr>
        <p:xfrm>
          <a:off x="611560" y="933178"/>
          <a:ext cx="7992890" cy="5486400"/>
        </p:xfrm>
        <a:graphic>
          <a:graphicData uri="http://schemas.openxmlformats.org/drawingml/2006/table">
            <a:tbl>
              <a:tblPr firstRow="1" bandRow="1">
                <a:tableStyleId>{5C22544A-7EE6-4342-B048-85BDC9FD1C3A}</a:tableStyleId>
              </a:tblPr>
              <a:tblGrid>
                <a:gridCol w="2664295"/>
                <a:gridCol w="666075"/>
                <a:gridCol w="666075"/>
                <a:gridCol w="666075"/>
                <a:gridCol w="666075"/>
                <a:gridCol w="2664295"/>
              </a:tblGrid>
              <a:tr h="345894">
                <a:tc>
                  <a:txBody>
                    <a:bodyPr/>
                    <a:lstStyle/>
                    <a:p>
                      <a:r>
                        <a:rPr lang="it-IT" sz="1800" smtClean="0"/>
                        <a:t>Claim</a:t>
                      </a:r>
                      <a:endParaRPr lang="en-US" sz="1800"/>
                    </a:p>
                  </a:txBody>
                  <a:tcPr/>
                </a:tc>
                <a:tc gridSpan="4">
                  <a:txBody>
                    <a:bodyPr/>
                    <a:lstStyle/>
                    <a:p>
                      <a:r>
                        <a:rPr lang="it-IT" sz="1800" smtClean="0"/>
                        <a:t>Claimed Significance</a:t>
                      </a:r>
                      <a:endParaRPr lang="en-US" sz="180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it-IT" sz="1800" smtClean="0"/>
                        <a:t>Verified</a:t>
                      </a:r>
                      <a:r>
                        <a:rPr lang="it-IT" sz="1800" baseline="0" smtClean="0"/>
                        <a:t> or Spurious</a:t>
                      </a:r>
                      <a:endParaRPr lang="en-US" sz="1800"/>
                    </a:p>
                  </a:txBody>
                  <a:tcPr/>
                </a:tc>
              </a:tr>
              <a:tr h="345894">
                <a:tc>
                  <a:txBody>
                    <a:bodyPr/>
                    <a:lstStyle/>
                    <a:p>
                      <a:r>
                        <a:rPr lang="it-IT" sz="1800" smtClean="0"/>
                        <a:t>Top quark evidence</a:t>
                      </a:r>
                      <a:endParaRPr lang="en-US" sz="1800"/>
                    </a:p>
                  </a:txBody>
                  <a:tcPr/>
                </a:tc>
                <a:tc>
                  <a:txBody>
                    <a:bodyPr/>
                    <a:lstStyle/>
                    <a:p>
                      <a:pPr algn="ctr"/>
                      <a:r>
                        <a:rPr lang="el-GR" sz="1800" smtClean="0">
                          <a:solidFill>
                            <a:srgbClr val="00B050"/>
                          </a:solidFill>
                        </a:rPr>
                        <a:t>3</a:t>
                      </a: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True</a:t>
                      </a:r>
                      <a:endParaRPr lang="en-US" sz="1800">
                        <a:solidFill>
                          <a:srgbClr val="00B050"/>
                        </a:solidFill>
                      </a:endParaRPr>
                    </a:p>
                  </a:txBody>
                  <a:tcPr/>
                </a:tc>
              </a:tr>
              <a:tr h="345894">
                <a:tc>
                  <a:txBody>
                    <a:bodyPr/>
                    <a:lstStyle/>
                    <a:p>
                      <a:r>
                        <a:rPr lang="it-IT" sz="1800" smtClean="0"/>
                        <a:t>Top</a:t>
                      </a:r>
                      <a:r>
                        <a:rPr lang="it-IT" sz="1800" baseline="0" smtClean="0"/>
                        <a:t> quark observation</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el-GR" sz="1800" smtClean="0">
                          <a:solidFill>
                            <a:srgbClr val="00B050"/>
                          </a:solidFill>
                        </a:rPr>
                        <a:t>5</a:t>
                      </a: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True</a:t>
                      </a:r>
                      <a:endParaRPr lang="en-US" sz="1800">
                        <a:solidFill>
                          <a:srgbClr val="00B050"/>
                        </a:solidFill>
                      </a:endParaRPr>
                    </a:p>
                  </a:txBody>
                  <a:tcPr/>
                </a:tc>
              </a:tr>
              <a:tr h="345894">
                <a:tc>
                  <a:txBody>
                    <a:bodyPr/>
                    <a:lstStyle/>
                    <a:p>
                      <a:r>
                        <a:rPr lang="it-IT" sz="1800" smtClean="0"/>
                        <a:t>CDF</a:t>
                      </a:r>
                      <a:r>
                        <a:rPr lang="it-IT" sz="1800" baseline="0" smtClean="0"/>
                        <a:t> b</a:t>
                      </a:r>
                      <a:r>
                        <a:rPr lang="it-IT" sz="1800" smtClean="0"/>
                        <a:t>b</a:t>
                      </a:r>
                      <a:r>
                        <a:rPr lang="el-GR" sz="1800" smtClean="0"/>
                        <a:t>γ</a:t>
                      </a:r>
                      <a:r>
                        <a:rPr lang="it-IT" sz="1800" smtClean="0"/>
                        <a:t> signal</a:t>
                      </a:r>
                      <a:r>
                        <a:rPr lang="it-IT" sz="1800" baseline="0" smtClean="0"/>
                        <a:t> </a:t>
                      </a:r>
                      <a:endParaRPr lang="en-US" sz="1800"/>
                    </a:p>
                  </a:txBody>
                  <a:tcPr/>
                </a:tc>
                <a:tc>
                  <a:txBody>
                    <a:bodyPr/>
                    <a:lstStyle/>
                    <a:p>
                      <a:pPr algn="ctr"/>
                      <a:endParaRPr lang="en-US" sz="1800">
                        <a:solidFill>
                          <a:srgbClr val="00B050"/>
                        </a:solidFill>
                      </a:endParaRPr>
                    </a:p>
                  </a:txBody>
                  <a:tcPr/>
                </a:tc>
                <a:tc>
                  <a:txBody>
                    <a:bodyPr/>
                    <a:lstStyle/>
                    <a:p>
                      <a:pPr algn="ctr"/>
                      <a:r>
                        <a:rPr lang="el-GR" sz="1800" smtClean="0">
                          <a:solidFill>
                            <a:srgbClr val="FF0000"/>
                          </a:solidFill>
                        </a:rPr>
                        <a:t>4</a:t>
                      </a: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CDF eeggMEt</a:t>
                      </a:r>
                      <a:r>
                        <a:rPr lang="it-IT" sz="1800" baseline="0" smtClean="0"/>
                        <a:t> event</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r>
                        <a:rPr lang="it-IT"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CDF superjets</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r>
                        <a:rPr lang="el-GR"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Bs</a:t>
                      </a:r>
                      <a:r>
                        <a:rPr lang="it-IT" sz="1800" baseline="0" smtClean="0"/>
                        <a:t> oscillations</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5</a:t>
                      </a: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True</a:t>
                      </a:r>
                      <a:endParaRPr lang="en-US" sz="1800">
                        <a:solidFill>
                          <a:srgbClr val="00B050"/>
                        </a:solidFill>
                      </a:endParaRPr>
                    </a:p>
                  </a:txBody>
                  <a:tcPr/>
                </a:tc>
              </a:tr>
              <a:tr h="345894">
                <a:tc>
                  <a:txBody>
                    <a:bodyPr/>
                    <a:lstStyle/>
                    <a:p>
                      <a:r>
                        <a:rPr lang="it-IT" sz="1800" smtClean="0"/>
                        <a:t>Single</a:t>
                      </a:r>
                      <a:r>
                        <a:rPr lang="it-IT" sz="1800" baseline="0" smtClean="0"/>
                        <a:t> top observation</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el-GR" sz="1800" smtClean="0">
                          <a:solidFill>
                            <a:srgbClr val="00B050"/>
                          </a:solidFill>
                        </a:rPr>
                        <a:t>5</a:t>
                      </a: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True</a:t>
                      </a:r>
                      <a:endParaRPr lang="en-US" sz="1800">
                        <a:solidFill>
                          <a:srgbClr val="00B050"/>
                        </a:solidFill>
                      </a:endParaRPr>
                    </a:p>
                  </a:txBody>
                  <a:tcPr/>
                </a:tc>
              </a:tr>
              <a:tr h="345894">
                <a:tc>
                  <a:txBody>
                    <a:bodyPr/>
                    <a:lstStyle/>
                    <a:p>
                      <a:r>
                        <a:rPr lang="it-IT" sz="1800" smtClean="0"/>
                        <a:t>HERA</a:t>
                      </a:r>
                      <a:r>
                        <a:rPr lang="it-IT" sz="1800" baseline="0" smtClean="0"/>
                        <a:t> pentaquark</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r>
                        <a:rPr lang="el-GR"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ALEPH</a:t>
                      </a:r>
                      <a:r>
                        <a:rPr lang="it-IT" sz="1800" baseline="0" smtClean="0"/>
                        <a:t> 4-jets</a:t>
                      </a:r>
                      <a:endParaRPr lang="en-US" sz="1800"/>
                    </a:p>
                  </a:txBody>
                  <a:tcPr/>
                </a:tc>
                <a:tc>
                  <a:txBody>
                    <a:bodyPr/>
                    <a:lstStyle/>
                    <a:p>
                      <a:pPr algn="ctr"/>
                      <a:endParaRPr lang="en-US" sz="1800">
                        <a:solidFill>
                          <a:srgbClr val="00B050"/>
                        </a:solidFill>
                      </a:endParaRPr>
                    </a:p>
                  </a:txBody>
                  <a:tcPr/>
                </a:tc>
                <a:tc>
                  <a:txBody>
                    <a:bodyPr/>
                    <a:lstStyle/>
                    <a:p>
                      <a:pPr algn="ctr"/>
                      <a:r>
                        <a:rPr lang="el-GR" sz="1800" smtClean="0">
                          <a:solidFill>
                            <a:srgbClr val="FF0000"/>
                          </a:solidFill>
                        </a:rPr>
                        <a:t>4</a:t>
                      </a: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LHC Higgs evidence</a:t>
                      </a:r>
                      <a:endParaRPr lang="en-US" sz="1800"/>
                    </a:p>
                  </a:txBody>
                  <a:tcPr/>
                </a:tc>
                <a:tc>
                  <a:txBody>
                    <a:bodyPr/>
                    <a:lstStyle/>
                    <a:p>
                      <a:pPr algn="ctr"/>
                      <a:r>
                        <a:rPr lang="it-IT" sz="1800" smtClean="0">
                          <a:solidFill>
                            <a:srgbClr val="00B050"/>
                          </a:solidFill>
                        </a:rPr>
                        <a:t>3</a:t>
                      </a: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True</a:t>
                      </a:r>
                      <a:endParaRPr lang="en-US" sz="1800">
                        <a:solidFill>
                          <a:srgbClr val="00B050"/>
                        </a:solidFill>
                      </a:endParaRPr>
                    </a:p>
                  </a:txBody>
                  <a:tcPr/>
                </a:tc>
              </a:tr>
              <a:tr h="345894">
                <a:tc>
                  <a:txBody>
                    <a:bodyPr/>
                    <a:lstStyle/>
                    <a:p>
                      <a:r>
                        <a:rPr lang="it-IT" sz="1800" smtClean="0"/>
                        <a:t>LHC Higgs observation</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5</a:t>
                      </a: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00B050"/>
                          </a:solidFill>
                        </a:rPr>
                        <a:t>True</a:t>
                      </a:r>
                      <a:endParaRPr lang="en-US" sz="1800">
                        <a:solidFill>
                          <a:srgbClr val="00B050"/>
                        </a:solidFill>
                      </a:endParaRPr>
                    </a:p>
                  </a:txBody>
                  <a:tcPr/>
                </a:tc>
              </a:tr>
              <a:tr h="345894">
                <a:tc>
                  <a:txBody>
                    <a:bodyPr/>
                    <a:lstStyle/>
                    <a:p>
                      <a:r>
                        <a:rPr lang="it-IT" sz="1800" smtClean="0"/>
                        <a:t>OPERA</a:t>
                      </a:r>
                      <a:r>
                        <a:rPr lang="it-IT" sz="1800" baseline="0" smtClean="0"/>
                        <a:t> v&gt;c neutrinos</a:t>
                      </a:r>
                      <a:endParaRPr lang="en-US" sz="1800"/>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r>
                        <a:rPr lang="it-IT" sz="1800" smtClean="0">
                          <a:solidFill>
                            <a:srgbClr val="FF0000"/>
                          </a:solidFill>
                        </a:rPr>
                        <a:t>6</a:t>
                      </a: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CDF Wjj bump</a:t>
                      </a:r>
                      <a:endParaRPr lang="en-US" sz="1800"/>
                    </a:p>
                  </a:txBody>
                  <a:tcPr/>
                </a:tc>
                <a:tc>
                  <a:txBody>
                    <a:bodyPr/>
                    <a:lstStyle/>
                    <a:p>
                      <a:pPr algn="ctr"/>
                      <a:endParaRPr lang="en-US" sz="1800">
                        <a:solidFill>
                          <a:srgbClr val="00B050"/>
                        </a:solidFill>
                      </a:endParaRPr>
                    </a:p>
                  </a:txBody>
                  <a:tcPr/>
                </a:tc>
                <a:tc>
                  <a:txBody>
                    <a:bodyPr/>
                    <a:lstStyle/>
                    <a:p>
                      <a:pPr algn="ctr"/>
                      <a:r>
                        <a:rPr lang="it-IT" sz="1800" smtClean="0">
                          <a:solidFill>
                            <a:srgbClr val="FF0000"/>
                          </a:solidFill>
                        </a:rPr>
                        <a:t>4</a:t>
                      </a: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r h="345894">
                <a:tc>
                  <a:txBody>
                    <a:bodyPr/>
                    <a:lstStyle/>
                    <a:p>
                      <a:r>
                        <a:rPr lang="it-IT" sz="1800" smtClean="0"/>
                        <a:t>LHC</a:t>
                      </a:r>
                      <a:r>
                        <a:rPr lang="it-IT" sz="1800" baseline="0" smtClean="0"/>
                        <a:t> 750 GeV diphoton</a:t>
                      </a:r>
                      <a:endParaRPr lang="en-US" sz="1800"/>
                    </a:p>
                  </a:txBody>
                  <a:tcPr/>
                </a:tc>
                <a:tc>
                  <a:txBody>
                    <a:bodyPr/>
                    <a:lstStyle/>
                    <a:p>
                      <a:pPr algn="ctr"/>
                      <a:endParaRPr lang="en-US" sz="1800">
                        <a:solidFill>
                          <a:srgbClr val="00B050"/>
                        </a:solidFill>
                      </a:endParaRPr>
                    </a:p>
                  </a:txBody>
                  <a:tcPr/>
                </a:tc>
                <a:tc>
                  <a:txBody>
                    <a:bodyPr/>
                    <a:lstStyle/>
                    <a:p>
                      <a:pPr algn="ctr"/>
                      <a:r>
                        <a:rPr lang="it-IT" sz="1800" smtClean="0">
                          <a:solidFill>
                            <a:srgbClr val="FF0000"/>
                          </a:solidFill>
                        </a:rPr>
                        <a:t>4</a:t>
                      </a:r>
                      <a:endParaRPr lang="en-US" sz="1800">
                        <a:solidFill>
                          <a:srgbClr val="FF0000"/>
                        </a:solidFill>
                      </a:endParaRPr>
                    </a:p>
                  </a:txBody>
                  <a:tcPr/>
                </a:tc>
                <a:tc>
                  <a:txBody>
                    <a:bodyPr/>
                    <a:lstStyle/>
                    <a:p>
                      <a:pPr algn="ctr"/>
                      <a:endParaRPr lang="en-US" sz="1800">
                        <a:solidFill>
                          <a:srgbClr val="00B050"/>
                        </a:solidFill>
                      </a:endParaRPr>
                    </a:p>
                  </a:txBody>
                  <a:tcPr/>
                </a:tc>
                <a:tc>
                  <a:txBody>
                    <a:bodyPr/>
                    <a:lstStyle/>
                    <a:p>
                      <a:pPr algn="ctr"/>
                      <a:endParaRPr lang="en-US" sz="1800">
                        <a:solidFill>
                          <a:srgbClr val="FF0000"/>
                        </a:solidFill>
                      </a:endParaRPr>
                    </a:p>
                  </a:txBody>
                  <a:tcPr/>
                </a:tc>
                <a:tc>
                  <a:txBody>
                    <a:bodyPr/>
                    <a:lstStyle/>
                    <a:p>
                      <a:pPr algn="ctr"/>
                      <a:r>
                        <a:rPr lang="it-IT" sz="1800" smtClean="0">
                          <a:solidFill>
                            <a:srgbClr val="FF0000"/>
                          </a:solidFill>
                        </a:rPr>
                        <a:t>False</a:t>
                      </a:r>
                      <a:endParaRPr lang="en-US" sz="1800">
                        <a:solidFill>
                          <a:srgbClr val="FF0000"/>
                        </a:solidFill>
                      </a:endParaRPr>
                    </a:p>
                  </a:txBody>
                  <a:tcPr/>
                </a:tc>
              </a:tr>
            </a:tbl>
          </a:graphicData>
        </a:graphic>
      </p:graphicFrame>
    </p:spTree>
    <p:extLst>
      <p:ext uri="{BB962C8B-B14F-4D97-AF65-F5344CB8AC3E}">
        <p14:creationId xmlns:p14="http://schemas.microsoft.com/office/powerpoint/2010/main" val="3213948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fontScale="90000"/>
          </a:bodyPr>
          <a:lstStyle/>
          <a:p>
            <a:r>
              <a:rPr lang="it-IT" smtClean="0"/>
              <a:t>A Look Into the Look-Elsewhere Effect</a:t>
            </a:r>
            <a:endParaRPr lang="en-US"/>
          </a:p>
        </p:txBody>
      </p:sp>
      <p:sp>
        <p:nvSpPr>
          <p:cNvPr id="3" name="Segnaposto contenuto 2"/>
          <p:cNvSpPr>
            <a:spLocks noGrp="1"/>
          </p:cNvSpPr>
          <p:nvPr>
            <p:ph idx="1"/>
          </p:nvPr>
        </p:nvSpPr>
        <p:spPr>
          <a:xfrm>
            <a:off x="467544" y="1484784"/>
            <a:ext cx="8424936" cy="5112568"/>
          </a:xfrm>
        </p:spPr>
        <p:txBody>
          <a:bodyPr>
            <a:normAutofit fontScale="62500" lnSpcReduction="20000"/>
          </a:bodyPr>
          <a:lstStyle/>
          <a:p>
            <a:r>
              <a:rPr lang="it-IT" smtClean="0"/>
              <a:t>The discussion above clarifies that a compelling reason for enforcing a small test size as a prerequisite for discovery claims is the </a:t>
            </a:r>
            <a:r>
              <a:rPr lang="it-IT" smtClean="0">
                <a:solidFill>
                  <a:srgbClr val="0070C0"/>
                </a:solidFill>
              </a:rPr>
              <a:t>presence of large trials factors, aka LEE</a:t>
            </a:r>
          </a:p>
          <a:p>
            <a:endParaRPr lang="it-IT" smtClean="0"/>
          </a:p>
          <a:p>
            <a:r>
              <a:rPr lang="it-IT" smtClean="0"/>
              <a:t>The LEE was a concern 50 years ago, but nowadays we have enormously more CPU power. Yet </a:t>
            </a:r>
            <a:r>
              <a:rPr lang="it-IT" smtClean="0">
                <a:solidFill>
                  <a:srgbClr val="FF0000"/>
                </a:solidFill>
              </a:rPr>
              <a:t>the complexity of our analyses has also grown considerably</a:t>
            </a:r>
          </a:p>
          <a:p>
            <a:pPr lvl="1"/>
            <a:r>
              <a:rPr lang="it-IT" smtClean="0"/>
              <a:t>Take the Higgs discovery: CMS combined dozens of final states with hundreds of nuisance parameters, partly correlated, partly constrained by external datasets, often non-Normal. </a:t>
            </a:r>
          </a:p>
          <a:p>
            <a:pPr lvl="1">
              <a:buNone/>
            </a:pPr>
            <a:r>
              <a:rPr lang="it-IT" smtClean="0"/>
              <a:t>	</a:t>
            </a:r>
            <a:r>
              <a:rPr lang="it-IT" smtClean="0">
                <a:sym typeface="Wingdings" pitchFamily="2" charset="2"/>
              </a:rPr>
              <a:t> w</a:t>
            </a:r>
            <a:r>
              <a:rPr lang="it-IT" smtClean="0"/>
              <a:t>e still occasionally cannot compute the trials factor by brute force!</a:t>
            </a:r>
          </a:p>
          <a:p>
            <a:pPr lvl="1">
              <a:buNone/>
            </a:pPr>
            <a:endParaRPr lang="it-IT" smtClean="0"/>
          </a:p>
          <a:p>
            <a:pPr lvl="1"/>
            <a:r>
              <a:rPr lang="it-IT" smtClean="0"/>
              <a:t>A further complication is that in reality </a:t>
            </a:r>
            <a:r>
              <a:rPr lang="it-IT" b="1" smtClean="0"/>
              <a:t>the trials factor also depends on the significance of the local fluctuation, </a:t>
            </a:r>
            <a:r>
              <a:rPr lang="it-IT" smtClean="0"/>
              <a:t>adding dimensionality to the problem.</a:t>
            </a:r>
          </a:p>
          <a:p>
            <a:endParaRPr lang="it-IT" smtClean="0"/>
          </a:p>
          <a:p>
            <a:r>
              <a:rPr lang="it-IT" smtClean="0"/>
              <a:t>A study by E. Gross and O. Vitells</a:t>
            </a:r>
            <a:r>
              <a:rPr lang="it-IT" b="1" smtClean="0">
                <a:solidFill>
                  <a:srgbClr val="1BB52A"/>
                </a:solidFill>
              </a:rPr>
              <a:t>[19]</a:t>
            </a:r>
            <a:r>
              <a:rPr lang="it-IT" smtClean="0"/>
              <a:t> demonstrated in 2010 how it is possible to estimate the trials factor in most experimental situations, without resorting to simulations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smtClean="0"/>
              <a:t>Trials Factors</a:t>
            </a:r>
            <a:endParaRPr lang="en-US"/>
          </a:p>
        </p:txBody>
      </p:sp>
      <p:sp>
        <p:nvSpPr>
          <p:cNvPr id="3" name="Segnaposto contenuto 2"/>
          <p:cNvSpPr>
            <a:spLocks noGrp="1"/>
          </p:cNvSpPr>
          <p:nvPr>
            <p:ph idx="1"/>
          </p:nvPr>
        </p:nvSpPr>
        <p:spPr>
          <a:xfrm>
            <a:off x="-108520" y="1124744"/>
            <a:ext cx="9144000" cy="5733256"/>
          </a:xfrm>
        </p:spPr>
        <p:txBody>
          <a:bodyPr>
            <a:noAutofit/>
          </a:bodyPr>
          <a:lstStyle/>
          <a:p>
            <a:pPr>
              <a:buNone/>
            </a:pPr>
            <a:r>
              <a:rPr lang="it-IT" sz="1600" dirty="0" smtClean="0">
                <a:sym typeface="Wingdings" pitchFamily="2" charset="2"/>
              </a:rPr>
              <a:t>	</a:t>
            </a:r>
            <a:r>
              <a:rPr lang="it-IT" sz="1800" dirty="0" smtClean="0">
                <a:sym typeface="Wingdings" pitchFamily="2" charset="2"/>
              </a:rPr>
              <a:t>In </a:t>
            </a:r>
            <a:r>
              <a:rPr lang="it-IT" sz="1800" dirty="0" err="1" smtClean="0">
                <a:sym typeface="Wingdings" pitchFamily="2" charset="2"/>
              </a:rPr>
              <a:t>statistics</a:t>
            </a:r>
            <a:r>
              <a:rPr lang="it-IT" sz="1800" dirty="0" smtClean="0">
                <a:sym typeface="Wingdings" pitchFamily="2" charset="2"/>
              </a:rPr>
              <a:t> </a:t>
            </a:r>
            <a:r>
              <a:rPr lang="it-IT" sz="1800" dirty="0" err="1" smtClean="0">
                <a:sym typeface="Wingdings" pitchFamily="2" charset="2"/>
              </a:rPr>
              <a:t>literature</a:t>
            </a:r>
            <a:r>
              <a:rPr lang="it-IT" sz="1800" dirty="0" smtClean="0">
                <a:sym typeface="Wingdings" pitchFamily="2" charset="2"/>
              </a:rPr>
              <a:t> the situation in </a:t>
            </a:r>
            <a:r>
              <a:rPr lang="it-IT" sz="1800" dirty="0" err="1" smtClean="0">
                <a:sym typeface="Wingdings" pitchFamily="2" charset="2"/>
              </a:rPr>
              <a:t>which</a:t>
            </a:r>
            <a:r>
              <a:rPr lang="it-IT" sz="1800" dirty="0" smtClean="0">
                <a:sym typeface="Wingdings" pitchFamily="2" charset="2"/>
              </a:rPr>
              <a:t> </a:t>
            </a:r>
            <a:r>
              <a:rPr lang="it-IT" sz="1800" dirty="0" err="1" smtClean="0">
                <a:sym typeface="Wingdings" pitchFamily="2" charset="2"/>
              </a:rPr>
              <a:t>one</a:t>
            </a:r>
            <a:r>
              <a:rPr lang="it-IT" sz="1800" dirty="0" smtClean="0">
                <a:sym typeface="Wingdings" pitchFamily="2" charset="2"/>
              </a:rPr>
              <a:t> </a:t>
            </a:r>
            <a:r>
              <a:rPr lang="it-IT" sz="1800" dirty="0" err="1" smtClean="0">
                <a:sym typeface="Wingdings" pitchFamily="2" charset="2"/>
              </a:rPr>
              <a:t>speaks</a:t>
            </a:r>
            <a:r>
              <a:rPr lang="it-IT" sz="1800" dirty="0" smtClean="0">
                <a:sym typeface="Wingdings" pitchFamily="2" charset="2"/>
              </a:rPr>
              <a:t> of a </a:t>
            </a:r>
            <a:r>
              <a:rPr lang="it-IT" sz="1800" b="1" dirty="0" smtClean="0">
                <a:sym typeface="Wingdings" pitchFamily="2" charset="2"/>
              </a:rPr>
              <a:t>trials </a:t>
            </a:r>
            <a:r>
              <a:rPr lang="it-IT" sz="1800" b="1" dirty="0" err="1" smtClean="0">
                <a:sym typeface="Wingdings" pitchFamily="2" charset="2"/>
              </a:rPr>
              <a:t>factor</a:t>
            </a:r>
            <a:r>
              <a:rPr lang="it-IT" sz="1800" b="1" dirty="0" smtClean="0">
                <a:sym typeface="Wingdings" pitchFamily="2" charset="2"/>
              </a:rPr>
              <a:t> </a:t>
            </a:r>
            <a:r>
              <a:rPr lang="it-IT" sz="1800" dirty="0" err="1" smtClean="0">
                <a:sym typeface="Wingdings" pitchFamily="2" charset="2"/>
              </a:rPr>
              <a:t>is</a:t>
            </a:r>
            <a:r>
              <a:rPr lang="it-IT" sz="1800" dirty="0" smtClean="0">
                <a:sym typeface="Wingdings" pitchFamily="2" charset="2"/>
              </a:rPr>
              <a:t> the </a:t>
            </a:r>
            <a:r>
              <a:rPr lang="it-IT" sz="1800" dirty="0" err="1" smtClean="0">
                <a:sym typeface="Wingdings" pitchFamily="2" charset="2"/>
              </a:rPr>
              <a:t>one</a:t>
            </a:r>
            <a:r>
              <a:rPr lang="it-IT" sz="1800" dirty="0" smtClean="0">
                <a:sym typeface="Wingdings" pitchFamily="2" charset="2"/>
              </a:rPr>
              <a:t> of a </a:t>
            </a:r>
            <a:r>
              <a:rPr lang="it-IT" sz="1800" dirty="0" err="1" smtClean="0">
                <a:solidFill>
                  <a:srgbClr val="FF0000"/>
                </a:solidFill>
                <a:sym typeface="Wingdings" pitchFamily="2" charset="2"/>
              </a:rPr>
              <a:t>hypothesis</a:t>
            </a:r>
            <a:r>
              <a:rPr lang="it-IT" sz="1800" dirty="0" smtClean="0">
                <a:solidFill>
                  <a:srgbClr val="FF0000"/>
                </a:solidFill>
                <a:sym typeface="Wingdings" pitchFamily="2" charset="2"/>
              </a:rPr>
              <a:t> test </a:t>
            </a:r>
            <a:r>
              <a:rPr lang="it-IT" sz="1800" dirty="0" err="1" smtClean="0">
                <a:solidFill>
                  <a:srgbClr val="FF0000"/>
                </a:solidFill>
                <a:sym typeface="Wingdings" pitchFamily="2" charset="2"/>
              </a:rPr>
              <a:t>when</a:t>
            </a:r>
            <a:r>
              <a:rPr lang="it-IT" sz="1800" dirty="0" smtClean="0">
                <a:solidFill>
                  <a:srgbClr val="FF0000"/>
                </a:solidFill>
                <a:sym typeface="Wingdings" pitchFamily="2" charset="2"/>
              </a:rPr>
              <a:t> a </a:t>
            </a:r>
            <a:r>
              <a:rPr lang="it-IT" sz="1800" dirty="0" err="1" smtClean="0">
                <a:solidFill>
                  <a:srgbClr val="FF0000"/>
                </a:solidFill>
                <a:sym typeface="Wingdings" pitchFamily="2" charset="2"/>
              </a:rPr>
              <a:t>nuisance</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parameter</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is</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present</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only</a:t>
            </a:r>
            <a:r>
              <a:rPr lang="it-IT" sz="1800" dirty="0" smtClean="0">
                <a:solidFill>
                  <a:srgbClr val="FF0000"/>
                </a:solidFill>
                <a:sym typeface="Wingdings" pitchFamily="2" charset="2"/>
              </a:rPr>
              <a:t> under the alternative </a:t>
            </a:r>
            <a:r>
              <a:rPr lang="it-IT" sz="1800" dirty="0" err="1" smtClean="0">
                <a:solidFill>
                  <a:srgbClr val="FF0000"/>
                </a:solidFill>
                <a:sym typeface="Wingdings" pitchFamily="2" charset="2"/>
              </a:rPr>
              <a:t>hypothesis</a:t>
            </a:r>
            <a:r>
              <a:rPr lang="it-IT" sz="1800" dirty="0" smtClean="0">
                <a:sym typeface="Wingdings" pitchFamily="2" charset="2"/>
              </a:rPr>
              <a:t>. The </a:t>
            </a:r>
            <a:r>
              <a:rPr lang="it-IT" sz="1800" dirty="0" err="1" smtClean="0">
                <a:sym typeface="Wingdings" pitchFamily="2" charset="2"/>
              </a:rPr>
              <a:t>regularity</a:t>
            </a:r>
            <a:r>
              <a:rPr lang="it-IT" sz="1800" dirty="0" smtClean="0">
                <a:sym typeface="Wingdings" pitchFamily="2" charset="2"/>
              </a:rPr>
              <a:t> </a:t>
            </a:r>
            <a:r>
              <a:rPr lang="it-IT" sz="1800" dirty="0" err="1" smtClean="0">
                <a:sym typeface="Wingdings" pitchFamily="2" charset="2"/>
              </a:rPr>
              <a:t>conditions</a:t>
            </a:r>
            <a:r>
              <a:rPr lang="it-IT" sz="1800" dirty="0" smtClean="0">
                <a:sym typeface="Wingdings" pitchFamily="2" charset="2"/>
              </a:rPr>
              <a:t> under </a:t>
            </a:r>
            <a:r>
              <a:rPr lang="it-IT" sz="1800" dirty="0" err="1" smtClean="0">
                <a:sym typeface="Wingdings" pitchFamily="2" charset="2"/>
              </a:rPr>
              <a:t>which</a:t>
            </a:r>
            <a:r>
              <a:rPr lang="it-IT" sz="1800" dirty="0" smtClean="0">
                <a:sym typeface="Wingdings" pitchFamily="2" charset="2"/>
              </a:rPr>
              <a:t> </a:t>
            </a:r>
            <a:r>
              <a:rPr lang="it-IT" sz="1800" dirty="0" err="1" smtClean="0">
                <a:sym typeface="Wingdings" pitchFamily="2" charset="2"/>
              </a:rPr>
              <a:t>Wilks</a:t>
            </a:r>
            <a:r>
              <a:rPr lang="it-IT" sz="1800" dirty="0" smtClean="0">
                <a:sym typeface="Wingdings" pitchFamily="2" charset="2"/>
              </a:rPr>
              <a:t>’ </a:t>
            </a:r>
            <a:r>
              <a:rPr lang="it-IT" sz="1800" dirty="0" err="1" smtClean="0">
                <a:sym typeface="Wingdings" pitchFamily="2" charset="2"/>
              </a:rPr>
              <a:t>theorem</a:t>
            </a:r>
            <a:r>
              <a:rPr lang="it-IT" sz="1800" dirty="0" smtClean="0">
                <a:sym typeface="Wingdings" pitchFamily="2" charset="2"/>
              </a:rPr>
              <a:t> </a:t>
            </a:r>
            <a:r>
              <a:rPr lang="it-IT" sz="1800" dirty="0" err="1" smtClean="0">
                <a:sym typeface="Wingdings" pitchFamily="2" charset="2"/>
              </a:rPr>
              <a:t>applies</a:t>
            </a:r>
            <a:r>
              <a:rPr lang="it-IT" sz="1800" dirty="0" smtClean="0">
                <a:sym typeface="Wingdings" pitchFamily="2" charset="2"/>
              </a:rPr>
              <a:t> are </a:t>
            </a:r>
            <a:r>
              <a:rPr lang="it-IT" sz="1800" dirty="0" err="1" smtClean="0">
                <a:sym typeface="Wingdings" pitchFamily="2" charset="2"/>
              </a:rPr>
              <a:t>then</a:t>
            </a:r>
            <a:r>
              <a:rPr lang="it-IT" sz="1800" dirty="0" smtClean="0">
                <a:sym typeface="Wingdings" pitchFamily="2" charset="2"/>
              </a:rPr>
              <a:t> </a:t>
            </a:r>
            <a:r>
              <a:rPr lang="it-IT" sz="1800" b="1" dirty="0" err="1" smtClean="0">
                <a:sym typeface="Wingdings" pitchFamily="2" charset="2"/>
              </a:rPr>
              <a:t>not</a:t>
            </a:r>
            <a:r>
              <a:rPr lang="it-IT" sz="1800" b="1" dirty="0" smtClean="0">
                <a:sym typeface="Wingdings" pitchFamily="2" charset="2"/>
              </a:rPr>
              <a:t> </a:t>
            </a:r>
            <a:r>
              <a:rPr lang="it-IT" sz="1800" b="1" dirty="0" err="1" smtClean="0">
                <a:sym typeface="Wingdings" pitchFamily="2" charset="2"/>
              </a:rPr>
              <a:t>satisfied</a:t>
            </a:r>
            <a:r>
              <a:rPr lang="it-IT" sz="1800" b="1" dirty="0" smtClean="0">
                <a:sym typeface="Wingdings" pitchFamily="2" charset="2"/>
              </a:rPr>
              <a:t>.</a:t>
            </a:r>
          </a:p>
          <a:p>
            <a:pPr>
              <a:buNone/>
            </a:pPr>
            <a:r>
              <a:rPr lang="it-IT" sz="1800" dirty="0" smtClean="0">
                <a:sym typeface="Wingdings" pitchFamily="2" charset="2"/>
              </a:rPr>
              <a:t>	</a:t>
            </a:r>
          </a:p>
          <a:p>
            <a:pPr>
              <a:buNone/>
            </a:pPr>
            <a:r>
              <a:rPr lang="it-IT" sz="1800" dirty="0" smtClean="0">
                <a:sym typeface="Wingdings" pitchFamily="2" charset="2"/>
              </a:rPr>
              <a:t>	</a:t>
            </a:r>
            <a:r>
              <a:rPr lang="it-IT" sz="1800" dirty="0" err="1" smtClean="0">
                <a:sym typeface="Wingdings" pitchFamily="2" charset="2"/>
              </a:rPr>
              <a:t>Let</a:t>
            </a:r>
            <a:r>
              <a:rPr lang="it-IT" sz="1800" dirty="0" smtClean="0">
                <a:sym typeface="Wingdings" pitchFamily="2" charset="2"/>
              </a:rPr>
              <a:t> </a:t>
            </a:r>
            <a:r>
              <a:rPr lang="it-IT" sz="1800" dirty="0" err="1" smtClean="0">
                <a:sym typeface="Wingdings" pitchFamily="2" charset="2"/>
              </a:rPr>
              <a:t>us</a:t>
            </a:r>
            <a:r>
              <a:rPr lang="it-IT" sz="1800" dirty="0" smtClean="0">
                <a:sym typeface="Wingdings" pitchFamily="2" charset="2"/>
              </a:rPr>
              <a:t> </a:t>
            </a:r>
            <a:r>
              <a:rPr lang="it-IT" sz="1800" dirty="0" err="1" smtClean="0">
                <a:sym typeface="Wingdings" pitchFamily="2" charset="2"/>
              </a:rPr>
              <a:t>consider</a:t>
            </a:r>
            <a:r>
              <a:rPr lang="it-IT" sz="1800" dirty="0" smtClean="0">
                <a:sym typeface="Wingdings" pitchFamily="2" charset="2"/>
              </a:rPr>
              <a:t> a </a:t>
            </a:r>
            <a:r>
              <a:rPr lang="it-IT" sz="1800" dirty="0" err="1" smtClean="0">
                <a:sym typeface="Wingdings" pitchFamily="2" charset="2"/>
              </a:rPr>
              <a:t>particle</a:t>
            </a:r>
            <a:r>
              <a:rPr lang="it-IT" sz="1800" dirty="0" smtClean="0">
                <a:sym typeface="Wingdings" pitchFamily="2" charset="2"/>
              </a:rPr>
              <a:t> </a:t>
            </a:r>
            <a:r>
              <a:rPr lang="it-IT" sz="1800" dirty="0" err="1" smtClean="0">
                <a:sym typeface="Wingdings" pitchFamily="2" charset="2"/>
              </a:rPr>
              <a:t>search</a:t>
            </a:r>
            <a:r>
              <a:rPr lang="it-IT" sz="1800" dirty="0" smtClean="0">
                <a:sym typeface="Wingdings" pitchFamily="2" charset="2"/>
              </a:rPr>
              <a:t> </a:t>
            </a:r>
            <a:r>
              <a:rPr lang="it-IT" sz="1800" dirty="0" err="1" smtClean="0">
                <a:sym typeface="Wingdings" pitchFamily="2" charset="2"/>
              </a:rPr>
              <a:t>when</a:t>
            </a:r>
            <a:r>
              <a:rPr lang="it-IT" sz="1800" dirty="0" smtClean="0">
                <a:sym typeface="Wingdings" pitchFamily="2" charset="2"/>
              </a:rPr>
              <a:t> the mass </a:t>
            </a:r>
            <a:r>
              <a:rPr lang="it-IT" sz="1800" dirty="0" err="1" smtClean="0">
                <a:sym typeface="Wingdings" pitchFamily="2" charset="2"/>
              </a:rPr>
              <a:t>is</a:t>
            </a:r>
            <a:r>
              <a:rPr lang="it-IT" sz="1800" dirty="0" smtClean="0">
                <a:sym typeface="Wingdings" pitchFamily="2" charset="2"/>
              </a:rPr>
              <a:t> </a:t>
            </a:r>
            <a:r>
              <a:rPr lang="it-IT" sz="1800" dirty="0" err="1" smtClean="0">
                <a:sym typeface="Wingdings" pitchFamily="2" charset="2"/>
              </a:rPr>
              <a:t>unknown</a:t>
            </a:r>
            <a:r>
              <a:rPr lang="it-IT" sz="1800" smtClean="0">
                <a:sym typeface="Wingdings" pitchFamily="2" charset="2"/>
              </a:rPr>
              <a:t>. We measure masses </a:t>
            </a:r>
            <a:r>
              <a:rPr lang="it-IT" sz="1800" b="1" smtClean="0">
                <a:sym typeface="Wingdings" pitchFamily="2" charset="2"/>
              </a:rPr>
              <a:t>x</a:t>
            </a:r>
            <a:r>
              <a:rPr lang="it-IT" sz="1800" smtClean="0">
                <a:sym typeface="Wingdings" pitchFamily="2" charset="2"/>
              </a:rPr>
              <a:t>. </a:t>
            </a:r>
          </a:p>
          <a:p>
            <a:pPr>
              <a:buNone/>
            </a:pPr>
            <a:r>
              <a:rPr lang="it-IT" sz="1800">
                <a:sym typeface="Wingdings" pitchFamily="2" charset="2"/>
              </a:rPr>
              <a:t>	</a:t>
            </a:r>
            <a:r>
              <a:rPr lang="it-IT" sz="1800" smtClean="0">
                <a:sym typeface="Wingdings" pitchFamily="2" charset="2"/>
              </a:rPr>
              <a:t>The </a:t>
            </a:r>
            <a:r>
              <a:rPr lang="it-IT" sz="1800" dirty="0" err="1" smtClean="0">
                <a:sym typeface="Wingdings" pitchFamily="2" charset="2"/>
              </a:rPr>
              <a:t>null</a:t>
            </a:r>
            <a:r>
              <a:rPr lang="it-IT" sz="1800" dirty="0" smtClean="0">
                <a:sym typeface="Wingdings" pitchFamily="2" charset="2"/>
              </a:rPr>
              <a:t> </a:t>
            </a:r>
            <a:r>
              <a:rPr lang="it-IT" sz="1800" dirty="0" err="1" smtClean="0">
                <a:sym typeface="Wingdings" pitchFamily="2" charset="2"/>
              </a:rPr>
              <a:t>hypothesis</a:t>
            </a:r>
            <a:r>
              <a:rPr lang="it-IT" sz="1800" dirty="0" smtClean="0">
                <a:sym typeface="Wingdings" pitchFamily="2" charset="2"/>
              </a:rPr>
              <a:t> </a:t>
            </a:r>
            <a:r>
              <a:rPr lang="it-IT" sz="1800" dirty="0" err="1" smtClean="0">
                <a:sym typeface="Wingdings" pitchFamily="2" charset="2"/>
              </a:rPr>
              <a:t>is</a:t>
            </a:r>
            <a:r>
              <a:rPr lang="it-IT" sz="1800" dirty="0" smtClean="0">
                <a:sym typeface="Wingdings" pitchFamily="2" charset="2"/>
              </a:rPr>
              <a:t> </a:t>
            </a:r>
            <a:r>
              <a:rPr lang="it-IT" sz="1800" dirty="0" err="1" smtClean="0">
                <a:sym typeface="Wingdings" pitchFamily="2" charset="2"/>
              </a:rPr>
              <a:t>that</a:t>
            </a:r>
            <a:r>
              <a:rPr lang="it-IT" sz="1800" dirty="0" smtClean="0">
                <a:sym typeface="Wingdings" pitchFamily="2" charset="2"/>
              </a:rPr>
              <a:t> the data </a:t>
            </a:r>
            <a:r>
              <a:rPr lang="it-IT" sz="1800" dirty="0" err="1" smtClean="0">
                <a:sym typeface="Wingdings" pitchFamily="2" charset="2"/>
              </a:rPr>
              <a:t>follow</a:t>
            </a:r>
            <a:r>
              <a:rPr lang="it-IT" sz="1800" dirty="0" smtClean="0">
                <a:sym typeface="Wingdings" pitchFamily="2" charset="2"/>
              </a:rPr>
              <a:t> the background-</a:t>
            </a:r>
            <a:r>
              <a:rPr lang="it-IT" sz="1800" dirty="0" err="1" smtClean="0">
                <a:sym typeface="Wingdings" pitchFamily="2" charset="2"/>
              </a:rPr>
              <a:t>only</a:t>
            </a:r>
            <a:r>
              <a:rPr lang="it-IT" sz="1800" dirty="0" smtClean="0">
                <a:sym typeface="Wingdings" pitchFamily="2" charset="2"/>
              </a:rPr>
              <a:t> </a:t>
            </a:r>
            <a:r>
              <a:rPr lang="it-IT" sz="1800" smtClean="0">
                <a:sym typeface="Wingdings" pitchFamily="2" charset="2"/>
              </a:rPr>
              <a:t>model </a:t>
            </a:r>
            <a:r>
              <a:rPr lang="it-IT" sz="1800" b="1" smtClean="0">
                <a:sym typeface="Wingdings" pitchFamily="2" charset="2"/>
              </a:rPr>
              <a:t>b(x)</a:t>
            </a:r>
            <a:r>
              <a:rPr lang="it-IT" sz="1800" smtClean="0">
                <a:sym typeface="Wingdings" pitchFamily="2" charset="2"/>
              </a:rPr>
              <a:t>, </a:t>
            </a:r>
            <a:r>
              <a:rPr lang="it-IT" sz="1800" dirty="0" smtClean="0">
                <a:sym typeface="Wingdings" pitchFamily="2" charset="2"/>
              </a:rPr>
              <a:t>and the alternative </a:t>
            </a:r>
            <a:r>
              <a:rPr lang="it-IT" sz="1800" dirty="0" err="1" smtClean="0">
                <a:sym typeface="Wingdings" pitchFamily="2" charset="2"/>
              </a:rPr>
              <a:t>hypothesis</a:t>
            </a:r>
            <a:r>
              <a:rPr lang="it-IT" sz="1800" dirty="0" smtClean="0">
                <a:sym typeface="Wingdings" pitchFamily="2" charset="2"/>
              </a:rPr>
              <a:t> </a:t>
            </a:r>
            <a:r>
              <a:rPr lang="it-IT" sz="1800" dirty="0" err="1" smtClean="0">
                <a:sym typeface="Wingdings" pitchFamily="2" charset="2"/>
              </a:rPr>
              <a:t>is</a:t>
            </a:r>
            <a:r>
              <a:rPr lang="it-IT" sz="1800" dirty="0" smtClean="0">
                <a:sym typeface="Wingdings" pitchFamily="2" charset="2"/>
              </a:rPr>
              <a:t> </a:t>
            </a:r>
            <a:r>
              <a:rPr lang="it-IT" sz="1800" dirty="0" err="1" smtClean="0">
                <a:sym typeface="Wingdings" pitchFamily="2" charset="2"/>
              </a:rPr>
              <a:t>that</a:t>
            </a:r>
            <a:r>
              <a:rPr lang="it-IT" sz="1800" dirty="0" smtClean="0">
                <a:sym typeface="Wingdings" pitchFamily="2" charset="2"/>
              </a:rPr>
              <a:t> </a:t>
            </a:r>
            <a:r>
              <a:rPr lang="it-IT" sz="1800" dirty="0" err="1" smtClean="0">
                <a:sym typeface="Wingdings" pitchFamily="2" charset="2"/>
              </a:rPr>
              <a:t>they</a:t>
            </a:r>
            <a:r>
              <a:rPr lang="it-IT" sz="1800" dirty="0" smtClean="0">
                <a:sym typeface="Wingdings" pitchFamily="2" charset="2"/>
              </a:rPr>
              <a:t> </a:t>
            </a:r>
            <a:r>
              <a:rPr lang="it-IT" sz="1800" dirty="0" err="1" smtClean="0">
                <a:sym typeface="Wingdings" pitchFamily="2" charset="2"/>
              </a:rPr>
              <a:t>follow</a:t>
            </a:r>
            <a:r>
              <a:rPr lang="it-IT" sz="1800" dirty="0" smtClean="0">
                <a:sym typeface="Wingdings" pitchFamily="2" charset="2"/>
              </a:rPr>
              <a:t> the </a:t>
            </a:r>
            <a:r>
              <a:rPr lang="it-IT" sz="1800" smtClean="0">
                <a:sym typeface="Wingdings" pitchFamily="2" charset="2"/>
              </a:rPr>
              <a:t>model </a:t>
            </a:r>
            <a:r>
              <a:rPr lang="it-IT" sz="1800" b="1" smtClean="0">
                <a:sym typeface="Wingdings" pitchFamily="2" charset="2"/>
              </a:rPr>
              <a:t>b(x)+ </a:t>
            </a:r>
            <a:r>
              <a:rPr lang="el-GR" sz="1800" b="1" smtClean="0">
                <a:sym typeface="Wingdings" pitchFamily="2" charset="2"/>
              </a:rPr>
              <a:t>μ</a:t>
            </a:r>
            <a:r>
              <a:rPr lang="it-IT" sz="1800" b="1" smtClean="0">
                <a:sym typeface="Wingdings" pitchFamily="2" charset="2"/>
              </a:rPr>
              <a:t>s(x|m</a:t>
            </a:r>
            <a:r>
              <a:rPr lang="it-IT" sz="1800" b="1" baseline="-25000" smtClean="0">
                <a:sym typeface="Wingdings" pitchFamily="2" charset="2"/>
              </a:rPr>
              <a:t>H</a:t>
            </a:r>
            <a:r>
              <a:rPr lang="it-IT" sz="1800" b="1" smtClean="0">
                <a:sym typeface="Wingdings" pitchFamily="2" charset="2"/>
              </a:rPr>
              <a:t>)</a:t>
            </a:r>
            <a:r>
              <a:rPr lang="it-IT" sz="1800" smtClean="0">
                <a:sym typeface="Wingdings" pitchFamily="2" charset="2"/>
              </a:rPr>
              <a:t>, </a:t>
            </a:r>
            <a:r>
              <a:rPr lang="it-IT" sz="1800" dirty="0" smtClean="0">
                <a:sym typeface="Wingdings" pitchFamily="2" charset="2"/>
              </a:rPr>
              <a:t>with </a:t>
            </a:r>
            <a:r>
              <a:rPr lang="el-GR" sz="1800" b="1" dirty="0" smtClean="0">
                <a:sym typeface="Wingdings" pitchFamily="2" charset="2"/>
              </a:rPr>
              <a:t>μ</a:t>
            </a:r>
            <a:r>
              <a:rPr lang="en-US" sz="1800" dirty="0" smtClean="0">
                <a:sym typeface="Wingdings" pitchFamily="2" charset="2"/>
              </a:rPr>
              <a:t> a signal strength parameter </a:t>
            </a:r>
            <a:r>
              <a:rPr lang="en-US" sz="1800" smtClean="0">
                <a:sym typeface="Wingdings" pitchFamily="2" charset="2"/>
              </a:rPr>
              <a:t>and </a:t>
            </a:r>
            <a:r>
              <a:rPr lang="en-US" sz="1800" b="1" smtClean="0">
                <a:sym typeface="Wingdings" pitchFamily="2" charset="2"/>
              </a:rPr>
              <a:t>m</a:t>
            </a:r>
            <a:r>
              <a:rPr lang="en-US" sz="1800" b="1" baseline="-25000" smtClean="0">
                <a:sym typeface="Wingdings" pitchFamily="2" charset="2"/>
              </a:rPr>
              <a:t>H</a:t>
            </a:r>
            <a:r>
              <a:rPr lang="en-US" sz="1800" smtClean="0">
                <a:sym typeface="Wingdings" pitchFamily="2" charset="2"/>
              </a:rPr>
              <a:t> </a:t>
            </a:r>
            <a:r>
              <a:rPr lang="en-US" sz="1800" dirty="0" smtClean="0">
                <a:sym typeface="Wingdings" pitchFamily="2" charset="2"/>
              </a:rPr>
              <a:t>the particle’s true mass, which here acts as a nuisance parameter only present in the alternative.</a:t>
            </a:r>
            <a:r>
              <a:rPr lang="fr-FR" sz="1800" dirty="0" smtClean="0">
                <a:sym typeface="Wingdings" pitchFamily="2" charset="2"/>
              </a:rPr>
              <a:t> </a:t>
            </a:r>
          </a:p>
          <a:p>
            <a:pPr>
              <a:buNone/>
            </a:pPr>
            <a:r>
              <a:rPr lang="fr-FR" sz="1800" smtClean="0">
                <a:solidFill>
                  <a:srgbClr val="0070C0"/>
                </a:solidFill>
                <a:sym typeface="Wingdings" pitchFamily="2" charset="2"/>
              </a:rPr>
              <a:t>			</a:t>
            </a:r>
            <a:r>
              <a:rPr lang="el-GR" sz="1800" smtClean="0">
                <a:solidFill>
                  <a:srgbClr val="0070C0"/>
                </a:solidFill>
                <a:sym typeface="Wingdings" pitchFamily="2" charset="2"/>
              </a:rPr>
              <a:t>μ</a:t>
            </a:r>
            <a:r>
              <a:rPr lang="it-IT" sz="1800" dirty="0" smtClean="0">
                <a:solidFill>
                  <a:srgbClr val="0070C0"/>
                </a:solidFill>
                <a:sym typeface="Wingdings" pitchFamily="2" charset="2"/>
              </a:rPr>
              <a:t>=0 </a:t>
            </a:r>
            <a:r>
              <a:rPr lang="it-IT" sz="1800" dirty="0" err="1" smtClean="0">
                <a:solidFill>
                  <a:srgbClr val="0070C0"/>
                </a:solidFill>
                <a:sym typeface="Wingdings" pitchFamily="2" charset="2"/>
              </a:rPr>
              <a:t>corresponds</a:t>
            </a:r>
            <a:r>
              <a:rPr lang="it-IT" sz="1800" dirty="0" smtClean="0">
                <a:solidFill>
                  <a:srgbClr val="0070C0"/>
                </a:solidFill>
                <a:sym typeface="Wingdings" pitchFamily="2" charset="2"/>
              </a:rPr>
              <a:t> to the </a:t>
            </a:r>
            <a:r>
              <a:rPr lang="it-IT" sz="1800" dirty="0" err="1" smtClean="0">
                <a:solidFill>
                  <a:srgbClr val="0070C0"/>
                </a:solidFill>
                <a:sym typeface="Wingdings" pitchFamily="2" charset="2"/>
              </a:rPr>
              <a:t>null</a:t>
            </a:r>
            <a:r>
              <a:rPr lang="it-IT" sz="1800" dirty="0" smtClean="0">
                <a:solidFill>
                  <a:srgbClr val="0070C0"/>
                </a:solidFill>
                <a:sym typeface="Wingdings" pitchFamily="2" charset="2"/>
              </a:rPr>
              <a:t>, </a:t>
            </a:r>
            <a:r>
              <a:rPr lang="en-US" sz="1800" dirty="0" smtClean="0">
                <a:solidFill>
                  <a:srgbClr val="0070C0"/>
                </a:solidFill>
                <a:sym typeface="Wingdings" pitchFamily="2" charset="2"/>
              </a:rPr>
              <a:t> </a:t>
            </a:r>
            <a:r>
              <a:rPr lang="el-GR" sz="1800" dirty="0" smtClean="0">
                <a:solidFill>
                  <a:srgbClr val="0070C0"/>
                </a:solidFill>
                <a:sym typeface="Wingdings" pitchFamily="2" charset="2"/>
              </a:rPr>
              <a:t>μ</a:t>
            </a:r>
            <a:r>
              <a:rPr lang="it-IT" sz="1800" dirty="0" smtClean="0">
                <a:solidFill>
                  <a:srgbClr val="0070C0"/>
                </a:solidFill>
                <a:sym typeface="Wingdings" pitchFamily="2" charset="2"/>
              </a:rPr>
              <a:t>&gt;0 to the alternative.</a:t>
            </a:r>
          </a:p>
          <a:p>
            <a:pPr>
              <a:buNone/>
            </a:pPr>
            <a:r>
              <a:rPr lang="it-IT" sz="1800" dirty="0" smtClean="0">
                <a:sym typeface="Wingdings" pitchFamily="2" charset="2"/>
              </a:rPr>
              <a:t>	</a:t>
            </a:r>
            <a:r>
              <a:rPr lang="it-IT" sz="1800" dirty="0" err="1" smtClean="0">
                <a:sym typeface="Wingdings" pitchFamily="2" charset="2"/>
              </a:rPr>
              <a:t>One</a:t>
            </a:r>
            <a:r>
              <a:rPr lang="it-IT" sz="1800" dirty="0" smtClean="0">
                <a:sym typeface="Wingdings" pitchFamily="2" charset="2"/>
              </a:rPr>
              <a:t> </a:t>
            </a:r>
            <a:r>
              <a:rPr lang="it-IT" sz="1800" dirty="0" err="1" smtClean="0">
                <a:sym typeface="Wingdings" pitchFamily="2" charset="2"/>
              </a:rPr>
              <a:t>then</a:t>
            </a:r>
            <a:r>
              <a:rPr lang="it-IT" sz="1800" dirty="0" smtClean="0">
                <a:sym typeface="Wingdings" pitchFamily="2" charset="2"/>
              </a:rPr>
              <a:t> </a:t>
            </a:r>
            <a:r>
              <a:rPr lang="it-IT" sz="1800" dirty="0" err="1" smtClean="0">
                <a:sym typeface="Wingdings" pitchFamily="2" charset="2"/>
              </a:rPr>
              <a:t>defines</a:t>
            </a:r>
            <a:r>
              <a:rPr lang="it-IT" sz="1800" dirty="0" smtClean="0">
                <a:sym typeface="Wingdings" pitchFamily="2" charset="2"/>
              </a:rPr>
              <a:t> a test </a:t>
            </a:r>
            <a:r>
              <a:rPr lang="it-IT" sz="1800" dirty="0" err="1" smtClean="0">
                <a:sym typeface="Wingdings" pitchFamily="2" charset="2"/>
              </a:rPr>
              <a:t>statistic</a:t>
            </a:r>
            <a:r>
              <a:rPr lang="it-IT" sz="1800" dirty="0" smtClean="0">
                <a:sym typeface="Wingdings" pitchFamily="2" charset="2"/>
              </a:rPr>
              <a:t> </a:t>
            </a:r>
            <a:r>
              <a:rPr lang="it-IT" sz="1800" dirty="0" err="1" smtClean="0">
                <a:sym typeface="Wingdings" pitchFamily="2" charset="2"/>
              </a:rPr>
              <a:t>encompassing</a:t>
            </a:r>
            <a:r>
              <a:rPr lang="it-IT" sz="1800" dirty="0" smtClean="0">
                <a:sym typeface="Wingdings" pitchFamily="2" charset="2"/>
              </a:rPr>
              <a:t> </a:t>
            </a:r>
            <a:r>
              <a:rPr lang="it-IT" sz="1800" dirty="0" err="1" smtClean="0">
                <a:sym typeface="Wingdings" pitchFamily="2" charset="2"/>
              </a:rPr>
              <a:t>all</a:t>
            </a:r>
            <a:r>
              <a:rPr lang="it-IT" sz="1800" dirty="0" smtClean="0">
                <a:sym typeface="Wingdings" pitchFamily="2" charset="2"/>
              </a:rPr>
              <a:t> </a:t>
            </a:r>
            <a:r>
              <a:rPr lang="it-IT" sz="1800" dirty="0" err="1" smtClean="0">
                <a:sym typeface="Wingdings" pitchFamily="2" charset="2"/>
              </a:rPr>
              <a:t>possible</a:t>
            </a:r>
            <a:r>
              <a:rPr lang="it-IT" sz="1800" dirty="0" smtClean="0">
                <a:sym typeface="Wingdings" pitchFamily="2" charset="2"/>
              </a:rPr>
              <a:t> </a:t>
            </a:r>
            <a:r>
              <a:rPr lang="it-IT" sz="1800" dirty="0" err="1" smtClean="0">
                <a:sym typeface="Wingdings" pitchFamily="2" charset="2"/>
              </a:rPr>
              <a:t>particle</a:t>
            </a:r>
            <a:r>
              <a:rPr lang="it-IT" sz="1800" dirty="0" smtClean="0">
                <a:sym typeface="Wingdings" pitchFamily="2" charset="2"/>
              </a:rPr>
              <a:t> mass </a:t>
            </a:r>
            <a:r>
              <a:rPr lang="it-IT" sz="1800" dirty="0" err="1" smtClean="0">
                <a:sym typeface="Wingdings" pitchFamily="2" charset="2"/>
              </a:rPr>
              <a:t>values</a:t>
            </a:r>
            <a:r>
              <a:rPr lang="it-IT" sz="1800" dirty="0" smtClean="0">
                <a:sym typeface="Wingdings" pitchFamily="2" charset="2"/>
              </a:rPr>
              <a:t>,</a:t>
            </a:r>
          </a:p>
          <a:p>
            <a:pPr>
              <a:buNone/>
            </a:pPr>
            <a:endParaRPr lang="it-IT" sz="1800" dirty="0" smtClean="0">
              <a:sym typeface="Wingdings" pitchFamily="2" charset="2"/>
            </a:endParaRPr>
          </a:p>
          <a:p>
            <a:pPr>
              <a:buNone/>
            </a:pPr>
            <a:endParaRPr lang="it-IT" sz="1800" dirty="0" smtClean="0">
              <a:sym typeface="Wingdings" pitchFamily="2" charset="2"/>
            </a:endParaRPr>
          </a:p>
          <a:p>
            <a:pPr>
              <a:buNone/>
            </a:pPr>
            <a:r>
              <a:rPr lang="it-IT" sz="1800" dirty="0" smtClean="0">
                <a:sym typeface="Wingdings" pitchFamily="2" charset="2"/>
              </a:rPr>
              <a:t>	</a:t>
            </a:r>
            <a:r>
              <a:rPr lang="it-IT" sz="1800" dirty="0" err="1" smtClean="0">
                <a:sym typeface="Wingdings" pitchFamily="2" charset="2"/>
              </a:rPr>
              <a:t>This</a:t>
            </a:r>
            <a:r>
              <a:rPr lang="it-IT" sz="1800" dirty="0" smtClean="0">
                <a:sym typeface="Wingdings" pitchFamily="2" charset="2"/>
              </a:rPr>
              <a:t> </a:t>
            </a:r>
            <a:r>
              <a:rPr lang="it-IT" sz="1800" dirty="0" err="1" smtClean="0">
                <a:sym typeface="Wingdings" pitchFamily="2" charset="2"/>
              </a:rPr>
              <a:t>is</a:t>
            </a:r>
            <a:r>
              <a:rPr lang="it-IT" sz="1800" dirty="0" smtClean="0">
                <a:sym typeface="Wingdings" pitchFamily="2" charset="2"/>
              </a:rPr>
              <a:t> the maximum of the test </a:t>
            </a:r>
            <a:r>
              <a:rPr lang="it-IT" sz="1800" dirty="0" err="1" smtClean="0">
                <a:sym typeface="Wingdings" pitchFamily="2" charset="2"/>
              </a:rPr>
              <a:t>statistic</a:t>
            </a:r>
            <a:r>
              <a:rPr lang="it-IT" sz="1800" dirty="0" smtClean="0">
                <a:sym typeface="Wingdings" pitchFamily="2" charset="2"/>
              </a:rPr>
              <a:t> </a:t>
            </a:r>
            <a:r>
              <a:rPr lang="it-IT" sz="1800" dirty="0" err="1" smtClean="0">
                <a:sym typeface="Wingdings" pitchFamily="2" charset="2"/>
              </a:rPr>
              <a:t>defined</a:t>
            </a:r>
            <a:r>
              <a:rPr lang="it-IT" sz="1800" dirty="0" smtClean="0">
                <a:sym typeface="Wingdings" pitchFamily="2" charset="2"/>
              </a:rPr>
              <a:t> </a:t>
            </a:r>
            <a:r>
              <a:rPr lang="it-IT" sz="1800" dirty="0" err="1" smtClean="0">
                <a:sym typeface="Wingdings" pitchFamily="2" charset="2"/>
              </a:rPr>
              <a:t>above</a:t>
            </a:r>
            <a:r>
              <a:rPr lang="it-IT" sz="1800" dirty="0" smtClean="0">
                <a:sym typeface="Wingdings" pitchFamily="2" charset="2"/>
              </a:rPr>
              <a:t> for the </a:t>
            </a:r>
            <a:r>
              <a:rPr lang="it-IT" sz="1800" dirty="0" err="1" smtClean="0">
                <a:sym typeface="Wingdings" pitchFamily="2" charset="2"/>
              </a:rPr>
              <a:t>bgr-only</a:t>
            </a:r>
            <a:r>
              <a:rPr lang="it-IT" sz="1800" dirty="0" smtClean="0">
                <a:sym typeface="Wingdings" pitchFamily="2" charset="2"/>
              </a:rPr>
              <a:t>, </a:t>
            </a:r>
            <a:r>
              <a:rPr lang="it-IT" sz="1800" dirty="0" err="1" smtClean="0">
                <a:sym typeface="Wingdings" pitchFamily="2" charset="2"/>
              </a:rPr>
              <a:t>across</a:t>
            </a:r>
            <a:r>
              <a:rPr lang="it-IT" sz="1800" dirty="0" smtClean="0">
                <a:sym typeface="Wingdings" pitchFamily="2" charset="2"/>
              </a:rPr>
              <a:t> the </a:t>
            </a:r>
            <a:r>
              <a:rPr lang="it-IT" sz="1800" dirty="0" err="1" smtClean="0">
                <a:sym typeface="Wingdings" pitchFamily="2" charset="2"/>
              </a:rPr>
              <a:t>many</a:t>
            </a:r>
            <a:r>
              <a:rPr lang="it-IT" sz="1800" dirty="0" smtClean="0">
                <a:sym typeface="Wingdings" pitchFamily="2" charset="2"/>
              </a:rPr>
              <a:t> </a:t>
            </a:r>
            <a:r>
              <a:rPr lang="it-IT" sz="1800" dirty="0" err="1" smtClean="0">
                <a:sym typeface="Wingdings" pitchFamily="2" charset="2"/>
              </a:rPr>
              <a:t>tests</a:t>
            </a:r>
            <a:r>
              <a:rPr lang="it-IT" sz="1800" dirty="0" smtClean="0">
                <a:sym typeface="Wingdings" pitchFamily="2" charset="2"/>
              </a:rPr>
              <a:t> </a:t>
            </a:r>
            <a:r>
              <a:rPr lang="it-IT" sz="1800" dirty="0" err="1" smtClean="0">
                <a:sym typeface="Wingdings" pitchFamily="2" charset="2"/>
              </a:rPr>
              <a:t>performed</a:t>
            </a:r>
            <a:r>
              <a:rPr lang="it-IT" sz="1800" dirty="0" smtClean="0">
                <a:sym typeface="Wingdings" pitchFamily="2" charset="2"/>
              </a:rPr>
              <a:t> </a:t>
            </a:r>
            <a:r>
              <a:rPr lang="it-IT" sz="1800" dirty="0" err="1" smtClean="0">
                <a:sym typeface="Wingdings" pitchFamily="2" charset="2"/>
              </a:rPr>
              <a:t>at</a:t>
            </a:r>
            <a:r>
              <a:rPr lang="it-IT" sz="1800" dirty="0" smtClean="0">
                <a:sym typeface="Wingdings" pitchFamily="2" charset="2"/>
              </a:rPr>
              <a:t> the </a:t>
            </a:r>
            <a:r>
              <a:rPr lang="it-IT" sz="1800" dirty="0" err="1" smtClean="0">
                <a:sym typeface="Wingdings" pitchFamily="2" charset="2"/>
              </a:rPr>
              <a:t>various</a:t>
            </a:r>
            <a:r>
              <a:rPr lang="it-IT" sz="1800" dirty="0" smtClean="0">
                <a:sym typeface="Wingdings" pitchFamily="2" charset="2"/>
              </a:rPr>
              <a:t> </a:t>
            </a:r>
            <a:r>
              <a:rPr lang="it-IT" sz="1800" dirty="0" err="1" smtClean="0">
                <a:sym typeface="Wingdings" pitchFamily="2" charset="2"/>
              </a:rPr>
              <a:t>possible</a:t>
            </a:r>
            <a:r>
              <a:rPr lang="it-IT" sz="1800" dirty="0" smtClean="0">
                <a:sym typeface="Wingdings" pitchFamily="2" charset="2"/>
              </a:rPr>
              <a:t> </a:t>
            </a:r>
            <a:r>
              <a:rPr lang="it-IT" sz="1800" dirty="0" err="1" smtClean="0">
                <a:sym typeface="Wingdings" pitchFamily="2" charset="2"/>
              </a:rPr>
              <a:t>masses</a:t>
            </a:r>
            <a:r>
              <a:rPr lang="it-IT" sz="1800" dirty="0" smtClean="0">
                <a:sym typeface="Wingdings" pitchFamily="2" charset="2"/>
              </a:rPr>
              <a:t> </a:t>
            </a:r>
            <a:r>
              <a:rPr lang="it-IT" sz="1800" dirty="0" err="1" smtClean="0">
                <a:sym typeface="Wingdings" pitchFamily="2" charset="2"/>
              </a:rPr>
              <a:t>being</a:t>
            </a:r>
            <a:r>
              <a:rPr lang="it-IT" sz="1800" dirty="0" smtClean="0">
                <a:sym typeface="Wingdings" pitchFamily="2" charset="2"/>
              </a:rPr>
              <a:t> </a:t>
            </a:r>
            <a:r>
              <a:rPr lang="it-IT" sz="1800" dirty="0" err="1" smtClean="0">
                <a:sym typeface="Wingdings" pitchFamily="2" charset="2"/>
              </a:rPr>
              <a:t>sought</a:t>
            </a:r>
            <a:r>
              <a:rPr lang="it-IT" sz="1800" dirty="0" smtClean="0">
                <a:sym typeface="Wingdings" pitchFamily="2" charset="2"/>
              </a:rPr>
              <a:t>. </a:t>
            </a:r>
            <a:r>
              <a:rPr lang="it-IT" sz="1800" dirty="0" smtClean="0">
                <a:solidFill>
                  <a:srgbClr val="FF0000"/>
                </a:solidFill>
                <a:sym typeface="Wingdings" pitchFamily="2" charset="2"/>
              </a:rPr>
              <a:t>The </a:t>
            </a:r>
            <a:r>
              <a:rPr lang="it-IT" sz="1800" dirty="0" err="1" smtClean="0">
                <a:solidFill>
                  <a:srgbClr val="FF0000"/>
                </a:solidFill>
                <a:sym typeface="Wingdings" pitchFamily="2" charset="2"/>
              </a:rPr>
              <a:t>problem</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consists</a:t>
            </a:r>
            <a:r>
              <a:rPr lang="it-IT" sz="1800" dirty="0" smtClean="0">
                <a:solidFill>
                  <a:srgbClr val="FF0000"/>
                </a:solidFill>
                <a:sym typeface="Wingdings" pitchFamily="2" charset="2"/>
              </a:rPr>
              <a:t> in </a:t>
            </a:r>
            <a:r>
              <a:rPr lang="it-IT" sz="1800" dirty="0" err="1" smtClean="0">
                <a:solidFill>
                  <a:srgbClr val="FF0000"/>
                </a:solidFill>
                <a:sym typeface="Wingdings" pitchFamily="2" charset="2"/>
              </a:rPr>
              <a:t>assigning</a:t>
            </a:r>
            <a:r>
              <a:rPr lang="it-IT" sz="1800" dirty="0" smtClean="0">
                <a:solidFill>
                  <a:srgbClr val="FF0000"/>
                </a:solidFill>
                <a:sym typeface="Wingdings" pitchFamily="2" charset="2"/>
              </a:rPr>
              <a:t> a p-</a:t>
            </a:r>
            <a:r>
              <a:rPr lang="it-IT" sz="1800" dirty="0" err="1" smtClean="0">
                <a:solidFill>
                  <a:srgbClr val="FF0000"/>
                </a:solidFill>
                <a:sym typeface="Wingdings" pitchFamily="2" charset="2"/>
              </a:rPr>
              <a:t>value</a:t>
            </a:r>
            <a:r>
              <a:rPr lang="it-IT" sz="1800" dirty="0" smtClean="0">
                <a:solidFill>
                  <a:srgbClr val="FF0000"/>
                </a:solidFill>
                <a:sym typeface="Wingdings" pitchFamily="2" charset="2"/>
              </a:rPr>
              <a:t> to the maximum </a:t>
            </a:r>
            <a:r>
              <a:rPr lang="it-IT" sz="1800" smtClean="0">
                <a:solidFill>
                  <a:srgbClr val="FF0000"/>
                </a:solidFill>
                <a:sym typeface="Wingdings" pitchFamily="2" charset="2"/>
              </a:rPr>
              <a:t>of q(m</a:t>
            </a:r>
            <a:r>
              <a:rPr lang="it-IT" sz="1800" baseline="-25000" smtClean="0">
                <a:solidFill>
                  <a:srgbClr val="FF0000"/>
                </a:solidFill>
                <a:sym typeface="Wingdings" pitchFamily="2" charset="2"/>
              </a:rPr>
              <a:t>H</a:t>
            </a:r>
            <a:r>
              <a:rPr lang="it-IT" sz="1800" smtClean="0">
                <a:solidFill>
                  <a:srgbClr val="FF0000"/>
                </a:solidFill>
                <a:sym typeface="Wingdings" pitchFamily="2" charset="2"/>
              </a:rPr>
              <a:t>) </a:t>
            </a:r>
            <a:r>
              <a:rPr lang="it-IT" sz="1800" dirty="0" smtClean="0">
                <a:solidFill>
                  <a:srgbClr val="FF0000"/>
                </a:solidFill>
                <a:sym typeface="Wingdings" pitchFamily="2" charset="2"/>
              </a:rPr>
              <a:t>in the </a:t>
            </a:r>
            <a:r>
              <a:rPr lang="it-IT" sz="1800" dirty="0" err="1" smtClean="0">
                <a:solidFill>
                  <a:srgbClr val="FF0000"/>
                </a:solidFill>
                <a:sym typeface="Wingdings" pitchFamily="2" charset="2"/>
              </a:rPr>
              <a:t>entire</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search</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range</a:t>
            </a:r>
            <a:r>
              <a:rPr lang="it-IT" sz="1800" dirty="0" smtClean="0">
                <a:solidFill>
                  <a:srgbClr val="FF0000"/>
                </a:solidFill>
                <a:sym typeface="Wingdings" pitchFamily="2" charset="2"/>
              </a:rPr>
              <a:t>.</a:t>
            </a:r>
            <a:endParaRPr lang="it-IT" sz="1800" dirty="0" smtClean="0">
              <a:sym typeface="Wingdings" pitchFamily="2" charset="2"/>
            </a:endParaRPr>
          </a:p>
          <a:p>
            <a:pPr>
              <a:buNone/>
            </a:pPr>
            <a:r>
              <a:rPr lang="it-IT" sz="1800" dirty="0" smtClean="0">
                <a:sym typeface="Wingdings" pitchFamily="2" charset="2"/>
              </a:rPr>
              <a:t>	</a:t>
            </a:r>
            <a:r>
              <a:rPr lang="it-IT" sz="1800" dirty="0" err="1" smtClean="0">
                <a:sym typeface="Wingdings" pitchFamily="2" charset="2"/>
              </a:rPr>
              <a:t>One</a:t>
            </a:r>
            <a:r>
              <a:rPr lang="it-IT" sz="1800" dirty="0" smtClean="0">
                <a:sym typeface="Wingdings" pitchFamily="2" charset="2"/>
              </a:rPr>
              <a:t> can use an </a:t>
            </a:r>
            <a:r>
              <a:rPr lang="it-IT" sz="1800" dirty="0" err="1" smtClean="0">
                <a:sym typeface="Wingdings" pitchFamily="2" charset="2"/>
              </a:rPr>
              <a:t>asymptotic</a:t>
            </a:r>
            <a:r>
              <a:rPr lang="it-IT" sz="1800" dirty="0" smtClean="0">
                <a:sym typeface="Wingdings" pitchFamily="2" charset="2"/>
              </a:rPr>
              <a:t> “</a:t>
            </a:r>
            <a:r>
              <a:rPr lang="it-IT" sz="1800" dirty="0" err="1" smtClean="0">
                <a:sym typeface="Wingdings" pitchFamily="2" charset="2"/>
              </a:rPr>
              <a:t>regularity</a:t>
            </a:r>
            <a:r>
              <a:rPr lang="it-IT" sz="1800" dirty="0" smtClean="0">
                <a:sym typeface="Wingdings" pitchFamily="2" charset="2"/>
              </a:rPr>
              <a:t>” of the </a:t>
            </a:r>
            <a:r>
              <a:rPr lang="it-IT" sz="1800" err="1" smtClean="0">
                <a:sym typeface="Wingdings" pitchFamily="2" charset="2"/>
              </a:rPr>
              <a:t>distribution</a:t>
            </a:r>
            <a:r>
              <a:rPr lang="it-IT" sz="1800" smtClean="0">
                <a:sym typeface="Wingdings" pitchFamily="2" charset="2"/>
              </a:rPr>
              <a:t> of q </a:t>
            </a:r>
            <a:r>
              <a:rPr lang="it-IT" sz="1800" dirty="0" smtClean="0">
                <a:sym typeface="Wingdings" pitchFamily="2" charset="2"/>
              </a:rPr>
              <a:t>to </a:t>
            </a:r>
            <a:r>
              <a:rPr lang="it-IT" sz="1800" dirty="0" err="1" smtClean="0">
                <a:sym typeface="Wingdings" pitchFamily="2" charset="2"/>
              </a:rPr>
              <a:t>get</a:t>
            </a:r>
            <a:r>
              <a:rPr lang="it-IT" sz="1800" dirty="0" smtClean="0">
                <a:sym typeface="Wingdings" pitchFamily="2" charset="2"/>
              </a:rPr>
              <a:t> a global p-</a:t>
            </a:r>
            <a:r>
              <a:rPr lang="it-IT" sz="1800" dirty="0" err="1" smtClean="0">
                <a:sym typeface="Wingdings" pitchFamily="2" charset="2"/>
              </a:rPr>
              <a:t>value</a:t>
            </a:r>
            <a:r>
              <a:rPr lang="it-IT" sz="1800" dirty="0" smtClean="0">
                <a:sym typeface="Wingdings" pitchFamily="2" charset="2"/>
              </a:rPr>
              <a:t> by </a:t>
            </a:r>
            <a:r>
              <a:rPr lang="it-IT" sz="1800" dirty="0" err="1" smtClean="0">
                <a:sym typeface="Wingdings" pitchFamily="2" charset="2"/>
              </a:rPr>
              <a:t>using</a:t>
            </a:r>
            <a:r>
              <a:rPr lang="it-IT" sz="1800" dirty="0" smtClean="0">
                <a:sym typeface="Wingdings" pitchFamily="2" charset="2"/>
              </a:rPr>
              <a:t> the </a:t>
            </a:r>
            <a:r>
              <a:rPr lang="it-IT" sz="1800" dirty="0" err="1" smtClean="0">
                <a:sym typeface="Wingdings" pitchFamily="2" charset="2"/>
              </a:rPr>
              <a:t>technique</a:t>
            </a:r>
            <a:r>
              <a:rPr lang="it-IT" sz="1800" dirty="0" smtClean="0">
                <a:sym typeface="Wingdings" pitchFamily="2" charset="2"/>
              </a:rPr>
              <a:t> of </a:t>
            </a:r>
            <a:r>
              <a:rPr lang="it-IT" sz="1800" dirty="0" err="1" smtClean="0">
                <a:sym typeface="Wingdings" pitchFamily="2" charset="2"/>
              </a:rPr>
              <a:t>Gross</a:t>
            </a:r>
            <a:r>
              <a:rPr lang="it-IT" sz="1800" dirty="0" smtClean="0">
                <a:sym typeface="Wingdings" pitchFamily="2" charset="2"/>
              </a:rPr>
              <a:t> and </a:t>
            </a:r>
            <a:r>
              <a:rPr lang="it-IT" sz="1800" dirty="0" err="1" smtClean="0">
                <a:sym typeface="Wingdings" pitchFamily="2" charset="2"/>
              </a:rPr>
              <a:t>Vitells</a:t>
            </a:r>
            <a:r>
              <a:rPr lang="it-IT" sz="1800" dirty="0" smtClean="0">
                <a:sym typeface="Wingdings" pitchFamily="2" charset="2"/>
              </a:rPr>
              <a:t>.</a:t>
            </a:r>
          </a:p>
        </p:txBody>
      </p:sp>
      <p:pic>
        <p:nvPicPr>
          <p:cNvPr id="49154" name="Picture 2"/>
          <p:cNvPicPr>
            <a:picLocks noChangeAspect="1" noChangeArrowheads="1"/>
          </p:cNvPicPr>
          <p:nvPr/>
        </p:nvPicPr>
        <p:blipFill>
          <a:blip r:embed="rId2" cstate="print"/>
          <a:srcRect/>
          <a:stretch>
            <a:fillRect/>
          </a:stretch>
        </p:blipFill>
        <p:spPr bwMode="auto">
          <a:xfrm>
            <a:off x="2483768" y="4437112"/>
            <a:ext cx="2468846"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908720"/>
          </a:xfrm>
        </p:spPr>
        <p:txBody>
          <a:bodyPr/>
          <a:lstStyle/>
          <a:p>
            <a:r>
              <a:rPr lang="it-IT" smtClean="0"/>
              <a:t>Local </a:t>
            </a:r>
            <a:r>
              <a:rPr lang="it-IT"/>
              <a:t>M</a:t>
            </a:r>
            <a:r>
              <a:rPr lang="it-IT" smtClean="0"/>
              <a:t>inima and Upcrossings</a:t>
            </a:r>
            <a:endParaRPr lang="en-US"/>
          </a:p>
        </p:txBody>
      </p:sp>
      <p:sp>
        <p:nvSpPr>
          <p:cNvPr id="3" name="Segnaposto contenuto 2"/>
          <p:cNvSpPr>
            <a:spLocks noGrp="1"/>
          </p:cNvSpPr>
          <p:nvPr>
            <p:ph idx="1"/>
          </p:nvPr>
        </p:nvSpPr>
        <p:spPr>
          <a:xfrm>
            <a:off x="0" y="980729"/>
            <a:ext cx="9144000" cy="2592288"/>
          </a:xfrm>
        </p:spPr>
        <p:txBody>
          <a:bodyPr>
            <a:normAutofit fontScale="55000" lnSpcReduction="20000"/>
          </a:bodyPr>
          <a:lstStyle/>
          <a:p>
            <a:pPr>
              <a:buNone/>
            </a:pPr>
            <a:r>
              <a:rPr lang="it-IT" smtClean="0">
                <a:sym typeface="Wingdings" pitchFamily="2" charset="2"/>
              </a:rPr>
              <a:t>	</a:t>
            </a:r>
          </a:p>
          <a:p>
            <a:pPr>
              <a:buNone/>
            </a:pPr>
            <a:r>
              <a:rPr lang="it-IT" smtClean="0">
                <a:sym typeface="Wingdings" pitchFamily="2" charset="2"/>
              </a:rPr>
              <a:t>	One counts the </a:t>
            </a:r>
            <a:r>
              <a:rPr lang="it-IT" smtClean="0">
                <a:solidFill>
                  <a:srgbClr val="FF0000"/>
                </a:solidFill>
                <a:sym typeface="Wingdings" pitchFamily="2" charset="2"/>
              </a:rPr>
              <a:t>number of “upcrossings” of the distribution of the test statistic</a:t>
            </a:r>
            <a:r>
              <a:rPr lang="it-IT" smtClean="0">
                <a:sym typeface="Wingdings" pitchFamily="2" charset="2"/>
              </a:rPr>
              <a:t>, as a function of mass. Its wiggling tells how many independent places one has been searching in.</a:t>
            </a:r>
          </a:p>
          <a:p>
            <a:pPr>
              <a:buNone/>
            </a:pPr>
            <a:r>
              <a:rPr lang="it-IT" smtClean="0">
                <a:sym typeface="Wingdings" pitchFamily="2" charset="2"/>
              </a:rPr>
              <a:t>	T</a:t>
            </a:r>
            <a:r>
              <a:rPr lang="it-IT" smtClean="0"/>
              <a:t>he number of local minima in the fit to a distribution is closely connected to the freedom of the fit to pick signal-like fluctuations in the investigated range</a:t>
            </a:r>
          </a:p>
          <a:p>
            <a:pPr lvl="1"/>
            <a:endParaRPr lang="it-IT" smtClean="0"/>
          </a:p>
          <a:p>
            <a:pPr>
              <a:buNone/>
            </a:pPr>
            <a:r>
              <a:rPr lang="it-IT" smtClean="0"/>
              <a:t>	</a:t>
            </a:r>
            <a:r>
              <a:rPr lang="it-IT" smtClean="0">
                <a:solidFill>
                  <a:srgbClr val="0070C0"/>
                </a:solidFill>
              </a:rPr>
              <a:t>The number of times that the test statistic </a:t>
            </a:r>
            <a:r>
              <a:rPr lang="it-IT" smtClean="0"/>
              <a:t>(below, the likelihood ratio between H</a:t>
            </a:r>
            <a:r>
              <a:rPr lang="it-IT" baseline="-25000" smtClean="0"/>
              <a:t>1</a:t>
            </a:r>
            <a:r>
              <a:rPr lang="it-IT" smtClean="0"/>
              <a:t> and H</a:t>
            </a:r>
            <a:r>
              <a:rPr lang="it-IT" baseline="-25000" smtClean="0"/>
              <a:t>0</a:t>
            </a:r>
            <a:r>
              <a:rPr lang="it-IT" smtClean="0"/>
              <a:t>) </a:t>
            </a:r>
            <a:r>
              <a:rPr lang="it-IT" smtClean="0">
                <a:solidFill>
                  <a:srgbClr val="0070C0"/>
                </a:solidFill>
              </a:rPr>
              <a:t>crosses some reference line can be used to estimate the trials factor</a:t>
            </a:r>
            <a:r>
              <a:rPr lang="it-IT" smtClean="0"/>
              <a:t>. One estimates the global p-value with the number N</a:t>
            </a:r>
            <a:r>
              <a:rPr lang="it-IT" baseline="-25000" smtClean="0"/>
              <a:t>0</a:t>
            </a:r>
            <a:r>
              <a:rPr lang="it-IT" smtClean="0"/>
              <a:t> of upcrossings from a minimal value of the q</a:t>
            </a:r>
            <a:r>
              <a:rPr lang="it-IT" baseline="-25000" smtClean="0"/>
              <a:t>0</a:t>
            </a:r>
            <a:r>
              <a:rPr lang="it-IT" smtClean="0"/>
              <a:t> test statistic (for which p=p</a:t>
            </a:r>
            <a:r>
              <a:rPr lang="it-IT" baseline="-25000" smtClean="0"/>
              <a:t>0</a:t>
            </a:r>
            <a:r>
              <a:rPr lang="it-IT" smtClean="0"/>
              <a:t>) by the formula</a:t>
            </a:r>
            <a:endParaRPr lang="en-US"/>
          </a:p>
        </p:txBody>
      </p:sp>
      <p:pic>
        <p:nvPicPr>
          <p:cNvPr id="288770" name="Picture 2"/>
          <p:cNvPicPr>
            <a:picLocks noChangeAspect="1" noChangeArrowheads="1"/>
          </p:cNvPicPr>
          <p:nvPr/>
        </p:nvPicPr>
        <p:blipFill>
          <a:blip r:embed="rId2" cstate="print"/>
          <a:srcRect/>
          <a:stretch>
            <a:fillRect/>
          </a:stretch>
        </p:blipFill>
        <p:spPr bwMode="auto">
          <a:xfrm>
            <a:off x="6588668" y="4869160"/>
            <a:ext cx="2555331" cy="1988838"/>
          </a:xfrm>
          <a:prstGeom prst="rect">
            <a:avLst/>
          </a:prstGeom>
          <a:noFill/>
          <a:ln w="9525">
            <a:noFill/>
            <a:miter lim="800000"/>
            <a:headEnd/>
            <a:tailEnd/>
          </a:ln>
        </p:spPr>
      </p:pic>
      <p:pic>
        <p:nvPicPr>
          <p:cNvPr id="288771" name="Picture 3"/>
          <p:cNvPicPr>
            <a:picLocks noChangeAspect="1" noChangeArrowheads="1"/>
          </p:cNvPicPr>
          <p:nvPr/>
        </p:nvPicPr>
        <p:blipFill>
          <a:blip r:embed="rId3" cstate="print"/>
          <a:srcRect/>
          <a:stretch>
            <a:fillRect/>
          </a:stretch>
        </p:blipFill>
        <p:spPr bwMode="auto">
          <a:xfrm>
            <a:off x="1" y="3901181"/>
            <a:ext cx="3923927" cy="2956818"/>
          </a:xfrm>
          <a:prstGeom prst="rect">
            <a:avLst/>
          </a:prstGeom>
          <a:noFill/>
          <a:ln w="9525">
            <a:noFill/>
            <a:miter lim="800000"/>
            <a:headEnd/>
            <a:tailEnd/>
          </a:ln>
        </p:spPr>
      </p:pic>
      <p:sp>
        <p:nvSpPr>
          <p:cNvPr id="7" name="CasellaDiTesto 6"/>
          <p:cNvSpPr txBox="1"/>
          <p:nvPr/>
        </p:nvSpPr>
        <p:spPr>
          <a:xfrm>
            <a:off x="3923928" y="3978930"/>
            <a:ext cx="4838825" cy="1477328"/>
          </a:xfrm>
          <a:prstGeom prst="rect">
            <a:avLst/>
          </a:prstGeom>
          <a:noFill/>
        </p:spPr>
        <p:txBody>
          <a:bodyPr wrap="none" rtlCol="0">
            <a:spAutoFit/>
          </a:bodyPr>
          <a:lstStyle/>
          <a:p>
            <a:r>
              <a:rPr lang="it-IT" smtClean="0"/>
              <a:t>The number of upcrossings can be best estimated</a:t>
            </a:r>
          </a:p>
          <a:p>
            <a:r>
              <a:rPr lang="it-IT" smtClean="0"/>
              <a:t>using the data themselves </a:t>
            </a:r>
            <a:r>
              <a:rPr lang="it-IT" smtClean="0">
                <a:solidFill>
                  <a:srgbClr val="0070C0"/>
                </a:solidFill>
              </a:rPr>
              <a:t>at a low value of </a:t>
            </a:r>
          </a:p>
          <a:p>
            <a:r>
              <a:rPr lang="it-IT" smtClean="0">
                <a:solidFill>
                  <a:srgbClr val="0070C0"/>
                </a:solidFill>
              </a:rPr>
              <a:t>significance</a:t>
            </a:r>
            <a:r>
              <a:rPr lang="it-IT" smtClean="0"/>
              <a:t>, as it has been shown that the</a:t>
            </a:r>
          </a:p>
          <a:p>
            <a:r>
              <a:rPr lang="it-IT" smtClean="0"/>
              <a:t>dependence on Z is a simple </a:t>
            </a:r>
          </a:p>
          <a:p>
            <a:r>
              <a:rPr lang="it-IT" smtClean="0"/>
              <a:t>negative exponential:</a:t>
            </a:r>
          </a:p>
        </p:txBody>
      </p:sp>
      <p:pic>
        <p:nvPicPr>
          <p:cNvPr id="48130" name="Picture 2"/>
          <p:cNvPicPr>
            <a:picLocks noChangeAspect="1" noChangeArrowheads="1"/>
          </p:cNvPicPr>
          <p:nvPr/>
        </p:nvPicPr>
        <p:blipFill>
          <a:blip r:embed="rId4" cstate="print"/>
          <a:srcRect/>
          <a:stretch>
            <a:fillRect/>
          </a:stretch>
        </p:blipFill>
        <p:spPr bwMode="auto">
          <a:xfrm>
            <a:off x="3923928" y="5661248"/>
            <a:ext cx="2520280" cy="566230"/>
          </a:xfrm>
          <a:prstGeom prst="rect">
            <a:avLst/>
          </a:prstGeom>
          <a:noFill/>
          <a:ln w="9525">
            <a:noFill/>
            <a:miter lim="800000"/>
            <a:headEnd/>
            <a:tailEnd/>
          </a:ln>
        </p:spPr>
      </p:pic>
      <p:pic>
        <p:nvPicPr>
          <p:cNvPr id="51202" name="Picture 2"/>
          <p:cNvPicPr>
            <a:picLocks noChangeAspect="1" noChangeArrowheads="1"/>
          </p:cNvPicPr>
          <p:nvPr/>
        </p:nvPicPr>
        <p:blipFill>
          <a:blip r:embed="rId5" cstate="print"/>
          <a:srcRect/>
          <a:stretch>
            <a:fillRect/>
          </a:stretch>
        </p:blipFill>
        <p:spPr bwMode="auto">
          <a:xfrm>
            <a:off x="3995936" y="3284984"/>
            <a:ext cx="4238625"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Notes About the LEE Estimation</a:t>
            </a:r>
            <a:endParaRPr lang="en-US"/>
          </a:p>
        </p:txBody>
      </p:sp>
      <p:sp>
        <p:nvSpPr>
          <p:cNvPr id="3" name="Segnaposto contenuto 2"/>
          <p:cNvSpPr>
            <a:spLocks noGrp="1"/>
          </p:cNvSpPr>
          <p:nvPr>
            <p:ph idx="1"/>
          </p:nvPr>
        </p:nvSpPr>
        <p:spPr>
          <a:xfrm>
            <a:off x="61664" y="1484784"/>
            <a:ext cx="9082336" cy="5257800"/>
          </a:xfrm>
        </p:spPr>
        <p:txBody>
          <a:bodyPr>
            <a:normAutofit fontScale="62500" lnSpcReduction="20000"/>
          </a:bodyPr>
          <a:lstStyle/>
          <a:p>
            <a:pPr>
              <a:buNone/>
            </a:pPr>
            <a:r>
              <a:rPr lang="it-IT" smtClean="0"/>
              <a:t>	Even if we can usually compute the trials factor by brute force or estimate with asymptotic approximations,</a:t>
            </a:r>
            <a:r>
              <a:rPr lang="it-IT" smtClean="0">
                <a:solidFill>
                  <a:srgbClr val="FF0000"/>
                </a:solidFill>
              </a:rPr>
              <a:t> there is a degree of uncertainty in how to define it</a:t>
            </a:r>
          </a:p>
          <a:p>
            <a:endParaRPr lang="it-IT" smtClean="0"/>
          </a:p>
          <a:p>
            <a:pPr lvl="1">
              <a:buNone/>
            </a:pPr>
            <a:r>
              <a:rPr lang="it-IT" smtClean="0"/>
              <a:t>If I look at a mass histogram and I do not know where I try to fit a bump, I may consider:</a:t>
            </a:r>
          </a:p>
          <a:p>
            <a:pPr marL="971550" lvl="1" indent="-514350">
              <a:buFont typeface="+mj-lt"/>
              <a:buAutoNum type="arabicPeriod"/>
            </a:pPr>
            <a:r>
              <a:rPr lang="it-IT" smtClean="0"/>
              <a:t>the </a:t>
            </a:r>
            <a:r>
              <a:rPr lang="it-IT" smtClean="0">
                <a:solidFill>
                  <a:srgbClr val="FF0000"/>
                </a:solidFill>
              </a:rPr>
              <a:t>location parameter </a:t>
            </a:r>
            <a:r>
              <a:rPr lang="it-IT" smtClean="0"/>
              <a:t>and its freedom to be anywhere in the spectrum</a:t>
            </a:r>
          </a:p>
          <a:p>
            <a:pPr marL="971550" lvl="1" indent="-514350">
              <a:buFont typeface="+mj-lt"/>
              <a:buAutoNum type="arabicPeriod"/>
            </a:pPr>
            <a:r>
              <a:rPr lang="it-IT" smtClean="0"/>
              <a:t>the </a:t>
            </a:r>
            <a:r>
              <a:rPr lang="it-IT" smtClean="0">
                <a:solidFill>
                  <a:srgbClr val="FF0000"/>
                </a:solidFill>
              </a:rPr>
              <a:t>width</a:t>
            </a:r>
            <a:r>
              <a:rPr lang="it-IT" smtClean="0"/>
              <a:t> of the peak: is that really fixed </a:t>
            </a:r>
            <a:r>
              <a:rPr lang="it-IT" i="1" smtClean="0"/>
              <a:t>a priori</a:t>
            </a:r>
            <a:r>
              <a:rPr lang="it-IT" smtClean="0"/>
              <a:t> ?</a:t>
            </a:r>
          </a:p>
          <a:p>
            <a:pPr marL="971550" lvl="1" indent="-514350">
              <a:buFont typeface="+mj-lt"/>
              <a:buAutoNum type="arabicPeriod"/>
            </a:pPr>
            <a:r>
              <a:rPr lang="it-IT" smtClean="0"/>
              <a:t>the fact that I may have tried </a:t>
            </a:r>
            <a:r>
              <a:rPr lang="it-IT" smtClean="0">
                <a:solidFill>
                  <a:srgbClr val="FF0000"/>
                </a:solidFill>
              </a:rPr>
              <a:t>different selections</a:t>
            </a:r>
            <a:r>
              <a:rPr lang="it-IT" smtClean="0"/>
              <a:t> before settling on the one I actually end up presenting</a:t>
            </a:r>
          </a:p>
          <a:p>
            <a:pPr marL="971550" lvl="1" indent="-514350">
              <a:buFont typeface="+mj-lt"/>
              <a:buAutoNum type="arabicPeriod"/>
            </a:pPr>
            <a:r>
              <a:rPr lang="it-IT" smtClean="0"/>
              <a:t>the fact that I may be looking at several </a:t>
            </a:r>
            <a:r>
              <a:rPr lang="it-IT" smtClean="0">
                <a:solidFill>
                  <a:srgbClr val="FF0000"/>
                </a:solidFill>
              </a:rPr>
              <a:t>possible final states </a:t>
            </a:r>
            <a:r>
              <a:rPr lang="it-IT" smtClean="0"/>
              <a:t>and mass distributions</a:t>
            </a:r>
          </a:p>
          <a:p>
            <a:pPr marL="971550" lvl="1" indent="-514350">
              <a:buFont typeface="+mj-lt"/>
              <a:buAutoNum type="arabicPeriod"/>
            </a:pPr>
            <a:r>
              <a:rPr lang="it-IT" smtClean="0">
                <a:solidFill>
                  <a:srgbClr val="FF0000"/>
                </a:solidFill>
              </a:rPr>
              <a:t>My colleagues </a:t>
            </a:r>
            <a:r>
              <a:rPr lang="it-IT" smtClean="0"/>
              <a:t>in the experiment can be doing similar things with different datasets; should I count that in ?</a:t>
            </a:r>
          </a:p>
          <a:p>
            <a:pPr marL="971550" lvl="1" indent="-514350">
              <a:buFont typeface="+mj-lt"/>
              <a:buAutoNum type="arabicPeriod"/>
            </a:pPr>
            <a:r>
              <a:rPr lang="it-IT" smtClean="0"/>
              <a:t>There is ambiguity on the LEE depending </a:t>
            </a:r>
            <a:r>
              <a:rPr lang="it-IT" smtClean="0">
                <a:solidFill>
                  <a:srgbClr val="FF0000"/>
                </a:solidFill>
              </a:rPr>
              <a:t>who you are </a:t>
            </a:r>
            <a:r>
              <a:rPr lang="it-IT" smtClean="0"/>
              <a:t>(grad student, experiment spokesperson, lab director...)</a:t>
            </a:r>
          </a:p>
          <a:p>
            <a:pPr marL="971550" lvl="1" indent="-514350">
              <a:buFont typeface="+mj-lt"/>
              <a:buAutoNum type="arabicPeriod"/>
            </a:pPr>
            <a:endParaRPr lang="it-IT" smtClean="0"/>
          </a:p>
          <a:p>
            <a:pPr>
              <a:buNone/>
            </a:pPr>
            <a:r>
              <a:rPr lang="it-IT" smtClean="0"/>
              <a:t>	Also note that Rosenfeld considered the </a:t>
            </a:r>
            <a:r>
              <a:rPr lang="it-IT" smtClean="0">
                <a:solidFill>
                  <a:srgbClr val="0070C0"/>
                </a:solidFill>
              </a:rPr>
              <a:t>whole world’s database </a:t>
            </a:r>
            <a:r>
              <a:rPr lang="it-IT" smtClean="0"/>
              <a:t>of bubble chamber images in deriving a trials factor</a:t>
            </a:r>
          </a:p>
          <a:p>
            <a:pPr>
              <a:buNone/>
            </a:pPr>
            <a:r>
              <a:rPr lang="it-IT" smtClean="0"/>
              <a:t>	</a:t>
            </a:r>
          </a:p>
          <a:p>
            <a:pPr>
              <a:buNone/>
            </a:pPr>
            <a:r>
              <a:rPr lang="it-IT" smtClean="0"/>
              <a:t>	</a:t>
            </a:r>
            <a:r>
              <a:rPr lang="it-IT" smtClean="0">
                <a:solidFill>
                  <a:srgbClr val="0070C0"/>
                </a:solidFill>
              </a:rPr>
              <a:t>The bottomline is that while we can always compute a local significance,  it may not always be clear what </a:t>
            </a:r>
            <a:r>
              <a:rPr lang="it-IT" u="sng" smtClean="0">
                <a:solidFill>
                  <a:srgbClr val="0070C0"/>
                </a:solidFill>
              </a:rPr>
              <a:t>the true global significance </a:t>
            </a:r>
            <a:r>
              <a:rPr lang="it-IT" smtClean="0">
                <a:solidFill>
                  <a:srgbClr val="0070C0"/>
                </a:solidFill>
              </a:rPr>
              <a:t>is.</a:t>
            </a:r>
          </a:p>
          <a:p>
            <a:pPr>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 calcmode="lin" valueType="num">
                                      <p:cBhvr additive="base">
                                        <p:cTn id="1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1143000"/>
          </a:xfrm>
        </p:spPr>
        <p:txBody>
          <a:bodyPr/>
          <a:lstStyle/>
          <a:p>
            <a:r>
              <a:rPr lang="it-IT" smtClean="0"/>
              <a:t>Systematic Uncertainties</a:t>
            </a:r>
            <a:endParaRPr lang="en-US"/>
          </a:p>
        </p:txBody>
      </p:sp>
      <p:sp>
        <p:nvSpPr>
          <p:cNvPr id="3" name="Segnaposto contenuto 2"/>
          <p:cNvSpPr>
            <a:spLocks noGrp="1"/>
          </p:cNvSpPr>
          <p:nvPr>
            <p:ph idx="1"/>
          </p:nvPr>
        </p:nvSpPr>
        <p:spPr>
          <a:xfrm>
            <a:off x="323528" y="1267544"/>
            <a:ext cx="8568952" cy="5257800"/>
          </a:xfrm>
        </p:spPr>
        <p:txBody>
          <a:bodyPr>
            <a:normAutofit fontScale="62500" lnSpcReduction="20000"/>
          </a:bodyPr>
          <a:lstStyle/>
          <a:p>
            <a:r>
              <a:rPr lang="it-IT" smtClean="0"/>
              <a:t>Systematic uncertainties </a:t>
            </a:r>
            <a:r>
              <a:rPr lang="it-IT" smtClean="0">
                <a:solidFill>
                  <a:srgbClr val="FF0000"/>
                </a:solidFill>
              </a:rPr>
              <a:t>(a.k.a. "nuisance parameters") </a:t>
            </a:r>
            <a:r>
              <a:rPr lang="it-IT" smtClean="0"/>
              <a:t>affect any physical measurement and it is sometimes quite hard to correctly assess their impact. </a:t>
            </a:r>
          </a:p>
          <a:p>
            <a:pPr>
              <a:buNone/>
            </a:pPr>
            <a:r>
              <a:rPr lang="it-IT" smtClean="0"/>
              <a:t>	</a:t>
            </a:r>
          </a:p>
          <a:p>
            <a:pPr>
              <a:buNone/>
            </a:pPr>
            <a:r>
              <a:rPr lang="it-IT"/>
              <a:t>	</a:t>
            </a:r>
            <a:r>
              <a:rPr lang="it-IT" smtClean="0"/>
              <a:t>Often one sizes up the typical range of variation of an observable due to the imprecise knowledge of a nuisance parameter </a:t>
            </a:r>
            <a:r>
              <a:rPr lang="it-IT" b="1" smtClean="0"/>
              <a:t>at the 1-sigma level</a:t>
            </a:r>
            <a:r>
              <a:rPr lang="it-IT" smtClean="0"/>
              <a:t>; then one stops there and assumes that the probability density function of the nuisance be Gaussian. </a:t>
            </a:r>
          </a:p>
          <a:p>
            <a:pPr>
              <a:buNone/>
            </a:pPr>
            <a:r>
              <a:rPr lang="it-IT" smtClean="0"/>
              <a:t>	</a:t>
            </a:r>
            <a:r>
              <a:rPr lang="it-IT" smtClean="0">
                <a:sym typeface="Wingdings" pitchFamily="2" charset="2"/>
              </a:rPr>
              <a:t> </a:t>
            </a:r>
            <a:r>
              <a:rPr lang="it-IT" smtClean="0"/>
              <a:t>if however the PDF has larger tails, it </a:t>
            </a:r>
            <a:r>
              <a:rPr lang="it-IT" smtClean="0">
                <a:solidFill>
                  <a:srgbClr val="0070C0"/>
                </a:solidFill>
              </a:rPr>
              <a:t>makes the odd large bias much more frequent than estimated</a:t>
            </a:r>
          </a:p>
          <a:p>
            <a:endParaRPr lang="it-IT" smtClean="0"/>
          </a:p>
          <a:p>
            <a:r>
              <a:rPr lang="it-IT" smtClean="0"/>
              <a:t>Indeed, the potential harm of large non-Gaussian tails of systematic effects is one arguable reason for sticking to a 5</a:t>
            </a:r>
            <a:r>
              <a:rPr lang="el-GR" smtClean="0"/>
              <a:t>σ</a:t>
            </a:r>
            <a:r>
              <a:rPr lang="en-US" smtClean="0"/>
              <a:t> significance level even when the LEE is not a concern. However, </a:t>
            </a:r>
            <a:r>
              <a:rPr lang="en-US" smtClean="0">
                <a:solidFill>
                  <a:srgbClr val="FF0000"/>
                </a:solidFill>
              </a:rPr>
              <a:t>the </a:t>
            </a:r>
            <a:r>
              <a:rPr lang="it-IT" smtClean="0">
                <a:solidFill>
                  <a:srgbClr val="FF0000"/>
                </a:solidFill>
              </a:rPr>
              <a:t>safeguard that the criterion provides to mistaken systematics is not always sufficient.</a:t>
            </a:r>
          </a:p>
          <a:p>
            <a:endParaRPr lang="it-IT" smtClean="0"/>
          </a:p>
          <a:p>
            <a:r>
              <a:rPr lang="it-IT" smtClean="0"/>
              <a:t>One quick example: if a 5</a:t>
            </a:r>
            <a:r>
              <a:rPr lang="el-GR" smtClean="0"/>
              <a:t>σ</a:t>
            </a:r>
            <a:r>
              <a:rPr lang="it-IT" smtClean="0"/>
              <a:t> effect has uncertainty dominated by systematics, and the latter is underestimated by a factor of 2, the 5</a:t>
            </a:r>
            <a:r>
              <a:rPr lang="el-GR" smtClean="0"/>
              <a:t>σ </a:t>
            </a:r>
            <a:r>
              <a:rPr lang="it-IT" smtClean="0"/>
              <a:t>effect is actually a 2.5</a:t>
            </a:r>
            <a:r>
              <a:rPr lang="el-GR" smtClean="0"/>
              <a:t>σ</a:t>
            </a:r>
            <a:r>
              <a:rPr lang="it-IT" smtClean="0"/>
              <a:t> one (a p=0.006 effect): </a:t>
            </a:r>
            <a:r>
              <a:rPr lang="it-IT" smtClean="0">
                <a:solidFill>
                  <a:srgbClr val="0070C0"/>
                </a:solidFill>
              </a:rPr>
              <a:t>in p-value terms this means that the size of the effect is </a:t>
            </a:r>
            <a:r>
              <a:rPr lang="it-IT" b="1" smtClean="0">
                <a:solidFill>
                  <a:srgbClr val="0070C0"/>
                </a:solidFill>
              </a:rPr>
              <a:t>overestimated by a factor 20,000</a:t>
            </a:r>
            <a:r>
              <a:rPr lang="it-IT" smtClean="0">
                <a:solidFill>
                  <a:srgbClr val="0070C0"/>
                </a:solidFill>
              </a:rPr>
              <a:t>!</a:t>
            </a:r>
            <a:endParaRPr lang="en-US">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0"/>
            <a:ext cx="6336704" cy="1143000"/>
          </a:xfrm>
        </p:spPr>
        <p:txBody>
          <a:bodyPr/>
          <a:lstStyle/>
          <a:p>
            <a:r>
              <a:rPr lang="it-IT" smtClean="0"/>
              <a:t>A Study of Residuals</a:t>
            </a:r>
            <a:endParaRPr lang="en-US"/>
          </a:p>
        </p:txBody>
      </p:sp>
      <p:sp>
        <p:nvSpPr>
          <p:cNvPr id="3" name="Segnaposto contenuto 2"/>
          <p:cNvSpPr>
            <a:spLocks noGrp="1"/>
          </p:cNvSpPr>
          <p:nvPr>
            <p:ph idx="1"/>
          </p:nvPr>
        </p:nvSpPr>
        <p:spPr>
          <a:xfrm>
            <a:off x="-108520" y="1052736"/>
            <a:ext cx="6336704" cy="1512168"/>
          </a:xfrm>
        </p:spPr>
        <p:txBody>
          <a:bodyPr>
            <a:normAutofit fontScale="55000" lnSpcReduction="20000"/>
          </a:bodyPr>
          <a:lstStyle/>
          <a:p>
            <a:pPr>
              <a:buNone/>
            </a:pPr>
            <a:r>
              <a:rPr lang="it-IT" smtClean="0"/>
              <a:t>	A study of the residuals of particle properties in the RPP in 1975 revealed that they were </a:t>
            </a:r>
            <a:r>
              <a:rPr lang="it-IT" b="1" smtClean="0"/>
              <a:t>not Gaussian in fact</a:t>
            </a:r>
            <a:r>
              <a:rPr lang="it-IT" smtClean="0"/>
              <a:t>. Matts Roos </a:t>
            </a:r>
            <a:r>
              <a:rPr lang="it-IT" i="1" smtClean="0"/>
              <a:t>et al. </a:t>
            </a:r>
            <a:r>
              <a:rPr lang="it-IT" b="1" smtClean="0">
                <a:solidFill>
                  <a:srgbClr val="1BB52A"/>
                </a:solidFill>
              </a:rPr>
              <a:t>[20]</a:t>
            </a:r>
            <a:r>
              <a:rPr lang="it-IT" smtClean="0"/>
              <a:t> considered residuals in kaon and hyperon mean life and mass measurements, and concluded that these </a:t>
            </a:r>
            <a:r>
              <a:rPr lang="it-IT" smtClean="0">
                <a:solidFill>
                  <a:srgbClr val="0070C0"/>
                </a:solidFill>
              </a:rPr>
              <a:t>seem to all have a similar shape, well described by a Student distribution S</a:t>
            </a:r>
            <a:r>
              <a:rPr lang="it-IT" baseline="-25000" smtClean="0">
                <a:solidFill>
                  <a:srgbClr val="0070C0"/>
                </a:solidFill>
              </a:rPr>
              <a:t>10</a:t>
            </a:r>
            <a:r>
              <a:rPr lang="it-IT" smtClean="0">
                <a:solidFill>
                  <a:srgbClr val="0070C0"/>
                </a:solidFill>
              </a:rPr>
              <a:t>(h/1.11):</a:t>
            </a:r>
          </a:p>
          <a:p>
            <a:endParaRPr lang="en-US"/>
          </a:p>
        </p:txBody>
      </p:sp>
      <p:sp>
        <p:nvSpPr>
          <p:cNvPr id="6" name="CasellaDiTesto 5"/>
          <p:cNvSpPr txBox="1"/>
          <p:nvPr/>
        </p:nvSpPr>
        <p:spPr>
          <a:xfrm>
            <a:off x="251520" y="3020759"/>
            <a:ext cx="5976664" cy="1200329"/>
          </a:xfrm>
          <a:prstGeom prst="rect">
            <a:avLst/>
          </a:prstGeom>
          <a:noFill/>
        </p:spPr>
        <p:txBody>
          <a:bodyPr wrap="square" rtlCol="0">
            <a:spAutoFit/>
          </a:bodyPr>
          <a:lstStyle/>
          <a:p>
            <a:pPr>
              <a:lnSpc>
                <a:spcPct val="80000"/>
              </a:lnSpc>
            </a:pPr>
            <a:r>
              <a:rPr lang="it-IT" smtClean="0"/>
              <a:t>Of course, one should not extrapolate to 5-sigma the behaviour observed by Roos and collaborators in the bulk of the distribution; however, one may consider this as evidence that </a:t>
            </a:r>
            <a:r>
              <a:rPr lang="it-IT" smtClean="0">
                <a:solidFill>
                  <a:srgbClr val="FF0000"/>
                </a:solidFill>
              </a:rPr>
              <a:t>the uncertainties evaluated in experimental HEP may have a significant non-Gaussian component</a:t>
            </a:r>
            <a:endParaRPr lang="en-US">
              <a:solidFill>
                <a:srgbClr val="FF0000"/>
              </a:solidFill>
            </a:endParaRPr>
          </a:p>
        </p:txBody>
      </p:sp>
      <p:sp>
        <p:nvSpPr>
          <p:cNvPr id="7" name="CasellaDiTesto 6"/>
          <p:cNvSpPr txBox="1"/>
          <p:nvPr/>
        </p:nvSpPr>
        <p:spPr>
          <a:xfrm>
            <a:off x="920470" y="4284385"/>
            <a:ext cx="2499402" cy="584775"/>
          </a:xfrm>
          <a:prstGeom prst="rect">
            <a:avLst/>
          </a:prstGeom>
          <a:noFill/>
        </p:spPr>
        <p:txBody>
          <a:bodyPr wrap="none" rtlCol="0">
            <a:spAutoFit/>
          </a:bodyPr>
          <a:lstStyle/>
          <a:p>
            <a:r>
              <a:rPr lang="it-IT" sz="1600" i="1" smtClean="0"/>
              <a:t>Black: a unit Gaussian; </a:t>
            </a:r>
          </a:p>
          <a:p>
            <a:r>
              <a:rPr lang="it-IT" sz="1600" i="1" smtClean="0"/>
              <a:t>red: the S</a:t>
            </a:r>
            <a:r>
              <a:rPr lang="it-IT" sz="1600" i="1" baseline="-25000" smtClean="0"/>
              <a:t>10</a:t>
            </a:r>
            <a:r>
              <a:rPr lang="it-IT" sz="1600" i="1" smtClean="0"/>
              <a:t>(x/1.11) function</a:t>
            </a:r>
            <a:endParaRPr lang="en-US" sz="1600" i="1"/>
          </a:p>
        </p:txBody>
      </p:sp>
      <p:sp>
        <p:nvSpPr>
          <p:cNvPr id="8" name="CasellaDiTesto 7"/>
          <p:cNvSpPr txBox="1"/>
          <p:nvPr/>
        </p:nvSpPr>
        <p:spPr>
          <a:xfrm>
            <a:off x="3491880" y="4293096"/>
            <a:ext cx="4545090" cy="584775"/>
          </a:xfrm>
          <a:prstGeom prst="rect">
            <a:avLst/>
          </a:prstGeom>
          <a:noFill/>
        </p:spPr>
        <p:txBody>
          <a:bodyPr wrap="none" rtlCol="0">
            <a:spAutoFit/>
          </a:bodyPr>
          <a:lstStyle/>
          <a:p>
            <a:r>
              <a:rPr lang="it-IT" sz="1600" i="1" smtClean="0"/>
              <a:t>Left: 1-integral distributions of the two functions. </a:t>
            </a:r>
          </a:p>
          <a:p>
            <a:r>
              <a:rPr lang="it-IT" sz="1600" i="1" smtClean="0"/>
              <a:t>Right: ratio of the 1-integral values as a function of z</a:t>
            </a:r>
            <a:endParaRPr lang="en-US" sz="1600" i="1"/>
          </a:p>
        </p:txBody>
      </p:sp>
      <p:graphicFrame>
        <p:nvGraphicFramePr>
          <p:cNvPr id="67587" name="Object 3"/>
          <p:cNvGraphicFramePr>
            <a:graphicFrameLocks noChangeAspect="1"/>
          </p:cNvGraphicFramePr>
          <p:nvPr/>
        </p:nvGraphicFramePr>
        <p:xfrm>
          <a:off x="2843808" y="2288329"/>
          <a:ext cx="2592288" cy="636615"/>
        </p:xfrm>
        <a:graphic>
          <a:graphicData uri="http://schemas.openxmlformats.org/presentationml/2006/ole">
            <mc:AlternateContent xmlns:mc="http://schemas.openxmlformats.org/markup-compatibility/2006">
              <mc:Choice xmlns:v="urn:schemas-microsoft-com:vml" Requires="v">
                <p:oleObj spid="_x0000_s67684" name="Equazione" r:id="rId3" imgW="2070000" imgH="507960" progId="Equation.3">
                  <p:embed/>
                </p:oleObj>
              </mc:Choice>
              <mc:Fallback>
                <p:oleObj name="Equazione" r:id="rId3" imgW="2070000" imgH="50796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288329"/>
                        <a:ext cx="2592288" cy="636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7588" name="Picture 4"/>
          <p:cNvPicPr>
            <a:picLocks noChangeAspect="1" noChangeArrowheads="1"/>
          </p:cNvPicPr>
          <p:nvPr/>
        </p:nvPicPr>
        <p:blipFill>
          <a:blip r:embed="rId5" cstate="print"/>
          <a:srcRect/>
          <a:stretch>
            <a:fillRect/>
          </a:stretch>
        </p:blipFill>
        <p:spPr bwMode="auto">
          <a:xfrm>
            <a:off x="6445607" y="1124744"/>
            <a:ext cx="2698393" cy="3062089"/>
          </a:xfrm>
          <a:prstGeom prst="rect">
            <a:avLst/>
          </a:prstGeom>
          <a:noFill/>
          <a:ln w="9525">
            <a:noFill/>
            <a:miter lim="800000"/>
            <a:headEnd/>
            <a:tailEnd/>
          </a:ln>
        </p:spPr>
      </p:pic>
      <p:sp>
        <p:nvSpPr>
          <p:cNvPr id="11" name="CasellaDiTesto 10"/>
          <p:cNvSpPr txBox="1"/>
          <p:nvPr/>
        </p:nvSpPr>
        <p:spPr>
          <a:xfrm>
            <a:off x="6547417" y="548680"/>
            <a:ext cx="2616037" cy="584775"/>
          </a:xfrm>
          <a:prstGeom prst="rect">
            <a:avLst/>
          </a:prstGeom>
          <a:noFill/>
        </p:spPr>
        <p:txBody>
          <a:bodyPr wrap="none" rtlCol="0">
            <a:spAutoFit/>
          </a:bodyPr>
          <a:lstStyle/>
          <a:p>
            <a:r>
              <a:rPr lang="it-IT" sz="1600" i="1" smtClean="0"/>
              <a:t>The distribution of residuals</a:t>
            </a:r>
          </a:p>
          <a:p>
            <a:r>
              <a:rPr lang="it-IT" sz="1600" i="1" smtClean="0"/>
              <a:t>of 306 measurements  in </a:t>
            </a:r>
            <a:r>
              <a:rPr lang="it-IT" sz="1600" b="1" i="1" smtClean="0">
                <a:solidFill>
                  <a:srgbClr val="1BB52A"/>
                </a:solidFill>
              </a:rPr>
              <a:t>[20]</a:t>
            </a:r>
            <a:endParaRPr lang="en-US" sz="1600" b="1" i="1">
              <a:solidFill>
                <a:srgbClr val="1BB52A"/>
              </a:solidFill>
            </a:endParaRPr>
          </a:p>
        </p:txBody>
      </p:sp>
      <p:pic>
        <p:nvPicPr>
          <p:cNvPr id="67589" name="Picture 5"/>
          <p:cNvPicPr>
            <a:picLocks noChangeAspect="1" noChangeArrowheads="1"/>
          </p:cNvPicPr>
          <p:nvPr/>
        </p:nvPicPr>
        <p:blipFill>
          <a:blip r:embed="rId6" cstate="print"/>
          <a:srcRect/>
          <a:stretch>
            <a:fillRect/>
          </a:stretch>
        </p:blipFill>
        <p:spPr bwMode="auto">
          <a:xfrm>
            <a:off x="971600" y="4869160"/>
            <a:ext cx="7172325" cy="1988840"/>
          </a:xfrm>
          <a:prstGeom prst="rect">
            <a:avLst/>
          </a:prstGeom>
          <a:noFill/>
          <a:ln w="9525">
            <a:noFill/>
            <a:miter lim="800000"/>
            <a:headEnd/>
            <a:tailEnd/>
          </a:ln>
        </p:spPr>
      </p:pic>
      <p:sp>
        <p:nvSpPr>
          <p:cNvPr id="13" name="CasellaDiTesto 12"/>
          <p:cNvSpPr txBox="1"/>
          <p:nvPr/>
        </p:nvSpPr>
        <p:spPr>
          <a:xfrm>
            <a:off x="8316529" y="4941168"/>
            <a:ext cx="827471" cy="369332"/>
          </a:xfrm>
          <a:prstGeom prst="rect">
            <a:avLst/>
          </a:prstGeom>
          <a:noFill/>
        </p:spPr>
        <p:txBody>
          <a:bodyPr wrap="none" rtlCol="0">
            <a:spAutoFit/>
          </a:bodyPr>
          <a:lstStyle/>
          <a:p>
            <a:r>
              <a:rPr lang="it-IT" smtClean="0"/>
              <a:t>x1000!</a:t>
            </a:r>
            <a:endParaRPr lang="en-US"/>
          </a:p>
        </p:txBody>
      </p:sp>
      <p:cxnSp>
        <p:nvCxnSpPr>
          <p:cNvPr id="15" name="Connettore 2 14"/>
          <p:cNvCxnSpPr/>
          <p:nvPr/>
        </p:nvCxnSpPr>
        <p:spPr>
          <a:xfrm>
            <a:off x="6300192" y="5157192"/>
            <a:ext cx="18722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589"/>
                                        </p:tgtEl>
                                        <p:attrNameLst>
                                          <p:attrName>style.visibility</p:attrName>
                                        </p:attrNameLst>
                                      </p:cBhvr>
                                      <p:to>
                                        <p:strVal val="visible"/>
                                      </p:to>
                                    </p:set>
                                    <p:anim calcmode="lin" valueType="num">
                                      <p:cBhvr additive="base">
                                        <p:cTn id="11" dur="500" fill="hold"/>
                                        <p:tgtEl>
                                          <p:spTgt spid="67589"/>
                                        </p:tgtEl>
                                        <p:attrNameLst>
                                          <p:attrName>ppt_x</p:attrName>
                                        </p:attrNameLst>
                                      </p:cBhvr>
                                      <p:tavLst>
                                        <p:tav tm="0">
                                          <p:val>
                                            <p:strVal val="#ppt_x"/>
                                          </p:val>
                                        </p:tav>
                                        <p:tav tm="100000">
                                          <p:val>
                                            <p:strVal val="#ppt_x"/>
                                          </p:val>
                                        </p:tav>
                                      </p:tavLst>
                                    </p:anim>
                                    <p:anim calcmode="lin" valueType="num">
                                      <p:cBhvr additive="base">
                                        <p:cTn id="12" dur="500" fill="hold"/>
                                        <p:tgtEl>
                                          <p:spTgt spid="6758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additive="base">
                                        <p:cTn id="3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smtClean="0"/>
              <a:t>The “</a:t>
            </a:r>
            <a:r>
              <a:rPr lang="it-IT"/>
              <a:t>S</a:t>
            </a:r>
            <a:r>
              <a:rPr lang="it-IT" smtClean="0"/>
              <a:t>ubconscious Bayes Factor”</a:t>
            </a:r>
            <a:endParaRPr lang="en-US"/>
          </a:p>
        </p:txBody>
      </p:sp>
      <p:sp>
        <p:nvSpPr>
          <p:cNvPr id="3" name="Segnaposto contenuto 2"/>
          <p:cNvSpPr>
            <a:spLocks noGrp="1"/>
          </p:cNvSpPr>
          <p:nvPr>
            <p:ph idx="1"/>
          </p:nvPr>
        </p:nvSpPr>
        <p:spPr>
          <a:xfrm>
            <a:off x="251520" y="1340768"/>
            <a:ext cx="8568952" cy="5517232"/>
          </a:xfrm>
        </p:spPr>
        <p:txBody>
          <a:bodyPr>
            <a:normAutofit fontScale="55000" lnSpcReduction="20000"/>
          </a:bodyPr>
          <a:lstStyle/>
          <a:p>
            <a:pPr>
              <a:buNone/>
            </a:pPr>
            <a:r>
              <a:rPr lang="it-IT" smtClean="0"/>
              <a:t>	Louis Lyons calls this way</a:t>
            </a:r>
            <a:r>
              <a:rPr lang="it-IT" b="1" smtClean="0">
                <a:solidFill>
                  <a:srgbClr val="1BB52A"/>
                </a:solidFill>
              </a:rPr>
              <a:t> [21]</a:t>
            </a:r>
            <a:r>
              <a:rPr lang="it-IT" smtClean="0"/>
              <a:t> the ratio of prior probabilities we subconsciously assign to the two hypotheses</a:t>
            </a:r>
          </a:p>
          <a:p>
            <a:pPr>
              <a:buNone/>
            </a:pPr>
            <a:r>
              <a:rPr lang="it-IT" smtClean="0"/>
              <a:t>	</a:t>
            </a:r>
          </a:p>
          <a:p>
            <a:pPr>
              <a:buNone/>
            </a:pPr>
            <a:r>
              <a:rPr lang="it-IT" smtClean="0"/>
              <a:t>	When comparing a “background-only” H</a:t>
            </a:r>
            <a:r>
              <a:rPr lang="it-IT" baseline="-25000" smtClean="0"/>
              <a:t>0</a:t>
            </a:r>
            <a:r>
              <a:rPr lang="it-IT" smtClean="0"/>
              <a:t> hypothesis with a “background+signal” one H</a:t>
            </a:r>
            <a:r>
              <a:rPr lang="it-IT" baseline="-25000" smtClean="0"/>
              <a:t>1</a:t>
            </a:r>
            <a:r>
              <a:rPr lang="it-IT" smtClean="0"/>
              <a:t> one often uses the likelihood ratio </a:t>
            </a:r>
            <a:r>
              <a:rPr lang="el-GR" b="1" smtClean="0"/>
              <a:t>λ</a:t>
            </a:r>
            <a:r>
              <a:rPr lang="it-IT" b="1" smtClean="0"/>
              <a:t> = L</a:t>
            </a:r>
            <a:r>
              <a:rPr lang="it-IT" b="1" baseline="-25000" smtClean="0"/>
              <a:t>1</a:t>
            </a:r>
            <a:r>
              <a:rPr lang="it-IT" b="1" smtClean="0"/>
              <a:t>/L</a:t>
            </a:r>
            <a:r>
              <a:rPr lang="it-IT" b="1" baseline="-25000" smtClean="0"/>
              <a:t>0</a:t>
            </a:r>
            <a:r>
              <a:rPr lang="it-IT" smtClean="0"/>
              <a:t> as a test statistic</a:t>
            </a:r>
          </a:p>
          <a:p>
            <a:pPr lvl="1"/>
            <a:r>
              <a:rPr lang="it-IT" smtClean="0">
                <a:solidFill>
                  <a:srgbClr val="FF0000"/>
                </a:solidFill>
              </a:rPr>
              <a:t>The p&lt;0.000029% criterion is then applied to the distribution of </a:t>
            </a:r>
            <a:r>
              <a:rPr lang="el-GR" smtClean="0">
                <a:solidFill>
                  <a:srgbClr val="FF0000"/>
                </a:solidFill>
              </a:rPr>
              <a:t>λ</a:t>
            </a:r>
            <a:r>
              <a:rPr lang="it-IT" smtClean="0">
                <a:solidFill>
                  <a:srgbClr val="FF0000"/>
                </a:solidFill>
              </a:rPr>
              <a:t> under H</a:t>
            </a:r>
            <a:r>
              <a:rPr lang="it-IT" baseline="-25000" smtClean="0">
                <a:solidFill>
                  <a:srgbClr val="FF0000"/>
                </a:solidFill>
              </a:rPr>
              <a:t>0</a:t>
            </a:r>
            <a:r>
              <a:rPr lang="it-IT" smtClean="0">
                <a:solidFill>
                  <a:srgbClr val="FF0000"/>
                </a:solidFill>
              </a:rPr>
              <a:t> to claim a discovery</a:t>
            </a:r>
          </a:p>
          <a:p>
            <a:pPr>
              <a:buNone/>
            </a:pPr>
            <a:r>
              <a:rPr lang="it-IT" smtClean="0"/>
              <a:t>	However, what would be more relevant to the claim would be the ratio of the probabilities:</a:t>
            </a:r>
          </a:p>
          <a:p>
            <a:endParaRPr lang="it-IT" smtClean="0"/>
          </a:p>
          <a:p>
            <a:endParaRPr lang="it-IT" smtClean="0"/>
          </a:p>
          <a:p>
            <a:endParaRPr lang="it-IT" smtClean="0"/>
          </a:p>
          <a:p>
            <a:pPr>
              <a:buNone/>
            </a:pPr>
            <a:r>
              <a:rPr lang="it-IT" smtClean="0"/>
              <a:t>	where p(data|H) are the likelihoods, and </a:t>
            </a:r>
            <a:r>
              <a:rPr lang="el-GR" smtClean="0"/>
              <a:t>π</a:t>
            </a:r>
            <a:r>
              <a:rPr lang="it-IT" smtClean="0"/>
              <a:t> are the priors of the hypotheses</a:t>
            </a:r>
          </a:p>
          <a:p>
            <a:pPr>
              <a:buNone/>
            </a:pPr>
            <a:r>
              <a:rPr lang="it-IT" smtClean="0"/>
              <a:t>	</a:t>
            </a:r>
          </a:p>
          <a:p>
            <a:pPr>
              <a:buNone/>
            </a:pPr>
            <a:r>
              <a:rPr lang="it-IT" smtClean="0"/>
              <a:t>	In that case, </a:t>
            </a:r>
            <a:r>
              <a:rPr lang="it-IT" smtClean="0">
                <a:solidFill>
                  <a:srgbClr val="FF0000"/>
                </a:solidFill>
              </a:rPr>
              <a:t>if our prior belief in the alternative, </a:t>
            </a:r>
            <a:r>
              <a:rPr lang="el-GR" smtClean="0">
                <a:solidFill>
                  <a:srgbClr val="FF0000"/>
                </a:solidFill>
              </a:rPr>
              <a:t>π</a:t>
            </a:r>
            <a:r>
              <a:rPr lang="it-IT" baseline="-25000" smtClean="0">
                <a:solidFill>
                  <a:srgbClr val="FF0000"/>
                </a:solidFill>
              </a:rPr>
              <a:t>1</a:t>
            </a:r>
            <a:r>
              <a:rPr lang="it-IT" smtClean="0">
                <a:solidFill>
                  <a:srgbClr val="FF0000"/>
                </a:solidFill>
              </a:rPr>
              <a:t>, were low, we would still favor the null even with a large evidence </a:t>
            </a:r>
            <a:r>
              <a:rPr lang="el-GR" smtClean="0">
                <a:solidFill>
                  <a:srgbClr val="FF0000"/>
                </a:solidFill>
              </a:rPr>
              <a:t>λ</a:t>
            </a:r>
            <a:r>
              <a:rPr lang="it-IT" smtClean="0">
                <a:solidFill>
                  <a:srgbClr val="FF0000"/>
                </a:solidFill>
              </a:rPr>
              <a:t> against it</a:t>
            </a:r>
            <a:r>
              <a:rPr lang="el-GR" smtClean="0"/>
              <a:t>.</a:t>
            </a:r>
            <a:endParaRPr lang="it-IT" smtClean="0"/>
          </a:p>
          <a:p>
            <a:endParaRPr lang="it-IT" smtClean="0"/>
          </a:p>
          <a:p>
            <a:r>
              <a:rPr lang="it-IT" smtClean="0"/>
              <a:t>The above is a Bayesian application of Bayes’ theorem, while HEP physicists prefer to remain in Frequentist territory. Lyons however notes that “</a:t>
            </a:r>
            <a:r>
              <a:rPr lang="it-IT" i="1" smtClean="0">
                <a:solidFill>
                  <a:srgbClr val="00B050"/>
                </a:solidFill>
              </a:rPr>
              <a:t>this type of reasoning does and should play a role in requiring a high standard of evidence before we reject well-established theories: there is sense to the oft-quoted maxim ‘extraordinary claims require extraordinary evidence’</a:t>
            </a:r>
            <a:r>
              <a:rPr lang="it-IT" smtClean="0">
                <a:solidFill>
                  <a:srgbClr val="00B050"/>
                </a:solidFill>
              </a:rPr>
              <a:t> </a:t>
            </a:r>
            <a:r>
              <a:rPr lang="it-IT" smtClean="0"/>
              <a:t>”. </a:t>
            </a:r>
          </a:p>
          <a:p>
            <a:endParaRPr lang="en-US"/>
          </a:p>
        </p:txBody>
      </p:sp>
      <p:graphicFrame>
        <p:nvGraphicFramePr>
          <p:cNvPr id="4" name="Oggetto 3"/>
          <p:cNvGraphicFramePr>
            <a:graphicFrameLocks noChangeAspect="1"/>
          </p:cNvGraphicFramePr>
          <p:nvPr/>
        </p:nvGraphicFramePr>
        <p:xfrm>
          <a:off x="2771800" y="3285108"/>
          <a:ext cx="4248472" cy="733239"/>
        </p:xfrm>
        <a:graphic>
          <a:graphicData uri="http://schemas.openxmlformats.org/presentationml/2006/ole">
            <mc:AlternateContent xmlns:mc="http://schemas.openxmlformats.org/markup-compatibility/2006">
              <mc:Choice xmlns:v="urn:schemas-microsoft-com:vml" Requires="v">
                <p:oleObj spid="_x0000_s21603" name="Equazione" r:id="rId3" imgW="2501640" imgH="431640" progId="Equation.3">
                  <p:embed/>
                </p:oleObj>
              </mc:Choice>
              <mc:Fallback>
                <p:oleObj name="Equazione" r:id="rId3" imgW="2501640" imgH="43164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285108"/>
                        <a:ext cx="4248472" cy="7332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anim calcmode="lin" valueType="num">
                                      <p:cBhvr additive="base">
                                        <p:cTn id="1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Statistical Significance: What it is</a:t>
            </a:r>
            <a:endParaRPr lang="en-US"/>
          </a:p>
        </p:txBody>
      </p:sp>
      <p:sp>
        <p:nvSpPr>
          <p:cNvPr id="3" name="Segnaposto contenuto 2"/>
          <p:cNvSpPr>
            <a:spLocks noGrp="1"/>
          </p:cNvSpPr>
          <p:nvPr>
            <p:ph idx="1"/>
          </p:nvPr>
        </p:nvSpPr>
        <p:spPr>
          <a:xfrm>
            <a:off x="179512" y="1600200"/>
            <a:ext cx="8784976" cy="5257800"/>
          </a:xfrm>
        </p:spPr>
        <p:txBody>
          <a:bodyPr>
            <a:normAutofit fontScale="55000" lnSpcReduction="20000"/>
          </a:bodyPr>
          <a:lstStyle/>
          <a:p>
            <a:r>
              <a:rPr lang="en-US" smtClean="0"/>
              <a:t>Statistical significance is a way to report the probability that an experiment obtains data </a:t>
            </a:r>
            <a:r>
              <a:rPr lang="en-US" smtClean="0">
                <a:solidFill>
                  <a:srgbClr val="FF0000"/>
                </a:solidFill>
              </a:rPr>
              <a:t>at least as discrepant as </a:t>
            </a:r>
            <a:r>
              <a:rPr lang="en-US" smtClean="0"/>
              <a:t>those actually observed, under a given "null hypothesis“ H</a:t>
            </a:r>
            <a:r>
              <a:rPr lang="en-US" baseline="-25000" smtClean="0"/>
              <a:t>0</a:t>
            </a:r>
          </a:p>
          <a:p>
            <a:endParaRPr lang="en-US" baseline="-25000" smtClean="0"/>
          </a:p>
          <a:p>
            <a:r>
              <a:rPr lang="en-US" smtClean="0"/>
              <a:t>In physics H</a:t>
            </a:r>
            <a:r>
              <a:rPr lang="en-US" baseline="-25000" smtClean="0"/>
              <a:t>0</a:t>
            </a:r>
            <a:r>
              <a:rPr lang="en-US" smtClean="0"/>
              <a:t> </a:t>
            </a:r>
            <a:r>
              <a:rPr lang="en-US" i="1" smtClean="0"/>
              <a:t>usually</a:t>
            </a:r>
            <a:r>
              <a:rPr lang="en-US" smtClean="0"/>
              <a:t> describes the currently accepted and established theory </a:t>
            </a:r>
          </a:p>
          <a:p>
            <a:endParaRPr lang="en-US"/>
          </a:p>
          <a:p>
            <a:r>
              <a:rPr lang="it-IT" smtClean="0"/>
              <a:t>Given some data </a:t>
            </a:r>
            <a:r>
              <a:rPr lang="it-IT" b="1" smtClean="0"/>
              <a:t>X</a:t>
            </a:r>
            <a:r>
              <a:rPr lang="it-IT" smtClean="0"/>
              <a:t> and a suitable test statistic </a:t>
            </a:r>
            <a:r>
              <a:rPr lang="it-IT" b="1" smtClean="0"/>
              <a:t>T</a:t>
            </a:r>
            <a:r>
              <a:rPr lang="it-IT" smtClean="0"/>
              <a:t> (a function of </a:t>
            </a:r>
            <a:r>
              <a:rPr lang="it-IT" b="1" smtClean="0"/>
              <a:t>X</a:t>
            </a:r>
            <a:r>
              <a:rPr lang="it-IT" smtClean="0"/>
              <a:t>), one starts with the     </a:t>
            </a:r>
            <a:r>
              <a:rPr lang="it-IT" b="1" smtClean="0">
                <a:solidFill>
                  <a:srgbClr val="FF0000"/>
                </a:solidFill>
              </a:rPr>
              <a:t>p</a:t>
            </a:r>
            <a:r>
              <a:rPr lang="it-IT" smtClean="0"/>
              <a:t>-value, </a:t>
            </a:r>
            <a:r>
              <a:rPr lang="it-IT" i="1" smtClean="0"/>
              <a:t>i.e</a:t>
            </a:r>
            <a:r>
              <a:rPr lang="it-IT" smtClean="0"/>
              <a:t>. the </a:t>
            </a:r>
            <a:r>
              <a:rPr lang="it-IT" smtClean="0">
                <a:solidFill>
                  <a:srgbClr val="0070C0"/>
                </a:solidFill>
              </a:rPr>
              <a:t>probability of obtaining a</a:t>
            </a:r>
            <a:r>
              <a:rPr lang="it-IT" smtClean="0"/>
              <a:t> </a:t>
            </a:r>
            <a:r>
              <a:rPr lang="it-IT" smtClean="0">
                <a:solidFill>
                  <a:srgbClr val="0070C0"/>
                </a:solidFill>
              </a:rPr>
              <a:t>value of </a:t>
            </a:r>
            <a:r>
              <a:rPr lang="it-IT" b="1" smtClean="0">
                <a:solidFill>
                  <a:srgbClr val="0070C0"/>
                </a:solidFill>
              </a:rPr>
              <a:t>T</a:t>
            </a:r>
            <a:r>
              <a:rPr lang="it-IT" smtClean="0">
                <a:solidFill>
                  <a:srgbClr val="0070C0"/>
                </a:solidFill>
              </a:rPr>
              <a:t> at least as extreme as the one observed</a:t>
            </a:r>
            <a:r>
              <a:rPr lang="it-IT" smtClean="0"/>
              <a:t>, if H</a:t>
            </a:r>
            <a:r>
              <a:rPr lang="it-IT" baseline="-25000" smtClean="0"/>
              <a:t>0</a:t>
            </a:r>
            <a:r>
              <a:rPr lang="it-IT" smtClean="0"/>
              <a:t> is true.  </a:t>
            </a:r>
            <a:endParaRPr lang="en-US" smtClean="0"/>
          </a:p>
          <a:p>
            <a:pPr>
              <a:buNone/>
            </a:pPr>
            <a:r>
              <a:rPr lang="en-US" smtClean="0"/>
              <a:t>	</a:t>
            </a:r>
          </a:p>
          <a:p>
            <a:pPr>
              <a:buNone/>
            </a:pPr>
            <a:r>
              <a:rPr lang="en-US" smtClean="0"/>
              <a:t>	</a:t>
            </a:r>
            <a:r>
              <a:rPr lang="en-US" b="1" smtClean="0">
                <a:solidFill>
                  <a:srgbClr val="FF0000"/>
                </a:solidFill>
              </a:rPr>
              <a:t>p</a:t>
            </a:r>
            <a:r>
              <a:rPr lang="en-US" smtClean="0"/>
              <a:t> can always be converted into the corresponding number of "sigma," </a:t>
            </a:r>
            <a:r>
              <a:rPr lang="en-US" i="1" smtClean="0"/>
              <a:t>i.e.</a:t>
            </a:r>
            <a:r>
              <a:rPr lang="en-US" smtClean="0"/>
              <a:t> standard deviation units from a Gaussian mean. This is done by finding </a:t>
            </a:r>
            <a:r>
              <a:rPr lang="en-US" b="1">
                <a:solidFill>
                  <a:srgbClr val="FF0000"/>
                </a:solidFill>
              </a:rPr>
              <a:t>z</a:t>
            </a:r>
            <a:r>
              <a:rPr lang="en-US" smtClean="0"/>
              <a:t> such that </a:t>
            </a:r>
            <a:r>
              <a:rPr lang="en-US" smtClean="0">
                <a:solidFill>
                  <a:srgbClr val="FF0000"/>
                </a:solidFill>
              </a:rPr>
              <a:t>the integral from </a:t>
            </a:r>
            <a:r>
              <a:rPr lang="en-US" b="1">
                <a:solidFill>
                  <a:srgbClr val="FF0000"/>
                </a:solidFill>
              </a:rPr>
              <a:t>z</a:t>
            </a:r>
            <a:r>
              <a:rPr lang="en-US" smtClean="0">
                <a:solidFill>
                  <a:srgbClr val="FF0000"/>
                </a:solidFill>
              </a:rPr>
              <a:t> to infinity</a:t>
            </a:r>
            <a:r>
              <a:rPr lang="en-US" smtClean="0"/>
              <a:t> of a unit Gaussian N(0,1) equals </a:t>
            </a:r>
            <a:r>
              <a:rPr lang="en-US" b="1" smtClean="0">
                <a:solidFill>
                  <a:srgbClr val="FF0000"/>
                </a:solidFill>
              </a:rPr>
              <a:t>p</a:t>
            </a:r>
            <a:r>
              <a:rPr lang="en-US" smtClean="0"/>
              <a:t>:</a:t>
            </a:r>
          </a:p>
          <a:p>
            <a:endParaRPr lang="en-US" smtClean="0"/>
          </a:p>
          <a:p>
            <a:pPr>
              <a:buNone/>
            </a:pPr>
            <a:r>
              <a:rPr lang="en-US" smtClean="0"/>
              <a:t>	 </a:t>
            </a:r>
          </a:p>
          <a:p>
            <a:pPr>
              <a:buNone/>
            </a:pPr>
            <a:endParaRPr lang="it-IT" smtClean="0"/>
          </a:p>
          <a:p>
            <a:pPr>
              <a:buNone/>
            </a:pPr>
            <a:endParaRPr lang="en-US" smtClean="0"/>
          </a:p>
          <a:p>
            <a:endParaRPr lang="en-US" smtClean="0"/>
          </a:p>
          <a:p>
            <a:r>
              <a:rPr lang="en-US" smtClean="0"/>
              <a:t>According to the above recipe, a </a:t>
            </a:r>
            <a:r>
              <a:rPr lang="en-US" b="1" smtClean="0">
                <a:solidFill>
                  <a:srgbClr val="FF0000"/>
                </a:solidFill>
              </a:rPr>
              <a:t>15.9%</a:t>
            </a:r>
            <a:r>
              <a:rPr lang="en-US" smtClean="0"/>
              <a:t> probability is a one-standard-deviation effect; a </a:t>
            </a:r>
            <a:r>
              <a:rPr lang="en-US" b="1" smtClean="0">
                <a:solidFill>
                  <a:srgbClr val="FF0000"/>
                </a:solidFill>
              </a:rPr>
              <a:t>0.135%</a:t>
            </a:r>
            <a:r>
              <a:rPr lang="en-US" smtClean="0">
                <a:solidFill>
                  <a:srgbClr val="FF0000"/>
                </a:solidFill>
              </a:rPr>
              <a:t> </a:t>
            </a:r>
            <a:r>
              <a:rPr lang="en-US" smtClean="0"/>
              <a:t>probability is a three-standard-deviation effect; and a </a:t>
            </a:r>
            <a:r>
              <a:rPr lang="en-US" b="1" smtClean="0">
                <a:solidFill>
                  <a:srgbClr val="FF0000"/>
                </a:solidFill>
              </a:rPr>
              <a:t>0.0000285%</a:t>
            </a:r>
            <a:r>
              <a:rPr lang="en-US" smtClean="0">
                <a:solidFill>
                  <a:srgbClr val="FF0000"/>
                </a:solidFill>
              </a:rPr>
              <a:t> </a:t>
            </a:r>
            <a:r>
              <a:rPr lang="en-US" smtClean="0"/>
              <a:t>probability corresponds to five standard deviations - "</a:t>
            </a:r>
            <a:r>
              <a:rPr lang="en-US" b="1" smtClean="0"/>
              <a:t>five sigma</a:t>
            </a:r>
            <a:r>
              <a:rPr lang="en-US" smtClean="0"/>
              <a:t>" </a:t>
            </a:r>
            <a:r>
              <a:rPr lang="en-GB" smtClean="0"/>
              <a:t>in jargon</a:t>
            </a:r>
            <a:r>
              <a:rPr lang="en-US" smtClean="0"/>
              <a:t>.</a:t>
            </a:r>
            <a:endParaRPr lang="en-US"/>
          </a:p>
        </p:txBody>
      </p:sp>
      <p:graphicFrame>
        <p:nvGraphicFramePr>
          <p:cNvPr id="4" name="Oggetto 3"/>
          <p:cNvGraphicFramePr>
            <a:graphicFrameLocks noChangeAspect="1"/>
          </p:cNvGraphicFramePr>
          <p:nvPr>
            <p:extLst>
              <p:ext uri="{D42A27DB-BD31-4B8C-83A1-F6EECF244321}">
                <p14:modId xmlns:p14="http://schemas.microsoft.com/office/powerpoint/2010/main" val="358491360"/>
              </p:ext>
            </p:extLst>
          </p:nvPr>
        </p:nvGraphicFramePr>
        <p:xfrm>
          <a:off x="3522663" y="4725988"/>
          <a:ext cx="2243137" cy="922337"/>
        </p:xfrm>
        <a:graphic>
          <a:graphicData uri="http://schemas.openxmlformats.org/presentationml/2006/ole">
            <mc:AlternateContent xmlns:mc="http://schemas.openxmlformats.org/markup-compatibility/2006">
              <mc:Choice xmlns:v="urn:schemas-microsoft-com:vml" Requires="v">
                <p:oleObj spid="_x0000_s3173" name="Equazione" r:id="rId3" imgW="1143000" imgH="469800" progId="Equation.3">
                  <p:embed/>
                </p:oleObj>
              </mc:Choice>
              <mc:Fallback>
                <p:oleObj name="Equazione" r:id="rId3" imgW="1143000" imgH="469800" progId="Equation.3">
                  <p:embed/>
                  <p:pic>
                    <p:nvPicPr>
                      <p:cNvPr id="0" name="Picture 2"/>
                      <p:cNvPicPr>
                        <a:picLocks noChangeAspect="1" noChangeArrowheads="1"/>
                      </p:cNvPicPr>
                      <p:nvPr/>
                    </p:nvPicPr>
                    <p:blipFill>
                      <a:blip r:embed="rId4"/>
                      <a:srcRect/>
                      <a:stretch>
                        <a:fillRect/>
                      </a:stretch>
                    </p:blipFill>
                    <p:spPr bwMode="auto">
                      <a:xfrm>
                        <a:off x="3522663" y="4725988"/>
                        <a:ext cx="2243137" cy="922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 calcmode="lin" valueType="num">
                                      <p:cBhvr additive="base">
                                        <p:cTn id="1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normAutofit/>
          </a:bodyPr>
          <a:lstStyle/>
          <a:p>
            <a:r>
              <a:rPr lang="it-IT"/>
              <a:t>T</a:t>
            </a:r>
            <a:r>
              <a:rPr lang="it-IT" smtClean="0"/>
              <a:t>he Jeffreys-Lindley Paradox</a:t>
            </a:r>
            <a:endParaRPr lang="en-US"/>
          </a:p>
        </p:txBody>
      </p:sp>
      <p:sp>
        <p:nvSpPr>
          <p:cNvPr id="3" name="Segnaposto contenuto 2"/>
          <p:cNvSpPr>
            <a:spLocks noGrp="1"/>
          </p:cNvSpPr>
          <p:nvPr>
            <p:ph idx="1"/>
          </p:nvPr>
        </p:nvSpPr>
        <p:spPr>
          <a:xfrm>
            <a:off x="35496" y="1600200"/>
            <a:ext cx="8784976" cy="5257800"/>
          </a:xfrm>
        </p:spPr>
        <p:txBody>
          <a:bodyPr>
            <a:normAutofit fontScale="55000" lnSpcReduction="20000"/>
          </a:bodyPr>
          <a:lstStyle/>
          <a:p>
            <a:pPr>
              <a:buNone/>
            </a:pPr>
            <a:r>
              <a:rPr lang="it-IT" smtClean="0"/>
              <a:t>	So what happens if one tries to move to Bayesian territory ?</a:t>
            </a:r>
          </a:p>
          <a:p>
            <a:pPr>
              <a:buNone/>
            </a:pPr>
            <a:endParaRPr lang="it-IT" smtClean="0"/>
          </a:p>
          <a:p>
            <a:pPr>
              <a:buNone/>
            </a:pPr>
            <a:r>
              <a:rPr lang="it-IT" smtClean="0"/>
              <a:t>	The issue involves the existence of a null hypothesis, </a:t>
            </a:r>
            <a:r>
              <a:rPr lang="it-IT" smtClean="0">
                <a:solidFill>
                  <a:srgbClr val="FF0000"/>
                </a:solidFill>
              </a:rPr>
              <a:t>H</a:t>
            </a:r>
            <a:r>
              <a:rPr lang="it-IT" baseline="-25000" smtClean="0">
                <a:solidFill>
                  <a:srgbClr val="FF0000"/>
                </a:solidFill>
              </a:rPr>
              <a:t>0</a:t>
            </a:r>
            <a:r>
              <a:rPr lang="it-IT" smtClean="0">
                <a:solidFill>
                  <a:srgbClr val="FF0000"/>
                </a:solidFill>
              </a:rPr>
              <a:t>, on which we base a strong belief. </a:t>
            </a:r>
            <a:r>
              <a:rPr lang="it-IT" smtClean="0"/>
              <a:t>In physics </a:t>
            </a:r>
            <a:r>
              <a:rPr lang="it-IT" b="1" smtClean="0"/>
              <a:t>we do believe in our “point null” </a:t>
            </a:r>
            <a:r>
              <a:rPr lang="it-IT" smtClean="0"/>
              <a:t>– a theory which works for a specific value of a parameter, known with arbitrary accuracy; in other sciences a true “point null” hardly exists</a:t>
            </a:r>
          </a:p>
          <a:p>
            <a:pPr>
              <a:buNone/>
            </a:pPr>
            <a:endParaRPr lang="it-IT" smtClean="0"/>
          </a:p>
          <a:p>
            <a:pPr>
              <a:buNone/>
            </a:pPr>
            <a:r>
              <a:rPr lang="it-IT" smtClean="0"/>
              <a:t>	When we compare a point null hypothesis to an alternative which has a </a:t>
            </a:r>
            <a:r>
              <a:rPr lang="it-IT" b="1" smtClean="0"/>
              <a:t>continuous support</a:t>
            </a:r>
            <a:r>
              <a:rPr lang="it-IT" smtClean="0"/>
              <a:t> for the parameter under test, we need to suitably encode this in a prior belief for the parameter. Bayesians speak of a </a:t>
            </a:r>
            <a:r>
              <a:rPr lang="it-IT" smtClean="0">
                <a:solidFill>
                  <a:srgbClr val="FF0000"/>
                </a:solidFill>
              </a:rPr>
              <a:t>“probability mass” at </a:t>
            </a:r>
            <a:r>
              <a:rPr lang="el-GR" smtClean="0">
                <a:solidFill>
                  <a:srgbClr val="FF0000"/>
                </a:solidFill>
              </a:rPr>
              <a:t>θ</a:t>
            </a:r>
            <a:r>
              <a:rPr lang="it-IT" smtClean="0">
                <a:solidFill>
                  <a:srgbClr val="FF0000"/>
                </a:solidFill>
              </a:rPr>
              <a:t>=</a:t>
            </a:r>
            <a:r>
              <a:rPr lang="el-GR" smtClean="0">
                <a:solidFill>
                  <a:srgbClr val="FF0000"/>
                </a:solidFill>
              </a:rPr>
              <a:t>θ</a:t>
            </a:r>
            <a:r>
              <a:rPr lang="it-IT" baseline="-25000" smtClean="0">
                <a:solidFill>
                  <a:srgbClr val="FF0000"/>
                </a:solidFill>
              </a:rPr>
              <a:t>0</a:t>
            </a:r>
            <a:r>
              <a:rPr lang="it-IT" smtClean="0"/>
              <a:t>.</a:t>
            </a:r>
          </a:p>
          <a:p>
            <a:endParaRPr lang="it-IT" smtClean="0"/>
          </a:p>
          <a:p>
            <a:pPr>
              <a:buNone/>
            </a:pPr>
            <a:r>
              <a:rPr lang="it-IT" smtClean="0"/>
              <a:t>	The use of probability masses in priors in a simple-vs-composite test throws a monkey wrench in the Bayesian paradigm, as it can be proven that </a:t>
            </a:r>
            <a:r>
              <a:rPr lang="it-IT" smtClean="0">
                <a:solidFill>
                  <a:srgbClr val="FF0000"/>
                </a:solidFill>
              </a:rPr>
              <a:t>no matter how large and precise is the data</a:t>
            </a:r>
            <a:r>
              <a:rPr lang="el-GR" smtClean="0">
                <a:solidFill>
                  <a:srgbClr val="FF0000"/>
                </a:solidFill>
              </a:rPr>
              <a:t>,</a:t>
            </a:r>
            <a:r>
              <a:rPr lang="it-IT" smtClean="0">
                <a:solidFill>
                  <a:srgbClr val="FF0000"/>
                </a:solidFill>
              </a:rPr>
              <a:t> Bayesian inference </a:t>
            </a:r>
            <a:r>
              <a:rPr lang="it-IT" b="1" smtClean="0">
                <a:solidFill>
                  <a:srgbClr val="FF0000"/>
                </a:solidFill>
              </a:rPr>
              <a:t>strongly depends </a:t>
            </a:r>
            <a:r>
              <a:rPr lang="it-IT" smtClean="0">
                <a:solidFill>
                  <a:srgbClr val="FF0000"/>
                </a:solidFill>
              </a:rPr>
              <a:t>on the scale over which the prior is non-null </a:t>
            </a:r>
            <a:r>
              <a:rPr lang="it-IT" smtClean="0"/>
              <a:t>– that is, on the </a:t>
            </a:r>
            <a:r>
              <a:rPr lang="it-IT" b="1" smtClean="0"/>
              <a:t>prior belief</a:t>
            </a:r>
            <a:r>
              <a:rPr lang="it-IT" smtClean="0"/>
              <a:t> of the experimenter.</a:t>
            </a:r>
            <a:endParaRPr lang="el-GR" smtClean="0"/>
          </a:p>
          <a:p>
            <a:endParaRPr lang="it-IT" smtClean="0"/>
          </a:p>
          <a:p>
            <a:pPr>
              <a:buNone/>
            </a:pPr>
            <a:r>
              <a:rPr lang="it-IT" smtClean="0"/>
              <a:t>	The Jeffreys-Lindley paradox </a:t>
            </a:r>
            <a:r>
              <a:rPr lang="it-IT" b="1" smtClean="0">
                <a:solidFill>
                  <a:srgbClr val="1BB52A"/>
                </a:solidFill>
              </a:rPr>
              <a:t>[22] </a:t>
            </a:r>
            <a:r>
              <a:rPr lang="it-IT" smtClean="0"/>
              <a:t>is that </a:t>
            </a:r>
            <a:r>
              <a:rPr lang="it-IT">
                <a:solidFill>
                  <a:srgbClr val="0070C0"/>
                </a:solidFill>
              </a:rPr>
              <a:t>f</a:t>
            </a:r>
            <a:r>
              <a:rPr lang="it-IT" smtClean="0">
                <a:solidFill>
                  <a:srgbClr val="0070C0"/>
                </a:solidFill>
              </a:rPr>
              <a:t>requentists and Bayesians draw </a:t>
            </a:r>
            <a:r>
              <a:rPr lang="it-IT" b="1" smtClean="0">
                <a:solidFill>
                  <a:srgbClr val="0070C0"/>
                </a:solidFill>
              </a:rPr>
              <a:t>opposite conclusions</a:t>
            </a:r>
            <a:r>
              <a:rPr lang="it-IT" smtClean="0">
                <a:solidFill>
                  <a:srgbClr val="0070C0"/>
                </a:solidFill>
              </a:rPr>
              <a:t> on large data when comparing a point null to a composite alternative. </a:t>
            </a:r>
          </a:p>
          <a:p>
            <a:pPr>
              <a:buNone/>
            </a:pPr>
            <a:r>
              <a:rPr lang="it-IT">
                <a:solidFill>
                  <a:srgbClr val="0070C0"/>
                </a:solidFill>
              </a:rPr>
              <a:t>	</a:t>
            </a:r>
            <a:r>
              <a:rPr lang="it-IT" smtClean="0">
                <a:solidFill>
                  <a:srgbClr val="0070C0"/>
                </a:solidFill>
              </a:rPr>
              <a:t>							</a:t>
            </a:r>
          </a:p>
          <a:p>
            <a:pPr>
              <a:buNone/>
            </a:pPr>
            <a:r>
              <a:rPr lang="it-IT">
                <a:solidFill>
                  <a:srgbClr val="0070C0"/>
                </a:solidFill>
              </a:rPr>
              <a:t>	</a:t>
            </a:r>
            <a:r>
              <a:rPr lang="it-IT" smtClean="0">
                <a:solidFill>
                  <a:srgbClr val="0070C0"/>
                </a:solidFill>
              </a:rPr>
              <a:t>							</a:t>
            </a:r>
            <a:r>
              <a:rPr lang="it-IT" smtClean="0"/>
              <a:t>let us give it a look.</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The Paradox</a:t>
            </a:r>
            <a:endParaRPr lang="en-US"/>
          </a:p>
        </p:txBody>
      </p:sp>
      <p:sp>
        <p:nvSpPr>
          <p:cNvPr id="3" name="Segnaposto contenuto 2"/>
          <p:cNvSpPr>
            <a:spLocks noGrp="1"/>
          </p:cNvSpPr>
          <p:nvPr>
            <p:ph idx="1"/>
          </p:nvPr>
        </p:nvSpPr>
        <p:spPr>
          <a:xfrm>
            <a:off x="-190872" y="2276872"/>
            <a:ext cx="5554960" cy="2664296"/>
          </a:xfrm>
        </p:spPr>
        <p:txBody>
          <a:bodyPr>
            <a:normAutofit fontScale="62500" lnSpcReduction="20000"/>
          </a:bodyPr>
          <a:lstStyle/>
          <a:p>
            <a:endParaRPr lang="it-IT" smtClean="0"/>
          </a:p>
          <a:p>
            <a:endParaRPr lang="it-IT" smtClean="0"/>
          </a:p>
          <a:p>
            <a:pPr>
              <a:buNone/>
            </a:pPr>
            <a:r>
              <a:rPr lang="it-IT" smtClean="0"/>
              <a:t>		</a:t>
            </a:r>
            <a:r>
              <a:rPr lang="it-IT" sz="2200" smtClean="0"/>
              <a:t>where z</a:t>
            </a:r>
            <a:r>
              <a:rPr lang="el-GR" sz="2200" baseline="-25000" smtClean="0"/>
              <a:t>α</a:t>
            </a:r>
            <a:r>
              <a:rPr lang="it-IT" sz="2200" baseline="-25000" smtClean="0"/>
              <a:t>/2 </a:t>
            </a:r>
            <a:r>
              <a:rPr lang="it-IT" sz="2200" smtClean="0"/>
              <a:t>is the significance corresponding to test size </a:t>
            </a:r>
            <a:r>
              <a:rPr lang="el-GR" sz="2200" smtClean="0"/>
              <a:t>α</a:t>
            </a:r>
            <a:r>
              <a:rPr lang="it-IT" sz="2200" smtClean="0"/>
              <a:t> for a 	two-tailed normal distribution</a:t>
            </a:r>
          </a:p>
          <a:p>
            <a:pPr>
              <a:buNone/>
            </a:pPr>
            <a:r>
              <a:rPr lang="it-IT" smtClean="0"/>
              <a:t>	</a:t>
            </a:r>
            <a:r>
              <a:rPr lang="it-IT" smtClean="0">
                <a:sym typeface="Wingdings" pitchFamily="2" charset="2"/>
              </a:rPr>
              <a:t>The </a:t>
            </a:r>
            <a:r>
              <a:rPr lang="it-IT" b="1" smtClean="0">
                <a:sym typeface="Wingdings" pitchFamily="2" charset="2"/>
              </a:rPr>
              <a:t>paradox</a:t>
            </a:r>
            <a:r>
              <a:rPr lang="it-IT" smtClean="0">
                <a:sym typeface="Wingdings" pitchFamily="2" charset="2"/>
              </a:rPr>
              <a:t> is that </a:t>
            </a:r>
            <a:r>
              <a:rPr lang="it-IT" smtClean="0">
                <a:solidFill>
                  <a:srgbClr val="FF0000"/>
                </a:solidFill>
                <a:sym typeface="Wingdings" pitchFamily="2" charset="2"/>
              </a:rPr>
              <a:t>it can be proven that t</a:t>
            </a:r>
            <a:r>
              <a:rPr lang="it-IT" smtClean="0">
                <a:solidFill>
                  <a:srgbClr val="FF0000"/>
                </a:solidFill>
              </a:rPr>
              <a:t>he </a:t>
            </a:r>
            <a:r>
              <a:rPr lang="it-IT" b="1" smtClean="0">
                <a:solidFill>
                  <a:srgbClr val="FF0000"/>
                </a:solidFill>
              </a:rPr>
              <a:t>posterior probability that H</a:t>
            </a:r>
            <a:r>
              <a:rPr lang="it-IT" b="1" baseline="-25000" smtClean="0">
                <a:solidFill>
                  <a:srgbClr val="FF0000"/>
                </a:solidFill>
              </a:rPr>
              <a:t>0</a:t>
            </a:r>
            <a:r>
              <a:rPr lang="it-IT" b="1" smtClean="0">
                <a:solidFill>
                  <a:srgbClr val="FF0000"/>
                </a:solidFill>
              </a:rPr>
              <a:t> is true </a:t>
            </a:r>
            <a:r>
              <a:rPr lang="it-IT" smtClean="0">
                <a:solidFill>
                  <a:srgbClr val="FF0000"/>
                </a:solidFill>
              </a:rPr>
              <a:t>conditional on seeing data in the </a:t>
            </a:r>
            <a:r>
              <a:rPr lang="it-IT" i="1" smtClean="0">
                <a:solidFill>
                  <a:srgbClr val="FF0000"/>
                </a:solidFill>
              </a:rPr>
              <a:t>critical region </a:t>
            </a:r>
            <a:r>
              <a:rPr lang="it-IT" smtClean="0"/>
              <a:t>(i.e. ones which exclude H</a:t>
            </a:r>
            <a:r>
              <a:rPr lang="it-IT" baseline="-25000" smtClean="0"/>
              <a:t>0</a:t>
            </a:r>
            <a:r>
              <a:rPr lang="it-IT" smtClean="0"/>
              <a:t> in a classical </a:t>
            </a:r>
            <a:r>
              <a:rPr lang="el-GR" smtClean="0"/>
              <a:t>α</a:t>
            </a:r>
            <a:r>
              <a:rPr lang="it-IT" smtClean="0"/>
              <a:t>-sized</a:t>
            </a:r>
            <a:r>
              <a:rPr lang="el-GR" smtClean="0"/>
              <a:t> </a:t>
            </a:r>
            <a:r>
              <a:rPr lang="it-IT" smtClean="0"/>
              <a:t>test) </a:t>
            </a:r>
            <a:r>
              <a:rPr lang="it-IT" b="1" smtClean="0">
                <a:solidFill>
                  <a:srgbClr val="FF0000"/>
                </a:solidFill>
              </a:rPr>
              <a:t>approaches 1 as the sample size becomes arbitrarily large</a:t>
            </a:r>
            <a:r>
              <a:rPr lang="it-IT" smtClean="0">
                <a:solidFill>
                  <a:srgbClr val="FF0000"/>
                </a:solidFill>
              </a:rPr>
              <a:t>.</a:t>
            </a:r>
          </a:p>
        </p:txBody>
      </p:sp>
      <p:sp>
        <p:nvSpPr>
          <p:cNvPr id="8" name="Rettangolo 7"/>
          <p:cNvSpPr/>
          <p:nvPr/>
        </p:nvSpPr>
        <p:spPr>
          <a:xfrm>
            <a:off x="5868144" y="4005064"/>
            <a:ext cx="1008112" cy="432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6948264" y="4005064"/>
            <a:ext cx="1008112" cy="432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p:cNvSpPr/>
          <p:nvPr/>
        </p:nvSpPr>
        <p:spPr>
          <a:xfrm>
            <a:off x="6876256" y="2996952"/>
            <a:ext cx="72008" cy="14401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p:cNvSpPr txBox="1"/>
          <p:nvPr/>
        </p:nvSpPr>
        <p:spPr>
          <a:xfrm>
            <a:off x="8460432" y="4077072"/>
            <a:ext cx="308098" cy="369332"/>
          </a:xfrm>
          <a:prstGeom prst="rect">
            <a:avLst/>
          </a:prstGeom>
          <a:noFill/>
        </p:spPr>
        <p:txBody>
          <a:bodyPr wrap="none" rtlCol="0">
            <a:spAutoFit/>
          </a:bodyPr>
          <a:lstStyle/>
          <a:p>
            <a:r>
              <a:rPr lang="el-GR" smtClean="0"/>
              <a:t>θ</a:t>
            </a:r>
            <a:endParaRPr lang="en-US"/>
          </a:p>
        </p:txBody>
      </p:sp>
      <p:cxnSp>
        <p:nvCxnSpPr>
          <p:cNvPr id="17" name="Connettore 2 16"/>
          <p:cNvCxnSpPr/>
          <p:nvPr/>
        </p:nvCxnSpPr>
        <p:spPr>
          <a:xfrm>
            <a:off x="5364088" y="4437112"/>
            <a:ext cx="35283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732240" y="4509120"/>
            <a:ext cx="394660" cy="369332"/>
          </a:xfrm>
          <a:prstGeom prst="rect">
            <a:avLst/>
          </a:prstGeom>
          <a:noFill/>
        </p:spPr>
        <p:txBody>
          <a:bodyPr wrap="none" rtlCol="0">
            <a:spAutoFit/>
          </a:bodyPr>
          <a:lstStyle/>
          <a:p>
            <a:r>
              <a:rPr lang="el-GR" smtClean="0"/>
              <a:t>θ</a:t>
            </a:r>
            <a:r>
              <a:rPr lang="el-GR" sz="2000" baseline="-25000" smtClean="0"/>
              <a:t>0</a:t>
            </a:r>
            <a:endParaRPr lang="en-US" baseline="-25000"/>
          </a:p>
        </p:txBody>
      </p:sp>
      <p:sp>
        <p:nvSpPr>
          <p:cNvPr id="19" name="CasellaDiTesto 18"/>
          <p:cNvSpPr txBox="1"/>
          <p:nvPr/>
        </p:nvSpPr>
        <p:spPr>
          <a:xfrm>
            <a:off x="6660232" y="2636912"/>
            <a:ext cx="676788" cy="369332"/>
          </a:xfrm>
          <a:prstGeom prst="rect">
            <a:avLst/>
          </a:prstGeom>
          <a:noFill/>
        </p:spPr>
        <p:txBody>
          <a:bodyPr wrap="none" rtlCol="0">
            <a:spAutoFit/>
          </a:bodyPr>
          <a:lstStyle/>
          <a:p>
            <a:r>
              <a:rPr lang="el-GR" smtClean="0"/>
              <a:t>π</a:t>
            </a:r>
            <a:r>
              <a:rPr lang="it-IT" smtClean="0"/>
              <a:t>(H</a:t>
            </a:r>
            <a:r>
              <a:rPr lang="it-IT" baseline="-25000" smtClean="0"/>
              <a:t>0</a:t>
            </a:r>
            <a:r>
              <a:rPr lang="it-IT" smtClean="0"/>
              <a:t>)</a:t>
            </a:r>
            <a:endParaRPr lang="en-US"/>
          </a:p>
        </p:txBody>
      </p:sp>
      <p:sp>
        <p:nvSpPr>
          <p:cNvPr id="20" name="CasellaDiTesto 19"/>
          <p:cNvSpPr txBox="1"/>
          <p:nvPr/>
        </p:nvSpPr>
        <p:spPr>
          <a:xfrm>
            <a:off x="7308304" y="3645024"/>
            <a:ext cx="676788" cy="369332"/>
          </a:xfrm>
          <a:prstGeom prst="rect">
            <a:avLst/>
          </a:prstGeom>
          <a:noFill/>
        </p:spPr>
        <p:txBody>
          <a:bodyPr wrap="none" rtlCol="0">
            <a:spAutoFit/>
          </a:bodyPr>
          <a:lstStyle/>
          <a:p>
            <a:r>
              <a:rPr lang="el-GR" smtClean="0"/>
              <a:t>π</a:t>
            </a:r>
            <a:r>
              <a:rPr lang="it-IT" smtClean="0"/>
              <a:t>(H</a:t>
            </a:r>
            <a:r>
              <a:rPr lang="it-IT" baseline="-25000" smtClean="0"/>
              <a:t>1</a:t>
            </a:r>
            <a:r>
              <a:rPr lang="it-IT" smtClean="0"/>
              <a:t>)</a:t>
            </a:r>
            <a:endParaRPr lang="en-US"/>
          </a:p>
        </p:txBody>
      </p:sp>
      <p:sp>
        <p:nvSpPr>
          <p:cNvPr id="21" name="CasellaDiTesto 20"/>
          <p:cNvSpPr txBox="1"/>
          <p:nvPr/>
        </p:nvSpPr>
        <p:spPr>
          <a:xfrm>
            <a:off x="5508104" y="4509120"/>
            <a:ext cx="721672" cy="369332"/>
          </a:xfrm>
          <a:prstGeom prst="rect">
            <a:avLst/>
          </a:prstGeom>
          <a:noFill/>
        </p:spPr>
        <p:txBody>
          <a:bodyPr wrap="none" rtlCol="0">
            <a:spAutoFit/>
          </a:bodyPr>
          <a:lstStyle/>
          <a:p>
            <a:r>
              <a:rPr lang="el-GR" smtClean="0"/>
              <a:t>θ</a:t>
            </a:r>
            <a:r>
              <a:rPr lang="en-US" baseline="-25000" smtClean="0"/>
              <a:t>0</a:t>
            </a:r>
            <a:r>
              <a:rPr lang="it-IT" smtClean="0"/>
              <a:t>-I/2</a:t>
            </a:r>
            <a:endParaRPr lang="en-US"/>
          </a:p>
        </p:txBody>
      </p:sp>
      <p:sp>
        <p:nvSpPr>
          <p:cNvPr id="22" name="CasellaDiTesto 21"/>
          <p:cNvSpPr txBox="1"/>
          <p:nvPr/>
        </p:nvSpPr>
        <p:spPr>
          <a:xfrm>
            <a:off x="7666752" y="4499828"/>
            <a:ext cx="766557" cy="369332"/>
          </a:xfrm>
          <a:prstGeom prst="rect">
            <a:avLst/>
          </a:prstGeom>
          <a:noFill/>
        </p:spPr>
        <p:txBody>
          <a:bodyPr wrap="none" rtlCol="0">
            <a:spAutoFit/>
          </a:bodyPr>
          <a:lstStyle/>
          <a:p>
            <a:r>
              <a:rPr lang="el-GR" smtClean="0"/>
              <a:t>θ</a:t>
            </a:r>
            <a:r>
              <a:rPr lang="en-US" baseline="-25000" smtClean="0"/>
              <a:t>0</a:t>
            </a:r>
            <a:r>
              <a:rPr lang="it-IT" smtClean="0"/>
              <a:t>+I/2</a:t>
            </a:r>
            <a:endParaRPr lang="en-US"/>
          </a:p>
        </p:txBody>
      </p:sp>
      <p:sp>
        <p:nvSpPr>
          <p:cNvPr id="24" name="CasellaDiTesto 23"/>
          <p:cNvSpPr txBox="1"/>
          <p:nvPr/>
        </p:nvSpPr>
        <p:spPr>
          <a:xfrm>
            <a:off x="107504" y="980728"/>
            <a:ext cx="8280920" cy="1754326"/>
          </a:xfrm>
          <a:prstGeom prst="rect">
            <a:avLst/>
          </a:prstGeom>
          <a:noFill/>
        </p:spPr>
        <p:txBody>
          <a:bodyPr wrap="square" rtlCol="0">
            <a:spAutoFit/>
          </a:bodyPr>
          <a:lstStyle/>
          <a:p>
            <a:r>
              <a:rPr lang="it-IT" smtClean="0"/>
              <a:t>Take X</a:t>
            </a:r>
            <a:r>
              <a:rPr lang="it-IT" baseline="-25000" smtClean="0"/>
              <a:t>1</a:t>
            </a:r>
            <a:r>
              <a:rPr lang="it-IT" smtClean="0"/>
              <a:t>...X</a:t>
            </a:r>
            <a:r>
              <a:rPr lang="it-IT" baseline="-25000" smtClean="0"/>
              <a:t>n</a:t>
            </a:r>
            <a:r>
              <a:rPr lang="it-IT" smtClean="0"/>
              <a:t> i.i.d. as X</a:t>
            </a:r>
            <a:r>
              <a:rPr lang="it-IT" baseline="-25000" smtClean="0"/>
              <a:t>i</a:t>
            </a:r>
            <a:r>
              <a:rPr lang="it-IT" smtClean="0"/>
              <a:t>|</a:t>
            </a:r>
            <a:r>
              <a:rPr lang="el-GR" smtClean="0"/>
              <a:t>θ</a:t>
            </a:r>
            <a:r>
              <a:rPr lang="it-IT" smtClean="0"/>
              <a:t> </a:t>
            </a:r>
            <a:r>
              <a:rPr lang="en-US" smtClean="0"/>
              <a:t>~ </a:t>
            </a:r>
            <a:r>
              <a:rPr lang="it-IT" smtClean="0"/>
              <a:t>N(</a:t>
            </a:r>
            <a:r>
              <a:rPr lang="el-GR" smtClean="0"/>
              <a:t>θ,σ</a:t>
            </a:r>
            <a:r>
              <a:rPr lang="it-IT" baseline="30000" smtClean="0"/>
              <a:t>2</a:t>
            </a:r>
            <a:r>
              <a:rPr lang="it-IT" smtClean="0"/>
              <a:t>), and a prior belief on </a:t>
            </a:r>
            <a:r>
              <a:rPr lang="el-GR" smtClean="0"/>
              <a:t>θ </a:t>
            </a:r>
            <a:r>
              <a:rPr lang="it-IT" smtClean="0"/>
              <a:t>constituted by a mixture of a </a:t>
            </a:r>
            <a:r>
              <a:rPr lang="it-IT" smtClean="0">
                <a:solidFill>
                  <a:srgbClr val="0070C0"/>
                </a:solidFill>
              </a:rPr>
              <a:t>point mass </a:t>
            </a:r>
            <a:r>
              <a:rPr lang="it-IT" b="1" smtClean="0">
                <a:solidFill>
                  <a:srgbClr val="0070C0"/>
                </a:solidFill>
              </a:rPr>
              <a:t>p</a:t>
            </a:r>
            <a:r>
              <a:rPr lang="it-IT" smtClean="0">
                <a:solidFill>
                  <a:srgbClr val="0070C0"/>
                </a:solidFill>
              </a:rPr>
              <a:t> at </a:t>
            </a:r>
            <a:r>
              <a:rPr lang="el-GR" smtClean="0">
                <a:solidFill>
                  <a:srgbClr val="0070C0"/>
                </a:solidFill>
              </a:rPr>
              <a:t>θ</a:t>
            </a:r>
            <a:r>
              <a:rPr lang="el-GR" baseline="-25000" smtClean="0">
                <a:solidFill>
                  <a:srgbClr val="0070C0"/>
                </a:solidFill>
              </a:rPr>
              <a:t>0</a:t>
            </a:r>
            <a:r>
              <a:rPr lang="en-US" smtClean="0">
                <a:solidFill>
                  <a:srgbClr val="0070C0"/>
                </a:solidFill>
              </a:rPr>
              <a:t> and </a:t>
            </a:r>
            <a:r>
              <a:rPr lang="en-US" b="1" smtClean="0">
                <a:solidFill>
                  <a:srgbClr val="0070C0"/>
                </a:solidFill>
              </a:rPr>
              <a:t>(1-p) </a:t>
            </a:r>
            <a:r>
              <a:rPr lang="en-US" smtClean="0">
                <a:solidFill>
                  <a:srgbClr val="0070C0"/>
                </a:solidFill>
              </a:rPr>
              <a:t>uniformly distributed</a:t>
            </a:r>
            <a:r>
              <a:rPr lang="en-US" smtClean="0"/>
              <a:t> in [</a:t>
            </a:r>
            <a:r>
              <a:rPr lang="el-GR" smtClean="0"/>
              <a:t>θ</a:t>
            </a:r>
            <a:r>
              <a:rPr lang="it-IT" baseline="-25000" smtClean="0"/>
              <a:t>0</a:t>
            </a:r>
            <a:r>
              <a:rPr lang="it-IT" smtClean="0"/>
              <a:t>-I/2, </a:t>
            </a:r>
            <a:r>
              <a:rPr lang="el-GR" smtClean="0"/>
              <a:t>θ</a:t>
            </a:r>
            <a:r>
              <a:rPr lang="it-IT" baseline="-25000" smtClean="0"/>
              <a:t>0</a:t>
            </a:r>
            <a:r>
              <a:rPr lang="it-IT" smtClean="0"/>
              <a:t>+I/2].</a:t>
            </a:r>
            <a:endParaRPr lang="el-GR" smtClean="0"/>
          </a:p>
          <a:p>
            <a:endParaRPr lang="it-IT" smtClean="0"/>
          </a:p>
          <a:p>
            <a:r>
              <a:rPr lang="it-IT" smtClean="0"/>
              <a:t>In classical hypothesis testing the “critical values” of the sample mean delimiting the rejection region of </a:t>
            </a:r>
            <a:r>
              <a:rPr lang="it-IT" b="1" smtClean="0"/>
              <a:t>H</a:t>
            </a:r>
            <a:r>
              <a:rPr lang="it-IT" b="1" baseline="-25000" smtClean="0"/>
              <a:t>0</a:t>
            </a:r>
            <a:r>
              <a:rPr lang="it-IT" b="1" smtClean="0"/>
              <a:t>: </a:t>
            </a:r>
            <a:r>
              <a:rPr lang="el-GR" b="1" smtClean="0"/>
              <a:t>θ</a:t>
            </a:r>
            <a:r>
              <a:rPr lang="it-IT" b="1" smtClean="0"/>
              <a:t> = </a:t>
            </a:r>
            <a:r>
              <a:rPr lang="el-GR" b="1" smtClean="0"/>
              <a:t>θ</a:t>
            </a:r>
            <a:r>
              <a:rPr lang="it-IT" b="1" baseline="-25000" smtClean="0"/>
              <a:t>0</a:t>
            </a:r>
            <a:r>
              <a:rPr lang="it-IT" b="1" smtClean="0"/>
              <a:t> </a:t>
            </a:r>
            <a:r>
              <a:rPr lang="it-IT" smtClean="0"/>
              <a:t>in favor of </a:t>
            </a:r>
            <a:r>
              <a:rPr lang="it-IT" b="1" smtClean="0"/>
              <a:t>H</a:t>
            </a:r>
            <a:r>
              <a:rPr lang="it-IT" b="1" baseline="-25000" smtClean="0"/>
              <a:t>1</a:t>
            </a:r>
            <a:r>
              <a:rPr lang="it-IT" b="1" smtClean="0"/>
              <a:t>: </a:t>
            </a:r>
            <a:r>
              <a:rPr lang="el-GR" b="1" smtClean="0"/>
              <a:t>θ</a:t>
            </a:r>
            <a:r>
              <a:rPr lang="it-IT" b="1" smtClean="0"/>
              <a:t> &lt;&gt; </a:t>
            </a:r>
            <a:r>
              <a:rPr lang="el-GR" b="1" smtClean="0"/>
              <a:t>θ</a:t>
            </a:r>
            <a:r>
              <a:rPr lang="el-GR" b="1" baseline="-25000" smtClean="0"/>
              <a:t>0</a:t>
            </a:r>
            <a:r>
              <a:rPr lang="el-GR" b="1" smtClean="0"/>
              <a:t> </a:t>
            </a:r>
            <a:r>
              <a:rPr lang="it-IT" smtClean="0"/>
              <a:t>at significance level </a:t>
            </a:r>
            <a:r>
              <a:rPr lang="el-GR" smtClean="0">
                <a:solidFill>
                  <a:srgbClr val="FF0000"/>
                </a:solidFill>
              </a:rPr>
              <a:t>α</a:t>
            </a:r>
            <a:r>
              <a:rPr lang="el-GR" smtClean="0"/>
              <a:t> </a:t>
            </a:r>
            <a:r>
              <a:rPr lang="it-IT" smtClean="0"/>
              <a:t>are</a:t>
            </a:r>
          </a:p>
          <a:p>
            <a:endParaRPr lang="en-US"/>
          </a:p>
        </p:txBody>
      </p:sp>
      <p:pic>
        <p:nvPicPr>
          <p:cNvPr id="70658" name="Picture 2"/>
          <p:cNvPicPr>
            <a:picLocks noChangeAspect="1" noChangeArrowheads="1"/>
          </p:cNvPicPr>
          <p:nvPr/>
        </p:nvPicPr>
        <p:blipFill>
          <a:blip r:embed="rId2" cstate="print"/>
          <a:srcRect/>
          <a:stretch>
            <a:fillRect/>
          </a:stretch>
        </p:blipFill>
        <p:spPr bwMode="auto">
          <a:xfrm>
            <a:off x="971600" y="2464414"/>
            <a:ext cx="2520280" cy="388522"/>
          </a:xfrm>
          <a:prstGeom prst="rect">
            <a:avLst/>
          </a:prstGeom>
          <a:noFill/>
          <a:ln w="9525">
            <a:noFill/>
            <a:miter lim="800000"/>
            <a:headEnd/>
            <a:tailEnd/>
          </a:ln>
        </p:spPr>
      </p:pic>
      <p:sp>
        <p:nvSpPr>
          <p:cNvPr id="26" name="CasellaDiTesto 25"/>
          <p:cNvSpPr txBox="1"/>
          <p:nvPr/>
        </p:nvSpPr>
        <p:spPr>
          <a:xfrm>
            <a:off x="570473" y="4976008"/>
            <a:ext cx="5153655" cy="1477328"/>
          </a:xfrm>
          <a:prstGeom prst="rect">
            <a:avLst/>
          </a:prstGeom>
          <a:noFill/>
        </p:spPr>
        <p:txBody>
          <a:bodyPr wrap="none" rtlCol="0">
            <a:spAutoFit/>
          </a:bodyPr>
          <a:lstStyle/>
          <a:p>
            <a:r>
              <a:rPr lang="it-IT" smtClean="0"/>
              <a:t>As evidenced by Bob Cousins</a:t>
            </a:r>
            <a:r>
              <a:rPr lang="it-IT" b="1" smtClean="0">
                <a:solidFill>
                  <a:srgbClr val="1BB52A"/>
                </a:solidFill>
              </a:rPr>
              <a:t>[23]</a:t>
            </a:r>
            <a:r>
              <a:rPr lang="it-IT" smtClean="0"/>
              <a:t>, the paradox arises </a:t>
            </a:r>
          </a:p>
          <a:p>
            <a:r>
              <a:rPr lang="it-IT" smtClean="0"/>
              <a:t>if there are </a:t>
            </a:r>
            <a:r>
              <a:rPr lang="it-IT" u="sng" smtClean="0"/>
              <a:t>three independent scales in the problem</a:t>
            </a:r>
            <a:r>
              <a:rPr lang="it-IT" smtClean="0"/>
              <a:t>, </a:t>
            </a:r>
          </a:p>
          <a:p>
            <a:r>
              <a:rPr lang="el-GR" b="1" smtClean="0"/>
              <a:t>ε</a:t>
            </a:r>
            <a:r>
              <a:rPr lang="it-IT" b="1" smtClean="0"/>
              <a:t> &lt;&lt; </a:t>
            </a:r>
            <a:r>
              <a:rPr lang="el-GR" b="1" smtClean="0"/>
              <a:t>σ</a:t>
            </a:r>
            <a:r>
              <a:rPr lang="it-IT" b="1" smtClean="0"/>
              <a:t>/sqrt(n) &lt;&lt; I</a:t>
            </a:r>
            <a:r>
              <a:rPr lang="el-GR" smtClean="0"/>
              <a:t>,</a:t>
            </a:r>
            <a:r>
              <a:rPr lang="it-IT" smtClean="0"/>
              <a:t> i.e. the width of the point mass, </a:t>
            </a:r>
          </a:p>
          <a:p>
            <a:r>
              <a:rPr lang="it-IT" smtClean="0"/>
              <a:t>the measurement uncertainty, and the scale </a:t>
            </a:r>
            <a:r>
              <a:rPr lang="it-IT" b="1" smtClean="0"/>
              <a:t>I</a:t>
            </a:r>
            <a:r>
              <a:rPr lang="it-IT" smtClean="0"/>
              <a:t> of the </a:t>
            </a:r>
          </a:p>
          <a:p>
            <a:r>
              <a:rPr lang="it-IT" smtClean="0"/>
              <a:t>prior for the alternative hypothesis</a:t>
            </a:r>
            <a:endParaRPr lang="el-GR" smtClean="0"/>
          </a:p>
        </p:txBody>
      </p:sp>
      <p:sp>
        <p:nvSpPr>
          <p:cNvPr id="34" name="CasellaDiTesto 33"/>
          <p:cNvSpPr txBox="1"/>
          <p:nvPr/>
        </p:nvSpPr>
        <p:spPr>
          <a:xfrm>
            <a:off x="1241925" y="6453336"/>
            <a:ext cx="3546099" cy="369332"/>
          </a:xfrm>
          <a:prstGeom prst="rect">
            <a:avLst/>
          </a:prstGeom>
          <a:noFill/>
        </p:spPr>
        <p:txBody>
          <a:bodyPr wrap="none" rtlCol="0">
            <a:spAutoFit/>
          </a:bodyPr>
          <a:lstStyle/>
          <a:p>
            <a:r>
              <a:rPr lang="it-IT" b="1" smtClean="0"/>
              <a:t>This is a common situation in HEP!!</a:t>
            </a:r>
            <a:endParaRPr lang="en-US" b="1"/>
          </a:p>
        </p:txBody>
      </p:sp>
      <p:sp>
        <p:nvSpPr>
          <p:cNvPr id="35" name="Rettangolo 34"/>
          <p:cNvSpPr/>
          <p:nvPr/>
        </p:nvSpPr>
        <p:spPr>
          <a:xfrm>
            <a:off x="6444208" y="3212976"/>
            <a:ext cx="360040"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X</a:t>
            </a:r>
            <a:endParaRPr lang="en-US"/>
          </a:p>
        </p:txBody>
      </p:sp>
      <p:grpSp>
        <p:nvGrpSpPr>
          <p:cNvPr id="39" name="Gruppo 38"/>
          <p:cNvGrpSpPr/>
          <p:nvPr/>
        </p:nvGrpSpPr>
        <p:grpSpPr>
          <a:xfrm>
            <a:off x="5796136" y="5013176"/>
            <a:ext cx="2546630" cy="1844824"/>
            <a:chOff x="5796136" y="5013176"/>
            <a:chExt cx="2546630" cy="1844824"/>
          </a:xfrm>
        </p:grpSpPr>
        <p:grpSp>
          <p:nvGrpSpPr>
            <p:cNvPr id="38" name="Gruppo 37"/>
            <p:cNvGrpSpPr/>
            <p:nvPr/>
          </p:nvGrpSpPr>
          <p:grpSpPr>
            <a:xfrm>
              <a:off x="5796136" y="5013176"/>
              <a:ext cx="2160240" cy="1800200"/>
              <a:chOff x="5796136" y="5013176"/>
              <a:chExt cx="2160240" cy="1800200"/>
            </a:xfrm>
          </p:grpSpPr>
          <p:sp>
            <p:nvSpPr>
              <p:cNvPr id="30" name="Freccia in su 29"/>
              <p:cNvSpPr/>
              <p:nvPr/>
            </p:nvSpPr>
            <p:spPr>
              <a:xfrm>
                <a:off x="5796136" y="6336704"/>
                <a:ext cx="2160240" cy="47667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ccia in su 30"/>
              <p:cNvSpPr/>
              <p:nvPr/>
            </p:nvSpPr>
            <p:spPr>
              <a:xfrm>
                <a:off x="6372200" y="5445224"/>
                <a:ext cx="504056" cy="86409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ccia in su 31"/>
              <p:cNvSpPr/>
              <p:nvPr/>
            </p:nvSpPr>
            <p:spPr>
              <a:xfrm>
                <a:off x="6804248" y="5013176"/>
                <a:ext cx="216024" cy="576064"/>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p:cNvSpPr txBox="1"/>
              <p:nvPr/>
            </p:nvSpPr>
            <p:spPr>
              <a:xfrm>
                <a:off x="6945832" y="5219908"/>
                <a:ext cx="290464" cy="369332"/>
              </a:xfrm>
              <a:prstGeom prst="rect">
                <a:avLst/>
              </a:prstGeom>
              <a:noFill/>
            </p:spPr>
            <p:txBody>
              <a:bodyPr wrap="none" rtlCol="0">
                <a:spAutoFit/>
              </a:bodyPr>
              <a:lstStyle/>
              <a:p>
                <a:r>
                  <a:rPr lang="el-GR" smtClean="0"/>
                  <a:t>ε</a:t>
                </a:r>
                <a:endParaRPr lang="en-US"/>
              </a:p>
            </p:txBody>
          </p:sp>
          <p:sp>
            <p:nvSpPr>
              <p:cNvPr id="36" name="CasellaDiTesto 35"/>
              <p:cNvSpPr txBox="1"/>
              <p:nvPr/>
            </p:nvSpPr>
            <p:spPr>
              <a:xfrm>
                <a:off x="6732240" y="5805264"/>
                <a:ext cx="1025024" cy="369332"/>
              </a:xfrm>
              <a:prstGeom prst="rect">
                <a:avLst/>
              </a:prstGeom>
              <a:noFill/>
            </p:spPr>
            <p:txBody>
              <a:bodyPr wrap="none" rtlCol="0">
                <a:spAutoFit/>
              </a:bodyPr>
              <a:lstStyle/>
              <a:p>
                <a:r>
                  <a:rPr lang="el-GR" smtClean="0"/>
                  <a:t>σ</a:t>
                </a:r>
                <a:r>
                  <a:rPr lang="it-IT" smtClean="0"/>
                  <a:t>/sqrt(n)</a:t>
                </a:r>
                <a:endParaRPr lang="en-US"/>
              </a:p>
            </p:txBody>
          </p:sp>
        </p:grpSp>
        <p:sp>
          <p:nvSpPr>
            <p:cNvPr id="37" name="CasellaDiTesto 36"/>
            <p:cNvSpPr txBox="1"/>
            <p:nvPr/>
          </p:nvSpPr>
          <p:spPr>
            <a:xfrm>
              <a:off x="8100392" y="6488668"/>
              <a:ext cx="242374" cy="369332"/>
            </a:xfrm>
            <a:prstGeom prst="rect">
              <a:avLst/>
            </a:prstGeom>
            <a:noFill/>
          </p:spPr>
          <p:txBody>
            <a:bodyPr wrap="none" rtlCol="0">
              <a:spAutoFit/>
            </a:bodyPr>
            <a:lstStyle/>
            <a:p>
              <a:r>
                <a:rPr lang="it-IT" smtClean="0"/>
                <a:t>I</a:t>
              </a:r>
              <a:endParaRPr lang="en-US"/>
            </a:p>
          </p:txBody>
        </p:sp>
      </p:grpSp>
      <p:cxnSp>
        <p:nvCxnSpPr>
          <p:cNvPr id="5" name="Connettore 2 4"/>
          <p:cNvCxnSpPr/>
          <p:nvPr/>
        </p:nvCxnSpPr>
        <p:spPr>
          <a:xfrm>
            <a:off x="5652120" y="2658675"/>
            <a:ext cx="1044116" cy="1787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6156176" y="2636912"/>
            <a:ext cx="1080120" cy="1809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3779912" y="2658675"/>
            <a:ext cx="23762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908720"/>
          </a:xfrm>
        </p:spPr>
        <p:txBody>
          <a:bodyPr>
            <a:normAutofit fontScale="90000"/>
          </a:bodyPr>
          <a:lstStyle/>
          <a:p>
            <a:r>
              <a:rPr lang="it-IT" smtClean="0"/>
              <a:t>JLP Example: Charge Bias of a Tracker</a:t>
            </a:r>
            <a:endParaRPr lang="en-US"/>
          </a:p>
        </p:txBody>
      </p:sp>
      <p:sp>
        <p:nvSpPr>
          <p:cNvPr id="3" name="Segnaposto contenuto 2"/>
          <p:cNvSpPr>
            <a:spLocks noGrp="1"/>
          </p:cNvSpPr>
          <p:nvPr>
            <p:ph idx="1"/>
          </p:nvPr>
        </p:nvSpPr>
        <p:spPr>
          <a:xfrm>
            <a:off x="35496" y="908720"/>
            <a:ext cx="8928992" cy="4176464"/>
          </a:xfrm>
        </p:spPr>
        <p:txBody>
          <a:bodyPr>
            <a:noAutofit/>
          </a:bodyPr>
          <a:lstStyle/>
          <a:p>
            <a:r>
              <a:rPr lang="en-US" sz="1800" dirty="0" smtClean="0"/>
              <a:t>Imagine you want to investigate whether your tracker has a bias in reconstructing positive versus negative curvature. Say we work with a zero-charge initial state at a lepton collider (</a:t>
            </a:r>
            <a:r>
              <a:rPr lang="en-US" sz="1800" dirty="0" err="1" smtClean="0"/>
              <a:t>e</a:t>
            </a:r>
            <a:r>
              <a:rPr lang="en-US" sz="1800" baseline="30000" dirty="0" err="1" smtClean="0"/>
              <a:t>+</a:t>
            </a:r>
            <a:r>
              <a:rPr lang="en-US" sz="1800" dirty="0" err="1" smtClean="0"/>
              <a:t>e</a:t>
            </a:r>
            <a:r>
              <a:rPr lang="en-US" sz="1800" baseline="30000" dirty="0" smtClean="0"/>
              <a:t>-</a:t>
            </a:r>
            <a:r>
              <a:rPr lang="en-US" sz="1800" dirty="0" smtClean="0"/>
              <a:t>). You take a unbiased set of collisions, and count how many positive and negative curvature tracks you </a:t>
            </a:r>
            <a:r>
              <a:rPr lang="en-US" sz="1800" smtClean="0"/>
              <a:t>have reconstructed, say, </a:t>
            </a:r>
            <a:r>
              <a:rPr lang="en-US" sz="1800" dirty="0" smtClean="0"/>
              <a:t>in a set </a:t>
            </a:r>
            <a:r>
              <a:rPr lang="en-US" sz="1800" smtClean="0"/>
              <a:t>of </a:t>
            </a:r>
            <a:r>
              <a:rPr lang="en-US" sz="1800" smtClean="0">
                <a:solidFill>
                  <a:srgbClr val="FF0000"/>
                </a:solidFill>
              </a:rPr>
              <a:t>n=1,000,000</a:t>
            </a:r>
            <a:r>
              <a:rPr lang="en-US" sz="1800" smtClean="0"/>
              <a:t>.</a:t>
            </a:r>
            <a:endParaRPr lang="en-US" sz="1800" dirty="0" smtClean="0"/>
          </a:p>
          <a:p>
            <a:r>
              <a:rPr lang="en-US" sz="1800" dirty="0" smtClean="0"/>
              <a:t>You get </a:t>
            </a:r>
            <a:r>
              <a:rPr lang="en-US" sz="1800" dirty="0" smtClean="0">
                <a:solidFill>
                  <a:srgbClr val="FF0000"/>
                </a:solidFill>
              </a:rPr>
              <a:t>n</a:t>
            </a:r>
            <a:r>
              <a:rPr lang="en-US" sz="1800" baseline="30000" dirty="0" smtClean="0">
                <a:solidFill>
                  <a:srgbClr val="FF0000"/>
                </a:solidFill>
              </a:rPr>
              <a:t>+</a:t>
            </a:r>
            <a:r>
              <a:rPr lang="en-US" sz="1800" dirty="0" smtClean="0">
                <a:solidFill>
                  <a:srgbClr val="FF0000"/>
                </a:solidFill>
              </a:rPr>
              <a:t>=498,800, n</a:t>
            </a:r>
            <a:r>
              <a:rPr lang="en-US" sz="1800" baseline="30000" dirty="0" smtClean="0">
                <a:solidFill>
                  <a:srgbClr val="FF0000"/>
                </a:solidFill>
              </a:rPr>
              <a:t>-</a:t>
            </a:r>
            <a:r>
              <a:rPr lang="en-US" sz="1800" dirty="0" smtClean="0">
                <a:solidFill>
                  <a:srgbClr val="FF0000"/>
                </a:solidFill>
              </a:rPr>
              <a:t>=501,200</a:t>
            </a:r>
            <a:r>
              <a:rPr lang="en-US" sz="1800" dirty="0" smtClean="0"/>
              <a:t>. You want to </a:t>
            </a:r>
            <a:r>
              <a:rPr lang="en-US" sz="1800" u="sng" dirty="0" smtClean="0"/>
              <a:t>test the hypothesis that R=0.5 with a size</a:t>
            </a:r>
            <a:r>
              <a:rPr lang="en-US" sz="1800" i="1" u="sng" dirty="0" smtClean="0"/>
              <a:t> </a:t>
            </a:r>
            <a:r>
              <a:rPr lang="en-US" sz="1800" b="1" u="sng" dirty="0" smtClean="0">
                <a:latin typeface="Symbol" pitchFamily="18" charset="2"/>
              </a:rPr>
              <a:t>a</a:t>
            </a:r>
            <a:r>
              <a:rPr lang="en-US" sz="1800" b="1" u="sng" dirty="0" smtClean="0"/>
              <a:t>=0.05</a:t>
            </a:r>
            <a:r>
              <a:rPr lang="en-US" sz="1800" dirty="0" smtClean="0"/>
              <a:t>.</a:t>
            </a:r>
          </a:p>
          <a:p>
            <a:r>
              <a:rPr lang="en-US" sz="1800" dirty="0" smtClean="0"/>
              <a:t>Bayesians will </a:t>
            </a:r>
            <a:r>
              <a:rPr lang="en-US" sz="1800" b="1" dirty="0" smtClean="0">
                <a:solidFill>
                  <a:srgbClr val="0070C0"/>
                </a:solidFill>
              </a:rPr>
              <a:t>need a prior </a:t>
            </a:r>
            <a:r>
              <a:rPr lang="en-US" sz="1800" dirty="0" smtClean="0">
                <a:solidFill>
                  <a:srgbClr val="0070C0"/>
                </a:solidFill>
              </a:rPr>
              <a:t>to make a statistical inference</a:t>
            </a:r>
            <a:r>
              <a:rPr lang="en-US" sz="1800" dirty="0" smtClean="0"/>
              <a:t>: their typical choice would be to </a:t>
            </a:r>
            <a:r>
              <a:rPr lang="en-US" sz="1800" b="1" dirty="0" smtClean="0">
                <a:solidFill>
                  <a:srgbClr val="FF0000"/>
                </a:solidFill>
              </a:rPr>
              <a:t>assign equal probability </a:t>
            </a:r>
            <a:r>
              <a:rPr lang="en-US" sz="1800" dirty="0" smtClean="0">
                <a:solidFill>
                  <a:srgbClr val="FF0000"/>
                </a:solidFill>
              </a:rPr>
              <a:t>to the chance that R=0.5 and to it being different (R&lt;&gt;0.5)</a:t>
            </a:r>
            <a:r>
              <a:rPr lang="en-US" sz="1800" dirty="0" smtClean="0"/>
              <a:t>: a “</a:t>
            </a:r>
            <a:r>
              <a:rPr lang="en-US" sz="1800" i="1" dirty="0" smtClean="0"/>
              <a:t>point mass</a:t>
            </a:r>
            <a:r>
              <a:rPr lang="en-US" sz="1800" dirty="0" smtClean="0"/>
              <a:t>” of p=1/2 at R=0.5, and a uniform distribution of the remaining p=1/2 in [0,1]</a:t>
            </a:r>
          </a:p>
          <a:p>
            <a:r>
              <a:rPr lang="en-US" sz="1800" dirty="0" smtClean="0"/>
              <a:t>We are in high-statistics regime and away from 0 or 1, so </a:t>
            </a:r>
            <a:r>
              <a:rPr lang="en-US" sz="1800" dirty="0" smtClean="0">
                <a:solidFill>
                  <a:srgbClr val="0070C0"/>
                </a:solidFill>
              </a:rPr>
              <a:t>Gaussian approximation holds for the Binomial</a:t>
            </a:r>
            <a:r>
              <a:rPr lang="en-US" sz="1800" dirty="0" smtClean="0"/>
              <a:t>. The probability to observe a number of positive tracks </a:t>
            </a:r>
            <a:r>
              <a:rPr lang="en-US" sz="1800" dirty="0" smtClean="0">
                <a:solidFill>
                  <a:srgbClr val="FF0000"/>
                </a:solidFill>
              </a:rPr>
              <a:t>n</a:t>
            </a:r>
            <a:r>
              <a:rPr lang="en-US" sz="1800" baseline="30000" dirty="0" smtClean="0">
                <a:solidFill>
                  <a:srgbClr val="FF0000"/>
                </a:solidFill>
              </a:rPr>
              <a:t>+</a:t>
            </a:r>
            <a:r>
              <a:rPr lang="en-US" sz="1800" dirty="0" smtClean="0">
                <a:solidFill>
                  <a:srgbClr val="00B050"/>
                </a:solidFill>
              </a:rPr>
              <a:t> </a:t>
            </a:r>
            <a:r>
              <a:rPr lang="en-US" sz="1800" dirty="0" smtClean="0"/>
              <a:t>can then be written, with </a:t>
            </a:r>
            <a:r>
              <a:rPr lang="en-US" sz="1800" dirty="0" smtClean="0">
                <a:solidFill>
                  <a:srgbClr val="FF0000"/>
                </a:solidFill>
              </a:rPr>
              <a:t>x=n</a:t>
            </a:r>
            <a:r>
              <a:rPr lang="en-US" sz="1800" baseline="30000" dirty="0" smtClean="0">
                <a:solidFill>
                  <a:srgbClr val="FF0000"/>
                </a:solidFill>
              </a:rPr>
              <a:t>+</a:t>
            </a:r>
            <a:r>
              <a:rPr lang="en-US" sz="1800" dirty="0" smtClean="0">
                <a:solidFill>
                  <a:srgbClr val="FF0000"/>
                </a:solidFill>
              </a:rPr>
              <a:t>/n</a:t>
            </a:r>
            <a:r>
              <a:rPr lang="en-US" sz="1800" dirty="0" smtClean="0"/>
              <a:t>, as N(</a:t>
            </a:r>
            <a:r>
              <a:rPr lang="en-US" sz="1800" dirty="0" err="1" smtClean="0"/>
              <a:t>x</a:t>
            </a:r>
            <a:r>
              <a:rPr lang="en-US" sz="1800" dirty="0" err="1" smtClean="0">
                <a:latin typeface="Symbol" pitchFamily="18" charset="2"/>
              </a:rPr>
              <a:t>,s</a:t>
            </a:r>
            <a:r>
              <a:rPr lang="en-US" sz="1800" dirty="0" smtClean="0"/>
              <a:t>) with </a:t>
            </a:r>
            <a:r>
              <a:rPr lang="en-US" sz="1800" dirty="0" smtClean="0">
                <a:solidFill>
                  <a:srgbClr val="FF0000"/>
                </a:solidFill>
                <a:latin typeface="Symbol" pitchFamily="18" charset="2"/>
              </a:rPr>
              <a:t>s</a:t>
            </a:r>
            <a:r>
              <a:rPr lang="en-US" sz="1800" baseline="30000" dirty="0" smtClean="0">
                <a:solidFill>
                  <a:srgbClr val="FF0000"/>
                </a:solidFill>
                <a:latin typeface="Symbol" pitchFamily="18" charset="2"/>
              </a:rPr>
              <a:t>2</a:t>
            </a:r>
            <a:r>
              <a:rPr lang="en-US" sz="1800" dirty="0" smtClean="0">
                <a:solidFill>
                  <a:srgbClr val="FF0000"/>
                </a:solidFill>
              </a:rPr>
              <a:t>=x(1-x)/n</a:t>
            </a:r>
            <a:r>
              <a:rPr lang="en-US" sz="1800" dirty="0" smtClean="0"/>
              <a:t>. </a:t>
            </a:r>
          </a:p>
          <a:p>
            <a:pPr>
              <a:buNone/>
            </a:pPr>
            <a:r>
              <a:rPr lang="en-US" sz="1800" dirty="0" smtClean="0"/>
              <a:t>	The </a:t>
            </a:r>
            <a:r>
              <a:rPr lang="en-US" sz="1800" dirty="0" smtClean="0">
                <a:solidFill>
                  <a:srgbClr val="FF0000"/>
                </a:solidFill>
              </a:rPr>
              <a:t>posterior probability </a:t>
            </a:r>
            <a:r>
              <a:rPr lang="en-US" sz="1800" dirty="0" smtClean="0"/>
              <a:t>that R=0.5 is then</a:t>
            </a:r>
          </a:p>
        </p:txBody>
      </p:sp>
      <p:graphicFrame>
        <p:nvGraphicFramePr>
          <p:cNvPr id="4" name="Oggetto 3"/>
          <p:cNvGraphicFramePr>
            <a:graphicFrameLocks noChangeAspect="1"/>
          </p:cNvGraphicFramePr>
          <p:nvPr/>
        </p:nvGraphicFramePr>
        <p:xfrm>
          <a:off x="1654175" y="4869160"/>
          <a:ext cx="5956300" cy="1336675"/>
        </p:xfrm>
        <a:graphic>
          <a:graphicData uri="http://schemas.openxmlformats.org/presentationml/2006/ole">
            <mc:AlternateContent xmlns:mc="http://schemas.openxmlformats.org/markup-compatibility/2006">
              <mc:Choice xmlns:v="urn:schemas-microsoft-com:vml" Requires="v">
                <p:oleObj spid="_x0000_s126052" name="Equazione" r:id="rId3" imgW="4076640" imgH="914400" progId="Equation.3">
                  <p:embed/>
                </p:oleObj>
              </mc:Choice>
              <mc:Fallback>
                <p:oleObj name="Equazione" r:id="rId3" imgW="4076640" imgH="914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4869160"/>
                        <a:ext cx="5956300" cy="1336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asellaDiTesto 4"/>
          <p:cNvSpPr txBox="1"/>
          <p:nvPr/>
        </p:nvSpPr>
        <p:spPr>
          <a:xfrm>
            <a:off x="971600" y="6239053"/>
            <a:ext cx="7236296" cy="646331"/>
          </a:xfrm>
          <a:prstGeom prst="rect">
            <a:avLst/>
          </a:prstGeom>
          <a:noFill/>
        </p:spPr>
        <p:txBody>
          <a:bodyPr wrap="square" rtlCol="0">
            <a:spAutoFit/>
          </a:bodyPr>
          <a:lstStyle/>
          <a:p>
            <a:r>
              <a:rPr lang="en-US" dirty="0" smtClean="0"/>
              <a:t>from which a Bayesian concludes that there is </a:t>
            </a:r>
            <a:r>
              <a:rPr lang="en-US" b="1" dirty="0" smtClean="0"/>
              <a:t>no evidence against R=0.5, </a:t>
            </a:r>
            <a:r>
              <a:rPr lang="en-US" dirty="0" smtClean="0"/>
              <a:t>and actually the </a:t>
            </a:r>
            <a:r>
              <a:rPr lang="en-US" u="sng" dirty="0" smtClean="0"/>
              <a:t>data strongly supports the null hypothesis </a:t>
            </a:r>
            <a:r>
              <a:rPr lang="en-US" dirty="0" smtClean="0"/>
              <a:t>(P&gt;&gt;</a:t>
            </a:r>
            <a:r>
              <a:rPr lang="en-US" dirty="0" smtClean="0">
                <a:latin typeface="Symbol" pitchFamily="18" charset="2"/>
              </a:rPr>
              <a:t>a</a:t>
            </a:r>
            <a:r>
              <a:rPr lang="en-US" dirty="0" smtClean="0"/>
              <a:t>)</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fontScale="90000"/>
          </a:bodyPr>
          <a:lstStyle/>
          <a:p>
            <a:r>
              <a:rPr lang="en-US" smtClean="0"/>
              <a:t>JLP Charge </a:t>
            </a:r>
            <a:r>
              <a:rPr lang="en-US"/>
              <a:t>B</a:t>
            </a:r>
            <a:r>
              <a:rPr lang="en-US" smtClean="0"/>
              <a:t>ias: Frequentist </a:t>
            </a:r>
            <a:r>
              <a:rPr lang="en-US"/>
              <a:t>S</a:t>
            </a:r>
            <a:r>
              <a:rPr lang="en-US" smtClean="0"/>
              <a:t>olution</a:t>
            </a:r>
            <a:endParaRPr lang="en-US"/>
          </a:p>
        </p:txBody>
      </p:sp>
      <p:sp>
        <p:nvSpPr>
          <p:cNvPr id="3" name="Segnaposto contenuto 2"/>
          <p:cNvSpPr>
            <a:spLocks noGrp="1"/>
          </p:cNvSpPr>
          <p:nvPr>
            <p:ph idx="1"/>
          </p:nvPr>
        </p:nvSpPr>
        <p:spPr>
          <a:xfrm>
            <a:off x="-180528" y="1512168"/>
            <a:ext cx="9288016" cy="5229200"/>
          </a:xfrm>
        </p:spPr>
        <p:txBody>
          <a:bodyPr>
            <a:normAutofit fontScale="62500" lnSpcReduction="20000"/>
          </a:bodyPr>
          <a:lstStyle/>
          <a:p>
            <a:pPr>
              <a:buNone/>
            </a:pPr>
            <a:r>
              <a:rPr lang="en-US" smtClean="0"/>
              <a:t>	Frequentists will not need a prior, and just ask themselves how often a result “</a:t>
            </a:r>
            <a:r>
              <a:rPr lang="en-US" smtClean="0">
                <a:solidFill>
                  <a:srgbClr val="FF0000"/>
                </a:solidFill>
              </a:rPr>
              <a:t>at least as extreme</a:t>
            </a:r>
            <a:r>
              <a:rPr lang="en-US" smtClean="0"/>
              <a:t>” as the one observed arises by chance, if the underlying distribution is N(R,</a:t>
            </a:r>
            <a:r>
              <a:rPr lang="en-US" smtClean="0">
                <a:latin typeface="Symbol" pitchFamily="18" charset="2"/>
              </a:rPr>
              <a:t>s</a:t>
            </a:r>
            <a:r>
              <a:rPr lang="en-US" smtClean="0"/>
              <a:t>) with R=1/2 and </a:t>
            </a:r>
            <a:r>
              <a:rPr lang="en-US" smtClean="0">
                <a:solidFill>
                  <a:srgbClr val="FF0000"/>
                </a:solidFill>
                <a:latin typeface="Symbol" pitchFamily="18" charset="2"/>
              </a:rPr>
              <a:t>s</a:t>
            </a:r>
            <a:r>
              <a:rPr lang="en-US" baseline="30000" smtClean="0">
                <a:solidFill>
                  <a:srgbClr val="FF0000"/>
                </a:solidFill>
              </a:rPr>
              <a:t>2</a:t>
            </a:r>
            <a:r>
              <a:rPr lang="en-US" smtClean="0">
                <a:solidFill>
                  <a:srgbClr val="FF0000"/>
                </a:solidFill>
              </a:rPr>
              <a:t>=x(1-x)/n </a:t>
            </a:r>
            <a:r>
              <a:rPr lang="en-US" smtClean="0"/>
              <a:t>as before. </a:t>
            </a:r>
          </a:p>
          <a:p>
            <a:pPr>
              <a:buNone/>
            </a:pPr>
            <a:r>
              <a:rPr lang="en-US" smtClean="0"/>
              <a:t>		</a:t>
            </a:r>
          </a:p>
          <a:p>
            <a:pPr>
              <a:buNone/>
            </a:pPr>
            <a:r>
              <a:rPr lang="en-US" smtClean="0"/>
              <a:t>		One then has </a:t>
            </a:r>
          </a:p>
          <a:p>
            <a:endParaRPr lang="en-US" smtClean="0"/>
          </a:p>
          <a:p>
            <a:pPr>
              <a:buNone/>
            </a:pPr>
            <a:endParaRPr lang="en-US" smtClean="0"/>
          </a:p>
          <a:p>
            <a:pPr>
              <a:buNone/>
            </a:pPr>
            <a:endParaRPr lang="en-US" smtClean="0"/>
          </a:p>
          <a:p>
            <a:pPr>
              <a:buNone/>
            </a:pPr>
            <a:endParaRPr lang="en-US" smtClean="0"/>
          </a:p>
          <a:p>
            <a:pPr>
              <a:buNone/>
            </a:pPr>
            <a:r>
              <a:rPr lang="en-US" smtClean="0"/>
              <a:t>		</a:t>
            </a:r>
            <a:r>
              <a:rPr lang="en-US" sz="2200" smtClean="0"/>
              <a:t>(we multiplied by two since we would be just as surprised to observe an excess of positives as a deficit). </a:t>
            </a:r>
          </a:p>
          <a:p>
            <a:pPr>
              <a:buNone/>
            </a:pPr>
            <a:endParaRPr lang="en-US" smtClean="0"/>
          </a:p>
          <a:p>
            <a:pPr>
              <a:buNone/>
            </a:pPr>
            <a:r>
              <a:rPr lang="en-US" smtClean="0"/>
              <a:t>	</a:t>
            </a:r>
          </a:p>
          <a:p>
            <a:pPr>
              <a:buNone/>
            </a:pPr>
            <a:r>
              <a:rPr lang="en-US"/>
              <a:t>	</a:t>
            </a:r>
            <a:r>
              <a:rPr lang="en-US" smtClean="0"/>
              <a:t>From this, </a:t>
            </a:r>
            <a:r>
              <a:rPr lang="en-US" u="sng" smtClean="0"/>
              <a:t>frequentists conclude that the tracker is biased</a:t>
            </a:r>
            <a:r>
              <a:rPr lang="en-US" smtClean="0"/>
              <a:t>, since there is a less-than 5% probability, P’&lt;</a:t>
            </a:r>
            <a:r>
              <a:rPr lang="en-US" smtClean="0">
                <a:latin typeface="Symbol" pitchFamily="18" charset="2"/>
              </a:rPr>
              <a:t>a</a:t>
            </a:r>
            <a:r>
              <a:rPr lang="en-US" smtClean="0"/>
              <a:t>, that a result as the one observed could arise by chance! </a:t>
            </a:r>
          </a:p>
          <a:p>
            <a:pPr>
              <a:buNone/>
            </a:pPr>
            <a:endParaRPr lang="en-US" smtClean="0"/>
          </a:p>
          <a:p>
            <a:pPr>
              <a:buNone/>
            </a:pPr>
            <a:r>
              <a:rPr lang="en-US" smtClean="0">
                <a:solidFill>
                  <a:srgbClr val="FF0000"/>
                </a:solidFill>
              </a:rPr>
              <a:t>	A frequentist thus draws the </a:t>
            </a:r>
            <a:r>
              <a:rPr lang="en-US" b="1" smtClean="0">
                <a:solidFill>
                  <a:srgbClr val="FF0000"/>
                </a:solidFill>
              </a:rPr>
              <a:t>opposite conclusion </a:t>
            </a:r>
            <a:r>
              <a:rPr lang="en-US" smtClean="0">
                <a:solidFill>
                  <a:srgbClr val="FF0000"/>
                </a:solidFill>
              </a:rPr>
              <a:t>of a Bayesian from the same data !</a:t>
            </a:r>
          </a:p>
        </p:txBody>
      </p:sp>
      <p:graphicFrame>
        <p:nvGraphicFramePr>
          <p:cNvPr id="94211" name="Object 3"/>
          <p:cNvGraphicFramePr>
            <a:graphicFrameLocks noChangeAspect="1"/>
          </p:cNvGraphicFramePr>
          <p:nvPr/>
        </p:nvGraphicFramePr>
        <p:xfrm>
          <a:off x="2814638" y="2420888"/>
          <a:ext cx="4492625" cy="1593850"/>
        </p:xfrm>
        <a:graphic>
          <a:graphicData uri="http://schemas.openxmlformats.org/presentationml/2006/ole">
            <mc:AlternateContent xmlns:mc="http://schemas.openxmlformats.org/markup-compatibility/2006">
              <mc:Choice xmlns:v="urn:schemas-microsoft-com:vml" Requires="v">
                <p:oleObj spid="_x0000_s127076" name="Equazione" r:id="rId3" imgW="3073320" imgH="1091880" progId="Equation.3">
                  <p:embed/>
                </p:oleObj>
              </mc:Choice>
              <mc:Fallback>
                <p:oleObj name="Equazione" r:id="rId3" imgW="3073320" imgH="10918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8" y="2420888"/>
                        <a:ext cx="4492625"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en-US" smtClean="0"/>
              <a:t>Notes on the JL Paradox</a:t>
            </a:r>
            <a:endParaRPr lang="en-US"/>
          </a:p>
        </p:txBody>
      </p:sp>
      <p:sp>
        <p:nvSpPr>
          <p:cNvPr id="3" name="Segnaposto contenuto 2"/>
          <p:cNvSpPr>
            <a:spLocks noGrp="1"/>
          </p:cNvSpPr>
          <p:nvPr>
            <p:ph idx="1"/>
          </p:nvPr>
        </p:nvSpPr>
        <p:spPr>
          <a:xfrm>
            <a:off x="72008" y="1124744"/>
            <a:ext cx="9071992" cy="5976664"/>
          </a:xfrm>
        </p:spPr>
        <p:txBody>
          <a:bodyPr>
            <a:normAutofit fontScale="62500" lnSpcReduction="20000"/>
          </a:bodyPr>
          <a:lstStyle/>
          <a:p>
            <a:r>
              <a:rPr lang="en-US" smtClean="0"/>
              <a:t>Bayesians have used the JLP to criticize the way inference is drawn by frequentists: </a:t>
            </a:r>
          </a:p>
          <a:p>
            <a:pPr lvl="1"/>
            <a:r>
              <a:rPr lang="en-US" smtClean="0"/>
              <a:t>Jeffreys: “</a:t>
            </a:r>
            <a:r>
              <a:rPr lang="en-US" i="1" smtClean="0">
                <a:solidFill>
                  <a:srgbClr val="00B050"/>
                </a:solidFill>
              </a:rPr>
              <a:t>What the use of [the p-value] implies, therefore, is that </a:t>
            </a:r>
            <a:r>
              <a:rPr lang="en-US" i="1" u="sng" smtClean="0">
                <a:solidFill>
                  <a:srgbClr val="00B050"/>
                </a:solidFill>
              </a:rPr>
              <a:t>a hypothesis that may be true may be rejected because it has </a:t>
            </a:r>
            <a:r>
              <a:rPr lang="en-US" b="1" i="1" u="sng" smtClean="0">
                <a:solidFill>
                  <a:srgbClr val="00B050"/>
                </a:solidFill>
              </a:rPr>
              <a:t>not</a:t>
            </a:r>
            <a:r>
              <a:rPr lang="en-US" i="1" u="sng" smtClean="0">
                <a:solidFill>
                  <a:srgbClr val="00B050"/>
                </a:solidFill>
              </a:rPr>
              <a:t> predicted observable results that have </a:t>
            </a:r>
            <a:r>
              <a:rPr lang="en-US" b="1" i="1" u="sng" smtClean="0">
                <a:solidFill>
                  <a:srgbClr val="00B050"/>
                </a:solidFill>
              </a:rPr>
              <a:t>not</a:t>
            </a:r>
            <a:r>
              <a:rPr lang="en-US" i="1" u="sng" smtClean="0">
                <a:solidFill>
                  <a:srgbClr val="00B050"/>
                </a:solidFill>
              </a:rPr>
              <a:t> occurred</a:t>
            </a:r>
            <a:r>
              <a:rPr lang="en-US" i="1" smtClean="0"/>
              <a:t>” </a:t>
            </a:r>
            <a:r>
              <a:rPr lang="en-US" b="1" smtClean="0">
                <a:solidFill>
                  <a:srgbClr val="00B050"/>
                </a:solidFill>
              </a:rPr>
              <a:t>[24]</a:t>
            </a:r>
          </a:p>
          <a:p>
            <a:pPr marL="457200" lvl="1" indent="0">
              <a:buNone/>
            </a:pPr>
            <a:endParaRPr lang="it-IT" smtClean="0"/>
          </a:p>
          <a:p>
            <a:r>
              <a:rPr lang="it-IT" smtClean="0"/>
              <a:t>Unfortunately,</a:t>
            </a:r>
            <a:r>
              <a:rPr lang="it-IT" smtClean="0">
                <a:solidFill>
                  <a:srgbClr val="0070C0"/>
                </a:solidFill>
              </a:rPr>
              <a:t> the Bayesian approach offers no clear substitute to the Frequentist p-value for reporting experimental results</a:t>
            </a:r>
          </a:p>
          <a:p>
            <a:pPr lvl="1"/>
            <a:r>
              <a:rPr lang="it-IT" smtClean="0">
                <a:solidFill>
                  <a:srgbClr val="FF0000"/>
                </a:solidFill>
              </a:rPr>
              <a:t>Bayes factors, which describe by how much prior odds are modified by the data, are </a:t>
            </a:r>
            <a:r>
              <a:rPr lang="it-IT" b="1" smtClean="0">
                <a:solidFill>
                  <a:srgbClr val="FF0000"/>
                </a:solidFill>
              </a:rPr>
              <a:t>not factorizing out the subjectivity </a:t>
            </a:r>
            <a:r>
              <a:rPr lang="it-IT" smtClean="0">
                <a:solidFill>
                  <a:srgbClr val="FF0000"/>
                </a:solidFill>
              </a:rPr>
              <a:t>of the prior belief when the JLP applies</a:t>
            </a:r>
            <a:r>
              <a:rPr lang="it-IT" smtClean="0"/>
              <a:t>: even asymptotically, </a:t>
            </a:r>
            <a:r>
              <a:rPr lang="it-IT" b="1" smtClean="0"/>
              <a:t>they retain a dependence on the scale of the prior of H</a:t>
            </a:r>
            <a:r>
              <a:rPr lang="it-IT" b="1" baseline="-25000" smtClean="0"/>
              <a:t>1</a:t>
            </a:r>
            <a:r>
              <a:rPr lang="it-IT" b="1" smtClean="0"/>
              <a:t>.</a:t>
            </a:r>
          </a:p>
          <a:p>
            <a:endParaRPr lang="it-IT" smtClean="0"/>
          </a:p>
          <a:p>
            <a:r>
              <a:rPr lang="it-IT" smtClean="0"/>
              <a:t>In their debates on the JL paradox, Bayesian </a:t>
            </a:r>
            <a:r>
              <a:rPr lang="en-US" smtClean="0"/>
              <a:t>statisticians have blamed the concept of a “point mass”, as well as suggested </a:t>
            </a:r>
            <a:r>
              <a:rPr lang="en-US" smtClean="0">
                <a:solidFill>
                  <a:srgbClr val="FF0000"/>
                </a:solidFill>
              </a:rPr>
              <a:t>n-dependent priors</a:t>
            </a:r>
            <a:r>
              <a:rPr lang="en-US" smtClean="0"/>
              <a:t>. There is a large body of literature on the subject </a:t>
            </a:r>
          </a:p>
          <a:p>
            <a:pPr lvl="1"/>
            <a:r>
              <a:rPr lang="en-US" smtClean="0"/>
              <a:t>As the source of the problem is assigning to the null hypothesis a non-zero prior, statisticians tend to argue that “the precise null” is never true. </a:t>
            </a:r>
          </a:p>
          <a:p>
            <a:pPr marL="457200" lvl="1" indent="0">
              <a:buNone/>
            </a:pPr>
            <a:r>
              <a:rPr lang="en-US"/>
              <a:t>	</a:t>
            </a:r>
            <a:r>
              <a:rPr lang="en-US" smtClean="0"/>
              <a:t>	However, </a:t>
            </a:r>
            <a:r>
              <a:rPr lang="en-US" smtClean="0">
                <a:solidFill>
                  <a:srgbClr val="FF0000"/>
                </a:solidFill>
              </a:rPr>
              <a:t>we do believe our point nulls in HEP and astro-HEP!!</a:t>
            </a:r>
          </a:p>
          <a:p>
            <a:pPr lvl="1"/>
            <a:endParaRPr lang="it-IT" b="1" smtClean="0"/>
          </a:p>
          <a:p>
            <a:pPr>
              <a:buNone/>
            </a:pPr>
            <a:r>
              <a:rPr lang="it-IT" smtClean="0"/>
              <a:t>	In summary, the issue is an </a:t>
            </a:r>
            <a:r>
              <a:rPr lang="it-IT" u="sng" smtClean="0"/>
              <a:t>active research topic and is not resolved</a:t>
            </a:r>
            <a:r>
              <a:rPr lang="it-IT" smtClean="0"/>
              <a:t>. I have brought it up here to show how </a:t>
            </a:r>
            <a:r>
              <a:rPr lang="it-IT" smtClean="0">
                <a:solidFill>
                  <a:srgbClr val="FF0000"/>
                </a:solidFill>
              </a:rPr>
              <a:t>the trouble of defining a test size </a:t>
            </a:r>
            <a:r>
              <a:rPr lang="el-GR" smtClean="0">
                <a:solidFill>
                  <a:srgbClr val="FF0000"/>
                </a:solidFill>
              </a:rPr>
              <a:t>α</a:t>
            </a:r>
            <a:r>
              <a:rPr lang="it-IT" smtClean="0">
                <a:solidFill>
                  <a:srgbClr val="FF0000"/>
                </a:solidFill>
              </a:rPr>
              <a:t> in classical hypothesis testing is not automatically solved by moving to Bayesian territory.</a:t>
            </a:r>
            <a:endParaRPr lang="en-US"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So What to Do </a:t>
            </a:r>
            <a:r>
              <a:rPr lang="it-IT"/>
              <a:t>W</a:t>
            </a:r>
            <a:r>
              <a:rPr lang="it-IT" smtClean="0"/>
              <a:t>ith 5</a:t>
            </a:r>
            <a:r>
              <a:rPr lang="el-GR" smtClean="0"/>
              <a:t>σ</a:t>
            </a:r>
            <a:r>
              <a:rPr lang="it-IT" smtClean="0"/>
              <a:t> ?</a:t>
            </a:r>
            <a:endParaRPr lang="en-US"/>
          </a:p>
        </p:txBody>
      </p:sp>
      <p:sp>
        <p:nvSpPr>
          <p:cNvPr id="3" name="Segnaposto contenuto 2"/>
          <p:cNvSpPr>
            <a:spLocks noGrp="1"/>
          </p:cNvSpPr>
          <p:nvPr>
            <p:ph idx="1"/>
          </p:nvPr>
        </p:nvSpPr>
        <p:spPr>
          <a:xfrm>
            <a:off x="179512" y="1196752"/>
            <a:ext cx="8507288" cy="5661248"/>
          </a:xfrm>
        </p:spPr>
        <p:txBody>
          <a:bodyPr>
            <a:normAutofit fontScale="62500" lnSpcReduction="20000"/>
          </a:bodyPr>
          <a:lstStyle/>
          <a:p>
            <a:pPr>
              <a:buNone/>
            </a:pPr>
            <a:r>
              <a:rPr lang="it-IT" dirty="0" smtClean="0"/>
              <a:t>	</a:t>
            </a:r>
            <a:r>
              <a:rPr lang="it-IT" b="1" dirty="0" smtClean="0"/>
              <a:t>To </a:t>
            </a:r>
            <a:r>
              <a:rPr lang="it-IT" b="1" dirty="0" err="1" smtClean="0"/>
              <a:t>summarize</a:t>
            </a:r>
            <a:r>
              <a:rPr lang="it-IT" b="1" dirty="0" smtClean="0"/>
              <a:t> the </a:t>
            </a:r>
            <a:r>
              <a:rPr lang="it-IT" b="1" err="1" smtClean="0"/>
              <a:t>points</a:t>
            </a:r>
            <a:r>
              <a:rPr lang="it-IT" b="1" smtClean="0"/>
              <a:t> made so far:</a:t>
            </a:r>
            <a:endParaRPr lang="it-IT" b="1" dirty="0" smtClean="0"/>
          </a:p>
          <a:p>
            <a:pPr lvl="1"/>
            <a:endParaRPr lang="it-IT" smtClean="0"/>
          </a:p>
          <a:p>
            <a:pPr lvl="1"/>
            <a:r>
              <a:rPr lang="it-IT" smtClean="0"/>
              <a:t>the </a:t>
            </a:r>
            <a:r>
              <a:rPr lang="it-IT" dirty="0" smtClean="0"/>
              <a:t>LEE can be </a:t>
            </a:r>
            <a:r>
              <a:rPr lang="it-IT" dirty="0" err="1" smtClean="0"/>
              <a:t>estimated</a:t>
            </a:r>
            <a:r>
              <a:rPr lang="it-IT" dirty="0" smtClean="0"/>
              <a:t> </a:t>
            </a:r>
            <a:r>
              <a:rPr lang="it-IT" dirty="0" err="1" smtClean="0"/>
              <a:t>analytically</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r>
              <a:rPr lang="it-IT" dirty="0" smtClean="0"/>
              <a:t> </a:t>
            </a:r>
            <a:r>
              <a:rPr lang="it-IT" dirty="0" err="1" smtClean="0"/>
              <a:t>computationally</a:t>
            </a:r>
            <a:r>
              <a:rPr lang="it-IT" dirty="0" smtClean="0"/>
              <a:t>; </a:t>
            </a:r>
            <a:r>
              <a:rPr lang="it-IT" dirty="0" err="1" smtClean="0">
                <a:solidFill>
                  <a:srgbClr val="FF0000"/>
                </a:solidFill>
              </a:rPr>
              <a:t>experiments</a:t>
            </a:r>
            <a:r>
              <a:rPr lang="it-IT" dirty="0" smtClean="0">
                <a:solidFill>
                  <a:srgbClr val="FF0000"/>
                </a:solidFill>
              </a:rPr>
              <a:t> in </a:t>
            </a:r>
            <a:r>
              <a:rPr lang="it-IT" dirty="0" err="1" smtClean="0">
                <a:solidFill>
                  <a:srgbClr val="FF0000"/>
                </a:solidFill>
              </a:rPr>
              <a:t>fact</a:t>
            </a:r>
            <a:r>
              <a:rPr lang="it-IT" dirty="0" smtClean="0">
                <a:solidFill>
                  <a:srgbClr val="FF0000"/>
                </a:solidFill>
              </a:rPr>
              <a:t> </a:t>
            </a:r>
            <a:r>
              <a:rPr lang="it-IT" dirty="0" err="1" smtClean="0">
                <a:solidFill>
                  <a:srgbClr val="FF0000"/>
                </a:solidFill>
              </a:rPr>
              <a:t>now</a:t>
            </a:r>
            <a:r>
              <a:rPr lang="it-IT" dirty="0" smtClean="0">
                <a:solidFill>
                  <a:srgbClr val="FF0000"/>
                </a:solidFill>
              </a:rPr>
              <a:t> </a:t>
            </a:r>
            <a:r>
              <a:rPr lang="it-IT" dirty="0" err="1" smtClean="0">
                <a:solidFill>
                  <a:srgbClr val="FF0000"/>
                </a:solidFill>
              </a:rPr>
              <a:t>routinely</a:t>
            </a:r>
            <a:r>
              <a:rPr lang="it-IT" dirty="0" smtClean="0">
                <a:solidFill>
                  <a:srgbClr val="FF0000"/>
                </a:solidFill>
              </a:rPr>
              <a:t> produce “global” and “</a:t>
            </a:r>
            <a:r>
              <a:rPr lang="it-IT" dirty="0" err="1" smtClean="0">
                <a:solidFill>
                  <a:srgbClr val="FF0000"/>
                </a:solidFill>
              </a:rPr>
              <a:t>local</a:t>
            </a:r>
            <a:r>
              <a:rPr lang="it-IT" dirty="0" smtClean="0">
                <a:solidFill>
                  <a:srgbClr val="FF0000"/>
                </a:solidFill>
              </a:rPr>
              <a:t>” p-</a:t>
            </a:r>
            <a:r>
              <a:rPr lang="it-IT" dirty="0" err="1" smtClean="0">
                <a:solidFill>
                  <a:srgbClr val="FF0000"/>
                </a:solidFill>
              </a:rPr>
              <a:t>values</a:t>
            </a:r>
            <a:r>
              <a:rPr lang="it-IT" dirty="0" smtClean="0">
                <a:solidFill>
                  <a:srgbClr val="FF0000"/>
                </a:solidFill>
              </a:rPr>
              <a:t> and Z-</a:t>
            </a:r>
            <a:r>
              <a:rPr lang="it-IT" dirty="0" err="1" smtClean="0">
                <a:solidFill>
                  <a:srgbClr val="FF0000"/>
                </a:solidFill>
              </a:rPr>
              <a:t>values</a:t>
            </a:r>
            <a:endParaRPr lang="it-IT" dirty="0" smtClean="0">
              <a:solidFill>
                <a:srgbClr val="FF0000"/>
              </a:solidFill>
            </a:endParaRPr>
          </a:p>
          <a:p>
            <a:pPr lvl="2"/>
            <a:r>
              <a:rPr lang="it-IT" dirty="0" err="1" smtClean="0"/>
              <a:t>What</a:t>
            </a:r>
            <a:r>
              <a:rPr lang="it-IT" dirty="0" smtClean="0"/>
              <a:t> </a:t>
            </a:r>
            <a:r>
              <a:rPr lang="it-IT" dirty="0" err="1" smtClean="0"/>
              <a:t>is</a:t>
            </a:r>
            <a:r>
              <a:rPr lang="it-IT" dirty="0" smtClean="0"/>
              <a:t> </a:t>
            </a:r>
            <a:r>
              <a:rPr lang="it-IT" dirty="0" err="1" smtClean="0"/>
              <a:t>then</a:t>
            </a:r>
            <a:r>
              <a:rPr lang="it-IT" dirty="0" smtClean="0"/>
              <a:t> the </a:t>
            </a:r>
            <a:r>
              <a:rPr lang="it-IT" dirty="0" err="1" smtClean="0"/>
              <a:t>point</a:t>
            </a:r>
            <a:r>
              <a:rPr lang="it-IT" dirty="0" smtClean="0"/>
              <a:t> of </a:t>
            </a:r>
            <a:r>
              <a:rPr lang="it-IT" dirty="0" err="1" smtClean="0"/>
              <a:t>protecting</a:t>
            </a:r>
            <a:r>
              <a:rPr lang="it-IT" dirty="0" smtClean="0"/>
              <a:t> from large LEE ?</a:t>
            </a:r>
          </a:p>
          <a:p>
            <a:pPr lvl="2"/>
            <a:r>
              <a:rPr lang="it-IT">
                <a:solidFill>
                  <a:srgbClr val="0070C0"/>
                </a:solidFill>
              </a:rPr>
              <a:t>S</a:t>
            </a:r>
            <a:r>
              <a:rPr lang="it-IT" smtClean="0">
                <a:solidFill>
                  <a:srgbClr val="0070C0"/>
                </a:solidFill>
              </a:rPr>
              <a:t>ometimes </a:t>
            </a:r>
            <a:r>
              <a:rPr lang="it-IT" dirty="0" smtClean="0">
                <a:solidFill>
                  <a:srgbClr val="0070C0"/>
                </a:solidFill>
              </a:rPr>
              <a:t>the trials </a:t>
            </a:r>
            <a:r>
              <a:rPr lang="it-IT" dirty="0" err="1" smtClean="0">
                <a:solidFill>
                  <a:srgbClr val="0070C0"/>
                </a:solidFill>
              </a:rPr>
              <a:t>factor</a:t>
            </a:r>
            <a:r>
              <a:rPr lang="it-IT" dirty="0" smtClean="0">
                <a:solidFill>
                  <a:srgbClr val="0070C0"/>
                </a:solidFill>
              </a:rPr>
              <a:t> </a:t>
            </a:r>
            <a:r>
              <a:rPr lang="it-IT" dirty="0" err="1" smtClean="0">
                <a:solidFill>
                  <a:srgbClr val="0070C0"/>
                </a:solidFill>
              </a:rPr>
              <a:t>is</a:t>
            </a:r>
            <a:r>
              <a:rPr lang="it-IT" dirty="0" smtClean="0">
                <a:solidFill>
                  <a:srgbClr val="0070C0"/>
                </a:solidFill>
              </a:rPr>
              <a:t> 1 and </a:t>
            </a:r>
            <a:r>
              <a:rPr lang="it-IT" dirty="0" err="1" smtClean="0">
                <a:solidFill>
                  <a:srgbClr val="0070C0"/>
                </a:solidFill>
              </a:rPr>
              <a:t>sometimes</a:t>
            </a:r>
            <a:r>
              <a:rPr lang="it-IT" dirty="0" smtClean="0">
                <a:solidFill>
                  <a:srgbClr val="0070C0"/>
                </a:solidFill>
              </a:rPr>
              <a:t> </a:t>
            </a:r>
            <a:r>
              <a:rPr lang="it-IT" dirty="0" err="1" smtClean="0">
                <a:solidFill>
                  <a:srgbClr val="0070C0"/>
                </a:solidFill>
              </a:rPr>
              <a:t>it</a:t>
            </a:r>
            <a:r>
              <a:rPr lang="it-IT" dirty="0" smtClean="0">
                <a:solidFill>
                  <a:srgbClr val="0070C0"/>
                </a:solidFill>
              </a:rPr>
              <a:t> </a:t>
            </a:r>
            <a:r>
              <a:rPr lang="it-IT" dirty="0" err="1" smtClean="0">
                <a:solidFill>
                  <a:srgbClr val="0070C0"/>
                </a:solidFill>
              </a:rPr>
              <a:t>is</a:t>
            </a:r>
            <a:r>
              <a:rPr lang="it-IT" dirty="0" smtClean="0">
                <a:solidFill>
                  <a:srgbClr val="0070C0"/>
                </a:solidFill>
              </a:rPr>
              <a:t> </a:t>
            </a:r>
            <a:r>
              <a:rPr lang="it-IT" dirty="0" err="1" smtClean="0">
                <a:solidFill>
                  <a:srgbClr val="0070C0"/>
                </a:solidFill>
              </a:rPr>
              <a:t>enormous</a:t>
            </a:r>
            <a:r>
              <a:rPr lang="it-IT" dirty="0" smtClean="0">
                <a:solidFill>
                  <a:srgbClr val="0070C0"/>
                </a:solidFill>
              </a:rPr>
              <a:t>; a </a:t>
            </a:r>
            <a:r>
              <a:rPr lang="it-IT" dirty="0" err="1" smtClean="0">
                <a:solidFill>
                  <a:srgbClr val="0070C0"/>
                </a:solidFill>
              </a:rPr>
              <a:t>one-size-fits-all</a:t>
            </a:r>
            <a:r>
              <a:rPr lang="it-IT" dirty="0" smtClean="0">
                <a:solidFill>
                  <a:srgbClr val="0070C0"/>
                </a:solidFill>
              </a:rPr>
              <a:t> </a:t>
            </a:r>
            <a:r>
              <a:rPr lang="it-IT" err="1" smtClean="0">
                <a:solidFill>
                  <a:srgbClr val="0070C0"/>
                </a:solidFill>
              </a:rPr>
              <a:t>is</a:t>
            </a:r>
            <a:r>
              <a:rPr lang="it-IT" smtClean="0">
                <a:solidFill>
                  <a:srgbClr val="0070C0"/>
                </a:solidFill>
              </a:rPr>
              <a:t> hardly </a:t>
            </a:r>
            <a:r>
              <a:rPr lang="it-IT" dirty="0" err="1" smtClean="0">
                <a:solidFill>
                  <a:srgbClr val="0070C0"/>
                </a:solidFill>
              </a:rPr>
              <a:t>justified</a:t>
            </a:r>
            <a:r>
              <a:rPr lang="it-IT" dirty="0" smtClean="0">
                <a:solidFill>
                  <a:srgbClr val="0070C0"/>
                </a:solidFill>
              </a:rPr>
              <a:t> – </a:t>
            </a:r>
            <a:r>
              <a:rPr lang="it-IT" b="1" dirty="0" err="1" smtClean="0">
                <a:solidFill>
                  <a:srgbClr val="FF0000"/>
                </a:solidFill>
              </a:rPr>
              <a:t>it</a:t>
            </a:r>
            <a:r>
              <a:rPr lang="it-IT" b="1" dirty="0" smtClean="0">
                <a:solidFill>
                  <a:srgbClr val="FF0000"/>
                </a:solidFill>
              </a:rPr>
              <a:t> </a:t>
            </a:r>
            <a:r>
              <a:rPr lang="it-IT" b="1" dirty="0" err="1" smtClean="0">
                <a:solidFill>
                  <a:srgbClr val="FF0000"/>
                </a:solidFill>
              </a:rPr>
              <a:t>is</a:t>
            </a:r>
            <a:r>
              <a:rPr lang="it-IT" b="1" dirty="0" smtClean="0">
                <a:solidFill>
                  <a:srgbClr val="FF0000"/>
                </a:solidFill>
              </a:rPr>
              <a:t> </a:t>
            </a:r>
            <a:r>
              <a:rPr lang="it-IT" b="1" dirty="0" err="1" smtClean="0">
                <a:solidFill>
                  <a:srgbClr val="FF0000"/>
                </a:solidFill>
              </a:rPr>
              <a:t>illogical</a:t>
            </a:r>
            <a:r>
              <a:rPr lang="it-IT" b="1" dirty="0" smtClean="0">
                <a:solidFill>
                  <a:srgbClr val="FF0000"/>
                </a:solidFill>
              </a:rPr>
              <a:t> to </a:t>
            </a:r>
            <a:r>
              <a:rPr lang="it-IT" b="1" dirty="0" err="1" smtClean="0">
                <a:solidFill>
                  <a:srgbClr val="FF0000"/>
                </a:solidFill>
              </a:rPr>
              <a:t>penalize</a:t>
            </a:r>
            <a:r>
              <a:rPr lang="it-IT" b="1" dirty="0" smtClean="0">
                <a:solidFill>
                  <a:srgbClr val="FF0000"/>
                </a:solidFill>
              </a:rPr>
              <a:t> an </a:t>
            </a:r>
            <a:r>
              <a:rPr lang="it-IT" b="1" dirty="0" err="1" smtClean="0">
                <a:solidFill>
                  <a:srgbClr val="FF0000"/>
                </a:solidFill>
              </a:rPr>
              <a:t>experiment</a:t>
            </a:r>
            <a:r>
              <a:rPr lang="it-IT" b="1" dirty="0" smtClean="0">
                <a:solidFill>
                  <a:srgbClr val="FF0000"/>
                </a:solidFill>
              </a:rPr>
              <a:t> for the LEE </a:t>
            </a:r>
            <a:r>
              <a:rPr lang="it-IT" b="1" smtClean="0">
                <a:solidFill>
                  <a:srgbClr val="FF0000"/>
                </a:solidFill>
              </a:rPr>
              <a:t>of others</a:t>
            </a:r>
          </a:p>
          <a:p>
            <a:pPr lvl="2"/>
            <a:endParaRPr lang="it-IT" b="1" dirty="0" smtClean="0">
              <a:solidFill>
                <a:srgbClr val="FF0000"/>
              </a:solidFill>
            </a:endParaRPr>
          </a:p>
          <a:p>
            <a:pPr lvl="1"/>
            <a:r>
              <a:rPr lang="it-IT" dirty="0" smtClean="0"/>
              <a:t>the impact of </a:t>
            </a:r>
            <a:r>
              <a:rPr lang="it-IT" dirty="0" err="1" smtClean="0"/>
              <a:t>systematic</a:t>
            </a:r>
            <a:r>
              <a:rPr lang="it-IT" dirty="0" smtClean="0"/>
              <a:t> </a:t>
            </a:r>
            <a:r>
              <a:rPr lang="it-IT" dirty="0" err="1" smtClean="0"/>
              <a:t>uncertainties</a:t>
            </a:r>
            <a:r>
              <a:rPr lang="it-IT" dirty="0" smtClean="0"/>
              <a:t> </a:t>
            </a:r>
            <a:r>
              <a:rPr lang="it-IT" dirty="0" err="1" smtClean="0"/>
              <a:t>varies</a:t>
            </a:r>
            <a:r>
              <a:rPr lang="it-IT" dirty="0" smtClean="0"/>
              <a:t> </a:t>
            </a:r>
            <a:r>
              <a:rPr lang="it-IT" dirty="0" err="1" smtClean="0"/>
              <a:t>widely</a:t>
            </a:r>
            <a:r>
              <a:rPr lang="it-IT" dirty="0" smtClean="0"/>
              <a:t> from case to case; </a:t>
            </a:r>
            <a:r>
              <a:rPr lang="it-IT" i="1" dirty="0" smtClean="0"/>
              <a:t>i.e.</a:t>
            </a:r>
            <a:r>
              <a:rPr lang="it-IT" dirty="0" smtClean="0"/>
              <a:t> </a:t>
            </a:r>
            <a:r>
              <a:rPr lang="it-IT" dirty="0" err="1" smtClean="0"/>
              <a:t>sometimes</a:t>
            </a:r>
            <a:r>
              <a:rPr lang="it-IT" dirty="0" smtClean="0"/>
              <a:t> </a:t>
            </a:r>
            <a:r>
              <a:rPr lang="it-IT" dirty="0" err="1" smtClean="0"/>
              <a:t>one</a:t>
            </a:r>
            <a:r>
              <a:rPr lang="it-IT" dirty="0" smtClean="0"/>
              <a:t> </a:t>
            </a:r>
            <a:r>
              <a:rPr lang="it-IT" dirty="0" err="1" smtClean="0"/>
              <a:t>has</a:t>
            </a:r>
            <a:r>
              <a:rPr lang="it-IT" dirty="0" smtClean="0"/>
              <a:t> control </a:t>
            </a:r>
            <a:r>
              <a:rPr lang="it-IT" dirty="0" err="1" smtClean="0"/>
              <a:t>samples</a:t>
            </a:r>
            <a:r>
              <a:rPr lang="it-IT" dirty="0" smtClean="0"/>
              <a:t> (</a:t>
            </a:r>
            <a:r>
              <a:rPr lang="it-IT" i="1" dirty="0" smtClean="0"/>
              <a:t>e.g.</a:t>
            </a:r>
            <a:r>
              <a:rPr lang="it-IT" dirty="0" smtClean="0"/>
              <a:t> </a:t>
            </a:r>
            <a:r>
              <a:rPr lang="it-IT" dirty="0" err="1" smtClean="0"/>
              <a:t>particle</a:t>
            </a:r>
            <a:r>
              <a:rPr lang="it-IT" dirty="0" smtClean="0"/>
              <a:t> </a:t>
            </a:r>
            <a:r>
              <a:rPr lang="it-IT" dirty="0" err="1" smtClean="0"/>
              <a:t>searches</a:t>
            </a:r>
            <a:r>
              <a:rPr lang="it-IT" dirty="0" smtClean="0"/>
              <a:t>), </a:t>
            </a:r>
            <a:r>
              <a:rPr lang="it-IT" dirty="0" err="1" smtClean="0"/>
              <a:t>sometimes</a:t>
            </a:r>
            <a:r>
              <a:rPr lang="it-IT" dirty="0" smtClean="0"/>
              <a:t> </a:t>
            </a:r>
            <a:r>
              <a:rPr lang="it-IT" dirty="0" err="1" smtClean="0"/>
              <a:t>one</a:t>
            </a:r>
            <a:r>
              <a:rPr lang="it-IT" dirty="0" smtClean="0"/>
              <a:t> </a:t>
            </a:r>
            <a:r>
              <a:rPr lang="it-IT" dirty="0" err="1" smtClean="0"/>
              <a:t>does</a:t>
            </a:r>
            <a:r>
              <a:rPr lang="it-IT" dirty="0" smtClean="0"/>
              <a:t> </a:t>
            </a:r>
            <a:r>
              <a:rPr lang="it-IT" dirty="0" err="1" smtClean="0"/>
              <a:t>not</a:t>
            </a:r>
            <a:r>
              <a:rPr lang="it-IT" dirty="0" smtClean="0"/>
              <a:t> (</a:t>
            </a:r>
            <a:r>
              <a:rPr lang="it-IT" i="1" dirty="0" smtClean="0"/>
              <a:t>e.g</a:t>
            </a:r>
            <a:r>
              <a:rPr lang="it-IT" smtClean="0"/>
              <a:t>. OPERA's neutrinos speed measurement)</a:t>
            </a:r>
            <a:endParaRPr lang="it-IT" dirty="0" smtClean="0"/>
          </a:p>
          <a:p>
            <a:pPr lvl="1"/>
            <a:r>
              <a:rPr lang="it-IT" dirty="0" smtClean="0">
                <a:solidFill>
                  <a:srgbClr val="FF0000"/>
                </a:solidFill>
              </a:rPr>
              <a:t>The </a:t>
            </a:r>
            <a:r>
              <a:rPr lang="it-IT" dirty="0" err="1" smtClean="0">
                <a:solidFill>
                  <a:srgbClr val="FF0000"/>
                </a:solidFill>
              </a:rPr>
              <a:t>cost</a:t>
            </a:r>
            <a:r>
              <a:rPr lang="it-IT" dirty="0" smtClean="0">
                <a:solidFill>
                  <a:srgbClr val="FF0000"/>
                </a:solidFill>
              </a:rPr>
              <a:t> of a </a:t>
            </a:r>
            <a:r>
              <a:rPr lang="it-IT" dirty="0" err="1" smtClean="0">
                <a:solidFill>
                  <a:srgbClr val="FF0000"/>
                </a:solidFill>
              </a:rPr>
              <a:t>wrong</a:t>
            </a:r>
            <a:r>
              <a:rPr lang="it-IT" dirty="0" smtClean="0">
                <a:solidFill>
                  <a:srgbClr val="FF0000"/>
                </a:solidFill>
              </a:rPr>
              <a:t> </a:t>
            </a:r>
            <a:r>
              <a:rPr lang="it-IT" dirty="0" err="1" smtClean="0">
                <a:solidFill>
                  <a:srgbClr val="FF0000"/>
                </a:solidFill>
              </a:rPr>
              <a:t>claim</a:t>
            </a:r>
            <a:r>
              <a:rPr lang="it-IT" dirty="0" smtClean="0">
                <a:solidFill>
                  <a:srgbClr val="FF0000"/>
                </a:solidFill>
              </a:rPr>
              <a:t>, </a:t>
            </a:r>
            <a:r>
              <a:rPr lang="it-IT" dirty="0" err="1" smtClean="0">
                <a:solidFill>
                  <a:srgbClr val="FF0000"/>
                </a:solidFill>
              </a:rPr>
              <a:t>as</a:t>
            </a:r>
            <a:r>
              <a:rPr lang="it-IT" dirty="0" smtClean="0">
                <a:solidFill>
                  <a:srgbClr val="FF0000"/>
                </a:solidFill>
              </a:rPr>
              <a:t> image </a:t>
            </a:r>
            <a:r>
              <a:rPr lang="it-IT" dirty="0" err="1" smtClean="0">
                <a:solidFill>
                  <a:srgbClr val="FF0000"/>
                </a:solidFill>
              </a:rPr>
              <a:t>damage</a:t>
            </a:r>
            <a:r>
              <a:rPr lang="it-IT" dirty="0" smtClean="0">
                <a:solidFill>
                  <a:srgbClr val="FF0000"/>
                </a:solidFill>
              </a:rPr>
              <a:t> or </a:t>
            </a:r>
            <a:r>
              <a:rPr lang="it-IT" dirty="0" err="1" smtClean="0">
                <a:solidFill>
                  <a:srgbClr val="FF0000"/>
                </a:solidFill>
              </a:rPr>
              <a:t>backfiring</a:t>
            </a:r>
            <a:r>
              <a:rPr lang="it-IT" dirty="0" smtClean="0">
                <a:solidFill>
                  <a:srgbClr val="FF0000"/>
                </a:solidFill>
              </a:rPr>
              <a:t> of media </a:t>
            </a:r>
            <a:r>
              <a:rPr lang="it-IT" dirty="0" err="1" smtClean="0">
                <a:solidFill>
                  <a:srgbClr val="FF0000"/>
                </a:solidFill>
              </a:rPr>
              <a:t>hype</a:t>
            </a:r>
            <a:r>
              <a:rPr lang="it-IT" dirty="0" smtClean="0">
                <a:solidFill>
                  <a:srgbClr val="FF0000"/>
                </a:solidFill>
              </a:rPr>
              <a:t>, can </a:t>
            </a:r>
            <a:r>
              <a:rPr lang="it-IT" dirty="0" err="1" smtClean="0">
                <a:solidFill>
                  <a:srgbClr val="FF0000"/>
                </a:solidFill>
              </a:rPr>
              <a:t>vary</a:t>
            </a:r>
            <a:r>
              <a:rPr lang="it-IT" dirty="0" smtClean="0">
                <a:solidFill>
                  <a:srgbClr val="FF0000"/>
                </a:solidFill>
              </a:rPr>
              <a:t> </a:t>
            </a:r>
            <a:r>
              <a:rPr lang="it-IT" dirty="0" err="1" smtClean="0">
                <a:solidFill>
                  <a:srgbClr val="FF0000"/>
                </a:solidFill>
              </a:rPr>
              <a:t>dramatically</a:t>
            </a:r>
            <a:r>
              <a:rPr lang="it-IT" dirty="0" smtClean="0">
                <a:solidFill>
                  <a:srgbClr val="FF0000"/>
                </a:solidFill>
              </a:rPr>
              <a:t> </a:t>
            </a:r>
          </a:p>
          <a:p>
            <a:pPr lvl="1"/>
            <a:r>
              <a:rPr lang="it-IT" dirty="0" smtClean="0"/>
              <a:t>Some </a:t>
            </a:r>
            <a:r>
              <a:rPr lang="it-IT" dirty="0" err="1" smtClean="0"/>
              <a:t>claims</a:t>
            </a:r>
            <a:r>
              <a:rPr lang="it-IT" dirty="0" smtClean="0"/>
              <a:t> are </a:t>
            </a:r>
            <a:r>
              <a:rPr lang="it-IT" dirty="0" err="1" smtClean="0"/>
              <a:t>intrinsically</a:t>
            </a:r>
            <a:r>
              <a:rPr lang="it-IT" dirty="0" smtClean="0"/>
              <a:t> </a:t>
            </a:r>
            <a:r>
              <a:rPr lang="it-IT" dirty="0" err="1" smtClean="0"/>
              <a:t>less</a:t>
            </a:r>
            <a:r>
              <a:rPr lang="it-IT" dirty="0" smtClean="0"/>
              <a:t> </a:t>
            </a:r>
            <a:r>
              <a:rPr lang="it-IT" dirty="0" err="1" smtClean="0"/>
              <a:t>likely</a:t>
            </a:r>
            <a:r>
              <a:rPr lang="it-IT" dirty="0" smtClean="0"/>
              <a:t> to </a:t>
            </a:r>
            <a:r>
              <a:rPr lang="it-IT" smtClean="0"/>
              <a:t>be true, hence </a:t>
            </a:r>
            <a:r>
              <a:rPr lang="it-IT" smtClean="0">
                <a:solidFill>
                  <a:srgbClr val="0070C0"/>
                </a:solidFill>
              </a:rPr>
              <a:t>we </a:t>
            </a:r>
            <a:r>
              <a:rPr lang="it-IT" dirty="0" err="1" smtClean="0">
                <a:solidFill>
                  <a:srgbClr val="0070C0"/>
                </a:solidFill>
              </a:rPr>
              <a:t>have</a:t>
            </a:r>
            <a:r>
              <a:rPr lang="it-IT" dirty="0" smtClean="0">
                <a:solidFill>
                  <a:srgbClr val="0070C0"/>
                </a:solidFill>
              </a:rPr>
              <a:t> a </a:t>
            </a:r>
            <a:r>
              <a:rPr lang="it-IT" dirty="0" err="1" smtClean="0">
                <a:solidFill>
                  <a:srgbClr val="0070C0"/>
                </a:solidFill>
              </a:rPr>
              <a:t>subconscious</a:t>
            </a:r>
            <a:r>
              <a:rPr lang="it-IT" dirty="0" smtClean="0">
                <a:solidFill>
                  <a:srgbClr val="0070C0"/>
                </a:solidFill>
              </a:rPr>
              <a:t> </a:t>
            </a:r>
            <a:r>
              <a:rPr lang="it-IT" dirty="0" err="1" smtClean="0">
                <a:solidFill>
                  <a:srgbClr val="0070C0"/>
                </a:solidFill>
              </a:rPr>
              <a:t>Bayes</a:t>
            </a:r>
            <a:r>
              <a:rPr lang="it-IT" dirty="0" smtClean="0">
                <a:solidFill>
                  <a:srgbClr val="0070C0"/>
                </a:solidFill>
              </a:rPr>
              <a:t> </a:t>
            </a:r>
            <a:r>
              <a:rPr lang="it-IT" dirty="0" err="1" smtClean="0">
                <a:solidFill>
                  <a:srgbClr val="0070C0"/>
                </a:solidFill>
              </a:rPr>
              <a:t>factor</a:t>
            </a:r>
            <a:r>
              <a:rPr lang="it-IT" dirty="0" smtClean="0">
                <a:solidFill>
                  <a:srgbClr val="0070C0"/>
                </a:solidFill>
              </a:rPr>
              <a:t> </a:t>
            </a:r>
            <a:r>
              <a:rPr lang="it-IT" dirty="0" err="1" smtClean="0">
                <a:solidFill>
                  <a:srgbClr val="0070C0"/>
                </a:solidFill>
              </a:rPr>
              <a:t>at</a:t>
            </a:r>
            <a:r>
              <a:rPr lang="it-IT" dirty="0" smtClean="0">
                <a:solidFill>
                  <a:srgbClr val="0070C0"/>
                </a:solidFill>
              </a:rPr>
              <a:t> work</a:t>
            </a:r>
            <a:r>
              <a:rPr lang="it-IT" smtClean="0"/>
              <a:t>. </a:t>
            </a:r>
          </a:p>
          <a:p>
            <a:pPr lvl="1"/>
            <a:endParaRPr lang="it-IT" dirty="0" smtClean="0"/>
          </a:p>
          <a:p>
            <a:pPr>
              <a:buNone/>
            </a:pPr>
            <a:r>
              <a:rPr lang="it-IT" b="1" dirty="0" smtClean="0">
                <a:solidFill>
                  <a:srgbClr val="FF0000"/>
                </a:solidFill>
              </a:rPr>
              <a:t>	So </a:t>
            </a:r>
            <a:r>
              <a:rPr lang="it-IT" b="1" dirty="0" err="1" smtClean="0">
                <a:solidFill>
                  <a:srgbClr val="FF0000"/>
                </a:solidFill>
              </a:rPr>
              <a:t>why</a:t>
            </a:r>
            <a:r>
              <a:rPr lang="it-IT" b="1" dirty="0" smtClean="0">
                <a:solidFill>
                  <a:srgbClr val="FF0000"/>
                </a:solidFill>
              </a:rPr>
              <a:t> a </a:t>
            </a:r>
            <a:r>
              <a:rPr lang="it-IT" b="1" dirty="0" err="1" smtClean="0">
                <a:solidFill>
                  <a:srgbClr val="FF0000"/>
                </a:solidFill>
              </a:rPr>
              <a:t>fixed</a:t>
            </a:r>
            <a:r>
              <a:rPr lang="it-IT" b="1" dirty="0" smtClean="0">
                <a:solidFill>
                  <a:srgbClr val="FF0000"/>
                </a:solidFill>
              </a:rPr>
              <a:t> </a:t>
            </a:r>
            <a:r>
              <a:rPr lang="it-IT" b="1" dirty="0" err="1" smtClean="0">
                <a:solidFill>
                  <a:srgbClr val="FF0000"/>
                </a:solidFill>
              </a:rPr>
              <a:t>discovery</a:t>
            </a:r>
            <a:r>
              <a:rPr lang="it-IT" b="1" dirty="0" smtClean="0">
                <a:solidFill>
                  <a:srgbClr val="FF0000"/>
                </a:solidFill>
              </a:rPr>
              <a:t> </a:t>
            </a:r>
            <a:r>
              <a:rPr lang="it-IT" b="1" dirty="0" err="1" smtClean="0">
                <a:solidFill>
                  <a:srgbClr val="FF0000"/>
                </a:solidFill>
              </a:rPr>
              <a:t>threshold</a:t>
            </a:r>
            <a:r>
              <a:rPr lang="it-IT" b="1" dirty="0" smtClean="0">
                <a:solidFill>
                  <a:srgbClr val="FF0000"/>
                </a:solidFill>
              </a:rPr>
              <a:t> ?</a:t>
            </a:r>
          </a:p>
          <a:p>
            <a:pPr lvl="1"/>
            <a:endParaRPr lang="it-IT" smtClean="0"/>
          </a:p>
          <a:p>
            <a:pPr lvl="1"/>
            <a:r>
              <a:rPr lang="it-IT" smtClean="0"/>
              <a:t>One </a:t>
            </a:r>
            <a:r>
              <a:rPr lang="it-IT" dirty="0" err="1" smtClean="0"/>
              <a:t>may</a:t>
            </a:r>
            <a:r>
              <a:rPr lang="it-IT" dirty="0" smtClean="0"/>
              <a:t> take the </a:t>
            </a:r>
            <a:r>
              <a:rPr lang="it-IT" dirty="0" err="1" smtClean="0"/>
              <a:t>attitude</a:t>
            </a:r>
            <a:r>
              <a:rPr lang="it-IT" dirty="0" smtClean="0"/>
              <a:t> </a:t>
            </a:r>
            <a:r>
              <a:rPr lang="it-IT" dirty="0" err="1" smtClean="0"/>
              <a:t>that</a:t>
            </a:r>
            <a:r>
              <a:rPr lang="it-IT" dirty="0" smtClean="0"/>
              <a:t> </a:t>
            </a:r>
            <a:r>
              <a:rPr lang="it-IT" dirty="0" err="1" smtClean="0"/>
              <a:t>any</a:t>
            </a:r>
            <a:r>
              <a:rPr lang="it-IT" dirty="0" smtClean="0"/>
              <a:t> </a:t>
            </a:r>
            <a:r>
              <a:rPr lang="it-IT" err="1" smtClean="0"/>
              <a:t>claim</a:t>
            </a:r>
            <a:r>
              <a:rPr lang="it-IT" smtClean="0"/>
              <a:t> is</a:t>
            </a:r>
            <a:r>
              <a:rPr lang="it-IT"/>
              <a:t> </a:t>
            </a:r>
            <a:r>
              <a:rPr lang="it-IT" smtClean="0"/>
              <a:t>subject </a:t>
            </a:r>
            <a:r>
              <a:rPr lang="it-IT" dirty="0" smtClean="0"/>
              <a:t>to </a:t>
            </a:r>
            <a:r>
              <a:rPr lang="it-IT" dirty="0" err="1" smtClean="0"/>
              <a:t>criticism</a:t>
            </a:r>
            <a:r>
              <a:rPr lang="it-IT" dirty="0" smtClean="0"/>
              <a:t> and </a:t>
            </a:r>
            <a:r>
              <a:rPr lang="it-IT" err="1" smtClean="0"/>
              <a:t>independent</a:t>
            </a:r>
            <a:r>
              <a:rPr lang="it-IT" smtClean="0"/>
              <a:t> verification, </a:t>
            </a:r>
            <a:r>
              <a:rPr lang="it-IT" dirty="0" smtClean="0"/>
              <a:t>and the </a:t>
            </a:r>
            <a:r>
              <a:rPr lang="it-IT" dirty="0" err="1" smtClean="0"/>
              <a:t>latter</a:t>
            </a:r>
            <a:r>
              <a:rPr lang="it-IT" dirty="0" smtClean="0"/>
              <a:t> </a:t>
            </a:r>
            <a:r>
              <a:rPr lang="it-IT" dirty="0" err="1" smtClean="0"/>
              <a:t>is</a:t>
            </a:r>
            <a:r>
              <a:rPr lang="it-IT" dirty="0" smtClean="0"/>
              <a:t> </a:t>
            </a:r>
            <a:r>
              <a:rPr lang="it-IT" dirty="0" err="1" smtClean="0"/>
              <a:t>always</a:t>
            </a:r>
            <a:r>
              <a:rPr lang="it-IT" dirty="0" smtClean="0"/>
              <a:t> more </a:t>
            </a:r>
            <a:r>
              <a:rPr lang="it-IT" dirty="0" err="1" smtClean="0"/>
              <a:t>rigorous</a:t>
            </a:r>
            <a:r>
              <a:rPr lang="it-IT" dirty="0" smtClean="0"/>
              <a:t> </a:t>
            </a:r>
            <a:r>
              <a:rPr lang="it-IT" dirty="0" err="1" smtClean="0"/>
              <a:t>when</a:t>
            </a:r>
            <a:r>
              <a:rPr lang="it-IT" dirty="0" smtClean="0"/>
              <a:t> the </a:t>
            </a:r>
            <a:r>
              <a:rPr lang="it-IT" dirty="0" err="1" smtClean="0"/>
              <a:t>claim</a:t>
            </a:r>
            <a:r>
              <a:rPr lang="it-IT" dirty="0" smtClean="0"/>
              <a:t> </a:t>
            </a:r>
            <a:r>
              <a:rPr lang="it-IT" err="1" smtClean="0"/>
              <a:t>is</a:t>
            </a:r>
            <a:r>
              <a:rPr lang="it-IT" smtClean="0"/>
              <a:t> steeper; </a:t>
            </a:r>
            <a:r>
              <a:rPr lang="it-IT" dirty="0" smtClean="0"/>
              <a:t>and </a:t>
            </a:r>
            <a:r>
              <a:rPr lang="it-IT" dirty="0" err="1" smtClean="0"/>
              <a:t>it</a:t>
            </a:r>
            <a:r>
              <a:rPr lang="it-IT" dirty="0" smtClean="0"/>
              <a:t> </a:t>
            </a:r>
            <a:r>
              <a:rPr lang="it-IT" dirty="0" err="1" smtClean="0"/>
              <a:t>is</a:t>
            </a:r>
            <a:r>
              <a:rPr lang="it-IT" dirty="0" smtClean="0"/>
              <a:t> </a:t>
            </a:r>
            <a:r>
              <a:rPr lang="it-IT" dirty="0" err="1" smtClean="0"/>
              <a:t>good</a:t>
            </a:r>
            <a:r>
              <a:rPr lang="it-IT" dirty="0" smtClean="0"/>
              <a:t> to just </a:t>
            </a:r>
            <a:r>
              <a:rPr lang="it-IT" dirty="0" err="1" smtClean="0"/>
              <a:t>have</a:t>
            </a:r>
            <a:r>
              <a:rPr lang="it-IT" dirty="0" smtClean="0"/>
              <a:t> a “</a:t>
            </a:r>
            <a:r>
              <a:rPr lang="it-IT" b="1" dirty="0" err="1" smtClean="0"/>
              <a:t>reference</a:t>
            </a:r>
            <a:r>
              <a:rPr lang="it-IT" b="1" dirty="0" smtClean="0"/>
              <a:t> </a:t>
            </a:r>
            <a:r>
              <a:rPr lang="it-IT" b="1" dirty="0" err="1" smtClean="0"/>
              <a:t>value</a:t>
            </a:r>
            <a:r>
              <a:rPr lang="it-IT" dirty="0" smtClean="0"/>
              <a:t>” for the </a:t>
            </a:r>
            <a:r>
              <a:rPr lang="it-IT" dirty="0" err="1" smtClean="0"/>
              <a:t>level</a:t>
            </a:r>
            <a:r>
              <a:rPr lang="it-IT" dirty="0" smtClean="0"/>
              <a:t> of </a:t>
            </a:r>
            <a:r>
              <a:rPr lang="it-IT" dirty="0" err="1" smtClean="0"/>
              <a:t>significance</a:t>
            </a:r>
            <a:r>
              <a:rPr lang="it-IT" dirty="0" smtClean="0"/>
              <a:t> of the data – a «</a:t>
            </a:r>
            <a:r>
              <a:rPr lang="it-IT" dirty="0" err="1" smtClean="0"/>
              <a:t>tradition</a:t>
            </a:r>
            <a:r>
              <a:rPr lang="it-IT" dirty="0" smtClean="0"/>
              <a:t>», a </a:t>
            </a:r>
            <a:r>
              <a:rPr lang="it-IT" dirty="0" err="1" smtClean="0">
                <a:solidFill>
                  <a:srgbClr val="FF0000"/>
                </a:solidFill>
              </a:rPr>
              <a:t>useful</a:t>
            </a:r>
            <a:r>
              <a:rPr lang="it-IT" dirty="0" smtClean="0">
                <a:solidFill>
                  <a:srgbClr val="FF0000"/>
                </a:solidFill>
              </a:rPr>
              <a:t> standard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Lyons’ Table</a:t>
            </a:r>
            <a:endParaRPr lang="en-US"/>
          </a:p>
        </p:txBody>
      </p:sp>
      <p:sp>
        <p:nvSpPr>
          <p:cNvPr id="3" name="Segnaposto contenuto 2"/>
          <p:cNvSpPr>
            <a:spLocks noGrp="1"/>
          </p:cNvSpPr>
          <p:nvPr>
            <p:ph idx="1"/>
          </p:nvPr>
        </p:nvSpPr>
        <p:spPr>
          <a:xfrm>
            <a:off x="457200" y="1600200"/>
            <a:ext cx="8229600" cy="4997152"/>
          </a:xfrm>
        </p:spPr>
        <p:txBody>
          <a:bodyPr>
            <a:normAutofit fontScale="62500" lnSpcReduction="20000"/>
          </a:bodyPr>
          <a:lstStyle/>
          <a:p>
            <a:pPr>
              <a:buNone/>
            </a:pPr>
            <a:r>
              <a:rPr lang="it-IT" smtClean="0"/>
              <a:t>	My longtime CDF and CMS colleague Louis Lyons considered several known searches in HEP and astro-HEP, and produced a table where for each effect he listed several “inputs”:</a:t>
            </a:r>
          </a:p>
          <a:p>
            <a:pPr>
              <a:buNone/>
            </a:pPr>
            <a:endParaRPr lang="it-IT" smtClean="0"/>
          </a:p>
          <a:p>
            <a:pPr marL="971550" lvl="1" indent="-514350">
              <a:buFont typeface="+mj-lt"/>
              <a:buAutoNum type="arabicPeriod"/>
            </a:pPr>
            <a:r>
              <a:rPr lang="it-IT" smtClean="0"/>
              <a:t>the </a:t>
            </a:r>
            <a:r>
              <a:rPr lang="it-IT" smtClean="0">
                <a:solidFill>
                  <a:srgbClr val="FF0000"/>
                </a:solidFill>
              </a:rPr>
              <a:t>degree of surprise </a:t>
            </a:r>
            <a:r>
              <a:rPr lang="it-IT" smtClean="0"/>
              <a:t>of the potential discovery</a:t>
            </a:r>
          </a:p>
          <a:p>
            <a:pPr marL="971550" lvl="1" indent="-514350">
              <a:buFont typeface="+mj-lt"/>
              <a:buAutoNum type="arabicPeriod"/>
            </a:pPr>
            <a:r>
              <a:rPr lang="it-IT" smtClean="0"/>
              <a:t> the </a:t>
            </a:r>
            <a:r>
              <a:rPr lang="it-IT" smtClean="0">
                <a:solidFill>
                  <a:srgbClr val="FF0000"/>
                </a:solidFill>
              </a:rPr>
              <a:t>impact for the progress of science</a:t>
            </a:r>
          </a:p>
          <a:p>
            <a:pPr marL="971550" lvl="1" indent="-514350">
              <a:buFont typeface="+mj-lt"/>
              <a:buAutoNum type="arabicPeriod"/>
            </a:pPr>
            <a:r>
              <a:rPr lang="it-IT" smtClean="0"/>
              <a:t>the size of the </a:t>
            </a:r>
            <a:r>
              <a:rPr lang="it-IT" smtClean="0">
                <a:solidFill>
                  <a:srgbClr val="FF0000"/>
                </a:solidFill>
              </a:rPr>
              <a:t>trials factor </a:t>
            </a:r>
            <a:r>
              <a:rPr lang="it-IT" smtClean="0"/>
              <a:t>at work in the search</a:t>
            </a:r>
          </a:p>
          <a:p>
            <a:pPr marL="971550" lvl="1" indent="-514350">
              <a:buFont typeface="+mj-lt"/>
              <a:buAutoNum type="arabicPeriod"/>
            </a:pPr>
            <a:r>
              <a:rPr lang="it-IT" smtClean="0"/>
              <a:t>the potential impact of </a:t>
            </a:r>
            <a:r>
              <a:rPr lang="it-IT" smtClean="0">
                <a:solidFill>
                  <a:srgbClr val="FF0000"/>
                </a:solidFill>
              </a:rPr>
              <a:t>unknown or ill-quantifiable systematics</a:t>
            </a:r>
          </a:p>
          <a:p>
            <a:endParaRPr lang="it-IT" smtClean="0"/>
          </a:p>
          <a:p>
            <a:pPr>
              <a:buNone/>
            </a:pPr>
            <a:r>
              <a:rPr lang="it-IT" smtClean="0">
                <a:solidFill>
                  <a:srgbClr val="0070C0"/>
                </a:solidFill>
              </a:rPr>
              <a:t>	He could then derive a “reasonable” significance level that would account for the different factors at work, for each considered physics effect </a:t>
            </a:r>
            <a:r>
              <a:rPr lang="it-IT" b="1" smtClean="0">
                <a:solidFill>
                  <a:srgbClr val="1BB52A"/>
                </a:solidFill>
              </a:rPr>
              <a:t>[21]</a:t>
            </a:r>
          </a:p>
          <a:p>
            <a:endParaRPr lang="it-IT" smtClean="0"/>
          </a:p>
          <a:p>
            <a:pPr marL="0" indent="0">
              <a:buNone/>
            </a:pPr>
            <a:r>
              <a:rPr lang="it-IT" smtClean="0"/>
              <a:t>The approach is of course only meant to provoke a discussion, and the numbers in the table </a:t>
            </a:r>
            <a:r>
              <a:rPr lang="it-IT" smtClean="0">
                <a:solidFill>
                  <a:srgbClr val="FF0000"/>
                </a:solidFill>
              </a:rPr>
              <a:t>entirely debatable</a:t>
            </a:r>
            <a:r>
              <a:rPr lang="it-IT" smtClean="0"/>
              <a:t>. The message is however clear: </a:t>
            </a:r>
          </a:p>
          <a:p>
            <a:pPr marL="0" indent="0">
              <a:buNone/>
            </a:pPr>
            <a:r>
              <a:rPr lang="it-IT" b="1" smtClean="0"/>
              <a:t>we should beware of a “one-size-fits-all” standard</a:t>
            </a:r>
            <a:r>
              <a:rPr lang="it-IT" smtClean="0"/>
              <a:t>.</a:t>
            </a:r>
          </a:p>
          <a:p>
            <a:endParaRPr lang="it-IT" smtClean="0"/>
          </a:p>
          <a:p>
            <a:pPr>
              <a:buNone/>
            </a:pPr>
            <a:r>
              <a:rPr lang="it-IT" i="1" smtClean="0"/>
              <a:t>	I have slightly modified his original table to reflect my personal bias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 calcmode="lin" valueType="num">
                                      <p:cBhvr additive="base">
                                        <p:cTn id="1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706090"/>
          </a:xfrm>
        </p:spPr>
        <p:txBody>
          <a:bodyPr>
            <a:noAutofit/>
          </a:bodyPr>
          <a:lstStyle/>
          <a:p>
            <a:r>
              <a:rPr lang="it-IT" sz="3200" smtClean="0"/>
              <a:t>Table of Searches for New </a:t>
            </a:r>
            <a:r>
              <a:rPr lang="it-IT" sz="3200"/>
              <a:t>P</a:t>
            </a:r>
            <a:r>
              <a:rPr lang="it-IT" sz="3200" smtClean="0"/>
              <a:t>henomena</a:t>
            </a:r>
            <a:br>
              <a:rPr lang="it-IT" sz="3200" smtClean="0"/>
            </a:br>
            <a:r>
              <a:rPr lang="it-IT" sz="3200" smtClean="0"/>
              <a:t>and “Reasonable” Significance </a:t>
            </a:r>
            <a:r>
              <a:rPr lang="it-IT" sz="3200"/>
              <a:t>L</a:t>
            </a:r>
            <a:r>
              <a:rPr lang="it-IT" sz="3200" smtClean="0"/>
              <a:t>evels</a:t>
            </a:r>
            <a:endParaRPr lang="en-US" sz="320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160758085"/>
              </p:ext>
            </p:extLst>
          </p:nvPr>
        </p:nvGraphicFramePr>
        <p:xfrm>
          <a:off x="539552" y="1205056"/>
          <a:ext cx="8280920" cy="5608320"/>
        </p:xfrm>
        <a:graphic>
          <a:graphicData uri="http://schemas.openxmlformats.org/drawingml/2006/table">
            <a:tbl>
              <a:tblPr firstRow="1" bandRow="1">
                <a:tableStyleId>{5C22544A-7EE6-4342-B048-85BDC9FD1C3A}</a:tableStyleId>
              </a:tblPr>
              <a:tblGrid>
                <a:gridCol w="1863209"/>
                <a:gridCol w="1035115"/>
                <a:gridCol w="1242137"/>
                <a:gridCol w="1380153"/>
                <a:gridCol w="1380153"/>
                <a:gridCol w="1380153"/>
              </a:tblGrid>
              <a:tr h="541672">
                <a:tc>
                  <a:txBody>
                    <a:bodyPr/>
                    <a:lstStyle/>
                    <a:p>
                      <a:r>
                        <a:rPr lang="it-IT" sz="1600" smtClean="0"/>
                        <a:t>Search</a:t>
                      </a:r>
                      <a:endParaRPr lang="en-US" sz="1600"/>
                    </a:p>
                  </a:txBody>
                  <a:tcPr/>
                </a:tc>
                <a:tc>
                  <a:txBody>
                    <a:bodyPr/>
                    <a:lstStyle/>
                    <a:p>
                      <a:pPr algn="ctr"/>
                      <a:r>
                        <a:rPr lang="it-IT" sz="1600" smtClean="0"/>
                        <a:t>Surprise level</a:t>
                      </a:r>
                      <a:endParaRPr lang="en-US" sz="1600"/>
                    </a:p>
                  </a:txBody>
                  <a:tcPr/>
                </a:tc>
                <a:tc>
                  <a:txBody>
                    <a:bodyPr/>
                    <a:lstStyle/>
                    <a:p>
                      <a:pPr algn="ctr"/>
                      <a:r>
                        <a:rPr lang="it-IT" sz="1600" smtClean="0"/>
                        <a:t>Impact</a:t>
                      </a:r>
                      <a:endParaRPr lang="en-US" sz="1600"/>
                    </a:p>
                  </a:txBody>
                  <a:tcPr/>
                </a:tc>
                <a:tc>
                  <a:txBody>
                    <a:bodyPr/>
                    <a:lstStyle/>
                    <a:p>
                      <a:pPr algn="ctr"/>
                      <a:r>
                        <a:rPr lang="it-IT" sz="1600" smtClean="0"/>
                        <a:t>LEE</a:t>
                      </a:r>
                      <a:endParaRPr lang="en-US" sz="1600"/>
                    </a:p>
                  </a:txBody>
                  <a:tcPr/>
                </a:tc>
                <a:tc>
                  <a:txBody>
                    <a:bodyPr/>
                    <a:lstStyle/>
                    <a:p>
                      <a:pPr algn="ctr"/>
                      <a:r>
                        <a:rPr lang="it-IT" sz="1600" smtClean="0"/>
                        <a:t>Systematics</a:t>
                      </a:r>
                      <a:endParaRPr lang="en-US" sz="1600"/>
                    </a:p>
                  </a:txBody>
                  <a:tcPr/>
                </a:tc>
                <a:tc>
                  <a:txBody>
                    <a:bodyPr/>
                    <a:lstStyle/>
                    <a:p>
                      <a:pPr algn="ctr"/>
                      <a:r>
                        <a:rPr lang="it-IT" sz="1600" smtClean="0"/>
                        <a:t>Z-level</a:t>
                      </a:r>
                      <a:endParaRPr lang="en-US" sz="1600"/>
                    </a:p>
                  </a:txBody>
                  <a:tcPr/>
                </a:tc>
              </a:tr>
              <a:tr h="309527">
                <a:tc>
                  <a:txBody>
                    <a:bodyPr/>
                    <a:lstStyle/>
                    <a:p>
                      <a:r>
                        <a:rPr lang="it-IT" sz="1600" smtClean="0"/>
                        <a:t>Neutrino osc.</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High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Low</a:t>
                      </a:r>
                      <a:endParaRPr lang="en-US" sz="1600"/>
                    </a:p>
                  </a:txBody>
                  <a:tcPr/>
                </a:tc>
                <a:tc>
                  <a:txBody>
                    <a:bodyPr/>
                    <a:lstStyle/>
                    <a:p>
                      <a:pPr algn="ctr"/>
                      <a:r>
                        <a:rPr lang="it-IT" sz="1600" smtClean="0"/>
                        <a:t>4</a:t>
                      </a:r>
                      <a:endParaRPr lang="en-US" sz="1600"/>
                    </a:p>
                  </a:txBody>
                  <a:tcPr/>
                </a:tc>
              </a:tr>
              <a:tr h="309527">
                <a:tc>
                  <a:txBody>
                    <a:bodyPr/>
                    <a:lstStyle/>
                    <a:p>
                      <a:r>
                        <a:rPr lang="it-IT" sz="1600" smtClean="0"/>
                        <a:t>Bs oscillations</a:t>
                      </a:r>
                      <a:endParaRPr lang="en-US" sz="1600"/>
                    </a:p>
                  </a:txBody>
                  <a:tcPr/>
                </a:tc>
                <a:tc>
                  <a:txBody>
                    <a:bodyPr/>
                    <a:lstStyle/>
                    <a:p>
                      <a:pPr algn="ctr"/>
                      <a:r>
                        <a:rPr lang="it-IT" sz="1600" smtClean="0"/>
                        <a:t>Low</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Low</a:t>
                      </a:r>
                      <a:endParaRPr lang="en-US" sz="1600"/>
                    </a:p>
                  </a:txBody>
                  <a:tcPr/>
                </a:tc>
                <a:tc>
                  <a:txBody>
                    <a:bodyPr/>
                    <a:lstStyle/>
                    <a:p>
                      <a:pPr algn="ctr"/>
                      <a:r>
                        <a:rPr lang="it-IT" sz="1600" smtClean="0"/>
                        <a:t>4</a:t>
                      </a:r>
                      <a:endParaRPr lang="en-US" sz="1600"/>
                    </a:p>
                  </a:txBody>
                  <a:tcPr/>
                </a:tc>
              </a:tr>
              <a:tr h="309527">
                <a:tc>
                  <a:txBody>
                    <a:bodyPr/>
                    <a:lstStyle/>
                    <a:p>
                      <a:r>
                        <a:rPr lang="it-IT" sz="1600" smtClean="0"/>
                        <a:t>Single</a:t>
                      </a:r>
                      <a:r>
                        <a:rPr lang="it-IT" sz="1600" baseline="0" smtClean="0"/>
                        <a:t> top</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Low</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Low</a:t>
                      </a:r>
                      <a:endParaRPr lang="en-US" sz="1600"/>
                    </a:p>
                  </a:txBody>
                  <a:tcPr/>
                </a:tc>
                <a:tc>
                  <a:txBody>
                    <a:bodyPr/>
                    <a:lstStyle/>
                    <a:p>
                      <a:pPr algn="ctr"/>
                      <a:r>
                        <a:rPr lang="it-IT" sz="1600" smtClean="0">
                          <a:solidFill>
                            <a:schemeClr val="tx1"/>
                          </a:solidFill>
                        </a:rPr>
                        <a:t>3</a:t>
                      </a:r>
                      <a:endParaRPr lang="en-US" sz="1600">
                        <a:solidFill>
                          <a:schemeClr val="tx1"/>
                        </a:solidFill>
                      </a:endParaRPr>
                    </a:p>
                  </a:txBody>
                  <a:tcPr/>
                </a:tc>
              </a:tr>
              <a:tr h="309527">
                <a:tc>
                  <a:txBody>
                    <a:bodyPr/>
                    <a:lstStyle/>
                    <a:p>
                      <a:r>
                        <a:rPr lang="it-IT" sz="1600" smtClean="0"/>
                        <a:t>B</a:t>
                      </a:r>
                      <a:r>
                        <a:rPr lang="it-IT" sz="1600" baseline="-25000" smtClean="0"/>
                        <a:t>s</a:t>
                      </a:r>
                      <a:r>
                        <a:rPr lang="it-IT" sz="1600" smtClean="0">
                          <a:sym typeface="Wingdings" pitchFamily="2" charset="2"/>
                        </a:rPr>
                        <a:t></a:t>
                      </a:r>
                      <a:r>
                        <a:rPr lang="el-GR" sz="1600" smtClean="0">
                          <a:sym typeface="Wingdings" pitchFamily="2" charset="2"/>
                        </a:rPr>
                        <a:t>μμ</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Medium</a:t>
                      </a:r>
                      <a:endParaRPr lang="en-US" sz="1600"/>
                    </a:p>
                  </a:txBody>
                  <a:tcPr/>
                </a:tc>
                <a:tc>
                  <a:txBody>
                    <a:bodyPr/>
                    <a:lstStyle/>
                    <a:p>
                      <a:pPr algn="ctr"/>
                      <a:r>
                        <a:rPr lang="it-IT" sz="1600" smtClean="0">
                          <a:solidFill>
                            <a:schemeClr val="tx1"/>
                          </a:solidFill>
                        </a:rPr>
                        <a:t>3</a:t>
                      </a:r>
                      <a:endParaRPr lang="en-US" sz="1600">
                        <a:solidFill>
                          <a:schemeClr val="tx1"/>
                        </a:solidFill>
                      </a:endParaRPr>
                    </a:p>
                  </a:txBody>
                  <a:tcPr/>
                </a:tc>
              </a:tr>
              <a:tr h="309527">
                <a:tc>
                  <a:txBody>
                    <a:bodyPr/>
                    <a:lstStyle/>
                    <a:p>
                      <a:r>
                        <a:rPr lang="it-IT" sz="1600" smtClean="0"/>
                        <a:t>Higgs search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Very high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Medium</a:t>
                      </a:r>
                      <a:endParaRPr lang="en-US" sz="1600"/>
                    </a:p>
                  </a:txBody>
                  <a:tcPr/>
                </a:tc>
                <a:tc>
                  <a:txBody>
                    <a:bodyPr/>
                    <a:lstStyle/>
                    <a:p>
                      <a:pPr algn="ctr"/>
                      <a:r>
                        <a:rPr lang="it-IT" sz="1600" smtClean="0">
                          <a:solidFill>
                            <a:schemeClr val="tx1"/>
                          </a:solidFill>
                        </a:rPr>
                        <a:t>5</a:t>
                      </a:r>
                      <a:endParaRPr lang="en-US" sz="1600">
                        <a:solidFill>
                          <a:schemeClr val="tx1"/>
                        </a:solidFill>
                      </a:endParaRPr>
                    </a:p>
                  </a:txBody>
                  <a:tcPr/>
                </a:tc>
              </a:tr>
              <a:tr h="309527">
                <a:tc>
                  <a:txBody>
                    <a:bodyPr/>
                    <a:lstStyle/>
                    <a:p>
                      <a:r>
                        <a:rPr lang="it-IT" sz="1600" smtClean="0"/>
                        <a:t>SUSY</a:t>
                      </a:r>
                      <a:r>
                        <a:rPr lang="it-IT" sz="1600" baseline="0" smtClean="0"/>
                        <a:t> searches</a:t>
                      </a:r>
                      <a:endParaRPr lang="en-US" sz="1600"/>
                    </a:p>
                  </a:txBody>
                  <a:tcPr/>
                </a:tc>
                <a:tc>
                  <a:txBody>
                    <a:bodyPr/>
                    <a:lstStyle/>
                    <a:p>
                      <a:pPr algn="ctr"/>
                      <a:r>
                        <a:rPr lang="it-IT" sz="1600" smtClean="0"/>
                        <a:t>High</a:t>
                      </a:r>
                      <a:endParaRPr lang="en-US" sz="1600"/>
                    </a:p>
                  </a:txBody>
                  <a:tcPr/>
                </a:tc>
                <a:tc>
                  <a:txBody>
                    <a:bodyPr/>
                    <a:lstStyle/>
                    <a:p>
                      <a:pPr algn="ctr"/>
                      <a:r>
                        <a:rPr lang="it-IT" sz="1600" smtClean="0"/>
                        <a:t>Very high</a:t>
                      </a:r>
                      <a:endParaRPr lang="en-US" sz="1600"/>
                    </a:p>
                  </a:txBody>
                  <a:tcPr/>
                </a:tc>
                <a:tc>
                  <a:txBody>
                    <a:bodyPr/>
                    <a:lstStyle/>
                    <a:p>
                      <a:pPr algn="ctr"/>
                      <a:r>
                        <a:rPr lang="it-IT" sz="1600" smtClean="0"/>
                        <a:t>Very high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solidFill>
                            <a:schemeClr val="tx1"/>
                          </a:solidFill>
                        </a:rPr>
                        <a:t>7</a:t>
                      </a:r>
                      <a:endParaRPr lang="en-US" sz="1600">
                        <a:solidFill>
                          <a:schemeClr val="tx1"/>
                        </a:solidFill>
                      </a:endParaRPr>
                    </a:p>
                  </a:txBody>
                  <a:tcPr/>
                </a:tc>
              </a:tr>
              <a:tr h="309527">
                <a:tc>
                  <a:txBody>
                    <a:bodyPr/>
                    <a:lstStyle/>
                    <a:p>
                      <a:r>
                        <a:rPr lang="it-IT" sz="1600" smtClean="0"/>
                        <a:t>Pentaquark</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solidFill>
                            <a:schemeClr val="tx1"/>
                          </a:solidFill>
                        </a:rPr>
                        <a:t>7</a:t>
                      </a:r>
                      <a:endParaRPr lang="en-US" sz="1600">
                        <a:solidFill>
                          <a:schemeClr val="tx1"/>
                        </a:solidFill>
                      </a:endParaRPr>
                    </a:p>
                  </a:txBody>
                  <a:tcPr/>
                </a:tc>
              </a:tr>
              <a:tr h="309527">
                <a:tc>
                  <a:txBody>
                    <a:bodyPr/>
                    <a:lstStyle/>
                    <a:p>
                      <a:r>
                        <a:rPr lang="it-IT" sz="1600" smtClean="0"/>
                        <a:t>G-2 anomaly</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High</a:t>
                      </a:r>
                      <a:endParaRPr lang="en-US" sz="1600"/>
                    </a:p>
                  </a:txBody>
                  <a:tcPr/>
                </a:tc>
                <a:tc>
                  <a:txBody>
                    <a:bodyPr/>
                    <a:lstStyle/>
                    <a:p>
                      <a:pPr algn="ctr"/>
                      <a:r>
                        <a:rPr lang="it-IT" sz="1600" smtClean="0">
                          <a:solidFill>
                            <a:schemeClr val="tx1"/>
                          </a:solidFill>
                        </a:rPr>
                        <a:t>5</a:t>
                      </a:r>
                      <a:endParaRPr lang="en-US" sz="1600">
                        <a:solidFill>
                          <a:schemeClr val="tx1"/>
                        </a:solidFill>
                      </a:endParaRPr>
                    </a:p>
                  </a:txBody>
                  <a:tcPr/>
                </a:tc>
              </a:tr>
              <a:tr h="309527">
                <a:tc>
                  <a:txBody>
                    <a:bodyPr/>
                    <a:lstStyle/>
                    <a:p>
                      <a:r>
                        <a:rPr lang="it-IT" sz="1600" smtClean="0"/>
                        <a:t>H spin &gt;0</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Low</a:t>
                      </a:r>
                      <a:endParaRPr lang="en-US" sz="1600"/>
                    </a:p>
                  </a:txBody>
                  <a:tcPr/>
                </a:tc>
                <a:tc>
                  <a:txBody>
                    <a:bodyPr/>
                    <a:lstStyle/>
                    <a:p>
                      <a:pPr algn="ctr"/>
                      <a:r>
                        <a:rPr lang="it-IT" sz="1600" smtClean="0"/>
                        <a:t>4</a:t>
                      </a:r>
                      <a:endParaRPr lang="en-US" sz="1600"/>
                    </a:p>
                  </a:txBody>
                  <a:tcPr/>
                </a:tc>
              </a:tr>
              <a:tr h="309527">
                <a:tc>
                  <a:txBody>
                    <a:bodyPr/>
                    <a:lstStyle/>
                    <a:p>
                      <a:r>
                        <a:rPr lang="it-IT" sz="1600" smtClean="0"/>
                        <a:t>4th gen fermions</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Low</a:t>
                      </a:r>
                      <a:endParaRPr lang="en-US" sz="1600"/>
                    </a:p>
                  </a:txBody>
                  <a:tcPr/>
                </a:tc>
                <a:tc>
                  <a:txBody>
                    <a:bodyPr/>
                    <a:lstStyle/>
                    <a:p>
                      <a:pPr algn="ctr"/>
                      <a:r>
                        <a:rPr lang="it-IT" sz="1600" smtClean="0"/>
                        <a:t>6</a:t>
                      </a:r>
                      <a:endParaRPr lang="en-US" sz="1600"/>
                    </a:p>
                  </a:txBody>
                  <a:tcPr/>
                </a:tc>
              </a:tr>
              <a:tr h="309527">
                <a:tc>
                  <a:txBody>
                    <a:bodyPr/>
                    <a:lstStyle/>
                    <a:p>
                      <a:r>
                        <a:rPr lang="it-IT" sz="1600" smtClean="0"/>
                        <a:t>V&gt;c neutrinos</a:t>
                      </a:r>
                      <a:endParaRPr lang="en-US" sz="1600"/>
                    </a:p>
                  </a:txBody>
                  <a:tcPr/>
                </a:tc>
                <a:tc>
                  <a:txBody>
                    <a:bodyPr/>
                    <a:lstStyle/>
                    <a:p>
                      <a:pPr algn="ctr"/>
                      <a:r>
                        <a:rPr lang="it-IT" sz="1600" smtClean="0"/>
                        <a:t>Huge</a:t>
                      </a:r>
                      <a:endParaRPr lang="en-US" sz="1600"/>
                    </a:p>
                  </a:txBody>
                  <a:tcPr/>
                </a:tc>
                <a:tc>
                  <a:txBody>
                    <a:bodyPr/>
                    <a:lstStyle/>
                    <a:p>
                      <a:pPr algn="ctr"/>
                      <a:r>
                        <a:rPr lang="it-IT" sz="1600" smtClean="0"/>
                        <a:t>Huge</a:t>
                      </a:r>
                      <a:endParaRPr lang="en-US" sz="1600"/>
                    </a:p>
                  </a:txBody>
                  <a:tcPr/>
                </a:tc>
                <a:tc>
                  <a:txBody>
                    <a:bodyPr/>
                    <a:lstStyle/>
                    <a:p>
                      <a:pPr algn="ctr"/>
                      <a:r>
                        <a:rPr lang="it-IT" sz="1600" smtClean="0"/>
                        <a:t>Absent</a:t>
                      </a:r>
                      <a:endParaRPr lang="en-US" sz="1600"/>
                    </a:p>
                  </a:txBody>
                  <a:tcPr/>
                </a:tc>
                <a:tc>
                  <a:txBody>
                    <a:bodyPr/>
                    <a:lstStyle/>
                    <a:p>
                      <a:pPr algn="ctr"/>
                      <a:r>
                        <a:rPr lang="it-IT" sz="1600" smtClean="0"/>
                        <a:t>Very</a:t>
                      </a:r>
                      <a:r>
                        <a:rPr lang="it-IT" sz="1600" baseline="0" smtClean="0"/>
                        <a:t> high</a:t>
                      </a:r>
                      <a:endParaRPr lang="en-US" sz="1600"/>
                    </a:p>
                  </a:txBody>
                  <a:tcPr/>
                </a:tc>
                <a:tc>
                  <a:txBody>
                    <a:bodyPr/>
                    <a:lstStyle/>
                    <a:p>
                      <a:pPr algn="ctr"/>
                      <a:r>
                        <a:rPr lang="it-IT" sz="1600" smtClean="0">
                          <a:solidFill>
                            <a:srgbClr val="FF0000"/>
                          </a:solidFill>
                        </a:rPr>
                        <a:t>THTQ</a:t>
                      </a:r>
                      <a:endParaRPr lang="en-US" sz="1600">
                        <a:solidFill>
                          <a:srgbClr val="FF0000"/>
                        </a:solidFill>
                      </a:endParaRPr>
                    </a:p>
                  </a:txBody>
                  <a:tcPr/>
                </a:tc>
              </a:tr>
              <a:tr h="309527">
                <a:tc>
                  <a:txBody>
                    <a:bodyPr/>
                    <a:lstStyle/>
                    <a:p>
                      <a:r>
                        <a:rPr lang="it-IT" sz="1600" smtClean="0"/>
                        <a:t>Direct</a:t>
                      </a:r>
                      <a:r>
                        <a:rPr lang="it-IT" sz="1600" baseline="0" smtClean="0"/>
                        <a:t> DM search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High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High</a:t>
                      </a:r>
                      <a:endParaRPr lang="en-US" sz="1600"/>
                    </a:p>
                  </a:txBody>
                  <a:tcPr/>
                </a:tc>
                <a:tc>
                  <a:txBody>
                    <a:bodyPr/>
                    <a:lstStyle/>
                    <a:p>
                      <a:pPr algn="ctr"/>
                      <a:r>
                        <a:rPr lang="it-IT" sz="1600" smtClean="0"/>
                        <a:t>5</a:t>
                      </a:r>
                      <a:endParaRPr lang="en-US" sz="1600"/>
                    </a:p>
                  </a:txBody>
                  <a:tcPr/>
                </a:tc>
              </a:tr>
              <a:tr h="309527">
                <a:tc>
                  <a:txBody>
                    <a:bodyPr/>
                    <a:lstStyle/>
                    <a:p>
                      <a:r>
                        <a:rPr lang="it-IT" sz="1600" smtClean="0"/>
                        <a:t>Dark energy</a:t>
                      </a:r>
                      <a:endParaRPr lang="en-US" sz="1600"/>
                    </a:p>
                  </a:txBody>
                  <a:tcPr/>
                </a:tc>
                <a:tc>
                  <a:txBody>
                    <a:bodyPr/>
                    <a:lstStyle/>
                    <a:p>
                      <a:pPr algn="ctr"/>
                      <a:r>
                        <a:rPr lang="it-IT" sz="1600" smtClean="0"/>
                        <a:t>High</a:t>
                      </a:r>
                      <a:endParaRPr lang="en-US" sz="1600"/>
                    </a:p>
                  </a:txBody>
                  <a:tcPr/>
                </a:tc>
                <a:tc>
                  <a:txBody>
                    <a:bodyPr/>
                    <a:lstStyle/>
                    <a:p>
                      <a:pPr algn="ctr"/>
                      <a:r>
                        <a:rPr lang="it-IT" sz="1600" smtClean="0"/>
                        <a:t>Very</a:t>
                      </a:r>
                      <a:r>
                        <a:rPr lang="it-IT" sz="1600" baseline="0" smtClean="0"/>
                        <a:t> high</a:t>
                      </a:r>
                      <a:endParaRPr lang="en-US" sz="1600"/>
                    </a:p>
                  </a:txBody>
                  <a:tcPr/>
                </a:tc>
                <a:tc>
                  <a:txBody>
                    <a:bodyPr/>
                    <a:lstStyle/>
                    <a:p>
                      <a:pPr algn="ctr"/>
                      <a:r>
                        <a:rPr lang="it-IT" sz="1600" smtClean="0"/>
                        <a:t>Medium</a:t>
                      </a:r>
                      <a:endParaRPr lang="en-US" sz="1600"/>
                    </a:p>
                  </a:txBody>
                  <a:tcPr/>
                </a:tc>
                <a:tc>
                  <a:txBody>
                    <a:bodyPr/>
                    <a:lstStyle/>
                    <a:p>
                      <a:pPr algn="ctr"/>
                      <a:r>
                        <a:rPr lang="it-IT" sz="1600" smtClean="0"/>
                        <a:t>High</a:t>
                      </a:r>
                      <a:endParaRPr lang="en-US" sz="1600"/>
                    </a:p>
                  </a:txBody>
                  <a:tcPr/>
                </a:tc>
                <a:tc>
                  <a:txBody>
                    <a:bodyPr/>
                    <a:lstStyle/>
                    <a:p>
                      <a:pPr algn="ctr"/>
                      <a:r>
                        <a:rPr lang="it-IT" sz="1600" smtClean="0"/>
                        <a:t>6</a:t>
                      </a:r>
                      <a:endParaRPr lang="en-US" sz="1600"/>
                    </a:p>
                  </a:txBody>
                  <a:tcPr/>
                </a:tc>
              </a:tr>
              <a:tr h="309527">
                <a:tc>
                  <a:txBody>
                    <a:bodyPr/>
                    <a:lstStyle/>
                    <a:p>
                      <a:r>
                        <a:rPr lang="it-IT" sz="1600" smtClean="0"/>
                        <a:t>750 GeV boson</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High</a:t>
                      </a:r>
                      <a:endParaRPr lang="en-US" sz="1600"/>
                    </a:p>
                  </a:txBody>
                  <a:tcPr/>
                </a:tc>
                <a:tc>
                  <a:txBody>
                    <a:bodyPr/>
                    <a:lstStyle/>
                    <a:p>
                      <a:pPr algn="ctr"/>
                      <a:r>
                        <a:rPr lang="it-IT" sz="1600" smtClean="0"/>
                        <a:t>Low</a:t>
                      </a:r>
                      <a:endParaRPr lang="en-US" sz="1600"/>
                    </a:p>
                  </a:txBody>
                  <a:tcPr/>
                </a:tc>
                <a:tc>
                  <a:txBody>
                    <a:bodyPr/>
                    <a:lstStyle/>
                    <a:p>
                      <a:pPr algn="ctr"/>
                      <a:r>
                        <a:rPr lang="it-IT" sz="1600" smtClean="0"/>
                        <a:t>6</a:t>
                      </a:r>
                      <a:endParaRPr lang="en-US" sz="1600"/>
                    </a:p>
                  </a:txBody>
                  <a:tcPr/>
                </a:tc>
              </a:tr>
              <a:tr h="309527">
                <a:tc>
                  <a:txBody>
                    <a:bodyPr/>
                    <a:lstStyle/>
                    <a:p>
                      <a:r>
                        <a:rPr lang="it-IT" sz="1600" smtClean="0"/>
                        <a:t>Grav. waves</a:t>
                      </a:r>
                      <a:endParaRPr lang="en-US" sz="1600"/>
                    </a:p>
                  </a:txBody>
                  <a:tcPr/>
                </a:tc>
                <a:tc>
                  <a:txBody>
                    <a:bodyPr/>
                    <a:lstStyle/>
                    <a:p>
                      <a:pPr algn="ctr"/>
                      <a:r>
                        <a:rPr lang="it-IT" sz="1600" smtClean="0"/>
                        <a:t>Low</a:t>
                      </a:r>
                      <a:endParaRPr lang="en-US" sz="1600"/>
                    </a:p>
                  </a:txBody>
                  <a:tcPr/>
                </a:tc>
                <a:tc>
                  <a:txBody>
                    <a:bodyPr/>
                    <a:lstStyle/>
                    <a:p>
                      <a:pPr algn="ctr"/>
                      <a:r>
                        <a:rPr lang="it-IT" sz="1600" smtClean="0"/>
                        <a:t>High</a:t>
                      </a:r>
                      <a:endParaRPr lang="en-US" sz="1600"/>
                    </a:p>
                  </a:txBody>
                  <a:tcPr/>
                </a:tc>
                <a:tc>
                  <a:txBody>
                    <a:bodyPr/>
                    <a:lstStyle/>
                    <a:p>
                      <a:pPr algn="ctr"/>
                      <a:r>
                        <a:rPr lang="it-IT" sz="1600" smtClean="0"/>
                        <a:t>Huge</a:t>
                      </a:r>
                      <a:endParaRPr lang="en-US" sz="1600"/>
                    </a:p>
                  </a:txBody>
                  <a:tcPr/>
                </a:tc>
                <a:tc>
                  <a:txBody>
                    <a:bodyPr/>
                    <a:lstStyle/>
                    <a:p>
                      <a:pPr algn="ctr"/>
                      <a:r>
                        <a:rPr lang="it-IT" sz="1600" smtClean="0"/>
                        <a:t>High</a:t>
                      </a:r>
                      <a:endParaRPr lang="en-US" sz="1600"/>
                    </a:p>
                  </a:txBody>
                  <a:tcPr/>
                </a:tc>
                <a:tc>
                  <a:txBody>
                    <a:bodyPr/>
                    <a:lstStyle/>
                    <a:p>
                      <a:pPr algn="ctr"/>
                      <a:r>
                        <a:rPr lang="it-IT" sz="1600" smtClean="0"/>
                        <a:t>7</a:t>
                      </a:r>
                      <a:endParaRPr lang="en-US" sz="1600"/>
                    </a:p>
                  </a:txBody>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Conclusions	</a:t>
            </a:r>
            <a:endParaRPr lang="en-US"/>
          </a:p>
        </p:txBody>
      </p:sp>
      <p:sp>
        <p:nvSpPr>
          <p:cNvPr id="3" name="Segnaposto contenuto 2"/>
          <p:cNvSpPr>
            <a:spLocks noGrp="1"/>
          </p:cNvSpPr>
          <p:nvPr>
            <p:ph idx="1"/>
          </p:nvPr>
        </p:nvSpPr>
        <p:spPr>
          <a:xfrm>
            <a:off x="179512" y="1124744"/>
            <a:ext cx="8964488" cy="5733256"/>
          </a:xfrm>
        </p:spPr>
        <p:txBody>
          <a:bodyPr>
            <a:normAutofit fontScale="55000" lnSpcReduction="20000"/>
          </a:bodyPr>
          <a:lstStyle/>
          <a:p>
            <a:r>
              <a:rPr lang="it-IT" smtClean="0"/>
              <a:t>48 years after the first suggestion of a 5-sigma threshold for discovery claims, and 22 years after the start of its consistent application, the criterion appears inadequate</a:t>
            </a:r>
          </a:p>
          <a:p>
            <a:pPr lvl="1"/>
            <a:r>
              <a:rPr lang="it-IT" smtClean="0"/>
              <a:t>It </a:t>
            </a:r>
            <a:r>
              <a:rPr lang="it-IT" smtClean="0">
                <a:solidFill>
                  <a:srgbClr val="FF0000"/>
                </a:solidFill>
              </a:rPr>
              <a:t>does not protect  from steep claims</a:t>
            </a:r>
            <a:r>
              <a:rPr lang="it-IT" smtClean="0"/>
              <a:t> that later peter out</a:t>
            </a:r>
          </a:p>
          <a:p>
            <a:pPr lvl="1"/>
            <a:r>
              <a:rPr lang="it-IT" smtClean="0"/>
              <a:t>It </a:t>
            </a:r>
            <a:r>
              <a:rPr lang="it-IT" smtClean="0">
                <a:solidFill>
                  <a:srgbClr val="FF0000"/>
                </a:solidFill>
              </a:rPr>
              <a:t>delays acceptance of uncontroversial finds</a:t>
            </a:r>
          </a:p>
          <a:p>
            <a:pPr lvl="1"/>
            <a:r>
              <a:rPr lang="it-IT" smtClean="0"/>
              <a:t>It </a:t>
            </a:r>
            <a:r>
              <a:rPr lang="it-IT" smtClean="0">
                <a:solidFill>
                  <a:srgbClr val="FF0000"/>
                </a:solidFill>
              </a:rPr>
              <a:t>is arbitrary</a:t>
            </a:r>
            <a:r>
              <a:rPr lang="it-IT" smtClean="0"/>
              <a:t> and illogical in many aspects</a:t>
            </a:r>
          </a:p>
          <a:p>
            <a:pPr marL="457200" lvl="1" indent="0">
              <a:buNone/>
            </a:pPr>
            <a:endParaRPr lang="it-IT" smtClean="0"/>
          </a:p>
          <a:p>
            <a:r>
              <a:rPr lang="it-IT" smtClean="0"/>
              <a:t>Bayesian hypothesis testing does not offer a robust replacement, due to hard-to-circumvent prior dependence of conclusions</a:t>
            </a:r>
          </a:p>
          <a:p>
            <a:pPr marL="457200" lvl="1" indent="0">
              <a:buNone/>
            </a:pPr>
            <a:endParaRPr lang="it-IT" smtClean="0"/>
          </a:p>
          <a:p>
            <a:r>
              <a:rPr lang="it-IT" smtClean="0"/>
              <a:t>A single number never summarizes the situation of a measurement</a:t>
            </a:r>
          </a:p>
          <a:p>
            <a:pPr lvl="1"/>
            <a:r>
              <a:rPr lang="it-IT" smtClean="0"/>
              <a:t>experiments have started to publish their likelihoods, so combinations and interpretation get easier</a:t>
            </a:r>
          </a:p>
          <a:p>
            <a:endParaRPr lang="it-IT" smtClean="0"/>
          </a:p>
          <a:p>
            <a:r>
              <a:rPr lang="it-IT" smtClean="0"/>
              <a:t>My suggestion is that </a:t>
            </a:r>
            <a:r>
              <a:rPr lang="it-IT" smtClean="0">
                <a:solidFill>
                  <a:srgbClr val="0070C0"/>
                </a:solidFill>
              </a:rPr>
              <a:t>for each considered (relevant) search the community should seek a consensus on what could be an acceptable significance level </a:t>
            </a:r>
            <a:r>
              <a:rPr lang="it-IT" smtClean="0"/>
              <a:t>for a media-hitting claim</a:t>
            </a:r>
          </a:p>
          <a:p>
            <a:endParaRPr lang="it-IT" smtClean="0"/>
          </a:p>
          <a:p>
            <a:r>
              <a:rPr lang="it-IT" smtClean="0"/>
              <a:t>For searches of unknown effects and fishing expeditions, the </a:t>
            </a:r>
            <a:r>
              <a:rPr lang="it-IT" b="1" smtClean="0"/>
              <a:t>global </a:t>
            </a:r>
            <a:r>
              <a:rPr lang="it-IT" smtClean="0"/>
              <a:t>p-value is the only real weapon – but in most cases the trials factor is hard to quantify</a:t>
            </a:r>
          </a:p>
          <a:p>
            <a:endParaRPr lang="it-IT" smtClean="0"/>
          </a:p>
          <a:p>
            <a:r>
              <a:rPr lang="it-IT" smtClean="0"/>
              <a:t>Probably 5-sigma are insufficient for unpredicted effects, as large experiments look at thousands of distributions, multiple times, and </a:t>
            </a:r>
            <a:r>
              <a:rPr lang="it-IT" smtClean="0">
                <a:solidFill>
                  <a:srgbClr val="FF0000"/>
                </a:solidFill>
              </a:rPr>
              <a:t>the experiment-wide trials factor is extremely high</a:t>
            </a:r>
          </a:p>
        </p:txBody>
      </p:sp>
      <p:sp>
        <p:nvSpPr>
          <p:cNvPr id="4" name="CasellaDiTesto 3"/>
          <p:cNvSpPr txBox="1"/>
          <p:nvPr/>
        </p:nvSpPr>
        <p:spPr>
          <a:xfrm>
            <a:off x="1187624" y="2089879"/>
            <a:ext cx="7056784" cy="3139321"/>
          </a:xfrm>
          <a:prstGeom prst="rect">
            <a:avLst/>
          </a:prstGeom>
          <a:solidFill>
            <a:srgbClr val="FFFF00">
              <a:alpha val="49000"/>
            </a:srgbClr>
          </a:solidFill>
          <a:scene3d>
            <a:camera prst="orthographicFront">
              <a:rot lat="0" lon="0" rev="1800000"/>
            </a:camera>
            <a:lightRig rig="threePt" dir="t"/>
          </a:scene3d>
        </p:spPr>
        <p:txBody>
          <a:bodyPr wrap="square" rtlCol="0">
            <a:spAutoFit/>
          </a:bodyPr>
          <a:lstStyle/>
          <a:p>
            <a:r>
              <a:rPr lang="it-IT" sz="6000" b="1">
                <a:solidFill>
                  <a:srgbClr val="FF0000"/>
                </a:solidFill>
              </a:rPr>
              <a:t>Expect some </a:t>
            </a:r>
            <a:r>
              <a:rPr lang="it-IT" sz="6000" b="1">
                <a:solidFill>
                  <a:srgbClr val="0070C0"/>
                </a:solidFill>
              </a:rPr>
              <a:t>spurious</a:t>
            </a:r>
            <a:r>
              <a:rPr lang="it-IT" sz="6000" b="1">
                <a:solidFill>
                  <a:srgbClr val="FF0000"/>
                </a:solidFill>
              </a:rPr>
              <a:t> 5-sigma effect from the LHC soon!</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 calcmode="lin" valueType="num">
                                      <p:cBhvr additive="base">
                                        <p:cTn id="2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 calcmode="lin" valueType="num">
                                      <p:cBhvr additive="base">
                                        <p:cTn id="3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0" fill="hold"/>
                                        <p:tgtEl>
                                          <p:spTgt spid="4"/>
                                        </p:tgtEl>
                                        <p:attrNameLst>
                                          <p:attrName>ppt_x</p:attrName>
                                        </p:attrNameLst>
                                      </p:cBhvr>
                                      <p:tavLst>
                                        <p:tav tm="0">
                                          <p:val>
                                            <p:strVal val="#ppt_x"/>
                                          </p:val>
                                        </p:tav>
                                        <p:tav tm="100000">
                                          <p:val>
                                            <p:strVal val="#ppt_x"/>
                                          </p:val>
                                        </p:tav>
                                      </p:tavLst>
                                    </p:anim>
                                    <p:anim calcmode="lin" valueType="num">
                                      <p:cBhvr additive="base">
                                        <p:cTn id="42"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852936"/>
            <a:ext cx="8229600" cy="1143000"/>
          </a:xfrm>
        </p:spPr>
        <p:txBody>
          <a:bodyPr/>
          <a:lstStyle/>
          <a:p>
            <a:r>
              <a:rPr lang="it-IT" smtClean="0"/>
              <a:t>Thank you for your attention!</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Notes</a:t>
            </a:r>
            <a:endParaRPr lang="en-US"/>
          </a:p>
        </p:txBody>
      </p:sp>
      <p:sp>
        <p:nvSpPr>
          <p:cNvPr id="3" name="Segnaposto contenuto 2"/>
          <p:cNvSpPr>
            <a:spLocks noGrp="1"/>
          </p:cNvSpPr>
          <p:nvPr>
            <p:ph idx="1"/>
          </p:nvPr>
        </p:nvSpPr>
        <p:spPr>
          <a:xfrm>
            <a:off x="0" y="1368152"/>
            <a:ext cx="9144000" cy="5733256"/>
          </a:xfrm>
        </p:spPr>
        <p:txBody>
          <a:bodyPr>
            <a:normAutofit fontScale="62500" lnSpcReduction="20000"/>
          </a:bodyPr>
          <a:lstStyle/>
          <a:p>
            <a:pPr>
              <a:buNone/>
            </a:pPr>
            <a:r>
              <a:rPr lang="it-IT" smtClean="0"/>
              <a:t>	A few facts are worth noticing:</a:t>
            </a:r>
          </a:p>
          <a:p>
            <a:endParaRPr lang="it-IT" smtClean="0"/>
          </a:p>
          <a:p>
            <a:pPr lvl="1"/>
            <a:r>
              <a:rPr lang="it-IT" smtClean="0"/>
              <a:t>the convention is to use a </a:t>
            </a:r>
            <a:r>
              <a:rPr lang="it-IT" smtClean="0">
                <a:solidFill>
                  <a:srgbClr val="FF0000"/>
                </a:solidFill>
              </a:rPr>
              <a:t>“one-tailed” Gaussian</a:t>
            </a:r>
            <a:r>
              <a:rPr lang="it-IT" smtClean="0"/>
              <a:t>: we do not consider departures of the data </a:t>
            </a:r>
            <a:r>
              <a:rPr lang="it-IT" b="1" smtClean="0"/>
              <a:t>X</a:t>
            </a:r>
            <a:r>
              <a:rPr lang="it-IT" smtClean="0"/>
              <a:t> from their expected value under H</a:t>
            </a:r>
            <a:r>
              <a:rPr lang="it-IT" baseline="-25000" smtClean="0"/>
              <a:t>0</a:t>
            </a:r>
            <a:r>
              <a:rPr lang="it-IT" smtClean="0"/>
              <a:t> in the </a:t>
            </a:r>
            <a:r>
              <a:rPr lang="it-IT" i="1" smtClean="0"/>
              <a:t>un-interesting direction</a:t>
            </a:r>
          </a:p>
          <a:p>
            <a:pPr lvl="2"/>
            <a:r>
              <a:rPr lang="it-IT" smtClean="0"/>
              <a:t>Hence “negative significances” are mathematically well defined, but we do not care about them</a:t>
            </a:r>
          </a:p>
          <a:p>
            <a:pPr lvl="1"/>
            <a:endParaRPr lang="it-IT" smtClean="0"/>
          </a:p>
          <a:p>
            <a:pPr lvl="1"/>
            <a:r>
              <a:rPr lang="it-IT" smtClean="0"/>
              <a:t>the conversion of </a:t>
            </a:r>
            <a:r>
              <a:rPr lang="it-IT" b="1" smtClean="0"/>
              <a:t>p</a:t>
            </a:r>
            <a:r>
              <a:rPr lang="it-IT" smtClean="0"/>
              <a:t> into </a:t>
            </a:r>
            <a:r>
              <a:rPr lang="it-IT" b="1"/>
              <a:t>z</a:t>
            </a:r>
            <a:r>
              <a:rPr lang="en-US" smtClean="0"/>
              <a:t> is fixed and independent of experimental detail. As such, </a:t>
            </a:r>
            <a:r>
              <a:rPr lang="en-US" smtClean="0">
                <a:solidFill>
                  <a:srgbClr val="0070C0"/>
                </a:solidFill>
              </a:rPr>
              <a:t>using z=</a:t>
            </a:r>
            <a:r>
              <a:rPr lang="el-GR" smtClean="0">
                <a:solidFill>
                  <a:srgbClr val="0070C0"/>
                </a:solidFill>
              </a:rPr>
              <a:t>Νσ</a:t>
            </a:r>
            <a:r>
              <a:rPr lang="it-IT" smtClean="0">
                <a:solidFill>
                  <a:srgbClr val="0070C0"/>
                </a:solidFill>
              </a:rPr>
              <a:t> rather than p is </a:t>
            </a:r>
            <a:r>
              <a:rPr lang="it-IT" b="1" smtClean="0">
                <a:solidFill>
                  <a:srgbClr val="0070C0"/>
                </a:solidFill>
              </a:rPr>
              <a:t>just a shortcut </a:t>
            </a:r>
            <a:r>
              <a:rPr lang="it-IT" smtClean="0">
                <a:solidFill>
                  <a:srgbClr val="0070C0"/>
                </a:solidFill>
              </a:rPr>
              <a:t>to avoid handling numbers with many digits</a:t>
            </a:r>
            <a:r>
              <a:rPr lang="it-IT" smtClean="0"/>
              <a:t>: </a:t>
            </a:r>
          </a:p>
          <a:p>
            <a:pPr lvl="1">
              <a:buNone/>
            </a:pPr>
            <a:r>
              <a:rPr lang="it-IT" smtClean="0"/>
              <a:t>	we prefer to say “5</a:t>
            </a:r>
            <a:r>
              <a:rPr lang="el-GR" smtClean="0"/>
              <a:t>σ</a:t>
            </a:r>
            <a:r>
              <a:rPr lang="it-IT" smtClean="0"/>
              <a:t>” than “0.00000029” just as we prefer to say “a nanometer” instead than “0.000000001 meters” or “a Petabyte” instead than “1000000000000 bytes”</a:t>
            </a:r>
          </a:p>
          <a:p>
            <a:pPr lvl="1"/>
            <a:endParaRPr lang="it-IT" smtClean="0"/>
          </a:p>
          <a:p>
            <a:pPr lvl="1"/>
            <a:r>
              <a:rPr lang="it-IT" smtClean="0"/>
              <a:t>The whole construction rests on a proper definition of the p-value. </a:t>
            </a:r>
            <a:r>
              <a:rPr lang="it-IT" smtClean="0">
                <a:solidFill>
                  <a:srgbClr val="FF0000"/>
                </a:solidFill>
              </a:rPr>
              <a:t>Any shortcoming of the properties of p </a:t>
            </a:r>
            <a:r>
              <a:rPr lang="it-IT" smtClean="0"/>
              <a:t>(</a:t>
            </a:r>
            <a:r>
              <a:rPr lang="it-IT" i="1" smtClean="0"/>
              <a:t>e.g</a:t>
            </a:r>
            <a:r>
              <a:rPr lang="it-IT" smtClean="0"/>
              <a:t>. a tiny non-flatness of its PDF under the null hypothesis) </a:t>
            </a:r>
            <a:r>
              <a:rPr lang="it-IT" smtClean="0">
                <a:solidFill>
                  <a:srgbClr val="FF0000"/>
                </a:solidFill>
              </a:rPr>
              <a:t>totally invalidates the meaning of the derived N</a:t>
            </a:r>
            <a:r>
              <a:rPr lang="el-GR" smtClean="0">
                <a:solidFill>
                  <a:srgbClr val="FF0000"/>
                </a:solidFill>
              </a:rPr>
              <a:t>σ</a:t>
            </a:r>
            <a:endParaRPr lang="it-IT" smtClean="0">
              <a:solidFill>
                <a:srgbClr val="FF0000"/>
              </a:solidFill>
            </a:endParaRPr>
          </a:p>
          <a:p>
            <a:pPr lvl="2"/>
            <a:r>
              <a:rPr lang="it-IT" smtClean="0"/>
              <a:t>In particular, using “sigma” units does in no way mean we are espousing some kind of Gaussian approximation for our test statistic or in other parts of our problem. </a:t>
            </a:r>
            <a:r>
              <a:rPr lang="it-IT" smtClean="0">
                <a:solidFill>
                  <a:srgbClr val="0070C0"/>
                </a:solidFill>
              </a:rPr>
              <a:t>Care required here, as many are still led to confusion on this bit</a:t>
            </a:r>
          </a:p>
          <a:p>
            <a:pPr lvl="2"/>
            <a:endParaRPr lang="it-IT" smtClean="0"/>
          </a:p>
          <a:p>
            <a:pPr lvl="1"/>
            <a:r>
              <a:rPr lang="it-IT" u="sng" smtClean="0"/>
              <a:t>The “</a:t>
            </a:r>
            <a:r>
              <a:rPr lang="it-IT" i="1" u="sng" smtClean="0"/>
              <a:t>probability of the data</a:t>
            </a:r>
            <a:r>
              <a:rPr lang="it-IT" u="sng" smtClean="0"/>
              <a:t>” is not used</a:t>
            </a:r>
            <a:r>
              <a:rPr lang="it-IT" smtClean="0"/>
              <a:t>! What is used is  the probability of a subset of the possible outcomes of the experiment, defined by the outcome actually observed (</a:t>
            </a:r>
            <a:r>
              <a:rPr lang="it-IT" b="1" smtClean="0">
                <a:solidFill>
                  <a:srgbClr val="0070C0"/>
                </a:solidFill>
              </a:rPr>
              <a:t>as much </a:t>
            </a:r>
            <a:r>
              <a:rPr lang="it-IT" smtClean="0">
                <a:solidFill>
                  <a:srgbClr val="0070C0"/>
                </a:solidFill>
              </a:rPr>
              <a:t>or </a:t>
            </a:r>
            <a:r>
              <a:rPr lang="it-IT" b="1" smtClean="0">
                <a:solidFill>
                  <a:srgbClr val="0070C0"/>
                </a:solidFill>
              </a:rPr>
              <a:t>more </a:t>
            </a:r>
            <a:r>
              <a:rPr lang="it-IT" smtClean="0">
                <a:solidFill>
                  <a:srgbClr val="0070C0"/>
                </a:solidFill>
              </a:rPr>
              <a:t>extreme</a:t>
            </a:r>
            <a:r>
              <a:rPr lang="it-IT" smtClean="0"/>
              <a:t>)</a:t>
            </a:r>
          </a:p>
          <a:p>
            <a:pPr lvl="1">
              <a:buNone/>
            </a:pPr>
            <a:endParaRPr lang="it-IT"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752528" cy="1143000"/>
          </a:xfrm>
        </p:spPr>
        <p:txBody>
          <a:bodyPr/>
          <a:lstStyle/>
          <a:p>
            <a:r>
              <a:rPr lang="it-IT" b="1" smtClean="0">
                <a:solidFill>
                  <a:srgbClr val="1BB52A"/>
                </a:solidFill>
              </a:rPr>
              <a:t>References</a:t>
            </a:r>
            <a:endParaRPr lang="en-US" b="1">
              <a:solidFill>
                <a:srgbClr val="1BB52A"/>
              </a:solidFill>
            </a:endParaRPr>
          </a:p>
        </p:txBody>
      </p:sp>
      <p:sp>
        <p:nvSpPr>
          <p:cNvPr id="3" name="Segnaposto contenuto 2"/>
          <p:cNvSpPr>
            <a:spLocks noGrp="1"/>
          </p:cNvSpPr>
          <p:nvPr>
            <p:ph sz="half" idx="1"/>
          </p:nvPr>
        </p:nvSpPr>
        <p:spPr>
          <a:xfrm>
            <a:off x="0" y="908720"/>
            <a:ext cx="4495800" cy="5949280"/>
          </a:xfrm>
        </p:spPr>
        <p:txBody>
          <a:bodyPr>
            <a:noAutofit/>
          </a:bodyPr>
          <a:lstStyle/>
          <a:p>
            <a:pPr>
              <a:buNone/>
            </a:pPr>
            <a:r>
              <a:rPr lang="it-IT" sz="1100" smtClean="0"/>
              <a:t>[1] A. H. Rosenfeld, “</a:t>
            </a:r>
            <a:r>
              <a:rPr lang="it-IT" sz="1100" i="1" smtClean="0"/>
              <a:t>Are there any far-out mesons and baryons?,</a:t>
            </a:r>
            <a:r>
              <a:rPr lang="it-IT" sz="1100" smtClean="0"/>
              <a:t>” In: C.Baltay, AH Rosenfeld  (eds) Meson Spectroscopy: A collection of articles, W.A. Benjamin, New York, p.455-483.</a:t>
            </a:r>
          </a:p>
          <a:p>
            <a:pPr>
              <a:buNone/>
            </a:pPr>
            <a:r>
              <a:rPr lang="it-IT" sz="1100" smtClean="0"/>
              <a:t>[2] D. C. Hom et al., “</a:t>
            </a:r>
            <a:r>
              <a:rPr lang="it-IT" sz="1100" i="1" smtClean="0"/>
              <a:t>Observation of High-Mass Dilepton Pairs in Hadron Collisions at 400 GeV</a:t>
            </a:r>
            <a:r>
              <a:rPr lang="it-IT" sz="1100" smtClean="0"/>
              <a:t>”, Phys. Rev. Lett. 36, 21 (1976) 1236</a:t>
            </a:r>
          </a:p>
          <a:p>
            <a:pPr>
              <a:buNone/>
            </a:pPr>
            <a:r>
              <a:rPr lang="it-IT" sz="1100" smtClean="0"/>
              <a:t>[3] S. W. Herb et al., “</a:t>
            </a:r>
            <a:r>
              <a:rPr lang="en-US" sz="1100" i="1" smtClean="0"/>
              <a:t>Observation of a Dimuon Resonance at 9.5-GeV in 400-GeV Proton-Nucleus Collisions</a:t>
            </a:r>
            <a:r>
              <a:rPr lang="en-US" sz="1100" smtClean="0"/>
              <a:t>”, Phys. Rev. Lett 39 (1977) 252.</a:t>
            </a:r>
            <a:endParaRPr lang="it-IT" sz="1100" smtClean="0"/>
          </a:p>
          <a:p>
            <a:pPr>
              <a:buNone/>
            </a:pPr>
            <a:r>
              <a:rPr lang="it-IT" sz="1100" smtClean="0"/>
              <a:t>[4] G. Arnison et al., “Experimental Observation of Isolated Large Transverse Energy Electrons with Associated Missing Energy at sqrt(s)=540 GeV, Phys. Lett. 122B, 1 (1983) 103.</a:t>
            </a:r>
          </a:p>
          <a:p>
            <a:pPr>
              <a:buNone/>
            </a:pPr>
            <a:r>
              <a:rPr lang="it-IT" sz="1100" smtClean="0"/>
              <a:t>[5] G. Arnison et al., “Experimental Observation of Lepton Pairs of Invariant Mass Around 95 GeV/c2 at the CERN SpS Collider”, Phys. Lett. 126B, 5 (1983) 398.</a:t>
            </a:r>
          </a:p>
          <a:p>
            <a:pPr>
              <a:buNone/>
            </a:pPr>
            <a:r>
              <a:rPr lang="it-IT" sz="1100" smtClean="0"/>
              <a:t>[6] F. Abe et al., “</a:t>
            </a:r>
            <a:r>
              <a:rPr lang="en-US" sz="1100" smtClean="0"/>
              <a:t>Evidence for Top Quark Production in p anti-p Collisions at s**(1/2) = 1.8 TeV”, Phys. Rev. D50 (1994) 2966.</a:t>
            </a:r>
            <a:endParaRPr lang="it-IT" sz="1100" smtClean="0"/>
          </a:p>
          <a:p>
            <a:pPr>
              <a:buNone/>
            </a:pPr>
            <a:r>
              <a:rPr lang="it-IT" sz="1100" smtClean="0"/>
              <a:t>[7] F. Abe et al., “</a:t>
            </a:r>
            <a:r>
              <a:rPr lang="en-US" sz="1100" i="1" smtClean="0"/>
              <a:t>Observation of Top Quark Production in p anti-p Collisions with the Collider Detector at Fermilab”</a:t>
            </a:r>
            <a:r>
              <a:rPr lang="en-US" sz="1100" smtClean="0"/>
              <a:t>, Phys. Rev. Lett. 74 (1995) 2626; S. Abachi et al.,  “</a:t>
            </a:r>
            <a:r>
              <a:rPr lang="en-US" sz="1100" i="1" smtClean="0"/>
              <a:t>Observation of the Top Quark</a:t>
            </a:r>
            <a:r>
              <a:rPr lang="en-US" sz="1100" smtClean="0"/>
              <a:t>”, Phys. Rev. Lett. 74 (1995) 2632.</a:t>
            </a:r>
            <a:endParaRPr lang="it-IT" sz="1100" smtClean="0"/>
          </a:p>
          <a:p>
            <a:pPr>
              <a:buNone/>
            </a:pPr>
            <a:r>
              <a:rPr lang="it-IT" sz="1100" smtClean="0"/>
              <a:t>[8] V.M. Abazov et al., “Observation of Single Top-Quark Production”, Phys. Rev. Lett. 103 (2009) 092001; T. Aaltonen et al., “Observation of Electroweak Single Top Quark Production”, Phys. Rev. Lett. 103 (2009) 092002.</a:t>
            </a:r>
          </a:p>
          <a:p>
            <a:pPr>
              <a:buNone/>
            </a:pPr>
            <a:r>
              <a:rPr lang="it-IT" sz="1100" smtClean="0"/>
              <a:t>[9] J. Incandela and F. Gianotti, “Latest update in the search for the Higgs boson”, public seminar at CERN. Video: </a:t>
            </a:r>
            <a:r>
              <a:rPr lang="it-IT" sz="1100" smtClean="0">
                <a:hlinkClick r:id="rId2"/>
              </a:rPr>
              <a:t>http://cds.cern.ch/record/1459565</a:t>
            </a:r>
            <a:r>
              <a:rPr lang="it-IT" sz="1100" smtClean="0"/>
              <a:t>; slides: </a:t>
            </a:r>
            <a:r>
              <a:rPr lang="it-IT" sz="1100" smtClean="0">
                <a:hlinkClick r:id="rId3"/>
              </a:rPr>
              <a:t>http://indico.cern.ch/conferenceDisplay.py?confId=197461</a:t>
            </a:r>
            <a:r>
              <a:rPr lang="it-IT" sz="1100" smtClean="0"/>
              <a:t>. </a:t>
            </a:r>
          </a:p>
          <a:p>
            <a:pPr>
              <a:buNone/>
            </a:pPr>
            <a:r>
              <a:rPr lang="it-IT" sz="1100" smtClean="0"/>
              <a:t>[10] S. Park, “Searches for New Phenomena in CDF: Z’, W’ and leptoquarks”,  Fermilab-Conf-95/155-E, July 1995.</a:t>
            </a:r>
          </a:p>
          <a:p>
            <a:pPr>
              <a:buNone/>
            </a:pPr>
            <a:r>
              <a:rPr lang="it-IT" sz="1100" smtClean="0"/>
              <a:t>[11] J. Berryhill et al., “Search for new physics in events with a photon, b-tag, and missing Et”, CDF/ANAL/EXOTIC/CDFR/3572, May 17</a:t>
            </a:r>
            <a:r>
              <a:rPr lang="it-IT" sz="1100" baseline="30000" smtClean="0"/>
              <a:t>th</a:t>
            </a:r>
            <a:r>
              <a:rPr lang="it-IT" sz="1100" smtClean="0"/>
              <a:t> 1996.</a:t>
            </a:r>
          </a:p>
        </p:txBody>
      </p:sp>
      <p:sp>
        <p:nvSpPr>
          <p:cNvPr id="4" name="Segnaposto contenuto 3"/>
          <p:cNvSpPr>
            <a:spLocks noGrp="1"/>
          </p:cNvSpPr>
          <p:nvPr>
            <p:ph sz="half" idx="2"/>
          </p:nvPr>
        </p:nvSpPr>
        <p:spPr>
          <a:xfrm>
            <a:off x="4648200" y="332656"/>
            <a:ext cx="4495800" cy="5949280"/>
          </a:xfrm>
        </p:spPr>
        <p:txBody>
          <a:bodyPr>
            <a:noAutofit/>
          </a:bodyPr>
          <a:lstStyle/>
          <a:p>
            <a:pPr>
              <a:buNone/>
            </a:pPr>
            <a:r>
              <a:rPr lang="it-IT" sz="1100" smtClean="0"/>
              <a:t>[12] D. Acosta et al., “</a:t>
            </a:r>
            <a:r>
              <a:rPr lang="en-US" sz="1100" i="1" smtClean="0"/>
              <a:t>Study of the Heavy Flavor Content of Jets Produced in Association with W Bosons in p anti-p Collisions at s**(1/2) = 1.8 TeV”, </a:t>
            </a:r>
            <a:r>
              <a:rPr lang="it-IT" sz="1100" smtClean="0"/>
              <a:t>Phys. Rev. D65, (2002) 052007.</a:t>
            </a:r>
            <a:endParaRPr lang="it-IT" sz="1100" i="1" smtClean="0"/>
          </a:p>
          <a:p>
            <a:pPr>
              <a:buNone/>
            </a:pPr>
            <a:r>
              <a:rPr lang="it-IT" sz="1100" smtClean="0"/>
              <a:t>[13]</a:t>
            </a:r>
            <a:r>
              <a:rPr lang="en-US" sz="1100" smtClean="0"/>
              <a:t> D. Buskulic et al., “</a:t>
            </a:r>
            <a:r>
              <a:rPr lang="en-US" sz="1100" i="1" smtClean="0"/>
              <a:t>Four-jet final state production in e^e collisions at centre-of-mass energies of 130 and 136 GeV</a:t>
            </a:r>
            <a:r>
              <a:rPr lang="en-US" sz="1100" smtClean="0"/>
              <a:t>”, Z. Phys. C 71 (1996) 179.</a:t>
            </a:r>
            <a:endParaRPr lang="it-IT" sz="1100" smtClean="0"/>
          </a:p>
          <a:p>
            <a:pPr>
              <a:buNone/>
            </a:pPr>
            <a:r>
              <a:rPr lang="it-IT" sz="1100" smtClean="0"/>
              <a:t>[14] A. Aktas et al., “</a:t>
            </a:r>
            <a:r>
              <a:rPr lang="it-IT" sz="1100" i="1" smtClean="0"/>
              <a:t>Evidence for a narrow anti-charm baryon state</a:t>
            </a:r>
            <a:r>
              <a:rPr lang="it-IT" sz="1100" smtClean="0"/>
              <a:t>”, Phys. Lett. B588 (2004) 17.</a:t>
            </a:r>
          </a:p>
          <a:p>
            <a:pPr>
              <a:buNone/>
            </a:pPr>
            <a:r>
              <a:rPr lang="it-IT" sz="1100" smtClean="0"/>
              <a:t>[15] T. Adam et al., “</a:t>
            </a:r>
            <a:r>
              <a:rPr lang="en-US" sz="1100" i="1" smtClean="0"/>
              <a:t>Measurement of the neutrino velocity with the OPERA detector in the CNGS beam”, </a:t>
            </a:r>
            <a:r>
              <a:rPr lang="en-US" sz="1100" smtClean="0"/>
              <a:t>JHEP</a:t>
            </a:r>
            <a:r>
              <a:rPr lang="en-US" sz="1100" b="1" smtClean="0"/>
              <a:t> </a:t>
            </a:r>
            <a:r>
              <a:rPr lang="en-US" sz="1100" smtClean="0"/>
              <a:t>10 (2012) 093.</a:t>
            </a:r>
            <a:endParaRPr lang="it-IT" sz="1100" smtClean="0"/>
          </a:p>
          <a:p>
            <a:pPr>
              <a:buNone/>
            </a:pPr>
            <a:r>
              <a:rPr lang="it-IT" sz="1100" smtClean="0"/>
              <a:t>[16] T. Adam et al., “</a:t>
            </a:r>
            <a:r>
              <a:rPr lang="en-US" sz="1100" i="1" smtClean="0"/>
              <a:t>Measurement of the neutrino velocity with the OPERA detector in the CNGS beam using the 2012 dedicated data”</a:t>
            </a:r>
            <a:r>
              <a:rPr lang="en-US" sz="1100" smtClean="0"/>
              <a:t>, JHEP 01 (2013) 153.</a:t>
            </a:r>
            <a:endParaRPr lang="it-IT" sz="1100" smtClean="0"/>
          </a:p>
          <a:p>
            <a:pPr>
              <a:buNone/>
            </a:pPr>
            <a:r>
              <a:rPr lang="it-IT" sz="1100" smtClean="0"/>
              <a:t>[17] T. Aaltonen et al., “</a:t>
            </a:r>
            <a:r>
              <a:rPr lang="en-US" sz="1100" i="1" smtClean="0"/>
              <a:t>Invariant Mass Distribution of Jet Pairs Produced in Association with a W Boson in p anti-p Collisions at s**(1/2) =1.96 TeV</a:t>
            </a:r>
            <a:r>
              <a:rPr lang="it-IT" sz="1100" smtClean="0"/>
              <a:t>”, Phys. Rev. Lett. 106 (2011) 71801.</a:t>
            </a:r>
          </a:p>
          <a:p>
            <a:pPr>
              <a:buNone/>
            </a:pPr>
            <a:r>
              <a:rPr lang="it-IT" sz="1100" smtClean="0"/>
              <a:t>[18] T. Aaltonen et al., “</a:t>
            </a:r>
            <a:r>
              <a:rPr lang="en-US" sz="1100" i="1" smtClean="0"/>
              <a:t>Invariant-mass distribution of jet pairs produced in association with a W boson in p pbar collisions at sqrt(s) = 1.96 TeV using the full CDF Run II data set”, </a:t>
            </a:r>
            <a:r>
              <a:rPr lang="it-IT" sz="1100" smtClean="0"/>
              <a:t>Phys. Rev. D 89 (2014) 092001.</a:t>
            </a:r>
            <a:endParaRPr lang="it-IT" sz="1100" i="1" smtClean="0"/>
          </a:p>
          <a:p>
            <a:pPr>
              <a:buNone/>
            </a:pPr>
            <a:r>
              <a:rPr lang="it-IT" sz="1100" smtClean="0"/>
              <a:t>[19] E. Gross and O. Vitells, “</a:t>
            </a:r>
            <a:r>
              <a:rPr lang="it-IT" sz="1100" i="1" smtClean="0"/>
              <a:t>Trials factors for the Look-Elsewhere Effect in High-Energy Physics</a:t>
            </a:r>
            <a:r>
              <a:rPr lang="it-IT" sz="1100" smtClean="0"/>
              <a:t>”, arxiv:1005.1891v3, Oct 7</a:t>
            </a:r>
            <a:r>
              <a:rPr lang="it-IT" sz="1100" baseline="30000" smtClean="0"/>
              <a:t>th</a:t>
            </a:r>
            <a:r>
              <a:rPr lang="it-IT" sz="1100" smtClean="0"/>
              <a:t> 2010 </a:t>
            </a:r>
          </a:p>
          <a:p>
            <a:pPr>
              <a:buNone/>
            </a:pPr>
            <a:r>
              <a:rPr lang="it-IT" sz="1100" smtClean="0"/>
              <a:t>[20] M. Roos, M. Hietanen, and M.Luoma, “</a:t>
            </a:r>
            <a:r>
              <a:rPr lang="it-IT" sz="1100" i="1" smtClean="0"/>
              <a:t>A new procedure for averaging particle properties</a:t>
            </a:r>
            <a:r>
              <a:rPr lang="it-IT" sz="1100" smtClean="0"/>
              <a:t>”, Phys.Fenn. 10:21, 1975</a:t>
            </a:r>
          </a:p>
          <a:p>
            <a:pPr>
              <a:buNone/>
            </a:pPr>
            <a:r>
              <a:rPr lang="it-IT" sz="1100" smtClean="0"/>
              <a:t>[21] L. Lyons, “</a:t>
            </a:r>
            <a:r>
              <a:rPr lang="it-IT" sz="1100" i="1" smtClean="0"/>
              <a:t>Discovering the significance of 5</a:t>
            </a:r>
            <a:r>
              <a:rPr lang="el-GR" sz="1100" i="1" smtClean="0"/>
              <a:t>σ</a:t>
            </a:r>
            <a:r>
              <a:rPr lang="it-IT" sz="1100" smtClean="0"/>
              <a:t>”, arxiv:1310.1284v1, Oct 4</a:t>
            </a:r>
            <a:r>
              <a:rPr lang="it-IT" sz="1100" baseline="30000" smtClean="0"/>
              <a:t>th</a:t>
            </a:r>
            <a:r>
              <a:rPr lang="it-IT" sz="1100" smtClean="0"/>
              <a:t> 2013</a:t>
            </a:r>
          </a:p>
          <a:p>
            <a:pPr>
              <a:buNone/>
            </a:pPr>
            <a:r>
              <a:rPr lang="it-IT" sz="1100" smtClean="0"/>
              <a:t>[22]</a:t>
            </a:r>
            <a:r>
              <a:rPr lang="en-US" sz="1100" smtClean="0"/>
              <a:t> D.V. Lindley, ”</a:t>
            </a:r>
            <a:r>
              <a:rPr lang="en-US" sz="1100" i="1" smtClean="0"/>
              <a:t>A statistical paradox</a:t>
            </a:r>
            <a:r>
              <a:rPr lang="en-US" sz="1100" smtClean="0"/>
              <a:t>”, </a:t>
            </a:r>
            <a:r>
              <a:rPr lang="en-US" sz="1100" i="1" smtClean="0"/>
              <a:t>Biometrika, 44 (1957) 187-192.</a:t>
            </a:r>
            <a:endParaRPr lang="it-IT" sz="1100" smtClean="0"/>
          </a:p>
          <a:p>
            <a:pPr>
              <a:buNone/>
            </a:pPr>
            <a:r>
              <a:rPr lang="it-IT" sz="1100" smtClean="0"/>
              <a:t>[23] R. D. Cousins, “</a:t>
            </a:r>
            <a:r>
              <a:rPr lang="it-IT" sz="1100" i="1" smtClean="0"/>
              <a:t>The Jeffreys-Lindley Paradox and Discovery Criteria in High-Energy Physics</a:t>
            </a:r>
            <a:r>
              <a:rPr lang="it-IT" sz="1100" smtClean="0"/>
              <a:t>”, arxiv:1310.3791v4, June 28</a:t>
            </a:r>
            <a:r>
              <a:rPr lang="it-IT" sz="1100" baseline="30000" smtClean="0"/>
              <a:t>th</a:t>
            </a:r>
            <a:r>
              <a:rPr lang="it-IT" sz="1100" smtClean="0"/>
              <a:t> 2014, </a:t>
            </a:r>
            <a:r>
              <a:rPr lang="en-US" sz="1100" smtClean="0"/>
              <a:t>to appear in a  special issue of Synthese on the Higgs boson</a:t>
            </a:r>
            <a:endParaRPr lang="it-IT" sz="1100" smtClean="0"/>
          </a:p>
          <a:p>
            <a:pPr>
              <a:buNone/>
            </a:pPr>
            <a:r>
              <a:rPr lang="en-US" sz="1100" smtClean="0"/>
              <a:t>[24] H. </a:t>
            </a:r>
            <a:r>
              <a:rPr lang="it-IT" sz="1100" smtClean="0"/>
              <a:t>Jeffreys, “</a:t>
            </a:r>
            <a:r>
              <a:rPr lang="it-IT" sz="1100" i="1" smtClean="0"/>
              <a:t>Theory of Probability</a:t>
            </a:r>
            <a:r>
              <a:rPr lang="it-IT" sz="1100" smtClean="0"/>
              <a:t>”, 3</a:t>
            </a:r>
            <a:r>
              <a:rPr lang="it-IT" sz="1100" baseline="30000" smtClean="0"/>
              <a:t>rd</a:t>
            </a:r>
            <a:r>
              <a:rPr lang="it-IT" sz="1100" smtClean="0"/>
              <a:t> edition Oxford University Press, Oxford, p.385.</a:t>
            </a:r>
          </a:p>
          <a:p>
            <a:pPr>
              <a:buNone/>
            </a:pPr>
            <a:r>
              <a:rPr lang="en-US" sz="1100" smtClean="0"/>
              <a:t>[25] G. K. Karagiannidis and A. S.  Lioumpas, A. S., “</a:t>
            </a:r>
            <a:r>
              <a:rPr lang="en-US" sz="1100" i="1" smtClean="0"/>
              <a:t>An improved approximation for the Gaussian Q-function</a:t>
            </a:r>
            <a:r>
              <a:rPr lang="en-US" sz="1100" smtClean="0"/>
              <a:t>.” Communications Letters, IEEE, 11(8), (2007), 644</a:t>
            </a:r>
            <a:endParaRPr lang="it-IT" sz="1100" smtClean="0"/>
          </a:p>
          <a:p>
            <a:endParaRPr lang="en-US" sz="11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852936"/>
            <a:ext cx="8229600" cy="1143000"/>
          </a:xfrm>
        </p:spPr>
        <p:txBody>
          <a:bodyPr/>
          <a:lstStyle/>
          <a:p>
            <a:r>
              <a:rPr lang="it-IT" smtClean="0"/>
              <a:t>Backup slides</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782" y="655673"/>
            <a:ext cx="338875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srcRect/>
          <a:stretch>
            <a:fillRect/>
          </a:stretch>
        </p:blipFill>
        <p:spPr bwMode="auto">
          <a:xfrm>
            <a:off x="4716016" y="680983"/>
            <a:ext cx="3203848" cy="3074834"/>
          </a:xfrm>
          <a:prstGeom prst="rect">
            <a:avLst/>
          </a:prstGeom>
          <a:noFill/>
          <a:ln w="9525">
            <a:noFill/>
            <a:miter lim="800000"/>
            <a:headEnd/>
            <a:tailEnd/>
          </a:ln>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536" y="3537730"/>
            <a:ext cx="2614414" cy="253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srcRect/>
          <a:stretch>
            <a:fillRect/>
          </a:stretch>
        </p:blipFill>
        <p:spPr bwMode="auto">
          <a:xfrm>
            <a:off x="1658762" y="4003430"/>
            <a:ext cx="2485568" cy="2386640"/>
          </a:xfrm>
          <a:prstGeom prst="rect">
            <a:avLst/>
          </a:prstGeom>
          <a:noFill/>
          <a:ln w="9525">
            <a:noFill/>
            <a:miter lim="800000"/>
            <a:headEnd/>
            <a:tailEnd/>
          </a:ln>
        </p:spPr>
      </p:pic>
      <p:pic>
        <p:nvPicPr>
          <p:cNvPr id="8" name="Immagine 7" descr="eeggmet.jpg"/>
          <p:cNvPicPr>
            <a:picLocks noChangeAspect="1"/>
          </p:cNvPicPr>
          <p:nvPr/>
        </p:nvPicPr>
        <p:blipFill>
          <a:blip r:embed="rId6" cstate="print"/>
          <a:stretch>
            <a:fillRect/>
          </a:stretch>
        </p:blipFill>
        <p:spPr>
          <a:xfrm>
            <a:off x="3131840" y="2756726"/>
            <a:ext cx="2878769" cy="2046686"/>
          </a:xfrm>
          <a:prstGeom prst="rect">
            <a:avLst/>
          </a:prstGeom>
        </p:spPr>
      </p:pic>
      <p:pic>
        <p:nvPicPr>
          <p:cNvPr id="11" name="Picture 3"/>
          <p:cNvPicPr>
            <a:picLocks noChangeAspect="1" noChangeArrowheads="1"/>
          </p:cNvPicPr>
          <p:nvPr/>
        </p:nvPicPr>
        <p:blipFill>
          <a:blip r:embed="rId7" cstate="print"/>
          <a:srcRect/>
          <a:stretch>
            <a:fillRect/>
          </a:stretch>
        </p:blipFill>
        <p:spPr bwMode="auto">
          <a:xfrm>
            <a:off x="3643860" y="5339464"/>
            <a:ext cx="1854727" cy="1397602"/>
          </a:xfrm>
          <a:prstGeom prst="rect">
            <a:avLst/>
          </a:prstGeom>
          <a:noFill/>
          <a:ln w="9525">
            <a:noFill/>
            <a:miter lim="800000"/>
            <a:headEnd/>
            <a:tailEnd/>
          </a:ln>
        </p:spPr>
      </p:pic>
    </p:spTree>
    <p:extLst>
      <p:ext uri="{BB962C8B-B14F-4D97-AF65-F5344CB8AC3E}">
        <p14:creationId xmlns:p14="http://schemas.microsoft.com/office/powerpoint/2010/main" val="7551430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5697282" cy="1143000"/>
          </a:xfrm>
        </p:spPr>
        <p:txBody>
          <a:bodyPr>
            <a:normAutofit fontScale="90000"/>
          </a:bodyPr>
          <a:lstStyle/>
          <a:p>
            <a:r>
              <a:rPr lang="it-IT" err="1" smtClean="0"/>
              <a:t>Bubble</a:t>
            </a:r>
            <a:r>
              <a:rPr lang="it-IT" smtClean="0"/>
              <a:t> </a:t>
            </a:r>
            <a:r>
              <a:rPr lang="it-IT" err="1"/>
              <a:t>C</a:t>
            </a:r>
            <a:r>
              <a:rPr lang="it-IT" smtClean="0"/>
              <a:t>hamber </a:t>
            </a:r>
            <a:r>
              <a:rPr lang="it-IT" dirty="0" err="1"/>
              <a:t>P</a:t>
            </a:r>
            <a:r>
              <a:rPr lang="it-IT" smtClean="0"/>
              <a:t>hysics</a:t>
            </a:r>
            <a:endParaRPr lang="it-IT" dirty="0"/>
          </a:p>
        </p:txBody>
      </p:sp>
      <p:sp>
        <p:nvSpPr>
          <p:cNvPr id="3" name="Segnaposto contenuto 2"/>
          <p:cNvSpPr>
            <a:spLocks noGrp="1"/>
          </p:cNvSpPr>
          <p:nvPr>
            <p:ph idx="1"/>
          </p:nvPr>
        </p:nvSpPr>
        <p:spPr>
          <a:xfrm>
            <a:off x="42342" y="1268760"/>
            <a:ext cx="6638428" cy="1221416"/>
          </a:xfrm>
        </p:spPr>
        <p:txBody>
          <a:bodyPr>
            <a:normAutofit fontScale="70000" lnSpcReduction="20000"/>
          </a:bodyPr>
          <a:lstStyle/>
          <a:p>
            <a:pPr marL="0" indent="0">
              <a:buNone/>
            </a:pPr>
            <a:r>
              <a:rPr lang="it-IT" dirty="0" smtClean="0"/>
              <a:t>A </a:t>
            </a:r>
            <a:r>
              <a:rPr lang="it-IT" dirty="0" err="1" smtClean="0"/>
              <a:t>bubble</a:t>
            </a:r>
            <a:r>
              <a:rPr lang="it-IT" dirty="0" smtClean="0"/>
              <a:t> </a:t>
            </a:r>
            <a:r>
              <a:rPr lang="it-IT" dirty="0" err="1" smtClean="0"/>
              <a:t>chamber</a:t>
            </a:r>
            <a:r>
              <a:rPr lang="it-IT" dirty="0" smtClean="0"/>
              <a:t> </a:t>
            </a:r>
            <a:r>
              <a:rPr lang="it-IT" dirty="0" err="1" smtClean="0"/>
              <a:t>is</a:t>
            </a:r>
            <a:r>
              <a:rPr lang="it-IT" dirty="0" smtClean="0"/>
              <a:t> a vessel </a:t>
            </a:r>
            <a:r>
              <a:rPr lang="it-IT" dirty="0" err="1" smtClean="0"/>
              <a:t>filled</a:t>
            </a:r>
            <a:r>
              <a:rPr lang="it-IT" dirty="0" smtClean="0"/>
              <a:t> with a gas in a </a:t>
            </a:r>
            <a:r>
              <a:rPr lang="it-IT" dirty="0" err="1" smtClean="0"/>
              <a:t>phase</a:t>
            </a:r>
            <a:r>
              <a:rPr lang="it-IT" dirty="0" smtClean="0"/>
              <a:t> of </a:t>
            </a:r>
            <a:r>
              <a:rPr lang="it-IT" dirty="0" err="1" smtClean="0"/>
              <a:t>superheating</a:t>
            </a:r>
            <a:r>
              <a:rPr lang="it-IT" dirty="0" smtClean="0"/>
              <a:t>. The </a:t>
            </a:r>
            <a:r>
              <a:rPr lang="it-IT" dirty="0" err="1" smtClean="0"/>
              <a:t>passage</a:t>
            </a:r>
            <a:r>
              <a:rPr lang="it-IT" dirty="0" smtClean="0"/>
              <a:t> of </a:t>
            </a:r>
            <a:r>
              <a:rPr lang="it-IT" dirty="0" err="1" smtClean="0"/>
              <a:t>charged</a:t>
            </a:r>
            <a:r>
              <a:rPr lang="it-IT" dirty="0" smtClean="0"/>
              <a:t> </a:t>
            </a:r>
            <a:r>
              <a:rPr lang="it-IT" dirty="0" err="1" smtClean="0"/>
              <a:t>particles</a:t>
            </a:r>
            <a:r>
              <a:rPr lang="it-IT" dirty="0" smtClean="0"/>
              <a:t> </a:t>
            </a:r>
            <a:r>
              <a:rPr lang="it-IT" dirty="0" err="1" smtClean="0"/>
              <a:t>ionizes</a:t>
            </a:r>
            <a:r>
              <a:rPr lang="it-IT" dirty="0" smtClean="0"/>
              <a:t> the gas and </a:t>
            </a:r>
            <a:r>
              <a:rPr lang="it-IT" dirty="0" err="1" smtClean="0"/>
              <a:t>bubbles</a:t>
            </a:r>
            <a:r>
              <a:rPr lang="it-IT" dirty="0" smtClean="0"/>
              <a:t> are </a:t>
            </a:r>
            <a:r>
              <a:rPr lang="it-IT" dirty="0" err="1" smtClean="0"/>
              <a:t>formed</a:t>
            </a:r>
            <a:r>
              <a:rPr lang="it-IT" dirty="0" smtClean="0"/>
              <a:t> </a:t>
            </a:r>
            <a:r>
              <a:rPr lang="it-IT" dirty="0" err="1" smtClean="0"/>
              <a:t>along</a:t>
            </a:r>
            <a:r>
              <a:rPr lang="it-IT" dirty="0" smtClean="0"/>
              <a:t> the </a:t>
            </a:r>
            <a:r>
              <a:rPr lang="it-IT" dirty="0" err="1" smtClean="0"/>
              <a:t>path</a:t>
            </a:r>
            <a:endParaRPr lang="it-IT" dirty="0"/>
          </a:p>
        </p:txBody>
      </p:sp>
      <p:pic>
        <p:nvPicPr>
          <p:cNvPr id="128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190" y="3717032"/>
            <a:ext cx="3884306" cy="30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4" name="Picture 4" descr="https://universe-review.ca/I15-02-bubblechamb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2381250" cy="2714626"/>
          </a:xfrm>
          <a:prstGeom prst="rect">
            <a:avLst/>
          </a:prstGeom>
          <a:noFill/>
          <a:extLst>
            <a:ext uri="{909E8E84-426E-40DD-AFC4-6F175D3DCCD1}">
              <a14:hiddenFill xmlns:a14="http://schemas.microsoft.com/office/drawing/2010/main">
                <a:solidFill>
                  <a:srgbClr val="FFFFFF"/>
                </a:solidFill>
              </a14:hiddenFill>
            </a:ext>
          </a:extLst>
        </p:spPr>
      </p:pic>
      <p:pic>
        <p:nvPicPr>
          <p:cNvPr id="128006" name="Picture 6" descr="https://upload.wikimedia.org/wikipedia/commons/9/96/Big_European_Bubble_Chamb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0770" y="144016"/>
            <a:ext cx="2355726" cy="314096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80971" y="5216151"/>
            <a:ext cx="4838227" cy="1631216"/>
          </a:xfrm>
          <a:prstGeom prst="rect">
            <a:avLst/>
          </a:prstGeom>
          <a:noFill/>
        </p:spPr>
        <p:txBody>
          <a:bodyPr wrap="square" rtlCol="0">
            <a:spAutoFit/>
          </a:bodyPr>
          <a:lstStyle/>
          <a:p>
            <a:r>
              <a:rPr lang="it-IT" sz="2000" dirty="0" smtClean="0"/>
              <a:t>By </a:t>
            </a:r>
            <a:r>
              <a:rPr lang="it-IT" sz="2000" dirty="0" err="1" smtClean="0"/>
              <a:t>measuring</a:t>
            </a:r>
            <a:r>
              <a:rPr lang="it-IT" sz="2000" dirty="0" smtClean="0"/>
              <a:t> the </a:t>
            </a:r>
            <a:r>
              <a:rPr lang="it-IT" sz="2000" dirty="0" err="1" smtClean="0"/>
              <a:t>tracks</a:t>
            </a:r>
            <a:r>
              <a:rPr lang="it-IT" sz="2000" dirty="0" smtClean="0"/>
              <a:t> in a </a:t>
            </a:r>
            <a:r>
              <a:rPr lang="it-IT" sz="2000" dirty="0" err="1" smtClean="0"/>
              <a:t>magnetic</a:t>
            </a:r>
            <a:endParaRPr lang="it-IT" sz="2000" dirty="0" smtClean="0"/>
          </a:p>
          <a:p>
            <a:r>
              <a:rPr lang="it-IT" sz="2000" dirty="0"/>
              <a:t>f</a:t>
            </a:r>
            <a:r>
              <a:rPr lang="it-IT" sz="2000" smtClean="0"/>
              <a:t>ield</a:t>
            </a:r>
            <a:r>
              <a:rPr lang="it-IT" sz="2000" dirty="0" smtClean="0"/>
              <a:t>, </a:t>
            </a:r>
            <a:r>
              <a:rPr lang="it-IT" sz="2000" dirty="0" err="1" smtClean="0"/>
              <a:t>one</a:t>
            </a:r>
            <a:r>
              <a:rPr lang="it-IT" sz="2000" dirty="0" smtClean="0"/>
              <a:t> </a:t>
            </a:r>
            <a:r>
              <a:rPr lang="it-IT" sz="2000" dirty="0" err="1" smtClean="0"/>
              <a:t>determines</a:t>
            </a:r>
            <a:r>
              <a:rPr lang="it-IT" sz="2000" dirty="0" smtClean="0"/>
              <a:t> </a:t>
            </a:r>
            <a:r>
              <a:rPr lang="it-IT" sz="2000" dirty="0" err="1" smtClean="0"/>
              <a:t>their</a:t>
            </a:r>
            <a:r>
              <a:rPr lang="it-IT" sz="2000" dirty="0" smtClean="0"/>
              <a:t> </a:t>
            </a:r>
            <a:r>
              <a:rPr lang="it-IT" sz="2000" dirty="0" err="1" smtClean="0"/>
              <a:t>momentum</a:t>
            </a:r>
            <a:r>
              <a:rPr lang="it-IT" sz="2000" dirty="0" smtClean="0"/>
              <a:t>.</a:t>
            </a:r>
          </a:p>
          <a:p>
            <a:r>
              <a:rPr lang="it-IT" sz="2000" dirty="0" smtClean="0"/>
              <a:t>The mass of a </a:t>
            </a:r>
            <a:r>
              <a:rPr lang="it-IT" sz="2000" dirty="0" err="1" smtClean="0"/>
              <a:t>particle</a:t>
            </a:r>
            <a:r>
              <a:rPr lang="it-IT" sz="2000" dirty="0" smtClean="0"/>
              <a:t> </a:t>
            </a:r>
            <a:r>
              <a:rPr lang="it-IT" sz="2000" dirty="0" err="1" smtClean="0"/>
              <a:t>decaying</a:t>
            </a:r>
            <a:r>
              <a:rPr lang="it-IT" sz="2000" dirty="0" smtClean="0"/>
              <a:t> </a:t>
            </a:r>
            <a:r>
              <a:rPr lang="it-IT" sz="2000" dirty="0" err="1" smtClean="0"/>
              <a:t>into</a:t>
            </a:r>
            <a:r>
              <a:rPr lang="it-IT" sz="2000" dirty="0" smtClean="0"/>
              <a:t> </a:t>
            </a:r>
            <a:r>
              <a:rPr lang="it-IT" sz="2000" dirty="0" err="1" smtClean="0"/>
              <a:t>others</a:t>
            </a:r>
            <a:r>
              <a:rPr lang="it-IT" sz="2000" dirty="0" smtClean="0"/>
              <a:t> </a:t>
            </a:r>
          </a:p>
          <a:p>
            <a:r>
              <a:rPr lang="it-IT" sz="2000" dirty="0"/>
              <a:t>c</a:t>
            </a:r>
            <a:r>
              <a:rPr lang="it-IT" sz="2000" dirty="0" smtClean="0"/>
              <a:t>an be </a:t>
            </a:r>
            <a:r>
              <a:rPr lang="it-IT" sz="2000" dirty="0" err="1" smtClean="0"/>
              <a:t>determined</a:t>
            </a:r>
            <a:r>
              <a:rPr lang="it-IT" sz="2000" dirty="0" smtClean="0"/>
              <a:t> from the </a:t>
            </a:r>
            <a:r>
              <a:rPr lang="it-IT" sz="2000" dirty="0" err="1" smtClean="0"/>
              <a:t>daughters</a:t>
            </a:r>
            <a:r>
              <a:rPr lang="it-IT" sz="2000" dirty="0" smtClean="0"/>
              <a:t>’ </a:t>
            </a:r>
            <a:r>
              <a:rPr lang="it-IT" sz="2000" dirty="0" err="1" smtClean="0"/>
              <a:t>momenta</a:t>
            </a:r>
            <a:endParaRPr lang="it-IT" sz="2000" dirty="0" smtClean="0"/>
          </a:p>
        </p:txBody>
      </p:sp>
      <p:pic>
        <p:nvPicPr>
          <p:cNvPr id="5" name="Picture 2" descr="http://alice.physicsmasterclasses.org/mc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685" y="2780928"/>
            <a:ext cx="2162175" cy="1619251"/>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a sinistra 5"/>
          <p:cNvSpPr/>
          <p:nvPr/>
        </p:nvSpPr>
        <p:spPr>
          <a:xfrm>
            <a:off x="4427984" y="4149080"/>
            <a:ext cx="2448272" cy="885774"/>
          </a:xfrm>
          <a:prstGeom prst="leftArrow">
            <a:avLst/>
          </a:prstGeom>
          <a:solidFill>
            <a:srgbClr val="FF0000"/>
          </a:solidFill>
          <a:ln>
            <a:noFill/>
          </a:ln>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9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 fill="hold"/>
                                        <p:tgtEl>
                                          <p:spTgt spid="6"/>
                                        </p:tgtEl>
                                        <p:attrNameLst>
                                          <p:attrName>ppt_x</p:attrName>
                                        </p:attrNameLst>
                                      </p:cBhvr>
                                      <p:tavLst>
                                        <p:tav tm="0">
                                          <p:val>
                                            <p:strVal val="#ppt_x"/>
                                          </p:val>
                                        </p:tav>
                                        <p:tav tm="100000">
                                          <p:val>
                                            <p:strVal val="#ppt_x"/>
                                          </p:val>
                                        </p:tav>
                                      </p:tavLst>
                                    </p:anim>
                                    <p:anim calcmode="lin" valueType="num">
                                      <p:cBhvr additive="base">
                                        <p:cTn id="8" dur="1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 fill="hold"/>
                                        <p:tgtEl>
                                          <p:spTgt spid="5"/>
                                        </p:tgtEl>
                                        <p:attrNameLst>
                                          <p:attrName>ppt_x</p:attrName>
                                        </p:attrNameLst>
                                      </p:cBhvr>
                                      <p:tavLst>
                                        <p:tav tm="0">
                                          <p:val>
                                            <p:strVal val="#ppt_x"/>
                                          </p:val>
                                        </p:tav>
                                        <p:tav tm="100000">
                                          <p:val>
                                            <p:strVal val="#ppt_x"/>
                                          </p:val>
                                        </p:tav>
                                      </p:tavLst>
                                    </p:anim>
                                    <p:anim calcmode="lin" valueType="num">
                                      <p:cBhvr additive="base">
                                        <p:cTn id="12"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7544" y="53752"/>
            <a:ext cx="8229600" cy="1143000"/>
          </a:xfrm>
        </p:spPr>
        <p:txBody>
          <a:bodyPr/>
          <a:lstStyle/>
          <a:p>
            <a:pPr eaLnBrk="1" hangingPunct="1"/>
            <a:r>
              <a:rPr lang="it-IT" altLang="it-IT" dirty="0" smtClean="0"/>
              <a:t>The Standard Model</a:t>
            </a:r>
          </a:p>
        </p:txBody>
      </p:sp>
      <p:pic>
        <p:nvPicPr>
          <p:cNvPr id="37891" name="Picture 3" descr="98 K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16016" y="1528068"/>
            <a:ext cx="4347022" cy="5214046"/>
          </a:xfrm>
          <a:noFill/>
        </p:spPr>
      </p:pic>
      <p:sp>
        <p:nvSpPr>
          <p:cNvPr id="37892" name="Text Box 4"/>
          <p:cNvSpPr txBox="1">
            <a:spLocks noChangeArrowheads="1"/>
          </p:cNvSpPr>
          <p:nvPr/>
        </p:nvSpPr>
        <p:spPr bwMode="auto">
          <a:xfrm>
            <a:off x="179388" y="1196752"/>
            <a:ext cx="446462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it-IT" altLang="it-IT" b="0" dirty="0" smtClean="0"/>
              <a:t>A </a:t>
            </a:r>
            <a:r>
              <a:rPr lang="it-IT" altLang="it-IT" b="0" dirty="0" err="1" smtClean="0"/>
              <a:t>misnomer</a:t>
            </a:r>
            <a:r>
              <a:rPr lang="it-IT" altLang="it-IT" b="0" dirty="0" smtClean="0"/>
              <a:t> – </a:t>
            </a:r>
            <a:r>
              <a:rPr lang="it-IT" altLang="it-IT" b="0" dirty="0" err="1" smtClean="0"/>
              <a:t>it</a:t>
            </a:r>
            <a:r>
              <a:rPr lang="it-IT" altLang="it-IT" b="0" dirty="0" smtClean="0"/>
              <a:t> </a:t>
            </a:r>
            <a:r>
              <a:rPr lang="it-IT" altLang="it-IT" b="0" dirty="0" err="1" smtClean="0"/>
              <a:t>is</a:t>
            </a:r>
            <a:r>
              <a:rPr lang="it-IT" altLang="it-IT" b="0" dirty="0" smtClean="0"/>
              <a:t> </a:t>
            </a:r>
            <a:r>
              <a:rPr lang="it-IT" altLang="it-IT" b="0" dirty="0" err="1" smtClean="0"/>
              <a:t>not</a:t>
            </a:r>
            <a:r>
              <a:rPr lang="it-IT" altLang="it-IT" b="0" dirty="0" smtClean="0"/>
              <a:t> a model </a:t>
            </a:r>
            <a:r>
              <a:rPr lang="it-IT" altLang="it-IT" b="0" dirty="0" err="1" smtClean="0"/>
              <a:t>but</a:t>
            </a:r>
            <a:r>
              <a:rPr lang="it-IT" altLang="it-IT" b="0" dirty="0" smtClean="0"/>
              <a:t> a full-</a:t>
            </a:r>
            <a:r>
              <a:rPr lang="it-IT" altLang="it-IT" b="0" dirty="0" err="1" smtClean="0"/>
              <a:t>blown</a:t>
            </a:r>
            <a:r>
              <a:rPr lang="it-IT" altLang="it-IT" b="0" dirty="0"/>
              <a:t> </a:t>
            </a:r>
            <a:r>
              <a:rPr lang="it-IT" altLang="it-IT" b="0" dirty="0" err="1" smtClean="0"/>
              <a:t>theory</a:t>
            </a:r>
            <a:r>
              <a:rPr lang="it-IT" altLang="it-IT" b="0" dirty="0" smtClean="0"/>
              <a:t> </a:t>
            </a:r>
            <a:r>
              <a:rPr lang="it-IT" altLang="it-IT" b="0" dirty="0" err="1" smtClean="0"/>
              <a:t>which</a:t>
            </a:r>
            <a:r>
              <a:rPr lang="it-IT" altLang="it-IT" b="0" dirty="0" smtClean="0"/>
              <a:t> </a:t>
            </a:r>
            <a:r>
              <a:rPr lang="it-IT" altLang="it-IT" b="0" dirty="0" err="1" smtClean="0"/>
              <a:t>allows</a:t>
            </a:r>
            <a:r>
              <a:rPr lang="it-IT" altLang="it-IT" b="0" dirty="0" smtClean="0"/>
              <a:t> </a:t>
            </a:r>
            <a:r>
              <a:rPr lang="it-IT" altLang="it-IT" b="0" dirty="0" err="1" smtClean="0"/>
              <a:t>us</a:t>
            </a:r>
            <a:r>
              <a:rPr lang="it-IT" altLang="it-IT" b="0" dirty="0" smtClean="0"/>
              <a:t> to compute the </a:t>
            </a:r>
            <a:r>
              <a:rPr lang="it-IT" altLang="it-IT" b="0" dirty="0" err="1" smtClean="0"/>
              <a:t>result</a:t>
            </a:r>
            <a:r>
              <a:rPr lang="it-IT" altLang="it-IT" b="0" dirty="0"/>
              <a:t> </a:t>
            </a:r>
            <a:r>
              <a:rPr lang="it-IT" altLang="it-IT" b="0" dirty="0" smtClean="0"/>
              <a:t>of </a:t>
            </a:r>
            <a:r>
              <a:rPr lang="it-IT" altLang="it-IT" b="0" dirty="0" err="1" smtClean="0"/>
              <a:t>subatomic</a:t>
            </a:r>
            <a:r>
              <a:rPr lang="it-IT" altLang="it-IT" b="0" dirty="0" smtClean="0"/>
              <a:t> </a:t>
            </a:r>
            <a:r>
              <a:rPr lang="it-IT" altLang="it-IT" b="0" dirty="0" err="1" smtClean="0"/>
              <a:t>processes</a:t>
            </a:r>
            <a:r>
              <a:rPr lang="it-IT" altLang="it-IT" b="0" dirty="0"/>
              <a:t> </a:t>
            </a:r>
            <a:r>
              <a:rPr lang="it-IT" altLang="it-IT" b="0" dirty="0" smtClean="0"/>
              <a:t>with high </a:t>
            </a:r>
            <a:r>
              <a:rPr lang="it-IT" altLang="it-IT" b="0" dirty="0" err="1" smtClean="0"/>
              <a:t>precision</a:t>
            </a:r>
            <a:endParaRPr lang="it-IT" altLang="it-IT" b="0" dirty="0"/>
          </a:p>
          <a:p>
            <a:pPr eaLnBrk="1" hangingPunct="1"/>
            <a:endParaRPr lang="it-IT" altLang="it-IT" b="0" dirty="0"/>
          </a:p>
          <a:p>
            <a:pPr eaLnBrk="1" hangingPunct="1"/>
            <a:r>
              <a:rPr lang="it-IT" altLang="it-IT" b="0" dirty="0" smtClean="0"/>
              <a:t>Three families of </a:t>
            </a:r>
            <a:r>
              <a:rPr lang="it-IT" altLang="it-IT" b="0" dirty="0" err="1" smtClean="0">
                <a:solidFill>
                  <a:srgbClr val="FF00FF"/>
                </a:solidFill>
              </a:rPr>
              <a:t>quarks</a:t>
            </a:r>
            <a:r>
              <a:rPr lang="it-IT" altLang="it-IT" b="0" dirty="0"/>
              <a:t>, </a:t>
            </a:r>
            <a:r>
              <a:rPr lang="it-IT" altLang="it-IT" b="0" dirty="0" smtClean="0"/>
              <a:t>and </a:t>
            </a:r>
            <a:r>
              <a:rPr lang="it-IT" altLang="it-IT" b="0" dirty="0" err="1" smtClean="0"/>
              <a:t>three</a:t>
            </a:r>
            <a:r>
              <a:rPr lang="it-IT" altLang="it-IT" b="0" dirty="0" smtClean="0"/>
              <a:t> families of </a:t>
            </a:r>
            <a:r>
              <a:rPr lang="it-IT" altLang="it-IT" b="0" dirty="0" err="1" smtClean="0">
                <a:solidFill>
                  <a:srgbClr val="666699"/>
                </a:solidFill>
              </a:rPr>
              <a:t>leptons</a:t>
            </a:r>
            <a:r>
              <a:rPr lang="it-IT" altLang="it-IT" b="0" dirty="0" smtClean="0"/>
              <a:t>, are the </a:t>
            </a:r>
            <a:r>
              <a:rPr lang="it-IT" altLang="it-IT" b="0" dirty="0" err="1" smtClean="0"/>
              <a:t>matter</a:t>
            </a:r>
            <a:r>
              <a:rPr lang="it-IT" altLang="it-IT" b="0" dirty="0" smtClean="0"/>
              <a:t> </a:t>
            </a:r>
            <a:r>
              <a:rPr lang="it-IT" altLang="it-IT" b="0" dirty="0" err="1" smtClean="0"/>
              <a:t>constituents</a:t>
            </a:r>
            <a:endParaRPr lang="it-IT" altLang="it-IT" b="0" dirty="0"/>
          </a:p>
          <a:p>
            <a:pPr eaLnBrk="1" hangingPunct="1"/>
            <a:endParaRPr lang="it-IT" altLang="it-IT" b="0" dirty="0"/>
          </a:p>
          <a:p>
            <a:pPr eaLnBrk="1" hangingPunct="1"/>
            <a:r>
              <a:rPr lang="it-IT" altLang="it-IT" b="0" i="1" dirty="0" smtClean="0"/>
              <a:t>Strong </a:t>
            </a:r>
            <a:r>
              <a:rPr lang="it-IT" altLang="it-IT" b="0" i="1" dirty="0" err="1" smtClean="0"/>
              <a:t>interactions</a:t>
            </a:r>
            <a:r>
              <a:rPr lang="it-IT" altLang="it-IT" b="0" i="1" dirty="0" smtClean="0"/>
              <a:t>  </a:t>
            </a:r>
            <a:r>
              <a:rPr lang="it-IT" altLang="it-IT" b="0" i="1" dirty="0" err="1" smtClean="0"/>
              <a:t>between</a:t>
            </a:r>
            <a:r>
              <a:rPr lang="it-IT" altLang="it-IT" b="0" i="1" dirty="0" smtClean="0"/>
              <a:t> </a:t>
            </a:r>
            <a:r>
              <a:rPr lang="it-IT" altLang="it-IT" b="0" i="1" dirty="0" err="1" smtClean="0"/>
              <a:t>quarks</a:t>
            </a:r>
            <a:r>
              <a:rPr lang="it-IT" altLang="it-IT" b="0" i="1" dirty="0" smtClean="0"/>
              <a:t> are </a:t>
            </a:r>
            <a:r>
              <a:rPr lang="it-IT" altLang="it-IT" b="0" i="1" dirty="0" err="1" smtClean="0"/>
              <a:t>mediated</a:t>
            </a:r>
            <a:r>
              <a:rPr lang="it-IT" altLang="it-IT" b="0" i="1" dirty="0" smtClean="0"/>
              <a:t> by </a:t>
            </a:r>
            <a:r>
              <a:rPr lang="it-IT" altLang="it-IT" b="0" i="1" dirty="0" smtClean="0">
                <a:solidFill>
                  <a:srgbClr val="0066FF"/>
                </a:solidFill>
              </a:rPr>
              <a:t>8 </a:t>
            </a:r>
            <a:r>
              <a:rPr lang="it-IT" altLang="it-IT" b="0" i="1" dirty="0" err="1" smtClean="0">
                <a:solidFill>
                  <a:srgbClr val="0066FF"/>
                </a:solidFill>
              </a:rPr>
              <a:t>gluons</a:t>
            </a:r>
            <a:r>
              <a:rPr lang="it-IT" altLang="it-IT" b="0" i="1" dirty="0" smtClean="0">
                <a:solidFill>
                  <a:srgbClr val="0066FF"/>
                </a:solidFill>
              </a:rPr>
              <a:t>, </a:t>
            </a:r>
            <a:r>
              <a:rPr lang="it-IT" altLang="it-IT" b="0" i="1" dirty="0">
                <a:solidFill>
                  <a:srgbClr val="0066FF"/>
                </a:solidFill>
              </a:rPr>
              <a:t>g</a:t>
            </a:r>
          </a:p>
          <a:p>
            <a:pPr eaLnBrk="1" hangingPunct="1"/>
            <a:endParaRPr lang="it-IT" altLang="it-IT" b="0" i="1" dirty="0" smtClean="0"/>
          </a:p>
          <a:p>
            <a:pPr eaLnBrk="1" hangingPunct="1"/>
            <a:r>
              <a:rPr lang="it-IT" altLang="it-IT" b="0" i="1" dirty="0" err="1" smtClean="0"/>
              <a:t>Electromagnetic</a:t>
            </a:r>
            <a:r>
              <a:rPr lang="it-IT" altLang="it-IT" b="0" i="1" dirty="0" smtClean="0"/>
              <a:t> </a:t>
            </a:r>
            <a:r>
              <a:rPr lang="it-IT" altLang="it-IT" b="0" i="1" dirty="0" err="1" smtClean="0"/>
              <a:t>interactions</a:t>
            </a:r>
            <a:r>
              <a:rPr lang="it-IT" altLang="it-IT" b="0" i="1" dirty="0" smtClean="0"/>
              <a:t> </a:t>
            </a:r>
            <a:r>
              <a:rPr lang="it-IT" altLang="it-IT" b="0" i="1" dirty="0" err="1" smtClean="0"/>
              <a:t>between</a:t>
            </a:r>
            <a:r>
              <a:rPr lang="it-IT" altLang="it-IT" b="0" i="1" dirty="0" smtClean="0"/>
              <a:t> </a:t>
            </a:r>
            <a:r>
              <a:rPr lang="it-IT" altLang="it-IT" b="0" i="1" dirty="0" err="1" smtClean="0"/>
              <a:t>charged</a:t>
            </a:r>
            <a:r>
              <a:rPr lang="it-IT" altLang="it-IT" b="0" i="1" dirty="0" smtClean="0"/>
              <a:t> </a:t>
            </a:r>
            <a:r>
              <a:rPr lang="it-IT" altLang="it-IT" b="0" i="1" dirty="0" err="1" smtClean="0"/>
              <a:t>particles</a:t>
            </a:r>
            <a:r>
              <a:rPr lang="it-IT" altLang="it-IT" b="0" i="1" dirty="0" smtClean="0"/>
              <a:t> are </a:t>
            </a:r>
            <a:r>
              <a:rPr lang="it-IT" altLang="it-IT" b="0" i="1" dirty="0" err="1" smtClean="0"/>
              <a:t>mediated</a:t>
            </a:r>
            <a:r>
              <a:rPr lang="it-IT" altLang="it-IT" b="0" i="1" dirty="0" smtClean="0"/>
              <a:t> by the </a:t>
            </a:r>
            <a:r>
              <a:rPr lang="it-IT" altLang="it-IT" b="0" i="1" dirty="0" err="1" smtClean="0">
                <a:solidFill>
                  <a:srgbClr val="0066FF"/>
                </a:solidFill>
              </a:rPr>
              <a:t>photon</a:t>
            </a:r>
            <a:r>
              <a:rPr lang="it-IT" altLang="it-IT" b="0" i="1" dirty="0" smtClean="0">
                <a:solidFill>
                  <a:srgbClr val="0066FF"/>
                </a:solidFill>
              </a:rPr>
              <a:t>, </a:t>
            </a:r>
            <a:r>
              <a:rPr lang="el-GR" altLang="it-IT" b="0" i="1" dirty="0">
                <a:solidFill>
                  <a:srgbClr val="0066FF"/>
                </a:solidFill>
              </a:rPr>
              <a:t>γ</a:t>
            </a:r>
            <a:endParaRPr lang="it-IT" altLang="it-IT" b="0" i="1" dirty="0">
              <a:solidFill>
                <a:srgbClr val="0066FF"/>
              </a:solidFill>
            </a:endParaRPr>
          </a:p>
          <a:p>
            <a:pPr eaLnBrk="1" hangingPunct="1"/>
            <a:endParaRPr lang="it-IT" altLang="it-IT" b="0" i="1" dirty="0" smtClean="0"/>
          </a:p>
          <a:p>
            <a:pPr eaLnBrk="1" hangingPunct="1"/>
            <a:r>
              <a:rPr lang="it-IT" altLang="it-IT" b="0" i="1" dirty="0" smtClean="0"/>
              <a:t>The </a:t>
            </a:r>
            <a:r>
              <a:rPr lang="it-IT" altLang="it-IT" b="0" i="1" dirty="0" err="1" smtClean="0"/>
              <a:t>weak</a:t>
            </a:r>
            <a:r>
              <a:rPr lang="it-IT" altLang="it-IT" b="0" i="1" dirty="0" smtClean="0"/>
              <a:t> force </a:t>
            </a:r>
            <a:r>
              <a:rPr lang="it-IT" altLang="it-IT" b="0" i="1" dirty="0" err="1" smtClean="0"/>
              <a:t>is</a:t>
            </a:r>
            <a:r>
              <a:rPr lang="it-IT" altLang="it-IT" b="0" i="1" dirty="0" smtClean="0"/>
              <a:t> </a:t>
            </a:r>
            <a:r>
              <a:rPr lang="it-IT" altLang="it-IT" b="0" i="1" dirty="0" err="1" smtClean="0"/>
              <a:t>mediated</a:t>
            </a:r>
            <a:r>
              <a:rPr lang="it-IT" altLang="it-IT" b="0" i="1" dirty="0" smtClean="0"/>
              <a:t> by </a:t>
            </a:r>
            <a:r>
              <a:rPr lang="it-IT" altLang="it-IT" b="0" i="1" dirty="0" smtClean="0">
                <a:solidFill>
                  <a:srgbClr val="0066FF"/>
                </a:solidFill>
              </a:rPr>
              <a:t>W and </a:t>
            </a:r>
            <a:r>
              <a:rPr lang="it-IT" altLang="it-IT" b="0" i="1" dirty="0">
                <a:solidFill>
                  <a:srgbClr val="0066FF"/>
                </a:solidFill>
              </a:rPr>
              <a:t>Z</a:t>
            </a:r>
          </a:p>
          <a:p>
            <a:pPr eaLnBrk="1" hangingPunct="1"/>
            <a:endParaRPr lang="it-IT" altLang="it-IT" b="0" i="1" u="sng" dirty="0"/>
          </a:p>
          <a:p>
            <a:pPr eaLnBrk="1" hangingPunct="1"/>
            <a:r>
              <a:rPr lang="it-IT" altLang="it-IT" b="0" i="1" u="sng" dirty="0" err="1" smtClean="0"/>
              <a:t>Gravity</a:t>
            </a:r>
            <a:r>
              <a:rPr lang="it-IT" altLang="it-IT" b="0" i="1" u="sng" dirty="0" smtClean="0"/>
              <a:t> </a:t>
            </a:r>
            <a:r>
              <a:rPr lang="it-IT" altLang="it-IT" b="0" i="1" u="sng" dirty="0" err="1" smtClean="0"/>
              <a:t>is</a:t>
            </a:r>
            <a:r>
              <a:rPr lang="it-IT" altLang="it-IT" b="0" i="1" u="sng" dirty="0" smtClean="0"/>
              <a:t> </a:t>
            </a:r>
            <a:r>
              <a:rPr lang="it-IT" altLang="it-IT" b="0" i="1" u="sng" dirty="0" err="1" smtClean="0"/>
              <a:t>not</a:t>
            </a:r>
            <a:r>
              <a:rPr lang="it-IT" altLang="it-IT" b="0" i="1" u="sng" dirty="0" smtClean="0"/>
              <a:t> </a:t>
            </a:r>
            <a:r>
              <a:rPr lang="it-IT" altLang="it-IT" b="0" i="1" u="sng" dirty="0" err="1" smtClean="0"/>
              <a:t>included</a:t>
            </a:r>
            <a:r>
              <a:rPr lang="it-IT" altLang="it-IT" b="0" i="1" u="sng" dirty="0" smtClean="0"/>
              <a:t> in the model</a:t>
            </a:r>
            <a:endParaRPr lang="it-IT" altLang="it-IT" b="0" i="1" u="sng" dirty="0"/>
          </a:p>
        </p:txBody>
      </p:sp>
    </p:spTree>
    <p:extLst>
      <p:ext uri="{BB962C8B-B14F-4D97-AF65-F5344CB8AC3E}">
        <p14:creationId xmlns:p14="http://schemas.microsoft.com/office/powerpoint/2010/main" val="27215755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5364163" cy="1143000"/>
          </a:xfrm>
        </p:spPr>
        <p:txBody>
          <a:bodyPr/>
          <a:lstStyle/>
          <a:p>
            <a:pPr eaLnBrk="1" hangingPunct="1"/>
            <a:r>
              <a:rPr lang="it-IT" altLang="it-IT" dirty="0" smtClean="0"/>
              <a:t>The LHC </a:t>
            </a:r>
          </a:p>
        </p:txBody>
      </p:sp>
      <p:sp>
        <p:nvSpPr>
          <p:cNvPr id="41987" name="Rectangle 3"/>
          <p:cNvSpPr>
            <a:spLocks noGrp="1" noChangeArrowheads="1"/>
          </p:cNvSpPr>
          <p:nvPr>
            <p:ph type="body" sz="half" idx="1"/>
          </p:nvPr>
        </p:nvSpPr>
        <p:spPr>
          <a:xfrm>
            <a:off x="-6484" y="1418060"/>
            <a:ext cx="5148263" cy="2628900"/>
          </a:xfrm>
        </p:spPr>
        <p:txBody>
          <a:bodyPr>
            <a:normAutofit lnSpcReduction="10000"/>
          </a:bodyPr>
          <a:lstStyle/>
          <a:p>
            <a:pPr eaLnBrk="1" hangingPunct="1">
              <a:lnSpc>
                <a:spcPct val="80000"/>
              </a:lnSpc>
              <a:buFontTx/>
              <a:buNone/>
            </a:pPr>
            <a:r>
              <a:rPr lang="it-IT" altLang="it-IT" sz="1600" dirty="0" smtClean="0"/>
              <a:t>	LHC </a:t>
            </a:r>
            <a:r>
              <a:rPr lang="it-IT" altLang="it-IT" sz="1600" dirty="0" err="1" smtClean="0"/>
              <a:t>is</a:t>
            </a:r>
            <a:r>
              <a:rPr lang="it-IT" altLang="it-IT" sz="1600" dirty="0" smtClean="0"/>
              <a:t> the </a:t>
            </a:r>
            <a:r>
              <a:rPr lang="it-IT" altLang="it-IT" sz="1600" dirty="0" err="1" smtClean="0"/>
              <a:t>largest</a:t>
            </a:r>
            <a:r>
              <a:rPr lang="it-IT" altLang="it-IT" sz="1600" dirty="0" smtClean="0"/>
              <a:t> and </a:t>
            </a:r>
            <a:r>
              <a:rPr lang="it-IT" altLang="it-IT" sz="1600" dirty="0" err="1" smtClean="0"/>
              <a:t>most</a:t>
            </a:r>
            <a:r>
              <a:rPr lang="it-IT" altLang="it-IT" sz="1600" dirty="0" smtClean="0"/>
              <a:t> </a:t>
            </a:r>
            <a:r>
              <a:rPr lang="it-IT" altLang="it-IT" sz="1600" dirty="0" err="1" smtClean="0"/>
              <a:t>powerful</a:t>
            </a:r>
            <a:r>
              <a:rPr lang="it-IT" altLang="it-IT" sz="1600" dirty="0" smtClean="0"/>
              <a:t> </a:t>
            </a:r>
            <a:r>
              <a:rPr lang="it-IT" altLang="it-IT" sz="1600" dirty="0" err="1" smtClean="0"/>
              <a:t>particle</a:t>
            </a:r>
            <a:r>
              <a:rPr lang="it-IT" altLang="it-IT" sz="1600" dirty="0" smtClean="0"/>
              <a:t> </a:t>
            </a:r>
            <a:r>
              <a:rPr lang="it-IT" altLang="it-IT" sz="1600" dirty="0" err="1" smtClean="0"/>
              <a:t>accelerator</a:t>
            </a:r>
            <a:r>
              <a:rPr lang="it-IT" altLang="it-IT" sz="1600" dirty="0" smtClean="0"/>
              <a:t>, </a:t>
            </a:r>
            <a:r>
              <a:rPr lang="it-IT" altLang="it-IT" sz="1600" dirty="0" err="1" smtClean="0"/>
              <a:t>built</a:t>
            </a:r>
            <a:r>
              <a:rPr lang="it-IT" altLang="it-IT" sz="1600" dirty="0" smtClean="0"/>
              <a:t> to investigate </a:t>
            </a:r>
            <a:r>
              <a:rPr lang="it-IT" altLang="it-IT" sz="1600" dirty="0" err="1" smtClean="0"/>
              <a:t>matter</a:t>
            </a:r>
            <a:r>
              <a:rPr lang="it-IT" altLang="it-IT" sz="1600" dirty="0" smtClean="0"/>
              <a:t> </a:t>
            </a:r>
            <a:r>
              <a:rPr lang="it-IT" altLang="it-IT" sz="1600" dirty="0" err="1" smtClean="0"/>
              <a:t>at</a:t>
            </a:r>
            <a:r>
              <a:rPr lang="it-IT" altLang="it-IT" sz="1600" dirty="0" smtClean="0"/>
              <a:t> the </a:t>
            </a:r>
            <a:r>
              <a:rPr lang="it-IT" altLang="it-IT" sz="1600" dirty="0" err="1" smtClean="0"/>
              <a:t>shortest</a:t>
            </a:r>
            <a:r>
              <a:rPr lang="it-IT" altLang="it-IT" sz="1600" dirty="0" smtClean="0"/>
              <a:t> </a:t>
            </a:r>
            <a:r>
              <a:rPr lang="it-IT" altLang="it-IT" sz="1600" dirty="0" err="1" smtClean="0"/>
              <a:t>distances</a:t>
            </a:r>
            <a:endParaRPr lang="it-IT" altLang="it-IT" sz="1600" dirty="0" smtClean="0"/>
          </a:p>
          <a:p>
            <a:pPr eaLnBrk="1" hangingPunct="1">
              <a:lnSpc>
                <a:spcPct val="80000"/>
              </a:lnSpc>
              <a:buFontTx/>
              <a:buNone/>
            </a:pPr>
            <a:r>
              <a:rPr lang="it-IT" altLang="it-IT" sz="1600" dirty="0"/>
              <a:t>	</a:t>
            </a:r>
            <a:endParaRPr lang="it-IT" altLang="it-IT" sz="1600" dirty="0" smtClean="0"/>
          </a:p>
          <a:p>
            <a:pPr eaLnBrk="1" hangingPunct="1">
              <a:lnSpc>
                <a:spcPct val="80000"/>
              </a:lnSpc>
              <a:buFontTx/>
              <a:buNone/>
            </a:pPr>
            <a:r>
              <a:rPr lang="it-IT" altLang="it-IT" sz="1600" dirty="0"/>
              <a:t>	</a:t>
            </a:r>
            <a:r>
              <a:rPr lang="it-IT" altLang="it-IT" sz="1600" dirty="0" err="1" smtClean="0"/>
              <a:t>It</a:t>
            </a:r>
            <a:r>
              <a:rPr lang="it-IT" altLang="it-IT" sz="1600" dirty="0" smtClean="0"/>
              <a:t> </a:t>
            </a:r>
            <a:r>
              <a:rPr lang="it-IT" altLang="it-IT" sz="1600" dirty="0" err="1" smtClean="0"/>
              <a:t>resides</a:t>
            </a:r>
            <a:r>
              <a:rPr lang="it-IT" altLang="it-IT" sz="1600" dirty="0" smtClean="0"/>
              <a:t> in a 27km long tunnel 100 </a:t>
            </a:r>
            <a:r>
              <a:rPr lang="it-IT" altLang="it-IT" sz="1600" dirty="0" err="1" smtClean="0"/>
              <a:t>meters</a:t>
            </a:r>
            <a:r>
              <a:rPr lang="it-IT" altLang="it-IT" sz="1600" dirty="0" smtClean="0"/>
              <a:t> underground </a:t>
            </a:r>
            <a:r>
              <a:rPr lang="it-IT" altLang="it-IT" sz="1600" dirty="0" err="1" smtClean="0"/>
              <a:t>near</a:t>
            </a:r>
            <a:r>
              <a:rPr lang="it-IT" altLang="it-IT" sz="1600" dirty="0" smtClean="0"/>
              <a:t> Geneva</a:t>
            </a:r>
          </a:p>
          <a:p>
            <a:pPr eaLnBrk="1" hangingPunct="1">
              <a:lnSpc>
                <a:spcPct val="80000"/>
              </a:lnSpc>
              <a:buFontTx/>
              <a:buNone/>
            </a:pPr>
            <a:endParaRPr lang="it-IT" altLang="it-IT" sz="1600" dirty="0"/>
          </a:p>
          <a:p>
            <a:pPr eaLnBrk="1" hangingPunct="1">
              <a:lnSpc>
                <a:spcPct val="80000"/>
              </a:lnSpc>
              <a:buFontTx/>
              <a:buNone/>
            </a:pPr>
            <a:r>
              <a:rPr lang="it-IT" altLang="it-IT" sz="1600" dirty="0" smtClean="0"/>
              <a:t>	</a:t>
            </a:r>
            <a:r>
              <a:rPr lang="it-IT" altLang="it-IT" sz="1600" dirty="0" err="1" smtClean="0"/>
              <a:t>Collisions</a:t>
            </a:r>
            <a:r>
              <a:rPr lang="it-IT" altLang="it-IT" sz="1600" dirty="0" smtClean="0"/>
              <a:t> </a:t>
            </a:r>
            <a:r>
              <a:rPr lang="it-IT" altLang="it-IT" sz="1600" dirty="0" err="1" smtClean="0"/>
              <a:t>between</a:t>
            </a:r>
            <a:r>
              <a:rPr lang="it-IT" altLang="it-IT" sz="1600" dirty="0" smtClean="0"/>
              <a:t> </a:t>
            </a:r>
            <a:r>
              <a:rPr lang="it-IT" altLang="it-IT" sz="1600" dirty="0" err="1" smtClean="0"/>
              <a:t>protons</a:t>
            </a:r>
            <a:r>
              <a:rPr lang="it-IT" altLang="it-IT" sz="1600" dirty="0" smtClean="0"/>
              <a:t> are </a:t>
            </a:r>
            <a:r>
              <a:rPr lang="it-IT" altLang="it-IT" sz="1600" dirty="0" err="1" smtClean="0"/>
              <a:t>created</a:t>
            </a:r>
            <a:r>
              <a:rPr lang="it-IT" altLang="it-IT" sz="1600" dirty="0" smtClean="0"/>
              <a:t> </a:t>
            </a:r>
            <a:r>
              <a:rPr lang="it-IT" altLang="it-IT" sz="1600" dirty="0" err="1" smtClean="0"/>
              <a:t>where</a:t>
            </a:r>
            <a:r>
              <a:rPr lang="it-IT" altLang="it-IT" sz="1600" dirty="0" smtClean="0"/>
              <a:t> the </a:t>
            </a:r>
            <a:r>
              <a:rPr lang="it-IT" altLang="it-IT" sz="1600" dirty="0" err="1" smtClean="0"/>
              <a:t>beams</a:t>
            </a:r>
            <a:r>
              <a:rPr lang="it-IT" altLang="it-IT" sz="1600" dirty="0" smtClean="0"/>
              <a:t> </a:t>
            </a:r>
            <a:r>
              <a:rPr lang="it-IT" altLang="it-IT" sz="1600" dirty="0" err="1" smtClean="0"/>
              <a:t>intersect</a:t>
            </a:r>
            <a:r>
              <a:rPr lang="it-IT" altLang="it-IT" sz="1600" dirty="0" smtClean="0"/>
              <a:t>: the </a:t>
            </a:r>
            <a:r>
              <a:rPr lang="it-IT" altLang="it-IT" sz="1600" dirty="0" err="1" smtClean="0"/>
              <a:t>caverns</a:t>
            </a:r>
            <a:r>
              <a:rPr lang="it-IT" altLang="it-IT" sz="1600" dirty="0" smtClean="0"/>
              <a:t> are </a:t>
            </a:r>
            <a:r>
              <a:rPr lang="it-IT" altLang="it-IT" sz="1600" dirty="0" err="1" smtClean="0"/>
              <a:t>equipped</a:t>
            </a:r>
            <a:r>
              <a:rPr lang="it-IT" altLang="it-IT" sz="1600" dirty="0" smtClean="0"/>
              <a:t> with </a:t>
            </a:r>
            <a:r>
              <a:rPr lang="it-IT" altLang="it-IT" sz="1600" dirty="0" err="1" smtClean="0"/>
              <a:t>huge</a:t>
            </a:r>
            <a:endParaRPr lang="it-IT" altLang="it-IT" sz="1600" dirty="0" smtClean="0"/>
          </a:p>
          <a:p>
            <a:pPr eaLnBrk="1" hangingPunct="1">
              <a:lnSpc>
                <a:spcPct val="80000"/>
              </a:lnSpc>
              <a:buFontTx/>
              <a:buNone/>
            </a:pPr>
            <a:r>
              <a:rPr lang="it-IT" altLang="it-IT" sz="1600" dirty="0"/>
              <a:t>	</a:t>
            </a:r>
            <a:r>
              <a:rPr lang="it-IT" altLang="it-IT" sz="1600" dirty="0" smtClean="0"/>
              <a:t>detectors. </a:t>
            </a:r>
            <a:r>
              <a:rPr lang="it-IT" altLang="it-IT" sz="1600" dirty="0" err="1" smtClean="0"/>
              <a:t>Two</a:t>
            </a:r>
            <a:r>
              <a:rPr lang="it-IT" altLang="it-IT" sz="1600" dirty="0" smtClean="0"/>
              <a:t> of </a:t>
            </a:r>
            <a:r>
              <a:rPr lang="it-IT" altLang="it-IT" sz="1600" dirty="0" err="1" smtClean="0"/>
              <a:t>these</a:t>
            </a:r>
            <a:r>
              <a:rPr lang="it-IT" altLang="it-IT" sz="1600" dirty="0" smtClean="0"/>
              <a:t> are multi-</a:t>
            </a:r>
            <a:r>
              <a:rPr lang="it-IT" altLang="it-IT" sz="1600" dirty="0" err="1" smtClean="0"/>
              <a:t>purpose</a:t>
            </a:r>
            <a:r>
              <a:rPr lang="it-IT" altLang="it-IT" sz="1600" dirty="0" smtClean="0"/>
              <a:t> «</a:t>
            </a:r>
            <a:r>
              <a:rPr lang="it-IT" altLang="it-IT" sz="1600" dirty="0" err="1" smtClean="0"/>
              <a:t>electronic</a:t>
            </a:r>
            <a:r>
              <a:rPr lang="it-IT" altLang="it-IT" sz="1600" dirty="0" smtClean="0"/>
              <a:t> </a:t>
            </a:r>
            <a:r>
              <a:rPr lang="it-IT" altLang="it-IT" sz="1600" dirty="0" err="1" smtClean="0"/>
              <a:t>eyes</a:t>
            </a:r>
            <a:r>
              <a:rPr lang="it-IT" altLang="it-IT" sz="1600" dirty="0" smtClean="0"/>
              <a:t>» </a:t>
            </a:r>
            <a:r>
              <a:rPr lang="it-IT" altLang="it-IT" sz="1600" dirty="0" err="1" smtClean="0"/>
              <a:t>that</a:t>
            </a:r>
            <a:r>
              <a:rPr lang="it-IT" altLang="it-IT" sz="1600" dirty="0" smtClean="0"/>
              <a:t> </a:t>
            </a:r>
            <a:r>
              <a:rPr lang="it-IT" altLang="it-IT" sz="1600" dirty="0" err="1" smtClean="0"/>
              <a:t>try</a:t>
            </a:r>
            <a:r>
              <a:rPr lang="it-IT" altLang="it-IT" sz="1600" dirty="0" smtClean="0"/>
              <a:t> to </a:t>
            </a:r>
            <a:r>
              <a:rPr lang="it-IT" altLang="it-IT" sz="1600" dirty="0" err="1" smtClean="0"/>
              <a:t>detect</a:t>
            </a:r>
            <a:r>
              <a:rPr lang="it-IT" altLang="it-IT" sz="1600" dirty="0" smtClean="0"/>
              <a:t> </a:t>
            </a:r>
            <a:r>
              <a:rPr lang="it-IT" altLang="it-IT" sz="1600" dirty="0" err="1" smtClean="0"/>
              <a:t>everything</a:t>
            </a:r>
            <a:r>
              <a:rPr lang="it-IT" altLang="it-IT" sz="1600" dirty="0" smtClean="0"/>
              <a:t> </a:t>
            </a:r>
            <a:r>
              <a:rPr lang="it-IT" altLang="it-IT" sz="1600" dirty="0" err="1" smtClean="0"/>
              <a:t>that</a:t>
            </a:r>
            <a:r>
              <a:rPr lang="it-IT" altLang="it-IT" sz="1600" dirty="0" smtClean="0"/>
              <a:t> </a:t>
            </a:r>
            <a:r>
              <a:rPr lang="it-IT" altLang="it-IT" sz="1600" dirty="0" err="1" smtClean="0"/>
              <a:t>comes</a:t>
            </a:r>
            <a:r>
              <a:rPr lang="it-IT" altLang="it-IT" sz="1600" dirty="0" smtClean="0"/>
              <a:t> out of the </a:t>
            </a:r>
            <a:r>
              <a:rPr lang="it-IT" altLang="it-IT" sz="1600" dirty="0" err="1" smtClean="0"/>
              <a:t>collision</a:t>
            </a:r>
            <a:endParaRPr lang="it-IT" altLang="it-IT" sz="1600" dirty="0" smtClean="0"/>
          </a:p>
        </p:txBody>
      </p:sp>
      <p:pic>
        <p:nvPicPr>
          <p:cNvPr id="41988" name="Picture 6" descr="fde_gen_0197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76672"/>
            <a:ext cx="3995737"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4043363"/>
            <a:ext cx="3995737"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4221163"/>
            <a:ext cx="5094288" cy="2636837"/>
          </a:xfrm>
          <a:noFill/>
        </p:spPr>
      </p:pic>
      <p:sp>
        <p:nvSpPr>
          <p:cNvPr id="2" name="CasellaDiTesto 1"/>
          <p:cNvSpPr txBox="1"/>
          <p:nvPr/>
        </p:nvSpPr>
        <p:spPr>
          <a:xfrm>
            <a:off x="6876256" y="2492896"/>
            <a:ext cx="1368152" cy="1754326"/>
          </a:xfrm>
          <a:prstGeom prst="rect">
            <a:avLst/>
          </a:prstGeom>
          <a:noFill/>
        </p:spPr>
        <p:txBody>
          <a:bodyPr wrap="square" rtlCol="0">
            <a:spAutoFit/>
          </a:bodyPr>
          <a:lstStyle/>
          <a:p>
            <a:r>
              <a:rPr lang="it-IT" sz="3600" dirty="0" smtClean="0"/>
              <a:t>ATLAS</a:t>
            </a:r>
            <a:endParaRPr lang="it-IT" sz="3600" dirty="0"/>
          </a:p>
          <a:p>
            <a:endParaRPr lang="it-IT" sz="3600" dirty="0" smtClean="0"/>
          </a:p>
          <a:p>
            <a:r>
              <a:rPr lang="it-IT" sz="3600" dirty="0" smtClean="0"/>
              <a:t>CMS</a:t>
            </a:r>
            <a:endParaRPr lang="it-IT" sz="3600" dirty="0"/>
          </a:p>
        </p:txBody>
      </p:sp>
    </p:spTree>
    <p:extLst>
      <p:ext uri="{BB962C8B-B14F-4D97-AF65-F5344CB8AC3E}">
        <p14:creationId xmlns:p14="http://schemas.microsoft.com/office/powerpoint/2010/main" val="14373930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dirty="0" smtClean="0"/>
              <a:t>How </a:t>
            </a:r>
            <a:r>
              <a:rPr lang="it-IT" dirty="0" err="1" smtClean="0"/>
              <a:t>we</a:t>
            </a:r>
            <a:r>
              <a:rPr lang="it-IT" dirty="0" smtClean="0"/>
              <a:t> </a:t>
            </a:r>
            <a:r>
              <a:rPr lang="it-IT" dirty="0" err="1" smtClean="0"/>
              <a:t>detect</a:t>
            </a:r>
            <a:r>
              <a:rPr lang="it-IT" dirty="0" smtClean="0"/>
              <a:t> </a:t>
            </a:r>
            <a:r>
              <a:rPr lang="it-IT" dirty="0" err="1" smtClean="0"/>
              <a:t>particles</a:t>
            </a:r>
            <a:endParaRPr lang="it-IT" dirty="0"/>
          </a:p>
        </p:txBody>
      </p:sp>
      <p:pic>
        <p:nvPicPr>
          <p:cNvPr id="4" name="Picture 4" descr="600px-Schema_transverse_cm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449" y="2204865"/>
            <a:ext cx="9064551" cy="465313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22454" y="1052736"/>
            <a:ext cx="9000221" cy="1200329"/>
          </a:xfrm>
          <a:prstGeom prst="rect">
            <a:avLst/>
          </a:prstGeom>
          <a:noFill/>
        </p:spPr>
        <p:txBody>
          <a:bodyPr wrap="none" rtlCol="0">
            <a:spAutoFit/>
          </a:bodyPr>
          <a:lstStyle/>
          <a:p>
            <a:r>
              <a:rPr lang="it-IT" dirty="0" err="1" smtClean="0"/>
              <a:t>Charged</a:t>
            </a:r>
            <a:r>
              <a:rPr lang="it-IT" dirty="0" smtClean="0"/>
              <a:t> </a:t>
            </a:r>
            <a:r>
              <a:rPr lang="it-IT" dirty="0" err="1" smtClean="0"/>
              <a:t>particles</a:t>
            </a:r>
            <a:r>
              <a:rPr lang="it-IT" dirty="0" smtClean="0"/>
              <a:t> are </a:t>
            </a:r>
            <a:r>
              <a:rPr lang="it-IT" dirty="0" err="1" smtClean="0"/>
              <a:t>tracked</a:t>
            </a:r>
            <a:r>
              <a:rPr lang="it-IT" dirty="0" smtClean="0"/>
              <a:t> in the </a:t>
            </a:r>
            <a:r>
              <a:rPr lang="it-IT" dirty="0" err="1" smtClean="0"/>
              <a:t>inner</a:t>
            </a:r>
            <a:r>
              <a:rPr lang="it-IT" dirty="0" smtClean="0"/>
              <a:t> </a:t>
            </a:r>
            <a:r>
              <a:rPr lang="it-IT" dirty="0" err="1" smtClean="0"/>
              <a:t>section</a:t>
            </a:r>
            <a:r>
              <a:rPr lang="it-IT" dirty="0" smtClean="0"/>
              <a:t>, </a:t>
            </a:r>
            <a:r>
              <a:rPr lang="it-IT" dirty="0" err="1" smtClean="0"/>
              <a:t>through</a:t>
            </a:r>
            <a:r>
              <a:rPr lang="it-IT" dirty="0" smtClean="0"/>
              <a:t> the </a:t>
            </a:r>
            <a:r>
              <a:rPr lang="it-IT" dirty="0" err="1" smtClean="0"/>
              <a:t>ionization</a:t>
            </a:r>
            <a:r>
              <a:rPr lang="it-IT" dirty="0" smtClean="0"/>
              <a:t> </a:t>
            </a:r>
            <a:r>
              <a:rPr lang="it-IT" dirty="0" err="1" smtClean="0"/>
              <a:t>they</a:t>
            </a:r>
            <a:r>
              <a:rPr lang="it-IT" dirty="0" smtClean="0"/>
              <a:t> </a:t>
            </a:r>
            <a:r>
              <a:rPr lang="it-IT" dirty="0" err="1" smtClean="0"/>
              <a:t>leave</a:t>
            </a:r>
            <a:r>
              <a:rPr lang="it-IT" dirty="0" smtClean="0"/>
              <a:t> on </a:t>
            </a:r>
            <a:r>
              <a:rPr lang="it-IT" dirty="0" err="1" smtClean="0"/>
              <a:t>silicon</a:t>
            </a:r>
            <a:r>
              <a:rPr lang="it-IT" dirty="0" smtClean="0"/>
              <a:t>;</a:t>
            </a:r>
          </a:p>
          <a:p>
            <a:r>
              <a:rPr lang="it-IT" dirty="0" smtClean="0"/>
              <a:t>a </a:t>
            </a:r>
            <a:r>
              <a:rPr lang="it-IT" dirty="0" err="1" smtClean="0"/>
              <a:t>powerful</a:t>
            </a:r>
            <a:r>
              <a:rPr lang="it-IT" dirty="0" smtClean="0"/>
              <a:t> </a:t>
            </a:r>
            <a:r>
              <a:rPr lang="it-IT" dirty="0" err="1" smtClean="0"/>
              <a:t>magnet</a:t>
            </a:r>
            <a:r>
              <a:rPr lang="it-IT" dirty="0" smtClean="0"/>
              <a:t> </a:t>
            </a:r>
            <a:r>
              <a:rPr lang="it-IT" dirty="0" err="1" smtClean="0"/>
              <a:t>bends</a:t>
            </a:r>
            <a:r>
              <a:rPr lang="it-IT" dirty="0" smtClean="0"/>
              <a:t> </a:t>
            </a:r>
            <a:r>
              <a:rPr lang="it-IT" dirty="0" err="1" smtClean="0"/>
              <a:t>their</a:t>
            </a:r>
            <a:r>
              <a:rPr lang="it-IT" dirty="0" smtClean="0"/>
              <a:t> </a:t>
            </a:r>
            <a:r>
              <a:rPr lang="it-IT" dirty="0" err="1" smtClean="0"/>
              <a:t>trajectories</a:t>
            </a:r>
            <a:r>
              <a:rPr lang="it-IT" dirty="0" smtClean="0"/>
              <a:t>, </a:t>
            </a:r>
            <a:r>
              <a:rPr lang="it-IT" dirty="0" err="1" smtClean="0"/>
              <a:t>allowing</a:t>
            </a:r>
            <a:r>
              <a:rPr lang="it-IT" dirty="0" smtClean="0"/>
              <a:t> a </a:t>
            </a:r>
            <a:r>
              <a:rPr lang="it-IT" dirty="0" err="1" smtClean="0"/>
              <a:t>measurement</a:t>
            </a:r>
            <a:r>
              <a:rPr lang="it-IT" dirty="0" smtClean="0"/>
              <a:t> of </a:t>
            </a:r>
            <a:r>
              <a:rPr lang="it-IT" dirty="0" err="1" smtClean="0"/>
              <a:t>their</a:t>
            </a:r>
            <a:r>
              <a:rPr lang="it-IT" dirty="0" smtClean="0"/>
              <a:t> </a:t>
            </a:r>
            <a:r>
              <a:rPr lang="it-IT" dirty="0" err="1" smtClean="0"/>
              <a:t>momentum</a:t>
            </a:r>
            <a:endParaRPr lang="it-IT" dirty="0" smtClean="0"/>
          </a:p>
          <a:p>
            <a:r>
              <a:rPr lang="it-IT" dirty="0" err="1" smtClean="0"/>
              <a:t>Then</a:t>
            </a:r>
            <a:r>
              <a:rPr lang="it-IT" dirty="0" smtClean="0"/>
              <a:t> </a:t>
            </a:r>
            <a:r>
              <a:rPr lang="it-IT" dirty="0" err="1" smtClean="0"/>
              <a:t>calorimeters</a:t>
            </a:r>
            <a:r>
              <a:rPr lang="it-IT" dirty="0" smtClean="0"/>
              <a:t> </a:t>
            </a:r>
            <a:r>
              <a:rPr lang="it-IT" dirty="0" err="1" smtClean="0"/>
              <a:t>destroy</a:t>
            </a:r>
            <a:r>
              <a:rPr lang="it-IT" dirty="0" smtClean="0"/>
              <a:t> </a:t>
            </a:r>
            <a:r>
              <a:rPr lang="it-IT" dirty="0" err="1" smtClean="0"/>
              <a:t>both</a:t>
            </a:r>
            <a:r>
              <a:rPr lang="it-IT" dirty="0" smtClean="0"/>
              <a:t> </a:t>
            </a:r>
            <a:r>
              <a:rPr lang="it-IT" dirty="0" err="1" smtClean="0"/>
              <a:t>charged</a:t>
            </a:r>
            <a:r>
              <a:rPr lang="it-IT" dirty="0" smtClean="0"/>
              <a:t> and </a:t>
            </a:r>
            <a:r>
              <a:rPr lang="it-IT" dirty="0" err="1" smtClean="0"/>
              <a:t>neutral</a:t>
            </a:r>
            <a:r>
              <a:rPr lang="it-IT" dirty="0" smtClean="0"/>
              <a:t> </a:t>
            </a:r>
            <a:r>
              <a:rPr lang="it-IT" dirty="0" err="1" smtClean="0"/>
              <a:t>ones</a:t>
            </a:r>
            <a:r>
              <a:rPr lang="it-IT" dirty="0" smtClean="0"/>
              <a:t>, </a:t>
            </a:r>
            <a:r>
              <a:rPr lang="it-IT" dirty="0" err="1" smtClean="0"/>
              <a:t>measuring</a:t>
            </a:r>
            <a:r>
              <a:rPr lang="it-IT" dirty="0" smtClean="0"/>
              <a:t> </a:t>
            </a:r>
            <a:r>
              <a:rPr lang="it-IT" dirty="0" err="1" smtClean="0"/>
              <a:t>their</a:t>
            </a:r>
            <a:r>
              <a:rPr lang="it-IT" dirty="0" smtClean="0"/>
              <a:t> </a:t>
            </a:r>
            <a:r>
              <a:rPr lang="it-IT" dirty="0" err="1" smtClean="0"/>
              <a:t>energy</a:t>
            </a:r>
            <a:endParaRPr lang="it-IT" dirty="0" smtClean="0"/>
          </a:p>
          <a:p>
            <a:r>
              <a:rPr lang="it-IT" dirty="0" err="1" smtClean="0"/>
              <a:t>Muons</a:t>
            </a:r>
            <a:r>
              <a:rPr lang="it-IT" dirty="0" smtClean="0"/>
              <a:t> are the </a:t>
            </a:r>
            <a:r>
              <a:rPr lang="it-IT" dirty="0" err="1" smtClean="0"/>
              <a:t>only</a:t>
            </a:r>
            <a:r>
              <a:rPr lang="it-IT" dirty="0" smtClean="0"/>
              <a:t> </a:t>
            </a:r>
            <a:r>
              <a:rPr lang="it-IT" dirty="0" err="1" smtClean="0"/>
              <a:t>particles</a:t>
            </a:r>
            <a:r>
              <a:rPr lang="it-IT" dirty="0" smtClean="0"/>
              <a:t> </a:t>
            </a:r>
            <a:r>
              <a:rPr lang="it-IT" dirty="0" err="1" smtClean="0"/>
              <a:t>that</a:t>
            </a:r>
            <a:r>
              <a:rPr lang="it-IT" dirty="0" smtClean="0"/>
              <a:t> can traverse the dense </a:t>
            </a:r>
            <a:r>
              <a:rPr lang="it-IT" dirty="0" err="1" smtClean="0"/>
              <a:t>material</a:t>
            </a:r>
            <a:r>
              <a:rPr lang="it-IT" dirty="0" smtClean="0"/>
              <a:t> and </a:t>
            </a:r>
            <a:r>
              <a:rPr lang="it-IT" dirty="0" err="1" smtClean="0"/>
              <a:t>get</a:t>
            </a:r>
            <a:r>
              <a:rPr lang="it-IT" dirty="0" smtClean="0"/>
              <a:t> </a:t>
            </a:r>
            <a:r>
              <a:rPr lang="it-IT" dirty="0" err="1" smtClean="0"/>
              <a:t>tracked</a:t>
            </a:r>
            <a:r>
              <a:rPr lang="it-IT" dirty="0" smtClean="0"/>
              <a:t> </a:t>
            </a:r>
            <a:r>
              <a:rPr lang="it-IT" dirty="0" err="1" smtClean="0"/>
              <a:t>outside</a:t>
            </a:r>
            <a:endParaRPr lang="it-IT" dirty="0"/>
          </a:p>
        </p:txBody>
      </p:sp>
    </p:spTree>
    <p:extLst>
      <p:ext uri="{BB962C8B-B14F-4D97-AF65-F5344CB8AC3E}">
        <p14:creationId xmlns:p14="http://schemas.microsoft.com/office/powerpoint/2010/main" val="26736176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5364163" cy="1143000"/>
          </a:xfrm>
        </p:spPr>
        <p:txBody>
          <a:bodyPr/>
          <a:lstStyle/>
          <a:p>
            <a:pPr eaLnBrk="1" hangingPunct="1"/>
            <a:r>
              <a:rPr lang="it-IT" altLang="it-IT" dirty="0" smtClean="0"/>
              <a:t>CMS</a:t>
            </a:r>
          </a:p>
        </p:txBody>
      </p:sp>
      <p:sp>
        <p:nvSpPr>
          <p:cNvPr id="43011" name="Rectangle 3"/>
          <p:cNvSpPr>
            <a:spLocks noGrp="1" noChangeArrowheads="1"/>
          </p:cNvSpPr>
          <p:nvPr>
            <p:ph type="body" idx="1"/>
          </p:nvPr>
        </p:nvSpPr>
        <p:spPr>
          <a:xfrm>
            <a:off x="16621" y="979488"/>
            <a:ext cx="5580063" cy="2736850"/>
          </a:xfrm>
        </p:spPr>
        <p:txBody>
          <a:bodyPr/>
          <a:lstStyle/>
          <a:p>
            <a:pPr eaLnBrk="1" hangingPunct="1">
              <a:lnSpc>
                <a:spcPct val="80000"/>
              </a:lnSpc>
            </a:pPr>
            <a:r>
              <a:rPr lang="it-IT" altLang="it-IT" sz="1600" dirty="0" smtClean="0"/>
              <a:t>CMS (Compact </a:t>
            </a:r>
            <a:r>
              <a:rPr lang="it-IT" altLang="it-IT" sz="1600" dirty="0" err="1" smtClean="0"/>
              <a:t>Muon</a:t>
            </a:r>
            <a:r>
              <a:rPr lang="it-IT" altLang="it-IT" sz="1600" dirty="0" smtClean="0"/>
              <a:t> </a:t>
            </a:r>
            <a:r>
              <a:rPr lang="it-IT" altLang="it-IT" sz="1600" dirty="0" err="1" smtClean="0"/>
              <a:t>Solenoid</a:t>
            </a:r>
            <a:r>
              <a:rPr lang="it-IT" altLang="it-IT" sz="1600" dirty="0" smtClean="0"/>
              <a:t>) </a:t>
            </a:r>
            <a:r>
              <a:rPr lang="it-IT" altLang="it-IT" sz="1600" dirty="0" err="1" smtClean="0"/>
              <a:t>was</a:t>
            </a:r>
            <a:r>
              <a:rPr lang="it-IT" altLang="it-IT" sz="1600" dirty="0" smtClean="0"/>
              <a:t> </a:t>
            </a:r>
            <a:r>
              <a:rPr lang="it-IT" altLang="it-IT" sz="1600" dirty="0" err="1" smtClean="0"/>
              <a:t>built</a:t>
            </a:r>
            <a:r>
              <a:rPr lang="it-IT" altLang="it-IT" sz="1600" dirty="0" smtClean="0"/>
              <a:t> with the </a:t>
            </a:r>
            <a:r>
              <a:rPr lang="it-IT" altLang="it-IT" sz="1600" dirty="0" err="1" smtClean="0"/>
              <a:t>specific</a:t>
            </a:r>
            <a:r>
              <a:rPr lang="it-IT" altLang="it-IT" sz="1600" dirty="0" smtClean="0"/>
              <a:t> goal of </a:t>
            </a:r>
            <a:r>
              <a:rPr lang="it-IT" altLang="it-IT" sz="1600" dirty="0" err="1" smtClean="0"/>
              <a:t>finding</a:t>
            </a:r>
            <a:r>
              <a:rPr lang="it-IT" altLang="it-IT" sz="1600" dirty="0" smtClean="0"/>
              <a:t> the </a:t>
            </a:r>
            <a:r>
              <a:rPr lang="it-IT" altLang="it-IT" sz="1600" dirty="0" err="1" smtClean="0"/>
              <a:t>Higgs</a:t>
            </a:r>
            <a:r>
              <a:rPr lang="it-IT" altLang="it-IT" sz="1600" dirty="0" smtClean="0"/>
              <a:t> </a:t>
            </a:r>
            <a:r>
              <a:rPr lang="it-IT" altLang="it-IT" sz="1600" dirty="0" err="1" smtClean="0"/>
              <a:t>boson</a:t>
            </a:r>
            <a:endParaRPr lang="it-IT" altLang="it-IT" sz="1600" dirty="0" smtClean="0"/>
          </a:p>
          <a:p>
            <a:pPr eaLnBrk="1" hangingPunct="1">
              <a:lnSpc>
                <a:spcPct val="80000"/>
              </a:lnSpc>
              <a:buFontTx/>
              <a:buNone/>
            </a:pPr>
            <a:endParaRPr lang="it-IT" altLang="it-IT" sz="1600" dirty="0" smtClean="0"/>
          </a:p>
          <a:p>
            <a:pPr eaLnBrk="1" hangingPunct="1">
              <a:lnSpc>
                <a:spcPct val="80000"/>
              </a:lnSpc>
            </a:pPr>
            <a:r>
              <a:rPr lang="it-IT" altLang="it-IT" sz="1600" dirty="0" smtClean="0"/>
              <a:t>Along with ATLAS, </a:t>
            </a:r>
            <a:r>
              <a:rPr lang="it-IT" altLang="it-IT" sz="1600" dirty="0" err="1" smtClean="0"/>
              <a:t>it</a:t>
            </a:r>
            <a:r>
              <a:rPr lang="it-IT" altLang="it-IT" sz="1600" dirty="0" smtClean="0"/>
              <a:t> </a:t>
            </a:r>
            <a:r>
              <a:rPr lang="it-IT" altLang="it-IT" sz="1600" dirty="0" err="1" smtClean="0"/>
              <a:t>is</a:t>
            </a:r>
            <a:r>
              <a:rPr lang="it-IT" altLang="it-IT" sz="1600" dirty="0" smtClean="0"/>
              <a:t> </a:t>
            </a:r>
            <a:r>
              <a:rPr lang="it-IT" altLang="it-IT" sz="1600" dirty="0" err="1" smtClean="0"/>
              <a:t>arguably</a:t>
            </a:r>
            <a:r>
              <a:rPr lang="it-IT" altLang="it-IT" sz="1600" dirty="0" smtClean="0"/>
              <a:t> the </a:t>
            </a:r>
            <a:r>
              <a:rPr lang="it-IT" altLang="it-IT" sz="1600" dirty="0" err="1" smtClean="0"/>
              <a:t>most</a:t>
            </a:r>
            <a:r>
              <a:rPr lang="it-IT" altLang="it-IT" sz="1600" dirty="0" smtClean="0"/>
              <a:t> </a:t>
            </a:r>
            <a:r>
              <a:rPr lang="it-IT" altLang="it-IT" sz="1600" dirty="0" err="1" smtClean="0"/>
              <a:t>complex</a:t>
            </a:r>
            <a:r>
              <a:rPr lang="it-IT" altLang="it-IT" sz="1600" dirty="0" smtClean="0"/>
              <a:t> machine </a:t>
            </a:r>
            <a:r>
              <a:rPr lang="it-IT" altLang="it-IT" sz="1600" dirty="0" err="1" smtClean="0"/>
              <a:t>ever</a:t>
            </a:r>
            <a:r>
              <a:rPr lang="it-IT" altLang="it-IT" sz="1600" dirty="0" smtClean="0"/>
              <a:t> </a:t>
            </a:r>
            <a:r>
              <a:rPr lang="it-IT" altLang="it-IT" sz="1600" dirty="0" err="1" smtClean="0"/>
              <a:t>built</a:t>
            </a:r>
            <a:r>
              <a:rPr lang="it-IT" altLang="it-IT" sz="1600" dirty="0" smtClean="0"/>
              <a:t> by </a:t>
            </a:r>
            <a:r>
              <a:rPr lang="it-IT" altLang="it-IT" sz="1600" dirty="0" err="1" smtClean="0"/>
              <a:t>mankind</a:t>
            </a:r>
            <a:endParaRPr lang="it-IT" altLang="it-IT" sz="1600" dirty="0" smtClean="0"/>
          </a:p>
          <a:p>
            <a:pPr eaLnBrk="1" hangingPunct="1">
              <a:lnSpc>
                <a:spcPct val="80000"/>
              </a:lnSpc>
            </a:pPr>
            <a:endParaRPr lang="it-IT" altLang="it-IT" sz="1600" dirty="0"/>
          </a:p>
          <a:p>
            <a:pPr eaLnBrk="1" hangingPunct="1">
              <a:lnSpc>
                <a:spcPct val="80000"/>
              </a:lnSpc>
            </a:pPr>
            <a:r>
              <a:rPr lang="it-IT" altLang="it-IT" sz="1600" dirty="0" err="1" smtClean="0"/>
              <a:t>Hundreds</a:t>
            </a:r>
            <a:r>
              <a:rPr lang="it-IT" altLang="it-IT" sz="1600" dirty="0" smtClean="0"/>
              <a:t> of </a:t>
            </a:r>
            <a:r>
              <a:rPr lang="it-IT" altLang="it-IT" sz="1600" dirty="0" err="1" smtClean="0"/>
              <a:t>millions</a:t>
            </a:r>
            <a:r>
              <a:rPr lang="it-IT" altLang="it-IT" sz="1600" dirty="0" smtClean="0"/>
              <a:t> </a:t>
            </a:r>
            <a:r>
              <a:rPr lang="it-IT" altLang="it-IT" sz="1600" dirty="0" err="1" smtClean="0"/>
              <a:t>collisions</a:t>
            </a:r>
            <a:r>
              <a:rPr lang="it-IT" altLang="it-IT" sz="1600" dirty="0" smtClean="0"/>
              <a:t> take </a:t>
            </a:r>
            <a:r>
              <a:rPr lang="it-IT" altLang="it-IT" sz="1600" dirty="0" err="1" smtClean="0"/>
              <a:t>place</a:t>
            </a:r>
            <a:r>
              <a:rPr lang="it-IT" altLang="it-IT" sz="1600" dirty="0" smtClean="0"/>
              <a:t> </a:t>
            </a:r>
            <a:r>
              <a:rPr lang="it-IT" altLang="it-IT" sz="1600" dirty="0" err="1" smtClean="0"/>
              <a:t>every</a:t>
            </a:r>
            <a:r>
              <a:rPr lang="it-IT" altLang="it-IT" sz="1600" dirty="0" smtClean="0"/>
              <a:t> </a:t>
            </a:r>
            <a:r>
              <a:rPr lang="it-IT" altLang="it-IT" sz="1600" dirty="0" err="1" smtClean="0"/>
              <a:t>second</a:t>
            </a:r>
            <a:r>
              <a:rPr lang="it-IT" altLang="it-IT" sz="1600" dirty="0" smtClean="0"/>
              <a:t> in </a:t>
            </a:r>
            <a:r>
              <a:rPr lang="it-IT" altLang="it-IT" sz="1600" dirty="0" err="1" smtClean="0"/>
              <a:t>its</a:t>
            </a:r>
            <a:r>
              <a:rPr lang="it-IT" altLang="it-IT" sz="1600" dirty="0" smtClean="0"/>
              <a:t> core, and </a:t>
            </a:r>
            <a:r>
              <a:rPr lang="it-IT" altLang="it-IT" sz="1600" dirty="0" err="1" smtClean="0"/>
              <a:t>each</a:t>
            </a:r>
            <a:r>
              <a:rPr lang="it-IT" altLang="it-IT" sz="1600" dirty="0" smtClean="0"/>
              <a:t> </a:t>
            </a:r>
            <a:r>
              <a:rPr lang="it-IT" altLang="it-IT" sz="1600" dirty="0" err="1" smtClean="0"/>
              <a:t>produces</a:t>
            </a:r>
            <a:r>
              <a:rPr lang="it-IT" altLang="it-IT" sz="1600" dirty="0" smtClean="0"/>
              <a:t> </a:t>
            </a:r>
            <a:r>
              <a:rPr lang="it-IT" altLang="it-IT" sz="1600" dirty="0" err="1" smtClean="0"/>
              <a:t>signals</a:t>
            </a:r>
            <a:r>
              <a:rPr lang="it-IT" altLang="it-IT" sz="1600" dirty="0" smtClean="0"/>
              <a:t> in </a:t>
            </a:r>
            <a:r>
              <a:rPr lang="it-IT" altLang="it-IT" sz="1600" dirty="0" err="1" smtClean="0"/>
              <a:t>hundreds</a:t>
            </a:r>
            <a:r>
              <a:rPr lang="it-IT" altLang="it-IT" sz="1600" dirty="0" smtClean="0"/>
              <a:t> of </a:t>
            </a:r>
            <a:r>
              <a:rPr lang="it-IT" altLang="it-IT" sz="1600" dirty="0" err="1" smtClean="0"/>
              <a:t>millions</a:t>
            </a:r>
            <a:r>
              <a:rPr lang="it-IT" altLang="it-IT" sz="1600" dirty="0" smtClean="0"/>
              <a:t> of </a:t>
            </a:r>
            <a:r>
              <a:rPr lang="it-IT" altLang="it-IT" sz="1600" dirty="0" err="1" smtClean="0"/>
              <a:t>electronic</a:t>
            </a:r>
            <a:r>
              <a:rPr lang="it-IT" altLang="it-IT" sz="1600" dirty="0" smtClean="0"/>
              <a:t> </a:t>
            </a:r>
            <a:r>
              <a:rPr lang="it-IT" altLang="it-IT" sz="1600" dirty="0" err="1" smtClean="0"/>
              <a:t>channels</a:t>
            </a:r>
            <a:r>
              <a:rPr lang="it-IT" altLang="it-IT" sz="1600" dirty="0" smtClean="0"/>
              <a:t>. </a:t>
            </a:r>
            <a:r>
              <a:rPr lang="it-IT" altLang="it-IT" sz="1600" dirty="0" err="1" smtClean="0"/>
              <a:t>These</a:t>
            </a:r>
            <a:r>
              <a:rPr lang="it-IT" altLang="it-IT" sz="1600" dirty="0" smtClean="0"/>
              <a:t> data are </a:t>
            </a:r>
            <a:r>
              <a:rPr lang="it-IT" altLang="it-IT" sz="1600" dirty="0" err="1" smtClean="0"/>
              <a:t>read</a:t>
            </a:r>
            <a:r>
              <a:rPr lang="it-IT" altLang="it-IT" sz="1600" dirty="0" smtClean="0"/>
              <a:t> out in </a:t>
            </a:r>
            <a:r>
              <a:rPr lang="it-IT" altLang="it-IT" sz="1600" dirty="0" err="1" smtClean="0"/>
              <a:t>real</a:t>
            </a:r>
            <a:r>
              <a:rPr lang="it-IT" altLang="it-IT" sz="1600" dirty="0" smtClean="0"/>
              <a:t> time and </a:t>
            </a:r>
            <a:r>
              <a:rPr lang="it-IT" altLang="it-IT" sz="1600" dirty="0" err="1" smtClean="0"/>
              <a:t>stored</a:t>
            </a:r>
            <a:r>
              <a:rPr lang="it-IT" altLang="it-IT" sz="1600" dirty="0" smtClean="0"/>
              <a:t> for offline </a:t>
            </a:r>
            <a:r>
              <a:rPr lang="it-IT" altLang="it-IT" sz="1600" dirty="0" err="1" smtClean="0"/>
              <a:t>analysis</a:t>
            </a:r>
            <a:endParaRPr lang="it-IT" altLang="it-IT" sz="1600" dirty="0" smtClean="0"/>
          </a:p>
        </p:txBody>
      </p:sp>
      <p:pic>
        <p:nvPicPr>
          <p:cNvPr id="43012" name="Picture 5" descr="cms_20090601_057b-1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347913"/>
            <a:ext cx="3348037"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cms__DSC7173b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357898"/>
            <a:ext cx="5256584" cy="349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cms_20080227_048b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622800"/>
            <a:ext cx="33480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descr="800px-CMS_Silicon_Tracker_Arty_Hi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9841"/>
            <a:ext cx="3348037" cy="224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2102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7704" y="-18256"/>
            <a:ext cx="6933456" cy="1143000"/>
          </a:xfrm>
        </p:spPr>
        <p:txBody>
          <a:bodyPr>
            <a:normAutofit/>
          </a:bodyPr>
          <a:lstStyle/>
          <a:p>
            <a:r>
              <a:rPr lang="it-IT" smtClean="0"/>
              <a:t>The Case Of The Photon Pairs</a:t>
            </a:r>
            <a:endParaRPr lang="en-US"/>
          </a:p>
        </p:txBody>
      </p:sp>
      <p:sp>
        <p:nvSpPr>
          <p:cNvPr id="3" name="Segnaposto contenuto 2"/>
          <p:cNvSpPr>
            <a:spLocks noGrp="1"/>
          </p:cNvSpPr>
          <p:nvPr>
            <p:ph idx="1"/>
          </p:nvPr>
        </p:nvSpPr>
        <p:spPr>
          <a:xfrm>
            <a:off x="457200" y="1600200"/>
            <a:ext cx="4762872" cy="5357192"/>
          </a:xfrm>
        </p:spPr>
        <p:txBody>
          <a:bodyPr>
            <a:normAutofit fontScale="85000" lnSpcReduction="20000"/>
          </a:bodyPr>
          <a:lstStyle/>
          <a:p>
            <a:r>
              <a:rPr lang="it-IT" smtClean="0"/>
              <a:t>Last December, ATLAS and CMS announced evidence for a 750 GeV particle decaying to photon pairs</a:t>
            </a:r>
          </a:p>
          <a:p>
            <a:pPr lvl="1"/>
            <a:r>
              <a:rPr lang="it-IT" smtClean="0"/>
              <a:t>Significance in the </a:t>
            </a:r>
            <a:r>
              <a:rPr lang="it-IT" smtClean="0">
                <a:solidFill>
                  <a:srgbClr val="FF0000"/>
                </a:solidFill>
              </a:rPr>
              <a:t>4-sigma ballpark </a:t>
            </a:r>
          </a:p>
          <a:p>
            <a:pPr lvl="2"/>
            <a:r>
              <a:rPr lang="it-IT" smtClean="0"/>
              <a:t>ATLAS 3.6</a:t>
            </a:r>
            <a:r>
              <a:rPr lang="el-GR" smtClean="0"/>
              <a:t>σ</a:t>
            </a:r>
            <a:r>
              <a:rPr lang="it-IT" smtClean="0"/>
              <a:t> alone, CMS 2-sigmaish evidence</a:t>
            </a:r>
          </a:p>
          <a:p>
            <a:pPr lvl="2"/>
            <a:r>
              <a:rPr lang="it-IT" smtClean="0"/>
              <a:t>Conflicting evidence on width</a:t>
            </a:r>
          </a:p>
          <a:p>
            <a:pPr lvl="1"/>
            <a:r>
              <a:rPr lang="it-IT" smtClean="0"/>
              <a:t>Theorists jumped at it, proposing interesting and less interesting scenarios to fit it in</a:t>
            </a:r>
          </a:p>
          <a:p>
            <a:pPr lvl="1"/>
            <a:r>
              <a:rPr lang="it-IT" smtClean="0"/>
              <a:t>Experiments set out to search for it in other ways and with additional data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246" y="1124744"/>
            <a:ext cx="338875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685271"/>
            <a:ext cx="2958992" cy="217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0" name="Picture 2" descr="http://topsecrethats.com/image/data/jennys/sherlock-gr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3" y="2850"/>
            <a:ext cx="2070913" cy="156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24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smtClean="0"/>
              <a:t>The </a:t>
            </a:r>
            <a:r>
              <a:rPr lang="it-IT" dirty="0" err="1" smtClean="0"/>
              <a:t>pheno</a:t>
            </a:r>
            <a:r>
              <a:rPr lang="it-IT" dirty="0" smtClean="0"/>
              <a:t> </a:t>
            </a:r>
            <a:r>
              <a:rPr lang="it-IT" dirty="0" err="1" smtClean="0"/>
              <a:t>feeding</a:t>
            </a:r>
            <a:r>
              <a:rPr lang="it-IT" dirty="0" smtClean="0"/>
              <a:t> </a:t>
            </a:r>
            <a:r>
              <a:rPr lang="it-IT" dirty="0" err="1" smtClean="0"/>
              <a:t>frenzy</a:t>
            </a:r>
            <a:endParaRPr lang="en-US" dirty="0"/>
          </a:p>
        </p:txBody>
      </p:sp>
      <p:sp>
        <p:nvSpPr>
          <p:cNvPr id="3" name="CasellaDiTesto 2"/>
          <p:cNvSpPr txBox="1"/>
          <p:nvPr/>
        </p:nvSpPr>
        <p:spPr>
          <a:xfrm>
            <a:off x="182548" y="1249934"/>
            <a:ext cx="4876800" cy="6186309"/>
          </a:xfrm>
          <a:prstGeom prst="rect">
            <a:avLst/>
          </a:prstGeom>
          <a:noFill/>
        </p:spPr>
        <p:txBody>
          <a:bodyPr wrap="square" rtlCol="0">
            <a:spAutoFit/>
          </a:bodyPr>
          <a:lstStyle/>
          <a:p>
            <a:r>
              <a:rPr lang="it-IT" smtClean="0"/>
              <a:t>In the matter of 8 months the </a:t>
            </a:r>
            <a:r>
              <a:rPr lang="it-IT" dirty="0" err="1" smtClean="0"/>
              <a:t>Cornell</a:t>
            </a:r>
            <a:r>
              <a:rPr lang="it-IT" dirty="0" smtClean="0"/>
              <a:t> </a:t>
            </a:r>
            <a:r>
              <a:rPr lang="it-IT" dirty="0" err="1" smtClean="0"/>
              <a:t>arxiv</a:t>
            </a:r>
            <a:r>
              <a:rPr lang="it-IT" dirty="0" smtClean="0"/>
              <a:t> </a:t>
            </a:r>
            <a:r>
              <a:rPr lang="it-IT" dirty="0" err="1" smtClean="0"/>
              <a:t>got</a:t>
            </a:r>
            <a:r>
              <a:rPr lang="it-IT" dirty="0" smtClean="0"/>
              <a:t> </a:t>
            </a:r>
            <a:r>
              <a:rPr lang="it-IT" dirty="0" err="1" smtClean="0"/>
              <a:t>flooded</a:t>
            </a:r>
            <a:r>
              <a:rPr lang="it-IT" dirty="0" smtClean="0"/>
              <a:t> </a:t>
            </a:r>
            <a:r>
              <a:rPr lang="it-IT" smtClean="0"/>
              <a:t>with over </a:t>
            </a:r>
            <a:r>
              <a:rPr lang="it-IT" b="1" smtClean="0"/>
              <a:t>550 </a:t>
            </a:r>
            <a:r>
              <a:rPr lang="it-IT" b="1" dirty="0" smtClean="0"/>
              <a:t>new </a:t>
            </a:r>
            <a:r>
              <a:rPr lang="it-IT" b="1" dirty="0" err="1" smtClean="0"/>
              <a:t>papers</a:t>
            </a:r>
            <a:r>
              <a:rPr lang="it-IT" b="1" dirty="0" smtClean="0"/>
              <a:t> </a:t>
            </a:r>
            <a:r>
              <a:rPr lang="it-IT" err="1" smtClean="0"/>
              <a:t>that</a:t>
            </a:r>
            <a:r>
              <a:rPr lang="it-IT" smtClean="0"/>
              <a:t> tried </a:t>
            </a:r>
            <a:r>
              <a:rPr lang="it-IT" dirty="0" smtClean="0"/>
              <a:t>to </a:t>
            </a:r>
            <a:r>
              <a:rPr lang="it-IT" dirty="0" err="1" smtClean="0"/>
              <a:t>explain</a:t>
            </a:r>
            <a:r>
              <a:rPr lang="it-IT" dirty="0" smtClean="0"/>
              <a:t> the </a:t>
            </a:r>
            <a:r>
              <a:rPr lang="it-IT" dirty="0" err="1" smtClean="0"/>
              <a:t>diphoton</a:t>
            </a:r>
            <a:r>
              <a:rPr lang="it-IT" dirty="0" smtClean="0"/>
              <a:t> </a:t>
            </a:r>
            <a:r>
              <a:rPr lang="it-IT" dirty="0" err="1" smtClean="0"/>
              <a:t>excesses</a:t>
            </a:r>
            <a:r>
              <a:rPr lang="it-IT" dirty="0" smtClean="0"/>
              <a:t> of ATLAS and CMS </a:t>
            </a:r>
            <a:endParaRPr lang="it-IT" dirty="0"/>
          </a:p>
          <a:p>
            <a:endParaRPr lang="it-IT" dirty="0" smtClean="0"/>
          </a:p>
          <a:p>
            <a:endParaRPr lang="it-IT" dirty="0"/>
          </a:p>
          <a:p>
            <a:endParaRPr lang="it-IT"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r>
              <a:rPr lang="it-IT" err="1" smtClean="0"/>
              <a:t>Bets</a:t>
            </a:r>
            <a:r>
              <a:rPr lang="it-IT" smtClean="0"/>
              <a:t> were offered </a:t>
            </a:r>
            <a:r>
              <a:rPr lang="it-IT" dirty="0" smtClean="0"/>
              <a:t>and </a:t>
            </a:r>
            <a:r>
              <a:rPr lang="it-IT" dirty="0" err="1" smtClean="0"/>
              <a:t>accepted</a:t>
            </a:r>
            <a:r>
              <a:rPr lang="it-IT" dirty="0" smtClean="0"/>
              <a:t> on the nature of the new </a:t>
            </a:r>
            <a:r>
              <a:rPr lang="it-IT" dirty="0" err="1" smtClean="0"/>
              <a:t>particle</a:t>
            </a:r>
            <a:r>
              <a:rPr lang="it-IT" dirty="0" smtClean="0"/>
              <a:t>, with </a:t>
            </a:r>
            <a:r>
              <a:rPr lang="it-IT" err="1" smtClean="0"/>
              <a:t>various</a:t>
            </a:r>
            <a:r>
              <a:rPr lang="it-IT" smtClean="0"/>
              <a:t> odds</a:t>
            </a:r>
          </a:p>
          <a:p>
            <a:endParaRPr lang="it-IT"/>
          </a:p>
          <a:p>
            <a:r>
              <a:rPr lang="it-IT" smtClean="0">
                <a:solidFill>
                  <a:srgbClr val="FF0000"/>
                </a:solidFill>
              </a:rPr>
              <a:t>In the process, we learned that finding new physics will not teach us much per se – one needs</a:t>
            </a:r>
          </a:p>
          <a:p>
            <a:r>
              <a:rPr lang="it-IT" smtClean="0">
                <a:solidFill>
                  <a:srgbClr val="FF0000"/>
                </a:solidFill>
              </a:rPr>
              <a:t>to then characterize it quite well to sort out what underlying theory can be responsible for it!</a:t>
            </a:r>
            <a:r>
              <a:rPr lang="it-IT" dirty="0">
                <a:solidFill>
                  <a:srgbClr val="FF0000"/>
                </a:solidFill>
              </a:rPr>
              <a:t>	</a:t>
            </a:r>
            <a:endParaRPr lang="it-IT" dirty="0" smtClean="0">
              <a:solidFill>
                <a:srgbClr val="FF0000"/>
              </a:solidFill>
            </a:endParaRPr>
          </a:p>
          <a:p>
            <a:endParaRPr lang="it-IT" dirty="0"/>
          </a:p>
          <a:p>
            <a:endParaRPr lang="en-US" dirty="0"/>
          </a:p>
        </p:txBody>
      </p:sp>
      <p:sp>
        <p:nvSpPr>
          <p:cNvPr id="4" name="CasellaDiTesto 3"/>
          <p:cNvSpPr txBox="1"/>
          <p:nvPr/>
        </p:nvSpPr>
        <p:spPr>
          <a:xfrm>
            <a:off x="5508581" y="1249934"/>
            <a:ext cx="3635419" cy="5632311"/>
          </a:xfrm>
          <a:prstGeom prst="rect">
            <a:avLst/>
          </a:prstGeom>
          <a:noFill/>
        </p:spPr>
        <p:txBody>
          <a:bodyPr wrap="none" rtlCol="0">
            <a:spAutoFit/>
          </a:bodyPr>
          <a:lstStyle/>
          <a:p>
            <a:r>
              <a:rPr lang="it-IT" b="1" dirty="0" smtClean="0"/>
              <a:t>Some of the </a:t>
            </a:r>
            <a:r>
              <a:rPr lang="it-IT" b="1" dirty="0" err="1" smtClean="0"/>
              <a:t>proposed</a:t>
            </a:r>
            <a:r>
              <a:rPr lang="it-IT" b="1" dirty="0" smtClean="0"/>
              <a:t> </a:t>
            </a:r>
            <a:r>
              <a:rPr lang="it-IT" b="1" dirty="0" err="1" smtClean="0"/>
              <a:t>explanations</a:t>
            </a:r>
            <a:r>
              <a:rPr lang="it-IT" b="1" dirty="0" smtClean="0"/>
              <a:t>:</a:t>
            </a:r>
          </a:p>
          <a:p>
            <a:endParaRPr lang="it-IT" dirty="0"/>
          </a:p>
          <a:p>
            <a:r>
              <a:rPr lang="it-IT" i="1" dirty="0" err="1" smtClean="0">
                <a:solidFill>
                  <a:srgbClr val="0000FF"/>
                </a:solidFill>
              </a:rPr>
              <a:t>Two</a:t>
            </a:r>
            <a:r>
              <a:rPr lang="it-IT" i="1" dirty="0" smtClean="0">
                <a:solidFill>
                  <a:srgbClr val="0000FF"/>
                </a:solidFill>
              </a:rPr>
              <a:t> </a:t>
            </a:r>
            <a:r>
              <a:rPr lang="it-IT" i="1" dirty="0" err="1" smtClean="0">
                <a:solidFill>
                  <a:srgbClr val="0000FF"/>
                </a:solidFill>
              </a:rPr>
              <a:t>higgs</a:t>
            </a:r>
            <a:r>
              <a:rPr lang="it-IT" i="1" dirty="0" smtClean="0">
                <a:solidFill>
                  <a:srgbClr val="0000FF"/>
                </a:solidFill>
              </a:rPr>
              <a:t> </a:t>
            </a:r>
            <a:r>
              <a:rPr lang="it-IT" i="1" dirty="0" err="1" smtClean="0">
                <a:solidFill>
                  <a:srgbClr val="0000FF"/>
                </a:solidFill>
              </a:rPr>
              <a:t>doublets</a:t>
            </a:r>
            <a:endParaRPr lang="it-IT" i="1" dirty="0" smtClean="0">
              <a:solidFill>
                <a:srgbClr val="0000FF"/>
              </a:solidFill>
            </a:endParaRPr>
          </a:p>
          <a:p>
            <a:r>
              <a:rPr lang="it-IT" i="1" dirty="0" err="1" smtClean="0">
                <a:solidFill>
                  <a:srgbClr val="0000FF"/>
                </a:solidFill>
              </a:rPr>
              <a:t>Seesaw</a:t>
            </a:r>
            <a:r>
              <a:rPr lang="it-IT" i="1" dirty="0" smtClean="0">
                <a:solidFill>
                  <a:srgbClr val="0000FF"/>
                </a:solidFill>
              </a:rPr>
              <a:t> </a:t>
            </a:r>
            <a:r>
              <a:rPr lang="it-IT" i="1" dirty="0" err="1" smtClean="0">
                <a:solidFill>
                  <a:srgbClr val="0000FF"/>
                </a:solidFill>
              </a:rPr>
              <a:t>vectorlike</a:t>
            </a:r>
            <a:r>
              <a:rPr lang="it-IT" i="1" dirty="0" smtClean="0">
                <a:solidFill>
                  <a:srgbClr val="0000FF"/>
                </a:solidFill>
              </a:rPr>
              <a:t> </a:t>
            </a:r>
            <a:r>
              <a:rPr lang="it-IT" i="1" dirty="0" err="1" smtClean="0">
                <a:solidFill>
                  <a:srgbClr val="0000FF"/>
                </a:solidFill>
              </a:rPr>
              <a:t>fermions</a:t>
            </a:r>
            <a:endParaRPr lang="it-IT" i="1" dirty="0" smtClean="0">
              <a:solidFill>
                <a:srgbClr val="0000FF"/>
              </a:solidFill>
            </a:endParaRPr>
          </a:p>
          <a:p>
            <a:r>
              <a:rPr lang="it-IT" i="1" dirty="0" err="1" smtClean="0">
                <a:solidFill>
                  <a:srgbClr val="0000FF"/>
                </a:solidFill>
              </a:rPr>
              <a:t>Closed</a:t>
            </a:r>
            <a:r>
              <a:rPr lang="it-IT" i="1" dirty="0" smtClean="0">
                <a:solidFill>
                  <a:srgbClr val="0000FF"/>
                </a:solidFill>
              </a:rPr>
              <a:t> </a:t>
            </a:r>
            <a:r>
              <a:rPr lang="it-IT" i="1" dirty="0" err="1" smtClean="0">
                <a:solidFill>
                  <a:srgbClr val="0000FF"/>
                </a:solidFill>
              </a:rPr>
              <a:t>strings</a:t>
            </a:r>
            <a:endParaRPr lang="it-IT" i="1" dirty="0" smtClean="0">
              <a:solidFill>
                <a:srgbClr val="0000FF"/>
              </a:solidFill>
            </a:endParaRPr>
          </a:p>
          <a:p>
            <a:r>
              <a:rPr lang="it-IT" i="1" dirty="0" smtClean="0">
                <a:solidFill>
                  <a:srgbClr val="0000FF"/>
                </a:solidFill>
              </a:rPr>
              <a:t>Neutrino-</a:t>
            </a:r>
            <a:r>
              <a:rPr lang="it-IT" i="1" dirty="0" err="1" smtClean="0">
                <a:solidFill>
                  <a:srgbClr val="0000FF"/>
                </a:solidFill>
              </a:rPr>
              <a:t>catalyzed</a:t>
            </a:r>
            <a:endParaRPr lang="it-IT" i="1" dirty="0" smtClean="0">
              <a:solidFill>
                <a:srgbClr val="0000FF"/>
              </a:solidFill>
            </a:endParaRPr>
          </a:p>
          <a:p>
            <a:r>
              <a:rPr lang="it-IT" i="1" dirty="0" err="1" smtClean="0">
                <a:solidFill>
                  <a:srgbClr val="0000FF"/>
                </a:solidFill>
              </a:rPr>
              <a:t>Indirect</a:t>
            </a:r>
            <a:r>
              <a:rPr lang="it-IT" i="1" dirty="0" smtClean="0">
                <a:solidFill>
                  <a:srgbClr val="0000FF"/>
                </a:solidFill>
              </a:rPr>
              <a:t> </a:t>
            </a:r>
            <a:r>
              <a:rPr lang="it-IT" i="1" dirty="0" err="1" smtClean="0">
                <a:solidFill>
                  <a:srgbClr val="0000FF"/>
                </a:solidFill>
              </a:rPr>
              <a:t>signature</a:t>
            </a:r>
            <a:r>
              <a:rPr lang="it-IT" i="1" dirty="0" smtClean="0">
                <a:solidFill>
                  <a:srgbClr val="0000FF"/>
                </a:solidFill>
              </a:rPr>
              <a:t> of DM</a:t>
            </a:r>
          </a:p>
          <a:p>
            <a:r>
              <a:rPr lang="it-IT" i="1" dirty="0" err="1" smtClean="0">
                <a:solidFill>
                  <a:srgbClr val="0000FF"/>
                </a:solidFill>
              </a:rPr>
              <a:t>Colorful</a:t>
            </a:r>
            <a:r>
              <a:rPr lang="it-IT" i="1" dirty="0" smtClean="0">
                <a:solidFill>
                  <a:srgbClr val="0000FF"/>
                </a:solidFill>
              </a:rPr>
              <a:t> </a:t>
            </a:r>
            <a:r>
              <a:rPr lang="it-IT" i="1" dirty="0" err="1" smtClean="0">
                <a:solidFill>
                  <a:srgbClr val="0000FF"/>
                </a:solidFill>
              </a:rPr>
              <a:t>resonances</a:t>
            </a:r>
            <a:endParaRPr lang="it-IT" i="1" dirty="0" smtClean="0">
              <a:solidFill>
                <a:srgbClr val="0000FF"/>
              </a:solidFill>
            </a:endParaRPr>
          </a:p>
          <a:p>
            <a:r>
              <a:rPr lang="it-IT" i="1" dirty="0" err="1" smtClean="0">
                <a:solidFill>
                  <a:srgbClr val="0000FF"/>
                </a:solidFill>
              </a:rPr>
              <a:t>Resonant</a:t>
            </a:r>
            <a:r>
              <a:rPr lang="it-IT" i="1" dirty="0" smtClean="0">
                <a:solidFill>
                  <a:srgbClr val="0000FF"/>
                </a:solidFill>
              </a:rPr>
              <a:t> </a:t>
            </a:r>
            <a:r>
              <a:rPr lang="it-IT" i="1" dirty="0" err="1" smtClean="0">
                <a:solidFill>
                  <a:srgbClr val="0000FF"/>
                </a:solidFill>
              </a:rPr>
              <a:t>sneutrino</a:t>
            </a:r>
            <a:endParaRPr lang="it-IT" i="1" dirty="0" smtClean="0">
              <a:solidFill>
                <a:srgbClr val="0000FF"/>
              </a:solidFill>
            </a:endParaRPr>
          </a:p>
          <a:p>
            <a:r>
              <a:rPr lang="it-IT" i="1" dirty="0" smtClean="0">
                <a:solidFill>
                  <a:srgbClr val="0000FF"/>
                </a:solidFill>
              </a:rPr>
              <a:t>SU(5) GUT</a:t>
            </a:r>
          </a:p>
          <a:p>
            <a:r>
              <a:rPr lang="it-IT" i="1" dirty="0" err="1" smtClean="0">
                <a:solidFill>
                  <a:srgbClr val="0000FF"/>
                </a:solidFill>
              </a:rPr>
              <a:t>Inert</a:t>
            </a:r>
            <a:r>
              <a:rPr lang="it-IT" i="1" dirty="0" smtClean="0">
                <a:solidFill>
                  <a:srgbClr val="0000FF"/>
                </a:solidFill>
              </a:rPr>
              <a:t> scalar </a:t>
            </a:r>
            <a:r>
              <a:rPr lang="it-IT" i="1" dirty="0" err="1" smtClean="0">
                <a:solidFill>
                  <a:srgbClr val="0000FF"/>
                </a:solidFill>
              </a:rPr>
              <a:t>multiplet</a:t>
            </a:r>
            <a:endParaRPr lang="it-IT" i="1" dirty="0" smtClean="0">
              <a:solidFill>
                <a:srgbClr val="0000FF"/>
              </a:solidFill>
            </a:endParaRPr>
          </a:p>
          <a:p>
            <a:r>
              <a:rPr lang="it-IT" i="1" dirty="0" err="1" smtClean="0">
                <a:solidFill>
                  <a:srgbClr val="0000FF"/>
                </a:solidFill>
              </a:rPr>
              <a:t>Trinification</a:t>
            </a:r>
            <a:endParaRPr lang="it-IT" i="1" dirty="0" smtClean="0">
              <a:solidFill>
                <a:srgbClr val="0000FF"/>
              </a:solidFill>
            </a:endParaRPr>
          </a:p>
          <a:p>
            <a:r>
              <a:rPr lang="it-IT" i="1" dirty="0" smtClean="0">
                <a:solidFill>
                  <a:srgbClr val="0000FF"/>
                </a:solidFill>
              </a:rPr>
              <a:t>Dark </a:t>
            </a:r>
            <a:r>
              <a:rPr lang="it-IT" i="1" dirty="0" err="1" smtClean="0">
                <a:solidFill>
                  <a:srgbClr val="0000FF"/>
                </a:solidFill>
              </a:rPr>
              <a:t>left</a:t>
            </a:r>
            <a:r>
              <a:rPr lang="it-IT" i="1" dirty="0" smtClean="0">
                <a:solidFill>
                  <a:srgbClr val="0000FF"/>
                </a:solidFill>
              </a:rPr>
              <a:t>-right model</a:t>
            </a:r>
          </a:p>
          <a:p>
            <a:r>
              <a:rPr lang="it-IT" i="1" dirty="0" err="1" smtClean="0">
                <a:solidFill>
                  <a:srgbClr val="0000FF"/>
                </a:solidFill>
              </a:rPr>
              <a:t>Vector</a:t>
            </a:r>
            <a:r>
              <a:rPr lang="it-IT" i="1" dirty="0" smtClean="0">
                <a:solidFill>
                  <a:srgbClr val="0000FF"/>
                </a:solidFill>
              </a:rPr>
              <a:t> </a:t>
            </a:r>
            <a:r>
              <a:rPr lang="it-IT" i="1" dirty="0" err="1" smtClean="0">
                <a:solidFill>
                  <a:srgbClr val="0000FF"/>
                </a:solidFill>
              </a:rPr>
              <a:t>leptoquarks</a:t>
            </a:r>
            <a:endParaRPr lang="it-IT" i="1" dirty="0" smtClean="0">
              <a:solidFill>
                <a:srgbClr val="0000FF"/>
              </a:solidFill>
            </a:endParaRPr>
          </a:p>
          <a:p>
            <a:r>
              <a:rPr lang="it-IT" i="1" dirty="0" smtClean="0">
                <a:solidFill>
                  <a:srgbClr val="0000FF"/>
                </a:solidFill>
              </a:rPr>
              <a:t>D3-brane</a:t>
            </a:r>
          </a:p>
          <a:p>
            <a:r>
              <a:rPr lang="it-IT" i="1" dirty="0" err="1" smtClean="0">
                <a:solidFill>
                  <a:srgbClr val="0000FF"/>
                </a:solidFill>
              </a:rPr>
              <a:t>Deflected-anomaly</a:t>
            </a:r>
            <a:r>
              <a:rPr lang="it-IT" i="1" dirty="0" smtClean="0">
                <a:solidFill>
                  <a:srgbClr val="0000FF"/>
                </a:solidFill>
              </a:rPr>
              <a:t> SUSY breaking</a:t>
            </a:r>
          </a:p>
          <a:p>
            <a:r>
              <a:rPr lang="it-IT" i="1" dirty="0" err="1" smtClean="0">
                <a:solidFill>
                  <a:srgbClr val="0000FF"/>
                </a:solidFill>
              </a:rPr>
              <a:t>Radion</a:t>
            </a:r>
            <a:r>
              <a:rPr lang="it-IT" i="1" dirty="0" smtClean="0">
                <a:solidFill>
                  <a:srgbClr val="0000FF"/>
                </a:solidFill>
              </a:rPr>
              <a:t> candidate</a:t>
            </a:r>
          </a:p>
          <a:p>
            <a:r>
              <a:rPr lang="it-IT" i="1" dirty="0" err="1" smtClean="0">
                <a:solidFill>
                  <a:srgbClr val="0000FF"/>
                </a:solidFill>
              </a:rPr>
              <a:t>Squarkonium-Diquarkonium</a:t>
            </a:r>
            <a:endParaRPr lang="it-IT" i="1" dirty="0" smtClean="0">
              <a:solidFill>
                <a:srgbClr val="0000FF"/>
              </a:solidFill>
            </a:endParaRPr>
          </a:p>
          <a:p>
            <a:r>
              <a:rPr lang="it-IT" i="1" dirty="0" smtClean="0">
                <a:solidFill>
                  <a:srgbClr val="0000FF"/>
                </a:solidFill>
              </a:rPr>
              <a:t>R-</a:t>
            </a:r>
            <a:r>
              <a:rPr lang="it-IT" i="1" dirty="0" err="1" smtClean="0">
                <a:solidFill>
                  <a:srgbClr val="0000FF"/>
                </a:solidFill>
              </a:rPr>
              <a:t>parity</a:t>
            </a:r>
            <a:r>
              <a:rPr lang="it-IT" i="1" dirty="0" smtClean="0">
                <a:solidFill>
                  <a:srgbClr val="0000FF"/>
                </a:solidFill>
              </a:rPr>
              <a:t> </a:t>
            </a:r>
            <a:r>
              <a:rPr lang="it-IT" i="1" dirty="0" err="1" smtClean="0">
                <a:solidFill>
                  <a:srgbClr val="0000FF"/>
                </a:solidFill>
              </a:rPr>
              <a:t>violating</a:t>
            </a:r>
            <a:r>
              <a:rPr lang="it-IT" i="1" dirty="0" smtClean="0">
                <a:solidFill>
                  <a:srgbClr val="0000FF"/>
                </a:solidFill>
              </a:rPr>
              <a:t> SUSY</a:t>
            </a:r>
          </a:p>
          <a:p>
            <a:r>
              <a:rPr lang="it-IT" i="1" dirty="0" err="1" smtClean="0">
                <a:solidFill>
                  <a:srgbClr val="0000FF"/>
                </a:solidFill>
              </a:rPr>
              <a:t>Gravitons</a:t>
            </a:r>
            <a:r>
              <a:rPr lang="it-IT" i="1" dirty="0" smtClean="0">
                <a:solidFill>
                  <a:srgbClr val="0000FF"/>
                </a:solidFill>
              </a:rPr>
              <a:t> in multi-</a:t>
            </a:r>
            <a:r>
              <a:rPr lang="it-IT" i="1" dirty="0" err="1" smtClean="0">
                <a:solidFill>
                  <a:srgbClr val="0000FF"/>
                </a:solidFill>
              </a:rPr>
              <a:t>warped</a:t>
            </a:r>
            <a:r>
              <a:rPr lang="it-IT" i="1" dirty="0" smtClean="0">
                <a:solidFill>
                  <a:srgbClr val="0000FF"/>
                </a:solidFill>
              </a:rPr>
              <a:t> scenario</a:t>
            </a:r>
            <a:endParaRPr lang="en-US" i="1" dirty="0">
              <a:solidFill>
                <a:srgbClr val="0000FF"/>
              </a:solidFill>
            </a:endParaRPr>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81" y="2348880"/>
            <a:ext cx="4572585" cy="232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2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arn(inVertical)">
                                      <p:cBhvr>
                                        <p:cTn id="16" dur="500"/>
                                        <p:tgtEl>
                                          <p:spTgt spid="4">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barn(inVertical)">
                                      <p:cBhvr>
                                        <p:cTn id="19" dur="500"/>
                                        <p:tgtEl>
                                          <p:spTgt spid="4">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arn(inVertical)">
                                      <p:cBhvr>
                                        <p:cTn id="22" dur="500"/>
                                        <p:tgtEl>
                                          <p:spTgt spid="4">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barn(inVertical)">
                                      <p:cBhvr>
                                        <p:cTn id="25" dur="500"/>
                                        <p:tgtEl>
                                          <p:spTgt spid="4">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barn(inVertical)">
                                      <p:cBhvr>
                                        <p:cTn id="28" dur="500"/>
                                        <p:tgtEl>
                                          <p:spTgt spid="4">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barn(inVertical)">
                                      <p:cBhvr>
                                        <p:cTn id="31" dur="500"/>
                                        <p:tgtEl>
                                          <p:spTgt spid="4">
                                            <p:txEl>
                                              <p:pRg st="9" end="9"/>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barn(inVertical)">
                                      <p:cBhvr>
                                        <p:cTn id="34" dur="500"/>
                                        <p:tgtEl>
                                          <p:spTgt spid="4">
                                            <p:txEl>
                                              <p:pRg st="10" end="1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barn(inVertical)">
                                      <p:cBhvr>
                                        <p:cTn id="37" dur="500"/>
                                        <p:tgtEl>
                                          <p:spTgt spid="4">
                                            <p:txEl>
                                              <p:pRg st="11" end="1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barn(inVertical)">
                                      <p:cBhvr>
                                        <p:cTn id="40" dur="500"/>
                                        <p:tgtEl>
                                          <p:spTgt spid="4">
                                            <p:txEl>
                                              <p:pRg st="12" end="1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animEffect transition="in" filter="barn(inVertical)">
                                      <p:cBhvr>
                                        <p:cTn id="43" dur="500"/>
                                        <p:tgtEl>
                                          <p:spTgt spid="4">
                                            <p:txEl>
                                              <p:pRg st="13" end="1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4">
                                            <p:txEl>
                                              <p:pRg st="14" end="14"/>
                                            </p:txEl>
                                          </p:spTgt>
                                        </p:tgtEl>
                                        <p:attrNameLst>
                                          <p:attrName>style.visibility</p:attrName>
                                        </p:attrNameLst>
                                      </p:cBhvr>
                                      <p:to>
                                        <p:strVal val="visible"/>
                                      </p:to>
                                    </p:set>
                                    <p:animEffect transition="in" filter="barn(inVertical)">
                                      <p:cBhvr>
                                        <p:cTn id="46" dur="500"/>
                                        <p:tgtEl>
                                          <p:spTgt spid="4">
                                            <p:txEl>
                                              <p:pRg st="14" end="1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xEl>
                                              <p:pRg st="15" end="15"/>
                                            </p:txEl>
                                          </p:spTgt>
                                        </p:tgtEl>
                                        <p:attrNameLst>
                                          <p:attrName>style.visibility</p:attrName>
                                        </p:attrNameLst>
                                      </p:cBhvr>
                                      <p:to>
                                        <p:strVal val="visible"/>
                                      </p:to>
                                    </p:set>
                                    <p:animEffect transition="in" filter="barn(inVertical)">
                                      <p:cBhvr>
                                        <p:cTn id="49" dur="500"/>
                                        <p:tgtEl>
                                          <p:spTgt spid="4">
                                            <p:txEl>
                                              <p:pRg st="15" end="15"/>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xEl>
                                              <p:pRg st="16" end="16"/>
                                            </p:txEl>
                                          </p:spTgt>
                                        </p:tgtEl>
                                        <p:attrNameLst>
                                          <p:attrName>style.visibility</p:attrName>
                                        </p:attrNameLst>
                                      </p:cBhvr>
                                      <p:to>
                                        <p:strVal val="visible"/>
                                      </p:to>
                                    </p:set>
                                    <p:animEffect transition="in" filter="barn(inVertical)">
                                      <p:cBhvr>
                                        <p:cTn id="52" dur="500"/>
                                        <p:tgtEl>
                                          <p:spTgt spid="4">
                                            <p:txEl>
                                              <p:pRg st="16" end="16"/>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4">
                                            <p:txEl>
                                              <p:pRg st="17" end="17"/>
                                            </p:txEl>
                                          </p:spTgt>
                                        </p:tgtEl>
                                        <p:attrNameLst>
                                          <p:attrName>style.visibility</p:attrName>
                                        </p:attrNameLst>
                                      </p:cBhvr>
                                      <p:to>
                                        <p:strVal val="visible"/>
                                      </p:to>
                                    </p:set>
                                    <p:animEffect transition="in" filter="barn(inVertical)">
                                      <p:cBhvr>
                                        <p:cTn id="55" dur="500"/>
                                        <p:tgtEl>
                                          <p:spTgt spid="4">
                                            <p:txEl>
                                              <p:pRg st="17" end="17"/>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4">
                                            <p:txEl>
                                              <p:pRg st="18" end="18"/>
                                            </p:txEl>
                                          </p:spTgt>
                                        </p:tgtEl>
                                        <p:attrNameLst>
                                          <p:attrName>style.visibility</p:attrName>
                                        </p:attrNameLst>
                                      </p:cBhvr>
                                      <p:to>
                                        <p:strVal val="visible"/>
                                      </p:to>
                                    </p:set>
                                    <p:animEffect transition="in" filter="barn(inVertical)">
                                      <p:cBhvr>
                                        <p:cTn id="58" dur="500"/>
                                        <p:tgtEl>
                                          <p:spTgt spid="4">
                                            <p:txEl>
                                              <p:pRg st="18" end="18"/>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4">
                                            <p:txEl>
                                              <p:pRg st="19" end="19"/>
                                            </p:txEl>
                                          </p:spTgt>
                                        </p:tgtEl>
                                        <p:attrNameLst>
                                          <p:attrName>style.visibility</p:attrName>
                                        </p:attrNameLst>
                                      </p:cBhvr>
                                      <p:to>
                                        <p:strVal val="visible"/>
                                      </p:to>
                                    </p:set>
                                    <p:animEffect transition="in" filter="barn(inVertical)">
                                      <p:cBhvr>
                                        <p:cTn id="61" dur="500"/>
                                        <p:tgtEl>
                                          <p:spTgt spid="4">
                                            <p:txEl>
                                              <p:pRg st="19" end="1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 calcmode="lin" valueType="num">
                                      <p:cBhvr additive="base">
                                        <p:cTn id="6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 calcmode="lin" valueType="num">
                                      <p:cBhvr additive="base">
                                        <p:cTn id="70"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
                                            <p:txEl>
                                              <p:pRg st="14" end="14"/>
                                            </p:txEl>
                                          </p:spTgt>
                                        </p:tgtEl>
                                        <p:attrNameLst>
                                          <p:attrName>style.visibility</p:attrName>
                                        </p:attrNameLst>
                                      </p:cBhvr>
                                      <p:to>
                                        <p:strVal val="visible"/>
                                      </p:to>
                                    </p:set>
                                    <p:anim calcmode="lin" valueType="num">
                                      <p:cBhvr additive="base">
                                        <p:cTn id="74"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570516"/>
            <a:ext cx="5410944" cy="1143000"/>
          </a:xfrm>
        </p:spPr>
        <p:txBody>
          <a:bodyPr>
            <a:normAutofit fontScale="90000"/>
          </a:bodyPr>
          <a:lstStyle/>
          <a:p>
            <a:r>
              <a:rPr lang="it-IT" smtClean="0"/>
              <a:t>An </a:t>
            </a:r>
            <a:r>
              <a:rPr lang="it-IT"/>
              <a:t>I</a:t>
            </a:r>
            <a:r>
              <a:rPr lang="it-IT" smtClean="0"/>
              <a:t>mportant </a:t>
            </a:r>
            <a:r>
              <a:rPr lang="it-IT"/>
              <a:t>I</a:t>
            </a:r>
            <a:r>
              <a:rPr lang="it-IT" smtClean="0"/>
              <a:t>ngredient: </a:t>
            </a:r>
            <a:br>
              <a:rPr lang="it-IT" smtClean="0"/>
            </a:br>
            <a:r>
              <a:rPr lang="it-IT" smtClean="0"/>
              <a:t>Wilks’ Theorem</a:t>
            </a:r>
            <a:endParaRPr lang="en-US"/>
          </a:p>
        </p:txBody>
      </p:sp>
      <p:sp>
        <p:nvSpPr>
          <p:cNvPr id="3" name="Segnaposto contenuto 2"/>
          <p:cNvSpPr>
            <a:spLocks noGrp="1"/>
          </p:cNvSpPr>
          <p:nvPr>
            <p:ph idx="1"/>
          </p:nvPr>
        </p:nvSpPr>
        <p:spPr>
          <a:xfrm>
            <a:off x="323528" y="2492896"/>
            <a:ext cx="8435280" cy="4753744"/>
          </a:xfrm>
        </p:spPr>
        <p:txBody>
          <a:bodyPr>
            <a:normAutofit fontScale="62500" lnSpcReduction="20000"/>
          </a:bodyPr>
          <a:lstStyle/>
          <a:p>
            <a:r>
              <a:rPr lang="it-IT" smtClean="0"/>
              <a:t>A common method </a:t>
            </a:r>
            <a:r>
              <a:rPr lang="it-IT" dirty="0" smtClean="0"/>
              <a:t>to derive </a:t>
            </a:r>
            <a:r>
              <a:rPr lang="it-IT" smtClean="0"/>
              <a:t>a  significance </a:t>
            </a:r>
            <a:r>
              <a:rPr lang="it-IT" dirty="0" smtClean="0"/>
              <a:t>from </a:t>
            </a:r>
            <a:r>
              <a:rPr lang="it-IT" smtClean="0"/>
              <a:t>a </a:t>
            </a:r>
          </a:p>
          <a:p>
            <a:pPr marL="0" indent="0">
              <a:buNone/>
            </a:pPr>
            <a:r>
              <a:rPr lang="it-IT" smtClean="0"/>
              <a:t>      likelihood </a:t>
            </a:r>
            <a:r>
              <a:rPr lang="it-IT" dirty="0" err="1" smtClean="0"/>
              <a:t>fit</a:t>
            </a:r>
            <a:r>
              <a:rPr lang="it-IT" dirty="0" smtClean="0"/>
              <a:t> </a:t>
            </a:r>
            <a:r>
              <a:rPr lang="it-IT" dirty="0" err="1" smtClean="0"/>
              <a:t>is</a:t>
            </a:r>
            <a:r>
              <a:rPr lang="it-IT" dirty="0" smtClean="0"/>
              <a:t> the </a:t>
            </a:r>
            <a:r>
              <a:rPr lang="it-IT" dirty="0" err="1" smtClean="0"/>
              <a:t>one</a:t>
            </a:r>
            <a:r>
              <a:rPr lang="it-IT" dirty="0" smtClean="0"/>
              <a:t> </a:t>
            </a:r>
            <a:r>
              <a:rPr lang="it-IT" smtClean="0"/>
              <a:t>of invoking </a:t>
            </a:r>
            <a:r>
              <a:rPr lang="it-IT" b="1" dirty="0" err="1" smtClean="0"/>
              <a:t>Wilks</a:t>
            </a:r>
            <a:r>
              <a:rPr lang="it-IT" b="1" smtClean="0"/>
              <a:t>’ theorem:</a:t>
            </a:r>
            <a:endParaRPr lang="it-IT" b="1" dirty="0" smtClean="0"/>
          </a:p>
          <a:p>
            <a:endParaRPr lang="it-IT" smtClean="0">
              <a:solidFill>
                <a:srgbClr val="FF0000"/>
              </a:solidFill>
            </a:endParaRPr>
          </a:p>
          <a:p>
            <a:r>
              <a:rPr lang="it-IT" smtClean="0">
                <a:solidFill>
                  <a:srgbClr val="FF0000"/>
                </a:solidFill>
              </a:rPr>
              <a:t>One </a:t>
            </a:r>
            <a:r>
              <a:rPr lang="it-IT" dirty="0" err="1" smtClean="0">
                <a:solidFill>
                  <a:srgbClr val="FF0000"/>
                </a:solidFill>
              </a:rPr>
              <a:t>has</a:t>
            </a:r>
            <a:r>
              <a:rPr lang="it-IT" dirty="0" smtClean="0">
                <a:solidFill>
                  <a:srgbClr val="FF0000"/>
                </a:solidFill>
              </a:rPr>
              <a:t> a </a:t>
            </a:r>
            <a:r>
              <a:rPr lang="it-IT" dirty="0" err="1" smtClean="0">
                <a:solidFill>
                  <a:srgbClr val="FF0000"/>
                </a:solidFill>
              </a:rPr>
              <a:t>likelihood</a:t>
            </a:r>
            <a:r>
              <a:rPr lang="it-IT" dirty="0" smtClean="0">
                <a:solidFill>
                  <a:srgbClr val="FF0000"/>
                </a:solidFill>
              </a:rPr>
              <a:t> under the </a:t>
            </a:r>
            <a:r>
              <a:rPr lang="it-IT" dirty="0" err="1" smtClean="0">
                <a:solidFill>
                  <a:srgbClr val="FF0000"/>
                </a:solidFill>
              </a:rPr>
              <a:t>null</a:t>
            </a:r>
            <a:r>
              <a:rPr lang="it-IT" dirty="0" smtClean="0">
                <a:solidFill>
                  <a:srgbClr val="FF0000"/>
                </a:solidFill>
              </a:rPr>
              <a:t> </a:t>
            </a:r>
            <a:r>
              <a:rPr lang="it-IT" dirty="0" err="1" smtClean="0">
                <a:solidFill>
                  <a:srgbClr val="FF0000"/>
                </a:solidFill>
              </a:rPr>
              <a:t>hypothesis</a:t>
            </a:r>
            <a:r>
              <a:rPr lang="it-IT" dirty="0" smtClean="0">
                <a:solidFill>
                  <a:srgbClr val="FF0000"/>
                </a:solidFill>
              </a:rPr>
              <a:t>, </a:t>
            </a:r>
            <a:r>
              <a:rPr lang="it-IT" smtClean="0">
                <a:solidFill>
                  <a:srgbClr val="FF0000"/>
                </a:solidFill>
              </a:rPr>
              <a:t>L</a:t>
            </a:r>
            <a:r>
              <a:rPr lang="it-IT" baseline="-25000" smtClean="0">
                <a:solidFill>
                  <a:srgbClr val="FF0000"/>
                </a:solidFill>
              </a:rPr>
              <a:t>0</a:t>
            </a:r>
            <a:r>
              <a:rPr lang="it-IT" smtClean="0">
                <a:solidFill>
                  <a:srgbClr val="FF0000"/>
                </a:solidFill>
              </a:rPr>
              <a:t> (e.g., </a:t>
            </a:r>
            <a:r>
              <a:rPr lang="it-IT" dirty="0" smtClean="0">
                <a:solidFill>
                  <a:srgbClr val="FF0000"/>
                </a:solidFill>
              </a:rPr>
              <a:t>a background-</a:t>
            </a:r>
            <a:r>
              <a:rPr lang="it-IT" dirty="0" err="1" smtClean="0">
                <a:solidFill>
                  <a:srgbClr val="FF0000"/>
                </a:solidFill>
              </a:rPr>
              <a:t>only</a:t>
            </a:r>
            <a:r>
              <a:rPr lang="it-IT" dirty="0" smtClean="0">
                <a:solidFill>
                  <a:srgbClr val="FF0000"/>
                </a:solidFill>
              </a:rPr>
              <a:t> </a:t>
            </a:r>
            <a:r>
              <a:rPr lang="it-IT" dirty="0" err="1" smtClean="0">
                <a:solidFill>
                  <a:srgbClr val="FF0000"/>
                </a:solidFill>
              </a:rPr>
              <a:t>fit</a:t>
            </a:r>
            <a:r>
              <a:rPr lang="it-IT" dirty="0" smtClean="0">
                <a:solidFill>
                  <a:srgbClr val="FF0000"/>
                </a:solidFill>
              </a:rPr>
              <a:t>), and a </a:t>
            </a:r>
            <a:r>
              <a:rPr lang="it-IT" dirty="0" err="1" smtClean="0">
                <a:solidFill>
                  <a:srgbClr val="FF0000"/>
                </a:solidFill>
              </a:rPr>
              <a:t>likelihood</a:t>
            </a:r>
            <a:r>
              <a:rPr lang="it-IT" dirty="0" smtClean="0">
                <a:solidFill>
                  <a:srgbClr val="FF0000"/>
                </a:solidFill>
              </a:rPr>
              <a:t> for an alternative, L</a:t>
            </a:r>
            <a:r>
              <a:rPr lang="it-IT" baseline="-25000" dirty="0" smtClean="0">
                <a:solidFill>
                  <a:srgbClr val="FF0000"/>
                </a:solidFill>
              </a:rPr>
              <a:t>1</a:t>
            </a:r>
            <a:r>
              <a:rPr lang="it-IT" dirty="0" smtClean="0">
                <a:solidFill>
                  <a:srgbClr val="FF0000"/>
                </a:solidFill>
              </a:rPr>
              <a:t> (a </a:t>
            </a:r>
            <a:r>
              <a:rPr lang="it-IT" dirty="0" err="1" smtClean="0">
                <a:solidFill>
                  <a:srgbClr val="FF0000"/>
                </a:solidFill>
              </a:rPr>
              <a:t>signal+background</a:t>
            </a:r>
            <a:r>
              <a:rPr lang="it-IT" dirty="0" smtClean="0">
                <a:solidFill>
                  <a:srgbClr val="FF0000"/>
                </a:solidFill>
              </a:rPr>
              <a:t> </a:t>
            </a:r>
            <a:r>
              <a:rPr lang="it-IT" dirty="0" err="1" smtClean="0">
                <a:solidFill>
                  <a:srgbClr val="FF0000"/>
                </a:solidFill>
              </a:rPr>
              <a:t>fit</a:t>
            </a:r>
            <a:r>
              <a:rPr lang="it-IT" dirty="0" smtClean="0">
                <a:solidFill>
                  <a:srgbClr val="FF0000"/>
                </a:solidFill>
              </a:rPr>
              <a:t>)</a:t>
            </a:r>
          </a:p>
          <a:p>
            <a:endParaRPr lang="it-IT" smtClean="0"/>
          </a:p>
          <a:p>
            <a:r>
              <a:rPr lang="it-IT" smtClean="0"/>
              <a:t>One </a:t>
            </a:r>
            <a:r>
              <a:rPr lang="it-IT" err="1" smtClean="0"/>
              <a:t>takes</a:t>
            </a:r>
            <a:r>
              <a:rPr lang="it-IT" smtClean="0"/>
              <a:t> </a:t>
            </a:r>
            <a:r>
              <a:rPr lang="it-IT" b="1" smtClean="0"/>
              <a:t>–2 (lnL</a:t>
            </a:r>
            <a:r>
              <a:rPr lang="it-IT" b="1" baseline="-25000" smtClean="0"/>
              <a:t>1</a:t>
            </a:r>
            <a:r>
              <a:rPr lang="it-IT" b="1"/>
              <a:t> </a:t>
            </a:r>
            <a:r>
              <a:rPr lang="it-IT" b="1" smtClean="0"/>
              <a:t>– lnL</a:t>
            </a:r>
            <a:r>
              <a:rPr lang="it-IT" b="1" baseline="-25000" smtClean="0"/>
              <a:t>0</a:t>
            </a:r>
            <a:r>
              <a:rPr lang="it-IT" b="1"/>
              <a:t>) = </a:t>
            </a:r>
            <a:r>
              <a:rPr lang="it-IT" b="1" smtClean="0"/>
              <a:t>–2 </a:t>
            </a:r>
            <a:r>
              <a:rPr lang="el-GR" b="1" smtClean="0"/>
              <a:t>Δ</a:t>
            </a:r>
            <a:r>
              <a:rPr lang="it-IT" b="1" smtClean="0"/>
              <a:t> (</a:t>
            </a:r>
            <a:r>
              <a:rPr lang="it-IT" b="1" dirty="0" err="1" smtClean="0"/>
              <a:t>lnL</a:t>
            </a:r>
            <a:r>
              <a:rPr lang="it-IT" b="1" dirty="0" smtClean="0"/>
              <a:t>) </a:t>
            </a:r>
            <a:r>
              <a:rPr lang="it-IT" dirty="0" smtClean="0"/>
              <a:t>and </a:t>
            </a:r>
            <a:r>
              <a:rPr lang="it-IT" dirty="0" err="1" smtClean="0">
                <a:solidFill>
                  <a:srgbClr val="0070C0"/>
                </a:solidFill>
              </a:rPr>
              <a:t>interprets</a:t>
            </a:r>
            <a:r>
              <a:rPr lang="it-IT" dirty="0" smtClean="0">
                <a:solidFill>
                  <a:srgbClr val="0070C0"/>
                </a:solidFill>
              </a:rPr>
              <a:t> </a:t>
            </a:r>
            <a:r>
              <a:rPr lang="it-IT" dirty="0" err="1" smtClean="0">
                <a:solidFill>
                  <a:srgbClr val="0070C0"/>
                </a:solidFill>
              </a:rPr>
              <a:t>it</a:t>
            </a:r>
            <a:r>
              <a:rPr lang="it-IT" dirty="0" smtClean="0">
                <a:solidFill>
                  <a:srgbClr val="0070C0"/>
                </a:solidFill>
              </a:rPr>
              <a:t> </a:t>
            </a:r>
            <a:r>
              <a:rPr lang="it-IT" dirty="0" err="1" smtClean="0">
                <a:solidFill>
                  <a:srgbClr val="0070C0"/>
                </a:solidFill>
              </a:rPr>
              <a:t>as</a:t>
            </a:r>
            <a:r>
              <a:rPr lang="it-IT" dirty="0" smtClean="0">
                <a:solidFill>
                  <a:srgbClr val="0070C0"/>
                </a:solidFill>
              </a:rPr>
              <a:t> </a:t>
            </a:r>
            <a:r>
              <a:rPr lang="it-IT" smtClean="0">
                <a:solidFill>
                  <a:srgbClr val="0070C0"/>
                </a:solidFill>
              </a:rPr>
              <a:t>a value sampled from a chisquare distribution</a:t>
            </a:r>
          </a:p>
          <a:p>
            <a:endParaRPr lang="it-IT" dirty="0" smtClean="0"/>
          </a:p>
          <a:p>
            <a:r>
              <a:rPr lang="it-IT" dirty="0" smtClean="0"/>
              <a:t>P(</a:t>
            </a:r>
            <a:r>
              <a:rPr lang="el-GR" smtClean="0"/>
              <a:t>χ</a:t>
            </a:r>
            <a:r>
              <a:rPr lang="it-IT" baseline="30000" smtClean="0"/>
              <a:t>2</a:t>
            </a:r>
            <a:r>
              <a:rPr lang="it-IT" smtClean="0"/>
              <a:t>, N</a:t>
            </a:r>
            <a:r>
              <a:rPr lang="it-IT" baseline="-25000" smtClean="0"/>
              <a:t>dof</a:t>
            </a:r>
            <a:r>
              <a:rPr lang="it-IT" smtClean="0"/>
              <a:t>) </a:t>
            </a:r>
            <a:r>
              <a:rPr lang="it-IT" dirty="0" smtClean="0"/>
              <a:t>can </a:t>
            </a:r>
            <a:r>
              <a:rPr lang="it-IT" dirty="0" err="1" smtClean="0"/>
              <a:t>then</a:t>
            </a:r>
            <a:r>
              <a:rPr lang="it-IT" dirty="0" smtClean="0"/>
              <a:t> </a:t>
            </a:r>
            <a:r>
              <a:rPr lang="it-IT" smtClean="0"/>
              <a:t>be obtained as a "</a:t>
            </a:r>
            <a:r>
              <a:rPr lang="it-IT" b="1" smtClean="0"/>
              <a:t>tail probability</a:t>
            </a:r>
            <a:r>
              <a:rPr lang="it-IT" smtClean="0"/>
              <a:t>", </a:t>
            </a:r>
            <a:r>
              <a:rPr lang="it-IT" dirty="0" smtClean="0"/>
              <a:t>and from </a:t>
            </a:r>
            <a:r>
              <a:rPr lang="it-IT" dirty="0" err="1" smtClean="0"/>
              <a:t>it</a:t>
            </a:r>
            <a:r>
              <a:rPr lang="it-IT" dirty="0" smtClean="0"/>
              <a:t> a Z-</a:t>
            </a:r>
            <a:r>
              <a:rPr lang="it-IT" dirty="0" err="1" smtClean="0"/>
              <a:t>value</a:t>
            </a:r>
            <a:endParaRPr lang="it-IT" dirty="0" smtClean="0"/>
          </a:p>
          <a:p>
            <a:pPr lvl="1"/>
            <a:endParaRPr lang="it-IT" smtClean="0"/>
          </a:p>
          <a:p>
            <a:pPr lvl="1"/>
            <a:r>
              <a:rPr lang="it-IT" smtClean="0"/>
              <a:t>One should not </a:t>
            </a:r>
            <a:r>
              <a:rPr lang="it-IT" dirty="0" err="1" smtClean="0"/>
              <a:t>forget</a:t>
            </a:r>
            <a:r>
              <a:rPr lang="it-IT" dirty="0" smtClean="0"/>
              <a:t> </a:t>
            </a:r>
            <a:r>
              <a:rPr lang="it-IT" dirty="0" err="1" smtClean="0"/>
              <a:t>that</a:t>
            </a:r>
            <a:r>
              <a:rPr lang="it-IT" dirty="0" smtClean="0">
                <a:solidFill>
                  <a:srgbClr val="FF0000"/>
                </a:solidFill>
              </a:rPr>
              <a:t> </a:t>
            </a:r>
            <a:r>
              <a:rPr lang="it-IT" dirty="0" err="1" smtClean="0">
                <a:solidFill>
                  <a:srgbClr val="FF0000"/>
                </a:solidFill>
              </a:rPr>
              <a:t>this</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u="sng" dirty="0" err="1" smtClean="0">
                <a:solidFill>
                  <a:srgbClr val="FF0000"/>
                </a:solidFill>
              </a:rPr>
              <a:t>only</a:t>
            </a:r>
            <a:r>
              <a:rPr lang="it-IT" u="sng" dirty="0" smtClean="0">
                <a:solidFill>
                  <a:srgbClr val="FF0000"/>
                </a:solidFill>
              </a:rPr>
              <a:t> </a:t>
            </a:r>
            <a:r>
              <a:rPr lang="it-IT" u="sng" dirty="0" err="1" smtClean="0">
                <a:solidFill>
                  <a:srgbClr val="FF0000"/>
                </a:solidFill>
              </a:rPr>
              <a:t>applicable</a:t>
            </a:r>
            <a:r>
              <a:rPr lang="it-IT" u="sng" dirty="0" smtClean="0">
                <a:solidFill>
                  <a:srgbClr val="FF0000"/>
                </a:solidFill>
              </a:rPr>
              <a:t> </a:t>
            </a:r>
            <a:r>
              <a:rPr lang="it-IT" u="sng" dirty="0" err="1" smtClean="0">
                <a:solidFill>
                  <a:srgbClr val="FF0000"/>
                </a:solidFill>
              </a:rPr>
              <a:t>when</a:t>
            </a:r>
            <a:r>
              <a:rPr lang="it-IT" u="sng" dirty="0" smtClean="0">
                <a:solidFill>
                  <a:srgbClr val="FF0000"/>
                </a:solidFill>
              </a:rPr>
              <a:t> the </a:t>
            </a:r>
            <a:r>
              <a:rPr lang="it-IT" u="sng" dirty="0" err="1" smtClean="0">
                <a:solidFill>
                  <a:srgbClr val="FF0000"/>
                </a:solidFill>
              </a:rPr>
              <a:t>two</a:t>
            </a:r>
            <a:r>
              <a:rPr lang="it-IT" u="sng" dirty="0" smtClean="0">
                <a:solidFill>
                  <a:srgbClr val="FF0000"/>
                </a:solidFill>
              </a:rPr>
              <a:t> </a:t>
            </a:r>
            <a:r>
              <a:rPr lang="it-IT" u="sng" dirty="0" err="1" smtClean="0">
                <a:solidFill>
                  <a:srgbClr val="FF0000"/>
                </a:solidFill>
              </a:rPr>
              <a:t>hypotheses</a:t>
            </a:r>
            <a:r>
              <a:rPr lang="it-IT" u="sng" dirty="0" smtClean="0">
                <a:solidFill>
                  <a:srgbClr val="FF0000"/>
                </a:solidFill>
              </a:rPr>
              <a:t> are </a:t>
            </a:r>
            <a:r>
              <a:rPr lang="it-IT" u="sng" dirty="0" err="1" smtClean="0">
                <a:solidFill>
                  <a:srgbClr val="FF0000"/>
                </a:solidFill>
              </a:rPr>
              <a:t>connected</a:t>
            </a:r>
            <a:r>
              <a:rPr lang="it-IT" u="sng" dirty="0" smtClean="0">
                <a:solidFill>
                  <a:srgbClr val="FF0000"/>
                </a:solidFill>
              </a:rPr>
              <a:t> by H</a:t>
            </a:r>
            <a:r>
              <a:rPr lang="it-IT" u="sng" baseline="-25000" dirty="0" smtClean="0">
                <a:solidFill>
                  <a:srgbClr val="FF0000"/>
                </a:solidFill>
              </a:rPr>
              <a:t>0</a:t>
            </a:r>
            <a:r>
              <a:rPr lang="it-IT" u="sng" dirty="0" smtClean="0">
                <a:solidFill>
                  <a:srgbClr val="FF0000"/>
                </a:solidFill>
              </a:rPr>
              <a:t> </a:t>
            </a:r>
            <a:r>
              <a:rPr lang="it-IT" u="sng" dirty="0" err="1" smtClean="0">
                <a:solidFill>
                  <a:srgbClr val="FF0000"/>
                </a:solidFill>
              </a:rPr>
              <a:t>being</a:t>
            </a:r>
            <a:r>
              <a:rPr lang="it-IT" u="sng" dirty="0" smtClean="0">
                <a:solidFill>
                  <a:srgbClr val="FF0000"/>
                </a:solidFill>
              </a:rPr>
              <a:t> a </a:t>
            </a:r>
            <a:r>
              <a:rPr lang="it-IT" u="sng" dirty="0" err="1" smtClean="0">
                <a:solidFill>
                  <a:srgbClr val="FF0000"/>
                </a:solidFill>
              </a:rPr>
              <a:t>particular</a:t>
            </a:r>
            <a:r>
              <a:rPr lang="it-IT" u="sng" dirty="0" smtClean="0">
                <a:solidFill>
                  <a:srgbClr val="FF0000"/>
                </a:solidFill>
              </a:rPr>
              <a:t> case of </a:t>
            </a:r>
            <a:r>
              <a:rPr lang="it-IT" u="sng" smtClean="0">
                <a:solidFill>
                  <a:srgbClr val="FF0000"/>
                </a:solidFill>
              </a:rPr>
              <a:t>H</a:t>
            </a:r>
            <a:r>
              <a:rPr lang="it-IT" u="sng" baseline="-25000" smtClean="0">
                <a:solidFill>
                  <a:srgbClr val="FF0000"/>
                </a:solidFill>
              </a:rPr>
              <a:t>1</a:t>
            </a:r>
            <a:r>
              <a:rPr lang="it-IT" u="sng" smtClean="0">
                <a:solidFill>
                  <a:srgbClr val="FF0000"/>
                </a:solidFill>
              </a:rPr>
              <a:t> </a:t>
            </a:r>
            <a:r>
              <a:rPr lang="it-IT" smtClean="0">
                <a:solidFill>
                  <a:srgbClr val="0070C0"/>
                </a:solidFill>
              </a:rPr>
              <a:t>(i.e., H</a:t>
            </a:r>
            <a:r>
              <a:rPr lang="it-IT" baseline="-25000" smtClean="0">
                <a:solidFill>
                  <a:srgbClr val="0070C0"/>
                </a:solidFill>
              </a:rPr>
              <a:t>0</a:t>
            </a:r>
            <a:r>
              <a:rPr lang="it-IT" smtClean="0">
                <a:solidFill>
                  <a:srgbClr val="0070C0"/>
                </a:solidFill>
              </a:rPr>
              <a:t> == H</a:t>
            </a:r>
            <a:r>
              <a:rPr lang="it-IT" baseline="-25000" smtClean="0">
                <a:solidFill>
                  <a:srgbClr val="0070C0"/>
                </a:solidFill>
              </a:rPr>
              <a:t>1</a:t>
            </a:r>
            <a:r>
              <a:rPr lang="it-IT" smtClean="0">
                <a:solidFill>
                  <a:srgbClr val="0070C0"/>
                </a:solidFill>
              </a:rPr>
              <a:t> when some of the H</a:t>
            </a:r>
            <a:r>
              <a:rPr lang="it-IT" baseline="-25000" smtClean="0">
                <a:solidFill>
                  <a:srgbClr val="0070C0"/>
                </a:solidFill>
              </a:rPr>
              <a:t>1 </a:t>
            </a:r>
            <a:r>
              <a:rPr lang="it-IT" smtClean="0">
                <a:solidFill>
                  <a:srgbClr val="0070C0"/>
                </a:solidFill>
              </a:rPr>
              <a:t>parameters are fixed to special values)</a:t>
            </a:r>
            <a:r>
              <a:rPr lang="it-IT" smtClean="0">
                <a:solidFill>
                  <a:srgbClr val="FF0000"/>
                </a:solidFill>
              </a:rPr>
              <a:t>: </a:t>
            </a:r>
            <a:r>
              <a:rPr lang="it-IT" dirty="0" err="1" smtClean="0">
                <a:solidFill>
                  <a:srgbClr val="FF0000"/>
                </a:solidFill>
              </a:rPr>
              <a:t>they</a:t>
            </a:r>
            <a:r>
              <a:rPr lang="it-IT" dirty="0" smtClean="0">
                <a:solidFill>
                  <a:srgbClr val="FF0000"/>
                </a:solidFill>
              </a:rPr>
              <a:t> must be </a:t>
            </a:r>
            <a:r>
              <a:rPr lang="it-IT" b="1" dirty="0" err="1" smtClean="0">
                <a:solidFill>
                  <a:srgbClr val="FF0000"/>
                </a:solidFill>
              </a:rPr>
              <a:t>nested</a:t>
            </a:r>
            <a:r>
              <a:rPr lang="it-IT" b="1" dirty="0" smtClean="0">
                <a:solidFill>
                  <a:srgbClr val="FF0000"/>
                </a:solidFill>
              </a:rPr>
              <a:t> </a:t>
            </a:r>
            <a:r>
              <a:rPr lang="it-IT" b="1" err="1" smtClean="0">
                <a:solidFill>
                  <a:srgbClr val="FF0000"/>
                </a:solidFill>
              </a:rPr>
              <a:t>models</a:t>
            </a:r>
            <a:r>
              <a:rPr lang="it-IT" smtClean="0">
                <a:solidFill>
                  <a:srgbClr val="FF0000"/>
                </a:solidFill>
              </a:rPr>
              <a:t>.</a:t>
            </a:r>
            <a:endParaRPr lang="it-IT" dirty="0" smtClean="0">
              <a:solidFill>
                <a:srgbClr val="FF0000"/>
              </a:solidFill>
            </a:endParaRPr>
          </a:p>
        </p:txBody>
      </p:sp>
      <p:pic>
        <p:nvPicPr>
          <p:cNvPr id="5" name="Picture 3"/>
          <p:cNvPicPr>
            <a:picLocks noChangeAspect="1" noChangeArrowheads="1"/>
          </p:cNvPicPr>
          <p:nvPr/>
        </p:nvPicPr>
        <p:blipFill>
          <a:blip r:embed="rId2" cstate="print"/>
          <a:srcRect/>
          <a:stretch>
            <a:fillRect/>
          </a:stretch>
        </p:blipFill>
        <p:spPr bwMode="auto">
          <a:xfrm>
            <a:off x="5940152" y="0"/>
            <a:ext cx="3203847" cy="22840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0"/>
            <a:ext cx="8651304" cy="1143000"/>
          </a:xfrm>
        </p:spPr>
        <p:txBody>
          <a:bodyPr>
            <a:normAutofit fontScale="90000"/>
          </a:bodyPr>
          <a:lstStyle/>
          <a:p>
            <a:r>
              <a:rPr lang="it-IT" smtClean="0"/>
              <a:t>750-GeV Bump Interpretation Summary</a:t>
            </a:r>
            <a:endParaRPr lang="en-US" dirty="0"/>
          </a:p>
        </p:txBody>
      </p:sp>
      <p:sp>
        <p:nvSpPr>
          <p:cNvPr id="3" name="CasellaDiTesto 2"/>
          <p:cNvSpPr txBox="1"/>
          <p:nvPr/>
        </p:nvSpPr>
        <p:spPr>
          <a:xfrm>
            <a:off x="533400" y="1143000"/>
            <a:ext cx="7638566" cy="461665"/>
          </a:xfrm>
          <a:prstGeom prst="rect">
            <a:avLst/>
          </a:prstGeom>
          <a:noFill/>
        </p:spPr>
        <p:txBody>
          <a:bodyPr wrap="none" rtlCol="0">
            <a:spAutoFit/>
          </a:bodyPr>
          <a:lstStyle/>
          <a:p>
            <a:r>
              <a:rPr lang="it-IT" sz="2400" dirty="0" smtClean="0"/>
              <a:t>1 - </a:t>
            </a:r>
            <a:r>
              <a:rPr lang="it-IT" sz="2400" err="1" smtClean="0"/>
              <a:t>It</a:t>
            </a:r>
            <a:r>
              <a:rPr lang="it-IT" sz="2400" smtClean="0"/>
              <a:t> seems </a:t>
            </a:r>
            <a:r>
              <a:rPr lang="it-IT" sz="2400" dirty="0" err="1" smtClean="0"/>
              <a:t>quicker</a:t>
            </a:r>
            <a:r>
              <a:rPr lang="it-IT" sz="2400" dirty="0" smtClean="0"/>
              <a:t> to </a:t>
            </a:r>
            <a:r>
              <a:rPr lang="it-IT" sz="2400" dirty="0" err="1" smtClean="0"/>
              <a:t>say</a:t>
            </a:r>
            <a:r>
              <a:rPr lang="it-IT" sz="2400" dirty="0" smtClean="0"/>
              <a:t> </a:t>
            </a:r>
            <a:r>
              <a:rPr lang="it-IT" sz="2400" err="1" smtClean="0"/>
              <a:t>what</a:t>
            </a:r>
            <a:r>
              <a:rPr lang="it-IT" sz="2400" smtClean="0"/>
              <a:t> </a:t>
            </a:r>
            <a:r>
              <a:rPr lang="it-IT" sz="2400"/>
              <a:t>a</a:t>
            </a:r>
            <a:r>
              <a:rPr lang="it-IT" sz="2400" smtClean="0"/>
              <a:t> </a:t>
            </a:r>
            <a:r>
              <a:rPr lang="it-IT" sz="2400" dirty="0" smtClean="0"/>
              <a:t>750 </a:t>
            </a:r>
            <a:r>
              <a:rPr lang="it-IT" sz="2400" dirty="0" err="1" smtClean="0"/>
              <a:t>GeV</a:t>
            </a:r>
            <a:r>
              <a:rPr lang="it-IT" sz="2400" dirty="0" smtClean="0"/>
              <a:t> </a:t>
            </a:r>
            <a:r>
              <a:rPr lang="it-IT" sz="2400" err="1" smtClean="0"/>
              <a:t>bump</a:t>
            </a:r>
            <a:r>
              <a:rPr lang="it-IT" sz="2400" smtClean="0"/>
              <a:t> </a:t>
            </a:r>
            <a:r>
              <a:rPr lang="it-IT" sz="2400" smtClean="0">
                <a:solidFill>
                  <a:srgbClr val="FF0000"/>
                </a:solidFill>
              </a:rPr>
              <a:t>cannot </a:t>
            </a:r>
            <a:r>
              <a:rPr lang="it-IT" sz="2400" dirty="0" smtClean="0">
                <a:solidFill>
                  <a:srgbClr val="FF0000"/>
                </a:solidFill>
              </a:rPr>
              <a:t>be:</a:t>
            </a:r>
            <a:endParaRPr lang="en-US" sz="2400" dirty="0">
              <a:solidFill>
                <a:srgbClr val="FF0000"/>
              </a:solidFill>
            </a:endParaRPr>
          </a:p>
        </p:txBody>
      </p:sp>
      <p:pic>
        <p:nvPicPr>
          <p:cNvPr id="9218" name="Picture 2" descr="https://upload.wikimedia.org/wikipedia/commons/f/f9/Loch_Ness_Mon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5124" y="1715869"/>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272610" y="3810000"/>
            <a:ext cx="3296865" cy="646331"/>
          </a:xfrm>
          <a:prstGeom prst="rect">
            <a:avLst/>
          </a:prstGeom>
          <a:noFill/>
        </p:spPr>
        <p:txBody>
          <a:bodyPr wrap="none" rtlCol="0">
            <a:spAutoFit/>
          </a:bodyPr>
          <a:lstStyle/>
          <a:p>
            <a:r>
              <a:rPr lang="it-IT" dirty="0" err="1" smtClean="0"/>
              <a:t>Not</a:t>
            </a:r>
            <a:r>
              <a:rPr lang="it-IT" dirty="0" smtClean="0"/>
              <a:t> the Lochness </a:t>
            </a:r>
            <a:r>
              <a:rPr lang="it-IT" dirty="0" err="1" smtClean="0"/>
              <a:t>monster</a:t>
            </a:r>
            <a:r>
              <a:rPr lang="it-IT" dirty="0" smtClean="0"/>
              <a:t>, </a:t>
            </a:r>
            <a:r>
              <a:rPr lang="it-IT" dirty="0" err="1" smtClean="0"/>
              <a:t>which</a:t>
            </a:r>
            <a:endParaRPr lang="it-IT" dirty="0" smtClean="0"/>
          </a:p>
          <a:p>
            <a:r>
              <a:rPr lang="it-IT" dirty="0" err="1" smtClean="0"/>
              <a:t>has</a:t>
            </a:r>
            <a:r>
              <a:rPr lang="it-IT" dirty="0" smtClean="0"/>
              <a:t> an </a:t>
            </a:r>
            <a:r>
              <a:rPr lang="it-IT" dirty="0" err="1" smtClean="0"/>
              <a:t>evident</a:t>
            </a:r>
            <a:r>
              <a:rPr lang="it-IT" dirty="0" smtClean="0"/>
              <a:t> 3-bump </a:t>
            </a:r>
            <a:r>
              <a:rPr lang="it-IT" dirty="0" err="1" smtClean="0"/>
              <a:t>structure</a:t>
            </a:r>
            <a:endParaRPr lang="en-US" dirty="0"/>
          </a:p>
        </p:txBody>
      </p:sp>
      <p:sp>
        <p:nvSpPr>
          <p:cNvPr id="6" name="CasellaDiTesto 5"/>
          <p:cNvSpPr txBox="1"/>
          <p:nvPr/>
        </p:nvSpPr>
        <p:spPr>
          <a:xfrm>
            <a:off x="609600" y="4876800"/>
            <a:ext cx="8303620" cy="1138773"/>
          </a:xfrm>
          <a:prstGeom prst="rect">
            <a:avLst/>
          </a:prstGeom>
          <a:noFill/>
        </p:spPr>
        <p:txBody>
          <a:bodyPr wrap="none" rtlCol="0">
            <a:spAutoFit/>
          </a:bodyPr>
          <a:lstStyle/>
          <a:p>
            <a:r>
              <a:rPr lang="it-IT" sz="2400" dirty="0" smtClean="0"/>
              <a:t>2 – The </a:t>
            </a:r>
            <a:r>
              <a:rPr lang="it-IT" sz="2400" err="1" smtClean="0"/>
              <a:t>signal</a:t>
            </a:r>
            <a:r>
              <a:rPr lang="it-IT" sz="2400" smtClean="0"/>
              <a:t> clearly </a:t>
            </a:r>
            <a:r>
              <a:rPr lang="it-IT" sz="2400" smtClean="0">
                <a:solidFill>
                  <a:srgbClr val="FF0000"/>
                </a:solidFill>
              </a:rPr>
              <a:t>inspired </a:t>
            </a:r>
            <a:r>
              <a:rPr lang="it-IT" sz="2400" dirty="0" smtClean="0">
                <a:solidFill>
                  <a:srgbClr val="FF0000"/>
                </a:solidFill>
              </a:rPr>
              <a:t>the </a:t>
            </a:r>
            <a:r>
              <a:rPr lang="it-IT" sz="2400" dirty="0" err="1" smtClean="0">
                <a:solidFill>
                  <a:srgbClr val="FF0000"/>
                </a:solidFill>
              </a:rPr>
              <a:t>creativity</a:t>
            </a:r>
            <a:r>
              <a:rPr lang="it-IT" sz="2400" dirty="0" smtClean="0">
                <a:solidFill>
                  <a:srgbClr val="FF0000"/>
                </a:solidFill>
              </a:rPr>
              <a:t> </a:t>
            </a:r>
            <a:r>
              <a:rPr lang="it-IT" sz="2400" smtClean="0">
                <a:solidFill>
                  <a:srgbClr val="FF0000"/>
                </a:solidFill>
              </a:rPr>
              <a:t>of theorists</a:t>
            </a:r>
            <a:r>
              <a:rPr lang="it-IT" sz="2400" smtClean="0"/>
              <a:t>: best title</a:t>
            </a:r>
          </a:p>
          <a:p>
            <a:r>
              <a:rPr lang="it-IT" sz="2400" smtClean="0"/>
              <a:t>In arXiv paper for a while - </a:t>
            </a:r>
            <a:endParaRPr lang="it-IT" sz="2400" dirty="0" smtClean="0"/>
          </a:p>
          <a:p>
            <a:r>
              <a:rPr lang="it-IT" sz="2000" smtClean="0"/>
              <a:t>	"</a:t>
            </a:r>
            <a:r>
              <a:rPr lang="it-IT" sz="2000" b="1" dirty="0" smtClean="0"/>
              <a:t>How the gamma-gamma </a:t>
            </a:r>
            <a:r>
              <a:rPr lang="it-IT" sz="2000" b="1" dirty="0" err="1" smtClean="0"/>
              <a:t>Resonance</a:t>
            </a:r>
            <a:r>
              <a:rPr lang="it-IT" sz="2000" b="1" dirty="0" smtClean="0"/>
              <a:t> Stole Christmas</a:t>
            </a:r>
            <a:r>
              <a:rPr lang="it-IT" sz="2000" dirty="0" smtClean="0"/>
              <a:t>"</a:t>
            </a:r>
            <a:endParaRPr lang="en-US" sz="2000" dirty="0"/>
          </a:p>
        </p:txBody>
      </p:sp>
      <p:pic>
        <p:nvPicPr>
          <p:cNvPr id="9220" name="Picture 4" descr="https://upload.wikimedia.org/wikipedia/en/d/d4/Mickey_Mou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386229"/>
            <a:ext cx="2076450" cy="207645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638800" y="1715869"/>
            <a:ext cx="3012748" cy="646331"/>
          </a:xfrm>
          <a:prstGeom prst="rect">
            <a:avLst/>
          </a:prstGeom>
          <a:noFill/>
        </p:spPr>
        <p:txBody>
          <a:bodyPr wrap="none" rtlCol="0">
            <a:spAutoFit/>
          </a:bodyPr>
          <a:lstStyle/>
          <a:p>
            <a:r>
              <a:rPr lang="it-IT" dirty="0" err="1" smtClean="0"/>
              <a:t>Not</a:t>
            </a:r>
            <a:r>
              <a:rPr lang="it-IT" dirty="0" smtClean="0"/>
              <a:t> Mickey Mouse, </a:t>
            </a:r>
            <a:r>
              <a:rPr lang="it-IT" dirty="0" err="1" smtClean="0"/>
              <a:t>who</a:t>
            </a:r>
            <a:r>
              <a:rPr lang="it-IT" dirty="0" smtClean="0"/>
              <a:t> </a:t>
            </a:r>
          </a:p>
          <a:p>
            <a:r>
              <a:rPr lang="it-IT" dirty="0" err="1"/>
              <a:t>c</a:t>
            </a:r>
            <a:r>
              <a:rPr lang="it-IT" dirty="0" err="1" smtClean="0"/>
              <a:t>learly</a:t>
            </a:r>
            <a:r>
              <a:rPr lang="it-IT" dirty="0" smtClean="0"/>
              <a:t> </a:t>
            </a:r>
            <a:r>
              <a:rPr lang="it-IT" dirty="0" err="1" smtClean="0"/>
              <a:t>has</a:t>
            </a:r>
            <a:r>
              <a:rPr lang="it-IT" dirty="0" smtClean="0"/>
              <a:t> a non-</a:t>
            </a:r>
            <a:r>
              <a:rPr lang="it-IT" dirty="0" err="1" smtClean="0"/>
              <a:t>Gaussian</a:t>
            </a:r>
            <a:r>
              <a:rPr lang="it-IT" dirty="0" smtClean="0"/>
              <a:t> </a:t>
            </a:r>
            <a:r>
              <a:rPr lang="it-IT" dirty="0" err="1" smtClean="0"/>
              <a:t>tail</a:t>
            </a:r>
            <a:endParaRPr lang="en-US" dirty="0"/>
          </a:p>
        </p:txBody>
      </p:sp>
    </p:spTree>
    <p:extLst>
      <p:ext uri="{BB962C8B-B14F-4D97-AF65-F5344CB8AC3E}">
        <p14:creationId xmlns:p14="http://schemas.microsoft.com/office/powerpoint/2010/main" val="30099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Vertic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arn(inVertical)">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a:bodyPr>
          <a:lstStyle/>
          <a:p>
            <a:r>
              <a:rPr lang="it-IT" smtClean="0"/>
              <a:t>J.L. Paradox: Proof</a:t>
            </a:r>
            <a:endParaRPr lang="en-US"/>
          </a:p>
        </p:txBody>
      </p:sp>
      <p:pic>
        <p:nvPicPr>
          <p:cNvPr id="71682" name="Picture 2"/>
          <p:cNvPicPr>
            <a:picLocks noChangeAspect="1" noChangeArrowheads="1"/>
          </p:cNvPicPr>
          <p:nvPr/>
        </p:nvPicPr>
        <p:blipFill>
          <a:blip r:embed="rId2" cstate="print"/>
          <a:srcRect/>
          <a:stretch>
            <a:fillRect/>
          </a:stretch>
        </p:blipFill>
        <p:spPr bwMode="auto">
          <a:xfrm>
            <a:off x="323528" y="1052736"/>
            <a:ext cx="8489144" cy="3477741"/>
          </a:xfrm>
          <a:prstGeom prst="rect">
            <a:avLst/>
          </a:prstGeom>
          <a:noFill/>
          <a:ln w="9525">
            <a:noFill/>
            <a:miter lim="800000"/>
            <a:headEnd/>
            <a:tailEnd/>
          </a:ln>
        </p:spPr>
      </p:pic>
      <p:sp>
        <p:nvSpPr>
          <p:cNvPr id="5" name="CasellaDiTesto 4"/>
          <p:cNvSpPr txBox="1"/>
          <p:nvPr/>
        </p:nvSpPr>
        <p:spPr>
          <a:xfrm>
            <a:off x="225175" y="4653136"/>
            <a:ext cx="8883329" cy="2031325"/>
          </a:xfrm>
          <a:prstGeom prst="rect">
            <a:avLst/>
          </a:prstGeom>
          <a:noFill/>
        </p:spPr>
        <p:txBody>
          <a:bodyPr wrap="none" rtlCol="0">
            <a:spAutoFit/>
          </a:bodyPr>
          <a:lstStyle/>
          <a:p>
            <a:r>
              <a:rPr lang="it-IT" smtClean="0"/>
              <a:t>In the first line the posterior probability is written in terms of Bayes’ theorem;</a:t>
            </a:r>
          </a:p>
          <a:p>
            <a:r>
              <a:rPr lang="it-IT" smtClean="0"/>
              <a:t>in the second line we insert the actual priors p and (1-p) and the likelihood values in terms</a:t>
            </a:r>
          </a:p>
          <a:p>
            <a:r>
              <a:rPr lang="it-IT" smtClean="0"/>
              <a:t>of the stated Normal density of the iid data X;</a:t>
            </a:r>
          </a:p>
          <a:p>
            <a:r>
              <a:rPr lang="it-IT" smtClean="0"/>
              <a:t>in the third line we rewrite two of the exponentials using the conditional value of the sample</a:t>
            </a:r>
          </a:p>
          <a:p>
            <a:r>
              <a:rPr lang="it-IT" smtClean="0"/>
              <a:t>mean in terms of the corresponding significance z, and remove the normalization factors </a:t>
            </a:r>
          </a:p>
          <a:p>
            <a:r>
              <a:rPr lang="it-IT" smtClean="0"/>
              <a:t>sqrt(n)/sqrt(2</a:t>
            </a:r>
            <a:r>
              <a:rPr lang="el-GR" smtClean="0"/>
              <a:t>π</a:t>
            </a:r>
            <a:r>
              <a:rPr lang="it-IT" smtClean="0"/>
              <a:t>)</a:t>
            </a:r>
            <a:r>
              <a:rPr lang="el-GR" smtClean="0"/>
              <a:t>σ</a:t>
            </a:r>
            <a:r>
              <a:rPr lang="it-IT" smtClean="0"/>
              <a:t>;</a:t>
            </a:r>
            <a:endParaRPr lang="el-GR" smtClean="0"/>
          </a:p>
          <a:p>
            <a:r>
              <a:rPr lang="it-IT" smtClean="0"/>
              <a:t>in the fourth line we maximize the expression by using the integral of the Normal.</a:t>
            </a:r>
            <a:endParaRPr lang="en-US"/>
          </a:p>
        </p:txBody>
      </p:sp>
    </p:spTree>
    <p:extLst>
      <p:ext uri="{BB962C8B-B14F-4D97-AF65-F5344CB8AC3E}">
        <p14:creationId xmlns:p14="http://schemas.microsoft.com/office/powerpoint/2010/main" val="1807682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0"/>
            <a:ext cx="8589640" cy="1143000"/>
          </a:xfrm>
        </p:spPr>
        <p:txBody>
          <a:bodyPr>
            <a:normAutofit fontScale="90000"/>
          </a:bodyPr>
          <a:lstStyle/>
          <a:p>
            <a:r>
              <a:rPr lang="it-IT" smtClean="0"/>
              <a:t>THTQ: </a:t>
            </a:r>
            <a:r>
              <a:rPr lang="it-IT"/>
              <a:t>O</a:t>
            </a:r>
            <a:r>
              <a:rPr lang="it-IT" smtClean="0"/>
              <a:t>ne </a:t>
            </a:r>
            <a:r>
              <a:rPr lang="it-IT"/>
              <a:t>L</a:t>
            </a:r>
            <a:r>
              <a:rPr lang="it-IT" smtClean="0"/>
              <a:t>ast Note on Very </a:t>
            </a:r>
            <a:r>
              <a:rPr lang="it-IT"/>
              <a:t>H</a:t>
            </a:r>
            <a:r>
              <a:rPr lang="it-IT" smtClean="0"/>
              <a:t>igh </a:t>
            </a:r>
            <a:r>
              <a:rPr lang="el-GR" smtClean="0"/>
              <a:t>Νσ</a:t>
            </a:r>
            <a:endParaRPr lang="en-US"/>
          </a:p>
        </p:txBody>
      </p:sp>
      <p:sp>
        <p:nvSpPr>
          <p:cNvPr id="3" name="Segnaposto contenuto 2"/>
          <p:cNvSpPr>
            <a:spLocks noGrp="1"/>
          </p:cNvSpPr>
          <p:nvPr>
            <p:ph idx="1"/>
          </p:nvPr>
        </p:nvSpPr>
        <p:spPr>
          <a:xfrm>
            <a:off x="0" y="1052736"/>
            <a:ext cx="8892480" cy="5805264"/>
          </a:xfrm>
        </p:spPr>
        <p:txBody>
          <a:bodyPr>
            <a:normAutofit fontScale="47500" lnSpcReduction="20000"/>
          </a:bodyPr>
          <a:lstStyle/>
          <a:p>
            <a:pPr>
              <a:buNone/>
            </a:pPr>
            <a:r>
              <a:rPr lang="it-IT" dirty="0" smtClean="0"/>
              <a:t>	</a:t>
            </a:r>
            <a:r>
              <a:rPr lang="it-IT" dirty="0" err="1" smtClean="0"/>
              <a:t>Recently</a:t>
            </a:r>
            <a:r>
              <a:rPr lang="it-IT" dirty="0" smtClean="0"/>
              <a:t> </a:t>
            </a:r>
            <a:r>
              <a:rPr lang="it-IT" dirty="0" err="1" smtClean="0"/>
              <a:t>heard</a:t>
            </a:r>
            <a:r>
              <a:rPr lang="it-IT" dirty="0" smtClean="0"/>
              <a:t> </a:t>
            </a:r>
            <a:r>
              <a:rPr lang="it-IT" dirty="0" err="1" smtClean="0"/>
              <a:t>claim</a:t>
            </a:r>
            <a:r>
              <a:rPr lang="it-IT" dirty="0" smtClean="0"/>
              <a:t> from </a:t>
            </a:r>
            <a:r>
              <a:rPr lang="it-IT" dirty="0" err="1" smtClean="0"/>
              <a:t>respected</a:t>
            </a:r>
            <a:r>
              <a:rPr lang="it-IT" dirty="0" smtClean="0"/>
              <a:t> </a:t>
            </a:r>
            <a:r>
              <a:rPr lang="it-IT" dirty="0" err="1" smtClean="0"/>
              <a:t>astrophysicist</a:t>
            </a:r>
            <a:r>
              <a:rPr lang="it-IT" dirty="0" smtClean="0"/>
              <a:t> “</a:t>
            </a:r>
            <a:r>
              <a:rPr lang="it-IT" b="1" dirty="0" smtClean="0">
                <a:solidFill>
                  <a:srgbClr val="FF0000"/>
                </a:solidFill>
              </a:rPr>
              <a:t>The </a:t>
            </a:r>
            <a:r>
              <a:rPr lang="it-IT" b="1" dirty="0" err="1" smtClean="0">
                <a:solidFill>
                  <a:srgbClr val="FF0000"/>
                </a:solidFill>
              </a:rPr>
              <a:t>quantity</a:t>
            </a:r>
            <a:r>
              <a:rPr lang="it-IT" b="1" dirty="0" smtClean="0">
                <a:solidFill>
                  <a:srgbClr val="FF0000"/>
                </a:solidFill>
              </a:rPr>
              <a:t> </a:t>
            </a:r>
            <a:r>
              <a:rPr lang="it-IT" b="1" dirty="0" err="1" smtClean="0">
                <a:solidFill>
                  <a:srgbClr val="FF0000"/>
                </a:solidFill>
              </a:rPr>
              <a:t>has</a:t>
            </a:r>
            <a:r>
              <a:rPr lang="it-IT" b="1" dirty="0" smtClean="0">
                <a:solidFill>
                  <a:srgbClr val="FF0000"/>
                </a:solidFill>
              </a:rPr>
              <a:t> </a:t>
            </a:r>
            <a:r>
              <a:rPr lang="it-IT" b="1" dirty="0" err="1" smtClean="0">
                <a:solidFill>
                  <a:srgbClr val="FF0000"/>
                </a:solidFill>
              </a:rPr>
              <a:t>been</a:t>
            </a:r>
            <a:r>
              <a:rPr lang="it-IT" b="1" dirty="0" smtClean="0">
                <a:solidFill>
                  <a:srgbClr val="FF0000"/>
                </a:solidFill>
              </a:rPr>
              <a:t> </a:t>
            </a:r>
            <a:r>
              <a:rPr lang="it-IT" b="1" dirty="0" err="1" smtClean="0">
                <a:solidFill>
                  <a:srgbClr val="FF0000"/>
                </a:solidFill>
              </a:rPr>
              <a:t>measured</a:t>
            </a:r>
            <a:r>
              <a:rPr lang="it-IT" b="1" dirty="0" smtClean="0">
                <a:solidFill>
                  <a:srgbClr val="FF0000"/>
                </a:solidFill>
              </a:rPr>
              <a:t> to be non-zero </a:t>
            </a:r>
            <a:r>
              <a:rPr lang="it-IT" b="1" dirty="0" err="1" smtClean="0">
                <a:solidFill>
                  <a:srgbClr val="FF0000"/>
                </a:solidFill>
              </a:rPr>
              <a:t>at</a:t>
            </a:r>
            <a:r>
              <a:rPr lang="it-IT" b="1" dirty="0" smtClean="0">
                <a:solidFill>
                  <a:srgbClr val="FF0000"/>
                </a:solidFill>
              </a:rPr>
              <a:t> 40</a:t>
            </a:r>
            <a:r>
              <a:rPr lang="el-GR" b="1" dirty="0" smtClean="0">
                <a:solidFill>
                  <a:srgbClr val="FF0000"/>
                </a:solidFill>
              </a:rPr>
              <a:t>σ</a:t>
            </a:r>
            <a:r>
              <a:rPr lang="it-IT" b="1" dirty="0" smtClean="0">
                <a:solidFill>
                  <a:srgbClr val="FF0000"/>
                </a:solidFill>
              </a:rPr>
              <a:t> </a:t>
            </a:r>
            <a:r>
              <a:rPr lang="it-IT" b="1" dirty="0" err="1" smtClean="0">
                <a:solidFill>
                  <a:srgbClr val="FF0000"/>
                </a:solidFill>
              </a:rPr>
              <a:t>level</a:t>
            </a:r>
            <a:r>
              <a:rPr lang="it-IT" dirty="0" smtClean="0"/>
              <a:t>”, </a:t>
            </a:r>
            <a:r>
              <a:rPr lang="it-IT" dirty="0" err="1" smtClean="0"/>
              <a:t>referring</a:t>
            </a:r>
            <a:r>
              <a:rPr lang="it-IT" dirty="0" smtClean="0"/>
              <a:t> to a </a:t>
            </a:r>
            <a:r>
              <a:rPr lang="it-IT" dirty="0" err="1" smtClean="0"/>
              <a:t>measurement</a:t>
            </a:r>
            <a:r>
              <a:rPr lang="it-IT" dirty="0" smtClean="0"/>
              <a:t> </a:t>
            </a:r>
            <a:r>
              <a:rPr lang="it-IT" dirty="0" err="1" smtClean="0"/>
              <a:t>quoted</a:t>
            </a:r>
            <a:r>
              <a:rPr lang="it-IT" dirty="0" smtClean="0"/>
              <a:t> </a:t>
            </a:r>
            <a:r>
              <a:rPr lang="it-IT" dirty="0" err="1" smtClean="0"/>
              <a:t>as</a:t>
            </a:r>
            <a:r>
              <a:rPr lang="it-IT" dirty="0" smtClean="0"/>
              <a:t> 0.110+-0.0027. </a:t>
            </a:r>
          </a:p>
          <a:p>
            <a:pPr>
              <a:buNone/>
            </a:pPr>
            <a:r>
              <a:rPr lang="it-IT" dirty="0" smtClean="0"/>
              <a:t>	</a:t>
            </a:r>
            <a:r>
              <a:rPr lang="it-IT" dirty="0" err="1" smtClean="0"/>
              <a:t>That</a:t>
            </a:r>
            <a:r>
              <a:rPr lang="it-IT" dirty="0" smtClean="0"/>
              <a:t> </a:t>
            </a:r>
            <a:r>
              <a:rPr lang="it-IT" dirty="0" err="1" smtClean="0"/>
              <a:t>is</a:t>
            </a:r>
            <a:r>
              <a:rPr lang="it-IT" dirty="0" smtClean="0"/>
              <a:t> a </a:t>
            </a:r>
            <a:r>
              <a:rPr lang="it-IT" dirty="0" err="1" smtClean="0"/>
              <a:t>silly</a:t>
            </a:r>
            <a:r>
              <a:rPr lang="it-IT" dirty="0" smtClean="0"/>
              <a:t> statement! </a:t>
            </a:r>
            <a:r>
              <a:rPr lang="it-IT" dirty="0" err="1" smtClean="0">
                <a:solidFill>
                  <a:srgbClr val="0070C0"/>
                </a:solidFill>
              </a:rPr>
              <a:t>As</a:t>
            </a:r>
            <a:r>
              <a:rPr lang="it-IT" dirty="0" smtClean="0">
                <a:solidFill>
                  <a:srgbClr val="0070C0"/>
                </a:solidFill>
              </a:rPr>
              <a:t> N </a:t>
            </a:r>
            <a:r>
              <a:rPr lang="it-IT" dirty="0" err="1" smtClean="0">
                <a:solidFill>
                  <a:srgbClr val="0070C0"/>
                </a:solidFill>
              </a:rPr>
              <a:t>goes</a:t>
            </a:r>
            <a:r>
              <a:rPr lang="it-IT" dirty="0" smtClean="0">
                <a:solidFill>
                  <a:srgbClr val="0070C0"/>
                </a:solidFill>
              </a:rPr>
              <a:t> </a:t>
            </a:r>
            <a:r>
              <a:rPr lang="it-IT" dirty="0" err="1" smtClean="0">
                <a:solidFill>
                  <a:srgbClr val="0070C0"/>
                </a:solidFill>
              </a:rPr>
              <a:t>above</a:t>
            </a:r>
            <a:r>
              <a:rPr lang="it-IT" dirty="0" smtClean="0">
                <a:solidFill>
                  <a:srgbClr val="0070C0"/>
                </a:solidFill>
              </a:rPr>
              <a:t> 7 or so, </a:t>
            </a:r>
            <a:r>
              <a:rPr lang="it-IT" dirty="0" err="1" smtClean="0">
                <a:solidFill>
                  <a:srgbClr val="0070C0"/>
                </a:solidFill>
              </a:rPr>
              <a:t>we</a:t>
            </a:r>
            <a:r>
              <a:rPr lang="it-IT" dirty="0" smtClean="0">
                <a:solidFill>
                  <a:srgbClr val="0070C0"/>
                </a:solidFill>
              </a:rPr>
              <a:t> are </a:t>
            </a:r>
            <a:r>
              <a:rPr lang="it-IT" dirty="0" err="1" smtClean="0">
                <a:solidFill>
                  <a:srgbClr val="0070C0"/>
                </a:solidFill>
              </a:rPr>
              <a:t>rapidly</a:t>
            </a:r>
            <a:r>
              <a:rPr lang="it-IT" dirty="0" smtClean="0">
                <a:solidFill>
                  <a:srgbClr val="0070C0"/>
                </a:solidFill>
              </a:rPr>
              <a:t> </a:t>
            </a:r>
            <a:r>
              <a:rPr lang="it-IT" dirty="0" err="1" smtClean="0">
                <a:solidFill>
                  <a:srgbClr val="0070C0"/>
                </a:solidFill>
              </a:rPr>
              <a:t>losing</a:t>
            </a:r>
            <a:r>
              <a:rPr lang="it-IT" dirty="0" smtClean="0">
                <a:solidFill>
                  <a:srgbClr val="0070C0"/>
                </a:solidFill>
              </a:rPr>
              <a:t> </a:t>
            </a:r>
            <a:r>
              <a:rPr lang="it-IT" dirty="0" err="1" smtClean="0">
                <a:solidFill>
                  <a:srgbClr val="0070C0"/>
                </a:solidFill>
              </a:rPr>
              <a:t>contact</a:t>
            </a:r>
            <a:r>
              <a:rPr lang="it-IT" dirty="0" smtClean="0">
                <a:solidFill>
                  <a:srgbClr val="0070C0"/>
                </a:solidFill>
              </a:rPr>
              <a:t> with the reality of </a:t>
            </a:r>
            <a:r>
              <a:rPr lang="it-IT" dirty="0" err="1" smtClean="0">
                <a:solidFill>
                  <a:srgbClr val="0070C0"/>
                </a:solidFill>
              </a:rPr>
              <a:t>experimental</a:t>
            </a:r>
            <a:r>
              <a:rPr lang="it-IT" dirty="0" smtClean="0">
                <a:solidFill>
                  <a:srgbClr val="0070C0"/>
                </a:solidFill>
              </a:rPr>
              <a:t> </a:t>
            </a:r>
            <a:r>
              <a:rPr lang="it-IT" dirty="0" err="1" smtClean="0">
                <a:solidFill>
                  <a:srgbClr val="0070C0"/>
                </a:solidFill>
              </a:rPr>
              <a:t>situations</a:t>
            </a:r>
            <a:endParaRPr lang="it-IT" dirty="0" smtClean="0">
              <a:solidFill>
                <a:srgbClr val="0070C0"/>
              </a:solidFill>
            </a:endParaRPr>
          </a:p>
          <a:p>
            <a:pPr>
              <a:buNone/>
            </a:pPr>
            <a:endParaRPr lang="it-IT" dirty="0" smtClean="0">
              <a:solidFill>
                <a:srgbClr val="0070C0"/>
              </a:solidFill>
            </a:endParaRPr>
          </a:p>
          <a:p>
            <a:pPr>
              <a:buNone/>
            </a:pPr>
            <a:r>
              <a:rPr lang="it-IT" dirty="0" smtClean="0"/>
              <a:t>	To </a:t>
            </a:r>
            <a:r>
              <a:rPr lang="it-IT" dirty="0" err="1" smtClean="0"/>
              <a:t>claim</a:t>
            </a:r>
            <a:r>
              <a:rPr lang="it-IT" dirty="0" smtClean="0"/>
              <a:t> </a:t>
            </a:r>
            <a:r>
              <a:rPr lang="it-IT" i="1" dirty="0" smtClean="0"/>
              <a:t>e.g</a:t>
            </a:r>
            <a:r>
              <a:rPr lang="it-IT" dirty="0" smtClean="0"/>
              <a:t>. a 5</a:t>
            </a:r>
            <a:r>
              <a:rPr lang="el-GR" dirty="0" smtClean="0"/>
              <a:t>σ</a:t>
            </a:r>
            <a:r>
              <a:rPr lang="it-IT" dirty="0" smtClean="0"/>
              <a:t> </a:t>
            </a:r>
            <a:r>
              <a:rPr lang="it-IT" dirty="0" err="1" smtClean="0"/>
              <a:t>effect</a:t>
            </a:r>
            <a:r>
              <a:rPr lang="it-IT" dirty="0" smtClean="0"/>
              <a:t>, </a:t>
            </a:r>
            <a:r>
              <a:rPr lang="it-IT" dirty="0" err="1" smtClean="0"/>
              <a:t>one</a:t>
            </a:r>
            <a:r>
              <a:rPr lang="it-IT" dirty="0" smtClean="0"/>
              <a:t> </a:t>
            </a:r>
            <a:r>
              <a:rPr lang="it-IT" dirty="0" err="1" smtClean="0"/>
              <a:t>has</a:t>
            </a:r>
            <a:r>
              <a:rPr lang="it-IT" dirty="0" smtClean="0"/>
              <a:t> to be </a:t>
            </a:r>
            <a:r>
              <a:rPr lang="it-IT" dirty="0" err="1" smtClean="0"/>
              <a:t>reasonably</a:t>
            </a:r>
            <a:r>
              <a:rPr lang="it-IT" dirty="0" smtClean="0"/>
              <a:t> </a:t>
            </a:r>
            <a:r>
              <a:rPr lang="it-IT" dirty="0" err="1" smtClean="0"/>
              <a:t>sure</a:t>
            </a:r>
            <a:r>
              <a:rPr lang="it-IT" dirty="0" smtClean="0"/>
              <a:t> to </a:t>
            </a:r>
            <a:r>
              <a:rPr lang="it-IT" dirty="0" err="1" smtClean="0"/>
              <a:t>know</a:t>
            </a:r>
            <a:r>
              <a:rPr lang="it-IT" dirty="0" smtClean="0"/>
              <a:t> the p-</a:t>
            </a:r>
            <a:r>
              <a:rPr lang="it-IT" dirty="0" err="1" smtClean="0"/>
              <a:t>value</a:t>
            </a:r>
            <a:r>
              <a:rPr lang="it-IT" b="1" dirty="0" smtClean="0"/>
              <a:t> PDF to the 10</a:t>
            </a:r>
            <a:r>
              <a:rPr lang="it-IT" b="1" baseline="30000" dirty="0" smtClean="0"/>
              <a:t>-7</a:t>
            </a:r>
            <a:r>
              <a:rPr lang="it-IT" b="1" dirty="0" smtClean="0"/>
              <a:t> </a:t>
            </a:r>
            <a:r>
              <a:rPr lang="it-IT" b="1" dirty="0" err="1" smtClean="0"/>
              <a:t>level</a:t>
            </a:r>
            <a:endParaRPr lang="it-IT" b="1" dirty="0" smtClean="0"/>
          </a:p>
          <a:p>
            <a:pPr>
              <a:buNone/>
            </a:pPr>
            <a:r>
              <a:rPr lang="it-IT" dirty="0" smtClean="0"/>
              <a:t>	</a:t>
            </a:r>
            <a:r>
              <a:rPr lang="it-IT" dirty="0" err="1" smtClean="0"/>
              <a:t>Remember</a:t>
            </a:r>
            <a:r>
              <a:rPr lang="it-IT" dirty="0" smtClean="0"/>
              <a:t>, N</a:t>
            </a:r>
            <a:r>
              <a:rPr lang="el-GR" dirty="0" smtClean="0"/>
              <a:t>σ</a:t>
            </a:r>
            <a:r>
              <a:rPr lang="it-IT" dirty="0" smtClean="0"/>
              <a:t> </a:t>
            </a:r>
            <a:r>
              <a:rPr lang="it-IT" dirty="0" err="1" smtClean="0"/>
              <a:t>is</a:t>
            </a:r>
            <a:r>
              <a:rPr lang="it-IT" dirty="0" smtClean="0"/>
              <a:t> just </a:t>
            </a:r>
            <a:r>
              <a:rPr lang="it-IT" dirty="0" err="1" smtClean="0"/>
              <a:t>as</a:t>
            </a:r>
            <a:r>
              <a:rPr lang="it-IT" dirty="0" smtClean="0"/>
              <a:t> </a:t>
            </a:r>
            <a:r>
              <a:rPr lang="it-IT" dirty="0" err="1" smtClean="0"/>
              <a:t>femtobarns</a:t>
            </a:r>
            <a:r>
              <a:rPr lang="it-IT" dirty="0" smtClean="0"/>
              <a:t> or </a:t>
            </a:r>
            <a:r>
              <a:rPr lang="it-IT" dirty="0" err="1" smtClean="0"/>
              <a:t>or</a:t>
            </a:r>
            <a:r>
              <a:rPr lang="it-IT" dirty="0" smtClean="0"/>
              <a:t> </a:t>
            </a:r>
            <a:r>
              <a:rPr lang="it-IT" dirty="0" err="1" smtClean="0"/>
              <a:t>attometers</a:t>
            </a:r>
            <a:r>
              <a:rPr lang="it-IT" dirty="0" smtClean="0"/>
              <a:t>: a </a:t>
            </a:r>
            <a:r>
              <a:rPr lang="it-IT" dirty="0" err="1" smtClean="0"/>
              <a:t>useful</a:t>
            </a:r>
            <a:r>
              <a:rPr lang="it-IT" dirty="0" smtClean="0"/>
              <a:t> </a:t>
            </a:r>
            <a:r>
              <a:rPr lang="it-IT" dirty="0" err="1" smtClean="0"/>
              <a:t>placeholder</a:t>
            </a:r>
            <a:r>
              <a:rPr lang="it-IT" dirty="0" smtClean="0"/>
              <a:t> for small </a:t>
            </a:r>
            <a:r>
              <a:rPr lang="it-IT" dirty="0" err="1" smtClean="0"/>
              <a:t>numbers</a:t>
            </a:r>
            <a:endParaRPr lang="it-IT" dirty="0" smtClean="0"/>
          </a:p>
          <a:p>
            <a:pPr lvl="1"/>
            <a:r>
              <a:rPr lang="it-IT" dirty="0" err="1" smtClean="0"/>
              <a:t>Hence</a:t>
            </a:r>
            <a:r>
              <a:rPr lang="it-IT" dirty="0" smtClean="0"/>
              <a:t> </a:t>
            </a:r>
            <a:r>
              <a:rPr lang="it-IT" dirty="0" err="1" smtClean="0"/>
              <a:t>before</a:t>
            </a:r>
            <a:r>
              <a:rPr lang="it-IT" dirty="0" smtClean="0"/>
              <a:t> </a:t>
            </a:r>
            <a:r>
              <a:rPr lang="it-IT" dirty="0" err="1" smtClean="0"/>
              <a:t>quoting</a:t>
            </a:r>
            <a:r>
              <a:rPr lang="it-IT" dirty="0" smtClean="0"/>
              <a:t> high N</a:t>
            </a:r>
            <a:r>
              <a:rPr lang="el-GR" dirty="0" smtClean="0"/>
              <a:t>σ</a:t>
            </a:r>
            <a:r>
              <a:rPr lang="it-IT" dirty="0" smtClean="0"/>
              <a:t> </a:t>
            </a:r>
            <a:r>
              <a:rPr lang="it-IT" dirty="0" err="1" smtClean="0"/>
              <a:t>blindly</a:t>
            </a:r>
            <a:r>
              <a:rPr lang="it-IT" smtClean="0"/>
              <a:t>, one shoud </a:t>
            </a:r>
            <a:r>
              <a:rPr lang="it-IT" b="1" smtClean="0"/>
              <a:t>think </a:t>
            </a:r>
            <a:r>
              <a:rPr lang="it-IT" b="1" dirty="0" err="1" smtClean="0"/>
              <a:t>at</a:t>
            </a:r>
            <a:r>
              <a:rPr lang="it-IT" b="1" dirty="0" smtClean="0"/>
              <a:t> </a:t>
            </a:r>
            <a:r>
              <a:rPr lang="it-IT" b="1" dirty="0" err="1" smtClean="0"/>
              <a:t>what</a:t>
            </a:r>
            <a:r>
              <a:rPr lang="it-IT" b="1" dirty="0" smtClean="0"/>
              <a:t> </a:t>
            </a:r>
            <a:r>
              <a:rPr lang="it-IT" b="1" dirty="0" err="1" smtClean="0"/>
              <a:t>they</a:t>
            </a:r>
            <a:r>
              <a:rPr lang="it-IT" b="1" dirty="0" smtClean="0"/>
              <a:t> </a:t>
            </a:r>
            <a:r>
              <a:rPr lang="it-IT" b="1" dirty="0" err="1" smtClean="0"/>
              <a:t>really</a:t>
            </a:r>
            <a:r>
              <a:rPr lang="it-IT" b="1" dirty="0" smtClean="0"/>
              <a:t> </a:t>
            </a:r>
            <a:r>
              <a:rPr lang="it-IT" b="1" dirty="0" err="1" smtClean="0"/>
              <a:t>mean</a:t>
            </a:r>
            <a:endParaRPr lang="it-IT" b="1" dirty="0" smtClean="0"/>
          </a:p>
          <a:p>
            <a:pPr>
              <a:buNone/>
            </a:pPr>
            <a:r>
              <a:rPr lang="it-IT" dirty="0" smtClean="0"/>
              <a:t>	</a:t>
            </a:r>
          </a:p>
          <a:p>
            <a:pPr>
              <a:buNone/>
            </a:pPr>
            <a:r>
              <a:rPr lang="it-IT" dirty="0" smtClean="0"/>
              <a:t>	In the case of the </a:t>
            </a:r>
            <a:r>
              <a:rPr lang="it-IT" dirty="0" err="1" smtClean="0"/>
              <a:t>astrophysicist</a:t>
            </a:r>
            <a:r>
              <a:rPr lang="it-IT" dirty="0" smtClean="0"/>
              <a:t>, </a:t>
            </a:r>
            <a:r>
              <a:rPr lang="it-IT" dirty="0" err="1" smtClean="0"/>
              <a:t>it</a:t>
            </a:r>
            <a:r>
              <a:rPr lang="it-IT" dirty="0" smtClean="0"/>
              <a:t> </a:t>
            </a:r>
            <a:r>
              <a:rPr lang="it-IT" dirty="0" err="1" smtClean="0"/>
              <a:t>is</a:t>
            </a:r>
            <a:r>
              <a:rPr lang="it-IT" dirty="0" smtClean="0"/>
              <a:t> </a:t>
            </a:r>
            <a:r>
              <a:rPr lang="it-IT" dirty="0" err="1" smtClean="0"/>
              <a:t>not</a:t>
            </a:r>
            <a:r>
              <a:rPr lang="it-IT" dirty="0" smtClean="0"/>
              <a:t> </a:t>
            </a:r>
            <a:r>
              <a:rPr lang="it-IT" dirty="0" err="1" smtClean="0"/>
              <a:t>even</a:t>
            </a:r>
            <a:r>
              <a:rPr lang="it-IT" dirty="0" smtClean="0"/>
              <a:t> easy </a:t>
            </a:r>
          </a:p>
          <a:p>
            <a:pPr>
              <a:buNone/>
            </a:pPr>
            <a:r>
              <a:rPr lang="it-IT" dirty="0" smtClean="0"/>
              <a:t>	to </a:t>
            </a:r>
            <a:r>
              <a:rPr lang="it-IT" dirty="0" err="1" smtClean="0"/>
              <a:t>directly</a:t>
            </a:r>
            <a:r>
              <a:rPr lang="it-IT" dirty="0" smtClean="0"/>
              <a:t> </a:t>
            </a:r>
            <a:r>
              <a:rPr lang="it-IT" dirty="0" err="1" smtClean="0"/>
              <a:t>make</a:t>
            </a:r>
            <a:r>
              <a:rPr lang="it-IT" dirty="0" smtClean="0"/>
              <a:t> the </a:t>
            </a:r>
            <a:r>
              <a:rPr lang="it-IT" dirty="0" err="1" smtClean="0"/>
              <a:t>conversion</a:t>
            </a:r>
            <a:r>
              <a:rPr lang="it-IT" dirty="0" smtClean="0"/>
              <a:t>, </a:t>
            </a:r>
            <a:r>
              <a:rPr lang="it-IT" dirty="0" err="1" smtClean="0"/>
              <a:t>as</a:t>
            </a:r>
            <a:r>
              <a:rPr lang="it-IT" dirty="0" smtClean="0"/>
              <a:t> </a:t>
            </a:r>
            <a:r>
              <a:rPr lang="it-IT" dirty="0" err="1" smtClean="0"/>
              <a:t>ErfInverse</a:t>
            </a:r>
            <a:r>
              <a:rPr lang="it-IT" dirty="0" smtClean="0"/>
              <a:t>() breaks </a:t>
            </a:r>
          </a:p>
          <a:p>
            <a:pPr>
              <a:buNone/>
            </a:pPr>
            <a:r>
              <a:rPr lang="it-IT" dirty="0" smtClean="0"/>
              <a:t>	down </a:t>
            </a:r>
            <a:r>
              <a:rPr lang="it-IT" dirty="0" err="1" smtClean="0"/>
              <a:t>above</a:t>
            </a:r>
            <a:r>
              <a:rPr lang="it-IT" dirty="0" smtClean="0"/>
              <a:t> 7.5 or so. </a:t>
            </a:r>
            <a:r>
              <a:rPr lang="it-IT" dirty="0"/>
              <a:t>I</a:t>
            </a:r>
            <a:r>
              <a:rPr lang="it-IT" dirty="0" smtClean="0"/>
              <a:t> </a:t>
            </a:r>
            <a:r>
              <a:rPr lang="it-IT" dirty="0" err="1" smtClean="0"/>
              <a:t>resorted</a:t>
            </a:r>
            <a:r>
              <a:rPr lang="it-IT" dirty="0" smtClean="0"/>
              <a:t> to a </a:t>
            </a:r>
            <a:r>
              <a:rPr lang="it-IT" dirty="0" err="1" smtClean="0"/>
              <a:t>good</a:t>
            </a:r>
            <a:r>
              <a:rPr lang="it-IT" dirty="0" smtClean="0"/>
              <a:t> </a:t>
            </a:r>
            <a:r>
              <a:rPr lang="it-IT" dirty="0" err="1" smtClean="0"/>
              <a:t>approximation</a:t>
            </a:r>
            <a:r>
              <a:rPr lang="it-IT" dirty="0" smtClean="0"/>
              <a:t> </a:t>
            </a:r>
          </a:p>
          <a:p>
            <a:pPr>
              <a:buNone/>
            </a:pPr>
            <a:r>
              <a:rPr lang="it-IT" dirty="0" smtClean="0"/>
              <a:t>	by  </a:t>
            </a:r>
            <a:r>
              <a:rPr lang="it-IT" dirty="0" err="1" smtClean="0"/>
              <a:t>Karagiannidis</a:t>
            </a:r>
            <a:r>
              <a:rPr lang="it-IT" dirty="0" smtClean="0"/>
              <a:t> and </a:t>
            </a:r>
            <a:r>
              <a:rPr lang="it-IT" dirty="0" err="1" smtClean="0"/>
              <a:t>Lioumpas</a:t>
            </a:r>
            <a:r>
              <a:rPr lang="it-IT" dirty="0" smtClean="0"/>
              <a:t> </a:t>
            </a:r>
            <a:r>
              <a:rPr lang="it-IT" b="1" dirty="0" smtClean="0">
                <a:solidFill>
                  <a:srgbClr val="1BB52A"/>
                </a:solidFill>
              </a:rPr>
              <a:t>[25]</a:t>
            </a:r>
            <a:r>
              <a:rPr lang="it-IT" dirty="0" smtClean="0"/>
              <a:t>,</a:t>
            </a:r>
          </a:p>
          <a:p>
            <a:pPr lvl="1"/>
            <a:endParaRPr lang="it-IT" dirty="0" smtClean="0"/>
          </a:p>
          <a:p>
            <a:pPr lvl="1"/>
            <a:endParaRPr lang="it-IT" dirty="0" smtClean="0"/>
          </a:p>
          <a:p>
            <a:pPr lvl="1"/>
            <a:endParaRPr lang="it-IT" dirty="0" smtClean="0"/>
          </a:p>
          <a:p>
            <a:pPr lvl="1"/>
            <a:endParaRPr lang="it-IT" dirty="0" smtClean="0"/>
          </a:p>
          <a:p>
            <a:pPr>
              <a:buNone/>
            </a:pPr>
            <a:r>
              <a:rPr lang="it-IT" dirty="0" smtClean="0"/>
              <a:t>	</a:t>
            </a:r>
            <a:r>
              <a:rPr lang="it-IT" b="1" dirty="0" smtClean="0"/>
              <a:t>For N=40 </a:t>
            </a:r>
            <a:r>
              <a:rPr lang="it-IT" b="1" dirty="0" err="1" smtClean="0"/>
              <a:t>my</a:t>
            </a:r>
            <a:r>
              <a:rPr lang="it-IT" b="1" dirty="0" smtClean="0"/>
              <a:t> computer </a:t>
            </a:r>
            <a:r>
              <a:rPr lang="it-IT" b="1" dirty="0" err="1" smtClean="0"/>
              <a:t>still</a:t>
            </a:r>
            <a:r>
              <a:rPr lang="it-IT" b="1" dirty="0" smtClean="0"/>
              <a:t> </a:t>
            </a:r>
            <a:r>
              <a:rPr lang="it-IT" b="1" dirty="0" err="1" smtClean="0"/>
              <a:t>refuses</a:t>
            </a:r>
            <a:r>
              <a:rPr lang="it-IT" b="1" dirty="0" smtClean="0"/>
              <a:t> to </a:t>
            </a:r>
            <a:r>
              <a:rPr lang="it-IT" b="1" dirty="0" err="1" smtClean="0"/>
              <a:t>give</a:t>
            </a:r>
            <a:r>
              <a:rPr lang="it-IT" b="1" dirty="0" smtClean="0"/>
              <a:t> </a:t>
            </a:r>
            <a:r>
              <a:rPr lang="it-IT" b="1" dirty="0" err="1" smtClean="0"/>
              <a:t>anything</a:t>
            </a:r>
            <a:r>
              <a:rPr lang="it-IT" b="1" dirty="0" smtClean="0"/>
              <a:t> </a:t>
            </a:r>
          </a:p>
          <a:p>
            <a:pPr>
              <a:buNone/>
            </a:pPr>
            <a:r>
              <a:rPr lang="it-IT" b="1" dirty="0" smtClean="0"/>
              <a:t>	</a:t>
            </a:r>
            <a:r>
              <a:rPr lang="it-IT" b="1" dirty="0" err="1" smtClean="0"/>
              <a:t>above</a:t>
            </a:r>
            <a:r>
              <a:rPr lang="it-IT" b="1" dirty="0" smtClean="0"/>
              <a:t> 0, </a:t>
            </a:r>
            <a:r>
              <a:rPr lang="it-IT" b="1" dirty="0" err="1" smtClean="0"/>
              <a:t>but</a:t>
            </a:r>
            <a:r>
              <a:rPr lang="it-IT" b="1" dirty="0" smtClean="0"/>
              <a:t> for N=38 </a:t>
            </a:r>
            <a:r>
              <a:rPr lang="it-IT" b="1" dirty="0" err="1" smtClean="0"/>
              <a:t>it</a:t>
            </a:r>
            <a:r>
              <a:rPr lang="it-IT" b="1" dirty="0" smtClean="0"/>
              <a:t> </a:t>
            </a:r>
            <a:r>
              <a:rPr lang="it-IT" b="1" dirty="0" err="1" smtClean="0"/>
              <a:t>gives</a:t>
            </a:r>
            <a:r>
              <a:rPr lang="it-IT" b="1" dirty="0" smtClean="0"/>
              <a:t> p=2.5*10</a:t>
            </a:r>
            <a:r>
              <a:rPr lang="it-IT" b="1" baseline="30000" dirty="0" smtClean="0"/>
              <a:t>-316</a:t>
            </a:r>
          </a:p>
          <a:p>
            <a:pPr lvl="1"/>
            <a:r>
              <a:rPr lang="it-IT" dirty="0" smtClean="0"/>
              <a:t>so he </a:t>
            </a:r>
            <a:r>
              <a:rPr lang="it-IT" dirty="0" err="1" smtClean="0"/>
              <a:t>was</a:t>
            </a:r>
            <a:r>
              <a:rPr lang="it-IT" dirty="0" smtClean="0"/>
              <a:t> </a:t>
            </a:r>
            <a:r>
              <a:rPr lang="it-IT" dirty="0" err="1" smtClean="0"/>
              <a:t>basically</a:t>
            </a:r>
            <a:r>
              <a:rPr lang="it-IT" dirty="0" smtClean="0"/>
              <a:t> </a:t>
            </a:r>
            <a:r>
              <a:rPr lang="it-IT" dirty="0" err="1" smtClean="0"/>
              <a:t>saying</a:t>
            </a:r>
            <a:r>
              <a:rPr lang="it-IT" dirty="0" smtClean="0"/>
              <a:t> </a:t>
            </a:r>
            <a:r>
              <a:rPr lang="it-IT" dirty="0" err="1" smtClean="0"/>
              <a:t>that</a:t>
            </a:r>
            <a:r>
              <a:rPr lang="it-IT" dirty="0" smtClean="0"/>
              <a:t> the data </a:t>
            </a:r>
            <a:r>
              <a:rPr lang="it-IT" dirty="0" err="1" smtClean="0"/>
              <a:t>had</a:t>
            </a:r>
            <a:r>
              <a:rPr lang="it-IT" dirty="0" smtClean="0"/>
              <a:t> a </a:t>
            </a:r>
            <a:r>
              <a:rPr lang="it-IT" dirty="0" err="1" smtClean="0"/>
              <a:t>probability</a:t>
            </a:r>
            <a:r>
              <a:rPr lang="it-IT" dirty="0" smtClean="0"/>
              <a:t> </a:t>
            </a:r>
          </a:p>
          <a:p>
            <a:pPr lvl="1">
              <a:buNone/>
            </a:pPr>
            <a:r>
              <a:rPr lang="it-IT" dirty="0" smtClean="0"/>
              <a:t>	of </a:t>
            </a:r>
            <a:r>
              <a:rPr lang="it-IT" b="1" dirty="0" err="1" smtClean="0">
                <a:solidFill>
                  <a:srgbClr val="FF0000"/>
                </a:solidFill>
              </a:rPr>
              <a:t>less</a:t>
            </a:r>
            <a:r>
              <a:rPr lang="it-IT" b="1" dirty="0" smtClean="0">
                <a:solidFill>
                  <a:srgbClr val="FF0000"/>
                </a:solidFill>
              </a:rPr>
              <a:t> </a:t>
            </a:r>
            <a:r>
              <a:rPr lang="it-IT" b="1" dirty="0" err="1" smtClean="0">
                <a:solidFill>
                  <a:srgbClr val="FF0000"/>
                </a:solidFill>
              </a:rPr>
              <a:t>than</a:t>
            </a:r>
            <a:r>
              <a:rPr lang="it-IT" b="1" dirty="0" smtClean="0">
                <a:solidFill>
                  <a:srgbClr val="FF0000"/>
                </a:solidFill>
              </a:rPr>
              <a:t> a part in 10^316</a:t>
            </a:r>
            <a:r>
              <a:rPr lang="it-IT" dirty="0" smtClean="0"/>
              <a:t> of </a:t>
            </a:r>
            <a:r>
              <a:rPr lang="it-IT" dirty="0" err="1" smtClean="0"/>
              <a:t>being</a:t>
            </a:r>
            <a:r>
              <a:rPr lang="it-IT" dirty="0" smtClean="0"/>
              <a:t> </a:t>
            </a:r>
            <a:r>
              <a:rPr lang="it-IT" dirty="0" err="1" smtClean="0"/>
              <a:t>observed</a:t>
            </a:r>
            <a:r>
              <a:rPr lang="it-IT" dirty="0" smtClean="0"/>
              <a:t> </a:t>
            </a:r>
            <a:r>
              <a:rPr lang="it-IT" dirty="0" err="1" smtClean="0"/>
              <a:t>if</a:t>
            </a:r>
            <a:r>
              <a:rPr lang="it-IT" dirty="0" smtClean="0"/>
              <a:t> the </a:t>
            </a:r>
          </a:p>
          <a:p>
            <a:pPr lvl="1">
              <a:buNone/>
            </a:pPr>
            <a:r>
              <a:rPr lang="it-IT" dirty="0" smtClean="0"/>
              <a:t>	</a:t>
            </a:r>
            <a:r>
              <a:rPr lang="it-IT" dirty="0" err="1" smtClean="0"/>
              <a:t>null</a:t>
            </a:r>
            <a:r>
              <a:rPr lang="it-IT" dirty="0" smtClean="0"/>
              <a:t> </a:t>
            </a:r>
            <a:r>
              <a:rPr lang="it-IT" err="1" smtClean="0"/>
              <a:t>hypothesis</a:t>
            </a:r>
            <a:r>
              <a:rPr lang="it-IT" smtClean="0"/>
              <a:t> held.</a:t>
            </a:r>
          </a:p>
          <a:p>
            <a:pPr lvl="1">
              <a:buNone/>
            </a:pPr>
            <a:endParaRPr lang="it-IT">
              <a:solidFill>
                <a:srgbClr val="FF0000"/>
              </a:solidFill>
            </a:endParaRPr>
          </a:p>
          <a:p>
            <a:pPr lvl="1">
              <a:buNone/>
            </a:pPr>
            <a:r>
              <a:rPr lang="it-IT" sz="3400" smtClean="0">
                <a:solidFill>
                  <a:srgbClr val="FF0000"/>
                </a:solidFill>
              </a:rPr>
              <a:t>That </a:t>
            </a:r>
            <a:r>
              <a:rPr lang="it-IT" sz="3400" dirty="0" err="1" smtClean="0">
                <a:solidFill>
                  <a:srgbClr val="FF0000"/>
                </a:solidFill>
              </a:rPr>
              <a:t>is</a:t>
            </a:r>
            <a:r>
              <a:rPr lang="it-IT" sz="3400" dirty="0" smtClean="0">
                <a:solidFill>
                  <a:srgbClr val="FF0000"/>
                </a:solidFill>
              </a:rPr>
              <a:t> </a:t>
            </a:r>
            <a:r>
              <a:rPr lang="it-IT" sz="3400" b="1" dirty="0" err="1" smtClean="0">
                <a:solidFill>
                  <a:srgbClr val="FF0000"/>
                </a:solidFill>
              </a:rPr>
              <a:t>beyond</a:t>
            </a:r>
            <a:r>
              <a:rPr lang="it-IT" sz="3400" b="1" dirty="0" smtClean="0">
                <a:solidFill>
                  <a:srgbClr val="FF0000"/>
                </a:solidFill>
              </a:rPr>
              <a:t> </a:t>
            </a:r>
            <a:r>
              <a:rPr lang="it-IT" sz="3400" b="1" dirty="0" err="1" smtClean="0">
                <a:solidFill>
                  <a:srgbClr val="FF0000"/>
                </a:solidFill>
              </a:rPr>
              <a:t>ridiculous</a:t>
            </a:r>
            <a:r>
              <a:rPr lang="it-IT" sz="3400" b="1" dirty="0" smtClean="0">
                <a:solidFill>
                  <a:srgbClr val="FF0000"/>
                </a:solidFill>
              </a:rPr>
              <a:t> </a:t>
            </a:r>
            <a:r>
              <a:rPr lang="it-IT" sz="3400" dirty="0" smtClean="0">
                <a:solidFill>
                  <a:srgbClr val="FF0000"/>
                </a:solidFill>
              </a:rPr>
              <a:t>! </a:t>
            </a:r>
            <a:r>
              <a:rPr lang="it-IT" sz="3400" dirty="0" err="1" smtClean="0">
                <a:solidFill>
                  <a:srgbClr val="FF0000"/>
                </a:solidFill>
              </a:rPr>
              <a:t>We</a:t>
            </a:r>
            <a:r>
              <a:rPr lang="it-IT" sz="3400" dirty="0" smtClean="0">
                <a:solidFill>
                  <a:srgbClr val="FF0000"/>
                </a:solidFill>
              </a:rPr>
              <a:t> </a:t>
            </a:r>
            <a:r>
              <a:rPr lang="it-IT" sz="3400" dirty="0" err="1" smtClean="0">
                <a:solidFill>
                  <a:srgbClr val="FF0000"/>
                </a:solidFill>
              </a:rPr>
              <a:t>will</a:t>
            </a:r>
            <a:r>
              <a:rPr lang="it-IT" sz="3400" dirty="0" smtClean="0">
                <a:solidFill>
                  <a:srgbClr val="FF0000"/>
                </a:solidFill>
              </a:rPr>
              <a:t> </a:t>
            </a:r>
            <a:r>
              <a:rPr lang="it-IT" sz="3400" dirty="0" err="1" smtClean="0">
                <a:solidFill>
                  <a:srgbClr val="FF0000"/>
                </a:solidFill>
              </a:rPr>
              <a:t>never</a:t>
            </a:r>
            <a:r>
              <a:rPr lang="it-IT" sz="3400" dirty="0" smtClean="0">
                <a:solidFill>
                  <a:srgbClr val="FF0000"/>
                </a:solidFill>
              </a:rPr>
              <a:t> be </a:t>
            </a:r>
            <a:r>
              <a:rPr lang="it-IT" sz="3400" err="1" smtClean="0">
                <a:solidFill>
                  <a:srgbClr val="FF0000"/>
                </a:solidFill>
              </a:rPr>
              <a:t>able</a:t>
            </a:r>
            <a:r>
              <a:rPr lang="it-IT" sz="3400" smtClean="0">
                <a:solidFill>
                  <a:srgbClr val="FF0000"/>
                </a:solidFill>
              </a:rPr>
              <a:t> </a:t>
            </a:r>
          </a:p>
          <a:p>
            <a:pPr lvl="1">
              <a:buNone/>
            </a:pPr>
            <a:r>
              <a:rPr lang="it-IT" sz="3400" smtClean="0">
                <a:solidFill>
                  <a:srgbClr val="FF0000"/>
                </a:solidFill>
              </a:rPr>
              <a:t>to </a:t>
            </a:r>
            <a:r>
              <a:rPr lang="it-IT" sz="3400" dirty="0" err="1" smtClean="0">
                <a:solidFill>
                  <a:srgbClr val="FF0000"/>
                </a:solidFill>
              </a:rPr>
              <a:t>know</a:t>
            </a:r>
            <a:r>
              <a:rPr lang="it-IT" sz="3400" dirty="0" smtClean="0">
                <a:solidFill>
                  <a:srgbClr val="FF0000"/>
                </a:solidFill>
              </a:rPr>
              <a:t> </a:t>
            </a:r>
            <a:r>
              <a:rPr lang="it-IT" sz="3400" smtClean="0">
                <a:solidFill>
                  <a:srgbClr val="FF0000"/>
                </a:solidFill>
              </a:rPr>
              <a:t>the tails </a:t>
            </a:r>
            <a:r>
              <a:rPr lang="it-IT" sz="3400" dirty="0" smtClean="0">
                <a:solidFill>
                  <a:srgbClr val="FF0000"/>
                </a:solidFill>
              </a:rPr>
              <a:t>of </a:t>
            </a:r>
            <a:r>
              <a:rPr lang="it-IT" sz="3400" dirty="0" err="1" smtClean="0">
                <a:solidFill>
                  <a:srgbClr val="FF0000"/>
                </a:solidFill>
              </a:rPr>
              <a:t>our</a:t>
            </a:r>
            <a:r>
              <a:rPr lang="it-IT" sz="3400" dirty="0" smtClean="0">
                <a:solidFill>
                  <a:srgbClr val="FF0000"/>
                </a:solidFill>
              </a:rPr>
              <a:t> </a:t>
            </a:r>
            <a:r>
              <a:rPr lang="it-IT" sz="3400" dirty="0" err="1" smtClean="0">
                <a:solidFill>
                  <a:srgbClr val="FF0000"/>
                </a:solidFill>
              </a:rPr>
              <a:t>systematic</a:t>
            </a:r>
            <a:r>
              <a:rPr lang="it-IT" sz="3400" dirty="0" smtClean="0">
                <a:solidFill>
                  <a:srgbClr val="FF0000"/>
                </a:solidFill>
              </a:rPr>
              <a:t> </a:t>
            </a:r>
            <a:r>
              <a:rPr lang="it-IT" sz="3400" err="1" smtClean="0">
                <a:solidFill>
                  <a:srgbClr val="FF0000"/>
                </a:solidFill>
              </a:rPr>
              <a:t>uncertainties</a:t>
            </a:r>
            <a:r>
              <a:rPr lang="it-IT" sz="3400" smtClean="0">
                <a:solidFill>
                  <a:srgbClr val="FF0000"/>
                </a:solidFill>
              </a:rPr>
              <a:t> </a:t>
            </a:r>
          </a:p>
          <a:p>
            <a:pPr lvl="1">
              <a:buNone/>
            </a:pPr>
            <a:r>
              <a:rPr lang="it-IT" sz="3400" smtClean="0">
                <a:solidFill>
                  <a:srgbClr val="FF0000"/>
                </a:solidFill>
              </a:rPr>
              <a:t>to </a:t>
            </a:r>
            <a:r>
              <a:rPr lang="it-IT" sz="3400" dirty="0" err="1" smtClean="0">
                <a:solidFill>
                  <a:srgbClr val="FF0000"/>
                </a:solidFill>
              </a:rPr>
              <a:t>something</a:t>
            </a:r>
            <a:r>
              <a:rPr lang="it-IT" sz="3400" dirty="0" smtClean="0">
                <a:solidFill>
                  <a:srgbClr val="FF0000"/>
                </a:solidFill>
              </a:rPr>
              <a:t> </a:t>
            </a:r>
            <a:r>
              <a:rPr lang="it-IT" sz="3400" dirty="0" err="1" smtClean="0">
                <a:solidFill>
                  <a:srgbClr val="FF0000"/>
                </a:solidFill>
              </a:rPr>
              <a:t>similar</a:t>
            </a:r>
            <a:r>
              <a:rPr lang="it-IT" sz="3400" dirty="0" smtClean="0">
                <a:solidFill>
                  <a:srgbClr val="FF0000"/>
                </a:solidFill>
              </a:rPr>
              <a:t>.</a:t>
            </a:r>
            <a:endParaRPr lang="en-US" sz="3400" dirty="0">
              <a:solidFill>
                <a:srgbClr val="FF0000"/>
              </a:solidFill>
            </a:endParaRPr>
          </a:p>
        </p:txBody>
      </p:sp>
      <p:pic>
        <p:nvPicPr>
          <p:cNvPr id="91138" name="Picture 2"/>
          <p:cNvPicPr>
            <a:picLocks noChangeAspect="1" noChangeArrowheads="1"/>
          </p:cNvPicPr>
          <p:nvPr/>
        </p:nvPicPr>
        <p:blipFill>
          <a:blip r:embed="rId3" cstate="print"/>
          <a:srcRect/>
          <a:stretch>
            <a:fillRect/>
          </a:stretch>
        </p:blipFill>
        <p:spPr bwMode="auto">
          <a:xfrm>
            <a:off x="5292080" y="3435006"/>
            <a:ext cx="3851920" cy="3422994"/>
          </a:xfrm>
          <a:prstGeom prst="rect">
            <a:avLst/>
          </a:prstGeom>
          <a:noFill/>
          <a:ln w="9525">
            <a:noFill/>
            <a:miter lim="800000"/>
            <a:headEnd/>
            <a:tailEnd/>
          </a:ln>
        </p:spPr>
      </p:pic>
      <p:graphicFrame>
        <p:nvGraphicFramePr>
          <p:cNvPr id="5" name="Oggetto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1108" name="Equazione" r:id="rId4" imgW="114120" imgH="215640" progId="Equation.3">
                  <p:embed/>
                </p:oleObj>
              </mc:Choice>
              <mc:Fallback>
                <p:oleObj name="Equazione"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1140" name="Picture 4"/>
          <p:cNvPicPr>
            <a:picLocks noChangeAspect="1" noChangeArrowheads="1"/>
          </p:cNvPicPr>
          <p:nvPr/>
        </p:nvPicPr>
        <p:blipFill>
          <a:blip r:embed="rId6" cstate="print"/>
          <a:srcRect/>
          <a:stretch>
            <a:fillRect/>
          </a:stretch>
        </p:blipFill>
        <p:spPr bwMode="auto">
          <a:xfrm>
            <a:off x="1115616" y="4005064"/>
            <a:ext cx="2705100" cy="657225"/>
          </a:xfrm>
          <a:prstGeom prst="rect">
            <a:avLst/>
          </a:prstGeom>
          <a:noFill/>
          <a:ln w="9525">
            <a:noFill/>
            <a:miter lim="800000"/>
            <a:headEnd/>
            <a:tailEnd/>
          </a:ln>
        </p:spPr>
      </p:pic>
    </p:spTree>
    <p:extLst>
      <p:ext uri="{BB962C8B-B14F-4D97-AF65-F5344CB8AC3E}">
        <p14:creationId xmlns:p14="http://schemas.microsoft.com/office/powerpoint/2010/main" val="17852073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Higgs</a:t>
            </a:r>
            <a:r>
              <a:rPr lang="it-IT" dirty="0" smtClean="0"/>
              <a:t> </a:t>
            </a:r>
            <a:r>
              <a:rPr lang="it-IT" dirty="0" err="1" smtClean="0"/>
              <a:t>Discovery</a:t>
            </a:r>
            <a:r>
              <a:rPr lang="it-IT" dirty="0" smtClean="0"/>
              <a:t>: a case </a:t>
            </a:r>
            <a:r>
              <a:rPr lang="it-IT" dirty="0" err="1" smtClean="0"/>
              <a:t>study</a:t>
            </a:r>
            <a:endParaRPr lang="it-IT" dirty="0"/>
          </a:p>
        </p:txBody>
      </p:sp>
      <p:pic>
        <p:nvPicPr>
          <p:cNvPr id="4" name="Picture 1" descr="4mu+g-7TeV-3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914163"/>
            <a:ext cx="5494002" cy="3963109"/>
          </a:xfrm>
          <a:prstGeom prst="rect">
            <a:avLst/>
          </a:prstGeom>
        </p:spPr>
      </p:pic>
    </p:spTree>
    <p:extLst>
      <p:ext uri="{BB962C8B-B14F-4D97-AF65-F5344CB8AC3E}">
        <p14:creationId xmlns:p14="http://schemas.microsoft.com/office/powerpoint/2010/main" val="19158235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normAutofit fontScale="90000"/>
          </a:bodyPr>
          <a:lstStyle/>
          <a:p>
            <a:r>
              <a:rPr lang="it-IT" smtClean="0"/>
              <a:t>Nuts and Bolts of Higgs Combination</a:t>
            </a:r>
            <a:endParaRPr lang="en-US"/>
          </a:p>
        </p:txBody>
      </p:sp>
      <p:sp>
        <p:nvSpPr>
          <p:cNvPr id="3" name="Segnaposto contenuto 2"/>
          <p:cNvSpPr>
            <a:spLocks noGrp="1"/>
          </p:cNvSpPr>
          <p:nvPr>
            <p:ph idx="1"/>
          </p:nvPr>
        </p:nvSpPr>
        <p:spPr>
          <a:xfrm>
            <a:off x="251520" y="1063277"/>
            <a:ext cx="8697144" cy="5390059"/>
          </a:xfrm>
        </p:spPr>
        <p:txBody>
          <a:bodyPr>
            <a:normAutofit fontScale="47500" lnSpcReduction="20000"/>
          </a:bodyPr>
          <a:lstStyle/>
          <a:p>
            <a:pPr>
              <a:buNone/>
            </a:pPr>
            <a:r>
              <a:rPr lang="it-IT" dirty="0" smtClean="0"/>
              <a:t>	The </a:t>
            </a:r>
            <a:r>
              <a:rPr lang="it-IT" dirty="0" err="1" smtClean="0"/>
              <a:t>recipe</a:t>
            </a:r>
            <a:r>
              <a:rPr lang="it-IT" dirty="0" smtClean="0"/>
              <a:t> must be </a:t>
            </a:r>
            <a:r>
              <a:rPr lang="it-IT" dirty="0" err="1" smtClean="0"/>
              <a:t>explained</a:t>
            </a:r>
            <a:r>
              <a:rPr lang="it-IT" dirty="0" smtClean="0"/>
              <a:t> in </a:t>
            </a:r>
            <a:r>
              <a:rPr lang="it-IT" dirty="0" err="1" smtClean="0"/>
              <a:t>steps</a:t>
            </a:r>
            <a:r>
              <a:rPr lang="it-IT" dirty="0" smtClean="0"/>
              <a:t>. The first </a:t>
            </a:r>
            <a:r>
              <a:rPr lang="it-IT" dirty="0" err="1" smtClean="0"/>
              <a:t>one</a:t>
            </a:r>
            <a:r>
              <a:rPr lang="it-IT" dirty="0" smtClean="0"/>
              <a:t> </a:t>
            </a:r>
            <a:r>
              <a:rPr lang="it-IT" dirty="0" err="1" smtClean="0"/>
              <a:t>is</a:t>
            </a:r>
            <a:r>
              <a:rPr lang="it-IT" dirty="0" smtClean="0"/>
              <a:t> of </a:t>
            </a:r>
            <a:r>
              <a:rPr lang="it-IT" dirty="0" err="1" smtClean="0"/>
              <a:t>course</a:t>
            </a:r>
            <a:r>
              <a:rPr lang="it-IT" dirty="0" smtClean="0"/>
              <a:t> the </a:t>
            </a:r>
            <a:r>
              <a:rPr lang="it-IT" dirty="0" err="1" smtClean="0"/>
              <a:t>one</a:t>
            </a:r>
            <a:r>
              <a:rPr lang="it-IT" dirty="0" smtClean="0"/>
              <a:t> of </a:t>
            </a:r>
            <a:r>
              <a:rPr lang="it-IT" dirty="0" err="1" smtClean="0">
                <a:solidFill>
                  <a:srgbClr val="FF0000"/>
                </a:solidFill>
              </a:rPr>
              <a:t>writing</a:t>
            </a:r>
            <a:r>
              <a:rPr lang="it-IT" dirty="0" smtClean="0">
                <a:solidFill>
                  <a:srgbClr val="FF0000"/>
                </a:solidFill>
              </a:rPr>
              <a:t> down </a:t>
            </a:r>
            <a:r>
              <a:rPr lang="it-IT" dirty="0" err="1" smtClean="0">
                <a:solidFill>
                  <a:srgbClr val="FF0000"/>
                </a:solidFill>
              </a:rPr>
              <a:t>extensively</a:t>
            </a:r>
            <a:r>
              <a:rPr lang="it-IT" dirty="0" smtClean="0">
                <a:solidFill>
                  <a:srgbClr val="FF0000"/>
                </a:solidFill>
              </a:rPr>
              <a:t> the </a:t>
            </a:r>
            <a:r>
              <a:rPr lang="it-IT" dirty="0" err="1" smtClean="0">
                <a:solidFill>
                  <a:srgbClr val="FF0000"/>
                </a:solidFill>
              </a:rPr>
              <a:t>likelihood</a:t>
            </a:r>
            <a:r>
              <a:rPr lang="it-IT" dirty="0" smtClean="0">
                <a:solidFill>
                  <a:srgbClr val="FF0000"/>
                </a:solidFill>
              </a:rPr>
              <a:t> </a:t>
            </a:r>
            <a:r>
              <a:rPr lang="it-IT" dirty="0" err="1" smtClean="0">
                <a:solidFill>
                  <a:srgbClr val="FF0000"/>
                </a:solidFill>
              </a:rPr>
              <a:t>function</a:t>
            </a:r>
            <a:r>
              <a:rPr lang="it-IT" dirty="0" smtClean="0">
                <a:solidFill>
                  <a:srgbClr val="FF0000"/>
                </a:solidFill>
              </a:rPr>
              <a:t>!</a:t>
            </a:r>
          </a:p>
          <a:p>
            <a:pPr marL="514350" indent="-514350">
              <a:buAutoNum type="arabicParenR"/>
            </a:pPr>
            <a:endParaRPr lang="it-IT" dirty="0" smtClean="0"/>
          </a:p>
          <a:p>
            <a:pPr marL="514350" indent="-514350">
              <a:buAutoNum type="arabicParenR"/>
            </a:pPr>
            <a:r>
              <a:rPr lang="it-IT" dirty="0" err="1" smtClean="0"/>
              <a:t>One</a:t>
            </a:r>
            <a:r>
              <a:rPr lang="it-IT" dirty="0" smtClean="0"/>
              <a:t> </a:t>
            </a:r>
            <a:r>
              <a:rPr lang="it-IT" dirty="0" err="1" smtClean="0"/>
              <a:t>writes</a:t>
            </a:r>
            <a:r>
              <a:rPr lang="it-IT" dirty="0" smtClean="0"/>
              <a:t> a global </a:t>
            </a:r>
            <a:r>
              <a:rPr lang="it-IT" dirty="0" err="1" smtClean="0"/>
              <a:t>likelihood</a:t>
            </a:r>
            <a:r>
              <a:rPr lang="it-IT" dirty="0" smtClean="0"/>
              <a:t> </a:t>
            </a:r>
            <a:r>
              <a:rPr lang="it-IT" dirty="0" err="1" smtClean="0"/>
              <a:t>function</a:t>
            </a:r>
            <a:r>
              <a:rPr lang="it-IT" dirty="0" smtClean="0"/>
              <a:t>, </a:t>
            </a:r>
            <a:r>
              <a:rPr lang="it-IT" dirty="0" err="1" smtClean="0"/>
              <a:t>whose</a:t>
            </a:r>
            <a:r>
              <a:rPr lang="it-IT" dirty="0" smtClean="0"/>
              <a:t> </a:t>
            </a:r>
            <a:r>
              <a:rPr lang="it-IT" dirty="0" err="1" smtClean="0"/>
              <a:t>parameter</a:t>
            </a:r>
            <a:r>
              <a:rPr lang="it-IT" dirty="0" smtClean="0"/>
              <a:t> of </a:t>
            </a:r>
            <a:r>
              <a:rPr lang="it-IT" dirty="0" err="1" smtClean="0"/>
              <a:t>interest</a:t>
            </a:r>
            <a:r>
              <a:rPr lang="it-IT" dirty="0" smtClean="0"/>
              <a:t> </a:t>
            </a:r>
            <a:r>
              <a:rPr lang="it-IT" dirty="0" err="1" smtClean="0"/>
              <a:t>is</a:t>
            </a:r>
            <a:r>
              <a:rPr lang="it-IT" dirty="0" smtClean="0"/>
              <a:t> the </a:t>
            </a:r>
            <a:r>
              <a:rPr lang="it-IT" dirty="0" err="1" smtClean="0"/>
              <a:t>strength</a:t>
            </a:r>
            <a:r>
              <a:rPr lang="it-IT" dirty="0" smtClean="0"/>
              <a:t> </a:t>
            </a:r>
            <a:r>
              <a:rPr lang="it-IT" dirty="0" err="1" smtClean="0"/>
              <a:t>modifier</a:t>
            </a:r>
            <a:r>
              <a:rPr lang="it-IT" dirty="0" smtClean="0"/>
              <a:t> </a:t>
            </a:r>
            <a:r>
              <a:rPr lang="el-GR" dirty="0" smtClean="0"/>
              <a:t>μ</a:t>
            </a:r>
            <a:r>
              <a:rPr lang="it-IT" dirty="0" smtClean="0"/>
              <a:t>. </a:t>
            </a:r>
            <a:r>
              <a:rPr lang="it-IT" dirty="0" err="1" smtClean="0"/>
              <a:t>If</a:t>
            </a:r>
            <a:r>
              <a:rPr lang="it-IT" dirty="0" smtClean="0"/>
              <a:t> s and b </a:t>
            </a:r>
            <a:r>
              <a:rPr lang="it-IT" dirty="0" err="1" smtClean="0"/>
              <a:t>denote</a:t>
            </a:r>
            <a:r>
              <a:rPr lang="it-IT" dirty="0" smtClean="0"/>
              <a:t> </a:t>
            </a:r>
            <a:r>
              <a:rPr lang="it-IT" dirty="0" err="1" smtClean="0"/>
              <a:t>signal</a:t>
            </a:r>
            <a:r>
              <a:rPr lang="it-IT" dirty="0" smtClean="0"/>
              <a:t> and background, and </a:t>
            </a:r>
            <a:r>
              <a:rPr lang="el-GR" dirty="0" smtClean="0"/>
              <a:t>θ</a:t>
            </a:r>
            <a:r>
              <a:rPr lang="it-IT" dirty="0" smtClean="0"/>
              <a:t> </a:t>
            </a:r>
            <a:r>
              <a:rPr lang="it-IT" dirty="0" err="1" smtClean="0"/>
              <a:t>is</a:t>
            </a:r>
            <a:r>
              <a:rPr lang="it-IT" dirty="0" smtClean="0"/>
              <a:t> a </a:t>
            </a:r>
            <a:r>
              <a:rPr lang="it-IT" dirty="0" err="1" smtClean="0"/>
              <a:t>vector</a:t>
            </a:r>
            <a:r>
              <a:rPr lang="it-IT" dirty="0" smtClean="0"/>
              <a:t> of </a:t>
            </a:r>
            <a:r>
              <a:rPr lang="it-IT" dirty="0" err="1" smtClean="0"/>
              <a:t>systematic</a:t>
            </a:r>
            <a:r>
              <a:rPr lang="it-IT" dirty="0" smtClean="0"/>
              <a:t> </a:t>
            </a:r>
            <a:r>
              <a:rPr lang="it-IT" dirty="0" err="1" smtClean="0"/>
              <a:t>uncertainties</a:t>
            </a:r>
            <a:r>
              <a:rPr lang="it-IT" dirty="0" smtClean="0"/>
              <a:t>, </a:t>
            </a:r>
            <a:r>
              <a:rPr lang="it-IT" dirty="0" err="1" smtClean="0"/>
              <a:t>one</a:t>
            </a:r>
            <a:r>
              <a:rPr lang="it-IT" dirty="0" smtClean="0"/>
              <a:t> can </a:t>
            </a:r>
            <a:r>
              <a:rPr lang="it-IT" dirty="0" err="1" smtClean="0"/>
              <a:t>generically</a:t>
            </a:r>
            <a:r>
              <a:rPr lang="it-IT" dirty="0" smtClean="0"/>
              <a:t> </a:t>
            </a:r>
            <a:r>
              <a:rPr lang="it-IT" dirty="0" err="1" smtClean="0"/>
              <a:t>write</a:t>
            </a:r>
            <a:r>
              <a:rPr lang="it-IT" dirty="0" smtClean="0"/>
              <a:t> for a single </a:t>
            </a:r>
            <a:r>
              <a:rPr lang="it-IT" dirty="0" err="1" smtClean="0"/>
              <a:t>channel</a:t>
            </a:r>
            <a:r>
              <a:rPr lang="it-IT" dirty="0" smtClean="0"/>
              <a:t>:</a:t>
            </a:r>
          </a:p>
          <a:p>
            <a:pPr marL="514350" indent="-514350">
              <a:buAutoNum type="arabicParenR"/>
            </a:pPr>
            <a:endParaRPr lang="it-IT" dirty="0" smtClean="0"/>
          </a:p>
          <a:p>
            <a:pPr marL="514350" indent="-514350">
              <a:buAutoNum type="arabicParenR"/>
            </a:pPr>
            <a:endParaRPr lang="it-IT" dirty="0" smtClean="0"/>
          </a:p>
          <a:p>
            <a:pPr marL="514350" indent="-514350">
              <a:buNone/>
            </a:pPr>
            <a:endParaRPr lang="it-IT" dirty="0" smtClean="0"/>
          </a:p>
          <a:p>
            <a:pPr marL="514350" indent="-514350">
              <a:buNone/>
            </a:pPr>
            <a:r>
              <a:rPr lang="it-IT" dirty="0" smtClean="0"/>
              <a:t>	Note </a:t>
            </a:r>
            <a:r>
              <a:rPr lang="it-IT" dirty="0" err="1" smtClean="0"/>
              <a:t>that</a:t>
            </a:r>
            <a:r>
              <a:rPr lang="it-IT" dirty="0" smtClean="0"/>
              <a:t> </a:t>
            </a:r>
            <a:r>
              <a:rPr lang="el-GR" dirty="0" smtClean="0"/>
              <a:t>θ</a:t>
            </a:r>
            <a:r>
              <a:rPr lang="en-US" dirty="0" smtClean="0"/>
              <a:t> has a </a:t>
            </a:r>
            <a:r>
              <a:rPr lang="it-IT" dirty="0" smtClean="0"/>
              <a:t>“</a:t>
            </a:r>
            <a:r>
              <a:rPr lang="it-IT" dirty="0" err="1" smtClean="0"/>
              <a:t>prior</a:t>
            </a:r>
            <a:r>
              <a:rPr lang="it-IT" dirty="0" smtClean="0"/>
              <a:t>” </a:t>
            </a:r>
            <a:r>
              <a:rPr lang="it-IT" dirty="0" err="1" smtClean="0"/>
              <a:t>coming</a:t>
            </a:r>
            <a:r>
              <a:rPr lang="it-IT" dirty="0" smtClean="0"/>
              <a:t> from a </a:t>
            </a:r>
            <a:r>
              <a:rPr lang="it-IT" dirty="0" err="1" smtClean="0"/>
              <a:t>hypothetical</a:t>
            </a:r>
            <a:r>
              <a:rPr lang="it-IT" dirty="0" smtClean="0"/>
              <a:t> </a:t>
            </a:r>
            <a:r>
              <a:rPr lang="it-IT" dirty="0" err="1" smtClean="0"/>
              <a:t>auxiliary</a:t>
            </a:r>
            <a:r>
              <a:rPr lang="it-IT" dirty="0" smtClean="0"/>
              <a:t> </a:t>
            </a:r>
            <a:r>
              <a:rPr lang="it-IT" dirty="0" err="1" smtClean="0"/>
              <a:t>measurement</a:t>
            </a:r>
            <a:r>
              <a:rPr lang="it-IT" dirty="0" smtClean="0"/>
              <a:t>. </a:t>
            </a:r>
          </a:p>
          <a:p>
            <a:pPr marL="514350" indent="-514350">
              <a:buNone/>
            </a:pPr>
            <a:r>
              <a:rPr lang="it-IT" dirty="0" smtClean="0"/>
              <a:t>	In the LHC </a:t>
            </a:r>
            <a:r>
              <a:rPr lang="it-IT" dirty="0" err="1" smtClean="0"/>
              <a:t>combination</a:t>
            </a:r>
            <a:r>
              <a:rPr lang="it-IT" dirty="0" smtClean="0"/>
              <a:t> of </a:t>
            </a:r>
            <a:r>
              <a:rPr lang="it-IT" dirty="0" err="1" smtClean="0"/>
              <a:t>Higgs</a:t>
            </a:r>
            <a:r>
              <a:rPr lang="it-IT" dirty="0" smtClean="0"/>
              <a:t> </a:t>
            </a:r>
            <a:r>
              <a:rPr lang="it-IT" dirty="0" err="1" smtClean="0"/>
              <a:t>searches</a:t>
            </a:r>
            <a:r>
              <a:rPr lang="it-IT" dirty="0" smtClean="0"/>
              <a:t>, </a:t>
            </a:r>
            <a:r>
              <a:rPr lang="it-IT" dirty="0" err="1" smtClean="0"/>
              <a:t>nuisances</a:t>
            </a:r>
            <a:r>
              <a:rPr lang="it-IT" dirty="0" smtClean="0"/>
              <a:t> are </a:t>
            </a:r>
            <a:r>
              <a:rPr lang="it-IT" dirty="0" err="1" smtClean="0"/>
              <a:t>treated</a:t>
            </a:r>
            <a:r>
              <a:rPr lang="it-IT" dirty="0" smtClean="0"/>
              <a:t> in a </a:t>
            </a:r>
            <a:r>
              <a:rPr lang="it-IT" dirty="0" err="1" smtClean="0"/>
              <a:t>frequentist</a:t>
            </a:r>
            <a:r>
              <a:rPr lang="it-IT" dirty="0" smtClean="0"/>
              <a:t> way</a:t>
            </a:r>
          </a:p>
          <a:p>
            <a:pPr marL="514350" indent="-514350">
              <a:buNone/>
            </a:pPr>
            <a:r>
              <a:rPr lang="it-IT" dirty="0" smtClean="0"/>
              <a:t>	by </a:t>
            </a:r>
            <a:r>
              <a:rPr lang="it-IT" dirty="0" err="1" smtClean="0"/>
              <a:t>taking</a:t>
            </a:r>
            <a:r>
              <a:rPr lang="it-IT" dirty="0" smtClean="0"/>
              <a:t> for </a:t>
            </a:r>
            <a:r>
              <a:rPr lang="it-IT" dirty="0" err="1" smtClean="0"/>
              <a:t>them</a:t>
            </a:r>
            <a:r>
              <a:rPr lang="it-IT" dirty="0" smtClean="0"/>
              <a:t> the </a:t>
            </a:r>
            <a:r>
              <a:rPr lang="it-IT" dirty="0" err="1" smtClean="0"/>
              <a:t>likelihood</a:t>
            </a:r>
            <a:r>
              <a:rPr lang="it-IT" dirty="0" smtClean="0"/>
              <a:t> </a:t>
            </a:r>
            <a:r>
              <a:rPr lang="it-IT" dirty="0" err="1" smtClean="0"/>
              <a:t>which</a:t>
            </a:r>
            <a:r>
              <a:rPr lang="it-IT" dirty="0" smtClean="0"/>
              <a:t> </a:t>
            </a:r>
            <a:r>
              <a:rPr lang="it-IT" dirty="0" err="1" smtClean="0"/>
              <a:t>would</a:t>
            </a:r>
            <a:r>
              <a:rPr lang="it-IT" dirty="0" smtClean="0"/>
              <a:t> </a:t>
            </a:r>
            <a:r>
              <a:rPr lang="it-IT" dirty="0" err="1" smtClean="0"/>
              <a:t>have</a:t>
            </a:r>
            <a:r>
              <a:rPr lang="it-IT" dirty="0" smtClean="0"/>
              <a:t> </a:t>
            </a:r>
            <a:r>
              <a:rPr lang="it-IT" dirty="0" err="1" smtClean="0"/>
              <a:t>produced</a:t>
            </a:r>
            <a:r>
              <a:rPr lang="it-IT" dirty="0" smtClean="0"/>
              <a:t> </a:t>
            </a:r>
            <a:r>
              <a:rPr lang="it-IT" dirty="0" err="1" smtClean="0"/>
              <a:t>as</a:t>
            </a:r>
            <a:r>
              <a:rPr lang="it-IT" dirty="0" smtClean="0"/>
              <a:t> </a:t>
            </a:r>
            <a:r>
              <a:rPr lang="it-IT" dirty="0" err="1" smtClean="0"/>
              <a:t>posterior</a:t>
            </a:r>
            <a:r>
              <a:rPr lang="it-IT" dirty="0" smtClean="0"/>
              <a:t>, </a:t>
            </a:r>
            <a:r>
              <a:rPr lang="it-IT" dirty="0" err="1" smtClean="0"/>
              <a:t>given</a:t>
            </a:r>
            <a:r>
              <a:rPr lang="it-IT" dirty="0" smtClean="0"/>
              <a:t> a </a:t>
            </a:r>
            <a:r>
              <a:rPr lang="it-IT" dirty="0" err="1" smtClean="0"/>
              <a:t>flat</a:t>
            </a:r>
            <a:r>
              <a:rPr lang="it-IT" dirty="0" smtClean="0"/>
              <a:t> </a:t>
            </a:r>
            <a:r>
              <a:rPr lang="it-IT" dirty="0" err="1" smtClean="0"/>
              <a:t>prior</a:t>
            </a:r>
            <a:r>
              <a:rPr lang="it-IT" dirty="0" smtClean="0"/>
              <a:t>,</a:t>
            </a:r>
          </a:p>
          <a:p>
            <a:pPr marL="514350" indent="-514350">
              <a:buNone/>
            </a:pPr>
            <a:r>
              <a:rPr lang="it-IT" dirty="0" smtClean="0"/>
              <a:t>	the PDF </a:t>
            </a:r>
            <a:r>
              <a:rPr lang="it-IT" dirty="0" err="1" smtClean="0"/>
              <a:t>one</a:t>
            </a:r>
            <a:r>
              <a:rPr lang="it-IT" dirty="0" smtClean="0"/>
              <a:t> </a:t>
            </a:r>
            <a:r>
              <a:rPr lang="it-IT" dirty="0" err="1" smtClean="0"/>
              <a:t>believes</a:t>
            </a:r>
            <a:r>
              <a:rPr lang="it-IT" dirty="0" smtClean="0"/>
              <a:t> the </a:t>
            </a:r>
            <a:r>
              <a:rPr lang="it-IT" dirty="0" err="1" smtClean="0"/>
              <a:t>nuisance</a:t>
            </a:r>
            <a:r>
              <a:rPr lang="it-IT" dirty="0" smtClean="0"/>
              <a:t> </a:t>
            </a:r>
            <a:r>
              <a:rPr lang="it-IT" dirty="0" err="1" smtClean="0"/>
              <a:t>is</a:t>
            </a:r>
            <a:r>
              <a:rPr lang="it-IT" dirty="0" smtClean="0"/>
              <a:t>  </a:t>
            </a:r>
            <a:r>
              <a:rPr lang="it-IT" dirty="0" err="1" smtClean="0"/>
              <a:t>distributed</a:t>
            </a:r>
            <a:r>
              <a:rPr lang="it-IT" dirty="0" smtClean="0"/>
              <a:t> from. </a:t>
            </a:r>
          </a:p>
          <a:p>
            <a:pPr marL="514350" indent="-514350">
              <a:buNone/>
            </a:pPr>
            <a:r>
              <a:rPr lang="it-IT" dirty="0" smtClean="0"/>
              <a:t>	</a:t>
            </a:r>
          </a:p>
          <a:p>
            <a:pPr marL="514350" indent="-514350">
              <a:buNone/>
            </a:pPr>
            <a:r>
              <a:rPr lang="it-IT" dirty="0" smtClean="0"/>
              <a:t>	In L </a:t>
            </a:r>
            <a:r>
              <a:rPr lang="it-IT" dirty="0" err="1" smtClean="0"/>
              <a:t>one</a:t>
            </a:r>
            <a:r>
              <a:rPr lang="it-IT" dirty="0" smtClean="0"/>
              <a:t> </a:t>
            </a:r>
            <a:r>
              <a:rPr lang="it-IT" dirty="0" err="1" smtClean="0"/>
              <a:t>may</a:t>
            </a:r>
            <a:r>
              <a:rPr lang="it-IT" dirty="0" smtClean="0"/>
              <a:t> combine </a:t>
            </a:r>
            <a:r>
              <a:rPr lang="it-IT" dirty="0" err="1" smtClean="0"/>
              <a:t>many</a:t>
            </a:r>
            <a:r>
              <a:rPr lang="it-IT" dirty="0" smtClean="0"/>
              <a:t> </a:t>
            </a:r>
            <a:r>
              <a:rPr lang="it-IT" dirty="0" err="1" smtClean="0"/>
              <a:t>different</a:t>
            </a:r>
            <a:r>
              <a:rPr lang="it-IT" dirty="0" smtClean="0"/>
              <a:t> </a:t>
            </a:r>
            <a:r>
              <a:rPr lang="it-IT" dirty="0" err="1" smtClean="0"/>
              <a:t>search</a:t>
            </a:r>
            <a:r>
              <a:rPr lang="it-IT" dirty="0" smtClean="0"/>
              <a:t> </a:t>
            </a:r>
            <a:r>
              <a:rPr lang="it-IT" dirty="0" err="1" smtClean="0"/>
              <a:t>channels</a:t>
            </a:r>
            <a:r>
              <a:rPr lang="it-IT" dirty="0" smtClean="0"/>
              <a:t> </a:t>
            </a:r>
            <a:r>
              <a:rPr lang="it-IT" dirty="0" err="1" smtClean="0"/>
              <a:t>where</a:t>
            </a:r>
            <a:r>
              <a:rPr lang="it-IT" dirty="0" smtClean="0"/>
              <a:t> a </a:t>
            </a:r>
            <a:r>
              <a:rPr lang="it-IT" dirty="0" err="1" smtClean="0"/>
              <a:t>counting</a:t>
            </a:r>
            <a:r>
              <a:rPr lang="it-IT" dirty="0" smtClean="0"/>
              <a:t> </a:t>
            </a:r>
            <a:r>
              <a:rPr lang="it-IT" dirty="0" err="1" smtClean="0"/>
              <a:t>experiment</a:t>
            </a:r>
            <a:r>
              <a:rPr lang="it-IT" dirty="0" smtClean="0"/>
              <a:t> </a:t>
            </a:r>
            <a:r>
              <a:rPr lang="it-IT" dirty="0" err="1" smtClean="0"/>
              <a:t>is</a:t>
            </a:r>
            <a:r>
              <a:rPr lang="it-IT" dirty="0" smtClean="0"/>
              <a:t> </a:t>
            </a:r>
            <a:r>
              <a:rPr lang="it-IT" dirty="0" err="1" smtClean="0"/>
              <a:t>performed</a:t>
            </a:r>
            <a:r>
              <a:rPr lang="it-IT" dirty="0" smtClean="0"/>
              <a:t> </a:t>
            </a:r>
            <a:r>
              <a:rPr lang="it-IT" dirty="0" err="1" smtClean="0"/>
              <a:t>as</a:t>
            </a:r>
            <a:r>
              <a:rPr lang="it-IT" dirty="0" smtClean="0"/>
              <a:t> the </a:t>
            </a:r>
            <a:r>
              <a:rPr lang="it-IT" dirty="0" err="1" smtClean="0"/>
              <a:t>product</a:t>
            </a:r>
            <a:r>
              <a:rPr lang="it-IT" dirty="0" smtClean="0"/>
              <a:t> of </a:t>
            </a:r>
            <a:r>
              <a:rPr lang="it-IT" dirty="0" err="1" smtClean="0"/>
              <a:t>their</a:t>
            </a:r>
            <a:r>
              <a:rPr lang="it-IT" dirty="0" smtClean="0"/>
              <a:t> </a:t>
            </a:r>
            <a:r>
              <a:rPr lang="it-IT" dirty="0" err="1" smtClean="0"/>
              <a:t>Poisson</a:t>
            </a:r>
            <a:r>
              <a:rPr lang="it-IT" dirty="0" smtClean="0"/>
              <a:t> </a:t>
            </a:r>
            <a:r>
              <a:rPr lang="it-IT" dirty="0" err="1" smtClean="0"/>
              <a:t>factors</a:t>
            </a:r>
            <a:r>
              <a:rPr lang="it-IT" dirty="0" smtClean="0"/>
              <a:t>:</a:t>
            </a:r>
            <a:endParaRPr lang="en-US" dirty="0" smtClean="0"/>
          </a:p>
          <a:p>
            <a:pPr marL="514350" indent="-514350">
              <a:buNone/>
            </a:pPr>
            <a:endParaRPr lang="it-IT" dirty="0" smtClean="0"/>
          </a:p>
          <a:p>
            <a:pPr marL="514350" indent="-514350">
              <a:buNone/>
            </a:pPr>
            <a:endParaRPr lang="it-IT" dirty="0" smtClean="0"/>
          </a:p>
          <a:p>
            <a:pPr marL="514350" indent="-514350">
              <a:buNone/>
            </a:pPr>
            <a:endParaRPr lang="it-IT" dirty="0" smtClean="0"/>
          </a:p>
          <a:p>
            <a:pPr marL="514350" indent="-514350">
              <a:buNone/>
            </a:pPr>
            <a:r>
              <a:rPr lang="it-IT" dirty="0" smtClean="0"/>
              <a:t>	or from a </a:t>
            </a:r>
            <a:r>
              <a:rPr lang="it-IT" dirty="0" err="1" smtClean="0"/>
              <a:t>unbinned</a:t>
            </a:r>
            <a:r>
              <a:rPr lang="it-IT" dirty="0" smtClean="0"/>
              <a:t> </a:t>
            </a:r>
            <a:r>
              <a:rPr lang="it-IT" dirty="0" err="1" smtClean="0"/>
              <a:t>likelihood</a:t>
            </a:r>
            <a:r>
              <a:rPr lang="it-IT" dirty="0" smtClean="0"/>
              <a:t> over k </a:t>
            </a:r>
            <a:r>
              <a:rPr lang="it-IT" dirty="0" err="1" smtClean="0"/>
              <a:t>events</a:t>
            </a:r>
            <a:r>
              <a:rPr lang="it-IT" dirty="0" smtClean="0"/>
              <a:t>, </a:t>
            </a:r>
            <a:r>
              <a:rPr lang="it-IT" dirty="0" err="1" smtClean="0"/>
              <a:t>factors</a:t>
            </a:r>
            <a:r>
              <a:rPr lang="it-IT" dirty="0" smtClean="0"/>
              <a:t> </a:t>
            </a:r>
            <a:r>
              <a:rPr lang="it-IT" dirty="0" err="1" smtClean="0"/>
              <a:t>such</a:t>
            </a:r>
            <a:r>
              <a:rPr lang="it-IT" dirty="0" smtClean="0"/>
              <a:t> </a:t>
            </a:r>
            <a:r>
              <a:rPr lang="it-IT" dirty="0" err="1" smtClean="0"/>
              <a:t>as</a:t>
            </a:r>
            <a:r>
              <a:rPr lang="it-IT" dirty="0" smtClean="0"/>
              <a:t>:</a:t>
            </a:r>
          </a:p>
          <a:p>
            <a:pPr marL="514350" indent="-514350">
              <a:buNone/>
            </a:pPr>
            <a:endParaRPr lang="it-IT" dirty="0" smtClean="0"/>
          </a:p>
        </p:txBody>
      </p:sp>
      <p:pic>
        <p:nvPicPr>
          <p:cNvPr id="277505" name="Picture 1"/>
          <p:cNvPicPr>
            <a:picLocks noChangeAspect="1" noChangeArrowheads="1"/>
          </p:cNvPicPr>
          <p:nvPr/>
        </p:nvPicPr>
        <p:blipFill>
          <a:blip r:embed="rId2" cstate="print"/>
          <a:srcRect/>
          <a:stretch>
            <a:fillRect/>
          </a:stretch>
        </p:blipFill>
        <p:spPr bwMode="auto">
          <a:xfrm>
            <a:off x="2483768" y="2132856"/>
            <a:ext cx="5875827" cy="507107"/>
          </a:xfrm>
          <a:prstGeom prst="rect">
            <a:avLst/>
          </a:prstGeom>
          <a:noFill/>
          <a:ln w="9525">
            <a:noFill/>
            <a:miter lim="800000"/>
            <a:headEnd/>
            <a:tailEnd/>
          </a:ln>
        </p:spPr>
      </p:pic>
      <p:pic>
        <p:nvPicPr>
          <p:cNvPr id="277507" name="Picture 3"/>
          <p:cNvPicPr>
            <a:picLocks noChangeAspect="1" noChangeArrowheads="1"/>
          </p:cNvPicPr>
          <p:nvPr/>
        </p:nvPicPr>
        <p:blipFill>
          <a:blip r:embed="rId3" cstate="print"/>
          <a:srcRect/>
          <a:stretch>
            <a:fillRect/>
          </a:stretch>
        </p:blipFill>
        <p:spPr bwMode="auto">
          <a:xfrm>
            <a:off x="4499992" y="4365104"/>
            <a:ext cx="2684250" cy="936104"/>
          </a:xfrm>
          <a:prstGeom prst="rect">
            <a:avLst/>
          </a:prstGeom>
          <a:noFill/>
          <a:ln w="9525">
            <a:noFill/>
            <a:miter lim="800000"/>
            <a:headEnd/>
            <a:tailEnd/>
          </a:ln>
        </p:spPr>
      </p:pic>
      <p:pic>
        <p:nvPicPr>
          <p:cNvPr id="277508" name="Picture 4"/>
          <p:cNvPicPr>
            <a:picLocks noChangeAspect="1" noChangeArrowheads="1"/>
          </p:cNvPicPr>
          <p:nvPr/>
        </p:nvPicPr>
        <p:blipFill>
          <a:blip r:embed="rId4" cstate="print"/>
          <a:srcRect/>
          <a:stretch>
            <a:fillRect/>
          </a:stretch>
        </p:blipFill>
        <p:spPr bwMode="auto">
          <a:xfrm>
            <a:off x="2627784" y="5661248"/>
            <a:ext cx="4392488" cy="752998"/>
          </a:xfrm>
          <a:prstGeom prst="rect">
            <a:avLst/>
          </a:prstGeom>
          <a:noFill/>
          <a:ln w="9525">
            <a:noFill/>
            <a:miter lim="800000"/>
            <a:headEnd/>
            <a:tailEnd/>
          </a:ln>
        </p:spPr>
      </p:pic>
    </p:spTree>
    <p:extLst>
      <p:ext uri="{BB962C8B-B14F-4D97-AF65-F5344CB8AC3E}">
        <p14:creationId xmlns:p14="http://schemas.microsoft.com/office/powerpoint/2010/main" val="29264583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76672"/>
            <a:ext cx="8568952" cy="6381328"/>
          </a:xfrm>
        </p:spPr>
        <p:txBody>
          <a:bodyPr>
            <a:normAutofit fontScale="62500" lnSpcReduction="20000"/>
          </a:bodyPr>
          <a:lstStyle/>
          <a:p>
            <a:pPr>
              <a:buNone/>
            </a:pPr>
            <a:r>
              <a:rPr lang="it-IT" dirty="0" smtClean="0"/>
              <a:t>2) </a:t>
            </a:r>
            <a:r>
              <a:rPr lang="it-IT" dirty="0" err="1" smtClean="0"/>
              <a:t>One</a:t>
            </a:r>
            <a:r>
              <a:rPr lang="it-IT" dirty="0" smtClean="0"/>
              <a:t> </a:t>
            </a:r>
            <a:r>
              <a:rPr lang="it-IT" dirty="0" err="1" smtClean="0"/>
              <a:t>then</a:t>
            </a:r>
            <a:r>
              <a:rPr lang="it-IT" dirty="0" smtClean="0"/>
              <a:t> </a:t>
            </a:r>
            <a:r>
              <a:rPr lang="it-IT" dirty="0" err="1" smtClean="0"/>
              <a:t>constructs</a:t>
            </a:r>
            <a:r>
              <a:rPr lang="it-IT" dirty="0" smtClean="0"/>
              <a:t> a </a:t>
            </a:r>
            <a:r>
              <a:rPr lang="it-IT" dirty="0" err="1" smtClean="0"/>
              <a:t>profile</a:t>
            </a:r>
            <a:r>
              <a:rPr lang="it-IT" dirty="0" smtClean="0"/>
              <a:t> </a:t>
            </a:r>
            <a:r>
              <a:rPr lang="it-IT" dirty="0" err="1" smtClean="0"/>
              <a:t>likelihood</a:t>
            </a:r>
            <a:r>
              <a:rPr lang="it-IT" dirty="0" smtClean="0"/>
              <a:t> </a:t>
            </a:r>
          </a:p>
          <a:p>
            <a:pPr>
              <a:buNone/>
            </a:pPr>
            <a:r>
              <a:rPr lang="it-IT" dirty="0" smtClean="0"/>
              <a:t>test </a:t>
            </a:r>
            <a:r>
              <a:rPr lang="it-IT" dirty="0" err="1" smtClean="0"/>
              <a:t>statistic</a:t>
            </a:r>
            <a:r>
              <a:rPr lang="it-IT" dirty="0" smtClean="0"/>
              <a:t> q</a:t>
            </a:r>
            <a:r>
              <a:rPr lang="el-GR" baseline="-25000" dirty="0" smtClean="0"/>
              <a:t>μ</a:t>
            </a:r>
            <a:r>
              <a:rPr lang="el-GR" dirty="0" smtClean="0"/>
              <a:t> </a:t>
            </a:r>
            <a:r>
              <a:rPr lang="en-US" dirty="0" smtClean="0"/>
              <a:t>as</a:t>
            </a:r>
          </a:p>
          <a:p>
            <a:pPr>
              <a:buNone/>
            </a:pPr>
            <a:endParaRPr lang="en-US" dirty="0" smtClean="0"/>
          </a:p>
          <a:p>
            <a:pPr>
              <a:buNone/>
            </a:pPr>
            <a:r>
              <a:rPr lang="en-US" dirty="0" smtClean="0"/>
              <a:t>	Note that the denominator has L computed with the values of </a:t>
            </a:r>
            <a:r>
              <a:rPr lang="el-GR" dirty="0" smtClean="0"/>
              <a:t>μ</a:t>
            </a:r>
            <a:r>
              <a:rPr lang="it-IT" baseline="30000" dirty="0" smtClean="0"/>
              <a:t>^</a:t>
            </a:r>
            <a:r>
              <a:rPr lang="el-GR" dirty="0" smtClean="0"/>
              <a:t> </a:t>
            </a:r>
            <a:r>
              <a:rPr lang="en-US" dirty="0" smtClean="0"/>
              <a:t>and </a:t>
            </a:r>
            <a:r>
              <a:rPr lang="el-GR" dirty="0" smtClean="0"/>
              <a:t>θ</a:t>
            </a:r>
            <a:r>
              <a:rPr lang="it-IT" baseline="30000" dirty="0" smtClean="0"/>
              <a:t>^</a:t>
            </a:r>
            <a:r>
              <a:rPr lang="it-IT" dirty="0" smtClean="0"/>
              <a:t> </a:t>
            </a:r>
            <a:r>
              <a:rPr lang="it-IT" dirty="0" err="1" smtClean="0"/>
              <a:t>that</a:t>
            </a:r>
            <a:r>
              <a:rPr lang="it-IT" dirty="0" smtClean="0"/>
              <a:t> </a:t>
            </a:r>
            <a:r>
              <a:rPr lang="it-IT" dirty="0" err="1" smtClean="0"/>
              <a:t>globally</a:t>
            </a:r>
            <a:r>
              <a:rPr lang="it-IT" dirty="0" smtClean="0"/>
              <a:t> </a:t>
            </a:r>
            <a:r>
              <a:rPr lang="it-IT" dirty="0" err="1" smtClean="0"/>
              <a:t>maximize</a:t>
            </a:r>
            <a:r>
              <a:rPr lang="it-IT" dirty="0" smtClean="0"/>
              <a:t> </a:t>
            </a:r>
            <a:r>
              <a:rPr lang="it-IT" dirty="0" err="1" smtClean="0"/>
              <a:t>it</a:t>
            </a:r>
            <a:r>
              <a:rPr lang="it-IT" dirty="0" smtClean="0"/>
              <a:t>, </a:t>
            </a:r>
            <a:r>
              <a:rPr lang="it-IT" dirty="0" err="1" smtClean="0"/>
              <a:t>while</a:t>
            </a:r>
            <a:r>
              <a:rPr lang="it-IT" dirty="0" smtClean="0"/>
              <a:t> the numerator </a:t>
            </a:r>
            <a:r>
              <a:rPr lang="it-IT" dirty="0" err="1" smtClean="0"/>
              <a:t>has</a:t>
            </a:r>
            <a:r>
              <a:rPr lang="it-IT" dirty="0" smtClean="0"/>
              <a:t> </a:t>
            </a:r>
            <a:r>
              <a:rPr lang="el-GR" dirty="0" smtClean="0"/>
              <a:t>θ</a:t>
            </a:r>
            <a:r>
              <a:rPr lang="it-IT" dirty="0" smtClean="0"/>
              <a:t>=</a:t>
            </a:r>
            <a:r>
              <a:rPr lang="el-GR" dirty="0" smtClean="0"/>
              <a:t>θ</a:t>
            </a:r>
            <a:r>
              <a:rPr lang="it-IT" baseline="30000" dirty="0" smtClean="0"/>
              <a:t>^</a:t>
            </a:r>
            <a:r>
              <a:rPr lang="el-GR" baseline="-25000" dirty="0" smtClean="0"/>
              <a:t>μ</a:t>
            </a:r>
            <a:r>
              <a:rPr lang="it-IT" dirty="0" smtClean="0"/>
              <a:t> </a:t>
            </a:r>
            <a:r>
              <a:rPr lang="it-IT" dirty="0" err="1" smtClean="0"/>
              <a:t>computed</a:t>
            </a:r>
            <a:r>
              <a:rPr lang="it-IT" dirty="0" smtClean="0"/>
              <a:t> </a:t>
            </a:r>
            <a:r>
              <a:rPr lang="it-IT" dirty="0" err="1" smtClean="0"/>
              <a:t>as</a:t>
            </a:r>
            <a:r>
              <a:rPr lang="it-IT" dirty="0" smtClean="0"/>
              <a:t> the </a:t>
            </a:r>
            <a:r>
              <a:rPr lang="it-IT" dirty="0" err="1" smtClean="0"/>
              <a:t>conditional</a:t>
            </a:r>
            <a:r>
              <a:rPr lang="it-IT" dirty="0" smtClean="0"/>
              <a:t> maximum </a:t>
            </a:r>
            <a:r>
              <a:rPr lang="it-IT" dirty="0" err="1" smtClean="0"/>
              <a:t>likelihood</a:t>
            </a:r>
            <a:r>
              <a:rPr lang="it-IT" dirty="0" smtClean="0"/>
              <a:t> estimate, </a:t>
            </a:r>
            <a:r>
              <a:rPr lang="it-IT" dirty="0" err="1" smtClean="0"/>
              <a:t>given</a:t>
            </a:r>
            <a:r>
              <a:rPr lang="it-IT" dirty="0" smtClean="0"/>
              <a:t> </a:t>
            </a:r>
            <a:r>
              <a:rPr lang="el-GR" dirty="0" smtClean="0"/>
              <a:t>μ</a:t>
            </a:r>
            <a:r>
              <a:rPr lang="it-IT" dirty="0" smtClean="0"/>
              <a:t>.  	</a:t>
            </a:r>
          </a:p>
          <a:p>
            <a:pPr>
              <a:buNone/>
            </a:pPr>
            <a:r>
              <a:rPr lang="it-IT" dirty="0" smtClean="0"/>
              <a:t>	</a:t>
            </a:r>
            <a:r>
              <a:rPr lang="it-IT" dirty="0" smtClean="0">
                <a:solidFill>
                  <a:srgbClr val="FF0000"/>
                </a:solidFill>
              </a:rPr>
              <a:t>A </a:t>
            </a:r>
            <a:r>
              <a:rPr lang="it-IT" dirty="0" err="1" smtClean="0">
                <a:solidFill>
                  <a:srgbClr val="FF0000"/>
                </a:solidFill>
              </a:rPr>
              <a:t>constraint</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posed</a:t>
            </a:r>
            <a:r>
              <a:rPr lang="it-IT" dirty="0" smtClean="0">
                <a:solidFill>
                  <a:srgbClr val="FF0000"/>
                </a:solidFill>
              </a:rPr>
              <a:t> on the MLE </a:t>
            </a:r>
            <a:r>
              <a:rPr lang="el-GR" dirty="0" smtClean="0">
                <a:solidFill>
                  <a:srgbClr val="FF0000"/>
                </a:solidFill>
              </a:rPr>
              <a:t>μ</a:t>
            </a:r>
            <a:r>
              <a:rPr lang="it-IT" baseline="30000" dirty="0" smtClean="0">
                <a:solidFill>
                  <a:srgbClr val="FF0000"/>
                </a:solidFill>
              </a:rPr>
              <a:t>^</a:t>
            </a:r>
            <a:r>
              <a:rPr lang="el-GR" dirty="0" smtClean="0">
                <a:solidFill>
                  <a:srgbClr val="FF0000"/>
                </a:solidFill>
              </a:rPr>
              <a:t> </a:t>
            </a:r>
            <a:r>
              <a:rPr lang="en-US" dirty="0" smtClean="0">
                <a:solidFill>
                  <a:srgbClr val="FF0000"/>
                </a:solidFill>
              </a:rPr>
              <a:t>to be confined in 0</a:t>
            </a:r>
            <a:r>
              <a:rPr lang="it-IT" dirty="0" smtClean="0">
                <a:solidFill>
                  <a:srgbClr val="FF0000"/>
                </a:solidFill>
              </a:rPr>
              <a:t>&lt;=</a:t>
            </a:r>
            <a:r>
              <a:rPr lang="el-GR" dirty="0" smtClean="0">
                <a:solidFill>
                  <a:srgbClr val="FF0000"/>
                </a:solidFill>
              </a:rPr>
              <a:t>μ</a:t>
            </a:r>
            <a:r>
              <a:rPr lang="it-IT" baseline="30000" dirty="0" smtClean="0">
                <a:solidFill>
                  <a:srgbClr val="FF0000"/>
                </a:solidFill>
              </a:rPr>
              <a:t>^</a:t>
            </a:r>
            <a:r>
              <a:rPr lang="it-IT" dirty="0" smtClean="0">
                <a:solidFill>
                  <a:srgbClr val="FF0000"/>
                </a:solidFill>
              </a:rPr>
              <a:t>&lt;=</a:t>
            </a:r>
            <a:r>
              <a:rPr lang="el-GR" dirty="0" smtClean="0">
                <a:solidFill>
                  <a:srgbClr val="FF0000"/>
                </a:solidFill>
              </a:rPr>
              <a:t>μ</a:t>
            </a:r>
            <a:r>
              <a:rPr lang="it-IT" dirty="0" smtClean="0"/>
              <a:t>: </a:t>
            </a:r>
            <a:r>
              <a:rPr lang="it-IT" dirty="0" err="1" smtClean="0"/>
              <a:t>this</a:t>
            </a:r>
            <a:r>
              <a:rPr lang="it-IT" dirty="0" smtClean="0"/>
              <a:t> </a:t>
            </a:r>
            <a:r>
              <a:rPr lang="it-IT" dirty="0" err="1" smtClean="0"/>
              <a:t>avoids</a:t>
            </a:r>
            <a:r>
              <a:rPr lang="it-IT" dirty="0" smtClean="0"/>
              <a:t> negative </a:t>
            </a:r>
            <a:r>
              <a:rPr lang="it-IT" dirty="0" err="1" smtClean="0"/>
              <a:t>solutions</a:t>
            </a:r>
            <a:r>
              <a:rPr lang="it-IT" dirty="0" smtClean="0"/>
              <a:t> for the cross </a:t>
            </a:r>
            <a:r>
              <a:rPr lang="it-IT" dirty="0" err="1" smtClean="0"/>
              <a:t>section</a:t>
            </a:r>
            <a:r>
              <a:rPr lang="it-IT" dirty="0" smtClean="0"/>
              <a:t>, and </a:t>
            </a:r>
            <a:r>
              <a:rPr lang="it-IT" dirty="0" err="1" smtClean="0"/>
              <a:t>ensures</a:t>
            </a:r>
            <a:r>
              <a:rPr lang="it-IT" dirty="0" smtClean="0"/>
              <a:t> </a:t>
            </a:r>
            <a:r>
              <a:rPr lang="it-IT" dirty="0" err="1" smtClean="0"/>
              <a:t>that</a:t>
            </a:r>
            <a:r>
              <a:rPr lang="it-IT" dirty="0" smtClean="0"/>
              <a:t> best-</a:t>
            </a:r>
            <a:r>
              <a:rPr lang="it-IT" dirty="0" err="1" smtClean="0"/>
              <a:t>fit</a:t>
            </a:r>
            <a:r>
              <a:rPr lang="it-IT" dirty="0" smtClean="0"/>
              <a:t> </a:t>
            </a:r>
            <a:r>
              <a:rPr lang="it-IT" dirty="0" err="1" smtClean="0"/>
              <a:t>values</a:t>
            </a:r>
            <a:r>
              <a:rPr lang="it-IT" dirty="0" smtClean="0"/>
              <a:t> </a:t>
            </a:r>
            <a:r>
              <a:rPr lang="it-IT" i="1" dirty="0" err="1" smtClean="0"/>
              <a:t>above</a:t>
            </a:r>
            <a:r>
              <a:rPr lang="el-GR" dirty="0" smtClean="0"/>
              <a:t> </a:t>
            </a:r>
            <a:r>
              <a:rPr lang="en-US" dirty="0" smtClean="0"/>
              <a:t>the signal hypothesis </a:t>
            </a:r>
            <a:r>
              <a:rPr lang="el-GR" dirty="0" smtClean="0"/>
              <a:t>μ </a:t>
            </a:r>
            <a:r>
              <a:rPr lang="en-US" dirty="0" smtClean="0"/>
              <a:t>are not counted as evidence against it.</a:t>
            </a:r>
          </a:p>
          <a:p>
            <a:pPr>
              <a:buNone/>
            </a:pPr>
            <a:endParaRPr lang="en-US" dirty="0" smtClean="0"/>
          </a:p>
          <a:p>
            <a:pPr>
              <a:buNone/>
            </a:pPr>
            <a:r>
              <a:rPr lang="it-IT" dirty="0" smtClean="0"/>
              <a:t>3) ML </a:t>
            </a:r>
            <a:r>
              <a:rPr lang="it-IT" dirty="0" err="1" smtClean="0"/>
              <a:t>values</a:t>
            </a:r>
            <a:r>
              <a:rPr lang="it-IT" dirty="0" smtClean="0"/>
              <a:t> </a:t>
            </a:r>
            <a:r>
              <a:rPr lang="el-GR" dirty="0" smtClean="0"/>
              <a:t>θ</a:t>
            </a:r>
            <a:r>
              <a:rPr lang="el-GR" baseline="-25000" dirty="0" smtClean="0"/>
              <a:t>μ</a:t>
            </a:r>
            <a:r>
              <a:rPr lang="it-IT" baseline="30000" dirty="0" smtClean="0"/>
              <a:t>^</a:t>
            </a:r>
            <a:r>
              <a:rPr lang="it-IT" dirty="0" smtClean="0"/>
              <a:t> </a:t>
            </a:r>
            <a:r>
              <a:rPr lang="en-US" dirty="0" smtClean="0"/>
              <a:t>for H</a:t>
            </a:r>
            <a:r>
              <a:rPr lang="en-US" baseline="-25000" dirty="0" smtClean="0"/>
              <a:t>1</a:t>
            </a:r>
            <a:r>
              <a:rPr lang="en-US" dirty="0" smtClean="0"/>
              <a:t> and </a:t>
            </a:r>
            <a:r>
              <a:rPr lang="el-GR" dirty="0" smtClean="0"/>
              <a:t>θ</a:t>
            </a:r>
            <a:r>
              <a:rPr lang="it-IT" baseline="-25000" dirty="0" smtClean="0"/>
              <a:t>0</a:t>
            </a:r>
            <a:r>
              <a:rPr lang="it-IT" baseline="30000" dirty="0" smtClean="0"/>
              <a:t>^</a:t>
            </a:r>
            <a:r>
              <a:rPr lang="it-IT" dirty="0" smtClean="0"/>
              <a:t> for H</a:t>
            </a:r>
            <a:r>
              <a:rPr lang="it-IT" baseline="-25000" dirty="0" smtClean="0"/>
              <a:t>0</a:t>
            </a:r>
            <a:r>
              <a:rPr lang="it-IT" dirty="0" smtClean="0"/>
              <a:t> </a:t>
            </a:r>
          </a:p>
          <a:p>
            <a:pPr>
              <a:buNone/>
            </a:pPr>
            <a:r>
              <a:rPr lang="it-IT" dirty="0" smtClean="0"/>
              <a:t>	</a:t>
            </a:r>
            <a:r>
              <a:rPr lang="en-US" dirty="0" smtClean="0"/>
              <a:t>are then computed, given the data</a:t>
            </a:r>
          </a:p>
          <a:p>
            <a:pPr>
              <a:buNone/>
            </a:pPr>
            <a:r>
              <a:rPr lang="it-IT" dirty="0" smtClean="0"/>
              <a:t>	and </a:t>
            </a:r>
            <a:r>
              <a:rPr lang="el-GR" dirty="0" smtClean="0"/>
              <a:t>μ</a:t>
            </a:r>
            <a:r>
              <a:rPr lang="it-IT" dirty="0" smtClean="0"/>
              <a:t>=0 (</a:t>
            </a:r>
            <a:r>
              <a:rPr lang="it-IT" dirty="0" err="1" smtClean="0"/>
              <a:t>bgr-only</a:t>
            </a:r>
            <a:r>
              <a:rPr lang="it-IT" dirty="0" smtClean="0"/>
              <a:t>) and </a:t>
            </a:r>
            <a:r>
              <a:rPr lang="el-GR" dirty="0" smtClean="0"/>
              <a:t>μ&gt;0 </a:t>
            </a:r>
            <a:endParaRPr lang="en-US" dirty="0" smtClean="0"/>
          </a:p>
          <a:p>
            <a:pPr>
              <a:buNone/>
            </a:pPr>
            <a:r>
              <a:rPr lang="it-IT" dirty="0" smtClean="0"/>
              <a:t>4) Pseudo-data </a:t>
            </a:r>
            <a:r>
              <a:rPr lang="it-IT" dirty="0" err="1" smtClean="0"/>
              <a:t>is</a:t>
            </a:r>
            <a:r>
              <a:rPr lang="it-IT" dirty="0" smtClean="0"/>
              <a:t> </a:t>
            </a:r>
            <a:r>
              <a:rPr lang="it-IT" dirty="0" err="1" smtClean="0"/>
              <a:t>then</a:t>
            </a:r>
            <a:r>
              <a:rPr lang="it-IT" dirty="0" smtClean="0"/>
              <a:t> </a:t>
            </a:r>
            <a:r>
              <a:rPr lang="it-IT" dirty="0" err="1" smtClean="0"/>
              <a:t>generated</a:t>
            </a:r>
            <a:r>
              <a:rPr lang="it-IT" dirty="0" smtClean="0"/>
              <a:t> for the </a:t>
            </a:r>
          </a:p>
          <a:p>
            <a:pPr>
              <a:buNone/>
            </a:pPr>
            <a:r>
              <a:rPr lang="it-IT" dirty="0" smtClean="0"/>
              <a:t>	</a:t>
            </a:r>
            <a:r>
              <a:rPr lang="it-IT" dirty="0" err="1" smtClean="0"/>
              <a:t>two</a:t>
            </a:r>
            <a:r>
              <a:rPr lang="it-IT" dirty="0" smtClean="0"/>
              <a:t> </a:t>
            </a:r>
            <a:r>
              <a:rPr lang="it-IT" dirty="0" err="1" smtClean="0"/>
              <a:t>hypotheses</a:t>
            </a:r>
            <a:r>
              <a:rPr lang="it-IT" dirty="0" smtClean="0"/>
              <a:t>, </a:t>
            </a:r>
            <a:r>
              <a:rPr lang="it-IT" dirty="0" err="1" smtClean="0">
                <a:solidFill>
                  <a:srgbClr val="FF0000"/>
                </a:solidFill>
              </a:rPr>
              <a:t>using</a:t>
            </a:r>
            <a:r>
              <a:rPr lang="it-IT" dirty="0" smtClean="0">
                <a:solidFill>
                  <a:srgbClr val="FF0000"/>
                </a:solidFill>
              </a:rPr>
              <a:t> the </a:t>
            </a:r>
            <a:r>
              <a:rPr lang="it-IT" dirty="0" err="1" smtClean="0">
                <a:solidFill>
                  <a:srgbClr val="FF0000"/>
                </a:solidFill>
              </a:rPr>
              <a:t>above</a:t>
            </a:r>
            <a:r>
              <a:rPr lang="it-IT" dirty="0" smtClean="0">
                <a:solidFill>
                  <a:srgbClr val="FF0000"/>
                </a:solidFill>
              </a:rPr>
              <a:t> ML </a:t>
            </a:r>
          </a:p>
          <a:p>
            <a:pPr>
              <a:buNone/>
            </a:pPr>
            <a:r>
              <a:rPr lang="it-IT" dirty="0" smtClean="0">
                <a:solidFill>
                  <a:srgbClr val="FF0000"/>
                </a:solidFill>
              </a:rPr>
              <a:t>	</a:t>
            </a:r>
            <a:r>
              <a:rPr lang="it-IT" dirty="0" err="1" smtClean="0">
                <a:solidFill>
                  <a:srgbClr val="FF0000"/>
                </a:solidFill>
              </a:rPr>
              <a:t>estimates</a:t>
            </a:r>
            <a:r>
              <a:rPr lang="it-IT" dirty="0" smtClean="0">
                <a:solidFill>
                  <a:srgbClr val="FF0000"/>
                </a:solidFill>
              </a:rPr>
              <a:t> of the </a:t>
            </a:r>
            <a:r>
              <a:rPr lang="it-IT" dirty="0" err="1" smtClean="0">
                <a:solidFill>
                  <a:srgbClr val="FF0000"/>
                </a:solidFill>
              </a:rPr>
              <a:t>nuisance</a:t>
            </a:r>
            <a:r>
              <a:rPr lang="it-IT" dirty="0" smtClean="0">
                <a:solidFill>
                  <a:srgbClr val="FF0000"/>
                </a:solidFill>
              </a:rPr>
              <a:t> </a:t>
            </a:r>
            <a:r>
              <a:rPr lang="it-IT" dirty="0" err="1" smtClean="0">
                <a:solidFill>
                  <a:srgbClr val="FF0000"/>
                </a:solidFill>
              </a:rPr>
              <a:t>parameters</a:t>
            </a:r>
            <a:r>
              <a:rPr lang="it-IT" dirty="0" smtClean="0"/>
              <a:t>. </a:t>
            </a:r>
          </a:p>
          <a:p>
            <a:pPr>
              <a:buNone/>
            </a:pPr>
            <a:r>
              <a:rPr lang="it-IT" dirty="0" smtClean="0"/>
              <a:t>	With the data, </a:t>
            </a:r>
            <a:r>
              <a:rPr lang="it-IT" dirty="0" err="1" smtClean="0"/>
              <a:t>one</a:t>
            </a:r>
            <a:r>
              <a:rPr lang="it-IT" dirty="0" smtClean="0"/>
              <a:t> </a:t>
            </a:r>
            <a:r>
              <a:rPr lang="it-IT" dirty="0" err="1" smtClean="0"/>
              <a:t>constructs</a:t>
            </a:r>
            <a:r>
              <a:rPr lang="it-IT" dirty="0" smtClean="0"/>
              <a:t> the pdf </a:t>
            </a:r>
          </a:p>
          <a:p>
            <a:pPr>
              <a:buNone/>
            </a:pPr>
            <a:r>
              <a:rPr lang="it-IT" dirty="0" smtClean="0"/>
              <a:t>	of the test </a:t>
            </a:r>
            <a:r>
              <a:rPr lang="it-IT" dirty="0" err="1" smtClean="0"/>
              <a:t>statistic</a:t>
            </a:r>
            <a:r>
              <a:rPr lang="it-IT" dirty="0" smtClean="0"/>
              <a:t> </a:t>
            </a:r>
            <a:r>
              <a:rPr lang="it-IT" dirty="0" err="1" smtClean="0"/>
              <a:t>given</a:t>
            </a:r>
            <a:r>
              <a:rPr lang="it-IT" dirty="0" smtClean="0"/>
              <a:t> a </a:t>
            </a:r>
            <a:r>
              <a:rPr lang="it-IT" dirty="0" err="1" smtClean="0"/>
              <a:t>signal</a:t>
            </a:r>
            <a:r>
              <a:rPr lang="it-IT" dirty="0" smtClean="0"/>
              <a:t> of </a:t>
            </a:r>
          </a:p>
          <a:p>
            <a:pPr>
              <a:buNone/>
            </a:pPr>
            <a:r>
              <a:rPr lang="it-IT" dirty="0" smtClean="0"/>
              <a:t>	</a:t>
            </a:r>
            <a:r>
              <a:rPr lang="it-IT" dirty="0" err="1" smtClean="0"/>
              <a:t>strength</a:t>
            </a:r>
            <a:r>
              <a:rPr lang="it-IT" dirty="0" smtClean="0"/>
              <a:t> </a:t>
            </a:r>
            <a:r>
              <a:rPr lang="el-GR" dirty="0" smtClean="0"/>
              <a:t>μ</a:t>
            </a:r>
            <a:r>
              <a:rPr lang="it-IT" dirty="0" smtClean="0"/>
              <a:t>  (H</a:t>
            </a:r>
            <a:r>
              <a:rPr lang="it-IT" baseline="-25000" dirty="0" smtClean="0"/>
              <a:t>1</a:t>
            </a:r>
            <a:r>
              <a:rPr lang="it-IT" dirty="0" smtClean="0"/>
              <a:t>) and </a:t>
            </a:r>
            <a:r>
              <a:rPr lang="el-GR" dirty="0" smtClean="0"/>
              <a:t>μ</a:t>
            </a:r>
            <a:r>
              <a:rPr lang="it-IT" dirty="0" smtClean="0"/>
              <a:t>=0 (H</a:t>
            </a:r>
            <a:r>
              <a:rPr lang="it-IT" baseline="-25000" dirty="0" smtClean="0"/>
              <a:t>0</a:t>
            </a:r>
            <a:r>
              <a:rPr lang="it-IT" dirty="0" smtClean="0"/>
              <a:t>). </a:t>
            </a:r>
            <a:r>
              <a:rPr lang="it-IT" u="sng" dirty="0" err="1" smtClean="0"/>
              <a:t>This</a:t>
            </a:r>
            <a:r>
              <a:rPr lang="it-IT" u="sng" dirty="0" smtClean="0"/>
              <a:t> way</a:t>
            </a:r>
          </a:p>
          <a:p>
            <a:pPr>
              <a:buNone/>
            </a:pPr>
            <a:r>
              <a:rPr lang="it-IT" u="sng" dirty="0" smtClean="0"/>
              <a:t>	</a:t>
            </a:r>
            <a:r>
              <a:rPr lang="it-IT" u="sng" dirty="0" err="1" smtClean="0"/>
              <a:t>has</a:t>
            </a:r>
            <a:r>
              <a:rPr lang="it-IT" u="sng" dirty="0" smtClean="0"/>
              <a:t> </a:t>
            </a:r>
            <a:r>
              <a:rPr lang="it-IT" u="sng" dirty="0" err="1" smtClean="0"/>
              <a:t>good</a:t>
            </a:r>
            <a:r>
              <a:rPr lang="it-IT" u="sng" dirty="0" smtClean="0"/>
              <a:t> </a:t>
            </a:r>
            <a:r>
              <a:rPr lang="it-IT" u="sng" dirty="0" err="1" smtClean="0"/>
              <a:t>coverage</a:t>
            </a:r>
            <a:r>
              <a:rPr lang="it-IT" u="sng" dirty="0" smtClean="0"/>
              <a:t> </a:t>
            </a:r>
            <a:r>
              <a:rPr lang="it-IT" u="sng" dirty="0" err="1" smtClean="0"/>
              <a:t>properties</a:t>
            </a:r>
            <a:r>
              <a:rPr lang="it-IT" u="sng" dirty="0" smtClean="0"/>
              <a:t>.</a:t>
            </a:r>
            <a:endParaRPr lang="en-US" u="sng" dirty="0" smtClean="0"/>
          </a:p>
          <a:p>
            <a:pPr>
              <a:buNone/>
            </a:pPr>
            <a:endParaRPr lang="en-US" dirty="0"/>
          </a:p>
        </p:txBody>
      </p:sp>
      <p:pic>
        <p:nvPicPr>
          <p:cNvPr id="290819" name="Picture 3"/>
          <p:cNvPicPr>
            <a:picLocks noChangeAspect="1" noChangeArrowheads="1"/>
          </p:cNvPicPr>
          <p:nvPr/>
        </p:nvPicPr>
        <p:blipFill>
          <a:blip r:embed="rId2" cstate="print"/>
          <a:srcRect/>
          <a:stretch>
            <a:fillRect/>
          </a:stretch>
        </p:blipFill>
        <p:spPr bwMode="auto">
          <a:xfrm>
            <a:off x="5148064" y="332656"/>
            <a:ext cx="2897465" cy="936104"/>
          </a:xfrm>
          <a:prstGeom prst="rect">
            <a:avLst/>
          </a:prstGeom>
          <a:noFill/>
          <a:ln w="9525">
            <a:noFill/>
            <a:miter lim="800000"/>
            <a:headEnd/>
            <a:tailEnd/>
          </a:ln>
        </p:spPr>
      </p:pic>
      <p:pic>
        <p:nvPicPr>
          <p:cNvPr id="290820" name="Picture 4"/>
          <p:cNvPicPr>
            <a:picLocks noChangeAspect="1" noChangeArrowheads="1"/>
          </p:cNvPicPr>
          <p:nvPr/>
        </p:nvPicPr>
        <p:blipFill>
          <a:blip r:embed="rId3" cstate="print"/>
          <a:srcRect/>
          <a:stretch>
            <a:fillRect/>
          </a:stretch>
        </p:blipFill>
        <p:spPr bwMode="auto">
          <a:xfrm>
            <a:off x="4716016" y="3978991"/>
            <a:ext cx="4427984" cy="2879010"/>
          </a:xfrm>
          <a:prstGeom prst="rect">
            <a:avLst/>
          </a:prstGeom>
          <a:noFill/>
          <a:ln w="9525">
            <a:noFill/>
            <a:miter lim="800000"/>
            <a:headEnd/>
            <a:tailEnd/>
          </a:ln>
        </p:spPr>
      </p:pic>
    </p:spTree>
    <p:extLst>
      <p:ext uri="{BB962C8B-B14F-4D97-AF65-F5344CB8AC3E}">
        <p14:creationId xmlns:p14="http://schemas.microsoft.com/office/powerpoint/2010/main" val="20446021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332656"/>
            <a:ext cx="8784976" cy="6525344"/>
          </a:xfrm>
        </p:spPr>
        <p:txBody>
          <a:bodyPr>
            <a:normAutofit fontScale="55000" lnSpcReduction="20000"/>
          </a:bodyPr>
          <a:lstStyle/>
          <a:p>
            <a:pPr>
              <a:buNone/>
            </a:pPr>
            <a:r>
              <a:rPr lang="it-IT" dirty="0" smtClean="0"/>
              <a:t>5) With the pseudo-data </a:t>
            </a:r>
            <a:r>
              <a:rPr lang="it-IT" dirty="0" err="1" smtClean="0"/>
              <a:t>one</a:t>
            </a:r>
            <a:r>
              <a:rPr lang="it-IT" dirty="0" smtClean="0"/>
              <a:t> can </a:t>
            </a:r>
            <a:r>
              <a:rPr lang="it-IT" dirty="0" err="1" smtClean="0"/>
              <a:t>then</a:t>
            </a:r>
            <a:r>
              <a:rPr lang="it-IT" dirty="0" smtClean="0"/>
              <a:t> compute the </a:t>
            </a:r>
            <a:r>
              <a:rPr lang="it-IT" dirty="0" err="1" smtClean="0"/>
              <a:t>integrals</a:t>
            </a:r>
            <a:r>
              <a:rPr lang="it-IT" dirty="0" smtClean="0"/>
              <a:t> </a:t>
            </a:r>
            <a:r>
              <a:rPr lang="it-IT" dirty="0" err="1" smtClean="0"/>
              <a:t>defining</a:t>
            </a:r>
            <a:r>
              <a:rPr lang="it-IT" dirty="0" smtClean="0"/>
              <a:t> p-</a:t>
            </a:r>
            <a:r>
              <a:rPr lang="it-IT" dirty="0" err="1" smtClean="0"/>
              <a:t>values</a:t>
            </a:r>
            <a:r>
              <a:rPr lang="it-IT" dirty="0" smtClean="0"/>
              <a:t> for the </a:t>
            </a:r>
            <a:r>
              <a:rPr lang="it-IT" dirty="0" err="1" smtClean="0"/>
              <a:t>two</a:t>
            </a:r>
            <a:r>
              <a:rPr lang="it-IT" dirty="0" smtClean="0"/>
              <a:t> </a:t>
            </a:r>
            <a:r>
              <a:rPr lang="it-IT" dirty="0" err="1" smtClean="0"/>
              <a:t>hypotheses</a:t>
            </a:r>
            <a:r>
              <a:rPr lang="it-IT" dirty="0" smtClean="0"/>
              <a:t>. For the </a:t>
            </a:r>
            <a:r>
              <a:rPr lang="it-IT" dirty="0" err="1" smtClean="0"/>
              <a:t>signal</a:t>
            </a:r>
            <a:r>
              <a:rPr lang="it-IT" dirty="0" smtClean="0"/>
              <a:t> plus background </a:t>
            </a:r>
            <a:r>
              <a:rPr lang="it-IT" dirty="0" err="1" smtClean="0"/>
              <a:t>hypothesis</a:t>
            </a:r>
            <a:r>
              <a:rPr lang="it-IT" dirty="0" smtClean="0"/>
              <a:t> H</a:t>
            </a:r>
            <a:r>
              <a:rPr lang="it-IT" baseline="-25000" dirty="0" smtClean="0"/>
              <a:t>1</a:t>
            </a:r>
            <a:r>
              <a:rPr lang="it-IT" dirty="0" smtClean="0"/>
              <a:t> </a:t>
            </a:r>
            <a:r>
              <a:rPr lang="it-IT" dirty="0" err="1" smtClean="0"/>
              <a:t>one</a:t>
            </a:r>
            <a:r>
              <a:rPr lang="it-IT" dirty="0" smtClean="0"/>
              <a:t> </a:t>
            </a:r>
            <a:r>
              <a:rPr lang="it-IT" dirty="0" err="1" smtClean="0"/>
              <a:t>has</a:t>
            </a:r>
            <a:endParaRPr lang="it-IT" dirty="0" smtClean="0"/>
          </a:p>
          <a:p>
            <a:endParaRPr lang="it-IT" dirty="0" smtClean="0"/>
          </a:p>
          <a:p>
            <a:endParaRPr lang="it-IT" dirty="0" smtClean="0"/>
          </a:p>
          <a:p>
            <a:endParaRPr lang="it-IT" dirty="0" smtClean="0"/>
          </a:p>
          <a:p>
            <a:endParaRPr lang="it-IT" dirty="0" smtClean="0"/>
          </a:p>
          <a:p>
            <a:pPr>
              <a:buNone/>
            </a:pPr>
            <a:r>
              <a:rPr lang="it-IT" dirty="0" smtClean="0"/>
              <a:t>	and for the </a:t>
            </a:r>
            <a:r>
              <a:rPr lang="it-IT" dirty="0" err="1" smtClean="0"/>
              <a:t>null</a:t>
            </a:r>
            <a:r>
              <a:rPr lang="it-IT" dirty="0" smtClean="0"/>
              <a:t>, background-</a:t>
            </a:r>
            <a:r>
              <a:rPr lang="it-IT" dirty="0" err="1" smtClean="0"/>
              <a:t>only</a:t>
            </a:r>
            <a:r>
              <a:rPr lang="it-IT" dirty="0" smtClean="0"/>
              <a:t> H</a:t>
            </a:r>
            <a:r>
              <a:rPr lang="it-IT" baseline="-25000" dirty="0" smtClean="0"/>
              <a:t>0</a:t>
            </a:r>
            <a:r>
              <a:rPr lang="it-IT" dirty="0" smtClean="0"/>
              <a:t> </a:t>
            </a:r>
            <a:r>
              <a:rPr lang="it-IT" dirty="0" err="1" smtClean="0"/>
              <a:t>one</a:t>
            </a:r>
            <a:r>
              <a:rPr lang="it-IT" dirty="0" smtClean="0"/>
              <a:t> </a:t>
            </a:r>
            <a:r>
              <a:rPr lang="it-IT" dirty="0" err="1" smtClean="0"/>
              <a:t>has</a:t>
            </a:r>
            <a:endParaRPr lang="it-IT" dirty="0" smtClean="0"/>
          </a:p>
          <a:p>
            <a:pPr>
              <a:buNone/>
            </a:pPr>
            <a:endParaRPr lang="it-IT" dirty="0" smtClean="0"/>
          </a:p>
          <a:p>
            <a:pPr>
              <a:buNone/>
            </a:pPr>
            <a:endParaRPr lang="it-IT" dirty="0" smtClean="0"/>
          </a:p>
          <a:p>
            <a:pPr>
              <a:buNone/>
            </a:pPr>
            <a:r>
              <a:rPr lang="it-IT" dirty="0" smtClean="0"/>
              <a:t>	</a:t>
            </a:r>
          </a:p>
          <a:p>
            <a:pPr>
              <a:buNone/>
            </a:pPr>
            <a:endParaRPr lang="it-IT" dirty="0" smtClean="0"/>
          </a:p>
          <a:p>
            <a:pPr>
              <a:buNone/>
            </a:pPr>
            <a:r>
              <a:rPr lang="it-IT" dirty="0" smtClean="0"/>
              <a:t>6) </a:t>
            </a:r>
            <a:r>
              <a:rPr lang="it-IT" dirty="0" err="1" smtClean="0"/>
              <a:t>Finally</a:t>
            </a:r>
            <a:r>
              <a:rPr lang="it-IT" dirty="0" smtClean="0"/>
              <a:t> </a:t>
            </a:r>
            <a:r>
              <a:rPr lang="it-IT" dirty="0" err="1" smtClean="0"/>
              <a:t>one</a:t>
            </a:r>
            <a:r>
              <a:rPr lang="it-IT" dirty="0" smtClean="0"/>
              <a:t> can compute the </a:t>
            </a:r>
            <a:r>
              <a:rPr lang="it-IT" dirty="0" err="1" smtClean="0"/>
              <a:t>value</a:t>
            </a:r>
            <a:r>
              <a:rPr lang="it-IT" dirty="0" smtClean="0"/>
              <a:t> </a:t>
            </a:r>
            <a:r>
              <a:rPr lang="it-IT" dirty="0" err="1" smtClean="0"/>
              <a:t>called</a:t>
            </a:r>
            <a:r>
              <a:rPr lang="it-IT" dirty="0" smtClean="0"/>
              <a:t> </a:t>
            </a:r>
            <a:r>
              <a:rPr lang="it-IT" dirty="0" err="1" smtClean="0"/>
              <a:t>CL</a:t>
            </a:r>
            <a:r>
              <a:rPr lang="it-IT" baseline="-25000" dirty="0" err="1" smtClean="0"/>
              <a:t>s</a:t>
            </a:r>
            <a:r>
              <a:rPr lang="it-IT" dirty="0" smtClean="0"/>
              <a:t> </a:t>
            </a:r>
            <a:r>
              <a:rPr lang="it-IT" dirty="0" err="1" smtClean="0"/>
              <a:t>as</a:t>
            </a:r>
            <a:r>
              <a:rPr lang="it-IT" dirty="0" smtClean="0"/>
              <a:t> </a:t>
            </a:r>
          </a:p>
          <a:p>
            <a:pPr>
              <a:buNone/>
            </a:pPr>
            <a:endParaRPr lang="it-IT" dirty="0" smtClean="0"/>
          </a:p>
          <a:p>
            <a:pPr>
              <a:buNone/>
            </a:pPr>
            <a:r>
              <a:rPr lang="it-IT" dirty="0" smtClean="0"/>
              <a:t>		</a:t>
            </a:r>
            <a:r>
              <a:rPr lang="el-GR" dirty="0" smtClean="0"/>
              <a:t>	</a:t>
            </a:r>
            <a:r>
              <a:rPr lang="it-IT" dirty="0" err="1" smtClean="0"/>
              <a:t>CL</a:t>
            </a:r>
            <a:r>
              <a:rPr lang="it-IT" baseline="-25000" dirty="0" err="1" smtClean="0"/>
              <a:t>s</a:t>
            </a:r>
            <a:r>
              <a:rPr lang="it-IT" dirty="0" smtClean="0"/>
              <a:t> = p</a:t>
            </a:r>
            <a:r>
              <a:rPr lang="el-GR" baseline="-25000" dirty="0" smtClean="0"/>
              <a:t>μ</a:t>
            </a:r>
            <a:r>
              <a:rPr lang="it-IT" dirty="0" smtClean="0"/>
              <a:t>/(1-p</a:t>
            </a:r>
            <a:r>
              <a:rPr lang="it-IT" baseline="-25000" dirty="0" smtClean="0"/>
              <a:t>b</a:t>
            </a:r>
            <a:r>
              <a:rPr lang="it-IT" dirty="0" smtClean="0"/>
              <a:t>)</a:t>
            </a:r>
          </a:p>
          <a:p>
            <a:pPr>
              <a:buNone/>
            </a:pPr>
            <a:endParaRPr lang="it-IT" dirty="0" smtClean="0"/>
          </a:p>
          <a:p>
            <a:pPr>
              <a:buNone/>
            </a:pPr>
            <a:r>
              <a:rPr lang="it-IT" dirty="0" smtClean="0"/>
              <a:t>	</a:t>
            </a:r>
            <a:r>
              <a:rPr lang="it-IT" dirty="0" err="1" smtClean="0">
                <a:solidFill>
                  <a:srgbClr val="FF0000"/>
                </a:solidFill>
              </a:rPr>
              <a:t>CL</a:t>
            </a:r>
            <a:r>
              <a:rPr lang="it-IT" baseline="-25000" dirty="0" err="1" smtClean="0">
                <a:solidFill>
                  <a:srgbClr val="FF0000"/>
                </a:solidFill>
              </a:rPr>
              <a:t>s</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thus</a:t>
            </a:r>
            <a:r>
              <a:rPr lang="it-IT" dirty="0" smtClean="0">
                <a:solidFill>
                  <a:srgbClr val="FF0000"/>
                </a:solidFill>
              </a:rPr>
              <a:t> a “</a:t>
            </a:r>
            <a:r>
              <a:rPr lang="it-IT" dirty="0" err="1" smtClean="0">
                <a:solidFill>
                  <a:srgbClr val="FF0000"/>
                </a:solidFill>
              </a:rPr>
              <a:t>modified</a:t>
            </a:r>
            <a:r>
              <a:rPr lang="it-IT" dirty="0" smtClean="0">
                <a:solidFill>
                  <a:srgbClr val="FF0000"/>
                </a:solidFill>
              </a:rPr>
              <a:t>” p-</a:t>
            </a:r>
            <a:r>
              <a:rPr lang="it-IT" dirty="0" err="1" smtClean="0">
                <a:solidFill>
                  <a:srgbClr val="FF0000"/>
                </a:solidFill>
              </a:rPr>
              <a:t>value</a:t>
            </a:r>
            <a:r>
              <a:rPr lang="it-IT" dirty="0" smtClean="0"/>
              <a:t>, in the </a:t>
            </a:r>
            <a:r>
              <a:rPr lang="it-IT" dirty="0" err="1" smtClean="0"/>
              <a:t>sense</a:t>
            </a:r>
            <a:r>
              <a:rPr lang="it-IT" dirty="0" smtClean="0"/>
              <a:t> </a:t>
            </a:r>
            <a:r>
              <a:rPr lang="it-IT" dirty="0" err="1" smtClean="0"/>
              <a:t>that</a:t>
            </a:r>
            <a:r>
              <a:rPr lang="it-IT" dirty="0" smtClean="0"/>
              <a:t> </a:t>
            </a:r>
            <a:r>
              <a:rPr lang="it-IT" dirty="0" err="1" smtClean="0"/>
              <a:t>it</a:t>
            </a:r>
            <a:r>
              <a:rPr lang="it-IT" dirty="0" smtClean="0"/>
              <a:t> </a:t>
            </a:r>
            <a:r>
              <a:rPr lang="it-IT" dirty="0" err="1" smtClean="0"/>
              <a:t>describes</a:t>
            </a:r>
            <a:r>
              <a:rPr lang="it-IT" dirty="0" smtClean="0"/>
              <a:t> </a:t>
            </a:r>
            <a:r>
              <a:rPr lang="it-IT" dirty="0" err="1" smtClean="0"/>
              <a:t>how</a:t>
            </a:r>
            <a:r>
              <a:rPr lang="it-IT" dirty="0" smtClean="0"/>
              <a:t> </a:t>
            </a:r>
            <a:r>
              <a:rPr lang="it-IT" dirty="0" err="1" smtClean="0"/>
              <a:t>likely</a:t>
            </a:r>
            <a:r>
              <a:rPr lang="it-IT" dirty="0" smtClean="0"/>
              <a:t> </a:t>
            </a:r>
            <a:r>
              <a:rPr lang="it-IT" dirty="0" err="1" smtClean="0"/>
              <a:t>it</a:t>
            </a:r>
            <a:r>
              <a:rPr lang="it-IT" dirty="0" smtClean="0"/>
              <a:t> </a:t>
            </a:r>
            <a:r>
              <a:rPr lang="it-IT" dirty="0" err="1" smtClean="0"/>
              <a:t>is</a:t>
            </a:r>
            <a:r>
              <a:rPr lang="it-IT" dirty="0" smtClean="0"/>
              <a:t> </a:t>
            </a:r>
            <a:r>
              <a:rPr lang="it-IT" dirty="0" err="1" smtClean="0"/>
              <a:t>that</a:t>
            </a:r>
            <a:r>
              <a:rPr lang="it-IT" dirty="0" smtClean="0"/>
              <a:t> the </a:t>
            </a:r>
            <a:r>
              <a:rPr lang="it-IT" dirty="0" err="1" smtClean="0"/>
              <a:t>value</a:t>
            </a:r>
            <a:r>
              <a:rPr lang="it-IT" dirty="0" smtClean="0"/>
              <a:t> of test </a:t>
            </a:r>
            <a:r>
              <a:rPr lang="it-IT" dirty="0" err="1" smtClean="0"/>
              <a:t>statistic</a:t>
            </a:r>
            <a:r>
              <a:rPr lang="it-IT" dirty="0" smtClean="0"/>
              <a:t> </a:t>
            </a:r>
            <a:r>
              <a:rPr lang="it-IT" dirty="0" err="1" smtClean="0"/>
              <a:t>is</a:t>
            </a:r>
            <a:r>
              <a:rPr lang="it-IT" dirty="0" smtClean="0"/>
              <a:t> </a:t>
            </a:r>
            <a:r>
              <a:rPr lang="it-IT" dirty="0" err="1" smtClean="0"/>
              <a:t>observed</a:t>
            </a:r>
            <a:r>
              <a:rPr lang="it-IT" dirty="0" smtClean="0"/>
              <a:t> under the alternative </a:t>
            </a:r>
            <a:r>
              <a:rPr lang="it-IT" dirty="0" err="1" smtClean="0"/>
              <a:t>hypothesis</a:t>
            </a:r>
            <a:r>
              <a:rPr lang="it-IT" dirty="0" smtClean="0"/>
              <a:t> </a:t>
            </a:r>
            <a:r>
              <a:rPr lang="it-IT" dirty="0" smtClean="0">
                <a:solidFill>
                  <a:srgbClr val="FF0000"/>
                </a:solidFill>
              </a:rPr>
              <a:t>by </a:t>
            </a:r>
            <a:r>
              <a:rPr lang="it-IT" dirty="0" err="1" smtClean="0">
                <a:solidFill>
                  <a:srgbClr val="FF0000"/>
                </a:solidFill>
              </a:rPr>
              <a:t>also</a:t>
            </a:r>
            <a:r>
              <a:rPr lang="it-IT" dirty="0" smtClean="0">
                <a:solidFill>
                  <a:srgbClr val="FF0000"/>
                </a:solidFill>
              </a:rPr>
              <a:t> </a:t>
            </a:r>
            <a:r>
              <a:rPr lang="it-IT" dirty="0" err="1" smtClean="0">
                <a:solidFill>
                  <a:srgbClr val="FF0000"/>
                </a:solidFill>
              </a:rPr>
              <a:t>accounting</a:t>
            </a:r>
            <a:r>
              <a:rPr lang="it-IT" dirty="0" smtClean="0">
                <a:solidFill>
                  <a:srgbClr val="FF0000"/>
                </a:solidFill>
              </a:rPr>
              <a:t> for </a:t>
            </a:r>
            <a:r>
              <a:rPr lang="it-IT" dirty="0" err="1" smtClean="0">
                <a:solidFill>
                  <a:srgbClr val="FF0000"/>
                </a:solidFill>
              </a:rPr>
              <a:t>how</a:t>
            </a:r>
            <a:r>
              <a:rPr lang="it-IT" dirty="0" smtClean="0">
                <a:solidFill>
                  <a:srgbClr val="FF0000"/>
                </a:solidFill>
              </a:rPr>
              <a:t> </a:t>
            </a:r>
            <a:r>
              <a:rPr lang="it-IT" dirty="0" err="1" smtClean="0">
                <a:solidFill>
                  <a:srgbClr val="FF0000"/>
                </a:solidFill>
              </a:rPr>
              <a:t>likely</a:t>
            </a:r>
            <a:r>
              <a:rPr lang="it-IT" dirty="0" smtClean="0">
                <a:solidFill>
                  <a:srgbClr val="FF0000"/>
                </a:solidFill>
              </a:rPr>
              <a:t> the </a:t>
            </a:r>
            <a:r>
              <a:rPr lang="it-IT" dirty="0" err="1" smtClean="0">
                <a:solidFill>
                  <a:srgbClr val="FF0000"/>
                </a:solidFill>
              </a:rPr>
              <a:t>null</a:t>
            </a:r>
            <a:r>
              <a:rPr lang="it-IT" dirty="0" smtClean="0">
                <a:solidFill>
                  <a:srgbClr val="FF0000"/>
                </a:solidFill>
              </a:rPr>
              <a:t> </a:t>
            </a:r>
            <a:r>
              <a:rPr lang="it-IT" dirty="0" err="1" smtClean="0">
                <a:solidFill>
                  <a:srgbClr val="FF0000"/>
                </a:solidFill>
              </a:rPr>
              <a:t>is</a:t>
            </a:r>
            <a:r>
              <a:rPr lang="it-IT" dirty="0" smtClean="0"/>
              <a:t>: </a:t>
            </a:r>
            <a:r>
              <a:rPr lang="it-IT" dirty="0" smtClean="0">
                <a:solidFill>
                  <a:srgbClr val="0070C0"/>
                </a:solidFill>
              </a:rPr>
              <a:t>the </a:t>
            </a:r>
            <a:r>
              <a:rPr lang="it-IT" dirty="0" err="1" smtClean="0">
                <a:solidFill>
                  <a:srgbClr val="0070C0"/>
                </a:solidFill>
              </a:rPr>
              <a:t>drawing</a:t>
            </a:r>
            <a:r>
              <a:rPr lang="it-IT" dirty="0" smtClean="0">
                <a:solidFill>
                  <a:srgbClr val="0070C0"/>
                </a:solidFill>
              </a:rPr>
              <a:t> </a:t>
            </a:r>
            <a:r>
              <a:rPr lang="it-IT" dirty="0" err="1" smtClean="0">
                <a:solidFill>
                  <a:srgbClr val="0070C0"/>
                </a:solidFill>
              </a:rPr>
              <a:t>incorrect</a:t>
            </a:r>
            <a:r>
              <a:rPr lang="it-IT" dirty="0" smtClean="0">
                <a:solidFill>
                  <a:srgbClr val="0070C0"/>
                </a:solidFill>
              </a:rPr>
              <a:t> </a:t>
            </a:r>
            <a:r>
              <a:rPr lang="it-IT" dirty="0" err="1" smtClean="0">
                <a:solidFill>
                  <a:srgbClr val="0070C0"/>
                </a:solidFill>
              </a:rPr>
              <a:t>inferences</a:t>
            </a:r>
            <a:r>
              <a:rPr lang="it-IT" dirty="0" smtClean="0">
                <a:solidFill>
                  <a:srgbClr val="0070C0"/>
                </a:solidFill>
              </a:rPr>
              <a:t> </a:t>
            </a:r>
            <a:r>
              <a:rPr lang="it-IT" dirty="0" err="1" smtClean="0">
                <a:solidFill>
                  <a:srgbClr val="0070C0"/>
                </a:solidFill>
              </a:rPr>
              <a:t>based</a:t>
            </a:r>
            <a:r>
              <a:rPr lang="it-IT" dirty="0" smtClean="0">
                <a:solidFill>
                  <a:srgbClr val="0070C0"/>
                </a:solidFill>
              </a:rPr>
              <a:t> on </a:t>
            </a:r>
            <a:r>
              <a:rPr lang="it-IT" dirty="0" err="1" smtClean="0">
                <a:solidFill>
                  <a:srgbClr val="0070C0"/>
                </a:solidFill>
              </a:rPr>
              <a:t>extreme</a:t>
            </a:r>
            <a:r>
              <a:rPr lang="it-IT" dirty="0" smtClean="0">
                <a:solidFill>
                  <a:srgbClr val="0070C0"/>
                </a:solidFill>
              </a:rPr>
              <a:t> </a:t>
            </a:r>
            <a:r>
              <a:rPr lang="it-IT" dirty="0" err="1" smtClean="0">
                <a:solidFill>
                  <a:srgbClr val="0070C0"/>
                </a:solidFill>
              </a:rPr>
              <a:t>values</a:t>
            </a:r>
            <a:r>
              <a:rPr lang="it-IT" dirty="0" smtClean="0">
                <a:solidFill>
                  <a:srgbClr val="0070C0"/>
                </a:solidFill>
              </a:rPr>
              <a:t> of p</a:t>
            </a:r>
            <a:r>
              <a:rPr lang="el-GR" baseline="-25000" dirty="0" smtClean="0">
                <a:solidFill>
                  <a:srgbClr val="0070C0"/>
                </a:solidFill>
              </a:rPr>
              <a:t>μ</a:t>
            </a:r>
            <a:r>
              <a:rPr lang="it-IT" dirty="0" smtClean="0">
                <a:solidFill>
                  <a:srgbClr val="0070C0"/>
                </a:solidFill>
              </a:rPr>
              <a:t> </a:t>
            </a:r>
            <a:r>
              <a:rPr lang="it-IT" dirty="0" err="1" smtClean="0">
                <a:solidFill>
                  <a:srgbClr val="0070C0"/>
                </a:solidFill>
              </a:rPr>
              <a:t>is</a:t>
            </a:r>
            <a:r>
              <a:rPr lang="it-IT" dirty="0" smtClean="0">
                <a:solidFill>
                  <a:srgbClr val="0070C0"/>
                </a:solidFill>
              </a:rPr>
              <a:t> “</a:t>
            </a:r>
            <a:r>
              <a:rPr lang="it-IT" dirty="0" err="1" smtClean="0">
                <a:solidFill>
                  <a:srgbClr val="0070C0"/>
                </a:solidFill>
              </a:rPr>
              <a:t>damped</a:t>
            </a:r>
            <a:r>
              <a:rPr lang="it-IT" dirty="0" smtClean="0">
                <a:solidFill>
                  <a:srgbClr val="0070C0"/>
                </a:solidFill>
              </a:rPr>
              <a:t>”, and </a:t>
            </a:r>
            <a:r>
              <a:rPr lang="it-IT" dirty="0" err="1" smtClean="0">
                <a:solidFill>
                  <a:srgbClr val="0070C0"/>
                </a:solidFill>
              </a:rPr>
              <a:t>cases</a:t>
            </a:r>
            <a:r>
              <a:rPr lang="it-IT" dirty="0" smtClean="0">
                <a:solidFill>
                  <a:srgbClr val="0070C0"/>
                </a:solidFill>
              </a:rPr>
              <a:t> </a:t>
            </a:r>
            <a:r>
              <a:rPr lang="it-IT" dirty="0" err="1" smtClean="0">
                <a:solidFill>
                  <a:srgbClr val="0070C0"/>
                </a:solidFill>
              </a:rPr>
              <a:t>when</a:t>
            </a:r>
            <a:r>
              <a:rPr lang="it-IT" dirty="0" smtClean="0">
                <a:solidFill>
                  <a:srgbClr val="0070C0"/>
                </a:solidFill>
              </a:rPr>
              <a:t> </a:t>
            </a:r>
            <a:r>
              <a:rPr lang="it-IT" dirty="0" err="1" smtClean="0">
                <a:solidFill>
                  <a:srgbClr val="0070C0"/>
                </a:solidFill>
              </a:rPr>
              <a:t>one</a:t>
            </a:r>
            <a:r>
              <a:rPr lang="it-IT" dirty="0" smtClean="0">
                <a:solidFill>
                  <a:srgbClr val="0070C0"/>
                </a:solidFill>
              </a:rPr>
              <a:t> </a:t>
            </a:r>
            <a:r>
              <a:rPr lang="it-IT" dirty="0" err="1" smtClean="0">
                <a:solidFill>
                  <a:srgbClr val="0070C0"/>
                </a:solidFill>
              </a:rPr>
              <a:t>has</a:t>
            </a:r>
            <a:r>
              <a:rPr lang="it-IT" dirty="0" smtClean="0">
                <a:solidFill>
                  <a:srgbClr val="0070C0"/>
                </a:solidFill>
              </a:rPr>
              <a:t> no </a:t>
            </a:r>
            <a:r>
              <a:rPr lang="it-IT" dirty="0" err="1" smtClean="0">
                <a:solidFill>
                  <a:srgbClr val="0070C0"/>
                </a:solidFill>
              </a:rPr>
              <a:t>real</a:t>
            </a:r>
            <a:r>
              <a:rPr lang="it-IT" dirty="0" smtClean="0">
                <a:solidFill>
                  <a:srgbClr val="0070C0"/>
                </a:solidFill>
              </a:rPr>
              <a:t> </a:t>
            </a:r>
            <a:r>
              <a:rPr lang="it-IT" dirty="0" err="1" smtClean="0">
                <a:solidFill>
                  <a:srgbClr val="0070C0"/>
                </a:solidFill>
              </a:rPr>
              <a:t>discriminating</a:t>
            </a:r>
            <a:r>
              <a:rPr lang="it-IT" dirty="0" smtClean="0">
                <a:solidFill>
                  <a:srgbClr val="0070C0"/>
                </a:solidFill>
              </a:rPr>
              <a:t> </a:t>
            </a:r>
            <a:r>
              <a:rPr lang="it-IT" dirty="0" err="1" smtClean="0">
                <a:solidFill>
                  <a:srgbClr val="0070C0"/>
                </a:solidFill>
              </a:rPr>
              <a:t>power</a:t>
            </a:r>
            <a:r>
              <a:rPr lang="it-IT" dirty="0" smtClean="0">
                <a:solidFill>
                  <a:srgbClr val="0070C0"/>
                </a:solidFill>
              </a:rPr>
              <a:t>, </a:t>
            </a:r>
            <a:r>
              <a:rPr lang="it-IT" dirty="0" err="1" smtClean="0">
                <a:solidFill>
                  <a:srgbClr val="0070C0"/>
                </a:solidFill>
              </a:rPr>
              <a:t>approaching</a:t>
            </a:r>
            <a:r>
              <a:rPr lang="it-IT" dirty="0" smtClean="0">
                <a:solidFill>
                  <a:srgbClr val="0070C0"/>
                </a:solidFill>
              </a:rPr>
              <a:t> the </a:t>
            </a:r>
            <a:r>
              <a:rPr lang="it-IT" dirty="0" err="1" smtClean="0">
                <a:solidFill>
                  <a:srgbClr val="0070C0"/>
                </a:solidFill>
              </a:rPr>
              <a:t>limit</a:t>
            </a:r>
            <a:r>
              <a:rPr lang="it-IT" dirty="0" smtClean="0">
                <a:solidFill>
                  <a:srgbClr val="0070C0"/>
                </a:solidFill>
              </a:rPr>
              <a:t> f(q|</a:t>
            </a:r>
            <a:r>
              <a:rPr lang="el-GR" dirty="0" smtClean="0">
                <a:solidFill>
                  <a:srgbClr val="0070C0"/>
                </a:solidFill>
              </a:rPr>
              <a:t>μ</a:t>
            </a:r>
            <a:r>
              <a:rPr lang="it-IT" dirty="0" smtClean="0">
                <a:solidFill>
                  <a:srgbClr val="0070C0"/>
                </a:solidFill>
              </a:rPr>
              <a:t>)=f(q|0)</a:t>
            </a:r>
            <a:r>
              <a:rPr lang="el-GR" dirty="0" smtClean="0">
                <a:solidFill>
                  <a:srgbClr val="0070C0"/>
                </a:solidFill>
              </a:rPr>
              <a:t>, </a:t>
            </a:r>
            <a:r>
              <a:rPr lang="it-IT" dirty="0" smtClean="0">
                <a:solidFill>
                  <a:srgbClr val="0070C0"/>
                </a:solidFill>
              </a:rPr>
              <a:t>are </a:t>
            </a:r>
            <a:r>
              <a:rPr lang="it-IT" dirty="0" err="1" smtClean="0">
                <a:solidFill>
                  <a:srgbClr val="0070C0"/>
                </a:solidFill>
              </a:rPr>
              <a:t>prevented</a:t>
            </a:r>
            <a:r>
              <a:rPr lang="it-IT" dirty="0" smtClean="0">
                <a:solidFill>
                  <a:srgbClr val="0070C0"/>
                </a:solidFill>
              </a:rPr>
              <a:t> from </a:t>
            </a:r>
            <a:r>
              <a:rPr lang="it-IT" dirty="0" err="1" smtClean="0">
                <a:solidFill>
                  <a:srgbClr val="0070C0"/>
                </a:solidFill>
              </a:rPr>
              <a:t>allowing</a:t>
            </a:r>
            <a:r>
              <a:rPr lang="it-IT" dirty="0" smtClean="0">
                <a:solidFill>
                  <a:srgbClr val="0070C0"/>
                </a:solidFill>
              </a:rPr>
              <a:t> to </a:t>
            </a:r>
            <a:r>
              <a:rPr lang="it-IT" dirty="0" err="1" smtClean="0">
                <a:solidFill>
                  <a:srgbClr val="0070C0"/>
                </a:solidFill>
              </a:rPr>
              <a:t>exclude</a:t>
            </a:r>
            <a:r>
              <a:rPr lang="it-IT" dirty="0" smtClean="0">
                <a:solidFill>
                  <a:srgbClr val="0070C0"/>
                </a:solidFill>
              </a:rPr>
              <a:t> the </a:t>
            </a:r>
            <a:r>
              <a:rPr lang="en-US" dirty="0" smtClean="0">
                <a:solidFill>
                  <a:srgbClr val="0070C0"/>
                </a:solidFill>
              </a:rPr>
              <a:t>alternate</a:t>
            </a:r>
            <a:r>
              <a:rPr lang="it-IT" dirty="0" smtClean="0">
                <a:solidFill>
                  <a:srgbClr val="0070C0"/>
                </a:solidFill>
              </a:rPr>
              <a:t> </a:t>
            </a:r>
            <a:r>
              <a:rPr lang="it-IT" dirty="0" err="1" smtClean="0">
                <a:solidFill>
                  <a:srgbClr val="0070C0"/>
                </a:solidFill>
              </a:rPr>
              <a:t>hypothesis</a:t>
            </a:r>
            <a:r>
              <a:rPr lang="it-IT" dirty="0" smtClean="0">
                <a:solidFill>
                  <a:srgbClr val="0070C0"/>
                </a:solidFill>
              </a:rPr>
              <a:t>. </a:t>
            </a:r>
            <a:endParaRPr lang="el-GR" dirty="0" smtClean="0">
              <a:solidFill>
                <a:srgbClr val="0070C0"/>
              </a:solidFill>
            </a:endParaRPr>
          </a:p>
          <a:p>
            <a:pPr>
              <a:buNone/>
            </a:pPr>
            <a:endParaRPr lang="el-GR" dirty="0" smtClean="0">
              <a:solidFill>
                <a:srgbClr val="0070C0"/>
              </a:solidFill>
            </a:endParaRPr>
          </a:p>
          <a:p>
            <a:pPr>
              <a:buNone/>
            </a:pPr>
            <a:r>
              <a:rPr lang="el-GR" dirty="0" smtClean="0"/>
              <a:t>7)</a:t>
            </a:r>
            <a:r>
              <a:rPr lang="en-US" dirty="0" smtClean="0"/>
              <a:t> We can then </a:t>
            </a:r>
            <a:r>
              <a:rPr lang="en-US" b="1" dirty="0" smtClean="0"/>
              <a:t>exclude H</a:t>
            </a:r>
            <a:r>
              <a:rPr lang="en-US" b="1" baseline="-25000" dirty="0" smtClean="0"/>
              <a:t>1</a:t>
            </a:r>
            <a:r>
              <a:rPr lang="en-US" b="1" dirty="0" smtClean="0"/>
              <a:t> when CL</a:t>
            </a:r>
            <a:r>
              <a:rPr lang="en-US" b="1" baseline="-25000" dirty="0" smtClean="0"/>
              <a:t>s</a:t>
            </a:r>
            <a:r>
              <a:rPr lang="el-GR" b="1" dirty="0" smtClean="0"/>
              <a:t> </a:t>
            </a:r>
            <a:r>
              <a:rPr lang="it-IT" b="1" dirty="0" smtClean="0"/>
              <a:t>&lt;</a:t>
            </a:r>
            <a:r>
              <a:rPr lang="el-GR" b="1" dirty="0" smtClean="0"/>
              <a:t> α</a:t>
            </a:r>
            <a:r>
              <a:rPr lang="it-IT" dirty="0" smtClean="0"/>
              <a:t>, the (</a:t>
            </a:r>
            <a:r>
              <a:rPr lang="it-IT" dirty="0" err="1" smtClean="0"/>
              <a:t>defined</a:t>
            </a:r>
            <a:r>
              <a:rPr lang="it-IT" dirty="0" smtClean="0"/>
              <a:t> in </a:t>
            </a:r>
            <a:r>
              <a:rPr lang="it-IT" dirty="0" err="1" smtClean="0"/>
              <a:t>advance</a:t>
            </a:r>
            <a:r>
              <a:rPr lang="it-IT" dirty="0" smtClean="0"/>
              <a:t> !) </a:t>
            </a:r>
            <a:r>
              <a:rPr lang="it-IT" i="1" dirty="0" err="1" smtClean="0"/>
              <a:t>size</a:t>
            </a:r>
            <a:r>
              <a:rPr lang="it-IT" dirty="0" smtClean="0"/>
              <a:t> of the test. In the case of </a:t>
            </a:r>
            <a:r>
              <a:rPr lang="it-IT" dirty="0" err="1" smtClean="0"/>
              <a:t>Higgs</a:t>
            </a:r>
            <a:r>
              <a:rPr lang="it-IT" dirty="0" smtClean="0"/>
              <a:t> </a:t>
            </a:r>
            <a:r>
              <a:rPr lang="it-IT" dirty="0" err="1" smtClean="0"/>
              <a:t>searches</a:t>
            </a:r>
            <a:r>
              <a:rPr lang="it-IT" dirty="0" smtClean="0"/>
              <a:t>, </a:t>
            </a:r>
            <a:r>
              <a:rPr lang="it-IT" dirty="0" err="1" smtClean="0">
                <a:solidFill>
                  <a:srgbClr val="FF0000"/>
                </a:solidFill>
              </a:rPr>
              <a:t>all</a:t>
            </a:r>
            <a:r>
              <a:rPr lang="it-IT" dirty="0" smtClean="0">
                <a:solidFill>
                  <a:srgbClr val="FF0000"/>
                </a:solidFill>
              </a:rPr>
              <a:t> mass </a:t>
            </a:r>
            <a:r>
              <a:rPr lang="it-IT" dirty="0" err="1" smtClean="0">
                <a:solidFill>
                  <a:srgbClr val="FF0000"/>
                </a:solidFill>
              </a:rPr>
              <a:t>hypotheses</a:t>
            </a:r>
            <a:r>
              <a:rPr lang="it-IT" dirty="0" smtClean="0">
                <a:solidFill>
                  <a:srgbClr val="FF0000"/>
                </a:solidFill>
              </a:rPr>
              <a:t> H</a:t>
            </a:r>
            <a:r>
              <a:rPr lang="it-IT" baseline="-25000" dirty="0" smtClean="0">
                <a:solidFill>
                  <a:srgbClr val="FF0000"/>
                </a:solidFill>
              </a:rPr>
              <a:t>1</a:t>
            </a:r>
            <a:r>
              <a:rPr lang="it-IT" dirty="0" smtClean="0">
                <a:solidFill>
                  <a:srgbClr val="FF0000"/>
                </a:solidFill>
              </a:rPr>
              <a:t>(M) for </a:t>
            </a:r>
            <a:r>
              <a:rPr lang="it-IT" dirty="0" err="1" smtClean="0">
                <a:solidFill>
                  <a:srgbClr val="FF0000"/>
                </a:solidFill>
              </a:rPr>
              <a:t>which</a:t>
            </a:r>
            <a:r>
              <a:rPr lang="it-IT" dirty="0" smtClean="0">
                <a:solidFill>
                  <a:srgbClr val="FF0000"/>
                </a:solidFill>
              </a:rPr>
              <a:t> </a:t>
            </a:r>
            <a:r>
              <a:rPr lang="it-IT" dirty="0" err="1" smtClean="0">
                <a:solidFill>
                  <a:srgbClr val="FF0000"/>
                </a:solidFill>
              </a:rPr>
              <a:t>CL</a:t>
            </a:r>
            <a:r>
              <a:rPr lang="it-IT" baseline="-25000" dirty="0" err="1" smtClean="0">
                <a:solidFill>
                  <a:srgbClr val="FF0000"/>
                </a:solidFill>
              </a:rPr>
              <a:t>s</a:t>
            </a:r>
            <a:r>
              <a:rPr lang="it-IT" dirty="0" smtClean="0">
                <a:solidFill>
                  <a:srgbClr val="FF0000"/>
                </a:solidFill>
              </a:rPr>
              <a:t>&lt;0.05 are </a:t>
            </a:r>
            <a:r>
              <a:rPr lang="it-IT" dirty="0" err="1" smtClean="0">
                <a:solidFill>
                  <a:srgbClr val="FF0000"/>
                </a:solidFill>
              </a:rPr>
              <a:t>said</a:t>
            </a:r>
            <a:r>
              <a:rPr lang="it-IT" dirty="0" smtClean="0">
                <a:solidFill>
                  <a:srgbClr val="FF0000"/>
                </a:solidFill>
              </a:rPr>
              <a:t> to be </a:t>
            </a:r>
            <a:r>
              <a:rPr lang="it-IT" dirty="0" err="1" smtClean="0">
                <a:solidFill>
                  <a:srgbClr val="FF0000"/>
                </a:solidFill>
              </a:rPr>
              <a:t>excluded</a:t>
            </a:r>
            <a:r>
              <a:rPr lang="it-IT" dirty="0" smtClean="0">
                <a:solidFill>
                  <a:srgbClr val="FF0000"/>
                </a:solidFill>
              </a:rPr>
              <a:t> </a:t>
            </a:r>
            <a:r>
              <a:rPr lang="it-IT" dirty="0" smtClean="0"/>
              <a:t>(</a:t>
            </a:r>
            <a:r>
              <a:rPr lang="it-IT" dirty="0" err="1" smtClean="0"/>
              <a:t>one</a:t>
            </a:r>
            <a:r>
              <a:rPr lang="it-IT" dirty="0" smtClean="0"/>
              <a:t> </a:t>
            </a:r>
            <a:r>
              <a:rPr lang="it-IT" dirty="0" err="1" smtClean="0"/>
              <a:t>would</a:t>
            </a:r>
            <a:r>
              <a:rPr lang="it-IT" dirty="0" smtClean="0"/>
              <a:t> </a:t>
            </a:r>
            <a:r>
              <a:rPr lang="it-IT" dirty="0" err="1" smtClean="0"/>
              <a:t>rather</a:t>
            </a:r>
            <a:r>
              <a:rPr lang="it-IT" dirty="0" smtClean="0"/>
              <a:t> call </a:t>
            </a:r>
            <a:r>
              <a:rPr lang="it-IT" dirty="0" err="1" smtClean="0"/>
              <a:t>them</a:t>
            </a:r>
            <a:r>
              <a:rPr lang="it-IT" dirty="0" smtClean="0"/>
              <a:t> “</a:t>
            </a:r>
            <a:r>
              <a:rPr lang="it-IT" dirty="0" err="1" smtClean="0"/>
              <a:t>disfavoured</a:t>
            </a:r>
            <a:r>
              <a:rPr lang="it-IT" dirty="0" smtClean="0"/>
              <a:t>”…)</a:t>
            </a:r>
          </a:p>
          <a:p>
            <a:pPr>
              <a:buNone/>
            </a:pPr>
            <a:endParaRPr lang="it-IT" dirty="0" smtClean="0"/>
          </a:p>
          <a:p>
            <a:pPr>
              <a:buNone/>
            </a:pPr>
            <a:endParaRPr lang="it-IT" dirty="0" smtClean="0"/>
          </a:p>
          <a:p>
            <a:pPr>
              <a:buNone/>
            </a:pPr>
            <a:endParaRPr lang="it-IT" dirty="0" smtClean="0"/>
          </a:p>
          <a:p>
            <a:pPr>
              <a:buNone/>
            </a:pPr>
            <a:endParaRPr lang="it-IT" dirty="0" smtClean="0"/>
          </a:p>
          <a:p>
            <a:pPr>
              <a:buNone/>
            </a:pPr>
            <a:endParaRPr lang="en-US" dirty="0"/>
          </a:p>
        </p:txBody>
      </p:sp>
      <p:pic>
        <p:nvPicPr>
          <p:cNvPr id="291842" name="Picture 2"/>
          <p:cNvPicPr>
            <a:picLocks noChangeAspect="1" noChangeArrowheads="1"/>
          </p:cNvPicPr>
          <p:nvPr/>
        </p:nvPicPr>
        <p:blipFill>
          <a:blip r:embed="rId2" cstate="print"/>
          <a:srcRect/>
          <a:stretch>
            <a:fillRect/>
          </a:stretch>
        </p:blipFill>
        <p:spPr bwMode="auto">
          <a:xfrm>
            <a:off x="1331640" y="1052736"/>
            <a:ext cx="6134100" cy="657225"/>
          </a:xfrm>
          <a:prstGeom prst="rect">
            <a:avLst/>
          </a:prstGeom>
          <a:noFill/>
          <a:ln w="9525">
            <a:noFill/>
            <a:miter lim="800000"/>
            <a:headEnd/>
            <a:tailEnd/>
          </a:ln>
        </p:spPr>
      </p:pic>
      <p:pic>
        <p:nvPicPr>
          <p:cNvPr id="291843" name="Picture 3"/>
          <p:cNvPicPr>
            <a:picLocks noChangeAspect="1" noChangeArrowheads="1"/>
          </p:cNvPicPr>
          <p:nvPr/>
        </p:nvPicPr>
        <p:blipFill>
          <a:blip r:embed="rId3" cstate="print"/>
          <a:srcRect/>
          <a:stretch>
            <a:fillRect/>
          </a:stretch>
        </p:blipFill>
        <p:spPr bwMode="auto">
          <a:xfrm>
            <a:off x="1266403" y="2348880"/>
            <a:ext cx="6257925" cy="676275"/>
          </a:xfrm>
          <a:prstGeom prst="rect">
            <a:avLst/>
          </a:prstGeom>
          <a:noFill/>
          <a:ln w="9525">
            <a:noFill/>
            <a:miter lim="800000"/>
            <a:headEnd/>
            <a:tailEnd/>
          </a:ln>
        </p:spPr>
      </p:pic>
    </p:spTree>
    <p:extLst>
      <p:ext uri="{BB962C8B-B14F-4D97-AF65-F5344CB8AC3E}">
        <p14:creationId xmlns:p14="http://schemas.microsoft.com/office/powerpoint/2010/main" val="26317733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7200800" cy="1052736"/>
          </a:xfrm>
        </p:spPr>
        <p:txBody>
          <a:bodyPr/>
          <a:lstStyle/>
          <a:p>
            <a:r>
              <a:rPr lang="it-IT" dirty="0" err="1" smtClean="0"/>
              <a:t>Derivation</a:t>
            </a:r>
            <a:r>
              <a:rPr lang="it-IT" dirty="0" smtClean="0"/>
              <a:t> of </a:t>
            </a:r>
            <a:r>
              <a:rPr lang="it-IT" dirty="0" err="1" smtClean="0"/>
              <a:t>expected</a:t>
            </a:r>
            <a:r>
              <a:rPr lang="it-IT" dirty="0" smtClean="0"/>
              <a:t> </a:t>
            </a:r>
            <a:r>
              <a:rPr lang="it-IT" dirty="0" err="1" smtClean="0"/>
              <a:t>limits</a:t>
            </a:r>
            <a:endParaRPr lang="en-US" dirty="0"/>
          </a:p>
        </p:txBody>
      </p:sp>
      <p:sp>
        <p:nvSpPr>
          <p:cNvPr id="3" name="Segnaposto contenuto 2"/>
          <p:cNvSpPr>
            <a:spLocks noGrp="1"/>
          </p:cNvSpPr>
          <p:nvPr>
            <p:ph idx="1"/>
          </p:nvPr>
        </p:nvSpPr>
        <p:spPr>
          <a:xfrm>
            <a:off x="323528" y="1412776"/>
            <a:ext cx="4186808" cy="2160240"/>
          </a:xfrm>
        </p:spPr>
        <p:txBody>
          <a:bodyPr>
            <a:normAutofit fontScale="55000" lnSpcReduction="20000"/>
          </a:bodyPr>
          <a:lstStyle/>
          <a:p>
            <a:pPr>
              <a:buNone/>
            </a:pPr>
            <a:r>
              <a:rPr lang="it-IT" smtClean="0"/>
              <a:t>	One starts with the </a:t>
            </a:r>
            <a:r>
              <a:rPr lang="it-IT" b="1" smtClean="0"/>
              <a:t>background-only hypothesis </a:t>
            </a:r>
            <a:r>
              <a:rPr lang="el-GR" b="1" smtClean="0"/>
              <a:t>μ</a:t>
            </a:r>
            <a:r>
              <a:rPr lang="it-IT" b="1" smtClean="0"/>
              <a:t>=0</a:t>
            </a:r>
            <a:r>
              <a:rPr lang="it-IT" smtClean="0"/>
              <a:t>, and determines a distribution of possible outcomes of the experiment with toys, obtaining the CLs test statistic distribution for each investigated Higgs mass point</a:t>
            </a:r>
          </a:p>
          <a:p>
            <a:pPr>
              <a:buNone/>
            </a:pPr>
            <a:endParaRPr lang="it-IT" smtClean="0"/>
          </a:p>
          <a:p>
            <a:pPr>
              <a:buNone/>
            </a:pPr>
            <a:r>
              <a:rPr lang="it-IT" smtClean="0"/>
              <a:t>	</a:t>
            </a:r>
            <a:endParaRPr lang="en-US"/>
          </a:p>
        </p:txBody>
      </p:sp>
      <p:pic>
        <p:nvPicPr>
          <p:cNvPr id="47107" name="Picture 3"/>
          <p:cNvPicPr>
            <a:picLocks noChangeAspect="1" noChangeArrowheads="1"/>
          </p:cNvPicPr>
          <p:nvPr/>
        </p:nvPicPr>
        <p:blipFill>
          <a:blip r:embed="rId2" cstate="print"/>
          <a:srcRect/>
          <a:stretch>
            <a:fillRect/>
          </a:stretch>
        </p:blipFill>
        <p:spPr bwMode="auto">
          <a:xfrm>
            <a:off x="5796136" y="2755462"/>
            <a:ext cx="2592288" cy="1825666"/>
          </a:xfrm>
          <a:prstGeom prst="rect">
            <a:avLst/>
          </a:prstGeom>
          <a:noFill/>
          <a:ln w="9525">
            <a:noFill/>
            <a:miter lim="800000"/>
            <a:headEnd/>
            <a:tailEnd/>
          </a:ln>
        </p:spPr>
      </p:pic>
      <p:pic>
        <p:nvPicPr>
          <p:cNvPr id="47108" name="Picture 4"/>
          <p:cNvPicPr>
            <a:picLocks noChangeAspect="1" noChangeArrowheads="1"/>
          </p:cNvPicPr>
          <p:nvPr/>
        </p:nvPicPr>
        <p:blipFill>
          <a:blip r:embed="rId3" cstate="print"/>
          <a:srcRect/>
          <a:stretch>
            <a:fillRect/>
          </a:stretch>
        </p:blipFill>
        <p:spPr bwMode="auto">
          <a:xfrm>
            <a:off x="5652120" y="4435508"/>
            <a:ext cx="3491880" cy="2422492"/>
          </a:xfrm>
          <a:prstGeom prst="rect">
            <a:avLst/>
          </a:prstGeom>
          <a:noFill/>
          <a:ln w="9525">
            <a:noFill/>
            <a:miter lim="800000"/>
            <a:headEnd/>
            <a:tailEnd/>
          </a:ln>
        </p:spPr>
      </p:pic>
      <p:cxnSp>
        <p:nvCxnSpPr>
          <p:cNvPr id="8" name="Connettore 2 7"/>
          <p:cNvCxnSpPr/>
          <p:nvPr/>
        </p:nvCxnSpPr>
        <p:spPr>
          <a:xfrm>
            <a:off x="4355976" y="4797152"/>
            <a:ext cx="122413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644008" y="3645024"/>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499992" y="1988840"/>
            <a:ext cx="331236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432048" y="3048049"/>
            <a:ext cx="4572000" cy="1477328"/>
          </a:xfrm>
          <a:prstGeom prst="rect">
            <a:avLst/>
          </a:prstGeom>
        </p:spPr>
        <p:txBody>
          <a:bodyPr>
            <a:spAutoFit/>
          </a:bodyPr>
          <a:lstStyle/>
          <a:p>
            <a:pPr>
              <a:buNone/>
            </a:pPr>
            <a:r>
              <a:rPr lang="it-IT" smtClean="0"/>
              <a:t>From CLs one obtains the PDF of upper limits </a:t>
            </a:r>
            <a:r>
              <a:rPr lang="el-GR" smtClean="0"/>
              <a:t>μ</a:t>
            </a:r>
            <a:r>
              <a:rPr lang="it-IT" baseline="30000" smtClean="0"/>
              <a:t>UL </a:t>
            </a:r>
            <a:r>
              <a:rPr lang="it-IT" smtClean="0"/>
              <a:t>on </a:t>
            </a:r>
            <a:r>
              <a:rPr lang="el-GR" smtClean="0"/>
              <a:t>μ</a:t>
            </a:r>
            <a:r>
              <a:rPr lang="it-IT" smtClean="0"/>
              <a:t>or each M</a:t>
            </a:r>
            <a:r>
              <a:rPr lang="it-IT" baseline="-25000" smtClean="0"/>
              <a:t>h</a:t>
            </a:r>
            <a:r>
              <a:rPr lang="it-IT" smtClean="0"/>
              <a:t>. [</a:t>
            </a:r>
            <a:r>
              <a:rPr lang="it-IT" i="1" smtClean="0"/>
              <a:t>E.g. on the right we assumed b=1 and s=0 for </a:t>
            </a:r>
            <a:r>
              <a:rPr lang="el-GR" i="1" smtClean="0"/>
              <a:t>μ</a:t>
            </a:r>
            <a:r>
              <a:rPr lang="it-IT" i="1" smtClean="0"/>
              <a:t>=0,</a:t>
            </a:r>
          </a:p>
          <a:p>
            <a:pPr>
              <a:buNone/>
            </a:pPr>
            <a:r>
              <a:rPr lang="it-IT" i="1" smtClean="0"/>
              <a:t>whereas </a:t>
            </a:r>
            <a:r>
              <a:rPr lang="el-GR" i="1" smtClean="0"/>
              <a:t>μ</a:t>
            </a:r>
            <a:r>
              <a:rPr lang="it-IT" i="1" smtClean="0"/>
              <a:t>=1 would produce &lt;s&gt;=1</a:t>
            </a:r>
            <a:r>
              <a:rPr lang="it-IT" smtClean="0"/>
              <a:t>]</a:t>
            </a:r>
          </a:p>
          <a:p>
            <a:pPr>
              <a:buNone/>
            </a:pPr>
            <a:endParaRPr lang="it-IT" smtClean="0"/>
          </a:p>
        </p:txBody>
      </p:sp>
      <p:sp>
        <p:nvSpPr>
          <p:cNvPr id="13" name="Rettangolo 12"/>
          <p:cNvSpPr/>
          <p:nvPr/>
        </p:nvSpPr>
        <p:spPr>
          <a:xfrm>
            <a:off x="432048" y="4437112"/>
            <a:ext cx="4572000" cy="2031325"/>
          </a:xfrm>
          <a:prstGeom prst="rect">
            <a:avLst/>
          </a:prstGeom>
        </p:spPr>
        <p:txBody>
          <a:bodyPr>
            <a:spAutoFit/>
          </a:bodyPr>
          <a:lstStyle/>
          <a:p>
            <a:pPr>
              <a:buNone/>
            </a:pPr>
            <a:r>
              <a:rPr lang="it-IT" smtClean="0"/>
              <a:t>Then one computes </a:t>
            </a:r>
            <a:r>
              <a:rPr lang="it-IT" smtClean="0">
                <a:solidFill>
                  <a:srgbClr val="FF0000"/>
                </a:solidFill>
              </a:rPr>
              <a:t>the cumulative PDF of </a:t>
            </a:r>
            <a:r>
              <a:rPr lang="el-GR" smtClean="0">
                <a:solidFill>
                  <a:srgbClr val="FF0000"/>
                </a:solidFill>
              </a:rPr>
              <a:t>μ</a:t>
            </a:r>
            <a:r>
              <a:rPr lang="it-IT" baseline="30000" smtClean="0">
                <a:solidFill>
                  <a:srgbClr val="FF0000"/>
                </a:solidFill>
              </a:rPr>
              <a:t>UL</a:t>
            </a:r>
          </a:p>
          <a:p>
            <a:pPr>
              <a:buNone/>
            </a:pPr>
            <a:endParaRPr lang="it-IT" smtClean="0"/>
          </a:p>
          <a:p>
            <a:pPr>
              <a:buNone/>
            </a:pPr>
            <a:r>
              <a:rPr lang="it-IT" smtClean="0"/>
              <a:t>Finally, one can derive the median and the intervals for </a:t>
            </a:r>
            <a:r>
              <a:rPr lang="el-GR" smtClean="0"/>
              <a:t>μ</a:t>
            </a:r>
            <a:r>
              <a:rPr lang="it-IT" smtClean="0"/>
              <a:t> which correspond to 2.3%, 15.9%, 50%, 84.1%, 97.7% quantiles. These define the “expected-limit bands” and their center.</a:t>
            </a:r>
            <a:endParaRPr lang="en-US"/>
          </a:p>
        </p:txBody>
      </p:sp>
      <p:pic>
        <p:nvPicPr>
          <p:cNvPr id="47106" name="Picture 2"/>
          <p:cNvPicPr>
            <a:picLocks noChangeAspect="1" noChangeArrowheads="1"/>
          </p:cNvPicPr>
          <p:nvPr/>
        </p:nvPicPr>
        <p:blipFill>
          <a:blip r:embed="rId4" cstate="print"/>
          <a:srcRect/>
          <a:stretch>
            <a:fillRect/>
          </a:stretch>
        </p:blipFill>
        <p:spPr bwMode="auto">
          <a:xfrm>
            <a:off x="5940152" y="746910"/>
            <a:ext cx="3203848" cy="2106026"/>
          </a:xfrm>
          <a:prstGeom prst="rect">
            <a:avLst/>
          </a:prstGeom>
          <a:noFill/>
          <a:ln w="9525">
            <a:noFill/>
            <a:miter lim="800000"/>
            <a:headEnd/>
            <a:tailEnd/>
          </a:ln>
        </p:spPr>
      </p:pic>
    </p:spTree>
    <p:extLst>
      <p:ext uri="{BB962C8B-B14F-4D97-AF65-F5344CB8AC3E}">
        <p14:creationId xmlns:p14="http://schemas.microsoft.com/office/powerpoint/2010/main" val="31339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47107"/>
                                        </p:tgtEl>
                                        <p:attrNameLst>
                                          <p:attrName>style.visibility</p:attrName>
                                        </p:attrNameLst>
                                      </p:cBhvr>
                                      <p:to>
                                        <p:strVal val="visible"/>
                                      </p:to>
                                    </p:set>
                                    <p:anim calcmode="lin" valueType="num">
                                      <p:cBhvr>
                                        <p:cTn id="15" dur="1000" fill="hold"/>
                                        <p:tgtEl>
                                          <p:spTgt spid="47107"/>
                                        </p:tgtEl>
                                        <p:attrNameLst>
                                          <p:attrName>ppt_w</p:attrName>
                                        </p:attrNameLst>
                                      </p:cBhvr>
                                      <p:tavLst>
                                        <p:tav tm="0">
                                          <p:val>
                                            <p:strVal val="#ppt_w*0.70"/>
                                          </p:val>
                                        </p:tav>
                                        <p:tav tm="100000">
                                          <p:val>
                                            <p:strVal val="#ppt_w"/>
                                          </p:val>
                                        </p:tav>
                                      </p:tavLst>
                                    </p:anim>
                                    <p:anim calcmode="lin" valueType="num">
                                      <p:cBhvr>
                                        <p:cTn id="16" dur="1000" fill="hold"/>
                                        <p:tgtEl>
                                          <p:spTgt spid="47107"/>
                                        </p:tgtEl>
                                        <p:attrNameLst>
                                          <p:attrName>ppt_h</p:attrName>
                                        </p:attrNameLst>
                                      </p:cBhvr>
                                      <p:tavLst>
                                        <p:tav tm="0">
                                          <p:val>
                                            <p:strVal val="#ppt_h"/>
                                          </p:val>
                                        </p:tav>
                                        <p:tav tm="100000">
                                          <p:val>
                                            <p:strVal val="#ppt_h"/>
                                          </p:val>
                                        </p:tav>
                                      </p:tavLst>
                                    </p:anim>
                                    <p:animEffect transition="in" filter="fade">
                                      <p:cBhvr>
                                        <p:cTn id="17" dur="1000"/>
                                        <p:tgtEl>
                                          <p:spTgt spid="4710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55"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par>
                                <p:cTn id="29" presetID="55" presetClass="entr" presetSubtype="0" fill="hold" nodeType="withEffect">
                                  <p:stCondLst>
                                    <p:cond delay="0"/>
                                  </p:stCondLst>
                                  <p:childTnLst>
                                    <p:set>
                                      <p:cBhvr>
                                        <p:cTn id="30" dur="1" fill="hold">
                                          <p:stCondLst>
                                            <p:cond delay="0"/>
                                          </p:stCondLst>
                                        </p:cTn>
                                        <p:tgtEl>
                                          <p:spTgt spid="47108"/>
                                        </p:tgtEl>
                                        <p:attrNameLst>
                                          <p:attrName>style.visibility</p:attrName>
                                        </p:attrNameLst>
                                      </p:cBhvr>
                                      <p:to>
                                        <p:strVal val="visible"/>
                                      </p:to>
                                    </p:set>
                                    <p:anim calcmode="lin" valueType="num">
                                      <p:cBhvr>
                                        <p:cTn id="31" dur="1000" fill="hold"/>
                                        <p:tgtEl>
                                          <p:spTgt spid="47108"/>
                                        </p:tgtEl>
                                        <p:attrNameLst>
                                          <p:attrName>ppt_w</p:attrName>
                                        </p:attrNameLst>
                                      </p:cBhvr>
                                      <p:tavLst>
                                        <p:tav tm="0">
                                          <p:val>
                                            <p:strVal val="#ppt_w*0.70"/>
                                          </p:val>
                                        </p:tav>
                                        <p:tav tm="100000">
                                          <p:val>
                                            <p:strVal val="#ppt_w"/>
                                          </p:val>
                                        </p:tav>
                                      </p:tavLst>
                                    </p:anim>
                                    <p:anim calcmode="lin" valueType="num">
                                      <p:cBhvr>
                                        <p:cTn id="32" dur="1000" fill="hold"/>
                                        <p:tgtEl>
                                          <p:spTgt spid="47108"/>
                                        </p:tgtEl>
                                        <p:attrNameLst>
                                          <p:attrName>ppt_h</p:attrName>
                                        </p:attrNameLst>
                                      </p:cBhvr>
                                      <p:tavLst>
                                        <p:tav tm="0">
                                          <p:val>
                                            <p:strVal val="#ppt_h"/>
                                          </p:val>
                                        </p:tav>
                                        <p:tav tm="100000">
                                          <p:val>
                                            <p:strVal val="#ppt_h"/>
                                          </p:val>
                                        </p:tav>
                                      </p:tavLst>
                                    </p:anim>
                                    <p:animEffect transition="in" filter="fade">
                                      <p:cBhvr>
                                        <p:cTn id="33" dur="1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764704"/>
          </a:xfrm>
        </p:spPr>
        <p:txBody>
          <a:bodyPr>
            <a:normAutofit/>
          </a:bodyPr>
          <a:lstStyle/>
          <a:p>
            <a:r>
              <a:rPr lang="it-IT" smtClean="0"/>
              <a:t>Significance in the Higgs search</a:t>
            </a:r>
            <a:endParaRPr lang="en-US"/>
          </a:p>
        </p:txBody>
      </p:sp>
      <p:sp>
        <p:nvSpPr>
          <p:cNvPr id="3" name="Segnaposto contenuto 2"/>
          <p:cNvSpPr>
            <a:spLocks noGrp="1"/>
          </p:cNvSpPr>
          <p:nvPr>
            <p:ph idx="1"/>
          </p:nvPr>
        </p:nvSpPr>
        <p:spPr>
          <a:xfrm>
            <a:off x="0" y="908720"/>
            <a:ext cx="5220072" cy="1800200"/>
          </a:xfrm>
        </p:spPr>
        <p:txBody>
          <a:bodyPr>
            <a:normAutofit fontScale="47500" lnSpcReduction="20000"/>
          </a:bodyPr>
          <a:lstStyle/>
          <a:p>
            <a:r>
              <a:rPr lang="it-IT" smtClean="0"/>
              <a:t>To test for the significance of an excess of events, given a M</a:t>
            </a:r>
            <a:r>
              <a:rPr lang="it-IT" baseline="-25000" smtClean="0"/>
              <a:t>h</a:t>
            </a:r>
            <a:r>
              <a:rPr lang="it-IT" smtClean="0"/>
              <a:t> hypothesis, one uses the bgr-only hypothesis and constructs a modified version of the q test statistic:</a:t>
            </a:r>
          </a:p>
          <a:p>
            <a:endParaRPr lang="it-IT" smtClean="0"/>
          </a:p>
          <a:p>
            <a:r>
              <a:rPr lang="it-IT" smtClean="0"/>
              <a:t>This time we are testing any </a:t>
            </a:r>
            <a:r>
              <a:rPr lang="el-GR" smtClean="0"/>
              <a:t>μ</a:t>
            </a:r>
            <a:r>
              <a:rPr lang="it-IT" smtClean="0"/>
              <a:t>&gt;0</a:t>
            </a:r>
            <a:r>
              <a:rPr lang="el-GR" smtClean="0"/>
              <a:t> </a:t>
            </a:r>
            <a:r>
              <a:rPr lang="it-IT" smtClean="0"/>
              <a:t>versus the H</a:t>
            </a:r>
            <a:r>
              <a:rPr lang="it-IT" baseline="-25000" smtClean="0"/>
              <a:t>0</a:t>
            </a:r>
            <a:r>
              <a:rPr lang="it-IT" smtClean="0"/>
              <a:t> hypothesis. One builds the distribution f(q</a:t>
            </a:r>
            <a:r>
              <a:rPr lang="it-IT" baseline="-25000" smtClean="0"/>
              <a:t>0</a:t>
            </a:r>
            <a:r>
              <a:rPr lang="it-IT" smtClean="0"/>
              <a:t>|0,</a:t>
            </a:r>
            <a:r>
              <a:rPr lang="el-GR" smtClean="0"/>
              <a:t>θ</a:t>
            </a:r>
            <a:r>
              <a:rPr lang="it-IT" baseline="-25000" smtClean="0"/>
              <a:t>0</a:t>
            </a:r>
            <a:r>
              <a:rPr lang="it-IT" baseline="30000" smtClean="0"/>
              <a:t>^obs</a:t>
            </a:r>
            <a:r>
              <a:rPr lang="it-IT" smtClean="0"/>
              <a:t>) by generating pseudo-data, and derives a p-value corresponding to a given observation as </a:t>
            </a:r>
          </a:p>
          <a:p>
            <a:pPr>
              <a:buNone/>
            </a:pPr>
            <a:endParaRPr lang="it-IT" smtClean="0"/>
          </a:p>
        </p:txBody>
      </p:sp>
      <p:pic>
        <p:nvPicPr>
          <p:cNvPr id="50178" name="Picture 2"/>
          <p:cNvPicPr>
            <a:picLocks noChangeAspect="1" noChangeArrowheads="1"/>
          </p:cNvPicPr>
          <p:nvPr/>
        </p:nvPicPr>
        <p:blipFill>
          <a:blip r:embed="rId2" cstate="print"/>
          <a:srcRect/>
          <a:stretch>
            <a:fillRect/>
          </a:stretch>
        </p:blipFill>
        <p:spPr bwMode="auto">
          <a:xfrm>
            <a:off x="5652120" y="4626486"/>
            <a:ext cx="3491880" cy="2258898"/>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5292080" y="980728"/>
            <a:ext cx="3409950" cy="714375"/>
          </a:xfrm>
          <a:prstGeom prst="rect">
            <a:avLst/>
          </a:prstGeom>
          <a:noFill/>
          <a:ln w="9525">
            <a:noFill/>
            <a:miter lim="800000"/>
            <a:headEnd/>
            <a:tailEnd/>
          </a:ln>
        </p:spPr>
      </p:pic>
      <p:pic>
        <p:nvPicPr>
          <p:cNvPr id="50180" name="Picture 4"/>
          <p:cNvPicPr>
            <a:picLocks noChangeAspect="1" noChangeArrowheads="1"/>
          </p:cNvPicPr>
          <p:nvPr/>
        </p:nvPicPr>
        <p:blipFill>
          <a:blip r:embed="rId4" cstate="print"/>
          <a:srcRect/>
          <a:stretch>
            <a:fillRect/>
          </a:stretch>
        </p:blipFill>
        <p:spPr bwMode="auto">
          <a:xfrm>
            <a:off x="5220072" y="1960637"/>
            <a:ext cx="3829050" cy="676275"/>
          </a:xfrm>
          <a:prstGeom prst="rect">
            <a:avLst/>
          </a:prstGeom>
          <a:noFill/>
          <a:ln w="9525">
            <a:noFill/>
            <a:miter lim="800000"/>
            <a:headEnd/>
            <a:tailEnd/>
          </a:ln>
        </p:spPr>
      </p:pic>
      <p:pic>
        <p:nvPicPr>
          <p:cNvPr id="50181" name="Picture 5"/>
          <p:cNvPicPr>
            <a:picLocks noChangeAspect="1" noChangeArrowheads="1"/>
          </p:cNvPicPr>
          <p:nvPr/>
        </p:nvPicPr>
        <p:blipFill>
          <a:blip r:embed="rId5" cstate="print"/>
          <a:srcRect/>
          <a:stretch>
            <a:fillRect/>
          </a:stretch>
        </p:blipFill>
        <p:spPr bwMode="auto">
          <a:xfrm>
            <a:off x="4355976" y="2708920"/>
            <a:ext cx="3800475" cy="723900"/>
          </a:xfrm>
          <a:prstGeom prst="rect">
            <a:avLst/>
          </a:prstGeom>
          <a:noFill/>
          <a:ln w="9525">
            <a:noFill/>
            <a:miter lim="800000"/>
            <a:headEnd/>
            <a:tailEnd/>
          </a:ln>
        </p:spPr>
      </p:pic>
      <p:pic>
        <p:nvPicPr>
          <p:cNvPr id="50182" name="Picture 6"/>
          <p:cNvPicPr>
            <a:picLocks noChangeAspect="1" noChangeArrowheads="1"/>
          </p:cNvPicPr>
          <p:nvPr/>
        </p:nvPicPr>
        <p:blipFill>
          <a:blip r:embed="rId6" cstate="print"/>
          <a:srcRect/>
          <a:stretch>
            <a:fillRect/>
          </a:stretch>
        </p:blipFill>
        <p:spPr bwMode="auto">
          <a:xfrm>
            <a:off x="5882580" y="4005064"/>
            <a:ext cx="3009900" cy="609600"/>
          </a:xfrm>
          <a:prstGeom prst="rect">
            <a:avLst/>
          </a:prstGeom>
          <a:noFill/>
          <a:ln w="9525">
            <a:noFill/>
            <a:miter lim="800000"/>
            <a:headEnd/>
            <a:tailEnd/>
          </a:ln>
        </p:spPr>
      </p:pic>
      <p:sp>
        <p:nvSpPr>
          <p:cNvPr id="9" name="Rettangolo 8"/>
          <p:cNvSpPr/>
          <p:nvPr/>
        </p:nvSpPr>
        <p:spPr>
          <a:xfrm>
            <a:off x="179512" y="2924944"/>
            <a:ext cx="4536504" cy="830997"/>
          </a:xfrm>
          <a:prstGeom prst="rect">
            <a:avLst/>
          </a:prstGeom>
        </p:spPr>
        <p:txBody>
          <a:bodyPr wrap="square">
            <a:spAutoFit/>
          </a:bodyPr>
          <a:lstStyle/>
          <a:p>
            <a:r>
              <a:rPr lang="it-IT" sz="1600" smtClean="0"/>
              <a:t>One then converts p into Z using the relation </a:t>
            </a:r>
          </a:p>
          <a:p>
            <a:endParaRPr lang="it-IT" sz="1600" smtClean="0"/>
          </a:p>
          <a:p>
            <a:pPr>
              <a:buNone/>
            </a:pPr>
            <a:r>
              <a:rPr lang="it-IT" sz="1600" smtClean="0"/>
              <a:t>where p</a:t>
            </a:r>
            <a:r>
              <a:rPr lang="el-GR" sz="1600" baseline="-25000" smtClean="0"/>
              <a:t>χ</a:t>
            </a:r>
            <a:r>
              <a:rPr lang="it-IT" sz="1600" baseline="30000" smtClean="0"/>
              <a:t>2</a:t>
            </a:r>
            <a:r>
              <a:rPr lang="it-IT" sz="1600" smtClean="0"/>
              <a:t> is the survival function for the 1-dof chi2.</a:t>
            </a:r>
          </a:p>
        </p:txBody>
      </p:sp>
      <p:sp>
        <p:nvSpPr>
          <p:cNvPr id="10" name="Rettangolo 9"/>
          <p:cNvSpPr/>
          <p:nvPr/>
        </p:nvSpPr>
        <p:spPr>
          <a:xfrm>
            <a:off x="72008" y="3949893"/>
            <a:ext cx="5796136" cy="2708434"/>
          </a:xfrm>
          <a:prstGeom prst="rect">
            <a:avLst/>
          </a:prstGeom>
        </p:spPr>
        <p:txBody>
          <a:bodyPr wrap="square">
            <a:spAutoFit/>
          </a:bodyPr>
          <a:lstStyle/>
          <a:p>
            <a:r>
              <a:rPr lang="it-IT" sz="1400" dirty="0" err="1" smtClean="0"/>
              <a:t>Often</a:t>
            </a:r>
            <a:r>
              <a:rPr lang="it-IT" sz="1400" dirty="0" smtClean="0"/>
              <a:t> </a:t>
            </a:r>
            <a:r>
              <a:rPr lang="it-IT" sz="1400" dirty="0" err="1" smtClean="0"/>
              <a:t>it</a:t>
            </a:r>
            <a:r>
              <a:rPr lang="it-IT" sz="1400" dirty="0" smtClean="0"/>
              <a:t> </a:t>
            </a:r>
            <a:r>
              <a:rPr lang="it-IT" sz="1400" dirty="0" err="1" smtClean="0"/>
              <a:t>is</a:t>
            </a:r>
            <a:r>
              <a:rPr lang="it-IT" sz="1400" dirty="0" smtClean="0"/>
              <a:t> </a:t>
            </a:r>
            <a:r>
              <a:rPr lang="it-IT" sz="1400" dirty="0" err="1" smtClean="0"/>
              <a:t>impractical</a:t>
            </a:r>
            <a:r>
              <a:rPr lang="it-IT" sz="1400" dirty="0" smtClean="0"/>
              <a:t> to generate large </a:t>
            </a:r>
            <a:r>
              <a:rPr lang="it-IT" sz="1400" dirty="0" err="1" smtClean="0"/>
              <a:t>datasets</a:t>
            </a:r>
            <a:r>
              <a:rPr lang="it-IT" sz="1400" dirty="0" smtClean="0"/>
              <a:t> </a:t>
            </a:r>
            <a:r>
              <a:rPr lang="it-IT" sz="1400" dirty="0" err="1" smtClean="0"/>
              <a:t>given</a:t>
            </a:r>
            <a:r>
              <a:rPr lang="it-IT" sz="1400" dirty="0" smtClean="0"/>
              <a:t> the </a:t>
            </a:r>
            <a:r>
              <a:rPr lang="it-IT" sz="1400" dirty="0" err="1" smtClean="0"/>
              <a:t>complexity</a:t>
            </a:r>
            <a:r>
              <a:rPr lang="it-IT" sz="1400" dirty="0" smtClean="0"/>
              <a:t> of the </a:t>
            </a:r>
            <a:r>
              <a:rPr lang="it-IT" sz="1400" dirty="0" err="1" smtClean="0"/>
              <a:t>search</a:t>
            </a:r>
            <a:r>
              <a:rPr lang="it-IT" sz="1400" dirty="0" smtClean="0"/>
              <a:t> (</a:t>
            </a:r>
            <a:r>
              <a:rPr lang="it-IT" sz="1400" dirty="0" err="1" smtClean="0"/>
              <a:t>dozens</a:t>
            </a:r>
            <a:r>
              <a:rPr lang="it-IT" sz="1400" dirty="0" smtClean="0"/>
              <a:t> of </a:t>
            </a:r>
            <a:r>
              <a:rPr lang="it-IT" sz="1400" dirty="0" err="1" smtClean="0"/>
              <a:t>search</a:t>
            </a:r>
            <a:r>
              <a:rPr lang="it-IT" sz="1400" dirty="0" smtClean="0"/>
              <a:t> </a:t>
            </a:r>
            <a:r>
              <a:rPr lang="it-IT" sz="1400" dirty="0" err="1" smtClean="0"/>
              <a:t>channels</a:t>
            </a:r>
            <a:r>
              <a:rPr lang="it-IT" sz="1400" dirty="0" smtClean="0"/>
              <a:t> and sub-</a:t>
            </a:r>
            <a:r>
              <a:rPr lang="it-IT" sz="1400" dirty="0" err="1" smtClean="0"/>
              <a:t>channels</a:t>
            </a:r>
            <a:r>
              <a:rPr lang="it-IT" sz="1400" dirty="0" smtClean="0"/>
              <a:t>, </a:t>
            </a:r>
            <a:r>
              <a:rPr lang="it-IT" sz="1400" dirty="0" err="1" smtClean="0"/>
              <a:t>correlated</a:t>
            </a:r>
            <a:r>
              <a:rPr lang="it-IT" sz="1400" dirty="0" smtClean="0"/>
              <a:t> </a:t>
            </a:r>
            <a:r>
              <a:rPr lang="it-IT" sz="1400" dirty="0" err="1" smtClean="0"/>
              <a:t>among</a:t>
            </a:r>
            <a:r>
              <a:rPr lang="it-IT" sz="1400" dirty="0" smtClean="0"/>
              <a:t> </a:t>
            </a:r>
            <a:r>
              <a:rPr lang="it-IT" sz="1400" dirty="0" err="1" smtClean="0"/>
              <a:t>each</a:t>
            </a:r>
            <a:r>
              <a:rPr lang="it-IT" sz="1400" dirty="0" smtClean="0"/>
              <a:t> </a:t>
            </a:r>
            <a:r>
              <a:rPr lang="it-IT" sz="1400" dirty="0" err="1" smtClean="0"/>
              <a:t>other</a:t>
            </a:r>
            <a:r>
              <a:rPr lang="it-IT" sz="1400" dirty="0" smtClean="0"/>
              <a:t>). </a:t>
            </a:r>
            <a:r>
              <a:rPr lang="it-IT" sz="1400" dirty="0" err="1" smtClean="0"/>
              <a:t>One</a:t>
            </a:r>
            <a:r>
              <a:rPr lang="it-IT" sz="1400" dirty="0" smtClean="0"/>
              <a:t> </a:t>
            </a:r>
            <a:r>
              <a:rPr lang="it-IT" sz="1400" dirty="0" err="1" smtClean="0"/>
              <a:t>then</a:t>
            </a:r>
            <a:r>
              <a:rPr lang="it-IT" sz="1400" dirty="0" smtClean="0"/>
              <a:t> </a:t>
            </a:r>
            <a:r>
              <a:rPr lang="it-IT" sz="1400" dirty="0" err="1" smtClean="0"/>
              <a:t>relies</a:t>
            </a:r>
            <a:r>
              <a:rPr lang="it-IT" sz="1400" dirty="0" smtClean="0"/>
              <a:t> on a </a:t>
            </a:r>
            <a:r>
              <a:rPr lang="it-IT" sz="1400" dirty="0" err="1" smtClean="0"/>
              <a:t>very</a:t>
            </a:r>
            <a:r>
              <a:rPr lang="it-IT" sz="1400" dirty="0" smtClean="0"/>
              <a:t> </a:t>
            </a:r>
            <a:r>
              <a:rPr lang="it-IT" sz="1400" dirty="0" err="1" smtClean="0"/>
              <a:t>good</a:t>
            </a:r>
            <a:r>
              <a:rPr lang="it-IT" sz="1400" dirty="0" smtClean="0"/>
              <a:t> </a:t>
            </a:r>
            <a:r>
              <a:rPr lang="it-IT" sz="1400" dirty="0" err="1" smtClean="0"/>
              <a:t>asymptotic</a:t>
            </a:r>
            <a:r>
              <a:rPr lang="it-IT" sz="1400" dirty="0" smtClean="0"/>
              <a:t> </a:t>
            </a:r>
            <a:r>
              <a:rPr lang="it-IT" sz="1400" dirty="0" err="1" smtClean="0"/>
              <a:t>approximation</a:t>
            </a:r>
            <a:r>
              <a:rPr lang="it-IT" sz="1400" dirty="0" smtClean="0"/>
              <a:t>:</a:t>
            </a:r>
          </a:p>
          <a:p>
            <a:pPr>
              <a:buNone/>
            </a:pPr>
            <a:endParaRPr lang="it-IT" sz="1400" dirty="0" smtClean="0"/>
          </a:p>
          <a:p>
            <a:r>
              <a:rPr lang="it-IT" sz="1400" dirty="0" smtClean="0">
                <a:solidFill>
                  <a:srgbClr val="FF0000"/>
                </a:solidFill>
              </a:rPr>
              <a:t>The </a:t>
            </a:r>
            <a:r>
              <a:rPr lang="it-IT" sz="1400" dirty="0" err="1" smtClean="0">
                <a:solidFill>
                  <a:srgbClr val="FF0000"/>
                </a:solidFill>
              </a:rPr>
              <a:t>derived</a:t>
            </a:r>
            <a:r>
              <a:rPr lang="it-IT" sz="1400" dirty="0" smtClean="0">
                <a:solidFill>
                  <a:srgbClr val="FF0000"/>
                </a:solidFill>
              </a:rPr>
              <a:t> p-</a:t>
            </a:r>
            <a:r>
              <a:rPr lang="it-IT" sz="1400" dirty="0" err="1" smtClean="0">
                <a:solidFill>
                  <a:srgbClr val="FF0000"/>
                </a:solidFill>
              </a:rPr>
              <a:t>value</a:t>
            </a:r>
            <a:r>
              <a:rPr lang="it-IT" sz="1400" dirty="0" smtClean="0">
                <a:solidFill>
                  <a:srgbClr val="FF0000"/>
                </a:solidFill>
              </a:rPr>
              <a:t> and the </a:t>
            </a:r>
            <a:r>
              <a:rPr lang="it-IT" sz="1400" dirty="0" err="1" smtClean="0">
                <a:solidFill>
                  <a:srgbClr val="FF0000"/>
                </a:solidFill>
              </a:rPr>
              <a:t>corresponding</a:t>
            </a:r>
            <a:r>
              <a:rPr lang="it-IT" sz="1400" dirty="0" smtClean="0">
                <a:solidFill>
                  <a:srgbClr val="FF0000"/>
                </a:solidFill>
              </a:rPr>
              <a:t> Z </a:t>
            </a:r>
            <a:r>
              <a:rPr lang="it-IT" sz="1400" dirty="0" err="1" smtClean="0">
                <a:solidFill>
                  <a:srgbClr val="FF0000"/>
                </a:solidFill>
              </a:rPr>
              <a:t>value</a:t>
            </a:r>
            <a:r>
              <a:rPr lang="it-IT" sz="1400" dirty="0" smtClean="0">
                <a:solidFill>
                  <a:srgbClr val="FF0000"/>
                </a:solidFill>
              </a:rPr>
              <a:t> are “</a:t>
            </a:r>
            <a:r>
              <a:rPr lang="it-IT" sz="1400" dirty="0" err="1" smtClean="0">
                <a:solidFill>
                  <a:srgbClr val="FF0000"/>
                </a:solidFill>
              </a:rPr>
              <a:t>local</a:t>
            </a:r>
            <a:r>
              <a:rPr lang="it-IT" sz="1400" dirty="0" smtClean="0">
                <a:solidFill>
                  <a:srgbClr val="FF0000"/>
                </a:solidFill>
              </a:rPr>
              <a:t>”: </a:t>
            </a:r>
            <a:r>
              <a:rPr lang="it-IT" sz="1400" dirty="0" err="1" smtClean="0">
                <a:solidFill>
                  <a:srgbClr val="FF0000"/>
                </a:solidFill>
              </a:rPr>
              <a:t>they</a:t>
            </a:r>
            <a:r>
              <a:rPr lang="it-IT" sz="1400" dirty="0" smtClean="0">
                <a:solidFill>
                  <a:srgbClr val="FF0000"/>
                </a:solidFill>
              </a:rPr>
              <a:t> </a:t>
            </a:r>
            <a:r>
              <a:rPr lang="it-IT" sz="1400" dirty="0" err="1" smtClean="0">
                <a:solidFill>
                  <a:srgbClr val="FF0000"/>
                </a:solidFill>
              </a:rPr>
              <a:t>correspond</a:t>
            </a:r>
            <a:r>
              <a:rPr lang="it-IT" sz="1400" dirty="0" smtClean="0">
                <a:solidFill>
                  <a:srgbClr val="FF0000"/>
                </a:solidFill>
              </a:rPr>
              <a:t> to the </a:t>
            </a:r>
            <a:r>
              <a:rPr lang="it-IT" sz="1400" dirty="0" err="1" smtClean="0">
                <a:solidFill>
                  <a:srgbClr val="FF0000"/>
                </a:solidFill>
              </a:rPr>
              <a:t>specific</a:t>
            </a:r>
            <a:r>
              <a:rPr lang="it-IT" sz="1400" dirty="0" smtClean="0">
                <a:solidFill>
                  <a:srgbClr val="FF0000"/>
                </a:solidFill>
              </a:rPr>
              <a:t> </a:t>
            </a:r>
            <a:r>
              <a:rPr lang="it-IT" sz="1400" dirty="0" err="1" smtClean="0">
                <a:solidFill>
                  <a:srgbClr val="FF0000"/>
                </a:solidFill>
              </a:rPr>
              <a:t>hypothesis</a:t>
            </a:r>
            <a:r>
              <a:rPr lang="it-IT" sz="1400" dirty="0" smtClean="0">
                <a:solidFill>
                  <a:srgbClr val="FF0000"/>
                </a:solidFill>
              </a:rPr>
              <a:t> </a:t>
            </a:r>
            <a:r>
              <a:rPr lang="it-IT" sz="1400" dirty="0" err="1" smtClean="0">
                <a:solidFill>
                  <a:srgbClr val="FF0000"/>
                </a:solidFill>
              </a:rPr>
              <a:t>that</a:t>
            </a:r>
            <a:r>
              <a:rPr lang="it-IT" sz="1400" dirty="0" smtClean="0">
                <a:solidFill>
                  <a:srgbClr val="FF0000"/>
                </a:solidFill>
              </a:rPr>
              <a:t> </a:t>
            </a:r>
            <a:r>
              <a:rPr lang="it-IT" sz="1400" dirty="0" err="1" smtClean="0">
                <a:solidFill>
                  <a:srgbClr val="FF0000"/>
                </a:solidFill>
              </a:rPr>
              <a:t>has</a:t>
            </a:r>
            <a:r>
              <a:rPr lang="it-IT" sz="1400" dirty="0" smtClean="0">
                <a:solidFill>
                  <a:srgbClr val="FF0000"/>
                </a:solidFill>
              </a:rPr>
              <a:t> </a:t>
            </a:r>
            <a:r>
              <a:rPr lang="it-IT" sz="1400" dirty="0" err="1" smtClean="0">
                <a:solidFill>
                  <a:srgbClr val="FF0000"/>
                </a:solidFill>
              </a:rPr>
              <a:t>been</a:t>
            </a:r>
            <a:r>
              <a:rPr lang="it-IT" sz="1400" dirty="0" smtClean="0">
                <a:solidFill>
                  <a:srgbClr val="FF0000"/>
                </a:solidFill>
              </a:rPr>
              <a:t> </a:t>
            </a:r>
            <a:r>
              <a:rPr lang="it-IT" sz="1400" dirty="0" err="1" smtClean="0">
                <a:solidFill>
                  <a:srgbClr val="FF0000"/>
                </a:solidFill>
              </a:rPr>
              <a:t>tested</a:t>
            </a:r>
            <a:r>
              <a:rPr lang="it-IT" sz="1400" dirty="0" smtClean="0">
                <a:solidFill>
                  <a:srgbClr val="FF0000"/>
                </a:solidFill>
              </a:rPr>
              <a:t> (a </a:t>
            </a:r>
            <a:r>
              <a:rPr lang="it-IT" sz="1400" dirty="0" err="1" smtClean="0">
                <a:solidFill>
                  <a:srgbClr val="FF0000"/>
                </a:solidFill>
              </a:rPr>
              <a:t>specific</a:t>
            </a:r>
            <a:r>
              <a:rPr lang="it-IT" sz="1400" dirty="0" smtClean="0">
                <a:solidFill>
                  <a:srgbClr val="FF0000"/>
                </a:solidFill>
              </a:rPr>
              <a:t> </a:t>
            </a:r>
            <a:r>
              <a:rPr lang="it-IT" sz="1400" dirty="0" err="1" smtClean="0">
                <a:solidFill>
                  <a:srgbClr val="FF0000"/>
                </a:solidFill>
              </a:rPr>
              <a:t>M</a:t>
            </a:r>
            <a:r>
              <a:rPr lang="it-IT" sz="1400" baseline="-25000" dirty="0" err="1" smtClean="0">
                <a:solidFill>
                  <a:srgbClr val="FF0000"/>
                </a:solidFill>
              </a:rPr>
              <a:t>h</a:t>
            </a:r>
            <a:r>
              <a:rPr lang="it-IT" sz="1400" dirty="0" smtClean="0">
                <a:solidFill>
                  <a:srgbClr val="FF0000"/>
                </a:solidFill>
              </a:rPr>
              <a:t>) </a:t>
            </a:r>
            <a:r>
              <a:rPr lang="it-IT" sz="1400" dirty="0" err="1" smtClean="0">
                <a:solidFill>
                  <a:srgbClr val="FF0000"/>
                </a:solidFill>
              </a:rPr>
              <a:t>as</a:t>
            </a:r>
            <a:r>
              <a:rPr lang="it-IT" sz="1400" dirty="0" smtClean="0">
                <a:solidFill>
                  <a:srgbClr val="FF0000"/>
                </a:solidFill>
              </a:rPr>
              <a:t> q</a:t>
            </a:r>
            <a:r>
              <a:rPr lang="it-IT" sz="1400" baseline="-25000" dirty="0" smtClean="0">
                <a:solidFill>
                  <a:srgbClr val="FF0000"/>
                </a:solidFill>
              </a:rPr>
              <a:t>0</a:t>
            </a:r>
            <a:r>
              <a:rPr lang="it-IT" sz="1400" dirty="0" smtClean="0">
                <a:solidFill>
                  <a:srgbClr val="FF0000"/>
                </a:solidFill>
              </a:rPr>
              <a:t> </a:t>
            </a:r>
            <a:r>
              <a:rPr lang="it-IT" sz="1400" dirty="0" err="1" smtClean="0">
                <a:solidFill>
                  <a:srgbClr val="FF0000"/>
                </a:solidFill>
              </a:rPr>
              <a:t>also</a:t>
            </a:r>
            <a:r>
              <a:rPr lang="it-IT" sz="1400" dirty="0" smtClean="0">
                <a:solidFill>
                  <a:srgbClr val="FF0000"/>
                </a:solidFill>
              </a:rPr>
              <a:t> </a:t>
            </a:r>
            <a:r>
              <a:rPr lang="it-IT" sz="1400" dirty="0" err="1" smtClean="0">
                <a:solidFill>
                  <a:srgbClr val="FF0000"/>
                </a:solidFill>
              </a:rPr>
              <a:t>depends</a:t>
            </a:r>
            <a:r>
              <a:rPr lang="it-IT" sz="1400" dirty="0" smtClean="0">
                <a:solidFill>
                  <a:srgbClr val="FF0000"/>
                </a:solidFill>
              </a:rPr>
              <a:t> on </a:t>
            </a:r>
            <a:r>
              <a:rPr lang="it-IT" sz="1400" dirty="0" err="1" smtClean="0">
                <a:solidFill>
                  <a:srgbClr val="FF0000"/>
                </a:solidFill>
              </a:rPr>
              <a:t>M</a:t>
            </a:r>
            <a:r>
              <a:rPr lang="it-IT" sz="1400" baseline="-25000" dirty="0" err="1" smtClean="0">
                <a:solidFill>
                  <a:srgbClr val="FF0000"/>
                </a:solidFill>
              </a:rPr>
              <a:t>h</a:t>
            </a:r>
            <a:r>
              <a:rPr lang="it-IT" sz="1400" dirty="0" smtClean="0">
                <a:solidFill>
                  <a:srgbClr val="FF0000"/>
                </a:solidFill>
              </a:rPr>
              <a:t> (the </a:t>
            </a:r>
            <a:r>
              <a:rPr lang="it-IT" sz="1400" dirty="0" err="1" smtClean="0">
                <a:solidFill>
                  <a:srgbClr val="FF0000"/>
                </a:solidFill>
              </a:rPr>
              <a:t>search</a:t>
            </a:r>
            <a:r>
              <a:rPr lang="it-IT" sz="1400" dirty="0" smtClean="0">
                <a:solidFill>
                  <a:srgbClr val="FF0000"/>
                </a:solidFill>
              </a:rPr>
              <a:t> </a:t>
            </a:r>
            <a:r>
              <a:rPr lang="it-IT" sz="1400" dirty="0" err="1" smtClean="0">
                <a:solidFill>
                  <a:srgbClr val="FF0000"/>
                </a:solidFill>
              </a:rPr>
              <a:t>changes</a:t>
            </a:r>
            <a:r>
              <a:rPr lang="it-IT" sz="1400" dirty="0" smtClean="0">
                <a:solidFill>
                  <a:srgbClr val="FF0000"/>
                </a:solidFill>
              </a:rPr>
              <a:t> </a:t>
            </a:r>
            <a:r>
              <a:rPr lang="it-IT" sz="1400" dirty="0" err="1" smtClean="0">
                <a:solidFill>
                  <a:srgbClr val="FF0000"/>
                </a:solidFill>
              </a:rPr>
              <a:t>as</a:t>
            </a:r>
            <a:r>
              <a:rPr lang="it-IT" sz="1400" dirty="0" smtClean="0">
                <a:solidFill>
                  <a:srgbClr val="FF0000"/>
                </a:solidFill>
              </a:rPr>
              <a:t> </a:t>
            </a:r>
            <a:r>
              <a:rPr lang="it-IT" sz="1400" dirty="0" err="1" smtClean="0">
                <a:solidFill>
                  <a:srgbClr val="FF0000"/>
                </a:solidFill>
              </a:rPr>
              <a:t>M</a:t>
            </a:r>
            <a:r>
              <a:rPr lang="it-IT" sz="1400" baseline="-25000" dirty="0" err="1" smtClean="0">
                <a:solidFill>
                  <a:srgbClr val="FF0000"/>
                </a:solidFill>
              </a:rPr>
              <a:t>h</a:t>
            </a:r>
            <a:r>
              <a:rPr lang="it-IT" sz="1400" dirty="0" smtClean="0">
                <a:solidFill>
                  <a:srgbClr val="FF0000"/>
                </a:solidFill>
              </a:rPr>
              <a:t> </a:t>
            </a:r>
            <a:r>
              <a:rPr lang="it-IT" sz="1400" dirty="0" err="1" smtClean="0">
                <a:solidFill>
                  <a:srgbClr val="FF0000"/>
                </a:solidFill>
              </a:rPr>
              <a:t>varies</a:t>
            </a:r>
            <a:r>
              <a:rPr lang="it-IT" sz="1400" dirty="0" smtClean="0">
                <a:solidFill>
                  <a:srgbClr val="FF0000"/>
                </a:solidFill>
              </a:rPr>
              <a:t>)</a:t>
            </a:r>
          </a:p>
          <a:p>
            <a:endParaRPr lang="it-IT" dirty="0" smtClean="0"/>
          </a:p>
          <a:p>
            <a:r>
              <a:rPr lang="it-IT" dirty="0" err="1" smtClean="0"/>
              <a:t>When</a:t>
            </a:r>
            <a:r>
              <a:rPr lang="it-IT" dirty="0" smtClean="0"/>
              <a:t> </a:t>
            </a:r>
            <a:r>
              <a:rPr lang="it-IT" dirty="0" err="1" smtClean="0"/>
              <a:t>dealing</a:t>
            </a:r>
            <a:r>
              <a:rPr lang="it-IT" dirty="0" smtClean="0"/>
              <a:t> with </a:t>
            </a:r>
            <a:r>
              <a:rPr lang="it-IT" dirty="0" err="1" smtClean="0"/>
              <a:t>many</a:t>
            </a:r>
            <a:r>
              <a:rPr lang="it-IT" dirty="0" smtClean="0"/>
              <a:t> </a:t>
            </a:r>
            <a:r>
              <a:rPr lang="it-IT" dirty="0" err="1" smtClean="0"/>
              <a:t>searches</a:t>
            </a:r>
            <a:r>
              <a:rPr lang="it-IT" dirty="0" smtClean="0"/>
              <a:t>, </a:t>
            </a:r>
            <a:r>
              <a:rPr lang="it-IT" dirty="0" err="1" smtClean="0"/>
              <a:t>one</a:t>
            </a:r>
            <a:r>
              <a:rPr lang="it-IT" dirty="0" smtClean="0"/>
              <a:t> </a:t>
            </a:r>
            <a:r>
              <a:rPr lang="it-IT" dirty="0" err="1" smtClean="0"/>
              <a:t>needs</a:t>
            </a:r>
            <a:r>
              <a:rPr lang="it-IT" dirty="0" smtClean="0"/>
              <a:t> to </a:t>
            </a:r>
            <a:r>
              <a:rPr lang="it-IT" dirty="0" err="1" smtClean="0"/>
              <a:t>get</a:t>
            </a:r>
            <a:r>
              <a:rPr lang="it-IT" dirty="0" smtClean="0"/>
              <a:t> a global p-</a:t>
            </a:r>
            <a:r>
              <a:rPr lang="it-IT" dirty="0" err="1" smtClean="0"/>
              <a:t>value</a:t>
            </a:r>
            <a:r>
              <a:rPr lang="it-IT" dirty="0" smtClean="0"/>
              <a:t> and </a:t>
            </a:r>
            <a:r>
              <a:rPr lang="it-IT" dirty="0" err="1" smtClean="0"/>
              <a:t>significance</a:t>
            </a:r>
            <a:r>
              <a:rPr lang="it-IT" dirty="0" smtClean="0"/>
              <a:t>, i.e. </a:t>
            </a:r>
            <a:r>
              <a:rPr lang="it-IT" b="1" dirty="0" err="1" smtClean="0"/>
              <a:t>evaluate</a:t>
            </a:r>
            <a:r>
              <a:rPr lang="it-IT" b="1" dirty="0" smtClean="0"/>
              <a:t> a trials </a:t>
            </a:r>
            <a:r>
              <a:rPr lang="it-IT" b="1" dirty="0" err="1" smtClean="0"/>
              <a:t>factor</a:t>
            </a:r>
            <a:r>
              <a:rPr lang="it-IT" b="1" dirty="0" smtClean="0"/>
              <a:t>.</a:t>
            </a:r>
          </a:p>
          <a:p>
            <a:r>
              <a:rPr lang="it-IT" dirty="0" err="1" smtClean="0"/>
              <a:t>This</a:t>
            </a:r>
            <a:r>
              <a:rPr lang="it-IT" dirty="0" smtClean="0"/>
              <a:t> can be </a:t>
            </a:r>
            <a:r>
              <a:rPr lang="it-IT" dirty="0" err="1" smtClean="0"/>
              <a:t>done</a:t>
            </a:r>
            <a:r>
              <a:rPr lang="it-IT" dirty="0" smtClean="0"/>
              <a:t> </a:t>
            </a:r>
            <a:r>
              <a:rPr lang="it-IT" dirty="0" err="1" smtClean="0"/>
              <a:t>using</a:t>
            </a:r>
            <a:r>
              <a:rPr lang="it-IT" dirty="0" smtClean="0"/>
              <a:t> the </a:t>
            </a:r>
            <a:r>
              <a:rPr lang="it-IT" dirty="0" err="1" smtClean="0"/>
              <a:t>techniques</a:t>
            </a:r>
            <a:r>
              <a:rPr lang="it-IT" dirty="0" smtClean="0"/>
              <a:t> </a:t>
            </a:r>
            <a:r>
              <a:rPr lang="it-IT" dirty="0" err="1" smtClean="0"/>
              <a:t>discussed</a:t>
            </a:r>
            <a:r>
              <a:rPr lang="it-IT" dirty="0" smtClean="0"/>
              <a:t> </a:t>
            </a:r>
            <a:r>
              <a:rPr lang="it-IT" dirty="0" err="1" smtClean="0"/>
              <a:t>earlier</a:t>
            </a:r>
            <a:r>
              <a:rPr lang="it-IT" dirty="0" smtClean="0"/>
              <a:t>.</a:t>
            </a:r>
            <a:r>
              <a:rPr lang="it-IT" b="1" dirty="0" smtClean="0"/>
              <a:t> </a:t>
            </a:r>
            <a:endParaRPr lang="it-IT" dirty="0" smtClean="0"/>
          </a:p>
        </p:txBody>
      </p:sp>
    </p:spTree>
    <p:extLst>
      <p:ext uri="{BB962C8B-B14F-4D97-AF65-F5344CB8AC3E}">
        <p14:creationId xmlns:p14="http://schemas.microsoft.com/office/powerpoint/2010/main" val="20261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50181"/>
                                        </p:tgtEl>
                                        <p:attrNameLst>
                                          <p:attrName>style.visibility</p:attrName>
                                        </p:attrNameLst>
                                      </p:cBhvr>
                                      <p:to>
                                        <p:strVal val="visible"/>
                                      </p:to>
                                    </p:set>
                                    <p:anim calcmode="lin" valueType="num">
                                      <p:cBhvr>
                                        <p:cTn id="11" dur="1000" fill="hold"/>
                                        <p:tgtEl>
                                          <p:spTgt spid="50181"/>
                                        </p:tgtEl>
                                        <p:attrNameLst>
                                          <p:attrName>ppt_w</p:attrName>
                                        </p:attrNameLst>
                                      </p:cBhvr>
                                      <p:tavLst>
                                        <p:tav tm="0">
                                          <p:val>
                                            <p:strVal val="#ppt_w*0.70"/>
                                          </p:val>
                                        </p:tav>
                                        <p:tav tm="100000">
                                          <p:val>
                                            <p:strVal val="#ppt_w"/>
                                          </p:val>
                                        </p:tav>
                                      </p:tavLst>
                                    </p:anim>
                                    <p:anim calcmode="lin" valueType="num">
                                      <p:cBhvr>
                                        <p:cTn id="12" dur="1000" fill="hold"/>
                                        <p:tgtEl>
                                          <p:spTgt spid="50181"/>
                                        </p:tgtEl>
                                        <p:attrNameLst>
                                          <p:attrName>ppt_h</p:attrName>
                                        </p:attrNameLst>
                                      </p:cBhvr>
                                      <p:tavLst>
                                        <p:tav tm="0">
                                          <p:val>
                                            <p:strVal val="#ppt_h"/>
                                          </p:val>
                                        </p:tav>
                                        <p:tav tm="100000">
                                          <p:val>
                                            <p:strVal val="#ppt_h"/>
                                          </p:val>
                                        </p:tav>
                                      </p:tavLst>
                                    </p:anim>
                                    <p:animEffect transition="in" filter="fade">
                                      <p:cBhvr>
                                        <p:cTn id="13" dur="1000"/>
                                        <p:tgtEl>
                                          <p:spTgt spid="5018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55" presetClass="entr" presetSubtype="0" fill="hold" nodeType="withEffect">
                                  <p:stCondLst>
                                    <p:cond delay="0"/>
                                  </p:stCondLst>
                                  <p:childTnLst>
                                    <p:set>
                                      <p:cBhvr>
                                        <p:cTn id="21" dur="1" fill="hold">
                                          <p:stCondLst>
                                            <p:cond delay="0"/>
                                          </p:stCondLst>
                                        </p:cTn>
                                        <p:tgtEl>
                                          <p:spTgt spid="50182"/>
                                        </p:tgtEl>
                                        <p:attrNameLst>
                                          <p:attrName>style.visibility</p:attrName>
                                        </p:attrNameLst>
                                      </p:cBhvr>
                                      <p:to>
                                        <p:strVal val="visible"/>
                                      </p:to>
                                    </p:set>
                                    <p:anim calcmode="lin" valueType="num">
                                      <p:cBhvr>
                                        <p:cTn id="22" dur="1000" fill="hold"/>
                                        <p:tgtEl>
                                          <p:spTgt spid="50182"/>
                                        </p:tgtEl>
                                        <p:attrNameLst>
                                          <p:attrName>ppt_w</p:attrName>
                                        </p:attrNameLst>
                                      </p:cBhvr>
                                      <p:tavLst>
                                        <p:tav tm="0">
                                          <p:val>
                                            <p:strVal val="#ppt_w*0.70"/>
                                          </p:val>
                                        </p:tav>
                                        <p:tav tm="100000">
                                          <p:val>
                                            <p:strVal val="#ppt_w"/>
                                          </p:val>
                                        </p:tav>
                                      </p:tavLst>
                                    </p:anim>
                                    <p:anim calcmode="lin" valueType="num">
                                      <p:cBhvr>
                                        <p:cTn id="23" dur="1000" fill="hold"/>
                                        <p:tgtEl>
                                          <p:spTgt spid="50182"/>
                                        </p:tgtEl>
                                        <p:attrNameLst>
                                          <p:attrName>ppt_h</p:attrName>
                                        </p:attrNameLst>
                                      </p:cBhvr>
                                      <p:tavLst>
                                        <p:tav tm="0">
                                          <p:val>
                                            <p:strVal val="#ppt_h"/>
                                          </p:val>
                                        </p:tav>
                                        <p:tav tm="100000">
                                          <p:val>
                                            <p:strVal val="#ppt_h"/>
                                          </p:val>
                                        </p:tav>
                                      </p:tavLst>
                                    </p:anim>
                                    <p:animEffect transition="in" filter="fade">
                                      <p:cBhvr>
                                        <p:cTn id="24" dur="1000"/>
                                        <p:tgtEl>
                                          <p:spTgt spid="50182"/>
                                        </p:tgtEl>
                                      </p:cBhvr>
                                    </p:animEffect>
                                  </p:childTnLst>
                                </p:cTn>
                              </p:par>
                              <p:par>
                                <p:cTn id="25" presetID="55" presetClass="entr" presetSubtype="0" fill="hold" nodeType="withEffect">
                                  <p:stCondLst>
                                    <p:cond delay="0"/>
                                  </p:stCondLst>
                                  <p:childTnLst>
                                    <p:set>
                                      <p:cBhvr>
                                        <p:cTn id="26" dur="1" fill="hold">
                                          <p:stCondLst>
                                            <p:cond delay="0"/>
                                          </p:stCondLst>
                                        </p:cTn>
                                        <p:tgtEl>
                                          <p:spTgt spid="50178"/>
                                        </p:tgtEl>
                                        <p:attrNameLst>
                                          <p:attrName>style.visibility</p:attrName>
                                        </p:attrNameLst>
                                      </p:cBhvr>
                                      <p:to>
                                        <p:strVal val="visible"/>
                                      </p:to>
                                    </p:set>
                                    <p:anim calcmode="lin" valueType="num">
                                      <p:cBhvr>
                                        <p:cTn id="27" dur="1000" fill="hold"/>
                                        <p:tgtEl>
                                          <p:spTgt spid="50178"/>
                                        </p:tgtEl>
                                        <p:attrNameLst>
                                          <p:attrName>ppt_w</p:attrName>
                                        </p:attrNameLst>
                                      </p:cBhvr>
                                      <p:tavLst>
                                        <p:tav tm="0">
                                          <p:val>
                                            <p:strVal val="#ppt_w*0.70"/>
                                          </p:val>
                                        </p:tav>
                                        <p:tav tm="100000">
                                          <p:val>
                                            <p:strVal val="#ppt_w"/>
                                          </p:val>
                                        </p:tav>
                                      </p:tavLst>
                                    </p:anim>
                                    <p:anim calcmode="lin" valueType="num">
                                      <p:cBhvr>
                                        <p:cTn id="28" dur="1000" fill="hold"/>
                                        <p:tgtEl>
                                          <p:spTgt spid="50178"/>
                                        </p:tgtEl>
                                        <p:attrNameLst>
                                          <p:attrName>ppt_h</p:attrName>
                                        </p:attrNameLst>
                                      </p:cBhvr>
                                      <p:tavLst>
                                        <p:tav tm="0">
                                          <p:val>
                                            <p:strVal val="#ppt_h"/>
                                          </p:val>
                                        </p:tav>
                                        <p:tav tm="100000">
                                          <p:val>
                                            <p:strVal val="#ppt_h"/>
                                          </p:val>
                                        </p:tav>
                                      </p:tavLst>
                                    </p:anim>
                                    <p:animEffect transition="in" filter="fade">
                                      <p:cBhvr>
                                        <p:cTn id="29" dur="1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smtClean="0"/>
              <a:t>Type-I and Type-II  Errors</a:t>
            </a:r>
            <a:endParaRPr lang="en-US"/>
          </a:p>
        </p:txBody>
      </p:sp>
      <p:sp>
        <p:nvSpPr>
          <p:cNvPr id="3" name="Segnaposto contenuto 2"/>
          <p:cNvSpPr>
            <a:spLocks noGrp="1"/>
          </p:cNvSpPr>
          <p:nvPr>
            <p:ph idx="1"/>
          </p:nvPr>
        </p:nvSpPr>
        <p:spPr>
          <a:xfrm>
            <a:off x="2120134" y="1556792"/>
            <a:ext cx="6916362" cy="2232248"/>
          </a:xfrm>
        </p:spPr>
        <p:txBody>
          <a:bodyPr>
            <a:normAutofit fontScale="62500" lnSpcReduction="20000"/>
          </a:bodyPr>
          <a:lstStyle/>
          <a:p>
            <a:pPr>
              <a:buNone/>
            </a:pPr>
            <a:r>
              <a:rPr lang="it-IT" smtClean="0"/>
              <a:t>	In the context of hypothesis testing the type-I error rate </a:t>
            </a:r>
            <a:r>
              <a:rPr lang="el-GR" smtClean="0">
                <a:solidFill>
                  <a:srgbClr val="FF0000"/>
                </a:solidFill>
              </a:rPr>
              <a:t>α</a:t>
            </a:r>
            <a:r>
              <a:rPr lang="it-IT" smtClean="0">
                <a:solidFill>
                  <a:srgbClr val="FF0000"/>
                </a:solidFill>
              </a:rPr>
              <a:t> is the probability of rejecting the null hypothesis when it is true.</a:t>
            </a:r>
          </a:p>
          <a:p>
            <a:pPr>
              <a:buNone/>
            </a:pPr>
            <a:endParaRPr lang="it-IT" smtClean="0">
              <a:solidFill>
                <a:srgbClr val="FF0000"/>
              </a:solidFill>
            </a:endParaRPr>
          </a:p>
          <a:p>
            <a:pPr>
              <a:buNone/>
            </a:pPr>
            <a:r>
              <a:rPr lang="it-IT" smtClean="0"/>
              <a:t>		Strictly connected to </a:t>
            </a:r>
            <a:r>
              <a:rPr lang="el-GR" smtClean="0"/>
              <a:t>α</a:t>
            </a:r>
            <a:r>
              <a:rPr lang="it-IT" smtClean="0"/>
              <a:t> is the concept of “power” (1-</a:t>
            </a:r>
            <a:r>
              <a:rPr lang="el-GR" smtClean="0"/>
              <a:t>β</a:t>
            </a:r>
            <a:r>
              <a:rPr lang="it-IT" smtClean="0"/>
              <a:t>), where </a:t>
            </a:r>
            <a:r>
              <a:rPr lang="el-GR" smtClean="0">
                <a:solidFill>
                  <a:srgbClr val="FF0000"/>
                </a:solidFill>
              </a:rPr>
              <a:t>β</a:t>
            </a:r>
            <a:r>
              <a:rPr lang="it-IT" smtClean="0">
                <a:solidFill>
                  <a:srgbClr val="FF0000"/>
                </a:solidFill>
              </a:rPr>
              <a:t> is the type-2 error rate</a:t>
            </a:r>
            <a:r>
              <a:rPr lang="it-IT" smtClean="0"/>
              <a:t>, defined as the </a:t>
            </a:r>
            <a:r>
              <a:rPr lang="it-IT" smtClean="0">
                <a:solidFill>
                  <a:srgbClr val="FF0000"/>
                </a:solidFill>
              </a:rPr>
              <a:t>probability of accepting the null</a:t>
            </a:r>
            <a:r>
              <a:rPr lang="it-IT">
                <a:solidFill>
                  <a:srgbClr val="FF0000"/>
                </a:solidFill>
              </a:rPr>
              <a:t> </a:t>
            </a:r>
            <a:r>
              <a:rPr lang="it-IT" smtClean="0">
                <a:solidFill>
                  <a:srgbClr val="FF0000"/>
                </a:solidFill>
              </a:rPr>
              <a:t>when the alternative is instead true</a:t>
            </a:r>
            <a:r>
              <a:rPr lang="it-IT" smtClean="0"/>
              <a:t>.</a:t>
            </a:r>
          </a:p>
          <a:p>
            <a:endParaRPr lang="en-US"/>
          </a:p>
        </p:txBody>
      </p:sp>
      <p:pic>
        <p:nvPicPr>
          <p:cNvPr id="4" name="Picture 2"/>
          <p:cNvPicPr>
            <a:picLocks noChangeAspect="1" noChangeArrowheads="1"/>
          </p:cNvPicPr>
          <p:nvPr/>
        </p:nvPicPr>
        <p:blipFill>
          <a:blip r:embed="rId2" cstate="print"/>
          <a:srcRect/>
          <a:stretch>
            <a:fillRect/>
          </a:stretch>
        </p:blipFill>
        <p:spPr bwMode="auto">
          <a:xfrm>
            <a:off x="4593143" y="3789040"/>
            <a:ext cx="4550857" cy="3068960"/>
          </a:xfrm>
          <a:prstGeom prst="rect">
            <a:avLst/>
          </a:prstGeom>
          <a:noFill/>
          <a:ln w="9525">
            <a:noFill/>
            <a:miter lim="800000"/>
            <a:headEnd/>
            <a:tailEnd/>
          </a:ln>
        </p:spPr>
      </p:pic>
      <p:sp>
        <p:nvSpPr>
          <p:cNvPr id="5" name="CasellaDiTesto 4"/>
          <p:cNvSpPr txBox="1"/>
          <p:nvPr/>
        </p:nvSpPr>
        <p:spPr>
          <a:xfrm>
            <a:off x="323528" y="5613108"/>
            <a:ext cx="4824536" cy="757130"/>
          </a:xfrm>
          <a:prstGeom prst="rect">
            <a:avLst/>
          </a:prstGeom>
          <a:noFill/>
        </p:spPr>
        <p:txBody>
          <a:bodyPr wrap="square" rtlCol="0">
            <a:spAutoFit/>
          </a:bodyPr>
          <a:lstStyle/>
          <a:p>
            <a:pPr>
              <a:lnSpc>
                <a:spcPct val="80000"/>
              </a:lnSpc>
            </a:pPr>
            <a:r>
              <a:rPr lang="it-IT" smtClean="0"/>
              <a:t>A stricter  requirement for </a:t>
            </a:r>
            <a:r>
              <a:rPr lang="el-GR" smtClean="0"/>
              <a:t>α</a:t>
            </a:r>
            <a:r>
              <a:rPr lang="it-IT" smtClean="0"/>
              <a:t> (</a:t>
            </a:r>
            <a:r>
              <a:rPr lang="it-IT" i="1" smtClean="0"/>
              <a:t>i.e</a:t>
            </a:r>
            <a:r>
              <a:rPr lang="it-IT" smtClean="0"/>
              <a:t>. a smaller type-I error rate) implies a higher chance of accepting a false null (yellow region), </a:t>
            </a:r>
            <a:r>
              <a:rPr lang="it-IT" i="1" smtClean="0"/>
              <a:t>i.e</a:t>
            </a:r>
            <a:r>
              <a:rPr lang="it-IT" smtClean="0"/>
              <a:t>. smaller power.</a:t>
            </a:r>
            <a:endParaRPr lang="en-US"/>
          </a:p>
        </p:txBody>
      </p:sp>
      <p:sp>
        <p:nvSpPr>
          <p:cNvPr id="6" name="CasellaDiTesto 5"/>
          <p:cNvSpPr txBox="1"/>
          <p:nvPr/>
        </p:nvSpPr>
        <p:spPr>
          <a:xfrm>
            <a:off x="107504" y="3861048"/>
            <a:ext cx="4968552" cy="1600438"/>
          </a:xfrm>
          <a:prstGeom prst="rect">
            <a:avLst/>
          </a:prstGeom>
          <a:noFill/>
        </p:spPr>
        <p:txBody>
          <a:bodyPr wrap="square" rtlCol="0">
            <a:spAutoFit/>
          </a:bodyPr>
          <a:lstStyle/>
          <a:p>
            <a:pPr>
              <a:lnSpc>
                <a:spcPct val="80000"/>
              </a:lnSpc>
            </a:pPr>
            <a:r>
              <a:rPr lang="it-IT" sz="2000" kern="0" smtClean="0"/>
              <a:t>Once the test statistic is defined, by choosing </a:t>
            </a:r>
            <a:r>
              <a:rPr lang="el-GR" sz="2000" kern="0" smtClean="0"/>
              <a:t>α</a:t>
            </a:r>
            <a:r>
              <a:rPr lang="it-IT" sz="2000" kern="0" smtClean="0"/>
              <a:t> (</a:t>
            </a:r>
            <a:r>
              <a:rPr lang="it-IT" sz="2000" i="1" kern="0" smtClean="0"/>
              <a:t>e.g</a:t>
            </a:r>
            <a:r>
              <a:rPr lang="it-IT" sz="2000" kern="0" smtClean="0"/>
              <a:t>. to decide a criterion for a discovery claim, or to set a confidence interval) one is automatically also choosing </a:t>
            </a:r>
            <a:r>
              <a:rPr lang="el-GR" sz="2000" kern="0" smtClean="0"/>
              <a:t>β</a:t>
            </a:r>
            <a:r>
              <a:rPr lang="it-IT" sz="2000" kern="0" smtClean="0"/>
              <a:t>. </a:t>
            </a:r>
            <a:r>
              <a:rPr lang="it-IT" sz="2000" kern="0" smtClean="0">
                <a:solidFill>
                  <a:srgbClr val="FF0000"/>
                </a:solidFill>
              </a:rPr>
              <a:t>In general there is no formal recipe to guide the choice.</a:t>
            </a:r>
          </a:p>
          <a:p>
            <a:endParaRPr lang="en-US"/>
          </a:p>
        </p:txBody>
      </p:sp>
      <p:grpSp>
        <p:nvGrpSpPr>
          <p:cNvPr id="20" name="Gruppo 19"/>
          <p:cNvGrpSpPr/>
          <p:nvPr/>
        </p:nvGrpSpPr>
        <p:grpSpPr>
          <a:xfrm>
            <a:off x="5436096" y="3780329"/>
            <a:ext cx="3707904" cy="2682299"/>
            <a:chOff x="5436096" y="3780329"/>
            <a:chExt cx="3707904" cy="2682299"/>
          </a:xfrm>
        </p:grpSpPr>
        <p:sp>
          <p:nvSpPr>
            <p:cNvPr id="7" name="CasellaDiTesto 6"/>
            <p:cNvSpPr txBox="1"/>
            <p:nvPr/>
          </p:nvSpPr>
          <p:spPr>
            <a:xfrm>
              <a:off x="8604448" y="4653136"/>
              <a:ext cx="539552" cy="369332"/>
            </a:xfrm>
            <a:prstGeom prst="rect">
              <a:avLst/>
            </a:prstGeom>
            <a:noFill/>
          </p:spPr>
          <p:txBody>
            <a:bodyPr wrap="square" rtlCol="0">
              <a:spAutoFit/>
            </a:bodyPr>
            <a:lstStyle/>
            <a:p>
              <a:r>
                <a:rPr lang="it-IT" smtClean="0"/>
                <a:t>T.S.</a:t>
              </a:r>
              <a:endParaRPr lang="en-US"/>
            </a:p>
          </p:txBody>
        </p:sp>
        <p:sp>
          <p:nvSpPr>
            <p:cNvPr id="8" name="CasellaDiTesto 7"/>
            <p:cNvSpPr txBox="1"/>
            <p:nvPr/>
          </p:nvSpPr>
          <p:spPr>
            <a:xfrm>
              <a:off x="8604448" y="6093296"/>
              <a:ext cx="539552" cy="369332"/>
            </a:xfrm>
            <a:prstGeom prst="rect">
              <a:avLst/>
            </a:prstGeom>
            <a:noFill/>
          </p:spPr>
          <p:txBody>
            <a:bodyPr wrap="square" rtlCol="0">
              <a:spAutoFit/>
            </a:bodyPr>
            <a:lstStyle/>
            <a:p>
              <a:r>
                <a:rPr lang="it-IT" smtClean="0"/>
                <a:t>T.S.</a:t>
              </a:r>
              <a:endParaRPr lang="en-US"/>
            </a:p>
          </p:txBody>
        </p:sp>
        <p:sp>
          <p:nvSpPr>
            <p:cNvPr id="15" name="CasellaDiTesto 14"/>
            <p:cNvSpPr txBox="1"/>
            <p:nvPr/>
          </p:nvSpPr>
          <p:spPr>
            <a:xfrm>
              <a:off x="5436096" y="3780329"/>
              <a:ext cx="580608" cy="584775"/>
            </a:xfrm>
            <a:prstGeom prst="rect">
              <a:avLst/>
            </a:prstGeom>
            <a:noFill/>
          </p:spPr>
          <p:txBody>
            <a:bodyPr wrap="none" rtlCol="0">
              <a:spAutoFit/>
            </a:bodyPr>
            <a:lstStyle/>
            <a:p>
              <a:r>
                <a:rPr lang="it-IT" sz="3200" smtClean="0"/>
                <a:t>H</a:t>
              </a:r>
              <a:r>
                <a:rPr lang="it-IT" sz="3200" baseline="-25000" smtClean="0"/>
                <a:t>0</a:t>
              </a:r>
              <a:endParaRPr lang="en-US" sz="3200" baseline="-25000"/>
            </a:p>
          </p:txBody>
        </p:sp>
        <p:sp>
          <p:nvSpPr>
            <p:cNvPr id="16" name="CasellaDiTesto 15"/>
            <p:cNvSpPr txBox="1"/>
            <p:nvPr/>
          </p:nvSpPr>
          <p:spPr>
            <a:xfrm>
              <a:off x="5436096" y="5220489"/>
              <a:ext cx="580608" cy="584775"/>
            </a:xfrm>
            <a:prstGeom prst="rect">
              <a:avLst/>
            </a:prstGeom>
            <a:noFill/>
          </p:spPr>
          <p:txBody>
            <a:bodyPr wrap="none" rtlCol="0">
              <a:spAutoFit/>
            </a:bodyPr>
            <a:lstStyle/>
            <a:p>
              <a:r>
                <a:rPr lang="it-IT" sz="3200" smtClean="0"/>
                <a:t>H</a:t>
              </a:r>
              <a:r>
                <a:rPr lang="it-IT" sz="3200" baseline="-25000" smtClean="0"/>
                <a:t>0</a:t>
              </a:r>
              <a:endParaRPr lang="en-US" sz="3200" baseline="-25000"/>
            </a:p>
          </p:txBody>
        </p:sp>
        <p:sp>
          <p:nvSpPr>
            <p:cNvPr id="17" name="CasellaDiTesto 16"/>
            <p:cNvSpPr txBox="1"/>
            <p:nvPr/>
          </p:nvSpPr>
          <p:spPr>
            <a:xfrm>
              <a:off x="7663800" y="3789040"/>
              <a:ext cx="580608" cy="584775"/>
            </a:xfrm>
            <a:prstGeom prst="rect">
              <a:avLst/>
            </a:prstGeom>
            <a:noFill/>
          </p:spPr>
          <p:txBody>
            <a:bodyPr wrap="none" rtlCol="0">
              <a:spAutoFit/>
            </a:bodyPr>
            <a:lstStyle/>
            <a:p>
              <a:r>
                <a:rPr lang="it-IT" sz="3200" smtClean="0"/>
                <a:t>H</a:t>
              </a:r>
              <a:r>
                <a:rPr lang="it-IT" sz="3200" baseline="-25000" smtClean="0"/>
                <a:t>1</a:t>
              </a:r>
              <a:endParaRPr lang="en-US" sz="3200" baseline="-25000"/>
            </a:p>
          </p:txBody>
        </p:sp>
        <p:sp>
          <p:nvSpPr>
            <p:cNvPr id="18" name="CasellaDiTesto 17"/>
            <p:cNvSpPr txBox="1"/>
            <p:nvPr/>
          </p:nvSpPr>
          <p:spPr>
            <a:xfrm>
              <a:off x="7668344" y="5220489"/>
              <a:ext cx="580608" cy="584775"/>
            </a:xfrm>
            <a:prstGeom prst="rect">
              <a:avLst/>
            </a:prstGeom>
            <a:noFill/>
          </p:spPr>
          <p:txBody>
            <a:bodyPr wrap="none" rtlCol="0">
              <a:spAutoFit/>
            </a:bodyPr>
            <a:lstStyle/>
            <a:p>
              <a:r>
                <a:rPr lang="it-IT" sz="3200" smtClean="0"/>
                <a:t>H</a:t>
              </a:r>
              <a:r>
                <a:rPr lang="it-IT" sz="3200" baseline="-25000" smtClean="0"/>
                <a:t>1</a:t>
              </a:r>
              <a:endParaRPr lang="en-US" sz="3200" baseline="-25000"/>
            </a:p>
          </p:txBody>
        </p:sp>
      </p:grpSp>
      <p:pic>
        <p:nvPicPr>
          <p:cNvPr id="19" name="Picture 3"/>
          <p:cNvPicPr>
            <a:picLocks noChangeAspect="1" noChangeArrowheads="1"/>
          </p:cNvPicPr>
          <p:nvPr/>
        </p:nvPicPr>
        <p:blipFill>
          <a:blip r:embed="rId3" cstate="print"/>
          <a:srcRect/>
          <a:stretch>
            <a:fillRect/>
          </a:stretch>
        </p:blipFill>
        <p:spPr bwMode="auto">
          <a:xfrm>
            <a:off x="0" y="1196752"/>
            <a:ext cx="2483767" cy="18640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908720"/>
          </a:xfrm>
        </p:spPr>
        <p:txBody>
          <a:bodyPr/>
          <a:lstStyle/>
          <a:p>
            <a:r>
              <a:rPr lang="en-US" smtClean="0"/>
              <a:t>Bayesian Hypothesis Testing</a:t>
            </a:r>
            <a:endParaRPr lang="en-US"/>
          </a:p>
        </p:txBody>
      </p:sp>
      <p:sp>
        <p:nvSpPr>
          <p:cNvPr id="3" name="Segnaposto contenuto 2"/>
          <p:cNvSpPr>
            <a:spLocks noGrp="1"/>
          </p:cNvSpPr>
          <p:nvPr>
            <p:ph idx="1"/>
          </p:nvPr>
        </p:nvSpPr>
        <p:spPr>
          <a:xfrm>
            <a:off x="35496" y="980728"/>
            <a:ext cx="9108504" cy="2448272"/>
          </a:xfrm>
        </p:spPr>
        <p:txBody>
          <a:bodyPr>
            <a:normAutofit fontScale="55000" lnSpcReduction="20000"/>
          </a:bodyPr>
          <a:lstStyle/>
          <a:p>
            <a:r>
              <a:rPr lang="en-US" smtClean="0"/>
              <a:t>Use of Bayes Theorem, </a:t>
            </a:r>
          </a:p>
          <a:p>
            <a:pPr marL="0" indent="0">
              <a:buNone/>
            </a:pPr>
            <a:r>
              <a:rPr lang="en-US" b="1">
                <a:sym typeface="Wingdings" pitchFamily="2" charset="2"/>
              </a:rPr>
              <a:t>			P(A|B) P(B) = P(B|A) P(A</a:t>
            </a:r>
            <a:r>
              <a:rPr lang="en-US" b="1" smtClean="0">
                <a:sym typeface="Wingdings" pitchFamily="2" charset="2"/>
              </a:rPr>
              <a:t>)</a:t>
            </a:r>
            <a:endParaRPr lang="en-US" smtClean="0"/>
          </a:p>
          <a:p>
            <a:pPr marL="0" indent="0">
              <a:buNone/>
            </a:pPr>
            <a:r>
              <a:rPr lang="en-US" smtClean="0"/>
              <a:t>						can be made for inference on a </a:t>
            </a:r>
          </a:p>
          <a:p>
            <a:pPr marL="0" indent="0">
              <a:buNone/>
            </a:pPr>
            <a:r>
              <a:rPr lang="en-US"/>
              <a:t> </a:t>
            </a:r>
            <a:r>
              <a:rPr lang="en-US" smtClean="0"/>
              <a:t>      parameter or a hypothesis, given some data (usually expressed by a likelihood) </a:t>
            </a:r>
            <a:r>
              <a:rPr lang="en-US" smtClean="0">
                <a:sym typeface="Wingdings" pitchFamily="2" charset="2"/>
              </a:rPr>
              <a:t>					</a:t>
            </a:r>
          </a:p>
          <a:p>
            <a:r>
              <a:rPr lang="en-US" smtClean="0">
                <a:sym typeface="Wingdings" pitchFamily="2" charset="2"/>
              </a:rPr>
              <a:t>If one expresses the sample space as the sum of mutually exclusive, exhaustive sets A</a:t>
            </a:r>
            <a:r>
              <a:rPr lang="en-US" baseline="-25000" smtClean="0">
                <a:sym typeface="Wingdings" pitchFamily="2" charset="2"/>
              </a:rPr>
              <a:t>i</a:t>
            </a:r>
            <a:r>
              <a:rPr lang="en-US" smtClean="0">
                <a:sym typeface="Wingdings" pitchFamily="2" charset="2"/>
              </a:rPr>
              <a:t> one may write</a:t>
            </a:r>
          </a:p>
          <a:p>
            <a:pPr>
              <a:buNone/>
            </a:pPr>
            <a:endParaRPr lang="en-US" smtClean="0">
              <a:sym typeface="Wingdings" pitchFamily="2" charset="2"/>
            </a:endParaRPr>
          </a:p>
          <a:p>
            <a:pPr lvl="1">
              <a:buNone/>
            </a:pPr>
            <a:r>
              <a:rPr lang="en-US" smtClean="0">
                <a:sym typeface="Wingdings" pitchFamily="2" charset="2"/>
              </a:rPr>
              <a:t>			</a:t>
            </a:r>
            <a:endParaRPr lang="en-US" smtClean="0"/>
          </a:p>
        </p:txBody>
      </p:sp>
      <p:graphicFrame>
        <p:nvGraphicFramePr>
          <p:cNvPr id="4" name="Oggetto 3"/>
          <p:cNvGraphicFramePr>
            <a:graphicFrameLocks noChangeAspect="1"/>
          </p:cNvGraphicFramePr>
          <p:nvPr>
            <p:extLst>
              <p:ext uri="{D42A27DB-BD31-4B8C-83A1-F6EECF244321}">
                <p14:modId xmlns:p14="http://schemas.microsoft.com/office/powerpoint/2010/main" val="2987544505"/>
              </p:ext>
            </p:extLst>
          </p:nvPr>
        </p:nvGraphicFramePr>
        <p:xfrm>
          <a:off x="539552" y="2824177"/>
          <a:ext cx="2592288" cy="750870"/>
        </p:xfrm>
        <a:graphic>
          <a:graphicData uri="http://schemas.openxmlformats.org/presentationml/2006/ole">
            <mc:AlternateContent xmlns:mc="http://schemas.openxmlformats.org/markup-compatibility/2006">
              <mc:Choice xmlns:v="urn:schemas-microsoft-com:vml" Requires="v">
                <p:oleObj spid="_x0000_s132103" name="Equazione" r:id="rId3" imgW="1841400" imgH="533160" progId="Equation.3">
                  <p:embed/>
                </p:oleObj>
              </mc:Choice>
              <mc:Fallback>
                <p:oleObj name="Equazione" r:id="rId3" imgW="1841400" imgH="533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824177"/>
                        <a:ext cx="2592288" cy="7508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8002" name="Picture 2"/>
          <p:cNvPicPr>
            <a:picLocks noChangeAspect="1" noChangeArrowheads="1"/>
          </p:cNvPicPr>
          <p:nvPr/>
        </p:nvPicPr>
        <p:blipFill>
          <a:blip r:embed="rId5" cstate="print"/>
          <a:srcRect/>
          <a:stretch>
            <a:fillRect/>
          </a:stretch>
        </p:blipFill>
        <p:spPr bwMode="auto">
          <a:xfrm>
            <a:off x="3707904" y="3000802"/>
            <a:ext cx="5436096" cy="3388959"/>
          </a:xfrm>
          <a:prstGeom prst="rect">
            <a:avLst/>
          </a:prstGeom>
          <a:noFill/>
          <a:ln w="9525">
            <a:noFill/>
            <a:miter lim="800000"/>
            <a:headEnd/>
            <a:tailEnd/>
          </a:ln>
        </p:spPr>
      </p:pic>
      <p:sp>
        <p:nvSpPr>
          <p:cNvPr id="6" name="CasellaDiTesto 5"/>
          <p:cNvSpPr txBox="1"/>
          <p:nvPr/>
        </p:nvSpPr>
        <p:spPr>
          <a:xfrm>
            <a:off x="6300192" y="6488668"/>
            <a:ext cx="2843808" cy="369332"/>
          </a:xfrm>
          <a:prstGeom prst="rect">
            <a:avLst/>
          </a:prstGeom>
          <a:noFill/>
        </p:spPr>
        <p:txBody>
          <a:bodyPr wrap="square" rtlCol="0">
            <a:spAutoFit/>
          </a:bodyPr>
          <a:lstStyle/>
          <a:p>
            <a:r>
              <a:rPr lang="en-US" smtClean="0"/>
              <a:t>(Graph courtesy B. Cousins)</a:t>
            </a:r>
            <a:endParaRPr lang="en-US"/>
          </a:p>
        </p:txBody>
      </p:sp>
      <p:sp>
        <p:nvSpPr>
          <p:cNvPr id="5" name="CasellaDiTesto 4"/>
          <p:cNvSpPr txBox="1"/>
          <p:nvPr/>
        </p:nvSpPr>
        <p:spPr>
          <a:xfrm>
            <a:off x="35496" y="3736337"/>
            <a:ext cx="3754682" cy="3139321"/>
          </a:xfrm>
          <a:prstGeom prst="rect">
            <a:avLst/>
          </a:prstGeom>
          <a:noFill/>
        </p:spPr>
        <p:txBody>
          <a:bodyPr wrap="none" rtlCol="0">
            <a:spAutoFit/>
          </a:bodyPr>
          <a:lstStyle/>
          <a:p>
            <a:r>
              <a:rPr lang="it-IT" smtClean="0"/>
              <a:t>In practice </a:t>
            </a:r>
            <a:r>
              <a:rPr lang="it-IT" smtClean="0">
                <a:solidFill>
                  <a:srgbClr val="0070C0"/>
                </a:solidFill>
              </a:rPr>
              <a:t>one starts with a</a:t>
            </a:r>
          </a:p>
          <a:p>
            <a:r>
              <a:rPr lang="it-IT" smtClean="0">
                <a:solidFill>
                  <a:srgbClr val="0070C0"/>
                </a:solidFill>
              </a:rPr>
              <a:t>prior belief </a:t>
            </a:r>
            <a:r>
              <a:rPr lang="el-GR" smtClean="0">
                <a:solidFill>
                  <a:srgbClr val="0070C0"/>
                </a:solidFill>
              </a:rPr>
              <a:t>π</a:t>
            </a:r>
            <a:r>
              <a:rPr lang="it-IT" smtClean="0">
                <a:solidFill>
                  <a:srgbClr val="0070C0"/>
                </a:solidFill>
              </a:rPr>
              <a:t>(</a:t>
            </a:r>
            <a:r>
              <a:rPr lang="el-GR" smtClean="0">
                <a:solidFill>
                  <a:srgbClr val="0070C0"/>
                </a:solidFill>
              </a:rPr>
              <a:t>θ</a:t>
            </a:r>
            <a:r>
              <a:rPr lang="it-IT" smtClean="0">
                <a:solidFill>
                  <a:srgbClr val="0070C0"/>
                </a:solidFill>
              </a:rPr>
              <a:t>) on the value of </a:t>
            </a:r>
          </a:p>
          <a:p>
            <a:r>
              <a:rPr lang="it-IT" smtClean="0">
                <a:solidFill>
                  <a:srgbClr val="0070C0"/>
                </a:solidFill>
              </a:rPr>
              <a:t>a parameter </a:t>
            </a:r>
            <a:r>
              <a:rPr lang="el-GR" smtClean="0">
                <a:solidFill>
                  <a:srgbClr val="0070C0"/>
                </a:solidFill>
              </a:rPr>
              <a:t>θ</a:t>
            </a:r>
            <a:r>
              <a:rPr lang="it-IT" smtClean="0"/>
              <a:t>, and uses some</a:t>
            </a:r>
          </a:p>
          <a:p>
            <a:r>
              <a:rPr lang="it-IT" smtClean="0"/>
              <a:t>data X to update one's knowledge </a:t>
            </a:r>
          </a:p>
          <a:p>
            <a:r>
              <a:rPr lang="it-IT"/>
              <a:t>o</a:t>
            </a:r>
            <a:r>
              <a:rPr lang="it-IT" smtClean="0"/>
              <a:t>f </a:t>
            </a:r>
            <a:r>
              <a:rPr lang="el-GR" smtClean="0"/>
              <a:t>θ</a:t>
            </a:r>
            <a:r>
              <a:rPr lang="it-IT" smtClean="0"/>
              <a:t> by computing the </a:t>
            </a:r>
            <a:r>
              <a:rPr lang="it-IT" smtClean="0">
                <a:solidFill>
                  <a:srgbClr val="0070C0"/>
                </a:solidFill>
              </a:rPr>
              <a:t>likelihood of</a:t>
            </a:r>
          </a:p>
          <a:p>
            <a:r>
              <a:rPr lang="it-IT" smtClean="0">
                <a:solidFill>
                  <a:srgbClr val="0070C0"/>
                </a:solidFill>
              </a:rPr>
              <a:t>X given</a:t>
            </a:r>
            <a:r>
              <a:rPr lang="el-GR" smtClean="0">
                <a:solidFill>
                  <a:srgbClr val="0070C0"/>
                </a:solidFill>
              </a:rPr>
              <a:t> θ</a:t>
            </a:r>
            <a:r>
              <a:rPr lang="it-IT" smtClean="0"/>
              <a:t>:</a:t>
            </a:r>
            <a:endParaRPr lang="it-IT"/>
          </a:p>
          <a:p>
            <a:r>
              <a:rPr lang="it-IT" smtClean="0">
                <a:solidFill>
                  <a:srgbClr val="FF0000"/>
                </a:solidFill>
              </a:rPr>
              <a:t>              P(</a:t>
            </a:r>
            <a:r>
              <a:rPr lang="el-GR" smtClean="0">
                <a:solidFill>
                  <a:srgbClr val="FF0000"/>
                </a:solidFill>
              </a:rPr>
              <a:t>θ</a:t>
            </a:r>
            <a:r>
              <a:rPr lang="it-IT" smtClean="0">
                <a:solidFill>
                  <a:srgbClr val="FF0000"/>
                </a:solidFill>
              </a:rPr>
              <a:t>|X) = L(X|</a:t>
            </a:r>
            <a:r>
              <a:rPr lang="el-GR" smtClean="0">
                <a:solidFill>
                  <a:srgbClr val="FF0000"/>
                </a:solidFill>
              </a:rPr>
              <a:t>θ</a:t>
            </a:r>
            <a:r>
              <a:rPr lang="it-IT" smtClean="0">
                <a:solidFill>
                  <a:srgbClr val="FF0000"/>
                </a:solidFill>
              </a:rPr>
              <a:t>) </a:t>
            </a:r>
            <a:r>
              <a:rPr lang="el-GR" smtClean="0">
                <a:solidFill>
                  <a:srgbClr val="FF0000"/>
                </a:solidFill>
              </a:rPr>
              <a:t>π</a:t>
            </a:r>
            <a:r>
              <a:rPr lang="it-IT" smtClean="0">
                <a:solidFill>
                  <a:srgbClr val="FF0000"/>
                </a:solidFill>
              </a:rPr>
              <a:t>(</a:t>
            </a:r>
            <a:r>
              <a:rPr lang="el-GR" smtClean="0">
                <a:solidFill>
                  <a:srgbClr val="FF0000"/>
                </a:solidFill>
              </a:rPr>
              <a:t>θ</a:t>
            </a:r>
            <a:r>
              <a:rPr lang="it-IT" smtClean="0">
                <a:solidFill>
                  <a:srgbClr val="FF0000"/>
                </a:solidFill>
              </a:rPr>
              <a:t>) / N</a:t>
            </a:r>
          </a:p>
          <a:p>
            <a:endParaRPr lang="it-IT" smtClean="0"/>
          </a:p>
          <a:p>
            <a:r>
              <a:rPr lang="it-IT" smtClean="0"/>
              <a:t>where N is a normalization factor </a:t>
            </a:r>
          </a:p>
          <a:p>
            <a:r>
              <a:rPr lang="it-IT"/>
              <a:t>o</a:t>
            </a:r>
            <a:r>
              <a:rPr lang="it-IT" smtClean="0"/>
              <a:t>btained by integrating the likelihood </a:t>
            </a:r>
          </a:p>
          <a:p>
            <a:r>
              <a:rPr lang="it-IT"/>
              <a:t>o</a:t>
            </a:r>
            <a:r>
              <a:rPr lang="it-IT" smtClean="0"/>
              <a:t>n the whole space</a:t>
            </a:r>
            <a:endParaRPr lang="en-US"/>
          </a:p>
        </p:txBody>
      </p:sp>
    </p:spTree>
    <p:extLst>
      <p:ext uri="{BB962C8B-B14F-4D97-AF65-F5344CB8AC3E}">
        <p14:creationId xmlns:p14="http://schemas.microsoft.com/office/powerpoint/2010/main" val="1659745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78443</TotalTime>
  <Words>5745</Words>
  <Application>Microsoft Office PowerPoint</Application>
  <PresentationFormat>Presentazione su schermo (4:3)</PresentationFormat>
  <Paragraphs>929</Paragraphs>
  <Slides>78</Slides>
  <Notes>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78</vt:i4>
      </vt:variant>
    </vt:vector>
  </HeadingPairs>
  <TitlesOfParts>
    <vt:vector size="80" baseType="lpstr">
      <vt:lpstr>Tema di Office</vt:lpstr>
      <vt:lpstr>Equazione</vt:lpstr>
      <vt:lpstr>Extraordinary Claims: the 0.000029% Solution, or Anomalies  in Collider Data</vt:lpstr>
      <vt:lpstr>Why This Seminar</vt:lpstr>
      <vt:lpstr>Contents</vt:lpstr>
      <vt:lpstr>Hypothesis Testing in Five Slides</vt:lpstr>
      <vt:lpstr>Statistical Significance: What it is</vt:lpstr>
      <vt:lpstr>Notes</vt:lpstr>
      <vt:lpstr>An Important Ingredient:  Wilks’ Theorem</vt:lpstr>
      <vt:lpstr>Type-I and Type-II  Errors</vt:lpstr>
      <vt:lpstr>Bayesian Hypothesis Testing</vt:lpstr>
      <vt:lpstr>The Birth of the Five-Sigma Criterion</vt:lpstr>
      <vt:lpstr>Far-Out Hadrons</vt:lpstr>
      <vt:lpstr>More Rosenfeld</vt:lpstr>
      <vt:lpstr>Gerry Lynch and GAME</vt:lpstr>
      <vt:lpstr>Let’s Play GAME</vt:lpstr>
      <vt:lpstr>2-Bin Bumps</vt:lpstr>
      <vt:lpstr>2-Bin Bumps</vt:lpstr>
      <vt:lpstr>2-Bin Bumps</vt:lpstr>
      <vt:lpstr>2-Bin Bumps</vt:lpstr>
      <vt:lpstr>3-Bin Bumps</vt:lpstr>
      <vt:lpstr>3-Bin Bumps</vt:lpstr>
      <vt:lpstr>3-Bin Bumps</vt:lpstr>
      <vt:lpstr>Notes on GAME</vt:lpstr>
      <vt:lpstr>What 5σ May Do For You</vt:lpstr>
      <vt:lpstr>How 5σ Became a Standard in HEP:  1 - the Seventies</vt:lpstr>
      <vt:lpstr>The Real Upsilon</vt:lpstr>
      <vt:lpstr>The W and Z Bosons</vt:lpstr>
      <vt:lpstr>The Top Quark Discovery</vt:lpstr>
      <vt:lpstr>Following the Top Quark...</vt:lpstr>
      <vt:lpstr>Presentazione standard di PowerPoint</vt:lpstr>
      <vt:lpstr>The Stage: CDF and the Tevatron</vt:lpstr>
      <vt:lpstr>The Impossible Event</vt:lpstr>
      <vt:lpstr>The Fat-Jets Bump</vt:lpstr>
      <vt:lpstr>The Higgs Wannabe</vt:lpstr>
      <vt:lpstr>Preon Dreams</vt:lpstr>
      <vt:lpstr>The Superjets</vt:lpstr>
      <vt:lpstr>The Sbottom</vt:lpstr>
      <vt:lpstr>Sbottom Quarks in LEP II Data</vt:lpstr>
      <vt:lpstr>Notable Anomalies in Other Experiments</vt:lpstr>
      <vt:lpstr>Other Notable Anomalies - 2</vt:lpstr>
      <vt:lpstr>An Interesting Pattern Emerges…</vt:lpstr>
      <vt:lpstr>An Interesting Pattern Emerges…</vt:lpstr>
      <vt:lpstr>An Interesting Pattern Emerges…</vt:lpstr>
      <vt:lpstr>A Look Into the Look-Elsewhere Effect</vt:lpstr>
      <vt:lpstr>Trials Factors</vt:lpstr>
      <vt:lpstr>Local Minima and Upcrossings</vt:lpstr>
      <vt:lpstr>Notes About the LEE Estimation</vt:lpstr>
      <vt:lpstr>Systematic Uncertainties</vt:lpstr>
      <vt:lpstr>A Study of Residuals</vt:lpstr>
      <vt:lpstr>The “Subconscious Bayes Factor”</vt:lpstr>
      <vt:lpstr>The Jeffreys-Lindley Paradox</vt:lpstr>
      <vt:lpstr>The Paradox</vt:lpstr>
      <vt:lpstr>JLP Example: Charge Bias of a Tracker</vt:lpstr>
      <vt:lpstr>JLP Charge Bias: Frequentist Solution</vt:lpstr>
      <vt:lpstr>Notes on the JL Paradox</vt:lpstr>
      <vt:lpstr>So What to Do With 5σ ?</vt:lpstr>
      <vt:lpstr>Lyons’ Table</vt:lpstr>
      <vt:lpstr>Table of Searches for New Phenomena and “Reasonable” Significance Levels</vt:lpstr>
      <vt:lpstr>Conclusions </vt:lpstr>
      <vt:lpstr>Thank you for your attention!</vt:lpstr>
      <vt:lpstr>References</vt:lpstr>
      <vt:lpstr>Backup slides</vt:lpstr>
      <vt:lpstr>Presentazione standard di PowerPoint</vt:lpstr>
      <vt:lpstr>Bubble Chamber Physics</vt:lpstr>
      <vt:lpstr>The Standard Model</vt:lpstr>
      <vt:lpstr>The LHC </vt:lpstr>
      <vt:lpstr>How we detect particles</vt:lpstr>
      <vt:lpstr>CMS</vt:lpstr>
      <vt:lpstr>The Case Of The Photon Pairs</vt:lpstr>
      <vt:lpstr>The pheno feeding frenzy</vt:lpstr>
      <vt:lpstr>750-GeV Bump Interpretation Summary</vt:lpstr>
      <vt:lpstr>J.L. Paradox: Proof</vt:lpstr>
      <vt:lpstr>THTQ: One Last Note on Very High Νσ</vt:lpstr>
      <vt:lpstr>Higgs Discovery: a case study</vt:lpstr>
      <vt:lpstr>Nuts and Bolts of Higgs Combination</vt:lpstr>
      <vt:lpstr>Presentazione standard di PowerPoint</vt:lpstr>
      <vt:lpstr>Presentazione standard di PowerPoint</vt:lpstr>
      <vt:lpstr>Derivation of expected limits</vt:lpstr>
      <vt:lpstr>Significance in the Higgs search</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Extraordinary Claims: the 0.000027% Solution</dc:title>
  <dc:creator>Sezione di Padova</dc:creator>
  <cp:lastModifiedBy>Tommaso</cp:lastModifiedBy>
  <cp:revision>157</cp:revision>
  <dcterms:created xsi:type="dcterms:W3CDTF">2014-06-13T19:15:39Z</dcterms:created>
  <dcterms:modified xsi:type="dcterms:W3CDTF">2016-12-19T11:50:37Z</dcterms:modified>
</cp:coreProperties>
</file>