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9" r:id="rId9"/>
    <p:sldId id="265" r:id="rId10"/>
    <p:sldId id="267" r:id="rId11"/>
    <p:sldId id="268" r:id="rId12"/>
    <p:sldId id="273" r:id="rId13"/>
    <p:sldId id="274" r:id="rId14"/>
    <p:sldId id="276" r:id="rId15"/>
    <p:sldId id="277" r:id="rId16"/>
    <p:sldId id="278" r:id="rId17"/>
    <p:sldId id="270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71B68-99C1-41B4-B94D-7B8C0BE6DE79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3BBCB-8F52-4995-B4AE-3144E59C499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2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3BBCB-8F52-4995-B4AE-3144E59C49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6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PWG3-Muon 10/10/11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35B7E4-BF23-4E30-AA27-3438FF1057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3BBCB-8F52-4995-B4AE-3144E59C49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0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2611-37A9-4303-8060-C19B5384D641}" type="datetime1">
              <a:rPr lang="en-US" smtClean="0"/>
              <a:t>9/27/2016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6715BF5-E7A4-4BCD-9856-7C25A2D1C767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17F0-DCF0-4582-900E-EBC78DBA649E}" type="datetime1">
              <a:rPr lang="en-US" smtClean="0"/>
              <a:t>9/27/2016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BF5-E7A4-4BCD-9856-7C25A2D1C76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3555-771E-47AD-B1DD-CC9EA7C3EBAB}" type="datetime1">
              <a:rPr lang="en-US" smtClean="0"/>
              <a:t>9/27/2016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BF5-E7A4-4BCD-9856-7C25A2D1C76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5D5F-A363-44A3-B0B9-9B782E9611C1}" type="datetime1">
              <a:rPr lang="en-US" smtClean="0"/>
              <a:t>9/27/2016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BF5-E7A4-4BCD-9856-7C25A2D1C767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1F9E-B4FE-46EA-8743-CBA44C005644}" type="datetime1">
              <a:rPr lang="en-US" smtClean="0"/>
              <a:t>9/27/2016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6715BF5-E7A4-4BCD-9856-7C25A2D1C767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76D5-D200-40AA-A0B3-1A01DF9022B4}" type="datetime1">
              <a:rPr lang="en-US" smtClean="0"/>
              <a:t>9/27/2016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BF5-E7A4-4BCD-9856-7C25A2D1C767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E7A3-6582-4CA5-87A2-929566F3CEA2}" type="datetime1">
              <a:rPr lang="en-US" smtClean="0"/>
              <a:t>9/27/2016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BF5-E7A4-4BCD-9856-7C25A2D1C767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D153-7E28-49BD-B9F8-7F56C72054F8}" type="datetime1">
              <a:rPr lang="en-US" smtClean="0"/>
              <a:t>9/27/2016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BF5-E7A4-4BCD-9856-7C25A2D1C76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8D00-A4F8-4688-99A9-1D8F1198C583}" type="datetime1">
              <a:rPr lang="en-US" smtClean="0"/>
              <a:t>9/27/2016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BF5-E7A4-4BCD-9856-7C25A2D1C76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C38A-CF4E-4113-970A-E724E2E5DD7F}" type="datetime1">
              <a:rPr lang="en-US" smtClean="0"/>
              <a:t>9/27/2016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BF5-E7A4-4BCD-9856-7C25A2D1C767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3E88-3A05-4165-B39D-9E2A20A5F166}" type="datetime1">
              <a:rPr lang="en-US" smtClean="0"/>
              <a:t>9/27/2016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6715BF5-E7A4-4BCD-9856-7C25A2D1C767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78C575-A061-44B2-BF59-905F8B2B4BAC}" type="datetime1">
              <a:rPr lang="en-US" smtClean="0"/>
              <a:t>9/27/2016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6715BF5-E7A4-4BCD-9856-7C25A2D1C767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9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9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7008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Multi-Parton Interaction (MPI) measurement at LHC</a:t>
            </a:r>
          </a:p>
          <a:p>
            <a:pPr algn="ctr"/>
            <a:r>
              <a:rPr lang="en-US" sz="2400" dirty="0" smtClean="0">
                <a:latin typeface="+mj-lt"/>
              </a:rPr>
              <a:t>(A bias view)</a:t>
            </a:r>
          </a:p>
          <a:p>
            <a:pPr algn="ctr"/>
            <a:r>
              <a:rPr lang="en-US" sz="1600" dirty="0" smtClean="0"/>
              <a:t>Sarah </a:t>
            </a:r>
            <a:r>
              <a:rPr lang="en-US" sz="1600" dirty="0" err="1" smtClean="0"/>
              <a:t>Porteboeuf-Houssais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713671" y="168476"/>
            <a:ext cx="1224136" cy="91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71" y="216188"/>
            <a:ext cx="1546811" cy="111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61793" y="168719"/>
            <a:ext cx="1292151" cy="917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322"/>
            <a:ext cx="1457088" cy="111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1675143" y="3590842"/>
            <a:ext cx="2845536" cy="2014031"/>
            <a:chOff x="385" y="2795"/>
            <a:chExt cx="1724" cy="1315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385" y="2795"/>
              <a:ext cx="272" cy="2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fr-FR" sz="1800">
                <a:latin typeface="Arial" charset="0"/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385" y="3838"/>
              <a:ext cx="272" cy="2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fr-FR" sz="1800">
                <a:latin typeface="Arial" charset="0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657" y="2931"/>
              <a:ext cx="1452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657" y="3974"/>
              <a:ext cx="1452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44"/>
            <p:cNvGrpSpPr>
              <a:grpSpLocks/>
            </p:cNvGrpSpPr>
            <p:nvPr/>
          </p:nvGrpSpPr>
          <p:grpSpPr bwMode="auto">
            <a:xfrm>
              <a:off x="748" y="2931"/>
              <a:ext cx="227" cy="1044"/>
              <a:chOff x="748" y="2931"/>
              <a:chExt cx="227" cy="1044"/>
            </a:xfrm>
          </p:grpSpPr>
          <p:sp>
            <p:nvSpPr>
              <p:cNvPr id="48" name="Line 34"/>
              <p:cNvSpPr>
                <a:spLocks noChangeShapeType="1"/>
              </p:cNvSpPr>
              <p:nvPr/>
            </p:nvSpPr>
            <p:spPr bwMode="auto">
              <a:xfrm>
                <a:off x="748" y="293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35"/>
              <p:cNvSpPr>
                <a:spLocks noChangeShapeType="1"/>
              </p:cNvSpPr>
              <p:nvPr/>
            </p:nvSpPr>
            <p:spPr bwMode="auto">
              <a:xfrm flipH="1">
                <a:off x="748" y="3793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36"/>
              <p:cNvSpPr>
                <a:spLocks noChangeShapeType="1"/>
              </p:cNvSpPr>
              <p:nvPr/>
            </p:nvSpPr>
            <p:spPr bwMode="auto">
              <a:xfrm>
                <a:off x="884" y="3113"/>
                <a:ext cx="0" cy="68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37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38"/>
              <p:cNvSpPr>
                <a:spLocks noChangeShapeType="1"/>
              </p:cNvSpPr>
              <p:nvPr/>
            </p:nvSpPr>
            <p:spPr bwMode="auto">
              <a:xfrm>
                <a:off x="884" y="3294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39"/>
              <p:cNvSpPr>
                <a:spLocks noChangeShapeType="1"/>
              </p:cNvSpPr>
              <p:nvPr/>
            </p:nvSpPr>
            <p:spPr bwMode="auto">
              <a:xfrm>
                <a:off x="884" y="338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40"/>
              <p:cNvSpPr>
                <a:spLocks noChangeShapeType="1"/>
              </p:cNvSpPr>
              <p:nvPr/>
            </p:nvSpPr>
            <p:spPr bwMode="auto">
              <a:xfrm>
                <a:off x="884" y="347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41"/>
              <p:cNvSpPr>
                <a:spLocks noChangeShapeType="1"/>
              </p:cNvSpPr>
              <p:nvPr/>
            </p:nvSpPr>
            <p:spPr bwMode="auto">
              <a:xfrm>
                <a:off x="884" y="3566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42"/>
              <p:cNvSpPr>
                <a:spLocks noChangeShapeType="1"/>
              </p:cNvSpPr>
              <p:nvPr/>
            </p:nvSpPr>
            <p:spPr bwMode="auto">
              <a:xfrm>
                <a:off x="884" y="3657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43"/>
              <p:cNvSpPr>
                <a:spLocks noChangeShapeType="1"/>
              </p:cNvSpPr>
              <p:nvPr/>
            </p:nvSpPr>
            <p:spPr bwMode="auto">
              <a:xfrm>
                <a:off x="884" y="3748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1066" y="2931"/>
              <a:ext cx="227" cy="1044"/>
              <a:chOff x="748" y="2931"/>
              <a:chExt cx="227" cy="1044"/>
            </a:xfrm>
          </p:grpSpPr>
          <p:sp>
            <p:nvSpPr>
              <p:cNvPr id="38" name="Line 46"/>
              <p:cNvSpPr>
                <a:spLocks noChangeShapeType="1"/>
              </p:cNvSpPr>
              <p:nvPr/>
            </p:nvSpPr>
            <p:spPr bwMode="auto">
              <a:xfrm>
                <a:off x="748" y="293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7"/>
              <p:cNvSpPr>
                <a:spLocks noChangeShapeType="1"/>
              </p:cNvSpPr>
              <p:nvPr/>
            </p:nvSpPr>
            <p:spPr bwMode="auto">
              <a:xfrm flipH="1">
                <a:off x="748" y="3793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48"/>
              <p:cNvSpPr>
                <a:spLocks noChangeShapeType="1"/>
              </p:cNvSpPr>
              <p:nvPr/>
            </p:nvSpPr>
            <p:spPr bwMode="auto">
              <a:xfrm>
                <a:off x="884" y="3113"/>
                <a:ext cx="0" cy="68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49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50"/>
              <p:cNvSpPr>
                <a:spLocks noChangeShapeType="1"/>
              </p:cNvSpPr>
              <p:nvPr/>
            </p:nvSpPr>
            <p:spPr bwMode="auto">
              <a:xfrm>
                <a:off x="884" y="3294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51"/>
              <p:cNvSpPr>
                <a:spLocks noChangeShapeType="1"/>
              </p:cNvSpPr>
              <p:nvPr/>
            </p:nvSpPr>
            <p:spPr bwMode="auto">
              <a:xfrm>
                <a:off x="884" y="338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52"/>
              <p:cNvSpPr>
                <a:spLocks noChangeShapeType="1"/>
              </p:cNvSpPr>
              <p:nvPr/>
            </p:nvSpPr>
            <p:spPr bwMode="auto">
              <a:xfrm>
                <a:off x="884" y="347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53"/>
              <p:cNvSpPr>
                <a:spLocks noChangeShapeType="1"/>
              </p:cNvSpPr>
              <p:nvPr/>
            </p:nvSpPr>
            <p:spPr bwMode="auto">
              <a:xfrm>
                <a:off x="884" y="3566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54"/>
              <p:cNvSpPr>
                <a:spLocks noChangeShapeType="1"/>
              </p:cNvSpPr>
              <p:nvPr/>
            </p:nvSpPr>
            <p:spPr bwMode="auto">
              <a:xfrm>
                <a:off x="884" y="3657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55"/>
              <p:cNvSpPr>
                <a:spLocks noChangeShapeType="1"/>
              </p:cNvSpPr>
              <p:nvPr/>
            </p:nvSpPr>
            <p:spPr bwMode="auto">
              <a:xfrm>
                <a:off x="884" y="3748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56"/>
            <p:cNvGrpSpPr>
              <a:grpSpLocks/>
            </p:cNvGrpSpPr>
            <p:nvPr/>
          </p:nvGrpSpPr>
          <p:grpSpPr bwMode="auto">
            <a:xfrm>
              <a:off x="1383" y="2931"/>
              <a:ext cx="227" cy="1044"/>
              <a:chOff x="748" y="2931"/>
              <a:chExt cx="227" cy="1044"/>
            </a:xfrm>
          </p:grpSpPr>
          <p:sp>
            <p:nvSpPr>
              <p:cNvPr id="28" name="Line 57"/>
              <p:cNvSpPr>
                <a:spLocks noChangeShapeType="1"/>
              </p:cNvSpPr>
              <p:nvPr/>
            </p:nvSpPr>
            <p:spPr bwMode="auto">
              <a:xfrm>
                <a:off x="748" y="293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58"/>
              <p:cNvSpPr>
                <a:spLocks noChangeShapeType="1"/>
              </p:cNvSpPr>
              <p:nvPr/>
            </p:nvSpPr>
            <p:spPr bwMode="auto">
              <a:xfrm flipH="1">
                <a:off x="748" y="3793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59"/>
              <p:cNvSpPr>
                <a:spLocks noChangeShapeType="1"/>
              </p:cNvSpPr>
              <p:nvPr/>
            </p:nvSpPr>
            <p:spPr bwMode="auto">
              <a:xfrm>
                <a:off x="884" y="3113"/>
                <a:ext cx="0" cy="68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60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61"/>
              <p:cNvSpPr>
                <a:spLocks noChangeShapeType="1"/>
              </p:cNvSpPr>
              <p:nvPr/>
            </p:nvSpPr>
            <p:spPr bwMode="auto">
              <a:xfrm>
                <a:off x="884" y="3294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62"/>
              <p:cNvSpPr>
                <a:spLocks noChangeShapeType="1"/>
              </p:cNvSpPr>
              <p:nvPr/>
            </p:nvSpPr>
            <p:spPr bwMode="auto">
              <a:xfrm>
                <a:off x="884" y="338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63"/>
              <p:cNvSpPr>
                <a:spLocks noChangeShapeType="1"/>
              </p:cNvSpPr>
              <p:nvPr/>
            </p:nvSpPr>
            <p:spPr bwMode="auto">
              <a:xfrm>
                <a:off x="884" y="347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64"/>
              <p:cNvSpPr>
                <a:spLocks noChangeShapeType="1"/>
              </p:cNvSpPr>
              <p:nvPr/>
            </p:nvSpPr>
            <p:spPr bwMode="auto">
              <a:xfrm>
                <a:off x="884" y="3566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65"/>
              <p:cNvSpPr>
                <a:spLocks noChangeShapeType="1"/>
              </p:cNvSpPr>
              <p:nvPr/>
            </p:nvSpPr>
            <p:spPr bwMode="auto">
              <a:xfrm>
                <a:off x="884" y="3657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66"/>
              <p:cNvSpPr>
                <a:spLocks noChangeShapeType="1"/>
              </p:cNvSpPr>
              <p:nvPr/>
            </p:nvSpPr>
            <p:spPr bwMode="auto">
              <a:xfrm>
                <a:off x="884" y="3748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67"/>
            <p:cNvGrpSpPr>
              <a:grpSpLocks/>
            </p:cNvGrpSpPr>
            <p:nvPr/>
          </p:nvGrpSpPr>
          <p:grpSpPr bwMode="auto">
            <a:xfrm>
              <a:off x="1746" y="2931"/>
              <a:ext cx="227" cy="1044"/>
              <a:chOff x="748" y="2931"/>
              <a:chExt cx="227" cy="1044"/>
            </a:xfrm>
          </p:grpSpPr>
          <p:sp>
            <p:nvSpPr>
              <p:cNvPr id="18" name="Line 68"/>
              <p:cNvSpPr>
                <a:spLocks noChangeShapeType="1"/>
              </p:cNvSpPr>
              <p:nvPr/>
            </p:nvSpPr>
            <p:spPr bwMode="auto">
              <a:xfrm>
                <a:off x="748" y="293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69"/>
              <p:cNvSpPr>
                <a:spLocks noChangeShapeType="1"/>
              </p:cNvSpPr>
              <p:nvPr/>
            </p:nvSpPr>
            <p:spPr bwMode="auto">
              <a:xfrm flipH="1">
                <a:off x="748" y="3793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70"/>
              <p:cNvSpPr>
                <a:spLocks noChangeShapeType="1"/>
              </p:cNvSpPr>
              <p:nvPr/>
            </p:nvSpPr>
            <p:spPr bwMode="auto">
              <a:xfrm>
                <a:off x="884" y="3113"/>
                <a:ext cx="0" cy="68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71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2"/>
              <p:cNvSpPr>
                <a:spLocks noChangeShapeType="1"/>
              </p:cNvSpPr>
              <p:nvPr/>
            </p:nvSpPr>
            <p:spPr bwMode="auto">
              <a:xfrm>
                <a:off x="884" y="3294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73"/>
              <p:cNvSpPr>
                <a:spLocks noChangeShapeType="1"/>
              </p:cNvSpPr>
              <p:nvPr/>
            </p:nvSpPr>
            <p:spPr bwMode="auto">
              <a:xfrm>
                <a:off x="884" y="338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74"/>
              <p:cNvSpPr>
                <a:spLocks noChangeShapeType="1"/>
              </p:cNvSpPr>
              <p:nvPr/>
            </p:nvSpPr>
            <p:spPr bwMode="auto">
              <a:xfrm>
                <a:off x="884" y="347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75"/>
              <p:cNvSpPr>
                <a:spLocks noChangeShapeType="1"/>
              </p:cNvSpPr>
              <p:nvPr/>
            </p:nvSpPr>
            <p:spPr bwMode="auto">
              <a:xfrm>
                <a:off x="884" y="3566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76"/>
              <p:cNvSpPr>
                <a:spLocks noChangeShapeType="1"/>
              </p:cNvSpPr>
              <p:nvPr/>
            </p:nvSpPr>
            <p:spPr bwMode="auto">
              <a:xfrm>
                <a:off x="884" y="3657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7"/>
              <p:cNvSpPr>
                <a:spLocks noChangeShapeType="1"/>
              </p:cNvSpPr>
              <p:nvPr/>
            </p:nvSpPr>
            <p:spPr bwMode="auto">
              <a:xfrm>
                <a:off x="884" y="3748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58" name="Imag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91" y="3152630"/>
            <a:ext cx="2584093" cy="268368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-16750" y="591860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Kick-off meeting GDR QCD – group A </a:t>
            </a:r>
          </a:p>
          <a:p>
            <a:pPr algn="ctr"/>
            <a:r>
              <a:rPr lang="en-US" dirty="0" smtClean="0"/>
              <a:t>Simple and multiple interactions within </a:t>
            </a:r>
            <a:r>
              <a:rPr lang="en-US" dirty="0" err="1" smtClean="0"/>
              <a:t>partons</a:t>
            </a:r>
            <a:r>
              <a:rPr lang="en-US" dirty="0" smtClean="0"/>
              <a:t> in nucleons</a:t>
            </a:r>
          </a:p>
          <a:p>
            <a:pPr algn="ctr"/>
            <a:r>
              <a:rPr lang="en-US" dirty="0" smtClean="0"/>
              <a:t>IPNO 29</a:t>
            </a:r>
            <a:r>
              <a:rPr lang="en-US" baseline="30000" dirty="0" smtClean="0"/>
              <a:t>th</a:t>
            </a:r>
            <a:r>
              <a:rPr lang="en-US" dirty="0" smtClean="0"/>
              <a:t> -30</a:t>
            </a:r>
            <a:r>
              <a:rPr lang="en-US" baseline="30000" dirty="0" smtClean="0"/>
              <a:t>th</a:t>
            </a:r>
            <a:r>
              <a:rPr lang="en-US" dirty="0" smtClean="0"/>
              <a:t> September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77474" cy="5760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r-FR" sz="3400" dirty="0" smtClean="0"/>
              <a:t>Double production and Double Parton Scattering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0235" y="358607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LHCb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39627" y="3863804"/>
            <a:ext cx="8232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Observation of double charm production involving open charm in pp collisions at </a:t>
            </a:r>
            <a:r>
              <a:rPr lang="en-US" sz="1400" i="1" dirty="0">
                <a:cs typeface="Consolas"/>
              </a:rPr>
              <a:t>√</a:t>
            </a:r>
            <a:r>
              <a:rPr lang="en-US" sz="1400" i="1" dirty="0"/>
              <a:t>s = 7 </a:t>
            </a:r>
            <a:r>
              <a:rPr lang="en-US" sz="1400" i="1" dirty="0" err="1" smtClean="0"/>
              <a:t>TeV</a:t>
            </a:r>
            <a:r>
              <a:rPr lang="en-US" sz="1400" i="1" dirty="0" smtClean="0"/>
              <a:t> </a:t>
            </a:r>
            <a:endParaRPr lang="en-US" sz="14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908289" y="3934373"/>
            <a:ext cx="20040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JHEP 06 (2012) 141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+ 1403 (2014) 108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9628" y="4165616"/>
            <a:ext cx="4900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Observation of </a:t>
            </a:r>
            <a:r>
              <a:rPr lang="en-US" sz="1400" i="1" dirty="0" smtClean="0"/>
              <a:t>J/ψ-pair </a:t>
            </a:r>
            <a:r>
              <a:rPr lang="en-US" sz="1400" i="1" dirty="0"/>
              <a:t>production in pp collisions at </a:t>
            </a:r>
            <a:r>
              <a:rPr lang="en-US" sz="1400" i="1" dirty="0" smtClean="0">
                <a:cs typeface="Consolas"/>
              </a:rPr>
              <a:t>√</a:t>
            </a:r>
            <a:r>
              <a:rPr lang="en-US" sz="1400" i="1" dirty="0" smtClean="0"/>
              <a:t>s=7 </a:t>
            </a:r>
            <a:r>
              <a:rPr lang="en-US" sz="1400" i="1" dirty="0" err="1" smtClean="0"/>
              <a:t>TeV</a:t>
            </a:r>
            <a:endParaRPr lang="en-US" sz="14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375479" y="4211782"/>
            <a:ext cx="1510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Phys. </a:t>
            </a:r>
            <a:r>
              <a:rPr lang="en-U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. B 707 (2012) 52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196257" y="4473393"/>
            <a:ext cx="777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Double charm and J/</a:t>
            </a:r>
            <a:r>
              <a:rPr lang="el-GR" sz="1400" dirty="0" smtClean="0">
                <a:latin typeface="Georgia"/>
              </a:rPr>
              <a:t>ψ</a:t>
            </a:r>
            <a:r>
              <a:rPr lang="en-US" sz="1400" dirty="0" smtClean="0"/>
              <a:t> production as well as </a:t>
            </a:r>
            <a:r>
              <a:rPr lang="el-GR" sz="1400" dirty="0" smtClean="0"/>
              <a:t>Υ</a:t>
            </a:r>
            <a:r>
              <a:rPr lang="en-US" sz="1400" dirty="0" smtClean="0"/>
              <a:t> agree better with models including double </a:t>
            </a:r>
            <a:r>
              <a:rPr lang="en-US" sz="1400" dirty="0" err="1" smtClean="0"/>
              <a:t>parton</a:t>
            </a:r>
            <a:r>
              <a:rPr lang="en-US" sz="1400" dirty="0" smtClean="0"/>
              <a:t> scattering (DPS)</a:t>
            </a:r>
            <a:endParaRPr lang="en-US" sz="1400" dirty="0"/>
          </a:p>
        </p:txBody>
      </p:sp>
      <p:sp>
        <p:nvSpPr>
          <p:cNvPr id="14" name="Flèche droite 13"/>
          <p:cNvSpPr/>
          <p:nvPr/>
        </p:nvSpPr>
        <p:spPr>
          <a:xfrm>
            <a:off x="731486" y="4549010"/>
            <a:ext cx="489204" cy="124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190235" y="482280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CMS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16908" y="5728364"/>
            <a:ext cx="107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ATLAS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480185" y="5067225"/>
            <a:ext cx="2843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Observation of </a:t>
            </a:r>
            <a:r>
              <a:rPr lang="el-GR" sz="1400" i="1" dirty="0" smtClean="0"/>
              <a:t>Υ</a:t>
            </a:r>
            <a:r>
              <a:rPr lang="en-US" sz="1400" i="1" dirty="0" smtClean="0"/>
              <a:t>(1S) pair production at CMS </a:t>
            </a:r>
            <a:endParaRPr lang="en-US" sz="1400" i="1" dirty="0"/>
          </a:p>
        </p:txBody>
      </p:sp>
      <p:pic>
        <p:nvPicPr>
          <p:cNvPr id="24" name="Image 71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4" y="850106"/>
            <a:ext cx="3560763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ccolade fermante 24"/>
          <p:cNvSpPr/>
          <p:nvPr/>
        </p:nvSpPr>
        <p:spPr>
          <a:xfrm>
            <a:off x="3818550" y="1346993"/>
            <a:ext cx="138113" cy="546100"/>
          </a:xfrm>
          <a:prstGeom prst="rightBrace">
            <a:avLst>
              <a:gd name="adj1" fmla="val 2622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ZoneTexte 25"/>
          <p:cNvSpPr txBox="1"/>
          <p:nvPr/>
        </p:nvSpPr>
        <p:spPr>
          <a:xfrm>
            <a:off x="3894750" y="1434306"/>
            <a:ext cx="3381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</a:t>
            </a:r>
          </a:p>
        </p:txBody>
      </p:sp>
      <p:sp>
        <p:nvSpPr>
          <p:cNvPr id="27" name="Accolade fermante 26"/>
          <p:cNvSpPr/>
          <p:nvPr/>
        </p:nvSpPr>
        <p:spPr>
          <a:xfrm>
            <a:off x="3812200" y="2293143"/>
            <a:ext cx="138113" cy="546100"/>
          </a:xfrm>
          <a:prstGeom prst="rightBrace">
            <a:avLst>
              <a:gd name="adj1" fmla="val 2622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ZoneTexte 27"/>
          <p:cNvSpPr txBox="1"/>
          <p:nvPr/>
        </p:nvSpPr>
        <p:spPr>
          <a:xfrm>
            <a:off x="3888400" y="2382043"/>
            <a:ext cx="3349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B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478338" y="1052513"/>
            <a:ext cx="42767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Two </a:t>
            </a:r>
            <a:r>
              <a:rPr lang="en-US" sz="1400" dirty="0" smtClean="0">
                <a:latin typeface="+mn-lt"/>
              </a:rPr>
              <a:t>independent scattering </a:t>
            </a:r>
            <a:r>
              <a:rPr lang="en-US" sz="1400" dirty="0">
                <a:latin typeface="+mn-lt"/>
              </a:rPr>
              <a:t>processes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Two hard interactions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506913" y="1619250"/>
            <a:ext cx="25574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+mn-lt"/>
              </a:rPr>
              <a:t>Assume factorisation of </a:t>
            </a:r>
            <a:r>
              <a:rPr lang="fr-FR" sz="1400" dirty="0" err="1">
                <a:latin typeface="+mn-lt"/>
              </a:rPr>
              <a:t>PDF’s</a:t>
            </a:r>
            <a:endParaRPr lang="fr-FR" sz="1400" dirty="0">
              <a:latin typeface="+mn-lt"/>
            </a:endParaRPr>
          </a:p>
        </p:txBody>
      </p:sp>
      <p:sp>
        <p:nvSpPr>
          <p:cNvPr id="31" name="ZoneTexte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63329" y="1932584"/>
            <a:ext cx="1927964" cy="61029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498975" y="2051050"/>
            <a:ext cx="12858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+mn-lt"/>
              </a:rPr>
              <a:t>Cross section: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535488" y="2530475"/>
            <a:ext cx="2871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m=2 when A and B are distinguishable</a:t>
            </a:r>
          </a:p>
          <a:p>
            <a:pPr>
              <a:defRPr/>
            </a:pPr>
            <a:r>
              <a:rPr lang="en-US" sz="1000" dirty="0">
                <a:latin typeface="+mn-lt"/>
              </a:rPr>
              <a:t>m=1 when indistinguishable</a:t>
            </a:r>
          </a:p>
        </p:txBody>
      </p:sp>
      <p:sp>
        <p:nvSpPr>
          <p:cNvPr id="34" name="ZoneTexte 3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77891" y="3022958"/>
            <a:ext cx="620363" cy="58939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068888" y="3027363"/>
            <a:ext cx="40259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Represent the probability for a scattering B to occur, given A already done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4942" y="5113391"/>
            <a:ext cx="3318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https://cdsweb.cern.ch/record/2154307/files/BPH-14-008-pas.pdf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23406" y="5973936"/>
            <a:ext cx="3615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W± + 2jets; </a:t>
            </a:r>
            <a:r>
              <a:rPr lang="en-US" sz="1400" dirty="0"/>
              <a:t>W± + </a:t>
            </a:r>
            <a:r>
              <a:rPr lang="en-US" sz="1400" dirty="0" smtClean="0"/>
              <a:t>J/</a:t>
            </a:r>
            <a:r>
              <a:rPr lang="el-GR" sz="1400" dirty="0" smtClean="0"/>
              <a:t>ψ</a:t>
            </a:r>
            <a:r>
              <a:rPr lang="en-US" sz="1400" dirty="0" smtClean="0"/>
              <a:t> prompt; Z + J/</a:t>
            </a:r>
            <a:r>
              <a:rPr lang="el-GR" sz="1400" dirty="0" smtClean="0"/>
              <a:t>ψ</a:t>
            </a:r>
            <a:r>
              <a:rPr lang="en-US" sz="1400" dirty="0" smtClean="0"/>
              <a:t>; four-jet </a:t>
            </a:r>
            <a:endParaRPr lang="en-US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523406" y="5338647"/>
            <a:ext cx="101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Same sign WW</a:t>
            </a:r>
            <a:endParaRPr lang="en-US" sz="1400" i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539325" y="5384813"/>
            <a:ext cx="12538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CMS-PAS-FSQ-13-001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016264" y="6020102"/>
            <a:ext cx="48494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N. J. Phys 15 (2013) 033038; JHEP 1404 (2014) 172; EPJC 75 (2015) 229; ATLAS-CONF-2015-058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0" y="63813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See </a:t>
            </a:r>
            <a:r>
              <a:rPr lang="en-US" b="1" dirty="0" err="1" smtClean="0"/>
              <a:t>Yiming</a:t>
            </a:r>
            <a:r>
              <a:rPr lang="en-US" b="1" dirty="0" smtClean="0"/>
              <a:t> Li talk on Friday afternoon</a:t>
            </a:r>
            <a:endParaRPr lang="en-US" b="1" dirty="0"/>
          </a:p>
        </p:txBody>
      </p:sp>
      <p:sp>
        <p:nvSpPr>
          <p:cNvPr id="43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2664296" cy="332656"/>
          </a:xfrm>
        </p:spPr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44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-2013" y="6400800"/>
            <a:ext cx="457200" cy="457200"/>
          </a:xfrm>
        </p:spPr>
        <p:txBody>
          <a:bodyPr/>
          <a:lstStyle/>
          <a:p>
            <a:fld id="{E6715BF5-E7A4-4BCD-9856-7C25A2D1C7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77474" cy="5760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r-FR" sz="3400" dirty="0" smtClean="0"/>
              <a:t>Charm and bottom as a function of multiplicity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26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See </a:t>
            </a:r>
            <a:r>
              <a:rPr lang="en-US" b="1" dirty="0" err="1" smtClean="0"/>
              <a:t>Zaida</a:t>
            </a:r>
            <a:r>
              <a:rPr lang="en-US" b="1" dirty="0" smtClean="0"/>
              <a:t> Conesa talk this afternoon</a:t>
            </a:r>
            <a:endParaRPr lang="en-US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0" y="1253960"/>
            <a:ext cx="2837710" cy="29382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23" y="1336556"/>
            <a:ext cx="2817132" cy="2916905"/>
          </a:xfrm>
          <a:prstGeom prst="rect">
            <a:avLst/>
          </a:prstGeom>
        </p:spPr>
      </p:pic>
      <p:sp>
        <p:nvSpPr>
          <p:cNvPr id="12" name="ZoneTexte 5"/>
          <p:cNvSpPr txBox="1">
            <a:spLocks noChangeArrowheads="1"/>
          </p:cNvSpPr>
          <p:nvPr/>
        </p:nvSpPr>
        <p:spPr bwMode="auto">
          <a:xfrm>
            <a:off x="355542" y="5106258"/>
            <a:ext cx="1885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0BD0D9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BD0D9"/>
              </a:buClr>
              <a:buFont typeface="Georgia" pitchFamily="18" charset="0"/>
              <a:buChar char="▫"/>
              <a:defRPr sz="2000">
                <a:solidFill>
                  <a:srgbClr val="0BD0D9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itchFamily="18" charset="0"/>
              <a:buChar char="▫"/>
              <a:defRPr sz="2000">
                <a:solidFill>
                  <a:srgbClr val="0BD0D9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itchFamily="18" charset="0"/>
              <a:buChar char="▫"/>
              <a:defRPr sz="2000">
                <a:solidFill>
                  <a:srgbClr val="0BD0D9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itchFamily="18" charset="0"/>
              <a:buChar char="▫"/>
              <a:defRPr sz="2000">
                <a:solidFill>
                  <a:srgbClr val="0BD0D9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itchFamily="18" charset="0"/>
              <a:buChar char="▫"/>
              <a:defRPr sz="2000">
                <a:solidFill>
                  <a:srgbClr val="0BD0D9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800" b="1" dirty="0">
                <a:latin typeface="Arial" charset="0"/>
              </a:rPr>
              <a:t>Phys. </a:t>
            </a:r>
            <a:r>
              <a:rPr lang="fr-FR" altLang="fr-FR" sz="800" b="1" dirty="0" err="1">
                <a:latin typeface="Arial" charset="0"/>
              </a:rPr>
              <a:t>Lett</a:t>
            </a:r>
            <a:r>
              <a:rPr lang="fr-FR" altLang="fr-FR" sz="800" b="1" dirty="0">
                <a:latin typeface="Arial" charset="0"/>
              </a:rPr>
              <a:t>. B 712 (2012) 3, 165–175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5069" y="4807289"/>
            <a:ext cx="512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J/</a:t>
            </a:r>
            <a:r>
              <a:rPr lang="el-GR" sz="1400" dirty="0" smtClean="0">
                <a:cs typeface="Consolas"/>
              </a:rPr>
              <a:t>Ψ</a:t>
            </a:r>
            <a:r>
              <a:rPr lang="en-US" sz="1400" dirty="0" smtClean="0">
                <a:cs typeface="Consolas"/>
              </a:rPr>
              <a:t> production </a:t>
            </a:r>
            <a:r>
              <a:rPr lang="en-US" sz="1400" dirty="0" smtClean="0"/>
              <a:t>as </a:t>
            </a:r>
            <a:r>
              <a:rPr lang="en-US" sz="1400" dirty="0"/>
              <a:t>a function of </a:t>
            </a:r>
            <a:r>
              <a:rPr lang="en-US" sz="1400" dirty="0" smtClean="0"/>
              <a:t>multiplicity in pp and p-</a:t>
            </a:r>
            <a:r>
              <a:rPr lang="en-US" sz="1400" dirty="0" err="1" smtClean="0"/>
              <a:t>Pb</a:t>
            </a:r>
            <a:r>
              <a:rPr lang="en-US" sz="1400" dirty="0" smtClean="0"/>
              <a:t> collisions</a:t>
            </a:r>
            <a:r>
              <a:rPr lang="en-US" sz="1400" dirty="0" smtClean="0">
                <a:cs typeface="Consolas"/>
              </a:rPr>
              <a:t> </a:t>
            </a:r>
            <a:endParaRPr lang="en-US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67507" y="5322536"/>
            <a:ext cx="4692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D-meson production as a function of multiplicity in pp and p-</a:t>
            </a:r>
            <a:r>
              <a:rPr lang="en-US" sz="1400" dirty="0" err="1" smtClean="0"/>
              <a:t>Pb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2559" y="5607148"/>
            <a:ext cx="4440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Non-prompt J/</a:t>
            </a:r>
            <a:r>
              <a:rPr lang="el-GR" sz="1400" dirty="0" smtClean="0">
                <a:cs typeface="Consolas"/>
              </a:rPr>
              <a:t>Ψ</a:t>
            </a:r>
            <a:r>
              <a:rPr lang="en-US" sz="1400" dirty="0" smtClean="0">
                <a:cs typeface="Consolas"/>
              </a:rPr>
              <a:t> as a function of multiplicity in pp collisions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401047" y="4539041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CMS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5464384" y="4839929"/>
            <a:ext cx="3248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Consolas"/>
                <a:cs typeface="Consolas"/>
              </a:rPr>
              <a:t>ϒ</a:t>
            </a:r>
            <a:r>
              <a:rPr lang="en-US" sz="1400" i="1" dirty="0" smtClean="0"/>
              <a:t> production as a function of multiplicity</a:t>
            </a:r>
            <a:endParaRPr lang="en-US" sz="1400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207500" y="692696"/>
            <a:ext cx="880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Interplay between hard and soft component, link between colliding systems (pp, p-</a:t>
            </a:r>
            <a:r>
              <a:rPr lang="en-US" dirty="0" err="1" smtClean="0"/>
              <a:t>Pb</a:t>
            </a:r>
            <a:r>
              <a:rPr lang="en-US" dirty="0" smtClean="0"/>
              <a:t>, </a:t>
            </a:r>
            <a:r>
              <a:rPr lang="en-US" dirty="0" err="1" smtClean="0"/>
              <a:t>Pb-Pb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1340768"/>
            <a:ext cx="3002226" cy="288044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2553" y="4468713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401048" y="5303207"/>
            <a:ext cx="956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STAR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452552" y="5607253"/>
            <a:ext cx="3401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J/</a:t>
            </a:r>
            <a:r>
              <a:rPr lang="el-GR" sz="1400" dirty="0">
                <a:cs typeface="Consolas"/>
              </a:rPr>
              <a:t>Ψ</a:t>
            </a:r>
            <a:r>
              <a:rPr lang="en-US" sz="1400" dirty="0">
                <a:cs typeface="Consolas"/>
              </a:rPr>
              <a:t> production </a:t>
            </a:r>
            <a:r>
              <a:rPr lang="en-US" sz="1400" dirty="0"/>
              <a:t>as a function of multiplicity in pp</a:t>
            </a:r>
          </a:p>
        </p:txBody>
      </p:sp>
      <p:sp>
        <p:nvSpPr>
          <p:cNvPr id="25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2664296" cy="332656"/>
          </a:xfrm>
        </p:spPr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26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-2013" y="6400800"/>
            <a:ext cx="457200" cy="457200"/>
          </a:xfrm>
        </p:spPr>
        <p:txBody>
          <a:bodyPr/>
          <a:lstStyle/>
          <a:p>
            <a:fld id="{E6715BF5-E7A4-4BCD-9856-7C25A2D1C76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77474" cy="5760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r-FR" sz="3400" dirty="0" smtClean="0"/>
              <a:t>Underlying event measurements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01" y="3149931"/>
            <a:ext cx="3213191" cy="285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3267" y="3520265"/>
            <a:ext cx="3960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Energy scale given by the leading particle</a:t>
            </a:r>
          </a:p>
          <a:p>
            <a:pPr algn="ctr"/>
            <a:r>
              <a:rPr lang="en-US" sz="1600" dirty="0" smtClean="0"/>
              <a:t>(approximation to the original outgoing </a:t>
            </a:r>
            <a:r>
              <a:rPr lang="en-US" sz="1600" dirty="0" err="1" smtClean="0"/>
              <a:t>parton</a:t>
            </a:r>
            <a:r>
              <a:rPr lang="en-US" sz="1600" dirty="0" smtClean="0"/>
              <a:t> momentum)</a:t>
            </a:r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78498"/>
            <a:ext cx="41044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94713" y="656200"/>
            <a:ext cx="387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p collision description “à la” PYTHIA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5023231" y="1324276"/>
            <a:ext cx="3722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 hard scattering on top of underlying event </a:t>
            </a:r>
            <a:r>
              <a:rPr lang="en-US" sz="1600" dirty="0"/>
              <a:t>(</a:t>
            </a:r>
            <a:r>
              <a:rPr lang="en-US" sz="1600" dirty="0" smtClean="0"/>
              <a:t>UE) activity</a:t>
            </a:r>
            <a:endParaRPr lang="en-US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5023231" y="2116306"/>
            <a:ext cx="3927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UE = fragmentation of beam remnants</a:t>
            </a:r>
          </a:p>
          <a:p>
            <a:r>
              <a:rPr lang="en-US" sz="1600" dirty="0" smtClean="0"/>
              <a:t>+ MPI</a:t>
            </a:r>
          </a:p>
          <a:p>
            <a:r>
              <a:rPr lang="en-US" sz="1600" dirty="0" smtClean="0"/>
              <a:t>+ initial and final state radiation (ISR/FSR)</a:t>
            </a:r>
            <a:endParaRPr lang="en-US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115616" y="4368168"/>
            <a:ext cx="1798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Toward</a:t>
            </a:r>
            <a:r>
              <a:rPr lang="en-US" sz="1600" dirty="0" smtClean="0"/>
              <a:t>: |</a:t>
            </a:r>
            <a:r>
              <a:rPr lang="el-GR" sz="1600" dirty="0" smtClean="0">
                <a:cs typeface="Arial"/>
              </a:rPr>
              <a:t>Δ</a:t>
            </a:r>
            <a:r>
              <a:rPr lang="el-GR" sz="1600" dirty="0">
                <a:latin typeface="Consolas"/>
                <a:cs typeface="Consolas"/>
              </a:rPr>
              <a:t>ϕ</a:t>
            </a:r>
            <a:r>
              <a:rPr lang="en-US" sz="1600" dirty="0" smtClean="0"/>
              <a:t>|&lt;</a:t>
            </a:r>
            <a:r>
              <a:rPr lang="el-GR" sz="1600" dirty="0" smtClean="0">
                <a:cs typeface="Consolas"/>
              </a:rPr>
              <a:t>π</a:t>
            </a:r>
            <a:r>
              <a:rPr lang="en-US" sz="1600" dirty="0" smtClean="0">
                <a:cs typeface="Consolas"/>
              </a:rPr>
              <a:t>/3</a:t>
            </a:r>
            <a:endParaRPr lang="en-US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115614" y="4706722"/>
            <a:ext cx="345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Transverse</a:t>
            </a:r>
            <a:r>
              <a:rPr lang="en-US" sz="1600" dirty="0" smtClean="0"/>
              <a:t>: </a:t>
            </a:r>
            <a:r>
              <a:rPr lang="el-GR" sz="1600" dirty="0">
                <a:cs typeface="Consolas"/>
              </a:rPr>
              <a:t>π</a:t>
            </a:r>
            <a:r>
              <a:rPr lang="en-US" sz="1600" dirty="0" smtClean="0">
                <a:cs typeface="Consolas"/>
              </a:rPr>
              <a:t>/3</a:t>
            </a:r>
            <a:r>
              <a:rPr lang="en-US" sz="1600" dirty="0" smtClean="0"/>
              <a:t>&lt;|</a:t>
            </a:r>
            <a:r>
              <a:rPr lang="el-GR" sz="1600" dirty="0" smtClean="0">
                <a:cs typeface="Arial"/>
              </a:rPr>
              <a:t>Δ</a:t>
            </a:r>
            <a:r>
              <a:rPr lang="el-GR" sz="1600" dirty="0">
                <a:latin typeface="Consolas"/>
                <a:cs typeface="Consolas"/>
              </a:rPr>
              <a:t>ϕ</a:t>
            </a:r>
            <a:r>
              <a:rPr lang="en-US" sz="1600" dirty="0" smtClean="0"/>
              <a:t>|&lt;2</a:t>
            </a:r>
            <a:r>
              <a:rPr lang="el-GR" sz="1600" dirty="0" smtClean="0">
                <a:cs typeface="Consolas"/>
              </a:rPr>
              <a:t>π</a:t>
            </a:r>
            <a:r>
              <a:rPr lang="en-US" sz="1600" dirty="0" smtClean="0">
                <a:cs typeface="Consolas"/>
              </a:rPr>
              <a:t>/3</a:t>
            </a:r>
            <a:endParaRPr lang="en-US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115615" y="5045276"/>
            <a:ext cx="3450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Away</a:t>
            </a:r>
            <a:r>
              <a:rPr lang="en-US" sz="1600" dirty="0" smtClean="0"/>
              <a:t>: |</a:t>
            </a:r>
            <a:r>
              <a:rPr lang="el-GR" sz="1600" dirty="0" smtClean="0">
                <a:cs typeface="Arial"/>
              </a:rPr>
              <a:t>Δ</a:t>
            </a:r>
            <a:r>
              <a:rPr lang="el-GR" sz="1600" dirty="0">
                <a:latin typeface="Consolas"/>
                <a:cs typeface="Consolas"/>
              </a:rPr>
              <a:t>ϕ</a:t>
            </a:r>
            <a:r>
              <a:rPr lang="en-US" sz="1600" dirty="0" smtClean="0"/>
              <a:t>|&gt;2</a:t>
            </a:r>
            <a:r>
              <a:rPr lang="el-GR" sz="1600" dirty="0" smtClean="0">
                <a:cs typeface="Consolas"/>
              </a:rPr>
              <a:t>π</a:t>
            </a:r>
            <a:r>
              <a:rPr lang="en-US" sz="1600" dirty="0" smtClean="0">
                <a:cs typeface="Consolas"/>
              </a:rPr>
              <a:t>/3</a:t>
            </a:r>
            <a:endParaRPr lang="en-US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07505" y="6003726"/>
            <a:ext cx="890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Study of charged particle in the three regions gives insight into the UE behavior 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1115615" y="5501041"/>
            <a:ext cx="4792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cs typeface="Consolas"/>
              </a:rPr>
              <a:t>√s=0.9 and 7 </a:t>
            </a:r>
            <a:r>
              <a:rPr lang="en-US" sz="1600" dirty="0" err="1" smtClean="0">
                <a:cs typeface="Consolas"/>
              </a:rPr>
              <a:t>TeV</a:t>
            </a:r>
            <a:r>
              <a:rPr lang="en-US" sz="1600" dirty="0" smtClean="0">
                <a:cs typeface="Consolas"/>
              </a:rPr>
              <a:t>, </a:t>
            </a:r>
            <a:r>
              <a:rPr lang="en-US" sz="1600" i="1" dirty="0" smtClean="0">
                <a:cs typeface="Consolas"/>
              </a:rPr>
              <a:t>p</a:t>
            </a:r>
            <a:r>
              <a:rPr lang="en-US" sz="1600" baseline="-25000" dirty="0" smtClean="0">
                <a:cs typeface="Consolas"/>
              </a:rPr>
              <a:t>T</a:t>
            </a:r>
            <a:r>
              <a:rPr lang="en-US" sz="1600" dirty="0" smtClean="0">
                <a:cs typeface="Consolas"/>
              </a:rPr>
              <a:t> threshold: 0.15, 0.5 and 1 </a:t>
            </a:r>
            <a:r>
              <a:rPr lang="en-US" sz="1600" dirty="0" err="1">
                <a:cs typeface="Consolas"/>
              </a:rPr>
              <a:t>G</a:t>
            </a:r>
            <a:r>
              <a:rPr lang="en-US" sz="1600" dirty="0" err="1" smtClean="0">
                <a:cs typeface="Consolas"/>
              </a:rPr>
              <a:t>eV</a:t>
            </a:r>
            <a:r>
              <a:rPr lang="en-US" sz="1600" dirty="0" smtClean="0">
                <a:cs typeface="Consolas"/>
              </a:rPr>
              <a:t>/</a:t>
            </a:r>
            <a:r>
              <a:rPr lang="en-US" sz="1600" i="1" dirty="0" smtClean="0">
                <a:cs typeface="Consolas"/>
              </a:rPr>
              <a:t>c</a:t>
            </a:r>
            <a:endParaRPr lang="en-US" sz="1600" i="1" dirty="0"/>
          </a:p>
        </p:txBody>
      </p:sp>
      <p:sp>
        <p:nvSpPr>
          <p:cNvPr id="18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2664296" cy="332656"/>
          </a:xfrm>
        </p:spPr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19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-2013" y="6400800"/>
            <a:ext cx="457200" cy="457200"/>
          </a:xfrm>
        </p:spPr>
        <p:txBody>
          <a:bodyPr/>
          <a:lstStyle/>
          <a:p>
            <a:fld id="{E6715BF5-E7A4-4BCD-9856-7C25A2D1C76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2664296" cy="332656"/>
          </a:xfrm>
        </p:spPr>
        <p:txBody>
          <a:bodyPr/>
          <a:lstStyle/>
          <a:p>
            <a:r>
              <a:rPr lang="en-US" dirty="0" smtClean="0"/>
              <a:t>sarah.porteboeuf@clermont.in2p3.fr</a:t>
            </a:r>
            <a:endParaRPr lang="en-US" dirty="0"/>
          </a:p>
        </p:txBody>
      </p:sp>
      <p:sp>
        <p:nvSpPr>
          <p:cNvPr id="36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-2013" y="6400800"/>
            <a:ext cx="457200" cy="457200"/>
          </a:xfrm>
        </p:spPr>
        <p:txBody>
          <a:bodyPr/>
          <a:lstStyle/>
          <a:p>
            <a:fld id="{E6715BF5-E7A4-4BCD-9856-7C25A2D1C767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526" y="28142"/>
            <a:ext cx="8977474" cy="5760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r-FR" sz="3400" dirty="0" smtClean="0"/>
              <a:t>Underlying event measurements</a:t>
            </a:r>
          </a:p>
        </p:txBody>
      </p:sp>
      <p:sp>
        <p:nvSpPr>
          <p:cNvPr id="5" name="Espace réservé du pied de page 3"/>
          <p:cNvSpPr txBox="1">
            <a:spLocks/>
          </p:cNvSpPr>
          <p:nvPr/>
        </p:nvSpPr>
        <p:spPr>
          <a:xfrm>
            <a:off x="1707" y="6381328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ea typeface="+mn-ea"/>
                <a:cs typeface="Rage Italic" pitchFamily="66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sarah@clermont.in2p3.fr</a:t>
            </a:r>
            <a:endParaRPr lang="en-US" dirty="0"/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6914498" y="64692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ea typeface="+mn-ea"/>
                <a:cs typeface="Rage Italic" pitchFamily="66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258617-87E6-48BD-9A21-C873E6200DD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40782"/>
            <a:ext cx="2768848" cy="19231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15" y="4718656"/>
            <a:ext cx="2777223" cy="194527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91180"/>
            <a:ext cx="2797911" cy="194421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95510"/>
            <a:ext cx="2768848" cy="19231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15" y="2718706"/>
            <a:ext cx="2777223" cy="201348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26" y="791180"/>
            <a:ext cx="2753212" cy="195002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07504" y="504015"/>
            <a:ext cx="2821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nsolas"/>
              </a:rPr>
              <a:t>√s = 0.9 </a:t>
            </a:r>
            <a:r>
              <a:rPr lang="en-US" sz="1400" dirty="0" err="1">
                <a:cs typeface="Consolas"/>
              </a:rPr>
              <a:t>T</a:t>
            </a:r>
            <a:r>
              <a:rPr lang="en-US" sz="1400" dirty="0" err="1" smtClean="0">
                <a:cs typeface="Consolas"/>
              </a:rPr>
              <a:t>eV</a:t>
            </a:r>
            <a:endParaRPr lang="en-US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860716" y="486529"/>
            <a:ext cx="2821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nsolas"/>
              </a:rPr>
              <a:t>√s = 7 </a:t>
            </a:r>
            <a:r>
              <a:rPr lang="en-US" sz="1400" dirty="0" err="1">
                <a:cs typeface="Consolas"/>
              </a:rPr>
              <a:t>T</a:t>
            </a:r>
            <a:r>
              <a:rPr lang="en-US" sz="1400" dirty="0" err="1" smtClean="0">
                <a:cs typeface="Consolas"/>
              </a:rPr>
              <a:t>eV</a:t>
            </a:r>
            <a:endParaRPr lang="en-US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660232" y="6417840"/>
            <a:ext cx="17427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ALICE JHEP 1207 (2012) 116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14603" y="2995564"/>
            <a:ext cx="2034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u="sng" dirty="0" smtClean="0"/>
              <a:t>Toward and Away</a:t>
            </a:r>
            <a:endParaRPr lang="en-US" sz="1600" u="sng" dirty="0"/>
          </a:p>
        </p:txBody>
      </p:sp>
      <p:sp>
        <p:nvSpPr>
          <p:cNvPr id="19" name="ZoneTexte 18"/>
          <p:cNvSpPr txBox="1"/>
          <p:nvPr/>
        </p:nvSpPr>
        <p:spPr>
          <a:xfrm>
            <a:off x="769294" y="1760932"/>
            <a:ext cx="76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Toward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635896" y="1766192"/>
            <a:ext cx="76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Toward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4994" y="3767589"/>
            <a:ext cx="103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Transverse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01596" y="3767589"/>
            <a:ext cx="103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Transverse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50726" y="5702354"/>
            <a:ext cx="601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Away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717328" y="5718283"/>
            <a:ext cx="601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Away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652897" y="3304035"/>
            <a:ext cx="3290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Monotonic increase with leading </a:t>
            </a:r>
            <a:r>
              <a:rPr lang="en-US" sz="1400" i="1" dirty="0" smtClean="0"/>
              <a:t>p</a:t>
            </a:r>
            <a:r>
              <a:rPr lang="en-US" sz="1400" baseline="-25000" dirty="0" smtClean="0"/>
              <a:t>T</a:t>
            </a:r>
            <a:endParaRPr lang="en-US" sz="1400" baseline="-25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652897" y="3546019"/>
            <a:ext cx="338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regions dominated by jet fragmentation, </a:t>
            </a:r>
          </a:p>
          <a:p>
            <a:r>
              <a:rPr lang="en-US" sz="1400" dirty="0" smtClean="0">
                <a:latin typeface="Consolas"/>
                <a:cs typeface="Consolas"/>
              </a:rPr>
              <a:t>↑ </a:t>
            </a:r>
            <a:r>
              <a:rPr lang="en-US" sz="1400" dirty="0" smtClean="0"/>
              <a:t>leading </a:t>
            </a:r>
            <a:r>
              <a:rPr lang="en-US" sz="1400" i="1" dirty="0" smtClean="0"/>
              <a:t>p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: </a:t>
            </a:r>
            <a:r>
              <a:rPr lang="en-US" sz="1400" dirty="0" smtClean="0">
                <a:latin typeface="Consolas"/>
                <a:cs typeface="Consolas"/>
              </a:rPr>
              <a:t>↑ </a:t>
            </a:r>
            <a:r>
              <a:rPr lang="en-US" sz="1400" dirty="0" smtClean="0"/>
              <a:t>hadronic activity  </a:t>
            </a:r>
            <a:endParaRPr lang="en-US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5718920" y="4380102"/>
            <a:ext cx="1443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u="sng" dirty="0"/>
              <a:t>T</a:t>
            </a:r>
            <a:r>
              <a:rPr lang="en-US" sz="1600" u="sng" dirty="0" smtClean="0"/>
              <a:t>ransverse</a:t>
            </a:r>
            <a:endParaRPr lang="en-US" sz="1600" u="sng" dirty="0"/>
          </a:p>
        </p:txBody>
      </p:sp>
      <p:sp>
        <p:nvSpPr>
          <p:cNvPr id="28" name="ZoneTexte 27"/>
          <p:cNvSpPr txBox="1"/>
          <p:nvPr/>
        </p:nvSpPr>
        <p:spPr>
          <a:xfrm>
            <a:off x="5718920" y="5706673"/>
            <a:ext cx="322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Plateau at ~4 </a:t>
            </a:r>
            <a:r>
              <a:rPr lang="en-US" sz="1400" dirty="0" err="1" smtClean="0"/>
              <a:t>GeV</a:t>
            </a:r>
            <a:r>
              <a:rPr lang="en-US" sz="1400" dirty="0" smtClean="0"/>
              <a:t>/</a:t>
            </a:r>
            <a:r>
              <a:rPr lang="en-US" sz="1400" i="1" dirty="0" smtClean="0"/>
              <a:t>c</a:t>
            </a:r>
            <a:r>
              <a:rPr lang="en-US" sz="1400" dirty="0" smtClean="0"/>
              <a:t> : production independent of hard scale</a:t>
            </a:r>
            <a:endParaRPr lang="en-US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5718920" y="4677809"/>
            <a:ext cx="2888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Increase interpreted in term of MPI</a:t>
            </a:r>
            <a:endParaRPr lang="en-US" sz="1400" dirty="0"/>
          </a:p>
        </p:txBody>
      </p: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299821"/>
              </p:ext>
            </p:extLst>
          </p:nvPr>
        </p:nvGraphicFramePr>
        <p:xfrm>
          <a:off x="5855814" y="1750791"/>
          <a:ext cx="2954763" cy="635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Équation" r:id="rId9" imgW="2006280" imgH="431640" progId="Equation.3">
                  <p:embed/>
                </p:oleObj>
              </mc:Choice>
              <mc:Fallback>
                <p:oleObj name="Équation" r:id="rId9" imgW="20062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55814" y="1750791"/>
                        <a:ext cx="2954763" cy="635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5682638" y="811792"/>
            <a:ext cx="333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charged particle density vs. leading track transverse momentum </a:t>
            </a:r>
            <a:r>
              <a:rPr lang="en-US" sz="1600" i="1" dirty="0" smtClean="0"/>
              <a:t>p</a:t>
            </a:r>
            <a:r>
              <a:rPr lang="en-US" sz="1600" baseline="-25000" dirty="0" smtClean="0"/>
              <a:t>T,LT</a:t>
            </a:r>
            <a:endParaRPr lang="en-US" sz="1600" baseline="-25000" dirty="0"/>
          </a:p>
        </p:txBody>
      </p:sp>
      <p:sp>
        <p:nvSpPr>
          <p:cNvPr id="32" name="ZoneTexte 31"/>
          <p:cNvSpPr txBox="1"/>
          <p:nvPr/>
        </p:nvSpPr>
        <p:spPr>
          <a:xfrm>
            <a:off x="5714604" y="4976479"/>
            <a:ext cx="3333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PYTHIA: higher </a:t>
            </a:r>
            <a:r>
              <a:rPr lang="en-US" sz="1400" i="1" dirty="0" smtClean="0"/>
              <a:t>p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 biases towards more central collisions (higher MPI probabilities)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331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  <p:bldP spid="29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-2013" y="6400800"/>
            <a:ext cx="457200" cy="457200"/>
          </a:xfrm>
        </p:spPr>
        <p:txBody>
          <a:bodyPr/>
          <a:lstStyle/>
          <a:p>
            <a:fld id="{E6715BF5-E7A4-4BCD-9856-7C25A2D1C767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0872" y="164769"/>
            <a:ext cx="8977474" cy="9339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r-FR" sz="3400" dirty="0" smtClean="0"/>
              <a:t>Multiplicity dependence of two-particle azimuthal correlations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65" y="2597784"/>
            <a:ext cx="4306225" cy="294783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43341" y="1074198"/>
            <a:ext cx="5910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Probability distribution of the azimuthal difference: </a:t>
            </a:r>
            <a:r>
              <a:rPr lang="el-GR" sz="1600" dirty="0" smtClean="0">
                <a:cs typeface="Arial"/>
              </a:rPr>
              <a:t>Δ</a:t>
            </a:r>
            <a:r>
              <a:rPr lang="el-GR" sz="1600" dirty="0" smtClean="0">
                <a:latin typeface="Consolas"/>
                <a:cs typeface="Consolas"/>
              </a:rPr>
              <a:t>ϕ</a:t>
            </a:r>
            <a:r>
              <a:rPr lang="en-US" sz="1600" dirty="0" smtClean="0">
                <a:cs typeface="Consolas"/>
              </a:rPr>
              <a:t>=</a:t>
            </a:r>
            <a:r>
              <a:rPr lang="el-GR" sz="1600" dirty="0">
                <a:latin typeface="Consolas"/>
                <a:cs typeface="Consolas"/>
              </a:rPr>
              <a:t>ϕ</a:t>
            </a:r>
            <a:r>
              <a:rPr lang="en-US" sz="1600" baseline="-25000" dirty="0" smtClean="0">
                <a:cs typeface="Consolas"/>
              </a:rPr>
              <a:t>trig</a:t>
            </a:r>
            <a:r>
              <a:rPr lang="en-US" sz="1600" dirty="0" smtClean="0">
                <a:cs typeface="Consolas"/>
              </a:rPr>
              <a:t>-</a:t>
            </a:r>
            <a:r>
              <a:rPr lang="el-GR" sz="1600" dirty="0">
                <a:latin typeface="Consolas"/>
                <a:cs typeface="Consolas"/>
              </a:rPr>
              <a:t>ϕ</a:t>
            </a:r>
            <a:r>
              <a:rPr lang="en-US" sz="1600" baseline="-25000" dirty="0" smtClean="0">
                <a:cs typeface="Consolas"/>
              </a:rPr>
              <a:t>assoc</a:t>
            </a:r>
            <a:endParaRPr lang="en-US" sz="1600" baseline="-25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205170" y="1352357"/>
            <a:ext cx="3322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Trigger particles: </a:t>
            </a:r>
            <a:r>
              <a:rPr lang="en-US" sz="1400" i="1" dirty="0" smtClean="0"/>
              <a:t>p</a:t>
            </a:r>
            <a:r>
              <a:rPr lang="en-US" sz="1400" baseline="-25000" dirty="0" smtClean="0"/>
              <a:t>T, trig</a:t>
            </a:r>
            <a:r>
              <a:rPr lang="en-US" sz="1400" dirty="0" smtClean="0"/>
              <a:t> &gt; </a:t>
            </a:r>
            <a:r>
              <a:rPr lang="en-US" sz="1400" i="1" dirty="0" smtClean="0"/>
              <a:t>p</a:t>
            </a:r>
            <a:r>
              <a:rPr lang="en-US" sz="1400" baseline="-25000" dirty="0" smtClean="0"/>
              <a:t>T,trig</a:t>
            </a:r>
            <a:r>
              <a:rPr lang="en-US" sz="1400" baseline="30000" dirty="0" smtClean="0"/>
              <a:t>min</a:t>
            </a:r>
            <a:r>
              <a:rPr lang="en-US" sz="1400" dirty="0" smtClean="0"/>
              <a:t>, |</a:t>
            </a:r>
            <a:r>
              <a:rPr lang="en-US" sz="1400" dirty="0" smtClean="0">
                <a:cs typeface="Consolas"/>
              </a:rPr>
              <a:t>ƞ</a:t>
            </a:r>
            <a:r>
              <a:rPr lang="en-US" sz="1400" dirty="0" smtClean="0"/>
              <a:t>|&lt;0.9 </a:t>
            </a:r>
            <a:endParaRPr lang="en-US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226617" y="1658644"/>
            <a:ext cx="3807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Associated particles: </a:t>
            </a:r>
            <a:r>
              <a:rPr lang="en-US" sz="1400" i="1" dirty="0" smtClean="0"/>
              <a:t>p</a:t>
            </a:r>
            <a:r>
              <a:rPr lang="en-US" sz="1400" baseline="-25000" dirty="0" smtClean="0"/>
              <a:t>T, assoc</a:t>
            </a:r>
            <a:r>
              <a:rPr lang="en-US" sz="1400" dirty="0" smtClean="0"/>
              <a:t> &gt; </a:t>
            </a:r>
            <a:r>
              <a:rPr lang="en-US" sz="1400" i="1" dirty="0" smtClean="0"/>
              <a:t>p</a:t>
            </a:r>
            <a:r>
              <a:rPr lang="en-US" sz="1400" baseline="-25000" dirty="0" smtClean="0"/>
              <a:t>T, </a:t>
            </a:r>
            <a:r>
              <a:rPr lang="en-US" sz="1400" baseline="-25000" dirty="0" err="1" smtClean="0"/>
              <a:t>assoc</a:t>
            </a:r>
            <a:r>
              <a:rPr lang="en-US" sz="1400" baseline="30000" dirty="0" err="1" smtClean="0"/>
              <a:t>min</a:t>
            </a:r>
            <a:r>
              <a:rPr lang="en-US" sz="1400" dirty="0" smtClean="0"/>
              <a:t>, |</a:t>
            </a:r>
            <a:r>
              <a:rPr lang="en-US" sz="1400" dirty="0" smtClean="0">
                <a:cs typeface="Consolas"/>
              </a:rPr>
              <a:t>ƞ</a:t>
            </a:r>
            <a:r>
              <a:rPr lang="en-US" sz="1400" dirty="0" smtClean="0"/>
              <a:t>|&lt;0.9 </a:t>
            </a:r>
            <a:endParaRPr lang="en-US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43341" y="2154318"/>
            <a:ext cx="3833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Pair-yield per trigger as a function of </a:t>
            </a:r>
            <a:r>
              <a:rPr lang="el-GR" sz="1600" dirty="0" smtClean="0">
                <a:cs typeface="Arial"/>
              </a:rPr>
              <a:t>Δ</a:t>
            </a:r>
            <a:r>
              <a:rPr lang="el-GR" sz="1600" dirty="0" smtClean="0">
                <a:latin typeface="Consolas"/>
                <a:cs typeface="Consolas"/>
              </a:rPr>
              <a:t>ϕ</a:t>
            </a:r>
            <a:r>
              <a:rPr lang="en-US" sz="1600" dirty="0" smtClean="0">
                <a:cs typeface="Consolas"/>
              </a:rPr>
              <a:t>: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417955"/>
              </p:ext>
            </p:extLst>
          </p:nvPr>
        </p:nvGraphicFramePr>
        <p:xfrm>
          <a:off x="3971537" y="2082310"/>
          <a:ext cx="1765473" cy="630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Équation" r:id="rId4" imgW="1244520" imgH="444240" progId="Equation.3">
                  <p:embed/>
                </p:oleObj>
              </mc:Choice>
              <mc:Fallback>
                <p:oleObj name="Équation" r:id="rId4" imgW="124452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1537" y="2082310"/>
                        <a:ext cx="1765473" cy="630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avec flèche 14"/>
          <p:cNvCxnSpPr/>
          <p:nvPr/>
        </p:nvCxnSpPr>
        <p:spPr>
          <a:xfrm flipV="1">
            <a:off x="1667281" y="5401607"/>
            <a:ext cx="0" cy="2880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202249" y="5645209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Near-side</a:t>
            </a:r>
            <a:endParaRPr lang="en-US" sz="1400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3419112" y="5357177"/>
            <a:ext cx="0" cy="2880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931605" y="5693578"/>
            <a:ext cx="975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Away-side</a:t>
            </a:r>
            <a:endParaRPr lang="en-US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621315" y="2741801"/>
            <a:ext cx="4318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Fit-function to unravel the azimuthal correlation main components</a:t>
            </a:r>
            <a:endParaRPr lang="en-US" sz="1400" dirty="0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537199"/>
              </p:ext>
            </p:extLst>
          </p:nvPr>
        </p:nvGraphicFramePr>
        <p:xfrm>
          <a:off x="4770281" y="3704398"/>
          <a:ext cx="3875761" cy="2143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Équation" r:id="rId6" imgW="2158920" imgH="1193760" progId="Equation.3">
                  <p:embed/>
                </p:oleObj>
              </mc:Choice>
              <mc:Fallback>
                <p:oleObj name="Équation" r:id="rId6" imgW="2158920" imgH="1193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0281" y="3704398"/>
                        <a:ext cx="3875761" cy="2143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5781492" y="3272904"/>
            <a:ext cx="2230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Combinatorial background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5987762" y="3554748"/>
            <a:ext cx="165658" cy="179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638507" y="3734433"/>
            <a:ext cx="2311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</a:rPr>
              <a:t>Near-side peak: 2 </a:t>
            </a:r>
            <a:r>
              <a:rPr lang="en-US" sz="1400" dirty="0">
                <a:solidFill>
                  <a:srgbClr val="FF00FF"/>
                </a:solidFill>
              </a:rPr>
              <a:t>G</a:t>
            </a:r>
            <a:r>
              <a:rPr lang="en-US" sz="1400" dirty="0" smtClean="0">
                <a:solidFill>
                  <a:srgbClr val="FF00FF"/>
                </a:solidFill>
              </a:rPr>
              <a:t>aussians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24" name="Accolade fermante 23"/>
          <p:cNvSpPr/>
          <p:nvPr/>
        </p:nvSpPr>
        <p:spPr>
          <a:xfrm rot="5400000" flipH="1">
            <a:off x="6696404" y="2303924"/>
            <a:ext cx="365648" cy="3689674"/>
          </a:xfrm>
          <a:prstGeom prst="rightBrace">
            <a:avLst>
              <a:gd name="adj1" fmla="val 23515"/>
              <a:gd name="adj2" fmla="val 48958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4826550" y="5931133"/>
            <a:ext cx="2653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Away-side peak: single Gaussian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26" name="Accolade fermante 25"/>
          <p:cNvSpPr/>
          <p:nvPr/>
        </p:nvSpPr>
        <p:spPr>
          <a:xfrm rot="16200000" flipH="1">
            <a:off x="6088546" y="4542094"/>
            <a:ext cx="224967" cy="2558522"/>
          </a:xfrm>
          <a:prstGeom prst="rightBrace">
            <a:avLst>
              <a:gd name="adj1" fmla="val 23515"/>
              <a:gd name="adj2" fmla="val 48958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/>
          <p:cNvSpPr txBox="1"/>
          <p:nvPr/>
        </p:nvSpPr>
        <p:spPr>
          <a:xfrm>
            <a:off x="31111" y="623371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fitting parameters are used to construct observables</a:t>
            </a:r>
            <a:endParaRPr lang="en-US" sz="16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255193" y="1389647"/>
            <a:ext cx="2731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N</a:t>
            </a:r>
            <a:r>
              <a:rPr lang="en-US" sz="1400" baseline="-25000" dirty="0" smtClean="0"/>
              <a:t>trig</a:t>
            </a:r>
            <a:r>
              <a:rPr lang="en-US" sz="1400" dirty="0" smtClean="0"/>
              <a:t>: number of trigger particles</a:t>
            </a:r>
            <a:endParaRPr lang="en-US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5274519" y="1676464"/>
            <a:ext cx="3012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N</a:t>
            </a:r>
            <a:r>
              <a:rPr lang="en-US" sz="1400" baseline="-25000" dirty="0" err="1" smtClean="0"/>
              <a:t>assoc</a:t>
            </a:r>
            <a:r>
              <a:rPr lang="en-US" sz="1400" dirty="0" smtClean="0"/>
              <a:t>: number of associated particles</a:t>
            </a:r>
            <a:endParaRPr lang="en-US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280493" y="6469742"/>
            <a:ext cx="1463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ALICE JHEP 09 (2013) 049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2664296" cy="332656"/>
          </a:xfrm>
        </p:spPr>
        <p:txBody>
          <a:bodyPr/>
          <a:lstStyle/>
          <a:p>
            <a:r>
              <a:rPr lang="en-US" dirty="0" smtClean="0"/>
              <a:t>sarah.porteboeuf@clermont.in2p3.fr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1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19" grpId="0"/>
      <p:bldP spid="21" grpId="0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0872" y="164769"/>
            <a:ext cx="8977474" cy="9339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r-FR" sz="3400" dirty="0" smtClean="0"/>
              <a:t>Multiplicity dependence of two-particle azimuthal correlations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71422" y="1427894"/>
            <a:ext cx="5222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Per-trigger pair yield in the combinatorial background</a:t>
            </a:r>
            <a:endParaRPr lang="en-US" sz="1600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066407"/>
              </p:ext>
            </p:extLst>
          </p:nvPr>
        </p:nvGraphicFramePr>
        <p:xfrm>
          <a:off x="5428456" y="1313460"/>
          <a:ext cx="1828103" cy="666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" name="Équation" r:id="rId3" imgW="1218960" imgH="444240" progId="Equation.3">
                  <p:embed/>
                </p:oleObj>
              </mc:Choice>
              <mc:Fallback>
                <p:oleObj name="Équation" r:id="rId3" imgW="121896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8456" y="1313460"/>
                        <a:ext cx="1828103" cy="666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67280" y="2224303"/>
            <a:ext cx="4198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Per-trigger pair yield in the near-side peak</a:t>
            </a:r>
            <a:endParaRPr lang="en-US" sz="1600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964191"/>
              </p:ext>
            </p:extLst>
          </p:nvPr>
        </p:nvGraphicFramePr>
        <p:xfrm>
          <a:off x="4566066" y="2042944"/>
          <a:ext cx="3551431" cy="761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" name="Équation" r:id="rId5" imgW="2247840" imgH="482400" progId="Equation.3">
                  <p:embed/>
                </p:oleObj>
              </mc:Choice>
              <mc:Fallback>
                <p:oleObj name="Équation" r:id="rId5" imgW="2247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6066" y="2042944"/>
                        <a:ext cx="3551431" cy="761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67280" y="3077842"/>
            <a:ext cx="4253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Per-trigger pair yield in the away-side peak</a:t>
            </a:r>
            <a:endParaRPr lang="en-US" sz="1600" dirty="0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43588"/>
              </p:ext>
            </p:extLst>
          </p:nvPr>
        </p:nvGraphicFramePr>
        <p:xfrm>
          <a:off x="4520496" y="2897075"/>
          <a:ext cx="27178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9" name="Équation" r:id="rId7" imgW="1866600" imgH="482400" progId="Equation.3">
                  <p:embed/>
                </p:oleObj>
              </mc:Choice>
              <mc:Fallback>
                <p:oleObj name="Équation" r:id="rId7" imgW="1866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496" y="2897075"/>
                        <a:ext cx="27178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36297" y="1058562"/>
            <a:ext cx="240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Observables definition</a:t>
            </a:r>
            <a:endParaRPr lang="en-US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295011" y="3838261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Average number of trigger particles </a:t>
            </a:r>
            <a:endParaRPr lang="en-US" sz="1600" dirty="0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831635"/>
              </p:ext>
            </p:extLst>
          </p:nvPr>
        </p:nvGraphicFramePr>
        <p:xfrm>
          <a:off x="3951996" y="3661153"/>
          <a:ext cx="1657495" cy="69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" name="Équation" r:id="rId9" imgW="1091880" imgH="457200" progId="Equation.3">
                  <p:embed/>
                </p:oleObj>
              </mc:Choice>
              <mc:Fallback>
                <p:oleObj name="Équation" r:id="rId9" imgW="1091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996" y="3661153"/>
                        <a:ext cx="1657495" cy="692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295011" y="4641013"/>
            <a:ext cx="3841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Average number of uncorrelated seeds</a:t>
            </a:r>
            <a:endParaRPr lang="en-US" sz="1600" dirty="0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166518"/>
              </p:ext>
            </p:extLst>
          </p:nvPr>
        </p:nvGraphicFramePr>
        <p:xfrm>
          <a:off x="4111103" y="4409804"/>
          <a:ext cx="3941788" cy="90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1" name="Équation" r:id="rId11" imgW="2628720" imgH="571320" progId="Equation.3">
                  <p:embed/>
                </p:oleObj>
              </mc:Choice>
              <mc:Fallback>
                <p:oleObj name="Équation" r:id="rId11" imgW="26287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103" y="4409804"/>
                        <a:ext cx="3941788" cy="9014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4136255" y="6009004"/>
            <a:ext cx="4580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 of uncorrelated sources of particles </a:t>
            </a:r>
          </a:p>
          <a:p>
            <a:pPr marL="285750" indent="-285750">
              <a:buFont typeface="Symbol"/>
              <a:buChar char="Þ"/>
            </a:pPr>
            <a:r>
              <a:rPr lang="en-US" sz="1600" dirty="0" smtClean="0"/>
              <a:t>linked with the number of MPI in the event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1316200" y="4979567"/>
            <a:ext cx="1670324" cy="1793654"/>
            <a:chOff x="7332532" y="4861230"/>
            <a:chExt cx="1670324" cy="1793654"/>
          </a:xfrm>
        </p:grpSpPr>
        <p:cxnSp>
          <p:nvCxnSpPr>
            <p:cNvPr id="18" name="Straight Arrow Connector 25"/>
            <p:cNvCxnSpPr/>
            <p:nvPr/>
          </p:nvCxnSpPr>
          <p:spPr bwMode="auto">
            <a:xfrm flipH="1">
              <a:off x="7476548" y="5745016"/>
              <a:ext cx="74697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9" name="Groupe 18"/>
            <p:cNvGrpSpPr/>
            <p:nvPr/>
          </p:nvGrpSpPr>
          <p:grpSpPr>
            <a:xfrm>
              <a:off x="7332532" y="4861230"/>
              <a:ext cx="1670324" cy="1793654"/>
              <a:chOff x="7332532" y="4861230"/>
              <a:chExt cx="1670324" cy="1793654"/>
            </a:xfrm>
          </p:grpSpPr>
          <p:cxnSp>
            <p:nvCxnSpPr>
              <p:cNvPr id="20" name="Straight Arrow Connector 8"/>
              <p:cNvCxnSpPr/>
              <p:nvPr/>
            </p:nvCxnSpPr>
            <p:spPr bwMode="auto">
              <a:xfrm flipV="1">
                <a:off x="8174481" y="4861230"/>
                <a:ext cx="432048" cy="93610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" name="Straight Arrow Connector 9"/>
              <p:cNvCxnSpPr/>
              <p:nvPr/>
            </p:nvCxnSpPr>
            <p:spPr bwMode="auto">
              <a:xfrm flipV="1">
                <a:off x="8174481" y="5013630"/>
                <a:ext cx="584448" cy="78370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Straight Arrow Connector 11"/>
              <p:cNvCxnSpPr/>
              <p:nvPr/>
            </p:nvCxnSpPr>
            <p:spPr bwMode="auto">
              <a:xfrm flipV="1">
                <a:off x="8174481" y="5293278"/>
                <a:ext cx="792088" cy="50405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17"/>
              <p:cNvCxnSpPr/>
              <p:nvPr/>
            </p:nvCxnSpPr>
            <p:spPr bwMode="auto">
              <a:xfrm flipH="1">
                <a:off x="7590033" y="5797334"/>
                <a:ext cx="586408" cy="52008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Straight Arrow Connector 18"/>
              <p:cNvCxnSpPr/>
              <p:nvPr/>
            </p:nvCxnSpPr>
            <p:spPr bwMode="auto">
              <a:xfrm flipH="1">
                <a:off x="7742433" y="5797334"/>
                <a:ext cx="434008" cy="67248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5" name="Straight Arrow Connector 22"/>
              <p:cNvCxnSpPr/>
              <p:nvPr/>
            </p:nvCxnSpPr>
            <p:spPr bwMode="auto">
              <a:xfrm>
                <a:off x="8221562" y="5745016"/>
                <a:ext cx="695146" cy="43204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6" name="Straight Arrow Connector 23"/>
              <p:cNvCxnSpPr/>
              <p:nvPr/>
            </p:nvCxnSpPr>
            <p:spPr bwMode="auto">
              <a:xfrm>
                <a:off x="8221562" y="5745016"/>
                <a:ext cx="551130" cy="64807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7" name="Straight Arrow Connector 24"/>
              <p:cNvCxnSpPr/>
              <p:nvPr/>
            </p:nvCxnSpPr>
            <p:spPr bwMode="auto">
              <a:xfrm flipH="1" flipV="1">
                <a:off x="7332532" y="5456984"/>
                <a:ext cx="890990" cy="28803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8" name="Straight Arrow Connector 46"/>
              <p:cNvCxnSpPr/>
              <p:nvPr/>
            </p:nvCxnSpPr>
            <p:spPr bwMode="auto">
              <a:xfrm>
                <a:off x="8268636" y="5745016"/>
                <a:ext cx="734220" cy="2160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9" name="Straight Arrow Connector 48"/>
              <p:cNvCxnSpPr/>
              <p:nvPr/>
            </p:nvCxnSpPr>
            <p:spPr bwMode="auto">
              <a:xfrm>
                <a:off x="8199415" y="5803880"/>
                <a:ext cx="47074" cy="85100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0" name="Straight Arrow Connector 49"/>
              <p:cNvCxnSpPr/>
              <p:nvPr/>
            </p:nvCxnSpPr>
            <p:spPr bwMode="auto">
              <a:xfrm flipH="1">
                <a:off x="8102473" y="5803880"/>
                <a:ext cx="96942" cy="85100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1" name="Straight Arrow Connector 50"/>
              <p:cNvCxnSpPr/>
              <p:nvPr/>
            </p:nvCxnSpPr>
            <p:spPr bwMode="auto">
              <a:xfrm flipH="1" flipV="1">
                <a:off x="8102473" y="5005246"/>
                <a:ext cx="98902" cy="72008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Straight Arrow Connector 51"/>
              <p:cNvCxnSpPr/>
              <p:nvPr/>
            </p:nvCxnSpPr>
            <p:spPr bwMode="auto">
              <a:xfrm flipH="1" flipV="1">
                <a:off x="7886449" y="5073981"/>
                <a:ext cx="314926" cy="65461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3" name="Straight Arrow Connector 52"/>
              <p:cNvCxnSpPr/>
              <p:nvPr/>
            </p:nvCxnSpPr>
            <p:spPr bwMode="auto">
              <a:xfrm>
                <a:off x="8246489" y="5790788"/>
                <a:ext cx="144016" cy="58915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34" name="ZoneTexte 33"/>
          <p:cNvSpPr txBox="1"/>
          <p:nvPr/>
        </p:nvSpPr>
        <p:spPr>
          <a:xfrm>
            <a:off x="7812360" y="6511425"/>
            <a:ext cx="1127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JHEP 09 (2013) 049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264061" y="5663682"/>
            <a:ext cx="3700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dirty="0"/>
              <a:t>ratio reduces fragmentation contribution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264061" y="5376244"/>
            <a:ext cx="392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</a:t>
            </a:r>
            <a:r>
              <a:rPr lang="en-US" sz="1400" baseline="-25000" dirty="0"/>
              <a:t>trigger</a:t>
            </a:r>
            <a:r>
              <a:rPr lang="en-US" sz="1400" dirty="0"/>
              <a:t> sensitive to MPI and </a:t>
            </a:r>
            <a:r>
              <a:rPr lang="en-US" sz="1400" dirty="0" err="1"/>
              <a:t>parton</a:t>
            </a:r>
            <a:r>
              <a:rPr lang="en-US" sz="1400" dirty="0"/>
              <a:t> </a:t>
            </a:r>
            <a:r>
              <a:rPr lang="en-US" sz="1400" dirty="0" smtClean="0"/>
              <a:t>fragmentation</a:t>
            </a:r>
            <a:endParaRPr lang="en-US" sz="1400" dirty="0"/>
          </a:p>
        </p:txBody>
      </p:sp>
      <p:sp>
        <p:nvSpPr>
          <p:cNvPr id="39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2664296" cy="332656"/>
          </a:xfrm>
        </p:spPr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40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-2013" y="6400800"/>
            <a:ext cx="457200" cy="457200"/>
          </a:xfrm>
        </p:spPr>
        <p:txBody>
          <a:bodyPr/>
          <a:lstStyle/>
          <a:p>
            <a:fld id="{E6715BF5-E7A4-4BCD-9856-7C25A2D1C76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8" y="1101356"/>
            <a:ext cx="4536025" cy="33760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16" y="1135402"/>
            <a:ext cx="4490282" cy="334198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02103" y="918624"/>
            <a:ext cx="390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Per-trigger pair yield in the </a:t>
            </a:r>
            <a:r>
              <a:rPr lang="en-US" sz="1600" dirty="0">
                <a:solidFill>
                  <a:srgbClr val="FF00FF"/>
                </a:solidFill>
              </a:rPr>
              <a:t>near-side </a:t>
            </a:r>
            <a:r>
              <a:rPr lang="en-US" sz="1600" dirty="0" smtClean="0">
                <a:solidFill>
                  <a:srgbClr val="FF00FF"/>
                </a:solidFill>
              </a:rPr>
              <a:t>peak</a:t>
            </a:r>
            <a:endParaRPr lang="en-US" sz="1600" dirty="0">
              <a:solidFill>
                <a:srgbClr val="FF00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71444" y="949103"/>
            <a:ext cx="3964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Per-trigger pair yield in the </a:t>
            </a:r>
            <a:r>
              <a:rPr lang="en-US" sz="1600" dirty="0" smtClean="0">
                <a:solidFill>
                  <a:schemeClr val="accent1"/>
                </a:solidFill>
              </a:rPr>
              <a:t>away-side peak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520" y="4735216"/>
            <a:ext cx="4093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Near-side pair yield grows as a function of multiplicity</a:t>
            </a:r>
            <a:endParaRPr lang="en-US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66056" y="5310111"/>
            <a:ext cx="438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General trend (increase with multiplicity) present in MC</a:t>
            </a:r>
            <a:endParaRPr lang="en-US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633081" y="4737524"/>
            <a:ext cx="4240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Away-side pair yield grows as a function of multiplicity</a:t>
            </a:r>
            <a:endParaRPr lang="en-US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573707" y="5285432"/>
            <a:ext cx="4240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None of the MC is able to describe near-side and away-side simultaneously</a:t>
            </a:r>
            <a:endParaRPr lang="en-US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853781" y="733659"/>
            <a:ext cx="1463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ALICE JHEP 09 (2013) 049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30872" y="164769"/>
            <a:ext cx="8977474" cy="9339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r-FR" sz="3400" dirty="0" smtClean="0"/>
              <a:t>Multiplicity dependence of two-particle azimuthal correlations</a:t>
            </a:r>
          </a:p>
        </p:txBody>
      </p:sp>
      <p:sp>
        <p:nvSpPr>
          <p:cNvPr id="21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2664296" cy="332656"/>
          </a:xfrm>
        </p:spPr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22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-2013" y="6400800"/>
            <a:ext cx="457200" cy="457200"/>
          </a:xfrm>
        </p:spPr>
        <p:txBody>
          <a:bodyPr/>
          <a:lstStyle/>
          <a:p>
            <a:fld id="{E6715BF5-E7A4-4BCD-9856-7C25A2D1C76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7717" y="603133"/>
            <a:ext cx="8966283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r-FR" sz="3400" dirty="0" smtClean="0"/>
              <a:t>Conclusions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7717" y="4608283"/>
            <a:ext cx="185980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chemeClr val="tx2"/>
                </a:solidFill>
                <a:latin typeface="+mj-lt"/>
              </a:rPr>
              <a:t>Questions</a:t>
            </a:r>
            <a:endParaRPr lang="en-US" sz="3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1119356"/>
            <a:ext cx="697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MPI structure of proton-proton collisions theoretically described since a while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1561411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Needed to explain data measurement only recently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319735" y="2584697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LHC made us enter a new era for the understanding of proton-proton collisions and multi-</a:t>
            </a:r>
            <a:r>
              <a:rPr lang="en-US" dirty="0" err="1"/>
              <a:t>parton</a:t>
            </a:r>
            <a:r>
              <a:rPr lang="en-US" dirty="0"/>
              <a:t> </a:t>
            </a:r>
            <a:r>
              <a:rPr lang="en-US" dirty="0" smtClean="0"/>
              <a:t>interactions with measurements all pointed to MPI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double-</a:t>
            </a:r>
            <a:r>
              <a:rPr lang="en-US" dirty="0" err="1" smtClean="0"/>
              <a:t>parton</a:t>
            </a:r>
            <a:r>
              <a:rPr lang="en-US" dirty="0" smtClean="0"/>
              <a:t> production,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charm and bottom vs. </a:t>
            </a:r>
            <a:r>
              <a:rPr lang="en-US" dirty="0" err="1" smtClean="0"/>
              <a:t>multiplicty</a:t>
            </a:r>
            <a:r>
              <a:rPr lang="en-US" dirty="0" smtClean="0"/>
              <a:t>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underlying event study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two-particle azimuthal correlation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19735" y="1964436"/>
            <a:ext cx="8716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Physics interpretation strongly connected with the question of collectivity in small systems (initial state) 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37757" y="5179608"/>
            <a:ext cx="409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Link between MPI, Factorization and PDF 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537757" y="5548940"/>
            <a:ext cx="741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Possible impact of unintegrated PDF (and/or “nucleon tomography”) on MPI studies</a:t>
            </a:r>
            <a:endParaRPr lang="en-US" dirty="0"/>
          </a:p>
        </p:txBody>
      </p:sp>
      <p:sp>
        <p:nvSpPr>
          <p:cNvPr id="16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2664296" cy="332656"/>
          </a:xfrm>
        </p:spPr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17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-2013" y="6400800"/>
            <a:ext cx="457200" cy="457200"/>
          </a:xfrm>
        </p:spPr>
        <p:txBody>
          <a:bodyPr/>
          <a:lstStyle/>
          <a:p>
            <a:fld id="{E6715BF5-E7A4-4BCD-9856-7C25A2D1C76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7809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BACKUP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17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2758" y="0"/>
            <a:ext cx="9002949" cy="548680"/>
          </a:xfrm>
        </p:spPr>
        <p:txBody>
          <a:bodyPr/>
          <a:lstStyle/>
          <a:p>
            <a:pPr eaLnBrk="1" hangingPunct="1"/>
            <a:r>
              <a:rPr lang="en-US" altLang="fr-FR" sz="2400" dirty="0" smtClean="0">
                <a:latin typeface="+mn-lt"/>
              </a:rPr>
              <a:t>Underlying event measurement  – </a:t>
            </a:r>
            <a:r>
              <a:rPr lang="el-GR" altLang="fr-FR" sz="2400" dirty="0" smtClean="0">
                <a:latin typeface="+mn-lt"/>
                <a:cs typeface="Arial"/>
              </a:rPr>
              <a:t>Δ</a:t>
            </a:r>
            <a:r>
              <a:rPr lang="el-GR" altLang="fr-FR" sz="2400" dirty="0" smtClean="0">
                <a:latin typeface="Consolas"/>
                <a:cs typeface="Consolas"/>
              </a:rPr>
              <a:t>ϕ</a:t>
            </a:r>
            <a:r>
              <a:rPr lang="en-US" altLang="fr-FR" sz="2400" dirty="0" smtClean="0">
                <a:latin typeface="Consolas"/>
                <a:cs typeface="Consolas"/>
              </a:rPr>
              <a:t>-</a:t>
            </a:r>
            <a:r>
              <a:rPr lang="en-US" altLang="fr-FR" sz="2400" dirty="0" smtClean="0">
                <a:latin typeface="+mn-lt"/>
                <a:cs typeface="Consolas"/>
              </a:rPr>
              <a:t>correlation</a:t>
            </a:r>
            <a:endParaRPr lang="en-US" altLang="fr-FR" sz="2400" dirty="0" smtClean="0">
              <a:latin typeface="+mn-lt"/>
            </a:endParaRP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1707" y="6381328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ea typeface="+mn-ea"/>
                <a:cs typeface="Rage Italic" pitchFamily="66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sarah@clermont.in2p3.fr</a:t>
            </a:r>
            <a:endParaRPr lang="en-US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59836"/>
              </p:ext>
            </p:extLst>
          </p:nvPr>
        </p:nvGraphicFramePr>
        <p:xfrm>
          <a:off x="5364088" y="595575"/>
          <a:ext cx="20399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Équation" r:id="rId3" imgW="1384200" imgH="431640" progId="Equation.3">
                  <p:embed/>
                </p:oleObj>
              </mc:Choice>
              <mc:Fallback>
                <p:oleObj name="Équation" r:id="rId3" imgW="13842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4088" y="595575"/>
                        <a:ext cx="2039937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187624" y="620688"/>
            <a:ext cx="3218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fr-FR" sz="1600" dirty="0" smtClean="0">
                <a:cs typeface="Arial"/>
              </a:rPr>
              <a:t>Δ</a:t>
            </a:r>
            <a:r>
              <a:rPr lang="el-GR" altLang="fr-FR" sz="1600" dirty="0" smtClean="0">
                <a:latin typeface="Consolas"/>
                <a:cs typeface="Consolas"/>
              </a:rPr>
              <a:t>ϕ</a:t>
            </a:r>
            <a:r>
              <a:rPr lang="en-US" altLang="fr-FR" sz="1600" dirty="0" smtClean="0">
                <a:cs typeface="Consolas"/>
              </a:rPr>
              <a:t>-correlation </a:t>
            </a:r>
            <a:r>
              <a:rPr lang="en-US" altLang="fr-FR" sz="1600" dirty="0" smtClean="0"/>
              <a:t>between tracks and</a:t>
            </a:r>
            <a:r>
              <a:rPr lang="en-US" sz="1600" dirty="0" smtClean="0"/>
              <a:t> the leading track</a:t>
            </a:r>
            <a:endParaRPr lang="en-US" sz="1600" baseline="-25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42" y="1279697"/>
            <a:ext cx="7471695" cy="267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1" y="3915469"/>
            <a:ext cx="745451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24322" y="6420941"/>
            <a:ext cx="13644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JHEP 1207 (2012) 116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116632"/>
            <a:ext cx="1841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Summary</a:t>
            </a:r>
            <a:endParaRPr lang="en-US" sz="3200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9105" y="976012"/>
            <a:ext cx="50648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What are MPI (experimental point of view) ?</a:t>
            </a:r>
            <a:endParaRPr lang="en-US" sz="2200" dirty="0"/>
          </a:p>
        </p:txBody>
      </p:sp>
      <p:sp>
        <p:nvSpPr>
          <p:cNvPr id="6" name="ZoneTexte 5"/>
          <p:cNvSpPr txBox="1"/>
          <p:nvPr/>
        </p:nvSpPr>
        <p:spPr>
          <a:xfrm>
            <a:off x="289105" y="1988840"/>
            <a:ext cx="31486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How do see them in data ?</a:t>
            </a:r>
            <a:endParaRPr lang="en-US" sz="2200" dirty="0"/>
          </a:p>
        </p:txBody>
      </p:sp>
      <p:sp>
        <p:nvSpPr>
          <p:cNvPr id="8" name="ZoneTexte 7"/>
          <p:cNvSpPr txBox="1"/>
          <p:nvPr/>
        </p:nvSpPr>
        <p:spPr>
          <a:xfrm>
            <a:off x="275844" y="5661248"/>
            <a:ext cx="31550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Conclusions and questions</a:t>
            </a:r>
            <a:endParaRPr lang="en-US" sz="2200" dirty="0"/>
          </a:p>
        </p:txBody>
      </p:sp>
      <p:sp>
        <p:nvSpPr>
          <p:cNvPr id="9" name="ZoneTexte 8"/>
          <p:cNvSpPr txBox="1"/>
          <p:nvPr/>
        </p:nvSpPr>
        <p:spPr>
          <a:xfrm>
            <a:off x="289105" y="1480068"/>
            <a:ext cx="29999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Why do we need them ? </a:t>
            </a:r>
            <a:endParaRPr lang="en-US" sz="2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89961" y="2852936"/>
            <a:ext cx="3962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Double Production (see Y. Li talk) </a:t>
            </a:r>
            <a:endParaRPr lang="en-US" sz="2200" dirty="0"/>
          </a:p>
        </p:txBody>
      </p:sp>
      <p:sp>
        <p:nvSpPr>
          <p:cNvPr id="3" name="ZoneTexte 2"/>
          <p:cNvSpPr txBox="1"/>
          <p:nvPr/>
        </p:nvSpPr>
        <p:spPr>
          <a:xfrm>
            <a:off x="289961" y="3358153"/>
            <a:ext cx="85519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Charm and bottom production as a function of multiplicity (see Z. Conesa talk)</a:t>
            </a:r>
            <a:endParaRPr lang="en-US" sz="2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00896" y="4221088"/>
            <a:ext cx="3817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fr-FR" sz="2200" dirty="0"/>
              <a:t>Underlying event measurements</a:t>
            </a:r>
            <a:endParaRPr lang="en-US" sz="2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00896" y="4705604"/>
            <a:ext cx="69034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fr-FR" sz="2200" dirty="0"/>
              <a:t>Multiplicity dependence of two-particle azimuthal correlations</a:t>
            </a:r>
            <a:endParaRPr lang="en-US" sz="2200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2664296" cy="332656"/>
          </a:xfrm>
        </p:spPr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-2013" y="6400800"/>
            <a:ext cx="457200" cy="457200"/>
          </a:xfrm>
        </p:spPr>
        <p:txBody>
          <a:bodyPr/>
          <a:lstStyle/>
          <a:p>
            <a:fld id="{E6715BF5-E7A4-4BCD-9856-7C25A2D1C76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1707" y="6381328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ea typeface="+mn-ea"/>
                <a:cs typeface="Rage Italic" pitchFamily="66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sarah@clermont.in2p3.fr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0138"/>
            <a:ext cx="9144000" cy="503238"/>
          </a:xfrm>
        </p:spPr>
        <p:txBody>
          <a:bodyPr/>
          <a:lstStyle/>
          <a:p>
            <a:pPr eaLnBrk="1" hangingPunct="1"/>
            <a:r>
              <a:rPr lang="en-US" altLang="fr-FR" sz="2400" dirty="0" smtClean="0"/>
              <a:t>Underlying event measurement  – Number density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40782"/>
            <a:ext cx="2768848" cy="192314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15" y="4718656"/>
            <a:ext cx="2777223" cy="194527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91180"/>
            <a:ext cx="2797911" cy="194421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95510"/>
            <a:ext cx="2768848" cy="192314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15" y="2718706"/>
            <a:ext cx="2777223" cy="201348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26" y="791180"/>
            <a:ext cx="2753212" cy="195002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07504" y="504016"/>
            <a:ext cx="2821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nsolas"/>
              </a:rPr>
              <a:t>√s = 0.9 </a:t>
            </a:r>
            <a:r>
              <a:rPr lang="en-US" sz="1400" dirty="0" err="1">
                <a:cs typeface="Consolas"/>
              </a:rPr>
              <a:t>T</a:t>
            </a:r>
            <a:r>
              <a:rPr lang="en-US" sz="1400" dirty="0" err="1" smtClean="0">
                <a:cs typeface="Consolas"/>
              </a:rPr>
              <a:t>eV</a:t>
            </a:r>
            <a:endParaRPr lang="en-US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860716" y="486529"/>
            <a:ext cx="2821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nsolas"/>
              </a:rPr>
              <a:t>√s = 7 </a:t>
            </a:r>
            <a:r>
              <a:rPr lang="en-US" sz="1400" dirty="0" err="1">
                <a:cs typeface="Consolas"/>
              </a:rPr>
              <a:t>T</a:t>
            </a:r>
            <a:r>
              <a:rPr lang="en-US" sz="1400" dirty="0" err="1" smtClean="0">
                <a:cs typeface="Consolas"/>
              </a:rPr>
              <a:t>eV</a:t>
            </a:r>
            <a:endParaRPr lang="en-US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914498" y="6417840"/>
            <a:ext cx="13644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JHEP 1207 (2012) 116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714603" y="2995564"/>
            <a:ext cx="2034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u="sng" dirty="0" smtClean="0"/>
              <a:t>Toward and Away</a:t>
            </a:r>
            <a:endParaRPr lang="en-US" sz="1600" u="sng" dirty="0"/>
          </a:p>
        </p:txBody>
      </p:sp>
      <p:sp>
        <p:nvSpPr>
          <p:cNvPr id="23" name="ZoneTexte 22"/>
          <p:cNvSpPr txBox="1"/>
          <p:nvPr/>
        </p:nvSpPr>
        <p:spPr>
          <a:xfrm>
            <a:off x="769294" y="1760932"/>
            <a:ext cx="76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Toward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635896" y="1766192"/>
            <a:ext cx="76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Toward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34994" y="3767589"/>
            <a:ext cx="103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Transverse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501596" y="3767589"/>
            <a:ext cx="103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Transverse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50726" y="5702354"/>
            <a:ext cx="601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Away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717328" y="5718283"/>
            <a:ext cx="601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Away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652897" y="3304035"/>
            <a:ext cx="3290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Monotonic increase with leading </a:t>
            </a:r>
            <a:r>
              <a:rPr lang="en-US" sz="1400" i="1" dirty="0" smtClean="0"/>
              <a:t>p</a:t>
            </a:r>
            <a:r>
              <a:rPr lang="en-US" sz="1400" baseline="-25000" dirty="0" smtClean="0"/>
              <a:t>T</a:t>
            </a:r>
            <a:endParaRPr lang="en-US" sz="1400" baseline="-25000" dirty="0"/>
          </a:p>
        </p:txBody>
      </p:sp>
      <p:sp>
        <p:nvSpPr>
          <p:cNvPr id="30" name="ZoneTexte 29"/>
          <p:cNvSpPr txBox="1"/>
          <p:nvPr/>
        </p:nvSpPr>
        <p:spPr>
          <a:xfrm>
            <a:off x="5652897" y="3546019"/>
            <a:ext cx="338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regions dominated by jet fragmentation, </a:t>
            </a:r>
          </a:p>
          <a:p>
            <a:r>
              <a:rPr lang="en-US" sz="1400" dirty="0" smtClean="0">
                <a:latin typeface="Consolas"/>
                <a:cs typeface="Consolas"/>
              </a:rPr>
              <a:t>↑ </a:t>
            </a:r>
            <a:r>
              <a:rPr lang="en-US" sz="1400" dirty="0" smtClean="0"/>
              <a:t>leading </a:t>
            </a:r>
            <a:r>
              <a:rPr lang="en-US" sz="1400" i="1" dirty="0" smtClean="0"/>
              <a:t>p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: </a:t>
            </a:r>
            <a:r>
              <a:rPr lang="en-US" sz="1400" dirty="0" smtClean="0">
                <a:latin typeface="Consolas"/>
                <a:cs typeface="Consolas"/>
              </a:rPr>
              <a:t>↑ </a:t>
            </a:r>
            <a:r>
              <a:rPr lang="en-US" sz="1400" dirty="0" smtClean="0"/>
              <a:t>hadronic activity  </a:t>
            </a:r>
            <a:endParaRPr lang="en-US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5718920" y="4380102"/>
            <a:ext cx="1443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u="sng" dirty="0"/>
              <a:t>T</a:t>
            </a:r>
            <a:r>
              <a:rPr lang="en-US" sz="1600" u="sng" dirty="0" smtClean="0"/>
              <a:t>ransverse</a:t>
            </a:r>
            <a:endParaRPr lang="en-US" sz="1600" u="sng" dirty="0"/>
          </a:p>
        </p:txBody>
      </p:sp>
      <p:sp>
        <p:nvSpPr>
          <p:cNvPr id="32" name="ZoneTexte 31"/>
          <p:cNvSpPr txBox="1"/>
          <p:nvPr/>
        </p:nvSpPr>
        <p:spPr>
          <a:xfrm>
            <a:off x="5718920" y="5706673"/>
            <a:ext cx="322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Plateau at ~4 </a:t>
            </a:r>
            <a:r>
              <a:rPr lang="en-US" sz="1400" dirty="0" err="1" smtClean="0"/>
              <a:t>GeV</a:t>
            </a:r>
            <a:r>
              <a:rPr lang="en-US" sz="1400" dirty="0" smtClean="0"/>
              <a:t>/</a:t>
            </a:r>
            <a:r>
              <a:rPr lang="en-US" sz="1400" i="1" dirty="0" smtClean="0"/>
              <a:t>c</a:t>
            </a:r>
            <a:r>
              <a:rPr lang="en-US" sz="1400" dirty="0" smtClean="0"/>
              <a:t> : production independent of hard scale</a:t>
            </a:r>
            <a:endParaRPr lang="en-US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5718920" y="4677809"/>
            <a:ext cx="2888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Increase interpreted in term of MPI</a:t>
            </a:r>
            <a:endParaRPr lang="en-US" sz="1400" dirty="0"/>
          </a:p>
        </p:txBody>
      </p:sp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089228"/>
              </p:ext>
            </p:extLst>
          </p:nvPr>
        </p:nvGraphicFramePr>
        <p:xfrm>
          <a:off x="5871130" y="1766192"/>
          <a:ext cx="2954763" cy="635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Équation" r:id="rId9" imgW="2006280" imgH="431640" progId="Equation.3">
                  <p:embed/>
                </p:oleObj>
              </mc:Choice>
              <mc:Fallback>
                <p:oleObj name="Équation" r:id="rId9" imgW="20062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71130" y="1766192"/>
                        <a:ext cx="2954763" cy="635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5682638" y="811792"/>
            <a:ext cx="333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charged particle density vs. leading track transverse momentum </a:t>
            </a:r>
            <a:r>
              <a:rPr lang="en-US" sz="1600" i="1" dirty="0" smtClean="0"/>
              <a:t>p</a:t>
            </a:r>
            <a:r>
              <a:rPr lang="en-US" sz="1600" baseline="-25000" dirty="0" smtClean="0"/>
              <a:t>T,LT</a:t>
            </a:r>
            <a:endParaRPr lang="en-US" sz="1600" baseline="-25000" dirty="0"/>
          </a:p>
        </p:txBody>
      </p:sp>
      <p:sp>
        <p:nvSpPr>
          <p:cNvPr id="2" name="ZoneTexte 1"/>
          <p:cNvSpPr txBox="1"/>
          <p:nvPr/>
        </p:nvSpPr>
        <p:spPr>
          <a:xfrm>
            <a:off x="5714604" y="4976479"/>
            <a:ext cx="3333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PYTHIA: higher </a:t>
            </a:r>
            <a:r>
              <a:rPr lang="en-US" sz="1400" i="1" dirty="0" smtClean="0"/>
              <a:t>p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 biases towards more central collisions (higher MPI probabilities)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683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  <p:bldP spid="31" grpId="0"/>
      <p:bldP spid="32" grpId="0"/>
      <p:bldP spid="3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07" y="30138"/>
            <a:ext cx="9143999" cy="503238"/>
          </a:xfrm>
        </p:spPr>
        <p:txBody>
          <a:bodyPr/>
          <a:lstStyle/>
          <a:p>
            <a:pPr eaLnBrk="1" hangingPunct="1"/>
            <a:r>
              <a:rPr lang="en-US" altLang="fr-FR" sz="2400" dirty="0" smtClean="0"/>
              <a:t>Underlying event measurement  – Number density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914498" y="6417840"/>
            <a:ext cx="13644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JHEP 1207 (2012) 116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38" y="1738601"/>
            <a:ext cx="5018931" cy="34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95536" y="836711"/>
            <a:ext cx="7983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Comparison of number density in the plateau of the Transverse region (</a:t>
            </a:r>
            <a:r>
              <a:rPr lang="en-US" sz="1600" dirty="0" smtClean="0">
                <a:solidFill>
                  <a:srgbClr val="FF0000"/>
                </a:solidFill>
              </a:rPr>
              <a:t>underlying event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And d</a:t>
            </a:r>
            <a:r>
              <a:rPr lang="en-US" sz="1600" i="1" dirty="0" smtClean="0"/>
              <a:t>N</a:t>
            </a:r>
            <a:r>
              <a:rPr lang="en-US" sz="1600" baseline="-25000" dirty="0" smtClean="0"/>
              <a:t>ch</a:t>
            </a:r>
            <a:r>
              <a:rPr lang="en-US" sz="1600" dirty="0" smtClean="0"/>
              <a:t>/</a:t>
            </a:r>
            <a:r>
              <a:rPr lang="en-US" sz="1600" dirty="0" err="1" smtClean="0"/>
              <a:t>d</a:t>
            </a:r>
            <a:r>
              <a:rPr lang="en-US" sz="1600" i="1" dirty="0" err="1" smtClean="0">
                <a:cs typeface="Consolas"/>
              </a:rPr>
              <a:t>ƞ</a:t>
            </a:r>
            <a:r>
              <a:rPr lang="en-US" sz="1600" dirty="0" smtClean="0">
                <a:cs typeface="Consolas"/>
              </a:rPr>
              <a:t> in minimum bias event </a:t>
            </a:r>
            <a:endParaRPr lang="en-US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706" y="5229200"/>
            <a:ext cx="904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UE number density grows logarithmically and faster than MB </a:t>
            </a:r>
            <a:r>
              <a:rPr lang="en-US" dirty="0"/>
              <a:t>d</a:t>
            </a:r>
            <a:r>
              <a:rPr lang="en-US" i="1" dirty="0"/>
              <a:t>N</a:t>
            </a:r>
            <a:r>
              <a:rPr lang="en-US" baseline="-25000" dirty="0"/>
              <a:t>ch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>
                <a:cs typeface="Consolas"/>
              </a:rPr>
              <a:t>ƞ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08" y="0"/>
            <a:ext cx="9142292" cy="503238"/>
          </a:xfrm>
        </p:spPr>
        <p:txBody>
          <a:bodyPr/>
          <a:lstStyle/>
          <a:p>
            <a:pPr eaLnBrk="1" hangingPunct="1"/>
            <a:r>
              <a:rPr lang="en-US" altLang="fr-FR" sz="2400" dirty="0" smtClean="0"/>
              <a:t>Underlying event measurement  – Summed </a:t>
            </a:r>
            <a:r>
              <a:rPr lang="en-US" altLang="fr-FR" sz="2400" i="1" dirty="0" smtClean="0"/>
              <a:t>p</a:t>
            </a:r>
            <a:r>
              <a:rPr lang="en-US" altLang="fr-FR" sz="2400" baseline="-25000" dirty="0" smtClean="0"/>
              <a:t>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914498" y="6417840"/>
            <a:ext cx="13644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JHEP 1207 (2012) 116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1707" y="6381328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ea typeface="+mn-ea"/>
                <a:cs typeface="Rage Italic" pitchFamily="66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sarah@clermont.in2p3.fr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2842"/>
            <a:ext cx="5688632" cy="60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76214" y="378934"/>
            <a:ext cx="2821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nsolas"/>
              </a:rPr>
              <a:t>√s = 0.9 </a:t>
            </a:r>
            <a:r>
              <a:rPr lang="en-US" sz="1400" dirty="0" err="1">
                <a:cs typeface="Consolas"/>
              </a:rPr>
              <a:t>T</a:t>
            </a:r>
            <a:r>
              <a:rPr lang="en-US" sz="1400" dirty="0" err="1" smtClean="0">
                <a:cs typeface="Consolas"/>
              </a:rPr>
              <a:t>eV</a:t>
            </a:r>
            <a:endParaRPr lang="en-US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929426" y="378934"/>
            <a:ext cx="2821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Consolas"/>
              </a:rPr>
              <a:t>√s = 7 </a:t>
            </a:r>
            <a:r>
              <a:rPr lang="en-US" sz="1400" dirty="0" err="1">
                <a:cs typeface="Consolas"/>
              </a:rPr>
              <a:t>T</a:t>
            </a:r>
            <a:r>
              <a:rPr lang="en-US" sz="1400" dirty="0" err="1" smtClean="0">
                <a:cs typeface="Consolas"/>
              </a:rPr>
              <a:t>eV</a:t>
            </a:r>
            <a:endParaRPr lang="en-US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38004" y="1625088"/>
            <a:ext cx="76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Toward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704606" y="1630348"/>
            <a:ext cx="76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Toward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3704" y="3631745"/>
            <a:ext cx="103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Transverse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70306" y="3631745"/>
            <a:ext cx="103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Transverse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85664" y="5720397"/>
            <a:ext cx="601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Away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802806" y="5720398"/>
            <a:ext cx="601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Away</a:t>
            </a:r>
            <a:endParaRPr lang="en-US" sz="1400" dirty="0">
              <a:solidFill>
                <a:schemeClr val="accent1"/>
              </a:solidFill>
            </a:endParaRPr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447157"/>
              </p:ext>
            </p:extLst>
          </p:nvPr>
        </p:nvGraphicFramePr>
        <p:xfrm>
          <a:off x="5829847" y="2621665"/>
          <a:ext cx="31623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Équation" r:id="rId4" imgW="2145960" imgH="431640" progId="Equation.3">
                  <p:embed/>
                </p:oleObj>
              </mc:Choice>
              <mc:Fallback>
                <p:oleObj name="Équation" r:id="rId4" imgW="21459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29847" y="2621665"/>
                        <a:ext cx="31623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5829847" y="1654481"/>
            <a:ext cx="3218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Average summed </a:t>
            </a:r>
            <a:r>
              <a:rPr lang="en-US" sz="1600" i="1" dirty="0" smtClean="0"/>
              <a:t>p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density vs. leading track transverse momentum </a:t>
            </a:r>
            <a:r>
              <a:rPr lang="en-US" sz="1600" i="1" dirty="0" smtClean="0"/>
              <a:t>p</a:t>
            </a:r>
            <a:r>
              <a:rPr lang="en-US" sz="1600" baseline="-25000" dirty="0" smtClean="0"/>
              <a:t>T,LT</a:t>
            </a:r>
            <a:endParaRPr lang="en-US" sz="1600" baseline="-25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796136" y="4365104"/>
            <a:ext cx="3218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Same behavior and interpretation as for number density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9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07" y="0"/>
            <a:ext cx="8965665" cy="503238"/>
          </a:xfrm>
        </p:spPr>
        <p:txBody>
          <a:bodyPr/>
          <a:lstStyle/>
          <a:p>
            <a:pPr eaLnBrk="1" hangingPunct="1"/>
            <a:r>
              <a:rPr lang="en-US" altLang="fr-FR" sz="2400" dirty="0" smtClean="0"/>
              <a:t>Multiplicity dependence of two-particle azimuthal correlations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211142"/>
            <a:ext cx="4466203" cy="33240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60" y="1211143"/>
            <a:ext cx="4490737" cy="334232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7503" y="982987"/>
            <a:ext cx="4933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Per-trigger pair yield in the </a:t>
            </a:r>
            <a:r>
              <a:rPr lang="en-US" sz="1600" dirty="0" smtClean="0">
                <a:solidFill>
                  <a:schemeClr val="tx2"/>
                </a:solidFill>
              </a:rPr>
              <a:t>combinatorial background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08278" y="967599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Average number of trigger particles </a:t>
            </a:r>
            <a:endParaRPr lang="en-US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789041" y="468144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</a:t>
            </a:r>
            <a:r>
              <a:rPr lang="en-US" sz="1600" dirty="0" smtClean="0"/>
              <a:t>eviation from linear increase at high multiplicity</a:t>
            </a:r>
            <a:endParaRPr lang="en-US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58111" y="4681444"/>
            <a:ext cx="4248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Linear increase as a function of multiplicity</a:t>
            </a:r>
            <a:endParaRPr lang="en-US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49777" y="5096942"/>
            <a:ext cx="2678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Well described by the MC</a:t>
            </a:r>
            <a:endParaRPr lang="en-US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789041" y="5304110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Both MPI and hadronic activity increase with multiplicity, leading to an increase of particle above a </a:t>
            </a:r>
            <a:r>
              <a:rPr lang="en-US" sz="1600" i="1" dirty="0" smtClean="0"/>
              <a:t>p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threshold, not reproduced by PHOJET</a:t>
            </a:r>
            <a:endParaRPr lang="en-US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33673" y="6470947"/>
            <a:ext cx="1127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JHEP 09 (2013) 049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11088"/>
            <a:ext cx="8883052" cy="503238"/>
          </a:xfrm>
        </p:spPr>
        <p:txBody>
          <a:bodyPr/>
          <a:lstStyle/>
          <a:p>
            <a:pPr eaLnBrk="1" hangingPunct="1"/>
            <a:r>
              <a:rPr lang="en-US" altLang="fr-FR" sz="2400" dirty="0" smtClean="0"/>
              <a:t>Multiplicity dependence of two-particle azimuthal correlations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-1141" y="62068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Average number of uncorrelated seeds in PYTHIA</a:t>
            </a:r>
            <a:endParaRPr lang="en-US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33673" y="6470947"/>
            <a:ext cx="1127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JHEP 09 (2013) 049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31" y="1103291"/>
            <a:ext cx="3711246" cy="3224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79" y="1103292"/>
            <a:ext cx="3681963" cy="331868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91182" y="4421978"/>
            <a:ext cx="8165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i="1" dirty="0" smtClean="0"/>
              <a:t>N</a:t>
            </a:r>
            <a:r>
              <a:rPr lang="en-US" sz="1600" baseline="-25000" dirty="0" smtClean="0"/>
              <a:t>MPI</a:t>
            </a:r>
            <a:r>
              <a:rPr lang="en-US" sz="1600" dirty="0" smtClean="0"/>
              <a:t> = number of hard or semi-hard scatterings in a single pp collision </a:t>
            </a:r>
            <a:r>
              <a:rPr lang="en-US" sz="1600" baseline="-25000" dirty="0" smtClean="0"/>
              <a:t> </a:t>
            </a:r>
            <a:endParaRPr lang="en-US" sz="1600" baseline="-25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91182" y="4869160"/>
            <a:ext cx="8723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Perugia-0 and Pro-Q20: 2 different tunes with a good description of </a:t>
            </a:r>
            <a:r>
              <a:rPr lang="en-US" sz="1600" dirty="0" err="1" smtClean="0"/>
              <a:t>Tevatron</a:t>
            </a:r>
            <a:r>
              <a:rPr lang="en-US" sz="1600" dirty="0" smtClean="0"/>
              <a:t> data and LHC predictions 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Phys. Rev. D 82 (2010) 074018  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1182" y="5563800"/>
            <a:ext cx="4754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Lead to different probability distributions of </a:t>
            </a:r>
            <a:r>
              <a:rPr lang="en-US" sz="1600" i="1" dirty="0" smtClean="0"/>
              <a:t>N</a:t>
            </a:r>
            <a:r>
              <a:rPr lang="en-US" sz="1600" baseline="-25000" dirty="0" smtClean="0"/>
              <a:t>MPI</a:t>
            </a:r>
            <a:endParaRPr lang="en-US" sz="1600" baseline="-25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91182" y="6011996"/>
            <a:ext cx="4314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i="1" dirty="0" smtClean="0"/>
              <a:t>N</a:t>
            </a:r>
            <a:r>
              <a:rPr lang="en-US" sz="1600" baseline="-25000" dirty="0" smtClean="0"/>
              <a:t>uncorrelated seeds</a:t>
            </a:r>
            <a:r>
              <a:rPr lang="en-US" sz="1600" dirty="0" smtClean="0"/>
              <a:t> directly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proportional to </a:t>
            </a:r>
            <a:r>
              <a:rPr lang="en-US" sz="1600" i="1" dirty="0"/>
              <a:t>N</a:t>
            </a:r>
            <a:r>
              <a:rPr lang="en-US" sz="1600" baseline="-25000" dirty="0"/>
              <a:t>MPI</a:t>
            </a:r>
            <a:r>
              <a:rPr lang="en-US" sz="1600" dirty="0" smtClean="0"/>
              <a:t>  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11644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11088"/>
            <a:ext cx="8883052" cy="503238"/>
          </a:xfrm>
        </p:spPr>
        <p:txBody>
          <a:bodyPr/>
          <a:lstStyle/>
          <a:p>
            <a:pPr eaLnBrk="1" hangingPunct="1"/>
            <a:r>
              <a:rPr lang="en-US" altLang="fr-FR" sz="2400" dirty="0" smtClean="0"/>
              <a:t>Multiplicity dependence of two-particle azimuthal correlations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46" y="977945"/>
            <a:ext cx="4547237" cy="338437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64737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Average number of uncorrelated seeds</a:t>
            </a:r>
            <a:endParaRPr lang="en-US" sz="1600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307172"/>
              </p:ext>
            </p:extLst>
          </p:nvPr>
        </p:nvGraphicFramePr>
        <p:xfrm>
          <a:off x="755576" y="4516674"/>
          <a:ext cx="3941788" cy="90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Équation" r:id="rId4" imgW="2628720" imgH="571320" progId="Equation.3">
                  <p:embed/>
                </p:oleObj>
              </mc:Choice>
              <mc:Fallback>
                <p:oleObj name="Équation" r:id="rId4" imgW="26287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516674"/>
                        <a:ext cx="3941788" cy="9014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e 12"/>
          <p:cNvGrpSpPr/>
          <p:nvPr/>
        </p:nvGrpSpPr>
        <p:grpSpPr>
          <a:xfrm>
            <a:off x="6460279" y="4629923"/>
            <a:ext cx="1670324" cy="1793654"/>
            <a:chOff x="7332532" y="4861230"/>
            <a:chExt cx="1670324" cy="1793654"/>
          </a:xfrm>
        </p:grpSpPr>
        <p:cxnSp>
          <p:nvCxnSpPr>
            <p:cNvPr id="14" name="Straight Arrow Connector 25"/>
            <p:cNvCxnSpPr/>
            <p:nvPr/>
          </p:nvCxnSpPr>
          <p:spPr bwMode="auto">
            <a:xfrm flipH="1">
              <a:off x="7476548" y="5745016"/>
              <a:ext cx="74697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5" name="Groupe 14"/>
            <p:cNvGrpSpPr/>
            <p:nvPr/>
          </p:nvGrpSpPr>
          <p:grpSpPr>
            <a:xfrm>
              <a:off x="7332532" y="4861230"/>
              <a:ext cx="1670324" cy="1793654"/>
              <a:chOff x="7332532" y="4861230"/>
              <a:chExt cx="1670324" cy="1793654"/>
            </a:xfrm>
          </p:grpSpPr>
          <p:cxnSp>
            <p:nvCxnSpPr>
              <p:cNvPr id="16" name="Straight Arrow Connector 8"/>
              <p:cNvCxnSpPr/>
              <p:nvPr/>
            </p:nvCxnSpPr>
            <p:spPr bwMode="auto">
              <a:xfrm flipV="1">
                <a:off x="8174481" y="4861230"/>
                <a:ext cx="432048" cy="93610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" name="Straight Arrow Connector 9"/>
              <p:cNvCxnSpPr/>
              <p:nvPr/>
            </p:nvCxnSpPr>
            <p:spPr bwMode="auto">
              <a:xfrm flipV="1">
                <a:off x="8174481" y="5013630"/>
                <a:ext cx="584448" cy="78370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" name="Straight Arrow Connector 11"/>
              <p:cNvCxnSpPr/>
              <p:nvPr/>
            </p:nvCxnSpPr>
            <p:spPr bwMode="auto">
              <a:xfrm flipV="1">
                <a:off x="8174481" y="5293278"/>
                <a:ext cx="792088" cy="50405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" name="Straight Arrow Connector 17"/>
              <p:cNvCxnSpPr/>
              <p:nvPr/>
            </p:nvCxnSpPr>
            <p:spPr bwMode="auto">
              <a:xfrm flipH="1">
                <a:off x="7590033" y="5797334"/>
                <a:ext cx="586408" cy="52008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Straight Arrow Connector 18"/>
              <p:cNvCxnSpPr/>
              <p:nvPr/>
            </p:nvCxnSpPr>
            <p:spPr bwMode="auto">
              <a:xfrm flipH="1">
                <a:off x="7742433" y="5797334"/>
                <a:ext cx="434008" cy="67248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" name="Straight Arrow Connector 22"/>
              <p:cNvCxnSpPr/>
              <p:nvPr/>
            </p:nvCxnSpPr>
            <p:spPr bwMode="auto">
              <a:xfrm>
                <a:off x="8221562" y="5745016"/>
                <a:ext cx="695146" cy="43204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Straight Arrow Connector 23"/>
              <p:cNvCxnSpPr/>
              <p:nvPr/>
            </p:nvCxnSpPr>
            <p:spPr bwMode="auto">
              <a:xfrm>
                <a:off x="8221562" y="5745016"/>
                <a:ext cx="551130" cy="64807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4"/>
              <p:cNvCxnSpPr/>
              <p:nvPr/>
            </p:nvCxnSpPr>
            <p:spPr bwMode="auto">
              <a:xfrm flipH="1" flipV="1">
                <a:off x="7332532" y="5456984"/>
                <a:ext cx="890990" cy="28803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Straight Arrow Connector 46"/>
              <p:cNvCxnSpPr/>
              <p:nvPr/>
            </p:nvCxnSpPr>
            <p:spPr bwMode="auto">
              <a:xfrm>
                <a:off x="8268636" y="5745016"/>
                <a:ext cx="734220" cy="2160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5" name="Straight Arrow Connector 48"/>
              <p:cNvCxnSpPr/>
              <p:nvPr/>
            </p:nvCxnSpPr>
            <p:spPr bwMode="auto">
              <a:xfrm>
                <a:off x="8199415" y="5803880"/>
                <a:ext cx="47074" cy="85100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6" name="Straight Arrow Connector 49"/>
              <p:cNvCxnSpPr/>
              <p:nvPr/>
            </p:nvCxnSpPr>
            <p:spPr bwMode="auto">
              <a:xfrm flipH="1">
                <a:off x="8102473" y="5803880"/>
                <a:ext cx="96942" cy="85100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7" name="Straight Arrow Connector 50"/>
              <p:cNvCxnSpPr/>
              <p:nvPr/>
            </p:nvCxnSpPr>
            <p:spPr bwMode="auto">
              <a:xfrm flipH="1" flipV="1">
                <a:off x="8102473" y="5005246"/>
                <a:ext cx="98902" cy="72008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8" name="Straight Arrow Connector 51"/>
              <p:cNvCxnSpPr/>
              <p:nvPr/>
            </p:nvCxnSpPr>
            <p:spPr bwMode="auto">
              <a:xfrm flipH="1" flipV="1">
                <a:off x="7886449" y="5073981"/>
                <a:ext cx="314926" cy="65461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9" name="Straight Arrow Connector 52"/>
              <p:cNvCxnSpPr/>
              <p:nvPr/>
            </p:nvCxnSpPr>
            <p:spPr bwMode="auto">
              <a:xfrm>
                <a:off x="8246489" y="5790788"/>
                <a:ext cx="144016" cy="58915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30" name="ZoneTexte 29"/>
          <p:cNvSpPr txBox="1"/>
          <p:nvPr/>
        </p:nvSpPr>
        <p:spPr>
          <a:xfrm>
            <a:off x="611560" y="5543990"/>
            <a:ext cx="3300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Low multiplicity: linear increase</a:t>
            </a:r>
            <a:endParaRPr lang="en-US" sz="1600" dirty="0"/>
          </a:p>
        </p:txBody>
      </p:sp>
      <p:sp>
        <p:nvSpPr>
          <p:cNvPr id="31" name="ZoneTexte 30"/>
          <p:cNvSpPr txBox="1"/>
          <p:nvPr/>
        </p:nvSpPr>
        <p:spPr>
          <a:xfrm>
            <a:off x="611560" y="5900274"/>
            <a:ext cx="4243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High multiplicity: increase less than linear  </a:t>
            </a:r>
            <a:endParaRPr lang="en-US" sz="1600" dirty="0"/>
          </a:p>
        </p:txBody>
      </p:sp>
      <p:sp>
        <p:nvSpPr>
          <p:cNvPr id="32" name="ZoneTexte 31"/>
          <p:cNvSpPr txBox="1"/>
          <p:nvPr/>
        </p:nvSpPr>
        <p:spPr>
          <a:xfrm>
            <a:off x="133673" y="6470947"/>
            <a:ext cx="1127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JHEP 09 (2013) 049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3227" y="0"/>
            <a:ext cx="8963716" cy="503238"/>
          </a:xfrm>
        </p:spPr>
        <p:txBody>
          <a:bodyPr/>
          <a:lstStyle/>
          <a:p>
            <a:pPr eaLnBrk="1" hangingPunct="1"/>
            <a:r>
              <a:rPr lang="en-US" altLang="fr-FR" sz="2400" dirty="0" smtClean="0"/>
              <a:t>Multiplicity dependence of two-particle azimuthal correlations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" y="1303874"/>
            <a:ext cx="3324912" cy="318983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-13228" y="96531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Per-trigger pair yield in the </a:t>
            </a:r>
            <a:r>
              <a:rPr lang="en-US" sz="1600" dirty="0">
                <a:solidFill>
                  <a:srgbClr val="FF00FF"/>
                </a:solidFill>
              </a:rPr>
              <a:t>near-side </a:t>
            </a:r>
            <a:r>
              <a:rPr lang="en-US" sz="1600" dirty="0" smtClean="0">
                <a:solidFill>
                  <a:srgbClr val="FF00FF"/>
                </a:solidFill>
              </a:rPr>
              <a:t>peak</a:t>
            </a:r>
            <a:r>
              <a:rPr lang="en-US" sz="1600" dirty="0" smtClean="0"/>
              <a:t>, evolution with </a:t>
            </a:r>
            <a:r>
              <a:rPr lang="en-US" sz="1600" dirty="0" smtClean="0">
                <a:cs typeface="Consolas"/>
              </a:rPr>
              <a:t>√s</a:t>
            </a:r>
            <a:endParaRPr lang="en-US" sz="1600" dirty="0"/>
          </a:p>
        </p:txBody>
      </p:sp>
      <p:pic>
        <p:nvPicPr>
          <p:cNvPr id="12" name="Picture 10" descr="nearside_P20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88" y="1303874"/>
            <a:ext cx="3174598" cy="3189838"/>
          </a:xfrm>
          <a:prstGeom prst="rect">
            <a:avLst/>
          </a:prstGeom>
        </p:spPr>
      </p:pic>
      <p:pic>
        <p:nvPicPr>
          <p:cNvPr id="13" name="Picture 11" descr="nearside_phoje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24" y="1303874"/>
            <a:ext cx="3113998" cy="318983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707903" y="2284919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PYTHIA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6660230" y="225764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PHOJET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797148" y="2288834"/>
            <a:ext cx="72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4725144"/>
            <a:ext cx="7862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Near side yield at same multiplicity bin grows with increasing center ­of ­mass energy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3568" y="5229200"/>
            <a:ext cx="5822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Splitting between slopes for different √s is larger for PHOJET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33673" y="6470947"/>
            <a:ext cx="1127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JHEP 09 (2013) 049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0" y="1361024"/>
            <a:ext cx="3273808" cy="314080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957550" cy="503238"/>
          </a:xfrm>
        </p:spPr>
        <p:txBody>
          <a:bodyPr/>
          <a:lstStyle/>
          <a:p>
            <a:pPr eaLnBrk="1" hangingPunct="1"/>
            <a:r>
              <a:rPr lang="en-US" altLang="fr-FR" sz="2400" dirty="0" smtClean="0"/>
              <a:t>Multiplicity dependence of two-particle azimuthal correlations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635" y="1022471"/>
            <a:ext cx="914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Average number of uncorrelated seeds, evolution </a:t>
            </a:r>
            <a:r>
              <a:rPr lang="en-US" sz="1600" dirty="0"/>
              <a:t>with </a:t>
            </a:r>
            <a:r>
              <a:rPr lang="en-US" sz="1600" dirty="0">
                <a:cs typeface="Consolas"/>
              </a:rPr>
              <a:t>√</a:t>
            </a:r>
            <a:r>
              <a:rPr lang="en-US" sz="1600" dirty="0" smtClean="0">
                <a:cs typeface="Consolas"/>
              </a:rPr>
              <a:t>s</a:t>
            </a:r>
            <a:endParaRPr lang="en-US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80" y="1540920"/>
            <a:ext cx="3004516" cy="29609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762" y="1540919"/>
            <a:ext cx="3052325" cy="296091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49195" y="4925557"/>
            <a:ext cx="2910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Only a small </a:t>
            </a:r>
            <a:r>
              <a:rPr lang="en-US" sz="1600" dirty="0" smtClean="0">
                <a:cs typeface="Consolas"/>
              </a:rPr>
              <a:t>√s dependence</a:t>
            </a:r>
            <a:endParaRPr lang="en-US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745538" y="263409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PYTHIA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6697865" y="2606821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PHOJET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834783" y="2638006"/>
            <a:ext cx="72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647260" y="5281995"/>
            <a:ext cx="8402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At high multiplicities, the number of </a:t>
            </a:r>
            <a:r>
              <a:rPr lang="en-US" sz="1600" dirty="0" smtClean="0"/>
              <a:t>uncorrelated seeds saturates.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33673" y="6470947"/>
            <a:ext cx="1127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JHEP 09 (2013) 049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4055" y="0"/>
            <a:ext cx="861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Multiplicity dependence of jet-like two-particle correlations in p-</a:t>
            </a:r>
            <a:r>
              <a:rPr lang="en-US" sz="2000" dirty="0" err="1" smtClean="0"/>
              <a:t>Pb</a:t>
            </a:r>
            <a:r>
              <a:rPr lang="en-US" sz="2000" dirty="0" smtClean="0"/>
              <a:t> collisions</a:t>
            </a:r>
            <a:endParaRPr lang="en-US" sz="2000" dirty="0" smtClean="0">
              <a:cs typeface="Consola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504" y="6448474"/>
            <a:ext cx="20697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1406.5463, </a:t>
            </a:r>
            <a:r>
              <a:rPr lang="fr-F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PLB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78" y="1196752"/>
            <a:ext cx="4950120" cy="437577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860032" y="2284653"/>
            <a:ext cx="1665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p-</a:t>
            </a:r>
            <a:r>
              <a:rPr lang="en-US" sz="1400" dirty="0" err="1" smtClean="0"/>
              <a:t>Pb</a:t>
            </a:r>
            <a:r>
              <a:rPr lang="en-US" sz="1400" dirty="0" smtClean="0"/>
              <a:t> </a:t>
            </a:r>
            <a:r>
              <a:rPr lang="en-US" sz="1400" dirty="0" smtClean="0">
                <a:cs typeface="Consolas"/>
              </a:rPr>
              <a:t>√s</a:t>
            </a:r>
            <a:r>
              <a:rPr lang="en-US" sz="1400" baseline="-25000" dirty="0" smtClean="0">
                <a:cs typeface="Consolas"/>
              </a:rPr>
              <a:t>NN</a:t>
            </a:r>
            <a:r>
              <a:rPr lang="en-US" sz="1400" dirty="0" smtClean="0">
                <a:cs typeface="Consolas"/>
              </a:rPr>
              <a:t>=5.02TeV</a:t>
            </a:r>
            <a:endParaRPr lang="en-US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54943" y="162880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Long-range angular correlation subtracted (ridge)</a:t>
            </a:r>
            <a:endParaRPr lang="en-US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54943" y="2560724"/>
            <a:ext cx="357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Linear increase (fit in dash-dotted) </a:t>
            </a:r>
            <a:endParaRPr lang="en-US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4363943"/>
            <a:ext cx="3566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Similar behavior as in pp collisions </a:t>
            </a:r>
            <a:endParaRPr lang="en-US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54943" y="3355831"/>
            <a:ext cx="3957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No evidence of a saturation in the number of MPI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94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/>
        </p:nvSpPr>
        <p:spPr>
          <a:xfrm flipH="1">
            <a:off x="3326563" y="1998912"/>
            <a:ext cx="53065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</a:rPr>
              <a:t>Several hard interactions can occur in a pp collision </a:t>
            </a:r>
          </a:p>
        </p:txBody>
      </p:sp>
      <p:grpSp>
        <p:nvGrpSpPr>
          <p:cNvPr id="8196" name="Group 82"/>
          <p:cNvGrpSpPr>
            <a:grpSpLocks/>
          </p:cNvGrpSpPr>
          <p:nvPr/>
        </p:nvGrpSpPr>
        <p:grpSpPr bwMode="auto">
          <a:xfrm>
            <a:off x="276531" y="953815"/>
            <a:ext cx="2845536" cy="2014031"/>
            <a:chOff x="385" y="2795"/>
            <a:chExt cx="1724" cy="1315"/>
          </a:xfrm>
        </p:grpSpPr>
        <p:sp>
          <p:nvSpPr>
            <p:cNvPr id="8261" name="Oval 14"/>
            <p:cNvSpPr>
              <a:spLocks noChangeArrowheads="1"/>
            </p:cNvSpPr>
            <p:nvPr/>
          </p:nvSpPr>
          <p:spPr bwMode="auto">
            <a:xfrm>
              <a:off x="385" y="2795"/>
              <a:ext cx="272" cy="2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fr-FR" sz="1800">
                <a:latin typeface="Arial" charset="0"/>
              </a:endParaRPr>
            </a:p>
          </p:txBody>
        </p:sp>
        <p:sp>
          <p:nvSpPr>
            <p:cNvPr id="8262" name="Oval 15"/>
            <p:cNvSpPr>
              <a:spLocks noChangeArrowheads="1"/>
            </p:cNvSpPr>
            <p:nvPr/>
          </p:nvSpPr>
          <p:spPr bwMode="auto">
            <a:xfrm>
              <a:off x="385" y="3838"/>
              <a:ext cx="272" cy="2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fr-FR" sz="1800">
                <a:latin typeface="Arial" charset="0"/>
              </a:endParaRPr>
            </a:p>
          </p:txBody>
        </p:sp>
        <p:sp>
          <p:nvSpPr>
            <p:cNvPr id="8263" name="Line 16"/>
            <p:cNvSpPr>
              <a:spLocks noChangeShapeType="1"/>
            </p:cNvSpPr>
            <p:nvPr/>
          </p:nvSpPr>
          <p:spPr bwMode="auto">
            <a:xfrm>
              <a:off x="657" y="2931"/>
              <a:ext cx="1452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4" name="Line 17"/>
            <p:cNvSpPr>
              <a:spLocks noChangeShapeType="1"/>
            </p:cNvSpPr>
            <p:nvPr/>
          </p:nvSpPr>
          <p:spPr bwMode="auto">
            <a:xfrm>
              <a:off x="657" y="3974"/>
              <a:ext cx="1452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65" name="Group 44"/>
            <p:cNvGrpSpPr>
              <a:grpSpLocks/>
            </p:cNvGrpSpPr>
            <p:nvPr/>
          </p:nvGrpSpPr>
          <p:grpSpPr bwMode="auto">
            <a:xfrm>
              <a:off x="748" y="2931"/>
              <a:ext cx="227" cy="1044"/>
              <a:chOff x="748" y="2931"/>
              <a:chExt cx="227" cy="1044"/>
            </a:xfrm>
          </p:grpSpPr>
          <p:sp>
            <p:nvSpPr>
              <p:cNvPr id="8299" name="Line 34"/>
              <p:cNvSpPr>
                <a:spLocks noChangeShapeType="1"/>
              </p:cNvSpPr>
              <p:nvPr/>
            </p:nvSpPr>
            <p:spPr bwMode="auto">
              <a:xfrm>
                <a:off x="748" y="293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0" name="Line 35"/>
              <p:cNvSpPr>
                <a:spLocks noChangeShapeType="1"/>
              </p:cNvSpPr>
              <p:nvPr/>
            </p:nvSpPr>
            <p:spPr bwMode="auto">
              <a:xfrm flipH="1">
                <a:off x="748" y="3793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" name="Line 36"/>
              <p:cNvSpPr>
                <a:spLocks noChangeShapeType="1"/>
              </p:cNvSpPr>
              <p:nvPr/>
            </p:nvSpPr>
            <p:spPr bwMode="auto">
              <a:xfrm>
                <a:off x="884" y="3113"/>
                <a:ext cx="0" cy="68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" name="Line 37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3" name="Line 38"/>
              <p:cNvSpPr>
                <a:spLocks noChangeShapeType="1"/>
              </p:cNvSpPr>
              <p:nvPr/>
            </p:nvSpPr>
            <p:spPr bwMode="auto">
              <a:xfrm>
                <a:off x="884" y="3294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4" name="Line 39"/>
              <p:cNvSpPr>
                <a:spLocks noChangeShapeType="1"/>
              </p:cNvSpPr>
              <p:nvPr/>
            </p:nvSpPr>
            <p:spPr bwMode="auto">
              <a:xfrm>
                <a:off x="884" y="338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" name="Line 40"/>
              <p:cNvSpPr>
                <a:spLocks noChangeShapeType="1"/>
              </p:cNvSpPr>
              <p:nvPr/>
            </p:nvSpPr>
            <p:spPr bwMode="auto">
              <a:xfrm>
                <a:off x="884" y="347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" name="Line 41"/>
              <p:cNvSpPr>
                <a:spLocks noChangeShapeType="1"/>
              </p:cNvSpPr>
              <p:nvPr/>
            </p:nvSpPr>
            <p:spPr bwMode="auto">
              <a:xfrm>
                <a:off x="884" y="3566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7" name="Line 42"/>
              <p:cNvSpPr>
                <a:spLocks noChangeShapeType="1"/>
              </p:cNvSpPr>
              <p:nvPr/>
            </p:nvSpPr>
            <p:spPr bwMode="auto">
              <a:xfrm>
                <a:off x="884" y="3657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8" name="Line 43"/>
              <p:cNvSpPr>
                <a:spLocks noChangeShapeType="1"/>
              </p:cNvSpPr>
              <p:nvPr/>
            </p:nvSpPr>
            <p:spPr bwMode="auto">
              <a:xfrm>
                <a:off x="884" y="3748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66" name="Group 45"/>
            <p:cNvGrpSpPr>
              <a:grpSpLocks/>
            </p:cNvGrpSpPr>
            <p:nvPr/>
          </p:nvGrpSpPr>
          <p:grpSpPr bwMode="auto">
            <a:xfrm>
              <a:off x="1066" y="2931"/>
              <a:ext cx="227" cy="1044"/>
              <a:chOff x="748" y="2931"/>
              <a:chExt cx="227" cy="1044"/>
            </a:xfrm>
          </p:grpSpPr>
          <p:sp>
            <p:nvSpPr>
              <p:cNvPr id="8289" name="Line 46"/>
              <p:cNvSpPr>
                <a:spLocks noChangeShapeType="1"/>
              </p:cNvSpPr>
              <p:nvPr/>
            </p:nvSpPr>
            <p:spPr bwMode="auto">
              <a:xfrm>
                <a:off x="748" y="293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0" name="Line 47"/>
              <p:cNvSpPr>
                <a:spLocks noChangeShapeType="1"/>
              </p:cNvSpPr>
              <p:nvPr/>
            </p:nvSpPr>
            <p:spPr bwMode="auto">
              <a:xfrm flipH="1">
                <a:off x="748" y="3793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1" name="Line 48"/>
              <p:cNvSpPr>
                <a:spLocks noChangeShapeType="1"/>
              </p:cNvSpPr>
              <p:nvPr/>
            </p:nvSpPr>
            <p:spPr bwMode="auto">
              <a:xfrm>
                <a:off x="884" y="3113"/>
                <a:ext cx="0" cy="68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2" name="Line 49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3" name="Line 50"/>
              <p:cNvSpPr>
                <a:spLocks noChangeShapeType="1"/>
              </p:cNvSpPr>
              <p:nvPr/>
            </p:nvSpPr>
            <p:spPr bwMode="auto">
              <a:xfrm>
                <a:off x="884" y="3294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4" name="Line 51"/>
              <p:cNvSpPr>
                <a:spLocks noChangeShapeType="1"/>
              </p:cNvSpPr>
              <p:nvPr/>
            </p:nvSpPr>
            <p:spPr bwMode="auto">
              <a:xfrm>
                <a:off x="884" y="338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5" name="Line 52"/>
              <p:cNvSpPr>
                <a:spLocks noChangeShapeType="1"/>
              </p:cNvSpPr>
              <p:nvPr/>
            </p:nvSpPr>
            <p:spPr bwMode="auto">
              <a:xfrm>
                <a:off x="884" y="347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" name="Line 53"/>
              <p:cNvSpPr>
                <a:spLocks noChangeShapeType="1"/>
              </p:cNvSpPr>
              <p:nvPr/>
            </p:nvSpPr>
            <p:spPr bwMode="auto">
              <a:xfrm>
                <a:off x="884" y="3566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7" name="Line 54"/>
              <p:cNvSpPr>
                <a:spLocks noChangeShapeType="1"/>
              </p:cNvSpPr>
              <p:nvPr/>
            </p:nvSpPr>
            <p:spPr bwMode="auto">
              <a:xfrm>
                <a:off x="884" y="3657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8" name="Line 55"/>
              <p:cNvSpPr>
                <a:spLocks noChangeShapeType="1"/>
              </p:cNvSpPr>
              <p:nvPr/>
            </p:nvSpPr>
            <p:spPr bwMode="auto">
              <a:xfrm>
                <a:off x="884" y="3748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67" name="Group 56"/>
            <p:cNvGrpSpPr>
              <a:grpSpLocks/>
            </p:cNvGrpSpPr>
            <p:nvPr/>
          </p:nvGrpSpPr>
          <p:grpSpPr bwMode="auto">
            <a:xfrm>
              <a:off x="1383" y="2931"/>
              <a:ext cx="227" cy="1044"/>
              <a:chOff x="748" y="2931"/>
              <a:chExt cx="227" cy="1044"/>
            </a:xfrm>
          </p:grpSpPr>
          <p:sp>
            <p:nvSpPr>
              <p:cNvPr id="8279" name="Line 57"/>
              <p:cNvSpPr>
                <a:spLocks noChangeShapeType="1"/>
              </p:cNvSpPr>
              <p:nvPr/>
            </p:nvSpPr>
            <p:spPr bwMode="auto">
              <a:xfrm>
                <a:off x="748" y="293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0" name="Line 58"/>
              <p:cNvSpPr>
                <a:spLocks noChangeShapeType="1"/>
              </p:cNvSpPr>
              <p:nvPr/>
            </p:nvSpPr>
            <p:spPr bwMode="auto">
              <a:xfrm flipH="1">
                <a:off x="748" y="3793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1" name="Line 59"/>
              <p:cNvSpPr>
                <a:spLocks noChangeShapeType="1"/>
              </p:cNvSpPr>
              <p:nvPr/>
            </p:nvSpPr>
            <p:spPr bwMode="auto">
              <a:xfrm>
                <a:off x="884" y="3113"/>
                <a:ext cx="0" cy="68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2" name="Line 60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3" name="Line 61"/>
              <p:cNvSpPr>
                <a:spLocks noChangeShapeType="1"/>
              </p:cNvSpPr>
              <p:nvPr/>
            </p:nvSpPr>
            <p:spPr bwMode="auto">
              <a:xfrm>
                <a:off x="884" y="3294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4" name="Line 62"/>
              <p:cNvSpPr>
                <a:spLocks noChangeShapeType="1"/>
              </p:cNvSpPr>
              <p:nvPr/>
            </p:nvSpPr>
            <p:spPr bwMode="auto">
              <a:xfrm>
                <a:off x="884" y="338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5" name="Line 63"/>
              <p:cNvSpPr>
                <a:spLocks noChangeShapeType="1"/>
              </p:cNvSpPr>
              <p:nvPr/>
            </p:nvSpPr>
            <p:spPr bwMode="auto">
              <a:xfrm>
                <a:off x="884" y="347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6" name="Line 64"/>
              <p:cNvSpPr>
                <a:spLocks noChangeShapeType="1"/>
              </p:cNvSpPr>
              <p:nvPr/>
            </p:nvSpPr>
            <p:spPr bwMode="auto">
              <a:xfrm>
                <a:off x="884" y="3566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7" name="Line 65"/>
              <p:cNvSpPr>
                <a:spLocks noChangeShapeType="1"/>
              </p:cNvSpPr>
              <p:nvPr/>
            </p:nvSpPr>
            <p:spPr bwMode="auto">
              <a:xfrm>
                <a:off x="884" y="3657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8" name="Line 66"/>
              <p:cNvSpPr>
                <a:spLocks noChangeShapeType="1"/>
              </p:cNvSpPr>
              <p:nvPr/>
            </p:nvSpPr>
            <p:spPr bwMode="auto">
              <a:xfrm>
                <a:off x="884" y="3748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68" name="Group 67"/>
            <p:cNvGrpSpPr>
              <a:grpSpLocks/>
            </p:cNvGrpSpPr>
            <p:nvPr/>
          </p:nvGrpSpPr>
          <p:grpSpPr bwMode="auto">
            <a:xfrm>
              <a:off x="1746" y="2931"/>
              <a:ext cx="227" cy="1044"/>
              <a:chOff x="748" y="2931"/>
              <a:chExt cx="227" cy="1044"/>
            </a:xfrm>
          </p:grpSpPr>
          <p:sp>
            <p:nvSpPr>
              <p:cNvPr id="8269" name="Line 68"/>
              <p:cNvSpPr>
                <a:spLocks noChangeShapeType="1"/>
              </p:cNvSpPr>
              <p:nvPr/>
            </p:nvSpPr>
            <p:spPr bwMode="auto">
              <a:xfrm>
                <a:off x="748" y="293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0" name="Line 69"/>
              <p:cNvSpPr>
                <a:spLocks noChangeShapeType="1"/>
              </p:cNvSpPr>
              <p:nvPr/>
            </p:nvSpPr>
            <p:spPr bwMode="auto">
              <a:xfrm flipH="1">
                <a:off x="748" y="3793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1" name="Line 70"/>
              <p:cNvSpPr>
                <a:spLocks noChangeShapeType="1"/>
              </p:cNvSpPr>
              <p:nvPr/>
            </p:nvSpPr>
            <p:spPr bwMode="auto">
              <a:xfrm>
                <a:off x="884" y="3113"/>
                <a:ext cx="0" cy="68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2" name="Line 71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3" name="Line 72"/>
              <p:cNvSpPr>
                <a:spLocks noChangeShapeType="1"/>
              </p:cNvSpPr>
              <p:nvPr/>
            </p:nvSpPr>
            <p:spPr bwMode="auto">
              <a:xfrm>
                <a:off x="884" y="3294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4" name="Line 73"/>
              <p:cNvSpPr>
                <a:spLocks noChangeShapeType="1"/>
              </p:cNvSpPr>
              <p:nvPr/>
            </p:nvSpPr>
            <p:spPr bwMode="auto">
              <a:xfrm>
                <a:off x="884" y="338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5" name="Line 74"/>
              <p:cNvSpPr>
                <a:spLocks noChangeShapeType="1"/>
              </p:cNvSpPr>
              <p:nvPr/>
            </p:nvSpPr>
            <p:spPr bwMode="auto">
              <a:xfrm>
                <a:off x="884" y="347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6" name="Line 75"/>
              <p:cNvSpPr>
                <a:spLocks noChangeShapeType="1"/>
              </p:cNvSpPr>
              <p:nvPr/>
            </p:nvSpPr>
            <p:spPr bwMode="auto">
              <a:xfrm>
                <a:off x="884" y="3566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7" name="Line 76"/>
              <p:cNvSpPr>
                <a:spLocks noChangeShapeType="1"/>
              </p:cNvSpPr>
              <p:nvPr/>
            </p:nvSpPr>
            <p:spPr bwMode="auto">
              <a:xfrm>
                <a:off x="884" y="3657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8" name="Line 77"/>
              <p:cNvSpPr>
                <a:spLocks noChangeShapeType="1"/>
              </p:cNvSpPr>
              <p:nvPr/>
            </p:nvSpPr>
            <p:spPr bwMode="auto">
              <a:xfrm>
                <a:off x="884" y="3748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6" name="TextBox 65"/>
          <p:cNvSpPr txBox="1"/>
          <p:nvPr/>
        </p:nvSpPr>
        <p:spPr>
          <a:xfrm>
            <a:off x="3326563" y="1370405"/>
            <a:ext cx="5493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</a:rPr>
              <a:t>The number of elementary interactions is connected to </a:t>
            </a:r>
            <a:r>
              <a:rPr lang="en-US" sz="1600" dirty="0" smtClean="0">
                <a:latin typeface="+mn-lt"/>
              </a:rPr>
              <a:t>the multiplicity</a:t>
            </a:r>
            <a:endParaRPr lang="en-US" sz="1600" dirty="0">
              <a:latin typeface="+mn-lt"/>
            </a:endParaRPr>
          </a:p>
        </p:txBody>
      </p:sp>
      <p:sp>
        <p:nvSpPr>
          <p:cNvPr id="8198" name="TextBox 66"/>
          <p:cNvSpPr txBox="1">
            <a:spLocks noChangeArrowheads="1"/>
          </p:cNvSpPr>
          <p:nvPr/>
        </p:nvSpPr>
        <p:spPr bwMode="auto">
          <a:xfrm>
            <a:off x="3326562" y="2414725"/>
            <a:ext cx="5713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ts val="300"/>
              </a:spcBef>
              <a:buClr>
                <a:srgbClr val="0BD0D9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BD0D9"/>
              </a:buClr>
              <a:buFont typeface="Georgia" pitchFamily="18" charset="0"/>
              <a:buChar char="▫"/>
              <a:defRPr sz="2000">
                <a:solidFill>
                  <a:srgbClr val="0BD0D9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itchFamily="18" charset="0"/>
              <a:buChar char="▫"/>
              <a:defRPr sz="2000">
                <a:solidFill>
                  <a:srgbClr val="0BD0D9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itchFamily="18" charset="0"/>
              <a:buChar char="▫"/>
              <a:defRPr sz="2000">
                <a:solidFill>
                  <a:srgbClr val="0BD0D9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itchFamily="18" charset="0"/>
              <a:buChar char="▫"/>
              <a:defRPr sz="2000">
                <a:solidFill>
                  <a:srgbClr val="0BD0D9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itchFamily="18" charset="0"/>
              <a:buChar char="▫"/>
              <a:defRPr sz="2000">
                <a:solidFill>
                  <a:srgbClr val="0BD0D9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en-US" altLang="fr-FR" sz="1600" dirty="0">
                <a:latin typeface="+mn-lt"/>
              </a:rPr>
              <a:t>In this picture : particle yield from hard processes should increase with multiplicity</a:t>
            </a:r>
          </a:p>
        </p:txBody>
      </p:sp>
      <p:sp>
        <p:nvSpPr>
          <p:cNvPr id="8199" name="Title 1"/>
          <p:cNvSpPr>
            <a:spLocks noGrp="1"/>
          </p:cNvSpPr>
          <p:nvPr>
            <p:ph type="title"/>
          </p:nvPr>
        </p:nvSpPr>
        <p:spPr>
          <a:xfrm>
            <a:off x="204963" y="24948"/>
            <a:ext cx="8939036" cy="503238"/>
          </a:xfrm>
        </p:spPr>
        <p:txBody>
          <a:bodyPr/>
          <a:lstStyle/>
          <a:p>
            <a:pPr eaLnBrk="1" hangingPunct="1"/>
            <a:r>
              <a:rPr lang="en-US" altLang="fr-FR" sz="2400" dirty="0" smtClean="0"/>
              <a:t>Multiple Parton Interaction (MPI)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208431" y="589767"/>
            <a:ext cx="20113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u="sng" dirty="0">
                <a:latin typeface="+mn-lt"/>
              </a:rPr>
              <a:t>A naïve picture</a:t>
            </a:r>
            <a:endParaRPr lang="fr-FR" u="sng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26563" y="953815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Several interactions, soft and hard, occur in parallel</a:t>
            </a:r>
            <a:endParaRPr lang="en-US" sz="1600" dirty="0"/>
          </a:p>
        </p:txBody>
      </p:sp>
      <p:sp>
        <p:nvSpPr>
          <p:cNvPr id="62" name="TextBox 5"/>
          <p:cNvSpPr txBox="1">
            <a:spLocks noChangeArrowheads="1"/>
          </p:cNvSpPr>
          <p:nvPr/>
        </p:nvSpPr>
        <p:spPr bwMode="auto">
          <a:xfrm>
            <a:off x="1171783" y="6211669"/>
            <a:ext cx="73641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+mn-lt"/>
              </a:rPr>
              <a:t>Test </a:t>
            </a:r>
            <a:r>
              <a:rPr lang="en-US" b="1" dirty="0">
                <a:latin typeface="+mn-lt"/>
              </a:rPr>
              <a:t>interaction between hard component and soft component in pp collisions : full </a:t>
            </a:r>
            <a:r>
              <a:rPr lang="en-US" b="1" dirty="0" smtClean="0">
                <a:latin typeface="+mn-lt"/>
              </a:rPr>
              <a:t>collision description, </a:t>
            </a:r>
            <a:r>
              <a:rPr lang="en-US" b="1" dirty="0">
                <a:latin typeface="+mn-lt"/>
              </a:rPr>
              <a:t>color flow, energy sharing.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181486" y="3087676"/>
            <a:ext cx="24447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u="sng" dirty="0">
                <a:latin typeface="+mn-lt"/>
              </a:rPr>
              <a:t>A less naïve picture</a:t>
            </a:r>
            <a:endParaRPr lang="fr-FR" u="sng" dirty="0">
              <a:latin typeface="+mn-lt"/>
            </a:endParaRPr>
          </a:p>
        </p:txBody>
      </p:sp>
      <p:grpSp>
        <p:nvGrpSpPr>
          <p:cNvPr id="64" name="Groupe 63"/>
          <p:cNvGrpSpPr>
            <a:grpSpLocks/>
          </p:cNvGrpSpPr>
          <p:nvPr/>
        </p:nvGrpSpPr>
        <p:grpSpPr bwMode="auto">
          <a:xfrm>
            <a:off x="334938" y="3551186"/>
            <a:ext cx="3279915" cy="2394233"/>
            <a:chOff x="3904050" y="3464949"/>
            <a:chExt cx="4015105" cy="2948556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auto">
            <a:xfrm>
              <a:off x="3904050" y="3464949"/>
              <a:ext cx="633474" cy="6098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fr-FR" sz="1800">
                <a:latin typeface="Arial" charset="0"/>
              </a:endParaRPr>
            </a:p>
          </p:txBody>
        </p:sp>
        <p:sp>
          <p:nvSpPr>
            <p:cNvPr id="66" name="Oval 15"/>
            <p:cNvSpPr>
              <a:spLocks noChangeArrowheads="1"/>
            </p:cNvSpPr>
            <p:nvPr/>
          </p:nvSpPr>
          <p:spPr bwMode="auto">
            <a:xfrm>
              <a:off x="3904050" y="5803614"/>
              <a:ext cx="633474" cy="6098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fr-FR" sz="1800">
                <a:latin typeface="Arial" charset="0"/>
              </a:endParaRPr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>
              <a:off x="4537524" y="3769895"/>
              <a:ext cx="3381631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7"/>
            <p:cNvSpPr>
              <a:spLocks noChangeShapeType="1"/>
            </p:cNvSpPr>
            <p:nvPr/>
          </p:nvSpPr>
          <p:spPr bwMode="auto">
            <a:xfrm>
              <a:off x="4537524" y="6108559"/>
              <a:ext cx="3381631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" name="Groupe 114"/>
            <p:cNvGrpSpPr>
              <a:grpSpLocks/>
            </p:cNvGrpSpPr>
            <p:nvPr/>
          </p:nvGrpSpPr>
          <p:grpSpPr bwMode="auto">
            <a:xfrm>
              <a:off x="6651043" y="3769895"/>
              <a:ext cx="528671" cy="2340907"/>
              <a:chOff x="6216907" y="3779257"/>
              <a:chExt cx="528671" cy="2340907"/>
            </a:xfrm>
          </p:grpSpPr>
          <p:sp>
            <p:nvSpPr>
              <p:cNvPr id="103" name="Line 57"/>
              <p:cNvSpPr>
                <a:spLocks noChangeShapeType="1"/>
              </p:cNvSpPr>
              <p:nvPr/>
            </p:nvSpPr>
            <p:spPr bwMode="auto">
              <a:xfrm>
                <a:off x="6216907" y="3779257"/>
                <a:ext cx="316737" cy="408089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58"/>
              <p:cNvSpPr>
                <a:spLocks noChangeShapeType="1"/>
              </p:cNvSpPr>
              <p:nvPr/>
            </p:nvSpPr>
            <p:spPr bwMode="auto">
              <a:xfrm flipH="1">
                <a:off x="6216907" y="5712075"/>
                <a:ext cx="316737" cy="408089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59"/>
              <p:cNvSpPr>
                <a:spLocks noChangeShapeType="1"/>
              </p:cNvSpPr>
              <p:nvPr/>
            </p:nvSpPr>
            <p:spPr bwMode="auto">
              <a:xfrm>
                <a:off x="6533644" y="4187346"/>
                <a:ext cx="0" cy="1524729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60"/>
              <p:cNvSpPr>
                <a:spLocks noChangeShapeType="1"/>
              </p:cNvSpPr>
              <p:nvPr/>
            </p:nvSpPr>
            <p:spPr bwMode="auto">
              <a:xfrm>
                <a:off x="6533644" y="4389148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61"/>
              <p:cNvSpPr>
                <a:spLocks noChangeShapeType="1"/>
              </p:cNvSpPr>
              <p:nvPr/>
            </p:nvSpPr>
            <p:spPr bwMode="auto">
              <a:xfrm>
                <a:off x="6533644" y="4593193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62"/>
              <p:cNvSpPr>
                <a:spLocks noChangeShapeType="1"/>
              </p:cNvSpPr>
              <p:nvPr/>
            </p:nvSpPr>
            <p:spPr bwMode="auto">
              <a:xfrm>
                <a:off x="6533644" y="4797238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63"/>
              <p:cNvSpPr>
                <a:spLocks noChangeShapeType="1"/>
              </p:cNvSpPr>
              <p:nvPr/>
            </p:nvSpPr>
            <p:spPr bwMode="auto">
              <a:xfrm>
                <a:off x="6533644" y="4999040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64"/>
              <p:cNvSpPr>
                <a:spLocks noChangeShapeType="1"/>
              </p:cNvSpPr>
              <p:nvPr/>
            </p:nvSpPr>
            <p:spPr bwMode="auto">
              <a:xfrm>
                <a:off x="6533644" y="5203085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65"/>
              <p:cNvSpPr>
                <a:spLocks noChangeShapeType="1"/>
              </p:cNvSpPr>
              <p:nvPr/>
            </p:nvSpPr>
            <p:spPr bwMode="auto">
              <a:xfrm>
                <a:off x="6533644" y="5407129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66"/>
              <p:cNvSpPr>
                <a:spLocks noChangeShapeType="1"/>
              </p:cNvSpPr>
              <p:nvPr/>
            </p:nvSpPr>
            <p:spPr bwMode="auto">
              <a:xfrm>
                <a:off x="6533644" y="5611174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67"/>
            <p:cNvGrpSpPr>
              <a:grpSpLocks/>
            </p:cNvGrpSpPr>
            <p:nvPr/>
          </p:nvGrpSpPr>
          <p:grpSpPr bwMode="auto">
            <a:xfrm>
              <a:off x="7318060" y="3769895"/>
              <a:ext cx="528671" cy="2340907"/>
              <a:chOff x="748" y="2931"/>
              <a:chExt cx="227" cy="1044"/>
            </a:xfrm>
          </p:grpSpPr>
          <p:sp>
            <p:nvSpPr>
              <p:cNvPr id="93" name="Line 68"/>
              <p:cNvSpPr>
                <a:spLocks noChangeShapeType="1"/>
              </p:cNvSpPr>
              <p:nvPr/>
            </p:nvSpPr>
            <p:spPr bwMode="auto">
              <a:xfrm>
                <a:off x="748" y="293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69"/>
              <p:cNvSpPr>
                <a:spLocks noChangeShapeType="1"/>
              </p:cNvSpPr>
              <p:nvPr/>
            </p:nvSpPr>
            <p:spPr bwMode="auto">
              <a:xfrm flipH="1">
                <a:off x="748" y="3793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70"/>
              <p:cNvSpPr>
                <a:spLocks noChangeShapeType="1"/>
              </p:cNvSpPr>
              <p:nvPr/>
            </p:nvSpPr>
            <p:spPr bwMode="auto">
              <a:xfrm>
                <a:off x="884" y="3113"/>
                <a:ext cx="0" cy="68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71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72"/>
              <p:cNvSpPr>
                <a:spLocks noChangeShapeType="1"/>
              </p:cNvSpPr>
              <p:nvPr/>
            </p:nvSpPr>
            <p:spPr bwMode="auto">
              <a:xfrm>
                <a:off x="884" y="3294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73"/>
              <p:cNvSpPr>
                <a:spLocks noChangeShapeType="1"/>
              </p:cNvSpPr>
              <p:nvPr/>
            </p:nvSpPr>
            <p:spPr bwMode="auto">
              <a:xfrm>
                <a:off x="884" y="338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74"/>
              <p:cNvSpPr>
                <a:spLocks noChangeShapeType="1"/>
              </p:cNvSpPr>
              <p:nvPr/>
            </p:nvSpPr>
            <p:spPr bwMode="auto">
              <a:xfrm>
                <a:off x="884" y="347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75"/>
              <p:cNvSpPr>
                <a:spLocks noChangeShapeType="1"/>
              </p:cNvSpPr>
              <p:nvPr/>
            </p:nvSpPr>
            <p:spPr bwMode="auto">
              <a:xfrm>
                <a:off x="884" y="3566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76"/>
              <p:cNvSpPr>
                <a:spLocks noChangeShapeType="1"/>
              </p:cNvSpPr>
              <p:nvPr/>
            </p:nvSpPr>
            <p:spPr bwMode="auto">
              <a:xfrm>
                <a:off x="884" y="3657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77"/>
              <p:cNvSpPr>
                <a:spLocks noChangeShapeType="1"/>
              </p:cNvSpPr>
              <p:nvPr/>
            </p:nvSpPr>
            <p:spPr bwMode="auto">
              <a:xfrm>
                <a:off x="884" y="3748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" name="Line 17"/>
            <p:cNvSpPr>
              <a:spLocks noChangeShapeType="1"/>
            </p:cNvSpPr>
            <p:nvPr/>
          </p:nvSpPr>
          <p:spPr bwMode="auto">
            <a:xfrm>
              <a:off x="4409713" y="6232189"/>
              <a:ext cx="3509441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>
              <a:off x="4425957" y="3635662"/>
              <a:ext cx="3493198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" name="Groupe 130"/>
            <p:cNvGrpSpPr>
              <a:grpSpLocks/>
            </p:cNvGrpSpPr>
            <p:nvPr/>
          </p:nvGrpSpPr>
          <p:grpSpPr bwMode="auto">
            <a:xfrm>
              <a:off x="5490063" y="3769895"/>
              <a:ext cx="975061" cy="2462295"/>
              <a:chOff x="5490063" y="3769895"/>
              <a:chExt cx="975061" cy="2462295"/>
            </a:xfrm>
          </p:grpSpPr>
          <p:sp>
            <p:nvSpPr>
              <p:cNvPr id="78" name="Line 48"/>
              <p:cNvSpPr>
                <a:spLocks noChangeShapeType="1"/>
              </p:cNvSpPr>
              <p:nvPr/>
            </p:nvSpPr>
            <p:spPr bwMode="auto">
              <a:xfrm>
                <a:off x="6240953" y="5203086"/>
                <a:ext cx="806" cy="630377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46"/>
              <p:cNvSpPr>
                <a:spLocks noChangeShapeType="1"/>
              </p:cNvSpPr>
              <p:nvPr/>
            </p:nvSpPr>
            <p:spPr bwMode="auto">
              <a:xfrm>
                <a:off x="5490063" y="3769895"/>
                <a:ext cx="316737" cy="408089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47"/>
              <p:cNvSpPr>
                <a:spLocks noChangeShapeType="1"/>
              </p:cNvSpPr>
              <p:nvPr/>
            </p:nvSpPr>
            <p:spPr bwMode="auto">
              <a:xfrm flipH="1">
                <a:off x="5490063" y="5702713"/>
                <a:ext cx="316737" cy="408089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48"/>
              <p:cNvSpPr>
                <a:spLocks noChangeShapeType="1"/>
              </p:cNvSpPr>
              <p:nvPr/>
            </p:nvSpPr>
            <p:spPr bwMode="auto">
              <a:xfrm>
                <a:off x="5806800" y="4177984"/>
                <a:ext cx="0" cy="1524729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49"/>
              <p:cNvSpPr>
                <a:spLocks noChangeShapeType="1"/>
              </p:cNvSpPr>
              <p:nvPr/>
            </p:nvSpPr>
            <p:spPr bwMode="auto">
              <a:xfrm>
                <a:off x="5806800" y="4379786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50"/>
              <p:cNvSpPr>
                <a:spLocks noChangeShapeType="1"/>
              </p:cNvSpPr>
              <p:nvPr/>
            </p:nvSpPr>
            <p:spPr bwMode="auto">
              <a:xfrm>
                <a:off x="5806800" y="4583831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51"/>
              <p:cNvSpPr>
                <a:spLocks noChangeShapeType="1"/>
              </p:cNvSpPr>
              <p:nvPr/>
            </p:nvSpPr>
            <p:spPr bwMode="auto">
              <a:xfrm>
                <a:off x="5806800" y="4787876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52"/>
              <p:cNvSpPr>
                <a:spLocks noChangeShapeType="1"/>
              </p:cNvSpPr>
              <p:nvPr/>
            </p:nvSpPr>
            <p:spPr bwMode="auto">
              <a:xfrm>
                <a:off x="5806800" y="4989678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53"/>
              <p:cNvSpPr>
                <a:spLocks noChangeShapeType="1"/>
              </p:cNvSpPr>
              <p:nvPr/>
            </p:nvSpPr>
            <p:spPr bwMode="auto">
              <a:xfrm>
                <a:off x="5806799" y="5193723"/>
                <a:ext cx="64884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54"/>
              <p:cNvSpPr>
                <a:spLocks noChangeShapeType="1"/>
              </p:cNvSpPr>
              <p:nvPr/>
            </p:nvSpPr>
            <p:spPr bwMode="auto">
              <a:xfrm>
                <a:off x="5806800" y="5397767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55"/>
              <p:cNvSpPr>
                <a:spLocks noChangeShapeType="1"/>
              </p:cNvSpPr>
              <p:nvPr/>
            </p:nvSpPr>
            <p:spPr bwMode="auto">
              <a:xfrm>
                <a:off x="5806800" y="5601812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51"/>
              <p:cNvSpPr>
                <a:spLocks noChangeShapeType="1"/>
              </p:cNvSpPr>
              <p:nvPr/>
            </p:nvSpPr>
            <p:spPr bwMode="auto">
              <a:xfrm>
                <a:off x="6252385" y="5397767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51"/>
              <p:cNvSpPr>
                <a:spLocks noChangeShapeType="1"/>
              </p:cNvSpPr>
              <p:nvPr/>
            </p:nvSpPr>
            <p:spPr bwMode="auto">
              <a:xfrm>
                <a:off x="6253190" y="5601812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51"/>
              <p:cNvSpPr>
                <a:spLocks noChangeShapeType="1"/>
              </p:cNvSpPr>
              <p:nvPr/>
            </p:nvSpPr>
            <p:spPr bwMode="auto">
              <a:xfrm>
                <a:off x="6243706" y="5803614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47"/>
              <p:cNvSpPr>
                <a:spLocks noChangeShapeType="1"/>
              </p:cNvSpPr>
              <p:nvPr/>
            </p:nvSpPr>
            <p:spPr bwMode="auto">
              <a:xfrm flipH="1">
                <a:off x="5959198" y="5824101"/>
                <a:ext cx="284507" cy="408089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e 128"/>
            <p:cNvGrpSpPr>
              <a:grpSpLocks/>
            </p:cNvGrpSpPr>
            <p:nvPr/>
          </p:nvGrpSpPr>
          <p:grpSpPr bwMode="auto">
            <a:xfrm>
              <a:off x="4749458" y="3769895"/>
              <a:ext cx="429590" cy="2340907"/>
              <a:chOff x="4738026" y="3779257"/>
              <a:chExt cx="429590" cy="2340907"/>
            </a:xfrm>
          </p:grpSpPr>
          <p:sp>
            <p:nvSpPr>
              <p:cNvPr id="75" name="Line 34"/>
              <p:cNvSpPr>
                <a:spLocks noChangeShapeType="1"/>
              </p:cNvSpPr>
              <p:nvPr/>
            </p:nvSpPr>
            <p:spPr bwMode="auto">
              <a:xfrm>
                <a:off x="4738026" y="3779257"/>
                <a:ext cx="316737" cy="408089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35"/>
              <p:cNvSpPr>
                <a:spLocks noChangeShapeType="1"/>
              </p:cNvSpPr>
              <p:nvPr/>
            </p:nvSpPr>
            <p:spPr bwMode="auto">
              <a:xfrm flipH="1">
                <a:off x="4738026" y="5712075"/>
                <a:ext cx="316737" cy="408089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4942859" y="4187829"/>
                <a:ext cx="224208" cy="1524779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113" name="ZoneTexte 112"/>
          <p:cNvSpPr txBox="1"/>
          <p:nvPr/>
        </p:nvSpPr>
        <p:spPr>
          <a:xfrm>
            <a:off x="3996885" y="3381909"/>
            <a:ext cx="400237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</a:rPr>
              <a:t>Some of the parallel interactions </a:t>
            </a:r>
            <a:r>
              <a:rPr lang="en-US" sz="1600" dirty="0" smtClean="0">
                <a:latin typeface="+mn-lt"/>
              </a:rPr>
              <a:t>are soft</a:t>
            </a:r>
            <a:endParaRPr lang="fr-FR" sz="1600" dirty="0">
              <a:latin typeface="+mn-lt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3988502" y="4536558"/>
            <a:ext cx="5148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</a:rPr>
              <a:t>Re-interaction of </a:t>
            </a:r>
            <a:r>
              <a:rPr lang="en-US" sz="1600" dirty="0" err="1">
                <a:latin typeface="+mn-lt"/>
              </a:rPr>
              <a:t>partons</a:t>
            </a:r>
            <a:r>
              <a:rPr lang="en-US" sz="1600" dirty="0">
                <a:latin typeface="+mn-lt"/>
              </a:rPr>
              <a:t> with others: ladder splitting</a:t>
            </a:r>
            <a:endParaRPr lang="fr-FR" sz="1600" dirty="0">
              <a:latin typeface="+mn-lt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3988500" y="4939693"/>
            <a:ext cx="51480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600" dirty="0">
                <a:latin typeface="+mn-lt"/>
              </a:rPr>
              <a:t>Re-interaction within ladders either in initial </a:t>
            </a:r>
            <a:r>
              <a:rPr lang="en-US" sz="1600" dirty="0" smtClean="0">
                <a:latin typeface="+mn-lt"/>
              </a:rPr>
              <a:t>state (screening, saturation), </a:t>
            </a:r>
            <a:r>
              <a:rPr lang="en-US" sz="1600" dirty="0">
                <a:latin typeface="+mn-lt"/>
              </a:rPr>
              <a:t>or in final </a:t>
            </a:r>
            <a:r>
              <a:rPr lang="en-US" sz="1600" dirty="0" smtClean="0">
                <a:latin typeface="+mn-lt"/>
              </a:rPr>
              <a:t>state (color reconnections)</a:t>
            </a:r>
            <a:endParaRPr lang="fr-FR" sz="1600" dirty="0">
              <a:latin typeface="+mn-lt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3963920" y="5544778"/>
            <a:ext cx="5155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+mn-lt"/>
              </a:rPr>
              <a:t>Initial state radiation (ISR) and final state radiation (FSR), </a:t>
            </a:r>
            <a:r>
              <a:rPr lang="en-US" sz="1600" dirty="0">
                <a:latin typeface="+mn-lt"/>
              </a:rPr>
              <a:t>hadronic activity </a:t>
            </a:r>
            <a:r>
              <a:rPr lang="en-US" sz="1600" dirty="0" smtClean="0"/>
              <a:t>around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hard </a:t>
            </a:r>
            <a:r>
              <a:rPr lang="en-US" sz="1600" dirty="0" smtClean="0">
                <a:latin typeface="+mn-lt"/>
              </a:rPr>
              <a:t>processes</a:t>
            </a:r>
            <a:endParaRPr lang="fr-FR" sz="1600" dirty="0">
              <a:latin typeface="+mn-lt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3996885" y="3759298"/>
            <a:ext cx="3711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Energy and momentum conservation</a:t>
            </a:r>
            <a:endParaRPr lang="en-US" sz="1600" dirty="0"/>
          </a:p>
        </p:txBody>
      </p:sp>
      <p:sp>
        <p:nvSpPr>
          <p:cNvPr id="121" name="ZoneTexte 120"/>
          <p:cNvSpPr txBox="1"/>
          <p:nvPr/>
        </p:nvSpPr>
        <p:spPr>
          <a:xfrm>
            <a:off x="3996885" y="4139765"/>
            <a:ext cx="3152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Impact parameter dependence</a:t>
            </a:r>
            <a:endParaRPr lang="en-US" sz="1600" dirty="0"/>
          </a:p>
        </p:txBody>
      </p:sp>
      <p:sp>
        <p:nvSpPr>
          <p:cNvPr id="118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-2013" y="6400800"/>
            <a:ext cx="457200" cy="457200"/>
          </a:xfrm>
        </p:spPr>
        <p:txBody>
          <a:bodyPr/>
          <a:lstStyle/>
          <a:p>
            <a:fld id="{E6715BF5-E7A4-4BCD-9856-7C25A2D1C7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98876" y="462127"/>
            <a:ext cx="3664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Koba</a:t>
            </a:r>
            <a:r>
              <a:rPr lang="en-US" u="sng" dirty="0" smtClean="0"/>
              <a:t>-Nielsen-</a:t>
            </a:r>
            <a:r>
              <a:rPr lang="en-US" u="sng" dirty="0" err="1" smtClean="0"/>
              <a:t>Oleson</a:t>
            </a:r>
            <a:r>
              <a:rPr lang="en-US" u="sng" dirty="0" smtClean="0"/>
              <a:t> (KNO) scaling</a:t>
            </a:r>
            <a:endParaRPr lang="en-US" u="sng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45611"/>
            <a:ext cx="9143999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fr-FR" sz="3400" dirty="0" smtClean="0"/>
              <a:t>Needs for MPI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1606" y="1389345"/>
            <a:ext cx="1608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Scaling variable </a:t>
            </a:r>
            <a:endParaRPr lang="en-US" sz="1600" dirty="0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878279"/>
              </p:ext>
            </p:extLst>
          </p:nvPr>
        </p:nvGraphicFramePr>
        <p:xfrm>
          <a:off x="1775034" y="1247274"/>
          <a:ext cx="118586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Équation" r:id="rId3" imgW="761760" imgH="431640" progId="Equation.3">
                  <p:embed/>
                </p:oleObj>
              </mc:Choice>
              <mc:Fallback>
                <p:oleObj name="Équation" r:id="rId3" imgW="7617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034" y="1247274"/>
                        <a:ext cx="1185863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98876" y="785645"/>
            <a:ext cx="8781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Evolution of the charged particle multiplicity distribution in proton-proton collisions </a:t>
            </a:r>
            <a:r>
              <a:rPr lang="en-US" sz="1600" i="1" dirty="0" smtClean="0"/>
              <a:t>P</a:t>
            </a:r>
            <a:r>
              <a:rPr lang="en-US" sz="1600" dirty="0" smtClean="0"/>
              <a:t>(</a:t>
            </a:r>
            <a:r>
              <a:rPr lang="en-US" sz="1600" i="1" dirty="0" err="1" smtClean="0"/>
              <a:t>N</a:t>
            </a:r>
            <a:r>
              <a:rPr lang="en-US" sz="1600" baseline="-25000" dirty="0" err="1" smtClean="0"/>
              <a:t>ch</a:t>
            </a:r>
            <a:r>
              <a:rPr lang="en-US" sz="1600" dirty="0" smtClean="0"/>
              <a:t>) with </a:t>
            </a:r>
            <a:r>
              <a:rPr lang="en-US" sz="1600" dirty="0" smtClean="0">
                <a:cs typeface="Consolas"/>
              </a:rPr>
              <a:t>√s follows KNO-scaling with</a:t>
            </a:r>
            <a:endParaRPr lang="en-US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102970" y="135811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  <a:r>
              <a:rPr lang="en-US" sz="1600" dirty="0" smtClean="0"/>
              <a:t>nd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60057"/>
              </p:ext>
            </p:extLst>
          </p:nvPr>
        </p:nvGraphicFramePr>
        <p:xfrm>
          <a:off x="3758234" y="1407708"/>
          <a:ext cx="2050762" cy="33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Équation" r:id="rId5" imgW="1396800" imgH="228600" progId="Equation.3">
                  <p:embed/>
                </p:oleObj>
              </mc:Choice>
              <mc:Fallback>
                <p:oleObj name="Équation" r:id="rId5" imgW="1396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8234" y="1407708"/>
                        <a:ext cx="2050762" cy="335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5990482" y="1400721"/>
            <a:ext cx="2732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Energy independent function</a:t>
            </a:r>
            <a:endParaRPr lang="en-US" sz="16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3" y="1900118"/>
            <a:ext cx="3504219" cy="328978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5228" y="6030911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 to </a:t>
            </a:r>
            <a:r>
              <a:rPr lang="en-US" dirty="0" smtClean="0">
                <a:cs typeface="Consolas"/>
              </a:rPr>
              <a:t>√</a:t>
            </a:r>
            <a:r>
              <a:rPr lang="en-US" i="1" dirty="0" smtClean="0">
                <a:cs typeface="Consolas"/>
              </a:rPr>
              <a:t>s</a:t>
            </a:r>
            <a:r>
              <a:rPr lang="en-US" dirty="0" smtClean="0">
                <a:cs typeface="Consolas"/>
              </a:rPr>
              <a:t>=200 </a:t>
            </a:r>
            <a:r>
              <a:rPr lang="en-US" dirty="0" err="1" smtClean="0">
                <a:cs typeface="Consolas"/>
              </a:rPr>
              <a:t>GeV</a:t>
            </a:r>
            <a:r>
              <a:rPr lang="en-US" dirty="0" smtClean="0">
                <a:cs typeface="Consolas"/>
              </a:rPr>
              <a:t>, it works pretty well!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1615792" y="5569246"/>
            <a:ext cx="5951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NSD events in full phase space measured by the SFM (</a:t>
            </a:r>
            <a:r>
              <a:rPr lang="fr-FR" sz="1200" dirty="0" smtClean="0"/>
              <a:t>Split Field </a:t>
            </a:r>
            <a:r>
              <a:rPr lang="fr-FR" sz="1200" dirty="0" err="1" smtClean="0"/>
              <a:t>Magnet</a:t>
            </a:r>
            <a:r>
              <a:rPr lang="en-US" sz="1200" dirty="0" smtClean="0"/>
              <a:t>) at ISR energies</a:t>
            </a:r>
          </a:p>
          <a:p>
            <a:pPr algn="ctr"/>
            <a:r>
              <a:rPr lang="en-US" sz="1200" dirty="0" smtClean="0"/>
              <a:t>Compilation from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J. Phys. G 37 (2010) 083001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èche droite 22"/>
          <p:cNvSpPr/>
          <p:nvPr/>
        </p:nvSpPr>
        <p:spPr>
          <a:xfrm>
            <a:off x="4221063" y="3243273"/>
            <a:ext cx="722484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36" y="1786070"/>
            <a:ext cx="3653762" cy="3377291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88318" y="5221859"/>
            <a:ext cx="3231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Different multiplicity distributions</a:t>
            </a:r>
            <a:endParaRPr lang="en-US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5267268" y="5157490"/>
            <a:ext cx="3297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When self normalized : KNO scaling</a:t>
            </a:r>
            <a:endParaRPr lang="en-US" sz="1600" dirty="0"/>
          </a:p>
        </p:txBody>
      </p:sp>
      <p:sp>
        <p:nvSpPr>
          <p:cNvPr id="25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2664296" cy="332656"/>
          </a:xfrm>
        </p:spPr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28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-2013" y="6400800"/>
            <a:ext cx="457200" cy="457200"/>
          </a:xfrm>
        </p:spPr>
        <p:txBody>
          <a:bodyPr/>
          <a:lstStyle/>
          <a:p>
            <a:fld id="{E6715BF5-E7A4-4BCD-9856-7C25A2D1C7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0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5073" y="602677"/>
            <a:ext cx="3664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Koba</a:t>
            </a:r>
            <a:r>
              <a:rPr lang="en-US" u="sng" dirty="0" smtClean="0"/>
              <a:t>-Nielsen-</a:t>
            </a:r>
            <a:r>
              <a:rPr lang="en-US" u="sng" dirty="0" err="1" smtClean="0"/>
              <a:t>Oleson</a:t>
            </a:r>
            <a:r>
              <a:rPr lang="en-US" u="sng" dirty="0" smtClean="0"/>
              <a:t> (KNO) scaling</a:t>
            </a:r>
            <a:endParaRPr lang="en-US" u="sng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22" y="23385"/>
            <a:ext cx="9117645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fr-FR" sz="3400" dirty="0" smtClean="0"/>
              <a:t>Needs for MPI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3" y="1310563"/>
            <a:ext cx="3260399" cy="30903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43" y="1310563"/>
            <a:ext cx="3274459" cy="309033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15072" y="972009"/>
            <a:ext cx="5486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At energies greater than </a:t>
            </a:r>
            <a:r>
              <a:rPr lang="en-US" sz="1600" dirty="0" smtClean="0">
                <a:cs typeface="Consolas"/>
              </a:rPr>
              <a:t>√</a:t>
            </a:r>
            <a:r>
              <a:rPr lang="en-US" sz="1600" i="1" dirty="0" smtClean="0">
                <a:cs typeface="Consolas"/>
              </a:rPr>
              <a:t>s</a:t>
            </a:r>
            <a:r>
              <a:rPr lang="en-US" sz="1600" dirty="0" smtClean="0">
                <a:cs typeface="Consolas"/>
              </a:rPr>
              <a:t>=200 </a:t>
            </a:r>
            <a:r>
              <a:rPr lang="en-US" sz="1600" dirty="0" err="1" smtClean="0">
                <a:cs typeface="Consolas"/>
              </a:rPr>
              <a:t>GeV</a:t>
            </a:r>
            <a:r>
              <a:rPr lang="en-US" sz="1600" dirty="0" smtClean="0">
                <a:cs typeface="Consolas"/>
              </a:rPr>
              <a:t> in pp and pp collisions, </a:t>
            </a:r>
            <a:endParaRPr lang="en-US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279670" y="4400896"/>
            <a:ext cx="3002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NSD events in full phase space </a:t>
            </a:r>
          </a:p>
          <a:p>
            <a:pPr algn="ctr"/>
            <a:r>
              <a:rPr lang="en-US" sz="1200" dirty="0" smtClean="0"/>
              <a:t>Compilation from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J. Phys. G 37 (2010) 083001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26354" y="486256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Violation of KNO-scaling (</a:t>
            </a:r>
            <a:r>
              <a:rPr lang="en-US" dirty="0" smtClean="0">
                <a:cs typeface="Consolas"/>
              </a:rPr>
              <a:t>√</a:t>
            </a:r>
            <a:r>
              <a:rPr lang="en-US" i="1" dirty="0" smtClean="0">
                <a:cs typeface="Consolas"/>
              </a:rPr>
              <a:t>s</a:t>
            </a:r>
            <a:r>
              <a:rPr lang="en-US" dirty="0" smtClean="0">
                <a:cs typeface="Consolas"/>
              </a:rPr>
              <a:t> &gt; 200 </a:t>
            </a:r>
            <a:r>
              <a:rPr lang="en-US" dirty="0" err="1" smtClean="0">
                <a:cs typeface="Consolas"/>
              </a:rPr>
              <a:t>GeV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-2740" y="5129643"/>
            <a:ext cx="910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Phys. </a:t>
            </a:r>
            <a:r>
              <a:rPr lang="en-US" sz="1000" b="1" dirty="0" err="1" smtClean="0"/>
              <a:t>Lett</a:t>
            </a:r>
            <a:r>
              <a:rPr lang="en-US" sz="1000" b="1" dirty="0" smtClean="0"/>
              <a:t>. B 167 (1986) 476</a:t>
            </a:r>
            <a:endParaRPr lang="en-US" sz="10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478720" y="5365762"/>
            <a:ext cx="4201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Deviation from KNO-scaling increases with </a:t>
            </a:r>
            <a:r>
              <a:rPr lang="en-US" sz="1600" dirty="0" smtClean="0">
                <a:cs typeface="Consolas"/>
              </a:rPr>
              <a:t>√s</a:t>
            </a:r>
            <a:endParaRPr lang="en-US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" y="5709853"/>
            <a:ext cx="908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be interpreted as a consequence of particle production through (soft) MPI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214877" y="6079185"/>
            <a:ext cx="3150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Phys. Rev. D 84 (2011) 034026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Hep-ph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/1106.4959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419762" y="6079184"/>
            <a:ext cx="2826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Phys. Rept. 349 (2001) 301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Hep-ph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/0004215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592347" y="6079183"/>
            <a:ext cx="18389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J. Phys. G 37 (2010) 083001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4493760" y="1067247"/>
            <a:ext cx="10377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2664296" cy="332656"/>
          </a:xfrm>
        </p:spPr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23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-2013" y="6400800"/>
            <a:ext cx="457200" cy="457200"/>
          </a:xfrm>
        </p:spPr>
        <p:txBody>
          <a:bodyPr/>
          <a:lstStyle/>
          <a:p>
            <a:fld id="{E6715BF5-E7A4-4BCD-9856-7C25A2D1C76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0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860925" y="1382713"/>
            <a:ext cx="4176713" cy="451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5755" y="899071"/>
            <a:ext cx="4727575" cy="449263"/>
          </a:xfrm>
        </p:spPr>
        <p:txBody>
          <a:bodyPr/>
          <a:lstStyle/>
          <a:p>
            <a:pPr algn="ctr" eaLnBrk="1" hangingPunct="1"/>
            <a:r>
              <a:rPr lang="en-US" altLang="fr-FR" sz="2000" dirty="0" err="1" smtClean="0">
                <a:latin typeface="+mn-lt"/>
              </a:rPr>
              <a:t>pQCD</a:t>
            </a:r>
            <a:r>
              <a:rPr lang="en-US" altLang="fr-FR" sz="2000" dirty="0" smtClean="0">
                <a:latin typeface="+mn-lt"/>
              </a:rPr>
              <a:t> and inclusive observables </a:t>
            </a:r>
          </a:p>
        </p:txBody>
      </p:sp>
      <p:grpSp>
        <p:nvGrpSpPr>
          <p:cNvPr id="6149" name="Groupe 11"/>
          <p:cNvGrpSpPr>
            <a:grpSpLocks/>
          </p:cNvGrpSpPr>
          <p:nvPr/>
        </p:nvGrpSpPr>
        <p:grpSpPr bwMode="auto">
          <a:xfrm>
            <a:off x="1391393" y="1516422"/>
            <a:ext cx="2178894" cy="3543300"/>
            <a:chOff x="285750" y="1143000"/>
            <a:chExt cx="2857500" cy="40005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85750" y="1143000"/>
              <a:ext cx="2857500" cy="40005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6164" name="Picture 10" descr="E:\ppq3q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09" y="1293962"/>
              <a:ext cx="2533121" cy="370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1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199363"/>
              </p:ext>
            </p:extLst>
          </p:nvPr>
        </p:nvGraphicFramePr>
        <p:xfrm>
          <a:off x="231774" y="5770563"/>
          <a:ext cx="42243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Équation" r:id="rId4" imgW="3429000" imgH="419100" progId="Equation.3">
                  <p:embed/>
                </p:oleObj>
              </mc:Choice>
              <mc:Fallback>
                <p:oleObj name="Équation" r:id="rId4" imgW="3429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4" y="5770563"/>
                        <a:ext cx="4224338" cy="528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6"/>
          <p:cNvSpPr txBox="1">
            <a:spLocks noChangeArrowheads="1"/>
          </p:cNvSpPr>
          <p:nvPr/>
        </p:nvSpPr>
        <p:spPr bwMode="auto">
          <a:xfrm>
            <a:off x="1111249" y="5288905"/>
            <a:ext cx="24590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1400" dirty="0" smtClean="0">
                <a:latin typeface="+mn-lt"/>
                <a:cs typeface="Times New Roman" pitchFamily="18" charset="0"/>
              </a:rPr>
              <a:t>Jet production cross section:</a:t>
            </a:r>
          </a:p>
        </p:txBody>
      </p:sp>
      <p:sp>
        <p:nvSpPr>
          <p:cNvPr id="15" name="ZoneTexte 7"/>
          <p:cNvSpPr txBox="1">
            <a:spLocks noChangeArrowheads="1"/>
          </p:cNvSpPr>
          <p:nvPr/>
        </p:nvSpPr>
        <p:spPr bwMode="auto">
          <a:xfrm>
            <a:off x="900113" y="5480050"/>
            <a:ext cx="30607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1400" dirty="0" smtClean="0">
                <a:latin typeface="+mn-lt"/>
                <a:cs typeface="Times New Roman" pitchFamily="18" charset="0"/>
              </a:rPr>
              <a:t>Inclusive cross section: pp -&gt; Jet +X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4727574" y="566738"/>
            <a:ext cx="0" cy="5565775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4839940" y="1462013"/>
            <a:ext cx="4157663" cy="4513262"/>
            <a:chOff x="4728292" y="2204864"/>
            <a:chExt cx="4156946" cy="4513662"/>
          </a:xfrm>
        </p:grpSpPr>
        <p:grpSp>
          <p:nvGrpSpPr>
            <p:cNvPr id="6159" name="Groupe 23"/>
            <p:cNvGrpSpPr>
              <a:grpSpLocks/>
            </p:cNvGrpSpPr>
            <p:nvPr/>
          </p:nvGrpSpPr>
          <p:grpSpPr bwMode="auto">
            <a:xfrm>
              <a:off x="4728292" y="2204864"/>
              <a:ext cx="4156946" cy="4513662"/>
              <a:chOff x="3647294" y="1127550"/>
              <a:chExt cx="4156454" cy="4513483"/>
            </a:xfrm>
          </p:grpSpPr>
          <p:pic>
            <p:nvPicPr>
              <p:cNvPr id="6161" name="Image 64" descr="pp_cross_section.ti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294" y="1127550"/>
                <a:ext cx="4156454" cy="4513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3647294" y="5059980"/>
                <a:ext cx="4156454" cy="5810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6160" name="ZoneTexte 65"/>
            <p:cNvSpPr txBox="1">
              <a:spLocks noChangeArrowheads="1"/>
            </p:cNvSpPr>
            <p:nvPr/>
          </p:nvSpPr>
          <p:spPr bwMode="auto">
            <a:xfrm>
              <a:off x="5364770" y="6194605"/>
              <a:ext cx="3437932" cy="21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800" b="1" dirty="0" err="1">
                  <a:latin typeface="Arial" charset="0"/>
                </a:rPr>
                <a:t>X.N.Wang</a:t>
              </a:r>
              <a:r>
                <a:rPr lang="fr-FR" altLang="fr-FR" sz="800" b="1" dirty="0">
                  <a:latin typeface="Arial" charset="0"/>
                </a:rPr>
                <a:t>, </a:t>
              </a:r>
              <a:r>
                <a:rPr lang="fr-FR" altLang="fr-FR" sz="800" b="1" dirty="0" err="1">
                  <a:latin typeface="Arial" charset="0"/>
                </a:rPr>
                <a:t>M.Gyulassy</a:t>
              </a:r>
              <a:r>
                <a:rPr lang="fr-FR" altLang="fr-FR" sz="800" b="1" dirty="0">
                  <a:latin typeface="Arial" charset="0"/>
                </a:rPr>
                <a:t>, Phys. </a:t>
              </a:r>
              <a:r>
                <a:rPr lang="fr-FR" altLang="fr-FR" sz="800" b="1" dirty="0" err="1">
                  <a:latin typeface="Arial" charset="0"/>
                </a:rPr>
                <a:t>Rev</a:t>
              </a:r>
              <a:r>
                <a:rPr lang="fr-FR" altLang="fr-FR" sz="800" b="1" dirty="0">
                  <a:latin typeface="Arial" charset="0"/>
                </a:rPr>
                <a:t>. D45 (1992) 844-856</a:t>
              </a: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 bwMode="auto">
          <a:xfrm>
            <a:off x="4727573" y="889546"/>
            <a:ext cx="44164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0BD0D9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0BD0D9"/>
              </a:buClr>
              <a:buFont typeface="Georgia" pitchFamily="18" charset="0"/>
              <a:buChar char="▫"/>
              <a:defRPr sz="2000">
                <a:solidFill>
                  <a:srgbClr val="0BD0D9"/>
                </a:solidFill>
                <a:latin typeface="Georgia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itchFamily="18" charset="0"/>
              <a:buChar char="▫"/>
              <a:defRPr sz="2000">
                <a:solidFill>
                  <a:srgbClr val="0BD0D9"/>
                </a:solidFill>
                <a:latin typeface="Georgia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itchFamily="18" charset="0"/>
              <a:buChar char="▫"/>
              <a:defRPr sz="2000">
                <a:solidFill>
                  <a:srgbClr val="0BD0D9"/>
                </a:solidFill>
                <a:latin typeface="Georgia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itchFamily="18" charset="0"/>
              <a:buChar char="▫"/>
              <a:defRPr sz="2000">
                <a:solidFill>
                  <a:srgbClr val="0BD0D9"/>
                </a:solidFill>
                <a:latin typeface="Georgia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itchFamily="18" charset="0"/>
              <a:buChar char="▫"/>
              <a:defRPr sz="2000">
                <a:solidFill>
                  <a:srgbClr val="0BD0D9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Limitation at high energy </a:t>
            </a: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7421215" y="1274688"/>
            <a:ext cx="0" cy="3784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524328" y="2701850"/>
            <a:ext cx="150026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(hard) MPI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needed at high energy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0" y="4763"/>
            <a:ext cx="9143997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fr-FR" sz="3400" dirty="0" smtClean="0"/>
              <a:t>Needs for MPI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628491"/>
              </p:ext>
            </p:extLst>
          </p:nvPr>
        </p:nvGraphicFramePr>
        <p:xfrm>
          <a:off x="6547718" y="5786438"/>
          <a:ext cx="1296144" cy="587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name="Équation" r:id="rId7" imgW="952200" imgH="431640" progId="Equation.3">
                  <p:embed/>
                </p:oleObj>
              </mc:Choice>
              <mc:Fallback>
                <p:oleObj name="Équation" r:id="rId7" imgW="9522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47718" y="5786438"/>
                        <a:ext cx="1296144" cy="587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2664296" cy="332656"/>
          </a:xfrm>
        </p:spPr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24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-2013" y="6400800"/>
            <a:ext cx="457200" cy="457200"/>
          </a:xfrm>
        </p:spPr>
        <p:txBody>
          <a:bodyPr/>
          <a:lstStyle/>
          <a:p>
            <a:fld id="{E6715BF5-E7A4-4BCD-9856-7C25A2D1C76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04963" y="3172048"/>
            <a:ext cx="29146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u="sng" dirty="0">
                <a:latin typeface="+mn-lt"/>
              </a:rPr>
              <a:t>A more complex picture</a:t>
            </a:r>
            <a:endParaRPr lang="fr-FR" u="sng" dirty="0">
              <a:latin typeface="+mn-lt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74844" y="4736670"/>
            <a:ext cx="827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+mn-lt"/>
                <a:cs typeface="Arial" pitchFamily="34" charset="0"/>
              </a:rPr>
              <a:t>Final </a:t>
            </a:r>
            <a:r>
              <a:rPr lang="en-US" sz="1600" dirty="0">
                <a:latin typeface="+mn-lt"/>
                <a:cs typeface="Arial" pitchFamily="34" charset="0"/>
              </a:rPr>
              <a:t>state effects on </a:t>
            </a:r>
            <a:r>
              <a:rPr lang="en-US" sz="1600" dirty="0" err="1">
                <a:latin typeface="+mn-lt"/>
                <a:cs typeface="Arial" pitchFamily="34" charset="0"/>
              </a:rPr>
              <a:t>quarkonium</a:t>
            </a:r>
            <a:r>
              <a:rPr lang="en-US" sz="1600" dirty="0">
                <a:latin typeface="+mn-lt"/>
                <a:cs typeface="Arial" pitchFamily="34" charset="0"/>
              </a:rPr>
              <a:t> </a:t>
            </a:r>
            <a:r>
              <a:rPr lang="en-US" sz="1600" dirty="0" smtClean="0">
                <a:latin typeface="+mn-lt"/>
                <a:cs typeface="Arial" pitchFamily="34" charset="0"/>
              </a:rPr>
              <a:t>production in pp collisions </a:t>
            </a:r>
            <a:r>
              <a:rPr lang="en-US" sz="800" b="1" dirty="0">
                <a:latin typeface="Arial" pitchFamily="34" charset="0"/>
                <a:cs typeface="Arial" pitchFamily="34" charset="0"/>
              </a:rPr>
              <a:t>S. Vogel et al. </a:t>
            </a:r>
            <a:r>
              <a:rPr lang="fr-FR" sz="800" b="1" dirty="0" err="1"/>
              <a:t>J.Phys.Conf.Ser</a:t>
            </a:r>
            <a:r>
              <a:rPr lang="fr-FR" sz="800" b="1" dirty="0"/>
              <a:t>. 420 (2013) 012034/ T. Lang </a:t>
            </a:r>
            <a:r>
              <a:rPr lang="en-US" sz="800" b="1" dirty="0" err="1"/>
              <a:t>Phys.Rev</a:t>
            </a:r>
            <a:r>
              <a:rPr lang="en-US" sz="800" b="1" dirty="0"/>
              <a:t>. C87 (2013) </a:t>
            </a:r>
            <a:r>
              <a:rPr lang="en-US" sz="800" b="1" dirty="0" smtClean="0"/>
              <a:t> </a:t>
            </a:r>
            <a:r>
              <a:rPr lang="en-US" sz="800" b="1" dirty="0"/>
              <a:t>024907</a:t>
            </a:r>
            <a:endParaRPr lang="en-US" sz="800" b="1" dirty="0">
              <a:latin typeface="+mn-lt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5474" y="5370711"/>
            <a:ext cx="81221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1600" dirty="0" err="1">
                <a:latin typeface="+mn-lt"/>
              </a:rPr>
              <a:t>Quarkonium</a:t>
            </a:r>
            <a:r>
              <a:rPr lang="en-US" sz="1600" dirty="0">
                <a:latin typeface="+mn-lt"/>
              </a:rPr>
              <a:t> production mechanism still to be understood, while open charm and beauty production is well described by </a:t>
            </a:r>
            <a:r>
              <a:rPr lang="en-US" sz="1600" dirty="0" err="1">
                <a:latin typeface="+mn-lt"/>
              </a:rPr>
              <a:t>pQCD</a:t>
            </a:r>
            <a:endParaRPr lang="fr-FR" sz="1600" dirty="0"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23385"/>
            <a:ext cx="9140727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fr-FR" sz="3400" dirty="0" smtClean="0"/>
              <a:t>Needs for MPI</a:t>
            </a:r>
          </a:p>
        </p:txBody>
      </p:sp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519876" y="1199403"/>
            <a:ext cx="2531695" cy="1934883"/>
            <a:chOff x="385" y="2795"/>
            <a:chExt cx="1724" cy="1315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85" y="2795"/>
              <a:ext cx="272" cy="2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fr-FR" sz="1800">
                <a:latin typeface="Arial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85" y="3838"/>
              <a:ext cx="272" cy="2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fr-FR" sz="1800">
                <a:latin typeface="Arial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657" y="2931"/>
              <a:ext cx="1452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657" y="3974"/>
              <a:ext cx="1452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44"/>
            <p:cNvGrpSpPr>
              <a:grpSpLocks/>
            </p:cNvGrpSpPr>
            <p:nvPr/>
          </p:nvGrpSpPr>
          <p:grpSpPr bwMode="auto">
            <a:xfrm>
              <a:off x="748" y="2931"/>
              <a:ext cx="227" cy="1044"/>
              <a:chOff x="748" y="2931"/>
              <a:chExt cx="227" cy="1044"/>
            </a:xfrm>
          </p:grpSpPr>
          <p:sp>
            <p:nvSpPr>
              <p:cNvPr id="53" name="Line 34"/>
              <p:cNvSpPr>
                <a:spLocks noChangeShapeType="1"/>
              </p:cNvSpPr>
              <p:nvPr/>
            </p:nvSpPr>
            <p:spPr bwMode="auto">
              <a:xfrm>
                <a:off x="748" y="293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35"/>
              <p:cNvSpPr>
                <a:spLocks noChangeShapeType="1"/>
              </p:cNvSpPr>
              <p:nvPr/>
            </p:nvSpPr>
            <p:spPr bwMode="auto">
              <a:xfrm flipH="1">
                <a:off x="748" y="3793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36"/>
              <p:cNvSpPr>
                <a:spLocks noChangeShapeType="1"/>
              </p:cNvSpPr>
              <p:nvPr/>
            </p:nvSpPr>
            <p:spPr bwMode="auto">
              <a:xfrm>
                <a:off x="884" y="3113"/>
                <a:ext cx="0" cy="68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37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38"/>
              <p:cNvSpPr>
                <a:spLocks noChangeShapeType="1"/>
              </p:cNvSpPr>
              <p:nvPr/>
            </p:nvSpPr>
            <p:spPr bwMode="auto">
              <a:xfrm>
                <a:off x="884" y="3294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39"/>
              <p:cNvSpPr>
                <a:spLocks noChangeShapeType="1"/>
              </p:cNvSpPr>
              <p:nvPr/>
            </p:nvSpPr>
            <p:spPr bwMode="auto">
              <a:xfrm>
                <a:off x="884" y="338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40"/>
              <p:cNvSpPr>
                <a:spLocks noChangeShapeType="1"/>
              </p:cNvSpPr>
              <p:nvPr/>
            </p:nvSpPr>
            <p:spPr bwMode="auto">
              <a:xfrm>
                <a:off x="884" y="347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41"/>
              <p:cNvSpPr>
                <a:spLocks noChangeShapeType="1"/>
              </p:cNvSpPr>
              <p:nvPr/>
            </p:nvSpPr>
            <p:spPr bwMode="auto">
              <a:xfrm>
                <a:off x="884" y="3566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42"/>
              <p:cNvSpPr>
                <a:spLocks noChangeShapeType="1"/>
              </p:cNvSpPr>
              <p:nvPr/>
            </p:nvSpPr>
            <p:spPr bwMode="auto">
              <a:xfrm>
                <a:off x="884" y="3657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43"/>
              <p:cNvSpPr>
                <a:spLocks noChangeShapeType="1"/>
              </p:cNvSpPr>
              <p:nvPr/>
            </p:nvSpPr>
            <p:spPr bwMode="auto">
              <a:xfrm>
                <a:off x="884" y="3748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45"/>
            <p:cNvGrpSpPr>
              <a:grpSpLocks/>
            </p:cNvGrpSpPr>
            <p:nvPr/>
          </p:nvGrpSpPr>
          <p:grpSpPr bwMode="auto">
            <a:xfrm>
              <a:off x="1066" y="2931"/>
              <a:ext cx="227" cy="1044"/>
              <a:chOff x="748" y="2931"/>
              <a:chExt cx="227" cy="1044"/>
            </a:xfrm>
          </p:grpSpPr>
          <p:sp>
            <p:nvSpPr>
              <p:cNvPr id="43" name="Line 46"/>
              <p:cNvSpPr>
                <a:spLocks noChangeShapeType="1"/>
              </p:cNvSpPr>
              <p:nvPr/>
            </p:nvSpPr>
            <p:spPr bwMode="auto">
              <a:xfrm>
                <a:off x="748" y="293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7"/>
              <p:cNvSpPr>
                <a:spLocks noChangeShapeType="1"/>
              </p:cNvSpPr>
              <p:nvPr/>
            </p:nvSpPr>
            <p:spPr bwMode="auto">
              <a:xfrm flipH="1">
                <a:off x="748" y="3793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>
                <a:off x="884" y="3113"/>
                <a:ext cx="0" cy="68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49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50"/>
              <p:cNvSpPr>
                <a:spLocks noChangeShapeType="1"/>
              </p:cNvSpPr>
              <p:nvPr/>
            </p:nvSpPr>
            <p:spPr bwMode="auto">
              <a:xfrm>
                <a:off x="884" y="3294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51"/>
              <p:cNvSpPr>
                <a:spLocks noChangeShapeType="1"/>
              </p:cNvSpPr>
              <p:nvPr/>
            </p:nvSpPr>
            <p:spPr bwMode="auto">
              <a:xfrm>
                <a:off x="884" y="338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52"/>
              <p:cNvSpPr>
                <a:spLocks noChangeShapeType="1"/>
              </p:cNvSpPr>
              <p:nvPr/>
            </p:nvSpPr>
            <p:spPr bwMode="auto">
              <a:xfrm>
                <a:off x="884" y="347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53"/>
              <p:cNvSpPr>
                <a:spLocks noChangeShapeType="1"/>
              </p:cNvSpPr>
              <p:nvPr/>
            </p:nvSpPr>
            <p:spPr bwMode="auto">
              <a:xfrm>
                <a:off x="884" y="3566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54"/>
              <p:cNvSpPr>
                <a:spLocks noChangeShapeType="1"/>
              </p:cNvSpPr>
              <p:nvPr/>
            </p:nvSpPr>
            <p:spPr bwMode="auto">
              <a:xfrm>
                <a:off x="884" y="3657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55"/>
              <p:cNvSpPr>
                <a:spLocks noChangeShapeType="1"/>
              </p:cNvSpPr>
              <p:nvPr/>
            </p:nvSpPr>
            <p:spPr bwMode="auto">
              <a:xfrm>
                <a:off x="884" y="3748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56"/>
            <p:cNvGrpSpPr>
              <a:grpSpLocks/>
            </p:cNvGrpSpPr>
            <p:nvPr/>
          </p:nvGrpSpPr>
          <p:grpSpPr bwMode="auto">
            <a:xfrm>
              <a:off x="1383" y="2931"/>
              <a:ext cx="227" cy="1044"/>
              <a:chOff x="748" y="2931"/>
              <a:chExt cx="227" cy="1044"/>
            </a:xfrm>
          </p:grpSpPr>
          <p:sp>
            <p:nvSpPr>
              <p:cNvPr id="33" name="Line 57"/>
              <p:cNvSpPr>
                <a:spLocks noChangeShapeType="1"/>
              </p:cNvSpPr>
              <p:nvPr/>
            </p:nvSpPr>
            <p:spPr bwMode="auto">
              <a:xfrm>
                <a:off x="748" y="293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58"/>
              <p:cNvSpPr>
                <a:spLocks noChangeShapeType="1"/>
              </p:cNvSpPr>
              <p:nvPr/>
            </p:nvSpPr>
            <p:spPr bwMode="auto">
              <a:xfrm flipH="1">
                <a:off x="748" y="3793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59"/>
              <p:cNvSpPr>
                <a:spLocks noChangeShapeType="1"/>
              </p:cNvSpPr>
              <p:nvPr/>
            </p:nvSpPr>
            <p:spPr bwMode="auto">
              <a:xfrm>
                <a:off x="884" y="3113"/>
                <a:ext cx="0" cy="68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60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61"/>
              <p:cNvSpPr>
                <a:spLocks noChangeShapeType="1"/>
              </p:cNvSpPr>
              <p:nvPr/>
            </p:nvSpPr>
            <p:spPr bwMode="auto">
              <a:xfrm>
                <a:off x="884" y="3294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62"/>
              <p:cNvSpPr>
                <a:spLocks noChangeShapeType="1"/>
              </p:cNvSpPr>
              <p:nvPr/>
            </p:nvSpPr>
            <p:spPr bwMode="auto">
              <a:xfrm>
                <a:off x="884" y="338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63"/>
              <p:cNvSpPr>
                <a:spLocks noChangeShapeType="1"/>
              </p:cNvSpPr>
              <p:nvPr/>
            </p:nvSpPr>
            <p:spPr bwMode="auto">
              <a:xfrm>
                <a:off x="884" y="347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64"/>
              <p:cNvSpPr>
                <a:spLocks noChangeShapeType="1"/>
              </p:cNvSpPr>
              <p:nvPr/>
            </p:nvSpPr>
            <p:spPr bwMode="auto">
              <a:xfrm>
                <a:off x="884" y="3566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65"/>
              <p:cNvSpPr>
                <a:spLocks noChangeShapeType="1"/>
              </p:cNvSpPr>
              <p:nvPr/>
            </p:nvSpPr>
            <p:spPr bwMode="auto">
              <a:xfrm>
                <a:off x="884" y="3657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66"/>
              <p:cNvSpPr>
                <a:spLocks noChangeShapeType="1"/>
              </p:cNvSpPr>
              <p:nvPr/>
            </p:nvSpPr>
            <p:spPr bwMode="auto">
              <a:xfrm>
                <a:off x="884" y="3748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67"/>
            <p:cNvGrpSpPr>
              <a:grpSpLocks/>
            </p:cNvGrpSpPr>
            <p:nvPr/>
          </p:nvGrpSpPr>
          <p:grpSpPr bwMode="auto">
            <a:xfrm>
              <a:off x="1746" y="2931"/>
              <a:ext cx="227" cy="1044"/>
              <a:chOff x="748" y="2931"/>
              <a:chExt cx="227" cy="1044"/>
            </a:xfrm>
          </p:grpSpPr>
          <p:sp>
            <p:nvSpPr>
              <p:cNvPr id="23" name="Line 68"/>
              <p:cNvSpPr>
                <a:spLocks noChangeShapeType="1"/>
              </p:cNvSpPr>
              <p:nvPr/>
            </p:nvSpPr>
            <p:spPr bwMode="auto">
              <a:xfrm>
                <a:off x="748" y="293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69"/>
              <p:cNvSpPr>
                <a:spLocks noChangeShapeType="1"/>
              </p:cNvSpPr>
              <p:nvPr/>
            </p:nvSpPr>
            <p:spPr bwMode="auto">
              <a:xfrm flipH="1">
                <a:off x="748" y="3793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70"/>
              <p:cNvSpPr>
                <a:spLocks noChangeShapeType="1"/>
              </p:cNvSpPr>
              <p:nvPr/>
            </p:nvSpPr>
            <p:spPr bwMode="auto">
              <a:xfrm>
                <a:off x="884" y="3113"/>
                <a:ext cx="0" cy="68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71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2"/>
              <p:cNvSpPr>
                <a:spLocks noChangeShapeType="1"/>
              </p:cNvSpPr>
              <p:nvPr/>
            </p:nvSpPr>
            <p:spPr bwMode="auto">
              <a:xfrm>
                <a:off x="884" y="3294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73"/>
              <p:cNvSpPr>
                <a:spLocks noChangeShapeType="1"/>
              </p:cNvSpPr>
              <p:nvPr/>
            </p:nvSpPr>
            <p:spPr bwMode="auto">
              <a:xfrm>
                <a:off x="884" y="338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74"/>
              <p:cNvSpPr>
                <a:spLocks noChangeShapeType="1"/>
              </p:cNvSpPr>
              <p:nvPr/>
            </p:nvSpPr>
            <p:spPr bwMode="auto">
              <a:xfrm>
                <a:off x="884" y="347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75"/>
              <p:cNvSpPr>
                <a:spLocks noChangeShapeType="1"/>
              </p:cNvSpPr>
              <p:nvPr/>
            </p:nvSpPr>
            <p:spPr bwMode="auto">
              <a:xfrm>
                <a:off x="884" y="3566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76"/>
              <p:cNvSpPr>
                <a:spLocks noChangeShapeType="1"/>
              </p:cNvSpPr>
              <p:nvPr/>
            </p:nvSpPr>
            <p:spPr bwMode="auto">
              <a:xfrm>
                <a:off x="884" y="3657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77"/>
              <p:cNvSpPr>
                <a:spLocks noChangeShapeType="1"/>
              </p:cNvSpPr>
              <p:nvPr/>
            </p:nvSpPr>
            <p:spPr bwMode="auto">
              <a:xfrm>
                <a:off x="884" y="3748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3" name="Groupe 62"/>
          <p:cNvGrpSpPr>
            <a:grpSpLocks/>
          </p:cNvGrpSpPr>
          <p:nvPr/>
        </p:nvGrpSpPr>
        <p:grpSpPr bwMode="auto">
          <a:xfrm>
            <a:off x="5245411" y="1202232"/>
            <a:ext cx="2531694" cy="1930697"/>
            <a:chOff x="3904050" y="3464949"/>
            <a:chExt cx="4015105" cy="2948556"/>
          </a:xfrm>
        </p:grpSpPr>
        <p:sp>
          <p:nvSpPr>
            <p:cNvPr id="64" name="Oval 14"/>
            <p:cNvSpPr>
              <a:spLocks noChangeArrowheads="1"/>
            </p:cNvSpPr>
            <p:nvPr/>
          </p:nvSpPr>
          <p:spPr bwMode="auto">
            <a:xfrm>
              <a:off x="3904050" y="3464949"/>
              <a:ext cx="633474" cy="6098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fr-FR" sz="1800">
                <a:latin typeface="Arial" charset="0"/>
              </a:endParaRPr>
            </a:p>
          </p:txBody>
        </p:sp>
        <p:sp>
          <p:nvSpPr>
            <p:cNvPr id="65" name="Oval 15"/>
            <p:cNvSpPr>
              <a:spLocks noChangeArrowheads="1"/>
            </p:cNvSpPr>
            <p:nvPr/>
          </p:nvSpPr>
          <p:spPr bwMode="auto">
            <a:xfrm>
              <a:off x="3904050" y="5803614"/>
              <a:ext cx="633474" cy="6098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BD0D9"/>
                </a:buClr>
                <a:buFont typeface="Georgia" pitchFamily="18" charset="0"/>
                <a:buChar char="▫"/>
                <a:defRPr sz="2000">
                  <a:solidFill>
                    <a:srgbClr val="0BD0D9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fr-FR" sz="1800">
                <a:latin typeface="Arial" charset="0"/>
              </a:endParaRPr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>
              <a:off x="4537524" y="3769895"/>
              <a:ext cx="3381631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>
              <a:off x="4537524" y="6108559"/>
              <a:ext cx="3381631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" name="Groupe 114"/>
            <p:cNvGrpSpPr>
              <a:grpSpLocks/>
            </p:cNvGrpSpPr>
            <p:nvPr/>
          </p:nvGrpSpPr>
          <p:grpSpPr bwMode="auto">
            <a:xfrm>
              <a:off x="6651043" y="3769895"/>
              <a:ext cx="528671" cy="2340907"/>
              <a:chOff x="6216907" y="3779257"/>
              <a:chExt cx="528671" cy="2340907"/>
            </a:xfrm>
          </p:grpSpPr>
          <p:sp>
            <p:nvSpPr>
              <p:cNvPr id="102" name="Line 57"/>
              <p:cNvSpPr>
                <a:spLocks noChangeShapeType="1"/>
              </p:cNvSpPr>
              <p:nvPr/>
            </p:nvSpPr>
            <p:spPr bwMode="auto">
              <a:xfrm>
                <a:off x="6216907" y="3779257"/>
                <a:ext cx="316737" cy="408089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58"/>
              <p:cNvSpPr>
                <a:spLocks noChangeShapeType="1"/>
              </p:cNvSpPr>
              <p:nvPr/>
            </p:nvSpPr>
            <p:spPr bwMode="auto">
              <a:xfrm flipH="1">
                <a:off x="6216907" y="5712075"/>
                <a:ext cx="316737" cy="408089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59"/>
              <p:cNvSpPr>
                <a:spLocks noChangeShapeType="1"/>
              </p:cNvSpPr>
              <p:nvPr/>
            </p:nvSpPr>
            <p:spPr bwMode="auto">
              <a:xfrm>
                <a:off x="6533644" y="4187346"/>
                <a:ext cx="0" cy="1524729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60"/>
              <p:cNvSpPr>
                <a:spLocks noChangeShapeType="1"/>
              </p:cNvSpPr>
              <p:nvPr/>
            </p:nvSpPr>
            <p:spPr bwMode="auto">
              <a:xfrm>
                <a:off x="6533644" y="4389148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61"/>
              <p:cNvSpPr>
                <a:spLocks noChangeShapeType="1"/>
              </p:cNvSpPr>
              <p:nvPr/>
            </p:nvSpPr>
            <p:spPr bwMode="auto">
              <a:xfrm>
                <a:off x="6533644" y="4593193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62"/>
              <p:cNvSpPr>
                <a:spLocks noChangeShapeType="1"/>
              </p:cNvSpPr>
              <p:nvPr/>
            </p:nvSpPr>
            <p:spPr bwMode="auto">
              <a:xfrm>
                <a:off x="6533644" y="4797238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63"/>
              <p:cNvSpPr>
                <a:spLocks noChangeShapeType="1"/>
              </p:cNvSpPr>
              <p:nvPr/>
            </p:nvSpPr>
            <p:spPr bwMode="auto">
              <a:xfrm>
                <a:off x="6533644" y="4999040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64"/>
              <p:cNvSpPr>
                <a:spLocks noChangeShapeType="1"/>
              </p:cNvSpPr>
              <p:nvPr/>
            </p:nvSpPr>
            <p:spPr bwMode="auto">
              <a:xfrm>
                <a:off x="6533644" y="5203085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65"/>
              <p:cNvSpPr>
                <a:spLocks noChangeShapeType="1"/>
              </p:cNvSpPr>
              <p:nvPr/>
            </p:nvSpPr>
            <p:spPr bwMode="auto">
              <a:xfrm>
                <a:off x="6533644" y="5407129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66"/>
              <p:cNvSpPr>
                <a:spLocks noChangeShapeType="1"/>
              </p:cNvSpPr>
              <p:nvPr/>
            </p:nvSpPr>
            <p:spPr bwMode="auto">
              <a:xfrm>
                <a:off x="6533644" y="5611174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" name="Group 67"/>
            <p:cNvGrpSpPr>
              <a:grpSpLocks/>
            </p:cNvGrpSpPr>
            <p:nvPr/>
          </p:nvGrpSpPr>
          <p:grpSpPr bwMode="auto">
            <a:xfrm>
              <a:off x="7318060" y="3769895"/>
              <a:ext cx="528671" cy="2340907"/>
              <a:chOff x="748" y="2931"/>
              <a:chExt cx="227" cy="1044"/>
            </a:xfrm>
          </p:grpSpPr>
          <p:sp>
            <p:nvSpPr>
              <p:cNvPr id="92" name="Line 68"/>
              <p:cNvSpPr>
                <a:spLocks noChangeShapeType="1"/>
              </p:cNvSpPr>
              <p:nvPr/>
            </p:nvSpPr>
            <p:spPr bwMode="auto">
              <a:xfrm>
                <a:off x="748" y="2931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69"/>
              <p:cNvSpPr>
                <a:spLocks noChangeShapeType="1"/>
              </p:cNvSpPr>
              <p:nvPr/>
            </p:nvSpPr>
            <p:spPr bwMode="auto">
              <a:xfrm flipH="1">
                <a:off x="748" y="3793"/>
                <a:ext cx="136" cy="182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70"/>
              <p:cNvSpPr>
                <a:spLocks noChangeShapeType="1"/>
              </p:cNvSpPr>
              <p:nvPr/>
            </p:nvSpPr>
            <p:spPr bwMode="auto">
              <a:xfrm>
                <a:off x="884" y="3113"/>
                <a:ext cx="0" cy="68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71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72"/>
              <p:cNvSpPr>
                <a:spLocks noChangeShapeType="1"/>
              </p:cNvSpPr>
              <p:nvPr/>
            </p:nvSpPr>
            <p:spPr bwMode="auto">
              <a:xfrm>
                <a:off x="884" y="3294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73"/>
              <p:cNvSpPr>
                <a:spLocks noChangeShapeType="1"/>
              </p:cNvSpPr>
              <p:nvPr/>
            </p:nvSpPr>
            <p:spPr bwMode="auto">
              <a:xfrm>
                <a:off x="884" y="338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74"/>
              <p:cNvSpPr>
                <a:spLocks noChangeShapeType="1"/>
              </p:cNvSpPr>
              <p:nvPr/>
            </p:nvSpPr>
            <p:spPr bwMode="auto">
              <a:xfrm>
                <a:off x="884" y="3475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75"/>
              <p:cNvSpPr>
                <a:spLocks noChangeShapeType="1"/>
              </p:cNvSpPr>
              <p:nvPr/>
            </p:nvSpPr>
            <p:spPr bwMode="auto">
              <a:xfrm>
                <a:off x="884" y="3566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76"/>
              <p:cNvSpPr>
                <a:spLocks noChangeShapeType="1"/>
              </p:cNvSpPr>
              <p:nvPr/>
            </p:nvSpPr>
            <p:spPr bwMode="auto">
              <a:xfrm>
                <a:off x="884" y="3657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77"/>
              <p:cNvSpPr>
                <a:spLocks noChangeShapeType="1"/>
              </p:cNvSpPr>
              <p:nvPr/>
            </p:nvSpPr>
            <p:spPr bwMode="auto">
              <a:xfrm>
                <a:off x="884" y="3748"/>
                <a:ext cx="9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>
              <a:off x="4409713" y="6232189"/>
              <a:ext cx="3509441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7"/>
            <p:cNvSpPr>
              <a:spLocks noChangeShapeType="1"/>
            </p:cNvSpPr>
            <p:nvPr/>
          </p:nvSpPr>
          <p:spPr bwMode="auto">
            <a:xfrm>
              <a:off x="4425957" y="3635662"/>
              <a:ext cx="3493198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" name="Groupe 130"/>
            <p:cNvGrpSpPr>
              <a:grpSpLocks/>
            </p:cNvGrpSpPr>
            <p:nvPr/>
          </p:nvGrpSpPr>
          <p:grpSpPr bwMode="auto">
            <a:xfrm>
              <a:off x="5490063" y="3769895"/>
              <a:ext cx="975061" cy="2462295"/>
              <a:chOff x="5490063" y="3769895"/>
              <a:chExt cx="975061" cy="2462295"/>
            </a:xfrm>
          </p:grpSpPr>
          <p:sp>
            <p:nvSpPr>
              <p:cNvPr id="77" name="Line 48"/>
              <p:cNvSpPr>
                <a:spLocks noChangeShapeType="1"/>
              </p:cNvSpPr>
              <p:nvPr/>
            </p:nvSpPr>
            <p:spPr bwMode="auto">
              <a:xfrm>
                <a:off x="6240953" y="5203086"/>
                <a:ext cx="806" cy="630377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46"/>
              <p:cNvSpPr>
                <a:spLocks noChangeShapeType="1"/>
              </p:cNvSpPr>
              <p:nvPr/>
            </p:nvSpPr>
            <p:spPr bwMode="auto">
              <a:xfrm>
                <a:off x="5490063" y="3769895"/>
                <a:ext cx="316737" cy="408089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47"/>
              <p:cNvSpPr>
                <a:spLocks noChangeShapeType="1"/>
              </p:cNvSpPr>
              <p:nvPr/>
            </p:nvSpPr>
            <p:spPr bwMode="auto">
              <a:xfrm flipH="1">
                <a:off x="5490063" y="5702713"/>
                <a:ext cx="316737" cy="408089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48"/>
              <p:cNvSpPr>
                <a:spLocks noChangeShapeType="1"/>
              </p:cNvSpPr>
              <p:nvPr/>
            </p:nvSpPr>
            <p:spPr bwMode="auto">
              <a:xfrm>
                <a:off x="5806800" y="4177984"/>
                <a:ext cx="0" cy="1524729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49"/>
              <p:cNvSpPr>
                <a:spLocks noChangeShapeType="1"/>
              </p:cNvSpPr>
              <p:nvPr/>
            </p:nvSpPr>
            <p:spPr bwMode="auto">
              <a:xfrm>
                <a:off x="5806800" y="4379786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50"/>
              <p:cNvSpPr>
                <a:spLocks noChangeShapeType="1"/>
              </p:cNvSpPr>
              <p:nvPr/>
            </p:nvSpPr>
            <p:spPr bwMode="auto">
              <a:xfrm>
                <a:off x="5806800" y="4583831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51"/>
              <p:cNvSpPr>
                <a:spLocks noChangeShapeType="1"/>
              </p:cNvSpPr>
              <p:nvPr/>
            </p:nvSpPr>
            <p:spPr bwMode="auto">
              <a:xfrm>
                <a:off x="5806800" y="4787876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52"/>
              <p:cNvSpPr>
                <a:spLocks noChangeShapeType="1"/>
              </p:cNvSpPr>
              <p:nvPr/>
            </p:nvSpPr>
            <p:spPr bwMode="auto">
              <a:xfrm>
                <a:off x="5806800" y="4989678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53"/>
              <p:cNvSpPr>
                <a:spLocks noChangeShapeType="1"/>
              </p:cNvSpPr>
              <p:nvPr/>
            </p:nvSpPr>
            <p:spPr bwMode="auto">
              <a:xfrm>
                <a:off x="5806799" y="5193723"/>
                <a:ext cx="648841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54"/>
              <p:cNvSpPr>
                <a:spLocks noChangeShapeType="1"/>
              </p:cNvSpPr>
              <p:nvPr/>
            </p:nvSpPr>
            <p:spPr bwMode="auto">
              <a:xfrm>
                <a:off x="5806800" y="5397767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55"/>
              <p:cNvSpPr>
                <a:spLocks noChangeShapeType="1"/>
              </p:cNvSpPr>
              <p:nvPr/>
            </p:nvSpPr>
            <p:spPr bwMode="auto">
              <a:xfrm>
                <a:off x="5806800" y="5601812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51"/>
              <p:cNvSpPr>
                <a:spLocks noChangeShapeType="1"/>
              </p:cNvSpPr>
              <p:nvPr/>
            </p:nvSpPr>
            <p:spPr bwMode="auto">
              <a:xfrm>
                <a:off x="6252385" y="5397767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51"/>
              <p:cNvSpPr>
                <a:spLocks noChangeShapeType="1"/>
              </p:cNvSpPr>
              <p:nvPr/>
            </p:nvSpPr>
            <p:spPr bwMode="auto">
              <a:xfrm>
                <a:off x="6253190" y="5601812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51"/>
              <p:cNvSpPr>
                <a:spLocks noChangeShapeType="1"/>
              </p:cNvSpPr>
              <p:nvPr/>
            </p:nvSpPr>
            <p:spPr bwMode="auto">
              <a:xfrm>
                <a:off x="6243706" y="5803614"/>
                <a:ext cx="211934" cy="0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47"/>
              <p:cNvSpPr>
                <a:spLocks noChangeShapeType="1"/>
              </p:cNvSpPr>
              <p:nvPr/>
            </p:nvSpPr>
            <p:spPr bwMode="auto">
              <a:xfrm flipH="1">
                <a:off x="5959198" y="5824101"/>
                <a:ext cx="284507" cy="408089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e 128"/>
            <p:cNvGrpSpPr>
              <a:grpSpLocks/>
            </p:cNvGrpSpPr>
            <p:nvPr/>
          </p:nvGrpSpPr>
          <p:grpSpPr bwMode="auto">
            <a:xfrm>
              <a:off x="4749458" y="3769895"/>
              <a:ext cx="429590" cy="2340907"/>
              <a:chOff x="4738026" y="3779257"/>
              <a:chExt cx="429590" cy="2340907"/>
            </a:xfrm>
          </p:grpSpPr>
          <p:sp>
            <p:nvSpPr>
              <p:cNvPr id="74" name="Line 34"/>
              <p:cNvSpPr>
                <a:spLocks noChangeShapeType="1"/>
              </p:cNvSpPr>
              <p:nvPr/>
            </p:nvSpPr>
            <p:spPr bwMode="auto">
              <a:xfrm>
                <a:off x="4738026" y="3779257"/>
                <a:ext cx="316737" cy="408089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35"/>
              <p:cNvSpPr>
                <a:spLocks noChangeShapeType="1"/>
              </p:cNvSpPr>
              <p:nvPr/>
            </p:nvSpPr>
            <p:spPr bwMode="auto">
              <a:xfrm flipH="1">
                <a:off x="4738026" y="5712075"/>
                <a:ext cx="316737" cy="408089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4942859" y="4187829"/>
                <a:ext cx="224208" cy="1524779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112" name="ZoneTexte 111"/>
          <p:cNvSpPr txBox="1"/>
          <p:nvPr/>
        </p:nvSpPr>
        <p:spPr>
          <a:xfrm>
            <a:off x="307427" y="692696"/>
            <a:ext cx="20113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u="sng" dirty="0">
                <a:latin typeface="+mn-lt"/>
              </a:rPr>
              <a:t>A naïve picture</a:t>
            </a:r>
            <a:endParaRPr lang="fr-FR" u="sng" dirty="0">
              <a:latin typeface="+mn-lt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5289617" y="628636"/>
            <a:ext cx="24447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u="sng" dirty="0">
                <a:latin typeface="+mn-lt"/>
              </a:rPr>
              <a:t>A less naïve picture</a:t>
            </a:r>
            <a:endParaRPr lang="fr-FR" u="sng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19592" y="3647431"/>
            <a:ext cx="8325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High multiplicity 7 </a:t>
            </a:r>
            <a:r>
              <a:rPr lang="en-US" sz="1600" dirty="0" err="1"/>
              <a:t>TeV</a:t>
            </a:r>
            <a:r>
              <a:rPr lang="en-US" sz="1600" dirty="0"/>
              <a:t> pp events comparable to RHIC Cu-Cu collisions </a:t>
            </a:r>
            <a:r>
              <a:rPr lang="fr-FR" sz="1000" b="1" dirty="0">
                <a:latin typeface="Arial" pitchFamily="34" charset="0"/>
                <a:cs typeface="Arial" pitchFamily="34" charset="0"/>
              </a:rPr>
              <a:t>PHOBOS, Phys. </a:t>
            </a:r>
            <a:r>
              <a:rPr lang="fr-FR" sz="1000" b="1" dirty="0" err="1">
                <a:latin typeface="Arial" pitchFamily="34" charset="0"/>
                <a:cs typeface="Arial" pitchFamily="34" charset="0"/>
              </a:rPr>
              <a:t>Rev</a:t>
            </a:r>
            <a:r>
              <a:rPr lang="fr-FR" sz="1000" b="1" dirty="0">
                <a:latin typeface="Arial" pitchFamily="34" charset="0"/>
                <a:cs typeface="Arial" pitchFamily="34" charset="0"/>
              </a:rPr>
              <a:t>. C 83, 024913 (2011</a:t>
            </a:r>
            <a:r>
              <a:rPr lang="fr-FR" sz="1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1400" dirty="0" smtClean="0"/>
              <a:t>d</a:t>
            </a:r>
            <a:r>
              <a:rPr lang="en-US" sz="1400" i="1" dirty="0" smtClean="0"/>
              <a:t>N</a:t>
            </a:r>
            <a:r>
              <a:rPr lang="en-US" sz="1400" baseline="-25000" dirty="0" smtClean="0"/>
              <a:t>ch</a:t>
            </a:r>
            <a:r>
              <a:rPr lang="en-US" sz="1400" baseline="30000" dirty="0" smtClean="0"/>
              <a:t>pp</a:t>
            </a:r>
            <a:r>
              <a:rPr lang="en-US" sz="1400" dirty="0" smtClean="0"/>
              <a:t>/</a:t>
            </a:r>
            <a:r>
              <a:rPr lang="en-US" sz="1400" dirty="0" err="1" smtClean="0"/>
              <a:t>d</a:t>
            </a:r>
            <a:r>
              <a:rPr lang="en-US" sz="1400" i="1" dirty="0" err="1" smtClean="0">
                <a:cs typeface="Consolas"/>
              </a:rPr>
              <a:t>ƞ</a:t>
            </a:r>
            <a:r>
              <a:rPr lang="en-US" sz="1400" i="1" dirty="0" smtClean="0">
                <a:cs typeface="Consolas"/>
              </a:rPr>
              <a:t> </a:t>
            </a:r>
            <a:r>
              <a:rPr lang="en-US" sz="1400" dirty="0" smtClean="0">
                <a:cs typeface="Consolas"/>
              </a:rPr>
              <a:t>up to 70, </a:t>
            </a:r>
            <a:r>
              <a:rPr lang="en-US" sz="1400" dirty="0" err="1" smtClean="0"/>
              <a:t>d</a:t>
            </a:r>
            <a:r>
              <a:rPr lang="en-US" sz="1400" i="1" dirty="0" err="1" smtClean="0"/>
              <a:t>N</a:t>
            </a:r>
            <a:r>
              <a:rPr lang="en-US" sz="1400" baseline="-25000" dirty="0" err="1" smtClean="0"/>
              <a:t>ch</a:t>
            </a:r>
            <a:r>
              <a:rPr lang="en-US" sz="1400" baseline="30000" dirty="0" err="1" smtClean="0"/>
              <a:t>Cu</a:t>
            </a:r>
            <a:r>
              <a:rPr lang="en-US" sz="1400" baseline="30000" dirty="0" smtClean="0"/>
              <a:t>-CU</a:t>
            </a:r>
            <a:r>
              <a:rPr lang="en-US" sz="1400" dirty="0" smtClean="0"/>
              <a:t>/</a:t>
            </a:r>
            <a:r>
              <a:rPr lang="en-US" sz="1400" dirty="0" err="1" smtClean="0"/>
              <a:t>d</a:t>
            </a:r>
            <a:r>
              <a:rPr lang="en-US" sz="1400" i="1" dirty="0" err="1" smtClean="0">
                <a:cs typeface="Consolas"/>
              </a:rPr>
              <a:t>ƞ</a:t>
            </a:r>
            <a:r>
              <a:rPr lang="en-US" sz="1400" dirty="0" smtClean="0">
                <a:cs typeface="Consolas"/>
              </a:rPr>
              <a:t>= 75 in 25-30% at √s=200 </a:t>
            </a:r>
            <a:r>
              <a:rPr lang="en-US" sz="1400" dirty="0" err="1" smtClean="0">
                <a:cs typeface="Consolas"/>
              </a:rPr>
              <a:t>GeV</a:t>
            </a:r>
            <a:r>
              <a:rPr lang="en-US" sz="1400" dirty="0" smtClean="0">
                <a:cs typeface="Consolas"/>
              </a:rPr>
              <a:t>, </a:t>
            </a:r>
            <a:r>
              <a:rPr lang="en-US" sz="1400" dirty="0" err="1" smtClean="0"/>
              <a:t>d</a:t>
            </a:r>
            <a:r>
              <a:rPr lang="en-US" sz="1400" i="1" dirty="0" err="1" smtClean="0"/>
              <a:t>N</a:t>
            </a:r>
            <a:r>
              <a:rPr lang="en-US" sz="1400" baseline="-25000" dirty="0" err="1" smtClean="0"/>
              <a:t>ch</a:t>
            </a:r>
            <a:r>
              <a:rPr lang="en-US" sz="1400" baseline="30000" dirty="0" err="1" smtClean="0"/>
              <a:t>Au</a:t>
            </a:r>
            <a:r>
              <a:rPr lang="en-US" sz="1400" baseline="30000" dirty="0" smtClean="0"/>
              <a:t>-AU</a:t>
            </a:r>
            <a:r>
              <a:rPr lang="en-US" sz="1400" dirty="0" smtClean="0"/>
              <a:t>/</a:t>
            </a:r>
            <a:r>
              <a:rPr lang="en-US" sz="1400" dirty="0" err="1" smtClean="0"/>
              <a:t>d</a:t>
            </a:r>
            <a:r>
              <a:rPr lang="en-US" sz="1400" i="1" dirty="0" err="1" smtClean="0">
                <a:cs typeface="Consolas"/>
              </a:rPr>
              <a:t>ƞ</a:t>
            </a:r>
            <a:r>
              <a:rPr lang="en-US" sz="1400" dirty="0">
                <a:cs typeface="Consolas"/>
              </a:rPr>
              <a:t>= </a:t>
            </a:r>
            <a:r>
              <a:rPr lang="en-US" sz="1400" dirty="0" smtClean="0">
                <a:cs typeface="Consolas"/>
              </a:rPr>
              <a:t>73 </a:t>
            </a:r>
            <a:r>
              <a:rPr lang="en-US" sz="1400" dirty="0">
                <a:cs typeface="Consolas"/>
              </a:rPr>
              <a:t>in </a:t>
            </a:r>
            <a:r>
              <a:rPr lang="en-US" sz="1400" dirty="0" smtClean="0">
                <a:cs typeface="Consolas"/>
              </a:rPr>
              <a:t>50-55% </a:t>
            </a:r>
            <a:r>
              <a:rPr lang="en-US" sz="1400" dirty="0">
                <a:cs typeface="Consolas"/>
              </a:rPr>
              <a:t>at √s=200 </a:t>
            </a:r>
            <a:r>
              <a:rPr lang="en-US" sz="1400" dirty="0" err="1">
                <a:cs typeface="Consolas"/>
              </a:rPr>
              <a:t>GeV</a:t>
            </a:r>
            <a:endParaRPr lang="en-US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755038" y="4398116"/>
            <a:ext cx="795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Collectivity in pp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K. Werner at al. 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Phys.Rev.C83:044915,2011 / k. Werner at al. </a:t>
            </a:r>
            <a:r>
              <a:rPr lang="fr-F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J.Phys.Conf.Ser.316:012012,2011</a:t>
            </a:r>
            <a:endParaRPr lang="fr-F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73" y="5955486"/>
            <a:ext cx="9140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Understanding of elementary interactions in pp collisions is crucial: </a:t>
            </a:r>
          </a:p>
          <a:p>
            <a:pPr algn="ctr"/>
            <a:r>
              <a:rPr lang="en-US" sz="1600" dirty="0" smtClean="0"/>
              <a:t>Interplay soft-hard, MPI structure, Underlying event (UE)</a:t>
            </a:r>
          </a:p>
        </p:txBody>
      </p:sp>
      <p:sp>
        <p:nvSpPr>
          <p:cNvPr id="114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2664296" cy="332656"/>
          </a:xfrm>
        </p:spPr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1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-2013" y="6400800"/>
            <a:ext cx="457200" cy="457200"/>
          </a:xfrm>
        </p:spPr>
        <p:txBody>
          <a:bodyPr/>
          <a:lstStyle/>
          <a:p>
            <a:fld id="{E6715BF5-E7A4-4BCD-9856-7C25A2D1C76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9" t="11892" r="6650" b="6900"/>
          <a:stretch/>
        </p:blipFill>
        <p:spPr bwMode="auto">
          <a:xfrm>
            <a:off x="5873520" y="431974"/>
            <a:ext cx="276804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036" y="23385"/>
            <a:ext cx="435351" cy="59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question asked by LHC Run I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56449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 we understand initial conditions? 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5992297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Importance of multi-</a:t>
            </a:r>
            <a:r>
              <a:rPr lang="en-US" dirty="0" err="1" smtClean="0"/>
              <a:t>parton</a:t>
            </a:r>
            <a:r>
              <a:rPr lang="en-US" dirty="0" smtClean="0"/>
              <a:t> interactions in hadronic collisions</a:t>
            </a:r>
          </a:p>
          <a:p>
            <a:pPr algn="ctr"/>
            <a:r>
              <a:rPr lang="en-US" sz="2000" b="1" dirty="0" smtClean="0"/>
              <a:t>Study of MPI and collectivity related</a:t>
            </a:r>
            <a:endParaRPr lang="en-US" sz="20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6" y="431974"/>
            <a:ext cx="3188473" cy="421144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72013" y="4480778"/>
            <a:ext cx="16979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Phys. </a:t>
            </a:r>
            <a:r>
              <a:rPr lang="fr-FR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fr-F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B 727 (2013) </a:t>
            </a:r>
            <a:r>
              <a:rPr lang="fr-F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371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34" y="2873963"/>
            <a:ext cx="3225121" cy="18376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94661" y="4537720"/>
            <a:ext cx="19864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Phys. </a:t>
            </a:r>
            <a:r>
              <a:rPr lang="fr-F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. B 726 (2013) 164–177 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61" y="441694"/>
            <a:ext cx="2515914" cy="236391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91880" y="2547415"/>
            <a:ext cx="1492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Phys. </a:t>
            </a:r>
            <a:r>
              <a:rPr lang="fr-F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. C 90, 044906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80246"/>
            <a:ext cx="2392883" cy="230439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092280" y="5179350"/>
            <a:ext cx="18325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Phys. </a:t>
            </a:r>
            <a:r>
              <a:rPr lang="fr-FR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fr-F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B 719 (2013</a:t>
            </a:r>
            <a:r>
              <a:rPr lang="fr-F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29-41 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3615" y="5415695"/>
            <a:ext cx="9120386" cy="36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Looks like signs, hints (something) of collectivity in small systems (pp and p-</a:t>
            </a:r>
            <a:r>
              <a:rPr lang="en-US" dirty="0" err="1" smtClean="0"/>
              <a:t>Pb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348139" y="4813870"/>
            <a:ext cx="638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 many other observables in pp and p-</a:t>
            </a:r>
            <a:r>
              <a:rPr lang="en-US" sz="1400" dirty="0" err="1" smtClean="0"/>
              <a:t>Pb</a:t>
            </a:r>
            <a:r>
              <a:rPr lang="en-US" sz="1400" dirty="0" smtClean="0"/>
              <a:t> : HBT radii, </a:t>
            </a:r>
            <a:r>
              <a:rPr lang="en-US" sz="1400" dirty="0" smtClean="0">
                <a:cs typeface="Consolas"/>
              </a:rPr>
              <a:t>λ/K</a:t>
            </a:r>
            <a:r>
              <a:rPr lang="en-US" sz="1400" baseline="-25000" dirty="0" smtClean="0">
                <a:cs typeface="Consolas"/>
              </a:rPr>
              <a:t>0</a:t>
            </a:r>
            <a:r>
              <a:rPr lang="en-US" sz="1400" dirty="0" smtClean="0">
                <a:cs typeface="Consolas"/>
              </a:rPr>
              <a:t>, e-h correlations, </a:t>
            </a:r>
            <a:r>
              <a:rPr lang="en-US" sz="1400" dirty="0" err="1" smtClean="0">
                <a:cs typeface="Consolas"/>
              </a:rPr>
              <a:t>multiparticle</a:t>
            </a:r>
            <a:r>
              <a:rPr lang="en-US" sz="1400" dirty="0" smtClean="0">
                <a:cs typeface="Consolas"/>
              </a:rPr>
              <a:t> azimuthal </a:t>
            </a:r>
            <a:r>
              <a:rPr lang="en-US" sz="1400" dirty="0" err="1" smtClean="0">
                <a:cs typeface="Consolas"/>
              </a:rPr>
              <a:t>cumulants</a:t>
            </a:r>
            <a:r>
              <a:rPr lang="en-US" sz="1400" dirty="0" smtClean="0">
                <a:cs typeface="Consolas"/>
              </a:rPr>
              <a:t>, </a:t>
            </a:r>
            <a:r>
              <a:rPr lang="en-US" sz="1400" dirty="0" err="1" smtClean="0">
                <a:cs typeface="Consolas"/>
              </a:rPr>
              <a:t>femtoscopy</a:t>
            </a:r>
            <a:endParaRPr lang="en-US" sz="1400" dirty="0"/>
          </a:p>
        </p:txBody>
      </p:sp>
      <p:sp>
        <p:nvSpPr>
          <p:cNvPr id="19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2664296" cy="332656"/>
          </a:xfrm>
        </p:spPr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24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-2013" y="6400800"/>
            <a:ext cx="457200" cy="457200"/>
          </a:xfrm>
        </p:spPr>
        <p:txBody>
          <a:bodyPr/>
          <a:lstStyle/>
          <a:p>
            <a:fld id="{E6715BF5-E7A4-4BCD-9856-7C25A2D1C76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3" grpId="0"/>
      <p:bldP spid="5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77474" cy="5760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r-FR" sz="3400" dirty="0" smtClean="0"/>
              <a:t>Where to look for MPI?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53" y="1818269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MPI directly connected with multiplicity 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6153" y="250496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Multiplicity differential studies and exclusive measurements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728" y="98072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have been knowing since the 90</a:t>
            </a:r>
            <a:r>
              <a:rPr lang="en-US" baseline="30000" dirty="0" smtClean="0"/>
              <a:t>th</a:t>
            </a:r>
            <a:r>
              <a:rPr lang="en-US" dirty="0" smtClean="0"/>
              <a:t> that MPIs are necessary to describe all features of pp collisions at high energies both for soft and hard production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1324844" y="3498137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as a function of charged particle multiplicity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1324844" y="3867469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Multiplicity dependence of …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1324844" y="4255221"/>
            <a:ext cx="218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Underlying event …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1324844" y="4624553"/>
            <a:ext cx="249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Double/pair production …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611560" y="3128805"/>
            <a:ext cx="14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In article title : </a:t>
            </a:r>
            <a:endParaRPr lang="en-US" u="sng" dirty="0"/>
          </a:p>
        </p:txBody>
      </p:sp>
      <p:sp>
        <p:nvSpPr>
          <p:cNvPr id="27" name="ZoneTexte 26"/>
          <p:cNvSpPr txBox="1"/>
          <p:nvPr/>
        </p:nvSpPr>
        <p:spPr>
          <a:xfrm>
            <a:off x="7860" y="6189534"/>
            <a:ext cx="914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 discussion in this talk of &lt;</a:t>
            </a:r>
            <a:r>
              <a:rPr lang="en-US" sz="1600" i="1" dirty="0" smtClean="0"/>
              <a:t>p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&gt; vs. </a:t>
            </a:r>
            <a:r>
              <a:rPr lang="en-US" sz="1600" i="1" dirty="0" smtClean="0"/>
              <a:t>N</a:t>
            </a:r>
            <a:r>
              <a:rPr lang="en-US" sz="1600" baseline="-25000" dirty="0" smtClean="0"/>
              <a:t>ch</a:t>
            </a:r>
            <a:r>
              <a:rPr lang="en-US" sz="1600" dirty="0" smtClean="0"/>
              <a:t>; </a:t>
            </a:r>
            <a:r>
              <a:rPr lang="el-GR" sz="1600" dirty="0" smtClean="0">
                <a:cs typeface="Consolas"/>
              </a:rPr>
              <a:t>λ</a:t>
            </a:r>
            <a:r>
              <a:rPr lang="en-US" sz="1600" dirty="0" smtClean="0">
                <a:cs typeface="Consolas"/>
              </a:rPr>
              <a:t>/k0; long range angular correlations (ridge) </a:t>
            </a:r>
            <a:endParaRPr lang="en-US" sz="1600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2664296" cy="332656"/>
          </a:xfrm>
        </p:spPr>
        <p:txBody>
          <a:bodyPr/>
          <a:lstStyle/>
          <a:p>
            <a:r>
              <a:rPr lang="en-US" smtClean="0"/>
              <a:t>sarah.porteboeuf@clermont.in2p3.fr</a:t>
            </a:r>
            <a:endParaRPr lang="en-US"/>
          </a:p>
        </p:txBody>
      </p:sp>
      <p:sp>
        <p:nvSpPr>
          <p:cNvPr id="16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-2013" y="6400800"/>
            <a:ext cx="457200" cy="457200"/>
          </a:xfrm>
        </p:spPr>
        <p:txBody>
          <a:bodyPr/>
          <a:lstStyle/>
          <a:p>
            <a:fld id="{E6715BF5-E7A4-4BCD-9856-7C25A2D1C767}" type="slidenum">
              <a:rPr lang="en-US" smtClean="0"/>
              <a:t>9</a:t>
            </a:fld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0" y="51550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Disclaimer : not an exhaustive review, </a:t>
            </a:r>
          </a:p>
          <a:p>
            <a:pPr algn="ctr"/>
            <a:r>
              <a:rPr lang="en-US" sz="1600" dirty="0" smtClean="0"/>
              <a:t>see. talks at GDR PH-QCD School “Correlations between </a:t>
            </a:r>
            <a:r>
              <a:rPr lang="en-US" sz="1600" dirty="0" err="1" smtClean="0"/>
              <a:t>partons</a:t>
            </a:r>
            <a:r>
              <a:rPr lang="en-US" sz="1600" dirty="0" smtClean="0"/>
              <a:t> in nucleons”</a:t>
            </a:r>
          </a:p>
          <a:p>
            <a:pPr algn="ctr"/>
            <a:r>
              <a:rPr lang="en-US" sz="1600" dirty="0"/>
              <a:t>https://indico.in2p3.fr/event/9917/other-view?view=standard  </a:t>
            </a:r>
            <a:endParaRPr lang="en-US" sz="1600" dirty="0" smtClean="0"/>
          </a:p>
          <a:p>
            <a:pPr algn="ctr"/>
            <a:r>
              <a:rPr lang="en-US" sz="1600" dirty="0" smtClean="0"/>
              <a:t>Or MPI@LHC conference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100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7" grpId="0"/>
      <p:bldP spid="24" grpId="0"/>
      <p:bldP spid="26" grpId="0"/>
      <p:bldP spid="2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1056</TotalTime>
  <Words>2231</Words>
  <Application>Microsoft Office PowerPoint</Application>
  <PresentationFormat>Affichage à l'écran (4:3)</PresentationFormat>
  <Paragraphs>336</Paragraphs>
  <Slides>28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Capitaux</vt:lpstr>
      <vt:lpstr>Équation</vt:lpstr>
      <vt:lpstr>Présentation PowerPoint</vt:lpstr>
      <vt:lpstr>Présentation PowerPoint</vt:lpstr>
      <vt:lpstr>Multiple Parton Interaction (MPI)</vt:lpstr>
      <vt:lpstr>Présentation PowerPoint</vt:lpstr>
      <vt:lpstr>Présentation PowerPoint</vt:lpstr>
      <vt:lpstr>pQCD and inclusive observables </vt:lpstr>
      <vt:lpstr>Présentation PowerPoint</vt:lpstr>
      <vt:lpstr>Présentation PowerPoint</vt:lpstr>
      <vt:lpstr>Where to look for MPI?</vt:lpstr>
      <vt:lpstr>Double production and Double Parton Scattering</vt:lpstr>
      <vt:lpstr>Charm and bottom as a function of multiplicity</vt:lpstr>
      <vt:lpstr>Underlying event measurements</vt:lpstr>
      <vt:lpstr>Underlying event measurements</vt:lpstr>
      <vt:lpstr>Multiplicity dependence of two-particle azimuthal correlations</vt:lpstr>
      <vt:lpstr>Multiplicity dependence of two-particle azimuthal correlations</vt:lpstr>
      <vt:lpstr>Multiplicity dependence of two-particle azimuthal correlations</vt:lpstr>
      <vt:lpstr>Conclusions</vt:lpstr>
      <vt:lpstr>Présentation PowerPoint</vt:lpstr>
      <vt:lpstr>Underlying event measurement  – Δϕ-correlation</vt:lpstr>
      <vt:lpstr>Underlying event measurement  – Number density</vt:lpstr>
      <vt:lpstr>Underlying event measurement  – Number density</vt:lpstr>
      <vt:lpstr>Underlying event measurement  – Summed pT</vt:lpstr>
      <vt:lpstr>Multiplicity dependence of two-particle azimuthal correlations</vt:lpstr>
      <vt:lpstr>Multiplicity dependence of two-particle azimuthal correlations</vt:lpstr>
      <vt:lpstr>Multiplicity dependence of two-particle azimuthal correlations</vt:lpstr>
      <vt:lpstr>Multiplicity dependence of two-particle azimuthal correlations</vt:lpstr>
      <vt:lpstr>Multiplicity dependence of two-particle azimuthal correlations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Sarah</dc:creator>
  <cp:lastModifiedBy>Sarah</cp:lastModifiedBy>
  <cp:revision>76</cp:revision>
  <dcterms:created xsi:type="dcterms:W3CDTF">2016-09-22T08:44:36Z</dcterms:created>
  <dcterms:modified xsi:type="dcterms:W3CDTF">2016-09-27T20:00:52Z</dcterms:modified>
</cp:coreProperties>
</file>